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8" r:id="rId1"/>
    <p:sldMasterId id="2147483669" r:id="rId2"/>
    <p:sldMasterId id="2147483670" r:id="rId3"/>
    <p:sldMasterId id="2147483671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5" r:id="rId11"/>
    <p:sldId id="277" r:id="rId12"/>
    <p:sldId id="264" r:id="rId13"/>
    <p:sldId id="281" r:id="rId14"/>
    <p:sldId id="282" r:id="rId15"/>
    <p:sldId id="280" r:id="rId16"/>
    <p:sldId id="272" r:id="rId17"/>
    <p:sldId id="273" r:id="rId18"/>
    <p:sldId id="274" r:id="rId19"/>
    <p:sldId id="275" r:id="rId20"/>
    <p:sldId id="276" r:id="rId21"/>
    <p:sldId id="26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전태준" initials="전태준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72" y="72"/>
      </p:cViewPr>
      <p:guideLst>
        <p:guide orient="horz" pos="214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commentAuthors" Target="commentAuthors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Master" Target="slideMasters/slideMaster3.xml"  /><Relationship Id="rId4" Type="http://schemas.openxmlformats.org/officeDocument/2006/relationships/slideMaster" Target="slideMasters/slideMaster4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3-11-20T23:04:39.195" idx="1">
    <p:pos x="9" y="9"/>
    <p:text>https://kr.freepik.com/premium-photo/game-art-for-firstperson-shooters-fps-background-wallpaper-generative-ai_43802601.htm
그림출처</p:text>
  </p:cm>
</p:cmLst>
</file>

<file path=ppt/comments/comment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3-11-20T23:39:24.433" idx="2">
    <p:pos x="9" y="9"/>
    <p:text>깃발https://www.flaticon.com/kr/free-icon/flag_5778770
스킬
https://kr.freepik.com/premium-vector/skill-icon_35898105.htm</p:text>
  </p:cm>
</p:cmLst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2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4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9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5757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Relationship Id="rId3" Type="http://schemas.openxmlformats.org/officeDocument/2006/relationships/image" Target="../media/image1.jpe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theme" Target="../theme/theme2.xml"  /><Relationship Id="rId3" Type="http://schemas.openxmlformats.org/officeDocument/2006/relationships/image" Target="../media/image1.jpeg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theme" Target="../theme/theme3.xml"  /><Relationship Id="rId3" Type="http://schemas.openxmlformats.org/officeDocument/2006/relationships/image" Target="../media/image1.jpeg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theme" Target="../theme/theme4.xml"  /><Relationship Id="rId3" Type="http://schemas.openxmlformats.org/officeDocument/2006/relationships/image" Target="../media/image1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998220"/>
            <a:ext cx="12184380" cy="48615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315686"/>
            <a:ext cx="12184380" cy="62266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comments" Target="../comments/comment2.xml"  /><Relationship Id="rId3" Type="http://schemas.openxmlformats.org/officeDocument/2006/relationships/image" Target="../media/image19.png"  /><Relationship Id="rId4" Type="http://schemas.openxmlformats.org/officeDocument/2006/relationships/image" Target="../media/image20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comments" Target="../comments/comment1.xml"  /><Relationship Id="rId3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emf"  /><Relationship Id="rId3" Type="http://schemas.openxmlformats.org/officeDocument/2006/relationships/image" Target="../media/image12.em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00302" y="5162465"/>
            <a:ext cx="3364230" cy="13631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2020182051 </a:t>
            </a:r>
            <a:r>
              <a:rPr lang="ko-KR" altLang="en-US" sz="2800">
                <a:solidFill>
                  <a:schemeClr val="lt1"/>
                </a:solidFill>
              </a:rPr>
              <a:t>전태준</a:t>
            </a:r>
            <a:endParaRPr lang="ko-KR" altLang="en-US" sz="2800">
              <a:solidFill>
                <a:schemeClr val="lt1"/>
              </a:solidFill>
            </a:endParaRPr>
          </a:p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2020180047 </a:t>
            </a:r>
            <a:r>
              <a:rPr lang="ko-KR" altLang="en-US" sz="2800">
                <a:solidFill>
                  <a:schemeClr val="lt1"/>
                </a:solidFill>
              </a:rPr>
              <a:t>권세진</a:t>
            </a:r>
            <a:endParaRPr lang="ko-KR" altLang="en-US" sz="2800">
              <a:solidFill>
                <a:schemeClr val="lt1"/>
              </a:solidFill>
            </a:endParaRPr>
          </a:p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2020180048 </a:t>
            </a:r>
            <a:r>
              <a:rPr lang="ko-KR" altLang="en-US" sz="2800">
                <a:solidFill>
                  <a:schemeClr val="lt1"/>
                </a:solidFill>
              </a:rPr>
              <a:t>김준현</a:t>
            </a:r>
            <a:endParaRPr lang="ko-KR" altLang="en-US" sz="2800">
              <a:solidFill>
                <a:schemeClr val="lt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672025" y="3139440"/>
            <a:ext cx="4860472" cy="516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0" i="0">
                <a:solidFill>
                  <a:schemeClr val="bg1"/>
                </a:solidFill>
                <a:effectLst/>
                <a:latin typeface="Söhne"/>
              </a:rPr>
              <a:t>브레이크 아웃</a:t>
            </a:r>
            <a:r>
              <a:rPr lang="en-US" altLang="ko-KR" sz="2800" b="0" i="0">
                <a:solidFill>
                  <a:schemeClr val="bg1"/>
                </a:solidFill>
                <a:effectLst/>
                <a:latin typeface="Söhne"/>
              </a:rPr>
              <a:t>(Break out)</a:t>
            </a:r>
            <a:endParaRPr lang="en-US" altLang="ko-KR" sz="2800" b="0" i="0">
              <a:solidFill>
                <a:schemeClr val="bg1"/>
              </a:solidFill>
              <a:latin typeface="Söhn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59" y="1631052"/>
            <a:ext cx="1602106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무기</a:t>
            </a:r>
            <a:r>
              <a:rPr lang="en-US" altLang="ko-KR" sz="2000">
                <a:solidFill>
                  <a:schemeClr val="bg1"/>
                </a:solidFill>
                <a:latin typeface="나눔스퀘어 Light"/>
                <a:ea typeface="나눔스퀘어 Light"/>
              </a:rPr>
              <a:t>(</a:t>
            </a: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원거리</a:t>
            </a:r>
            <a:r>
              <a:rPr lang="en-US" altLang="ko-KR" sz="2000">
                <a:solidFill>
                  <a:schemeClr val="bg1"/>
                </a:solidFill>
                <a:latin typeface="나눔스퀘어 Light"/>
                <a:ea typeface="나눔스퀘어 Light"/>
              </a:rPr>
              <a:t>)</a:t>
            </a:r>
            <a:endParaRPr lang="en-US" altLang="ko-KR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f gun"/>
          <p:cNvPicPr>
            <a:picLocks noChangeArrowheads="1"/>
          </p:cNvPicPr>
          <p:nvPr/>
        </p:nvPicPr>
        <p:blipFill rotWithShape="1">
          <a:blip r:embed="rId2"/>
          <a:srcRect l="64490" t="19490" b="58440"/>
          <a:stretch>
            <a:fillRect/>
          </a:stretch>
        </p:blipFill>
        <p:spPr>
          <a:xfrm>
            <a:off x="2881277" y="1120615"/>
            <a:ext cx="2160270" cy="1800225"/>
          </a:xfrm>
          <a:prstGeom prst="rect">
            <a:avLst/>
          </a:prstGeom>
          <a:noFill/>
        </p:spPr>
      </p:pic>
      <p:pic>
        <p:nvPicPr>
          <p:cNvPr id="14" name="Picture 2" descr="sf gun"/>
          <p:cNvPicPr>
            <a:picLocks noChangeArrowheads="1"/>
          </p:cNvPicPr>
          <p:nvPr/>
        </p:nvPicPr>
        <p:blipFill rotWithShape="1">
          <a:blip r:embed="rId3"/>
          <a:srcRect l="54690" t="43070" r="4550" b="39170"/>
          <a:stretch>
            <a:fillRect/>
          </a:stretch>
        </p:blipFill>
        <p:spPr>
          <a:xfrm>
            <a:off x="2714553" y="2637504"/>
            <a:ext cx="2160270" cy="1440180"/>
          </a:xfrm>
          <a:prstGeom prst="rect">
            <a:avLst/>
          </a:prstGeom>
          <a:noFill/>
        </p:spPr>
      </p:pic>
      <p:pic>
        <p:nvPicPr>
          <p:cNvPr id="1027" name="Picture 4"/>
          <p:cNvPicPr>
            <a:picLocks noChangeArrowheads="1"/>
          </p:cNvPicPr>
          <p:nvPr/>
        </p:nvPicPr>
        <p:blipFill rotWithShape="1">
          <a:blip r:embed="rId4"/>
          <a:srcRect b="73500"/>
          <a:stretch>
            <a:fillRect/>
          </a:stretch>
        </p:blipFill>
        <p:spPr>
          <a:xfrm>
            <a:off x="2823566" y="4206823"/>
            <a:ext cx="2160270" cy="1440180"/>
          </a:xfrm>
          <a:prstGeom prst="rect">
            <a:avLst/>
          </a:prstGeom>
          <a:noFill/>
        </p:spPr>
      </p:pic>
      <p:sp>
        <p:nvSpPr>
          <p:cNvPr id="1029" name=""/>
          <p:cNvSpPr txBox="1"/>
          <p:nvPr/>
        </p:nvSpPr>
        <p:spPr>
          <a:xfrm>
            <a:off x="6904182" y="1629833"/>
            <a:ext cx="2463031" cy="358987"/>
          </a:xfrm>
          <a:prstGeom prst="rect">
            <a:avLst/>
          </a:prstGeom>
          <a:noFill/>
          <a:ln w="25400">
            <a:solidFill>
              <a:schemeClr val="lt1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라이플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30" name=""/>
          <p:cNvSpPr txBox="1"/>
          <p:nvPr/>
        </p:nvSpPr>
        <p:spPr>
          <a:xfrm>
            <a:off x="7162414" y="3070013"/>
            <a:ext cx="2463032" cy="366607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샷건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31" name=""/>
          <p:cNvSpPr txBox="1"/>
          <p:nvPr/>
        </p:nvSpPr>
        <p:spPr>
          <a:xfrm>
            <a:off x="7189738" y="4569383"/>
            <a:ext cx="2463032" cy="366607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로켓 런처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무기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945936" y="1766807"/>
            <a:ext cx="2160270" cy="1440180"/>
          </a:xfrm>
          <a:prstGeom prst="rect">
            <a:avLst/>
          </a:prstGeom>
        </p:spPr>
      </p:pic>
      <p:pic>
        <p:nvPicPr>
          <p:cNvPr id="2054" name=""/>
          <p:cNvPicPr/>
          <p:nvPr/>
        </p:nvPicPr>
        <p:blipFill rotWithShape="1">
          <a:blip r:embed="rId3"/>
          <a:srcRect l="19450" b="61430"/>
          <a:stretch>
            <a:fillRect/>
          </a:stretch>
        </p:blipFill>
        <p:spPr>
          <a:xfrm>
            <a:off x="2920577" y="3866303"/>
            <a:ext cx="2160270" cy="1440180"/>
          </a:xfrm>
          <a:prstGeom prst="rect">
            <a:avLst/>
          </a:prstGeom>
        </p:spPr>
      </p:pic>
      <p:sp>
        <p:nvSpPr>
          <p:cNvPr id="2055" name=""/>
          <p:cNvSpPr txBox="1"/>
          <p:nvPr/>
        </p:nvSpPr>
        <p:spPr>
          <a:xfrm>
            <a:off x="6904182" y="1629833"/>
            <a:ext cx="2463031" cy="358987"/>
          </a:xfrm>
          <a:prstGeom prst="rect">
            <a:avLst/>
          </a:prstGeom>
          <a:noFill/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망치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2056" name=""/>
          <p:cNvSpPr txBox="1"/>
          <p:nvPr/>
        </p:nvSpPr>
        <p:spPr>
          <a:xfrm>
            <a:off x="6707331" y="4004733"/>
            <a:ext cx="2463031" cy="365337"/>
          </a:xfrm>
          <a:prstGeom prst="rect">
            <a:avLst/>
          </a:prstGeom>
          <a:noFill/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칼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맵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58572" y="2299039"/>
            <a:ext cx="4412594" cy="2865093"/>
          </a:xfrm>
          <a:prstGeom prst="rect">
            <a:avLst/>
          </a:prstGeom>
        </p:spPr>
      </p:pic>
      <p:sp>
        <p:nvSpPr>
          <p:cNvPr id="35" name=""/>
          <p:cNvSpPr txBox="1"/>
          <p:nvPr/>
        </p:nvSpPr>
        <p:spPr>
          <a:xfrm>
            <a:off x="3191355" y="5386916"/>
            <a:ext cx="2039697" cy="36052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&lt;</a:t>
            </a:r>
            <a:r>
              <a:rPr lang="ko-KR" altLang="en-US">
                <a:solidFill>
                  <a:schemeClr val="lt1"/>
                </a:solidFill>
              </a:rPr>
              <a:t>맵 예시</a:t>
            </a:r>
            <a:r>
              <a:rPr lang="en-US" altLang="ko-KR">
                <a:solidFill>
                  <a:schemeClr val="lt1"/>
                </a:solidFill>
              </a:rPr>
              <a:t>&gt;</a:t>
            </a:r>
            <a:endParaRPr lang="en-US" altLang="ko-KR">
              <a:solidFill>
                <a:schemeClr val="lt1"/>
              </a:solidFill>
            </a:endParaRPr>
          </a:p>
        </p:txBody>
      </p:sp>
      <p:graphicFrame>
        <p:nvGraphicFramePr>
          <p:cNvPr id="36" name=""/>
          <p:cNvGraphicFramePr>
            <a:graphicFrameLocks noGrp="1"/>
          </p:cNvGraphicFramePr>
          <p:nvPr/>
        </p:nvGraphicFramePr>
        <p:xfrm>
          <a:off x="7207250" y="2323253"/>
          <a:ext cx="4340987" cy="261377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64773"/>
                <a:gridCol w="2776214"/>
              </a:tblGrid>
              <a:tr h="70346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맵 규격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가로 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78m/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세로 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155m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높이 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8m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22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이동시간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세로 기준 약 </a:t>
                      </a: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26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초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026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총 층수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2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층 </a:t>
                      </a: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+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 옥상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026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초록 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탈출 아이템 존재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026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주황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다음층 이동 루트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04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410" y="1631052"/>
            <a:ext cx="20402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기술적 요소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38262" y="1802321"/>
            <a:ext cx="5223354" cy="1615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200" b="1" u="sng">
                <a:solidFill>
                  <a:schemeClr val="lt1"/>
                </a:solidFill>
              </a:rPr>
              <a:t>SkeletalMesh </a:t>
            </a:r>
            <a:r>
              <a:rPr lang="ko-KR" altLang="en-US" sz="3200" b="1" u="sng">
                <a:solidFill>
                  <a:schemeClr val="lt1"/>
                </a:solidFill>
              </a:rPr>
              <a:t>절단 연출</a:t>
            </a:r>
            <a:endParaRPr lang="ko-KR" altLang="en-US" sz="3200" b="1" u="sng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</a:rPr>
              <a:t>-</a:t>
            </a:r>
            <a:r>
              <a:rPr lang="ko-KR" altLang="en-US" sz="2800">
                <a:solidFill>
                  <a:schemeClr val="lt1"/>
                </a:solidFill>
              </a:rPr>
              <a:t> </a:t>
            </a:r>
            <a:r>
              <a:rPr lang="en-US" altLang="ko-KR" sz="2000">
                <a:solidFill>
                  <a:schemeClr val="lt1"/>
                </a:solidFill>
              </a:rPr>
              <a:t>ProcedualMesh</a:t>
            </a:r>
            <a:r>
              <a:rPr lang="ko-KR" altLang="en-US" sz="2000">
                <a:solidFill>
                  <a:schemeClr val="lt1"/>
                </a:solidFill>
              </a:rPr>
              <a:t>를 이용하여</a:t>
            </a:r>
            <a:endParaRPr lang="ko-KR" altLang="en-US" sz="20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lt1"/>
                </a:solidFill>
              </a:rPr>
              <a:t>타격 받은 부위를 절단효과를 연출</a:t>
            </a:r>
            <a:endParaRPr lang="ko-KR" altLang="en-US" sz="2000">
              <a:solidFill>
                <a:schemeClr val="lt1"/>
              </a:solidFill>
            </a:endParaRPr>
          </a:p>
          <a:p>
            <a:pPr lvl="0">
              <a:defRPr/>
            </a:pPr>
            <a:endParaRPr lang="ko-KR" altLang="en-US" sz="2000">
              <a:solidFill>
                <a:schemeClr val="lt1"/>
              </a:solidFill>
            </a:endParaRPr>
          </a:p>
        </p:txBody>
      </p:sp>
      <p:sp>
        <p:nvSpPr>
          <p:cNvPr id="28" name="TextBox 26"/>
          <p:cNvSpPr txBox="1"/>
          <p:nvPr/>
        </p:nvSpPr>
        <p:spPr>
          <a:xfrm>
            <a:off x="3638261" y="3781425"/>
            <a:ext cx="541577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b="1" u="sng">
                <a:solidFill>
                  <a:schemeClr val="lt1"/>
                </a:solidFill>
              </a:rPr>
              <a:t>멀티 플레이</a:t>
            </a:r>
            <a:endParaRPr lang="ko-KR" altLang="en-US" sz="3200" b="1" u="sng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</a:rPr>
              <a:t>-</a:t>
            </a:r>
            <a:r>
              <a:rPr lang="ko-KR" altLang="en-US" sz="2800">
                <a:solidFill>
                  <a:schemeClr val="lt1"/>
                </a:solidFill>
              </a:rPr>
              <a:t> </a:t>
            </a:r>
            <a:r>
              <a:rPr lang="en-US" altLang="ko-KR" sz="2000">
                <a:solidFill>
                  <a:schemeClr val="lt1"/>
                </a:solidFill>
              </a:rPr>
              <a:t>IOCP </a:t>
            </a:r>
            <a:r>
              <a:rPr lang="ko-KR" altLang="en-US" sz="2000">
                <a:solidFill>
                  <a:schemeClr val="lt1"/>
                </a:solidFill>
              </a:rPr>
              <a:t>모델을 활용한 멀티스레드 구현</a:t>
            </a:r>
            <a:endParaRPr lang="ko-KR" altLang="en-US" sz="20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lt1"/>
                </a:solidFill>
              </a:rPr>
              <a:t>-</a:t>
            </a:r>
            <a:r>
              <a:rPr lang="ko-KR" altLang="en-US" sz="2000">
                <a:solidFill>
                  <a:schemeClr val="lt1"/>
                </a:solidFill>
              </a:rPr>
              <a:t> 다중 접속 서버 구현</a:t>
            </a:r>
            <a:endParaRPr lang="ko-KR" altLang="en-US" sz="2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05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403860" y="1631052"/>
            <a:ext cx="1697355" cy="9483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타게임과 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차별성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06624" y="2804582"/>
            <a:ext cx="2741081" cy="51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800" b="1">
              <a:solidFill>
                <a:schemeClr val="lt1"/>
              </a:solidFill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2588969" y="3621298"/>
            <a:ext cx="2836335" cy="906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chemeClr val="lt1"/>
                </a:solidFill>
              </a:rPr>
              <a:t>-</a:t>
            </a:r>
            <a:r>
              <a:rPr lang="ko-KR" altLang="en-US" b="1">
                <a:solidFill>
                  <a:schemeClr val="lt1"/>
                </a:solidFill>
              </a:rPr>
              <a:t> 단순 상대를 처치하는것이 목표가 아닌 탈출 이라는 최종 목표 존재</a:t>
            </a:r>
            <a:endParaRPr lang="ko-KR" altLang="en-US" b="1">
              <a:solidFill>
                <a:schemeClr val="lt1"/>
              </a:solidFill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94041" y="1135223"/>
            <a:ext cx="2057176" cy="2057176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56867" y="1567243"/>
            <a:ext cx="1999339" cy="1279672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>
            <a:off x="7770569" y="3646698"/>
            <a:ext cx="3323169" cy="904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chemeClr val="lt1"/>
                </a:solidFill>
              </a:rPr>
              <a:t>-</a:t>
            </a:r>
            <a:r>
              <a:rPr lang="ko-KR" altLang="en-US" b="1">
                <a:solidFill>
                  <a:schemeClr val="lt1"/>
                </a:solidFill>
              </a:rPr>
              <a:t> 단순한 플레이의 게임보다는 각 캐릭터 마다의 기술이 있는 특별한 플레이 경험</a:t>
            </a:r>
            <a:endParaRPr lang="ko-KR" altLang="en-US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06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9483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개인별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준비현황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48957" y="1915582"/>
            <a:ext cx="9122833" cy="3492712"/>
          </a:xfrm>
          <a:prstGeom prst="rect">
            <a:avLst/>
          </a:prstGeom>
          <a:noFill/>
          <a:ln w="25400">
            <a:solidFill>
              <a:schemeClr val="lt1">
                <a:alpha val="67000"/>
              </a:schemeClr>
            </a:solidFill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전태준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 수학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C,C++/STL, </a:t>
            </a: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컴퓨터 그래픽스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자료구조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권세진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C++/STL, </a:t>
            </a: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네트워크 게임프로그래밍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김준현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모델링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1,2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애니메이션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	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C++/STL</a:t>
            </a: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07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" y="1631052"/>
            <a:ext cx="1697355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역활 분담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48957" y="1915582"/>
            <a:ext cx="9122833" cy="4349963"/>
          </a:xfrm>
          <a:prstGeom prst="rect">
            <a:avLst/>
          </a:prstGeom>
          <a:ln w="25400">
            <a:solidFill>
              <a:schemeClr val="lt1">
                <a:alpha val="67000"/>
              </a:schemeClr>
            </a:solidFill>
            <a:beve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권세진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IOCP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활용 멀티스레드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서버 구현 및 연동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전태준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기술요소 구현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 로직 구현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김준현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캐릭터 제작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애니메이션 제작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무기 제작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08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" y="1631052"/>
            <a:ext cx="1697355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 일정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4"/>
          <p:cNvGraphicFramePr>
            <a:graphicFrameLocks noGrp="1"/>
          </p:cNvGraphicFramePr>
          <p:nvPr/>
        </p:nvGraphicFramePr>
        <p:xfrm>
          <a:off x="1972331" y="779615"/>
          <a:ext cx="10094593" cy="5456703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92530"/>
                <a:gridCol w="811530"/>
                <a:gridCol w="735330"/>
                <a:gridCol w="1087754"/>
                <a:gridCol w="1259204"/>
                <a:gridCol w="1249680"/>
                <a:gridCol w="1249680"/>
                <a:gridCol w="1249680"/>
                <a:gridCol w="1259205"/>
              </a:tblGrid>
              <a:tr h="36766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1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4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5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6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7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8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서버 로직 구현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0345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데이터 베이스 구현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서버 동기화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542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캐릭터 기술 구현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542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캐릭터 움직임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542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UI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 이펙트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SK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매쉬</a:t>
                      </a: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절단 연출 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캐릭터 제작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애니메이션 제작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머티리얼 제작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버그 테스트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d7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1"/>
          <p:cNvGraphicFramePr>
            <a:graphicFrameLocks noGrp="1"/>
          </p:cNvGraphicFramePr>
          <p:nvPr/>
        </p:nvGraphicFramePr>
        <p:xfrm>
          <a:off x="0" y="3002761"/>
          <a:ext cx="1935844" cy="1480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22"/>
                <a:gridCol w="967922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전태준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6182d6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권세진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김준현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공통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36107" y="2550497"/>
            <a:ext cx="5319790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600" spc="300">
                <a:solidFill>
                  <a:schemeClr val="bg1"/>
                </a:solidFill>
                <a:latin typeface="나눔스퀘어 ExtraBold"/>
                <a:ea typeface="나눔스퀘어 ExtraBold"/>
              </a:rPr>
              <a:t>THANK YOU</a:t>
            </a:r>
            <a:endParaRPr lang="ko-KR" altLang="en-US" sz="6600" spc="3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9394" y="3748148"/>
            <a:ext cx="261321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/>
                </a:solidFill>
                <a:latin typeface="나눔스퀘어 Light"/>
                <a:ea typeface="나눔스퀘어 Light"/>
              </a:rPr>
              <a:t>FOR LISTENING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6085" y="1490605"/>
            <a:ext cx="10823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01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235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연구목적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3310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개발환경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8435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14460" y="2305618"/>
            <a:ext cx="2383155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기술적 요소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중점연구 분야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8022" y="1490604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02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9959" y="1490603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01896" y="1490602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04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7259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349688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272597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149786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"/>
          <p:cNvSpPr txBox="1"/>
          <p:nvPr/>
        </p:nvSpPr>
        <p:spPr>
          <a:xfrm>
            <a:off x="1086560" y="3795655"/>
            <a:ext cx="1082348" cy="100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05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699135" y="4610668"/>
            <a:ext cx="1592580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타게임과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차별성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3" name="TextBox 5"/>
          <p:cNvSpPr txBox="1"/>
          <p:nvPr/>
        </p:nvSpPr>
        <p:spPr>
          <a:xfrm>
            <a:off x="3566160" y="4610668"/>
            <a:ext cx="1697355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개인별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준비 현황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4" name="TextBox 6"/>
          <p:cNvSpPr txBox="1"/>
          <p:nvPr/>
        </p:nvSpPr>
        <p:spPr>
          <a:xfrm>
            <a:off x="6471285" y="4610668"/>
            <a:ext cx="1697355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역활 분담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5" name="TextBox 7"/>
          <p:cNvSpPr txBox="1"/>
          <p:nvPr/>
        </p:nvSpPr>
        <p:spPr>
          <a:xfrm>
            <a:off x="9347835" y="4610668"/>
            <a:ext cx="1697355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 일정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6" name="TextBox 8"/>
          <p:cNvSpPr txBox="1"/>
          <p:nvPr/>
        </p:nvSpPr>
        <p:spPr>
          <a:xfrm>
            <a:off x="3988497" y="3795654"/>
            <a:ext cx="1065468" cy="10030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06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7" name="TextBox 9"/>
          <p:cNvSpPr txBox="1"/>
          <p:nvPr/>
        </p:nvSpPr>
        <p:spPr>
          <a:xfrm>
            <a:off x="6890434" y="3795653"/>
            <a:ext cx="1068656" cy="10030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07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9792371" y="3795652"/>
            <a:ext cx="1062320" cy="10030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08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29" name="직선 연결선 12"/>
          <p:cNvCxnSpPr/>
          <p:nvPr/>
        </p:nvCxnSpPr>
        <p:spPr>
          <a:xfrm>
            <a:off x="1447734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13"/>
          <p:cNvCxnSpPr/>
          <p:nvPr/>
        </p:nvCxnSpPr>
        <p:spPr>
          <a:xfrm>
            <a:off x="4340163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14"/>
          <p:cNvCxnSpPr/>
          <p:nvPr/>
        </p:nvCxnSpPr>
        <p:spPr>
          <a:xfrm>
            <a:off x="7263072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15"/>
          <p:cNvCxnSpPr/>
          <p:nvPr/>
        </p:nvCxnSpPr>
        <p:spPr>
          <a:xfrm>
            <a:off x="10140261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01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연구목적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/>
          <p:nvPr/>
        </p:nvSpPr>
        <p:spPr>
          <a:xfrm>
            <a:off x="2627192" y="2759700"/>
            <a:ext cx="6691516" cy="1915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1.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 학과 수업 중에 배운 지식을 토대로     </a:t>
            </a: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UE5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을 사용하여 게임 제작 능력 향상</a:t>
            </a: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2.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IOCP 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를 활용한 자체 서버 구현</a:t>
            </a: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02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개발환경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7584442" y="4244994"/>
            <a:ext cx="1440180" cy="1440180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59120" y="4177525"/>
            <a:ext cx="1440180" cy="1440180"/>
          </a:xfrm>
          <a:prstGeom prst="rect">
            <a:avLst/>
          </a:prstGeom>
        </p:spPr>
      </p:pic>
      <p:pic>
        <p:nvPicPr>
          <p:cNvPr id="29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7642032" y="1988819"/>
            <a:ext cx="1440180" cy="1440180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387984" y="1988820"/>
            <a:ext cx="1440180" cy="1440180"/>
          </a:xfrm>
          <a:prstGeom prst="rect">
            <a:avLst/>
          </a:prstGeom>
        </p:spPr>
      </p:pic>
      <p:sp>
        <p:nvSpPr>
          <p:cNvPr id="31" name=""/>
          <p:cNvSpPr txBox="1"/>
          <p:nvPr/>
        </p:nvSpPr>
        <p:spPr>
          <a:xfrm>
            <a:off x="3988955" y="3064048"/>
            <a:ext cx="2107045" cy="364952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visual studio2022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3988955" y="5259031"/>
            <a:ext cx="2107045" cy="364952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3DMAXs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9306022" y="3064048"/>
            <a:ext cx="2107045" cy="364952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GitHub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9344025" y="5269616"/>
            <a:ext cx="2107045" cy="367279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UnrealEngine5</a:t>
            </a:r>
            <a:endParaRPr lang="en-US" altLang="ko-KR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53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>
            <a:spLocks noGrp="1"/>
          </p:cNvSpPr>
          <p:nvPr/>
        </p:nvSpPr>
        <p:spPr>
          <a:xfrm>
            <a:off x="1817184" y="2525013"/>
            <a:ext cx="9603275" cy="342239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800" b="1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Box 3"/>
          <p:cNvSpPr txBox="1"/>
          <p:nvPr/>
        </p:nvSpPr>
        <p:spPr>
          <a:xfrm>
            <a:off x="1776574" y="3572287"/>
            <a:ext cx="8638851" cy="693008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000" b="1" u="sng">
                <a:solidFill>
                  <a:schemeClr val="lt1"/>
                </a:solidFill>
                <a:latin typeface="HY태백B"/>
                <a:ea typeface="HY태백B"/>
              </a:rPr>
              <a:t>적을 처치해서 탈출 도구를 차지하라</a:t>
            </a:r>
            <a:r>
              <a:rPr lang="en-US" altLang="ko-KR" sz="4000" b="1" u="sng">
                <a:solidFill>
                  <a:schemeClr val="lt1"/>
                </a:solidFill>
                <a:latin typeface="HY태백B"/>
                <a:ea typeface="HY태백B"/>
              </a:rPr>
              <a:t> !</a:t>
            </a:r>
            <a:endParaRPr lang="en-US" altLang="ko-KR" sz="4000" b="1" u="sng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29" name="TextBox 3"/>
          <p:cNvSpPr txBox="1"/>
          <p:nvPr/>
        </p:nvSpPr>
        <p:spPr>
          <a:xfrm>
            <a:off x="2750241" y="4646083"/>
            <a:ext cx="6691515" cy="1000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탈출을 위해서 서로 가지고 있는</a:t>
            </a: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탈출도구를 빼앗고 빼앗기는 대전투</a:t>
            </a: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7590" y="1429385"/>
            <a:ext cx="4276819" cy="1755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흐름도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>
            <a:spLocks noGrp="1"/>
          </p:cNvSpPr>
          <p:nvPr/>
        </p:nvSpPr>
        <p:spPr>
          <a:xfrm>
            <a:off x="1817184" y="2525013"/>
            <a:ext cx="9603275" cy="342239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457200" indent="-457200">
              <a:buAutoNum type="arabicPeriod"/>
              <a:defRPr/>
            </a:pPr>
            <a:endParaRPr kumimoji="0" lang="ko-KR" altLang="en-US" sz="2800" b="1" i="0" u="none" strike="noStrike" kern="1200" cap="none" spc="0" normalizeH="0" baseline="0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28" name="TextBox 3"/>
          <p:cNvSpPr txBox="1"/>
          <p:nvPr/>
        </p:nvSpPr>
        <p:spPr>
          <a:xfrm>
            <a:off x="2224460" y="1510963"/>
            <a:ext cx="3871539" cy="699559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각기 다른 기술을 가진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4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가지 캐릭터와 무기들 중 선택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29" name="TextBox 3"/>
          <p:cNvSpPr txBox="1"/>
          <p:nvPr/>
        </p:nvSpPr>
        <p:spPr>
          <a:xfrm>
            <a:off x="7913426" y="3080808"/>
            <a:ext cx="4140932" cy="696384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서로를 처치하여 가지고 있는 탈출도구를 빼앗거나 빼앗긴다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0" name="직선 화살표 연결선 6"/>
          <p:cNvCxnSpPr/>
          <p:nvPr/>
        </p:nvCxnSpPr>
        <p:spPr>
          <a:xfrm>
            <a:off x="6230696" y="2480486"/>
            <a:ext cx="1437388" cy="948513"/>
          </a:xfrm>
          <a:prstGeom prst="straightConnector1">
            <a:avLst/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6"/>
          <p:cNvCxnSpPr/>
          <p:nvPr/>
        </p:nvCxnSpPr>
        <p:spPr>
          <a:xfrm rot="16200000" flipV="1">
            <a:off x="9298424" y="2307672"/>
            <a:ext cx="635904" cy="9630"/>
          </a:xfrm>
          <a:prstGeom prst="straightConnector1">
            <a:avLst/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"/>
          <p:cNvSpPr txBox="1"/>
          <p:nvPr/>
        </p:nvSpPr>
        <p:spPr>
          <a:xfrm>
            <a:off x="7567063" y="803678"/>
            <a:ext cx="4140932" cy="100214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적에게 죽을시 리스폰 지역에서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 부활하고 탈출도구가 사라짐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무기 교체 가능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3" name="직선 화살표 연결선 6"/>
          <p:cNvCxnSpPr/>
          <p:nvPr/>
        </p:nvCxnSpPr>
        <p:spPr>
          <a:xfrm rot="5400000">
            <a:off x="9254057" y="4525807"/>
            <a:ext cx="703888" cy="8103"/>
          </a:xfrm>
          <a:prstGeom prst="straightConnector1">
            <a:avLst/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"/>
          <p:cNvSpPr txBox="1"/>
          <p:nvPr/>
        </p:nvSpPr>
        <p:spPr>
          <a:xfrm>
            <a:off x="7568044" y="5062028"/>
            <a:ext cx="4285250" cy="698404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탈출도구 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3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개를 모아서 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맵의 중앙지역 오브젝트와 상호작용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5" name="직선 화살표 연결선 6"/>
          <p:cNvCxnSpPr/>
          <p:nvPr/>
        </p:nvCxnSpPr>
        <p:spPr>
          <a:xfrm rot="10800000" flipV="1">
            <a:off x="6095999" y="5436772"/>
            <a:ext cx="1055288" cy="22303"/>
          </a:xfrm>
          <a:prstGeom prst="straightConnector1">
            <a:avLst/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"/>
          <p:cNvSpPr txBox="1"/>
          <p:nvPr/>
        </p:nvSpPr>
        <p:spPr>
          <a:xfrm>
            <a:off x="2879991" y="5320260"/>
            <a:ext cx="2697751" cy="39495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탈출 성공 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(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승리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)</a:t>
            </a:r>
            <a:endParaRPr lang="en-US" altLang="ko-KR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1291203" y="3535025"/>
            <a:ext cx="3871539" cy="394277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로비 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-&gt;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 게임룸 입장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8" name="직선 화살표 연결선 6"/>
          <p:cNvCxnSpPr/>
          <p:nvPr/>
        </p:nvCxnSpPr>
        <p:spPr>
          <a:xfrm rot="5400000" flipH="1" flipV="1">
            <a:off x="3233688" y="2837297"/>
            <a:ext cx="1164166" cy="19239"/>
          </a:xfrm>
          <a:prstGeom prst="straightConnector1">
            <a:avLst/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6"/>
          <p:cNvCxnSpPr/>
          <p:nvPr/>
        </p:nvCxnSpPr>
        <p:spPr>
          <a:xfrm rot="16200000" flipV="1">
            <a:off x="1327152" y="4557955"/>
            <a:ext cx="1444712" cy="780861"/>
          </a:xfrm>
          <a:prstGeom prst="bentConnector3">
            <a:avLst>
              <a:gd name="adj1" fmla="val 3918"/>
            </a:avLst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캐릭터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"/>
          <p:cNvGraphicFramePr>
            <a:graphicFrameLocks noGrp="1"/>
          </p:cNvGraphicFramePr>
          <p:nvPr/>
        </p:nvGraphicFramePr>
        <p:xfrm>
          <a:off x="6462278" y="767291"/>
          <a:ext cx="4344150" cy="22132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47212"/>
                <a:gridCol w="2596938"/>
              </a:tblGrid>
              <a:tr h="3085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전력질주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4m/s , 6m/s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085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키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150cm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085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스킬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시간 되돌리기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403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시간 되돌리기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5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초전으로 돌아가는 기술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663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폴리곤 개수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5000-6000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개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6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576209" y="993774"/>
            <a:ext cx="1800225" cy="1800225"/>
          </a:xfrm>
          <a:prstGeom prst="rect">
            <a:avLst/>
          </a:prstGeom>
        </p:spPr>
      </p:pic>
      <p:pic>
        <p:nvPicPr>
          <p:cNvPr id="37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590743" y="3429000"/>
            <a:ext cx="1800224" cy="1800225"/>
          </a:xfrm>
          <a:prstGeom prst="rect">
            <a:avLst/>
          </a:prstGeom>
        </p:spPr>
      </p:pic>
      <p:graphicFrame>
        <p:nvGraphicFramePr>
          <p:cNvPr id="38" name=""/>
          <p:cNvGraphicFramePr>
            <a:graphicFrameLocks noGrp="1"/>
          </p:cNvGraphicFramePr>
          <p:nvPr/>
        </p:nvGraphicFramePr>
        <p:xfrm>
          <a:off x="6480270" y="3429000"/>
          <a:ext cx="4339917" cy="256961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47212"/>
                <a:gridCol w="2592705"/>
              </a:tblGrid>
              <a:tr h="3408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전력질주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4m/s , 6m/s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408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키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150cm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408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스킬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고스트 기능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84421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고스트 기능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일정 시간 적 공격에 타격을 안받고 빠르게 움직이는 기술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5602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폴리곤 개수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5000-6000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개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캐릭터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05027" y="1230050"/>
            <a:ext cx="1785160" cy="1800225"/>
          </a:xfrm>
          <a:prstGeom prst="rect">
            <a:avLst/>
          </a:prstGeom>
        </p:spPr>
      </p:pic>
      <p:pic>
        <p:nvPicPr>
          <p:cNvPr id="33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847930" y="3667379"/>
            <a:ext cx="1800225" cy="1800225"/>
          </a:xfrm>
          <a:prstGeom prst="rect">
            <a:avLst/>
          </a:prstGeom>
        </p:spPr>
      </p:pic>
      <p:graphicFrame>
        <p:nvGraphicFramePr>
          <p:cNvPr id="35" name=""/>
          <p:cNvGraphicFramePr>
            <a:graphicFrameLocks noGrp="1"/>
          </p:cNvGraphicFramePr>
          <p:nvPr/>
        </p:nvGraphicFramePr>
        <p:xfrm>
          <a:off x="6448518" y="1250738"/>
          <a:ext cx="4341090" cy="18510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70545"/>
                <a:gridCol w="2170545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전력질주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4m/s , 6m/s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키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150cm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스킬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??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??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??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폴리곤 개수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5000-6000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개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"/>
          <p:cNvGraphicFramePr>
            <a:graphicFrameLocks noGrp="1"/>
          </p:cNvGraphicFramePr>
          <p:nvPr/>
        </p:nvGraphicFramePr>
        <p:xfrm>
          <a:off x="6410419" y="3593888"/>
          <a:ext cx="4344149" cy="23971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00127"/>
                <a:gridCol w="2544022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전력질주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4m/s , 6m/s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키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150cm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스킬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배리어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배리어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일정시간 주변에 배리어를 생성하는 기술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3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폴리곤 개수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5000-6000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개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조작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내용 개체 틀 4" descr="전자제품, 키보드, 사무 장비, 입력 장치이(가) 표시된 사진  자동 생성된 설명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74715" y="3022905"/>
            <a:ext cx="6315075" cy="2524125"/>
          </a:xfrm>
          <a:prstGeom prst="rect">
            <a:avLst/>
          </a:prstGeom>
        </p:spPr>
      </p:pic>
      <p:cxnSp>
        <p:nvCxnSpPr>
          <p:cNvPr id="28" name="직선 화살표 연결선 6"/>
          <p:cNvCxnSpPr/>
          <p:nvPr/>
        </p:nvCxnSpPr>
        <p:spPr>
          <a:xfrm flipH="1" flipV="1">
            <a:off x="2000896" y="3022905"/>
            <a:ext cx="2268070" cy="1073944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7"/>
          <p:cNvSpPr txBox="1"/>
          <p:nvPr/>
        </p:nvSpPr>
        <p:spPr>
          <a:xfrm>
            <a:off x="557577" y="2501131"/>
            <a:ext cx="1952155" cy="363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WASD 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이동키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</p:txBody>
      </p:sp>
      <p:pic>
        <p:nvPicPr>
          <p:cNvPr id="32" name="그림 15" descr="스케치, 일러스트레이션, 디자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18060" y="3429000"/>
            <a:ext cx="2118030" cy="2118030"/>
          </a:xfrm>
          <a:prstGeom prst="rect">
            <a:avLst/>
          </a:prstGeom>
        </p:spPr>
      </p:pic>
      <p:cxnSp>
        <p:nvCxnSpPr>
          <p:cNvPr id="33" name="직선 화살표 연결선 17"/>
          <p:cNvCxnSpPr/>
          <p:nvPr/>
        </p:nvCxnSpPr>
        <p:spPr>
          <a:xfrm flipH="1" flipV="1">
            <a:off x="10233351" y="2949367"/>
            <a:ext cx="243724" cy="1452282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8"/>
          <p:cNvSpPr txBox="1"/>
          <p:nvPr/>
        </p:nvSpPr>
        <p:spPr>
          <a:xfrm>
            <a:off x="9288196" y="2348731"/>
            <a:ext cx="2554811" cy="640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Left :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 공격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Right :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 조준</a:t>
            </a: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/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대쉬공격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5" name="직선 화살표 연결선 20"/>
          <p:cNvCxnSpPr/>
          <p:nvPr/>
        </p:nvCxnSpPr>
        <p:spPr>
          <a:xfrm flipH="1">
            <a:off x="2083730" y="4670590"/>
            <a:ext cx="1130256" cy="179294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1"/>
          <p:cNvSpPr txBox="1"/>
          <p:nvPr/>
        </p:nvSpPr>
        <p:spPr>
          <a:xfrm>
            <a:off x="1062456" y="4688520"/>
            <a:ext cx="857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대쉬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7" name="직선 화살표 연결선 22"/>
          <p:cNvCxnSpPr>
            <a:endCxn id="38" idx="0"/>
          </p:cNvCxnSpPr>
          <p:nvPr/>
        </p:nvCxnSpPr>
        <p:spPr>
          <a:xfrm rot="10800000" flipV="1">
            <a:off x="4273900" y="5208472"/>
            <a:ext cx="1123168" cy="576998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4"/>
          <p:cNvSpPr txBox="1"/>
          <p:nvPr/>
        </p:nvSpPr>
        <p:spPr>
          <a:xfrm>
            <a:off x="3845022" y="5785470"/>
            <a:ext cx="857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점프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9" name="직선 화살표 연결선 11"/>
          <p:cNvCxnSpPr/>
          <p:nvPr/>
        </p:nvCxnSpPr>
        <p:spPr>
          <a:xfrm flipV="1">
            <a:off x="4906539" y="2688167"/>
            <a:ext cx="1968779" cy="108002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28151" y="2226100"/>
            <a:ext cx="1616364" cy="36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스킬사용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384</ep:Words>
  <ep:PresentationFormat>와이드스크린</ep:PresentationFormat>
  <ep:Paragraphs>114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18</vt:i4>
      </vt:variant>
    </vt:vector>
  </ep:HeadingPairs>
  <ep:TitlesOfParts>
    <vt:vector size="22" baseType="lpstr">
      <vt:lpstr>메인</vt:lpstr>
      <vt:lpstr>목차</vt:lpstr>
      <vt:lpstr>내용</vt:lpstr>
      <vt:lpstr>마무리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2017-05-21T13:44:12.000</dcterms:created>
  <dc:creator>hyeran kang</dc:creator>
  <cp:lastModifiedBy>전태준</cp:lastModifiedBy>
  <dcterms:modified xsi:type="dcterms:W3CDTF">2023-11-28T09:22:36.433</dcterms:modified>
  <cp:revision>178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