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  <p:sldId id="281" r:id="rId7"/>
    <p:sldId id="285" r:id="rId8"/>
    <p:sldId id="287" r:id="rId9"/>
    <p:sldId id="292" r:id="rId10"/>
    <p:sldId id="288" r:id="rId11"/>
    <p:sldId id="293" r:id="rId12"/>
    <p:sldId id="289" r:id="rId13"/>
    <p:sldId id="294" r:id="rId14"/>
    <p:sldId id="290" r:id="rId15"/>
    <p:sldId id="286" r:id="rId16"/>
    <p:sldId id="291" r:id="rId17"/>
  </p:sldIdLst>
  <p:sldSz cx="12192000" cy="6858000"/>
  <p:notesSz cx="9144000" cy="6858000"/>
  <p:embeddedFontLst>
    <p:embeddedFont>
      <p:font typeface="Orbitron" panose="020B0600000101010101" charset="0"/>
      <p:regular r:id="rId18"/>
      <p:bold r:id="rId19"/>
    </p:embeddedFont>
    <p:embeddedFont>
      <p:font typeface="나눔고딕" pitchFamily="2" charset="-127"/>
      <p:regular r:id="rId20"/>
      <p:bold r:id="rId21"/>
    </p:embeddedFont>
    <p:embeddedFont>
      <p:font typeface="함초롬바탕" panose="02030604000101010101" pitchFamily="18" charset="-127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0000"/>
    <a:srgbClr val="FFD700"/>
    <a:srgbClr val="70AD47"/>
    <a:srgbClr val="93B3D0"/>
    <a:srgbClr val="ACCCE9"/>
    <a:srgbClr val="121216"/>
    <a:srgbClr val="2D2941"/>
    <a:srgbClr val="23212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92" autoAdjust="0"/>
    <p:restoredTop sz="94660"/>
  </p:normalViewPr>
  <p:slideViewPr>
    <p:cSldViewPr snapToGrid="0">
      <p:cViewPr varScale="1">
        <p:scale>
          <a:sx n="85" d="100"/>
          <a:sy n="85" d="100"/>
        </p:scale>
        <p:origin x="864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8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22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363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0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85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90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3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81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777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865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1875-E175-407C-8E9E-4E3B5D817DF0}" type="datetimeFigureOut">
              <a:rPr lang="ko-KR" altLang="en-US" smtClean="0"/>
              <a:t>2024-05-08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9DD7-EC7E-4268-A5EC-3A5997586E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27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33A526-7D0F-4F3D-B27A-2EEBA619056D}"/>
              </a:ext>
            </a:extLst>
          </p:cNvPr>
          <p:cNvSpPr/>
          <p:nvPr/>
        </p:nvSpPr>
        <p:spPr>
          <a:xfrm rot="16200000">
            <a:off x="2667000" y="-2667000"/>
            <a:ext cx="6858000" cy="12192000"/>
          </a:xfrm>
          <a:prstGeom prst="rect">
            <a:avLst/>
          </a:prstGeom>
          <a:gradFill flip="none" rotWithShape="1">
            <a:gsLst>
              <a:gs pos="31000">
                <a:srgbClr val="2D2941"/>
              </a:gs>
              <a:gs pos="100000">
                <a:srgbClr val="121216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Imagen 12">
            <a:extLst>
              <a:ext uri="{FF2B5EF4-FFF2-40B4-BE49-F238E27FC236}">
                <a16:creationId xmlns:a16="http://schemas.microsoft.com/office/drawing/2014/main" id="{E793A0FF-0C6D-4D0D-BB3B-C29D6DEA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6000"/>
          </a:blip>
          <a:stretch>
            <a:fillRect/>
          </a:stretch>
        </p:blipFill>
        <p:spPr>
          <a:xfrm>
            <a:off x="0" y="19052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98D1474-F49D-4843-A10E-0879FA77CA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74814"/>
            <a:ext cx="9144000" cy="23876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BREAK</a:t>
            </a:r>
            <a:r>
              <a:rPr lang="ko-KR" altLang="en-US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</a:t>
            </a:r>
            <a: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OUT</a:t>
            </a:r>
            <a:br>
              <a:rPr lang="en-US" altLang="ko-KR" sz="72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</a:b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브레이크 아웃 </a:t>
            </a:r>
            <a:r>
              <a:rPr lang="en-US" altLang="ko-KR" sz="1600" kern="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</a:t>
            </a:r>
            <a:endParaRPr lang="ko-KR" altLang="en-US" sz="7200" kern="0" spc="0" dirty="0">
              <a:effectLst/>
              <a:latin typeface="함초롬바탕" panose="020306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8E360-EAAE-467A-B119-BF7D5A293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5957" y="5183186"/>
            <a:ext cx="3080083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2020180047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권세진</a:t>
            </a: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2020180048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김준현</a:t>
            </a:r>
            <a:endParaRPr lang="en-US" altLang="ko-KR" sz="18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>
              <a:defRPr/>
            </a:pPr>
            <a:r>
              <a:rPr lang="en-US" altLang="ko-KR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2020182051 </a:t>
            </a:r>
            <a:r>
              <a:rPr lang="ko-KR" altLang="en-US" sz="18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전태준</a:t>
            </a: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41F0D7BF-B2EF-4FF7-A4A2-F36AA8BED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645784"/>
              </p:ext>
            </p:extLst>
          </p:nvPr>
        </p:nvGraphicFramePr>
        <p:xfrm>
          <a:off x="9723118" y="5182481"/>
          <a:ext cx="2117429" cy="11578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7429">
                  <a:extLst>
                    <a:ext uri="{9D8B030D-6E8A-4147-A177-3AD203B41FA5}">
                      <a16:colId xmlns:a16="http://schemas.microsoft.com/office/drawing/2014/main" val="3270060156"/>
                    </a:ext>
                  </a:extLst>
                </a:gridCol>
              </a:tblGrid>
              <a:tr h="4004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지도 교수 </a:t>
                      </a:r>
                      <a:r>
                        <a:rPr lang="en-US" altLang="ko-KR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: </a:t>
                      </a:r>
                      <a:r>
                        <a:rPr lang="ko-KR" altLang="en-US" b="1" dirty="0">
                          <a:solidFill>
                            <a:schemeClr val="bg1"/>
                          </a:solidFill>
                          <a:latin typeface="a라이트" panose="02020600000000000000" pitchFamily="18" charset="-127"/>
                          <a:ea typeface="a라이트" panose="02020600000000000000" pitchFamily="18" charset="-127"/>
                        </a:rPr>
                        <a:t>이형구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alpha val="9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36776"/>
                  </a:ext>
                </a:extLst>
              </a:tr>
              <a:tr h="75738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tint val="40000"/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6845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993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04591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 descr="PC 게임, 스크린샷, 의류, 비디오 게임 소프트웨어이(가) 표시된 사진&#10;&#10;자동 생성된 설명">
            <a:extLst>
              <a:ext uri="{FF2B5EF4-FFF2-40B4-BE49-F238E27FC236}">
                <a16:creationId xmlns:a16="http://schemas.microsoft.com/office/drawing/2014/main" id="{8386BE14-DD2E-3E29-0D76-AA9F1C60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34" y="1883807"/>
            <a:ext cx="5734626" cy="4210291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scene3d>
            <a:camera prst="perspectiveRight"/>
            <a:lightRig rig="threePt" dir="t"/>
          </a:scene3d>
        </p:spPr>
      </p:pic>
      <p:pic>
        <p:nvPicPr>
          <p:cNvPr id="5" name="그림 4" descr="PC 게임, 스크린샷, 비디오 게임 소프트웨어, 전략 비디오 게임이(가) 표시된 사진&#10;&#10;자동 생성된 설명">
            <a:extLst>
              <a:ext uri="{FF2B5EF4-FFF2-40B4-BE49-F238E27FC236}">
                <a16:creationId xmlns:a16="http://schemas.microsoft.com/office/drawing/2014/main" id="{15DD7FF7-AEF3-5C38-D787-47CBAD739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267" y="3143634"/>
            <a:ext cx="5722599" cy="2855902"/>
          </a:xfrm>
          <a:prstGeom prst="rect">
            <a:avLst/>
          </a:prstGeom>
          <a:solidFill>
            <a:srgbClr val="FFC000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perspectiveLef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98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26943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총알구멍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946FF28-2B12-C4F3-FCBF-7825EDDB6672}"/>
              </a:ext>
            </a:extLst>
          </p:cNvPr>
          <p:cNvSpPr txBox="1"/>
          <p:nvPr/>
        </p:nvSpPr>
        <p:spPr>
          <a:xfrm>
            <a:off x="666161" y="1909298"/>
            <a:ext cx="10859678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구현 방법</a:t>
            </a:r>
            <a:endParaRPr lang="en-US" altLang="ko-KR" sz="25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기본 적으로는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언리얼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에디터상에서 사용하는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모델링툴의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dirty="0" err="1">
                <a:latin typeface="나눔고딕" pitchFamily="2" charset="-127"/>
                <a:ea typeface="나눔고딕" pitchFamily="2" charset="-127"/>
              </a:rPr>
              <a:t>기능중에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 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Boolean</a:t>
            </a:r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기능을 코드상으로 가져와서 사용하면서 원하는 기능으로 사용하기 위해 몇몇 부분들을 추가해서 구현했습니다</a:t>
            </a:r>
            <a:r>
              <a:rPr lang="en-US" altLang="ko-KR" dirty="0"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b="0" i="0" dirty="0">
              <a:effectLst/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우선 실제 총알 구멍처럼 균일하게 만들어지지 않고 어느정도 </a:t>
            </a:r>
            <a:r>
              <a:rPr lang="en-US" altLang="ko-KR" dirty="0"/>
              <a:t>Min</a:t>
            </a:r>
            <a:r>
              <a:rPr lang="ko-KR" altLang="en-US" dirty="0"/>
              <a:t>값과 </a:t>
            </a:r>
            <a:r>
              <a:rPr lang="en-US" altLang="ko-KR" dirty="0"/>
              <a:t>Max</a:t>
            </a:r>
            <a:r>
              <a:rPr lang="ko-KR" altLang="en-US" dirty="0"/>
              <a:t>값을 넣어서</a:t>
            </a:r>
            <a:r>
              <a:rPr lang="en-US" altLang="ko-KR" dirty="0"/>
              <a:t> 6</a:t>
            </a:r>
            <a:r>
              <a:rPr lang="ko-KR" altLang="en-US" dirty="0"/>
              <a:t>각형 기둥의 </a:t>
            </a:r>
            <a:r>
              <a:rPr lang="ko-KR" altLang="en-US" dirty="0" err="1"/>
              <a:t>버텍스의</a:t>
            </a:r>
            <a:r>
              <a:rPr lang="ko-KR" altLang="en-US" dirty="0"/>
              <a:t> 값을 변경하여 만들었습니다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아무래도 런타임에 사용하려고 만들어진 기능이 아니라 </a:t>
            </a:r>
            <a:r>
              <a:rPr lang="en-US" altLang="ko-KR" dirty="0"/>
              <a:t>Boolean</a:t>
            </a:r>
            <a:r>
              <a:rPr lang="ko-KR" altLang="en-US" dirty="0"/>
              <a:t>기능을 사용해서 구멍을 계속 만들면 프레임이 뚝뚝 끊겨서 일정 데미지를 받으면 해당벽이 </a:t>
            </a:r>
            <a:r>
              <a:rPr lang="en-US" altLang="ko-KR" dirty="0"/>
              <a:t>4x4</a:t>
            </a:r>
            <a:r>
              <a:rPr lang="ko-KR" altLang="en-US" dirty="0"/>
              <a:t>로 나눠져서 부셔지도록 만들었습니다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7521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554375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서버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5812461-92CF-3095-48EA-1A8A68068F40}"/>
              </a:ext>
            </a:extLst>
          </p:cNvPr>
          <p:cNvSpPr txBox="1"/>
          <p:nvPr/>
        </p:nvSpPr>
        <p:spPr>
          <a:xfrm>
            <a:off x="826566" y="2966053"/>
            <a:ext cx="10325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IOCP</a:t>
            </a:r>
            <a:r>
              <a:rPr lang="ko-KR" altLang="en-US" b="1" dirty="0"/>
              <a:t>를 활용한 </a:t>
            </a:r>
            <a:r>
              <a:rPr lang="ko-KR" altLang="en-US" b="1" dirty="0" err="1"/>
              <a:t>멀티스레드</a:t>
            </a:r>
            <a:r>
              <a:rPr lang="ko-KR" altLang="en-US" b="1" dirty="0"/>
              <a:t> 서버 구현 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인원 </a:t>
            </a:r>
            <a:r>
              <a:rPr lang="en-US" altLang="ko-KR" dirty="0"/>
              <a:t>: 3</a:t>
            </a:r>
            <a:r>
              <a:rPr lang="ko-KR" altLang="en-US" dirty="0"/>
              <a:t>명</a:t>
            </a:r>
            <a:endParaRPr lang="en-US" altLang="ko-KR" dirty="0"/>
          </a:p>
          <a:p>
            <a:pPr algn="ctr"/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IOCP</a:t>
            </a:r>
            <a:r>
              <a:rPr lang="ko-KR" altLang="en-US" dirty="0"/>
              <a:t>기반의 로직을 통해 </a:t>
            </a:r>
            <a:r>
              <a:rPr lang="ko-KR" altLang="en-US" dirty="0" err="1"/>
              <a:t>서버ㆍ클라이언트</a:t>
            </a:r>
            <a:r>
              <a:rPr lang="ko-KR" altLang="en-US" dirty="0"/>
              <a:t> 간 데이터 송수신 처리 </a:t>
            </a:r>
            <a:endParaRPr lang="en-US" altLang="ko-KR" dirty="0"/>
          </a:p>
          <a:p>
            <a:pPr algn="ctr"/>
            <a:endParaRPr lang="en-US" altLang="ko-KR" dirty="0"/>
          </a:p>
          <a:p>
            <a:r>
              <a:rPr lang="en-US" altLang="ko-KR" dirty="0"/>
              <a:t>Main</a:t>
            </a:r>
            <a:r>
              <a:rPr lang="ko-KR" altLang="en-US" dirty="0"/>
              <a:t>함수에서 </a:t>
            </a:r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Worker </a:t>
            </a:r>
            <a:r>
              <a:rPr lang="en-US" altLang="ko-KR" dirty="0" err="1"/>
              <a:t>Therad</a:t>
            </a:r>
            <a:r>
              <a:rPr lang="ko-KR" altLang="en-US" dirty="0"/>
              <a:t>를 생성해 각 </a:t>
            </a:r>
            <a:r>
              <a:rPr lang="en-US" altLang="ko-KR" dirty="0"/>
              <a:t>Worker Thread</a:t>
            </a:r>
            <a:r>
              <a:rPr lang="ko-KR" altLang="en-US" dirty="0"/>
              <a:t>에서 완료 처리된 메시지를 읽어 </a:t>
            </a:r>
            <a:r>
              <a:rPr lang="en-US" altLang="ko-KR" dirty="0"/>
              <a:t>Send/</a:t>
            </a:r>
            <a:r>
              <a:rPr lang="en-US" altLang="ko-KR" dirty="0" err="1"/>
              <a:t>Recv</a:t>
            </a:r>
            <a:r>
              <a:rPr lang="en-US" altLang="ko-KR" dirty="0"/>
              <a:t>/Accept </a:t>
            </a:r>
            <a:r>
              <a:rPr lang="ko-KR" altLang="en-US" dirty="0"/>
              <a:t>작업을 구별해 실행</a:t>
            </a:r>
            <a:endParaRPr lang="en-US" altLang="ko-KR" dirty="0"/>
          </a:p>
          <a:p>
            <a:endParaRPr lang="en-US" altLang="ko-KR" dirty="0"/>
          </a:p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226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45FB08A-F471-8A79-142B-F93C4233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80" y="1397126"/>
            <a:ext cx="5177902" cy="4905179"/>
          </a:xfrm>
          <a:prstGeom prst="rect">
            <a:avLst/>
          </a:prstGeom>
          <a:solidFill>
            <a:srgbClr val="FFC000"/>
          </a:solidFill>
          <a:ln>
            <a:solidFill>
              <a:schemeClr val="accent1"/>
            </a:solidFill>
          </a:ln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4" name="Título 1">
            <a:extLst>
              <a:ext uri="{FF2B5EF4-FFF2-40B4-BE49-F238E27FC236}">
                <a16:creationId xmlns:a16="http://schemas.microsoft.com/office/drawing/2014/main" id="{91AC195E-BC74-47F0-885B-7683AAE76532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7646874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서버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58F499-5164-D95F-B374-8842FFBAC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562" y="1397127"/>
            <a:ext cx="2863121" cy="235377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E3420E3-B332-BCED-4963-54B1DCBA9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263" y="1397127"/>
            <a:ext cx="3011994" cy="2295887"/>
          </a:xfrm>
          <a:prstGeom prst="rect">
            <a:avLst/>
          </a:prstGeom>
        </p:spPr>
      </p:pic>
      <p:sp>
        <p:nvSpPr>
          <p:cNvPr id="6" name="TextBox 7">
            <a:extLst>
              <a:ext uri="{FF2B5EF4-FFF2-40B4-BE49-F238E27FC236}">
                <a16:creationId xmlns:a16="http://schemas.microsoft.com/office/drawing/2014/main" id="{E4230FB2-B4AD-0738-D8A9-04655D91E343}"/>
              </a:ext>
            </a:extLst>
          </p:cNvPr>
          <p:cNvSpPr txBox="1"/>
          <p:nvPr/>
        </p:nvSpPr>
        <p:spPr>
          <a:xfrm>
            <a:off x="1386128" y="6370777"/>
            <a:ext cx="3211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&lt;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게임 시작 전 흐름도</a:t>
            </a: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&gt;</a:t>
            </a:r>
            <a:endParaRPr lang="ko-KR" altLang="en-US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1A62C5F-3E68-C8A2-87FF-981928150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7056" y="3857861"/>
            <a:ext cx="3011994" cy="2464560"/>
          </a:xfrm>
          <a:prstGeom prst="rect">
            <a:avLst/>
          </a:prstGeom>
        </p:spPr>
      </p:pic>
      <p:sp>
        <p:nvSpPr>
          <p:cNvPr id="12" name="TextBox 7">
            <a:extLst>
              <a:ext uri="{FF2B5EF4-FFF2-40B4-BE49-F238E27FC236}">
                <a16:creationId xmlns:a16="http://schemas.microsoft.com/office/drawing/2014/main" id="{CFB71B4C-8654-18F5-2AE6-9266901268FC}"/>
              </a:ext>
            </a:extLst>
          </p:cNvPr>
          <p:cNvSpPr txBox="1"/>
          <p:nvPr/>
        </p:nvSpPr>
        <p:spPr>
          <a:xfrm>
            <a:off x="7187150" y="6352700"/>
            <a:ext cx="32118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&lt;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동기화 작업</a:t>
            </a: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&gt;</a:t>
            </a:r>
            <a:endParaRPr lang="ko-KR" altLang="en-US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3527284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5" y="186362"/>
            <a:ext cx="52694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 </a:t>
            </a:r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해결방안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BECAB15-CF82-EE5D-040C-9F5948813AD6}"/>
              </a:ext>
            </a:extLst>
          </p:cNvPr>
          <p:cNvSpPr txBox="1"/>
          <p:nvPr/>
        </p:nvSpPr>
        <p:spPr>
          <a:xfrm>
            <a:off x="648754" y="3150465"/>
            <a:ext cx="470465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게임의 전체적인 볼륨</a:t>
            </a:r>
            <a:endParaRPr lang="en-US" altLang="ko-KR" sz="2400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</a:t>
            </a:r>
            <a:r>
              <a:rPr lang="ko-KR" altLang="en-US" dirty="0"/>
              <a:t>게임 플레이의 단조로움 </a:t>
            </a:r>
            <a:r>
              <a:rPr lang="en-US" altLang="ko-KR" dirty="0"/>
              <a:t>&amp;&amp; </a:t>
            </a:r>
            <a:r>
              <a:rPr lang="ko-KR" altLang="en-US" dirty="0"/>
              <a:t>심심함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</a:t>
            </a:r>
            <a:r>
              <a:rPr lang="ko-KR" altLang="en-US" dirty="0"/>
              <a:t>남은 기간동안 게임에 여러 상호작용 </a:t>
            </a:r>
            <a:r>
              <a:rPr lang="en-US" altLang="ko-KR" dirty="0"/>
              <a:t>		        </a:t>
            </a:r>
            <a:r>
              <a:rPr lang="ko-KR" altLang="en-US" dirty="0"/>
              <a:t>오브젝트 추가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FCE86-EF2C-2953-AEFA-AC1AC26F4F94}"/>
              </a:ext>
            </a:extLst>
          </p:cNvPr>
          <p:cNvSpPr txBox="1"/>
          <p:nvPr/>
        </p:nvSpPr>
        <p:spPr>
          <a:xfrm>
            <a:off x="6095999" y="3150465"/>
            <a:ext cx="6189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서버</a:t>
            </a:r>
            <a:endParaRPr lang="en-US" altLang="ko-KR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r>
              <a:rPr lang="ko-KR" altLang="en-US" dirty="0"/>
              <a:t>문제점 </a:t>
            </a:r>
            <a:r>
              <a:rPr lang="en-US" altLang="ko-KR" dirty="0"/>
              <a:t>:  </a:t>
            </a:r>
            <a:r>
              <a:rPr lang="ko-KR" altLang="en-US" dirty="0"/>
              <a:t>불안전한 다중 접속 처리 </a:t>
            </a:r>
            <a:r>
              <a:rPr lang="en-US" altLang="ko-KR" dirty="0"/>
              <a:t>&amp;&amp; </a:t>
            </a:r>
          </a:p>
          <a:p>
            <a:r>
              <a:rPr lang="en-US" altLang="ko-KR" dirty="0"/>
              <a:t>		</a:t>
            </a:r>
            <a:r>
              <a:rPr lang="ko-KR" altLang="en-US" dirty="0"/>
              <a:t>서버에서 처리하는 볼륨 미흡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보완책 </a:t>
            </a:r>
            <a:r>
              <a:rPr lang="en-US" altLang="ko-KR" dirty="0"/>
              <a:t>:  </a:t>
            </a:r>
            <a:r>
              <a:rPr lang="ko-KR" altLang="en-US" dirty="0"/>
              <a:t>더미 클라이언트와의 테스트를 통한 다중 접속 </a:t>
            </a:r>
            <a:r>
              <a:rPr lang="en-US" altLang="ko-KR" dirty="0"/>
              <a:t>			</a:t>
            </a:r>
            <a:r>
              <a:rPr lang="ko-KR" altLang="en-US" dirty="0"/>
              <a:t>테스트 진행</a:t>
            </a:r>
            <a:endParaRPr lang="en-US" altLang="ko-KR" dirty="0"/>
          </a:p>
          <a:p>
            <a:r>
              <a:rPr lang="en-US" altLang="ko-KR" dirty="0"/>
              <a:t>		NPC , DB</a:t>
            </a:r>
            <a:r>
              <a:rPr lang="ko-KR" altLang="en-US" dirty="0"/>
              <a:t>등 여러 서버에서 관리하는 기능 추가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077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4B7F61F-58DA-6E19-2168-60B6808BEFBC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210663332"/>
              </p:ext>
            </p:extLst>
          </p:nvPr>
        </p:nvGraphicFramePr>
        <p:xfrm>
          <a:off x="871460" y="2027695"/>
          <a:ext cx="10449077" cy="399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60653">
                  <a:extLst>
                    <a:ext uri="{9D8B030D-6E8A-4147-A177-3AD203B41FA5}">
                      <a16:colId xmlns:a16="http://schemas.microsoft.com/office/drawing/2014/main" val="271346146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314507904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753371228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3245138495"/>
                    </a:ext>
                  </a:extLst>
                </a:gridCol>
                <a:gridCol w="1922106">
                  <a:extLst>
                    <a:ext uri="{9D8B030D-6E8A-4147-A177-3AD203B41FA5}">
                      <a16:colId xmlns:a16="http://schemas.microsoft.com/office/drawing/2014/main" val="2639327170"/>
                    </a:ext>
                  </a:extLst>
                </a:gridCol>
              </a:tblGrid>
              <a:tr h="266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1" dirty="0"/>
                        <a:t>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5</a:t>
                      </a:r>
                      <a:r>
                        <a:rPr lang="ko-KR" altLang="en-US" sz="2000" b="1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6</a:t>
                      </a:r>
                      <a:r>
                        <a:rPr lang="ko-KR" altLang="en-US" sz="2000" b="1" dirty="0"/>
                        <a:t>월</a:t>
                      </a:r>
                    </a:p>
                    <a:p>
                      <a:pPr algn="ctr" latinLnBrk="1"/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b="1" dirty="0"/>
                        <a:t>7</a:t>
                      </a:r>
                      <a:r>
                        <a:rPr lang="ko-KR" altLang="en-US" sz="2000" b="1" dirty="0"/>
                        <a:t>월</a:t>
                      </a:r>
                    </a:p>
                    <a:p>
                      <a:pPr algn="ctr" latinLnBrk="1"/>
                      <a:endParaRPr lang="ko-KR" alt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dirty="0"/>
                        <a:t>8</a:t>
                      </a:r>
                      <a:r>
                        <a:rPr lang="ko-KR" altLang="en-US" sz="2000" b="1" dirty="0"/>
                        <a:t>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369492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데이터베이스 연동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0886889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재시작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388591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게임 룸 설계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25183095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다중 접속 처리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495862"/>
                  </a:ext>
                </a:extLst>
              </a:tr>
              <a:tr h="242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상호작용 오브젝트 구현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063194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버그 수정 및 코드 정리 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062375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내부 오브젝트 제작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0560181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애니메이션 제작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963504"/>
                  </a:ext>
                </a:extLst>
              </a:tr>
              <a:tr h="3084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UI</a:t>
                      </a:r>
                      <a:r>
                        <a:rPr lang="ko-KR" altLang="en-US" dirty="0"/>
                        <a:t> 제작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highlight>
                          <a:srgbClr val="0070C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151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45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704658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n-US" altLang="ko-KR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731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E3D6E1-8FE5-447C-8007-25E87FDA56C7}"/>
              </a:ext>
            </a:extLst>
          </p:cNvPr>
          <p:cNvSpPr/>
          <p:nvPr/>
        </p:nvSpPr>
        <p:spPr>
          <a:xfrm rot="16200000">
            <a:off x="2173536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88" name="Conector recto 26">
            <a:extLst>
              <a:ext uri="{FF2B5EF4-FFF2-40B4-BE49-F238E27FC236}">
                <a16:creationId xmlns:a16="http://schemas.microsoft.com/office/drawing/2014/main" id="{DEBE84DE-BD00-4D63-814B-3AD01EF57E1C}"/>
              </a:ext>
            </a:extLst>
          </p:cNvPr>
          <p:cNvCxnSpPr>
            <a:cxnSpLocks/>
          </p:cNvCxnSpPr>
          <p:nvPr/>
        </p:nvCxnSpPr>
        <p:spPr>
          <a:xfrm flipV="1">
            <a:off x="1428854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ángulo 27">
            <a:extLst>
              <a:ext uri="{FF2B5EF4-FFF2-40B4-BE49-F238E27FC236}">
                <a16:creationId xmlns:a16="http://schemas.microsoft.com/office/drawing/2014/main" id="{4FFAD3F5-7899-4637-8939-D83F26111925}"/>
              </a:ext>
            </a:extLst>
          </p:cNvPr>
          <p:cNvSpPr/>
          <p:nvPr/>
        </p:nvSpPr>
        <p:spPr>
          <a:xfrm>
            <a:off x="2672457" y="871273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개요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90" name="Marcador de contenido 2">
            <a:extLst>
              <a:ext uri="{FF2B5EF4-FFF2-40B4-BE49-F238E27FC236}">
                <a16:creationId xmlns:a16="http://schemas.microsoft.com/office/drawing/2014/main" id="{F564C477-E1F7-4A5A-9043-B23DF91101D4}"/>
              </a:ext>
            </a:extLst>
          </p:cNvPr>
          <p:cNvSpPr txBox="1">
            <a:spLocks/>
          </p:cNvSpPr>
          <p:nvPr/>
        </p:nvSpPr>
        <p:spPr>
          <a:xfrm>
            <a:off x="1562857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01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1" name="Conector recto 26">
            <a:extLst>
              <a:ext uri="{FF2B5EF4-FFF2-40B4-BE49-F238E27FC236}">
                <a16:creationId xmlns:a16="http://schemas.microsoft.com/office/drawing/2014/main" id="{13A5480D-926C-4C1B-ADA5-F9D3D3E4B368}"/>
              </a:ext>
            </a:extLst>
          </p:cNvPr>
          <p:cNvCxnSpPr>
            <a:cxnSpLocks/>
          </p:cNvCxnSpPr>
          <p:nvPr/>
        </p:nvCxnSpPr>
        <p:spPr>
          <a:xfrm flipV="1">
            <a:off x="1428854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ángulo 27">
            <a:extLst>
              <a:ext uri="{FF2B5EF4-FFF2-40B4-BE49-F238E27FC236}">
                <a16:creationId xmlns:a16="http://schemas.microsoft.com/office/drawing/2014/main" id="{5C19DA95-ECB0-4999-9D38-4806F026AF09}"/>
              </a:ext>
            </a:extLst>
          </p:cNvPr>
          <p:cNvSpPr/>
          <p:nvPr/>
        </p:nvSpPr>
        <p:spPr>
          <a:xfrm>
            <a:off x="2672457" y="2294689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게임조작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A99D1ABB-E424-4C60-AA63-61BE5CE51F0C}"/>
              </a:ext>
            </a:extLst>
          </p:cNvPr>
          <p:cNvSpPr txBox="1">
            <a:spLocks/>
          </p:cNvSpPr>
          <p:nvPr/>
        </p:nvSpPr>
        <p:spPr>
          <a:xfrm>
            <a:off x="1562857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02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4" name="Conector recto 26">
            <a:extLst>
              <a:ext uri="{FF2B5EF4-FFF2-40B4-BE49-F238E27FC236}">
                <a16:creationId xmlns:a16="http://schemas.microsoft.com/office/drawing/2014/main" id="{2EECE17B-6A8E-4224-AF9A-C050C24E4100}"/>
              </a:ext>
            </a:extLst>
          </p:cNvPr>
          <p:cNvCxnSpPr>
            <a:cxnSpLocks/>
          </p:cNvCxnSpPr>
          <p:nvPr/>
        </p:nvCxnSpPr>
        <p:spPr>
          <a:xfrm flipV="1">
            <a:off x="1428854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ángulo 27">
            <a:extLst>
              <a:ext uri="{FF2B5EF4-FFF2-40B4-BE49-F238E27FC236}">
                <a16:creationId xmlns:a16="http://schemas.microsoft.com/office/drawing/2014/main" id="{BB310F49-C9BC-457E-83F5-4BDF6BB0F8AB}"/>
              </a:ext>
            </a:extLst>
          </p:cNvPr>
          <p:cNvSpPr/>
          <p:nvPr/>
        </p:nvSpPr>
        <p:spPr>
          <a:xfrm>
            <a:off x="2672457" y="3718105"/>
            <a:ext cx="223978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6" name="Marcador de contenido 2">
            <a:extLst>
              <a:ext uri="{FF2B5EF4-FFF2-40B4-BE49-F238E27FC236}">
                <a16:creationId xmlns:a16="http://schemas.microsoft.com/office/drawing/2014/main" id="{439D711C-28A6-47FB-B0FF-C180E939829E}"/>
              </a:ext>
            </a:extLst>
          </p:cNvPr>
          <p:cNvSpPr txBox="1">
            <a:spLocks/>
          </p:cNvSpPr>
          <p:nvPr/>
        </p:nvSpPr>
        <p:spPr>
          <a:xfrm>
            <a:off x="1562857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03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47" name="Conector recto 26">
            <a:extLst>
              <a:ext uri="{FF2B5EF4-FFF2-40B4-BE49-F238E27FC236}">
                <a16:creationId xmlns:a16="http://schemas.microsoft.com/office/drawing/2014/main" id="{D6AD6B2C-D08A-4102-9A5B-E6B2B02DFB64}"/>
              </a:ext>
            </a:extLst>
          </p:cNvPr>
          <p:cNvCxnSpPr>
            <a:cxnSpLocks/>
          </p:cNvCxnSpPr>
          <p:nvPr/>
        </p:nvCxnSpPr>
        <p:spPr>
          <a:xfrm flipV="1">
            <a:off x="1428854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ángulo 27">
            <a:extLst>
              <a:ext uri="{FF2B5EF4-FFF2-40B4-BE49-F238E27FC236}">
                <a16:creationId xmlns:a16="http://schemas.microsoft.com/office/drawing/2014/main" id="{6BE8F174-EE93-4F3C-9B35-D82410A6C2D5}"/>
              </a:ext>
            </a:extLst>
          </p:cNvPr>
          <p:cNvSpPr/>
          <p:nvPr/>
        </p:nvSpPr>
        <p:spPr>
          <a:xfrm>
            <a:off x="2672456" y="5141521"/>
            <a:ext cx="3092098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구성원 역할 분담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49" name="Marcador de contenido 2">
            <a:extLst>
              <a:ext uri="{FF2B5EF4-FFF2-40B4-BE49-F238E27FC236}">
                <a16:creationId xmlns:a16="http://schemas.microsoft.com/office/drawing/2014/main" id="{3E1069FD-3327-41C3-967F-679F48EEDE33}"/>
              </a:ext>
            </a:extLst>
          </p:cNvPr>
          <p:cNvSpPr txBox="1">
            <a:spLocks/>
          </p:cNvSpPr>
          <p:nvPr/>
        </p:nvSpPr>
        <p:spPr>
          <a:xfrm>
            <a:off x="1562857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04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0" name="Conector recto 26">
            <a:extLst>
              <a:ext uri="{FF2B5EF4-FFF2-40B4-BE49-F238E27FC236}">
                <a16:creationId xmlns:a16="http://schemas.microsoft.com/office/drawing/2014/main" id="{174650BA-DBEA-4A77-B9A5-41A1FC3EBF50}"/>
              </a:ext>
            </a:extLst>
          </p:cNvPr>
          <p:cNvCxnSpPr>
            <a:cxnSpLocks/>
          </p:cNvCxnSpPr>
          <p:nvPr/>
        </p:nvCxnSpPr>
        <p:spPr>
          <a:xfrm flipV="1">
            <a:off x="6947252" y="1057815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 27">
            <a:extLst>
              <a:ext uri="{FF2B5EF4-FFF2-40B4-BE49-F238E27FC236}">
                <a16:creationId xmlns:a16="http://schemas.microsoft.com/office/drawing/2014/main" id="{91996228-ED5B-4998-A98C-EFF78E7CC770}"/>
              </a:ext>
            </a:extLst>
          </p:cNvPr>
          <p:cNvSpPr/>
          <p:nvPr/>
        </p:nvSpPr>
        <p:spPr>
          <a:xfrm>
            <a:off x="8190854" y="871273"/>
            <a:ext cx="292895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2" name="Marcador de contenido 2">
            <a:extLst>
              <a:ext uri="{FF2B5EF4-FFF2-40B4-BE49-F238E27FC236}">
                <a16:creationId xmlns:a16="http://schemas.microsoft.com/office/drawing/2014/main" id="{53777D3D-5855-4DA1-A4CC-75A977A12B15}"/>
              </a:ext>
            </a:extLst>
          </p:cNvPr>
          <p:cNvSpPr txBox="1">
            <a:spLocks/>
          </p:cNvSpPr>
          <p:nvPr/>
        </p:nvSpPr>
        <p:spPr>
          <a:xfrm>
            <a:off x="7081255" y="780647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05	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3" name="Conector recto 26">
            <a:extLst>
              <a:ext uri="{FF2B5EF4-FFF2-40B4-BE49-F238E27FC236}">
                <a16:creationId xmlns:a16="http://schemas.microsoft.com/office/drawing/2014/main" id="{37CBC69B-5A96-4A19-8A83-8583D944CC75}"/>
              </a:ext>
            </a:extLst>
          </p:cNvPr>
          <p:cNvCxnSpPr>
            <a:cxnSpLocks/>
          </p:cNvCxnSpPr>
          <p:nvPr/>
        </p:nvCxnSpPr>
        <p:spPr>
          <a:xfrm flipV="1">
            <a:off x="6947252" y="2481231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ángulo 27">
            <a:extLst>
              <a:ext uri="{FF2B5EF4-FFF2-40B4-BE49-F238E27FC236}">
                <a16:creationId xmlns:a16="http://schemas.microsoft.com/office/drawing/2014/main" id="{E45DB93A-404A-44D4-8904-CB91666B1B38}"/>
              </a:ext>
            </a:extLst>
          </p:cNvPr>
          <p:cNvSpPr/>
          <p:nvPr/>
        </p:nvSpPr>
        <p:spPr>
          <a:xfrm>
            <a:off x="8190854" y="2294689"/>
            <a:ext cx="351705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문제점 </a:t>
            </a:r>
            <a:r>
              <a:rPr lang="en-US" altLang="ko-KR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&amp;&amp;</a:t>
            </a: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 해결방안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5" name="Marcador de contenido 2">
            <a:extLst>
              <a:ext uri="{FF2B5EF4-FFF2-40B4-BE49-F238E27FC236}">
                <a16:creationId xmlns:a16="http://schemas.microsoft.com/office/drawing/2014/main" id="{B75AE10A-CDDA-40F3-94AB-D7CF88528285}"/>
              </a:ext>
            </a:extLst>
          </p:cNvPr>
          <p:cNvSpPr txBox="1">
            <a:spLocks/>
          </p:cNvSpPr>
          <p:nvPr/>
        </p:nvSpPr>
        <p:spPr>
          <a:xfrm>
            <a:off x="7081255" y="2204063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06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6" name="Conector recto 26">
            <a:extLst>
              <a:ext uri="{FF2B5EF4-FFF2-40B4-BE49-F238E27FC236}">
                <a16:creationId xmlns:a16="http://schemas.microsoft.com/office/drawing/2014/main" id="{0679FB86-14DB-494D-BCB0-C15445EE3B28}"/>
              </a:ext>
            </a:extLst>
          </p:cNvPr>
          <p:cNvCxnSpPr>
            <a:cxnSpLocks/>
          </p:cNvCxnSpPr>
          <p:nvPr/>
        </p:nvCxnSpPr>
        <p:spPr>
          <a:xfrm flipV="1">
            <a:off x="6947252" y="3904647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ángulo 27">
            <a:extLst>
              <a:ext uri="{FF2B5EF4-FFF2-40B4-BE49-F238E27FC236}">
                <a16:creationId xmlns:a16="http://schemas.microsoft.com/office/drawing/2014/main" id="{E10BF810-69CA-4AFC-A522-E005F6A05975}"/>
              </a:ext>
            </a:extLst>
          </p:cNvPr>
          <p:cNvSpPr/>
          <p:nvPr/>
        </p:nvSpPr>
        <p:spPr>
          <a:xfrm>
            <a:off x="8190854" y="3718105"/>
            <a:ext cx="2572291" cy="574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>
                <a:latin typeface="a피라미드" panose="02020600000000000000" pitchFamily="18" charset="-127"/>
                <a:ea typeface="a피라미드" panose="02020600000000000000" pitchFamily="18" charset="-127"/>
              </a:rPr>
              <a:t>향후 개발 일정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58" name="Marcador de contenido 2">
            <a:extLst>
              <a:ext uri="{FF2B5EF4-FFF2-40B4-BE49-F238E27FC236}">
                <a16:creationId xmlns:a16="http://schemas.microsoft.com/office/drawing/2014/main" id="{240FF838-7ED2-437B-A825-D4470750C3F9}"/>
              </a:ext>
            </a:extLst>
          </p:cNvPr>
          <p:cNvSpPr txBox="1">
            <a:spLocks/>
          </p:cNvSpPr>
          <p:nvPr/>
        </p:nvSpPr>
        <p:spPr>
          <a:xfrm>
            <a:off x="7081255" y="3627479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07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cxnSp>
        <p:nvCxnSpPr>
          <p:cNvPr id="59" name="Conector recto 26">
            <a:extLst>
              <a:ext uri="{FF2B5EF4-FFF2-40B4-BE49-F238E27FC236}">
                <a16:creationId xmlns:a16="http://schemas.microsoft.com/office/drawing/2014/main" id="{4CE4AB9A-6697-4B99-928A-3DDB711879AA}"/>
              </a:ext>
            </a:extLst>
          </p:cNvPr>
          <p:cNvCxnSpPr>
            <a:cxnSpLocks/>
          </p:cNvCxnSpPr>
          <p:nvPr/>
        </p:nvCxnSpPr>
        <p:spPr>
          <a:xfrm flipV="1">
            <a:off x="6947252" y="5328063"/>
            <a:ext cx="0" cy="293051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ángulo 27">
            <a:extLst>
              <a:ext uri="{FF2B5EF4-FFF2-40B4-BE49-F238E27FC236}">
                <a16:creationId xmlns:a16="http://schemas.microsoft.com/office/drawing/2014/main" id="{9D3F4033-9113-4D7A-B3B6-68C2AC21CB89}"/>
              </a:ext>
            </a:extLst>
          </p:cNvPr>
          <p:cNvSpPr/>
          <p:nvPr/>
        </p:nvSpPr>
        <p:spPr>
          <a:xfrm>
            <a:off x="8190854" y="5141521"/>
            <a:ext cx="2477791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데모 시연</a:t>
            </a:r>
            <a:endParaRPr lang="es-ES" sz="24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sp>
        <p:nvSpPr>
          <p:cNvPr id="61" name="Marcador de contenido 2">
            <a:extLst>
              <a:ext uri="{FF2B5EF4-FFF2-40B4-BE49-F238E27FC236}">
                <a16:creationId xmlns:a16="http://schemas.microsoft.com/office/drawing/2014/main" id="{82F4B448-7BE4-4B31-8701-FCDE86A60BE7}"/>
              </a:ext>
            </a:extLst>
          </p:cNvPr>
          <p:cNvSpPr txBox="1">
            <a:spLocks/>
          </p:cNvSpPr>
          <p:nvPr/>
        </p:nvSpPr>
        <p:spPr>
          <a:xfrm>
            <a:off x="7081255" y="5050895"/>
            <a:ext cx="1314373" cy="1140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s-ES" sz="3200" dirty="0">
                <a:solidFill>
                  <a:schemeClr val="tx1"/>
                </a:solidFill>
                <a:latin typeface="Orbitron" pitchFamily="2" charset="0"/>
              </a:rPr>
              <a:t>08</a:t>
            </a: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39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57632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9156E78-9F68-42EE-B20D-A2935CF688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20339" y="1653088"/>
            <a:ext cx="5151320" cy="3154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DE4ADAD8-819A-4A6A-B165-62C55789E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660" y="3142893"/>
            <a:ext cx="10012680" cy="40670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ko-KR" altLang="en-US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적을 처치해서 탈출 도구를 차지하라</a:t>
            </a:r>
            <a:r>
              <a:rPr lang="en-US" altLang="ko-KR" sz="2400" dirty="0">
                <a:solidFill>
                  <a:srgbClr val="FF0000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!</a:t>
            </a:r>
            <a:endParaRPr lang="ko-KR" altLang="en-US" sz="2400" dirty="0">
              <a:solidFill>
                <a:srgbClr val="FF0000"/>
              </a:solidFill>
              <a:latin typeface="a로케트" panose="02020600000000000000" pitchFamily="18" charset="-127"/>
              <a:ea typeface="a로케트" panose="02020600000000000000" pitchFamily="18" charset="-127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9424F3AE-133E-41C3-B059-931938C76DCA}"/>
              </a:ext>
            </a:extLst>
          </p:cNvPr>
          <p:cNvSpPr txBox="1">
            <a:spLocks/>
          </p:cNvSpPr>
          <p:nvPr/>
        </p:nvSpPr>
        <p:spPr>
          <a:xfrm>
            <a:off x="389842" y="4574200"/>
            <a:ext cx="11412316" cy="212614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ko-KR" altLang="en-US" sz="26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장르 </a:t>
            </a:r>
            <a:r>
              <a:rPr lang="en-US" altLang="ko-KR" sz="26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: 3</a:t>
            </a:r>
            <a:r>
              <a:rPr lang="ko-KR" altLang="en-US" sz="2600" b="1" dirty="0">
                <a:latin typeface="a라이트" panose="02020600000000000000" pitchFamily="18" charset="-127"/>
                <a:ea typeface="a라이트" panose="02020600000000000000" pitchFamily="18" charset="-127"/>
              </a:rPr>
              <a:t>인칭 슈팅게임</a:t>
            </a:r>
            <a:endParaRPr lang="en-US" altLang="ko-KR" sz="2600" b="1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인원수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: 2-4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명</a:t>
            </a: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기본적인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TPS 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게임의 형태에 스킬들을 추가하고 새로운 승리 조건을 적용</a:t>
            </a: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승리조건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: 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탈출도구를 </a:t>
            </a:r>
            <a:r>
              <a:rPr lang="en-US" altLang="ko-KR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10</a:t>
            </a:r>
            <a:r>
              <a:rPr lang="ko-KR" altLang="en-US" sz="2400" dirty="0">
                <a:latin typeface="a라이트" panose="02020600000000000000" pitchFamily="18" charset="-127"/>
                <a:ea typeface="a라이트" panose="02020600000000000000" pitchFamily="18" charset="-127"/>
              </a:rPr>
              <a:t>개 획득해서 탈출하면 승리</a:t>
            </a:r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algn="just"/>
            <a:endParaRPr lang="en-US" altLang="ko-KR" sz="2400" dirty="0"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98DD030D-70D3-4D74-AFCE-B652A211F55B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8A39C002-DFAC-4B1B-A5AF-9B2BE5417755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요약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1" name="Conector recto 12">
            <a:extLst>
              <a:ext uri="{FF2B5EF4-FFF2-40B4-BE49-F238E27FC236}">
                <a16:creationId xmlns:a16="http://schemas.microsoft.com/office/drawing/2014/main" id="{16DF1576-2591-4B4F-8B46-F644A0096A1F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983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676369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A43FCB4A-1A79-4B76-A01A-8F4521474709}"/>
              </a:ext>
            </a:extLst>
          </p:cNvPr>
          <p:cNvSpPr txBox="1"/>
          <p:nvPr/>
        </p:nvSpPr>
        <p:spPr>
          <a:xfrm>
            <a:off x="1782701" y="3593027"/>
            <a:ext cx="3871539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각기 다른 기술을 가진</a:t>
            </a:r>
          </a:p>
          <a:p>
            <a:pPr lvl="0" algn="ctr">
              <a:defRPr/>
            </a:pP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4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가지 캐릭터와 무기들 중 선택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4DCB3F07-5DDC-4620-B887-FCE863587801}"/>
              </a:ext>
            </a:extLst>
          </p:cNvPr>
          <p:cNvSpPr txBox="1"/>
          <p:nvPr/>
        </p:nvSpPr>
        <p:spPr>
          <a:xfrm>
            <a:off x="6541950" y="2128370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적에게 처치 당하면 </a:t>
            </a:r>
            <a:r>
              <a:rPr lang="ko-KR" altLang="en-US" sz="2000" dirty="0" err="1">
                <a:latin typeface="HY태백B"/>
                <a:ea typeface="HY태백B"/>
              </a:rPr>
              <a:t>리스폰</a:t>
            </a:r>
            <a:r>
              <a:rPr lang="ko-KR" altLang="en-US" sz="2000" dirty="0">
                <a:latin typeface="HY태백B"/>
                <a:ea typeface="HY태백B"/>
              </a:rPr>
              <a:t> 장소에서</a:t>
            </a:r>
          </a:p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 부활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후 다시 무기를 선택</a:t>
            </a:r>
            <a:endParaRPr lang="en-US" altLang="ko-KR" sz="2000" dirty="0">
              <a:latin typeface="HY태백B"/>
              <a:ea typeface="HY태백B"/>
            </a:endParaRP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3D67B17F-E90F-414C-B637-028AA1BC1D65}"/>
              </a:ext>
            </a:extLst>
          </p:cNvPr>
          <p:cNvSpPr txBox="1"/>
          <p:nvPr/>
        </p:nvSpPr>
        <p:spPr>
          <a:xfrm>
            <a:off x="6541950" y="3593027"/>
            <a:ext cx="4612374" cy="707886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latin typeface="HY태백B"/>
                <a:ea typeface="HY태백B"/>
              </a:rPr>
              <a:t>서로를 처치하거나  </a:t>
            </a:r>
            <a:r>
              <a:rPr lang="ko-KR" altLang="en-US" sz="2000" dirty="0" err="1">
                <a:latin typeface="HY태백B"/>
                <a:ea typeface="HY태백B"/>
              </a:rPr>
              <a:t>맵에</a:t>
            </a:r>
            <a:r>
              <a:rPr lang="ko-KR" altLang="en-US" sz="2000" dirty="0">
                <a:latin typeface="HY태백B"/>
                <a:ea typeface="HY태백B"/>
              </a:rPr>
              <a:t> 흩어져 있는 탈출</a:t>
            </a:r>
            <a:r>
              <a:rPr lang="en-US" altLang="ko-KR" sz="2000" dirty="0">
                <a:latin typeface="HY태백B"/>
                <a:ea typeface="HY태백B"/>
              </a:rPr>
              <a:t> </a:t>
            </a:r>
            <a:r>
              <a:rPr lang="ko-KR" altLang="en-US" sz="2000" dirty="0">
                <a:latin typeface="HY태백B"/>
                <a:ea typeface="HY태백B"/>
              </a:rPr>
              <a:t>도구 탐색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33072A72-B957-4A93-A330-C7BED8609ADA}"/>
              </a:ext>
            </a:extLst>
          </p:cNvPr>
          <p:cNvSpPr txBox="1"/>
          <p:nvPr/>
        </p:nvSpPr>
        <p:spPr>
          <a:xfrm>
            <a:off x="6705512" y="5114813"/>
            <a:ext cx="4285250" cy="69869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도구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개를 모아서 </a:t>
            </a:r>
          </a:p>
          <a:p>
            <a:pPr lvl="0" algn="ctr">
              <a:defRPr/>
            </a:pPr>
            <a:r>
              <a:rPr lang="ko-KR" altLang="en-US" sz="2000" dirty="0" err="1">
                <a:solidFill>
                  <a:schemeClr val="lt1"/>
                </a:solidFill>
                <a:latin typeface="HY태백B"/>
                <a:ea typeface="HY태백B"/>
              </a:rPr>
              <a:t>맵의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 중앙지역 오브젝트와 상호작용</a:t>
            </a:r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3C7074E4-9BF3-472B-93E1-00BC398EE069}"/>
              </a:ext>
            </a:extLst>
          </p:cNvPr>
          <p:cNvSpPr txBox="1"/>
          <p:nvPr/>
        </p:nvSpPr>
        <p:spPr>
          <a:xfrm>
            <a:off x="2369594" y="5266683"/>
            <a:ext cx="2697751" cy="394952"/>
          </a:xfrm>
          <a:prstGeom prst="rect">
            <a:avLst/>
          </a:prstGeom>
          <a:noFill/>
          <a:ln w="508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탈출 성공 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000" dirty="0">
                <a:solidFill>
                  <a:schemeClr val="lt1"/>
                </a:solidFill>
                <a:latin typeface="HY태백B"/>
                <a:ea typeface="HY태백B"/>
              </a:rPr>
              <a:t>승리</a:t>
            </a:r>
            <a:r>
              <a:rPr lang="en-US" altLang="ko-KR" sz="2000" dirty="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</a:p>
        </p:txBody>
      </p:sp>
      <p:sp>
        <p:nvSpPr>
          <p:cNvPr id="14" name="TextBox 3">
            <a:extLst>
              <a:ext uri="{FF2B5EF4-FFF2-40B4-BE49-F238E27FC236}">
                <a16:creationId xmlns:a16="http://schemas.microsoft.com/office/drawing/2014/main" id="{871D1F78-6658-4EC4-82EF-6DBCA314798E}"/>
              </a:ext>
            </a:extLst>
          </p:cNvPr>
          <p:cNvSpPr txBox="1"/>
          <p:nvPr/>
        </p:nvSpPr>
        <p:spPr>
          <a:xfrm>
            <a:off x="1782701" y="2146469"/>
            <a:ext cx="3871539" cy="400110"/>
          </a:xfrm>
          <a:prstGeom prst="rect">
            <a:avLst/>
          </a:prstGeom>
          <a:noFill/>
          <a:ln w="50800">
            <a:solidFill>
              <a:schemeClr val="l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로비 </a:t>
            </a:r>
            <a:r>
              <a:rPr lang="en-US" altLang="ko-KR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-&gt;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20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게임룸</a:t>
            </a:r>
            <a:r>
              <a:rPr lang="ko-KR" altLang="en-US" sz="20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입장</a:t>
            </a:r>
          </a:p>
        </p:txBody>
      </p:sp>
      <p:sp>
        <p:nvSpPr>
          <p:cNvPr id="18" name="Marcador de contenido 2">
            <a:extLst>
              <a:ext uri="{FF2B5EF4-FFF2-40B4-BE49-F238E27FC236}">
                <a16:creationId xmlns:a16="http://schemas.microsoft.com/office/drawing/2014/main" id="{820A7C85-DE8F-4202-8E62-E2FFE6918C06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B08B59EF-12FB-462C-9838-4CCC967E0054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82671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소개 </a:t>
            </a:r>
            <a:r>
              <a:rPr lang="en-US" altLang="ko-KR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20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흐름도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20" name="Conector recto 12">
            <a:extLst>
              <a:ext uri="{FF2B5EF4-FFF2-40B4-BE49-F238E27FC236}">
                <a16:creationId xmlns:a16="http://schemas.microsoft.com/office/drawing/2014/main" id="{D16DDB77-CE91-4070-A2E9-7EF9251D1DAA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6">
            <a:extLst>
              <a:ext uri="{FF2B5EF4-FFF2-40B4-BE49-F238E27FC236}">
                <a16:creationId xmlns:a16="http://schemas.microsoft.com/office/drawing/2014/main" id="{9B60549C-CA91-45DF-92A6-1BF8493A8D41}"/>
              </a:ext>
            </a:extLst>
          </p:cNvPr>
          <p:cNvCxnSpPr>
            <a:cxnSpLocks/>
            <a:stCxn id="14" idx="2"/>
            <a:endCxn id="8" idx="0"/>
          </p:cNvCxnSpPr>
          <p:nvPr/>
        </p:nvCxnSpPr>
        <p:spPr>
          <a:xfrm>
            <a:off x="3718471" y="2546579"/>
            <a:ext cx="0" cy="104644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6">
            <a:extLst>
              <a:ext uri="{FF2B5EF4-FFF2-40B4-BE49-F238E27FC236}">
                <a16:creationId xmlns:a16="http://schemas.microsoft.com/office/drawing/2014/main" id="{7D5D8154-D53B-4F73-A0B3-F01A7C224164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654240" y="3946970"/>
            <a:ext cx="887710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6">
            <a:extLst>
              <a:ext uri="{FF2B5EF4-FFF2-40B4-BE49-F238E27FC236}">
                <a16:creationId xmlns:a16="http://schemas.microsoft.com/office/drawing/2014/main" id="{55244F19-D6E5-4547-8359-7B69850E14E3}"/>
              </a:ext>
            </a:extLst>
          </p:cNvPr>
          <p:cNvCxnSpPr>
            <a:cxnSpLocks/>
          </p:cNvCxnSpPr>
          <p:nvPr/>
        </p:nvCxnSpPr>
        <p:spPr>
          <a:xfrm>
            <a:off x="8477747" y="2863707"/>
            <a:ext cx="0" cy="72932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6">
            <a:extLst>
              <a:ext uri="{FF2B5EF4-FFF2-40B4-BE49-F238E27FC236}">
                <a16:creationId xmlns:a16="http://schemas.microsoft.com/office/drawing/2014/main" id="{44565AC5-CF23-464A-91B5-65756503DECE}"/>
              </a:ext>
            </a:extLst>
          </p:cNvPr>
          <p:cNvCxnSpPr>
            <a:cxnSpLocks/>
          </p:cNvCxnSpPr>
          <p:nvPr/>
        </p:nvCxnSpPr>
        <p:spPr>
          <a:xfrm flipV="1">
            <a:off x="9160653" y="2836256"/>
            <a:ext cx="0" cy="732328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6">
            <a:extLst>
              <a:ext uri="{FF2B5EF4-FFF2-40B4-BE49-F238E27FC236}">
                <a16:creationId xmlns:a16="http://schemas.microsoft.com/office/drawing/2014/main" id="{EC9EF742-1C2C-4E03-B5E4-9D104232F5A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8848137" y="4300913"/>
            <a:ext cx="0" cy="81390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6">
            <a:extLst>
              <a:ext uri="{FF2B5EF4-FFF2-40B4-BE49-F238E27FC236}">
                <a16:creationId xmlns:a16="http://schemas.microsoft.com/office/drawing/2014/main" id="{2EAD3E97-DAB9-436C-8DB3-CF34A841F7E5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067345" y="5464159"/>
            <a:ext cx="1638167" cy="0"/>
          </a:xfrm>
          <a:prstGeom prst="straightConnector1">
            <a:avLst/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6">
            <a:extLst>
              <a:ext uri="{FF2B5EF4-FFF2-40B4-BE49-F238E27FC236}">
                <a16:creationId xmlns:a16="http://schemas.microsoft.com/office/drawing/2014/main" id="{AB2DBD71-D680-421D-B56E-F85024104D9D}"/>
              </a:ext>
            </a:extLst>
          </p:cNvPr>
          <p:cNvCxnSpPr>
            <a:cxnSpLocks/>
            <a:stCxn id="13" idx="1"/>
            <a:endCxn id="14" idx="1"/>
          </p:cNvCxnSpPr>
          <p:nvPr/>
        </p:nvCxnSpPr>
        <p:spPr>
          <a:xfrm rot="10800000">
            <a:off x="1782702" y="2346525"/>
            <a:ext cx="586893" cy="3117635"/>
          </a:xfrm>
          <a:prstGeom prst="bentConnector3">
            <a:avLst>
              <a:gd name="adj1" fmla="val 227240"/>
            </a:avLst>
          </a:prstGeom>
          <a:ln w="101600">
            <a:solidFill>
              <a:schemeClr val="l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10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1" y="-254668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70A620E6-76D6-425D-B2AC-45229DA8E53C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4CF08E5-0B0D-4E13-A5E1-018E50598A81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3542233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게임 조작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3F957AB4-157C-4178-AB46-027D28A44ED3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7">
            <a:extLst>
              <a:ext uri="{FF2B5EF4-FFF2-40B4-BE49-F238E27FC236}">
                <a16:creationId xmlns:a16="http://schemas.microsoft.com/office/drawing/2014/main" id="{AED9FBE5-023A-41CB-B601-939BADB73BC1}"/>
              </a:ext>
            </a:extLst>
          </p:cNvPr>
          <p:cNvSpPr txBox="1"/>
          <p:nvPr/>
        </p:nvSpPr>
        <p:spPr>
          <a:xfrm>
            <a:off x="2356224" y="2784780"/>
            <a:ext cx="2775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W,A,S,D		-	 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이동키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C23FFA34-CCD6-40D4-BB94-6EF3EF4E34FF}"/>
              </a:ext>
            </a:extLst>
          </p:cNvPr>
          <p:cNvSpPr txBox="1"/>
          <p:nvPr/>
        </p:nvSpPr>
        <p:spPr>
          <a:xfrm>
            <a:off x="2338386" y="3260205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Shift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전력 질주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511FDFD5-948B-451F-B721-4966DA678455}"/>
              </a:ext>
            </a:extLst>
          </p:cNvPr>
          <p:cNvSpPr txBox="1"/>
          <p:nvPr/>
        </p:nvSpPr>
        <p:spPr>
          <a:xfrm>
            <a:off x="2356224" y="4180634"/>
            <a:ext cx="3304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E	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보조무기 사용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2BECE45-7F70-4941-A369-FDDF043DEA36}"/>
              </a:ext>
            </a:extLst>
          </p:cNvPr>
          <p:cNvSpPr txBox="1"/>
          <p:nvPr/>
        </p:nvSpPr>
        <p:spPr>
          <a:xfrm>
            <a:off x="7252814" y="3231416"/>
            <a:ext cx="3232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F	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상호 작용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6B482FC-8A46-4CAE-A3DF-DA3F280CE1D4}"/>
              </a:ext>
            </a:extLst>
          </p:cNvPr>
          <p:cNvSpPr txBox="1"/>
          <p:nvPr/>
        </p:nvSpPr>
        <p:spPr>
          <a:xfrm>
            <a:off x="7234517" y="2745790"/>
            <a:ext cx="2763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Mouse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Left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공격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B6382A-C83F-40EB-A80B-03AAC0444EEF}"/>
              </a:ext>
            </a:extLst>
          </p:cNvPr>
          <p:cNvSpPr/>
          <p:nvPr/>
        </p:nvSpPr>
        <p:spPr>
          <a:xfrm>
            <a:off x="2164532" y="2779230"/>
            <a:ext cx="173854" cy="359664"/>
          </a:xfrm>
          <a:prstGeom prst="rect">
            <a:avLst/>
          </a:prstGeom>
          <a:solidFill>
            <a:srgbClr val="93B3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27A45-B525-46E4-AABC-A09EA1E66EE3}"/>
              </a:ext>
            </a:extLst>
          </p:cNvPr>
          <p:cNvSpPr/>
          <p:nvPr/>
        </p:nvSpPr>
        <p:spPr>
          <a:xfrm>
            <a:off x="2167780" y="3257028"/>
            <a:ext cx="173854" cy="3596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4" name="TextBox 7">
            <a:extLst>
              <a:ext uri="{FF2B5EF4-FFF2-40B4-BE49-F238E27FC236}">
                <a16:creationId xmlns:a16="http://schemas.microsoft.com/office/drawing/2014/main" id="{A4A61E20-1CA4-4113-A33C-F2760A7901EE}"/>
              </a:ext>
            </a:extLst>
          </p:cNvPr>
          <p:cNvSpPr txBox="1"/>
          <p:nvPr/>
        </p:nvSpPr>
        <p:spPr>
          <a:xfrm>
            <a:off x="2356224" y="3718242"/>
            <a:ext cx="30354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Space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점프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EA5FFDF-8C0F-4D0B-9B31-A23FC6DC2CA2}"/>
              </a:ext>
            </a:extLst>
          </p:cNvPr>
          <p:cNvSpPr/>
          <p:nvPr/>
        </p:nvSpPr>
        <p:spPr>
          <a:xfrm>
            <a:off x="2164072" y="3717042"/>
            <a:ext cx="181270" cy="35966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5B6DE57-471E-474B-B897-BA0FA5E88A1C}"/>
              </a:ext>
            </a:extLst>
          </p:cNvPr>
          <p:cNvSpPr/>
          <p:nvPr/>
        </p:nvSpPr>
        <p:spPr>
          <a:xfrm>
            <a:off x="2164072" y="4185468"/>
            <a:ext cx="181270" cy="35966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EDDFE21-D9F4-4C94-BB3F-2317BE44E99D}"/>
              </a:ext>
            </a:extLst>
          </p:cNvPr>
          <p:cNvSpPr/>
          <p:nvPr/>
        </p:nvSpPr>
        <p:spPr>
          <a:xfrm>
            <a:off x="7060663" y="3255590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E49296C-01E1-4CDD-A12B-D09CF9DA7733}"/>
              </a:ext>
            </a:extLst>
          </p:cNvPr>
          <p:cNvSpPr/>
          <p:nvPr/>
        </p:nvSpPr>
        <p:spPr>
          <a:xfrm>
            <a:off x="7071545" y="2776967"/>
            <a:ext cx="173854" cy="35966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48DAAD13-65EA-C834-3927-7D1C01FAFC11}"/>
              </a:ext>
            </a:extLst>
          </p:cNvPr>
          <p:cNvSpPr txBox="1"/>
          <p:nvPr/>
        </p:nvSpPr>
        <p:spPr>
          <a:xfrm>
            <a:off x="7252815" y="3717042"/>
            <a:ext cx="2699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Q			- 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탐지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E76BD57-4610-B799-8D8A-119B66BA4B33}"/>
              </a:ext>
            </a:extLst>
          </p:cNvPr>
          <p:cNvSpPr/>
          <p:nvPr/>
        </p:nvSpPr>
        <p:spPr>
          <a:xfrm>
            <a:off x="7060663" y="3718474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1872F4B9-F6EC-1EAF-CD74-6A944D5BF233}"/>
              </a:ext>
            </a:extLst>
          </p:cNvPr>
          <p:cNvSpPr txBox="1"/>
          <p:nvPr/>
        </p:nvSpPr>
        <p:spPr>
          <a:xfrm>
            <a:off x="7266452" y="4180634"/>
            <a:ext cx="3492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G			-	</a:t>
            </a: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스킬 사용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ED2C7D-806E-B3A7-423E-C0AB10A89737}"/>
              </a:ext>
            </a:extLst>
          </p:cNvPr>
          <p:cNvSpPr/>
          <p:nvPr/>
        </p:nvSpPr>
        <p:spPr>
          <a:xfrm>
            <a:off x="7067837" y="4185468"/>
            <a:ext cx="181270" cy="35966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dist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3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기술적 요소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7">
            <a:extLst>
              <a:ext uri="{FF2B5EF4-FFF2-40B4-BE49-F238E27FC236}">
                <a16:creationId xmlns:a16="http://schemas.microsoft.com/office/drawing/2014/main" id="{BE5B7278-0E1A-4F11-917C-C8219F56614C}"/>
              </a:ext>
            </a:extLst>
          </p:cNvPr>
          <p:cNvSpPr txBox="1"/>
          <p:nvPr/>
        </p:nvSpPr>
        <p:spPr>
          <a:xfrm>
            <a:off x="2219165" y="2326796"/>
            <a:ext cx="20113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총알 자국 연출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3334E-977E-4632-A52D-584689C7659E}"/>
              </a:ext>
            </a:extLst>
          </p:cNvPr>
          <p:cNvSpPr txBox="1"/>
          <p:nvPr/>
        </p:nvSpPr>
        <p:spPr>
          <a:xfrm>
            <a:off x="1590346" y="2890969"/>
            <a:ext cx="31325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절차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이용하여 총알 자국을 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실제로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메쉬를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변형시켜서 구현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7FE99865-DAE3-495D-B242-A46812C28875}"/>
              </a:ext>
            </a:extLst>
          </p:cNvPr>
          <p:cNvSpPr txBox="1"/>
          <p:nvPr/>
        </p:nvSpPr>
        <p:spPr>
          <a:xfrm>
            <a:off x="7961484" y="2187436"/>
            <a:ext cx="214775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매쉬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변형을 통한 </a:t>
            </a:r>
            <a:r>
              <a:rPr lang="ko-KR" altLang="en-US" sz="2000" b="1" dirty="0" err="1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모프</a:t>
            </a: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 애니메이션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874A5-5960-4F3D-AAEB-021060E650A4}"/>
              </a:ext>
            </a:extLst>
          </p:cNvPr>
          <p:cNvSpPr txBox="1"/>
          <p:nvPr/>
        </p:nvSpPr>
        <p:spPr>
          <a:xfrm>
            <a:off x="7469071" y="3082309"/>
            <a:ext cx="313258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언리얼에서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메쉬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데이터들을 이용하여 </a:t>
            </a:r>
            <a:r>
              <a:rPr lang="ko-KR" altLang="en-US" sz="1600" b="1" dirty="0" err="1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모프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 애니메이션을 연출</a:t>
            </a:r>
            <a:endParaRPr lang="en-US" altLang="ko-KR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D685C5A1-3F99-4742-A600-C336870637D4}"/>
              </a:ext>
            </a:extLst>
          </p:cNvPr>
          <p:cNvSpPr txBox="1"/>
          <p:nvPr/>
        </p:nvSpPr>
        <p:spPr>
          <a:xfrm>
            <a:off x="5236063" y="4418441"/>
            <a:ext cx="16658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멀티 플레이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35B962-8B6B-4284-8FE1-C3378749DD2F}"/>
              </a:ext>
            </a:extLst>
          </p:cNvPr>
          <p:cNvSpPr txBox="1"/>
          <p:nvPr/>
        </p:nvSpPr>
        <p:spPr>
          <a:xfrm>
            <a:off x="4263701" y="5040070"/>
            <a:ext cx="36645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IOCP </a:t>
            </a: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모델을 활용한 멀티 스레드 구현</a:t>
            </a:r>
          </a:p>
          <a:p>
            <a:pPr lvl="0" algn="ctr">
              <a:defRPr/>
            </a:pPr>
            <a:r>
              <a:rPr lang="ko-KR" altLang="en-US" sz="16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다중 접속 서버 구현</a:t>
            </a:r>
          </a:p>
          <a:p>
            <a:pPr lvl="0">
              <a:defRPr/>
            </a:pPr>
            <a:endParaRPr lang="en-US" altLang="ko-KR" sz="1600" dirty="0">
              <a:solidFill>
                <a:schemeClr val="lt1"/>
              </a:solidFill>
            </a:endParaRPr>
          </a:p>
          <a:p>
            <a:pPr lvl="0" algn="ctr">
              <a:defRPr/>
            </a:pPr>
            <a:endParaRPr lang="ko-KR" altLang="en-US" sz="16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21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역할 분담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7">
            <a:extLst>
              <a:ext uri="{FF2B5EF4-FFF2-40B4-BE49-F238E27FC236}">
                <a16:creationId xmlns:a16="http://schemas.microsoft.com/office/drawing/2014/main" id="{145267C6-9C24-46AC-AD57-6D0E139F95E4}"/>
              </a:ext>
            </a:extLst>
          </p:cNvPr>
          <p:cNvSpPr txBox="1"/>
          <p:nvPr/>
        </p:nvSpPr>
        <p:spPr>
          <a:xfrm>
            <a:off x="1833691" y="2726965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권세진</a:t>
            </a:r>
          </a:p>
        </p:txBody>
      </p:sp>
      <p:sp>
        <p:nvSpPr>
          <p:cNvPr id="21" name="TextBox 7">
            <a:extLst>
              <a:ext uri="{FF2B5EF4-FFF2-40B4-BE49-F238E27FC236}">
                <a16:creationId xmlns:a16="http://schemas.microsoft.com/office/drawing/2014/main" id="{D4D83CAA-AC14-4B9D-AD27-B77DC09DAE38}"/>
              </a:ext>
            </a:extLst>
          </p:cNvPr>
          <p:cNvSpPr txBox="1"/>
          <p:nvPr/>
        </p:nvSpPr>
        <p:spPr>
          <a:xfrm>
            <a:off x="5419019" y="2726964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김준현</a:t>
            </a:r>
          </a:p>
        </p:txBody>
      </p:sp>
      <p:sp>
        <p:nvSpPr>
          <p:cNvPr id="22" name="TextBox 7">
            <a:extLst>
              <a:ext uri="{FF2B5EF4-FFF2-40B4-BE49-F238E27FC236}">
                <a16:creationId xmlns:a16="http://schemas.microsoft.com/office/drawing/2014/main" id="{B3C483C2-39B9-42D1-A2CB-C6AEE4D12FBA}"/>
              </a:ext>
            </a:extLst>
          </p:cNvPr>
          <p:cNvSpPr txBox="1"/>
          <p:nvPr/>
        </p:nvSpPr>
        <p:spPr>
          <a:xfrm>
            <a:off x="8830483" y="2726964"/>
            <a:ext cx="1455562" cy="52322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 b="1" dirty="0">
                <a:solidFill>
                  <a:schemeClr val="lt1"/>
                </a:solidFill>
                <a:latin typeface="a로케트" panose="02020600000000000000" pitchFamily="18" charset="-127"/>
                <a:ea typeface="a로케트" panose="02020600000000000000" pitchFamily="18" charset="-127"/>
              </a:rPr>
              <a:t>전태준</a:t>
            </a:r>
          </a:p>
        </p:txBody>
      </p:sp>
      <p:sp>
        <p:nvSpPr>
          <p:cNvPr id="23" name="TextBox 7">
            <a:extLst>
              <a:ext uri="{FF2B5EF4-FFF2-40B4-BE49-F238E27FC236}">
                <a16:creationId xmlns:a16="http://schemas.microsoft.com/office/drawing/2014/main" id="{28B115D3-81FD-4B3E-8DD0-CC989106326F}"/>
              </a:ext>
            </a:extLst>
          </p:cNvPr>
          <p:cNvSpPr txBox="1"/>
          <p:nvPr/>
        </p:nvSpPr>
        <p:spPr>
          <a:xfrm>
            <a:off x="1683350" y="3801365"/>
            <a:ext cx="3211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altLang="ko-KR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IOCP </a:t>
            </a:r>
            <a:r>
              <a:rPr lang="ko-KR" altLang="en-US" sz="1800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활용 멀티 스레드</a:t>
            </a:r>
            <a:endParaRPr lang="en-US" altLang="ko-KR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chemeClr val="lt1"/>
                </a:solidFill>
                <a:latin typeface="HY태백B"/>
                <a:ea typeface="a라이트" panose="02020600000000000000"/>
              </a:rPr>
              <a:t>서버 구현 및 연동</a:t>
            </a:r>
            <a:endParaRPr lang="ko-KR" altLang="en-US" sz="1800" dirty="0">
              <a:solidFill>
                <a:schemeClr val="lt1"/>
              </a:solidFill>
              <a:latin typeface="HY태백B"/>
              <a:ea typeface="a라이트" panose="02020600000000000000"/>
            </a:endParaRPr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2F1FB2E7-052B-44E5-894B-C1E35BE8E73E}"/>
              </a:ext>
            </a:extLst>
          </p:cNvPr>
          <p:cNvSpPr txBox="1"/>
          <p:nvPr/>
        </p:nvSpPr>
        <p:spPr>
          <a:xfrm>
            <a:off x="5261928" y="3804391"/>
            <a:ext cx="274669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캐릭터 제작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애니메이션 제작</a:t>
            </a:r>
            <a:endParaRPr lang="en-US" altLang="ko-KR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각종 오브젝트 제작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2C4E492B-3227-405C-AF04-449D23188987}"/>
              </a:ext>
            </a:extLst>
          </p:cNvPr>
          <p:cNvSpPr txBox="1"/>
          <p:nvPr/>
        </p:nvSpPr>
        <p:spPr>
          <a:xfrm>
            <a:off x="8698226" y="3804392"/>
            <a:ext cx="2554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sz="1800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기술 요소 구현</a:t>
            </a:r>
            <a:endParaRPr lang="en-US" altLang="ko-KR" sz="1800" b="1" dirty="0">
              <a:solidFill>
                <a:schemeClr val="lt1"/>
              </a:solidFill>
              <a:latin typeface="a라이트" panose="02020600000000000000" pitchFamily="18" charset="-127"/>
              <a:ea typeface="a라이트" panose="02020600000000000000" pitchFamily="18" charset="-127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ko-KR" altLang="en-US" b="1" dirty="0">
                <a:solidFill>
                  <a:schemeClr val="lt1"/>
                </a:solidFill>
                <a:latin typeface="a라이트" panose="02020600000000000000" pitchFamily="18" charset="-127"/>
                <a:ea typeface="a라이트" panose="02020600000000000000" pitchFamily="18" charset="-127"/>
              </a:rPr>
              <a:t>게임 로직 구현</a:t>
            </a:r>
            <a:endParaRPr lang="en-US" altLang="ko-KR" sz="1800" dirty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  <p:extLst>
      <p:ext uri="{BB962C8B-B14F-4D97-AF65-F5344CB8AC3E}">
        <p14:creationId xmlns:p14="http://schemas.microsoft.com/office/powerpoint/2010/main" val="357569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F49EF9C2-6346-2518-69C7-1035E63F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3" r="7563"/>
          <a:stretch/>
        </p:blipFill>
        <p:spPr>
          <a:xfrm>
            <a:off x="3674774" y="1210765"/>
            <a:ext cx="5067333" cy="5233481"/>
          </a:xfrm>
          <a:custGeom>
            <a:avLst/>
            <a:gdLst/>
            <a:ahLst/>
            <a:cxnLst/>
            <a:rect l="l" t="t" r="r" b="b"/>
            <a:pathLst>
              <a:path w="4627646" h="4627648">
                <a:moveTo>
                  <a:pt x="2313823" y="0"/>
                </a:moveTo>
                <a:cubicBezTo>
                  <a:pt x="3591712" y="0"/>
                  <a:pt x="4627646" y="1035934"/>
                  <a:pt x="4627646" y="2313824"/>
                </a:cubicBezTo>
                <a:cubicBezTo>
                  <a:pt x="4627646" y="3591714"/>
                  <a:pt x="3591712" y="4627648"/>
                  <a:pt x="2313823" y="4627648"/>
                </a:cubicBezTo>
                <a:cubicBezTo>
                  <a:pt x="1035934" y="4627648"/>
                  <a:pt x="0" y="3591714"/>
                  <a:pt x="0" y="2313824"/>
                </a:cubicBezTo>
                <a:cubicBezTo>
                  <a:pt x="0" y="1035934"/>
                  <a:pt x="1035934" y="0"/>
                  <a:pt x="2313823" y="0"/>
                </a:cubicBezTo>
                <a:close/>
              </a:path>
            </a:pathLst>
          </a:cu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8DF92CF-84F4-A6D3-B956-FD6D93933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" r="2755"/>
          <a:stretch/>
        </p:blipFill>
        <p:spPr>
          <a:xfrm>
            <a:off x="265920" y="1990356"/>
            <a:ext cx="3638146" cy="4001806"/>
          </a:xfrm>
          <a:custGeom>
            <a:avLst/>
            <a:gdLst/>
            <a:ahLst/>
            <a:cxnLst/>
            <a:rect l="l" t="t" r="r" b="b"/>
            <a:pathLst>
              <a:path w="2590737" h="2926956">
                <a:moveTo>
                  <a:pt x="1463478" y="0"/>
                </a:moveTo>
                <a:cubicBezTo>
                  <a:pt x="1867606" y="0"/>
                  <a:pt x="2233476" y="163805"/>
                  <a:pt x="2498313" y="428643"/>
                </a:cubicBezTo>
                <a:lnTo>
                  <a:pt x="2501029" y="431631"/>
                </a:lnTo>
                <a:lnTo>
                  <a:pt x="2445696" y="582811"/>
                </a:lnTo>
                <a:cubicBezTo>
                  <a:pt x="2374039" y="813196"/>
                  <a:pt x="2335437" y="1058145"/>
                  <a:pt x="2335437" y="1312109"/>
                </a:cubicBezTo>
                <a:cubicBezTo>
                  <a:pt x="2335437" y="1650728"/>
                  <a:pt x="2404063" y="1973319"/>
                  <a:pt x="2528166" y="2266732"/>
                </a:cubicBezTo>
                <a:lnTo>
                  <a:pt x="2590737" y="2396622"/>
                </a:lnTo>
                <a:lnTo>
                  <a:pt x="2498313" y="2498313"/>
                </a:lnTo>
                <a:cubicBezTo>
                  <a:pt x="2233476" y="2763151"/>
                  <a:pt x="1867606" y="2926956"/>
                  <a:pt x="1463478" y="2926956"/>
                </a:cubicBezTo>
                <a:cubicBezTo>
                  <a:pt x="655221" y="2926956"/>
                  <a:pt x="0" y="2271735"/>
                  <a:pt x="0" y="1463478"/>
                </a:cubicBezTo>
                <a:cubicBezTo>
                  <a:pt x="0" y="655221"/>
                  <a:pt x="655221" y="0"/>
                  <a:pt x="1463478" y="0"/>
                </a:cubicBezTo>
                <a:close/>
              </a:path>
            </a:pathLst>
          </a:cu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B5B61E0-9CD6-D787-F31A-D20D7EDA5A7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6" r="6932" b="-5"/>
          <a:stretch/>
        </p:blipFill>
        <p:spPr>
          <a:xfrm>
            <a:off x="8555972" y="2046448"/>
            <a:ext cx="3340372" cy="3889622"/>
          </a:xfrm>
          <a:custGeom>
            <a:avLst/>
            <a:gdLst/>
            <a:ahLst/>
            <a:cxnLst/>
            <a:rect l="l" t="t" r="r" b="b"/>
            <a:pathLst>
              <a:path w="2577829" h="2926956">
                <a:moveTo>
                  <a:pt x="1114351" y="0"/>
                </a:moveTo>
                <a:cubicBezTo>
                  <a:pt x="1922608" y="0"/>
                  <a:pt x="2577829" y="655221"/>
                  <a:pt x="2577829" y="1463478"/>
                </a:cubicBezTo>
                <a:cubicBezTo>
                  <a:pt x="2577829" y="2271735"/>
                  <a:pt x="1922608" y="2926956"/>
                  <a:pt x="1114351" y="2926956"/>
                </a:cubicBezTo>
                <a:cubicBezTo>
                  <a:pt x="710223" y="2926956"/>
                  <a:pt x="344353" y="2763151"/>
                  <a:pt x="79516" y="2498313"/>
                </a:cubicBezTo>
                <a:lnTo>
                  <a:pt x="0" y="2410824"/>
                </a:lnTo>
                <a:lnTo>
                  <a:pt x="69413" y="2266732"/>
                </a:lnTo>
                <a:cubicBezTo>
                  <a:pt x="193516" y="1973319"/>
                  <a:pt x="262142" y="1650728"/>
                  <a:pt x="262142" y="1312109"/>
                </a:cubicBezTo>
                <a:cubicBezTo>
                  <a:pt x="262142" y="1058145"/>
                  <a:pt x="223540" y="813196"/>
                  <a:pt x="151883" y="582811"/>
                </a:cubicBezTo>
                <a:lnTo>
                  <a:pt x="91478" y="417771"/>
                </a:lnTo>
                <a:lnTo>
                  <a:pt x="183443" y="334187"/>
                </a:lnTo>
                <a:cubicBezTo>
                  <a:pt x="436418" y="125413"/>
                  <a:pt x="760739" y="0"/>
                  <a:pt x="1114351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5765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39F9EAFD-1666-4ABD-B418-733F8A683880}"/>
              </a:ext>
            </a:extLst>
          </p:cNvPr>
          <p:cNvSpPr/>
          <p:nvPr/>
        </p:nvSpPr>
        <p:spPr>
          <a:xfrm rot="16200000">
            <a:off x="2657633" y="-2667038"/>
            <a:ext cx="6876736" cy="12192001"/>
          </a:xfrm>
          <a:prstGeom prst="rect">
            <a:avLst/>
          </a:prstGeom>
          <a:gradFill flip="none" rotWithShape="1">
            <a:gsLst>
              <a:gs pos="0">
                <a:srgbClr val="2D2941"/>
              </a:gs>
              <a:gs pos="100000">
                <a:srgbClr val="121216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F56F454A-F156-4605-9CDF-3516A548F791}"/>
              </a:ext>
            </a:extLst>
          </p:cNvPr>
          <p:cNvSpPr txBox="1">
            <a:spLocks/>
          </p:cNvSpPr>
          <p:nvPr/>
        </p:nvSpPr>
        <p:spPr>
          <a:xfrm>
            <a:off x="403080" y="286553"/>
            <a:ext cx="1379621" cy="102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s-ES" sz="4000" dirty="0">
              <a:solidFill>
                <a:schemeClr val="tx1"/>
              </a:solidFill>
              <a:latin typeface="Orbitron" pitchFamily="2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AD1A11-918B-487E-A8E7-2B8A13298E6D}"/>
              </a:ext>
            </a:extLst>
          </p:cNvPr>
          <p:cNvSpPr txBox="1">
            <a:spLocks/>
          </p:cNvSpPr>
          <p:nvPr/>
        </p:nvSpPr>
        <p:spPr>
          <a:xfrm>
            <a:off x="826566" y="186362"/>
            <a:ext cx="4063990" cy="9242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개발 내용 </a:t>
            </a:r>
            <a:r>
              <a:rPr lang="en-US" altLang="ko-KR" sz="3600" spc="300" dirty="0">
                <a:latin typeface="a피라미드" panose="02020600000000000000" pitchFamily="18" charset="-127"/>
                <a:ea typeface="a피라미드" panose="02020600000000000000" pitchFamily="18" charset="-127"/>
              </a:rPr>
              <a:t>- </a:t>
            </a:r>
            <a:r>
              <a:rPr lang="ko-KR" altLang="en-US" sz="3600" spc="300" dirty="0" err="1">
                <a:latin typeface="a피라미드" panose="02020600000000000000" pitchFamily="18" charset="-127"/>
                <a:ea typeface="a피라미드" panose="02020600000000000000" pitchFamily="18" charset="-127"/>
              </a:rPr>
              <a:t>모핑</a:t>
            </a:r>
            <a:endParaRPr lang="es-ES" sz="3600" spc="300" dirty="0">
              <a:latin typeface="a피라미드" panose="02020600000000000000" pitchFamily="18" charset="-127"/>
              <a:ea typeface="a피라미드" panose="02020600000000000000" pitchFamily="18" charset="-127"/>
            </a:endParaRPr>
          </a:p>
        </p:txBody>
      </p:sp>
      <p:cxnSp>
        <p:nvCxnSpPr>
          <p:cNvPr id="10" name="Conector recto 12">
            <a:extLst>
              <a:ext uri="{FF2B5EF4-FFF2-40B4-BE49-F238E27FC236}">
                <a16:creationId xmlns:a16="http://schemas.microsoft.com/office/drawing/2014/main" id="{21A62DFE-F4DE-41DB-8242-F873BBD0D01C}"/>
              </a:ext>
            </a:extLst>
          </p:cNvPr>
          <p:cNvCxnSpPr>
            <a:cxnSpLocks/>
          </p:cNvCxnSpPr>
          <p:nvPr/>
        </p:nvCxnSpPr>
        <p:spPr>
          <a:xfrm flipV="1">
            <a:off x="510134" y="387037"/>
            <a:ext cx="0" cy="522862"/>
          </a:xfrm>
          <a:prstGeom prst="line">
            <a:avLst/>
          </a:prstGeom>
          <a:ln w="66675" cmpd="dbl">
            <a:solidFill>
              <a:srgbClr val="00B0F0"/>
            </a:solidFill>
            <a:prstDash val="solid"/>
          </a:ln>
          <a:effectLst>
            <a:glow rad="317500">
              <a:srgbClr val="00B0F0">
                <a:alpha val="36000"/>
              </a:srgbClr>
            </a:glow>
            <a:outerShdw blurRad="914400" dist="838200" dir="8700000" sx="123000" sy="123000" algn="t" rotWithShape="0">
              <a:srgbClr val="00B0F0">
                <a:alpha val="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12F4179-5A70-0717-75B3-A6D346A46380}"/>
              </a:ext>
            </a:extLst>
          </p:cNvPr>
          <p:cNvSpPr txBox="1"/>
          <p:nvPr/>
        </p:nvSpPr>
        <p:spPr>
          <a:xfrm>
            <a:off x="666161" y="1989052"/>
            <a:ext cx="10859678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b="1" dirty="0"/>
              <a:t>구현 방법</a:t>
            </a:r>
            <a:endParaRPr lang="en-US" altLang="ko-KR" sz="2500" b="1" dirty="0"/>
          </a:p>
          <a:p>
            <a:pPr algn="ctr"/>
            <a:endParaRPr lang="en-US" altLang="ko-KR" dirty="0"/>
          </a:p>
          <a:p>
            <a:pPr algn="ctr"/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정보를 기준으로 나머지 정보들을 통일 시켜주는 방법을 선택했다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이러면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vertex, </a:t>
            </a:r>
            <a:r>
              <a:rPr lang="en-US" altLang="ko-KR" b="0" i="0" dirty="0" err="1">
                <a:effectLst/>
                <a:latin typeface="나눔고딕" pitchFamily="2" charset="-127"/>
                <a:ea typeface="나눔고딕" pitchFamily="2" charset="-127"/>
              </a:rPr>
              <a:t>normal,uvs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등등 정보들이 중복된 정보가 배열 또 들어가서 개수가 해당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삼격형수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X3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으로 늘어나지만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메쉬의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각 정보들은 </a:t>
            </a:r>
            <a:r>
              <a:rPr lang="en-US" altLang="ko-KR" dirty="0"/>
              <a:t>Tri(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indices)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의 정보를 기준으로 배열에 들어가 있기때문에 서로 잘 매칭되어서 보간 작업이 이루어질 수 있었다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b="0" i="0" dirty="0">
              <a:effectLst/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endParaRPr lang="en-US" altLang="ko-KR" dirty="0">
              <a:latin typeface="나눔고딕" pitchFamily="2" charset="-127"/>
              <a:ea typeface="나눔고딕" pitchFamily="2" charset="-127"/>
            </a:endParaRPr>
          </a:p>
          <a:p>
            <a:pPr marL="342900" indent="-342900">
              <a:buAutoNum type="arabicPeriod"/>
            </a:pP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그리고 기본적으로 두개의 정보의 개수가 다른 부분은 위 작업을 마친 후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2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개의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개수를 비교하여서 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적은쪽의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정보에 각 정보들을 하나씩 더해주어서 똑같은 개수를 가지도록 만들어줬다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 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이때 정보는 아무거나 상관없어서 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vertex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에는 기존 가지고 있는 </a:t>
            </a:r>
            <a:r>
              <a:rPr lang="ko-KR" altLang="en-US" b="0" i="0" dirty="0" err="1">
                <a:effectLst/>
                <a:latin typeface="나눔고딕" pitchFamily="2" charset="-127"/>
                <a:ea typeface="나눔고딕" pitchFamily="2" charset="-127"/>
              </a:rPr>
              <a:t>버텍스</a:t>
            </a:r>
            <a:r>
              <a:rPr lang="ko-KR" altLang="en-US" b="0" i="0" dirty="0">
                <a:effectLst/>
                <a:latin typeface="나눔고딕" pitchFamily="2" charset="-127"/>
                <a:ea typeface="나눔고딕" pitchFamily="2" charset="-127"/>
              </a:rPr>
              <a:t> 중에 랜덤으로 선택해서 값을 넣어주었다</a:t>
            </a:r>
            <a:r>
              <a:rPr lang="en-US" altLang="ko-KR" b="0" i="0" dirty="0">
                <a:effectLst/>
                <a:latin typeface="나눔고딕" pitchFamily="2" charset="-127"/>
                <a:ea typeface="나눔고딕" pitchFamily="2" charset="-127"/>
              </a:rPr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9415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회색조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790</TotalTime>
  <Words>613</Words>
  <Application>Microsoft Office PowerPoint</Application>
  <PresentationFormat>와이드스크린</PresentationFormat>
  <Paragraphs>131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Arial</vt:lpstr>
      <vt:lpstr>함초롬바탕</vt:lpstr>
      <vt:lpstr>a로케트</vt:lpstr>
      <vt:lpstr>Calibri</vt:lpstr>
      <vt:lpstr>Calibri Light</vt:lpstr>
      <vt:lpstr>나눔고딕</vt:lpstr>
      <vt:lpstr>a피라미드</vt:lpstr>
      <vt:lpstr>Orbitron</vt:lpstr>
      <vt:lpstr>HY태백B</vt:lpstr>
      <vt:lpstr>a라이트</vt:lpstr>
      <vt:lpstr>Office Theme</vt:lpstr>
      <vt:lpstr>BREAK OUT - 브레이크 아웃 -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준현</dc:creator>
  <cp:lastModifiedBy>전태준(2020182051)</cp:lastModifiedBy>
  <cp:revision>407</cp:revision>
  <dcterms:created xsi:type="dcterms:W3CDTF">2023-12-15T06:10:22Z</dcterms:created>
  <dcterms:modified xsi:type="dcterms:W3CDTF">2024-05-08T05:06:46Z</dcterms:modified>
</cp:coreProperties>
</file>