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04" r:id="rId1"/>
    <p:sldMasterId id="2147483705" r:id="rId2"/>
    <p:sldMasterId id="2147483706" r:id="rId3"/>
    <p:sldMasterId id="2147483707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77" r:id="rId12"/>
    <p:sldId id="264" r:id="rId13"/>
    <p:sldId id="278" r:id="rId14"/>
    <p:sldId id="279" r:id="rId15"/>
    <p:sldId id="280" r:id="rId16"/>
    <p:sldId id="272" r:id="rId17"/>
    <p:sldId id="273" r:id="rId18"/>
    <p:sldId id="274" r:id="rId19"/>
    <p:sldId id="275" r:id="rId20"/>
    <p:sldId id="276" r:id="rId21"/>
    <p:sldId id="26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전태준" initials="전태준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72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commentAuthors" Target="commentAuthors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slideMaster" Target="slideMasters/slideMaster4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3-11-20T23:04:39.195" idx="1">
    <p:pos x="9" y="9"/>
    <p:text>https://kr.freepik.com/premium-photo/game-art-for-firstperson-shooters-fps-background-wallpaper-generative-ai_43802601.htm
그림출처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3-11-20T23:39:24.433" idx="2">
    <p:pos x="10" y="10"/>
    <p:text>깃발https://www.flaticon.com/kr/free-icon/flag_5778770
스킬
https://kr.freepik.com/premium-vector/skill-icon_35898105.htm</p:text>
  </p:cm>
</p:cmLst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jpe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theme" Target="../theme/theme2.xml"  /><Relationship Id="rId3" Type="http://schemas.openxmlformats.org/officeDocument/2006/relationships/image" Target="../media/image1.jpeg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theme" Target="../theme/theme3.xml"  /><Relationship Id="rId3" Type="http://schemas.openxmlformats.org/officeDocument/2006/relationships/image" Target="../media/image1.jpeg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theme" Target="../theme/theme4.xml"  /><Relationship Id="rId3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comments" Target="../comments/comment2.xml"  /><Relationship Id="rId3" Type="http://schemas.openxmlformats.org/officeDocument/2006/relationships/image" Target="../media/image13.png"  /><Relationship Id="rId4" Type="http://schemas.openxmlformats.org/officeDocument/2006/relationships/image" Target="../media/image1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emf"  /><Relationship Id="rId3" Type="http://schemas.openxmlformats.org/officeDocument/2006/relationships/image" Target="../media/image12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00302" y="5162465"/>
            <a:ext cx="3364230" cy="13631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2020182051 </a:t>
            </a:r>
            <a:r>
              <a:rPr lang="ko-KR" altLang="en-US" sz="2800">
                <a:solidFill>
                  <a:schemeClr val="lt1"/>
                </a:solidFill>
              </a:rPr>
              <a:t>전태준</a:t>
            </a:r>
            <a:endParaRPr lang="ko-KR" altLang="en-US" sz="2800">
              <a:solidFill>
                <a:schemeClr val="lt1"/>
              </a:solidFill>
            </a:endParaRP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2020180047 </a:t>
            </a:r>
            <a:r>
              <a:rPr lang="ko-KR" altLang="en-US" sz="2800">
                <a:solidFill>
                  <a:schemeClr val="lt1"/>
                </a:solidFill>
              </a:rPr>
              <a:t>권세진</a:t>
            </a:r>
            <a:endParaRPr lang="ko-KR" altLang="en-US" sz="2800">
              <a:solidFill>
                <a:schemeClr val="lt1"/>
              </a:solidFill>
            </a:endParaRP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2020180048 </a:t>
            </a:r>
            <a:r>
              <a:rPr lang="ko-KR" altLang="en-US" sz="2800">
                <a:solidFill>
                  <a:schemeClr val="lt1"/>
                </a:solidFill>
              </a:rPr>
              <a:t>김준현</a:t>
            </a:r>
            <a:endParaRPr lang="ko-KR" altLang="en-US" sz="2800">
              <a:solidFill>
                <a:schemeClr val="lt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672025" y="3139440"/>
            <a:ext cx="4860472" cy="516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0" i="0">
                <a:solidFill>
                  <a:schemeClr val="bg1"/>
                </a:solidFill>
                <a:effectLst/>
                <a:latin typeface="Söhne"/>
              </a:rPr>
              <a:t>브레이크 아웃</a:t>
            </a:r>
            <a:r>
              <a:rPr lang="en-US" altLang="ko-KR" sz="2800" b="0" i="0">
                <a:solidFill>
                  <a:schemeClr val="bg1"/>
                </a:solidFill>
                <a:effectLst/>
                <a:latin typeface="Söhne"/>
              </a:rPr>
              <a:t>(Break out)</a:t>
            </a:r>
            <a:endParaRPr lang="en-US" altLang="ko-KR" sz="2800" b="0" i="0">
              <a:solidFill>
                <a:schemeClr val="bg1"/>
              </a:solidFill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무기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/>
          <p:nvPr/>
        </p:nvSpPr>
        <p:spPr>
          <a:xfrm>
            <a:off x="2690091" y="2293697"/>
            <a:ext cx="1433560" cy="113530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"/>
          <p:cNvSpPr/>
          <p:nvPr/>
        </p:nvSpPr>
        <p:spPr>
          <a:xfrm>
            <a:off x="2659688" y="4187536"/>
            <a:ext cx="1433560" cy="113530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"/>
          <p:cNvSpPr txBox="1"/>
          <p:nvPr/>
        </p:nvSpPr>
        <p:spPr>
          <a:xfrm>
            <a:off x="2947458" y="2677582"/>
            <a:ext cx="994833" cy="3621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라이플</a:t>
            </a: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3148541" y="4561416"/>
            <a:ext cx="952499" cy="3611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샷건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무기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/>
          <p:nvPr/>
        </p:nvSpPr>
        <p:spPr>
          <a:xfrm>
            <a:off x="2690091" y="2293697"/>
            <a:ext cx="1433560" cy="113530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"/>
          <p:cNvSpPr/>
          <p:nvPr/>
        </p:nvSpPr>
        <p:spPr>
          <a:xfrm>
            <a:off x="2659688" y="4187536"/>
            <a:ext cx="1433560" cy="1135302"/>
          </a:xfrm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"/>
          <p:cNvSpPr txBox="1"/>
          <p:nvPr/>
        </p:nvSpPr>
        <p:spPr>
          <a:xfrm>
            <a:off x="2852207" y="4646082"/>
            <a:ext cx="1269999" cy="36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로켓 런처</a:t>
            </a: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2972857" y="2734732"/>
            <a:ext cx="1269999" cy="362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smg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맵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"/>
          <p:cNvSpPr txBox="1"/>
          <p:nvPr/>
        </p:nvSpPr>
        <p:spPr>
          <a:xfrm>
            <a:off x="3200015" y="1803015"/>
            <a:ext cx="1760682" cy="6430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맵의 크기는 </a:t>
            </a:r>
            <a:r>
              <a:rPr lang="en-US" altLang="ko-KR"/>
              <a:t>148㎡</a:t>
            </a:r>
            <a:endParaRPr lang="en-US" altLang="ko-KR"/>
          </a:p>
        </p:txBody>
      </p:sp>
      <p:sp>
        <p:nvSpPr>
          <p:cNvPr id="33" name=""/>
          <p:cNvSpPr txBox="1"/>
          <p:nvPr/>
        </p:nvSpPr>
        <p:spPr>
          <a:xfrm>
            <a:off x="3217718" y="2785995"/>
            <a:ext cx="2434167" cy="641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중앙 건물의 크기는 </a:t>
            </a:r>
            <a:r>
              <a:rPr lang="en-US" altLang="ko-KR"/>
              <a:t>148㎡</a:t>
            </a:r>
            <a:r>
              <a:rPr lang="ko-KR" altLang="en-US"/>
              <a:t> 높이 </a:t>
            </a:r>
            <a:r>
              <a:rPr lang="en-US" altLang="ko-KR"/>
              <a:t>30m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10" y="1631052"/>
            <a:ext cx="20402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38262" y="2145221"/>
            <a:ext cx="5223354" cy="131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200" b="1" u="sng">
                <a:solidFill>
                  <a:schemeClr val="lt1"/>
                </a:solidFill>
              </a:rPr>
              <a:t>SkeletalMesh </a:t>
            </a:r>
            <a:r>
              <a:rPr lang="ko-KR" altLang="en-US" sz="3200" b="1" u="sng">
                <a:solidFill>
                  <a:schemeClr val="lt1"/>
                </a:solidFill>
              </a:rPr>
              <a:t>절단 연출</a:t>
            </a:r>
            <a:endParaRPr lang="ko-KR" altLang="en-US" sz="28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ProcedualMesh</a:t>
            </a:r>
            <a:r>
              <a:rPr lang="ko-KR" altLang="en-US" sz="2000">
                <a:solidFill>
                  <a:schemeClr val="lt1"/>
                </a:solidFill>
              </a:rPr>
              <a:t>를 이용하여</a:t>
            </a:r>
            <a:endParaRPr lang="ko-KR" altLang="en-US" sz="20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sz="2000">
                <a:solidFill>
                  <a:schemeClr val="lt1"/>
                </a:solidFill>
              </a:rPr>
              <a:t>타격 받은 부위를 절단효과를 연출</a:t>
            </a:r>
            <a:endParaRPr lang="ko-KR" altLang="en-US" sz="2000">
              <a:solidFill>
                <a:schemeClr val="lt1"/>
              </a:solidFill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3638261" y="3781425"/>
            <a:ext cx="541577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멀티 플레이</a:t>
            </a:r>
            <a:endParaRPr lang="ko-KR" altLang="en-US" sz="28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IOCP </a:t>
            </a:r>
            <a:r>
              <a:rPr lang="ko-KR" altLang="en-US" sz="2000">
                <a:solidFill>
                  <a:schemeClr val="lt1"/>
                </a:solidFill>
              </a:rPr>
              <a:t>모델을 활용한 멀티스레드 구현</a:t>
            </a:r>
            <a:endParaRPr lang="ko-KR" altLang="en-US" sz="20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lt1"/>
                </a:solidFill>
              </a:rPr>
              <a:t>-</a:t>
            </a:r>
            <a:r>
              <a:rPr lang="ko-KR" altLang="en-US" sz="2000">
                <a:solidFill>
                  <a:schemeClr val="lt1"/>
                </a:solidFill>
              </a:rPr>
              <a:t> 다중 접속 서버 구현</a:t>
            </a:r>
            <a:endParaRPr lang="ko-KR" altLang="en-US" sz="2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403860" y="1631052"/>
            <a:ext cx="1697355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 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06624" y="2804582"/>
            <a:ext cx="2741081" cy="51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 b="1">
              <a:solidFill>
                <a:schemeClr val="lt1"/>
              </a:solidFill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2197386" y="3642465"/>
            <a:ext cx="2836335" cy="906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-</a:t>
            </a:r>
            <a:r>
              <a:rPr lang="ko-KR" altLang="en-US">
                <a:solidFill>
                  <a:schemeClr val="lt1"/>
                </a:solidFill>
              </a:rPr>
              <a:t> 단순 상대를 처치하는것이 목표가 아닌 탈출 이라는 최종 목표 존재</a:t>
            </a:r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94041" y="1135223"/>
            <a:ext cx="2057176" cy="2057176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56867" y="1567243"/>
            <a:ext cx="1999339" cy="1279672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7770569" y="3646698"/>
            <a:ext cx="3323169" cy="904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-</a:t>
            </a:r>
            <a:r>
              <a:rPr lang="ko-KR" altLang="en-US">
                <a:solidFill>
                  <a:schemeClr val="lt1"/>
                </a:solidFill>
              </a:rPr>
              <a:t> 단순한 플레이의 게임보다는 각 캐릭터 마다의 기술이 있는 특별한 플레이 경험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준비현황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8957" y="1915582"/>
            <a:ext cx="9122833" cy="3492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수학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C,C++/STL, </a:t>
            </a: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컴퓨터 그래픽스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자료구조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C++/STL, </a:t>
            </a: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네트워크 게임프로그래밍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모델링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1,2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	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C++/STL</a:t>
            </a: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8957" y="1915582"/>
            <a:ext cx="9122833" cy="4349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IOCP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활용 멀티스레드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서버 구현 및 연동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기술요소 구현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로직 구현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캐릭터 제작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 제작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무기 제작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4"/>
          <p:cNvGraphicFramePr>
            <a:graphicFrameLocks noGrp="1"/>
          </p:cNvGraphicFramePr>
          <p:nvPr/>
        </p:nvGraphicFramePr>
        <p:xfrm>
          <a:off x="2588532" y="1739414"/>
          <a:ext cx="9007012" cy="4163355"/>
        </p:xfrm>
        <a:graphic>
          <a:graphicData uri="http://schemas.openxmlformats.org/drawingml/2006/table">
            <a:tbl>
              <a:tblPr firstRow="1" bandRow="1">
                <a:tableStyle styleId="{16D9F66E-5EB9-4882-86FB-DCBF35E3C3E4}" styleName="보통 스타일 4 - 강조 6">
                  <a:wholeTbl>
                    <a:tcTxStyle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accent6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accent6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accent6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accent6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accent6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accent6"/>
                            </a:solidFill>
                          </a:ln>
                        </a:insideV>
                      </a:tcBdr>
                      <a:fill>
                        <a:solidFill>
                          <a:schemeClr val="accent6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6">
                            <a:tint val="4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accent6">
                            <a:tint val="4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25400" cmpd="sng">
                            <a:solidFill>
                              <a:schemeClr val="accent6"/>
                            </a:solidFill>
                          </a:ln>
                        </a:top>
                      </a:tcBdr>
                      <a:fill>
                        <a:solidFill>
                          <a:schemeClr val="accent6">
                            <a:tint val="20000"/>
                          </a:schemeClr>
                        </a:solidFill>
                      </a:fill>
                    </a:tcStyle>
                  </a:lastRow>
                  <a:firstRow>
                    <a:tcTxStyle b="on"/>
                    <a:tcStyle>
                      <a:tcBdr/>
                      <a:fill>
                        <a:solidFill>
                          <a:schemeClr val="accent6">
                            <a:tint val="2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794847"/>
                <a:gridCol w="673977"/>
                <a:gridCol w="998030"/>
                <a:gridCol w="910778"/>
                <a:gridCol w="1125876"/>
                <a:gridCol w="1125876"/>
                <a:gridCol w="1125876"/>
                <a:gridCol w="1125876"/>
                <a:gridCol w="1125876"/>
              </a:tblGrid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에셋 제작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20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20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20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20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240666">
                <a:tc rowSpan="2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기본 게임구현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20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20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2060"/>
                    </a:solidFill>
                  </a:tcPr>
                </a:tc>
                <a:tc rowSpan="2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 rowSpan="2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 rowSpan="2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 rowSpan="2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 rowSpan="2"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24066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70c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70c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기능 구현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70c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70c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70c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네트워크 로직 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서버 </a:t>
                      </a:r>
                      <a:endParaRPr lang="ko-KR" altLang="en-US" sz="1200"/>
                    </a:p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동기화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테스트 및 버그 수정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70c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1"/>
          <p:cNvGraphicFramePr>
            <a:graphicFrameLocks noGrp="1"/>
          </p:cNvGraphicFramePr>
          <p:nvPr/>
        </p:nvGraphicFramePr>
        <p:xfrm>
          <a:off x="356113" y="2319655"/>
          <a:ext cx="1935844" cy="1109345"/>
        </p:xfrm>
        <a:graphic>
          <a:graphicData uri="http://schemas.openxmlformats.org/drawingml/2006/table">
            <a:tbl>
              <a:tblPr firstRow="1" bandRow="1">
                <a:tableStyle styleId="{5C22544A-7EE6-4342-B048-85BDC9FD1C3A}" styleName="보통 스타일 2 - 강조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tint val="4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967922"/>
                <a:gridCol w="967922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전태준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권세진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김준현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6107" y="2550497"/>
            <a:ext cx="5319790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spc="300">
                <a:solidFill>
                  <a:schemeClr val="bg1"/>
                </a:solidFill>
                <a:latin typeface="나눔스퀘어 ExtraBold"/>
                <a:ea typeface="나눔스퀘어 ExtraBold"/>
              </a:rPr>
              <a:t>THANK YOU</a:t>
            </a:r>
            <a:endParaRPr lang="ko-KR" altLang="en-US" sz="6600" spc="3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9394" y="3748148"/>
            <a:ext cx="26132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나눔스퀘어 Light"/>
                <a:ea typeface="나눔스퀘어 Light"/>
              </a:rPr>
              <a:t>FOR LISTENING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6085" y="1490605"/>
            <a:ext cx="10823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2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3310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84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14460" y="2305618"/>
            <a:ext cx="23831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중점연구 분야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8022" y="1490604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9959" y="1490603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01896" y="1490602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7259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49688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272597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149786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/>
          <p:cNvSpPr txBox="1"/>
          <p:nvPr/>
        </p:nvSpPr>
        <p:spPr>
          <a:xfrm>
            <a:off x="1086560" y="3795655"/>
            <a:ext cx="1082348" cy="100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699135" y="4610668"/>
            <a:ext cx="1592580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3566160" y="4610668"/>
            <a:ext cx="16973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 현황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4" name="TextBox 6"/>
          <p:cNvSpPr txBox="1"/>
          <p:nvPr/>
        </p:nvSpPr>
        <p:spPr>
          <a:xfrm>
            <a:off x="647128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5" name="TextBox 7"/>
          <p:cNvSpPr txBox="1"/>
          <p:nvPr/>
        </p:nvSpPr>
        <p:spPr>
          <a:xfrm>
            <a:off x="934783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3988497" y="3795654"/>
            <a:ext cx="1065468" cy="10030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6890434" y="3795653"/>
            <a:ext cx="1068656" cy="10030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9792371" y="3795652"/>
            <a:ext cx="1062320" cy="1003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29" name="직선 연결선 12"/>
          <p:cNvCxnSpPr/>
          <p:nvPr/>
        </p:nvCxnSpPr>
        <p:spPr>
          <a:xfrm>
            <a:off x="1447734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13"/>
          <p:cNvCxnSpPr/>
          <p:nvPr/>
        </p:nvCxnSpPr>
        <p:spPr>
          <a:xfrm>
            <a:off x="4340163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4"/>
          <p:cNvCxnSpPr/>
          <p:nvPr/>
        </p:nvCxnSpPr>
        <p:spPr>
          <a:xfrm>
            <a:off x="7263072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15"/>
          <p:cNvCxnSpPr/>
          <p:nvPr/>
        </p:nvCxnSpPr>
        <p:spPr>
          <a:xfrm>
            <a:off x="10140261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/>
          <p:nvPr/>
        </p:nvSpPr>
        <p:spPr>
          <a:xfrm>
            <a:off x="2627193" y="2759700"/>
            <a:ext cx="6691516" cy="191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1.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학과 수업 중에 배운 지식을 토대로    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UE5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을 사용하여 게임 제작 능력 향상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2.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IOCP 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를 활용한 자체 서버 구현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584442" y="4244994"/>
            <a:ext cx="1440180" cy="144018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59120" y="4177525"/>
            <a:ext cx="1440180" cy="1440180"/>
          </a:xfrm>
          <a:prstGeom prst="rect">
            <a:avLst/>
          </a:prstGeom>
        </p:spPr>
      </p:pic>
      <p:pic>
        <p:nvPicPr>
          <p:cNvPr id="29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7642032" y="1988819"/>
            <a:ext cx="1440180" cy="1440180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87984" y="1988820"/>
            <a:ext cx="1440180" cy="1440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53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2422158" y="3496087"/>
            <a:ext cx="8130850" cy="694913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>
                <a:solidFill>
                  <a:schemeClr val="lt1"/>
                </a:solidFill>
                <a:latin typeface="HY태백B"/>
                <a:ea typeface="HY태백B"/>
              </a:rPr>
              <a:t>적을 처치해서 젬스톤을 차지하라</a:t>
            </a:r>
            <a:r>
              <a:rPr lang="en-US" altLang="ko-KR" sz="4000">
                <a:solidFill>
                  <a:schemeClr val="lt1"/>
                </a:solidFill>
                <a:latin typeface="HY태백B"/>
                <a:ea typeface="HY태백B"/>
              </a:rPr>
              <a:t>!</a:t>
            </a:r>
            <a:endParaRPr lang="en-US" altLang="ko-KR" sz="4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2750241" y="4646083"/>
            <a:ext cx="6691515" cy="100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탈출을 위해서 서로 가지고 있는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젬스톤을 빼앗고 빼앗기는 대전투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7590" y="1429385"/>
            <a:ext cx="4276819" cy="175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457200" indent="-457200">
              <a:buAutoNum type="arabicPeriod"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511382" y="3089486"/>
            <a:ext cx="3871539" cy="699559"/>
          </a:xfrm>
          <a:prstGeom prst="rect">
            <a:avLst/>
          </a:prstGeom>
          <a:solidFill>
            <a:schemeClr val="dk1"/>
          </a:solidFill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각기 다른 기술을 가진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4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가지 캐릭터와 무기들 중 선택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6096000" y="3083136"/>
            <a:ext cx="4140932" cy="691727"/>
          </a:xfrm>
          <a:prstGeom prst="rect">
            <a:avLst/>
          </a:prstGeom>
          <a:solidFill>
            <a:schemeClr val="dk1"/>
          </a:solidFill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서로를 처치하여 가지고 있는 젬스톤을 빼앗거나 빼앗긴다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0" name="직선 화살표 연결선 6"/>
          <p:cNvCxnSpPr/>
          <p:nvPr/>
        </p:nvCxnSpPr>
        <p:spPr>
          <a:xfrm flipV="1">
            <a:off x="4682664" y="3437717"/>
            <a:ext cx="1129509" cy="13608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/>
          <p:cNvCxnSpPr/>
          <p:nvPr/>
        </p:nvCxnSpPr>
        <p:spPr>
          <a:xfrm rot="16200000" flipV="1">
            <a:off x="7625316" y="2528960"/>
            <a:ext cx="635904" cy="9630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"/>
          <p:cNvSpPr txBox="1"/>
          <p:nvPr/>
        </p:nvSpPr>
        <p:spPr>
          <a:xfrm>
            <a:off x="6096000" y="1005724"/>
            <a:ext cx="4140932" cy="1002146"/>
          </a:xfrm>
          <a:prstGeom prst="rect">
            <a:avLst/>
          </a:prstGeom>
          <a:solidFill>
            <a:schemeClr val="dk1"/>
          </a:solidFill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적에게 죽을시 리스폰 지역에서 부활하고 젬스톤이 사라짐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무기 교체 가능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3" name="직선 화살표 연결선 6"/>
          <p:cNvCxnSpPr/>
          <p:nvPr/>
        </p:nvCxnSpPr>
        <p:spPr>
          <a:xfrm rot="5400000">
            <a:off x="7638676" y="4573913"/>
            <a:ext cx="703888" cy="8103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6096000" y="5090891"/>
            <a:ext cx="4285250" cy="698404"/>
          </a:xfrm>
          <a:prstGeom prst="rect">
            <a:avLst/>
          </a:prstGeom>
          <a:solidFill>
            <a:schemeClr val="dk1"/>
          </a:solidFill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젬스톤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3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맵의 중앙지역 오브젝트와 상호작용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5" name="직선 화살표 연결선 6"/>
          <p:cNvCxnSpPr/>
          <p:nvPr/>
        </p:nvCxnSpPr>
        <p:spPr>
          <a:xfrm rot="10800000" flipV="1">
            <a:off x="4696114" y="5436772"/>
            <a:ext cx="1055288" cy="22303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"/>
          <p:cNvSpPr txBox="1"/>
          <p:nvPr/>
        </p:nvSpPr>
        <p:spPr>
          <a:xfrm>
            <a:off x="1457034" y="5214426"/>
            <a:ext cx="2697751" cy="394952"/>
          </a:xfrm>
          <a:prstGeom prst="rect">
            <a:avLst/>
          </a:prstGeom>
          <a:solidFill>
            <a:schemeClr val="dk1"/>
          </a:solidFill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  <a:endParaRPr lang="en-US" altLang="ko-KR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6698286" y="1960244"/>
          <a:ext cx="4341090" cy="110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70545"/>
                <a:gridCol w="217054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키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150cm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스킬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시간 되돌리기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36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364543" y="1628775"/>
            <a:ext cx="1800225" cy="1800225"/>
          </a:xfrm>
          <a:prstGeom prst="rect">
            <a:avLst/>
          </a:prstGeom>
        </p:spPr>
      </p:pic>
      <p:pic>
        <p:nvPicPr>
          <p:cNvPr id="37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315577" y="3843361"/>
            <a:ext cx="1800224" cy="1800225"/>
          </a:xfrm>
          <a:prstGeom prst="rect">
            <a:avLst/>
          </a:prstGeom>
        </p:spPr>
      </p:pic>
      <p:graphicFrame>
        <p:nvGraphicFramePr>
          <p:cNvPr id="38" name=""/>
          <p:cNvGraphicFramePr>
            <a:graphicFrameLocks noGrp="1"/>
          </p:cNvGraphicFramePr>
          <p:nvPr/>
        </p:nvGraphicFramePr>
        <p:xfrm>
          <a:off x="6713103" y="4123478"/>
          <a:ext cx="4341090" cy="110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70545"/>
                <a:gridCol w="217054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키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150cm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스킬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고스트 기능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8027" y="1960300"/>
            <a:ext cx="1785160" cy="1800225"/>
          </a:xfrm>
          <a:prstGeom prst="rect">
            <a:avLst/>
          </a:prstGeom>
        </p:spPr>
      </p:pic>
      <p:pic>
        <p:nvPicPr>
          <p:cNvPr id="33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773847" y="3963713"/>
            <a:ext cx="1800225" cy="1800225"/>
          </a:xfrm>
          <a:prstGeom prst="rect">
            <a:avLst/>
          </a:prstGeom>
        </p:spPr>
      </p:pic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6459102" y="2319655"/>
          <a:ext cx="4341090" cy="110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70545"/>
                <a:gridCol w="217054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키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150cm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스킬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6399836" y="4239472"/>
          <a:ext cx="4341090" cy="11093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70545"/>
                <a:gridCol w="217054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키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150cm</a:t>
                      </a: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스킬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내용 개체 틀 4" descr="전자제품, 키보드, 사무 장비, 입력 장치이(가) 표시된 사진  자동 생성된 설명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4715" y="3022905"/>
            <a:ext cx="6315075" cy="2524125"/>
          </a:xfrm>
          <a:prstGeom prst="rect">
            <a:avLst/>
          </a:prstGeom>
        </p:spPr>
      </p:pic>
      <p:cxnSp>
        <p:nvCxnSpPr>
          <p:cNvPr id="28" name="직선 화살표 연결선 6"/>
          <p:cNvCxnSpPr/>
          <p:nvPr/>
        </p:nvCxnSpPr>
        <p:spPr>
          <a:xfrm flipH="1" flipV="1">
            <a:off x="2000896" y="3022905"/>
            <a:ext cx="2268070" cy="1073944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"/>
          <p:cNvSpPr txBox="1"/>
          <p:nvPr/>
        </p:nvSpPr>
        <p:spPr>
          <a:xfrm>
            <a:off x="557577" y="2501131"/>
            <a:ext cx="1952155" cy="363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WASD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이동키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pic>
        <p:nvPicPr>
          <p:cNvPr id="32" name="그림 15" descr="스케치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18060" y="3429000"/>
            <a:ext cx="2118030" cy="2118030"/>
          </a:xfrm>
          <a:prstGeom prst="rect">
            <a:avLst/>
          </a:prstGeom>
        </p:spPr>
      </p:pic>
      <p:cxnSp>
        <p:nvCxnSpPr>
          <p:cNvPr id="33" name="직선 화살표 연결선 17"/>
          <p:cNvCxnSpPr/>
          <p:nvPr/>
        </p:nvCxnSpPr>
        <p:spPr>
          <a:xfrm flipH="1" flipV="1">
            <a:off x="10233351" y="2949367"/>
            <a:ext cx="243724" cy="1452282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8"/>
          <p:cNvSpPr txBox="1"/>
          <p:nvPr/>
        </p:nvSpPr>
        <p:spPr>
          <a:xfrm>
            <a:off x="9288196" y="2348731"/>
            <a:ext cx="2554811" cy="640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Left 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공격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Right 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조준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/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대쉬공격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5" name="직선 화살표 연결선 20"/>
          <p:cNvCxnSpPr/>
          <p:nvPr/>
        </p:nvCxnSpPr>
        <p:spPr>
          <a:xfrm flipH="1">
            <a:off x="2083730" y="4670590"/>
            <a:ext cx="1130256" cy="179294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1"/>
          <p:cNvSpPr txBox="1"/>
          <p:nvPr/>
        </p:nvSpPr>
        <p:spPr>
          <a:xfrm>
            <a:off x="1062456" y="4688520"/>
            <a:ext cx="85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대쉬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7" name="직선 화살표 연결선 22"/>
          <p:cNvCxnSpPr>
            <a:endCxn id="38" idx="0"/>
          </p:cNvCxnSpPr>
          <p:nvPr/>
        </p:nvCxnSpPr>
        <p:spPr>
          <a:xfrm rot="10800000" flipV="1">
            <a:off x="4273900" y="5208472"/>
            <a:ext cx="1123168" cy="576998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4"/>
          <p:cNvSpPr txBox="1"/>
          <p:nvPr/>
        </p:nvSpPr>
        <p:spPr>
          <a:xfrm>
            <a:off x="3845022" y="5785470"/>
            <a:ext cx="85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점프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9" name="직선 화살표 연결선 11"/>
          <p:cNvCxnSpPr/>
          <p:nvPr/>
        </p:nvCxnSpPr>
        <p:spPr>
          <a:xfrm flipV="1">
            <a:off x="4906539" y="2688167"/>
            <a:ext cx="1968779" cy="108002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28151" y="2226100"/>
            <a:ext cx="1616364" cy="36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스킬사용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304</ep:Words>
  <ep:PresentationFormat>와이드스크린</ep:PresentationFormat>
  <ep:Paragraphs>106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ep:HeadingPairs>
  <ep:TitlesOfParts>
    <vt:vector size="22" baseType="lpstr">
      <vt:lpstr>메인</vt:lpstr>
      <vt:lpstr>목차</vt:lpstr>
      <vt:lpstr>내용</vt:lpstr>
      <vt:lpstr>마무리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2017-05-21T13:44:12.000</dcterms:created>
  <dc:creator>hyeran kang</dc:creator>
  <cp:lastModifiedBy>전태준</cp:lastModifiedBy>
  <dcterms:modified xsi:type="dcterms:W3CDTF">2023-11-20T14:47:03.765</dcterms:modified>
  <cp:revision>118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