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92" r:id="rId1"/>
    <p:sldMasterId id="2147483693" r:id="rId2"/>
    <p:sldMasterId id="2147483694" r:id="rId3"/>
    <p:sldMasterId id="2147483695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7" r:id="rId12"/>
    <p:sldId id="264" r:id="rId13"/>
    <p:sldId id="281" r:id="rId14"/>
    <p:sldId id="282" r:id="rId15"/>
    <p:sldId id="280" r:id="rId16"/>
    <p:sldId id="272" r:id="rId17"/>
    <p:sldId id="273" r:id="rId18"/>
    <p:sldId id="274" r:id="rId19"/>
    <p:sldId id="275" r:id="rId20"/>
    <p:sldId id="276" r:id="rId21"/>
    <p:sldId id="263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0" name="전태준" initials="전태준" lastIdx="3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67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commentAuthors" Target="commentAuthors.xml"  /><Relationship Id="rId24" Type="http://schemas.openxmlformats.org/officeDocument/2006/relationships/presProps" Target="presProps.xml"  /><Relationship Id="rId25" Type="http://schemas.openxmlformats.org/officeDocument/2006/relationships/viewProps" Target="viewProps.xml"  /><Relationship Id="rId26" Type="http://schemas.openxmlformats.org/officeDocument/2006/relationships/theme" Target="theme/theme1.xml"  /><Relationship Id="rId27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04:39.195" idx="1">
    <p:pos x="9" y="9"/>
    <p:text>https://kr.freepik.com/premium-photo/game-art-for-firstperson-shooters-fps-background-wallpaper-generative-ai_43802601.htm
그림출처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0" dt="2023-11-20T23:39:24.433" idx="2">
    <p:pos x="9" y="9"/>
    <p:text>깃발https://www.flaticon.com/kr/free-icon/flag_5778770
스킬
https://kr.freepik.com/premium-vector/skill-icon_35898105.htm</p:text>
  </p:cm>
</p:cmLst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jpeg"  /><Relationship Id="rId3" Type="http://schemas.openxmlformats.org/officeDocument/2006/relationships/image" Target="../media/image18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2.xml"  /><Relationship Id="rId3" Type="http://schemas.openxmlformats.org/officeDocument/2006/relationships/image" Target="../media/image19.png"  /><Relationship Id="rId4" Type="http://schemas.openxmlformats.org/officeDocument/2006/relationships/image" Target="../media/image20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comments" Target="../comments/comment1.xml"  /><Relationship Id="rId3" Type="http://schemas.openxmlformats.org/officeDocument/2006/relationships/image" Target="../media/image6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1.emf"  /><Relationship Id="rId3" Type="http://schemas.openxmlformats.org/officeDocument/2006/relationships/image" Target="../media/image12.emf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5"/>
          <p:cNvSpPr txBox="1"/>
          <p:nvPr/>
        </p:nvSpPr>
        <p:spPr>
          <a:xfrm>
            <a:off x="3672025" y="3139440"/>
            <a:ext cx="4860472" cy="516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800" b="0" i="0">
                <a:solidFill>
                  <a:schemeClr val="bg1"/>
                </a:solidFill>
                <a:effectLst/>
                <a:latin typeface="Söhne"/>
              </a:rPr>
              <a:t>브레이크 아웃</a:t>
            </a:r>
            <a:r>
              <a:rPr lang="en-US" altLang="ko-KR" sz="2800" b="0" i="0">
                <a:solidFill>
                  <a:schemeClr val="bg1"/>
                </a:solidFill>
                <a:effectLst/>
                <a:latin typeface="Söhne"/>
              </a:rPr>
              <a:t>(Break out)</a:t>
            </a:r>
            <a:endParaRPr lang="en-US" altLang="ko-KR" sz="2800" b="0" i="0">
              <a:solidFill>
                <a:schemeClr val="bg1"/>
              </a:solidFill>
              <a:latin typeface="Söhn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1631052"/>
            <a:ext cx="15925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f gun"/>
          <p:cNvPicPr>
            <a:picLocks noChangeArrowheads="1"/>
          </p:cNvPicPr>
          <p:nvPr/>
        </p:nvPicPr>
        <p:blipFill rotWithShape="1">
          <a:blip r:embed="rId2"/>
          <a:srcRect l="64490" t="19490" b="58440"/>
          <a:stretch>
            <a:fillRect/>
          </a:stretch>
        </p:blipFill>
        <p:spPr>
          <a:xfrm>
            <a:off x="3006353" y="572205"/>
            <a:ext cx="2160270" cy="1800225"/>
          </a:xfrm>
          <a:prstGeom prst="rect">
            <a:avLst/>
          </a:prstGeom>
          <a:noFill/>
        </p:spPr>
      </p:pic>
      <p:pic>
        <p:nvPicPr>
          <p:cNvPr id="14" name="Picture 2" descr="sf gun"/>
          <p:cNvPicPr>
            <a:picLocks noChangeArrowheads="1"/>
          </p:cNvPicPr>
          <p:nvPr/>
        </p:nvPicPr>
        <p:blipFill rotWithShape="1">
          <a:blip r:embed="rId3"/>
          <a:srcRect l="54690" t="43070" r="4550" b="39170"/>
          <a:stretch>
            <a:fillRect/>
          </a:stretch>
        </p:blipFill>
        <p:spPr>
          <a:xfrm>
            <a:off x="2887735" y="2483564"/>
            <a:ext cx="2160270" cy="1440180"/>
          </a:xfrm>
          <a:prstGeom prst="rect">
            <a:avLst/>
          </a:prstGeom>
          <a:noFill/>
        </p:spPr>
      </p:pic>
      <p:pic>
        <p:nvPicPr>
          <p:cNvPr id="1027" name="Picture 4"/>
          <p:cNvPicPr>
            <a:picLocks noChangeArrowheads="1"/>
          </p:cNvPicPr>
          <p:nvPr/>
        </p:nvPicPr>
        <p:blipFill rotWithShape="1">
          <a:blip r:embed="rId4"/>
          <a:srcRect b="73500"/>
          <a:stretch>
            <a:fillRect/>
          </a:stretch>
        </p:blipFill>
        <p:spPr>
          <a:xfrm>
            <a:off x="2871671" y="4380005"/>
            <a:ext cx="2160270" cy="1440180"/>
          </a:xfrm>
          <a:prstGeom prst="rect">
            <a:avLst/>
          </a:prstGeom>
          <a:noFill/>
        </p:spPr>
      </p:pic>
      <p:sp>
        <p:nvSpPr>
          <p:cNvPr id="1029" name=""/>
          <p:cNvSpPr txBox="1"/>
          <p:nvPr/>
        </p:nvSpPr>
        <p:spPr>
          <a:xfrm>
            <a:off x="7115847" y="590741"/>
            <a:ext cx="3646442" cy="1455998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라이플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★★★☆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7104685" y="2274772"/>
            <a:ext cx="3636820" cy="1733348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샷건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자동소총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멀어진 거리에따라 대미지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★★★★☆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★★☆☆☆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7064660" y="4223019"/>
            <a:ext cx="3742654" cy="2013951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로켓 런처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타입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 수동소총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데미지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 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방사형 데미지로 타격 임팩트 중심점을 기준으로 점점 데미지 감소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br>
              <a:rPr lang="ko-KR" altLang="en-US">
                <a:solidFill>
                  <a:schemeClr val="lt1"/>
                </a:solidFill>
              </a:rPr>
            </a:br>
            <a:r>
              <a:rPr lang="ko-KR" altLang="en-US">
                <a:solidFill>
                  <a:schemeClr val="lt1"/>
                </a:solidFill>
              </a:rPr>
              <a:t>사거리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★★★★★</a:t>
            </a:r>
            <a:r>
              <a:rPr lang="en-US" altLang="ko-KR">
                <a:solidFill>
                  <a:schemeClr val="lt1"/>
                </a:solidFill>
              </a:rPr>
              <a:t>(</a:t>
            </a:r>
            <a:r>
              <a:rPr lang="ko-KR" altLang="en-US">
                <a:solidFill>
                  <a:schemeClr val="lt1"/>
                </a:solidFill>
              </a:rPr>
              <a:t>포물선</a:t>
            </a:r>
            <a:r>
              <a:rPr lang="en-US" altLang="ko-KR">
                <a:solidFill>
                  <a:schemeClr val="lt1"/>
                </a:solidFill>
              </a:rPr>
              <a:t>)</a:t>
            </a:r>
            <a:endParaRPr lang="en-US" altLang="ko-KR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연사속도</a:t>
            </a:r>
            <a:r>
              <a:rPr lang="en-US" altLang="ko-KR">
                <a:solidFill>
                  <a:schemeClr val="lt1"/>
                </a:solidFill>
              </a:rPr>
              <a:t>:</a:t>
            </a:r>
            <a:r>
              <a:rPr lang="ko-KR" altLang="en-US">
                <a:solidFill>
                  <a:schemeClr val="lt1"/>
                </a:solidFill>
              </a:rPr>
              <a:t>★☆☆☆☆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1960" y="1631052"/>
            <a:ext cx="1592580" cy="8244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무기</a:t>
            </a:r>
            <a:endParaRPr lang="en-US" altLang="ko-KR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"/>
          <p:cNvSpPr txBox="1"/>
          <p:nvPr/>
        </p:nvSpPr>
        <p:spPr>
          <a:xfrm>
            <a:off x="7115847" y="590741"/>
            <a:ext cx="3646442" cy="1179004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일반 수류탄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수류탄이 터진 지점에 강력한 데미지를 준다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7104685" y="2274772"/>
            <a:ext cx="3636820" cy="1180898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고체 수류탄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수류탄이 충돌된 지점에 벽을 생성한다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r>
              <a:rPr lang="ko-KR" altLang="en-US">
                <a:solidFill>
                  <a:schemeClr val="lt1"/>
                </a:solidFill>
              </a:rPr>
              <a:t> </a:t>
            </a: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7064660" y="4223019"/>
            <a:ext cx="3742654" cy="1185276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lt1"/>
                </a:solidFill>
              </a:rPr>
              <a:t>부비 트랩</a:t>
            </a: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endParaRPr lang="ko-KR" altLang="en-US">
              <a:solidFill>
                <a:schemeClr val="lt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lt1"/>
                </a:solidFill>
              </a:rPr>
              <a:t>사용자가 부비 트랩을 설치하여 지나가는 적에게 데미지를 준다</a:t>
            </a:r>
            <a:endParaRPr lang="ko-KR" altLang="en-US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맵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58572" y="2299039"/>
            <a:ext cx="4412594" cy="2865093"/>
          </a:xfrm>
          <a:prstGeom prst="rect">
            <a:avLst/>
          </a:prstGeom>
        </p:spPr>
      </p:pic>
      <p:sp>
        <p:nvSpPr>
          <p:cNvPr id="35" name=""/>
          <p:cNvSpPr txBox="1"/>
          <p:nvPr/>
        </p:nvSpPr>
        <p:spPr>
          <a:xfrm>
            <a:off x="3191355" y="5386916"/>
            <a:ext cx="2039697" cy="36052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&lt;</a:t>
            </a:r>
            <a:r>
              <a:rPr lang="ko-KR" altLang="en-US">
                <a:solidFill>
                  <a:schemeClr val="lt1"/>
                </a:solidFill>
              </a:rPr>
              <a:t>맵 예시</a:t>
            </a:r>
            <a:r>
              <a:rPr lang="en-US" altLang="ko-KR">
                <a:solidFill>
                  <a:schemeClr val="lt1"/>
                </a:solidFill>
              </a:rPr>
              <a:t>&gt;</a:t>
            </a:r>
            <a:endParaRPr lang="en-US" altLang="ko-KR">
              <a:solidFill>
                <a:schemeClr val="lt1"/>
              </a:solidFill>
            </a:endParaRPr>
          </a:p>
        </p:txBody>
      </p:sp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7207250" y="2323253"/>
          <a:ext cx="4340987" cy="26137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564773"/>
                <a:gridCol w="2776214"/>
              </a:tblGrid>
              <a:tr h="70346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맵 규격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가로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78m/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세로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155m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높이 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8m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228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이동시간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세로 기준 약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26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총 층수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층 </a:t>
                      </a: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+</a:t>
                      </a: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 옥상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초록 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탈출 아이템 존재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267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주황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다음층 이동 루트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743487" y="894732"/>
            <a:ext cx="5223354" cy="1615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총알 자국 연출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절차 매쉬를이용하여 총알 자국을 실제로 메쉬를 변형시켜서 구현한다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sp>
        <p:nvSpPr>
          <p:cNvPr id="28" name="TextBox 26"/>
          <p:cNvSpPr txBox="1"/>
          <p:nvPr/>
        </p:nvSpPr>
        <p:spPr>
          <a:xfrm>
            <a:off x="963561" y="4839756"/>
            <a:ext cx="5415779" cy="1303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멀티 플레이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en-US" altLang="ko-KR" sz="2000">
                <a:solidFill>
                  <a:schemeClr val="lt1"/>
                </a:solidFill>
              </a:rPr>
              <a:t>IOCP </a:t>
            </a:r>
            <a:r>
              <a:rPr lang="ko-KR" altLang="en-US" sz="2000">
                <a:solidFill>
                  <a:schemeClr val="lt1"/>
                </a:solidFill>
              </a:rPr>
              <a:t>모델을 활용한 멀티스레드 구현</a:t>
            </a:r>
            <a:endParaRPr lang="ko-KR" altLang="en-US" sz="20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000">
                <a:solidFill>
                  <a:schemeClr val="lt1"/>
                </a:solidFill>
              </a:rPr>
              <a:t>-</a:t>
            </a:r>
            <a:r>
              <a:rPr lang="ko-KR" altLang="en-US" sz="2000">
                <a:solidFill>
                  <a:schemeClr val="lt1"/>
                </a:solidFill>
              </a:rPr>
              <a:t> 다중 접속 서버 구현</a:t>
            </a: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26134" y="618991"/>
            <a:ext cx="1915926" cy="1530386"/>
          </a:xfrm>
          <a:prstGeom prst="rect">
            <a:avLst/>
          </a:prstGeom>
        </p:spPr>
      </p:pic>
      <p:sp>
        <p:nvSpPr>
          <p:cNvPr id="31" name="TextBox 26"/>
          <p:cNvSpPr txBox="1"/>
          <p:nvPr/>
        </p:nvSpPr>
        <p:spPr>
          <a:xfrm>
            <a:off x="1048611" y="3019480"/>
            <a:ext cx="6695399" cy="160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200" b="1" u="sng">
                <a:solidFill>
                  <a:schemeClr val="lt1"/>
                </a:solidFill>
              </a:rPr>
              <a:t>메쉬 변형을 통한 모프애니메이션</a:t>
            </a:r>
            <a:endParaRPr lang="ko-KR" altLang="en-US" sz="3200" b="1" u="sng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</a:rPr>
              <a:t>-</a:t>
            </a:r>
            <a:r>
              <a:rPr lang="ko-KR" altLang="en-US" sz="2800">
                <a:solidFill>
                  <a:schemeClr val="lt1"/>
                </a:solidFill>
              </a:rPr>
              <a:t> </a:t>
            </a:r>
            <a:r>
              <a:rPr lang="ko-KR" altLang="en-US" sz="2000">
                <a:solidFill>
                  <a:schemeClr val="lt1"/>
                </a:solidFill>
              </a:rPr>
              <a:t>언리얼에서 메쉬 데이터들을 이용하여 모프 애니메이션 구현한다</a:t>
            </a:r>
            <a:r>
              <a:rPr lang="en-US" altLang="ko-KR" sz="2000">
                <a:solidFill>
                  <a:schemeClr val="lt1"/>
                </a:solidFill>
              </a:rPr>
              <a:t>.</a:t>
            </a:r>
            <a:endParaRPr lang="en-US" altLang="ko-KR" sz="2000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000">
              <a:solidFill>
                <a:schemeClr val="lt1"/>
              </a:solidFill>
            </a:endParaRPr>
          </a:p>
        </p:txBody>
      </p:sp>
      <p:pic>
        <p:nvPicPr>
          <p:cNvPr id="32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766093" y="2864627"/>
            <a:ext cx="3738628" cy="24465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06624" y="2804582"/>
            <a:ext cx="2741081" cy="517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588969" y="3621298"/>
            <a:ext cx="2836335" cy="906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 상대를 처치하는것이 목표가 아닌 탈출 이라는 최종 목표 존재</a:t>
            </a:r>
            <a:endParaRPr lang="ko-KR" altLang="en-US" b="1">
              <a:solidFill>
                <a:schemeClr val="lt1"/>
              </a:solidFill>
            </a:endParaRPr>
          </a:p>
        </p:txBody>
      </p:sp>
      <p:pic>
        <p:nvPicPr>
          <p:cNvPr id="3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994041" y="1135223"/>
            <a:ext cx="2057176" cy="2057176"/>
          </a:xfrm>
          <a:prstGeom prst="rect">
            <a:avLst/>
          </a:prstGeom>
        </p:spPr>
      </p:pic>
      <p:pic>
        <p:nvPicPr>
          <p:cNvPr id="3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56867" y="1567243"/>
            <a:ext cx="1999339" cy="1279672"/>
          </a:xfrm>
          <a:prstGeom prst="rect">
            <a:avLst/>
          </a:prstGeom>
        </p:spPr>
      </p:pic>
      <p:sp>
        <p:nvSpPr>
          <p:cNvPr id="33" name=""/>
          <p:cNvSpPr txBox="1"/>
          <p:nvPr/>
        </p:nvSpPr>
        <p:spPr>
          <a:xfrm>
            <a:off x="7770569" y="3646698"/>
            <a:ext cx="3323169" cy="904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>
                <a:solidFill>
                  <a:schemeClr val="lt1"/>
                </a:solidFill>
              </a:rPr>
              <a:t>-</a:t>
            </a:r>
            <a:r>
              <a:rPr lang="ko-KR" altLang="en-US" b="1">
                <a:solidFill>
                  <a:schemeClr val="lt1"/>
                </a:solidFill>
              </a:rPr>
              <a:t> 단순한 플레이의 게임보다는 각 캐릭터 마다의 기술이 있는 특별한 플레이 경험</a:t>
            </a:r>
            <a:endParaRPr lang="ko-KR" altLang="en-US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248957" y="1915582"/>
            <a:ext cx="9122833" cy="3492712"/>
          </a:xfrm>
          <a:prstGeom prst="rect">
            <a:avLst/>
          </a:prstGeom>
          <a:noFill/>
          <a:ln w="25400">
            <a:solidFill>
              <a:schemeClr val="lt1">
                <a:alpha val="67000"/>
              </a:schemeClr>
            </a:solidFill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C,C++/STL,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자료구조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1,2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	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C++/STL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48957" y="1915582"/>
            <a:ext cx="9122833" cy="4349963"/>
          </a:xfrm>
          <a:prstGeom prst="rect">
            <a:avLst/>
          </a:prstGeom>
          <a:ln w="25400">
            <a:solidFill>
              <a:schemeClr val="lt1">
                <a:alpha val="67000"/>
              </a:schemeClr>
            </a:solidFill>
            <a:bevel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활용 멀티스레드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기술요소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로직 구현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캐릭터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표 4"/>
          <p:cNvGraphicFramePr>
            <a:graphicFrameLocks noGrp="1"/>
          </p:cNvGraphicFramePr>
          <p:nvPr/>
        </p:nvGraphicFramePr>
        <p:xfrm>
          <a:off x="1972331" y="779615"/>
          <a:ext cx="10094593" cy="552401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92530"/>
                <a:gridCol w="811530"/>
                <a:gridCol w="735330"/>
                <a:gridCol w="1087754"/>
                <a:gridCol w="1259204"/>
                <a:gridCol w="1249680"/>
                <a:gridCol w="1249680"/>
                <a:gridCol w="1249680"/>
                <a:gridCol w="1259205"/>
              </a:tblGrid>
              <a:tr h="3676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1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2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3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4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7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로직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03458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데이터 베이스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서버 동기화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기술 구현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움직임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542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UI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 이펙트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총알 구멍 연출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  <a:p>
                      <a:pPr algn="ctr" latinLnBrk="1">
                        <a:defRPr/>
                      </a:pPr>
                      <a:r>
                        <a:rPr lang="en-US" altLang="ko-KR" sz="1000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절차적 애니메이션 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캐릭터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애니메이션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머티리얼 제작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lt1"/>
                          </a:solidFill>
                        </a:rPr>
                        <a:t>버그 테스트</a:t>
                      </a: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000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d7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1"/>
          <p:cNvGraphicFramePr>
            <a:graphicFrameLocks noGrp="1"/>
          </p:cNvGraphicFramePr>
          <p:nvPr/>
        </p:nvGraphicFramePr>
        <p:xfrm>
          <a:off x="0" y="3002761"/>
          <a:ext cx="1935844" cy="1480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922"/>
                <a:gridCol w="967922"/>
              </a:tblGrid>
              <a:tr h="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전태준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6182d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권세진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김준현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6"/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>
                          <a:solidFill>
                            <a:schemeClr val="bg1"/>
                          </a:solidFill>
                        </a:rPr>
                        <a:t>공통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 marL="91440" marR="91440">
                    <a:noFill/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014460" y="2305618"/>
            <a:ext cx="23831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중점연구 분야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2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84442" y="4244994"/>
            <a:ext cx="1440180" cy="1440180"/>
          </a:xfrm>
          <a:prstGeom prst="rect">
            <a:avLst/>
          </a:prstGeom>
        </p:spPr>
      </p:pic>
      <p:pic>
        <p:nvPicPr>
          <p:cNvPr id="2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359120" y="4177525"/>
            <a:ext cx="1440180" cy="1440180"/>
          </a:xfrm>
          <a:prstGeom prst="rect">
            <a:avLst/>
          </a:prstGeom>
        </p:spPr>
      </p:pic>
      <p:pic>
        <p:nvPicPr>
          <p:cNvPr id="29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7642032" y="1988819"/>
            <a:ext cx="1440180" cy="1440180"/>
          </a:xfrm>
          <a:prstGeom prst="rect">
            <a:avLst/>
          </a:prstGeom>
        </p:spPr>
      </p:pic>
      <p:pic>
        <p:nvPicPr>
          <p:cNvPr id="3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387984" y="1988820"/>
            <a:ext cx="1440180" cy="1440180"/>
          </a:xfrm>
          <a:prstGeom prst="rect">
            <a:avLst/>
          </a:prstGeom>
        </p:spPr>
      </p:pic>
      <p:sp>
        <p:nvSpPr>
          <p:cNvPr id="31" name=""/>
          <p:cNvSpPr txBox="1"/>
          <p:nvPr/>
        </p:nvSpPr>
        <p:spPr>
          <a:xfrm>
            <a:off x="3988955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visual studio2022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3988955" y="5259031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3DMAXs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9306022" y="3064048"/>
            <a:ext cx="2107045" cy="364952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GitHub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9344025" y="5269616"/>
            <a:ext cx="2107045" cy="367279"/>
          </a:xfrm>
          <a:prstGeom prst="rect">
            <a:avLst/>
          </a:prstGeom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</a:rPr>
              <a:t>UnrealEngine5</a:t>
            </a:r>
            <a:endParaRPr lang="en-US" altLang="ko-KR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1776574" y="3572287"/>
            <a:ext cx="8638851" cy="693008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000" b="1" u="sng">
                <a:solidFill>
                  <a:schemeClr val="lt1"/>
                </a:solidFill>
                <a:latin typeface="HY태백B"/>
                <a:ea typeface="HY태백B"/>
              </a:rPr>
              <a:t>적을 처치해서 탈출 도구를 차지하라</a:t>
            </a:r>
            <a:r>
              <a:rPr lang="en-US" altLang="ko-KR" sz="4000" b="1" u="sng">
                <a:solidFill>
                  <a:schemeClr val="lt1"/>
                </a:solidFill>
                <a:latin typeface="HY태백B"/>
                <a:ea typeface="HY태백B"/>
              </a:rPr>
              <a:t> !</a:t>
            </a:r>
            <a:endParaRPr lang="en-US" altLang="ko-KR" sz="4000" b="1" u="sng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2750241" y="4646083"/>
            <a:ext cx="6691515" cy="100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탈출을 위해서 서로 가지고 있는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탈출도구를 빼앗고 빼앗기는 대전투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957590" y="1429385"/>
            <a:ext cx="4276819" cy="17553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흐름도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endParaRPr kumimoji="0" lang="ko-KR" altLang="en-US" sz="2800" b="1" i="0" u="none" strike="noStrike" kern="1200" cap="none" spc="0" normalizeH="0" baseline="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8" name="TextBox 3"/>
          <p:cNvSpPr txBox="1"/>
          <p:nvPr/>
        </p:nvSpPr>
        <p:spPr>
          <a:xfrm>
            <a:off x="2224460" y="1510963"/>
            <a:ext cx="3871539" cy="699559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각기 다른 기술을 가진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4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가지 캐릭터와 무기들 중 선택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7759487" y="3080808"/>
            <a:ext cx="4140932" cy="696384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서로를 처치하여 가지고 있는 탈출도구를 빼앗거나 빼앗긴다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6"/>
          <p:cNvCxnSpPr/>
          <p:nvPr/>
        </p:nvCxnSpPr>
        <p:spPr>
          <a:xfrm>
            <a:off x="6096000" y="2480487"/>
            <a:ext cx="1437388" cy="94851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/>
          <p:cNvCxnSpPr/>
          <p:nvPr/>
        </p:nvCxnSpPr>
        <p:spPr>
          <a:xfrm rot="16200000" flipV="1">
            <a:off x="9298424" y="2307672"/>
            <a:ext cx="635904" cy="9630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"/>
          <p:cNvSpPr txBox="1"/>
          <p:nvPr/>
        </p:nvSpPr>
        <p:spPr>
          <a:xfrm>
            <a:off x="7528578" y="1024966"/>
            <a:ext cx="4140932" cy="69936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적에게 죽을시 리스폰 지역에서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부활하고 무기 교체 가능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3" name="직선 화살표 연결선 6"/>
          <p:cNvCxnSpPr/>
          <p:nvPr/>
        </p:nvCxnSpPr>
        <p:spPr>
          <a:xfrm rot="5400000">
            <a:off x="9254057" y="4525807"/>
            <a:ext cx="703888" cy="81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"/>
          <p:cNvSpPr txBox="1"/>
          <p:nvPr/>
        </p:nvSpPr>
        <p:spPr>
          <a:xfrm>
            <a:off x="7568044" y="5062028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탈출도구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맵의 중앙지역 오브젝트와 상호작용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6"/>
          <p:cNvCxnSpPr/>
          <p:nvPr/>
        </p:nvCxnSpPr>
        <p:spPr>
          <a:xfrm rot="10800000" flipV="1">
            <a:off x="6095999" y="5436772"/>
            <a:ext cx="1055288" cy="22303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"/>
          <p:cNvSpPr txBox="1"/>
          <p:nvPr/>
        </p:nvSpPr>
        <p:spPr>
          <a:xfrm>
            <a:off x="2879991" y="5320260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sp>
        <p:nvSpPr>
          <p:cNvPr id="37" name="TextBox 3"/>
          <p:cNvSpPr txBox="1"/>
          <p:nvPr/>
        </p:nvSpPr>
        <p:spPr>
          <a:xfrm>
            <a:off x="1291203" y="3535025"/>
            <a:ext cx="3871539" cy="394277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로비 </a:t>
            </a:r>
            <a:r>
              <a:rPr lang="en-US" altLang="ko-KR" sz="2000">
                <a:solidFill>
                  <a:schemeClr val="lt1"/>
                </a:solidFill>
                <a:latin typeface="HY태백B"/>
                <a:ea typeface="HY태백B"/>
              </a:rPr>
              <a:t>-&gt;</a:t>
            </a:r>
            <a:r>
              <a:rPr lang="ko-KR" altLang="en-US" sz="2000">
                <a:solidFill>
                  <a:schemeClr val="lt1"/>
                </a:solidFill>
                <a:latin typeface="HY태백B"/>
                <a:ea typeface="HY태백B"/>
              </a:rPr>
              <a:t> 게임룸 입장</a:t>
            </a:r>
            <a:endParaRPr lang="ko-KR" altLang="en-US" sz="20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8" name="직선 화살표 연결선 6"/>
          <p:cNvCxnSpPr/>
          <p:nvPr/>
        </p:nvCxnSpPr>
        <p:spPr>
          <a:xfrm rot="5400000" flipH="1" flipV="1">
            <a:off x="3233688" y="2837297"/>
            <a:ext cx="1164166" cy="19239"/>
          </a:xfrm>
          <a:prstGeom prst="straightConnector1">
            <a:avLst/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/>
          <p:cNvCxnSpPr/>
          <p:nvPr/>
        </p:nvCxnSpPr>
        <p:spPr>
          <a:xfrm rot="16200000" flipV="1">
            <a:off x="1327152" y="4557955"/>
            <a:ext cx="1444712" cy="780861"/>
          </a:xfrm>
          <a:prstGeom prst="bentConnector3">
            <a:avLst>
              <a:gd name="adj1" fmla="val 3918"/>
            </a:avLst>
          </a:prstGeom>
          <a:ln w="1016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62278" y="767291"/>
          <a:ext cx="4344150" cy="22132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6938"/>
              </a:tblGrid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0852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4031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시간 되돌리기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초전으로 돌아가는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636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36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2576209" y="993774"/>
            <a:ext cx="1800225" cy="1800225"/>
          </a:xfrm>
          <a:prstGeom prst="rect">
            <a:avLst/>
          </a:prstGeom>
        </p:spPr>
      </p:pic>
      <p:pic>
        <p:nvPicPr>
          <p:cNvPr id="37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590743" y="3429000"/>
            <a:ext cx="1800224" cy="1800225"/>
          </a:xfrm>
          <a:prstGeom prst="rect">
            <a:avLst/>
          </a:prstGeom>
        </p:spPr>
      </p:pic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6480270" y="3429000"/>
          <a:ext cx="4339917" cy="2569613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47212"/>
                <a:gridCol w="2592705"/>
              </a:tblGrid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4086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84421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고스트 기능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 시간 적 공격에 타격을 안받고 빠르게 움직이는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5602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캐릭터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05027" y="1230050"/>
            <a:ext cx="1785160" cy="1800225"/>
          </a:xfrm>
          <a:prstGeom prst="rect">
            <a:avLst/>
          </a:prstGeom>
        </p:spPr>
      </p:pic>
      <p:pic>
        <p:nvPicPr>
          <p:cNvPr id="33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2847930" y="3667379"/>
            <a:ext cx="1800225" cy="1800225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6448518" y="1250738"/>
          <a:ext cx="4341090" cy="18510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170545"/>
                <a:gridCol w="2170545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??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>
            <a:graphicFrameLocks noGrp="1"/>
          </p:cNvGraphicFramePr>
          <p:nvPr/>
        </p:nvGraphicFramePr>
        <p:xfrm>
          <a:off x="6410419" y="3593888"/>
          <a:ext cx="4344149" cy="23971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00127"/>
                <a:gridCol w="254402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질주</a:t>
                      </a: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/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전력질주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4m/s , 6m/s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키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150cm</a:t>
                      </a:r>
                      <a:endParaRPr lang="en-US" altLang="ko-KR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스킬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배리어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일정시간 주변에 배리어를 생성하는 기술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389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폴리곤 개수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lt1"/>
                          </a:solidFill>
                        </a:rPr>
                        <a:t>5000-6000</a:t>
                      </a: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lnL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25400" cap="flat" cmpd="sng" algn="ctr">
                      <a:solidFill>
                        <a:schemeClr val="lt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8244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bg1"/>
                </a:solidFill>
                <a:latin typeface="나눔스퀘어 Light"/>
                <a:ea typeface="나눔스퀘어 Light"/>
              </a:rPr>
              <a:t>조작</a:t>
            </a:r>
            <a:endParaRPr lang="ko-KR" altLang="en-US" sz="2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288196" y="2348731"/>
            <a:ext cx="2554811" cy="640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: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 조준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대쉬공격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434</ep:Words>
  <ep:PresentationFormat>와이드스크린</ep:PresentationFormat>
  <ep:Paragraphs>131</ep:Paragraphs>
  <ep:Slides>18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18</vt:i4>
      </vt:variant>
    </vt:vector>
  </ep:HeadingPairs>
  <ep:TitlesOfParts>
    <vt:vector size="22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2023-12-11T16:34:03.072</dcterms:modified>
  <cp:revision>218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