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  <p:sldMasterId id="2147483665" r:id="rId2"/>
    <p:sldMasterId id="2147483666" r:id="rId3"/>
    <p:sldMasterId id="2147483667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77" r:id="rId13"/>
    <p:sldId id="281" r:id="rId14"/>
    <p:sldId id="282" r:id="rId15"/>
    <p:sldId id="280" r:id="rId16"/>
    <p:sldId id="283" r:id="rId17"/>
    <p:sldId id="272" r:id="rId18"/>
    <p:sldId id="273" r:id="rId19"/>
    <p:sldId id="274" r:id="rId20"/>
    <p:sldId id="275" r:id="rId21"/>
    <p:sldId id="276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전태준" initials="전태준" lastIdx="3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2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commentAuthors" Target="commentAuthors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11-20T23:04:39.195" idx="1">
    <p:pos x="9" y="9"/>
    <p:text>https://kr.freepik.com/premium-photo/game-art-for-firstperson-shooters-fps-background-wallpaper-generative-ai_43802601.htm
그림출처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11-20T23:39:24.433" idx="2">
    <p:pos x="9" y="9"/>
    <p:text>깃발https://www.flaticon.com/kr/free-icon/flag_5778770
스킬
https://kr.freepik.com/premium-vector/skill-icon_35898105.htm</p:text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jpe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theme" Target="../theme/theme2.xml"  /><Relationship Id="rId3" Type="http://schemas.openxmlformats.org/officeDocument/2006/relationships/image" Target="../media/image1.jpeg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" Target="../theme/theme3.xml"  /><Relationship Id="rId3" Type="http://schemas.openxmlformats.org/officeDocument/2006/relationships/image" Target="../media/image1.jpeg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theme" Target="../theme/theme4.xml"  /><Relationship Id="rId3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Relationship Id="rId4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jpeg"  /><Relationship Id="rId3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omments" Target="../comments/comment2.xml"  /><Relationship Id="rId3" Type="http://schemas.openxmlformats.org/officeDocument/2006/relationships/image" Target="../media/image22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0302" y="5162465"/>
            <a:ext cx="3364230" cy="13631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2020182051 </a:t>
            </a:r>
            <a:r>
              <a:rPr lang="ko-KR" altLang="en-US" sz="2800">
                <a:solidFill>
                  <a:schemeClr val="lt1"/>
                </a:solidFill>
              </a:rPr>
              <a:t>전태준</a:t>
            </a: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2020180047 </a:t>
            </a:r>
            <a:r>
              <a:rPr lang="ko-KR" altLang="en-US" sz="2800">
                <a:solidFill>
                  <a:schemeClr val="lt1"/>
                </a:solidFill>
              </a:rPr>
              <a:t>권세진</a:t>
            </a: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2020180048 </a:t>
            </a:r>
            <a:r>
              <a:rPr lang="ko-KR" altLang="en-US" sz="2800">
                <a:solidFill>
                  <a:schemeClr val="lt1"/>
                </a:solidFill>
              </a:rPr>
              <a:t>김준현</a:t>
            </a:r>
            <a:endParaRPr lang="ko-KR" altLang="en-US" sz="2800">
              <a:solidFill>
                <a:schemeClr val="lt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672025" y="3139440"/>
            <a:ext cx="4860472" cy="516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0" i="0">
                <a:solidFill>
                  <a:schemeClr val="bg1"/>
                </a:solidFill>
                <a:effectLst/>
                <a:latin typeface="Söhne"/>
              </a:rPr>
              <a:t>브레이크 아웃</a:t>
            </a:r>
            <a:r>
              <a:rPr lang="en-US" altLang="ko-KR" sz="2800" b="0" i="0">
                <a:solidFill>
                  <a:schemeClr val="bg1"/>
                </a:solidFill>
                <a:effectLst/>
                <a:latin typeface="Söhne"/>
              </a:rPr>
              <a:t>(Break out)</a:t>
            </a:r>
            <a:endParaRPr lang="en-US" altLang="ko-KR" sz="2800" b="0" i="0">
              <a:solidFill>
                <a:schemeClr val="bg1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435" y="1631052"/>
            <a:ext cx="161163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(</a:t>
            </a: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주무기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)</a:t>
            </a:r>
            <a:endParaRPr lang="en-US" altLang="ko-KR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f gun"/>
          <p:cNvPicPr>
            <a:picLocks noChangeArrowheads="1"/>
          </p:cNvPicPr>
          <p:nvPr/>
        </p:nvPicPr>
        <p:blipFill rotWithShape="1">
          <a:blip r:embed="rId2"/>
          <a:srcRect l="64490" t="19490" b="58440"/>
          <a:stretch>
            <a:fillRect/>
          </a:stretch>
        </p:blipFill>
        <p:spPr>
          <a:xfrm>
            <a:off x="3258397" y="932037"/>
            <a:ext cx="2160270" cy="1800225"/>
          </a:xfrm>
          <a:prstGeom prst="rect">
            <a:avLst/>
          </a:prstGeom>
          <a:noFill/>
        </p:spPr>
      </p:pic>
      <p:pic>
        <p:nvPicPr>
          <p:cNvPr id="14" name="Picture 2" descr="sf gun"/>
          <p:cNvPicPr>
            <a:picLocks noChangeArrowheads="1"/>
          </p:cNvPicPr>
          <p:nvPr/>
        </p:nvPicPr>
        <p:blipFill rotWithShape="1">
          <a:blip r:embed="rId3"/>
          <a:srcRect l="54690" t="43070" r="4550" b="39170"/>
          <a:stretch>
            <a:fillRect/>
          </a:stretch>
        </p:blipFill>
        <p:spPr>
          <a:xfrm>
            <a:off x="3237230" y="2708910"/>
            <a:ext cx="2160270" cy="1440180"/>
          </a:xfrm>
          <a:prstGeom prst="rect">
            <a:avLst/>
          </a:prstGeom>
          <a:noFill/>
        </p:spPr>
      </p:pic>
      <p:pic>
        <p:nvPicPr>
          <p:cNvPr id="1027" name="Picture 4"/>
          <p:cNvPicPr>
            <a:picLocks noChangeArrowheads="1"/>
          </p:cNvPicPr>
          <p:nvPr/>
        </p:nvPicPr>
        <p:blipFill rotWithShape="1">
          <a:blip r:embed="rId4"/>
          <a:srcRect b="73500"/>
          <a:stretch>
            <a:fillRect/>
          </a:stretch>
        </p:blipFill>
        <p:spPr>
          <a:xfrm>
            <a:off x="3332480" y="4517587"/>
            <a:ext cx="2160270" cy="1440180"/>
          </a:xfrm>
          <a:prstGeom prst="rect">
            <a:avLst/>
          </a:prstGeom>
          <a:noFill/>
        </p:spPr>
      </p:pic>
      <p:sp>
        <p:nvSpPr>
          <p:cNvPr id="1029" name="TextBox 1028"/>
          <p:cNvSpPr txBox="1"/>
          <p:nvPr/>
        </p:nvSpPr>
        <p:spPr>
          <a:xfrm>
            <a:off x="7429502" y="548405"/>
            <a:ext cx="3646442" cy="179284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라이플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타입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자동소총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데미지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★★☆☆☆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사거리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★★★★☆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연사속도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★★★☆☆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탄약 </a:t>
            </a:r>
            <a:r>
              <a:rPr lang="en-US" altLang="ko-KR" b="1">
                <a:solidFill>
                  <a:schemeClr val="lt1"/>
                </a:solidFill>
              </a:rPr>
              <a:t>: 30/30</a:t>
            </a:r>
            <a:endParaRPr lang="en-US" altLang="ko-KR" b="1">
              <a:solidFill>
                <a:schemeClr val="lt1"/>
              </a:solidFill>
            </a:endParaRPr>
          </a:p>
        </p:txBody>
      </p:sp>
      <p:sp>
        <p:nvSpPr>
          <p:cNvPr id="1030" name="TextBox 1029"/>
          <p:cNvSpPr txBox="1"/>
          <p:nvPr/>
        </p:nvSpPr>
        <p:spPr>
          <a:xfrm>
            <a:off x="7475102" y="2531742"/>
            <a:ext cx="3710904" cy="1794515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샷건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타입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반자동 소총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데미지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★★★★☆ 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사거리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★★☆☆☆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연사속도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</a:t>
            </a:r>
            <a:r>
              <a:rPr lang="ko-KR" altLang="en-US">
                <a:solidFill>
                  <a:schemeClr val="lt1"/>
                </a:solidFill>
              </a:rPr>
              <a:t>★</a:t>
            </a:r>
            <a:r>
              <a:rPr lang="ko-KR" altLang="en-US" b="1">
                <a:solidFill>
                  <a:schemeClr val="lt1"/>
                </a:solidFill>
              </a:rPr>
              <a:t>☆☆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탄약 </a:t>
            </a:r>
            <a:r>
              <a:rPr lang="en-US" altLang="ko-KR" b="1">
                <a:solidFill>
                  <a:schemeClr val="lt1"/>
                </a:solidFill>
              </a:rPr>
              <a:t>5/5</a:t>
            </a:r>
            <a:endParaRPr lang="en-US" altLang="ko-KR" b="1">
              <a:solidFill>
                <a:schemeClr val="lt1"/>
              </a:solidFill>
            </a:endParaRPr>
          </a:p>
        </p:txBody>
      </p:sp>
      <p:sp>
        <p:nvSpPr>
          <p:cNvPr id="1031" name="TextBox 1030"/>
          <p:cNvSpPr txBox="1"/>
          <p:nvPr/>
        </p:nvSpPr>
        <p:spPr>
          <a:xfrm>
            <a:off x="7456242" y="4559357"/>
            <a:ext cx="3742654" cy="1787679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로켓 런처</a:t>
            </a:r>
            <a:endParaRPr lang="ko-KR" altLang="en-US" sz="24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타입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수동소총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데미지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★★★★★ </a:t>
            </a:r>
            <a:br>
              <a:rPr lang="ko-KR" altLang="en-US" b="1">
                <a:solidFill>
                  <a:schemeClr val="lt1"/>
                </a:solidFill>
              </a:rPr>
            </a:br>
            <a:r>
              <a:rPr lang="ko-KR" altLang="en-US" b="1">
                <a:solidFill>
                  <a:schemeClr val="lt1"/>
                </a:solidFill>
              </a:rPr>
              <a:t>사거리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★★★★★</a:t>
            </a:r>
            <a:r>
              <a:rPr lang="en-US" altLang="ko-KR" b="1">
                <a:solidFill>
                  <a:schemeClr val="lt1"/>
                </a:solidFill>
              </a:rPr>
              <a:t>(</a:t>
            </a:r>
            <a:r>
              <a:rPr lang="ko-KR" altLang="en-US" b="1">
                <a:solidFill>
                  <a:schemeClr val="lt1"/>
                </a:solidFill>
              </a:rPr>
              <a:t>포물선</a:t>
            </a:r>
            <a:r>
              <a:rPr lang="en-US" altLang="ko-KR" b="1">
                <a:solidFill>
                  <a:schemeClr val="lt1"/>
                </a:solidFill>
              </a:rPr>
              <a:t>)</a:t>
            </a:r>
            <a:endParaRPr lang="en-US" altLang="ko-KR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연사속도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★☆☆☆☆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탄약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r>
              <a:rPr lang="en-US" altLang="ko-KR" b="1">
                <a:solidFill>
                  <a:schemeClr val="lt1"/>
                </a:solidFill>
              </a:rPr>
              <a:t>2/2</a:t>
            </a:r>
            <a:endParaRPr lang="en-US" altLang="ko-KR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135" y="1631052"/>
            <a:ext cx="1859280" cy="8244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(</a:t>
            </a: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보조무기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)</a:t>
            </a:r>
            <a:endParaRPr lang="en-US" altLang="ko-KR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7115847" y="590741"/>
            <a:ext cx="3646442" cy="1283779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일반 수류탄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수류탄이 터진 지점에 강력한 데미지를 준다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1030" name="TextBox 1029"/>
          <p:cNvSpPr txBox="1"/>
          <p:nvPr/>
        </p:nvSpPr>
        <p:spPr>
          <a:xfrm>
            <a:off x="7093339" y="2640719"/>
            <a:ext cx="3636820" cy="1291201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고체 수류탄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수류탄이 충돌된 지점에 벽을 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생성한다</a:t>
            </a:r>
            <a:r>
              <a:rPr lang="en-US" altLang="ko-KR" b="1">
                <a:solidFill>
                  <a:schemeClr val="lt1"/>
                </a:solidFill>
              </a:rPr>
              <a:t>.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1031" name="TextBox 1030"/>
          <p:cNvSpPr txBox="1"/>
          <p:nvPr/>
        </p:nvSpPr>
        <p:spPr>
          <a:xfrm>
            <a:off x="7093339" y="4614761"/>
            <a:ext cx="3742654" cy="1288834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부비 트랩</a:t>
            </a:r>
            <a:endParaRPr lang="ko-KR" altLang="en-US" sz="25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사용자가 부비 트랩을 설치하여 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지나가는 적에게 데미지를 준다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1026" name="Picture 2" descr="M18 클레이 모어 대인 지뢰 3D 모델 $8 - .max .3ds .obj - Free3D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05262" y="4611014"/>
            <a:ext cx="2052735" cy="1539551"/>
          </a:xfrm>
          <a:prstGeom prst="rect">
            <a:avLst/>
          </a:prstGeom>
          <a:noFill/>
        </p:spPr>
      </p:pic>
      <p:pic>
        <p:nvPicPr>
          <p:cNvPr id="1028" name="Picture 4" descr="수류탄 무료 3D 모델 - .dwg - Free3D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29969" y="439626"/>
            <a:ext cx="1403324" cy="1754155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29969" y="2321228"/>
            <a:ext cx="1425279" cy="2162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맵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91355" y="5386916"/>
            <a:ext cx="2039697" cy="36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&lt;</a:t>
            </a:r>
            <a:r>
              <a:rPr lang="ko-KR" altLang="en-US">
                <a:solidFill>
                  <a:schemeClr val="lt1"/>
                </a:solidFill>
              </a:rPr>
              <a:t>맵 예시</a:t>
            </a:r>
            <a:r>
              <a:rPr lang="en-US" altLang="ko-KR">
                <a:solidFill>
                  <a:schemeClr val="lt1"/>
                </a:solidFill>
              </a:rPr>
              <a:t>&gt;</a:t>
            </a:r>
            <a:endParaRPr lang="en-US" altLang="ko-KR">
              <a:solidFill>
                <a:schemeClr val="lt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7207250" y="2323253"/>
          <a:ext cx="4340987" cy="160842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64773"/>
                <a:gridCol w="2776214"/>
              </a:tblGrid>
              <a:tr h="703464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맵 규격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2283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이동시간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267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맵 오브젝트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탈출 아이템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3511" y="2245587"/>
            <a:ext cx="4707877" cy="2795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" y="1631052"/>
            <a:ext cx="1983105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맵 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-</a:t>
            </a: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 탈출 아이템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3873" y="1959595"/>
            <a:ext cx="3060312" cy="2938808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6259560" y="2153650"/>
            <a:ext cx="4666290" cy="24640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000" b="1">
                <a:solidFill>
                  <a:schemeClr val="lt1"/>
                </a:solidFill>
              </a:rPr>
              <a:t>탈출 도구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설명 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r>
              <a:rPr lang="ko-KR" altLang="en-US">
                <a:solidFill>
                  <a:schemeClr val="lt1"/>
                </a:solidFill>
              </a:rPr>
              <a:t>맵에 존재하는 </a:t>
            </a:r>
            <a:r>
              <a:rPr lang="ko-KR" altLang="en-US">
                <a:solidFill>
                  <a:srgbClr val="ffff00"/>
                </a:solidFill>
              </a:rPr>
              <a:t>여러 소품들의 형태로 모습이 변해 있고</a:t>
            </a:r>
            <a:r>
              <a:rPr lang="ko-KR" altLang="en-US">
                <a:solidFill>
                  <a:schemeClr val="lt1"/>
                </a:solidFill>
              </a:rPr>
              <a:t> 플레이어가 다가와서 상호작용하면 모습이 변하고 획득할수 있다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아이템 총 개수 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r>
              <a:rPr lang="ko-KR" altLang="en-US">
                <a:solidFill>
                  <a:schemeClr val="lt1"/>
                </a:solidFill>
              </a:rPr>
              <a:t>맵 전역에 </a:t>
            </a:r>
            <a:r>
              <a:rPr lang="ko-KR" altLang="en-US">
                <a:solidFill>
                  <a:srgbClr val="ffff00"/>
                </a:solidFill>
              </a:rPr>
              <a:t>총 </a:t>
            </a:r>
            <a:r>
              <a:rPr lang="en-US" altLang="ko-KR">
                <a:solidFill>
                  <a:srgbClr val="ffff00"/>
                </a:solidFill>
              </a:rPr>
              <a:t>20</a:t>
            </a:r>
            <a:r>
              <a:rPr lang="ko-KR" altLang="en-US">
                <a:solidFill>
                  <a:srgbClr val="ffff00"/>
                </a:solidFill>
              </a:rPr>
              <a:t>개</a:t>
            </a:r>
            <a:r>
              <a:rPr lang="ko-KR" altLang="en-US">
                <a:solidFill>
                  <a:schemeClr val="lt1"/>
                </a:solidFill>
              </a:rPr>
              <a:t>의 탈출 도구 아이템이 존재한다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10" y="1631052"/>
            <a:ext cx="20402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487" y="894732"/>
            <a:ext cx="5223354" cy="161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총알 자국 연출</a:t>
            </a:r>
            <a:endParaRPr lang="ko-KR" altLang="en-US" sz="3200" b="1" u="sng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ko-KR" altLang="en-US" sz="2000">
                <a:solidFill>
                  <a:schemeClr val="lt1"/>
                </a:solidFill>
              </a:rPr>
              <a:t>절차 메쉬를 이용하여 총알 자국을 실제로 메쉬를 변형시켜서 구현한다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chemeClr val="lt1"/>
              </a:solidFill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963561" y="4839756"/>
            <a:ext cx="541577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멀티 플레이</a:t>
            </a:r>
            <a:endParaRPr lang="ko-KR" altLang="en-US" sz="3200" b="1" u="sng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IOCP </a:t>
            </a:r>
            <a:r>
              <a:rPr lang="ko-KR" altLang="en-US" sz="2000">
                <a:solidFill>
                  <a:schemeClr val="lt1"/>
                </a:solidFill>
              </a:rPr>
              <a:t>모델을 활용한 멀티스레드 구현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lt1"/>
                </a:solidFill>
              </a:rPr>
              <a:t>-</a:t>
            </a:r>
            <a:r>
              <a:rPr lang="ko-KR" altLang="en-US" sz="2000">
                <a:solidFill>
                  <a:schemeClr val="lt1"/>
                </a:solidFill>
              </a:rPr>
              <a:t> 다중 접속 서버 구현</a:t>
            </a:r>
            <a:endParaRPr lang="ko-KR" altLang="en-US" sz="2000">
              <a:solidFill>
                <a:schemeClr val="lt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6134" y="618991"/>
            <a:ext cx="1915926" cy="1530386"/>
          </a:xfrm>
          <a:prstGeom prst="rect">
            <a:avLst/>
          </a:prstGeom>
        </p:spPr>
      </p:pic>
      <p:sp>
        <p:nvSpPr>
          <p:cNvPr id="31" name="TextBox 26"/>
          <p:cNvSpPr txBox="1"/>
          <p:nvPr/>
        </p:nvSpPr>
        <p:spPr>
          <a:xfrm>
            <a:off x="1048611" y="3019480"/>
            <a:ext cx="6695399" cy="160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메쉬 변형을 통한 모프애니메이션</a:t>
            </a:r>
            <a:endParaRPr lang="ko-KR" altLang="en-US" sz="3200" b="1" u="sng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ko-KR" altLang="en-US" sz="2000">
                <a:solidFill>
                  <a:schemeClr val="lt1"/>
                </a:solidFill>
              </a:rPr>
              <a:t>언리얼에서 메쉬 데이터들을 이용하여 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lt1"/>
                </a:solidFill>
              </a:rPr>
              <a:t>모프 애니메이션을 연출 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endParaRPr lang="en-US" altLang="ko-KR" sz="2000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chemeClr val="lt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6093" y="2864627"/>
            <a:ext cx="3738628" cy="2446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5333" y="1756833"/>
            <a:ext cx="4910666" cy="38311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403860" y="1631052"/>
            <a:ext cx="1697355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 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6624" y="2804582"/>
            <a:ext cx="2741081" cy="51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 b="1">
              <a:solidFill>
                <a:schemeClr val="lt1"/>
              </a:solidFill>
            </a:endParaRPr>
          </a:p>
        </p:txBody>
      </p:sp>
      <p:sp>
        <p:nvSpPr>
          <p:cNvPr id="2053" name=""/>
          <p:cNvSpPr txBox="1"/>
          <p:nvPr/>
        </p:nvSpPr>
        <p:spPr>
          <a:xfrm>
            <a:off x="6244168" y="1980684"/>
            <a:ext cx="5787160" cy="3541911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 유사 게임 </a:t>
            </a:r>
            <a:r>
              <a:rPr lang="en-US" altLang="ko-KR" sz="2500" b="1">
                <a:solidFill>
                  <a:schemeClr val="lt1"/>
                </a:solidFill>
              </a:rPr>
              <a:t>:</a:t>
            </a:r>
            <a:r>
              <a:rPr lang="ko-KR" altLang="en-US" sz="2500" b="1">
                <a:solidFill>
                  <a:schemeClr val="lt1"/>
                </a:solidFill>
              </a:rPr>
              <a:t> 오버워치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200" b="1" u="sng">
                <a:solidFill>
                  <a:schemeClr val="lt1"/>
                </a:solidFill>
              </a:rPr>
              <a:t>차별성</a:t>
            </a:r>
            <a:endParaRPr lang="ko-KR" altLang="en-US" sz="2200" b="1" u="sng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-</a:t>
            </a:r>
            <a:r>
              <a:rPr lang="ko-KR" altLang="en-US" b="1">
                <a:solidFill>
                  <a:schemeClr val="lt1"/>
                </a:solidFill>
              </a:rPr>
              <a:t> 다양한 주무기와 투척류 무기 그리고 스킬을 조합하여 상황에 맞는 </a:t>
            </a:r>
            <a:r>
              <a:rPr lang="ko-KR" altLang="en-US" b="1">
                <a:solidFill>
                  <a:srgbClr val="ffff00"/>
                </a:solidFill>
              </a:rPr>
              <a:t>여러가지 스타일의 플레이</a:t>
            </a:r>
            <a:r>
              <a:rPr lang="ko-KR" altLang="en-US" b="1">
                <a:solidFill>
                  <a:schemeClr val="lt1"/>
                </a:solidFill>
              </a:rPr>
              <a:t>가 가능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-</a:t>
            </a:r>
            <a:r>
              <a:rPr lang="ko-KR" altLang="en-US" b="1">
                <a:solidFill>
                  <a:schemeClr val="lt1"/>
                </a:solidFill>
              </a:rPr>
              <a:t> 탈출 도구를 찾는데 있어 </a:t>
            </a:r>
            <a:r>
              <a:rPr lang="ko-KR" altLang="en-US" b="1">
                <a:solidFill>
                  <a:srgbClr val="ffff00"/>
                </a:solidFill>
              </a:rPr>
              <a:t>숨바꼭질 같은 아케이드 </a:t>
            </a:r>
            <a:endParaRPr lang="ko-KR" altLang="en-US" b="1">
              <a:solidFill>
                <a:srgbClr val="ffff00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ffff00"/>
                </a:solidFill>
              </a:rPr>
              <a:t>요소 </a:t>
            </a:r>
            <a:r>
              <a:rPr lang="ko-KR" altLang="en-US" b="1">
                <a:solidFill>
                  <a:schemeClr val="lt1"/>
                </a:solidFill>
              </a:rPr>
              <a:t>추가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-</a:t>
            </a:r>
            <a:r>
              <a:rPr lang="ko-KR" altLang="en-US" b="1">
                <a:solidFill>
                  <a:schemeClr val="lt1"/>
                </a:solidFill>
              </a:rPr>
              <a:t> 마지막에 탈출 직전의 적을 처치하여 </a:t>
            </a:r>
            <a:r>
              <a:rPr lang="ko-KR" altLang="en-US" b="1">
                <a:solidFill>
                  <a:srgbClr val="ffff00"/>
                </a:solidFill>
              </a:rPr>
              <a:t>한번에 역전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할수 있는 긴장감</a:t>
            </a:r>
            <a:endParaRPr lang="ko-KR" altLang="en-US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준비현황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8957" y="1915582"/>
            <a:ext cx="9122833" cy="3492712"/>
          </a:xfrm>
          <a:prstGeom prst="rect">
            <a:avLst/>
          </a:prstGeom>
          <a:noFill/>
          <a:ln w="25400">
            <a:solidFill>
              <a:schemeClr val="lt1">
                <a:alpha val="67000"/>
              </a:schemeClr>
            </a:solidFill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수학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C,C++/STL,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컴퓨터 그래픽스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자료구조</a:t>
            </a: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C++/STL,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네트워크 게임프로그래밍</a:t>
            </a: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모델링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1,2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	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C++/STL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8957" y="1915582"/>
            <a:ext cx="9122833" cy="4349963"/>
          </a:xfrm>
          <a:prstGeom prst="rect">
            <a:avLst/>
          </a:prstGeom>
          <a:ln w="25400">
            <a:solidFill>
              <a:schemeClr val="lt1">
                <a:alpha val="67000"/>
              </a:schemeClr>
            </a:solidFill>
            <a:beve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IOCP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활용 멀티스레드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기술요소 구현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로직 구현</a:t>
            </a: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캐릭터 제작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 제작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무기 제작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4"/>
          <p:cNvGraphicFramePr>
            <a:graphicFrameLocks noGrp="1"/>
          </p:cNvGraphicFramePr>
          <p:nvPr/>
        </p:nvGraphicFramePr>
        <p:xfrm>
          <a:off x="3526158" y="417797"/>
          <a:ext cx="7339379" cy="602240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25880"/>
                <a:gridCol w="696140"/>
                <a:gridCol w="822114"/>
                <a:gridCol w="795762"/>
                <a:gridCol w="779779"/>
                <a:gridCol w="748921"/>
                <a:gridCol w="779780"/>
                <a:gridCol w="717784"/>
                <a:gridCol w="673215"/>
              </a:tblGrid>
              <a:tr h="325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5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7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8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서버 로직 구현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345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데이터 베이스 구현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서버 동기화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캐릭터 기술 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구현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캐릭터 움직임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 b="1">
                          <a:solidFill>
                            <a:schemeClr val="lt1"/>
                          </a:solidFill>
                        </a:rPr>
                        <a:t>UI </a:t>
                      </a: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제작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총알 구멍 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연출 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모프 애니메이션연출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캐릭터 제작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애니메이션 제작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나이아가라 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이팩트 제작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버그 테스트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7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1"/>
          <p:cNvGraphicFramePr>
            <a:graphicFrameLocks noGrp="1"/>
          </p:cNvGraphicFramePr>
          <p:nvPr/>
        </p:nvGraphicFramePr>
        <p:xfrm>
          <a:off x="793749" y="3429000"/>
          <a:ext cx="1935844" cy="148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22"/>
                <a:gridCol w="967922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전태준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6182d6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권세진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김준현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공통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6107" y="2550497"/>
            <a:ext cx="531979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spc="300">
                <a:solidFill>
                  <a:schemeClr val="bg1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6600" spc="3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394" y="3748148"/>
            <a:ext cx="26132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나눔스퀘어 Light"/>
                <a:ea typeface="나눔스퀘어 Light"/>
              </a:rPr>
              <a:t>FOR LISTENING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6085" y="1490605"/>
            <a:ext cx="1082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2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3310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4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14460" y="2305618"/>
            <a:ext cx="23831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중점연구 분야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8022" y="1490604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9959" y="1490603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1896" y="1490602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7259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49688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272597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49786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1086560" y="3795655"/>
            <a:ext cx="1082348" cy="100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699135" y="4610668"/>
            <a:ext cx="1592580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3566160" y="4610668"/>
            <a:ext cx="16973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 현황</a:t>
            </a:r>
          </a:p>
        </p:txBody>
      </p:sp>
      <p:sp>
        <p:nvSpPr>
          <p:cNvPr id="24" name="TextBox 6"/>
          <p:cNvSpPr txBox="1"/>
          <p:nvPr/>
        </p:nvSpPr>
        <p:spPr>
          <a:xfrm>
            <a:off x="647128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</a:p>
        </p:txBody>
      </p:sp>
      <p:sp>
        <p:nvSpPr>
          <p:cNvPr id="25" name="TextBox 7"/>
          <p:cNvSpPr txBox="1"/>
          <p:nvPr/>
        </p:nvSpPr>
        <p:spPr>
          <a:xfrm>
            <a:off x="934783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</a:p>
        </p:txBody>
      </p:sp>
      <p:sp>
        <p:nvSpPr>
          <p:cNvPr id="26" name="TextBox 8"/>
          <p:cNvSpPr txBox="1"/>
          <p:nvPr/>
        </p:nvSpPr>
        <p:spPr>
          <a:xfrm>
            <a:off x="3988497" y="3795654"/>
            <a:ext cx="1065468" cy="10030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</a:p>
        </p:txBody>
      </p:sp>
      <p:sp>
        <p:nvSpPr>
          <p:cNvPr id="27" name="TextBox 9"/>
          <p:cNvSpPr txBox="1"/>
          <p:nvPr/>
        </p:nvSpPr>
        <p:spPr>
          <a:xfrm>
            <a:off x="6890434" y="3795653"/>
            <a:ext cx="1068656" cy="10030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</a:p>
        </p:txBody>
      </p:sp>
      <p:sp>
        <p:nvSpPr>
          <p:cNvPr id="28" name="TextBox 10"/>
          <p:cNvSpPr txBox="1"/>
          <p:nvPr/>
        </p:nvSpPr>
        <p:spPr>
          <a:xfrm>
            <a:off x="9792371" y="3795652"/>
            <a:ext cx="1062320" cy="1003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</a:p>
        </p:txBody>
      </p:sp>
      <p:cxnSp>
        <p:nvCxnSpPr>
          <p:cNvPr id="29" name="직선 연결선 12"/>
          <p:cNvCxnSpPr/>
          <p:nvPr/>
        </p:nvCxnSpPr>
        <p:spPr>
          <a:xfrm>
            <a:off x="1447734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13"/>
          <p:cNvCxnSpPr/>
          <p:nvPr/>
        </p:nvCxnSpPr>
        <p:spPr>
          <a:xfrm>
            <a:off x="4340163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4"/>
          <p:cNvCxnSpPr/>
          <p:nvPr/>
        </p:nvCxnSpPr>
        <p:spPr>
          <a:xfrm>
            <a:off x="7263072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15"/>
          <p:cNvCxnSpPr/>
          <p:nvPr/>
        </p:nvCxnSpPr>
        <p:spPr>
          <a:xfrm>
            <a:off x="10140261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/>
          <p:nvPr/>
        </p:nvSpPr>
        <p:spPr>
          <a:xfrm>
            <a:off x="2627192" y="2759700"/>
            <a:ext cx="6691516" cy="191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1.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학과 수업 중에 배운 지식을 토대로    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UE5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을 사용하여 게임 제작 능력 향상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2.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IOCP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를 활용한 자체 서버 구현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584442" y="4244994"/>
            <a:ext cx="1440180" cy="144018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9120" y="4177525"/>
            <a:ext cx="1440180" cy="1440180"/>
          </a:xfrm>
          <a:prstGeom prst="rect">
            <a:avLst/>
          </a:prstGeom>
        </p:spPr>
      </p:pic>
      <p:pic>
        <p:nvPicPr>
          <p:cNvPr id="29" name="그림 28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642032" y="1988819"/>
            <a:ext cx="1440180" cy="144018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87984" y="1988820"/>
            <a:ext cx="1440180" cy="14401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88955" y="3064048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visual studio2022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8955" y="5259031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3DMAXs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306022" y="3064048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GitHub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344025" y="5269616"/>
            <a:ext cx="2107045" cy="367279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UnrealEngine5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53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1776574" y="2350392"/>
            <a:ext cx="8638851" cy="693008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 b="1" u="sng">
                <a:solidFill>
                  <a:schemeClr val="lt1"/>
                </a:solidFill>
                <a:latin typeface="HY태백B"/>
                <a:ea typeface="HY태백B"/>
              </a:rPr>
              <a:t>적을 처치해서 탈출 도구를 차지하라</a:t>
            </a:r>
            <a:r>
              <a:rPr lang="en-US" altLang="ko-KR" sz="4000" b="1" u="sng">
                <a:solidFill>
                  <a:schemeClr val="lt1"/>
                </a:solidFill>
                <a:latin typeface="HY태백B"/>
                <a:ea typeface="HY태백B"/>
              </a:rPr>
              <a:t> !</a:t>
            </a:r>
            <a:endParaRPr lang="en-US" altLang="ko-KR" sz="4000" b="1" u="sng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239105" y="3140363"/>
            <a:ext cx="11713790" cy="354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500" b="1">
                <a:solidFill>
                  <a:schemeClr val="lt1"/>
                </a:solidFill>
                <a:latin typeface="HY태백B"/>
                <a:ea typeface="HY태백B"/>
              </a:rPr>
              <a:t>장르</a:t>
            </a:r>
            <a:r>
              <a:rPr lang="en-US" altLang="ko-KR" sz="2500" b="1">
                <a:solidFill>
                  <a:schemeClr val="lt1"/>
                </a:solidFill>
                <a:latin typeface="HY태백B"/>
                <a:ea typeface="HY태백B"/>
              </a:rPr>
              <a:t>: 3</a:t>
            </a:r>
            <a:r>
              <a:rPr lang="ko-KR" altLang="en-US" sz="2500" b="1">
                <a:solidFill>
                  <a:schemeClr val="lt1"/>
                </a:solidFill>
                <a:latin typeface="HY태백B"/>
                <a:ea typeface="HY태백B"/>
              </a:rPr>
              <a:t>인칭 슈팅게임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플레이어들은 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개의 탈출 도구를 모으기 위해 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맵에 존재하는 탈출 도구를 찾거나 적 플레이어의 탈출 도구를 뺏는다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.</a:t>
            </a:r>
            <a:endParaRPr lang="en-US" altLang="ko-KR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endParaRPr lang="en-US" altLang="ko-KR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en-US" altLang="ko-KR">
                <a:solidFill>
                  <a:srgbClr val="ffff00"/>
                </a:solidFill>
                <a:latin typeface="HY태백B"/>
                <a:ea typeface="HY태백B"/>
              </a:rPr>
              <a:t>*</a:t>
            </a:r>
            <a:r>
              <a:rPr lang="ko-KR" altLang="en-US">
                <a:solidFill>
                  <a:srgbClr val="ffff00"/>
                </a:solidFill>
                <a:latin typeface="HY태백B"/>
                <a:ea typeface="HY태백B"/>
              </a:rPr>
              <a:t>맵에 존재하는 탈출 도구들은 기존 맵의 소품들로 위장하여 있다</a:t>
            </a:r>
            <a:r>
              <a:rPr lang="en-US" altLang="ko-KR">
                <a:solidFill>
                  <a:srgbClr val="ffff00"/>
                </a:solidFill>
                <a:latin typeface="HY태백B"/>
                <a:ea typeface="HY태백B"/>
              </a:rPr>
              <a:t>*</a:t>
            </a:r>
            <a:endParaRPr lang="en-US" altLang="ko-KR">
              <a:solidFill>
                <a:srgbClr val="ffff00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endParaRPr lang="en-US" altLang="ko-KR">
              <a:solidFill>
                <a:srgbClr val="ffff00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en-US" altLang="ko-KR">
                <a:solidFill>
                  <a:srgbClr val="ffff00"/>
                </a:solidFill>
                <a:latin typeface="HY태백B"/>
                <a:ea typeface="HY태백B"/>
              </a:rPr>
              <a:t>*10개 이상의 탈출 도구를 획득한 상태에서 적에서 처치 당하면 4개의 탈출 도구를 적에서 빼앗긴다.*</a:t>
            </a:r>
            <a:endParaRPr lang="en-US" altLang="ko-KR">
              <a:solidFill>
                <a:srgbClr val="ffff00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endParaRPr lang="en-US" altLang="ko-KR">
              <a:solidFill>
                <a:srgbClr val="ffff00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총 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개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이상의 탈출 도구를 모았다면 맵 중앙에 있는 우주선을 타고 탈출한다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.</a:t>
            </a:r>
            <a:endParaRPr lang="en-US" altLang="ko-KR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7590" y="457642"/>
            <a:ext cx="4276819" cy="175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흐름도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457200" indent="-457200">
              <a:buAutoNum type="arabicPeriod"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2224460" y="1510963"/>
            <a:ext cx="3871539" cy="699559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각기 다른 기술을 가진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4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가지 캐릭터와 무기들 중 선택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7461228" y="3080808"/>
            <a:ext cx="4612374" cy="69871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bg1"/>
                </a:solidFill>
                <a:latin typeface="HY태백B"/>
                <a:ea typeface="HY태백B"/>
              </a:rPr>
              <a:t>서로를 처치하거나  맵에 흩어져 있는 탈출</a:t>
            </a:r>
            <a:r>
              <a:rPr lang="en-US" altLang="ko-KR" sz="2000">
                <a:solidFill>
                  <a:schemeClr val="bg1"/>
                </a:solidFill>
                <a:latin typeface="HY태백B"/>
                <a:ea typeface="HY태백B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HY태백B"/>
                <a:ea typeface="HY태백B"/>
              </a:rPr>
              <a:t>도구를 찾는다</a:t>
            </a:r>
            <a:endParaRPr lang="ko-KR" altLang="en-US" sz="2000">
              <a:solidFill>
                <a:schemeClr val="bg1"/>
              </a:solidFill>
              <a:latin typeface="HY태백B"/>
              <a:ea typeface="HY태백B"/>
            </a:endParaRPr>
          </a:p>
        </p:txBody>
      </p:sp>
      <p:cxnSp>
        <p:nvCxnSpPr>
          <p:cNvPr id="30" name="직선 화살표 연결선 6"/>
          <p:cNvCxnSpPr/>
          <p:nvPr/>
        </p:nvCxnSpPr>
        <p:spPr>
          <a:xfrm>
            <a:off x="5672666" y="2355411"/>
            <a:ext cx="1437388" cy="948513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/>
          <p:cNvCxnSpPr/>
          <p:nvPr/>
        </p:nvCxnSpPr>
        <p:spPr>
          <a:xfrm rot="16200000" flipV="1">
            <a:off x="8763036" y="2301910"/>
            <a:ext cx="711403" cy="11077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6"/>
          <p:cNvCxnSpPr/>
          <p:nvPr/>
        </p:nvCxnSpPr>
        <p:spPr>
          <a:xfrm rot="5400000">
            <a:off x="9254057" y="4525807"/>
            <a:ext cx="703888" cy="8103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7568044" y="5062028"/>
            <a:ext cx="4285250" cy="69869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탈출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도구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맵의 중앙지역 오브젝트와 상호작용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5" name="직선 화살표 연결선 6"/>
          <p:cNvCxnSpPr/>
          <p:nvPr/>
        </p:nvCxnSpPr>
        <p:spPr>
          <a:xfrm rot="10800000">
            <a:off x="6095998" y="5459077"/>
            <a:ext cx="978959" cy="1922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"/>
          <p:cNvSpPr txBox="1"/>
          <p:nvPr/>
        </p:nvSpPr>
        <p:spPr>
          <a:xfrm>
            <a:off x="2879991" y="5320260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  <a:endParaRPr lang="en-US" altLang="ko-KR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1291203" y="3535025"/>
            <a:ext cx="3871539" cy="394277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로비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-&gt;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 게임룸 입장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8" name="직선 화살표 연결선 6"/>
          <p:cNvCxnSpPr/>
          <p:nvPr/>
        </p:nvCxnSpPr>
        <p:spPr>
          <a:xfrm rot="5400000" flipH="1" flipV="1">
            <a:off x="3233688" y="2837297"/>
            <a:ext cx="1164166" cy="19239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/>
          <p:cNvCxnSpPr/>
          <p:nvPr/>
        </p:nvCxnSpPr>
        <p:spPr>
          <a:xfrm rot="16200000" flipV="1">
            <a:off x="1327152" y="4557955"/>
            <a:ext cx="1444712" cy="780861"/>
          </a:xfrm>
          <a:prstGeom prst="bentConnector3">
            <a:avLst>
              <a:gd name="adj1" fmla="val 3918"/>
            </a:avLst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"/>
          <p:cNvSpPr txBox="1"/>
          <p:nvPr/>
        </p:nvSpPr>
        <p:spPr>
          <a:xfrm>
            <a:off x="7242884" y="1068435"/>
            <a:ext cx="4612374" cy="691785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bg1"/>
                </a:solidFill>
                <a:latin typeface="HY태백B"/>
                <a:ea typeface="HY태백B"/>
              </a:rPr>
              <a:t>적에게 처치당하면 리스폰 장소에서</a:t>
            </a:r>
            <a:endParaRPr lang="ko-KR" altLang="en-US" sz="2000">
              <a:solidFill>
                <a:schemeClr val="bg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bg1"/>
                </a:solidFill>
                <a:latin typeface="HY태백B"/>
                <a:ea typeface="HY태백B"/>
              </a:rPr>
              <a:t> 부활</a:t>
            </a:r>
            <a:r>
              <a:rPr lang="en-US" altLang="ko-KR" sz="2000">
                <a:solidFill>
                  <a:schemeClr val="bg1"/>
                </a:solidFill>
                <a:latin typeface="HY태백B"/>
                <a:ea typeface="HY태백B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HY태백B"/>
                <a:ea typeface="HY태백B"/>
              </a:rPr>
              <a:t>후 다시 무기를 선택한다</a:t>
            </a:r>
            <a:r>
              <a:rPr lang="en-US" altLang="ko-KR" sz="2000">
                <a:solidFill>
                  <a:schemeClr val="bg1"/>
                </a:solidFill>
                <a:latin typeface="HY태백B"/>
                <a:ea typeface="HY태백B"/>
              </a:rPr>
              <a:t>.</a:t>
            </a:r>
            <a:endParaRPr lang="en-US" altLang="ko-KR" sz="2000">
              <a:solidFill>
                <a:schemeClr val="bg1"/>
              </a:solidFill>
              <a:latin typeface="HY태백B"/>
              <a:ea typeface="HY태백B"/>
            </a:endParaRPr>
          </a:p>
        </p:txBody>
      </p:sp>
      <p:cxnSp>
        <p:nvCxnSpPr>
          <p:cNvPr id="45" name="직선 화살표 연결선 6"/>
          <p:cNvCxnSpPr/>
          <p:nvPr/>
        </p:nvCxnSpPr>
        <p:spPr>
          <a:xfrm rot="5400000">
            <a:off x="9646901" y="2345350"/>
            <a:ext cx="743708" cy="5402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조작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/>
          <p:cNvSpPr txBox="1"/>
          <p:nvPr/>
        </p:nvSpPr>
        <p:spPr>
          <a:xfrm>
            <a:off x="2557826" y="1887297"/>
            <a:ext cx="2915239" cy="364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WASD	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이동키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Shift	: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전력질주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Space 	: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점프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R 	: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스킬사용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F 	: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상호작용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Mouse Left 	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공격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Mouse Right 	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조준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26667" y="990904"/>
            <a:ext cx="4876190" cy="48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120765" y="1080135"/>
          <a:ext cx="4344150" cy="2114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47212"/>
                <a:gridCol w="2596938"/>
              </a:tblGrid>
              <a:tr h="270169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0169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신장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0169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시간 되돌리기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3147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시간 되돌리기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초전으로 돌아가는 기술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2693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6" name="그림 3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520315" y="1080135"/>
            <a:ext cx="1800225" cy="1800225"/>
          </a:xfrm>
          <a:prstGeom prst="rect">
            <a:avLst/>
          </a:prstGeom>
        </p:spPr>
      </p:pic>
      <p:pic>
        <p:nvPicPr>
          <p:cNvPr id="37" name="그림 36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520315" y="3600450"/>
            <a:ext cx="1800224" cy="1800225"/>
          </a:xfrm>
          <a:prstGeom prst="rect">
            <a:avLst/>
          </a:prstGeom>
        </p:spPr>
      </p:pic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120765" y="3600450"/>
          <a:ext cx="4339917" cy="23812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47212"/>
                <a:gridCol w="2592705"/>
              </a:tblGrid>
              <a:tr h="24908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908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신장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908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고스트 기능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16897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고스트 기능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일정 시간 적 공격에 타격을 안받고 빠르게 움직이는 기술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3223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0315" y="1080135"/>
            <a:ext cx="1785160" cy="1800225"/>
          </a:xfrm>
          <a:prstGeom prst="rect">
            <a:avLst/>
          </a:prstGeom>
        </p:spPr>
      </p:pic>
      <p:pic>
        <p:nvPicPr>
          <p:cNvPr id="33" name="그림 3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520315" y="3600450"/>
            <a:ext cx="1800225" cy="1800225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120765" y="1080135"/>
          <a:ext cx="4341090" cy="21240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73128"/>
                <a:gridCol w="2667961"/>
              </a:tblGrid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신장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대시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대시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충전된 대시 양만큼 대시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120765" y="3600450"/>
          <a:ext cx="4345207" cy="21507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4293"/>
                <a:gridCol w="2650913"/>
              </a:tblGrid>
              <a:tr h="3104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04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신장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04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배리어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3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배리어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일정시간 주변에 배리어를 생성하는 기술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387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514</ep:Words>
  <ep:PresentationFormat>와이드스크린</ep:PresentationFormat>
  <ep:Paragraphs>151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19</vt:i4>
      </vt:variant>
    </vt:vector>
  </ep:HeadingPairs>
  <ep:TitlesOfParts>
    <vt:vector size="23" baseType="lpstr">
      <vt:lpstr>메인</vt:lpstr>
      <vt:lpstr>목차</vt:lpstr>
      <vt:lpstr>내용</vt:lpstr>
      <vt:lpstr>마무리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2017-05-21T13:44:12.000</dcterms:created>
  <dc:creator>hyeran kang</dc:creator>
  <cp:lastModifiedBy>전태준</cp:lastModifiedBy>
  <dcterms:modified xsi:type="dcterms:W3CDTF">2023-12-14T18:01:10.015</dcterms:modified>
  <cp:revision>342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