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788" r:id="rId1"/>
    <p:sldMasterId id="2147483789" r:id="rId2"/>
    <p:sldMasterId id="2147483790" r:id="rId3"/>
    <p:sldMasterId id="2147483791" r:id="rId4"/>
  </p:sldMasterIdLst>
  <p:sldIdLst>
    <p:sldId id="257" r:id="rId5"/>
    <p:sldId id="258" r:id="rId6"/>
    <p:sldId id="259" r:id="rId7"/>
    <p:sldId id="260" r:id="rId8"/>
    <p:sldId id="261" r:id="rId9"/>
    <p:sldId id="262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63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602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222" y="78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6.xml"  /><Relationship Id="rId11" Type="http://schemas.openxmlformats.org/officeDocument/2006/relationships/slide" Target="slides/slide7.xml"  /><Relationship Id="rId12" Type="http://schemas.openxmlformats.org/officeDocument/2006/relationships/slide" Target="slides/slide8.xml"  /><Relationship Id="rId13" Type="http://schemas.openxmlformats.org/officeDocument/2006/relationships/slide" Target="slides/slide9.xml"  /><Relationship Id="rId14" Type="http://schemas.openxmlformats.org/officeDocument/2006/relationships/slide" Target="slides/slide10.xml"  /><Relationship Id="rId15" Type="http://schemas.openxmlformats.org/officeDocument/2006/relationships/slide" Target="slides/slide11.xml"  /><Relationship Id="rId16" Type="http://schemas.openxmlformats.org/officeDocument/2006/relationships/slide" Target="slides/slide12.xml"  /><Relationship Id="rId17" Type="http://schemas.openxmlformats.org/officeDocument/2006/relationships/slide" Target="slides/slide13.xml"  /><Relationship Id="rId18" Type="http://schemas.openxmlformats.org/officeDocument/2006/relationships/slide" Target="slides/slide14.xml"  /><Relationship Id="rId19" Type="http://schemas.openxmlformats.org/officeDocument/2006/relationships/slide" Target="slides/slide15.xml"  /><Relationship Id="rId2" Type="http://schemas.openxmlformats.org/officeDocument/2006/relationships/slideMaster" Target="slideMasters/slideMaster2.xml"  /><Relationship Id="rId20" Type="http://schemas.openxmlformats.org/officeDocument/2006/relationships/slide" Target="slides/slide16.xml"  /><Relationship Id="rId21" Type="http://schemas.openxmlformats.org/officeDocument/2006/relationships/slide" Target="slides/slide17.xml"  /><Relationship Id="rId22" Type="http://schemas.openxmlformats.org/officeDocument/2006/relationships/slide" Target="slides/slide18.xml"  /><Relationship Id="rId23" Type="http://schemas.openxmlformats.org/officeDocument/2006/relationships/slide" Target="slides/slide19.xml"  /><Relationship Id="rId24" Type="http://schemas.openxmlformats.org/officeDocument/2006/relationships/slide" Target="slides/slide20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Master" Target="slideMasters/slideMaster3.xml"  /><Relationship Id="rId4" Type="http://schemas.openxmlformats.org/officeDocument/2006/relationships/slideMaster" Target="slideMasters/slideMaster4.xml"  /><Relationship Id="rId5" Type="http://schemas.openxmlformats.org/officeDocument/2006/relationships/slide" Target="slides/slide1.xml"  /><Relationship Id="rId6" Type="http://schemas.openxmlformats.org/officeDocument/2006/relationships/slide" Target="slides/slide2.xml"  /><Relationship Id="rId7" Type="http://schemas.openxmlformats.org/officeDocument/2006/relationships/slide" Target="slides/slide3.xml"  /><Relationship Id="rId8" Type="http://schemas.openxmlformats.org/officeDocument/2006/relationships/slide" Target="slides/slide4.xml"  /><Relationship Id="rId9" Type="http://schemas.openxmlformats.org/officeDocument/2006/relationships/slide" Target="slides/slide5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2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3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4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49263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2149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7929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4845757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theme" Target="../theme/theme1.xml"  /><Relationship Id="rId3" Type="http://schemas.openxmlformats.org/officeDocument/2006/relationships/image" Target="../media/image1.jpeg"  /></Relationships>
</file>

<file path=ppt/slideMasters/_rels/slideMaster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theme" Target="../theme/theme2.xml"  /><Relationship Id="rId3" Type="http://schemas.openxmlformats.org/officeDocument/2006/relationships/image" Target="../media/image1.jpeg"  /></Relationships>
</file>

<file path=ppt/slideMasters/_rels/slideMaster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theme" Target="../theme/theme3.xml"  /><Relationship Id="rId3" Type="http://schemas.openxmlformats.org/officeDocument/2006/relationships/image" Target="../media/image1.jpeg"  /></Relationships>
</file>

<file path=ppt/slideMasters/_rels/slideMaster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Relationship Id="rId2" Type="http://schemas.openxmlformats.org/officeDocument/2006/relationships/theme" Target="../theme/theme4.xml"  /><Relationship Id="rId3" Type="http://schemas.openxmlformats.org/officeDocument/2006/relationships/image" Target="../media/image1.jpeg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988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998220"/>
            <a:ext cx="12184380" cy="486156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7598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/>
          <p:cNvSpPr/>
          <p:nvPr userDrawn="1"/>
        </p:nvSpPr>
        <p:spPr>
          <a:xfrm>
            <a:off x="3810" y="315686"/>
            <a:ext cx="12184380" cy="6226628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459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04040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/>
          <p:cNvSpPr/>
          <p:nvPr userDrawn="1"/>
        </p:nvSpPr>
        <p:spPr>
          <a:xfrm>
            <a:off x="3032760" y="1996440"/>
            <a:ext cx="6126480" cy="286512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3375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6.jpe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8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9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10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4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2.emf"  /><Relationship Id="rId3" Type="http://schemas.openxmlformats.org/officeDocument/2006/relationships/image" Target="../media/image3.emf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4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3.xml"  /><Relationship Id="rId2" Type="http://schemas.openxmlformats.org/officeDocument/2006/relationships/image" Target="../media/image5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385185" y="2550497"/>
            <a:ext cx="5593080" cy="109567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6600" spc="300">
                <a:solidFill>
                  <a:schemeClr val="bg1"/>
                </a:solidFill>
                <a:latin typeface="나눔스퀘어 ExtraBold"/>
                <a:ea typeface="나눔스퀘어 ExtraBold"/>
              </a:rPr>
              <a:t>스페이스 팡팡</a:t>
            </a:r>
            <a:endParaRPr lang="ko-KR" altLang="en-US" sz="6600" spc="3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00302" y="5162465"/>
            <a:ext cx="3364230" cy="13631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2020182051 </a:t>
            </a:r>
            <a:r>
              <a:rPr lang="ko-KR" altLang="en-US" sz="2800">
                <a:solidFill>
                  <a:schemeClr val="lt1"/>
                </a:solidFill>
              </a:rPr>
              <a:t>전태준</a:t>
            </a:r>
            <a:endParaRPr lang="ko-KR" altLang="en-US" sz="2800">
              <a:solidFill>
                <a:schemeClr val="lt1"/>
              </a:solidFill>
            </a:endParaRP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2020180047 </a:t>
            </a:r>
            <a:r>
              <a:rPr lang="ko-KR" altLang="en-US" sz="2800">
                <a:solidFill>
                  <a:schemeClr val="lt1"/>
                </a:solidFill>
              </a:rPr>
              <a:t>권세진</a:t>
            </a:r>
            <a:endParaRPr lang="ko-KR" altLang="en-US" sz="2800">
              <a:solidFill>
                <a:schemeClr val="lt1"/>
              </a:solidFill>
            </a:endParaRPr>
          </a:p>
          <a:p>
            <a:pPr algn="r">
              <a:defRPr/>
            </a:pPr>
            <a:r>
              <a:rPr lang="en-US" altLang="ko-KR" sz="2800">
                <a:solidFill>
                  <a:schemeClr val="lt1"/>
                </a:solidFill>
              </a:rPr>
              <a:t>2020180048 </a:t>
            </a:r>
            <a:r>
              <a:rPr lang="ko-KR" altLang="en-US" sz="2800">
                <a:solidFill>
                  <a:schemeClr val="lt1"/>
                </a:solidFill>
              </a:rPr>
              <a:t>김준현</a:t>
            </a:r>
            <a:endParaRPr lang="ko-KR" altLang="en-US" sz="2800">
              <a:solidFill>
                <a:schemeClr val="lt1"/>
              </a:solidFill>
              <a:latin typeface="나눔스퀘어 Light"/>
              <a:ea typeface="나눔스퀘어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21195" y="2567854"/>
            <a:ext cx="2939643" cy="2336123"/>
          </a:xfrm>
          <a:prstGeom prst="rect">
            <a:avLst/>
          </a:prstGeom>
        </p:spPr>
      </p:pic>
      <p:sp>
        <p:nvSpPr>
          <p:cNvPr id="28" name="내용 개체 틀 2"/>
          <p:cNvSpPr>
            <a:spLocks noGrp="1"/>
          </p:cNvSpPr>
          <p:nvPr/>
        </p:nvSpPr>
        <p:spPr>
          <a:xfrm>
            <a:off x="3711601" y="1858264"/>
            <a:ext cx="967275" cy="490808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무기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7350123" y="2955289"/>
            <a:ext cx="3291417" cy="94742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기본적인 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라이플형태의 무기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893693" y="2645833"/>
            <a:ext cx="2688651" cy="2751667"/>
          </a:xfrm>
          <a:prstGeom prst="rect">
            <a:avLst/>
          </a:prstGeom>
        </p:spPr>
      </p:pic>
      <p:sp>
        <p:nvSpPr>
          <p:cNvPr id="28" name="내용 개체 틀 2"/>
          <p:cNvSpPr>
            <a:spLocks noGrp="1"/>
          </p:cNvSpPr>
          <p:nvPr/>
        </p:nvSpPr>
        <p:spPr>
          <a:xfrm>
            <a:off x="3711601" y="1858264"/>
            <a:ext cx="967275" cy="490808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무기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0" name=""/>
          <p:cNvSpPr txBox="1"/>
          <p:nvPr/>
        </p:nvSpPr>
        <p:spPr>
          <a:xfrm>
            <a:off x="7350123" y="2955289"/>
            <a:ext cx="3291417" cy="51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근거리 무기 광선검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02560" y="2303779"/>
            <a:ext cx="2737273" cy="2811357"/>
          </a:xfrm>
          <a:prstGeom prst="rect">
            <a:avLst/>
          </a:prstGeom>
        </p:spPr>
      </p:pic>
      <p:sp>
        <p:nvSpPr>
          <p:cNvPr id="28" name="내용 개체 틀 2"/>
          <p:cNvSpPr>
            <a:spLocks noGrp="1"/>
          </p:cNvSpPr>
          <p:nvPr/>
        </p:nvSpPr>
        <p:spPr>
          <a:xfrm>
            <a:off x="3711601" y="1858264"/>
            <a:ext cx="967275" cy="490808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무기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7350123" y="2955289"/>
            <a:ext cx="3291417" cy="5194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폭발형 원거리 무기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43250" y="2878666"/>
            <a:ext cx="2032000" cy="2032000"/>
          </a:xfrm>
          <a:prstGeom prst="rect">
            <a:avLst/>
          </a:prstGeom>
        </p:spPr>
      </p:pic>
      <p:sp>
        <p:nvSpPr>
          <p:cNvPr id="28" name="내용 개체 틀 2"/>
          <p:cNvSpPr>
            <a:spLocks noGrp="1"/>
          </p:cNvSpPr>
          <p:nvPr/>
        </p:nvSpPr>
        <p:spPr>
          <a:xfrm>
            <a:off x="3711601" y="1858264"/>
            <a:ext cx="967275" cy="490808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기술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831542" y="2957935"/>
            <a:ext cx="2614084" cy="94541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10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초전 위치로 되돌아 간다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내용 개체 틀 2"/>
          <p:cNvSpPr>
            <a:spLocks noGrp="1"/>
          </p:cNvSpPr>
          <p:nvPr/>
        </p:nvSpPr>
        <p:spPr>
          <a:xfrm>
            <a:off x="3711601" y="1858264"/>
            <a:ext cx="967275" cy="490808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기술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"/>
          <p:cNvSpPr txBox="1"/>
          <p:nvPr/>
        </p:nvSpPr>
        <p:spPr>
          <a:xfrm>
            <a:off x="6831542" y="2957935"/>
            <a:ext cx="2846918" cy="179313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고스트 상태가 되어서 일정시간 충돌처리가 발생하지 않는다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</p:txBody>
      </p:sp>
      <p:pic>
        <p:nvPicPr>
          <p:cNvPr id="30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70585" y="2666999"/>
            <a:ext cx="2324413" cy="20959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2410" y="1631052"/>
            <a:ext cx="2040255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 txBox="1"/>
          <p:nvPr/>
        </p:nvSpPr>
        <p:spPr>
          <a:xfrm>
            <a:off x="2820458" y="2592916"/>
            <a:ext cx="5916082" cy="1367579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 sz="2800" b="1">
                <a:solidFill>
                  <a:schemeClr val="lt1"/>
                </a:solidFill>
              </a:rPr>
              <a:t>동적 메쉬 변경</a:t>
            </a:r>
            <a:endParaRPr lang="ko-KR" altLang="en-US" sz="2800" b="1">
              <a:solidFill>
                <a:schemeClr val="lt1"/>
              </a:solidFill>
            </a:endParaRPr>
          </a:p>
          <a:p>
            <a:pPr lvl="0">
              <a:defRPr/>
            </a:pPr>
            <a:endParaRPr lang="ko-KR" altLang="en-US" sz="28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2800" b="1">
                <a:solidFill>
                  <a:schemeClr val="lt1"/>
                </a:solidFill>
              </a:rPr>
              <a:t>IOCP </a:t>
            </a:r>
            <a:r>
              <a:rPr lang="ko-KR" altLang="en-US" sz="2800" b="1">
                <a:solidFill>
                  <a:schemeClr val="lt1"/>
                </a:solidFill>
              </a:rPr>
              <a:t>를 활용한 멀티 플레이</a:t>
            </a:r>
            <a:endParaRPr lang="ko-KR" altLang="en-US" sz="28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4"/>
          <p:cNvSpPr txBox="1"/>
          <p:nvPr/>
        </p:nvSpPr>
        <p:spPr>
          <a:xfrm>
            <a:off x="403860" y="1631052"/>
            <a:ext cx="1697355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 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2206624" y="2804582"/>
            <a:ext cx="8530165" cy="1796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>
                <a:solidFill>
                  <a:schemeClr val="lt1"/>
                </a:solidFill>
              </a:rPr>
              <a:t>맵에 있는 여러가지 무기들과 스킬들을 획득해서 </a:t>
            </a:r>
            <a:endParaRPr lang="ko-KR" altLang="en-US" sz="28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 sz="2800" b="1">
                <a:solidFill>
                  <a:schemeClr val="lt1"/>
                </a:solidFill>
              </a:rPr>
              <a:t>재미있는 전투들을 만들어갈수 있고 </a:t>
            </a:r>
            <a:endParaRPr lang="ko-KR" altLang="en-US" sz="28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 sz="2800" b="1">
                <a:solidFill>
                  <a:schemeClr val="lt1"/>
                </a:solidFill>
              </a:rPr>
              <a:t>맵 중앙에 일정시간후 리스폰되는 로봇도 </a:t>
            </a:r>
            <a:endParaRPr lang="ko-KR" altLang="en-US" sz="28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ko-KR" altLang="en-US" sz="2800" b="1">
                <a:solidFill>
                  <a:schemeClr val="lt1"/>
                </a:solidFill>
              </a:rPr>
              <a:t>이용할수 있다</a:t>
            </a:r>
            <a:r>
              <a:rPr lang="en-US" altLang="ko-KR" sz="2800" b="1">
                <a:solidFill>
                  <a:schemeClr val="lt1"/>
                </a:solidFill>
              </a:rPr>
              <a:t>.</a:t>
            </a:r>
            <a:endParaRPr lang="en-US" altLang="ko-KR" sz="28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9483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준비현황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"/>
          <p:cNvSpPr txBox="1"/>
          <p:nvPr/>
        </p:nvSpPr>
        <p:spPr>
          <a:xfrm>
            <a:off x="2248957" y="1915582"/>
            <a:ext cx="9122833" cy="30736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 수학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C++/STL, 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컴퓨터 그래픽스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알고리즘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C++/STL, 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		네트워크 게임프로그래밍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게임엔진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모델링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, C++/STL</a:t>
            </a:r>
            <a:endParaRPr lang="en-US" altLang="ko-KR" sz="2800" b="1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"/>
          <p:cNvSpPr txBox="1"/>
          <p:nvPr/>
        </p:nvSpPr>
        <p:spPr>
          <a:xfrm>
            <a:off x="2248957" y="1915582"/>
            <a:ext cx="9122833" cy="34927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권세진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IOCP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서버 구현 및 연동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전태준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스킬 제작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기술적요소 제작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김준현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에셋 제작 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 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애니메이션 적용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		-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 무기 구현</a:t>
            </a:r>
            <a:endParaRPr lang="en-US" altLang="ko-KR" sz="2800" b="1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03860" y="1631052"/>
            <a:ext cx="1697355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4"/>
          <p:cNvGraphicFramePr>
            <a:graphicFrameLocks noGrp="1"/>
          </p:cNvGraphicFramePr>
          <p:nvPr/>
        </p:nvGraphicFramePr>
        <p:xfrm>
          <a:off x="2227490" y="1865698"/>
          <a:ext cx="9007016" cy="3875410"/>
        </p:xfrm>
        <a:graphic>
          <a:graphicData uri="http://schemas.openxmlformats.org/drawingml/2006/table">
            <a:tbl>
              <a:tblPr firstRow="1" bandRow="1">
                <a:tableStyle styleId="{16D9F66E-5EB9-4882-86FB-DCBF35E3C3E4}" styleName="보통 스타일 4 - 강조 6">
                  <a:wholeTbl>
                    <a:tcTxStyle>
                      <a:fontRef idx="minor">
                        <a:scrgbClr r="0" g="0" b="0"/>
                      </a:fontRef>
                      <a:schemeClr val="dk1"/>
                    </a:tcTxStyle>
                    <a:tcStyle>
                      <a:tcBdr>
                        <a:left>
                          <a:ln w="12700" cmpd="sng">
                            <a:solidFill>
                              <a:schemeClr val="accent6"/>
                            </a:solidFill>
                          </a:ln>
                        </a:left>
                        <a:right>
                          <a:ln w="12700" cmpd="sng">
                            <a:solidFill>
                              <a:schemeClr val="accent6"/>
                            </a:solidFill>
                          </a:ln>
                        </a:right>
                        <a:top>
                          <a:ln w="12700" cmpd="sng">
                            <a:solidFill>
                              <a:schemeClr val="accent6"/>
                            </a:solidFill>
                          </a:ln>
                        </a:top>
                        <a:bottom>
                          <a:ln w="12700" cmpd="sng">
                            <a:solidFill>
                              <a:schemeClr val="accent6"/>
                            </a:solidFill>
                          </a:ln>
                        </a:bottom>
                        <a:insideH>
                          <a:ln w="12700" cmpd="sng">
                            <a:solidFill>
                              <a:schemeClr val="accent6"/>
                            </a:solidFill>
                          </a:ln>
                        </a:insideH>
                        <a:insideV>
                          <a:ln w="12700" cmpd="sng">
                            <a:solidFill>
                              <a:schemeClr val="accent6"/>
                            </a:solidFill>
                          </a:ln>
                        </a:insideV>
                      </a:tcBdr>
                      <a:fill>
                        <a:solidFill>
                          <a:schemeClr val="accent6">
                            <a:tint val="20000"/>
                          </a:schemeClr>
                        </a:solidFill>
                      </a:fill>
                    </a:tcStyle>
                  </a:wholeTbl>
                  <a:band1H>
                    <a:tcTxStyle/>
                    <a:tcStyle>
                      <a:tcBdr/>
                      <a:fill>
                        <a:solidFill>
                          <a:schemeClr val="accent6">
                            <a:tint val="40000"/>
                          </a:schemeClr>
                        </a:solidFill>
                      </a:fill>
                    </a:tcStyle>
                  </a:band1H>
                  <a:band1V>
                    <a:tcTxStyle/>
                    <a:tcStyle>
                      <a:tcBdr/>
                      <a:fill>
                        <a:solidFill>
                          <a:schemeClr val="accent6">
                            <a:tint val="40000"/>
                          </a:schemeClr>
                        </a:solidFill>
                      </a:fill>
                    </a:tcStyle>
                  </a:band1V>
                  <a:lastCol>
                    <a:tcTxStyle b="on"/>
                    <a:tcStyle>
                      <a:tcBdr/>
                    </a:tcStyle>
                  </a:lastCol>
                  <a:firstCol>
                    <a:tcTxStyle b="on"/>
                    <a:tcStyle>
                      <a:tcBdr/>
                    </a:tcStyle>
                  </a:firstCol>
                  <a:lastRow>
                    <a:tcTxStyle b="on"/>
                    <a:tcStyle>
                      <a:tcBdr>
                        <a:top>
                          <a:ln w="25400" cmpd="sng">
                            <a:solidFill>
                              <a:schemeClr val="accent6"/>
                            </a:solidFill>
                          </a:ln>
                        </a:top>
                      </a:tcBdr>
                      <a:fill>
                        <a:solidFill>
                          <a:schemeClr val="accent6">
                            <a:tint val="20000"/>
                          </a:schemeClr>
                        </a:solidFill>
                      </a:fill>
                    </a:tcStyle>
                  </a:lastRow>
                  <a:firstRow>
                    <a:tcTxStyle b="on"/>
                    <a:tcStyle>
                      <a:tcBdr/>
                      <a:fill>
                        <a:solidFill>
                          <a:schemeClr val="accent6">
                            <a:tint val="20000"/>
                          </a:schemeClr>
                        </a:solidFill>
                      </a:fill>
                    </a:tcStyle>
                  </a:firstRow>
                </a:tableStyle>
              </a:tblPr>
              <a:tblGrid>
                <a:gridCol w="794847"/>
                <a:gridCol w="673977"/>
                <a:gridCol w="998030"/>
                <a:gridCol w="910778"/>
                <a:gridCol w="1125876"/>
                <a:gridCol w="1125876"/>
                <a:gridCol w="1125876"/>
                <a:gridCol w="1125876"/>
                <a:gridCol w="1125876"/>
              </a:tblGrid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에셋 제작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0020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0020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0020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00206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기본 게임구현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92d05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92d05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92d05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기능 구현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00b05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00b05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00b05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</a:tr>
              <a:tr h="824865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서버 </a:t>
                      </a:r>
                      <a:endParaRPr lang="ko-KR" altLang="en-US" sz="1200"/>
                    </a:p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클라이언트 </a:t>
                      </a:r>
                      <a:endParaRPr lang="ko-KR" altLang="en-US" sz="1200"/>
                    </a:p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제작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서버 </a:t>
                      </a:r>
                      <a:endParaRPr lang="ko-KR" altLang="en-US" sz="1200"/>
                    </a:p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동기화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</a:tr>
              <a:tr h="481331"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r>
                        <a:rPr lang="ko-KR" altLang="en-US" sz="1200"/>
                        <a:t>테스트 및 버그 수정</a:t>
                      </a: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algn="ctr" latinLnBrk="1">
                        <a:defRPr/>
                      </a:pPr>
                      <a:endParaRPr lang="ko-KR" altLang="en-US" sz="1200"/>
                    </a:p>
                  </a:txBody>
                  <a:tcPr marL="91440" marR="91440">
                    <a:solidFill>
                      <a:srgbClr val="ffff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96085" y="1490605"/>
            <a:ext cx="108234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72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623310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28435" y="2305618"/>
            <a:ext cx="1592580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게임요소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185911" y="2305618"/>
            <a:ext cx="20402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기술적 요소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998022" y="1490604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99959" y="1490603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9801896" y="1490602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04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457259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4349688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/>
          <p:cNvCxnSpPr/>
          <p:nvPr/>
        </p:nvCxnSpPr>
        <p:spPr>
          <a:xfrm>
            <a:off x="7272597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/>
          <p:cNvCxnSpPr/>
          <p:nvPr/>
        </p:nvCxnSpPr>
        <p:spPr>
          <a:xfrm>
            <a:off x="10149786" y="145530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"/>
          <p:cNvSpPr txBox="1"/>
          <p:nvPr/>
        </p:nvSpPr>
        <p:spPr>
          <a:xfrm>
            <a:off x="1086560" y="3795655"/>
            <a:ext cx="1082348" cy="1003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05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2" name="TextBox 4"/>
          <p:cNvSpPr txBox="1"/>
          <p:nvPr/>
        </p:nvSpPr>
        <p:spPr>
          <a:xfrm>
            <a:off x="699135" y="4610668"/>
            <a:ext cx="1592580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타게임과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차별성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3" name="TextBox 5"/>
          <p:cNvSpPr txBox="1"/>
          <p:nvPr/>
        </p:nvSpPr>
        <p:spPr>
          <a:xfrm>
            <a:off x="3566160" y="4610668"/>
            <a:ext cx="1697355" cy="94050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개인별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준비 현황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4" name="TextBox 6"/>
          <p:cNvSpPr txBox="1"/>
          <p:nvPr/>
        </p:nvSpPr>
        <p:spPr>
          <a:xfrm>
            <a:off x="647128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역활 분담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5" name="TextBox 7"/>
          <p:cNvSpPr txBox="1"/>
          <p:nvPr/>
        </p:nvSpPr>
        <p:spPr>
          <a:xfrm>
            <a:off x="9347835" y="4610668"/>
            <a:ext cx="1697355" cy="5118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 일정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6" name="TextBox 8"/>
          <p:cNvSpPr txBox="1"/>
          <p:nvPr/>
        </p:nvSpPr>
        <p:spPr>
          <a:xfrm>
            <a:off x="3988497" y="3795654"/>
            <a:ext cx="1065468" cy="10030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06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7" name="TextBox 9"/>
          <p:cNvSpPr txBox="1"/>
          <p:nvPr/>
        </p:nvSpPr>
        <p:spPr>
          <a:xfrm>
            <a:off x="6890434" y="3795653"/>
            <a:ext cx="1068656" cy="100304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07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28" name="TextBox 10"/>
          <p:cNvSpPr txBox="1"/>
          <p:nvPr/>
        </p:nvSpPr>
        <p:spPr>
          <a:xfrm>
            <a:off x="9792371" y="3795652"/>
            <a:ext cx="1062320" cy="100304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08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29" name="직선 연결선 12"/>
          <p:cNvCxnSpPr/>
          <p:nvPr/>
        </p:nvCxnSpPr>
        <p:spPr>
          <a:xfrm>
            <a:off x="1447734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13"/>
          <p:cNvCxnSpPr/>
          <p:nvPr/>
        </p:nvCxnSpPr>
        <p:spPr>
          <a:xfrm>
            <a:off x="4340163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14"/>
          <p:cNvCxnSpPr/>
          <p:nvPr/>
        </p:nvCxnSpPr>
        <p:spPr>
          <a:xfrm>
            <a:off x="7263072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연결선 15"/>
          <p:cNvCxnSpPr/>
          <p:nvPr/>
        </p:nvCxnSpPr>
        <p:spPr>
          <a:xfrm>
            <a:off x="10140261" y="3760353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/>
        </p:nvCxnSpPr>
        <p:spPr>
          <a:xfrm>
            <a:off x="3672024" y="3718560"/>
            <a:ext cx="4860473" cy="0"/>
          </a:xfrm>
          <a:prstGeom prst="line">
            <a:avLst/>
          </a:prstGeom>
          <a:ln w="95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436107" y="2550497"/>
            <a:ext cx="5319790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6600" spc="300">
                <a:solidFill>
                  <a:schemeClr val="bg1"/>
                </a:solidFill>
                <a:latin typeface="나눔스퀘어 ExtraBold"/>
                <a:ea typeface="나눔스퀘어 ExtraBold"/>
              </a:rPr>
              <a:t>THANK YOU</a:t>
            </a:r>
            <a:endParaRPr lang="ko-KR" altLang="en-US" sz="6600" spc="300">
              <a:solidFill>
                <a:schemeClr val="bg1"/>
              </a:solidFill>
              <a:latin typeface="나눔스퀘어 ExtraBold"/>
              <a:ea typeface="나눔스퀘어 ExtraBold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89394" y="3748148"/>
            <a:ext cx="2613216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2800">
                <a:solidFill>
                  <a:schemeClr val="bg1"/>
                </a:solidFill>
                <a:latin typeface="나눔스퀘어 Light"/>
                <a:ea typeface="나눔스퀘어 Light"/>
              </a:rPr>
              <a:t>FOR LISTENING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82348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01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연구목적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/>
          <p:nvPr/>
        </p:nvSpPr>
        <p:spPr>
          <a:xfrm>
            <a:off x="2627193" y="2759700"/>
            <a:ext cx="6691516" cy="191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1.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 학과 수업 중에 배운 지식을 토대로     </a:t>
            </a: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UE5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을 사용하여 게임 제작 능력 향상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2.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 </a:t>
            </a:r>
            <a:r>
              <a:rPr lang="en-US" altLang="ko-KR" sz="3000">
                <a:solidFill>
                  <a:schemeClr val="lt1"/>
                </a:solidFill>
                <a:latin typeface="HY태백B"/>
                <a:ea typeface="HY태백B"/>
              </a:rPr>
              <a:t>IOCP </a:t>
            </a:r>
            <a:r>
              <a:rPr lang="ko-KR" altLang="en-US" sz="3000">
                <a:solidFill>
                  <a:schemeClr val="lt1"/>
                </a:solidFill>
                <a:latin typeface="HY태백B"/>
                <a:ea typeface="HY태백B"/>
              </a:rPr>
              <a:t>를 활용한 자체 서버 구현</a:t>
            </a:r>
            <a:endParaRPr lang="ko-KR" altLang="en-US" sz="300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02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196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개발환경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3"/>
          <p:cNvSpPr txBox="1"/>
          <p:nvPr/>
        </p:nvSpPr>
        <p:spPr>
          <a:xfrm>
            <a:off x="3348783" y="2682730"/>
            <a:ext cx="6691516" cy="19151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3000" b="1" i="0">
                <a:solidFill>
                  <a:schemeClr val="lt1"/>
                </a:solidFill>
                <a:effectLst/>
                <a:latin typeface="Calibri"/>
              </a:rPr>
              <a:t>1.</a:t>
            </a:r>
            <a:r>
              <a:rPr lang="ko-KR" altLang="en-US" sz="3000" b="1" i="0">
                <a:solidFill>
                  <a:schemeClr val="lt1"/>
                </a:solidFill>
                <a:effectLst/>
                <a:latin typeface="Calibri"/>
              </a:rPr>
              <a:t> </a:t>
            </a:r>
            <a:r>
              <a:rPr lang="en-US" altLang="ko-KR" sz="3000" b="1" i="0">
                <a:solidFill>
                  <a:schemeClr val="lt1"/>
                </a:solidFill>
                <a:effectLst/>
                <a:latin typeface="Calibri"/>
              </a:rPr>
              <a:t>Visual Studio 2022</a:t>
            </a:r>
            <a:endParaRPr lang="en-US" altLang="ko-KR" sz="3000" b="1" i="0">
              <a:solidFill>
                <a:schemeClr val="lt1"/>
              </a:solidFill>
              <a:effectLst/>
              <a:latin typeface="Calibri"/>
            </a:endParaRPr>
          </a:p>
          <a:p>
            <a:pPr lvl="0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2.</a:t>
            </a:r>
            <a:r>
              <a:rPr lang="ko-KR" altLang="en-US" sz="3000" b="1">
                <a:solidFill>
                  <a:schemeClr val="lt1"/>
                </a:solidFill>
              </a:rPr>
              <a:t> </a:t>
            </a:r>
            <a:r>
              <a:rPr lang="en-US" altLang="ko-KR" sz="3000" b="1">
                <a:solidFill>
                  <a:schemeClr val="lt1"/>
                </a:solidFill>
              </a:rPr>
              <a:t>UE5</a:t>
            </a:r>
            <a:endParaRPr lang="en-US" altLang="ko-KR" sz="3000" b="1">
              <a:solidFill>
                <a:schemeClr val="lt1"/>
              </a:solidFill>
            </a:endParaRPr>
          </a:p>
          <a:p>
            <a:pPr lvl="0">
              <a:defRPr/>
            </a:pPr>
            <a:r>
              <a:rPr lang="en-US" altLang="ko-KR" sz="3000" b="1" i="0">
                <a:solidFill>
                  <a:schemeClr val="lt1"/>
                </a:solidFill>
                <a:effectLst/>
                <a:latin typeface="Calibri"/>
              </a:rPr>
              <a:t>3.</a:t>
            </a:r>
            <a:r>
              <a:rPr lang="ko-KR" altLang="en-US" sz="3000" b="1" i="0">
                <a:solidFill>
                  <a:schemeClr val="lt1"/>
                </a:solidFill>
                <a:effectLst/>
                <a:latin typeface="Calibri"/>
              </a:rPr>
              <a:t> </a:t>
            </a:r>
            <a:r>
              <a:rPr lang="en-US" altLang="ko-KR" sz="3000" b="1" i="0">
                <a:solidFill>
                  <a:schemeClr val="lt1"/>
                </a:solidFill>
                <a:effectLst/>
                <a:latin typeface="Calibri"/>
              </a:rPr>
              <a:t>Git hub</a:t>
            </a:r>
            <a:endParaRPr lang="en-US" altLang="ko-KR" sz="3000" b="1" i="0">
              <a:solidFill>
                <a:schemeClr val="lt1"/>
              </a:solidFill>
              <a:effectLst/>
              <a:latin typeface="Calibri"/>
            </a:endParaRPr>
          </a:p>
          <a:p>
            <a:pPr lvl="0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4.</a:t>
            </a:r>
            <a:r>
              <a:rPr lang="ko-KR" altLang="en-US" sz="3000" b="1">
                <a:solidFill>
                  <a:schemeClr val="lt1"/>
                </a:solidFill>
              </a:rPr>
              <a:t> </a:t>
            </a:r>
            <a:r>
              <a:rPr lang="en-US" altLang="ko-KR" sz="3000" b="1">
                <a:solidFill>
                  <a:schemeClr val="lt1"/>
                </a:solidFill>
              </a:rPr>
              <a:t>3D MAX / BLANDER</a:t>
            </a:r>
            <a:endParaRPr lang="en-US" altLang="ko-KR" sz="3000" b="1">
              <a:solidFill>
                <a:schemeClr val="l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91966" cy="10156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ko-KR" altLang="en-US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053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생존모드와 많은킬을 목표로하는 두가지모드를 가지고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맵에 존재하는 여러가지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무기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스킬</a:t>
            </a:r>
            <a:r>
              <a:rPr xmlns:mc="http://schemas.openxmlformats.org/markup-compatibility/2006" xmlns:hp="http://schemas.haansoft.com/office/presentation/8.0" kumimoji="0" lang="en-US" altLang="ko-KR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 아이템을 활용해서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적을 적을 해치우는것이 목표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맵에는 일정시간마다 중앙에 탈것이 등장하고 이것을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이용하면 게임이 더욱 용이 해진다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내용 개체 틀 2"/>
          <p:cNvSpPr>
            <a:spLocks noGrp="1"/>
          </p:cNvSpPr>
          <p:nvPr/>
        </p:nvSpPr>
        <p:spPr>
          <a:xfrm>
            <a:off x="1817184" y="2525013"/>
            <a:ext cx="9603275" cy="3422392"/>
          </a:xfrm>
          <a:prstGeom prst="rect">
            <a:avLst/>
          </a:prstGeom>
        </p:spPr>
        <p:txBody>
          <a:bodyPr vert="horz" lIns="91440" tIns="45720" rIns="91440" bIns="45720" anchor="t">
            <a:normAutofit/>
          </a:bodyPr>
          <a:lstStyle/>
          <a:p>
            <a:pPr marL="457200" indent="-457200">
              <a:buAutoNum type="arabicPeriod"/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서바이벌모드와 포인트모드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킬을 통해 포인트를 획득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marL="457200" indent="-457200">
              <a:buAutoNum type="arabicPeriod"/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맵에는 승리를 위한 여러가지 오브젝트들이 존재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(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무기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/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스킬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/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아이템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/</a:t>
            </a: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탈것</a:t>
            </a:r>
            <a:r>
              <a:rPr lang="en-US" altLang="ko-KR" sz="2800">
                <a:solidFill>
                  <a:schemeClr val="lt1"/>
                </a:solidFill>
                <a:latin typeface="HY태백B"/>
                <a:ea typeface="HY태백B"/>
              </a:rPr>
              <a:t>)</a:t>
            </a:r>
            <a:endParaRPr lang="en-US" altLang="ko-KR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marL="457200" indent="-457200">
              <a:buAutoNum type="arabicPeriod"/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맵에서 여러종류의 스킬과 무기를 활용해서 지루하지 않게 플레이 가능</a:t>
            </a:r>
            <a:endParaRPr lang="ko-KR" altLang="en-US" sz="2800">
              <a:solidFill>
                <a:schemeClr val="lt1"/>
              </a:solidFill>
              <a:latin typeface="HY태백B"/>
              <a:ea typeface="HY태백B"/>
            </a:endParaRPr>
          </a:p>
          <a:p>
            <a:pPr marL="457200" indent="-457200">
              <a:buAutoNum type="arabicPeriod"/>
              <a:defRPr/>
            </a:pPr>
            <a:r>
              <a:rPr lang="ko-KR" altLang="en-US" sz="2800">
                <a:solidFill>
                  <a:schemeClr val="lt1"/>
                </a:solidFill>
                <a:latin typeface="HY태백B"/>
                <a:ea typeface="HY태백B"/>
              </a:rPr>
              <a:t>귀여운 에셋들을 활용하여 비주얼적으로 귀여운 모습들을 연출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내용 개체 틀 4" descr="전자제품, 키보드, 사무 장비, 입력 장치이(가) 표시된 사진  자동 생성된 설명"/>
          <p:cNvPicPr>
            <a:picLocks noGrp="1"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774715" y="3022905"/>
            <a:ext cx="6315075" cy="2524125"/>
          </a:xfrm>
          <a:prstGeom prst="rect">
            <a:avLst/>
          </a:prstGeom>
        </p:spPr>
      </p:pic>
      <p:cxnSp>
        <p:nvCxnSpPr>
          <p:cNvPr id="28" name="직선 화살표 연결선 6"/>
          <p:cNvCxnSpPr/>
          <p:nvPr/>
        </p:nvCxnSpPr>
        <p:spPr>
          <a:xfrm flipH="1" flipV="1">
            <a:off x="2000896" y="3022905"/>
            <a:ext cx="2268070" cy="10739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7"/>
          <p:cNvSpPr txBox="1"/>
          <p:nvPr/>
        </p:nvSpPr>
        <p:spPr>
          <a:xfrm>
            <a:off x="557577" y="2501131"/>
            <a:ext cx="1952155" cy="363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WASD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이동키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0" name="직선 화살표 연결선 11"/>
          <p:cNvCxnSpPr/>
          <p:nvPr/>
        </p:nvCxnSpPr>
        <p:spPr>
          <a:xfrm rot="5400000" flipH="1" flipV="1">
            <a:off x="3965465" y="3063131"/>
            <a:ext cx="1206635" cy="1873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13"/>
          <p:cNvSpPr txBox="1"/>
          <p:nvPr/>
        </p:nvSpPr>
        <p:spPr>
          <a:xfrm>
            <a:off x="4023590" y="2142316"/>
            <a:ext cx="1793394" cy="3622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무기</a:t>
            </a: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/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스킬 줍기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pic>
        <p:nvPicPr>
          <p:cNvPr id="32" name="그림 15" descr="스케치, 일러스트레이션, 디자인이(가) 표시된 사진  자동 생성된 설명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418060" y="3429000"/>
            <a:ext cx="2118030" cy="2118030"/>
          </a:xfrm>
          <a:prstGeom prst="rect">
            <a:avLst/>
          </a:prstGeom>
        </p:spPr>
      </p:pic>
      <p:cxnSp>
        <p:nvCxnSpPr>
          <p:cNvPr id="33" name="직선 화살표 연결선 17"/>
          <p:cNvCxnSpPr/>
          <p:nvPr/>
        </p:nvCxnSpPr>
        <p:spPr>
          <a:xfrm flipH="1" flipV="1">
            <a:off x="10233351" y="2949367"/>
            <a:ext cx="243724" cy="1452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18"/>
          <p:cNvSpPr txBox="1"/>
          <p:nvPr/>
        </p:nvSpPr>
        <p:spPr>
          <a:xfrm>
            <a:off x="9489280" y="2348731"/>
            <a:ext cx="20468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Left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총기 발사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  <a:p>
            <a:pPr lvl="0">
              <a:defRPr/>
            </a:pPr>
            <a:r>
              <a:rPr lang="en-US" altLang="ko-KR">
                <a:solidFill>
                  <a:schemeClr val="lt1"/>
                </a:solidFill>
                <a:latin typeface="HY태백B"/>
                <a:ea typeface="HY태백B"/>
              </a:rPr>
              <a:t>Right </a:t>
            </a: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정조준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5" name="직선 화살표 연결선 20"/>
          <p:cNvCxnSpPr/>
          <p:nvPr/>
        </p:nvCxnSpPr>
        <p:spPr>
          <a:xfrm flipH="1">
            <a:off x="2083730" y="4670590"/>
            <a:ext cx="1130256" cy="179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21"/>
          <p:cNvSpPr txBox="1"/>
          <p:nvPr/>
        </p:nvSpPr>
        <p:spPr>
          <a:xfrm>
            <a:off x="1062456" y="4688520"/>
            <a:ext cx="85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대쉬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7" name="직선 화살표 연결선 22"/>
          <p:cNvCxnSpPr>
            <a:endCxn id="38" idx="0"/>
          </p:cNvCxnSpPr>
          <p:nvPr/>
        </p:nvCxnSpPr>
        <p:spPr>
          <a:xfrm rot="10800000" flipV="1">
            <a:off x="4273900" y="5208472"/>
            <a:ext cx="1123168" cy="576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24"/>
          <p:cNvSpPr txBox="1"/>
          <p:nvPr/>
        </p:nvSpPr>
        <p:spPr>
          <a:xfrm>
            <a:off x="3845022" y="5785470"/>
            <a:ext cx="8577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점프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  <p:cxnSp>
        <p:nvCxnSpPr>
          <p:cNvPr id="39" name="직선 화살표 연결선 11"/>
          <p:cNvCxnSpPr/>
          <p:nvPr/>
        </p:nvCxnSpPr>
        <p:spPr>
          <a:xfrm flipV="1">
            <a:off x="4906539" y="2688167"/>
            <a:ext cx="1968779" cy="108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"/>
          <p:cNvSpPr txBox="1"/>
          <p:nvPr/>
        </p:nvSpPr>
        <p:spPr>
          <a:xfrm>
            <a:off x="6728151" y="2226100"/>
            <a:ext cx="1616364" cy="3638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>
                <a:solidFill>
                  <a:schemeClr val="lt1"/>
                </a:solidFill>
                <a:latin typeface="HY태백B"/>
                <a:ea typeface="HY태백B"/>
              </a:rPr>
              <a:t>스킬사용</a:t>
            </a:r>
            <a:endParaRPr lang="ko-KR" altLang="en-US">
              <a:solidFill>
                <a:schemeClr val="lt1"/>
              </a:solidFill>
              <a:latin typeface="HY태백B"/>
              <a:ea typeface="HY태백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86989" y="2434167"/>
            <a:ext cx="2420773" cy="2990928"/>
          </a:xfrm>
          <a:prstGeom prst="rect">
            <a:avLst/>
          </a:prstGeom>
        </p:spPr>
      </p:pic>
      <p:sp>
        <p:nvSpPr>
          <p:cNvPr id="28" name="내용 개체 틀 2"/>
          <p:cNvSpPr>
            <a:spLocks noGrp="1"/>
          </p:cNvSpPr>
          <p:nvPr/>
        </p:nvSpPr>
        <p:spPr>
          <a:xfrm>
            <a:off x="3711600" y="1858264"/>
            <a:ext cx="1263608" cy="935309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캐릭터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내용 개체 틀 2"/>
          <p:cNvSpPr>
            <a:spLocks noGrp="1"/>
          </p:cNvSpPr>
          <p:nvPr/>
        </p:nvSpPr>
        <p:spPr>
          <a:xfrm>
            <a:off x="6615668" y="3058414"/>
            <a:ext cx="4861942" cy="3274225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귀여운 우주비행사 캐릭터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29565" y="816039"/>
            <a:ext cx="1062100" cy="1001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6000">
                <a:solidFill>
                  <a:schemeClr val="bg1"/>
                </a:solidFill>
                <a:latin typeface="나눔스퀘어 Light"/>
                <a:ea typeface="나눔스퀘어 Light"/>
              </a:rPr>
              <a:t>03</a:t>
            </a:r>
            <a:endParaRPr lang="en-US" altLang="ko-KR" sz="60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1485" y="1631052"/>
            <a:ext cx="159258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ko-KR" altLang="en-US" sz="2800">
                <a:solidFill>
                  <a:schemeClr val="bg1"/>
                </a:solidFill>
                <a:latin typeface="나눔스퀘어 Light"/>
                <a:ea typeface="나눔스퀘어 Light"/>
              </a:rPr>
              <a:t>게임소개</a:t>
            </a:r>
            <a:endParaRPr lang="ko-KR" altLang="en-US" sz="2800">
              <a:solidFill>
                <a:schemeClr val="bg1"/>
              </a:solidFill>
              <a:latin typeface="나눔스퀘어 Light"/>
              <a:ea typeface="나눔스퀘어 Light"/>
            </a:endParaRPr>
          </a:p>
        </p:txBody>
      </p:sp>
      <p:cxnSp>
        <p:nvCxnSpPr>
          <p:cNvPr id="13" name="직선 연결선 12"/>
          <p:cNvCxnSpPr/>
          <p:nvPr/>
        </p:nvCxnSpPr>
        <p:spPr>
          <a:xfrm>
            <a:off x="1190739" y="780737"/>
            <a:ext cx="36000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/>
          <p:nvPr/>
        </p:nvCxnSpPr>
        <p:spPr>
          <a:xfrm>
            <a:off x="5274650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/>
          <p:cNvCxnSpPr/>
          <p:nvPr/>
        </p:nvCxnSpPr>
        <p:spPr>
          <a:xfrm>
            <a:off x="5702217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/>
          <p:nvPr/>
        </p:nvCxnSpPr>
        <p:spPr>
          <a:xfrm>
            <a:off x="6129784" y="6680199"/>
            <a:ext cx="360000" cy="0"/>
          </a:xfrm>
          <a:prstGeom prst="line">
            <a:avLst/>
          </a:prstGeom>
          <a:ln w="44450" cap="rnd">
            <a:solidFill>
              <a:schemeClr val="accent1">
                <a:lumMod val="50000"/>
              </a:schemeClr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/>
          <p:cNvCxnSpPr/>
          <p:nvPr/>
        </p:nvCxnSpPr>
        <p:spPr>
          <a:xfrm>
            <a:off x="6557350" y="6680199"/>
            <a:ext cx="360000" cy="0"/>
          </a:xfrm>
          <a:prstGeom prst="line">
            <a:avLst/>
          </a:prstGeom>
          <a:ln w="44450" cap="rnd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7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03748" y="2465916"/>
            <a:ext cx="3100420" cy="3026378"/>
          </a:xfrm>
          <a:prstGeom prst="rect">
            <a:avLst/>
          </a:prstGeom>
        </p:spPr>
      </p:pic>
      <p:sp>
        <p:nvSpPr>
          <p:cNvPr id="28" name="내용 개체 틀 2"/>
          <p:cNvSpPr>
            <a:spLocks noGrp="1"/>
          </p:cNvSpPr>
          <p:nvPr/>
        </p:nvSpPr>
        <p:spPr>
          <a:xfrm>
            <a:off x="3711601" y="1858264"/>
            <a:ext cx="967275" cy="490808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탈것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9" name="내용 개체 틀 2"/>
          <p:cNvSpPr>
            <a:spLocks noGrp="1"/>
          </p:cNvSpPr>
          <p:nvPr/>
        </p:nvSpPr>
        <p:spPr>
          <a:xfrm>
            <a:off x="6721501" y="3195998"/>
            <a:ext cx="4861942" cy="3274225"/>
          </a:xfrm>
          <a:prstGeom prst="rect">
            <a:avLst/>
          </a:prstGeom>
        </p:spPr>
        <p:txBody>
          <a:bodyPr vert="horz" lIns="91440" tIns="45720" rIns="91440" bIns="45720" anchor="t">
            <a:normAutofit lnSpcReduction="10000"/>
          </a:bodyPr>
          <a:lstStyle/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일정 시간이 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지나면 맵 중앙에 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  <a:p>
            <a: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리스폰된후 사용할수있다</a:t>
            </a:r>
            <a:endParaRPr xmlns:mc="http://schemas.openxmlformats.org/markup-compatibility/2006" xmlns:hp="http://schemas.haansoft.com/office/presentation/8.0" kumimoji="0" lang="ko-KR" altLang="en-US" sz="2800" b="1" i="0" u="none" strike="noStrike" kern="1200" cap="none" spc="0" normalizeH="0" baseline="0" mc:Ignorable="hp" hp:hslEmbossed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메인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목차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3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내용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4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마무리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282</ep:Words>
  <ep:PresentationFormat>와이드스크린</ep:PresentationFormat>
  <ep:Paragraphs>116</ep:Paragraphs>
  <ep:Slides>20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4</vt:i4>
      </vt:variant>
      <vt:variant>
        <vt:lpstr>슬라이드 제목</vt:lpstr>
      </vt:variant>
      <vt:variant>
        <vt:i4>20</vt:i4>
      </vt:variant>
    </vt:vector>
  </ep:HeadingPairs>
  <ep:TitlesOfParts>
    <vt:vector size="24" baseType="lpstr">
      <vt:lpstr>메인</vt:lpstr>
      <vt:lpstr>목차</vt:lpstr>
      <vt:lpstr>내용</vt:lpstr>
      <vt:lpstr>마무리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2017-05-21T13:44:12.000</dcterms:created>
  <dc:creator>hyeran kang</dc:creator>
  <cp:lastModifiedBy>전태준</cp:lastModifiedBy>
  <dcterms:modified xsi:type="dcterms:W3CDTF">2023-09-04T11:36:33.980</dcterms:modified>
  <cp:revision>36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