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  <p:sldMasterId id="2147483681" r:id="rId2"/>
    <p:sldMasterId id="2147483682" r:id="rId3"/>
    <p:sldMasterId id="214748368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77" r:id="rId13"/>
    <p:sldId id="281" r:id="rId14"/>
    <p:sldId id="282" r:id="rId15"/>
    <p:sldId id="280" r:id="rId16"/>
    <p:sldId id="283" r:id="rId17"/>
    <p:sldId id="272" r:id="rId18"/>
    <p:sldId id="273" r:id="rId19"/>
    <p:sldId id="274" r:id="rId20"/>
    <p:sldId id="275" r:id="rId21"/>
    <p:sldId id="27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2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435" y="1631052"/>
            <a:ext cx="161163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주무기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3258397" y="932037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3237230" y="2708910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3332480" y="4517587"/>
            <a:ext cx="2160270" cy="1440180"/>
          </a:xfrm>
          <a:prstGeom prst="rect">
            <a:avLst/>
          </a:prstGeom>
          <a:noFill/>
        </p:spPr>
      </p:pic>
      <p:sp>
        <p:nvSpPr>
          <p:cNvPr id="1029" name="TextBox 1028"/>
          <p:cNvSpPr txBox="1"/>
          <p:nvPr/>
        </p:nvSpPr>
        <p:spPr>
          <a:xfrm>
            <a:off x="7429502" y="548405"/>
            <a:ext cx="3646442" cy="179284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라이플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자동소총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 </a:t>
            </a:r>
            <a:r>
              <a:rPr lang="en-US" altLang="ko-KR" b="1">
                <a:solidFill>
                  <a:schemeClr val="lt1"/>
                </a:solidFill>
              </a:rPr>
              <a:t>: 30/30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7475102" y="2531742"/>
            <a:ext cx="3710904" cy="179451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샷건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반자동 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★★★★☆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</a:t>
            </a:r>
            <a:r>
              <a:rPr lang="ko-KR" altLang="en-US">
                <a:solidFill>
                  <a:schemeClr val="lt1"/>
                </a:solidFill>
              </a:rPr>
              <a:t>★</a:t>
            </a:r>
            <a:r>
              <a:rPr lang="ko-KR" altLang="en-US" b="1">
                <a:solidFill>
                  <a:schemeClr val="lt1"/>
                </a:solidFill>
              </a:rPr>
              <a:t>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 </a:t>
            </a:r>
            <a:r>
              <a:rPr lang="en-US" altLang="ko-KR" b="1">
                <a:solidFill>
                  <a:schemeClr val="lt1"/>
                </a:solidFill>
              </a:rPr>
              <a:t>5/5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7456242" y="4559357"/>
            <a:ext cx="3742654" cy="1787679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로켓 런처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수동소총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★★★★★ </a:t>
            </a:r>
            <a:br>
              <a:rPr lang="ko-KR" altLang="en-US" b="1">
                <a:solidFill>
                  <a:schemeClr val="lt1"/>
                </a:solidFill>
              </a:rPr>
            </a:b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★★★★★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포물선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★☆☆☆☆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2/2</a:t>
            </a:r>
            <a:endParaRPr lang="en-US" altLang="ko-KR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135" y="1631052"/>
            <a:ext cx="18592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보조무기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7115847" y="590741"/>
            <a:ext cx="3646442" cy="1283779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일반 수류탄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수류탄이 터진 지점에 강력한 데미지를 준다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7093339" y="2640719"/>
            <a:ext cx="3636820" cy="1291201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고체 수류탄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수류탄이 충돌된 지점에 벽을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생성한다</a:t>
            </a:r>
            <a:r>
              <a:rPr lang="en-US" altLang="ko-KR" b="1">
                <a:solidFill>
                  <a:schemeClr val="lt1"/>
                </a:solidFill>
              </a:rPr>
              <a:t>.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7093339" y="4614761"/>
            <a:ext cx="3742654" cy="128883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부비 트랩</a:t>
            </a:r>
            <a:endParaRPr lang="ko-KR" altLang="en-US" sz="25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사용자가 부비 트랩을 설치하여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지나가는 적에게 데미지를 준다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026" name="Picture 2" descr="M18 클레이 모어 대인 지뢰 3D 모델 $8 - .max .3ds .obj - Free3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05262" y="4611014"/>
            <a:ext cx="2052735" cy="1539551"/>
          </a:xfrm>
          <a:prstGeom prst="rect">
            <a:avLst/>
          </a:prstGeom>
          <a:noFill/>
        </p:spPr>
      </p:pic>
      <p:pic>
        <p:nvPicPr>
          <p:cNvPr id="1028" name="Picture 4" descr="수류탄 무료 3D 모델 - .dwg - Free3D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29969" y="439626"/>
            <a:ext cx="1403324" cy="175415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29969" y="2321228"/>
            <a:ext cx="1425279" cy="2162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207250" y="2323253"/>
          <a:ext cx="4340987" cy="16084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/>
                <a:gridCol w="2776214"/>
              </a:tblGrid>
              <a:tr h="70346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228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맵 오브젝트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탈출 아이템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3511" y="2245587"/>
            <a:ext cx="4707877" cy="2795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" y="1631052"/>
            <a:ext cx="1983105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 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-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 탈출 아이템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3873" y="1959595"/>
            <a:ext cx="3060312" cy="293880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6259560" y="2153650"/>
            <a:ext cx="4666290" cy="2464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탈출 도구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설명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맵에 존재하는 </a:t>
            </a:r>
            <a:r>
              <a:rPr lang="ko-KR" altLang="en-US">
                <a:solidFill>
                  <a:srgbClr val="ffff00"/>
                </a:solidFill>
              </a:rPr>
              <a:t>여러 소품들의 형태로 모습이 변해 있고</a:t>
            </a:r>
            <a:r>
              <a:rPr lang="ko-KR" altLang="en-US">
                <a:solidFill>
                  <a:schemeClr val="lt1"/>
                </a:solidFill>
              </a:rPr>
              <a:t> 플레이어가 다가와서 상호작용하면 모습이 변하고 획득할수 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아이템 총 개수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맵 전역에 </a:t>
            </a:r>
            <a:r>
              <a:rPr lang="ko-KR" altLang="en-US">
                <a:solidFill>
                  <a:srgbClr val="ffff00"/>
                </a:solidFill>
              </a:rPr>
              <a:t>총 </a:t>
            </a:r>
            <a:r>
              <a:rPr lang="en-US" altLang="ko-KR">
                <a:solidFill>
                  <a:srgbClr val="ffff00"/>
                </a:solidFill>
              </a:rPr>
              <a:t>20</a:t>
            </a:r>
            <a:r>
              <a:rPr lang="ko-KR" altLang="en-US">
                <a:solidFill>
                  <a:srgbClr val="ffff00"/>
                </a:solidFill>
              </a:rPr>
              <a:t>개</a:t>
            </a:r>
            <a:r>
              <a:rPr lang="ko-KR" altLang="en-US">
                <a:solidFill>
                  <a:schemeClr val="lt1"/>
                </a:solidFill>
              </a:rPr>
              <a:t>의 탈출 도구 아이템이 존재한다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487" y="894732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총알 자국 연출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절차 메쉬를 이용하여 총알 자국을 실제로 메쉬를 변형시켜서 구현한다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963561" y="4839756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6134" y="618991"/>
            <a:ext cx="1915926" cy="1530386"/>
          </a:xfrm>
          <a:prstGeom prst="rect">
            <a:avLst/>
          </a:prstGeom>
        </p:spPr>
      </p:pic>
      <p:sp>
        <p:nvSpPr>
          <p:cNvPr id="31" name="TextBox 26"/>
          <p:cNvSpPr txBox="1"/>
          <p:nvPr/>
        </p:nvSpPr>
        <p:spPr>
          <a:xfrm>
            <a:off x="1048611" y="3019480"/>
            <a:ext cx="6695399" cy="160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메쉬 변형을 통한 모프애니메이션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언리얼에서 메쉬 데이터들을 이용하여 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모프 애니메이션을 연출 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6093" y="2864627"/>
            <a:ext cx="3738628" cy="244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5333" y="1756833"/>
            <a:ext cx="4910666" cy="3831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6244168" y="1980684"/>
            <a:ext cx="5787160" cy="354191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 유사 게임 </a:t>
            </a:r>
            <a:r>
              <a:rPr lang="en-US" altLang="ko-KR" sz="2500" b="1">
                <a:solidFill>
                  <a:schemeClr val="lt1"/>
                </a:solidFill>
              </a:rPr>
              <a:t>:</a:t>
            </a:r>
            <a:r>
              <a:rPr lang="ko-KR" altLang="en-US" sz="2500" b="1">
                <a:solidFill>
                  <a:schemeClr val="lt1"/>
                </a:solidFill>
              </a:rPr>
              <a:t> 오버워치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200" b="1" u="sng">
                <a:solidFill>
                  <a:schemeClr val="lt1"/>
                </a:solidFill>
              </a:rPr>
              <a:t>차별성</a:t>
            </a:r>
            <a:endParaRPr lang="ko-KR" altLang="en-US" sz="2200" b="1" u="sng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다양한 주무기와 투척류 무기 그리고 스킬을 조합하여 상황에 맞는 </a:t>
            </a:r>
            <a:r>
              <a:rPr lang="ko-KR" altLang="en-US" b="1">
                <a:solidFill>
                  <a:srgbClr val="ffff00"/>
                </a:solidFill>
              </a:rPr>
              <a:t>여러가지 스타일의 플레이</a:t>
            </a:r>
            <a:r>
              <a:rPr lang="ko-KR" altLang="en-US" b="1">
                <a:solidFill>
                  <a:schemeClr val="lt1"/>
                </a:solidFill>
              </a:rPr>
              <a:t>가 가능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탈출 도구를 찾는데 있어 </a:t>
            </a:r>
            <a:r>
              <a:rPr lang="ko-KR" altLang="en-US" b="1">
                <a:solidFill>
                  <a:srgbClr val="ffff00"/>
                </a:solidFill>
              </a:rPr>
              <a:t>숨바꼭질 같은 아케이드 </a:t>
            </a:r>
            <a:endParaRPr lang="ko-KR" altLang="en-US" b="1">
              <a:solidFill>
                <a:srgbClr val="ffff00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ffff00"/>
                </a:solidFill>
              </a:rPr>
              <a:t>요소 </a:t>
            </a:r>
            <a:r>
              <a:rPr lang="ko-KR" altLang="en-US" b="1">
                <a:solidFill>
                  <a:schemeClr val="lt1"/>
                </a:solidFill>
              </a:rPr>
              <a:t>추가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마지막에 탈출 직전의 적을 처치하여 </a:t>
            </a:r>
            <a:r>
              <a:rPr lang="ko-KR" altLang="en-US" b="1">
                <a:solidFill>
                  <a:srgbClr val="ffff00"/>
                </a:solidFill>
              </a:rPr>
              <a:t>한번에 역전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할수 있는 긴장감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3526158" y="417797"/>
          <a:ext cx="7339379" cy="60224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25880"/>
                <a:gridCol w="696140"/>
                <a:gridCol w="822114"/>
                <a:gridCol w="795762"/>
                <a:gridCol w="779779"/>
                <a:gridCol w="748921"/>
                <a:gridCol w="779780"/>
                <a:gridCol w="717784"/>
                <a:gridCol w="673215"/>
              </a:tblGrid>
              <a:tr h="325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서버 로직 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345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서버 동기화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기술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움직임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 b="1">
                          <a:solidFill>
                            <a:schemeClr val="lt1"/>
                          </a:solidFill>
                        </a:rPr>
                        <a:t>UI </a:t>
                      </a: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총알 구멍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연출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모프 애니메이션연출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애니메이션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나이아가라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이팩트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버그 테스트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793749" y="3429000"/>
          <a:ext cx="1935844" cy="14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6182d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2350392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  <a:endParaRPr lang="en-US" altLang="ko-KR" sz="4000" b="1" u="sng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39105" y="3140363"/>
            <a:ext cx="11713790" cy="354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HY태백B"/>
                <a:ea typeface="HY태백B"/>
              </a:rPr>
              <a:t>장르</a:t>
            </a:r>
            <a:r>
              <a:rPr lang="en-US" altLang="ko-KR" sz="2500" b="1">
                <a:solidFill>
                  <a:schemeClr val="lt1"/>
                </a:solidFill>
                <a:latin typeface="HY태백B"/>
                <a:ea typeface="HY태백B"/>
              </a:rPr>
              <a:t>: 3</a:t>
            </a:r>
            <a:r>
              <a:rPr lang="ko-KR" altLang="en-US" sz="2500" b="1">
                <a:solidFill>
                  <a:schemeClr val="lt1"/>
                </a:solidFill>
                <a:latin typeface="HY태백B"/>
                <a:ea typeface="HY태백B"/>
              </a:rPr>
              <a:t>인칭 슈팅게임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플레이어들은 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개의 탈출 도구를 모으기 위해 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맵에 존재하는 탈출 도구를 찾거나 적 플레이어의 탈출 도구를 뺏는다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</a:t>
            </a:r>
            <a:r>
              <a:rPr lang="ko-KR" altLang="en-US">
                <a:solidFill>
                  <a:srgbClr val="ffff00"/>
                </a:solidFill>
                <a:latin typeface="HY태백B"/>
                <a:ea typeface="HY태백B"/>
              </a:rPr>
              <a:t>맵에 존재하는 탈출 도구들은 기존 맵의 소품들로 위장하여 있다</a:t>
            </a: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</a:t>
            </a: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*10개 이상의 탈출 도구를 획득한 상태에서 적에서 처치 당하면 4개의 탈출 도구를 적에서 빼앗긴다.*</a:t>
            </a: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총 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개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이상의 탈출 도구를 모았다면 맵 중앙에 있는 우주선을 타고 탈출한다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457642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7461228" y="3080808"/>
            <a:ext cx="4612374" cy="69871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서로를 처치하거나  맵에 흩어져 있는 탈출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도구를 찾는다</a:t>
            </a:r>
            <a:endParaRPr lang="ko-KR" altLang="en-US" sz="200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5672666" y="2355411"/>
            <a:ext cx="1437388" cy="948513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8763036" y="2301910"/>
            <a:ext cx="711403" cy="11077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>
            <a:off x="6095998" y="5459077"/>
            <a:ext cx="978959" cy="1922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/>
          <p:nvPr/>
        </p:nvSpPr>
        <p:spPr>
          <a:xfrm>
            <a:off x="7242884" y="1068435"/>
            <a:ext cx="4612374" cy="691785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적에게 처치당하면 리스폰 장소에서</a:t>
            </a:r>
            <a:endParaRPr lang="ko-KR" altLang="en-US" sz="2000">
              <a:solidFill>
                <a:schemeClr val="bg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 부활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후 다시 무기를 선택한다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.</a:t>
            </a:r>
            <a:endParaRPr lang="en-US" altLang="ko-KR" sz="200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45" name="직선 화살표 연결선 6"/>
          <p:cNvCxnSpPr/>
          <p:nvPr/>
        </p:nvCxnSpPr>
        <p:spPr>
          <a:xfrm rot="5400000">
            <a:off x="9646901" y="2345350"/>
            <a:ext cx="743708" cy="5402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2557826" y="1887297"/>
            <a:ext cx="2915239" cy="364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Shift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전력질주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Space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F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상호작용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Mouse Left 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Mouse Right 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6667" y="990904"/>
            <a:ext cx="4876190" cy="48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20765" y="1080135"/>
          <a:ext cx="4344150" cy="2114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6938"/>
              </a:tblGrid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314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269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080135"/>
            <a:ext cx="1800225" cy="180022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20315" y="3600450"/>
            <a:ext cx="1800224" cy="1800225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20765" y="3600450"/>
          <a:ext cx="4339917" cy="23812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2705"/>
              </a:tblGrid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689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322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516909" y="2919076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아리온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553855" y="5428384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단테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080135"/>
            <a:ext cx="1785160" cy="180022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20315" y="3600450"/>
            <a:ext cx="1800225" cy="180022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20765" y="1080135"/>
          <a:ext cx="4341089" cy="21240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3128"/>
                <a:gridCol w="2667961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충전된 대시 양만큼 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20765" y="3600450"/>
          <a:ext cx="4345206" cy="21507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293"/>
                <a:gridCol w="2650913"/>
              </a:tblGrid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387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"/>
          <p:cNvSpPr txBox="1"/>
          <p:nvPr/>
        </p:nvSpPr>
        <p:spPr>
          <a:xfrm>
            <a:off x="2553855" y="5428384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크라토스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516909" y="2919076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에단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518</ep:Words>
  <ep:PresentationFormat>와이드스크린</ep:PresentationFormat>
  <ep:Paragraphs>155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ep:HeadingPairs>
  <ep:TitlesOfParts>
    <vt:vector size="23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2023-12-14T18:14:13.874</dcterms:modified>
  <cp:revision>347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