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15A2-EBAC-4B37-83A2-7047A5E2C50D}" type="datetimeFigureOut">
              <a:rPr lang="ko-KR" altLang="en-US" smtClean="0"/>
              <a:pPr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3BA59-1FEC-4026-A37F-048E72DA8A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3BA59-1FEC-4026-A37F-048E72DA8AD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3BA59-1FEC-4026-A37F-048E72DA8AD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3BA59-1FEC-4026-A37F-048E72DA8AD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3BA59-1FEC-4026-A37F-048E72DA8AD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AE00-ADFC-4C2A-86C4-25E44A660E3D}" type="datetimeFigureOut">
              <a:rPr lang="ko-KR" altLang="en-US" smtClean="0"/>
              <a:pPr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F41-D029-4A23-84CD-4DDB52279D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AE00-ADFC-4C2A-86C4-25E44A660E3D}" type="datetimeFigureOut">
              <a:rPr lang="ko-KR" altLang="en-US" smtClean="0"/>
              <a:pPr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F41-D029-4A23-84CD-4DDB52279D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AE00-ADFC-4C2A-86C4-25E44A660E3D}" type="datetimeFigureOut">
              <a:rPr lang="ko-KR" altLang="en-US" smtClean="0"/>
              <a:pPr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F41-D029-4A23-84CD-4DDB52279D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AE00-ADFC-4C2A-86C4-25E44A660E3D}" type="datetimeFigureOut">
              <a:rPr lang="ko-KR" altLang="en-US" smtClean="0"/>
              <a:pPr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F41-D029-4A23-84CD-4DDB52279D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AE00-ADFC-4C2A-86C4-25E44A660E3D}" type="datetimeFigureOut">
              <a:rPr lang="ko-KR" altLang="en-US" smtClean="0"/>
              <a:pPr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F41-D029-4A23-84CD-4DDB52279D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AE00-ADFC-4C2A-86C4-25E44A660E3D}" type="datetimeFigureOut">
              <a:rPr lang="ko-KR" altLang="en-US" smtClean="0"/>
              <a:pPr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F41-D029-4A23-84CD-4DDB52279D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AE00-ADFC-4C2A-86C4-25E44A660E3D}" type="datetimeFigureOut">
              <a:rPr lang="ko-KR" altLang="en-US" smtClean="0"/>
              <a:pPr/>
              <a:t>2022-11-15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F41-D029-4A23-84CD-4DDB52279D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AE00-ADFC-4C2A-86C4-25E44A660E3D}" type="datetimeFigureOut">
              <a:rPr lang="ko-KR" altLang="en-US" smtClean="0"/>
              <a:pPr/>
              <a:t>2022-11-15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F41-D029-4A23-84CD-4DDB52279D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AE00-ADFC-4C2A-86C4-25E44A660E3D}" type="datetimeFigureOut">
              <a:rPr lang="ko-KR" altLang="en-US" smtClean="0"/>
              <a:pPr/>
              <a:t>2022-11-15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F41-D029-4A23-84CD-4DDB52279D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AE00-ADFC-4C2A-86C4-25E44A660E3D}" type="datetimeFigureOut">
              <a:rPr lang="ko-KR" altLang="en-US" smtClean="0"/>
              <a:pPr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F41-D029-4A23-84CD-4DDB52279D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AE00-ADFC-4C2A-86C4-25E44A660E3D}" type="datetimeFigureOut">
              <a:rPr lang="ko-KR" altLang="en-US" smtClean="0"/>
              <a:pPr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F41-D029-4A23-84CD-4DDB52279D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AE00-ADFC-4C2A-86C4-25E44A660E3D}" type="datetimeFigureOut">
              <a:rPr lang="ko-KR" altLang="en-US" smtClean="0"/>
              <a:pPr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B9F41-D029-4A23-84CD-4DDB52279D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추상 클래스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참조타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215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14. </a:t>
            </a:r>
            <a:r>
              <a:rPr lang="ko-KR" altLang="en-US" dirty="0" smtClean="0"/>
              <a:t>다음과 </a:t>
            </a:r>
            <a:r>
              <a:rPr lang="ko-KR" altLang="en-US" dirty="0"/>
              <a:t>같은 부모 클래스와 자식 클래스가 </a:t>
            </a:r>
            <a:r>
              <a:rPr lang="ko-KR" altLang="en-US" dirty="0" smtClean="0"/>
              <a:t>있다 틀린 곳을 찾으시오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dirty="0"/>
              <a:t>class Person {</a:t>
            </a:r>
            <a:endParaRPr lang="ko-KR" altLang="en-US" dirty="0"/>
          </a:p>
          <a:p>
            <a:pPr latinLnBrk="0"/>
            <a:r>
              <a:rPr lang="en-US" dirty="0"/>
              <a:t>    void name() { }</a:t>
            </a:r>
            <a:endParaRPr lang="ko-KR" altLang="en-US" dirty="0"/>
          </a:p>
          <a:p>
            <a:pPr latinLnBrk="0"/>
            <a:r>
              <a:rPr lang="en-US" dirty="0"/>
              <a:t>    protected void number() { </a:t>
            </a:r>
            <a:r>
              <a:rPr lang="en-US" dirty="0" smtClean="0"/>
              <a:t>}</a:t>
            </a:r>
            <a:endParaRPr lang="ko-KR" altLang="en-US" dirty="0"/>
          </a:p>
          <a:p>
            <a:pPr latinLnBrk="0"/>
            <a:r>
              <a:rPr lang="en-US" dirty="0"/>
              <a:t>    private void secret() { }</a:t>
            </a:r>
            <a:endParaRPr lang="ko-KR" altLang="en-US" dirty="0"/>
          </a:p>
          <a:p>
            <a:pPr latinLnBrk="0"/>
            <a:r>
              <a:rPr lang="en-US" dirty="0"/>
              <a:t>}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dirty="0"/>
              <a:t>class Student extends Person {</a:t>
            </a:r>
            <a:endParaRPr lang="ko-KR" altLang="en-US" dirty="0"/>
          </a:p>
          <a:p>
            <a:pPr latinLnBrk="0"/>
            <a:r>
              <a:rPr lang="en-US" dirty="0"/>
              <a:t>    public void name() { }</a:t>
            </a:r>
            <a:endParaRPr lang="ko-KR" altLang="en-US" dirty="0"/>
          </a:p>
          <a:p>
            <a:pPr latinLnBrk="0"/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void number() { </a:t>
            </a:r>
            <a:r>
              <a:rPr lang="en-US" dirty="0" smtClean="0">
                <a:solidFill>
                  <a:srgbClr val="FF0000"/>
                </a:solidFill>
              </a:rPr>
              <a:t>}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축소 </a:t>
            </a:r>
            <a:endParaRPr lang="ko-KR" altLang="en-US" dirty="0">
              <a:solidFill>
                <a:srgbClr val="FF0000"/>
              </a:solidFill>
            </a:endParaRPr>
          </a:p>
          <a:p>
            <a:pPr latinLnBrk="0"/>
            <a:r>
              <a:rPr lang="en-US" dirty="0" smtClean="0"/>
              <a:t>    private </a:t>
            </a:r>
            <a:r>
              <a:rPr lang="en-US" dirty="0"/>
              <a:t>void secret() { }</a:t>
            </a:r>
            <a:endParaRPr lang="ko-KR" altLang="en-US" dirty="0"/>
          </a:p>
          <a:p>
            <a:pPr latinLnBrk="0"/>
            <a:r>
              <a:rPr lang="en-US" dirty="0"/>
              <a:t>}</a:t>
            </a:r>
            <a:endParaRPr lang="ko-KR" altLang="en-US" dirty="0"/>
          </a:p>
          <a:p>
            <a:pPr latinLnBrk="0"/>
            <a:endParaRPr lang="en-US" dirty="0" smtClean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215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15. </a:t>
            </a:r>
            <a:r>
              <a:rPr lang="ko-KR" altLang="en-US" dirty="0" smtClean="0"/>
              <a:t>인터페이스를 </a:t>
            </a:r>
            <a:r>
              <a:rPr lang="ko-KR" altLang="en-US" dirty="0"/>
              <a:t>설명한 것이다</a:t>
            </a:r>
            <a:r>
              <a:rPr lang="en-US" dirty="0"/>
              <a:t>. </a:t>
            </a:r>
            <a:r>
              <a:rPr lang="ko-KR" altLang="en-US" dirty="0"/>
              <a:t>틀린 것은</a:t>
            </a:r>
            <a:r>
              <a:rPr lang="en-US" dirty="0"/>
              <a:t>?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vl="0" latinLnBrk="0"/>
            <a:r>
              <a:rPr lang="en-US" altLang="ko-KR" dirty="0" smtClean="0"/>
              <a:t>a. </a:t>
            </a:r>
            <a:r>
              <a:rPr lang="ko-KR" altLang="en-US" dirty="0" smtClean="0"/>
              <a:t>인터페이스는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포함할 수 없다</a:t>
            </a:r>
            <a:r>
              <a:rPr lang="en-US" dirty="0" smtClean="0"/>
              <a:t>. -&gt;</a:t>
            </a:r>
            <a:r>
              <a:rPr lang="ko-KR" altLang="en-US" dirty="0" err="1" smtClean="0"/>
              <a:t>상수형변수</a:t>
            </a:r>
            <a:endParaRPr lang="ko-KR" altLang="en-US" dirty="0"/>
          </a:p>
          <a:p>
            <a:pPr lvl="0" latinLnBrk="0"/>
            <a:r>
              <a:rPr lang="en-US" altLang="ko-KR" dirty="0" smtClean="0"/>
              <a:t>b. </a:t>
            </a:r>
            <a:r>
              <a:rPr lang="ko-KR" altLang="en-US" dirty="0" smtClean="0"/>
              <a:t>인터페이스는 </a:t>
            </a:r>
            <a:r>
              <a:rPr lang="ko-KR" altLang="en-US" dirty="0" err="1"/>
              <a:t>생성자를</a:t>
            </a:r>
            <a:r>
              <a:rPr lang="ko-KR" altLang="en-US" dirty="0"/>
              <a:t> 포함할 수 없다</a:t>
            </a:r>
            <a:r>
              <a:rPr lang="en-US" dirty="0"/>
              <a:t>.</a:t>
            </a:r>
            <a:endParaRPr lang="ko-KR" altLang="en-US" dirty="0"/>
          </a:p>
          <a:p>
            <a:pPr lvl="0" latinLnBrk="0"/>
            <a:r>
              <a:rPr lang="en-US" altLang="ko-KR" dirty="0" smtClean="0">
                <a:solidFill>
                  <a:srgbClr val="FF0000"/>
                </a:solidFill>
              </a:rPr>
              <a:t>c. </a:t>
            </a:r>
            <a:r>
              <a:rPr lang="ko-KR" altLang="en-US" dirty="0" smtClean="0">
                <a:solidFill>
                  <a:srgbClr val="FF0000"/>
                </a:solidFill>
              </a:rPr>
              <a:t>인터페이스는 </a:t>
            </a:r>
            <a:r>
              <a:rPr lang="ko-KR" altLang="en-US" dirty="0">
                <a:solidFill>
                  <a:srgbClr val="FF0000"/>
                </a:solidFill>
              </a:rPr>
              <a:t>상수를 포함할 수 없다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모든 변수 상수</a:t>
            </a:r>
            <a:endParaRPr lang="ko-KR" altLang="en-US" dirty="0">
              <a:solidFill>
                <a:srgbClr val="FF0000"/>
              </a:solidFill>
            </a:endParaRPr>
          </a:p>
          <a:p>
            <a:pPr lvl="0" latinLnBrk="0"/>
            <a:r>
              <a:rPr lang="en-US" altLang="ko-KR" dirty="0" smtClean="0"/>
              <a:t>d. </a:t>
            </a:r>
            <a:r>
              <a:rPr lang="ko-KR" altLang="en-US" dirty="0" smtClean="0"/>
              <a:t>인터페이스의 </a:t>
            </a:r>
            <a:r>
              <a:rPr lang="ko-KR" altLang="en-US" dirty="0"/>
              <a:t>모든 멤버는</a:t>
            </a:r>
            <a:r>
              <a:rPr lang="en-US" dirty="0"/>
              <a:t> public</a:t>
            </a:r>
            <a:r>
              <a:rPr lang="ko-KR" altLang="en-US" dirty="0"/>
              <a:t>으로 공개된다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pPr latinLnBrk="0"/>
            <a:endParaRPr lang="en-US" dirty="0" smtClean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215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latinLnBrk="0"/>
            <a:r>
              <a:rPr lang="en-US" altLang="ko-KR" dirty="0" smtClean="0"/>
              <a:t>16. </a:t>
            </a:r>
            <a:r>
              <a:rPr lang="ko-KR" altLang="en-US" dirty="0" smtClean="0"/>
              <a:t>다음은 </a:t>
            </a:r>
            <a:r>
              <a:rPr lang="ko-KR" altLang="en-US" dirty="0"/>
              <a:t>인터페이스와 구현 클래스를 정의한 코드이다</a:t>
            </a:r>
            <a:r>
              <a:rPr lang="en-US" dirty="0"/>
              <a:t>. </a:t>
            </a:r>
            <a:r>
              <a:rPr lang="ko-KR" altLang="en-US" dirty="0"/>
              <a:t>빈칸에 적절한 내용은</a:t>
            </a:r>
            <a:r>
              <a:rPr lang="en-US" dirty="0"/>
              <a:t>?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dirty="0"/>
              <a:t>interface </a:t>
            </a:r>
            <a:r>
              <a:rPr lang="en-US" dirty="0" smtClean="0"/>
              <a:t>A{</a:t>
            </a:r>
            <a:endParaRPr lang="ko-KR" altLang="en-US" dirty="0"/>
          </a:p>
          <a:p>
            <a:pPr latinLnBrk="0"/>
            <a:r>
              <a:rPr lang="en-US" dirty="0"/>
              <a:t>    void </a:t>
            </a:r>
            <a:r>
              <a:rPr lang="en-US" dirty="0" err="1" smtClean="0"/>
              <a:t>isPrint</a:t>
            </a:r>
            <a:r>
              <a:rPr lang="en-US" dirty="0" smtClean="0"/>
              <a:t>();</a:t>
            </a:r>
            <a:endParaRPr lang="ko-KR" altLang="en-US" dirty="0"/>
          </a:p>
          <a:p>
            <a:pPr latinLnBrk="0"/>
            <a:r>
              <a:rPr lang="en-US" dirty="0"/>
              <a:t>}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dirty="0"/>
              <a:t>class </a:t>
            </a:r>
            <a:r>
              <a:rPr lang="en-US" dirty="0" smtClean="0"/>
              <a:t>B </a:t>
            </a:r>
            <a:r>
              <a:rPr lang="en-US" dirty="0" smtClean="0"/>
              <a:t>__________         </a:t>
            </a:r>
            <a:r>
              <a:rPr lang="en-US" dirty="0"/>
              <a:t>{</a:t>
            </a:r>
            <a:endParaRPr lang="ko-KR" altLang="en-US" dirty="0"/>
          </a:p>
          <a:p>
            <a:pPr latinLnBrk="0"/>
            <a:r>
              <a:rPr lang="en-US" dirty="0"/>
              <a:t>    public void </a:t>
            </a:r>
            <a:r>
              <a:rPr lang="en-US" dirty="0" err="1" smtClean="0"/>
              <a:t>isPrint</a:t>
            </a:r>
            <a:r>
              <a:rPr lang="en-US" dirty="0" smtClean="0"/>
              <a:t>() </a:t>
            </a:r>
            <a:r>
              <a:rPr lang="en-US" dirty="0"/>
              <a:t>{</a:t>
            </a:r>
            <a:endParaRPr lang="ko-KR" altLang="en-US" dirty="0"/>
          </a:p>
          <a:p>
            <a:pPr latinLnBrk="0"/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 smtClean="0"/>
              <a:t>(“OK");</a:t>
            </a:r>
            <a:endParaRPr lang="ko-KR" altLang="en-US" dirty="0"/>
          </a:p>
          <a:p>
            <a:pPr latinLnBrk="0"/>
            <a:r>
              <a:rPr lang="en-US" dirty="0"/>
              <a:t>    }</a:t>
            </a:r>
            <a:endParaRPr lang="ko-KR" altLang="en-US" dirty="0"/>
          </a:p>
          <a:p>
            <a:pPr latinLnBrk="0"/>
            <a:r>
              <a:rPr lang="en-US" dirty="0"/>
              <a:t>}</a:t>
            </a:r>
            <a:endParaRPr lang="ko-KR" altLang="en-US" dirty="0"/>
          </a:p>
          <a:p>
            <a:pPr latinLnBrk="0"/>
            <a:endParaRPr lang="en-US" dirty="0" smtClean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25649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</a:t>
            </a:r>
            <a:r>
              <a:rPr lang="en-US" altLang="ko-KR" dirty="0" smtClean="0"/>
              <a:t>mplement A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2153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dirty="0" smtClean="0"/>
              <a:t>17. Printable</a:t>
            </a:r>
            <a:r>
              <a:rPr lang="ko-KR" altLang="en-US" dirty="0"/>
              <a:t>는 인터페이스이다</a:t>
            </a:r>
            <a:r>
              <a:rPr lang="en-US" dirty="0"/>
              <a:t>. </a:t>
            </a:r>
            <a:r>
              <a:rPr lang="ko-KR" altLang="en-US" dirty="0"/>
              <a:t>다음 코드에서 잘못된 행을 모두 찾으시오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dirty="0"/>
              <a:t>interface Printable {</a:t>
            </a:r>
            <a:endParaRPr lang="ko-KR" altLang="en-US" dirty="0"/>
          </a:p>
          <a:p>
            <a:pPr latinLnBrk="0"/>
            <a:r>
              <a:rPr lang="en-US" dirty="0">
                <a:solidFill>
                  <a:srgbClr val="FF0000"/>
                </a:solidFill>
              </a:rPr>
              <a:t>    String toner</a:t>
            </a:r>
            <a:r>
              <a:rPr lang="en-US" dirty="0" smtClean="0">
                <a:solidFill>
                  <a:srgbClr val="FF0000"/>
                </a:solidFill>
              </a:rPr>
              <a:t>;   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상수이기 때문에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String toner=“”;</a:t>
            </a:r>
            <a:endParaRPr lang="ko-KR" altLang="en-US" dirty="0">
              <a:solidFill>
                <a:srgbClr val="FF0000"/>
              </a:solidFill>
            </a:endParaRPr>
          </a:p>
          <a:p>
            <a:pPr latinLnBrk="0"/>
            <a:r>
              <a:rPr lang="en-US" dirty="0"/>
              <a:t>    abstract void print();</a:t>
            </a:r>
            <a:endParaRPr lang="ko-KR" altLang="en-US" dirty="0"/>
          </a:p>
          <a:p>
            <a:pPr latinLnBrk="0"/>
            <a:r>
              <a:rPr lang="en-US" dirty="0"/>
              <a:t>}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dirty="0"/>
              <a:t>public class </a:t>
            </a:r>
            <a:r>
              <a:rPr lang="en-US" dirty="0" err="1"/>
              <a:t>PrintableTest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Printable </a:t>
            </a:r>
            <a:r>
              <a:rPr lang="en-US" dirty="0" smtClean="0"/>
              <a:t>{		</a:t>
            </a:r>
            <a:r>
              <a:rPr lang="en-US" dirty="0" smtClean="0">
                <a:sym typeface="Wingdings" pitchFamily="2" charset="2"/>
              </a:rPr>
              <a:t> implement</a:t>
            </a:r>
            <a:endParaRPr lang="ko-KR" altLang="en-US" dirty="0"/>
          </a:p>
          <a:p>
            <a:pPr latinLnBrk="0"/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endParaRPr lang="ko-KR" altLang="en-US" dirty="0"/>
          </a:p>
          <a:p>
            <a:pPr latinLnBrk="0"/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new Printable</a:t>
            </a:r>
            <a:r>
              <a:rPr lang="en-US" dirty="0" smtClean="0">
                <a:solidFill>
                  <a:srgbClr val="FF0000"/>
                </a:solidFill>
              </a:rPr>
              <a:t>();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ko-KR" altLang="en-US" dirty="0" err="1" smtClean="0">
                <a:solidFill>
                  <a:srgbClr val="FF0000"/>
                </a:solidFill>
                <a:sym typeface="Wingdings" pitchFamily="2" charset="2"/>
              </a:rPr>
              <a:t>생성자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 없기 때문에 </a:t>
            </a:r>
            <a:r>
              <a:rPr lang="ko-KR" altLang="en-US" dirty="0" err="1" smtClean="0">
                <a:solidFill>
                  <a:srgbClr val="FF0000"/>
                </a:solidFill>
                <a:sym typeface="Wingdings" pitchFamily="2" charset="2"/>
              </a:rPr>
              <a:t>생성자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 호출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  <a:p>
            <a:pPr latinLnBrk="0"/>
            <a:r>
              <a:rPr lang="en-US" dirty="0"/>
              <a:t>        new </a:t>
            </a:r>
            <a:r>
              <a:rPr lang="en-US" dirty="0" err="1"/>
              <a:t>PrintableTest</a:t>
            </a:r>
            <a:r>
              <a:rPr lang="en-US" dirty="0"/>
              <a:t>();</a:t>
            </a:r>
            <a:endParaRPr lang="ko-KR" altLang="en-US" dirty="0"/>
          </a:p>
          <a:p>
            <a:pPr latinLnBrk="0"/>
            <a:r>
              <a:rPr lang="en-US" dirty="0"/>
              <a:t>    }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void print() </a:t>
            </a:r>
            <a:r>
              <a:rPr lang="en-US" dirty="0" smtClean="0">
                <a:solidFill>
                  <a:srgbClr val="FF0000"/>
                </a:solidFill>
              </a:rPr>
              <a:t>{}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 public 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가져와야 함</a:t>
            </a:r>
            <a:endParaRPr lang="ko-KR" altLang="en-US" dirty="0">
              <a:solidFill>
                <a:srgbClr val="FF0000"/>
              </a:solidFill>
            </a:endParaRPr>
          </a:p>
          <a:p>
            <a:pPr latinLnBrk="0"/>
            <a:r>
              <a:rPr lang="en-US" dirty="0"/>
              <a:t>}</a:t>
            </a:r>
            <a:endParaRPr lang="ko-KR" altLang="en-US" dirty="0"/>
          </a:p>
          <a:p>
            <a:r>
              <a:rPr lang="en-US" dirty="0"/>
              <a:t/>
            </a:r>
            <a:br>
              <a:rPr lang="en-US" dirty="0"/>
            </a:br>
            <a:endParaRPr lang="ko-KR" altLang="en-US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714356"/>
            <a:ext cx="81248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14285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18. </a:t>
            </a:r>
            <a:r>
              <a:rPr lang="ko-KR" altLang="en-US" dirty="0" smtClean="0"/>
              <a:t>빈 공백에 맞는 답을 채우시오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84296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타입에 대한 설명으로 틀린 것은 무엇입니까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342900" indent="-342900" latinLnBrk="0">
              <a:buAutoNum type="arabicPeriod"/>
            </a:pPr>
            <a:endParaRPr lang="ko-KR" altLang="en-US" dirty="0"/>
          </a:p>
          <a:p>
            <a:pPr latinLnBrk="0"/>
            <a:r>
              <a:rPr lang="ko-KR" altLang="en-US" dirty="0"/>
              <a:t>① 참조 타입에는 배열</a:t>
            </a:r>
            <a:r>
              <a:rPr lang="en-US" dirty="0"/>
              <a:t>, </a:t>
            </a:r>
            <a:r>
              <a:rPr lang="ko-KR" altLang="en-US" dirty="0"/>
              <a:t>열거</a:t>
            </a:r>
            <a:r>
              <a:rPr lang="en-US" dirty="0"/>
              <a:t>, </a:t>
            </a:r>
            <a:r>
              <a:rPr lang="ko-KR" altLang="en-US" dirty="0"/>
              <a:t>클래스</a:t>
            </a:r>
            <a:r>
              <a:rPr lang="en-US" dirty="0"/>
              <a:t>, </a:t>
            </a:r>
            <a:r>
              <a:rPr lang="ko-KR" altLang="en-US" dirty="0"/>
              <a:t>인터페이스가 있다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r>
              <a:rPr lang="ko-KR" altLang="en-US" dirty="0"/>
              <a:t>② 참조 타입 변수의 메모리 생성 위치는 </a:t>
            </a:r>
            <a:r>
              <a:rPr lang="ko-KR" altLang="en-US" dirty="0" err="1"/>
              <a:t>스택이다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r>
              <a:rPr lang="ko-KR" altLang="en-US" dirty="0"/>
              <a:t>③ 참조 타입에서</a:t>
            </a:r>
            <a:r>
              <a:rPr lang="en-US" dirty="0"/>
              <a:t> ==, != </a:t>
            </a:r>
            <a:r>
              <a:rPr lang="ko-KR" altLang="en-US" dirty="0"/>
              <a:t>연산자는 객체 번지를 비교한다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r>
              <a:rPr lang="ko-KR" altLang="en-US" dirty="0">
                <a:solidFill>
                  <a:srgbClr val="FF0000"/>
                </a:solidFill>
              </a:rPr>
              <a:t>④ 참조 타입은</a:t>
            </a:r>
            <a:r>
              <a:rPr lang="en-US" dirty="0">
                <a:solidFill>
                  <a:srgbClr val="FF0000"/>
                </a:solidFill>
              </a:rPr>
              <a:t> null </a:t>
            </a:r>
            <a:r>
              <a:rPr lang="ko-KR" altLang="en-US" dirty="0">
                <a:solidFill>
                  <a:srgbClr val="FF0000"/>
                </a:solidFill>
              </a:rPr>
              <a:t>값으로 초기화 할 수 없다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atinLnBrk="0"/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객체는 초기화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null(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주소값이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없는 상태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자바에서 메모리 사용에 대한 설명으로 틀린 것은 무엇입니까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latinLnBrk="0"/>
            <a:endParaRPr lang="ko-KR" altLang="en-US" dirty="0"/>
          </a:p>
          <a:p>
            <a:pPr latinLnBrk="0"/>
            <a:r>
              <a:rPr lang="ko-KR" altLang="en-US" dirty="0"/>
              <a:t>① 로컬 변수는 </a:t>
            </a:r>
            <a:r>
              <a:rPr lang="ko-KR" altLang="en-US" dirty="0" err="1"/>
              <a:t>스택</a:t>
            </a:r>
            <a:r>
              <a:rPr lang="ko-KR" altLang="en-US" dirty="0"/>
              <a:t> 영역에 생성되며 실행 블록이 끝나면 소멸된다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r>
              <a:rPr lang="ko-KR" altLang="en-US" dirty="0"/>
              <a:t>② </a:t>
            </a:r>
            <a:r>
              <a:rPr lang="ko-KR" altLang="en-US" dirty="0" err="1"/>
              <a:t>메소드</a:t>
            </a:r>
            <a:r>
              <a:rPr lang="ko-KR" altLang="en-US" dirty="0"/>
              <a:t> 코드나</a:t>
            </a:r>
            <a:r>
              <a:rPr lang="en-US" dirty="0"/>
              <a:t>, </a:t>
            </a:r>
            <a:r>
              <a:rPr lang="ko-KR" altLang="en-US" dirty="0"/>
              <a:t>상수</a:t>
            </a:r>
            <a:r>
              <a:rPr lang="en-US" dirty="0"/>
              <a:t>, </a:t>
            </a:r>
            <a:r>
              <a:rPr lang="ko-KR" altLang="en-US" dirty="0"/>
              <a:t>열거 상수는 정적</a:t>
            </a:r>
            <a:r>
              <a:rPr lang="en-US" dirty="0"/>
              <a:t>(</a:t>
            </a:r>
            <a:r>
              <a:rPr lang="ko-KR" altLang="en-US" dirty="0" err="1"/>
              <a:t>메소드</a:t>
            </a:r>
            <a:r>
              <a:rPr lang="en-US" dirty="0"/>
              <a:t>) </a:t>
            </a:r>
            <a:r>
              <a:rPr lang="ko-KR" altLang="en-US" dirty="0"/>
              <a:t>영역에 생성된다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r>
              <a:rPr lang="ko-KR" altLang="en-US" dirty="0">
                <a:solidFill>
                  <a:srgbClr val="FF0000"/>
                </a:solidFill>
              </a:rPr>
              <a:t>③ 참조되지 않는 객체는 프로그램에서 직접 소멸 코드를 작성하는 것이 좋다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	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GC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이용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  <a:p>
            <a:pPr latinLnBrk="0"/>
            <a:r>
              <a:rPr lang="ko-KR" altLang="en-US" dirty="0"/>
              <a:t>④ 배열 및 객체는 </a:t>
            </a:r>
            <a:r>
              <a:rPr lang="ko-KR" altLang="en-US" dirty="0" err="1"/>
              <a:t>힙</a:t>
            </a:r>
            <a:r>
              <a:rPr lang="ko-KR" altLang="en-US" dirty="0"/>
              <a:t> 영역에 생성된다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8429684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String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타입에 대한 설명으로 틀린 것은 무엇입니까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ko-KR" altLang="en-US" sz="1400" dirty="0"/>
              <a:t>①</a:t>
            </a:r>
            <a:r>
              <a:rPr lang="en-US" sz="1400" dirty="0"/>
              <a:t> String</a:t>
            </a:r>
            <a:r>
              <a:rPr lang="ko-KR" altLang="en-US" sz="1400" dirty="0"/>
              <a:t>은 클래스이므로 참조 타입이다</a:t>
            </a:r>
            <a:r>
              <a:rPr lang="en-US" sz="1400" dirty="0"/>
              <a:t>.</a:t>
            </a:r>
            <a:endParaRPr lang="ko-KR" altLang="en-US" sz="1400" dirty="0"/>
          </a:p>
          <a:p>
            <a:pPr latinLnBrk="0"/>
            <a:r>
              <a:rPr lang="ko-KR" altLang="en-US" sz="1400" dirty="0">
                <a:solidFill>
                  <a:srgbClr val="FF0000"/>
                </a:solidFill>
              </a:rPr>
              <a:t>②</a:t>
            </a:r>
            <a:r>
              <a:rPr lang="en-US" sz="1400" dirty="0">
                <a:solidFill>
                  <a:srgbClr val="FF0000"/>
                </a:solidFill>
              </a:rPr>
              <a:t> String </a:t>
            </a:r>
            <a:r>
              <a:rPr lang="ko-KR" altLang="en-US" sz="1400" dirty="0">
                <a:solidFill>
                  <a:srgbClr val="FF0000"/>
                </a:solidFill>
              </a:rPr>
              <a:t>타입의 문자열 비교는</a:t>
            </a:r>
            <a:r>
              <a:rPr lang="en-US" sz="1400" dirty="0">
                <a:solidFill>
                  <a:srgbClr val="FF0000"/>
                </a:solidFill>
              </a:rPr>
              <a:t> == </a:t>
            </a:r>
            <a:r>
              <a:rPr lang="ko-KR" altLang="en-US" sz="1400" dirty="0">
                <a:solidFill>
                  <a:srgbClr val="FF0000"/>
                </a:solidFill>
              </a:rPr>
              <a:t>를 사용해야 한다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equals </a:t>
            </a:r>
            <a:r>
              <a:rPr lang="ko-KR" altLang="en-US" sz="1400" dirty="0" smtClean="0">
                <a:solidFill>
                  <a:srgbClr val="FF0000"/>
                </a:solidFill>
              </a:rPr>
              <a:t>사용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latinLnBrk="0"/>
            <a:r>
              <a:rPr lang="ko-KR" altLang="en-US" sz="1400" dirty="0"/>
              <a:t>③ 동일한 문자열 </a:t>
            </a:r>
            <a:r>
              <a:rPr lang="ko-KR" altLang="en-US" sz="1400" dirty="0" err="1"/>
              <a:t>리터럴을</a:t>
            </a:r>
            <a:r>
              <a:rPr lang="ko-KR" altLang="en-US" sz="1400" dirty="0"/>
              <a:t> 저장하는 변수는 동일한</a:t>
            </a:r>
            <a:r>
              <a:rPr lang="en-US" sz="1400" dirty="0"/>
              <a:t> String </a:t>
            </a:r>
            <a:r>
              <a:rPr lang="ko-KR" altLang="en-US" sz="1400" dirty="0"/>
              <a:t>객체를 참조한다</a:t>
            </a:r>
            <a:r>
              <a:rPr lang="en-US" sz="1400" dirty="0"/>
              <a:t>.</a:t>
            </a:r>
            <a:endParaRPr lang="ko-KR" altLang="en-US" sz="1400" dirty="0"/>
          </a:p>
          <a:p>
            <a:pPr latinLnBrk="0"/>
            <a:r>
              <a:rPr lang="ko-KR" altLang="en-US" sz="1400" dirty="0"/>
              <a:t>④</a:t>
            </a:r>
            <a:r>
              <a:rPr lang="en-US" sz="1400" dirty="0"/>
              <a:t> new String("</a:t>
            </a:r>
            <a:r>
              <a:rPr lang="ko-KR" altLang="en-US" sz="1400" dirty="0"/>
              <a:t>문자열</a:t>
            </a:r>
            <a:r>
              <a:rPr lang="en-US" sz="1400" dirty="0"/>
              <a:t>")</a:t>
            </a:r>
            <a:r>
              <a:rPr lang="ko-KR" altLang="en-US" sz="1400" dirty="0"/>
              <a:t>은 문자열이 동일하더라도 다른</a:t>
            </a:r>
            <a:r>
              <a:rPr lang="en-US" sz="1400" dirty="0"/>
              <a:t> String </a:t>
            </a:r>
            <a:r>
              <a:rPr lang="ko-KR" altLang="en-US" sz="1400" dirty="0"/>
              <a:t>객체를 생성한다</a:t>
            </a:r>
            <a:r>
              <a:rPr lang="en-US" sz="1400" dirty="0" smtClean="0"/>
              <a:t>.</a:t>
            </a:r>
          </a:p>
          <a:p>
            <a:pPr latinLnBrk="0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인터페이스에 대한 설명으로 틀린 것은 무엇입니까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ko-KR" altLang="en-US" sz="1400" dirty="0"/>
              <a:t>① 인터페이스는 객체 사용 설명서 역할을 한다</a:t>
            </a:r>
            <a:r>
              <a:rPr lang="en-US" sz="1400" dirty="0"/>
              <a:t>.</a:t>
            </a:r>
            <a:endParaRPr lang="ko-KR" altLang="en-US" sz="1400" dirty="0"/>
          </a:p>
          <a:p>
            <a:pPr latinLnBrk="0"/>
            <a:r>
              <a:rPr lang="ko-KR" altLang="en-US" sz="1400" dirty="0"/>
              <a:t>② 구현 클래스가 인터페이스의 추상 </a:t>
            </a:r>
            <a:r>
              <a:rPr lang="ko-KR" altLang="en-US" sz="1400" dirty="0" err="1"/>
              <a:t>메소드에</a:t>
            </a:r>
            <a:r>
              <a:rPr lang="ko-KR" altLang="en-US" sz="1400" dirty="0"/>
              <a:t> 대한 실체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가지고 있지 않으면 추상 클래스가 된다</a:t>
            </a:r>
            <a:r>
              <a:rPr lang="en-US" sz="1400" dirty="0" smtClean="0"/>
              <a:t>.</a:t>
            </a:r>
          </a:p>
          <a:p>
            <a:pPr latinLnBrk="0"/>
            <a:r>
              <a:rPr lang="en-US" altLang="ko-KR" sz="1400" dirty="0" smtClean="0"/>
              <a:t>Interface A</a:t>
            </a:r>
          </a:p>
          <a:p>
            <a:pPr latinLnBrk="0"/>
            <a:r>
              <a:rPr lang="en-US" altLang="ko-KR" sz="1400" dirty="0" smtClean="0"/>
              <a:t>{</a:t>
            </a:r>
          </a:p>
          <a:p>
            <a:pPr latinLnBrk="0"/>
            <a:r>
              <a:rPr lang="en-US" altLang="ko-KR" sz="1400" dirty="0" smtClean="0"/>
              <a:t>	void </a:t>
            </a:r>
            <a:r>
              <a:rPr lang="en-US" altLang="ko-KR" sz="1400" dirty="0" err="1" smtClean="0"/>
              <a:t>disp</a:t>
            </a:r>
            <a:r>
              <a:rPr lang="en-US" altLang="ko-KR" sz="1400" dirty="0" smtClean="0"/>
              <a:t>(); </a:t>
            </a:r>
            <a:r>
              <a:rPr lang="en-US" altLang="ko-KR" sz="1400" dirty="0" smtClean="0">
                <a:sym typeface="Wingdings" pitchFamily="2" charset="2"/>
              </a:rPr>
              <a:t> public abstract void </a:t>
            </a:r>
            <a:r>
              <a:rPr lang="en-US" altLang="ko-KR" sz="1400" dirty="0" err="1" smtClean="0">
                <a:sym typeface="Wingdings" pitchFamily="2" charset="2"/>
              </a:rPr>
              <a:t>disp</a:t>
            </a:r>
            <a:r>
              <a:rPr lang="en-US" altLang="ko-KR" sz="1400" dirty="0" smtClean="0">
                <a:sym typeface="Wingdings" pitchFamily="2" charset="2"/>
              </a:rPr>
              <a:t>();</a:t>
            </a:r>
          </a:p>
          <a:p>
            <a:pPr latinLnBrk="0"/>
            <a:r>
              <a:rPr lang="en-US" altLang="ko-KR" sz="1400" dirty="0" smtClean="0">
                <a:sym typeface="Wingdings" pitchFamily="2" charset="2"/>
              </a:rPr>
              <a:t>		    -------------------</a:t>
            </a:r>
          </a:p>
          <a:p>
            <a:pPr latinLnBrk="0"/>
            <a:r>
              <a:rPr lang="en-US" altLang="ko-KR" sz="1400" dirty="0" smtClean="0">
                <a:sym typeface="Wingdings" pitchFamily="2" charset="2"/>
              </a:rPr>
              <a:t>}</a:t>
            </a:r>
            <a:endParaRPr lang="en-US" altLang="ko-KR" sz="1400" dirty="0" smtClean="0"/>
          </a:p>
          <a:p>
            <a:pPr latinLnBrk="0"/>
            <a:endParaRPr lang="ko-KR" altLang="en-US" sz="1400" dirty="0"/>
          </a:p>
          <a:p>
            <a:pPr latinLnBrk="0"/>
            <a:r>
              <a:rPr lang="ko-KR" altLang="en-US" sz="1400" dirty="0">
                <a:solidFill>
                  <a:srgbClr val="FF0000"/>
                </a:solidFill>
              </a:rPr>
              <a:t>③ 인터페이스는 </a:t>
            </a:r>
            <a:r>
              <a:rPr lang="ko-KR" altLang="en-US" sz="1400" dirty="0" err="1">
                <a:solidFill>
                  <a:srgbClr val="FF0000"/>
                </a:solidFill>
              </a:rPr>
              <a:t>인스턴스</a:t>
            </a:r>
            <a:r>
              <a:rPr lang="ko-KR" altLang="en-US" sz="1400" dirty="0">
                <a:solidFill>
                  <a:srgbClr val="FF0000"/>
                </a:solidFill>
              </a:rPr>
              <a:t> 필드를 가질 수 있다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=&gt;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상수형</a:t>
            </a:r>
            <a:r>
              <a:rPr lang="ko-KR" altLang="en-US" sz="1400" dirty="0" smtClean="0">
                <a:solidFill>
                  <a:srgbClr val="FF0000"/>
                </a:solidFill>
              </a:rPr>
              <a:t> 변수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a=10; </a:t>
            </a:r>
            <a:r>
              <a:rPr lang="en-US" altLang="ko-KR" sz="1400" dirty="0" smtClean="0">
                <a:solidFill>
                  <a:srgbClr val="FF0000"/>
                </a:solidFill>
                <a:sym typeface="Wingdings" pitchFamily="2" charset="2"/>
              </a:rPr>
              <a:t> public static final </a:t>
            </a:r>
            <a:r>
              <a:rPr lang="en-US" altLang="ko-KR" sz="1400" dirty="0" err="1" smtClean="0">
                <a:solidFill>
                  <a:srgbClr val="FF0000"/>
                </a:solidFill>
                <a:sym typeface="Wingdings" pitchFamily="2" charset="2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sym typeface="Wingdings" pitchFamily="2" charset="2"/>
              </a:rPr>
              <a:t> a=10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latinLnBrk="0"/>
            <a:r>
              <a:rPr lang="ko-KR" altLang="en-US" sz="1400" dirty="0"/>
              <a:t>④ 구현 객체는 인터페이스 타입으로 자동 변환된다</a:t>
            </a:r>
            <a:r>
              <a:rPr lang="en-US" sz="1400" dirty="0" smtClean="0"/>
              <a:t>.</a:t>
            </a:r>
          </a:p>
          <a:p>
            <a:pPr latinLnBrk="0"/>
            <a:endParaRPr lang="en-US" altLang="ko-KR" sz="1400" dirty="0" smtClean="0"/>
          </a:p>
          <a:p>
            <a:pPr latinLnBrk="0"/>
            <a:r>
              <a:rPr lang="en-US" altLang="ko-KR" sz="1400" dirty="0" smtClean="0"/>
              <a:t>i</a:t>
            </a:r>
            <a:r>
              <a:rPr lang="en-US" altLang="ko-KR" sz="1400" dirty="0" smtClean="0"/>
              <a:t>nterface A</a:t>
            </a:r>
          </a:p>
          <a:p>
            <a:pPr latinLnBrk="0"/>
            <a:r>
              <a:rPr lang="en-US" altLang="ko-KR" sz="1400" dirty="0" smtClean="0"/>
              <a:t>class B implements A</a:t>
            </a:r>
          </a:p>
          <a:p>
            <a:pPr latinLnBrk="0"/>
            <a:r>
              <a:rPr lang="en-US" altLang="ko-KR" sz="1400" dirty="0" smtClean="0"/>
              <a:t>     ----               ----</a:t>
            </a:r>
          </a:p>
          <a:p>
            <a:pPr latinLnBrk="0"/>
            <a:r>
              <a:rPr lang="en-US" altLang="ko-KR" sz="1400" dirty="0" smtClean="0"/>
              <a:t>A </a:t>
            </a:r>
            <a:r>
              <a:rPr lang="en-US" altLang="ko-KR" sz="1400" dirty="0" err="1" smtClean="0"/>
              <a:t>a</a:t>
            </a:r>
            <a:r>
              <a:rPr lang="en-US" altLang="ko-KR" sz="1400" dirty="0" smtClean="0"/>
              <a:t>=new B();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ko-KR" altLang="en-US" sz="1400" dirty="0" smtClean="0">
                <a:sym typeface="Wingdings" pitchFamily="2" charset="2"/>
              </a:rPr>
              <a:t>인터페이스도 클래스와 동일</a:t>
            </a:r>
            <a:r>
              <a:rPr lang="en-US" altLang="ko-KR" sz="1400" dirty="0" smtClean="0">
                <a:sym typeface="Wingdings" pitchFamily="2" charset="2"/>
              </a:rPr>
              <a:t>(</a:t>
            </a:r>
            <a:r>
              <a:rPr lang="ko-KR" altLang="en-US" sz="1400" dirty="0" smtClean="0">
                <a:sym typeface="Wingdings" pitchFamily="2" charset="2"/>
              </a:rPr>
              <a:t>상속을 내리는 클래스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상위클래스</a:t>
            </a:r>
            <a:r>
              <a:rPr lang="en-US" altLang="ko-KR" sz="1400" dirty="0" smtClean="0">
                <a:sym typeface="Wingdings" pitchFamily="2" charset="2"/>
              </a:rPr>
              <a:t>)</a:t>
            </a:r>
            <a:endParaRPr lang="ko-KR" altLang="en-US" sz="1400" dirty="0"/>
          </a:p>
          <a:p>
            <a:pPr latinLnBrk="0"/>
            <a:endParaRPr lang="en-US" sz="1400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ko-KR" altLang="en-US" dirty="0"/>
          </a:p>
          <a:p>
            <a:pPr marL="342900" indent="-342900" latinLnBrk="0"/>
            <a:endParaRPr lang="ko-KR" altLang="en-US" dirty="0"/>
          </a:p>
          <a:p>
            <a:pPr latinLnBrk="0"/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84296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인터페이스의 다형성과 거리가 먼 것은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latinLnBrk="0"/>
            <a:endParaRPr lang="ko-KR" altLang="en-US" dirty="0"/>
          </a:p>
          <a:p>
            <a:pPr latinLnBrk="0"/>
            <a:r>
              <a:rPr lang="ko-KR" altLang="en-US" dirty="0"/>
              <a:t>① 필드가 인터페이스 타입일 경우 다양한 구현 객체를 대입할 수 있다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r>
              <a:rPr lang="ko-KR" altLang="en-US" dirty="0"/>
              <a:t>② 매개 변수가 인터페이스 타입일 경우 다양한 구현 객체를 대입할 수 있다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r>
              <a:rPr lang="ko-KR" altLang="en-US" dirty="0"/>
              <a:t>③ 배열이 인터페이스 타입일 경우 다양한 구현 객체를 저장할 수 있다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r>
              <a:rPr lang="ko-KR" altLang="en-US" dirty="0">
                <a:solidFill>
                  <a:srgbClr val="FF0000"/>
                </a:solidFill>
              </a:rPr>
              <a:t>④ 구현 객체를 인터페이스 타입으로 변환하려면 강제 타입 변환을 해야 한다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atinLnBrk="0"/>
            <a:endParaRPr lang="en-US" altLang="ko-KR" dirty="0"/>
          </a:p>
          <a:p>
            <a:pPr marL="342900" indent="-342900" latinLnBrk="0">
              <a:buAutoNum type="arabicPeriod" startAt="6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인터페이스와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클래스가 다른 점은 무엇입니까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342900" indent="-342900" latinLnBrk="0">
              <a:buAutoNum type="arabicPeriod" startAt="6"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latinLnBrk="0">
              <a:buAutoNum type="arabicPeriod" startAt="6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인터페이스와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추상 클래스가 다른 점은 무엇입니까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342900" indent="-342900" latinLnBrk="0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단일상속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다중상속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인스턴스변수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상수형변수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(extends/implement)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latinLnBrk="0">
              <a:buAutoNum type="arabicPeriod" startAt="6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인터페이스의 장점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latinLnBrk="0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표준화 가능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서로 다른 클래스 연결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독립적으로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사용이 가능</a:t>
            </a:r>
            <a:endParaRPr lang="en-US" altLang="ko-K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latinLnBrk="0"/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390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r>
              <a:rPr lang="en-US" dirty="0"/>
              <a:t> 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215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9. </a:t>
            </a:r>
            <a:r>
              <a:rPr lang="ko-KR" altLang="en-US" dirty="0" smtClean="0"/>
              <a:t>다음 </a:t>
            </a:r>
            <a:r>
              <a:rPr lang="ko-KR" altLang="en-US" dirty="0"/>
              <a:t>중 인터페이스의 장점이 아닌 것은</a:t>
            </a:r>
            <a:r>
              <a:rPr lang="en-US" dirty="0" smtClean="0"/>
              <a:t>? (390page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endParaRPr lang="en-US" dirty="0" smtClean="0"/>
          </a:p>
          <a:p>
            <a:endParaRPr lang="ko-KR" altLang="en-US" dirty="0"/>
          </a:p>
          <a:p>
            <a:r>
              <a:rPr lang="en-US" dirty="0"/>
              <a:t>a. </a:t>
            </a:r>
            <a:r>
              <a:rPr lang="ko-KR" altLang="en-US" dirty="0"/>
              <a:t>표준화를 가능하게 해준다</a:t>
            </a:r>
            <a:r>
              <a:rPr lang="en-US" dirty="0"/>
              <a:t>.</a:t>
            </a:r>
            <a:endParaRPr lang="ko-KR" altLang="en-US" dirty="0"/>
          </a:p>
          <a:p>
            <a:r>
              <a:rPr lang="en-US" dirty="0"/>
              <a:t>b. </a:t>
            </a:r>
            <a:r>
              <a:rPr lang="ko-KR" altLang="en-US" dirty="0"/>
              <a:t>서로 관계없는 클래스들에게 관계를 맺어줄 수 있다</a:t>
            </a:r>
            <a:r>
              <a:rPr lang="en-US" dirty="0"/>
              <a:t>.</a:t>
            </a:r>
            <a:endParaRPr lang="ko-KR" altLang="en-US" dirty="0"/>
          </a:p>
          <a:p>
            <a:r>
              <a:rPr lang="en-US" dirty="0"/>
              <a:t>c. </a:t>
            </a:r>
            <a:r>
              <a:rPr lang="ko-KR" altLang="en-US" dirty="0"/>
              <a:t>독립적인 프로그래밍이 가능하다</a:t>
            </a:r>
            <a:r>
              <a:rPr lang="en-US" dirty="0"/>
              <a:t>.</a:t>
            </a:r>
            <a:endParaRPr lang="ko-KR" altLang="en-US" dirty="0"/>
          </a:p>
          <a:p>
            <a:r>
              <a:rPr lang="en-US" dirty="0"/>
              <a:t>d. </a:t>
            </a:r>
            <a:r>
              <a:rPr lang="ko-KR" altLang="en-US" dirty="0"/>
              <a:t>다중상속을 가능하게 해준다</a:t>
            </a:r>
            <a:r>
              <a:rPr lang="en-US" dirty="0"/>
              <a:t>.</a:t>
            </a:r>
            <a:endParaRPr lang="ko-KR" altLang="en-US" dirty="0"/>
          </a:p>
          <a:p>
            <a:r>
              <a:rPr lang="en-US" dirty="0">
                <a:solidFill>
                  <a:srgbClr val="FF0000"/>
                </a:solidFill>
              </a:rPr>
              <a:t>e. </a:t>
            </a:r>
            <a:r>
              <a:rPr lang="ko-KR" altLang="en-US" dirty="0">
                <a:solidFill>
                  <a:srgbClr val="FF0000"/>
                </a:solidFill>
              </a:rPr>
              <a:t>패키지간의 연결을 도와준다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import 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215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10. </a:t>
            </a:r>
            <a:r>
              <a:rPr lang="ko-KR" altLang="en-US" dirty="0" smtClean="0"/>
              <a:t>다음 </a:t>
            </a:r>
            <a:r>
              <a:rPr lang="ko-KR" altLang="en-US" dirty="0"/>
              <a:t>중 틀린 것은</a:t>
            </a:r>
            <a:r>
              <a:rPr lang="en-US" dirty="0" smtClean="0"/>
              <a:t>?</a:t>
            </a:r>
          </a:p>
          <a:p>
            <a:pPr latinLnBrk="0"/>
            <a:endParaRPr lang="ko-KR" altLang="en-US" dirty="0"/>
          </a:p>
          <a:p>
            <a:pPr lvl="0" latinLnBrk="0"/>
            <a:r>
              <a:rPr lang="en-US" altLang="ko-KR" dirty="0" smtClean="0"/>
              <a:t>a. </a:t>
            </a:r>
            <a:r>
              <a:rPr lang="ko-KR" altLang="en-US" dirty="0" smtClean="0"/>
              <a:t>필드는 </a:t>
            </a:r>
            <a:r>
              <a:rPr lang="ko-KR" altLang="en-US" dirty="0"/>
              <a:t>초기화하지 않아도 된다</a:t>
            </a:r>
            <a:r>
              <a:rPr lang="en-US" dirty="0"/>
              <a:t>.</a:t>
            </a:r>
            <a:endParaRPr lang="ko-KR" altLang="en-US" dirty="0"/>
          </a:p>
          <a:p>
            <a:pPr lvl="0" latinLnBrk="0"/>
            <a:r>
              <a:rPr lang="en-US" altLang="ko-KR" dirty="0" smtClean="0"/>
              <a:t>b. </a:t>
            </a:r>
            <a:r>
              <a:rPr lang="ko-KR" altLang="en-US" dirty="0" smtClean="0"/>
              <a:t>클래스에 </a:t>
            </a:r>
            <a:r>
              <a:rPr lang="ko-KR" altLang="en-US" dirty="0"/>
              <a:t>생성자가 없어도 된다</a:t>
            </a:r>
            <a:r>
              <a:rPr lang="en-US" dirty="0"/>
              <a:t>.</a:t>
            </a:r>
            <a:endParaRPr lang="ko-KR" altLang="en-US" dirty="0"/>
          </a:p>
          <a:p>
            <a:pPr lvl="0" latinLnBrk="0"/>
            <a:r>
              <a:rPr lang="en-US" altLang="ko-KR" dirty="0" smtClean="0"/>
              <a:t>c.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ko-KR" altLang="en-US" dirty="0"/>
              <a:t>일반적으로 필드를 초기화한다</a:t>
            </a:r>
            <a:r>
              <a:rPr lang="en-US" dirty="0"/>
              <a:t>.</a:t>
            </a:r>
            <a:endParaRPr lang="ko-KR" altLang="en-US" dirty="0"/>
          </a:p>
          <a:p>
            <a:pPr lvl="0" latinLnBrk="0"/>
            <a:r>
              <a:rPr lang="en-US" altLang="ko-KR" dirty="0" smtClean="0">
                <a:solidFill>
                  <a:srgbClr val="FF0000"/>
                </a:solidFill>
              </a:rPr>
              <a:t>d. </a:t>
            </a:r>
            <a:r>
              <a:rPr lang="ko-KR" altLang="en-US" dirty="0" smtClean="0">
                <a:solidFill>
                  <a:srgbClr val="FF0000"/>
                </a:solidFill>
              </a:rPr>
              <a:t>필드는 </a:t>
            </a:r>
            <a:r>
              <a:rPr lang="ko-KR" altLang="en-US" dirty="0" err="1">
                <a:solidFill>
                  <a:srgbClr val="FF0000"/>
                </a:solidFill>
              </a:rPr>
              <a:t>생성자보다</a:t>
            </a:r>
            <a:r>
              <a:rPr lang="ko-KR" altLang="en-US" dirty="0">
                <a:solidFill>
                  <a:srgbClr val="FF0000"/>
                </a:solidFill>
              </a:rPr>
              <a:t> 먼저 선언해야 </a:t>
            </a:r>
            <a:r>
              <a:rPr lang="ko-KR" altLang="en-US" dirty="0" smtClean="0">
                <a:solidFill>
                  <a:srgbClr val="FF0000"/>
                </a:solidFill>
              </a:rPr>
              <a:t>한다</a:t>
            </a:r>
            <a:r>
              <a:rPr lang="en-US" altLang="ko-KR" dirty="0" smtClean="0">
                <a:solidFill>
                  <a:srgbClr val="FF0000"/>
                </a:solidFill>
              </a:rPr>
              <a:t>. (C/C++)</a:t>
            </a:r>
            <a:endParaRPr lang="en-US" altLang="ko-KR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0" latinLnBrk="0"/>
            <a:endParaRPr lang="en-US" altLang="ko-KR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0" latinLnBrk="0"/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{</a:t>
            </a:r>
          </a:p>
          <a:p>
            <a:pPr lvl="0" latinLnBrk="0"/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변수</a:t>
            </a:r>
            <a:endParaRPr lang="en-US" altLang="ko-KR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0" latinLnBrk="0"/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ko-KR" altLang="en-US" dirty="0" err="1" smtClean="0">
                <a:solidFill>
                  <a:srgbClr val="FF0000"/>
                </a:solidFill>
                <a:sym typeface="Wingdings" pitchFamily="2" charset="2"/>
              </a:rPr>
              <a:t>생성자</a:t>
            </a:r>
            <a:endParaRPr lang="en-US" altLang="ko-KR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0" latinLnBrk="0"/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ko-KR" altLang="en-US" dirty="0" err="1" smtClean="0">
                <a:solidFill>
                  <a:srgbClr val="FF0000"/>
                </a:solidFill>
                <a:sym typeface="Wingdings" pitchFamily="2" charset="2"/>
              </a:rPr>
              <a:t>메소드</a:t>
            </a:r>
            <a:endParaRPr lang="en-US" altLang="ko-KR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0" latinLnBrk="0"/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}</a:t>
            </a:r>
          </a:p>
          <a:p>
            <a:pPr lvl="0" latinLnBrk="0"/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순서는 상관 없다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215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11</a:t>
            </a:r>
            <a:r>
              <a:rPr lang="ko-KR" altLang="en-US" dirty="0" smtClean="0"/>
              <a:t> 상속을 설명한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틀린 것은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latinLnBrk="0"/>
            <a:r>
              <a:rPr lang="en-US" altLang="ko-KR" dirty="0" smtClean="0"/>
              <a:t> </a:t>
            </a:r>
            <a:endParaRPr lang="ko-KR" altLang="en-US" dirty="0" smtClean="0"/>
          </a:p>
          <a:p>
            <a:pPr lvl="0" latinLnBrk="0"/>
            <a:r>
              <a:rPr lang="en-US" altLang="ko-KR" dirty="0" smtClean="0"/>
              <a:t>a. </a:t>
            </a:r>
            <a:r>
              <a:rPr lang="ko-KR" altLang="en-US" dirty="0" smtClean="0"/>
              <a:t>모든 클래스의 최상위 클래스는</a:t>
            </a:r>
            <a:r>
              <a:rPr lang="en-US" altLang="ko-KR" dirty="0" smtClean="0"/>
              <a:t> Object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0" latinLnBrk="0"/>
            <a:r>
              <a:rPr lang="en-US" altLang="ko-KR" dirty="0" smtClean="0">
                <a:solidFill>
                  <a:srgbClr val="FF0000"/>
                </a:solidFill>
              </a:rPr>
              <a:t>b. </a:t>
            </a:r>
            <a:r>
              <a:rPr lang="ko-KR" altLang="en-US" dirty="0" smtClean="0">
                <a:solidFill>
                  <a:srgbClr val="FF0000"/>
                </a:solidFill>
              </a:rPr>
              <a:t>부모 객체를 자식 클래스 타입의 변수에 대입할 수 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lvl="0" latinLnBrk="0"/>
            <a:r>
              <a:rPr lang="en-US" altLang="ko-KR" dirty="0" smtClean="0"/>
              <a:t>c. </a:t>
            </a:r>
            <a:r>
              <a:rPr lang="ko-KR" altLang="en-US" dirty="0" smtClean="0"/>
              <a:t>부모 클래스의</a:t>
            </a:r>
            <a:r>
              <a:rPr lang="en-US" altLang="ko-KR" dirty="0" smtClean="0"/>
              <a:t> private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자식 클래스가 </a:t>
            </a:r>
            <a:r>
              <a:rPr lang="ko-KR" altLang="en-US" dirty="0" err="1" smtClean="0"/>
              <a:t>오버라이딩할</a:t>
            </a:r>
            <a:r>
              <a:rPr lang="ko-KR" altLang="en-US" dirty="0" smtClean="0"/>
              <a:t> 수 없다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0" latinLnBrk="0"/>
            <a:r>
              <a:rPr lang="en-US" altLang="ko-KR" dirty="0" smtClean="0"/>
              <a:t>d. </a:t>
            </a:r>
            <a:r>
              <a:rPr lang="ko-KR" altLang="en-US" dirty="0" smtClean="0"/>
              <a:t>부모 클래스를 상속하려면</a:t>
            </a:r>
            <a:r>
              <a:rPr lang="en-US" altLang="ko-KR" dirty="0" smtClean="0"/>
              <a:t> extends </a:t>
            </a:r>
            <a:r>
              <a:rPr lang="ko-KR" altLang="en-US" dirty="0" smtClean="0"/>
              <a:t>키워드가 필요하다</a:t>
            </a:r>
            <a:r>
              <a:rPr lang="en-US" altLang="ko-KR" dirty="0" smtClean="0"/>
              <a:t>.</a:t>
            </a:r>
          </a:p>
          <a:p>
            <a:pPr lvl="0" latinLnBrk="0"/>
            <a:endParaRPr lang="en-US" altLang="ko-KR" dirty="0" smtClean="0"/>
          </a:p>
          <a:p>
            <a:pPr lvl="0" latinLnBrk="0"/>
            <a:r>
              <a:rPr lang="en-US" altLang="ko-KR" dirty="0" smtClean="0">
                <a:solidFill>
                  <a:srgbClr val="C00000"/>
                </a:solidFill>
              </a:rPr>
              <a:t>Class A</a:t>
            </a:r>
          </a:p>
          <a:p>
            <a:pPr lvl="0" latinLnBrk="0"/>
            <a:r>
              <a:rPr lang="en-US" altLang="ko-KR" dirty="0" smtClean="0">
                <a:solidFill>
                  <a:srgbClr val="C00000"/>
                </a:solidFill>
              </a:rPr>
              <a:t>Class B extends A</a:t>
            </a:r>
          </a:p>
          <a:p>
            <a:pPr lvl="0" latinLnBrk="0"/>
            <a:endParaRPr lang="en-US" altLang="ko-KR" dirty="0" smtClean="0">
              <a:solidFill>
                <a:srgbClr val="C00000"/>
              </a:solidFill>
            </a:endParaRPr>
          </a:p>
          <a:p>
            <a:pPr lvl="0" latinLnBrk="0"/>
            <a:r>
              <a:rPr lang="en-US" altLang="ko-KR" dirty="0" smtClean="0">
                <a:solidFill>
                  <a:srgbClr val="C00000"/>
                </a:solidFill>
              </a:rPr>
              <a:t>B </a:t>
            </a:r>
            <a:r>
              <a:rPr lang="en-US" altLang="ko-KR" dirty="0" err="1" smtClean="0">
                <a:solidFill>
                  <a:srgbClr val="C00000"/>
                </a:solidFill>
              </a:rPr>
              <a:t>b</a:t>
            </a:r>
            <a:r>
              <a:rPr lang="en-US" altLang="ko-KR" dirty="0" smtClean="0">
                <a:solidFill>
                  <a:srgbClr val="C00000"/>
                </a:solidFill>
              </a:rPr>
              <a:t>=new A(); </a:t>
            </a: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 </a:t>
            </a:r>
            <a:r>
              <a:rPr lang="ko-KR" altLang="en-US" dirty="0" smtClean="0">
                <a:solidFill>
                  <a:srgbClr val="C00000"/>
                </a:solidFill>
                <a:sym typeface="Wingdings" pitchFamily="2" charset="2"/>
              </a:rPr>
              <a:t>강제 </a:t>
            </a:r>
            <a:r>
              <a:rPr lang="ko-KR" altLang="en-US" dirty="0" err="1" smtClean="0">
                <a:solidFill>
                  <a:srgbClr val="C00000"/>
                </a:solidFill>
                <a:sym typeface="Wingdings" pitchFamily="2" charset="2"/>
              </a:rPr>
              <a:t>형변환</a:t>
            </a:r>
            <a:endParaRPr lang="en-US" altLang="ko-KR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0" latinLnBrk="0"/>
            <a:endParaRPr lang="en-US" altLang="ko-KR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0" latinLnBrk="0"/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A </a:t>
            </a:r>
            <a:r>
              <a:rPr lang="en-US" altLang="ko-KR" dirty="0" err="1" smtClean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=new B();</a:t>
            </a:r>
          </a:p>
          <a:p>
            <a:pPr lvl="0" latinLnBrk="0"/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B </a:t>
            </a:r>
            <a:r>
              <a:rPr lang="en-US" altLang="ko-KR" dirty="0" err="1" smtClean="0">
                <a:solidFill>
                  <a:srgbClr val="C00000"/>
                </a:solidFill>
                <a:sym typeface="Wingdings" pitchFamily="2" charset="2"/>
              </a:rPr>
              <a:t>b</a:t>
            </a: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=(B)a;</a:t>
            </a:r>
          </a:p>
          <a:p>
            <a:pPr lvl="0" latinLnBrk="0"/>
            <a:endParaRPr lang="en-US" altLang="ko-KR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0" latinLnBrk="0"/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 </a:t>
            </a:r>
            <a:r>
              <a:rPr lang="en-US" altLang="ko-KR" dirty="0" err="1" smtClean="0">
                <a:solidFill>
                  <a:srgbClr val="C00000"/>
                </a:solidFill>
                <a:sym typeface="Wingdings" pitchFamily="2" charset="2"/>
              </a:rPr>
              <a:t>static,private</a:t>
            </a: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,</a:t>
            </a:r>
            <a:r>
              <a:rPr lang="ko-KR" altLang="en-US" dirty="0" err="1" smtClean="0">
                <a:solidFill>
                  <a:srgbClr val="C00000"/>
                </a:solidFill>
                <a:sym typeface="Wingdings" pitchFamily="2" charset="2"/>
              </a:rPr>
              <a:t>생성자</a:t>
            </a: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,</a:t>
            </a:r>
            <a:r>
              <a:rPr lang="ko-KR" altLang="en-US" dirty="0" err="1" smtClean="0">
                <a:solidFill>
                  <a:srgbClr val="C00000"/>
                </a:solidFill>
                <a:sym typeface="Wingdings" pitchFamily="2" charset="2"/>
              </a:rPr>
              <a:t>초기화블록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2153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12. </a:t>
            </a:r>
            <a:r>
              <a:rPr lang="ko-KR" altLang="en-US" dirty="0" smtClean="0"/>
              <a:t>다음 </a:t>
            </a:r>
            <a:r>
              <a:rPr lang="ko-KR" altLang="en-US" dirty="0"/>
              <a:t>코드가 있다</a:t>
            </a:r>
            <a:r>
              <a:rPr lang="en-US" dirty="0"/>
              <a:t>. </a:t>
            </a:r>
            <a:r>
              <a:rPr lang="ko-KR" altLang="en-US" dirty="0"/>
              <a:t>밑줄 그은 곳에 적절하지 않은 코드는</a:t>
            </a:r>
            <a:r>
              <a:rPr lang="en-US" dirty="0" smtClean="0"/>
              <a:t>? C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sz="1400" dirty="0"/>
              <a:t>class Car {</a:t>
            </a:r>
            <a:endParaRPr lang="ko-KR" altLang="en-US" sz="1400" dirty="0"/>
          </a:p>
          <a:p>
            <a:pPr latinLnBrk="0"/>
            <a:r>
              <a:rPr lang="en-US" sz="1400" dirty="0"/>
              <a:t>    public String name;</a:t>
            </a:r>
            <a:endParaRPr lang="ko-KR" altLang="en-US" sz="1400" dirty="0"/>
          </a:p>
          <a:p>
            <a:pPr latinLnBrk="0"/>
            <a:r>
              <a:rPr lang="en-US" sz="1400" dirty="0"/>
              <a:t>    protected String color;</a:t>
            </a:r>
            <a:endParaRPr lang="ko-KR" altLang="en-US" sz="1400" dirty="0"/>
          </a:p>
          <a:p>
            <a:pPr latinLnBrk="0"/>
            <a:r>
              <a:rPr lang="en-US" sz="1400" dirty="0"/>
              <a:t>    private  </a:t>
            </a:r>
            <a:r>
              <a:rPr lang="en-US" sz="1400" dirty="0" err="1"/>
              <a:t>int</a:t>
            </a:r>
            <a:r>
              <a:rPr lang="en-US" sz="1400" dirty="0"/>
              <a:t> model</a:t>
            </a:r>
            <a:r>
              <a:rPr lang="en-US" sz="1400" dirty="0" smtClean="0"/>
              <a:t>;   </a:t>
            </a:r>
            <a:r>
              <a:rPr lang="en-US" sz="1400" dirty="0" smtClean="0">
                <a:sym typeface="Wingdings" pitchFamily="2" charset="2"/>
              </a:rPr>
              <a:t> </a:t>
            </a:r>
            <a:r>
              <a:rPr lang="ko-KR" altLang="en-US" sz="1400" dirty="0" smtClean="0">
                <a:sym typeface="Wingdings" pitchFamily="2" charset="2"/>
              </a:rPr>
              <a:t>상속이 내려가지 않음 </a:t>
            </a:r>
            <a:r>
              <a:rPr lang="en-US" altLang="ko-KR" sz="1400" dirty="0" smtClean="0">
                <a:sym typeface="Wingdings" pitchFamily="2" charset="2"/>
              </a:rPr>
              <a:t>(</a:t>
            </a:r>
            <a:r>
              <a:rPr lang="ko-KR" altLang="en-US" sz="1400" dirty="0" smtClean="0">
                <a:sym typeface="Wingdings" pitchFamily="2" charset="2"/>
              </a:rPr>
              <a:t>상속이 안됨</a:t>
            </a:r>
            <a:r>
              <a:rPr lang="en-US" altLang="ko-KR" sz="1400" dirty="0" smtClean="0">
                <a:sym typeface="Wingdings" pitchFamily="2" charset="2"/>
              </a:rPr>
              <a:t>)</a:t>
            </a:r>
            <a:endParaRPr lang="ko-KR" altLang="en-US" sz="1400" dirty="0"/>
          </a:p>
          <a:p>
            <a:pPr latinLnBrk="0"/>
            <a:r>
              <a:rPr lang="en-US" sz="1400" dirty="0"/>
              <a:t>}</a:t>
            </a:r>
            <a:endParaRPr lang="ko-KR" altLang="en-US" sz="1400" dirty="0"/>
          </a:p>
          <a:p>
            <a:pPr latinLnBrk="0"/>
            <a:r>
              <a:rPr lang="en-US" sz="1400" dirty="0"/>
              <a:t> </a:t>
            </a:r>
            <a:endParaRPr lang="ko-KR" altLang="en-US" sz="1400" dirty="0"/>
          </a:p>
          <a:p>
            <a:pPr latinLnBrk="0"/>
            <a:r>
              <a:rPr lang="en-US" sz="1400" dirty="0"/>
              <a:t>class </a:t>
            </a:r>
            <a:r>
              <a:rPr lang="en-US" sz="1400" dirty="0" err="1"/>
              <a:t>SportsCar</a:t>
            </a:r>
            <a:r>
              <a:rPr lang="en-US" sz="1400" dirty="0"/>
              <a:t> extends Car {</a:t>
            </a:r>
            <a:endParaRPr lang="ko-KR" altLang="en-US" sz="1400" dirty="0"/>
          </a:p>
          <a:p>
            <a:pPr latinLnBrk="0"/>
            <a:r>
              <a:rPr lang="en-US" sz="1400" dirty="0"/>
              <a:t>    </a:t>
            </a:r>
            <a:r>
              <a:rPr lang="en-US" sz="1400" dirty="0" err="1"/>
              <a:t>boolean</a:t>
            </a:r>
            <a:r>
              <a:rPr lang="en-US" sz="1400" dirty="0"/>
              <a:t> turbo</a:t>
            </a:r>
            <a:r>
              <a:rPr lang="en-US" sz="1400" dirty="0" smtClean="0"/>
              <a:t>;</a:t>
            </a:r>
          </a:p>
          <a:p>
            <a:pPr latinLnBrk="0"/>
            <a:endParaRPr lang="en-US" altLang="ko-KR" sz="1400" dirty="0" smtClean="0"/>
          </a:p>
          <a:p>
            <a:pPr latinLnBrk="0"/>
            <a:r>
              <a:rPr lang="en-US" altLang="ko-KR" sz="1400" dirty="0" smtClean="0"/>
              <a:t> </a:t>
            </a:r>
            <a:r>
              <a:rPr lang="en-US" altLang="ko-KR" sz="1400" dirty="0" smtClean="0"/>
              <a:t>   //public </a:t>
            </a:r>
            <a:r>
              <a:rPr lang="en-US" altLang="ko-KR" sz="1400" dirty="0" smtClean="0"/>
              <a:t>String name;</a:t>
            </a:r>
            <a:endParaRPr lang="ko-KR" altLang="en-US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/>
              <a:t>//protected </a:t>
            </a:r>
            <a:r>
              <a:rPr lang="en-US" altLang="ko-KR" sz="1400" dirty="0" smtClean="0"/>
              <a:t>String color;</a:t>
            </a:r>
            <a:endParaRPr lang="ko-KR" altLang="en-US" sz="1400" dirty="0"/>
          </a:p>
          <a:p>
            <a:pPr latinLnBrk="0"/>
            <a:r>
              <a:rPr lang="en-US" sz="1400" dirty="0"/>
              <a:t>}</a:t>
            </a:r>
            <a:endParaRPr lang="ko-KR" altLang="en-US" sz="1400" dirty="0"/>
          </a:p>
          <a:p>
            <a:pPr latinLnBrk="0"/>
            <a:r>
              <a:rPr lang="en-US" sz="1400" dirty="0"/>
              <a:t> </a:t>
            </a:r>
            <a:endParaRPr lang="ko-KR" altLang="en-US" sz="1400" dirty="0"/>
          </a:p>
          <a:p>
            <a:pPr latinLnBrk="0"/>
            <a:r>
              <a:rPr lang="en-US" sz="1400" dirty="0"/>
              <a:t>public class </a:t>
            </a:r>
            <a:r>
              <a:rPr lang="en-US" sz="1400" dirty="0" err="1"/>
              <a:t>CarTest</a:t>
            </a:r>
            <a:r>
              <a:rPr lang="en-US" sz="1400" dirty="0"/>
              <a:t> {</a:t>
            </a:r>
            <a:endParaRPr lang="ko-KR" altLang="en-US" sz="1400" dirty="0"/>
          </a:p>
          <a:p>
            <a:pPr latinLnBrk="0"/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  <a:endParaRPr lang="ko-KR" altLang="en-US" sz="1400" dirty="0"/>
          </a:p>
          <a:p>
            <a:pPr latinLnBrk="0"/>
            <a:r>
              <a:rPr lang="en-US" sz="1400" dirty="0"/>
              <a:t>        </a:t>
            </a:r>
            <a:r>
              <a:rPr lang="en-US" sz="1400" dirty="0" err="1"/>
              <a:t>SportsCar</a:t>
            </a:r>
            <a:r>
              <a:rPr lang="en-US" sz="1400" dirty="0"/>
              <a:t> s = new </a:t>
            </a:r>
            <a:r>
              <a:rPr lang="en-US" sz="1400" dirty="0" err="1"/>
              <a:t>SportsCar</a:t>
            </a:r>
            <a:r>
              <a:rPr lang="en-US" sz="1400" dirty="0"/>
              <a:t>();</a:t>
            </a:r>
            <a:endParaRPr lang="ko-KR" altLang="en-US" sz="1400" dirty="0"/>
          </a:p>
          <a:p>
            <a:pPr latinLnBrk="0"/>
            <a:r>
              <a:rPr lang="en-US" sz="1400" dirty="0"/>
              <a:t>        ______________________</a:t>
            </a:r>
            <a:endParaRPr lang="ko-KR" altLang="en-US" sz="1400" dirty="0"/>
          </a:p>
          <a:p>
            <a:pPr latinLnBrk="0"/>
            <a:r>
              <a:rPr lang="en-US" sz="1400" dirty="0"/>
              <a:t>    }</a:t>
            </a:r>
            <a:endParaRPr lang="ko-KR" altLang="en-US" sz="1400" dirty="0"/>
          </a:p>
          <a:p>
            <a:pPr latinLnBrk="0"/>
            <a:r>
              <a:rPr lang="en-US" sz="1400" dirty="0"/>
              <a:t>}</a:t>
            </a:r>
            <a:endParaRPr lang="ko-KR" altLang="en-US" sz="1400" dirty="0"/>
          </a:p>
          <a:p>
            <a:pPr latinLnBrk="0"/>
            <a:r>
              <a:rPr lang="en-US" sz="1400" dirty="0"/>
              <a:t> </a:t>
            </a:r>
            <a:endParaRPr lang="ko-KR" altLang="en-US" sz="1400" dirty="0"/>
          </a:p>
          <a:p>
            <a:pPr lvl="0" latinLnBrk="0"/>
            <a:r>
              <a:rPr lang="en-US" sz="1400" dirty="0" smtClean="0"/>
              <a:t>a. s.name </a:t>
            </a:r>
            <a:r>
              <a:rPr lang="en-US" sz="1400" dirty="0"/>
              <a:t>= "</a:t>
            </a:r>
            <a:r>
              <a:rPr lang="en-US" sz="1400" dirty="0" err="1"/>
              <a:t>ferrari</a:t>
            </a:r>
            <a:r>
              <a:rPr lang="en-US" sz="1400" dirty="0"/>
              <a:t>";</a:t>
            </a:r>
            <a:endParaRPr lang="ko-KR" altLang="en-US" sz="1400" dirty="0"/>
          </a:p>
          <a:p>
            <a:pPr lvl="0" latinLnBrk="0"/>
            <a:r>
              <a:rPr lang="en-US" sz="1400" dirty="0" smtClean="0"/>
              <a:t>b. </a:t>
            </a:r>
            <a:r>
              <a:rPr lang="en-US" sz="1400" dirty="0" err="1" smtClean="0"/>
              <a:t>s.color</a:t>
            </a:r>
            <a:r>
              <a:rPr lang="en-US" sz="1400" dirty="0" smtClean="0"/>
              <a:t> </a:t>
            </a:r>
            <a:r>
              <a:rPr lang="en-US" sz="1400" dirty="0"/>
              <a:t>= "red";</a:t>
            </a:r>
            <a:endParaRPr lang="ko-KR" altLang="en-US" sz="1400" dirty="0"/>
          </a:p>
          <a:p>
            <a:pPr lvl="0" latinLnBrk="0"/>
            <a:r>
              <a:rPr lang="en-US" sz="1400" dirty="0" smtClean="0">
                <a:solidFill>
                  <a:srgbClr val="FF0000"/>
                </a:solidFill>
              </a:rPr>
              <a:t>c. </a:t>
            </a:r>
            <a:r>
              <a:rPr lang="en-US" sz="1400" dirty="0" err="1" smtClean="0">
                <a:solidFill>
                  <a:srgbClr val="FF0000"/>
                </a:solidFill>
              </a:rPr>
              <a:t>s.model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105;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lvl="0" latinLnBrk="0"/>
            <a:r>
              <a:rPr lang="en-US" sz="1400" dirty="0" smtClean="0"/>
              <a:t>d. </a:t>
            </a:r>
            <a:r>
              <a:rPr lang="en-US" sz="1400" dirty="0" err="1" smtClean="0"/>
              <a:t>s.turbo</a:t>
            </a:r>
            <a:r>
              <a:rPr lang="en-US" sz="1400" dirty="0" smtClean="0"/>
              <a:t> </a:t>
            </a:r>
            <a:r>
              <a:rPr lang="en-US" sz="1400" dirty="0"/>
              <a:t>= true;</a:t>
            </a:r>
            <a:endParaRPr lang="ko-KR" altLang="en-US" sz="1400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13. </a:t>
            </a:r>
            <a:r>
              <a:rPr lang="ko-KR" altLang="en-US" dirty="0" smtClean="0"/>
              <a:t>다음 빈칸에 </a:t>
            </a:r>
            <a:r>
              <a:rPr lang="en-US" altLang="ko-KR" dirty="0" smtClean="0"/>
              <a:t>O,X</a:t>
            </a:r>
            <a:r>
              <a:rPr lang="ko-KR" altLang="en-US" dirty="0" smtClean="0"/>
              <a:t>를 채우시오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14488"/>
            <a:ext cx="842968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2699792" y="2924944"/>
            <a:ext cx="432048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99792" y="3789040"/>
            <a:ext cx="432048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83968" y="3789040"/>
            <a:ext cx="432048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652120" y="3861048"/>
            <a:ext cx="432048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99792" y="4725144"/>
            <a:ext cx="432048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12160" y="2924944"/>
            <a:ext cx="432048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11960" y="2852936"/>
            <a:ext cx="432048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24328" y="2852936"/>
            <a:ext cx="432048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283968" y="4725144"/>
            <a:ext cx="432048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699792" y="5733256"/>
            <a:ext cx="432048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79912" y="1988840"/>
            <a:ext cx="1440160" cy="369332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같은 패키지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330</Words>
  <Application>Microsoft Office PowerPoint</Application>
  <PresentationFormat>화면 슬라이드 쇼(4:3)</PresentationFormat>
  <Paragraphs>188</Paragraphs>
  <Slides>14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추상 클래스/인터페이스 참조타입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추상 클래스/인터페이스 참조타입</dc:title>
  <dc:creator>user</dc:creator>
  <cp:lastModifiedBy>user</cp:lastModifiedBy>
  <cp:revision>8</cp:revision>
  <dcterms:created xsi:type="dcterms:W3CDTF">2022-11-14T23:14:36Z</dcterms:created>
  <dcterms:modified xsi:type="dcterms:W3CDTF">2022-11-15T07:54:12Z</dcterms:modified>
</cp:coreProperties>
</file>