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2" r:id="rId5"/>
    <p:sldId id="265" r:id="rId6"/>
    <p:sldId id="263" r:id="rId7"/>
    <p:sldId id="264" r:id="rId8"/>
    <p:sldId id="261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>
        <p:scale>
          <a:sx n="75" d="100"/>
          <a:sy n="75" d="100"/>
        </p:scale>
        <p:origin x="124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F0F0D-14F9-477E-A96C-BF33C275A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1BE5B3-8B69-41CE-B006-E0BE293DE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300A0-CC50-4B38-BAA4-C18040DD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0CC-89EA-4F30-B3FB-3D33BCC7EA0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FC6A7-EBA7-4D05-8DBE-C3DA01C7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B7504-6AF7-4755-AAB7-F81B78C28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26B-6D1F-40C8-90B5-F1D6816A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A095D-D3FB-494F-95B1-B7EEA8A9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AE010-7C4D-4F6E-93F4-60285ED44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677E1-2F39-4F5B-ACC6-4DDB9C8B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0CC-89EA-4F30-B3FB-3D33BCC7EA0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B478D-842F-41D1-BEAB-0A88C4BF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5F3EF-94E4-4C44-A80B-C5BBAEA2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26B-6D1F-40C8-90B5-F1D6816A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6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E5CC0-716E-46D1-896E-662718BE8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6A0CC4-AE25-4AC2-9184-6BE34591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7A055-8FCD-40A8-AD9C-1714FA1E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0CC-89EA-4F30-B3FB-3D33BCC7EA0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00C42-4BC4-4DC2-A172-AB93ECF5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3411-1B50-440A-9473-3D565256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26B-6D1F-40C8-90B5-F1D6816A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5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063CE-9A05-4163-88C3-AC51EF19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431BC-3736-40BA-BDEB-AF424119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95786-AF6B-42F3-9ADA-2FFFBF4A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0CC-89EA-4F30-B3FB-3D33BCC7EA0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BA7768-9B2E-49C6-A845-CD7BEB7F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E5F54-8BC8-476E-B9FE-4791C1F58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26B-6D1F-40C8-90B5-F1D6816A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72882-62AF-4A5D-9629-D4D30D395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2F928B-8D6B-450A-AE71-D8E3B041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B8F3D-0DDC-4FCD-8165-BE063766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0CC-89EA-4F30-B3FB-3D33BCC7EA0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7B3E0-6C99-4777-8467-B004FB7A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937F4-4B64-46C0-9D1F-36BBB091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26B-6D1F-40C8-90B5-F1D6816A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3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DFE8-D527-4EAF-B1DE-570D5FBC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41821-B791-4ED8-9A27-18455AA34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FB19B-AD7E-4C2E-A348-6D2C1EB1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9E981-74C9-4C15-801C-C95F236E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0CC-89EA-4F30-B3FB-3D33BCC7EA0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A7ECF2-084F-437F-B75E-61449FFC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2E1A7D-5348-4C6F-B972-96486B57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26B-6D1F-40C8-90B5-F1D6816A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22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8CB55-7378-4F3D-996C-4D5CD4CC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789F2-E519-4E6B-8A95-BF0D5778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0979-B9A6-454D-B2E9-DFDB5A1E8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521837-4B5C-467D-8EB5-23843A879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85FB58-DFE2-4F10-9A93-DCD3C0E0D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F3854B-7343-4FA3-994B-A05BA07D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0CC-89EA-4F30-B3FB-3D33BCC7EA0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DEB299-F8F9-43B9-BC20-D82325C8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4B8A7A-221E-4239-BF37-84B305E3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26B-6D1F-40C8-90B5-F1D6816A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DE1E0-5539-4C07-9F44-DD9421B1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5639CB-72FE-4870-BA1B-C3A8EB6C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0CC-89EA-4F30-B3FB-3D33BCC7EA0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2BDCDB-EC57-460A-A186-449B0D76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F1B72-F58C-4ECB-B962-4A18D30B1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26B-6D1F-40C8-90B5-F1D6816A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1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AA3783-D141-4B89-A1F8-53CDB080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0CC-89EA-4F30-B3FB-3D33BCC7EA0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E74E25-C64B-4CD5-9F18-D0F72EA9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F61CC0-BB32-4C14-B150-B40A481F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26B-6D1F-40C8-90B5-F1D6816A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6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C9E36-5A45-4332-B9DC-0F9EF392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5C8FC-6E03-4204-9DFF-A8CCC830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4BB224-EDF0-4722-98E2-5B95B886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EFA8A-F286-4DC6-90F6-05819C48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0CC-89EA-4F30-B3FB-3D33BCC7EA0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1665C-8A74-4E59-A8F4-3CD96C8F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1EAE8-B135-4E6F-8DD8-AEE52595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26B-6D1F-40C8-90B5-F1D6816A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8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85AD6-DD10-4CCC-8595-52DC9D4A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37A8D-1EFE-4BF1-B658-BEA6B7B0E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A98608-3385-43CF-8A75-33B0024AB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656DE0-16BC-423E-96E9-DA92E7FE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80CC-89EA-4F30-B3FB-3D33BCC7EA0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B838E-5CC4-4C79-B525-9F9A00A9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5CBB4-153B-4C54-9F42-CAC84FB2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3B26B-6D1F-40C8-90B5-F1D6816A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89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83A3E4-7034-4F9A-AABC-EC35B4BF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BC1DC-8D92-4D5B-9218-540AFDE3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07D9B-62BA-4134-9CA9-3D05DD628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80CC-89EA-4F30-B3FB-3D33BCC7EA0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E225A-88F9-473D-97FB-07B77967B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90DB0-F265-4656-A830-3E48B1924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B26B-6D1F-40C8-90B5-F1D6816AF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3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코딩계의 레전드, 커니핸이 '숫자책'을 썼다고?? : 네이버 포스트">
            <a:extLst>
              <a:ext uri="{FF2B5EF4-FFF2-40B4-BE49-F238E27FC236}">
                <a16:creationId xmlns:a16="http://schemas.microsoft.com/office/drawing/2014/main" id="{87E2817E-5556-4246-B9FA-70312F02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548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9AB051E-B9D4-49B1-ADAB-E375E958F0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485E8-A443-4CA0-BDD6-9BFB02154410}"/>
              </a:ext>
            </a:extLst>
          </p:cNvPr>
          <p:cNvSpPr txBox="1"/>
          <p:nvPr/>
        </p:nvSpPr>
        <p:spPr>
          <a:xfrm>
            <a:off x="892404" y="235860"/>
            <a:ext cx="1040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주석 </a:t>
            </a:r>
            <a:r>
              <a:rPr lang="en-US" altLang="ko-KR" sz="2400" dirty="0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 err="1">
                <a:solidFill>
                  <a:schemeClr val="bg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띵언</a:t>
            </a:r>
            <a:endParaRPr lang="ko-KR" altLang="en-US" sz="2400" dirty="0">
              <a:solidFill>
                <a:schemeClr val="bg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34C208-436F-41D0-9FE1-1C73F50B4C36}"/>
              </a:ext>
            </a:extLst>
          </p:cNvPr>
          <p:cNvGrpSpPr/>
          <p:nvPr/>
        </p:nvGrpSpPr>
        <p:grpSpPr>
          <a:xfrm>
            <a:off x="2541874" y="3626851"/>
            <a:ext cx="7108253" cy="1024491"/>
            <a:chOff x="3668484" y="1686291"/>
            <a:chExt cx="4855032" cy="102449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39145B-755A-4E4E-9F28-7731E476CDCA}"/>
                </a:ext>
              </a:extLst>
            </p:cNvPr>
            <p:cNvSpPr txBox="1"/>
            <p:nvPr/>
          </p:nvSpPr>
          <p:spPr>
            <a:xfrm>
              <a:off x="3668484" y="1686291"/>
              <a:ext cx="48550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나쁜 코드에 주석을 달지 마라</a:t>
              </a:r>
              <a:r>
                <a:rPr lang="en-US" altLang="ko-KR" sz="28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. </a:t>
              </a:r>
              <a:r>
                <a:rPr lang="ko-KR" altLang="en-US" sz="28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새로 짜라</a:t>
              </a:r>
              <a:endParaRPr lang="en-US" altLang="ko-KR" sz="28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C8EF70-864C-40F4-B450-BD70A866E9E3}"/>
                </a:ext>
              </a:extLst>
            </p:cNvPr>
            <p:cNvSpPr txBox="1"/>
            <p:nvPr/>
          </p:nvSpPr>
          <p:spPr>
            <a:xfrm>
              <a:off x="3668484" y="2310672"/>
              <a:ext cx="4855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- </a:t>
              </a:r>
              <a:r>
                <a:rPr lang="ko-KR" altLang="en-US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브라이언 </a:t>
              </a:r>
              <a:r>
                <a:rPr lang="en-US" altLang="ko-KR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W. </a:t>
              </a:r>
              <a:r>
                <a:rPr lang="ko-KR" altLang="en-US" dirty="0" err="1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커니핸</a:t>
              </a:r>
              <a:r>
                <a:rPr lang="en-US" altLang="ko-KR" sz="20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, 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P. J. </a:t>
              </a:r>
              <a:r>
                <a:rPr lang="ko-KR" altLang="en-US" sz="1600" dirty="0" err="1">
                  <a:solidFill>
                    <a:schemeClr val="bg1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플라우거</a:t>
              </a:r>
              <a:endParaRPr lang="en-US" altLang="ko-KR" sz="1600" dirty="0">
                <a:solidFill>
                  <a:schemeClr val="bg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41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07E01C-32D0-4133-968D-0225B50A5BC6}"/>
              </a:ext>
            </a:extLst>
          </p:cNvPr>
          <p:cNvSpPr txBox="1"/>
          <p:nvPr/>
        </p:nvSpPr>
        <p:spPr>
          <a:xfrm>
            <a:off x="372045" y="934451"/>
            <a:ext cx="114479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공로를 돌리거나 저자를 표시하는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굳이 필요 없겠지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우리에게는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Git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같은 소스 코드 관리 시스템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 있잖아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주석으로 처리한 코드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 타이밍에 다시 생각해보아야 할 것이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,,,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주석이 있으면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내가 작성한 것이 아니니까 일단 만지지 말자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.’ or ‘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나중에 필요할 수도 있겠지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?’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와 같은 생각으로 굳이 건들지는 않는다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이런 </a:t>
            </a:r>
            <a:r>
              <a:rPr lang="ko-KR" altLang="en-US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주석이 오랫동안 코드에 방치되어 점차 부정확하고 쓸모 없는 정보로 변하기 쉽다</a:t>
            </a:r>
            <a:r>
              <a:rPr lang="en-US" altLang="ko-KR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따로 정리하고 기록하는 편이 서로를 위해 도움이 될 듯 하다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전역 정보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주석을 달아야 한다면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근처에 있는 코드만을 기술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하자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바로 아래 함수가 아니라 시스템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어딘가에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있는 다른 함수를 설명하는 주석을 예로 들면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나중에 코드가 변해도 해당 주석이 변하지 않는다면 오히려 이해하기 어려운 주석이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되버린다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너무 많은 정보를 담는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혹시나 공부가 목적이라면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코드에다 전체 내용을 장황하게 정리하지 말고 따로 정리하여 기록하자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관계를 모호하게 나타내는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코드만으로는 설명이 부족한가</a:t>
            </a:r>
            <a:r>
              <a:rPr lang="en-US" altLang="ko-KR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(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내 얘기 같아서 너무 슬프다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주석은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설명 자체를 목적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으로 하기 때문에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최대한 명료하고 정확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해야 한다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함수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변수의 이름과 관계로 표현하자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485E8-A443-4CA0-BDD6-9BFB02154410}"/>
              </a:ext>
            </a:extLst>
          </p:cNvPr>
          <p:cNvSpPr txBox="1"/>
          <p:nvPr/>
        </p:nvSpPr>
        <p:spPr>
          <a:xfrm>
            <a:off x="892404" y="235860"/>
            <a:ext cx="1040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주석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나쁜 주석</a:t>
            </a:r>
          </a:p>
        </p:txBody>
      </p:sp>
    </p:spTree>
    <p:extLst>
      <p:ext uri="{BB962C8B-B14F-4D97-AF65-F5344CB8AC3E}">
        <p14:creationId xmlns:p14="http://schemas.microsoft.com/office/powerpoint/2010/main" val="323289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07E01C-32D0-4133-968D-0225B50A5BC6}"/>
              </a:ext>
            </a:extLst>
          </p:cNvPr>
          <p:cNvSpPr txBox="1"/>
          <p:nvPr/>
        </p:nvSpPr>
        <p:spPr>
          <a:xfrm>
            <a:off x="372045" y="934451"/>
            <a:ext cx="11447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함수 헤더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짧고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이름을 잘 붙인 함수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는 긴 설명이 필요 없다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주석으로 헤더를 추가한 함수보다 훨씬 좋다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비공개 코드에서 </a:t>
            </a:r>
            <a:r>
              <a:rPr lang="en-US" altLang="ko-KR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Javadocs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비공개 코드에서는 굳이 쓸 필요가 없다고 한다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en-US" altLang="ko-KR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Javadocs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주석이 요구하는 형식으로 인해 오히려 코드만 보기   어렵고 산만해질 뿐이라고 한다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485E8-A443-4CA0-BDD6-9BFB02154410}"/>
              </a:ext>
            </a:extLst>
          </p:cNvPr>
          <p:cNvSpPr txBox="1"/>
          <p:nvPr/>
        </p:nvSpPr>
        <p:spPr>
          <a:xfrm>
            <a:off x="892404" y="235860"/>
            <a:ext cx="1040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주석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나쁜 주석</a:t>
            </a:r>
          </a:p>
        </p:txBody>
      </p:sp>
    </p:spTree>
    <p:extLst>
      <p:ext uri="{BB962C8B-B14F-4D97-AF65-F5344CB8AC3E}">
        <p14:creationId xmlns:p14="http://schemas.microsoft.com/office/powerpoint/2010/main" val="244813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07E01C-32D0-4133-968D-0225B50A5BC6}"/>
              </a:ext>
            </a:extLst>
          </p:cNvPr>
          <p:cNvSpPr txBox="1"/>
          <p:nvPr/>
        </p:nvSpPr>
        <p:spPr>
          <a:xfrm>
            <a:off x="372045" y="934451"/>
            <a:ext cx="11447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주석의 목적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정보 전달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해당 부분의 의도 전달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중요성 강조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주의 환기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등을 위해 사용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나만 보고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그래서 내가 이해하기 쉽도록 주석을 사용한다면 나쁠 것은 없어 보인다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하지만 남들과 함께 협업을 하는 상황에서 주석이 </a:t>
            </a:r>
            <a:r>
              <a:rPr lang="ko-KR" altLang="en-US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오히려 이해를 방해한다면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이러한 주석은 사용할 필요가 없다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반대로 내가 남들이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써놓은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주석을 통해 이해하기 어렵다면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욕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…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하면서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먼저 말씀드리고 허락 받으면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해당 부분의 코드를 고쳐보도록 하자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485E8-A443-4CA0-BDD6-9BFB02154410}"/>
              </a:ext>
            </a:extLst>
          </p:cNvPr>
          <p:cNvSpPr txBox="1"/>
          <p:nvPr/>
        </p:nvSpPr>
        <p:spPr>
          <a:xfrm>
            <a:off x="892404" y="235860"/>
            <a:ext cx="1040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주석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28716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07E01C-32D0-4133-968D-0225B50A5BC6}"/>
              </a:ext>
            </a:extLst>
          </p:cNvPr>
          <p:cNvSpPr txBox="1"/>
          <p:nvPr/>
        </p:nvSpPr>
        <p:spPr>
          <a:xfrm>
            <a:off x="372045" y="985251"/>
            <a:ext cx="114479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잘 달린 주석은 당연히 그 어떤 정보보다도 유용할 것이다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하지만 사실 </a:t>
            </a:r>
            <a:r>
              <a:rPr lang="ko-KR" altLang="en-US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주석은 기껏해야 필요악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경솔하고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근거 없는 주석은 </a:t>
            </a:r>
            <a:r>
              <a:rPr lang="ko-KR" altLang="en-US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오히려 코드를 이해하기 어렵게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만든다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조잡한 주석은 </a:t>
            </a:r>
            <a:r>
              <a:rPr lang="ko-KR" altLang="en-US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거짓과 잘못된 정보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퍼뜨릴 가능성이 높다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코드로 자신의 의도를 제대로 표현하지 못해 실패를 만회하기 위해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어쩔 수 없이 주석을 사용할 수 있다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코드로 의도를 표현할 수 있는 방법은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없을까에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대한 고민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먼저 해보아야 한다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애초에 주석이 필요 없도록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깔끔하게 정리하고 표현력을 강화하는 방향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으로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에너지를 쏟자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코드는 변화하고 진화하는데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 과정에서 프로그래머들이 주석을 유지하고 보수하기란 현실적으로 어렵다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부정확한 주석은 아예 없는 것보다 훨씬 나쁘다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485E8-A443-4CA0-BDD6-9BFB02154410}"/>
              </a:ext>
            </a:extLst>
          </p:cNvPr>
          <p:cNvSpPr txBox="1"/>
          <p:nvPr/>
        </p:nvSpPr>
        <p:spPr>
          <a:xfrm>
            <a:off x="892404" y="235860"/>
            <a:ext cx="1040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CA198-8E08-4669-AD82-CEA06B9B07C5}"/>
              </a:ext>
            </a:extLst>
          </p:cNvPr>
          <p:cNvSpPr txBox="1"/>
          <p:nvPr/>
        </p:nvSpPr>
        <p:spPr>
          <a:xfrm>
            <a:off x="8514291" y="4866353"/>
            <a:ext cx="32343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 </a:t>
            </a:r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원래 주석은 </a:t>
            </a:r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HTTP_DATE_REGEXP</a:t>
            </a:r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설명하기 </a:t>
            </a:r>
            <a:endParaRPr lang="en-US" altLang="ko-KR" sz="11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11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위함이었을</a:t>
            </a:r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것이다</a:t>
            </a:r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그리고 시간이 지남에 따라 코드를 바꾸면서 그 사이에 다른 인스턴스 변수를 추가했을 것이다</a:t>
            </a:r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이에 따라 주석이 주석의 역할을 제대로 하지 못하고</a:t>
            </a:r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오히려 코드를 더럽히고 이해하기 어렵게 만들 가능성이 있다</a:t>
            </a:r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E14563-EE09-4959-AB49-3EB3A7C7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22" y="3779131"/>
            <a:ext cx="7183438" cy="236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6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07E01C-32D0-4133-968D-0225B50A5BC6}"/>
              </a:ext>
            </a:extLst>
          </p:cNvPr>
          <p:cNvSpPr txBox="1"/>
          <p:nvPr/>
        </p:nvSpPr>
        <p:spPr>
          <a:xfrm>
            <a:off x="372045" y="985251"/>
            <a:ext cx="1144791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1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ko-KR" sz="1800" kern="1200" dirty="0">
                <a:solidFill>
                  <a:srgbClr val="FF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+mn-cs"/>
              </a:rPr>
              <a:t>주석은 나쁜 코드를 보완하지 못한</a:t>
            </a:r>
            <a:r>
              <a:rPr lang="ko-KR" altLang="en-US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다</a:t>
            </a:r>
            <a:r>
              <a:rPr lang="en-US" altLang="ko-KR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740664" lvl="1" indent="-283464">
              <a:buSzPts val="18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이러한 주석을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달아야지</a:t>
            </a:r>
            <a:r>
              <a:rPr lang="en-US" altLang="ko-KR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!</a:t>
            </a:r>
            <a:r>
              <a:rPr lang="ko-KR" altLang="en-US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(X)    </a:t>
            </a:r>
            <a:r>
              <a:rPr lang="en-US" altLang="ko-KR" sz="280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&lt;</a:t>
            </a:r>
            <a:r>
              <a:rPr lang="en-US" altLang="ko-KR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  </a:t>
            </a:r>
            <a:r>
              <a:rPr lang="ko-KR" altLang="en-US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이렇게 코드를 정리</a:t>
            </a:r>
            <a:r>
              <a:rPr lang="en-US" altLang="ko-KR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수정해야지</a:t>
            </a:r>
            <a:r>
              <a:rPr lang="en-US" altLang="ko-KR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! (O)</a:t>
            </a:r>
          </a:p>
          <a:p>
            <a:pPr marL="740664" lvl="1" indent="-283464">
              <a:buSzPts val="18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난장판인 코드를 깨끗하게 치우는데 시간을 보내라</a:t>
            </a:r>
            <a:r>
              <a:rPr lang="en-US" altLang="ko-KR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740664" lvl="1" indent="-283464">
              <a:buSzPts val="18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3464" indent="-283464">
              <a:buSzPts val="18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코드로 의도를 표현하라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!</a:t>
            </a:r>
          </a:p>
          <a:p>
            <a:pPr marL="740664" lvl="1" indent="-283464">
              <a:buSzPts val="18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코드만으로 의도를 설명하기 어려운 경우는 당연히 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하지만 이런 경우에도 주석으로 코드를 대체하려고 하지 말고</a:t>
            </a:r>
            <a:r>
              <a:rPr lang="en-US" altLang="ko-KR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변수</a:t>
            </a:r>
            <a:r>
              <a:rPr lang="en-US" altLang="ko-KR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ko-KR" altLang="en-US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함수로 쉽게 만들어 표현해도 충분하다</a:t>
            </a:r>
            <a:r>
              <a:rPr lang="en-US" altLang="ko-KR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  <a:endParaRPr lang="ko-KR" altLang="ko-KR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485E8-A443-4CA0-BDD6-9BFB02154410}"/>
              </a:ext>
            </a:extLst>
          </p:cNvPr>
          <p:cNvSpPr txBox="1"/>
          <p:nvPr/>
        </p:nvSpPr>
        <p:spPr>
          <a:xfrm>
            <a:off x="892404" y="235860"/>
            <a:ext cx="1040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488266-760A-4A67-A69B-67D1B028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3170465"/>
            <a:ext cx="6357783" cy="7493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D3D226-9800-4AEC-A5E5-049026F8D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4669472"/>
            <a:ext cx="5421094" cy="1721168"/>
          </a:xfrm>
          <a:prstGeom prst="rect">
            <a:avLst/>
          </a:prstGeom>
        </p:spPr>
      </p:pic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B715F79A-A87D-49F3-800E-59CC8C88D55D}"/>
              </a:ext>
            </a:extLst>
          </p:cNvPr>
          <p:cNvSpPr/>
          <p:nvPr/>
        </p:nvSpPr>
        <p:spPr>
          <a:xfrm flipV="1">
            <a:off x="3143013" y="4101605"/>
            <a:ext cx="2519680" cy="38608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1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07E01C-32D0-4133-968D-0225B50A5BC6}"/>
              </a:ext>
            </a:extLst>
          </p:cNvPr>
          <p:cNvSpPr txBox="1"/>
          <p:nvPr/>
        </p:nvSpPr>
        <p:spPr>
          <a:xfrm>
            <a:off x="372045" y="1974756"/>
            <a:ext cx="114479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법적인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소스 파일 첫 머리에 저작권 정보와 소유권 정보 같은 것들을 주석으로 설명 및 표현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정보를 제공하는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함수나 변수에 대한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기본적인 정보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간단명료하게 표현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Ex.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추상 메서드가 반환할 값을 설명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485E8-A443-4CA0-BDD6-9BFB02154410}"/>
              </a:ext>
            </a:extLst>
          </p:cNvPr>
          <p:cNvSpPr txBox="1"/>
          <p:nvPr/>
        </p:nvSpPr>
        <p:spPr>
          <a:xfrm>
            <a:off x="892404" y="235860"/>
            <a:ext cx="1040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주석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좋은 주석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CA198-8E08-4669-AD82-CEA06B9B07C5}"/>
              </a:ext>
            </a:extLst>
          </p:cNvPr>
          <p:cNvSpPr txBox="1"/>
          <p:nvPr/>
        </p:nvSpPr>
        <p:spPr>
          <a:xfrm>
            <a:off x="6217922" y="4330177"/>
            <a:ext cx="32613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 </a:t>
            </a:r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하지만 함수의 </a:t>
            </a:r>
            <a:r>
              <a:rPr lang="ko-KR" altLang="en-US" sz="1100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이름에 조금 더 구체적인 설명을 담아 표현</a:t>
            </a:r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하는 것이 더 좋다</a:t>
            </a:r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5CA2C-C4A4-4EF4-86C7-229AB105CD3A}"/>
              </a:ext>
            </a:extLst>
          </p:cNvPr>
          <p:cNvSpPr txBox="1"/>
          <p:nvPr/>
        </p:nvSpPr>
        <p:spPr>
          <a:xfrm>
            <a:off x="892404" y="874475"/>
            <a:ext cx="10407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정말로 좋은 주석은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주석을 달지 않을 방법을 찾아낸 주석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!!</a:t>
            </a:r>
          </a:p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앞으로의 좋은 주석에 대한 예시 및 설명은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“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이렇게 작성하자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!”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라는 측면보다도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“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주석이 필요 없을 정도로 코드를 가독성 있게 작성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하는 것이 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가장 좋지만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주석을 작성해야 하는 상황이라면 이렇게 작성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하는 편이 좋다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.”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라는 측면으로 이해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1D8786-44EE-4331-8E69-B810D835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35" y="3718877"/>
            <a:ext cx="4667250" cy="619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299C07B-64A5-4203-8AF1-2AD7A1F92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35" y="4703480"/>
            <a:ext cx="5200650" cy="485775"/>
          </a:xfrm>
          <a:prstGeom prst="rect">
            <a:avLst/>
          </a:prstGeom>
        </p:spPr>
      </p:pic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5E1F883E-CEF8-460A-9230-604303D27914}"/>
              </a:ext>
            </a:extLst>
          </p:cNvPr>
          <p:cNvSpPr/>
          <p:nvPr/>
        </p:nvSpPr>
        <p:spPr>
          <a:xfrm flipV="1">
            <a:off x="2712720" y="4375707"/>
            <a:ext cx="2519680" cy="29006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2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07E01C-32D0-4133-968D-0225B50A5BC6}"/>
              </a:ext>
            </a:extLst>
          </p:cNvPr>
          <p:cNvSpPr txBox="1"/>
          <p:nvPr/>
        </p:nvSpPr>
        <p:spPr>
          <a:xfrm>
            <a:off x="372045" y="934451"/>
            <a:ext cx="114479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의도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설명하는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로직을 장황하게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그래서 잘 알아보지 못하게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설명하기 보다는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왜 이렇게 했는지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대한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왜  </a:t>
            </a:r>
            <a:r>
              <a:rPr lang="en-US" altLang="ko-KR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return 1;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했는지 간략히 설명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의미를 명료하게 밝히는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모호한 인수나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반환값을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주석을 통해 읽기 좋게 표현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일반적으로 인수나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반환값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자체를 명확하게 만들면 좋다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하지만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표준 라이브러리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or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변경하지 못하는 코드에 속한다면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명료하고 명확하게 의미 전달을 위해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주석을 이용할 수도 있다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lvl="2"/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결과를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경고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하는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특정 코드 및 테스트 케이스를 꺼야 하는 이유를 설명한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사실 이런 케이스를 경험해본 적이 없어서 잘은 모르겠지만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,,, Junit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으로 테스트 할 때 필요할 수도 있는 것 같다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요즘에는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@Ignore(“~~~”)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통해 표현한다고 한다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485E8-A443-4CA0-BDD6-9BFB02154410}"/>
              </a:ext>
            </a:extLst>
          </p:cNvPr>
          <p:cNvSpPr txBox="1"/>
          <p:nvPr/>
        </p:nvSpPr>
        <p:spPr>
          <a:xfrm>
            <a:off x="892404" y="235860"/>
            <a:ext cx="1040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주석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좋은 주석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1CA198-8E08-4669-AD82-CEA06B9B07C5}"/>
              </a:ext>
            </a:extLst>
          </p:cNvPr>
          <p:cNvSpPr txBox="1"/>
          <p:nvPr/>
        </p:nvSpPr>
        <p:spPr>
          <a:xfrm>
            <a:off x="8224837" y="3291840"/>
            <a:ext cx="38655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 </a:t>
            </a:r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물론 이런 경우</a:t>
            </a:r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</a:p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주석이 </a:t>
            </a:r>
            <a:r>
              <a:rPr lang="ko-KR" altLang="en-US" sz="11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옳바른지</a:t>
            </a:r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검증하기 쉽지 않은 경우도 있다</a:t>
            </a:r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 </a:t>
            </a:r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주석이 필요한 이유인 동시에</a:t>
            </a:r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위험한 이유이기도 하다</a:t>
            </a:r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96D44C-F004-473A-A312-94FEEB0C1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4" y="3235960"/>
            <a:ext cx="659606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07E01C-32D0-4133-968D-0225B50A5BC6}"/>
              </a:ext>
            </a:extLst>
          </p:cNvPr>
          <p:cNvSpPr txBox="1"/>
          <p:nvPr/>
        </p:nvSpPr>
        <p:spPr>
          <a:xfrm>
            <a:off x="372045" y="934451"/>
            <a:ext cx="114479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TODO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더 이상 필요 없는 기능을 삭제하라는 알림이나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누군가에게 문제를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봐달라는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요청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더 좋은 이름을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떠올려달라는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부탁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앞으로 발생할 이벤트에 맞춰 코드를 고치라는 주의를 위해 사용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하지만 이러한 경우에도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알림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요청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부탁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주의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</a:t>
            </a:r>
            <a:r>
              <a:rPr lang="ko-KR" altLang="en-US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핑계삼아 </a:t>
            </a:r>
            <a:r>
              <a:rPr lang="ko-KR" altLang="en-US" dirty="0" err="1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개같은</a:t>
            </a:r>
            <a:r>
              <a:rPr lang="ko-KR" altLang="en-US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코드를 남겨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놓아서는 안된다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중요성을 강조하는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코드를 보면 어느 정도 이해할 수는 있겠지만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,,,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문자열 편집하는 코드 중에서 공백이 있으면 다른 문자열로 인식될 수 있기에 이에 대한 주의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나아가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trim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중요성을 강조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하는 경우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공개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API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에서 </a:t>
            </a:r>
            <a:r>
              <a:rPr lang="en-US" altLang="ko-KR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Javadocs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API document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안에는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“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우리가 이거 가지고 할 수 있는 것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”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대한 설명이 담겨져 있다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이를 통해 주석만으로 해당 메서드에 대해 쉽게 이해할 수 있다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485E8-A443-4CA0-BDD6-9BFB02154410}"/>
              </a:ext>
            </a:extLst>
          </p:cNvPr>
          <p:cNvSpPr txBox="1"/>
          <p:nvPr/>
        </p:nvSpPr>
        <p:spPr>
          <a:xfrm>
            <a:off x="892404" y="235860"/>
            <a:ext cx="1040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주석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좋은 주석</a:t>
            </a:r>
          </a:p>
        </p:txBody>
      </p:sp>
    </p:spTree>
    <p:extLst>
      <p:ext uri="{BB962C8B-B14F-4D97-AF65-F5344CB8AC3E}">
        <p14:creationId xmlns:p14="http://schemas.microsoft.com/office/powerpoint/2010/main" val="293517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B485E8-A443-4CA0-BDD6-9BFB02154410}"/>
              </a:ext>
            </a:extLst>
          </p:cNvPr>
          <p:cNvSpPr txBox="1"/>
          <p:nvPr/>
        </p:nvSpPr>
        <p:spPr>
          <a:xfrm>
            <a:off x="892404" y="235860"/>
            <a:ext cx="1040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주석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나쁜 주석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A6E910-5B0C-479E-8EE2-6558948BB132}"/>
              </a:ext>
            </a:extLst>
          </p:cNvPr>
          <p:cNvSpPr txBox="1"/>
          <p:nvPr/>
        </p:nvSpPr>
        <p:spPr>
          <a:xfrm>
            <a:off x="372045" y="1974756"/>
            <a:ext cx="114479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주절거리는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주석을 달기로 결정했다면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충분한 시간을 들여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명료하지만 정확하게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주석을 달도록 하자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! (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코드보다 이해하기 쉽게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!!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주절거리는 주석은 독자가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 자체가 아닌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주석을 이해하기 위해 </a:t>
            </a:r>
            <a:r>
              <a:rPr lang="ko-KR" altLang="en-US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결국 코드를 여기 저기 뒤져봐야 하는 상황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을 초래할 수도 있다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이는 주석을 쓰지 않는 것보다 나쁘겠지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같은 이야기를 중복해서 말하는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코드를 읽고 이해하는 시간보다 주석을 읽는데 더 시간이 걸리면 안되겠지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</a:t>
            </a:r>
          </a:p>
          <a:p>
            <a:pPr lvl="1"/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9BD70-D2FE-4C5C-B273-2B2A742110C7}"/>
              </a:ext>
            </a:extLst>
          </p:cNvPr>
          <p:cNvSpPr txBox="1"/>
          <p:nvPr/>
        </p:nvSpPr>
        <p:spPr>
          <a:xfrm>
            <a:off x="892404" y="874475"/>
            <a:ext cx="10407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일반적으로 대다수의 주석은 허술하고 엉성한 코드를 변명하거나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미숙한 결정을 합리화하는 등 </a:t>
            </a:r>
            <a:r>
              <a:rPr lang="ko-KR" altLang="en-US" sz="1400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프로그래머가 주절거리는 독백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에서 벗어나지 않는다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430DAD-B463-4D44-A5C6-F2E19B7E1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4271962"/>
            <a:ext cx="5345430" cy="2480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CA198-8E08-4669-AD82-CEA06B9B07C5}"/>
              </a:ext>
            </a:extLst>
          </p:cNvPr>
          <p:cNvSpPr txBox="1"/>
          <p:nvPr/>
        </p:nvSpPr>
        <p:spPr>
          <a:xfrm>
            <a:off x="6759724" y="4606836"/>
            <a:ext cx="5060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 </a:t>
            </a:r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있어서 뭐 정말 나쁘다</a:t>
            </a:r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! </a:t>
            </a:r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라는 느낌보다는 굳이</a:t>
            </a:r>
            <a:r>
              <a:rPr lang="en-US" alt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? </a:t>
            </a:r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라는 느낌</a:t>
            </a:r>
            <a:endParaRPr lang="en-US" altLang="ko-KR" sz="11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85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07E01C-32D0-4133-968D-0225B50A5BC6}"/>
              </a:ext>
            </a:extLst>
          </p:cNvPr>
          <p:cNvSpPr txBox="1"/>
          <p:nvPr/>
        </p:nvSpPr>
        <p:spPr>
          <a:xfrm>
            <a:off x="372045" y="934451"/>
            <a:ext cx="11447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오해 여지가 있는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주석은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정보 및 의도 전달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중요성 강조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주의 환기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위해 사용하는 것이 옳고 그래야 한다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하지만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살짝이라도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잘못된 정보가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써있다면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독자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/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프로그래머가 </a:t>
            </a:r>
            <a:r>
              <a:rPr lang="ko-KR" altLang="en-US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코드가 잘 돌아가지 않는 이유를 찾느라 더 고생해야 할 수도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있다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의무적으로 다는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굳이 필요 없을 수 있음에도 의무적으로 주석을 달면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오히려 코드를 복잡하게 만들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수 있을 뿐만 아니라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잘못된 정보를 전달할 수 있는 여지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만 만든다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이력을 기록하는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요즘에는 소스 코드를 관리할 수 있는 시스템</a:t>
            </a:r>
            <a:r>
              <a:rPr lang="en-US" altLang="ko-KR" sz="12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(Ex. Git)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 있기에 이력을 기록하는 주석은 제거하는 편이 좋다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하지만 간단하게 테스트를 할 때나 예시 코드를 작성할 때는 필요하겠지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있으나 마나 한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새로운 정보도 제공하는 것도 아니고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짜증을 내는 주석 같은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…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굳이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쓸 필요가 없는 주석은 지양하자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485E8-A443-4CA0-BDD6-9BFB02154410}"/>
              </a:ext>
            </a:extLst>
          </p:cNvPr>
          <p:cNvSpPr txBox="1"/>
          <p:nvPr/>
        </p:nvSpPr>
        <p:spPr>
          <a:xfrm>
            <a:off x="892404" y="235860"/>
            <a:ext cx="1040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주석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나쁜 주석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7267E-8B83-4B52-A7B9-9A6057F7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02" y="4853940"/>
            <a:ext cx="41814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9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07E01C-32D0-4133-968D-0225B50A5BC6}"/>
              </a:ext>
            </a:extLst>
          </p:cNvPr>
          <p:cNvSpPr txBox="1"/>
          <p:nvPr/>
        </p:nvSpPr>
        <p:spPr>
          <a:xfrm>
            <a:off x="372045" y="934451"/>
            <a:ext cx="114479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함수나 변수로 표현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할 수 있다면 주석을 달지 말자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Ex1. </a:t>
            </a:r>
            <a:r>
              <a:rPr lang="ko-KR" altLang="en-US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한줄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코드로 구현하여 복잡하고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의미를 이해하기 어려운 케이스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Ex2.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하지만 배너 같은 코드의 경우는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따로 표현할 길이 애매하거나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주의를 환기할 목적이라면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사용하는 것이 나쁘지만은 않을 수 있다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lvl="1"/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닫는 괄호에 다는 주석</a:t>
            </a:r>
            <a:endParaRPr lang="en-US" altLang="ko-KR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중첩이 심하게 있을 경우에는 필요할 수도 있다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개인적으로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 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써야 한다면 오히려 위에 쓰는 것이 더 좋은 것 같다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485E8-A443-4CA0-BDD6-9BFB02154410}"/>
              </a:ext>
            </a:extLst>
          </p:cNvPr>
          <p:cNvSpPr txBox="1"/>
          <p:nvPr/>
        </p:nvSpPr>
        <p:spPr>
          <a:xfrm>
            <a:off x="892404" y="235860"/>
            <a:ext cx="10407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4.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주석 </a:t>
            </a:r>
            <a:r>
              <a:rPr lang="en-US" altLang="ko-KR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– </a:t>
            </a:r>
            <a:r>
              <a:rPr lang="ko-KR" altLang="en-US" sz="24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나쁜 주석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4781BD-51B2-44D1-9560-3A0692AA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60" y="1591627"/>
            <a:ext cx="6477000" cy="8096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57FD81-5608-4723-A5F5-8B4D2A6B9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60" y="2828836"/>
            <a:ext cx="5305425" cy="990600"/>
          </a:xfrm>
          <a:prstGeom prst="rect">
            <a:avLst/>
          </a:prstGeom>
        </p:spPr>
      </p:pic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12E42CB8-DBB1-4AC9-B46B-D56BD47E98BE}"/>
              </a:ext>
            </a:extLst>
          </p:cNvPr>
          <p:cNvSpPr/>
          <p:nvPr/>
        </p:nvSpPr>
        <p:spPr>
          <a:xfrm flipV="1">
            <a:off x="3169920" y="2470010"/>
            <a:ext cx="2519680" cy="29006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3EC66D-5FE0-4074-8A65-55864FFE3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260" y="4596842"/>
            <a:ext cx="4642998" cy="8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1214</Words>
  <Application>Microsoft Office PowerPoint</Application>
  <PresentationFormat>와이드스크린</PresentationFormat>
  <Paragraphs>159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나눔스퀘어OTF Bold</vt:lpstr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YONGNAM</dc:creator>
  <cp:lastModifiedBy>KWON YONGNAM</cp:lastModifiedBy>
  <cp:revision>146</cp:revision>
  <dcterms:created xsi:type="dcterms:W3CDTF">2021-04-02T18:44:50Z</dcterms:created>
  <dcterms:modified xsi:type="dcterms:W3CDTF">2021-04-22T14:56:53Z</dcterms:modified>
</cp:coreProperties>
</file>