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7" r:id="rId13"/>
  </p:sldMasterIdLst>
  <p:notesMasterIdLst>
    <p:notesMasterId r:id="rId15"/>
  </p:notesMasterIdLst>
  <p:sldIdLst>
    <p:sldId id="381" r:id="rId17"/>
    <p:sldId id="330" r:id="rId18"/>
    <p:sldId id="392" r:id="rId19"/>
    <p:sldId id="389" r:id="rId20"/>
    <p:sldId id="388" r:id="rId21"/>
    <p:sldId id="384" r:id="rId22"/>
    <p:sldId id="385" r:id="rId23"/>
    <p:sldId id="390" r:id="rId24"/>
    <p:sldId id="39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92" autoAdjust="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9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D8EF3-39DD-4FB9-90DB-DA6FE70E6A75}" type="datetimeFigureOut">
              <a:rPr lang="ko-KR" altLang="en-US" smtClean="0"/>
              <a:t>2023-06-28(Wed)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B57BE-7288-4919-A306-C57860323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9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FC4B2-736B-4A74-BD9B-579EDC5505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FC4B2-736B-4A74-BD9B-579EDC5505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62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FC4B2-736B-4A74-BD9B-579EDC5505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2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91FC4B2-736B-4A74-BD9B-579EDC55051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947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  <a:defRPr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en-US"/>
              <a:t>7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4FEE2-0C82-B152-4A2C-909A33730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88F5F1-BFFB-8BF5-762A-4B4ABFFB7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ABF71-7CC2-428F-2F30-E7461801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9952C-23DD-C993-C7A6-C57D74F2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FCA19-A41E-65D1-A8C4-16A048EC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75F1-B14D-DAEB-5F32-00B14ADF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3E11F2-4B5D-B46E-5097-5ED14F8CB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7DDA0-65A8-511F-5E25-E13A22AD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7A7C3-C932-D500-A9F6-DED54BF8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1591A-9B3A-83DA-9A6C-53B601BD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5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B17FC9-CE78-E52E-4A8A-49369DC1D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DA107-DAEE-8F33-6B68-FBF7945E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07D6C-C843-3CCB-5BEA-4275F74E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5FB14-3A22-5BF7-8446-8DEEA985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12437-E85F-C9D5-985A-889EDAD7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0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27273-B829-901C-BA19-A349CFF0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1D1C0-5804-0539-EC91-36BE7EDB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D820C-A125-73DF-5717-6E6AE5AB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F7DF9-7F90-E68E-D29C-C269A4CA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B8E68-3F49-5600-59F7-33508D95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32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2328-644B-3A43-B396-333BDEA0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0EB85-2964-EE68-2997-0B95F4762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A0269-6B72-145F-389E-8DA5830D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76C20-0C24-7CB1-6456-B34A9C5F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CB9CB-3320-8ED1-9C46-2DE69172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8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28759-E230-83B5-415E-C72317E2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0EFB6-9FDC-6AC4-BD9E-29BAC3462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3C26E-27FC-26AC-6A5E-4E3E9E314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2CF58-6A0C-1F33-7266-718BBE36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54E3E-D60B-74AA-D282-6E944F1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DA682-D50F-FAF2-2BBB-DAC1883E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7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B05FC-36B1-CD21-B526-3E39965F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5A44D-6626-EF7D-80A8-4E6EFCDA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E10EE-627A-2CC9-9BD4-038C9769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90B81-D890-DE47-34DD-E22FA5D6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3BABF5-3C80-7AAA-DF11-25804B1EA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AA165-5A24-D714-3B5E-4203B674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2023-06-28(Wed)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1A514A-8C96-2DFE-DEEF-CDD62A0D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9454B-9FD6-5E74-0A24-6D889737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7596-AF60-6706-B6F6-9781AB22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553164-44F8-2D3C-D672-4FCA3ACF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2023-06-28(Wed)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20B0C1-D7B2-8700-F6C5-8695E2C4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13A5E9-F4E4-6DA0-6F86-3AD68906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6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FF715-3767-5B2B-2E40-F426DA43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2023-06-28(Wed)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59A3C8-2576-45D3-16D0-91BA57B2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69202-3E14-F2E1-AE0A-2F797604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0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5BD31-EBFC-A0CD-6FFB-F7D002CD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A19E0-C84B-09EA-3B91-E5CE8A761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08EB72-ABA3-428E-B04D-EFB4101E7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BC920-3EBC-8D5D-4E17-709AF786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87373-3F7C-477F-7065-C33FAFA8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320F4-F750-69F2-A64D-6064BA0E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36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7F79A-6216-0889-0E55-3DCC4E34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752A92-94A2-1BED-E19E-BC31141DB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1A9DE-674A-5107-CB96-4AE9BC5A3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9E206-9373-26B2-2A14-F2AB2FE8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11715-3955-EE00-BB02-E140DE51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225A7-E278-1015-F8A5-BC76346A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AC73CB-87D2-8FB3-F8C6-F4F63DF6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A2749-255A-06A1-E469-94B1CA89D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B9356-A2E3-55D6-F2E0-D65CC8B3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EC3B-D161-4802-ACCB-A5DD9A35154E}" type="datetimeFigureOut">
              <a:rPr lang="ko-KR" altLang="en-US" smtClean="0"/>
              <a:t>2023-06-28(Wed)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DB016-4A1B-5D6E-CD0A-CC8DBC36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071C2-2640-62C7-3293-2A318A930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2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8895" y="741680"/>
          <a:ext cx="1205103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52400"/>
                <a:gridCol w="1085850"/>
                <a:gridCol w="1238250"/>
                <a:gridCol w="2762885"/>
                <a:gridCol w="1238250"/>
                <a:gridCol w="812800"/>
                <a:gridCol w="688340"/>
                <a:gridCol w="1346200"/>
                <a:gridCol w="1491615"/>
              </a:tblGrid>
              <a:tr h="23622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 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082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QM_Fault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불량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재고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조회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및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검사결과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등록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정원영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2023-06-23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825">
                <a:tc gridSpan="5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482465">
                <a:tc gridSpan="5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주요항목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228600" indent="-22860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그리드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기초 코드의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거래처 팝업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(BizTextBoxManager)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3.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기간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날짜 포맷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(dtpStart.Value = string.Format(“{0:yyyy-MM-dd}”, DateTime.Now),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dtpEnd.Value = string.Format(“{0:yyyy-MM-dd}”, DateTime.Now))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4.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불량원인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5.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단위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그리드 콤보박스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6.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재검사 여부 체크박스 제외 항목 수정 불가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7.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프로시저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</a:t>
                      </a:r>
                      <a:r>
                        <a:rPr lang="ko-KR" altLang="en-US" sz="1100" kern="1200" i="0" b="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TGR_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QM_Fault_S1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8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 조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회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저 2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: </a:t>
                      </a:r>
                      <a:r>
                        <a:rPr lang="en-US" altLang="ko-KR" sz="1100" kern="1200" i="0" b="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TGR_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Q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_Fault_S2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9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저장 프로시저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: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TGR_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QM_Fault_I1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0.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그리드에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표현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되는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컬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럼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HK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재검사 여부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WORKCENTERCODE –-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작업장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WORKCENTERNAME –-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작업장명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ITEMNAME 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품목명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FAULTNO   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불량판정번호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FAULTQTY 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불량수량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UNITCODE 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MAKEDATE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등록일시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MAKER      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9095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TB_Fault</a:t>
                      </a: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(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불량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테이블</a:t>
                      </a: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TB_ItemMaster (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품목 마스터</a:t>
                      </a: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), TB_WorkcenterMaster (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작업장 마스터</a:t>
                      </a: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)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4650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</a:rPr>
                        <a:t>TB_Deleted </a:t>
                      </a: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</a:rPr>
                        <a:t>폐기물 테이블</a:t>
                      </a: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</a:rPr>
                        <a:t>), </a:t>
                      </a: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</a:rPr>
                        <a:t>TB_StockPP </a:t>
                      </a: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</a:rPr>
                        <a:t>공정재고 테이블</a:t>
                      </a: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 TB_F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ult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(불량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테이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블)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</a:b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TB_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tockPP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ec(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공정재고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입출이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력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테이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블)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  <p:cxnSp>
        <p:nvCxnSpPr>
          <p:cNvPr id="5172" name="꺾인 연결선 4"/>
          <p:cNvCxnSpPr>
            <a:cxnSpLocks noChangeShapeType="1"/>
            <a:stCxn id="49" idx="3"/>
            <a:endCxn id="47" idx="0"/>
          </p:cNvCxnSpPr>
          <p:nvPr/>
        </p:nvCxnSpPr>
        <p:spPr bwMode="auto">
          <a:xfrm rot="16200000" flipH="1">
            <a:off x="6983730" y="3442970"/>
            <a:ext cx="622300" cy="509905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4" name="꺾인 연결선 4"/>
          <p:cNvCxnSpPr>
            <a:cxnSpLocks noChangeShapeType="1"/>
            <a:endCxn id="47" idx="0"/>
          </p:cNvCxnSpPr>
          <p:nvPr/>
        </p:nvCxnSpPr>
        <p:spPr bwMode="auto">
          <a:xfrm rot="5400000">
            <a:off x="7489825" y="3447415"/>
            <a:ext cx="622300" cy="500380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85F250D-9A81-07C9-63CB-F4490D634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77098"/>
              </p:ext>
            </p:extLst>
          </p:nvPr>
        </p:nvGraphicFramePr>
        <p:xfrm>
          <a:off x="131522" y="2943007"/>
          <a:ext cx="6300536" cy="2468562"/>
        </p:xfrm>
        <a:graphic>
          <a:graphicData uri="http://schemas.openxmlformats.org/drawingml/2006/table">
            <a:tbl>
              <a:tblPr/>
              <a:tblGrid>
                <a:gridCol w="572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776">
                  <a:extLst>
                    <a:ext uri="{9D8B030D-6E8A-4147-A177-3AD203B41FA5}">
                      <a16:colId xmlns:a16="http://schemas.microsoft.com/office/drawing/2014/main" val="3358508019"/>
                    </a:ext>
                  </a:extLst>
                </a:gridCol>
                <a:gridCol w="572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776">
                  <a:extLst>
                    <a:ext uri="{9D8B030D-6E8A-4147-A177-3AD203B41FA5}">
                      <a16:colId xmlns:a16="http://schemas.microsoft.com/office/drawing/2014/main" val="3864744017"/>
                    </a:ext>
                  </a:extLst>
                </a:gridCol>
                <a:gridCol w="5727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7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7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20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재검사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</a:p>
                  </a:txBody>
                  <a:tcPr marL="45720" marR="4572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공장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작업장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작업장명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품목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품명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불량</a:t>
                      </a:r>
                      <a:endParaRPr lang="en-US" altLang="ko-KR" sz="10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판정</a:t>
                      </a:r>
                      <a:endParaRPr lang="en-US" altLang="ko-KR" sz="10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불량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등록자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CHK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Faultno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Unit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Maker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72DFD017-225B-11A6-5151-A483F4200FA1}"/>
              </a:ext>
            </a:extLst>
          </p:cNvPr>
          <p:cNvGrpSpPr/>
          <p:nvPr/>
        </p:nvGrpSpPr>
        <p:grpSpPr>
          <a:xfrm>
            <a:off x="2995295" y="1670050"/>
            <a:ext cx="2712085" cy="1092835"/>
            <a:chOff x="2995295" y="1670050"/>
            <a:chExt cx="2712085" cy="109283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5FFF6D6-7B48-26C4-2D51-03A0F496A457}"/>
                </a:ext>
              </a:extLst>
            </p:cNvPr>
            <p:cNvGrpSpPr/>
            <p:nvPr/>
          </p:nvGrpSpPr>
          <p:grpSpPr>
            <a:xfrm>
              <a:off x="4851400" y="2097405"/>
              <a:ext cx="855345" cy="276225"/>
              <a:chOff x="4851400" y="2097405"/>
              <a:chExt cx="855345" cy="276225"/>
            </a:xfrm>
          </p:grpSpPr>
          <p:sp>
            <p:nvSpPr>
              <p:cNvPr id="4" name="직사각형 25">
                <a:extLst>
                  <a:ext uri="{FF2B5EF4-FFF2-40B4-BE49-F238E27FC236}">
                    <a16:creationId xmlns:a16="http://schemas.microsoft.com/office/drawing/2014/main" id="{E824D928-0F3D-94FE-453E-24D8E181A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1400" y="2131060"/>
                <a:ext cx="720090" cy="2159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endParaRPr lang="ko-KR" altLang="en-US"/>
              </a:p>
            </p:txBody>
          </p:sp>
          <p:sp>
            <p:nvSpPr>
              <p:cNvPr id="5" name="TextBox 26">
                <a:extLst>
                  <a:ext uri="{FF2B5EF4-FFF2-40B4-BE49-F238E27FC236}">
                    <a16:creationId xmlns:a16="http://schemas.microsoft.com/office/drawing/2014/main" id="{45206DB5-0E03-4769-89E3-EC6721CB1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6375" y="2097405"/>
                <a:ext cx="42100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▼</a:t>
                </a:r>
              </a:p>
            </p:txBody>
          </p:sp>
        </p:grpSp>
        <p:sp>
          <p:nvSpPr>
            <p:cNvPr id="41" name="직사각형 25">
              <a:extLst>
                <a:ext uri="{FF2B5EF4-FFF2-40B4-BE49-F238E27FC236}">
                  <a16:creationId xmlns:a16="http://schemas.microsoft.com/office/drawing/2014/main" id="{AED4C8B8-ACE4-9432-8245-F83514F3C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425" y="1769110"/>
              <a:ext cx="539750" cy="2159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 pitchFamily="2" charset="2"/>
                <a:buNone/>
              </a:pPr>
              <a:endParaRPr lang="ko-KR" altLang="en-US"/>
            </a:p>
          </p:txBody>
        </p:sp>
        <p:sp>
          <p:nvSpPr>
            <p:cNvPr id="45" name="TextBox 2">
              <a:extLst>
                <a:ext uri="{FF2B5EF4-FFF2-40B4-BE49-F238E27FC236}">
                  <a16:creationId xmlns:a16="http://schemas.microsoft.com/office/drawing/2014/main" id="{904F72A8-BBB6-CAE5-758C-AD9584324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295" y="1751965"/>
              <a:ext cx="696595" cy="25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 pitchFamily="2" charset="2"/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양품수량</a:t>
              </a: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25">
              <a:extLst>
                <a:ext uri="{FF2B5EF4-FFF2-40B4-BE49-F238E27FC236}">
                  <a16:creationId xmlns:a16="http://schemas.microsoft.com/office/drawing/2014/main" id="{63E184A7-CF5A-70AC-528F-98D56984E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295" y="1670050"/>
              <a:ext cx="2712085" cy="109283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 pitchFamily="2" charset="2"/>
                <a:buNone/>
              </a:pPr>
              <a:endParaRPr lang="ko-KR" altLang="en-US"/>
            </a:p>
          </p:txBody>
        </p:sp>
        <p:sp>
          <p:nvSpPr>
            <p:cNvPr id="48" name="TextBox 2">
              <a:extLst>
                <a:ext uri="{FF2B5EF4-FFF2-40B4-BE49-F238E27FC236}">
                  <a16:creationId xmlns:a16="http://schemas.microsoft.com/office/drawing/2014/main" id="{BB097BB3-95E8-71BE-383B-5DC17A2C8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295" y="2073910"/>
              <a:ext cx="696595" cy="25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 pitchFamily="2" charset="2"/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불량수량</a:t>
              </a: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25">
              <a:extLst>
                <a:ext uri="{FF2B5EF4-FFF2-40B4-BE49-F238E27FC236}">
                  <a16:creationId xmlns:a16="http://schemas.microsoft.com/office/drawing/2014/main" id="{B7170A36-4DC1-74EF-55AA-980BB39E2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425" y="2122805"/>
              <a:ext cx="539750" cy="2159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 pitchFamily="2" charset="2"/>
                <a:buNone/>
              </a:pPr>
              <a:endParaRPr lang="ko-KR" altLang="en-US" dirty="0"/>
            </a:p>
          </p:txBody>
        </p:sp>
        <p:sp>
          <p:nvSpPr>
            <p:cNvPr id="51" name="TextBox 2">
              <a:extLst>
                <a:ext uri="{FF2B5EF4-FFF2-40B4-BE49-F238E27FC236}">
                  <a16:creationId xmlns:a16="http://schemas.microsoft.com/office/drawing/2014/main" id="{0E742217-874F-920F-7625-BC783B267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4810" y="1751965"/>
              <a:ext cx="696595" cy="25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 pitchFamily="2" charset="2"/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양품사유</a:t>
              </a: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2">
              <a:extLst>
                <a:ext uri="{FF2B5EF4-FFF2-40B4-BE49-F238E27FC236}">
                  <a16:creationId xmlns:a16="http://schemas.microsoft.com/office/drawing/2014/main" id="{D9C6BC53-B39D-07AA-1E42-23897B328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125" y="2094230"/>
              <a:ext cx="715010" cy="25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 pitchFamily="2" charset="2"/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불량원인</a:t>
              </a: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2">
              <a:extLst>
                <a:ext uri="{FF2B5EF4-FFF2-40B4-BE49-F238E27FC236}">
                  <a16:creationId xmlns:a16="http://schemas.microsoft.com/office/drawing/2014/main" id="{3EE2BFFE-1B60-A822-0888-85B6A2770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255" y="2448560"/>
              <a:ext cx="696595" cy="25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 pitchFamily="2" charset="2"/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불량사유</a:t>
              </a: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25">
              <a:extLst>
                <a:ext uri="{FF2B5EF4-FFF2-40B4-BE49-F238E27FC236}">
                  <a16:creationId xmlns:a16="http://schemas.microsoft.com/office/drawing/2014/main" id="{71AB634A-F869-5B4F-3552-19D33BC65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400" y="2487295"/>
              <a:ext cx="720090" cy="2159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 pitchFamily="2" charset="2"/>
                <a:buNone/>
              </a:pPr>
              <a:endParaRPr lang="ko-KR" altLang="en-US"/>
            </a:p>
          </p:txBody>
        </p:sp>
        <p:sp>
          <p:nvSpPr>
            <p:cNvPr id="55" name="직사각형 25">
              <a:extLst>
                <a:ext uri="{FF2B5EF4-FFF2-40B4-BE49-F238E27FC236}">
                  <a16:creationId xmlns:a16="http://schemas.microsoft.com/office/drawing/2014/main" id="{CC1AB2F7-E622-41D6-F122-249637E3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940" y="1776095"/>
              <a:ext cx="720090" cy="2159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 pitchFamily="2" charset="2"/>
                <a:buNone/>
              </a:pPr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F84EFBE-1FFC-B3F5-1866-77F2DDB5341F}"/>
              </a:ext>
            </a:extLst>
          </p:cNvPr>
          <p:cNvGrpSpPr/>
          <p:nvPr/>
        </p:nvGrpSpPr>
        <p:grpSpPr>
          <a:xfrm>
            <a:off x="670560" y="1760855"/>
            <a:ext cx="2014220" cy="910590"/>
            <a:chOff x="670560" y="1760855"/>
            <a:chExt cx="2014220" cy="91059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81ECE55-B39A-15B7-7D01-779EE77C5C14}"/>
                </a:ext>
              </a:extLst>
            </p:cNvPr>
            <p:cNvGrpSpPr/>
            <p:nvPr/>
          </p:nvGrpSpPr>
          <p:grpSpPr>
            <a:xfrm>
              <a:off x="670560" y="1760855"/>
              <a:ext cx="2014220" cy="910590"/>
              <a:chOff x="670560" y="1760855"/>
              <a:chExt cx="2014220" cy="910590"/>
            </a:xfrm>
          </p:grpSpPr>
          <p:sp>
            <p:nvSpPr>
              <p:cNvPr id="7" name="TextBox 2">
                <a:extLst>
                  <a:ext uri="{FF2B5EF4-FFF2-40B4-BE49-F238E27FC236}">
                    <a16:creationId xmlns:a16="http://schemas.microsoft.com/office/drawing/2014/main" id="{7C9A1641-E67F-0FCE-4F65-D3F5B575D2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9145" y="1760855"/>
                <a:ext cx="465455" cy="25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공장 </a:t>
                </a:r>
              </a:p>
            </p:txBody>
          </p:sp>
          <p:grpSp>
            <p:nvGrpSpPr>
              <p:cNvPr id="9" name="그룹 3">
                <a:extLst>
                  <a:ext uri="{FF2B5EF4-FFF2-40B4-BE49-F238E27FC236}">
                    <a16:creationId xmlns:a16="http://schemas.microsoft.com/office/drawing/2014/main" id="{AAE7215E-0515-0957-C703-3B2BBDBE77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250" y="1786255"/>
                <a:ext cx="1446530" cy="276225"/>
                <a:chOff x="1238250" y="1786255"/>
                <a:chExt cx="1446530" cy="276225"/>
              </a:xfrm>
            </p:grpSpPr>
            <p:sp>
              <p:nvSpPr>
                <p:cNvPr id="10" name="직사각형 25">
                  <a:extLst>
                    <a:ext uri="{FF2B5EF4-FFF2-40B4-BE49-F238E27FC236}">
                      <a16:creationId xmlns:a16="http://schemas.microsoft.com/office/drawing/2014/main" id="{9527872D-3FDF-E5C2-E607-86A14580D8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250" y="1807845"/>
                  <a:ext cx="1336675" cy="215900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pPr eaLnBrk="1" latinLnBrk="1" hangingPunct="1">
                    <a:lnSpc>
                      <a:spcPct val="120000"/>
                    </a:lnSpc>
                    <a:buFont typeface="Wingdings" pitchFamily="2" charset="2"/>
                    <a:buNone/>
                  </a:pPr>
                  <a:endParaRPr lang="ko-KR" altLang="en-US"/>
                </a:p>
              </p:txBody>
            </p:sp>
            <p:sp>
              <p:nvSpPr>
                <p:cNvPr id="11" name="TextBox 26">
                  <a:extLst>
                    <a:ext uri="{FF2B5EF4-FFF2-40B4-BE49-F238E27FC236}">
                      <a16:creationId xmlns:a16="http://schemas.microsoft.com/office/drawing/2014/main" id="{5474A661-72A0-CE99-5420-443386DF57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63775" y="1786255"/>
                  <a:ext cx="421005" cy="276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1pPr>
                  <a:lvl2pPr marL="742950" indent="-28575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2pPr>
                  <a:lvl3pPr marL="11430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3pPr>
                  <a:lvl4pPr marL="16002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4pPr>
                  <a:lvl5pPr marL="20574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9pPr>
                </a:lstStyle>
                <a:p>
                  <a:pPr eaLnBrk="1" latinLnBrk="1" hangingPunct="1">
                    <a:lnSpc>
                      <a:spcPct val="120000"/>
                    </a:lnSpc>
                    <a:buFont typeface="Wingdings" pitchFamily="2" charset="2"/>
                    <a:buNone/>
                  </a:pPr>
                  <a:r>
                    <a:rPr lang="ko-KR" altLang="en-US" sz="10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▼</a:t>
                  </a:r>
                </a:p>
              </p:txBody>
            </p:sp>
          </p:grpSp>
          <p:sp>
            <p:nvSpPr>
              <p:cNvPr id="12" name="TextBox 2">
                <a:extLst>
                  <a:ext uri="{FF2B5EF4-FFF2-40B4-BE49-F238E27FC236}">
                    <a16:creationId xmlns:a16="http://schemas.microsoft.com/office/drawing/2014/main" id="{A070A5AB-D5F6-B82D-0167-360C29975F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3430" y="2078990"/>
                <a:ext cx="465455" cy="25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품목</a:t>
                </a:r>
              </a:p>
            </p:txBody>
          </p:sp>
          <p:sp>
            <p:nvSpPr>
              <p:cNvPr id="14" name="직사각형 31">
                <a:extLst>
                  <a:ext uri="{FF2B5EF4-FFF2-40B4-BE49-F238E27FC236}">
                    <a16:creationId xmlns:a16="http://schemas.microsoft.com/office/drawing/2014/main" id="{9E0F333D-4AF4-DA91-2896-AB641E037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3805" y="2445385"/>
                <a:ext cx="575945" cy="2159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endParaRPr lang="ko-KR" altLang="en-US"/>
              </a:p>
            </p:txBody>
          </p:sp>
          <p:sp>
            <p:nvSpPr>
              <p:cNvPr id="22" name="TextBox 2">
                <a:extLst>
                  <a:ext uri="{FF2B5EF4-FFF2-40B4-BE49-F238E27FC236}">
                    <a16:creationId xmlns:a16="http://schemas.microsoft.com/office/drawing/2014/main" id="{FF98B397-93F4-EE51-8506-E5CCB01D69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" y="2404745"/>
                <a:ext cx="567690" cy="25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기간</a:t>
                </a:r>
                <a:endPara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" name="직사각형 31">
                <a:extLst>
                  <a:ext uri="{FF2B5EF4-FFF2-40B4-BE49-F238E27FC236}">
                    <a16:creationId xmlns:a16="http://schemas.microsoft.com/office/drawing/2014/main" id="{FDD106EF-88C9-1569-59D9-778D88C18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835" y="2131695"/>
                <a:ext cx="720090" cy="213995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endParaRPr lang="ko-KR" altLang="en-US" dirty="0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D56EA6EA-51F6-CEDC-7E8C-7E8C1F0321A5}"/>
                  </a:ext>
                </a:extLst>
              </p:cNvPr>
              <p:cNvGrpSpPr/>
              <p:nvPr/>
            </p:nvGrpSpPr>
            <p:grpSpPr>
              <a:xfrm>
                <a:off x="1238250" y="2129790"/>
                <a:ext cx="567690" cy="219075"/>
                <a:chOff x="1238250" y="2129790"/>
                <a:chExt cx="567690" cy="219075"/>
              </a:xfrm>
            </p:grpSpPr>
            <p:sp>
              <p:nvSpPr>
                <p:cNvPr id="13" name="직사각형 31">
                  <a:extLst>
                    <a:ext uri="{FF2B5EF4-FFF2-40B4-BE49-F238E27FC236}">
                      <a16:creationId xmlns:a16="http://schemas.microsoft.com/office/drawing/2014/main" id="{21C70B82-2B62-35C0-AF50-49C395043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250" y="2132965"/>
                  <a:ext cx="567690" cy="215900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pPr eaLnBrk="1" latinLnBrk="1" hangingPunct="1">
                    <a:lnSpc>
                      <a:spcPct val="120000"/>
                    </a:lnSpc>
                    <a:buFont typeface="Wingdings" pitchFamily="2" charset="2"/>
                    <a:buNone/>
                  </a:pPr>
                  <a:endParaRPr lang="ko-KR" altLang="en-US" dirty="0"/>
                </a:p>
              </p:txBody>
            </p:sp>
            <p:sp>
              <p:nvSpPr>
                <p:cNvPr id="16" name="직사각형 31">
                  <a:extLst>
                    <a:ext uri="{FF2B5EF4-FFF2-40B4-BE49-F238E27FC236}">
                      <a16:creationId xmlns:a16="http://schemas.microsoft.com/office/drawing/2014/main" id="{A901EF7E-FAEC-8CBB-57E6-BB6B8C8416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5755" y="2129790"/>
                  <a:ext cx="210185" cy="215900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pPr eaLnBrk="1" latinLnBrk="1" hangingPunct="1">
                    <a:lnSpc>
                      <a:spcPct val="120000"/>
                    </a:lnSpc>
                    <a:buFont typeface="Wingdings" pitchFamily="2" charset="2"/>
                    <a:buNone/>
                  </a:pPr>
                  <a:endParaRPr lang="ko-KR" altLang="en-US"/>
                </a:p>
              </p:txBody>
            </p:sp>
          </p:grpSp>
          <p:sp>
            <p:nvSpPr>
              <p:cNvPr id="20" name="직사각형 31">
                <a:extLst>
                  <a:ext uri="{FF2B5EF4-FFF2-40B4-BE49-F238E27FC236}">
                    <a16:creationId xmlns:a16="http://schemas.microsoft.com/office/drawing/2014/main" id="{D90EBFA0-F9DC-8AA8-8C92-8E88840C2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8980" y="2445385"/>
                <a:ext cx="575945" cy="2159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endParaRPr lang="ko-KR" altLang="en-US" dirty="0"/>
              </a:p>
            </p:txBody>
          </p:sp>
          <p:sp>
            <p:nvSpPr>
              <p:cNvPr id="25" name="TextBox 2">
                <a:extLst>
                  <a:ext uri="{FF2B5EF4-FFF2-40B4-BE49-F238E27FC236}">
                    <a16:creationId xmlns:a16="http://schemas.microsoft.com/office/drawing/2014/main" id="{3D9757EB-5CDB-29AF-8B08-7805065AC7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1490" y="2413000"/>
                <a:ext cx="180340" cy="25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~</a:t>
                </a: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E4CB196-F70A-8DC6-3F4B-6F0D0E1B4BAF}"/>
                </a:ext>
              </a:extLst>
            </p:cNvPr>
            <p:cNvSpPr/>
            <p:nvPr/>
          </p:nvSpPr>
          <p:spPr>
            <a:xfrm>
              <a:off x="1625600" y="2163445"/>
              <a:ext cx="89535" cy="901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F07DA73-FF0E-DA9E-4F09-6943D1B1F9E6}"/>
                </a:ext>
              </a:extLst>
            </p:cNvPr>
            <p:cNvSpPr/>
            <p:nvPr/>
          </p:nvSpPr>
          <p:spPr>
            <a:xfrm>
              <a:off x="1696085" y="2240280"/>
              <a:ext cx="89535" cy="901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4E04EAB-5247-7C99-D822-1BF19A657B5A}"/>
              </a:ext>
            </a:extLst>
          </p:cNvPr>
          <p:cNvGrpSpPr/>
          <p:nvPr/>
        </p:nvGrpSpPr>
        <p:grpSpPr>
          <a:xfrm>
            <a:off x="6573520" y="1934845"/>
            <a:ext cx="1947545" cy="3804920"/>
            <a:chOff x="6573520" y="1934845"/>
            <a:chExt cx="1947545" cy="3804920"/>
          </a:xfrm>
        </p:grpSpPr>
        <p:grpSp>
          <p:nvGrpSpPr>
            <p:cNvPr id="5127" name="그룹 5126">
              <a:extLst>
                <a:ext uri="{FF2B5EF4-FFF2-40B4-BE49-F238E27FC236}">
                  <a16:creationId xmlns:a16="http://schemas.microsoft.com/office/drawing/2014/main" id="{345EA2E1-7901-BCED-9671-10D39B67F062}"/>
                </a:ext>
              </a:extLst>
            </p:cNvPr>
            <p:cNvGrpSpPr/>
            <p:nvPr/>
          </p:nvGrpSpPr>
          <p:grpSpPr>
            <a:xfrm>
              <a:off x="6573520" y="2677160"/>
              <a:ext cx="1947545" cy="3062605"/>
              <a:chOff x="6573520" y="2677160"/>
              <a:chExt cx="1947545" cy="3062605"/>
            </a:xfrm>
          </p:grpSpPr>
          <p:sp>
            <p:nvSpPr>
              <p:cNvPr id="47" name="직사각형 46"/>
              <p:cNvSpPr>
                <a:spLocks/>
              </p:cNvSpPr>
              <p:nvPr/>
            </p:nvSpPr>
            <p:spPr>
              <a:xfrm rot="0">
                <a:off x="6898005" y="4004310"/>
                <a:ext cx="1303655" cy="356235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eaLnBrk="1" latinLnBrk="1" hangingPunct="1">
                  <a:lnSpc>
                    <a:spcPct val="120000"/>
                  </a:lnSpc>
                  <a:buFontTx/>
                  <a:buNone/>
                  <a:defRPr/>
                </a:pPr>
                <a:r>
                  <a:rPr lang="ko-KR" altLang="en-US" sz="9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불량품</a:t>
                </a:r>
                <a:r>
                  <a:rPr lang="ko-KR" altLang="en-US" sz="9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 </a:t>
                </a:r>
                <a:r>
                  <a:rPr lang="ko-KR" altLang="en-US" sz="9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재고</a:t>
                </a:r>
                <a:r>
                  <a:rPr lang="ko-KR" altLang="en-US" sz="9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 </a:t>
                </a:r>
                <a:r>
                  <a:rPr lang="ko-KR" altLang="en-US" sz="9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조회</a:t>
                </a:r>
                <a:endParaRPr lang="ko-KR" altLang="en-US" sz="900">
                  <a:solidFill>
                    <a:schemeClr val="tx1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49" name="순서도: 자기 디스크 48"/>
              <p:cNvSpPr>
                <a:spLocks/>
              </p:cNvSpPr>
              <p:nvPr/>
            </p:nvSpPr>
            <p:spPr>
              <a:xfrm rot="0">
                <a:off x="6573520" y="2688590"/>
                <a:ext cx="932815" cy="694055"/>
              </a:xfrm>
              <a:prstGeom prst="flowChartMagneticDisk"/>
              <a:solidFill>
                <a:srgbClr val="FFFF00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eaLnBrk="1" latinLnBrk="1" hangingPunct="1">
                  <a:lnSpc>
                    <a:spcPts val="800"/>
                  </a:lnSpc>
                  <a:buFontTx/>
                  <a:buNone/>
                  <a:defRPr/>
                </a:pPr>
                <a:r>
                  <a:rPr lang="en-US" altLang="ko-KR" sz="800">
                    <a:solidFill>
                      <a:schemeClr val="dk1"/>
                    </a:solidFill>
                  </a:rPr>
                  <a:t>TB_WorkcenterMaster</a:t>
                </a:r>
                <a:endParaRPr lang="ko-KR" altLang="en-US" sz="800">
                  <a:solidFill>
                    <a:schemeClr val="dk1"/>
                  </a:solidFill>
                </a:endParaRPr>
              </a:p>
              <a:p>
                <a:pPr marL="0" indent="0" algn="ctr" eaLnBrk="1" latinLnBrk="1" hangingPunct="1">
                  <a:lnSpc>
                    <a:spcPts val="800"/>
                  </a:lnSpc>
                  <a:buFontTx/>
                  <a:buNone/>
                  <a:defRPr/>
                </a:pPr>
                <a:r>
                  <a:rPr lang="en-US" altLang="ko-KR" sz="8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(</a:t>
                </a:r>
                <a:r>
                  <a:rPr lang="ko-KR" altLang="en-US" sz="8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작업장</a:t>
                </a:r>
                <a:r>
                  <a:rPr lang="ko-KR" altLang="en-US" sz="8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 </a:t>
                </a:r>
                <a:r>
                  <a:rPr lang="ko-KR" altLang="en-US" sz="8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마스터</a:t>
                </a:r>
                <a:r>
                  <a:rPr lang="en-US" altLang="ko-KR" sz="8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)</a:t>
                </a:r>
                <a:endParaRPr lang="ko-KR" altLang="en-US" sz="800">
                  <a:solidFill>
                    <a:schemeClr val="tx1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23" name="순서도: 자기 디스크 22"/>
              <p:cNvSpPr>
                <a:spLocks/>
              </p:cNvSpPr>
              <p:nvPr/>
            </p:nvSpPr>
            <p:spPr>
              <a:xfrm rot="0">
                <a:off x="7589520" y="2677160"/>
                <a:ext cx="932815" cy="694690"/>
              </a:xfrm>
              <a:prstGeom prst="flowChartMagneticDisk"/>
              <a:solidFill>
                <a:srgbClr val="FFFF00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eaLnBrk="1" latinLnBrk="1" hangingPunct="1">
                  <a:lnSpc>
                    <a:spcPts val="800"/>
                  </a:lnSpc>
                  <a:buFontTx/>
                  <a:buNone/>
                  <a:defRPr/>
                </a:pPr>
                <a:r>
                  <a:rPr lang="en-US" altLang="ko-KR" sz="800">
                    <a:solidFill>
                      <a:schemeClr val="dk1"/>
                    </a:solidFill>
                  </a:rPr>
                  <a:t>TB_ItemMaster</a:t>
                </a:r>
                <a:endParaRPr lang="ko-KR" altLang="en-US" sz="800">
                  <a:solidFill>
                    <a:schemeClr val="dk1"/>
                  </a:solidFill>
                </a:endParaRPr>
              </a:p>
              <a:p>
                <a:pPr marL="0" indent="0" algn="ctr" eaLnBrk="1" latinLnBrk="1" hangingPunct="1">
                  <a:lnSpc>
                    <a:spcPts val="800"/>
                  </a:lnSpc>
                  <a:buFontTx/>
                  <a:buNone/>
                  <a:defRPr/>
                </a:pPr>
                <a:r>
                  <a:rPr lang="en-US" altLang="ko-KR" sz="8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(</a:t>
                </a:r>
                <a:r>
                  <a:rPr lang="ko-KR" altLang="en-US" sz="8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품목 마스터</a:t>
                </a:r>
                <a:r>
                  <a:rPr lang="en-US" altLang="ko-KR" sz="8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)</a:t>
                </a:r>
                <a:endParaRPr lang="ko-KR" altLang="en-US" sz="800">
                  <a:solidFill>
                    <a:schemeClr val="tx1"/>
                  </a:solidFill>
                  <a:latin typeface="굴림" charset="0"/>
                  <a:ea typeface="굴림" charset="0"/>
                </a:endParaRPr>
              </a:p>
            </p:txBody>
          </p:sp>
          <p:cxnSp>
            <p:nvCxnSpPr>
              <p:cNvPr id="17" name="꺾인 연결선 4"/>
              <p:cNvCxnSpPr>
                <a:cxnSpLocks noChangeShapeType="1"/>
              </p:cNvCxnSpPr>
              <p:nvPr/>
            </p:nvCxnSpPr>
            <p:spPr bwMode="auto">
              <a:xfrm rot="16200000" flipH="1">
                <a:off x="6984365" y="3438525"/>
                <a:ext cx="622935" cy="510540"/>
              </a:xfrm>
              <a:prstGeom prst="bentConnector3">
                <a:avLst>
                  <a:gd name="adj1" fmla="val 50000"/>
                </a:avLst>
              </a:prstGeom>
              <a:noFill/>
              <a:ln w="12700" cap="sq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꺾인 연결선 4"/>
              <p:cNvCxnSpPr>
                <a:cxnSpLocks noChangeShapeType="1"/>
              </p:cNvCxnSpPr>
              <p:nvPr/>
            </p:nvCxnSpPr>
            <p:spPr bwMode="auto">
              <a:xfrm rot="5400000">
                <a:off x="7489825" y="3442970"/>
                <a:ext cx="622935" cy="501015"/>
              </a:xfrm>
              <a:prstGeom prst="bentConnector3">
                <a:avLst>
                  <a:gd name="adj1" fmla="val 50000"/>
                </a:avLst>
              </a:prstGeom>
              <a:noFill/>
              <a:ln w="12700" cap="sq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" name="꺾인 연결선 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8230" y="4485005"/>
                <a:ext cx="677545" cy="428625"/>
              </a:xfrm>
              <a:prstGeom prst="bentConnector3">
                <a:avLst>
                  <a:gd name="adj1" fmla="val 50000"/>
                </a:avLst>
              </a:prstGeom>
              <a:noFill/>
              <a:ln w="12700" cap="sq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4" name="꺾인 연결선 4"/>
              <p:cNvCxnSpPr>
                <a:cxnSpLocks noChangeShapeType="1"/>
              </p:cNvCxnSpPr>
              <p:nvPr/>
            </p:nvCxnSpPr>
            <p:spPr bwMode="auto">
              <a:xfrm rot="5400000">
                <a:off x="6997065" y="4485005"/>
                <a:ext cx="677545" cy="428625"/>
              </a:xfrm>
              <a:prstGeom prst="bentConnector3">
                <a:avLst>
                  <a:gd name="adj1" fmla="val 50000"/>
                </a:avLst>
              </a:prstGeom>
              <a:noFill/>
              <a:ln w="12700" cap="sq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5" name="순서도: 자기 디스크 5124"/>
              <p:cNvSpPr>
                <a:spLocks/>
              </p:cNvSpPr>
              <p:nvPr/>
            </p:nvSpPr>
            <p:spPr>
              <a:xfrm rot="0">
                <a:off x="6573520" y="5045710"/>
                <a:ext cx="932815" cy="694055"/>
              </a:xfrm>
              <a:prstGeom prst="flowChartMagneticDisk"/>
              <a:solidFill>
                <a:srgbClr val="FFFF00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eaLnBrk="1" latinLnBrk="1" hangingPunct="1">
                  <a:lnSpc>
                    <a:spcPts val="800"/>
                  </a:lnSpc>
                  <a:buFontTx/>
                  <a:buNone/>
                  <a:defRPr/>
                </a:pPr>
                <a:r>
                  <a:rPr lang="en-US" altLang="ko-KR" sz="800">
                    <a:solidFill>
                      <a:schemeClr val="dk1"/>
                    </a:solidFill>
                  </a:rPr>
                  <a:t>TB_</a:t>
                </a:r>
                <a:r>
                  <a:rPr lang="ko-KR" altLang="ko-KR" sz="800">
                    <a:solidFill>
                      <a:schemeClr val="dk1"/>
                    </a:solidFill>
                  </a:rPr>
                  <a:t>F</a:t>
                </a:r>
                <a:r>
                  <a:rPr lang="ko-KR" altLang="ko-KR" sz="800">
                    <a:solidFill>
                      <a:schemeClr val="dk1"/>
                    </a:solidFill>
                  </a:rPr>
                  <a:t>ault</a:t>
                </a:r>
                <a:endParaRPr lang="ko-KR" altLang="en-US" sz="800">
                  <a:solidFill>
                    <a:schemeClr val="dk1"/>
                  </a:solidFill>
                </a:endParaRPr>
              </a:p>
              <a:p>
                <a:pPr marL="0" indent="0" algn="ctr" eaLnBrk="1" latinLnBrk="1" hangingPunct="1">
                  <a:lnSpc>
                    <a:spcPts val="800"/>
                  </a:lnSpc>
                  <a:buFontTx/>
                  <a:buNone/>
                  <a:defRPr/>
                </a:pPr>
                <a:r>
                  <a:rPr lang="en-US" altLang="ko-KR" sz="8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(</a:t>
                </a:r>
                <a:r>
                  <a:rPr lang="ko-KR" altLang="en-US" sz="8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불량 </a:t>
                </a:r>
                <a:r>
                  <a:rPr lang="ko-KR" altLang="en-US" sz="8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테이</a:t>
                </a:r>
                <a:r>
                  <a:rPr lang="ko-KR" altLang="en-US" sz="8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블</a:t>
                </a:r>
                <a:r>
                  <a:rPr lang="en-US" altLang="ko-KR" sz="8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)</a:t>
                </a:r>
                <a:endParaRPr lang="ko-KR" altLang="en-US" sz="800">
                  <a:solidFill>
                    <a:schemeClr val="tx1"/>
                  </a:solidFill>
                  <a:latin typeface="굴림" charset="0"/>
                  <a:ea typeface="굴림" charset="0"/>
                </a:endParaRPr>
              </a:p>
            </p:txBody>
          </p:sp>
          <p:sp>
            <p:nvSpPr>
              <p:cNvPr id="5126" name="순서도: 자기 디스크 5125"/>
              <p:cNvSpPr>
                <a:spLocks/>
              </p:cNvSpPr>
              <p:nvPr/>
            </p:nvSpPr>
            <p:spPr>
              <a:xfrm rot="0">
                <a:off x="7589520" y="5045710"/>
                <a:ext cx="932815" cy="694055"/>
              </a:xfrm>
              <a:prstGeom prst="flowChartMagneticDisk"/>
              <a:solidFill>
                <a:srgbClr val="FFFF00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eaLnBrk="1" latinLnBrk="1" hangingPunct="1">
                  <a:lnSpc>
                    <a:spcPts val="800"/>
                  </a:lnSpc>
                  <a:buFontTx/>
                  <a:buNone/>
                  <a:defRPr/>
                </a:pPr>
                <a:r>
                  <a:rPr lang="en-US" altLang="ko-KR" sz="800">
                    <a:solidFill>
                      <a:schemeClr val="dk1"/>
                    </a:solidFill>
                  </a:rPr>
                  <a:t>TB_StockPP</a:t>
                </a:r>
                <a:endParaRPr lang="ko-KR" altLang="en-US" sz="800">
                  <a:solidFill>
                    <a:schemeClr val="dk1"/>
                  </a:solidFill>
                </a:endParaRPr>
              </a:p>
              <a:p>
                <a:pPr marL="0" indent="0" algn="ctr" eaLnBrk="1" latinLnBrk="1" hangingPunct="1">
                  <a:lnSpc>
                    <a:spcPts val="800"/>
                  </a:lnSpc>
                  <a:buFontTx/>
                  <a:buNone/>
                  <a:defRPr/>
                </a:pPr>
                <a:r>
                  <a:rPr lang="en-US" altLang="ko-KR" sz="8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(</a:t>
                </a:r>
                <a:r>
                  <a:rPr lang="ko-KR" altLang="en-US" sz="8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공정 재고</a:t>
                </a:r>
                <a:r>
                  <a:rPr lang="en-US" altLang="ko-KR" sz="800">
                    <a:solidFill>
                      <a:schemeClr val="tx1"/>
                    </a:solidFill>
                    <a:latin typeface="굴림" charset="0"/>
                    <a:ea typeface="굴림" charset="0"/>
                  </a:rPr>
                  <a:t>)</a:t>
                </a:r>
                <a:endParaRPr lang="ko-KR" altLang="en-US" sz="800">
                  <a:solidFill>
                    <a:schemeClr val="tx1"/>
                  </a:solidFill>
                  <a:latin typeface="굴림" charset="0"/>
                  <a:ea typeface="굴림" charset="0"/>
                </a:endParaRPr>
              </a:p>
            </p:txBody>
          </p:sp>
        </p:grpSp>
        <p:sp>
          <p:nvSpPr>
            <p:cNvPr id="8" name="순서도: 자기 디스크 7"/>
            <p:cNvSpPr>
              <a:spLocks/>
            </p:cNvSpPr>
            <p:nvPr/>
          </p:nvSpPr>
          <p:spPr>
            <a:xfrm rot="0">
              <a:off x="7087870" y="1934845"/>
              <a:ext cx="932815" cy="694055"/>
            </a:xfrm>
            <a:prstGeom prst="flowChartMagneticDisk"/>
            <a:solidFill>
              <a:srgbClr val="FFFF00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eaLnBrk="1" latinLnBrk="1" hangingPunct="1">
                <a:lnSpc>
                  <a:spcPts val="800"/>
                </a:lnSpc>
                <a:buFontTx/>
                <a:buNone/>
                <a:defRPr/>
              </a:pPr>
              <a:r>
                <a:rPr lang="en-US" altLang="ko-KR" sz="800">
                  <a:solidFill>
                    <a:schemeClr val="dk1"/>
                  </a:solidFill>
                </a:rPr>
                <a:t>TB_Fault</a:t>
              </a:r>
              <a:endParaRPr lang="ko-KR" altLang="en-US" sz="800">
                <a:solidFill>
                  <a:schemeClr val="dk1"/>
                </a:solidFill>
              </a:endParaRPr>
            </a:p>
            <a:p>
              <a:pPr marL="0" indent="0" algn="ctr" eaLnBrk="1" latinLnBrk="1" hangingPunct="1">
                <a:lnSpc>
                  <a:spcPts val="800"/>
                </a:lnSpc>
                <a:buFontTx/>
                <a:buNone/>
                <a:defRPr/>
              </a:pPr>
              <a:r>
                <a:rPr lang="en-US" altLang="ko-KR" sz="800">
                  <a:solidFill>
                    <a:schemeClr val="tx1"/>
                  </a:solidFill>
                  <a:latin typeface="굴림" charset="0"/>
                  <a:ea typeface="굴림" charset="0"/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  <a:latin typeface="굴림" charset="0"/>
                  <a:ea typeface="굴림" charset="0"/>
                </a:rPr>
                <a:t>불량 재고</a:t>
              </a:r>
              <a:r>
                <a:rPr lang="en-US" altLang="ko-KR" sz="800">
                  <a:solidFill>
                    <a:schemeClr val="tx1"/>
                  </a:solidFill>
                  <a:latin typeface="굴림" charset="0"/>
                  <a:ea typeface="굴림" charset="0"/>
                </a:rPr>
                <a:t>)</a:t>
              </a:r>
              <a:endParaRPr lang="ko-KR" altLang="en-US" sz="800">
                <a:solidFill>
                  <a:schemeClr val="tx1"/>
                </a:solidFill>
                <a:latin typeface="굴림" charset="0"/>
                <a:ea typeface="굴림" charset="0"/>
              </a:endParaRPr>
            </a:p>
          </p:txBody>
        </p:sp>
        <p:cxnSp>
          <p:nvCxnSpPr>
            <p:cNvPr id="30" name="직선 연결선 29"/>
            <p:cNvCxnSpPr>
              <a:cxnSpLocks/>
            </p:cNvCxnSpPr>
            <p:nvPr/>
          </p:nvCxnSpPr>
          <p:spPr>
            <a:xfrm rot="0">
              <a:off x="7549515" y="2635250"/>
              <a:ext cx="635" cy="1056005"/>
            </a:xfrm>
            <a:prstGeom prst="line"/>
            <a:ln w="12700" cap="flat" cmpd="sng">
              <a:prstDash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">
            <a:extLst>
              <a:ext uri="{FF2B5EF4-FFF2-40B4-BE49-F238E27FC236}">
                <a16:creationId xmlns:a16="http://schemas.microsoft.com/office/drawing/2014/main" id="{D6BCCA89-1506-D26D-7A51-0ABF6BA4F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295" y="2394585"/>
            <a:ext cx="696595" cy="25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1pPr>
            <a:lvl2pPr marL="742950" indent="-28575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2pPr>
            <a:lvl3pPr marL="1143000" indent="-22860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3pPr>
            <a:lvl4pPr marL="1600200" indent="-22860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4pPr>
            <a:lvl5pPr marL="2057400" indent="-22860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9pPr>
          </a:lstStyle>
          <a:p>
            <a:pPr algn="r" eaLnBrk="1" latin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총 수량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5">
            <a:extLst>
              <a:ext uri="{FF2B5EF4-FFF2-40B4-BE49-F238E27FC236}">
                <a16:creationId xmlns:a16="http://schemas.microsoft.com/office/drawing/2014/main" id="{EB8A5142-DBE3-9ADB-F9F7-AE34BDF01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520" y="2442210"/>
            <a:ext cx="539750" cy="2159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eaLnBrk="1" latinLnBrk="1" hangingPunct="1">
              <a:lnSpc>
                <a:spcPct val="120000"/>
              </a:lnSpc>
              <a:buFont typeface="Wingdings" pitchFamily="2" charset="2"/>
              <a:buNone/>
            </a:pPr>
            <a:endParaRPr lang="ko-KR" altLang="en-US" dirty="0"/>
          </a:p>
        </p:txBody>
      </p:sp>
      <p:sp>
        <p:nvSpPr>
          <p:cNvPr id="5175" name="도형 3"/>
          <p:cNvSpPr>
            <a:spLocks/>
          </p:cNvSpPr>
          <p:nvPr/>
        </p:nvSpPr>
        <p:spPr>
          <a:xfrm rot="0">
            <a:off x="6459220" y="5970270"/>
            <a:ext cx="932815" cy="694055"/>
          </a:xfrm>
          <a:prstGeom prst="flowChartMagneticDisk"/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dk1"/>
                </a:solidFill>
              </a:rPr>
              <a:t>TB_Deleted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폐기내역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5176" name="도형 4"/>
          <p:cNvSpPr>
            <a:spLocks/>
          </p:cNvSpPr>
          <p:nvPr/>
        </p:nvSpPr>
        <p:spPr>
          <a:xfrm rot="0">
            <a:off x="7591425" y="5970270"/>
            <a:ext cx="1101725" cy="694055"/>
          </a:xfrm>
          <a:prstGeom prst="flowChartMagneticDisk"/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dk1"/>
                </a:solidFill>
              </a:rPr>
              <a:t>TB_</a:t>
            </a:r>
            <a:r>
              <a:rPr lang="ko-KR" altLang="ko-KR" sz="800">
                <a:solidFill>
                  <a:schemeClr val="dk1"/>
                </a:solidFill>
              </a:rPr>
              <a:t>S</a:t>
            </a:r>
            <a:r>
              <a:rPr lang="ko-KR" altLang="ko-KR" sz="800">
                <a:solidFill>
                  <a:schemeClr val="dk1"/>
                </a:solidFill>
              </a:rPr>
              <a:t>tockPPrec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공정재고 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입출이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력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77" name="도형 5"/>
          <p:cNvCxnSpPr/>
          <p:nvPr/>
        </p:nvCxnSpPr>
        <p:spPr bwMode="auto">
          <a:xfrm rot="5400000">
            <a:off x="6358255" y="4949190"/>
            <a:ext cx="1781175" cy="602615"/>
          </a:xfrm>
          <a:prstGeom prst="bentConnector3">
            <a:avLst>
              <a:gd name="adj1" fmla="val 83199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8" name="도형 34"/>
          <p:cNvCxnSpPr/>
          <p:nvPr/>
        </p:nvCxnSpPr>
        <p:spPr bwMode="auto">
          <a:xfrm rot="16200000" flipH="1">
            <a:off x="6940550" y="4977765"/>
            <a:ext cx="1793875" cy="570230"/>
          </a:xfrm>
          <a:prstGeom prst="bentConnector3">
            <a:avLst>
              <a:gd name="adj1" fmla="val 81972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9" name="도형 3"/>
          <p:cNvSpPr>
            <a:spLocks/>
          </p:cNvSpPr>
          <p:nvPr/>
        </p:nvSpPr>
        <p:spPr>
          <a:xfrm rot="0">
            <a:off x="5522595" y="5487035"/>
            <a:ext cx="933450" cy="694690"/>
          </a:xfrm>
          <a:prstGeom prst="flowChartMagneticDisk"/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dk1"/>
                </a:solidFill>
              </a:rPr>
              <a:t>TB_</a:t>
            </a:r>
            <a:r>
              <a:rPr lang="ko-KR" altLang="ko-KR" sz="800">
                <a:solidFill>
                  <a:schemeClr val="dk1"/>
                </a:solidFill>
              </a:rPr>
              <a:t>F</a:t>
            </a:r>
            <a:r>
              <a:rPr lang="ko-KR" altLang="ko-KR" sz="800">
                <a:solidFill>
                  <a:schemeClr val="dk1"/>
                </a:solidFill>
              </a:rPr>
              <a:t>aultRec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불량재고 입출이력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5180" name="도형 18"/>
          <p:cNvSpPr>
            <a:spLocks/>
          </p:cNvSpPr>
          <p:nvPr/>
        </p:nvSpPr>
        <p:spPr bwMode="auto">
          <a:xfrm rot="10800000" flipV="1">
            <a:off x="5988685" y="4697095"/>
            <a:ext cx="1569720" cy="790575"/>
          </a:xfrm>
          <a:prstGeom prst="bentConnector2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9540" y="734060"/>
          <a:ext cx="12044045" cy="593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01140"/>
                <a:gridCol w="886460"/>
                <a:gridCol w="266065"/>
                <a:gridCol w="2548890"/>
                <a:gridCol w="1229360"/>
                <a:gridCol w="165100"/>
                <a:gridCol w="1403985"/>
                <a:gridCol w="1336675"/>
                <a:gridCol w="1480820"/>
              </a:tblGrid>
              <a:tr h="2590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 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908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QM_Fault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불량 재고 조회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정원영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2023-06-23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080">
                <a:tc gridSpan="10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158105"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en-US" altLang="ko-KR" sz="1000" kern="1200" i="0" b="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QM_Fault_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S1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내역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테이블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Fault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 TB_ItemMaster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0                               --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불량판정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A.PLANTCODE            --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A.WORKCENTERNAME –-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작업장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A.ITEMCODE               --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B.ITEMNAME               --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A.STOCKQTY              --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수량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A.UNITCODE               --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A.MAKER                    --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A.MAKEDATE              --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등록일시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조건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: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공장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(PLANTCODE),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품목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(ITEMCODE)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기간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(STARTDATE, ENDDATE)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/>
                        <a:buChar char="-"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저장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QM_Fault_I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1 (</a:t>
                      </a:r>
                      <a:r>
                        <a:rPr lang="ko-KR" altLang="en-US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재검사 내역 저장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)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228600" indent="-22860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재검사 내역 저장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재검사 여부 체크 후 저장 버튼 클릭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불량판정번호 채번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DECLARE @FAULTNO VARCHAR(30)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SET @FAULTNO = ‘FL’ + REPLACE(CONVERT(VARCHAR, GETDATE(), 23), ‘-’, ‘’) + RIGHT((‘0000’ + CONVERT(VARCHAR, @LI_SEQ)), 4)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2.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불량수량 폐기물 테이블 등록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: FAULTNO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별로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INSERT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INSERT INTO TB_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폐기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(PLANTCODE, ITEMCODE, STOCKQTY, UNITCODE, MAKER, MAKEDATE)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214520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129540" y="734060"/>
          <a:ext cx="12044045" cy="8315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01140"/>
                <a:gridCol w="886460"/>
                <a:gridCol w="266065"/>
                <a:gridCol w="2548890"/>
                <a:gridCol w="1229360"/>
                <a:gridCol w="165100"/>
                <a:gridCol w="1403985"/>
                <a:gridCol w="1336675"/>
                <a:gridCol w="1480820"/>
              </a:tblGrid>
              <a:tr h="2590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 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908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QM_Fault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불량 재고 조회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정원영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2023-06-23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080">
                <a:tc gridSpan="10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7538085">
                <a:tc gridSpan="3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TGR_QM_Fault_I2</a:t>
                      </a:r>
                      <a:r>
                        <a:rPr lang="ko-KR" altLang="en-US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   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양품판정된 LOT를 가지고 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                                         LOT TRACKING에 데이터 등록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en-US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파라메터                                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@NEWLOTNO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-- 양품판정된 물품의 LOT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@CLOTNO          -- 팝업에서 받아온 원자재LOT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@WORKER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작업장 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1.</a:t>
                      </a: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테이블</a:t>
                      </a: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en-US" altLang="ko-KR" sz="1200" kern="1200" i="0" b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JOIN</a:t>
                      </a: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과 </a:t>
                      </a:r>
                      <a:r>
                        <a:rPr lang="en-US" altLang="ko-KR" sz="1200" kern="1200" i="0" b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DECLARE </a:t>
                      </a:r>
                      <a:r>
                        <a:rPr lang="ko-KR" altLang="en-US" sz="1200" kern="1200" i="0" b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만듬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DECLARE @LS_PLANTCODE                  VARCHAR(10)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  ,@LS_WORKCENTERCODE      VARCHAR(30)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  ,@LS_ITEMCODE	                   VARCHAR(30)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  ,@LS_ORDERNO                     VARCHAR(30)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  ,@LS_QTY	                   INT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  ,@LS_UNITCODE                    VARCHAR(10)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  ,@LS_CITEMCODE                  VARCHAR(30)             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  ,@LS_CUNITCODE                  VARCHAR(10)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SELECT    @LS_PLANTCODE                = A.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PLANTCODE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  ,@LS_WORKCENTERCODE     = B.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WORKCENTERCODE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  ,@LS_ITEMCODE                   = A.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ITEMCODE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  ,@LS_ORDERNO                    = B.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ORDERNO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  ,@LS_QTY                             = B.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QTY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  ,@LS_UNITCODE                   = B.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UNITCODE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  ,@LS_CITEMCODE                 = C.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ITEMCODE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  ,@LS_CUNITCODE                 = C.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BASEUNIT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FROM   TB_StockPPrec A WITH(NOLOCK)    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JOIN     TB_FaultRec B  WITH(NOLOCK)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	   ON  A.LOTNO     = B.NEWLOTNO                      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LEFT JOIN TB_ItemMaster C WITH(NOLOCK)                    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          ON  B.PLANTCODE = C.PLANTCODE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         AND  B.ITEMCODE  = C.ITEMCODE 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WHERE A.LOTNO = @NEWLOTNO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1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2. LOT TRACKING에서 SEQ 가져오기</a:t>
                      </a:r>
                      <a:endParaRPr lang="ko-KR" altLang="en-US" sz="1100" kern="1200" i="0" b="1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	DECLARE @LI_SEQ INT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SELECT @LI_SEQ = ISNULL(MAX(SEQ), 0) + 1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	  FROM TP_LotTracking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WHERE PLANTCODE = @LS_PLANTCODE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	   AND LOTNO     = @NEWLOTNO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1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3.</a:t>
                      </a:r>
                      <a:r>
                        <a:rPr lang="ko-KR" altLang="en-US" sz="1200" kern="1200" i="0" b="1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en-US" altLang="ko-KR" sz="1200" kern="1200" i="0" b="1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LotTracking</a:t>
                      </a:r>
                      <a:r>
                        <a:rPr lang="ko-KR" altLang="en-US" sz="1200" kern="1200" i="0" b="1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이력등록 </a:t>
                      </a:r>
                      <a:endParaRPr lang="ko-KR" altLang="en-US" sz="1200" kern="1200" i="0" b="1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-INSERT INTO TP_LotTracking 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(PLANTCODE,       LOTNO,                  SEQ,          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ORDERNO,          WORKCENTERCODE,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ITEMCODE,         PRODQTY,              UNITCODE,  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CLOTNO,            CITEMCODE,     CUNITCODE   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MAKEDATE,         MAKER)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@NEWLOTNO  --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생산실적등록으로  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              채번된 불량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LOT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번호 입니다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.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             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TGR_GET_CLOT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원자재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LOT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내역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테이블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=</a:t>
                      </a:r>
                      <a:r>
                        <a:rPr lang="ko-KR" altLang="ko-KR" sz="1000" kern="1200" i="0" b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kern="1200" i="0" b="1">
                          <a:solidFill>
                            <a:schemeClr val="dk1"/>
                          </a:solidFill>
                        </a:rPr>
                        <a:t>TB_Fault</a:t>
                      </a:r>
                      <a:endParaRPr lang="ko-KR" altLang="en-US" sz="1000" kern="1200" i="0" b="1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@FAULTNO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 번호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조회조건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/>
                      </a:r>
                      <a:b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</a:b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DECLARE @CLOTNO VARCHAR(50)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SELECT @CLOTNO = ISNULL(CLOTNO, 'X')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	  FROM TB_Fault WITH(NOLOCK)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	 WHERE FAULTNO = @FAULTNO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	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상세내역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-원자재포함여부(  CHK)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-공장(PLANTCODE)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-작업장명(WORKCENTNAME)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-불량판정번호(FAULTNO)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-원자재LOT(MATLOTNO)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불량검사 후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양품이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있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을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경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우,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그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양품들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에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대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한 원자재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LOT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를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채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번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하는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저.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채번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한 원자재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LOT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를 팝업창(P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OP_CLOT)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에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보내주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고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작업자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가 원자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재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정보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에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대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해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체크박스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를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체크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할 수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있도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록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했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다.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업자는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양품에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들어갔던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원자재내역을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CHK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를 하면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된다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 rot="0">
            <a:off x="9466580" y="361950"/>
            <a:ext cx="2716530" cy="3009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8895" y="728980"/>
          <a:ext cx="12051030" cy="584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52400"/>
                <a:gridCol w="1085850"/>
                <a:gridCol w="1238250"/>
                <a:gridCol w="2762885"/>
                <a:gridCol w="1238250"/>
                <a:gridCol w="812800"/>
                <a:gridCol w="688340"/>
                <a:gridCol w="1346200"/>
                <a:gridCol w="1491615"/>
              </a:tblGrid>
              <a:tr h="23622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 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082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QM_FaultRec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불량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재고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입출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이력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정원영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2023-06-23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825">
                <a:tc gridSpan="5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482465">
                <a:tc gridSpan="5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주요항목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228600" indent="-22860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그리드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 팝업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(BizTextBoxManager)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3.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입출유형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4.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입출일자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날짜 포맷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(dtpStart.Value = string.Format(“{0:yyyy-MM-dd}”, DateTime.Now),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dtpEnd.Value = string.Format(“{0:yyyy-MM-dd}”, DateTime.Now))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5.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단위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그리드 콤보박스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6.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창고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그리드 콤보박스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6.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전 항목 수정 불가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(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화면 기능 고정으로 수정 안됨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7.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프로시저 명은</a:t>
                      </a:r>
                      <a:r>
                        <a:rPr lang="ko-KR" altLang="en-US" sz="1100" kern="1200" i="0" b="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T</a:t>
                      </a:r>
                      <a:r>
                        <a:rPr lang="ko-KR" altLang="en-US" sz="1100" kern="1200" i="0" b="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GR_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QM_FaultRec_S1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TB_Fault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TB_WorkcenterMaster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TB_ItemMaster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0                 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재검사 여부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A.PLANTCODE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A.WORKCENTERCODE –-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작업장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B.WORKCENTERNAME –-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작업장명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A.ITEMCODE 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C.ITEMNAME 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품목명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A.FAULTNO   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불량판정번호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A.FAULTQTY 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불량수량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A.UNITCODE 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A.MAKEDATE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등록일시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A.MAKER      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9095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TB_FaultRec</a:t>
                      </a: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(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불량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이력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테이블</a:t>
                      </a: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TB_ItemMaster (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품목 마스터</a:t>
                      </a: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), TB_WorkcenterMaster (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작업장 마스터</a:t>
                      </a: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)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0190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dk1"/>
                        </a:solidFill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4547FF8-0060-A68C-AC18-E24E6F810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88826"/>
              </p:ext>
            </p:extLst>
          </p:nvPr>
        </p:nvGraphicFramePr>
        <p:xfrm>
          <a:off x="123360" y="2932276"/>
          <a:ext cx="6299997" cy="245300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72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338824084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공장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불량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판정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입출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작업장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작업장명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품명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불량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수량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일시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등록자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8155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Plant</a:t>
                      </a:r>
                    </a:p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Faultno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Inout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Work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Center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Work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Center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code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Fault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Qty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Unit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Code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Make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Maker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FDFD5033-A83C-2DB2-F8B3-1C1211F0DC02}"/>
              </a:ext>
            </a:extLst>
          </p:cNvPr>
          <p:cNvGrpSpPr/>
          <p:nvPr/>
        </p:nvGrpSpPr>
        <p:grpSpPr>
          <a:xfrm>
            <a:off x="6579235" y="2793365"/>
            <a:ext cx="1942465" cy="2348230"/>
            <a:chOff x="6579235" y="2793365"/>
            <a:chExt cx="1942465" cy="2348230"/>
          </a:xfrm>
        </p:grpSpPr>
        <p:cxnSp>
          <p:nvCxnSpPr>
            <p:cNvPr id="5172" name="꺾인 연결선 4"/>
            <p:cNvCxnSpPr>
              <a:cxnSpLocks noChangeShapeType="1"/>
            </p:cNvCxnSpPr>
            <p:nvPr/>
          </p:nvCxnSpPr>
          <p:spPr bwMode="auto">
            <a:xfrm rot="16200000" flipH="1">
              <a:off x="7120255" y="3383915"/>
              <a:ext cx="360045" cy="509905"/>
            </a:xfrm>
            <a:prstGeom prst="bentConnector3">
              <a:avLst>
                <a:gd name="adj1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1453208-5C05-55FA-AD1C-42E15178260F}"/>
                </a:ext>
              </a:extLst>
            </p:cNvPr>
            <p:cNvGrpSpPr/>
            <p:nvPr/>
          </p:nvGrpSpPr>
          <p:grpSpPr>
            <a:xfrm>
              <a:off x="6579235" y="2793365"/>
              <a:ext cx="1942465" cy="2348230"/>
              <a:chOff x="6579235" y="2793365"/>
              <a:chExt cx="1942465" cy="2348230"/>
            </a:xfrm>
          </p:grpSpPr>
          <p:cxnSp>
            <p:nvCxnSpPr>
              <p:cNvPr id="5174" name="꺾인 연결선 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02195" y="4645025"/>
                <a:ext cx="276860" cy="5715"/>
              </a:xfrm>
              <a:prstGeom prst="bentConnector3">
                <a:avLst>
                  <a:gd name="adj1" fmla="val 50000"/>
                </a:avLst>
              </a:prstGeom>
              <a:noFill/>
              <a:ln w="12700" cap="sq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123" name="그룹 5122">
                <a:extLst>
                  <a:ext uri="{FF2B5EF4-FFF2-40B4-BE49-F238E27FC236}">
                    <a16:creationId xmlns:a16="http://schemas.microsoft.com/office/drawing/2014/main" id="{7587A46F-FAF5-0CCE-8957-EB5F272ED07F}"/>
                  </a:ext>
                </a:extLst>
              </p:cNvPr>
              <p:cNvGrpSpPr/>
              <p:nvPr/>
            </p:nvGrpSpPr>
            <p:grpSpPr>
              <a:xfrm>
                <a:off x="6579235" y="2793365"/>
                <a:ext cx="1942465" cy="2348230"/>
                <a:chOff x="6579235" y="2793365"/>
                <a:chExt cx="1942465" cy="2348230"/>
              </a:xfrm>
            </p:grpSpPr>
            <p:grpSp>
              <p:nvGrpSpPr>
                <p:cNvPr id="5127" name="그룹 5126">
                  <a:extLst>
                    <a:ext uri="{FF2B5EF4-FFF2-40B4-BE49-F238E27FC236}">
                      <a16:creationId xmlns:a16="http://schemas.microsoft.com/office/drawing/2014/main" id="{345EA2E1-7901-BCED-9671-10D39B67F062}"/>
                    </a:ext>
                  </a:extLst>
                </p:cNvPr>
                <p:cNvGrpSpPr/>
                <p:nvPr/>
              </p:nvGrpSpPr>
              <p:grpSpPr>
                <a:xfrm>
                  <a:off x="6899275" y="3459480"/>
                  <a:ext cx="1303020" cy="1682115"/>
                  <a:chOff x="6899275" y="3459480"/>
                  <a:chExt cx="1303020" cy="1682115"/>
                </a:xfrm>
              </p:grpSpPr>
              <p:sp>
                <p:nvSpPr>
                  <p:cNvPr id="47" name="직사각형 46"/>
                  <p:cNvSpPr/>
                  <p:nvPr/>
                </p:nvSpPr>
                <p:spPr>
                  <a:xfrm>
                    <a:off x="6899275" y="4785995"/>
                    <a:ext cx="1303020" cy="35560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latinLnBrk="1" hangingPunct="1">
                      <a:lnSpc>
                        <a:spcPct val="120000"/>
                      </a:lnSpc>
                      <a:buFont typeface="Wingdings" panose="05000000000000000000" pitchFamily="2" charset="2"/>
                      <a:buNone/>
                      <a:defRPr/>
                    </a:pPr>
                    <a:r>
                      <a:rPr lang="ko-KR" altLang="en-US" sz="9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rPr>
                      <a:t>불량품 이력 조회</a:t>
                    </a:r>
                  </a:p>
                </p:txBody>
              </p:sp>
              <p:sp>
                <p:nvSpPr>
                  <p:cNvPr id="23" name="순서도: 자기 디스크 22"/>
                  <p:cNvSpPr/>
                  <p:nvPr/>
                </p:nvSpPr>
                <p:spPr>
                  <a:xfrm>
                    <a:off x="7077710" y="3815715"/>
                    <a:ext cx="932180" cy="694055"/>
                  </a:xfrm>
                  <a:prstGeom prst="flowChartMagneticDisk">
                    <a:avLst/>
                  </a:prstGeom>
                  <a:solidFill>
                    <a:srgbClr val="FFFF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latinLnBrk="1" hangingPunct="1">
                      <a:lnSpc>
                        <a:spcPts val="800"/>
                      </a:lnSpc>
                      <a:buFont typeface="Wingdings" panose="05000000000000000000" pitchFamily="2" charset="2"/>
                      <a:buNone/>
                      <a:defRPr/>
                    </a:pPr>
                    <a:r>
                      <a:rPr lang="en-US" altLang="ko-KR" sz="800" dirty="0" err="1">
                        <a:solidFill>
                          <a:schemeClr val="dk1"/>
                        </a:solidFill>
                      </a:rPr>
                      <a:t>TB_FaultRec</a:t>
                    </a:r>
                    <a:endParaRPr lang="en-US" altLang="ko-KR" sz="800" dirty="0">
                      <a:solidFill>
                        <a:schemeClr val="dk1"/>
                      </a:solidFill>
                    </a:endParaRPr>
                  </a:p>
                  <a:p>
                    <a:pPr algn="ctr" eaLnBrk="1" latinLnBrk="1" hangingPunct="1">
                      <a:lnSpc>
                        <a:spcPts val="800"/>
                      </a:lnSpc>
                      <a:buFont typeface="Wingdings" panose="05000000000000000000" pitchFamily="2" charset="2"/>
                      <a:buNone/>
                      <a:defRPr/>
                    </a:pPr>
                    <a:r>
                      <a:rPr lang="en-US" altLang="ko-KR" sz="8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rPr>
                      <a:t>(</a:t>
                    </a:r>
                    <a:r>
                      <a:rPr lang="ko-KR" altLang="en-US" sz="8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rPr>
                      <a:t>불량 이력</a:t>
                    </a:r>
                    <a:r>
                      <a:rPr lang="en-US" altLang="ko-KR" sz="8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rPr>
                      <a:t>)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endParaRPr>
                  </a:p>
                </p:txBody>
              </p:sp>
              <p:cxnSp>
                <p:nvCxnSpPr>
                  <p:cNvPr id="19" name="꺾인 연결선 4">
                    <a:extLst>
                      <a:ext uri="{FF2B5EF4-FFF2-40B4-BE49-F238E27FC236}">
                        <a16:creationId xmlns:a16="http://schemas.microsoft.com/office/drawing/2014/main" id="{33E3C8CC-7116-5EB5-B6D3-EDADFBDE0EC1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7620635" y="3388995"/>
                    <a:ext cx="360045" cy="5003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12700" cap="sq" algn="ctr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59" name="순서도: 자기 디스크 58">
                  <a:extLst>
                    <a:ext uri="{FF2B5EF4-FFF2-40B4-BE49-F238E27FC236}">
                      <a16:creationId xmlns:a16="http://schemas.microsoft.com/office/drawing/2014/main" id="{1F2F1645-8C2A-1BC2-DFE6-938616BCC544}"/>
                    </a:ext>
                  </a:extLst>
                </p:cNvPr>
                <p:cNvSpPr/>
                <p:nvPr/>
              </p:nvSpPr>
              <p:spPr>
                <a:xfrm>
                  <a:off x="7589520" y="2793365"/>
                  <a:ext cx="932180" cy="694055"/>
                </a:xfrm>
                <a:prstGeom prst="flowChartMagneticDisk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lnSpc>
                      <a:spcPts val="800"/>
                    </a:lnSpc>
                    <a:buFont typeface="Wingdings" panose="05000000000000000000" pitchFamily="2" charset="2"/>
                    <a:buNone/>
                    <a:defRPr/>
                  </a:pPr>
                  <a:r>
                    <a:rPr lang="en-US" altLang="ko-KR" sz="800" dirty="0" err="1">
                      <a:solidFill>
                        <a:schemeClr val="dk1"/>
                      </a:solidFill>
                    </a:rPr>
                    <a:t>TB_ItemMaster</a:t>
                  </a:r>
                  <a:endParaRPr lang="en-US" altLang="ko-KR" sz="800" dirty="0">
                    <a:solidFill>
                      <a:schemeClr val="dk1"/>
                    </a:solidFill>
                  </a:endParaRPr>
                </a:p>
                <a:p>
                  <a:pPr algn="ctr" eaLnBrk="1" latinLnBrk="1" hangingPunct="1">
                    <a:lnSpc>
                      <a:spcPts val="800"/>
                    </a:lnSpc>
                    <a:buFont typeface="Wingdings" panose="05000000000000000000" pitchFamily="2" charset="2"/>
                    <a:buNone/>
                    <a:defRPr/>
                  </a:pPr>
                  <a:r>
                    <a:rPr lang="en-US" altLang="ko-KR" sz="800" dirty="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rPr>
                    <a:t>(</a:t>
                  </a:r>
                  <a:r>
                    <a:rPr lang="ko-KR" altLang="en-US" sz="800" dirty="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rPr>
                    <a:t>품목 마스터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rPr>
                    <a:t>)</a:t>
                  </a:r>
                  <a:endParaRPr lang="ko-KR" altLang="en-US" sz="800" dirty="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61" name="순서도: 자기 디스크 60">
                  <a:extLst>
                    <a:ext uri="{FF2B5EF4-FFF2-40B4-BE49-F238E27FC236}">
                      <a16:creationId xmlns:a16="http://schemas.microsoft.com/office/drawing/2014/main" id="{8366885A-67D0-913D-4B55-8D6A51707326}"/>
                    </a:ext>
                  </a:extLst>
                </p:cNvPr>
                <p:cNvSpPr/>
                <p:nvPr/>
              </p:nvSpPr>
              <p:spPr>
                <a:xfrm>
                  <a:off x="6579235" y="2793365"/>
                  <a:ext cx="932180" cy="694055"/>
                </a:xfrm>
                <a:prstGeom prst="flowChartMagneticDisk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lnSpc>
                      <a:spcPts val="800"/>
                    </a:lnSpc>
                    <a:buFont typeface="Wingdings" panose="05000000000000000000" pitchFamily="2" charset="2"/>
                    <a:buNone/>
                    <a:defRPr/>
                  </a:pPr>
                  <a:r>
                    <a:rPr lang="en-US" altLang="ko-KR" sz="800" dirty="0" err="1">
                      <a:solidFill>
                        <a:schemeClr val="dk1"/>
                      </a:solidFill>
                    </a:rPr>
                    <a:t>TB_WorkcenterMaster</a:t>
                  </a:r>
                  <a:endParaRPr lang="en-US" altLang="ko-KR" sz="800" dirty="0">
                    <a:solidFill>
                      <a:schemeClr val="dk1"/>
                    </a:solidFill>
                  </a:endParaRPr>
                </a:p>
                <a:p>
                  <a:pPr algn="ctr" eaLnBrk="1" latinLnBrk="1" hangingPunct="1">
                    <a:lnSpc>
                      <a:spcPts val="800"/>
                    </a:lnSpc>
                    <a:buFont typeface="Wingdings" panose="05000000000000000000" pitchFamily="2" charset="2"/>
                    <a:buNone/>
                    <a:defRPr/>
                  </a:pPr>
                  <a:r>
                    <a:rPr lang="en-US" altLang="ko-KR" sz="800" dirty="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rPr>
                    <a:t>(</a:t>
                  </a:r>
                  <a:r>
                    <a:rPr lang="ko-KR" altLang="en-US" sz="800" dirty="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rPr>
                    <a:t>작업장 마스터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rPr>
                    <a:t>)</a:t>
                  </a:r>
                  <a:endParaRPr lang="ko-KR" altLang="en-US" sz="800" dirty="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D5564F0-7829-D023-47BD-C4B0CE305103}"/>
              </a:ext>
            </a:extLst>
          </p:cNvPr>
          <p:cNvGrpSpPr/>
          <p:nvPr/>
        </p:nvGrpSpPr>
        <p:grpSpPr>
          <a:xfrm>
            <a:off x="5080" y="1712595"/>
            <a:ext cx="6457315" cy="742315"/>
            <a:chOff x="5080" y="1712595"/>
            <a:chExt cx="6457315" cy="74231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A13F435-7631-045B-711D-5E00EF619514}"/>
                </a:ext>
              </a:extLst>
            </p:cNvPr>
            <p:cNvGrpSpPr/>
            <p:nvPr/>
          </p:nvGrpSpPr>
          <p:grpSpPr>
            <a:xfrm>
              <a:off x="5080" y="1712595"/>
              <a:ext cx="6457315" cy="304165"/>
              <a:chOff x="5080" y="1712595"/>
              <a:chExt cx="6457315" cy="304165"/>
            </a:xfrm>
          </p:grpSpPr>
          <p:sp>
            <p:nvSpPr>
              <p:cNvPr id="28" name="TextBox 2">
                <a:extLst>
                  <a:ext uri="{FF2B5EF4-FFF2-40B4-BE49-F238E27FC236}">
                    <a16:creationId xmlns:a16="http://schemas.microsoft.com/office/drawing/2014/main" id="{869826F9-B314-0175-B353-BA332306C7B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80" y="1740535"/>
                <a:ext cx="575945" cy="271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공장 </a:t>
                </a:r>
              </a:p>
            </p:txBody>
          </p:sp>
          <p:grpSp>
            <p:nvGrpSpPr>
              <p:cNvPr id="29" name="그룹 3">
                <a:extLst>
                  <a:ext uri="{FF2B5EF4-FFF2-40B4-BE49-F238E27FC236}">
                    <a16:creationId xmlns:a16="http://schemas.microsoft.com/office/drawing/2014/main" id="{0C4E6490-D9A9-76E7-2269-6632689163D6}"/>
                  </a:ext>
                </a:extLst>
              </p:cNvPr>
              <p:cNvGrpSpPr/>
              <p:nvPr/>
            </p:nvGrpSpPr>
            <p:grpSpPr>
              <a:xfrm>
                <a:off x="517525" y="1738630"/>
                <a:ext cx="2813050" cy="278130"/>
                <a:chOff x="517525" y="1738630"/>
                <a:chExt cx="2813050" cy="278130"/>
              </a:xfrm>
            </p:grpSpPr>
            <p:sp>
              <p:nvSpPr>
                <p:cNvPr id="38" name="직사각형 25">
                  <a:extLst>
                    <a:ext uri="{FF2B5EF4-FFF2-40B4-BE49-F238E27FC236}">
                      <a16:creationId xmlns:a16="http://schemas.microsoft.com/office/drawing/2014/main" id="{7136395B-983C-0AAF-2E09-5D0A640BF9F5}"/>
                    </a:ext>
                  </a:extLst>
                </p:cNvPr>
                <p:cNvSpPr>
                  <a:spLocks noChangeArrowheads="1"/>
                </p:cNvSpPr>
                <p:nvPr/>
              </p:nvSpPr>
              <p:spPr>
                <a:xfrm>
                  <a:off x="517525" y="1758950"/>
                  <a:ext cx="892810" cy="215900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</a:ln>
              </p:spPr>
              <p:txBody>
                <a:bodyPr lIns="90000" tIns="46800" rIns="90000" bIns="46800"/>
                <a:lstStyle/>
                <a:p>
                  <a:pPr eaLnBrk="1" latinLnBrk="1" hangingPunct="1">
                    <a:lnSpc>
                      <a:spcPct val="120000"/>
                    </a:lnSpc>
                    <a:buFont typeface="Wingdings"/>
                    <a:buNone/>
                    <a:defRPr/>
                  </a:pPr>
                  <a:endParaRPr lang="ko-KR" altLang="en-US"/>
                </a:p>
              </p:txBody>
            </p:sp>
            <p:sp>
              <p:nvSpPr>
                <p:cNvPr id="39" name="TextBox 26">
                  <a:extLst>
                    <a:ext uri="{FF2B5EF4-FFF2-40B4-BE49-F238E27FC236}">
                      <a16:creationId xmlns:a16="http://schemas.microsoft.com/office/drawing/2014/main" id="{01A54474-B157-809B-18D5-F8CB0D8310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07440" y="1745615"/>
                  <a:ext cx="310515" cy="2711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1pPr>
                  <a:lvl2pPr marL="742950" indent="-28575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2pPr>
                  <a:lvl3pPr marL="11430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3pPr>
                  <a:lvl4pPr marL="16002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4pPr>
                  <a:lvl5pPr marL="20574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9pPr>
                </a:lstStyle>
                <a:p>
                  <a:pPr eaLnBrk="1" latinLnBrk="1" hangingPunct="1">
                    <a:lnSpc>
                      <a:spcPct val="120000"/>
                    </a:lnSpc>
                    <a:buFont typeface="Wingdings"/>
                    <a:buNone/>
                    <a:defRPr/>
                  </a:pPr>
                  <a:r>
                    <a:rPr lang="ko-KR" altLang="en-US" sz="100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▼</a:t>
                  </a:r>
                </a:p>
              </p:txBody>
            </p:sp>
            <p:sp>
              <p:nvSpPr>
                <p:cNvPr id="40" name="TextBox 26">
                  <a:extLst>
                    <a:ext uri="{FF2B5EF4-FFF2-40B4-BE49-F238E27FC236}">
                      <a16:creationId xmlns:a16="http://schemas.microsoft.com/office/drawing/2014/main" id="{7D1EE33F-0678-DDAB-71F3-9843F477E0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68320" y="1738630"/>
                  <a:ext cx="262255" cy="2711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1pPr>
                  <a:lvl2pPr marL="742950" indent="-28575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2pPr>
                  <a:lvl3pPr marL="11430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3pPr>
                  <a:lvl4pPr marL="16002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4pPr>
                  <a:lvl5pPr marL="20574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9pPr>
                </a:lstStyle>
                <a:p>
                  <a:pPr eaLnBrk="1" latinLnBrk="1" hangingPunct="1">
                    <a:lnSpc>
                      <a:spcPct val="120000"/>
                    </a:lnSpc>
                    <a:buFont typeface="Wingdings"/>
                    <a:buNone/>
                    <a:defRPr/>
                  </a:pPr>
                  <a:r>
                    <a:rPr lang="ko-KR" altLang="en-US" sz="1000" dirty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▼</a:t>
                  </a:r>
                </a:p>
              </p:txBody>
            </p:sp>
          </p:grpSp>
          <p:sp>
            <p:nvSpPr>
              <p:cNvPr id="31" name="TextBox 2">
                <a:extLst>
                  <a:ext uri="{FF2B5EF4-FFF2-40B4-BE49-F238E27FC236}">
                    <a16:creationId xmlns:a16="http://schemas.microsoft.com/office/drawing/2014/main" id="{71F560E0-4E9F-A66A-9FA0-21D349B50D2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64360" y="1722120"/>
                <a:ext cx="556260" cy="271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품목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54E64C9-7B48-86AC-34FC-BBBAA8812B72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4220210" y="1748155"/>
                <a:ext cx="869950" cy="2159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</a:ln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endParaRPr lang="ko-KR" altLang="en-US"/>
              </a:p>
            </p:txBody>
          </p:sp>
          <p:sp>
            <p:nvSpPr>
              <p:cNvPr id="33" name="TextBox 2">
                <a:extLst>
                  <a:ext uri="{FF2B5EF4-FFF2-40B4-BE49-F238E27FC236}">
                    <a16:creationId xmlns:a16="http://schemas.microsoft.com/office/drawing/2014/main" id="{7B30D4A2-9AF4-93C3-1CA5-0234CFDBD4C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352800" y="1722120"/>
                <a:ext cx="867410" cy="271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입출일자</a:t>
                </a:r>
              </a:p>
            </p:txBody>
          </p:sp>
          <p:sp>
            <p:nvSpPr>
              <p:cNvPr id="35" name="직사각형 31">
                <a:extLst>
                  <a:ext uri="{FF2B5EF4-FFF2-40B4-BE49-F238E27FC236}">
                    <a16:creationId xmlns:a16="http://schemas.microsoft.com/office/drawing/2014/main" id="{14D0623A-0CE8-D669-2194-9FDD1CD254E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2420620" y="1742440"/>
                <a:ext cx="935355" cy="2413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</a:ln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endParaRPr lang="ko-KR" altLang="en-US"/>
              </a:p>
            </p:txBody>
          </p:sp>
          <p:sp>
            <p:nvSpPr>
              <p:cNvPr id="36" name="직사각형 31">
                <a:extLst>
                  <a:ext uri="{FF2B5EF4-FFF2-40B4-BE49-F238E27FC236}">
                    <a16:creationId xmlns:a16="http://schemas.microsoft.com/office/drawing/2014/main" id="{4FA2CDCF-FEF5-D36A-1A68-BE7E121955F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5381625" y="1748155"/>
                <a:ext cx="1080770" cy="2159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</a:ln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endParaRPr lang="ko-KR" altLang="en-US" dirty="0"/>
              </a:p>
            </p:txBody>
          </p:sp>
          <p:sp>
            <p:nvSpPr>
              <p:cNvPr id="37" name="TextBox 2">
                <a:extLst>
                  <a:ext uri="{FF2B5EF4-FFF2-40B4-BE49-F238E27FC236}">
                    <a16:creationId xmlns:a16="http://schemas.microsoft.com/office/drawing/2014/main" id="{EF9F445D-0997-22BD-0AA1-D32CDA440E7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100955" y="1712595"/>
                <a:ext cx="276225" cy="271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~</a:t>
                </a:r>
              </a:p>
            </p:txBody>
          </p:sp>
        </p:grpSp>
        <p:sp>
          <p:nvSpPr>
            <p:cNvPr id="5128" name="TextBox 2">
              <a:extLst>
                <a:ext uri="{FF2B5EF4-FFF2-40B4-BE49-F238E27FC236}">
                  <a16:creationId xmlns:a16="http://schemas.microsoft.com/office/drawing/2014/main" id="{7F6E9BB4-F190-08C0-844F-67DD72328D6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3980" y="2183130"/>
              <a:ext cx="438150" cy="271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indent="0" algn="r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None/>
                <a:defRPr/>
              </a:pPr>
              <a:r>
                <a:rPr kumimoji="1" lang="ko-KR" altLang="en-US" sz="10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유형 </a:t>
              </a:r>
            </a:p>
          </p:txBody>
        </p:sp>
        <p:sp>
          <p:nvSpPr>
            <p:cNvPr id="5129" name="직사각형 25">
              <a:extLst>
                <a:ext uri="{FF2B5EF4-FFF2-40B4-BE49-F238E27FC236}">
                  <a16:creationId xmlns:a16="http://schemas.microsoft.com/office/drawing/2014/main" id="{E677C261-1262-789A-7915-2007C734F99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533400" y="2176780"/>
              <a:ext cx="885190" cy="215900"/>
            </a:xfrm>
            <a:prstGeom prst="rect">
              <a:avLst/>
            </a:prstGeom>
            <a:noFill/>
            <a:ln w="12700" cap="sq" algn="ctr">
              <a:solidFill>
                <a:srgbClr val="000000">
                  <a:alpha val="100000"/>
                </a:srgbClr>
              </a:solidFill>
              <a:round/>
            </a:ln>
          </p:spPr>
          <p:txBody>
            <a:bodyPr lIns="90000" tIns="46800" rIns="90000" bIns="46800"/>
            <a:lstStyle/>
            <a:p>
              <a:pPr marL="0" indent="0" algn="l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130" name="TextBox 26">
              <a:extLst>
                <a:ext uri="{FF2B5EF4-FFF2-40B4-BE49-F238E27FC236}">
                  <a16:creationId xmlns:a16="http://schemas.microsoft.com/office/drawing/2014/main" id="{BFB913AB-6513-1129-0D36-71E71A7B691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95705" y="2162810"/>
              <a:ext cx="234315" cy="2711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None/>
                <a:defRPr/>
              </a:pP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▼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2D6A8FA-D378-BA69-8304-3CCF2470622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38275" y="2155190"/>
              <a:ext cx="987425" cy="2590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/>
                  <a:ea typeface="맑은 고딕"/>
                </a:rPr>
                <a:t>불량판정번호</a:t>
              </a:r>
              <a:endParaRPr lang="ko-KR" altLang="en-US" sz="1000" dirty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" name="직사각형 31">
              <a:extLst>
                <a:ext uri="{FF2B5EF4-FFF2-40B4-BE49-F238E27FC236}">
                  <a16:creationId xmlns:a16="http://schemas.microsoft.com/office/drawing/2014/main" id="{21F85313-6F6E-CFB1-16D2-293D626B6BC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417445" y="2164080"/>
              <a:ext cx="935355" cy="2413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28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4620" y="728980"/>
          <a:ext cx="1204404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01140"/>
                <a:gridCol w="886460"/>
                <a:gridCol w="266065"/>
                <a:gridCol w="2548890"/>
                <a:gridCol w="1229360"/>
                <a:gridCol w="165100"/>
                <a:gridCol w="1403985"/>
                <a:gridCol w="1336675"/>
                <a:gridCol w="1480820"/>
              </a:tblGrid>
              <a:tr h="2590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QM_FaultRec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불량 재고 입출이력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이진우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2023-06-23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080">
                <a:tc gridSpan="10"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158105">
                <a:tc gridSpan="3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TGR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_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QM_FaultRec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내역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테이블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TB_Fault  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 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WORKCENTERNAME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–-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작업장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  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ITEMNAME     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품목명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STOCKQTY   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수량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UNITCODE  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MAKER        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MAKEDATE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등록일시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주요항목 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TGR_QM_Deleted_S1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내역 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테이블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TB_Deleted  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 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WORKCENTERNAME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–-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작업장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  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ITEMNAME     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품목명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STOCKQTY   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수량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UNITCODE  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MAKER        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MAKEDATE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등록일시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WHY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       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--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사유         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TGR_QM_StockPPRec_S1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내역 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테이블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TB_StockPPRec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 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WORKCENTERNAME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–-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작업장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  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ITEMNAME     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품목명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STOCKQTY   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수량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UNITCODE  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MAKER        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MAKEDATE        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등록일시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WHY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       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--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사유           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571500" indent="-571500" algn="r" eaLnBrk="1" latinLnBrk="1" hangingPunct="1">
              <a:buFont typeface="Wingdings"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/>
                <a:ea typeface="굴림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/>
                <a:ea typeface="굴림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551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34620" y="728980"/>
          <a:ext cx="11964670" cy="605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1130"/>
                <a:gridCol w="1078230"/>
                <a:gridCol w="1229360"/>
                <a:gridCol w="2743200"/>
                <a:gridCol w="1229360"/>
                <a:gridCol w="807085"/>
                <a:gridCol w="683260"/>
                <a:gridCol w="1106805"/>
                <a:gridCol w="1710690"/>
              </a:tblGrid>
              <a:tr h="23622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082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QM_Deleted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폐기처리물품리스트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2023-06-23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825">
                <a:tc gridSpan="5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482465">
                <a:tc gridSpan="5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228600" indent="-22860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그리드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기초 코드의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3.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전 항목 수정 불가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(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화면 기능 고정으로 수정 안됨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4.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단위 콤보박스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rtnDtTemp = _Common.StandartCODE(“UNITCODE");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4.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프로시저 명 : </a:t>
                      </a:r>
                      <a:r>
                        <a:rPr lang="ko-KR" altLang="ko-KR" sz="1100" kern="1200" i="0" b="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TGR_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QM_Deleted_S1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Deleted A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TB_Item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Master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B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W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ork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C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enterMaster C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WORKCENTERCODE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--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업장	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WORKCENTERNAME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-- 작업장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	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DELSEQ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폐기순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번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DELDATE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-- 폐기일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DELNO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    -- 폐기번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호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-- 품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ITEMNAME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품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WHCODE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창고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INOUTCODE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-- 입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출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유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형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INOUTFLAG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--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입출구분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DELQTY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   --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폐기수량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UNITCODE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-- 단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DELWHY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  -- 불량원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인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DELREASON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불량사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유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DBO.FN_WORKERNAME(A.WORKER)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-- 작업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CONVERT(VARCHAR, A.MAKEDATE, 120)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-- 등록일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9095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TB_Deleted (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폐기 내역 테이블</a:t>
                      </a: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TB_ItemMaster (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품목 마스터</a:t>
                      </a: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), TB_WorkcenterMaster (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작업장 마스터</a:t>
                      </a: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)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57200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dk1"/>
                        </a:solidFill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05198"/>
              </p:ext>
            </p:extLst>
          </p:nvPr>
        </p:nvGraphicFramePr>
        <p:xfrm>
          <a:off x="180259" y="2696237"/>
          <a:ext cx="6311475" cy="245300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420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765">
                  <a:extLst>
                    <a:ext uri="{9D8B030D-6E8A-4147-A177-3AD203B41FA5}">
                      <a16:colId xmlns:a16="http://schemas.microsoft.com/office/drawing/2014/main" val="2338824084"/>
                    </a:ext>
                  </a:extLst>
                </a:gridCol>
                <a:gridCol w="420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07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0765">
                  <a:extLst>
                    <a:ext uri="{9D8B030D-6E8A-4147-A177-3AD203B41FA5}">
                      <a16:colId xmlns:a16="http://schemas.microsoft.com/office/drawing/2014/main" val="786311691"/>
                    </a:ext>
                  </a:extLst>
                </a:gridCol>
                <a:gridCol w="420765">
                  <a:extLst>
                    <a:ext uri="{9D8B030D-6E8A-4147-A177-3AD203B41FA5}">
                      <a16:colId xmlns:a16="http://schemas.microsoft.com/office/drawing/2014/main" val="2750577970"/>
                    </a:ext>
                  </a:extLst>
                </a:gridCol>
                <a:gridCol w="420765">
                  <a:extLst>
                    <a:ext uri="{9D8B030D-6E8A-4147-A177-3AD203B41FA5}">
                      <a16:colId xmlns:a16="http://schemas.microsoft.com/office/drawing/2014/main" val="2281292984"/>
                    </a:ext>
                  </a:extLst>
                </a:gridCol>
                <a:gridCol w="420765">
                  <a:extLst>
                    <a:ext uri="{9D8B030D-6E8A-4147-A177-3AD203B41FA5}">
                      <a16:colId xmlns:a16="http://schemas.microsoft.com/office/drawing/2014/main" val="2389112267"/>
                    </a:ext>
                  </a:extLst>
                </a:gridCol>
                <a:gridCol w="4207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07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공장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폐기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폐기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품명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창고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입출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유형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입출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폐기수량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불량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원인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폐기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사유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작업자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일시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등록자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8155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Plant</a:t>
                      </a:r>
                    </a:p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Del</a:t>
                      </a:r>
                    </a:p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Del</a:t>
                      </a:r>
                    </a:p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Wh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code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Inout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Inout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flag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Del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qty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Unit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code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Del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why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Del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rea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son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Worker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Make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Maker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199AD0F7-C738-277F-B7BC-C991B5E83DB6}"/>
              </a:ext>
            </a:extLst>
          </p:cNvPr>
          <p:cNvGrpSpPr/>
          <p:nvPr/>
        </p:nvGrpSpPr>
        <p:grpSpPr>
          <a:xfrm>
            <a:off x="0" y="1659890"/>
            <a:ext cx="6457315" cy="742315"/>
            <a:chOff x="0" y="1659890"/>
            <a:chExt cx="6457315" cy="74231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7E0B96C-B5C7-33C7-72C6-231A4A57E2A6}"/>
                </a:ext>
              </a:extLst>
            </p:cNvPr>
            <p:cNvGrpSpPr/>
            <p:nvPr/>
          </p:nvGrpSpPr>
          <p:grpSpPr>
            <a:xfrm>
              <a:off x="0" y="1659890"/>
              <a:ext cx="6457315" cy="304165"/>
              <a:chOff x="0" y="1659890"/>
              <a:chExt cx="6457315" cy="304165"/>
            </a:xfrm>
          </p:grpSpPr>
          <p:sp>
            <p:nvSpPr>
              <p:cNvPr id="25" name="TextBox 2">
                <a:extLst>
                  <a:ext uri="{FF2B5EF4-FFF2-40B4-BE49-F238E27FC236}">
                    <a16:creationId xmlns:a16="http://schemas.microsoft.com/office/drawing/2014/main" id="{29215BA9-AD5D-45D2-0941-6EB1E98BCA1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687830"/>
                <a:ext cx="575945" cy="271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공장 </a:t>
                </a:r>
              </a:p>
            </p:txBody>
          </p:sp>
          <p:grpSp>
            <p:nvGrpSpPr>
              <p:cNvPr id="28" name="그룹 3">
                <a:extLst>
                  <a:ext uri="{FF2B5EF4-FFF2-40B4-BE49-F238E27FC236}">
                    <a16:creationId xmlns:a16="http://schemas.microsoft.com/office/drawing/2014/main" id="{61F9E01C-1DE8-037D-8C45-32137B8D86D0}"/>
                  </a:ext>
                </a:extLst>
              </p:cNvPr>
              <p:cNvGrpSpPr/>
              <p:nvPr/>
            </p:nvGrpSpPr>
            <p:grpSpPr>
              <a:xfrm>
                <a:off x="511810" y="1685925"/>
                <a:ext cx="2813050" cy="278130"/>
                <a:chOff x="511810" y="1685925"/>
                <a:chExt cx="2813050" cy="278130"/>
              </a:xfrm>
            </p:grpSpPr>
            <p:sp>
              <p:nvSpPr>
                <p:cNvPr id="38" name="직사각형 25">
                  <a:extLst>
                    <a:ext uri="{FF2B5EF4-FFF2-40B4-BE49-F238E27FC236}">
                      <a16:creationId xmlns:a16="http://schemas.microsoft.com/office/drawing/2014/main" id="{904C1CA1-8E1A-B9C6-22CA-332F9AEB1C7B}"/>
                    </a:ext>
                  </a:extLst>
                </p:cNvPr>
                <p:cNvSpPr>
                  <a:spLocks noChangeArrowheads="1"/>
                </p:cNvSpPr>
                <p:nvPr/>
              </p:nvSpPr>
              <p:spPr>
                <a:xfrm>
                  <a:off x="511810" y="1706245"/>
                  <a:ext cx="892810" cy="215900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</a:ln>
              </p:spPr>
              <p:txBody>
                <a:bodyPr lIns="90000" tIns="46800" rIns="90000" bIns="46800"/>
                <a:lstStyle/>
                <a:p>
                  <a:pPr eaLnBrk="1" latinLnBrk="1" hangingPunct="1">
                    <a:lnSpc>
                      <a:spcPct val="120000"/>
                    </a:lnSpc>
                    <a:buFont typeface="Wingdings"/>
                    <a:buNone/>
                    <a:defRPr/>
                  </a:pPr>
                  <a:endParaRPr lang="ko-KR" altLang="en-US"/>
                </a:p>
              </p:txBody>
            </p:sp>
            <p:sp>
              <p:nvSpPr>
                <p:cNvPr id="39" name="TextBox 26">
                  <a:extLst>
                    <a:ext uri="{FF2B5EF4-FFF2-40B4-BE49-F238E27FC236}">
                      <a16:creationId xmlns:a16="http://schemas.microsoft.com/office/drawing/2014/main" id="{47CDAAD1-D37E-A0CF-6F34-EB65779770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02360" y="1692275"/>
                  <a:ext cx="310515" cy="2711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1pPr>
                  <a:lvl2pPr marL="742950" indent="-28575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2pPr>
                  <a:lvl3pPr marL="11430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3pPr>
                  <a:lvl4pPr marL="16002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4pPr>
                  <a:lvl5pPr marL="20574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9pPr>
                </a:lstStyle>
                <a:p>
                  <a:pPr eaLnBrk="1" latinLnBrk="1" hangingPunct="1">
                    <a:lnSpc>
                      <a:spcPct val="120000"/>
                    </a:lnSpc>
                    <a:buFont typeface="Wingdings"/>
                    <a:buNone/>
                    <a:defRPr/>
                  </a:pPr>
                  <a:r>
                    <a:rPr lang="ko-KR" altLang="en-US" sz="100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▼</a:t>
                  </a:r>
                </a:p>
              </p:txBody>
            </p:sp>
            <p:sp>
              <p:nvSpPr>
                <p:cNvPr id="40" name="TextBox 26">
                  <a:extLst>
                    <a:ext uri="{FF2B5EF4-FFF2-40B4-BE49-F238E27FC236}">
                      <a16:creationId xmlns:a16="http://schemas.microsoft.com/office/drawing/2014/main" id="{7C37503C-D6D2-773F-F01D-0B0393EF00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63240" y="1685925"/>
                  <a:ext cx="262255" cy="2711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1pPr>
                  <a:lvl2pPr marL="742950" indent="-28575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2pPr>
                  <a:lvl3pPr marL="11430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3pPr>
                  <a:lvl4pPr marL="16002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4pPr>
                  <a:lvl5pPr marL="20574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9pPr>
                </a:lstStyle>
                <a:p>
                  <a:pPr eaLnBrk="1" latinLnBrk="1" hangingPunct="1">
                    <a:lnSpc>
                      <a:spcPct val="120000"/>
                    </a:lnSpc>
                    <a:buFont typeface="Wingdings"/>
                    <a:buNone/>
                    <a:defRPr/>
                  </a:pPr>
                  <a:r>
                    <a:rPr lang="ko-KR" altLang="en-US" sz="1000" dirty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▼</a:t>
                  </a:r>
                </a:p>
              </p:txBody>
            </p:sp>
          </p:grpSp>
          <p:sp>
            <p:nvSpPr>
              <p:cNvPr id="29" name="TextBox 2">
                <a:extLst>
                  <a:ext uri="{FF2B5EF4-FFF2-40B4-BE49-F238E27FC236}">
                    <a16:creationId xmlns:a16="http://schemas.microsoft.com/office/drawing/2014/main" id="{33480DBB-E011-612B-E6B2-349A66A6D78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59280" y="1669415"/>
                <a:ext cx="556260" cy="271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품목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142526F-62A5-2E44-96FB-04DE0863B1D9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4214495" y="1694815"/>
                <a:ext cx="869950" cy="2159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</a:ln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endParaRPr lang="ko-KR" altLang="en-US"/>
              </a:p>
            </p:txBody>
          </p:sp>
          <p:sp>
            <p:nvSpPr>
              <p:cNvPr id="33" name="TextBox 2">
                <a:extLst>
                  <a:ext uri="{FF2B5EF4-FFF2-40B4-BE49-F238E27FC236}">
                    <a16:creationId xmlns:a16="http://schemas.microsoft.com/office/drawing/2014/main" id="{F11CA705-229E-8F65-D9BF-259F1827D5F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347720" y="1669415"/>
                <a:ext cx="867410" cy="271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입출일자</a:t>
                </a:r>
              </a:p>
            </p:txBody>
          </p:sp>
          <p:sp>
            <p:nvSpPr>
              <p:cNvPr id="35" name="직사각형 31">
                <a:extLst>
                  <a:ext uri="{FF2B5EF4-FFF2-40B4-BE49-F238E27FC236}">
                    <a16:creationId xmlns:a16="http://schemas.microsoft.com/office/drawing/2014/main" id="{D4BABFAA-7EE3-5C1A-E7B2-EB7CE9C50567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2415540" y="1689735"/>
                <a:ext cx="935355" cy="2413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</a:ln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endParaRPr lang="ko-KR" altLang="en-US"/>
              </a:p>
            </p:txBody>
          </p:sp>
          <p:sp>
            <p:nvSpPr>
              <p:cNvPr id="36" name="직사각형 31">
                <a:extLst>
                  <a:ext uri="{FF2B5EF4-FFF2-40B4-BE49-F238E27FC236}">
                    <a16:creationId xmlns:a16="http://schemas.microsoft.com/office/drawing/2014/main" id="{97680256-1809-6F1D-BCEE-4E653F8EA13A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5376545" y="1694815"/>
                <a:ext cx="1080770" cy="2159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</a:ln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endParaRPr lang="ko-KR" altLang="en-US" dirty="0"/>
              </a:p>
            </p:txBody>
          </p:sp>
          <p:sp>
            <p:nvSpPr>
              <p:cNvPr id="37" name="TextBox 2">
                <a:extLst>
                  <a:ext uri="{FF2B5EF4-FFF2-40B4-BE49-F238E27FC236}">
                    <a16:creationId xmlns:a16="http://schemas.microsoft.com/office/drawing/2014/main" id="{780DD6CC-36D8-CE8D-6624-C1978F0A5EC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95875" y="1659890"/>
                <a:ext cx="276225" cy="271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~</a:t>
                </a:r>
              </a:p>
            </p:txBody>
          </p:sp>
        </p:grp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35933193-8E56-2EEA-443C-5EF08471F13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8265" y="2130425"/>
              <a:ext cx="438150" cy="271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indent="0" algn="r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None/>
                <a:defRPr/>
              </a:pPr>
              <a:r>
                <a:rPr kumimoji="1" lang="ko-KR" altLang="en-US" sz="10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유형 </a:t>
              </a:r>
            </a:p>
          </p:txBody>
        </p:sp>
        <p:sp>
          <p:nvSpPr>
            <p:cNvPr id="15" name="직사각형 25">
              <a:extLst>
                <a:ext uri="{FF2B5EF4-FFF2-40B4-BE49-F238E27FC236}">
                  <a16:creationId xmlns:a16="http://schemas.microsoft.com/office/drawing/2014/main" id="{FE827C9A-5715-4BB4-579E-F9D9D14F478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527685" y="2124075"/>
              <a:ext cx="885190" cy="215900"/>
            </a:xfrm>
            <a:prstGeom prst="rect">
              <a:avLst/>
            </a:prstGeom>
            <a:noFill/>
            <a:ln w="12700" cap="sq" algn="ctr">
              <a:solidFill>
                <a:srgbClr val="000000">
                  <a:alpha val="100000"/>
                </a:srgbClr>
              </a:solidFill>
              <a:round/>
            </a:ln>
          </p:spPr>
          <p:txBody>
            <a:bodyPr lIns="90000" tIns="46800" rIns="90000" bIns="46800"/>
            <a:lstStyle/>
            <a:p>
              <a:pPr marL="0" indent="0" algn="l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6" name="TextBox 26">
              <a:extLst>
                <a:ext uri="{FF2B5EF4-FFF2-40B4-BE49-F238E27FC236}">
                  <a16:creationId xmlns:a16="http://schemas.microsoft.com/office/drawing/2014/main" id="{D437F7A6-FF4E-4445-3CBB-FE9C10973F4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90625" y="2110105"/>
              <a:ext cx="234315" cy="2711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None/>
                <a:defRPr/>
              </a:pP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▼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64C1D2-E4CC-44AB-9842-2382BFBFD59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33195" y="2102485"/>
              <a:ext cx="987425" cy="2590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/>
                  <a:ea typeface="맑은 고딕"/>
                </a:rPr>
                <a:t>불량판정번호</a:t>
              </a:r>
              <a:endParaRPr lang="ko-KR" altLang="en-US" sz="1000" dirty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4" name="직사각형 31">
              <a:extLst>
                <a:ext uri="{FF2B5EF4-FFF2-40B4-BE49-F238E27FC236}">
                  <a16:creationId xmlns:a16="http://schemas.microsoft.com/office/drawing/2014/main" id="{9D8674C6-793F-1AA9-C6AF-BCBCF45A1E3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411730" y="2111375"/>
              <a:ext cx="935355" cy="2413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2E73C5A-B3BD-DA83-F8EA-DADBB800E20E}"/>
              </a:ext>
            </a:extLst>
          </p:cNvPr>
          <p:cNvGrpSpPr/>
          <p:nvPr/>
        </p:nvGrpSpPr>
        <p:grpSpPr>
          <a:xfrm>
            <a:off x="6579235" y="2793365"/>
            <a:ext cx="1942465" cy="2348230"/>
            <a:chOff x="6579235" y="2793365"/>
            <a:chExt cx="1942465" cy="2348230"/>
          </a:xfrm>
        </p:grpSpPr>
        <p:cxnSp>
          <p:nvCxnSpPr>
            <p:cNvPr id="42" name="꺾인 연결선 4">
              <a:extLst>
                <a:ext uri="{FF2B5EF4-FFF2-40B4-BE49-F238E27FC236}">
                  <a16:creationId xmlns:a16="http://schemas.microsoft.com/office/drawing/2014/main" id="{77E10BCC-961B-74EF-E7BF-7FDE2FEB07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120255" y="3383915"/>
              <a:ext cx="360045" cy="509905"/>
            </a:xfrm>
            <a:prstGeom prst="bentConnector3">
              <a:avLst>
                <a:gd name="adj1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CFF5ADB-782B-5874-7521-F95DFF117F11}"/>
                </a:ext>
              </a:extLst>
            </p:cNvPr>
            <p:cNvGrpSpPr/>
            <p:nvPr/>
          </p:nvGrpSpPr>
          <p:grpSpPr>
            <a:xfrm>
              <a:off x="6579235" y="2793365"/>
              <a:ext cx="1942465" cy="2348230"/>
              <a:chOff x="6579235" y="2793365"/>
              <a:chExt cx="1942465" cy="2348230"/>
            </a:xfrm>
          </p:grpSpPr>
          <p:cxnSp>
            <p:nvCxnSpPr>
              <p:cNvPr id="44" name="꺾인 연결선 4">
                <a:extLst>
                  <a:ext uri="{FF2B5EF4-FFF2-40B4-BE49-F238E27FC236}">
                    <a16:creationId xmlns:a16="http://schemas.microsoft.com/office/drawing/2014/main" id="{D59E032A-7832-AA81-0F00-95CCF65367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7402195" y="4645025"/>
                <a:ext cx="276860" cy="5715"/>
              </a:xfrm>
              <a:prstGeom prst="bentConnector3">
                <a:avLst>
                  <a:gd name="adj1" fmla="val 50000"/>
                </a:avLst>
              </a:prstGeom>
              <a:noFill/>
              <a:ln w="12700" cap="sq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024B8B7-33BD-1CA6-7B59-9AB529C71022}"/>
                  </a:ext>
                </a:extLst>
              </p:cNvPr>
              <p:cNvGrpSpPr/>
              <p:nvPr/>
            </p:nvGrpSpPr>
            <p:grpSpPr>
              <a:xfrm>
                <a:off x="6579235" y="2793365"/>
                <a:ext cx="1942465" cy="2348230"/>
                <a:chOff x="6579235" y="2793365"/>
                <a:chExt cx="1942465" cy="2348230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897584E4-A555-EA78-0D6A-7B2BA4ECF9A7}"/>
                    </a:ext>
                  </a:extLst>
                </p:cNvPr>
                <p:cNvGrpSpPr/>
                <p:nvPr/>
              </p:nvGrpSpPr>
              <p:grpSpPr>
                <a:xfrm>
                  <a:off x="6899275" y="3459480"/>
                  <a:ext cx="1303020" cy="1682115"/>
                  <a:chOff x="6899275" y="3459480"/>
                  <a:chExt cx="1303020" cy="1682115"/>
                </a:xfrm>
              </p:grpSpPr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5EEFDA2C-65A0-BAB4-202B-72ED2581D4A4}"/>
                      </a:ext>
                    </a:extLst>
                  </p:cNvPr>
                  <p:cNvSpPr/>
                  <p:nvPr/>
                </p:nvSpPr>
                <p:spPr>
                  <a:xfrm>
                    <a:off x="6899275" y="4785995"/>
                    <a:ext cx="1303020" cy="35560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latinLnBrk="1" hangingPunct="1">
                      <a:lnSpc>
                        <a:spcPct val="120000"/>
                      </a:lnSpc>
                      <a:buFont typeface="Wingdings" panose="05000000000000000000" pitchFamily="2" charset="2"/>
                      <a:buNone/>
                      <a:defRPr/>
                    </a:pPr>
                    <a:r>
                      <a:rPr lang="ko-KR" altLang="en-US" sz="9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rPr>
                      <a:t>불량품 폐기내역 조회</a:t>
                    </a:r>
                  </a:p>
                </p:txBody>
              </p:sp>
              <p:sp>
                <p:nvSpPr>
                  <p:cNvPr id="52" name="순서도: 자기 디스크 51">
                    <a:extLst>
                      <a:ext uri="{FF2B5EF4-FFF2-40B4-BE49-F238E27FC236}">
                        <a16:creationId xmlns:a16="http://schemas.microsoft.com/office/drawing/2014/main" id="{C9616C9C-C526-A72C-06BE-A98FF4C7F37B}"/>
                      </a:ext>
                    </a:extLst>
                  </p:cNvPr>
                  <p:cNvSpPr/>
                  <p:nvPr/>
                </p:nvSpPr>
                <p:spPr>
                  <a:xfrm>
                    <a:off x="7077710" y="3815715"/>
                    <a:ext cx="932180" cy="694055"/>
                  </a:xfrm>
                  <a:prstGeom prst="flowChartMagneticDisk">
                    <a:avLst/>
                  </a:prstGeom>
                  <a:solidFill>
                    <a:srgbClr val="FFFF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latinLnBrk="1" hangingPunct="1">
                      <a:lnSpc>
                        <a:spcPts val="800"/>
                      </a:lnSpc>
                      <a:buFont typeface="Wingdings" panose="05000000000000000000" pitchFamily="2" charset="2"/>
                      <a:buNone/>
                      <a:defRPr/>
                    </a:pPr>
                    <a:r>
                      <a:rPr lang="en-US" altLang="ko-KR" sz="800" dirty="0" err="1">
                        <a:solidFill>
                          <a:schemeClr val="dk1"/>
                        </a:solidFill>
                      </a:rPr>
                      <a:t>TB_Deleted</a:t>
                    </a:r>
                    <a:endParaRPr lang="en-US" altLang="ko-KR" sz="800" dirty="0">
                      <a:solidFill>
                        <a:schemeClr val="dk1"/>
                      </a:solidFill>
                    </a:endParaRPr>
                  </a:p>
                  <a:p>
                    <a:pPr algn="ctr" eaLnBrk="1" latinLnBrk="1" hangingPunct="1">
                      <a:lnSpc>
                        <a:spcPts val="800"/>
                      </a:lnSpc>
                      <a:buFont typeface="Wingdings" panose="05000000000000000000" pitchFamily="2" charset="2"/>
                      <a:buNone/>
                      <a:defRPr/>
                    </a:pPr>
                    <a:r>
                      <a:rPr lang="en-US" altLang="ko-KR" sz="8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rPr>
                      <a:t>(</a:t>
                    </a:r>
                    <a:r>
                      <a:rPr lang="ko-KR" altLang="en-US" sz="8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rPr>
                      <a:t>폐기 내역</a:t>
                    </a:r>
                    <a:r>
                      <a:rPr lang="en-US" altLang="ko-KR" sz="8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rPr>
                      <a:t>)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endParaRPr>
                  </a:p>
                </p:txBody>
              </p:sp>
              <p:cxnSp>
                <p:nvCxnSpPr>
                  <p:cNvPr id="53" name="꺾인 연결선 4">
                    <a:extLst>
                      <a:ext uri="{FF2B5EF4-FFF2-40B4-BE49-F238E27FC236}">
                        <a16:creationId xmlns:a16="http://schemas.microsoft.com/office/drawing/2014/main" id="{E0DCE3FD-6B26-416B-BA3D-ED59BDB1AD9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7620635" y="3388995"/>
                    <a:ext cx="360045" cy="5003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12700" cap="sq" algn="ctr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48" name="순서도: 자기 디스크 47">
                  <a:extLst>
                    <a:ext uri="{FF2B5EF4-FFF2-40B4-BE49-F238E27FC236}">
                      <a16:creationId xmlns:a16="http://schemas.microsoft.com/office/drawing/2014/main" id="{72C9551D-0080-F46F-279C-267C5DD38FB7}"/>
                    </a:ext>
                  </a:extLst>
                </p:cNvPr>
                <p:cNvSpPr/>
                <p:nvPr/>
              </p:nvSpPr>
              <p:spPr>
                <a:xfrm>
                  <a:off x="7589520" y="2793365"/>
                  <a:ext cx="932180" cy="694055"/>
                </a:xfrm>
                <a:prstGeom prst="flowChartMagneticDisk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lnSpc>
                      <a:spcPts val="800"/>
                    </a:lnSpc>
                    <a:buFont typeface="Wingdings" panose="05000000000000000000" pitchFamily="2" charset="2"/>
                    <a:buNone/>
                    <a:defRPr/>
                  </a:pPr>
                  <a:r>
                    <a:rPr lang="en-US" altLang="ko-KR" sz="800" dirty="0" err="1">
                      <a:solidFill>
                        <a:schemeClr val="dk1"/>
                      </a:solidFill>
                    </a:rPr>
                    <a:t>TB_ItemMaster</a:t>
                  </a:r>
                  <a:endParaRPr lang="en-US" altLang="ko-KR" sz="800" dirty="0">
                    <a:solidFill>
                      <a:schemeClr val="dk1"/>
                    </a:solidFill>
                  </a:endParaRPr>
                </a:p>
                <a:p>
                  <a:pPr algn="ctr" eaLnBrk="1" latinLnBrk="1" hangingPunct="1">
                    <a:lnSpc>
                      <a:spcPts val="800"/>
                    </a:lnSpc>
                    <a:buFont typeface="Wingdings" panose="05000000000000000000" pitchFamily="2" charset="2"/>
                    <a:buNone/>
                    <a:defRPr/>
                  </a:pPr>
                  <a:r>
                    <a:rPr lang="en-US" altLang="ko-KR" sz="800" dirty="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rPr>
                    <a:t>(</a:t>
                  </a:r>
                  <a:r>
                    <a:rPr lang="ko-KR" altLang="en-US" sz="800" dirty="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rPr>
                    <a:t>품목 마스터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rPr>
                    <a:t>)</a:t>
                  </a:r>
                  <a:endParaRPr lang="ko-KR" altLang="en-US" sz="800" dirty="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50" name="순서도: 자기 디스크 49">
                  <a:extLst>
                    <a:ext uri="{FF2B5EF4-FFF2-40B4-BE49-F238E27FC236}">
                      <a16:creationId xmlns:a16="http://schemas.microsoft.com/office/drawing/2014/main" id="{238D79A2-33D3-2D85-548C-6819A8B4EBE7}"/>
                    </a:ext>
                  </a:extLst>
                </p:cNvPr>
                <p:cNvSpPr/>
                <p:nvPr/>
              </p:nvSpPr>
              <p:spPr>
                <a:xfrm>
                  <a:off x="6579235" y="2793365"/>
                  <a:ext cx="932180" cy="694055"/>
                </a:xfrm>
                <a:prstGeom prst="flowChartMagneticDisk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lnSpc>
                      <a:spcPts val="800"/>
                    </a:lnSpc>
                    <a:buFont typeface="Wingdings" panose="05000000000000000000" pitchFamily="2" charset="2"/>
                    <a:buNone/>
                    <a:defRPr/>
                  </a:pPr>
                  <a:r>
                    <a:rPr lang="en-US" altLang="ko-KR" sz="800" dirty="0" err="1">
                      <a:solidFill>
                        <a:schemeClr val="dk1"/>
                      </a:solidFill>
                    </a:rPr>
                    <a:t>TB_WorkcenterMaster</a:t>
                  </a:r>
                  <a:endParaRPr lang="en-US" altLang="ko-KR" sz="800" dirty="0">
                    <a:solidFill>
                      <a:schemeClr val="dk1"/>
                    </a:solidFill>
                  </a:endParaRPr>
                </a:p>
                <a:p>
                  <a:pPr algn="ctr" eaLnBrk="1" latinLnBrk="1" hangingPunct="1">
                    <a:lnSpc>
                      <a:spcPts val="800"/>
                    </a:lnSpc>
                    <a:buFont typeface="Wingdings" panose="05000000000000000000" pitchFamily="2" charset="2"/>
                    <a:buNone/>
                    <a:defRPr/>
                  </a:pPr>
                  <a:r>
                    <a:rPr lang="en-US" altLang="ko-KR" sz="800" dirty="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rPr>
                    <a:t>(</a:t>
                  </a:r>
                  <a:r>
                    <a:rPr lang="ko-KR" altLang="en-US" sz="800" dirty="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rPr>
                    <a:t>작업장 마스터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rPr>
                    <a:t>)</a:t>
                  </a:r>
                  <a:endParaRPr lang="ko-KR" altLang="en-US" sz="800" dirty="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89635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4620" y="728980"/>
          <a:ext cx="12044045" cy="624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01140"/>
                <a:gridCol w="886460"/>
                <a:gridCol w="266065"/>
                <a:gridCol w="2548890"/>
                <a:gridCol w="1229360"/>
                <a:gridCol w="165100"/>
                <a:gridCol w="1403985"/>
                <a:gridCol w="1336675"/>
                <a:gridCol w="1480820"/>
              </a:tblGrid>
              <a:tr h="2590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QM_DeletedMM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폐기처리물품리스트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2023-06-23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080">
                <a:tc gridSpan="10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481320"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TGR_QM_Deleted_S1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내역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테이블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TB_Deleted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TB_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W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okcenter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M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aster,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               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B_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I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temMaster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WORKCENTERCODE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--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업장	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WORKCENTERNAME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-- 작업장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	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DELSEQ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폐기순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번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DELDATE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-- 폐기일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DELNO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    -- 폐기번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호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-- 품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ITEMNAME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품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WHCODE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창고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INOUTCODE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-- 입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출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유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형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INOUTFLAG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--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입출구분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DELQTY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   --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폐기수량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UNITCODE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-- 단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DELWHY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  -- 불량원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인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DELREASON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불량사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유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DBO.FN_WORKERNAME(A.WORKER)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-- 작업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CONVERT(VARCHAR, A.MAKEDATE, 120)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-- 등록일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DBO.FN_GET_USERNAME(A.MAKER)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-- 등록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조건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: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공장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(PLANTCODE),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품목(ITEMCODE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폐기번호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D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ELNO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)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기간(STARTDATE, ENDDATE)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1017314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8895" y="728980"/>
          <a:ext cx="12052300" cy="598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48590"/>
                <a:gridCol w="1086485"/>
                <a:gridCol w="1238250"/>
                <a:gridCol w="2083435"/>
                <a:gridCol w="1917700"/>
                <a:gridCol w="1007745"/>
                <a:gridCol w="497840"/>
                <a:gridCol w="1346200"/>
                <a:gridCol w="1491615"/>
              </a:tblGrid>
              <a:tr h="23622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 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89890"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POP_CLOT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[원자재LOT]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원자재</a:t>
                      </a: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LOT 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이진우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2023-06-27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825">
                <a:tc gridSpan="5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482465">
                <a:tc gridSpan="5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3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▣ 주요항목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1.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양품에 들어간 원자재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LOT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번호 조회 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완료는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Button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입니다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-chk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선택할 원자재 클릭      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B_Fault에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서 받아온 원자재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정보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들을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바탕으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로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중복되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는 원자재L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OT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항목들을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제거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한 후 체크박스와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함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께 g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rid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에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표현해준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다.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9095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TB_Fault(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불량 테이블</a:t>
                      </a: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0190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</a:rPr>
                        <a:t>TP_LotTracking,TB_StockPP,TB_StockPPrec,TB_FaultRec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571500" indent="-571500" algn="r" eaLnBrk="1" latinLnBrk="1" hangingPunct="1">
              <a:buFont typeface="Wingdings"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/>
                <a:ea typeface="굴림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/>
                <a:ea typeface="굴림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58510" y="2773773"/>
          <a:ext cx="5626719" cy="2736602"/>
        </p:xfrm>
        <a:graphic>
          <a:graphicData uri="http://schemas.openxmlformats.org/drawingml/2006/table">
            <a:tbl>
              <a:tblPr firstRow="1" bandRow="1"/>
              <a:tblGrid>
                <a:gridCol w="583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71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1">
                          <a:latin typeface="맑은 고딕"/>
                          <a:ea typeface="맑은 고딕"/>
                        </a:rPr>
                        <a:t>CHK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공장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작업장번호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작업장명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불량판정번호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원자재 </a:t>
                      </a:r>
                      <a:r>
                        <a:rPr lang="en-US" altLang="ko-KR" sz="1000" b="1">
                          <a:latin typeface="맑은 고딕"/>
                          <a:ea typeface="맑은 고딕"/>
                        </a:rPr>
                        <a:t>LOT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4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CHK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PLANTCODE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WORKCENTERCODE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WORKCENTERNAME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FAULT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NO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CLOT 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NO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154940" y="1691005"/>
            <a:ext cx="4692650" cy="802640"/>
            <a:chOff x="154940" y="1691005"/>
            <a:chExt cx="4692650" cy="8026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>
            <a:xfrm>
              <a:off x="4021455" y="1891030"/>
              <a:ext cx="723265" cy="422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800">
                  <a:solidFill>
                    <a:schemeClr val="tx1"/>
                  </a:solidFill>
                  <a:latin typeface="맑은 고딕"/>
                  <a:ea typeface="맑은 고딕"/>
                </a:rPr>
                <a:t>완료  </a:t>
              </a:r>
            </a:p>
          </p:txBody>
        </p:sp>
        <p:sp>
          <p:nvSpPr>
            <p:cNvPr id="13" name="직사각형 31"/>
            <p:cNvSpPr>
              <a:spLocks noChangeArrowheads="1"/>
            </p:cNvSpPr>
            <p:nvPr/>
          </p:nvSpPr>
          <p:spPr>
            <a:xfrm>
              <a:off x="3926840" y="1778000"/>
              <a:ext cx="921385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  <p:sp>
          <p:nvSpPr>
            <p:cNvPr id="5195" name="TextBox 2"/>
            <p:cNvSpPr txBox="1">
              <a:spLocks noChangeArrowheads="1"/>
            </p:cNvSpPr>
            <p:nvPr/>
          </p:nvSpPr>
          <p:spPr>
            <a:xfrm>
              <a:off x="154940" y="1691005"/>
              <a:ext cx="3472180" cy="8026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3200">
                  <a:solidFill>
                    <a:schemeClr val="tx1"/>
                  </a:solidFill>
                  <a:latin typeface="맑은 고딕"/>
                  <a:ea typeface="맑은 고딕"/>
                </a:rPr>
                <a:t>원자재 </a:t>
              </a:r>
              <a:r>
                <a:rPr lang="en-US" altLang="ko-KR" sz="3200">
                  <a:solidFill>
                    <a:schemeClr val="tx1"/>
                  </a:solidFill>
                  <a:latin typeface="맑은 고딕"/>
                  <a:ea typeface="맑은 고딕"/>
                </a:rPr>
                <a:t>LOT</a:t>
              </a:r>
              <a:r>
                <a:rPr lang="ko-KR" altLang="en-US" sz="3200">
                  <a:solidFill>
                    <a:schemeClr val="tx1"/>
                  </a:solidFill>
                  <a:latin typeface="맑은 고딕"/>
                  <a:ea typeface="맑은 고딕"/>
                </a:rPr>
                <a:t>등록</a:t>
              </a:r>
              <a:r>
                <a:rPr lang="ko-KR" altLang="en-US" sz="3900">
                  <a:solidFill>
                    <a:schemeClr val="tx1"/>
                  </a:solidFill>
                  <a:latin typeface="맑은 고딕"/>
                  <a:ea typeface="맑은 고딕"/>
                </a:rPr>
                <a:t>   </a:t>
              </a:r>
            </a:p>
          </p:txBody>
        </p:sp>
      </p:grpSp>
      <p:grpSp>
        <p:nvGrpSpPr>
          <p:cNvPr id="5127" name="그룹 5126"/>
          <p:cNvGrpSpPr/>
          <p:nvPr/>
        </p:nvGrpSpPr>
        <p:grpSpPr>
          <a:xfrm>
            <a:off x="6558915" y="1736090"/>
            <a:ext cx="1313815" cy="2225675"/>
            <a:chOff x="6558915" y="1736090"/>
            <a:chExt cx="1313815" cy="2225675"/>
          </a:xfrm>
        </p:grpSpPr>
        <p:sp>
          <p:nvSpPr>
            <p:cNvPr id="47" name="직사각형 46"/>
            <p:cNvSpPr/>
            <p:nvPr/>
          </p:nvSpPr>
          <p:spPr>
            <a:xfrm>
              <a:off x="6558915" y="3193415"/>
              <a:ext cx="1313815" cy="768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굴림"/>
                  <a:ea typeface="굴림"/>
                </a:rPr>
                <a:t> </a:t>
              </a:r>
              <a:r>
                <a:rPr lang="ko-KR" altLang="en-US" sz="1100" b="1">
                  <a:solidFill>
                    <a:schemeClr val="tx1"/>
                  </a:solidFill>
                  <a:latin typeface="굴림"/>
                  <a:ea typeface="굴림"/>
                </a:rPr>
                <a:t>원자재 </a:t>
              </a:r>
              <a:r>
                <a:rPr lang="en-US" altLang="ko-KR" sz="1100" b="1">
                  <a:solidFill>
                    <a:schemeClr val="tx1"/>
                  </a:solidFill>
                  <a:latin typeface="굴림"/>
                  <a:ea typeface="굴림"/>
                </a:rPr>
                <a:t>LOT</a:t>
              </a:r>
              <a:r>
                <a:rPr lang="ko-KR" altLang="en-US" sz="1100" b="1">
                  <a:solidFill>
                    <a:schemeClr val="tx1"/>
                  </a:solidFill>
                  <a:latin typeface="굴림"/>
                  <a:ea typeface="굴림"/>
                </a:rPr>
                <a:t> 등록</a:t>
              </a:r>
            </a:p>
          </p:txBody>
        </p:sp>
        <p:sp>
          <p:nvSpPr>
            <p:cNvPr id="49" name="순서도: 자기 디스크 48"/>
            <p:cNvSpPr/>
            <p:nvPr/>
          </p:nvSpPr>
          <p:spPr>
            <a:xfrm>
              <a:off x="6590030" y="1736090"/>
              <a:ext cx="1270635" cy="1003935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1100" b="1">
                  <a:solidFill>
                    <a:schemeClr val="dk1"/>
                  </a:solidFill>
                </a:rPr>
                <a:t>TGB_Fault</a:t>
              </a:r>
              <a:br>
                <a:rPr lang="ko-KR" altLang="en-US" sz="1100" b="1">
                  <a:solidFill>
                    <a:schemeClr val="dk1"/>
                  </a:solidFill>
                </a:rPr>
              </a:br>
              <a:endParaRPr lang="ko-KR" altLang="en-US" sz="1100" b="1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1100" b="1">
                  <a:solidFill>
                    <a:schemeClr val="tx1"/>
                  </a:solidFill>
                  <a:latin typeface="굴림"/>
                  <a:ea typeface="굴림"/>
                </a:rPr>
                <a:t>(</a:t>
              </a:r>
              <a:r>
                <a:rPr lang="ko-KR" altLang="en-US" sz="1100" b="1">
                  <a:solidFill>
                    <a:schemeClr val="tx1"/>
                  </a:solidFill>
                  <a:latin typeface="굴림"/>
                  <a:ea typeface="굴림"/>
                </a:rPr>
                <a:t>불량테이블</a:t>
              </a:r>
              <a:r>
                <a:rPr lang="en-US" altLang="ko-KR" sz="1100" b="1">
                  <a:solidFill>
                    <a:schemeClr val="tx1"/>
                  </a:solidFill>
                  <a:latin typeface="굴림"/>
                  <a:ea typeface="굴림"/>
                </a:rPr>
                <a:t>)</a:t>
              </a:r>
              <a:endParaRPr lang="ko-KR" altLang="en-US" sz="1100" b="1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</p:grpSp>
      <p:cxnSp>
        <p:nvCxnSpPr>
          <p:cNvPr id="5193" name="꺾인 연결선 4"/>
          <p:cNvCxnSpPr>
            <a:cxnSpLocks noChangeShapeType="1"/>
            <a:stCxn id="49" idx="3"/>
            <a:endCxn id="47" idx="0"/>
          </p:cNvCxnSpPr>
          <p:nvPr/>
        </p:nvCxnSpPr>
        <p:spPr>
          <a:xfrm rot="5400000">
            <a:off x="6993255" y="2962275"/>
            <a:ext cx="454025" cy="9525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rgbClr val="000000">
                <a:alpha val="100000"/>
              </a:srgbClr>
            </a:solidFill>
            <a:round/>
            <a:tailEnd type="arrow" w="med" len="med"/>
          </a:ln>
        </p:spPr>
      </p:cxnSp>
      <p:sp>
        <p:nvSpPr>
          <p:cNvPr id="5196" name="순서도: 자기 디스크 48"/>
          <p:cNvSpPr/>
          <p:nvPr/>
        </p:nvSpPr>
        <p:spPr>
          <a:xfrm>
            <a:off x="5922645" y="5607685"/>
            <a:ext cx="1085850" cy="960755"/>
          </a:xfrm>
          <a:prstGeom prst="flowChartMagneticDisk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TGB_FaultRec</a:t>
            </a: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불량제고</a:t>
            </a: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  입출이력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)</a:t>
            </a:r>
          </a:p>
        </p:txBody>
      </p:sp>
      <p:cxnSp>
        <p:nvCxnSpPr>
          <p:cNvPr id="5198" name="꺾인 연결선 4"/>
          <p:cNvCxnSpPr>
            <a:cxnSpLocks noChangeShapeType="1"/>
          </p:cNvCxnSpPr>
          <p:nvPr/>
        </p:nvCxnSpPr>
        <p:spPr>
          <a:xfrm rot="5400000">
            <a:off x="6451600" y="3815080"/>
            <a:ext cx="814070" cy="838200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rgbClr val="000000">
                <a:alpha val="100000"/>
              </a:srgbClr>
            </a:solidFill>
            <a:round/>
            <a:tailEnd type="arrow" w="med" len="med"/>
          </a:ln>
        </p:spPr>
      </p:cxnSp>
      <p:sp>
        <p:nvSpPr>
          <p:cNvPr id="5200" name="순서도: 자기 디스크 48"/>
          <p:cNvSpPr/>
          <p:nvPr/>
        </p:nvSpPr>
        <p:spPr>
          <a:xfrm rot="30386">
            <a:off x="5909945" y="4594860"/>
            <a:ext cx="1104900" cy="937260"/>
          </a:xfrm>
          <a:prstGeom prst="flowChartMagneticDisk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00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TP_LotTracking</a:t>
            </a: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굴림"/>
              <a:ea typeface="굴림"/>
            </a:endParaRP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(Lot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 트래킹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)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 </a:t>
            </a:r>
          </a:p>
        </p:txBody>
      </p:sp>
      <p:sp>
        <p:nvSpPr>
          <p:cNvPr id="5201" name="순서도: 자기 디스크 48"/>
          <p:cNvSpPr/>
          <p:nvPr/>
        </p:nvSpPr>
        <p:spPr>
          <a:xfrm>
            <a:off x="7600950" y="4678045"/>
            <a:ext cx="1032510" cy="887730"/>
          </a:xfrm>
          <a:prstGeom prst="flowChartMagneticDisk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TB_StockPP</a:t>
            </a: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공정재고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)</a:t>
            </a:r>
          </a:p>
        </p:txBody>
      </p:sp>
      <p:cxnSp>
        <p:nvCxnSpPr>
          <p:cNvPr id="5202" name="꺾인 연결선 4"/>
          <p:cNvCxnSpPr>
            <a:cxnSpLocks noChangeShapeType="1"/>
          </p:cNvCxnSpPr>
          <p:nvPr/>
        </p:nvCxnSpPr>
        <p:spPr>
          <a:xfrm rot="16200000" flipH="1">
            <a:off x="7252970" y="3729990"/>
            <a:ext cx="988060" cy="979805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rgbClr val="000000">
                <a:alpha val="100000"/>
              </a:srgbClr>
            </a:solidFill>
            <a:round/>
            <a:tailEnd type="arrow" w="med" len="med"/>
          </a:ln>
        </p:spPr>
      </p:cxnSp>
      <p:sp>
        <p:nvSpPr>
          <p:cNvPr id="5204" name="순서도: 자기 디스크 48"/>
          <p:cNvSpPr/>
          <p:nvPr/>
        </p:nvSpPr>
        <p:spPr>
          <a:xfrm>
            <a:off x="7680960" y="5659120"/>
            <a:ext cx="1043305" cy="929005"/>
          </a:xfrm>
          <a:prstGeom prst="flowChartMagneticDisk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TB_StockPP</a:t>
            </a: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Rec</a:t>
            </a: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공정재고이력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</a:rPr>
              <a:t>)</a:t>
            </a:r>
          </a:p>
        </p:txBody>
      </p:sp>
      <p:cxnSp>
        <p:nvCxnSpPr>
          <p:cNvPr id="5205" name="직선 연결선 5204"/>
          <p:cNvCxnSpPr/>
          <p:nvPr/>
        </p:nvCxnSpPr>
        <p:spPr>
          <a:xfrm rot="16200000" flipH="1">
            <a:off x="6080760" y="5033645"/>
            <a:ext cx="238125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6" name="직선 화살표 연결선 5205"/>
          <p:cNvCxnSpPr/>
          <p:nvPr/>
        </p:nvCxnSpPr>
        <p:spPr>
          <a:xfrm>
            <a:off x="6915150" y="6250940"/>
            <a:ext cx="7270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21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48895" y="728980"/>
          <a:ext cx="12052300" cy="598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48590"/>
                <a:gridCol w="1086485"/>
                <a:gridCol w="1238250"/>
                <a:gridCol w="2083435"/>
                <a:gridCol w="1917700"/>
                <a:gridCol w="1007745"/>
                <a:gridCol w="497840"/>
                <a:gridCol w="1346200"/>
                <a:gridCol w="1491615"/>
              </a:tblGrid>
              <a:tr h="23622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 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89890"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M_ErrorInquire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/>
                      </a:r>
                      <a:b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</a:b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[불량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률 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조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회]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불량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률 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조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회</a:t>
                      </a: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이진우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2023-06-27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825">
                <a:tc gridSpan="5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482465">
                <a:tc gridSpan="5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228600" indent="-22860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그리드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시작일자,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종료일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전 항목 수정 불가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(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화면 기능 고정으로 수정 안됨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3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프로시저 명 : </a:t>
                      </a:r>
                      <a:r>
                        <a:rPr lang="ko-KR" altLang="ko-KR" sz="1100" kern="1200" i="0" b="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TGR_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QM_ErrorInquire_S1,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TGR_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QM_ErrorInquire_S2,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TGR_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QM_ErrorInquire_S3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구현 중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... 아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직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미완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성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9095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TB_Fault(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불량 테이블</a:t>
                      </a: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0190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</a:rPr>
                        <a:t>TP_LotTracking,TB_StockPP,TB_StockPPrec,TB_FaultRec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>
          <a:xfrm rot="0">
            <a:off x="9466580" y="361950"/>
            <a:ext cx="2716530" cy="3009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  <p:graphicFrame>
        <p:nvGraphicFramePr>
          <p:cNvPr id="21" name="Table 3"/>
          <p:cNvGraphicFramePr>
            <a:graphicFrameLocks noGrp="1"/>
          </p:cNvGraphicFramePr>
          <p:nvPr/>
        </p:nvGraphicFramePr>
        <p:xfrm>
          <a:off x="144780" y="2066925"/>
          <a:ext cx="5626100" cy="116967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582930"/>
                <a:gridCol w="934720"/>
                <a:gridCol w="1185545"/>
                <a:gridCol w="899160"/>
                <a:gridCol w="1098550"/>
                <a:gridCol w="925195"/>
              </a:tblGrid>
              <a:tr h="2590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총 </a:t>
                      </a: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불량수</a:t>
                      </a: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량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원자재 </a:t>
                      </a: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불량수</a:t>
                      </a: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량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공정 </a:t>
                      </a: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불량수</a:t>
                      </a: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량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원자재 </a:t>
                      </a: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불량</a:t>
                      </a: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률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공정 </a:t>
                      </a: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불량</a:t>
                      </a: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률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10590"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LANTCODE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TOTBADQTY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QTYOFROH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QTYOFPROCESS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ROHRATE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PROCESSRATE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127" name="Group 5"/>
          <p:cNvGrpSpPr>
            <a:grpSpLocks/>
          </p:cNvGrpSpPr>
          <p:nvPr/>
        </p:nvGrpSpPr>
        <p:grpSpPr>
          <a:xfrm rot="0">
            <a:off x="5994400" y="3086735"/>
            <a:ext cx="1885950" cy="2323465"/>
            <a:chOff x="5994400" y="3086735"/>
            <a:chExt cx="1885950" cy="2323465"/>
          </a:xfrm>
        </p:grpSpPr>
        <p:sp>
          <p:nvSpPr>
            <p:cNvPr id="47" name="Rect 0"/>
            <p:cNvSpPr>
              <a:spLocks/>
            </p:cNvSpPr>
            <p:nvPr/>
          </p:nvSpPr>
          <p:spPr>
            <a:xfrm rot="0">
              <a:off x="6565900" y="4641215"/>
              <a:ext cx="1314450" cy="768985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eaLnBrk="1" latinLnBrk="1" hangingPunct="1">
                <a:lnSpc>
                  <a:spcPct val="120000"/>
                </a:lnSpc>
                <a:buFontTx/>
                <a:buNone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굴림" charset="0"/>
                  <a:ea typeface="굴림" charset="0"/>
                </a:rPr>
                <a:t> </a:t>
              </a:r>
              <a:r>
                <a:rPr lang="ko-KR" altLang="en-US" sz="1100" b="1">
                  <a:solidFill>
                    <a:schemeClr val="tx1"/>
                  </a:solidFill>
                  <a:latin typeface="굴림" charset="0"/>
                  <a:ea typeface="굴림" charset="0"/>
                </a:rPr>
                <a:t>원자재</a:t>
              </a:r>
              <a:r>
                <a:rPr lang="ko-KR" altLang="en-US" sz="1100" b="1">
                  <a:solidFill>
                    <a:schemeClr val="tx1"/>
                  </a:solidFill>
                  <a:latin typeface="굴림" charset="0"/>
                  <a:ea typeface="굴림" charset="0"/>
                </a:rPr>
                <a:t> </a:t>
              </a:r>
              <a:r>
                <a:rPr lang="en-US" altLang="ko-KR" sz="1100" b="1">
                  <a:solidFill>
                    <a:schemeClr val="tx1"/>
                  </a:solidFill>
                  <a:latin typeface="굴림" charset="0"/>
                  <a:ea typeface="굴림" charset="0"/>
                </a:rPr>
                <a:t>LOT</a:t>
              </a:r>
              <a:r>
                <a:rPr lang="ko-KR" altLang="en-US" sz="1100" b="1">
                  <a:solidFill>
                    <a:schemeClr val="tx1"/>
                  </a:solidFill>
                  <a:latin typeface="굴림" charset="0"/>
                  <a:ea typeface="굴림" charset="0"/>
                </a:rPr>
                <a:t> 등록</a:t>
              </a:r>
              <a:endParaRPr lang="ko-KR" altLang="en-US" sz="1100" b="1">
                <a:solidFill>
                  <a:schemeClr val="tx1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49" name="Rect 0"/>
            <p:cNvSpPr>
              <a:spLocks/>
            </p:cNvSpPr>
            <p:nvPr/>
          </p:nvSpPr>
          <p:spPr>
            <a:xfrm rot="0">
              <a:off x="5994400" y="3086735"/>
              <a:ext cx="1072515" cy="772160"/>
            </a:xfrm>
            <a:prstGeom prst="flowChartMagneticDisk"/>
            <a:solidFill>
              <a:srgbClr val="FFFF00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eaLnBrk="1" latinLnBrk="1" hangingPunct="1">
                <a:lnSpc>
                  <a:spcPts val="800"/>
                </a:lnSpc>
                <a:buFontTx/>
                <a:buNone/>
                <a:defRPr/>
              </a:pPr>
              <a:r>
                <a:rPr lang="en-US" altLang="ko-KR" sz="1100" b="1">
                  <a:solidFill>
                    <a:schemeClr val="dk1"/>
                  </a:solidFill>
                </a:rPr>
                <a:t>TB_WorkCenterMaster </a:t>
              </a:r>
              <a:r>
                <a:rPr lang="ko-KR" altLang="en-US" sz="1100" b="1">
                  <a:solidFill>
                    <a:schemeClr val="dk1"/>
                  </a:solidFill>
                </a:rPr>
                <a:t/>
              </a:r>
              <a:br>
                <a:rPr lang="ko-KR" altLang="en-US" sz="1100" b="1">
                  <a:solidFill>
                    <a:schemeClr val="dk1"/>
                  </a:solidFill>
                </a:rPr>
              </a:br>
              <a:endParaRPr lang="ko-KR" altLang="en-US" sz="1100" b="1">
                <a:solidFill>
                  <a:schemeClr val="dk1"/>
                </a:solidFill>
              </a:endParaRPr>
            </a:p>
            <a:p>
              <a:pPr marL="0" indent="0" algn="ctr" eaLnBrk="1" latinLnBrk="1" hangingPunct="1">
                <a:lnSpc>
                  <a:spcPts val="800"/>
                </a:lnSpc>
                <a:buFontTx/>
                <a:buNone/>
                <a:defRPr/>
              </a:pPr>
              <a:r>
                <a:rPr lang="en-US" altLang="ko-KR" sz="1100" b="1">
                  <a:solidFill>
                    <a:schemeClr val="tx1"/>
                  </a:solidFill>
                  <a:latin typeface="굴림" charset="0"/>
                  <a:ea typeface="굴림" charset="0"/>
                </a:rPr>
                <a:t>(</a:t>
              </a:r>
              <a:r>
                <a:rPr lang="ko-KR" altLang="en-US" sz="1100" b="1">
                  <a:solidFill>
                    <a:schemeClr val="tx1"/>
                  </a:solidFill>
                  <a:latin typeface="굴림" charset="0"/>
                  <a:ea typeface="굴림" charset="0"/>
                </a:rPr>
                <a:t>불량테이블</a:t>
              </a:r>
              <a:r>
                <a:rPr lang="en-US" altLang="ko-KR" sz="1100" b="1">
                  <a:solidFill>
                    <a:schemeClr val="tx1"/>
                  </a:solidFill>
                  <a:latin typeface="굴림" charset="0"/>
                  <a:ea typeface="굴림" charset="0"/>
                </a:rPr>
                <a:t>)</a:t>
              </a:r>
              <a:endParaRPr lang="ko-KR" altLang="en-US" sz="1100" b="1">
                <a:solidFill>
                  <a:schemeClr val="tx1"/>
                </a:solidFill>
                <a:latin typeface="굴림" charset="0"/>
                <a:ea typeface="굴림" charset="0"/>
              </a:endParaRPr>
            </a:p>
          </p:txBody>
        </p:sp>
      </p:grpSp>
      <p:cxnSp>
        <p:nvCxnSpPr>
          <p:cNvPr id="5193" name="Rect 0"/>
          <p:cNvCxnSpPr>
            <a:stCxn id="49" idx="3"/>
            <a:endCxn id="47" idx="0"/>
          </p:cNvCxnSpPr>
          <p:nvPr/>
        </p:nvCxnSpPr>
        <p:spPr>
          <a:xfrm rot="16200000" flipH="1">
            <a:off x="6485255" y="3903345"/>
            <a:ext cx="783590" cy="692785"/>
          </a:xfrm>
          <a:prstGeom prst="bentConnector3">
            <a:avLst>
              <a:gd name="adj1" fmla="val 49954"/>
            </a:avLst>
          </a:prstGeom>
          <a:noFill/>
          <a:ln w="12700" cap="sq" cmpd="sng">
            <a:solidFill>
              <a:srgbClr val="000000">
                <a:alpha val="100000"/>
              </a:srgb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8" name="그룹 30"/>
          <p:cNvGrpSpPr>
            <a:grpSpLocks/>
          </p:cNvGrpSpPr>
          <p:nvPr/>
        </p:nvGrpSpPr>
        <p:grpSpPr>
          <a:xfrm rot="0">
            <a:off x="0" y="1659255"/>
            <a:ext cx="5631180" cy="299085"/>
            <a:chOff x="0" y="1659255"/>
            <a:chExt cx="5631180" cy="299085"/>
          </a:xfrm>
        </p:grpSpPr>
        <p:sp>
          <p:nvSpPr>
            <p:cNvPr id="5209" name="텍스트 상자 19"/>
            <p:cNvSpPr txBox="1">
              <a:spLocks/>
            </p:cNvSpPr>
            <p:nvPr/>
          </p:nvSpPr>
          <p:spPr>
            <a:xfrm rot="0">
              <a:off x="0" y="1686560"/>
              <a:ext cx="502285" cy="27178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>
              <a:lvl1pPr marL="0" indent="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1pPr>
              <a:lvl2pPr marL="742950" indent="-285750" latinLnBrk="0" lvl="1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2pPr>
              <a:lvl3pPr marL="1143000" indent="-228600" latinLnBrk="0" lvl="2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3pPr>
              <a:lvl4pPr marL="1600200" indent="-228600" latinLnBrk="0" lvl="3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4pPr>
              <a:lvl5pPr marL="2057400" indent="-228600" latinLnBrk="0" lvl="4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5pPr>
              <a:lvl6pPr marL="2514600" indent="-228600" fontAlgn="base" eaLnBrk="0" latinLnBrk="0" hangingPunct="0" lvl="5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6pPr>
              <a:lvl7pPr marL="2971800" indent="-228600" fontAlgn="base" eaLnBrk="0" latinLnBrk="0" hangingPunct="0" lvl="6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7pPr>
              <a:lvl8pPr marL="3429000" indent="-228600" fontAlgn="base" eaLnBrk="0" latinLnBrk="0" hangingPunct="0" lvl="7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8pPr>
              <a:lvl9pPr marL="3886200" indent="-228600" fontAlgn="base" eaLnBrk="0" latinLnBrk="0" hangingPunct="0" lvl="8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9pPr>
            </a:lstStyle>
            <a:p>
              <a:pPr marL="0" indent="0" algn="r" eaLnBrk="1" latinLnBrk="1" hangingPunct="1">
                <a:lnSpc>
                  <a:spcPct val="120000"/>
                </a:lnSpc>
                <a:buFontTx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공장 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5210" name="그룹 23"/>
            <p:cNvGrpSpPr>
              <a:grpSpLocks/>
            </p:cNvGrpSpPr>
            <p:nvPr/>
          </p:nvGrpSpPr>
          <p:grpSpPr>
            <a:xfrm rot="0">
              <a:off x="445135" y="1663065"/>
              <a:ext cx="1931670" cy="271780"/>
              <a:chOff x="445135" y="1663065"/>
              <a:chExt cx="1931670" cy="271780"/>
            </a:xfrm>
          </p:grpSpPr>
          <p:sp>
            <p:nvSpPr>
              <p:cNvPr id="5211" name="도형 20"/>
              <p:cNvSpPr>
                <a:spLocks/>
              </p:cNvSpPr>
              <p:nvPr/>
            </p:nvSpPr>
            <p:spPr>
              <a:xfrm rot="0">
                <a:off x="445135" y="1705610"/>
                <a:ext cx="1931670" cy="216535"/>
              </a:xfrm>
              <a:prstGeom prst="rect"/>
              <a:noFill/>
              <a:ln w="12700" cap="sq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</p:spPr>
            <p:txBody>
              <a:bodyPr wrap="square" lIns="90170" tIns="46990" rIns="90170" bIns="46990" numCol="1" vert="horz" anchor="t">
                <a:noAutofit/>
              </a:bodyPr>
              <a:lstStyle/>
              <a:p>
                <a:pPr marL="0" indent="0" eaLnBrk="1" latinLnBrk="1" hangingPunct="1">
                  <a:lnSpc>
                    <a:spcPct val="120000"/>
                  </a:lnSpc>
                  <a:buFontTx/>
                  <a:buNone/>
                  <a:defRPr/>
                </a:pPr>
                <a:endParaRPr lang="ko-KR" altLang="en-US"/>
              </a:p>
            </p:txBody>
          </p:sp>
          <p:sp>
            <p:nvSpPr>
              <p:cNvPr id="5212" name="텍스트 상자 21"/>
              <p:cNvSpPr txBox="1">
                <a:spLocks/>
              </p:cNvSpPr>
              <p:nvPr/>
            </p:nvSpPr>
            <p:spPr>
              <a:xfrm rot="0">
                <a:off x="2088515" y="1663065"/>
                <a:ext cx="271780" cy="27178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>
                <a:lvl1pPr marL="0" indent="0" latinLnBrk="0">
                  <a:buFontTx/>
                  <a:buNone/>
                  <a:defRPr lang="en-GB" altLang="en-US" sz="1400" b="1">
                    <a:solidFill>
                      <a:srgbClr val="FF0000"/>
                    </a:solidFill>
                    <a:latin typeface="HY울릉도L" charset="0"/>
                    <a:ea typeface="HY울릉도L" charset="0"/>
                    <a:cs typeface="HY울릉도L" charset="0"/>
                  </a:defRPr>
                </a:lvl1pPr>
                <a:lvl2pPr marL="742950" indent="-285750" latinLnBrk="0" lvl="1">
                  <a:buFontTx/>
                  <a:buNone/>
                  <a:defRPr lang="en-GB" altLang="en-US" sz="1400" b="1">
                    <a:solidFill>
                      <a:srgbClr val="FF0000"/>
                    </a:solidFill>
                    <a:latin typeface="HY울릉도L" charset="0"/>
                    <a:ea typeface="HY울릉도L" charset="0"/>
                    <a:cs typeface="HY울릉도L" charset="0"/>
                  </a:defRPr>
                </a:lvl2pPr>
                <a:lvl3pPr marL="1143000" indent="-228600" latinLnBrk="0" lvl="2">
                  <a:buFontTx/>
                  <a:buNone/>
                  <a:defRPr lang="en-GB" altLang="en-US" sz="1400" b="1">
                    <a:solidFill>
                      <a:srgbClr val="FF0000"/>
                    </a:solidFill>
                    <a:latin typeface="HY울릉도L" charset="0"/>
                    <a:ea typeface="HY울릉도L" charset="0"/>
                    <a:cs typeface="HY울릉도L" charset="0"/>
                  </a:defRPr>
                </a:lvl3pPr>
                <a:lvl4pPr marL="1600200" indent="-228600" latinLnBrk="0" lvl="3">
                  <a:buFontTx/>
                  <a:buNone/>
                  <a:defRPr lang="en-GB" altLang="en-US" sz="1400" b="1">
                    <a:solidFill>
                      <a:srgbClr val="FF0000"/>
                    </a:solidFill>
                    <a:latin typeface="HY울릉도L" charset="0"/>
                    <a:ea typeface="HY울릉도L" charset="0"/>
                    <a:cs typeface="HY울릉도L" charset="0"/>
                  </a:defRPr>
                </a:lvl4pPr>
                <a:lvl5pPr marL="2057400" indent="-228600" latinLnBrk="0" lvl="4">
                  <a:buFontTx/>
                  <a:buNone/>
                  <a:defRPr lang="en-GB" altLang="en-US" sz="1400" b="1">
                    <a:solidFill>
                      <a:srgbClr val="FF0000"/>
                    </a:solidFill>
                    <a:latin typeface="HY울릉도L" charset="0"/>
                    <a:ea typeface="HY울릉도L" charset="0"/>
                    <a:cs typeface="HY울릉도L" charset="0"/>
                  </a:defRPr>
                </a:lvl5pPr>
                <a:lvl6pPr marL="2514600" indent="-228600" fontAlgn="base" eaLnBrk="0" latinLnBrk="0" hangingPunct="0" lvl="5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1400" b="1">
                    <a:solidFill>
                      <a:srgbClr val="FF0000"/>
                    </a:solidFill>
                    <a:latin typeface="HY울릉도L" charset="0"/>
                    <a:ea typeface="HY울릉도L" charset="0"/>
                    <a:cs typeface="HY울릉도L" charset="0"/>
                  </a:defRPr>
                </a:lvl6pPr>
                <a:lvl7pPr marL="2971800" indent="-228600" fontAlgn="base" eaLnBrk="0" latinLnBrk="0" hangingPunct="0" lvl="6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1400" b="1">
                    <a:solidFill>
                      <a:srgbClr val="FF0000"/>
                    </a:solidFill>
                    <a:latin typeface="HY울릉도L" charset="0"/>
                    <a:ea typeface="HY울릉도L" charset="0"/>
                    <a:cs typeface="HY울릉도L" charset="0"/>
                  </a:defRPr>
                </a:lvl7pPr>
                <a:lvl8pPr marL="3429000" indent="-228600" fontAlgn="base" eaLnBrk="0" latinLnBrk="0" hangingPunct="0" lvl="7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1400" b="1">
                    <a:solidFill>
                      <a:srgbClr val="FF0000"/>
                    </a:solidFill>
                    <a:latin typeface="HY울릉도L" charset="0"/>
                    <a:ea typeface="HY울릉도L" charset="0"/>
                    <a:cs typeface="HY울릉도L" charset="0"/>
                  </a:defRPr>
                </a:lvl8pPr>
                <a:lvl9pPr marL="3886200" indent="-228600" fontAlgn="base" eaLnBrk="0" latinLnBrk="0" hangingPunct="0" lvl="8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lang="en-GB" altLang="en-US" sz="1400" b="1">
                    <a:solidFill>
                      <a:srgbClr val="FF0000"/>
                    </a:solidFill>
                    <a:latin typeface="HY울릉도L" charset="0"/>
                    <a:ea typeface="HY울릉도L" charset="0"/>
                    <a:cs typeface="HY울릉도L" charset="0"/>
                  </a:defRPr>
                </a:lvl9pPr>
              </a:lstStyle>
              <a:p>
                <a:pPr marL="0" indent="0" eaLnBrk="1" latinLnBrk="1" hangingPunct="1">
                  <a:lnSpc>
                    <a:spcPct val="120000"/>
                  </a:lnSpc>
                  <a:buFontTx/>
                  <a:buNone/>
                  <a:defRPr/>
                </a:pPr>
                <a:r>
                  <a:rPr lang="ko-KR" altLang="en-US" sz="10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▼</a:t>
                </a:r>
                <a:endParaRPr lang="ko-KR" altLang="en-US" sz="10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5215" name="도형 25"/>
            <p:cNvSpPr>
              <a:spLocks/>
            </p:cNvSpPr>
            <p:nvPr/>
          </p:nvSpPr>
          <p:spPr>
            <a:xfrm rot="0">
              <a:off x="3674745" y="1694180"/>
              <a:ext cx="759460" cy="216535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numCol="1" vert="horz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5216" name="텍스트 상자 26"/>
            <p:cNvSpPr txBox="1">
              <a:spLocks/>
            </p:cNvSpPr>
            <p:nvPr/>
          </p:nvSpPr>
          <p:spPr>
            <a:xfrm rot="0">
              <a:off x="2919095" y="1668780"/>
              <a:ext cx="756920" cy="27686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>
              <a:lvl1pPr marL="0" indent="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1pPr>
              <a:lvl2pPr marL="742950" indent="-285750" latinLnBrk="0" lvl="1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2pPr>
              <a:lvl3pPr marL="1143000" indent="-228600" latinLnBrk="0" lvl="2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3pPr>
              <a:lvl4pPr marL="1600200" indent="-228600" latinLnBrk="0" lvl="3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4pPr>
              <a:lvl5pPr marL="2057400" indent="-228600" latinLnBrk="0" lvl="4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5pPr>
              <a:lvl6pPr marL="2514600" indent="-228600" fontAlgn="base" eaLnBrk="0" latinLnBrk="0" hangingPunct="0" lvl="5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6pPr>
              <a:lvl7pPr marL="2971800" indent="-228600" fontAlgn="base" eaLnBrk="0" latinLnBrk="0" hangingPunct="0" lvl="6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7pPr>
              <a:lvl8pPr marL="3429000" indent="-228600" fontAlgn="base" eaLnBrk="0" latinLnBrk="0" hangingPunct="0" lvl="7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8pPr>
              <a:lvl9pPr marL="3886200" indent="-228600" fontAlgn="base" eaLnBrk="0" latinLnBrk="0" hangingPunct="0" lvl="8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9pPr>
            </a:lstStyle>
            <a:p>
              <a:pPr marL="0" indent="0" algn="r" eaLnBrk="1" latinLnBrk="1" hangingPunct="1">
                <a:lnSpc>
                  <a:spcPct val="120000"/>
                </a:lnSpc>
                <a:buFontTx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일자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218" name="도형 28"/>
            <p:cNvSpPr>
              <a:spLocks/>
            </p:cNvSpPr>
            <p:nvPr/>
          </p:nvSpPr>
          <p:spPr>
            <a:xfrm rot="0">
              <a:off x="4687570" y="1694180"/>
              <a:ext cx="943610" cy="216535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numCol="1" vert="horz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5219" name="텍스트 상자 29"/>
            <p:cNvSpPr txBox="1">
              <a:spLocks/>
            </p:cNvSpPr>
            <p:nvPr/>
          </p:nvSpPr>
          <p:spPr>
            <a:xfrm rot="0">
              <a:off x="4443095" y="1659255"/>
              <a:ext cx="241300" cy="27241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>
              <a:lvl1pPr marL="0" indent="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1pPr>
              <a:lvl2pPr marL="742950" indent="-285750" latinLnBrk="0" lvl="1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2pPr>
              <a:lvl3pPr marL="1143000" indent="-228600" latinLnBrk="0" lvl="2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3pPr>
              <a:lvl4pPr marL="1600200" indent="-228600" latinLnBrk="0" lvl="3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4pPr>
              <a:lvl5pPr marL="2057400" indent="-228600" latinLnBrk="0" lvl="4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5pPr>
              <a:lvl6pPr marL="2514600" indent="-228600" fontAlgn="base" eaLnBrk="0" latinLnBrk="0" hangingPunct="0" lvl="5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6pPr>
              <a:lvl7pPr marL="2971800" indent="-228600" fontAlgn="base" eaLnBrk="0" latinLnBrk="0" hangingPunct="0" lvl="6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7pPr>
              <a:lvl8pPr marL="3429000" indent="-228600" fontAlgn="base" eaLnBrk="0" latinLnBrk="0" hangingPunct="0" lvl="7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8pPr>
              <a:lvl9pPr marL="3886200" indent="-228600" fontAlgn="base" eaLnBrk="0" latinLnBrk="0" hangingPunct="0" lvl="8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9pPr>
            </a:lstStyle>
            <a:p>
              <a:pPr marL="0" indent="0" algn="r" eaLnBrk="1" latinLnBrk="1" hangingPunct="1">
                <a:lnSpc>
                  <a:spcPct val="120000"/>
                </a:lnSpc>
                <a:buFontTx/>
                <a:buNone/>
                <a:defRPr/>
              </a:pPr>
              <a:r>
                <a:rPr lang="en-US" alt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~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5220" name="표 37"/>
          <p:cNvGraphicFramePr>
            <a:graphicFrameLocks noGrp="1"/>
          </p:cNvGraphicFramePr>
          <p:nvPr/>
        </p:nvGraphicFramePr>
        <p:xfrm>
          <a:off x="96520" y="3693160"/>
          <a:ext cx="2818765" cy="19589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386715"/>
                <a:gridCol w="518160"/>
                <a:gridCol w="551180"/>
                <a:gridCol w="798195"/>
                <a:gridCol w="564515"/>
              </a:tblGrid>
              <a:tr h="5930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작업장코드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작업장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공장별 작업장별 불량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불량률</a:t>
                      </a: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65885"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PLANTCODE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WKCD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WKNM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QTY_B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ERRRATE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21" name="표 38"/>
          <p:cNvGraphicFramePr>
            <a:graphicFrameLocks noGrp="1"/>
          </p:cNvGraphicFramePr>
          <p:nvPr/>
        </p:nvGraphicFramePr>
        <p:xfrm>
          <a:off x="3014980" y="3719830"/>
          <a:ext cx="2726055" cy="1933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34975"/>
                <a:gridCol w="584835"/>
                <a:gridCol w="627380"/>
                <a:gridCol w="607060"/>
                <a:gridCol w="471805"/>
              </a:tblGrid>
              <a:tr h="5676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거래처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불량수량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원자재불량수량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불량률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6588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PLANTCODE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CUSTNAME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TOTBADQTY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QTYROH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ERRRATE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6355" marB="4635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22" name="도형 39"/>
          <p:cNvSpPr>
            <a:spLocks/>
          </p:cNvSpPr>
          <p:nvPr/>
        </p:nvSpPr>
        <p:spPr>
          <a:xfrm rot="0">
            <a:off x="6700520" y="1687830"/>
            <a:ext cx="954405" cy="758190"/>
          </a:xfrm>
          <a:prstGeom prst="flowChartMagneticDisk"/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1100" b="1">
                <a:solidFill>
                  <a:schemeClr val="dk1"/>
                </a:solidFill>
              </a:rPr>
              <a:t>TB_Deleted</a:t>
            </a:r>
            <a:r>
              <a:rPr lang="ko-KR" altLang="en-US" sz="1100" b="1">
                <a:solidFill>
                  <a:schemeClr val="dk1"/>
                </a:solidFill>
              </a:rPr>
              <a:t/>
            </a:r>
            <a:br>
              <a:rPr lang="ko-KR" altLang="en-US" sz="1100" b="1">
                <a:solidFill>
                  <a:schemeClr val="dk1"/>
                </a:solidFill>
              </a:rPr>
            </a:br>
            <a:endParaRPr lang="ko-KR" altLang="en-US" sz="1100" b="1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1100" b="1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1100" b="1">
                <a:solidFill>
                  <a:schemeClr val="tx1"/>
                </a:solidFill>
                <a:latin typeface="굴림" charset="0"/>
                <a:ea typeface="굴림" charset="0"/>
              </a:rPr>
              <a:t>불량테이블</a:t>
            </a:r>
            <a:r>
              <a:rPr lang="en-US" altLang="ko-KR" sz="1100" b="1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1100" b="1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5223" name="도형 40"/>
          <p:cNvSpPr>
            <a:spLocks/>
          </p:cNvSpPr>
          <p:nvPr/>
        </p:nvSpPr>
        <p:spPr>
          <a:xfrm rot="0">
            <a:off x="7740015" y="2456815"/>
            <a:ext cx="1058545" cy="688975"/>
          </a:xfrm>
          <a:prstGeom prst="flowChartMagneticDisk"/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1100" b="1">
                <a:solidFill>
                  <a:schemeClr val="dk1"/>
                </a:solidFill>
              </a:rPr>
              <a:t>TB_STandard</a:t>
            </a:r>
            <a:r>
              <a:rPr lang="ko-KR" altLang="en-US" sz="1100" b="1">
                <a:solidFill>
                  <a:schemeClr val="dk1"/>
                </a:solidFill>
              </a:rPr>
              <a:t/>
            </a:r>
            <a:br>
              <a:rPr lang="ko-KR" altLang="en-US" sz="1100" b="1">
                <a:solidFill>
                  <a:schemeClr val="dk1"/>
                </a:solidFill>
              </a:rPr>
            </a:br>
            <a:endParaRPr lang="ko-KR" altLang="en-US" sz="1100" b="1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1100" b="1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1100" b="1">
                <a:solidFill>
                  <a:schemeClr val="tx1"/>
                </a:solidFill>
                <a:latin typeface="굴림" charset="0"/>
                <a:ea typeface="굴림" charset="0"/>
              </a:rPr>
              <a:t>불량테이블</a:t>
            </a:r>
            <a:r>
              <a:rPr lang="en-US" altLang="ko-KR" sz="1100" b="1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1100" b="1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224" name="도형 41"/>
          <p:cNvCxnSpPr>
            <a:endCxn id="47" idx="0"/>
          </p:cNvCxnSpPr>
          <p:nvPr/>
        </p:nvCxnSpPr>
        <p:spPr>
          <a:xfrm rot="16200000" flipH="1">
            <a:off x="6112510" y="3531870"/>
            <a:ext cx="2196465" cy="24130"/>
          </a:xfrm>
          <a:prstGeom prst="bentConnector3">
            <a:avLst>
              <a:gd name="adj1" fmla="val 49958"/>
            </a:avLst>
          </a:prstGeom>
          <a:noFill/>
          <a:ln w="12700" cap="sq" cmpd="sng">
            <a:solidFill>
              <a:srgbClr val="000000">
                <a:alpha val="100000"/>
              </a:srgb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5" name="도형 42"/>
          <p:cNvCxnSpPr>
            <a:stCxn id="5223" idx="3"/>
            <a:endCxn id="47" idx="0"/>
          </p:cNvCxnSpPr>
          <p:nvPr/>
        </p:nvCxnSpPr>
        <p:spPr>
          <a:xfrm rot="5400000">
            <a:off x="6997700" y="3369945"/>
            <a:ext cx="1496695" cy="1047115"/>
          </a:xfrm>
          <a:prstGeom prst="bentConnector3">
            <a:avLst>
              <a:gd name="adj1" fmla="val 50032"/>
            </a:avLst>
          </a:prstGeom>
          <a:noFill/>
          <a:ln w="12700" cap="sq" cmpd="sng">
            <a:solidFill>
              <a:srgbClr val="000000">
                <a:alpha val="100000"/>
              </a:srgb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648</Paragraphs>
  <Words>2185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550</dc:creator>
  <cp:lastModifiedBy>kmg_713</cp:lastModifiedBy>
  <dc:title>PowerPoint 프레젠테이션</dc:title>
  <cp:version>9.104.165.50235</cp:version>
  <dcterms:modified xsi:type="dcterms:W3CDTF">2023-06-28T07:39:16Z</dcterms:modified>
</cp:coreProperties>
</file>