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sldMasterIdLst>
    <p:sldMasterId id="2147483662" r:id="rId13"/>
  </p:sldMasterIdLst>
  <p:notesMasterIdLst>
    <p:notesMasterId r:id="rId15"/>
  </p:notesMasterIdLst>
  <p:sldIdLst>
    <p:sldId id="381" r:id="rId17"/>
    <p:sldId id="330" r:id="rId18"/>
    <p:sldId id="384" r:id="rId19"/>
    <p:sldId id="385" r:id="rId21"/>
    <p:sldId id="387" r:id="rId22"/>
    <p:sldId id="388" r:id="rId24"/>
    <p:sldId id="389" r:id="rId25"/>
    <p:sldId id="39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>
    <p:restoredLeft sz="10298" autoAdjust="0"/>
    <p:restoredTop sz="97889"/>
  </p:normalViewPr>
  <p:slideViewPr>
    <p:cSldViewPr snapToGrid="0" snapToObjects="1">
      <p:cViewPr varScale="1">
        <p:scale>
          <a:sx n="100" d="100"/>
          <a:sy n="100" d="100"/>
        </p:scale>
        <p:origin x="139" y="178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09D8EF3-39DD-4FB9-90DB-DA6FE70E6A75}" type="datetime1">
              <a:rPr lang="ko-KR" altLang="en-US"/>
              <a:pPr lvl="0">
                <a:defRPr/>
              </a:pPr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8DB57BE-7288-4919-A306-C5786032394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95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2494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91FC4B2-736B-4A74-BD9B-579EDC55051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33026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91FC4B2-736B-4A74-BD9B-579EDC55051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9476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4FEE2-0C82-B152-4A2C-909A33730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8F5F1-BFFB-8BF5-762A-4B4ABFFB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ABF71-7CC2-428F-2F30-E746180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9952C-23DD-C993-C7A6-C57D74F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FCA19-A41E-65D1-A8C4-16A048E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75F1-B14D-DAEB-5F32-00B14AD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E11F2-4B5D-B46E-5097-5ED14F8CB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7DDA0-65A8-511F-5E25-E13A22A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7A7C3-C932-D500-A9F6-DED54BF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1591A-9B3A-83DA-9A6C-53B601BD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B17FC9-CE78-E52E-4A8A-49369DC1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DA107-DAEE-8F33-6B68-FBF7945E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07D6C-C843-3CCB-5BEA-4275F74E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5FB14-3A22-5BF7-8446-8DEEA98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12437-E85F-C9D5-985A-889EDAD7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0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27273-B829-901C-BA19-A349CFF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1D1C0-5804-0539-EC91-36BE7EDB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820C-A125-73DF-5717-6E6AE5AB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F7DF9-7F90-E68E-D29C-C269A4C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B8E68-3F49-5600-59F7-33508D95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2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2328-644B-3A43-B396-333BDEA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0EB85-2964-EE68-2997-0B95F476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A0269-6B72-145F-389E-8DA5830D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76C20-0C24-7CB1-6456-B34A9C5F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CB9CB-3320-8ED1-9C46-2DE69172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8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8759-E230-83B5-415E-C72317E2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0EFB6-9FDC-6AC4-BD9E-29BAC3462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3C26E-27FC-26AC-6A5E-4E3E9E31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2CF58-6A0C-1F33-7266-718BBE3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54E3E-D60B-74AA-D282-6E944F1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DA682-D50F-FAF2-2BBB-DAC1883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B05FC-36B1-CD21-B526-3E39965F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5A44D-6626-EF7D-80A8-4E6EFCDA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E10EE-627A-2CC9-9BD4-038C9769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90B81-D890-DE47-34DD-E22FA5D6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BABF5-3C80-7AAA-DF11-25804B1E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AA165-5A24-D714-3B5E-4203B674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1A514A-8C96-2DFE-DEEF-CDD62A0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9454B-9FD6-5E74-0A24-6D889737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7596-AF60-6706-B6F6-9781AB22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53164-44F8-2D3C-D672-4FCA3ACF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20B0C1-D7B2-8700-F6C5-8695E2C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3A5E9-F4E4-6DA0-6F86-3AD68906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FF715-3767-5B2B-2E40-F426DA4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9A3C8-2576-45D3-16D0-91BA57B2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69202-3E14-F2E1-AE0A-2F797604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BD31-EBFC-A0CD-6FFB-F7D002CD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A19E0-C84B-09EA-3B91-E5CE8A76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8EB72-ABA3-428E-B04D-EFB4101E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BC920-3EBC-8D5D-4E17-709AF786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87373-3F7C-477F-7065-C33FAFA8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320F4-F750-69F2-A64D-6064BA0E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6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7F79A-6216-0889-0E55-3DCC4E3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52A92-94A2-1BED-E19E-BC31141DB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1A9DE-674A-5107-CB96-4AE9BC5A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9E206-9373-26B2-2A14-F2AB2FE8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11715-3955-EE00-BB02-E140DE51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225A7-E278-1015-F8A5-BC76346A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91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C73CB-87D2-8FB3-F8C6-F4F63DF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A2749-255A-06A1-E469-94B1CA89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9356-A2E3-55D6-F2E0-D65CC8B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EC3B-D161-4802-ACCB-A5DD9A35154E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B016-4A1B-5D6E-CD0A-CC8DBC36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071C2-2640-62C7-3293-2A318A930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notesSlide" Target="../notesSlides/notesSlide1.xml"></Relationship><Relationship Id="rId2" Type="http://schemas.openxmlformats.org/officeDocument/2006/relationships/slideLayout" Target="../slideLayouts/slideLayout2.xml"></Relationship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notesSlide" Target="../notesSlides/notesSlide5.xml"></Relationship><Relationship Id="rId2" Type="http://schemas.openxmlformats.org/officeDocument/2006/relationships/slideLayout" Target="../slideLayouts/slideLayout2.xml"></Relationship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notesSlide" Target="../notesSlides/notesSlide7.xml"></Relationship><Relationship Id="rId2" Type="http://schemas.openxmlformats.org/officeDocument/2006/relationships/slideLayout" Target="../slideLayouts/slideLayout2.xml"></Relationship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8895" y="728980"/>
          <a:ext cx="12051030" cy="5972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/>
                <a:gridCol w="152400"/>
                <a:gridCol w="1085850"/>
                <a:gridCol w="1238250"/>
                <a:gridCol w="2762885"/>
                <a:gridCol w="1238250"/>
                <a:gridCol w="812800"/>
                <a:gridCol w="688340"/>
                <a:gridCol w="1346200"/>
                <a:gridCol w="1491615"/>
              </a:tblGrid>
              <a:tr h="23622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 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0825"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QM_Fault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불량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재고조회및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검사결과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등록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정원영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2023-06-23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825">
                <a:tc gridSpan="5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482465">
                <a:tc gridSpan="5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주요항목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228600" indent="-22860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기초 코드의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거래처 팝업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(BizTextBoxManager)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기간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 포맷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(dtpStart.Value = string.Format(“{0:yyyy-MM-dd}”, DateTime.Now),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dtpEnd.Value = string.Format(“{0:yyyy-MM-dd}”, DateTime.Now))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불량원인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5.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 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6.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전 항목 수정 불가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(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화면 기능 고정으로 수정 안됨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7.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저장 프로시저 명은</a:t>
                      </a:r>
                      <a:r>
                        <a:rPr lang="ko-KR" altLang="en-US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rgbClr val="FF0000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QM_Fault_S1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TB_Fault  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TB_ItemMaster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불량판정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A.PLANTCODE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A.WORKCENTERNAME –-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A.ITEMCODE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B.ITEMNAME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A.STOCKQTY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A.UNITCODE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A.MAKER      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A.MAKEDATE              --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등록일시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2585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TB_Fault(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불량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테이블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B_Work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enterMaster(작업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장마스터 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테이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</a:rPr>
                        <a:t>블)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TB_ItemMaster (</a:t>
                      </a:r>
                      <a:r>
                        <a:rPr lang="ko-KR" altLang="en-US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품목마스터</a:t>
                      </a:r>
                      <a:r>
                        <a:rPr lang="en-US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989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</a:rPr>
                        <a:t>TB_Deleted(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</a:rPr>
                        <a:t>폐기물 테이블</a:t>
                      </a: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</a:rPr>
                        <a:t>), TB_StockPP(</a:t>
                      </a: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</a:rPr>
                        <a:t>공정재고 테이블</a:t>
                      </a:r>
                      <a:r>
                        <a:rPr lang="en-US" altLang="ko-KR" sz="1000" kern="1200" i="0" b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</a:rPr>
                        <a:t> TB_S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</a:rPr>
                        <a:t>ockPPrec(공정재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</a:rPr>
                        <a:t>고 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</a:rPr>
                        <a:t>이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</a:rPr>
                        <a:t>력테이블)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</a:rPr>
                        <a:t>, TB_Fault(불량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</a:rPr>
                        <a:t>테이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</a:rPr>
                        <a:t>블)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  <p:cxnSp>
        <p:nvCxnSpPr>
          <p:cNvPr id="5172" name="꺾인 연결선 4"/>
          <p:cNvCxnSpPr>
            <a:cxnSpLocks noChangeShapeType="1"/>
            <a:stCxn id="49" idx="3"/>
            <a:endCxn id="47" idx="0"/>
          </p:cNvCxnSpPr>
          <p:nvPr/>
        </p:nvCxnSpPr>
        <p:spPr bwMode="auto">
          <a:xfrm rot="16200000" flipH="1">
            <a:off x="6983730" y="3176905"/>
            <a:ext cx="622300" cy="509905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74" name="꺾인 연결선 4"/>
          <p:cNvCxnSpPr>
            <a:cxnSpLocks noChangeShapeType="1"/>
            <a:endCxn id="47" idx="0"/>
          </p:cNvCxnSpPr>
          <p:nvPr/>
        </p:nvCxnSpPr>
        <p:spPr bwMode="auto">
          <a:xfrm rot="5400000">
            <a:off x="7489825" y="3181350"/>
            <a:ext cx="622300" cy="50038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85F250D-9A81-07C9-63CB-F4490D634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93162"/>
              </p:ext>
            </p:extLst>
          </p:nvPr>
        </p:nvGraphicFramePr>
        <p:xfrm>
          <a:off x="131522" y="2943007"/>
          <a:ext cx="6300540" cy="2468562"/>
        </p:xfrm>
        <a:graphic>
          <a:graphicData uri="http://schemas.openxmlformats.org/drawingml/2006/table">
            <a:tbl>
              <a:tblPr/>
              <a:tblGrid>
                <a:gridCol w="70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0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2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CHK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공장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작업장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품목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품목명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등록자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CHK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qty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 rot="0">
            <a:off x="2798445" y="1695450"/>
            <a:ext cx="3556000" cy="1092835"/>
            <a:chOff x="2798445" y="1695450"/>
            <a:chExt cx="3556000" cy="1092835"/>
          </a:xfrm>
        </p:grpSpPr>
        <p:grpSp>
          <p:nvGrpSpPr>
            <p:cNvPr id="42" name="그룹 41"/>
            <p:cNvGrpSpPr/>
            <p:nvPr/>
          </p:nvGrpSpPr>
          <p:grpSpPr>
            <a:xfrm rot="0">
              <a:off x="4699635" y="2139950"/>
              <a:ext cx="847090" cy="276225"/>
              <a:chOff x="4699635" y="2139950"/>
              <a:chExt cx="847090" cy="276225"/>
            </a:xfrm>
          </p:grpSpPr>
          <p:sp>
            <p:nvSpPr>
              <p:cNvPr id="4" name="직사각형 25"/>
              <p:cNvSpPr>
                <a:spLocks noChangeArrowheads="1"/>
              </p:cNvSpPr>
              <p:nvPr/>
            </p:nvSpPr>
            <p:spPr>
              <a:xfrm>
                <a:off x="4699635" y="2169795"/>
                <a:ext cx="720090" cy="2159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sp>
            <p:nvSpPr>
              <p:cNvPr id="5" name="TextBox 26"/>
              <p:cNvSpPr txBox="1">
                <a:spLocks noChangeArrowheads="1"/>
              </p:cNvSpPr>
              <p:nvPr/>
            </p:nvSpPr>
            <p:spPr>
              <a:xfrm>
                <a:off x="5125085" y="2139950"/>
                <a:ext cx="421005" cy="276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▼</a:t>
                </a:r>
                <a:endParaRPr lang="ko-KR" altLang="en-US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41" name="직사각형 25"/>
            <p:cNvSpPr>
              <a:spLocks noChangeArrowheads="1"/>
            </p:cNvSpPr>
            <p:nvPr/>
          </p:nvSpPr>
          <p:spPr>
            <a:xfrm>
              <a:off x="3502660" y="1807845"/>
              <a:ext cx="539750" cy="2159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45" name="TextBox 2"/>
            <p:cNvSpPr txBox="1">
              <a:spLocks noChangeArrowheads="1"/>
            </p:cNvSpPr>
            <p:nvPr/>
          </p:nvSpPr>
          <p:spPr>
            <a:xfrm>
              <a:off x="2842895" y="1790700"/>
              <a:ext cx="696595" cy="2590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양품수량</a:t>
              </a:r>
              <a:endParaRPr lang="en-US" altLang="ko-KR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6" name="직사각형 25"/>
            <p:cNvSpPr>
              <a:spLocks noChangeArrowheads="1"/>
            </p:cNvSpPr>
            <p:nvPr/>
          </p:nvSpPr>
          <p:spPr>
            <a:xfrm>
              <a:off x="2798445" y="1695450"/>
              <a:ext cx="3556000" cy="109283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48" name="TextBox 2"/>
            <p:cNvSpPr txBox="1">
              <a:spLocks noChangeArrowheads="1"/>
            </p:cNvSpPr>
            <p:nvPr/>
          </p:nvSpPr>
          <p:spPr>
            <a:xfrm>
              <a:off x="2842895" y="2112645"/>
              <a:ext cx="696595" cy="2590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불량수량</a:t>
              </a:r>
              <a:endParaRPr lang="en-US" altLang="ko-KR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" name="직사각형 25"/>
            <p:cNvSpPr>
              <a:spLocks noChangeArrowheads="1"/>
            </p:cNvSpPr>
            <p:nvPr/>
          </p:nvSpPr>
          <p:spPr>
            <a:xfrm>
              <a:off x="3502660" y="2161540"/>
              <a:ext cx="539750" cy="2159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51" name="TextBox 2"/>
            <p:cNvSpPr txBox="1">
              <a:spLocks noChangeArrowheads="1"/>
            </p:cNvSpPr>
            <p:nvPr/>
          </p:nvSpPr>
          <p:spPr>
            <a:xfrm>
              <a:off x="4042410" y="1790700"/>
              <a:ext cx="696595" cy="2590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양품사유</a:t>
              </a:r>
              <a:endParaRPr lang="en-US" altLang="ko-KR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TextBox 2"/>
            <p:cNvSpPr txBox="1">
              <a:spLocks noChangeArrowheads="1"/>
            </p:cNvSpPr>
            <p:nvPr/>
          </p:nvSpPr>
          <p:spPr>
            <a:xfrm>
              <a:off x="4022725" y="2132965"/>
              <a:ext cx="715010" cy="2590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불량원인</a:t>
              </a:r>
              <a:endParaRPr lang="en-US" altLang="ko-KR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3" name="TextBox 2"/>
            <p:cNvSpPr txBox="1">
              <a:spLocks noChangeArrowheads="1"/>
            </p:cNvSpPr>
            <p:nvPr/>
          </p:nvSpPr>
          <p:spPr>
            <a:xfrm>
              <a:off x="4046855" y="2487295"/>
              <a:ext cx="696595" cy="2590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불량사유</a:t>
              </a:r>
              <a:endParaRPr lang="en-US" altLang="ko-KR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4" name="직사각형 25"/>
            <p:cNvSpPr>
              <a:spLocks noChangeArrowheads="1"/>
            </p:cNvSpPr>
            <p:nvPr/>
          </p:nvSpPr>
          <p:spPr>
            <a:xfrm>
              <a:off x="4699635" y="2526030"/>
              <a:ext cx="720090" cy="2159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55" name="직사각형 25"/>
            <p:cNvSpPr>
              <a:spLocks noChangeArrowheads="1"/>
            </p:cNvSpPr>
            <p:nvPr/>
          </p:nvSpPr>
          <p:spPr>
            <a:xfrm>
              <a:off x="4701540" y="1814830"/>
              <a:ext cx="720090" cy="2159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 rot="0">
            <a:off x="57785" y="1789430"/>
            <a:ext cx="2014220" cy="910590"/>
            <a:chOff x="57785" y="1789430"/>
            <a:chExt cx="2014220" cy="910590"/>
          </a:xfrm>
        </p:grpSpPr>
        <p:grpSp>
          <p:nvGrpSpPr>
            <p:cNvPr id="26" name="그룹 25"/>
            <p:cNvGrpSpPr/>
            <p:nvPr/>
          </p:nvGrpSpPr>
          <p:grpSpPr>
            <a:xfrm rot="0">
              <a:off x="57785" y="1789430"/>
              <a:ext cx="2014220" cy="910590"/>
              <a:chOff x="57785" y="1789430"/>
              <a:chExt cx="2014220" cy="910590"/>
            </a:xfrm>
          </p:grpSpPr>
          <p:sp>
            <p:nvSpPr>
              <p:cNvPr id="7" name="TextBox 2"/>
              <p:cNvSpPr txBox="1">
                <a:spLocks noChangeArrowheads="1"/>
              </p:cNvSpPr>
              <p:nvPr/>
            </p:nvSpPr>
            <p:spPr>
              <a:xfrm>
                <a:off x="166370" y="1789430"/>
                <a:ext cx="465455" cy="259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공장 </a:t>
                </a:r>
                <a:endParaRPr lang="ko-KR" altLang="en-US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grpSp>
            <p:nvGrpSpPr>
              <p:cNvPr id="9" name="그룹 3"/>
              <p:cNvGrpSpPr/>
              <p:nvPr/>
            </p:nvGrpSpPr>
            <p:grpSpPr>
              <a:xfrm rot="0">
                <a:off x="625475" y="1814830"/>
                <a:ext cx="1446530" cy="276225"/>
                <a:chOff x="625475" y="1814830"/>
                <a:chExt cx="1446530" cy="276225"/>
              </a:xfrm>
            </p:grpSpPr>
            <p:sp>
              <p:nvSpPr>
                <p:cNvPr id="10" name="직사각형 25"/>
                <p:cNvSpPr>
                  <a:spLocks noChangeArrowheads="1"/>
                </p:cNvSpPr>
                <p:nvPr/>
              </p:nvSpPr>
              <p:spPr>
                <a:xfrm>
                  <a:off x="625475" y="1836420"/>
                  <a:ext cx="1336675" cy="215900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</a:ln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endParaRPr lang="ko-KR" altLang="en-US"/>
                </a:p>
              </p:txBody>
            </p:sp>
            <p:sp>
              <p:nvSpPr>
                <p:cNvPr id="11" name="TextBox 26"/>
                <p:cNvSpPr txBox="1">
                  <a:spLocks noChangeArrowheads="1"/>
                </p:cNvSpPr>
                <p:nvPr/>
              </p:nvSpPr>
              <p:spPr>
                <a:xfrm>
                  <a:off x="1650365" y="1814830"/>
                  <a:ext cx="421005" cy="276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1pPr>
                  <a:lvl2pPr marL="742950" indent="-28575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2pPr>
                  <a:lvl3pPr marL="11430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3pPr>
                  <a:lvl4pPr marL="16002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4pPr>
                  <a:lvl5pPr marL="2057400" indent="-228600"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 b="1">
                      <a:solidFill>
                        <a:srgbClr val="ff0000"/>
                      </a:solidFill>
                      <a:latin typeface="HY울릉도L"/>
                      <a:ea typeface="HY울릉도L"/>
                      <a:cs typeface="HY울릉도L"/>
                    </a:defRPr>
                  </a:lvl9pPr>
                </a:lstStyle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r>
                    <a:rPr lang="ko-KR" altLang="en-US" sz="100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▼</a:t>
                  </a:r>
                  <a:endPara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endParaRPr>
                </a:p>
              </p:txBody>
            </p:sp>
          </p:grpSp>
          <p:sp>
            <p:nvSpPr>
              <p:cNvPr id="12" name="TextBox 2"/>
              <p:cNvSpPr txBox="1">
                <a:spLocks noChangeArrowheads="1"/>
              </p:cNvSpPr>
              <p:nvPr/>
            </p:nvSpPr>
            <p:spPr>
              <a:xfrm>
                <a:off x="160020" y="2107565"/>
                <a:ext cx="465455" cy="259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품목</a:t>
                </a:r>
                <a:endParaRPr lang="ko-KR" altLang="en-US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4" name="직사각형 31"/>
              <p:cNvSpPr>
                <a:spLocks noChangeArrowheads="1"/>
              </p:cNvSpPr>
              <p:nvPr/>
            </p:nvSpPr>
            <p:spPr>
              <a:xfrm>
                <a:off x="620395" y="2473960"/>
                <a:ext cx="575945" cy="2159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sp>
            <p:nvSpPr>
              <p:cNvPr id="22" name="TextBox 2"/>
              <p:cNvSpPr txBox="1">
                <a:spLocks noChangeArrowheads="1"/>
              </p:cNvSpPr>
              <p:nvPr/>
            </p:nvSpPr>
            <p:spPr>
              <a:xfrm>
                <a:off x="57785" y="2433320"/>
                <a:ext cx="567690" cy="259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기간</a:t>
                </a:r>
                <a:endParaRPr lang="en-US" altLang="ko-KR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5" name="직사각형 31"/>
              <p:cNvSpPr>
                <a:spLocks noChangeArrowheads="1"/>
              </p:cNvSpPr>
              <p:nvPr/>
            </p:nvSpPr>
            <p:spPr>
              <a:xfrm>
                <a:off x="1242060" y="2160270"/>
                <a:ext cx="720090" cy="213995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 rot="0">
                <a:off x="625475" y="2158365"/>
                <a:ext cx="567690" cy="219075"/>
                <a:chOff x="625475" y="2158365"/>
                <a:chExt cx="567690" cy="219075"/>
              </a:xfrm>
            </p:grpSpPr>
            <p:sp>
              <p:nvSpPr>
                <p:cNvPr id="13" name="직사각형 31"/>
                <p:cNvSpPr>
                  <a:spLocks noChangeArrowheads="1"/>
                </p:cNvSpPr>
                <p:nvPr/>
              </p:nvSpPr>
              <p:spPr>
                <a:xfrm>
                  <a:off x="625475" y="2161540"/>
                  <a:ext cx="567690" cy="215900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</a:ln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endParaRPr lang="ko-KR" altLang="en-US"/>
                </a:p>
              </p:txBody>
            </p:sp>
            <p:sp>
              <p:nvSpPr>
                <p:cNvPr id="16" name="직사각형 31"/>
                <p:cNvSpPr>
                  <a:spLocks noChangeArrowheads="1"/>
                </p:cNvSpPr>
                <p:nvPr/>
              </p:nvSpPr>
              <p:spPr>
                <a:xfrm>
                  <a:off x="982345" y="2158365"/>
                  <a:ext cx="210185" cy="215900"/>
                </a:xfrm>
                <a:prstGeom prst="rect">
                  <a:avLst/>
                </a:prstGeom>
                <a:noFill/>
                <a:ln w="12700" cap="sq" algn="ctr">
                  <a:solidFill>
                    <a:schemeClr val="tx1"/>
                  </a:solidFill>
                  <a:round/>
                </a:ln>
              </p:spPr>
              <p:txBody>
                <a:bodyPr lIns="90000" tIns="46800" rIns="90000" bIns="46800"/>
                <a:lstStyle/>
                <a:p>
                  <a:pPr eaLnBrk="1" latinLnBrk="1" hangingPunct="1">
                    <a:lnSpc>
                      <a:spcPct val="120000"/>
                    </a:lnSpc>
                    <a:buFont typeface="Wingdings"/>
                    <a:buNone/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20" name="직사각형 31"/>
              <p:cNvSpPr>
                <a:spLocks noChangeArrowheads="1"/>
              </p:cNvSpPr>
              <p:nvPr/>
            </p:nvSpPr>
            <p:spPr>
              <a:xfrm>
                <a:off x="1385570" y="2473960"/>
                <a:ext cx="575945" cy="2159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sp>
            <p:nvSpPr>
              <p:cNvPr id="25" name="TextBox 2"/>
              <p:cNvSpPr txBox="1">
                <a:spLocks noChangeArrowheads="1"/>
              </p:cNvSpPr>
              <p:nvPr/>
            </p:nvSpPr>
            <p:spPr>
              <a:xfrm>
                <a:off x="1148080" y="2440940"/>
                <a:ext cx="180340" cy="259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algn="r"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~</a:t>
                </a:r>
                <a:endParaRPr lang="en-US" altLang="ko-KR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1012190" y="2192020"/>
              <a:ext cx="89535" cy="901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82675" y="2268855"/>
              <a:ext cx="89535" cy="9017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127" name="그룹 5126"/>
          <p:cNvGrpSpPr/>
          <p:nvPr/>
        </p:nvGrpSpPr>
        <p:grpSpPr>
          <a:xfrm rot="0">
            <a:off x="6573520" y="2415540"/>
            <a:ext cx="1947545" cy="3062605"/>
            <a:chOff x="6573520" y="2415540"/>
            <a:chExt cx="1947545" cy="3062605"/>
          </a:xfrm>
        </p:grpSpPr>
        <p:sp>
          <p:nvSpPr>
            <p:cNvPr id="47" name="직사각형 46"/>
            <p:cNvSpPr/>
            <p:nvPr/>
          </p:nvSpPr>
          <p:spPr>
            <a:xfrm>
              <a:off x="6898005" y="3742690"/>
              <a:ext cx="1303020" cy="355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굴림"/>
                  <a:ea typeface="굴림"/>
                </a:rPr>
                <a:t>불량품 재고 조회</a:t>
              </a:r>
              <a:endParaRPr lang="ko-KR" altLang="en-US" sz="9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49" name="순서도: 자기 디스크 48"/>
            <p:cNvSpPr/>
            <p:nvPr/>
          </p:nvSpPr>
          <p:spPr>
            <a:xfrm>
              <a:off x="6573520" y="2426970"/>
              <a:ext cx="932180" cy="693420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TB_Fault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불량테이블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23" name="순서도: 자기 디스크 22"/>
            <p:cNvSpPr/>
            <p:nvPr/>
          </p:nvSpPr>
          <p:spPr>
            <a:xfrm>
              <a:off x="7589520" y="2415540"/>
              <a:ext cx="932180" cy="694055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TB_ItemMaster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품목마스터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cxnSp>
          <p:nvCxnSpPr>
            <p:cNvPr id="17" name="꺾인 연결선 4"/>
            <p:cNvCxnSpPr>
              <a:cxnSpLocks noChangeShapeType="1"/>
            </p:cNvCxnSpPr>
            <p:nvPr/>
          </p:nvCxnSpPr>
          <p:spPr>
            <a:xfrm rot="16200000" flipH="1">
              <a:off x="6984365" y="3176905"/>
              <a:ext cx="622300" cy="509905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tailEnd type="arrow" w="med" len="med"/>
            </a:ln>
          </p:spPr>
        </p:cxnSp>
        <p:cxnSp>
          <p:nvCxnSpPr>
            <p:cNvPr id="19" name="꺾인 연결선 4"/>
            <p:cNvCxnSpPr>
              <a:cxnSpLocks noChangeShapeType="1"/>
            </p:cNvCxnSpPr>
            <p:nvPr/>
          </p:nvCxnSpPr>
          <p:spPr>
            <a:xfrm rot="5400000">
              <a:off x="7489825" y="3181350"/>
              <a:ext cx="622300" cy="500380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tailEnd type="arrow" w="med" len="med"/>
            </a:ln>
          </p:spPr>
        </p:cxnSp>
        <p:cxnSp>
          <p:nvCxnSpPr>
            <p:cNvPr id="5121" name="꺾인 연결선 4"/>
            <p:cNvCxnSpPr>
              <a:cxnSpLocks noChangeShapeType="1"/>
            </p:cNvCxnSpPr>
            <p:nvPr/>
          </p:nvCxnSpPr>
          <p:spPr>
            <a:xfrm rot="16200000" flipH="1">
              <a:off x="7428230" y="4222750"/>
              <a:ext cx="676910" cy="427990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tailEnd type="arrow" w="med" len="med"/>
            </a:ln>
          </p:spPr>
        </p:cxnSp>
        <p:cxnSp>
          <p:nvCxnSpPr>
            <p:cNvPr id="5124" name="꺾인 연결선 4"/>
            <p:cNvCxnSpPr>
              <a:cxnSpLocks noChangeShapeType="1"/>
            </p:cNvCxnSpPr>
            <p:nvPr/>
          </p:nvCxnSpPr>
          <p:spPr>
            <a:xfrm rot="5400000">
              <a:off x="6997065" y="4222750"/>
              <a:ext cx="676910" cy="427990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5125" name="순서도: 자기 디스크 5124"/>
            <p:cNvSpPr/>
            <p:nvPr/>
          </p:nvSpPr>
          <p:spPr>
            <a:xfrm>
              <a:off x="6573520" y="4784090"/>
              <a:ext cx="932180" cy="693420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TB_Deleted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폐기테이블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5126" name="순서도: 자기 디스크 5125"/>
            <p:cNvSpPr/>
            <p:nvPr/>
          </p:nvSpPr>
          <p:spPr>
            <a:xfrm>
              <a:off x="7589520" y="4784090"/>
              <a:ext cx="932180" cy="693420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TB_StockPP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공정재고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5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9309" y="734171"/>
          <a:ext cx="12043508" cy="593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385"/>
                <a:gridCol w="1500978"/>
                <a:gridCol w="886252"/>
                <a:gridCol w="265876"/>
                <a:gridCol w="2548945"/>
                <a:gridCol w="1229575"/>
                <a:gridCol w="165302"/>
                <a:gridCol w="1403867"/>
                <a:gridCol w="1336442"/>
                <a:gridCol w="1480886"/>
              </a:tblGrid>
              <a:tr h="259083">
                <a:tc>
                  <a:txBody>
                    <a:bodyPr vert="horz" lIns="112543" tIns="45717" rIns="112543" bIns="45717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543" tIns="45717" rIns="112543" bIns="45717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DC_MES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3" tIns="45717" rIns="112543" bIns="45717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SUB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543" tIns="45717" rIns="112543" bIns="45717" anchor="t" anchorCtr="0"/>
                    <a:lstStyle/>
                    <a:p>
                      <a:pPr algn="l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품질 관리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9083">
                <a:tc>
                  <a:txBody>
                    <a:bodyPr vert="horz" lIns="112543" tIns="45717" rIns="112543" bIns="45717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3" tIns="45717" rIns="112543" bIns="45717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QM_Fault</a:t>
                      </a:r>
                      <a:endParaRPr lang="en-US" altLang="ko-KR" sz="1000"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112543" tIns="45717" rIns="112543" bIns="45717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명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3" tIns="45717" rIns="112543" bIns="45717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불량 재고 조회</a:t>
                      </a:r>
                      <a:endParaRPr lang="en-US" altLang="ko-KR" sz="1000"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12543" tIns="45717" rIns="112543" bIns="45717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543" tIns="45717" rIns="112543" bIns="45717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정원영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3" tIns="45717" rIns="112543" bIns="45717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작성일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3" tIns="45717" rIns="112543" bIns="45717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2023-06-23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9083">
                <a:tc gridSpan="10">
                  <a:txBody>
                    <a:bodyPr vert="horz" lIns="112543" tIns="45717" rIns="112543" bIns="45717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처 리 요 약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158413">
                <a:tc gridSpan="3">
                  <a:txBody>
                    <a:bodyPr vert="horz" lIns="112543" tIns="45717" rIns="112543" bIns="45717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▣ 주요항목 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SP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명 </a:t>
                      </a: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en-US" altLang="ko-KR" sz="1000" b="0" baseline="0">
                          <a:solidFill>
                            <a:srgbClr val="ff0000"/>
                          </a:solidFill>
                          <a:latin typeface="굴림"/>
                          <a:ea typeface="굴림"/>
                        </a:rPr>
                        <a:t>ID</a:t>
                      </a:r>
                      <a:r>
                        <a:rPr lang="en-US" altLang="ko-KR" sz="1000">
                          <a:latin typeface="굴림"/>
                          <a:ea typeface="굴림"/>
                        </a:rPr>
                        <a:t>QM_Fault_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S1</a:t>
                      </a:r>
                      <a:endParaRPr lang="en-US" altLang="ko-KR" sz="1100">
                        <a:latin typeface="굴림"/>
                        <a:ea typeface="굴림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내역 </a:t>
                      </a:r>
                      <a:endParaRPr lang="ko-KR" altLang="en-US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테이블 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TB_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불량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(), TB_ItemMaster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0                 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불량판정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A.PLANTCODE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A.WORKCENTERNAME –-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A.ITEMCODE 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B.ITEMNAME 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품목명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A.STOCKQTY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수량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A.UNITCODE 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A.MAKER      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등록자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A.MAKEDATE              -- 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등록일시</a:t>
                      </a:r>
                      <a:endParaRPr lang="ko-KR" altLang="en-US" sz="10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-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조건 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: 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공장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(PLANTCODE), 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품목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(ITEMCODE) 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기간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(STARTDATE, ENDDATE)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CHK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확정 여부 </a:t>
                      </a:r>
                      <a:endParaRPr lang="ko-KR" altLang="en-US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ISNULL(FLAG,'N')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이 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Y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일 경우 체크</a:t>
                      </a:r>
                      <a:endParaRPr lang="ko-KR" altLang="en-US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아닐경우 빈 공백</a:t>
                      </a:r>
                      <a:endParaRPr lang="ko-KR" altLang="en-US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- TB_FaultQQ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테이블의 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Key: PLANTCODE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                          ,ITEMCODE</a:t>
                      </a: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112543" tIns="45717" rIns="112543" bIns="45717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▣ 주요항목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확정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rgbClr val="ff0000"/>
                          </a:solidFill>
                          <a:latin typeface="굴림"/>
                          <a:ea typeface="굴림"/>
                        </a:rPr>
                        <a:t>ID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QM_Fault_I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1 (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불량수량 확정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)</a:t>
                      </a:r>
                      <a:endParaRPr lang="en-US" altLang="ko-KR" sz="110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228600" marR="0" lvl="0" indent="-22860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AutoNum type="arabicPeriod"/>
                        <a:defRPr/>
                      </a:pP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불량수량 확정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- 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불량수량 체크 후 확정 버튼 클릭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- 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불량판정번호 채번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DECLARE @FAULTNO VARCHAR(20)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SET @FAULTNO = ‘FL’ + REPLACE(CONVERT(VARCHAR, GETDATE(), 23), ‘-’, ‘’) + RIGHT((‘0000’ + CONVERT(VARCHAR, @LI_SEQ)), 4)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2. 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불량수량 폐기물 테이블 등록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: FAULTNO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별로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INSERT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INSERT INTO TB_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폐기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(PLANTCODE, ITEMCODE, STOCKQTY, UNITCODE, MAKER, MAKEDATE)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9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lIns="112543" tIns="45717" rIns="112543" bIns="45717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386" y="361950"/>
            <a:ext cx="2715846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214520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52441"/>
              </p:ext>
            </p:extLst>
          </p:nvPr>
        </p:nvGraphicFramePr>
        <p:xfrm>
          <a:off x="134620" y="728980"/>
          <a:ext cx="11964670" cy="584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0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품질관리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QM_Deleted</a:t>
                      </a:r>
                      <a:endParaRPr lang="ko-KR" altLang="en-US" sz="1000" b="0" i="0" kern="1200" dirty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폐기처리물품리스트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2023-06-23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 gridSpan="5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2465">
                <a:tc gridSpan="5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9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</a:t>
                      </a:r>
                    </a:p>
                    <a:p>
                      <a:pPr marL="22860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기초 코드의 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전 항목 수정 불가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화면 기능 고정으로 수정 안됨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 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rtnDtTemp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= _</a:t>
                      </a:r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Common.StandartCODE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(“UNITCODE");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프로시저 명 : </a:t>
                      </a:r>
                      <a:r>
                        <a:rPr lang="en-US" altLang="ko-KR" sz="1100" b="0" baseline="0" dirty="0">
                          <a:solidFill>
                            <a:srgbClr val="FF0000"/>
                          </a:solidFill>
                          <a:latin typeface="굴림" pitchFamily="50" charset="-127"/>
                          <a:ea typeface="굴림" pitchFamily="50" charset="-127"/>
                        </a:rPr>
                        <a:t>TGR</a:t>
                      </a:r>
                      <a:r>
                        <a:rPr lang="en-US" altLang="ko-KR" sz="1100" dirty="0">
                          <a:latin typeface="굴림" pitchFamily="50" charset="-127"/>
                          <a:ea typeface="굴림" pitchFamily="50" charset="-127"/>
                        </a:rPr>
                        <a:t>QM_</a:t>
                      </a:r>
                      <a:r>
                        <a:rPr lang="ko-KR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DeletedMM_S1</a:t>
                      </a: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Deleted A</a:t>
                      </a:r>
                    </a:p>
                    <a:p>
                      <a:pPr marL="17145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TB_Item</a:t>
                      </a:r>
                      <a:r>
                        <a:rPr lang="ko-KR" altLang="ko-KR" sz="11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Master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B</a:t>
                      </a:r>
                      <a:endParaRPr lang="ko-KR" altLang="en-US" sz="11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A.PLANTCODE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A.WORKCENTERCODE –-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작업장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A.ITEMCODE  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B.ITEMNAME  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품목명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A.DELETEQTY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수량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A.FAULTNO    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불량판정번호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A.UNITCODE  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단위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A.DELETEWHY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불량원인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A.DELETEREASON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폐기사유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A.DELETEDATE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폐기일시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A.WORKER                  --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폐기처리자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95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TB_Deleted</a:t>
                      </a:r>
                      <a:endParaRPr lang="ko-KR" altLang="en-US" sz="900" b="0" i="0" kern="1200" dirty="0">
                        <a:solidFill>
                          <a:schemeClr val="dk1"/>
                        </a:solidFill>
                        <a:latin typeface="맑은 고딕" charset="0"/>
                        <a:ea typeface="+mn-ea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19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dk1"/>
                        </a:solidFill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932295" y="4260850"/>
            <a:ext cx="1303655" cy="3562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>
                <a:solidFill>
                  <a:schemeClr val="tx1"/>
                </a:solidFill>
                <a:latin typeface="굴림" charset="0"/>
                <a:ea typeface="굴림" charset="0"/>
              </a:rPr>
              <a:t>폐기처리물품리스트</a:t>
            </a:r>
          </a:p>
        </p:txBody>
      </p:sp>
      <p:sp>
        <p:nvSpPr>
          <p:cNvPr id="49" name="순서도: 자기 디스크 48"/>
          <p:cNvSpPr/>
          <p:nvPr/>
        </p:nvSpPr>
        <p:spPr>
          <a:xfrm>
            <a:off x="6607810" y="2945130"/>
            <a:ext cx="932815" cy="694055"/>
          </a:xfrm>
          <a:prstGeom prst="flowChartMagneticDisk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dk1"/>
                </a:solidFill>
              </a:rPr>
              <a:t>TB_</a:t>
            </a:r>
            <a:r>
              <a:rPr lang="ko-KR" altLang="ko-KR" sz="800" dirty="0" err="1">
                <a:solidFill>
                  <a:schemeClr val="dk1"/>
                </a:solidFill>
              </a:rPr>
              <a:t>Deleted</a:t>
            </a: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굴림" charset="0"/>
                <a:ea typeface="굴림" charset="0"/>
              </a:rPr>
              <a:t>폐기품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 관리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72" name="꺾인 연결선 4"/>
          <p:cNvCxnSpPr>
            <a:cxnSpLocks noChangeShapeType="1"/>
            <a:stCxn id="49" idx="3"/>
            <a:endCxn id="47" idx="0"/>
          </p:cNvCxnSpPr>
          <p:nvPr/>
        </p:nvCxnSpPr>
        <p:spPr bwMode="auto">
          <a:xfrm rot="16200000" flipH="1">
            <a:off x="7018655" y="3694430"/>
            <a:ext cx="622300" cy="509905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순서도: 자기 디스크 22"/>
          <p:cNvSpPr>
            <a:spLocks/>
          </p:cNvSpPr>
          <p:nvPr/>
        </p:nvSpPr>
        <p:spPr>
          <a:xfrm>
            <a:off x="7623810" y="2933700"/>
            <a:ext cx="932815" cy="694690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 err="1">
                <a:solidFill>
                  <a:schemeClr val="dk1"/>
                </a:solidFill>
              </a:rPr>
              <a:t>TB_ItemMaster</a:t>
            </a:r>
            <a:endParaRPr lang="ko-KR" altLang="en-US" sz="800" dirty="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굴림" charset="0"/>
                <a:ea typeface="굴림" charset="0"/>
              </a:rPr>
              <a:t>품목 마스터</a:t>
            </a:r>
            <a:r>
              <a:rPr lang="en-US" altLang="ko-KR" sz="800" dirty="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 dirty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74" name="꺾인 연결선 4"/>
          <p:cNvCxnSpPr>
            <a:cxnSpLocks noChangeShapeType="1"/>
            <a:endCxn id="47" idx="0"/>
          </p:cNvCxnSpPr>
          <p:nvPr/>
        </p:nvCxnSpPr>
        <p:spPr bwMode="auto">
          <a:xfrm rot="5400000">
            <a:off x="7523480" y="3699510"/>
            <a:ext cx="622300" cy="50038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2">
            <a:extLst>
              <a:ext uri="{FF2B5EF4-FFF2-40B4-BE49-F238E27FC236}">
                <a16:creationId xmlns:a16="http://schemas.microsoft.com/office/drawing/2014/main" id="{7C9A1641-E67F-0FCE-4F65-D3F5B575D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76" y="1617980"/>
            <a:ext cx="46515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1pPr>
            <a:lvl2pPr marL="742950" indent="-28575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2pPr>
            <a:lvl3pPr marL="11430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3pPr>
            <a:lvl4pPr marL="16002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4pPr>
            <a:lvl5pPr marL="20574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9pPr>
          </a:lstStyle>
          <a:p>
            <a:pPr algn="r" eaLnBrk="1" latin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공장 </a:t>
            </a:r>
          </a:p>
        </p:txBody>
      </p:sp>
      <p:grpSp>
        <p:nvGrpSpPr>
          <p:cNvPr id="9" name="그룹 3">
            <a:extLst>
              <a:ext uri="{FF2B5EF4-FFF2-40B4-BE49-F238E27FC236}">
                <a16:creationId xmlns:a16="http://schemas.microsoft.com/office/drawing/2014/main" id="{AAE7215E-0515-0957-C703-3B2BBDBE777A}"/>
              </a:ext>
            </a:extLst>
          </p:cNvPr>
          <p:cNvGrpSpPr>
            <a:grpSpLocks/>
          </p:cNvGrpSpPr>
          <p:nvPr/>
        </p:nvGrpSpPr>
        <p:grpSpPr bwMode="auto">
          <a:xfrm>
            <a:off x="795730" y="1617979"/>
            <a:ext cx="1358190" cy="258789"/>
            <a:chOff x="1289685" y="1617979"/>
            <a:chExt cx="856256" cy="258789"/>
          </a:xfrm>
        </p:grpSpPr>
        <p:sp>
          <p:nvSpPr>
            <p:cNvPr id="10" name="직사각형 25"/>
            <p:cNvSpPr>
              <a:spLocks noChangeArrowheads="1"/>
            </p:cNvSpPr>
            <p:nvPr/>
          </p:nvSpPr>
          <p:spPr bwMode="auto">
            <a:xfrm>
              <a:off x="1289685" y="1645078"/>
              <a:ext cx="842645" cy="216000"/>
            </a:xfrm>
            <a:prstGeom prst="rect">
              <a:avLst/>
            </a:prstGeom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vert="horz" wrap="square" lIns="90170" tIns="46990" rIns="90170" bIns="46990" numCol="1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11" name="TextBox 26"/>
            <p:cNvSpPr txBox="1">
              <a:spLocks noChangeArrowheads="1"/>
            </p:cNvSpPr>
            <p:nvPr/>
          </p:nvSpPr>
          <p:spPr bwMode="auto">
            <a:xfrm>
              <a:off x="1959157" y="1617979"/>
              <a:ext cx="186784" cy="25878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lvl="1" indent="-28575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lvl="2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lvl="3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lvl="4" indent="-22860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lvl="5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lvl="6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lvl="7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lvl="8" indent="-228600" eaLnBrk="0" fontAlgn="base" latinLnBrk="0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</a:p>
          </p:txBody>
        </p:sp>
      </p:grpSp>
      <p:sp>
        <p:nvSpPr>
          <p:cNvPr id="14" name="직사각형 31"/>
          <p:cNvSpPr>
            <a:spLocks noChangeArrowheads="1"/>
          </p:cNvSpPr>
          <p:nvPr/>
        </p:nvSpPr>
        <p:spPr bwMode="auto">
          <a:xfrm>
            <a:off x="3147205" y="1650583"/>
            <a:ext cx="1693928" cy="21600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cxnSp>
        <p:nvCxnSpPr>
          <p:cNvPr id="17" name="꺾인 연결선 4">
            <a:extLst>
              <a:ext uri="{FF2B5EF4-FFF2-40B4-BE49-F238E27FC236}">
                <a16:creationId xmlns:a16="http://schemas.microsoft.com/office/drawing/2014/main" id="{59E3A39B-CFE7-B3AC-D4E6-A55E04D96A7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018655" y="3694430"/>
            <a:ext cx="622300" cy="509905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꺾인 연결선 4">
            <a:extLst>
              <a:ext uri="{FF2B5EF4-FFF2-40B4-BE49-F238E27FC236}">
                <a16:creationId xmlns:a16="http://schemas.microsoft.com/office/drawing/2014/main" id="{33E3C8CC-7116-5EB5-B6D3-EDADFBDE0EC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523480" y="3699510"/>
            <a:ext cx="622300" cy="50038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49115"/>
              </p:ext>
            </p:extLst>
          </p:nvPr>
        </p:nvGraphicFramePr>
        <p:xfrm>
          <a:off x="199943" y="2401887"/>
          <a:ext cx="6299997" cy="245300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72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338824084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27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작업장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수량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판정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불량원인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폐기사유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폐기일시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0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폐기처리자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8155"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</a:t>
                      </a: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Work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enter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Item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name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Delete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ty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Faultno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nit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code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Delete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why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Delete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reason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Delete</a:t>
                      </a: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</a:t>
                      </a:r>
                      <a:r>
                        <a:rPr lang="ko-KR" altLang="ko-KR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orker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2214390" y="1621155"/>
            <a:ext cx="932815" cy="2587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en-US" altLang="ko-KR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FAULT NO</a:t>
            </a:r>
            <a:endParaRPr lang="ko-KR" altLang="en-US" sz="10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75" name="텍스트 상자 2"/>
          <p:cNvSpPr txBox="1">
            <a:spLocks/>
          </p:cNvSpPr>
          <p:nvPr/>
        </p:nvSpPr>
        <p:spPr bwMode="auto">
          <a:xfrm>
            <a:off x="2602708" y="1946619"/>
            <a:ext cx="544497" cy="2587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기간</a:t>
            </a:r>
            <a:endParaRPr lang="ko-KR" altLang="en-US" sz="10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76" name="도형 3"/>
          <p:cNvSpPr>
            <a:spLocks/>
          </p:cNvSpPr>
          <p:nvPr/>
        </p:nvSpPr>
        <p:spPr bwMode="auto">
          <a:xfrm>
            <a:off x="3149460" y="1959854"/>
            <a:ext cx="720000" cy="21600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77" name="도형 4"/>
          <p:cNvSpPr>
            <a:spLocks/>
          </p:cNvSpPr>
          <p:nvPr/>
        </p:nvSpPr>
        <p:spPr bwMode="auto">
          <a:xfrm>
            <a:off x="4121133" y="1955062"/>
            <a:ext cx="720000" cy="216000"/>
          </a:xfrm>
          <a:prstGeom prst="rect">
            <a:avLst/>
          </a:pr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90170" tIns="46990" rIns="90170" bIns="46990" numCol="1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78" name="텍스트 상자 5"/>
          <p:cNvSpPr txBox="1">
            <a:spLocks/>
          </p:cNvSpPr>
          <p:nvPr/>
        </p:nvSpPr>
        <p:spPr bwMode="auto">
          <a:xfrm>
            <a:off x="3831573" y="1928548"/>
            <a:ext cx="289560" cy="276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lvl="1" indent="-28575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lvl="2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lvl="3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lvl="4" indent="-22860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lvl="5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lvl="6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lvl="7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lvl="8" indent="-2286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~</a:t>
            </a:r>
            <a:endParaRPr lang="ko-KR" altLang="en-US" sz="10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D25CAF-397A-E125-49B2-9DAA5F9898B4}"/>
              </a:ext>
            </a:extLst>
          </p:cNvPr>
          <p:cNvGrpSpPr/>
          <p:nvPr/>
        </p:nvGrpSpPr>
        <p:grpSpPr>
          <a:xfrm>
            <a:off x="330576" y="1906831"/>
            <a:ext cx="1801754" cy="269949"/>
            <a:chOff x="6713505" y="2092991"/>
            <a:chExt cx="1801754" cy="269949"/>
          </a:xfrm>
        </p:grpSpPr>
        <p:sp>
          <p:nvSpPr>
            <p:cNvPr id="18" name="TextBox 2">
              <a:extLst>
                <a:ext uri="{FF2B5EF4-FFF2-40B4-BE49-F238E27FC236}">
                  <a16:creationId xmlns:a16="http://schemas.microsoft.com/office/drawing/2014/main" id="{C0105490-8A78-FE02-6CE4-9D2EB0BC9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3505" y="2092991"/>
              <a:ext cx="465155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품목</a:t>
              </a:r>
            </a:p>
          </p:txBody>
        </p:sp>
        <p:sp>
          <p:nvSpPr>
            <p:cNvPr id="26" name="직사각형 31">
              <a:extLst>
                <a:ext uri="{FF2B5EF4-FFF2-40B4-BE49-F238E27FC236}">
                  <a16:creationId xmlns:a16="http://schemas.microsoft.com/office/drawing/2014/main" id="{BA1B2636-5225-EDAD-2843-DE0975772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5259" y="2145705"/>
              <a:ext cx="720000" cy="214167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 pitchFamily="2" charset="2"/>
                <a:buNone/>
              </a:pPr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474ABD6-F4F8-65C9-E3DE-4A4A90F6704D}"/>
                </a:ext>
              </a:extLst>
            </p:cNvPr>
            <p:cNvGrpSpPr/>
            <p:nvPr/>
          </p:nvGrpSpPr>
          <p:grpSpPr>
            <a:xfrm>
              <a:off x="7178660" y="2143872"/>
              <a:ext cx="567754" cy="219068"/>
              <a:chOff x="959172" y="1960464"/>
              <a:chExt cx="567754" cy="219068"/>
            </a:xfrm>
          </p:grpSpPr>
          <p:sp>
            <p:nvSpPr>
              <p:cNvPr id="30" name="직사각형 31">
                <a:extLst>
                  <a:ext uri="{FF2B5EF4-FFF2-40B4-BE49-F238E27FC236}">
                    <a16:creationId xmlns:a16="http://schemas.microsoft.com/office/drawing/2014/main" id="{FE4FC607-0D49-A235-D00B-E471ECD9D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172" y="1963532"/>
                <a:ext cx="567754" cy="2160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ko-KR" altLang="en-US" dirty="0"/>
              </a:p>
            </p:txBody>
          </p:sp>
          <p:sp>
            <p:nvSpPr>
              <p:cNvPr id="31" name="직사각형 31">
                <a:extLst>
                  <a:ext uri="{FF2B5EF4-FFF2-40B4-BE49-F238E27FC236}">
                    <a16:creationId xmlns:a16="http://schemas.microsoft.com/office/drawing/2014/main" id="{549974A0-ADE3-5A6A-4E3D-F528AA6CC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6516" y="1960464"/>
                <a:ext cx="210410" cy="21600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ko-KR" altLang="en-US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9EFBE2-2787-CA71-EFD4-1565D6F50C6F}"/>
                </a:ext>
              </a:extLst>
            </p:cNvPr>
            <p:cNvSpPr/>
            <p:nvPr/>
          </p:nvSpPr>
          <p:spPr>
            <a:xfrm>
              <a:off x="7565755" y="2177385"/>
              <a:ext cx="89623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9493A3-3E43-3061-0097-F4580A19552D}"/>
                </a:ext>
              </a:extLst>
            </p:cNvPr>
            <p:cNvSpPr/>
            <p:nvPr/>
          </p:nvSpPr>
          <p:spPr>
            <a:xfrm>
              <a:off x="7636204" y="2254180"/>
              <a:ext cx="89623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63561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DC_MES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품질관리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QM_Deleted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폐기처리물품리스트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권문규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작성일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2023-06-23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처 리 요 약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  <a:tr h="5158105">
                <a:tc gridSpan="3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SP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명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TGR_QM_Deleted_S1</a:t>
                      </a:r>
                      <a:endParaRPr lang="ko-KR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내역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테이블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TB_Deleted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A.PLANTCODE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A.WORKCENTERCODE –-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A.ITEMCODE  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B.ITEMNAME  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품목명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A.DELETEQTY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수량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A.FAULTNO    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불량판정번호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A.UNITCODE  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A.DELETEWHY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불량원인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A.DELETEREASON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폐기사유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A.DELETEDATE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폐기일시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A.WORKER                  --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폐기처리자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-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조건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: 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공장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(PLANTCODE), 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작업장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(WORKCENTERCODE) 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품목(ITEMCODE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기간(STARTDATE, ENDDATE)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gridSpan="3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101731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8768" y="728663"/>
          <a:ext cx="12051792" cy="735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39"/>
                <a:gridCol w="152426"/>
                <a:gridCol w="1086425"/>
                <a:gridCol w="1238460"/>
                <a:gridCol w="2834156"/>
                <a:gridCol w="1167022"/>
                <a:gridCol w="812910"/>
                <a:gridCol w="688467"/>
                <a:gridCol w="1346098"/>
                <a:gridCol w="1491587"/>
              </a:tblGrid>
              <a:tr h="235876">
                <a:tc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DC_MES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SUB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546" tIns="41733" rIns="112546" bIns="41733" anchor="t" anchorCtr="0"/>
                    <a:lstStyle/>
                    <a:p>
                      <a:pPr algn="l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품질 관리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0612"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QM_FaultRec</a:t>
                      </a:r>
                      <a:endParaRPr lang="en-US" altLang="ko-KR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명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불량 재고 입출이력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이진우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작성일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2023-06-26</a:t>
                      </a:r>
                      <a:endParaRPr lang="en-US" altLang="ko-KR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0612">
                <a:tc gridSpan="5"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화 면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LAYOUT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데이터 베이스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처 리 요 약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82151">
                <a:tc gridSpan="5">
                  <a:txBody>
                    <a:bodyPr vert="horz" lIns="112546" tIns="41733" rIns="112546" bIns="41733" anchor="t" anchorCtr="0"/>
                    <a:lstStyle/>
                    <a:p>
                      <a:pPr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3" gridSpan="2">
                  <a:txBody>
                    <a:bodyPr vert="horz" lIns="112546" tIns="41733" rIns="112546" bIns="41733" anchor="t" anchorCtr="0"/>
                    <a:lstStyle/>
                    <a:p>
                      <a:pPr latinLnBrk="1">
                        <a:defRPr/>
                      </a:pPr>
                      <a:endParaRPr lang="en-US" altLang="ko-KR" sz="900" b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gridSpan="3"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▣ 주요항목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1.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콤보박스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그리드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기초 코드의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PLANTCODE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데이터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2.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거래처 팝업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(BizTextBoxManager)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3.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등록일시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날짜 포맷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(dtpStart.Value = string.Format(“{0:yyyy-MM-dd}”, DateTime.Now),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dtpEnd.Value = string.Format(“{0:yyyy-MM-dd}”, DateTime.Now))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4.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불량번호및 양품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lot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번호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텍스트박스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5.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유형 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불량 전체조회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불량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--&gt;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양품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불량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--&gt;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최종불량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5.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전 항목 수정 불가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 화면 기능 고정으로 수정 안됨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1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6.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저장 프로시저 명은</a:t>
                      </a:r>
                      <a:r>
                        <a:rPr lang="ko-KR" altLang="en-US" sz="1100" b="0" baseline="0">
                          <a:solidFill>
                            <a:srgbClr val="ff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TGR_QM_Fault_S1</a:t>
                      </a:r>
                      <a:endParaRPr lang="en-US" altLang="ko-KR" sz="1100">
                        <a:latin typeface="굴림"/>
                        <a:ea typeface="굴림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TB_Fault   </a:t>
                      </a: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저장 프로시져 명은 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TGR_QM_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Deleted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_S1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TB_Deleted</a:t>
                      </a: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저장 프로시져  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TGR_QM_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StockPPRec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_S1</a:t>
                      </a:r>
                      <a:endParaRPr lang="ko-KR" alt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TB_StockPPRec</a:t>
                      </a: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</a:t>
                      </a: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PLANTCODE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WORKCENTERNAME –-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ITEMCODE 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ITEMNAME 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품목명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STOCKQTY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수량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UNITCODE 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MAKER      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등록자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MAKEDATE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등록일시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WHY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  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사유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??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151">
                <a:tc gridSpan="2">
                  <a:txBody>
                    <a:bodyPr vert="horz" lIns="112546" tIns="41733" rIns="112546" bIns="41733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조회테이블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112546" tIns="41733" rIns="112546" bIns="41733" anchor="ctr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TB_Fault(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불량 테이블</a:t>
                      </a:r>
                      <a:r>
                        <a:rPr lang="en-US" altLang="ko-KR" sz="900"/>
                        <a:t>)</a:t>
                      </a:r>
                      <a:endParaRPr lang="en-US" altLang="ko-KR" sz="900"/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TB_StockPPRec(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공정재고조회</a:t>
                      </a: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TB_Deleted(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폐기 테이블</a:t>
                      </a: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9948">
                <a:tc gridSpan="2">
                  <a:txBody>
                    <a:bodyPr vert="horz" lIns="112546" tIns="41733" rIns="112546" bIns="41733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갱신테이블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112546" tIns="41733" rIns="112546" bIns="41733" anchor="ctr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/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>
          <a:xfrm>
            <a:off x="9466386" y="361950"/>
            <a:ext cx="2715846" cy="3000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571500" indent="-571500" algn="r" eaLnBrk="1" latinLnBrk="1" hangingPunct="1"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Application</a:t>
            </a:r>
            <a:r>
              <a:rPr xmlns:mc="http://schemas.openxmlformats.org/markup-compatibility/2006" xmlns:hp="http://schemas.haansoft.com/office/presentation/8.0" lang="ko-KR" altLang="en-US" sz="1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설계</a:t>
            </a:r>
            <a:endParaRPr xmlns:mc="http://schemas.openxmlformats.org/markup-compatibility/2006" xmlns:hp="http://schemas.haansoft.com/office/presentation/8.0" lang="ko-KR" altLang="en-US" sz="160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58510" y="2856599"/>
          <a:ext cx="6384741" cy="2653777"/>
        </p:xfrm>
        <a:graphic>
          <a:graphicData uri="http://schemas.openxmlformats.org/drawingml/2006/table">
            <a:tbl>
              <a:tblGrid>
                <a:gridCol w="482394"/>
                <a:gridCol w="497192"/>
                <a:gridCol w="526788"/>
                <a:gridCol w="818426"/>
                <a:gridCol w="967659"/>
                <a:gridCol w="401004"/>
                <a:gridCol w="430600"/>
                <a:gridCol w="571183"/>
                <a:gridCol w="415075"/>
                <a:gridCol w="449566"/>
                <a:gridCol w="449566"/>
                <a:gridCol w="375283"/>
              </a:tblGrid>
              <a:tr h="598429"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공장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작업장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입/출일자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판정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000" b="1" baseline="0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작업장명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품목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품명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수량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단위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사유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등록자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등록일시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55348">
                <a:tc>
                  <a:txBody>
                    <a:bodyPr vert="horz" lIns="45720" tIns="45720" rIns="45720" bIns="45720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Plant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code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WORKCENTERCODE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INOUTDATE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??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불량판정번호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양품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LOT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번호</a:t>
                      </a:r>
                      <a:endParaRPr lang="ko-KR" altLang="en-US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WORKCENTERNAME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ITEMCODE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ITEMNAME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FAULTQTY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UNITCODE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why</a:t>
                      </a:r>
                      <a:endParaRPr lang="en-US" altLang="ko-KR" sz="1000" b="1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MAKER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MAKEDATE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0" y="1555818"/>
            <a:ext cx="6524482" cy="783840"/>
            <a:chOff x="254775" y="1476968"/>
            <a:chExt cx="1730584" cy="7838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>
            <a:xfrm>
              <a:off x="254775" y="1476967"/>
              <a:ext cx="152747" cy="271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공장 </a:t>
              </a:r>
              <a:endParaRPr lang="ko-KR" altLang="en-US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9" name="그룹 3"/>
            <p:cNvGrpSpPr/>
            <p:nvPr/>
          </p:nvGrpSpPr>
          <p:grpSpPr>
            <a:xfrm rot="0">
              <a:off x="390577" y="1481756"/>
              <a:ext cx="601559" cy="429793"/>
              <a:chOff x="4208557" y="2035719"/>
              <a:chExt cx="488858" cy="430998"/>
            </a:xfrm>
          </p:grpSpPr>
          <p:sp>
            <p:nvSpPr>
              <p:cNvPr id="10" name="직사각형 25"/>
              <p:cNvSpPr>
                <a:spLocks noChangeArrowheads="1"/>
              </p:cNvSpPr>
              <p:nvPr/>
            </p:nvSpPr>
            <p:spPr>
              <a:xfrm>
                <a:off x="4208557" y="2049500"/>
                <a:ext cx="192381" cy="216605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</a:ln>
            </p:spPr>
            <p:txBody>
              <a:bodyPr lIns="90000" tIns="46800" rIns="90000" bIns="46800"/>
              <a:lstStyle/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endParaRPr lang="ko-KR" altLang="en-US"/>
              </a:p>
            </p:txBody>
          </p:sp>
          <p:sp>
            <p:nvSpPr>
              <p:cNvPr id="11" name="TextBox 26"/>
              <p:cNvSpPr txBox="1">
                <a:spLocks noChangeArrowheads="1"/>
              </p:cNvSpPr>
              <p:nvPr/>
            </p:nvSpPr>
            <p:spPr>
              <a:xfrm>
                <a:off x="4335800" y="2035719"/>
                <a:ext cx="66944" cy="2718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▼</a:t>
                </a:r>
                <a:endParaRPr lang="ko-KR" altLang="en-US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75" name="TextBox 26"/>
              <p:cNvSpPr txBox="1">
                <a:spLocks noChangeArrowheads="1"/>
              </p:cNvSpPr>
              <p:nvPr/>
            </p:nvSpPr>
            <p:spPr>
              <a:xfrm>
                <a:off x="4640874" y="2194909"/>
                <a:ext cx="56540" cy="271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1pPr>
                <a:lvl2pPr marL="742950" indent="-28575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2pPr>
                <a:lvl3pPr marL="11430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3pPr>
                <a:lvl4pPr marL="16002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4pPr>
                <a:lvl5pPr marL="2057400" indent="-228600"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rgbClr val="ff0000"/>
                    </a:solidFill>
                    <a:latin typeface="HY울릉도L"/>
                    <a:ea typeface="HY울릉도L"/>
                    <a:cs typeface="HY울릉도L"/>
                  </a:defRPr>
                </a:lvl9pPr>
              </a:lstStyle>
              <a:p>
                <a:pPr eaLnBrk="1" latinLnBrk="1" hangingPunct="1">
                  <a:lnSpc>
                    <a:spcPct val="120000"/>
                  </a:lnSpc>
                  <a:buFont typeface="Wingdings"/>
                  <a:buNone/>
                  <a:defRPr/>
                </a:pPr>
                <a:r>
                  <a:rPr lang="ko-KR" altLang="en-US" sz="10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▼</a:t>
                </a:r>
                <a:endParaRPr lang="ko-KR" altLang="en-US" sz="1000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12" name="TextBox 2"/>
            <p:cNvSpPr txBox="1">
              <a:spLocks noChangeArrowheads="1"/>
            </p:cNvSpPr>
            <p:nvPr/>
          </p:nvSpPr>
          <p:spPr>
            <a:xfrm>
              <a:off x="615216" y="1622407"/>
              <a:ext cx="147559" cy="2716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품목</a:t>
              </a:r>
              <a:endParaRPr lang="ko-KR" altLang="en-US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" name="직사각형 31"/>
            <p:cNvSpPr>
              <a:spLocks noChangeArrowheads="1"/>
            </p:cNvSpPr>
            <p:nvPr/>
          </p:nvSpPr>
          <p:spPr>
            <a:xfrm>
              <a:off x="1394415" y="2012316"/>
              <a:ext cx="230753" cy="216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22" name="TextBox 2"/>
            <p:cNvSpPr txBox="1">
              <a:spLocks noChangeArrowheads="1"/>
            </p:cNvSpPr>
            <p:nvPr/>
          </p:nvSpPr>
          <p:spPr>
            <a:xfrm>
              <a:off x="1147207" y="1989149"/>
              <a:ext cx="230036" cy="2716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000">
                  <a:solidFill>
                    <a:schemeClr val="tx1"/>
                  </a:solidFill>
                  <a:latin typeface="맑은 고딕"/>
                  <a:ea typeface="맑은 고딕"/>
                </a:rPr>
                <a:t>입출일자</a:t>
              </a:r>
              <a:endParaRPr lang="ko-KR" altLang="en-US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" name="직사각형 31"/>
            <p:cNvSpPr>
              <a:spLocks noChangeArrowheads="1"/>
            </p:cNvSpPr>
            <p:nvPr/>
          </p:nvSpPr>
          <p:spPr>
            <a:xfrm>
              <a:off x="1495748" y="1598934"/>
              <a:ext cx="485389" cy="1824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13" name="직사각형 31"/>
            <p:cNvSpPr>
              <a:spLocks noChangeArrowheads="1"/>
            </p:cNvSpPr>
            <p:nvPr/>
          </p:nvSpPr>
          <p:spPr>
            <a:xfrm>
              <a:off x="744461" y="1639849"/>
              <a:ext cx="248134" cy="24139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20" name="직사각형 31"/>
            <p:cNvSpPr>
              <a:spLocks noChangeArrowheads="1"/>
            </p:cNvSpPr>
            <p:nvPr/>
          </p:nvSpPr>
          <p:spPr>
            <a:xfrm>
              <a:off x="1698722" y="1999616"/>
              <a:ext cx="286637" cy="216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25" name="TextBox 2"/>
            <p:cNvSpPr txBox="1">
              <a:spLocks noChangeArrowheads="1"/>
            </p:cNvSpPr>
            <p:nvPr/>
          </p:nvSpPr>
          <p:spPr>
            <a:xfrm>
              <a:off x="1623128" y="1954378"/>
              <a:ext cx="73338" cy="2715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en-US" altLang="ko-KR" sz="1000">
                  <a:solidFill>
                    <a:schemeClr val="tx1"/>
                  </a:solidFill>
                  <a:latin typeface="맑은 고딕"/>
                  <a:ea typeface="맑은 고딕"/>
                </a:rPr>
                <a:t>~</a:t>
              </a:r>
              <a:endParaRPr lang="en-US" altLang="ko-KR" sz="10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127" name="그룹 5126"/>
          <p:cNvGrpSpPr/>
          <p:nvPr/>
        </p:nvGrpSpPr>
        <p:grpSpPr>
          <a:xfrm rot="0">
            <a:off x="6642592" y="3316817"/>
            <a:ext cx="1913049" cy="2102265"/>
            <a:chOff x="6542817" y="4162994"/>
            <a:chExt cx="1913049" cy="2844266"/>
          </a:xfrm>
        </p:grpSpPr>
        <p:sp>
          <p:nvSpPr>
            <p:cNvPr id="47" name="직사각형 46"/>
            <p:cNvSpPr/>
            <p:nvPr/>
          </p:nvSpPr>
          <p:spPr>
            <a:xfrm>
              <a:off x="6911605" y="6507667"/>
              <a:ext cx="1207966" cy="4995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굴림"/>
                  <a:ea typeface="굴림"/>
                </a:rPr>
                <a:t> 불량품 재고 </a:t>
              </a:r>
              <a:endParaRPr lang="ko-KR" altLang="en-US" sz="900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굴림"/>
                  <a:ea typeface="굴림"/>
                </a:rPr>
                <a:t>입출 이력</a:t>
              </a:r>
              <a:endParaRPr lang="en-US" altLang="ko-KR" sz="9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49" name="순서도: 자기 디스크 48"/>
            <p:cNvSpPr/>
            <p:nvPr/>
          </p:nvSpPr>
          <p:spPr>
            <a:xfrm>
              <a:off x="6542817" y="4979289"/>
              <a:ext cx="857372" cy="634706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TB_Fault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불량테이블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cxnSp>
          <p:nvCxnSpPr>
            <p:cNvPr id="5124" name="꺾인 연결선 4"/>
            <p:cNvCxnSpPr>
              <a:cxnSpLocks noChangeShapeType="1"/>
            </p:cNvCxnSpPr>
            <p:nvPr/>
          </p:nvCxnSpPr>
          <p:spPr>
            <a:xfrm rot="16200000" flipH="1">
              <a:off x="6672318" y="5689333"/>
              <a:ext cx="1585012" cy="1588"/>
            </a:xfrm>
            <a:prstGeom prst="bentConnector3">
              <a:avLst>
                <a:gd name="adj1" fmla="val 50000"/>
              </a:avLst>
            </a:prstGeom>
            <a:noFill/>
            <a:ln w="12700" cap="sq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5125" name="순서도: 자기 디스크 5124"/>
            <p:cNvSpPr/>
            <p:nvPr/>
          </p:nvSpPr>
          <p:spPr>
            <a:xfrm>
              <a:off x="7534997" y="5014090"/>
              <a:ext cx="920868" cy="604793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TB_Deleted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폐기테이블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5126" name="순서도: 자기 디스크 5125"/>
            <p:cNvSpPr/>
            <p:nvPr/>
          </p:nvSpPr>
          <p:spPr>
            <a:xfrm>
              <a:off x="6905962" y="4162994"/>
              <a:ext cx="1122486" cy="726034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dk1"/>
                  </a:solidFill>
                </a:rPr>
                <a:t>TB_StockPP</a:t>
              </a:r>
              <a:endParaRPr lang="en-US" altLang="ko-KR" sz="800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ko-KR" altLang="en-US" sz="800">
                  <a:solidFill>
                    <a:schemeClr val="dk1"/>
                  </a:solidFill>
                </a:rPr>
                <a:t> </a:t>
              </a:r>
              <a:r>
                <a:rPr lang="en-US" altLang="ko-KR" sz="800">
                  <a:solidFill>
                    <a:schemeClr val="dk1"/>
                  </a:solidFill>
                </a:rPr>
                <a:t>Rec 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800">
                  <a:solidFill>
                    <a:schemeClr val="tx1"/>
                  </a:solidFill>
                  <a:latin typeface="굴림"/>
                  <a:ea typeface="굴림"/>
                </a:rPr>
                <a:t>공정재고조회</a:t>
              </a: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en-US" altLang="ko-KR" sz="800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800">
                  <a:solidFill>
                    <a:schemeClr val="tx1"/>
                  </a:solidFill>
                  <a:latin typeface="굴림"/>
                  <a:ea typeface="굴림"/>
                </a:rPr>
                <a:t>.</a:t>
              </a:r>
              <a:endParaRPr lang="en-US" altLang="ko-KR" sz="800">
                <a:solidFill>
                  <a:schemeClr val="tx1"/>
                </a:solidFill>
                <a:latin typeface="굴림"/>
                <a:ea typeface="굴림"/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endParaRPr lang="ko-KR" altLang="en-US" sz="800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</p:grpSp>
      <p:sp>
        <p:nvSpPr>
          <p:cNvPr id="5177" name="TextBox 2"/>
          <p:cNvSpPr txBox="1">
            <a:spLocks noChangeArrowheads="1"/>
          </p:cNvSpPr>
          <p:nvPr/>
        </p:nvSpPr>
        <p:spPr>
          <a:xfrm>
            <a:off x="3565859" y="1560002"/>
            <a:ext cx="1106176" cy="4478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불량판정번호</a:t>
            </a:r>
            <a:endParaRPr xmlns:mc="http://schemas.openxmlformats.org/markup-compatibility/2006" xmlns:hp="http://schemas.haansoft.com/office/presentation/8.0" kumimoji="1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양품</a:t>
            </a:r>
            <a:r>
              <a:rPr xmlns:mc="http://schemas.openxmlformats.org/markup-compatibility/2006" xmlns:hp="http://schemas.haansoft.com/office/presentation/8.0" kumimoji="1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Lot</a:t>
            </a:r>
            <a:r>
              <a: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번호</a:t>
            </a:r>
            <a:endPara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187" name="TextBox 2"/>
          <p:cNvSpPr txBox="1">
            <a:spLocks noChangeArrowheads="1"/>
          </p:cNvSpPr>
          <p:nvPr/>
        </p:nvSpPr>
        <p:spPr>
          <a:xfrm>
            <a:off x="98307" y="1898105"/>
            <a:ext cx="438324" cy="2716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유형 </a:t>
            </a:r>
            <a:endPara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190" name="직사각형 25"/>
          <p:cNvSpPr>
            <a:spLocks noChangeArrowheads="1"/>
          </p:cNvSpPr>
          <p:nvPr/>
        </p:nvSpPr>
        <p:spPr>
          <a:xfrm>
            <a:off x="537533" y="1891849"/>
            <a:ext cx="885124" cy="215999"/>
          </a:xfrm>
          <a:prstGeom prst="rect">
            <a:avLst/>
          </a:prstGeom>
          <a:noFill/>
          <a:ln w="12700" cap="sq" algn="ctr">
            <a:solidFill>
              <a:srgbClr val="000000">
                <a:alpha val="100000"/>
              </a:srgbClr>
            </a:solidFill>
            <a:round/>
          </a:ln>
        </p:spPr>
        <p:txBody>
          <a:bodyPr lIns="90000" tIns="46800" rIns="90000" bIns="46800"/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91" name="TextBox 26"/>
          <p:cNvSpPr txBox="1">
            <a:spLocks noChangeArrowheads="1"/>
          </p:cNvSpPr>
          <p:nvPr/>
        </p:nvSpPr>
        <p:spPr>
          <a:xfrm>
            <a:off x="1200199" y="1878107"/>
            <a:ext cx="234266" cy="2710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▼</a:t>
            </a:r>
            <a:endParaRPr xmlns:mc="http://schemas.openxmlformats.org/markup-compatibility/2006" xmlns:hp="http://schemas.haansoft.com/office/presentation/8.0" kumimoji="1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5192" name="꺾인 연결선 4"/>
          <p:cNvCxnSpPr>
            <a:cxnSpLocks noChangeShapeType="1"/>
            <a:stCxn id="5125" idx="3"/>
          </p:cNvCxnSpPr>
          <p:nvPr/>
        </p:nvCxnSpPr>
        <p:spPr>
          <a:xfrm rot="5400000">
            <a:off x="7495534" y="4443284"/>
            <a:ext cx="650057" cy="549287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000000">
                <a:alpha val="100000"/>
              </a:srgbClr>
            </a:solidFill>
            <a:round/>
            <a:tailEnd type="arrow" w="med" len="med"/>
          </a:ln>
        </p:spPr>
      </p:cxnSp>
      <p:cxnSp>
        <p:nvCxnSpPr>
          <p:cNvPr id="5193" name="꺾인 연결선 4"/>
          <p:cNvCxnSpPr>
            <a:cxnSpLocks noChangeShapeType="1"/>
            <a:stCxn id="49" idx="3"/>
          </p:cNvCxnSpPr>
          <p:nvPr/>
        </p:nvCxnSpPr>
        <p:spPr>
          <a:xfrm rot="16200000" flipH="1">
            <a:off x="6993933" y="4466632"/>
            <a:ext cx="637795" cy="483106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000000">
                <a:alpha val="100000"/>
              </a:srgbClr>
            </a:solidFill>
            <a:rou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65391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DC_MES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품질관리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  <a:tr h="243840"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QM_FaultRec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불량 재고 입출이력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이진우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작성일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2023-06-23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처 리 요 약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  <a:tr h="5158105">
                <a:tc gridSpan="3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SP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명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ko-KR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TGR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_</a:t>
                      </a:r>
                      <a:r>
                        <a:rPr lang="en-US" altLang="ko-KR" sz="1100">
                          <a:latin typeface="굴림"/>
                          <a:ea typeface="굴림"/>
                        </a:rPr>
                        <a:t>QM_FaultRec</a:t>
                      </a:r>
                      <a:endParaRPr lang="en-US" altLang="ko-KR" sz="1100">
                        <a:latin typeface="굴림"/>
                        <a:ea typeface="굴림"/>
                      </a:endParaRPr>
                    </a:p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내역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테이블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TB_Fault   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PLANTCODE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WORKCENTERNAME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–-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ITEMCODE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ITEMNAME  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품목명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STOCKQTY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수량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UNITCODE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MAKER     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등록자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MAKEDATE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등록일시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주요항목 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SP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명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TGR_QM_Deleted_S1</a:t>
                      </a: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내역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테이블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TB_Deleted  </a:t>
                      </a: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PLANTCODE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WORKCENTERNAME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–-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ITEMCODE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ITEMNAME  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품목명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STOCKQTY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수량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UNITCODE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MAKER     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등록자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MAKEDATE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등록일시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WHY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  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사유        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▣ 주요항목 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SP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명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TGR_QM_StockPPRec_S1</a:t>
                      </a: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71450" lvl="1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내역 </a:t>
                      </a:r>
                      <a:endParaRPr lang="ko-KR" altLang="en-US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테이블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TB_StockPPRec</a:t>
                      </a: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PLANTCODE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WORKCENTERNAME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–-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ITEMCODE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ITEMNAME  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품목명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STOCKQTY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수량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UNITCODE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단위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MAKER        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등록자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MAKEDATE        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등록일시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WHY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  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사유           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gridSpan="3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571500" indent="-571500" algn="r" eaLnBrk="1" latinLnBrk="1" hangingPunct="1"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Application</a:t>
            </a:r>
            <a:r>
              <a:rPr xmlns:mc="http://schemas.openxmlformats.org/markup-compatibility/2006" xmlns:hp="http://schemas.haansoft.com/office/presentation/8.0" lang="ko-KR" altLang="en-US" sz="1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설계</a:t>
            </a:r>
            <a:endParaRPr xmlns:mc="http://schemas.openxmlformats.org/markup-compatibility/2006" xmlns:hp="http://schemas.haansoft.com/office/presentation/8.0" lang="ko-KR" altLang="en-US" sz="160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55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8768" y="728663"/>
          <a:ext cx="12051797" cy="598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239"/>
                <a:gridCol w="148317"/>
                <a:gridCol w="1086426"/>
                <a:gridCol w="1238460"/>
                <a:gridCol w="2083742"/>
                <a:gridCol w="1917436"/>
                <a:gridCol w="1007506"/>
                <a:gridCol w="497986"/>
                <a:gridCol w="1346098"/>
                <a:gridCol w="1491587"/>
              </a:tblGrid>
              <a:tr h="235876">
                <a:tc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DC_MES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SUB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546" tIns="41733" rIns="112546" bIns="41733" anchor="t" anchorCtr="0"/>
                    <a:lstStyle/>
                    <a:p>
                      <a:pPr algn="l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품질 관리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50612"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POP_CLOT</a:t>
                      </a:r>
                      <a:endParaRPr lang="en-US" altLang="ko-KR" sz="1000"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[원자재LOT]</a:t>
                      </a:r>
                      <a:endParaRPr lang="en-US" altLang="ko-KR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명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원자재</a:t>
                      </a:r>
                      <a:r>
                        <a:rPr lang="en-US" altLang="ko-KR" sz="1000">
                          <a:latin typeface="굴림"/>
                          <a:ea typeface="굴림"/>
                        </a:rPr>
                        <a:t>LOT </a:t>
                      </a:r>
                      <a:endParaRPr lang="en-US" altLang="ko-KR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이진우</a:t>
                      </a: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작성일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2023-06-27</a:t>
                      </a:r>
                      <a:endParaRPr lang="en-US" altLang="ko-KR" sz="1000"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0612">
                <a:tc gridSpan="5"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화 면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LAYOUT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112546" tIns="41733" rIns="112546" bIns="41733" anchor="t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데이터 베이스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lIns="112546" tIns="41733" rIns="112546" bIns="41733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처 리 요 약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482151">
                <a:tc gridSpan="5">
                  <a:txBody>
                    <a:bodyPr vert="horz" lIns="112546" tIns="41733" rIns="112546" bIns="41733" anchor="t" anchorCtr="0"/>
                    <a:lstStyle/>
                    <a:p>
                      <a:pPr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3" gridSpan="2">
                  <a:txBody>
                    <a:bodyPr vert="horz" lIns="112546" tIns="41733" rIns="112546" bIns="41733" anchor="t" anchorCtr="0"/>
                    <a:lstStyle/>
                    <a:p>
                      <a:pPr latinLnBrk="1">
                        <a:defRPr/>
                      </a:pPr>
                      <a:endParaRPr lang="en-US" altLang="ko-KR" sz="900" b="0" kern="120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gridSpan="3">
                  <a:txBody>
                    <a:bodyPr vert="horz" lIns="112546" tIns="41733" rIns="112546" bIns="41733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▣ 주요항목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1.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양품에 들어간 원자재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LOT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번호 조회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완료는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Button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입니다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-chk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선택할 원자재 클릭     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2.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테이블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-TB_Fault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=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-TP_LotTracking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=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저장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-TB_StockPP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=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저장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-TB_StockPPrec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=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저장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-TB_FaultRec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=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저장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1">
                        <a:solidFill>
                          <a:schemeClr val="dk1"/>
                        </a:solidFill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0" baseline="0">
                        <a:solidFill>
                          <a:srgbClr val="ff0000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0                              --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원자재등록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PLANTCODE              -- 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공장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>
                          <a:latin typeface="맑은 고딕"/>
                          <a:ea typeface="맑은 고딕"/>
                        </a:rPr>
                        <a:t>WORKCENTERCODE   </a:t>
                      </a:r>
                      <a:r>
                        <a:rPr lang="ko-KR" altLang="en-US" sz="1100"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altLang="ko-KR" sz="1100">
                          <a:latin typeface="맑은 고딕"/>
                          <a:ea typeface="맑은 고딕"/>
                        </a:rPr>
                        <a:t>--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작업장번호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>
                          <a:latin typeface="맑은 고딕"/>
                          <a:ea typeface="맑은 고딕"/>
                        </a:rPr>
                        <a:t>WORKCENTERNAME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altLang="ko-KR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--</a:t>
                      </a:r>
                      <a:r>
                        <a:rPr lang="ko-KR" altLang="en-US" sz="1100" b="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작업장명 </a:t>
                      </a: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>
                          <a:latin typeface="맑은 고딕"/>
                          <a:ea typeface="맑은 고딕"/>
                        </a:rPr>
                        <a:t> FAULTNO</a:t>
                      </a:r>
                      <a:r>
                        <a:rPr lang="ko-KR" altLang="en-US" sz="1100">
                          <a:latin typeface="맑은 고딕"/>
                          <a:ea typeface="맑은 고딕"/>
                        </a:rPr>
                        <a:t>                  </a:t>
                      </a:r>
                      <a:r>
                        <a:rPr lang="en-US" altLang="ko-KR" sz="1100">
                          <a:latin typeface="맑은 고딕"/>
                          <a:ea typeface="맑은 고딕"/>
                        </a:rPr>
                        <a:t>--</a:t>
                      </a:r>
                      <a:r>
                        <a:rPr lang="ko-KR" altLang="en-US" sz="1100">
                          <a:latin typeface="맑은 고딕"/>
                          <a:ea typeface="맑은 고딕"/>
                        </a:rPr>
                        <a:t>불량번호 </a:t>
                      </a:r>
                      <a:endParaRPr lang="ko-KR" altLang="en-US" sz="1100"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en-US" altLang="ko-KR" sz="1100">
                          <a:latin typeface="맑은 고딕"/>
                          <a:ea typeface="맑은 고딕"/>
                        </a:rPr>
                        <a:t> CLOTNO     </a:t>
                      </a:r>
                      <a:r>
                        <a:rPr lang="ko-KR" altLang="en-US" sz="1100">
                          <a:latin typeface="맑은 고딕"/>
                          <a:ea typeface="맑은 고딕"/>
                        </a:rPr>
                        <a:t>              </a:t>
                      </a:r>
                      <a:r>
                        <a:rPr lang="en-US" altLang="ko-KR" sz="1100">
                          <a:latin typeface="맑은 고딕"/>
                          <a:ea typeface="맑은 고딕"/>
                        </a:rPr>
                        <a:t>--</a:t>
                      </a:r>
                      <a:r>
                        <a:rPr lang="ko-KR" altLang="en-US" sz="1100">
                          <a:latin typeface="맑은 고딕"/>
                          <a:ea typeface="맑은 고딕"/>
                        </a:rPr>
                        <a:t>원자재</a:t>
                      </a:r>
                      <a:r>
                        <a:rPr lang="en-US" altLang="ko-KR" sz="1100">
                          <a:latin typeface="맑은 고딕"/>
                          <a:ea typeface="맑은 고딕"/>
                        </a:rPr>
                        <a:t>LOT</a:t>
                      </a:r>
                      <a:endParaRPr lang="en-US" altLang="ko-KR" sz="1100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ko-KR" altLang="en-US" sz="1100" b="0" baseline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3"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151">
                <a:tc gridSpan="2">
                  <a:txBody>
                    <a:bodyPr vert="horz" lIns="112546" tIns="41733" rIns="112546" bIns="41733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조회테이블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112546" tIns="41733" rIns="112546" bIns="41733" anchor="ctr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TB_Fault(</a:t>
                      </a:r>
                      <a:r>
                        <a:rPr lang="ko-KR" altLang="en-US" sz="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불량 테이블</a:t>
                      </a:r>
                      <a:r>
                        <a:rPr lang="en-US" altLang="ko-KR" sz="900"/>
                        <a:t>)</a:t>
                      </a:r>
                      <a:endParaRPr lang="en-US" altLang="ko-KR" sz="900"/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49948">
                <a:tc gridSpan="2">
                  <a:txBody>
                    <a:bodyPr vert="horz" lIns="112546" tIns="41733" rIns="112546" bIns="41733" anchor="ctr" anchorCtr="0"/>
                    <a:lstStyle/>
                    <a:p>
                      <a:pPr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갱신테이블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112546" tIns="41733" rIns="112546" bIns="41733" anchor="ctr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/>
                        <a:t>TP_LotTracking,TB_StockPP,TB_StockPPrec,TB_FaultRec</a:t>
                      </a:r>
                      <a:endParaRPr lang="en-US" altLang="ko-KR" sz="1000"/>
                    </a:p>
                  </a:txBody>
                  <a:tcPr marL="112546" marR="112546" marT="41733" marB="41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굴림"/>
                        <a:ea typeface="굴림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>
          <a:xfrm>
            <a:off x="9466386" y="361950"/>
            <a:ext cx="2715846" cy="3000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571500" indent="-571500" algn="r" eaLnBrk="1" latinLnBrk="1" hangingPunct="1"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Application</a:t>
            </a:r>
            <a:r>
              <a:rPr xmlns:mc="http://schemas.openxmlformats.org/markup-compatibility/2006" xmlns:hp="http://schemas.haansoft.com/office/presentation/8.0" lang="ko-KR" altLang="en-US" sz="1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설계</a:t>
            </a:r>
            <a:endParaRPr xmlns:mc="http://schemas.openxmlformats.org/markup-compatibility/2006" xmlns:hp="http://schemas.haansoft.com/office/presentation/8.0" lang="ko-KR" altLang="en-US" sz="160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58510" y="2773773"/>
          <a:ext cx="5626721" cy="2736603"/>
        </p:xfrm>
        <a:graphic>
          <a:graphicData uri="http://schemas.openxmlformats.org/drawingml/2006/table">
            <a:tbl>
              <a:tblPr firstRow="1" bandRow="1"/>
              <a:tblGrid>
                <a:gridCol w="583081"/>
                <a:gridCol w="935015"/>
                <a:gridCol w="1185410"/>
                <a:gridCol w="899311"/>
                <a:gridCol w="1098492"/>
                <a:gridCol w="925410"/>
              </a:tblGrid>
              <a:tr h="617106"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>
                          <a:latin typeface="맑은 고딕"/>
                          <a:ea typeface="맑은 고딕"/>
                        </a:rPr>
                        <a:t>CHK</a:t>
                      </a:r>
                      <a:endParaRPr lang="en-US" altLang="ko-KR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공장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작업장번호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작업장명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불량판정번호 </a:t>
                      </a:r>
                      <a:endParaRPr lang="ko-KR" altLang="en-US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맑은 고딕"/>
                          <a:ea typeface="맑은 고딕"/>
                        </a:rPr>
                        <a:t>원자재 </a:t>
                      </a:r>
                      <a:r>
                        <a:rPr lang="en-US" altLang="ko-KR" sz="1000" b="1">
                          <a:latin typeface="맑은 고딕"/>
                          <a:ea typeface="맑은 고딕"/>
                        </a:rPr>
                        <a:t>LOT</a:t>
                      </a:r>
                      <a:endParaRPr lang="en-US" altLang="ko-KR" sz="1000" b="1">
                        <a:latin typeface="맑은 고딕"/>
                        <a:ea typeface="맑은 고딕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19496">
                <a:tc>
                  <a:txBody>
                    <a:bodyPr vert="horz" lIns="45720" tIns="45720" rIns="45720" bIns="45720" anchor="t" anchorCtr="0"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CHK 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PLANTCODE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WORKCENTERCODE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WORKCENTERNAME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FAULT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NO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45720" tIns="45720" rIns="45720" bIns="45720" anchor="t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CLOT 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NO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155186" y="1690734"/>
            <a:ext cx="4692670" cy="802911"/>
            <a:chOff x="376640" y="1544775"/>
            <a:chExt cx="493474" cy="277726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>
            <a:xfrm>
              <a:off x="783243" y="1614053"/>
              <a:ext cx="76028" cy="1462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1800">
                  <a:solidFill>
                    <a:schemeClr val="tx1"/>
                  </a:solidFill>
                  <a:latin typeface="맑은 고딕"/>
                  <a:ea typeface="맑은 고딕"/>
                </a:rPr>
                <a:t>완료  </a:t>
              </a:r>
              <a:endParaRPr lang="ko-KR" altLang="en-US" sz="18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직사각형 31"/>
            <p:cNvSpPr>
              <a:spLocks noChangeArrowheads="1"/>
            </p:cNvSpPr>
            <p:nvPr/>
          </p:nvSpPr>
          <p:spPr>
            <a:xfrm>
              <a:off x="773249" y="1575041"/>
              <a:ext cx="96865" cy="21090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</a:ln>
          </p:spPr>
          <p:txBody>
            <a:bodyPr lIns="90000" tIns="46800" rIns="90000" bIns="46800"/>
            <a:lstStyle/>
            <a:p>
              <a:pPr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endParaRPr lang="ko-KR" altLang="en-US"/>
            </a:p>
          </p:txBody>
        </p:sp>
        <p:sp>
          <p:nvSpPr>
            <p:cNvPr id="5195" name="TextBox 2"/>
            <p:cNvSpPr txBox="1">
              <a:spLocks noChangeArrowheads="1"/>
            </p:cNvSpPr>
            <p:nvPr/>
          </p:nvSpPr>
          <p:spPr>
            <a:xfrm>
              <a:off x="376640" y="1544775"/>
              <a:ext cx="365148" cy="2777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1pPr>
              <a:lvl2pPr marL="742950" indent="-28575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2pPr>
              <a:lvl3pPr marL="11430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3pPr>
              <a:lvl4pPr marL="16002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4pPr>
              <a:lvl5pPr marL="2057400" indent="-228600"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rgbClr val="ff0000"/>
                  </a:solidFill>
                  <a:latin typeface="HY울릉도L"/>
                  <a:ea typeface="HY울릉도L"/>
                  <a:cs typeface="HY울릉도L"/>
                </a:defRPr>
              </a:lvl9pPr>
            </a:lstStyle>
            <a:p>
              <a:pPr algn="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3200">
                  <a:solidFill>
                    <a:schemeClr val="tx1"/>
                  </a:solidFill>
                  <a:latin typeface="맑은 고딕"/>
                  <a:ea typeface="맑은 고딕"/>
                </a:rPr>
                <a:t>원자재 </a:t>
              </a:r>
              <a:r>
                <a:rPr lang="en-US" altLang="ko-KR" sz="3200">
                  <a:solidFill>
                    <a:schemeClr val="tx1"/>
                  </a:solidFill>
                  <a:latin typeface="맑은 고딕"/>
                  <a:ea typeface="맑은 고딕"/>
                </a:rPr>
                <a:t>LOT</a:t>
              </a:r>
              <a:r>
                <a:rPr lang="ko-KR" altLang="en-US" sz="3200">
                  <a:solidFill>
                    <a:schemeClr val="tx1"/>
                  </a:solidFill>
                  <a:latin typeface="맑은 고딕"/>
                  <a:ea typeface="맑은 고딕"/>
                </a:rPr>
                <a:t>등록</a:t>
              </a:r>
              <a:r>
                <a:rPr lang="ko-KR" altLang="en-US" sz="3900">
                  <a:solidFill>
                    <a:schemeClr val="tx1"/>
                  </a:solidFill>
                  <a:latin typeface="맑은 고딕"/>
                  <a:ea typeface="맑은 고딕"/>
                </a:rPr>
                <a:t>   </a:t>
              </a:r>
              <a:endParaRPr lang="ko-KR" altLang="en-US" sz="39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5127" name="그룹 5126"/>
          <p:cNvGrpSpPr/>
          <p:nvPr/>
        </p:nvGrpSpPr>
        <p:grpSpPr>
          <a:xfrm rot="0">
            <a:off x="6558615" y="1735959"/>
            <a:ext cx="1313837" cy="2225872"/>
            <a:chOff x="6684164" y="3769739"/>
            <a:chExt cx="1528918" cy="1822069"/>
          </a:xfrm>
        </p:grpSpPr>
        <p:sp>
          <p:nvSpPr>
            <p:cNvPr id="47" name="직사각형 46"/>
            <p:cNvSpPr/>
            <p:nvPr/>
          </p:nvSpPr>
          <p:spPr>
            <a:xfrm>
              <a:off x="6684164" y="4963004"/>
              <a:ext cx="1528917" cy="62880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ct val="120000"/>
                </a:lnSpc>
                <a:buFont typeface="Wingdings"/>
                <a:buNone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굴림"/>
                  <a:ea typeface="굴림"/>
                </a:rPr>
                <a:t> </a:t>
              </a:r>
              <a:r>
                <a:rPr lang="ko-KR" altLang="en-US" sz="1100" b="1">
                  <a:solidFill>
                    <a:schemeClr val="tx1"/>
                  </a:solidFill>
                  <a:latin typeface="굴림"/>
                  <a:ea typeface="굴림"/>
                </a:rPr>
                <a:t>원자재 </a:t>
              </a:r>
              <a:r>
                <a:rPr lang="en-US" altLang="ko-KR" sz="1100" b="1">
                  <a:solidFill>
                    <a:schemeClr val="tx1"/>
                  </a:solidFill>
                  <a:latin typeface="굴림"/>
                  <a:ea typeface="굴림"/>
                </a:rPr>
                <a:t>LOT</a:t>
              </a:r>
              <a:r>
                <a:rPr lang="ko-KR" altLang="en-US" sz="1100" b="1">
                  <a:solidFill>
                    <a:schemeClr val="tx1"/>
                  </a:solidFill>
                  <a:latin typeface="굴림"/>
                  <a:ea typeface="굴림"/>
                </a:rPr>
                <a:t> 등록</a:t>
              </a:r>
              <a:endParaRPr lang="ko-KR" altLang="en-US" sz="1100" b="1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  <p:sp>
          <p:nvSpPr>
            <p:cNvPr id="49" name="순서도: 자기 디스크 48"/>
            <p:cNvSpPr/>
            <p:nvPr/>
          </p:nvSpPr>
          <p:spPr>
            <a:xfrm>
              <a:off x="6720390" y="3769739"/>
              <a:ext cx="1478566" cy="821822"/>
            </a:xfrm>
            <a:prstGeom prst="flowChartMagneticDisk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1100" b="1">
                  <a:solidFill>
                    <a:schemeClr val="dk1"/>
                  </a:solidFill>
                </a:rPr>
                <a:t>TGB_Fault</a:t>
              </a:r>
              <a:br>
                <a:rPr lang="ko-KR" altLang="en-US" sz="1100" b="1">
                  <a:solidFill>
                    <a:schemeClr val="dk1"/>
                  </a:solidFill>
                </a:rPr>
              </a:br>
              <a:endParaRPr lang="ko-KR" altLang="en-US" sz="1100" b="1">
                <a:solidFill>
                  <a:schemeClr val="dk1"/>
                </a:solidFill>
              </a:endParaRPr>
            </a:p>
            <a:p>
              <a:pPr algn="ctr" eaLnBrk="1" latinLnBrk="1" hangingPunct="1">
                <a:lnSpc>
                  <a:spcPts val="800"/>
                </a:lnSpc>
                <a:buFont typeface="Wingdings"/>
                <a:buNone/>
                <a:defRPr/>
              </a:pPr>
              <a:r>
                <a:rPr lang="en-US" altLang="ko-KR" sz="1100" b="1">
                  <a:solidFill>
                    <a:schemeClr val="tx1"/>
                  </a:solidFill>
                  <a:latin typeface="굴림"/>
                  <a:ea typeface="굴림"/>
                </a:rPr>
                <a:t>(</a:t>
              </a:r>
              <a:r>
                <a:rPr lang="ko-KR" altLang="en-US" sz="1100" b="1">
                  <a:solidFill>
                    <a:schemeClr val="tx1"/>
                  </a:solidFill>
                  <a:latin typeface="굴림"/>
                  <a:ea typeface="굴림"/>
                </a:rPr>
                <a:t>불량테이블</a:t>
              </a:r>
              <a:r>
                <a:rPr lang="en-US" altLang="ko-KR" sz="1100" b="1">
                  <a:solidFill>
                    <a:schemeClr val="tx1"/>
                  </a:solidFill>
                  <a:latin typeface="굴림"/>
                  <a:ea typeface="굴림"/>
                </a:rPr>
                <a:t>)</a:t>
              </a:r>
              <a:endParaRPr lang="ko-KR" altLang="en-US" sz="1100" b="1">
                <a:solidFill>
                  <a:schemeClr val="tx1"/>
                </a:solidFill>
                <a:latin typeface="굴림"/>
                <a:ea typeface="굴림"/>
              </a:endParaRPr>
            </a:p>
          </p:txBody>
        </p:sp>
      </p:grpSp>
      <p:cxnSp>
        <p:nvCxnSpPr>
          <p:cNvPr id="5193" name="꺾인 연결선 4"/>
          <p:cNvCxnSpPr>
            <a:cxnSpLocks noChangeShapeType="1"/>
            <a:stCxn id="49" idx="3"/>
            <a:endCxn id="47" idx="0"/>
          </p:cNvCxnSpPr>
          <p:nvPr/>
        </p:nvCxnSpPr>
        <p:spPr>
          <a:xfrm rot="5400000">
            <a:off x="6993402" y="2962043"/>
            <a:ext cx="453760" cy="9496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000000">
                <a:alpha val="100000"/>
              </a:srgbClr>
            </a:solidFill>
            <a:round/>
            <a:tailEnd type="arrow" w="med" len="med"/>
          </a:ln>
        </p:spPr>
      </p:cxnSp>
      <p:sp>
        <p:nvSpPr>
          <p:cNvPr id="5196" name="순서도: 자기 디스크 48"/>
          <p:cNvSpPr/>
          <p:nvPr/>
        </p:nvSpPr>
        <p:spPr>
          <a:xfrm>
            <a:off x="5922669" y="5607634"/>
            <a:ext cx="1085724" cy="960475"/>
          </a:xfrm>
          <a:prstGeom prst="flowChartMagneticDisk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TGB_FaultRec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불량제고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  입출이력</a:t>
            </a: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</p:txBody>
      </p:sp>
      <p:cxnSp>
        <p:nvCxnSpPr>
          <p:cNvPr id="5198" name="꺾인 연결선 4"/>
          <p:cNvCxnSpPr>
            <a:cxnSpLocks noChangeShapeType="1"/>
          </p:cNvCxnSpPr>
          <p:nvPr/>
        </p:nvCxnSpPr>
        <p:spPr>
          <a:xfrm rot="5400000">
            <a:off x="6451527" y="3815025"/>
            <a:ext cx="813914" cy="838341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000000">
                <a:alpha val="100000"/>
              </a:srgbClr>
            </a:solidFill>
            <a:round/>
            <a:tailEnd type="arrow" w="med" len="med"/>
          </a:ln>
        </p:spPr>
      </p:cxnSp>
      <p:sp>
        <p:nvSpPr>
          <p:cNvPr id="5200" name="순서도: 자기 디스크 48"/>
          <p:cNvSpPr/>
          <p:nvPr/>
        </p:nvSpPr>
        <p:spPr>
          <a:xfrm rot="30386">
            <a:off x="5910167" y="4594608"/>
            <a:ext cx="1105148" cy="937358"/>
          </a:xfrm>
          <a:prstGeom prst="flowChartMagneticDisk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TP_LotTracking</a:t>
            </a:r>
            <a:endParaRPr xmlns:mc="http://schemas.openxmlformats.org/markup-compatibility/2006" xmlns:hp="http://schemas.haansoft.com/office/presentation/8.0" kumimoji="0" lang="en-US" altLang="ko-KR" sz="1000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(Lot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 트래킹</a:t>
            </a: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5201" name="순서도: 자기 디스크 48"/>
          <p:cNvSpPr/>
          <p:nvPr/>
        </p:nvSpPr>
        <p:spPr>
          <a:xfrm>
            <a:off x="7601046" y="4677994"/>
            <a:ext cx="1032511" cy="887556"/>
          </a:xfrm>
          <a:prstGeom prst="flowChartMagneticDisk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TB_StockPP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공정재고</a:t>
            </a: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</p:txBody>
      </p:sp>
      <p:cxnSp>
        <p:nvCxnSpPr>
          <p:cNvPr id="5202" name="꺾인 연결선 4"/>
          <p:cNvCxnSpPr>
            <a:cxnSpLocks noChangeShapeType="1"/>
          </p:cNvCxnSpPr>
          <p:nvPr/>
        </p:nvCxnSpPr>
        <p:spPr>
          <a:xfrm rot="16200000" flipH="1">
            <a:off x="7252929" y="3729726"/>
            <a:ext cx="988095" cy="980066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000000">
                <a:alpha val="100000"/>
              </a:srgbClr>
            </a:solidFill>
            <a:round/>
            <a:tailEnd type="arrow" w="med" len="med"/>
          </a:ln>
        </p:spPr>
      </p:cxnSp>
      <p:sp>
        <p:nvSpPr>
          <p:cNvPr id="5204" name="순서도: 자기 디스크 48"/>
          <p:cNvSpPr/>
          <p:nvPr/>
        </p:nvSpPr>
        <p:spPr>
          <a:xfrm>
            <a:off x="7680974" y="5659101"/>
            <a:ext cx="1043196" cy="928858"/>
          </a:xfrm>
          <a:prstGeom prst="flowChartMagneticDisk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TB_StockPP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Rec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ts val="8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공정재고이력</a:t>
            </a: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굴림"/>
                <a:ea typeface="굴림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굴림"/>
              <a:ea typeface="굴림"/>
            </a:endParaRPr>
          </a:p>
        </p:txBody>
      </p:sp>
      <p:cxnSp>
        <p:nvCxnSpPr>
          <p:cNvPr id="5205" name=""/>
          <p:cNvCxnSpPr/>
          <p:nvPr/>
        </p:nvCxnSpPr>
        <p:spPr>
          <a:xfrm rot="16200000" flipH="1">
            <a:off x="6080479" y="5033764"/>
            <a:ext cx="2381240" cy="10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6" name=""/>
          <p:cNvCxnSpPr/>
          <p:nvPr/>
        </p:nvCxnSpPr>
        <p:spPr>
          <a:xfrm>
            <a:off x="6915355" y="6250653"/>
            <a:ext cx="72717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1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4620" y="728980"/>
          <a:ext cx="12106912" cy="706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0"/>
                <a:gridCol w="1501140"/>
                <a:gridCol w="886460"/>
                <a:gridCol w="266065"/>
                <a:gridCol w="2548890"/>
                <a:gridCol w="1229360"/>
                <a:gridCol w="691092"/>
                <a:gridCol w="877993"/>
                <a:gridCol w="1397002"/>
                <a:gridCol w="1480820"/>
              </a:tblGrid>
              <a:tr h="223670"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DC_MES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SUB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시스템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품질관리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  <a:tr h="340988"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ID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POP_CLOT</a:t>
                      </a:r>
                      <a:endParaRPr lang="en-US" altLang="ko-KR" sz="1000"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>
                          <a:latin typeface="굴림"/>
                          <a:ea typeface="굴림"/>
                        </a:rPr>
                        <a:t>[원자재LOT]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프로그램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굴림"/>
                          <a:ea typeface="굴림"/>
                        </a:rPr>
                        <a:t>원자재</a:t>
                      </a:r>
                      <a:r>
                        <a:rPr lang="en-US" altLang="ko-KR" sz="1000">
                          <a:latin typeface="굴림"/>
                          <a:ea typeface="굴림"/>
                        </a:rPr>
                        <a:t>LOT 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이진우</a:t>
                      </a:r>
                      <a:endParaRPr lang="ko-KR" altLang="en-US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작성일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ko-KR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2023-06-2</a:t>
                      </a:r>
                      <a:r>
                        <a:rPr lang="en-US" altLang="ko-KR" sz="10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7</a:t>
                      </a:r>
                      <a:endParaRPr lang="en-US" altLang="ko-KR" sz="10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23670">
                <a:tc gridSpan="10">
                  <a:txBody>
                    <a:bodyPr vert="horz" lIns="112395" tIns="45085" rIns="112395" bIns="45085" anchor="t" anchorCtr="0"/>
                    <a:lstStyle/>
                    <a:p>
                      <a:pPr marL="0" lvl="1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처 리 요 약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  <a:tr h="5340690">
                <a:tc gridSpan="3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▣ 주요항목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SP 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명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TGR_GET_CLOT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원자재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LOT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171450" marR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내역 </a:t>
                      </a:r>
                      <a:endParaRPr lang="ko-KR" altLang="en-US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r>
                        <a:rPr lang="ko-KR" altLang="en-US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조회 테이블 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=</a:t>
                      </a:r>
                      <a:r>
                        <a:rPr lang="en-US" altLang="ko-KR" sz="1000" b="1">
                          <a:solidFill>
                            <a:schemeClr val="dk1"/>
                          </a:solidFill>
                        </a:rPr>
                        <a:t>-TB_Fault</a:t>
                      </a:r>
                      <a:endParaRPr lang="en-US" altLang="ko-KR" sz="1000" b="1">
                        <a:solidFill>
                          <a:schemeClr val="dk1"/>
                        </a:solidFill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@FAULTNO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           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불량 번호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*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조회조건 </a:t>
                      </a:r>
                      <a:b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</a:b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DECLARE @CLOTNO VARCHAR(50)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SELECT @CLOTNO = ISNULL(CLOTNO, 'X')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	  FROM TB_Fault WITH(NOLOCK)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	 WHERE FAULTNO = @FAULTNO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	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상세내역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-원자재포함여부(  CHK)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-공장(PLANTCODE)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-작업장명(WORKCENTNAME)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-불량판정번호(FAULTNO)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-원자재LOT(MATLOTNO)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불량검사판단 후 나온 확정된 양품 수량은 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양품에 대한 원자재가 무엇이 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POPUP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창에 나오며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작업자에 의해 체크로 인해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양품에 들어갔어던 원자재내역을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직접 입력할 수 있도록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CHK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를 하면 됩니다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.</a:t>
                      </a: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baseline="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 baseline="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gridSpan="4">
                  <a:txBody>
                    <a:bodyPr vert="horz" lIns="112395" tIns="45085" rIns="112395" bIns="45085" anchor="t" anchorCtr="0"/>
                    <a:lstStyle/>
                    <a:p>
                      <a:pPr marL="0" lvl="1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▣ 주요항목 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등록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en-US" altLang="ko-KR" sz="1100" b="0" i="0" kern="120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SP </a:t>
                      </a:r>
                      <a:r>
                        <a:rPr lang="ko-KR" altLang="en-US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명 </a:t>
                      </a:r>
                      <a:r>
                        <a:rPr lang="en-US" altLang="ko-KR" sz="1100" b="0" 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: </a:t>
                      </a:r>
                      <a:r>
                        <a:rPr lang="en-US" altLang="ko-KR" sz="1100" b="0" baseline="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TGR_QM_Fault_I2</a:t>
                      </a:r>
                      <a:r>
                        <a:rPr lang="ko-KR" altLang="en-US" sz="1100" b="0" baseline="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altLang="ko-KR" sz="1100" b="0" baseline="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ko-KR" altLang="en-US" sz="1100" b="0" baseline="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양품판정된 LOT를 가지고 </a:t>
                      </a:r>
                      <a:endParaRPr lang="ko-KR" altLang="en-US" sz="1100" b="0" baseline="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baseline="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                                          LOT TRACKING에 데이터 등록</a:t>
                      </a:r>
                      <a:r>
                        <a:rPr lang="en-US" altLang="ko-KR" sz="1100" b="0" baseline="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lang="ko-KR" altLang="en-US" sz="1100" b="0" baseline="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baseline="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-</a:t>
                      </a:r>
                      <a:r>
                        <a:rPr lang="ko-KR" altLang="en-US" sz="1100" b="0" baseline="0">
                          <a:solidFill>
                            <a:schemeClr val="dk1"/>
                          </a:solidFill>
                          <a:latin typeface="굴림"/>
                          <a:ea typeface="굴림"/>
                        </a:rPr>
                        <a:t>파라메터                                </a:t>
                      </a:r>
                      <a:endParaRPr lang="ko-KR" altLang="en-US" sz="1100" b="0" baseline="0">
                        <a:solidFill>
                          <a:schemeClr val="dk1"/>
                        </a:solidFill>
                        <a:latin typeface="굴림"/>
                        <a:ea typeface="굴림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@NEWLOTNO   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-- 양품판정된 물품의 LOT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@CLOTNO          -- 팝업에서 받아온 원자재LOT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@WORKER   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-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작업장 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1.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테이블 </a:t>
                      </a:r>
                      <a:r>
                        <a:rPr lang="en-US" altLang="ko-KR" sz="1200" b="1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JOIN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과 </a:t>
                      </a:r>
                      <a:r>
                        <a:rPr lang="en-US" altLang="ko-KR" sz="1200" b="1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DECLARE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만듬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DECLARE @LS_PLANTCODE                  VARCHAR(10)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,@LS_WORKCENTERCODE      VARCHAR(30)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,@LS_ITEMCODE	                   VARCHAR(30)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,@LS_ORDERNO                     VARCHAR(30)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,@LS_QTY	                   INT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,@LS_UNITCODE                    VARCHAR(10)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,@LS_CITEMCODE                  VARCHAR(30)             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,@LS_CUNITCODE                  VARCHAR(10)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SELECT    @LS_PLANTCODE                = A.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PLANTCODE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,@LS_WORKCENTERCODE     = B.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WORKCENTERCODE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,@LS_ITEMCODE                   = A.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ITEMCODE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,@LS_ORDERNO                    = B.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ORDERNO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,@LS_QTY                             = B.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QTY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,@LS_UNITCODE                   = B.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UNITCODE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,@LS_CITEMCODE                 = C.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ITEMCODE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,@LS_CUNITCODE                 = C.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BASEUNIT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gridSpan="3">
                  <a:txBody>
                    <a:bodyPr vert="horz" lIns="112395" tIns="45085" rIns="112395" bIns="45085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FROM   TB_StockPPrec A WITH(NOLOCK)    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JOIN     TB_FaultRec B  WITH(NOLOCK)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	   ON  A.LOTNO     = B.NEWLOTNO                      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LEFT JOIN TB_ItemMaster C WITH(NOLOCK)                    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        ON  B.PLANTCODE = C.PLANTCODE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       AND  B.ITEMCODE  = C.ITEMCODE </a:t>
                      </a:r>
                      <a:endParaRPr lang="en-US" altLang="ko-KR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WHERE A.LOTNO = @NEWLOTNO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2. LOT TRACKING에서 SEQ 가져오기</a:t>
                      </a:r>
                      <a:endParaRPr lang="en-US" altLang="ko-KR" sz="1100" b="1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	DECLARE @LI_SEQ INT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 SELECT @LI_SEQ = ISNULL(MAX(SEQ), 0) + 1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	  FROM TP_LotTracking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  WHERE PLANTCODE = @LS_PLANTCODE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	   AND LOTNO     = @NEWLOTNO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3.</a:t>
                      </a:r>
                      <a:r>
                        <a:rPr lang="ko-KR" altLang="en-US" sz="1200" b="1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r>
                        <a:rPr lang="en-US" altLang="ko-KR" sz="1200" b="1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LotTracking</a:t>
                      </a:r>
                      <a:r>
                        <a:rPr lang="ko-KR" altLang="en-US" sz="1200" b="1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 이력등록 </a:t>
                      </a:r>
                      <a:endParaRPr lang="ko-KR" altLang="en-US" sz="1200" b="1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 -INSERT INTO TP_LotTracking 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  (PLANTCODE,       LOTNO,                  SEQ,          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   ORDERNO,          WORKCENTERCODE,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   ITEMCODE,         PRODQTY,              UNITCODE,  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   CLOTNO,            CITEMCODE,     CUNITCODE   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   MAKEDATE,         MAKER)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    </a:t>
                      </a:r>
                      <a:endParaRPr lang="en-US" altLang="ko-KR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+mn-cs"/>
                        </a:rPr>
                        <a:t>  </a:t>
                      </a:r>
                      <a:endParaRPr lang="ko-KR" altLang="en-US" sz="1100" b="0" i="0" kern="1200">
                        <a:solidFill>
                          <a:schemeClr val="dk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@NEWLOTNO  --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생산실적등록으로  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            채번된 불량 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LOT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번호 입니다</a:t>
                      </a:r>
                      <a:r>
                        <a:rPr lang="en-US" altLang="ko-KR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.</a:t>
                      </a: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kern="1200" baseline="0">
                          <a:solidFill>
                            <a:schemeClr val="tx1"/>
                          </a:solidFill>
                          <a:latin typeface="굴림"/>
                          <a:ea typeface="굴림"/>
                          <a:cs typeface="+mn-cs"/>
                        </a:rPr>
                        <a:t>                          </a:t>
                      </a:r>
                      <a:endParaRPr lang="ko-KR" altLang="en-US" sz="1100" b="0" kern="1200" baseline="0">
                        <a:solidFill>
                          <a:schemeClr val="tx1"/>
                        </a:solidFill>
                        <a:latin typeface="굴림"/>
                        <a:ea typeface="굴림"/>
                        <a:cs typeface="+mn-cs"/>
                      </a:endParaRPr>
                    </a:p>
                  </a:txBody>
                  <a:tcPr marL="112395" marR="112395" marT="45085" marB="45085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571500" indent="-571500" algn="r" eaLnBrk="1" latinLnBrk="1" hangingPunct="1"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1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Application</a:t>
            </a:r>
            <a:r>
              <a:rPr xmlns:mc="http://schemas.openxmlformats.org/markup-compatibility/2006" xmlns:hp="http://schemas.haansoft.com/office/presentation/8.0" lang="ko-KR" altLang="en-US" sz="1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/>
                <a:ea typeface="굴림"/>
                <a:cs typeface="+mn-cs"/>
              </a:rPr>
              <a:t> 설계</a:t>
            </a:r>
            <a:endParaRPr xmlns:mc="http://schemas.openxmlformats.org/markup-compatibility/2006" xmlns:hp="http://schemas.haansoft.com/office/presentation/8.0" lang="ko-KR" altLang="en-US" sz="1600" mc:Ignorable="hp" hp:hslEmbossed="0">
              <a:solidFill>
                <a:schemeClr val="tx1"/>
              </a:solidFill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58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39</Paragraphs>
  <Words>84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550</dc:creator>
  <cp:lastModifiedBy>kmg_713</cp:lastModifiedBy>
  <dc:title>PowerPoint 프레젠테이션</dc:title>
  <cp:version>9.104.165.50235</cp:version>
  <dcterms:modified xsi:type="dcterms:W3CDTF">2023-06-28T07:21:23Z</dcterms:modified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