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4087" r:id="rId13"/>
  </p:sldMasterIdLst>
  <p:notesMasterIdLst>
    <p:notesMasterId r:id="rId15"/>
  </p:notesMasterIdLst>
  <p:sldIdLst>
    <p:sldId id="263" r:id="rId17"/>
    <p:sldId id="265" r:id="rId19"/>
    <p:sldId id="292" r:id="rId21"/>
    <p:sldId id="304" r:id="rId23"/>
    <p:sldId id="303" r:id="rId25"/>
    <p:sldId id="312" r:id="rId27"/>
    <p:sldId id="305" r:id="rId29"/>
    <p:sldId id="293" r:id="rId31"/>
    <p:sldId id="295" r:id="rId33"/>
    <p:sldId id="294" r:id="rId35"/>
    <p:sldId id="296" r:id="rId37"/>
    <p:sldId id="297" r:id="rId39"/>
    <p:sldId id="298" r:id="rId40"/>
    <p:sldId id="299" r:id="rId42"/>
    <p:sldId id="300" r:id="rId44"/>
    <p:sldId id="301" r:id="rId46"/>
    <p:sldId id="306" r:id="rId48"/>
    <p:sldId id="307" r:id="rId50"/>
    <p:sldId id="308" r:id="rId51"/>
    <p:sldId id="309" r:id="rId53"/>
    <p:sldId id="310" r:id="rId55"/>
    <p:sldId id="311" r:id="rId57"/>
    <p:sldId id="256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7" userDrawn="1">
          <p15:clr>
            <a:srgbClr val="A4A3A4"/>
          </p15:clr>
        </p15:guide>
        <p15:guide id="2" pos="76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35F35"/>
    <a:srgbClr val="F7F3EF"/>
    <a:srgbClr val="184D65"/>
    <a:srgbClr val="ECD5D0"/>
    <a:srgbClr val="F6DDC6"/>
    <a:srgbClr val="B37A3F"/>
    <a:srgbClr val="B6854D"/>
    <a:srgbClr val="795445"/>
    <a:srgbClr val="2D3738"/>
    <a:srgbClr val="B3927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020" y="28"/>
      </p:cViewPr>
      <p:guideLst>
        <p:guide orient="horz" pos="4287"/>
        <p:guide pos="7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5" Type="http://schemas.openxmlformats.org/officeDocument/2006/relationships/slide" Target="slides/slide10.xml"></Relationship><Relationship Id="rId37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6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50" Type="http://schemas.openxmlformats.org/officeDocument/2006/relationships/slide" Target="slides/slide18.xml"></Relationship><Relationship Id="rId51" Type="http://schemas.openxmlformats.org/officeDocument/2006/relationships/slide" Target="slides/slide19.xml"></Relationship><Relationship Id="rId53" Type="http://schemas.openxmlformats.org/officeDocument/2006/relationships/slide" Target="slides/slide20.xml"></Relationship><Relationship Id="rId55" Type="http://schemas.openxmlformats.org/officeDocument/2006/relationships/slide" Target="slides/slide21.xml"></Relationship><Relationship Id="rId57" Type="http://schemas.openxmlformats.org/officeDocument/2006/relationships/slide" Target="slides/slide22.xml"></Relationship><Relationship Id="rId59" Type="http://schemas.openxmlformats.org/officeDocument/2006/relationships/slide" Target="slides/slide23.xml"></Relationship><Relationship Id="rId63" Type="http://schemas.openxmlformats.org/officeDocument/2006/relationships/viewProps" Target="viewProps.xml"></Relationship><Relationship Id="rId6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/>
            <a:r>
              <a:rPr/>
              <a:t>둘째 수준</a:t>
            </a:r>
            <a:endParaRPr lang="ko-KR" altLang="en-US"/>
          </a:p>
          <a:p>
            <a:pPr marL="0" indent="0" rtl="0" lvl="2"/>
            <a:r>
              <a:rPr/>
              <a:t>셋째 수준</a:t>
            </a:r>
            <a:endParaRPr lang="ko-KR" altLang="en-US"/>
          </a:p>
          <a:p>
            <a:pPr marL="0" indent="0" rtl="0" lvl="3"/>
            <a:r>
              <a:rPr/>
              <a:t>넷째 수준</a:t>
            </a:r>
            <a:endParaRPr lang="ko-KR" altLang="en-US"/>
          </a:p>
          <a:p>
            <a:pPr marL="0" indent="0" rtl="0" lvl="4"/>
            <a:r>
              <a:rPr/>
              <a:t>다섯째 수준</a:t>
            </a:r>
            <a:endParaRPr lang="ko-KR" altLang="en-US"/>
          </a:p>
        </p:txBody>
      </p:sp>
      <p:sp>
        <p:nvSpPr>
          <p:cNvPr id="19" name="머리글 갤체 틀 41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0" name="바닥글 개체 틀 42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1" name="날짜 개체 틀 43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r" hangingPunct="1"/>
            <a:fld id="{B9320F77-B9A0-41C5-862A-B4B631284C64}" type="datetime1">
              <a:rPr lang="en-GB" altLang="en-US"/>
              <a:t>6/16/2023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2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Arial" charset="0"/>
                <a:ea typeface="나눔스퀘어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Arial" charset="0"/>
                <a:ea typeface="나눔스퀘어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Arial" charset="0"/>
                <a:ea typeface="나눔스퀘어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Arial" charset="0"/>
                <a:ea typeface="나눔스퀘어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Arial" charset="0"/>
                <a:ea typeface="나눔스퀘어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Arial" charset="0"/>
                <a:ea typeface="나눔스퀘어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Arial" charset="0"/>
                <a:ea typeface="나눔스퀘어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Arial" charset="0"/>
                <a:ea typeface="나눔스퀘어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Arial" charset="0"/>
                <a:ea typeface="나눔스퀘어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Arial" charset="0"/>
                <a:ea typeface="나눔스퀘어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4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4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 sz="6000"/>
              <a:t>마스터 제목 스타일 편집</a:t>
            </a:r>
            <a:endParaRPr lang="ko-KR" altLang="en-US" sz="600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54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 sz="2400"/>
              <a:t>클릭하여 마스터 부제목 스타일 편집</a:t>
            </a:r>
            <a:endParaRPr lang="ko-KR" altLang="en-US" sz="24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2023-06-16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/>
              <a:t>마스터 제목 스타일 편집</a:t>
            </a:r>
            <a:endParaRPr lang="ko-KR" altLang="en-US" sz="4400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/>
              <a:t>마스터 텍스트 스타일을 편집하려면 클릭</a:t>
            </a:r>
            <a:endParaRPr lang="ko-KR" altLang="en-US" sz="2800"/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/>
              <a:t>두 번째 수준</a:t>
            </a:r>
            <a:endParaRPr lang="ko-KR" altLang="en-US" sz="2400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 sz="2000"/>
              <a:t>세 번째 수준</a:t>
            </a:r>
            <a:endParaRPr lang="ko-KR" altLang="en-US" sz="2000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 sz="1800"/>
              <a:t>네 번째 수준</a:t>
            </a:r>
            <a:endParaRPr lang="ko-KR" altLang="en-US" sz="1800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 sz="1800"/>
              <a:t>다섯 번째 수준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2023-06-16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155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/>
              <a:t>마스터 제목 스타일 편집</a:t>
            </a:r>
            <a:endParaRPr lang="ko-KR" altLang="en-US" sz="4400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15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/>
              <a:t>마스터 텍스트 스타일을 편집하려면 클릭</a:t>
            </a:r>
            <a:endParaRPr lang="ko-KR" altLang="en-US" sz="2800"/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/>
              <a:t>두 번째 수준</a:t>
            </a:r>
            <a:endParaRPr lang="ko-KR" altLang="en-US" sz="2400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 sz="2000"/>
              <a:t>세 번째 수준</a:t>
            </a:r>
            <a:endParaRPr lang="ko-KR" altLang="en-US" sz="2000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 sz="1800"/>
              <a:t>네 번째 수준</a:t>
            </a:r>
            <a:endParaRPr lang="ko-KR" altLang="en-US" sz="1800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 sz="1800"/>
              <a:t>다섯 번째 수준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2023-06-16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/>
              <a:t>마스터 제목 스타일 편집</a:t>
            </a:r>
            <a:endParaRPr lang="ko-KR" altLang="en-US" sz="4400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/>
              <a:t>마스터 텍스트 스타일을 편집하려면 클릭</a:t>
            </a:r>
            <a:endParaRPr lang="ko-KR" altLang="en-US" sz="2800"/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/>
              <a:t>두 번째 수준</a:t>
            </a:r>
            <a:endParaRPr lang="ko-KR" altLang="en-US" sz="2400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 sz="2000"/>
              <a:t>세 번째 수준</a:t>
            </a:r>
            <a:endParaRPr lang="ko-KR" altLang="en-US" sz="2000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 sz="1800"/>
              <a:t>네 번째 수준</a:t>
            </a:r>
            <a:endParaRPr lang="ko-KR" altLang="en-US" sz="1800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 sz="1800"/>
              <a:t>다섯 번째 수준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2023-06-16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 sz="6000"/>
              <a:t>마스터 제목 스타일 편집</a:t>
            </a:r>
            <a:endParaRPr lang="ko-KR" altLang="en-US" sz="6000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2400"/>
              <a:t>마스터 텍스트 스타일을 편집하려면 클릭</a:t>
            </a:r>
            <a:endParaRPr lang="ko-KR" altLang="en-US" sz="24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2023-06-16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/>
              <a:t>마스터 제목 스타일 편집</a:t>
            </a:r>
            <a:endParaRPr lang="ko-KR" altLang="en-US" sz="4400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/>
              <a:t>마스터 텍스트 스타일을 편집하려면 클릭</a:t>
            </a:r>
            <a:endParaRPr lang="ko-KR" altLang="en-US" sz="2800"/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/>
              <a:t>두 번째 수준</a:t>
            </a:r>
            <a:endParaRPr lang="ko-KR" altLang="en-US" sz="2400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 sz="2000"/>
              <a:t>세 번째 수준</a:t>
            </a:r>
            <a:endParaRPr lang="ko-KR" altLang="en-US" sz="2000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 sz="1800"/>
              <a:t>네 번째 수준</a:t>
            </a:r>
            <a:endParaRPr lang="ko-KR" altLang="en-US" sz="1800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 sz="1800"/>
              <a:t>다섯 번째 수준</a:t>
            </a:r>
            <a:endParaRPr lang="ko-KR" altLang="en-US" sz="1800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/>
              <a:t>마스터 텍스트 스타일을 편집하려면 클릭</a:t>
            </a:r>
            <a:endParaRPr lang="ko-KR" altLang="en-US" sz="2800"/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/>
              <a:t>두 번째 수준</a:t>
            </a:r>
            <a:endParaRPr lang="ko-KR" altLang="en-US" sz="2400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 sz="2000"/>
              <a:t>세 번째 수준</a:t>
            </a:r>
            <a:endParaRPr lang="ko-KR" altLang="en-US" sz="2000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 sz="1800"/>
              <a:t>네 번째 수준</a:t>
            </a:r>
            <a:endParaRPr lang="ko-KR" altLang="en-US" sz="1800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 sz="1800"/>
              <a:t>다섯 번째 수준</a:t>
            </a:r>
            <a:endParaRPr lang="ko-KR" altLang="en-US" sz="1800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2023-06-16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/>
              <a:t>마스터 제목 스타일 편집</a:t>
            </a:r>
            <a:endParaRPr lang="ko-KR" altLang="en-US" sz="4400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35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 sz="2400"/>
              <a:t>마스터 텍스트 스타일을 편집하려면 클릭</a:t>
            </a:r>
            <a:endParaRPr lang="ko-KR" altLang="en-US" sz="2400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4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/>
              <a:t>마스터 텍스트 스타일을 편집하려면 클릭</a:t>
            </a:r>
            <a:endParaRPr lang="ko-KR" altLang="en-US" sz="2800"/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/>
              <a:t>두 번째 수준</a:t>
            </a:r>
            <a:endParaRPr lang="ko-KR" altLang="en-US" sz="2400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 sz="2000"/>
              <a:t>세 번째 수준</a:t>
            </a:r>
            <a:endParaRPr lang="ko-KR" altLang="en-US" sz="2000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 sz="1800"/>
              <a:t>네 번째 수준</a:t>
            </a:r>
            <a:endParaRPr lang="ko-KR" altLang="en-US" sz="1800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 sz="1800"/>
              <a:t>다섯 번째 수준</a:t>
            </a:r>
            <a:endParaRPr lang="ko-KR" altLang="en-US" sz="1800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3505" cy="8235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 sz="2400"/>
              <a:t>마스터 텍스트 스타일을 편집하려면 클릭</a:t>
            </a:r>
            <a:endParaRPr lang="ko-KR" altLang="en-US" sz="2400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3505" cy="3684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/>
              <a:t>마스터 텍스트 스타일을 편집하려면 클릭</a:t>
            </a:r>
            <a:endParaRPr lang="ko-KR" altLang="en-US" sz="2800"/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/>
              <a:t>두 번째 수준</a:t>
            </a:r>
            <a:endParaRPr lang="ko-KR" altLang="en-US" sz="2400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 sz="2000"/>
              <a:t>세 번째 수준</a:t>
            </a:r>
            <a:endParaRPr lang="ko-KR" altLang="en-US" sz="2000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 sz="1800"/>
              <a:t>네 번째 수준</a:t>
            </a:r>
            <a:endParaRPr lang="ko-KR" altLang="en-US" sz="1800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 sz="1800"/>
              <a:t>다섯 번째 수준</a:t>
            </a:r>
            <a:endParaRPr lang="ko-KR" altLang="en-US" sz="1800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2023-06-16</a:t>
            </a:fld>
            <a:endParaRPr lang="ko-KR" altLang="en-US" sz="1800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/>
              <a:t>마스터 제목 스타일 편집</a:t>
            </a:r>
            <a:endParaRPr lang="ko-KR" altLang="en-US" sz="4400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2023-06-16</a:t>
            </a:fld>
            <a:endParaRPr lang="ko-KR" altLang="en-US" sz="1800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2023-06-16</a:t>
            </a:fld>
            <a:endParaRPr lang="ko-KR" altLang="en-US" sz="1800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 sz="3200"/>
              <a:t>마스터 제목 스타일 편집</a:t>
            </a:r>
            <a:endParaRPr lang="ko-KR" altLang="en-US" sz="3200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36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Font typeface="Arial"/>
              <a:buChar char="•"/>
            </a:pPr>
            <a:r>
              <a:rPr lang="ko-KR" altLang="en-US" sz="3200"/>
              <a:t>마스터 텍스트 스타일을 편집하려면 클릭</a:t>
            </a:r>
            <a:endParaRPr lang="ko-KR" altLang="en-US" sz="3200"/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800"/>
              <a:t>두 번째 수준</a:t>
            </a:r>
            <a:endParaRPr lang="ko-KR" altLang="en-US" sz="2800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 sz="2400"/>
              <a:t>세 번째 수준</a:t>
            </a:r>
            <a:endParaRPr lang="ko-KR" altLang="en-US" sz="2400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 sz="2000"/>
              <a:t>네 번째 수준</a:t>
            </a:r>
            <a:endParaRPr lang="ko-KR" altLang="en-US" sz="2000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 sz="2000"/>
              <a:t>다섯 번째 수준</a:t>
            </a:r>
            <a:endParaRPr lang="ko-KR" altLang="en-US" sz="2000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1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 sz="1600"/>
              <a:t>마스터 텍스트 스타일을 편집하려면 클릭</a:t>
            </a:r>
            <a:endParaRPr lang="ko-KR" altLang="en-US" sz="1600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2023-06-16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 sz="3200"/>
              <a:t>마스터 제목 스타일 편집</a:t>
            </a:r>
            <a:endParaRPr lang="ko-KR" altLang="en-US" sz="3200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5183505" y="987425"/>
            <a:ext cx="6172835" cy="487362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1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 sz="1600"/>
              <a:t>마스터 텍스트 스타일을 편집하려면 클릭</a:t>
            </a:r>
            <a:endParaRPr lang="ko-KR" altLang="en-US" sz="1600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2023-06-16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마스터 제목 스타일 편집</a:t>
            </a:r>
            <a:endParaRPr lang="ko-KR" altLang="en-US" sz="1800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800"/>
              <a:t>마스터 텍스트 스타일을 편집하려면 클릭</a:t>
            </a:r>
            <a:endParaRPr lang="ko-KR" altLang="en-US" sz="1800"/>
          </a:p>
          <a:p>
            <a:pPr marL="228600" indent="-228600" latinLnBrk="0">
              <a:buFont typeface="Arial"/>
              <a:buChar char="•"/>
            </a:pPr>
            <a:r>
              <a:rPr lang="ko-KR" altLang="en-US" sz="1800"/>
              <a:t>두 번째 수준</a:t>
            </a:r>
            <a:endParaRPr lang="ko-KR" altLang="en-US" sz="1800"/>
          </a:p>
          <a:p>
            <a:pPr marL="228600" indent="-228600" latinLnBrk="0">
              <a:buFont typeface="Arial"/>
              <a:buChar char="•"/>
            </a:pPr>
            <a:r>
              <a:rPr lang="ko-KR" altLang="en-US" sz="1800"/>
              <a:t>세 번째 수준</a:t>
            </a:r>
            <a:endParaRPr lang="ko-KR" altLang="en-US" sz="1800"/>
          </a:p>
          <a:p>
            <a:pPr marL="228600" indent="-228600" latinLnBrk="0">
              <a:buFont typeface="Arial"/>
              <a:buChar char="•"/>
            </a:pPr>
            <a:r>
              <a:rPr lang="ko-KR" altLang="en-US" sz="1800"/>
              <a:t>네 번째 수준</a:t>
            </a:r>
            <a:endParaRPr lang="ko-KR" altLang="en-US" sz="1800"/>
          </a:p>
          <a:p>
            <a:pPr marL="228600" indent="-228600" latinLnBrk="0">
              <a:buFont typeface="Arial"/>
              <a:buChar char="•"/>
            </a:pPr>
            <a:r>
              <a:rPr lang="ko-KR" altLang="en-US" sz="1800"/>
              <a:t>다섯 번째 수준</a:t>
            </a:r>
            <a:endParaRPr lang="ko-KR" altLang="en-US" sz="1800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2023-06-16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10439749358.png"></Relationship><Relationship Id="rId3" Type="http://schemas.openxmlformats.org/officeDocument/2006/relationships/image" Target="../media/fImage71349786962.png"></Relationship><Relationship Id="rId4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71159874464.pn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649679965705.png"></Relationship><Relationship Id="rId3" Type="http://schemas.openxmlformats.org/officeDocument/2006/relationships/notesSlide" Target="../notesSlides/notesSlide12.xml"></Relationship><Relationship Id="rId4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264810048145.png"></Relationship><Relationship Id="rId3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374310123281.png"></Relationship><Relationship Id="rId3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052710216827.png"></Relationship><Relationship Id="rId3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842710299961.png"></Relationship><Relationship Id="rId3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3.jpeg"></Relationship><Relationship Id="rId3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1402451399491.png"></Relationship><Relationship Id="rId3" Type="http://schemas.openxmlformats.org/officeDocument/2006/relationships/image" Target="../media/fImage16304514002995.png"></Relationship><Relationship Id="rId4" Type="http://schemas.openxmlformats.org/officeDocument/2006/relationships/notesSlide" Target="../notesSlides/notesSlide18.xml"></Relationship><Relationship Id="rId5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notesSlide" Target="../notesSlides/notesSlide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523514671942.png"></Relationship><Relationship Id="rId3" Type="http://schemas.openxmlformats.org/officeDocument/2006/relationships/image" Target="../media/fImage6273914684827.png"></Relationship><Relationship Id="rId4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476914805436.png"></Relationship><Relationship Id="rId3" Type="http://schemas.openxmlformats.org/officeDocument/2006/relationships/image" Target="../media/fImage5466814812391.png"></Relationship><Relationship Id="rId4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637114934604.png"></Relationship><Relationship Id="rId3" Type="http://schemas.openxmlformats.org/officeDocument/2006/relationships/image" Target="../media/fImage4161914943902.png"></Relationship><Relationship Id="rId4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2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3.jpeg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2384130441.png"></Relationship><Relationship Id="rId3" Type="http://schemas.openxmlformats.org/officeDocument/2006/relationships/image" Target="../media/fImage125624513068467.jpeg"></Relationship><Relationship Id="rId4" Type="http://schemas.openxmlformats.org/officeDocument/2006/relationships/image" Target="../media/fImage4843813076334.png"></Relationship><Relationship Id="rId5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25299536500.png"></Relationship><Relationship Id="rId3" Type="http://schemas.openxmlformats.org/officeDocument/2006/relationships/image" Target="../media/fImage638609549169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63519725724.png"></Relationship><Relationship Id="rId3" Type="http://schemas.openxmlformats.org/officeDocument/2006/relationships/image" Target="../media/fImage558029731478.png"></Relationship><Relationship Id="rId4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C:/Users/admin/AppData/Roaming/PolarisOffice/ETemp/11420_15245496/image1.jpe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18" name="직사각형 17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chemeClr val="bg2">
              <a:lumMod val="25000"/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292100" y="1727200"/>
            <a:ext cx="4010025" cy="644398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1300" b="1">
                <a:solidFill>
                  <a:schemeClr val="bg1">
                    <a:lumMod val="75000"/>
                    <a:alpha val="49847"/>
                  </a:schemeClr>
                </a:solidFill>
              </a:rPr>
              <a:t>A</a:t>
            </a:r>
            <a:endParaRPr lang="ko-KR" altLang="en-US" sz="41300" b="1">
              <a:solidFill>
                <a:schemeClr val="bg1">
                  <a:lumMod val="75000"/>
                  <a:alpha val="49847"/>
                </a:schemeClr>
              </a:solidFill>
            </a:endParaRPr>
          </a:p>
        </p:txBody>
      </p:sp>
      <p:sp>
        <p:nvSpPr>
          <p:cNvPr id="158" name="직사각형 157"/>
          <p:cNvSpPr>
            <a:spLocks/>
          </p:cNvSpPr>
          <p:nvPr/>
        </p:nvSpPr>
        <p:spPr>
          <a:xfrm rot="0">
            <a:off x="6096000" y="0"/>
            <a:ext cx="6096635" cy="6858635"/>
          </a:xfrm>
          <a:prstGeom prst="rect"/>
          <a:solidFill>
            <a:schemeClr val="accent2">
              <a:lumMod val="40000"/>
              <a:lumOff val="60000"/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159" name="TextBox 158"/>
          <p:cNvSpPr txBox="1">
            <a:spLocks/>
          </p:cNvSpPr>
          <p:nvPr/>
        </p:nvSpPr>
        <p:spPr>
          <a:xfrm rot="0">
            <a:off x="6571615" y="2760980"/>
            <a:ext cx="3353435" cy="83058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800" spc="-280" b="1">
                <a:solidFill>
                  <a:schemeClr val="tx2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미니프로젝트</a:t>
            </a:r>
            <a:endParaRPr lang="ko-KR" altLang="en-US" sz="4800" b="1">
              <a:solidFill>
                <a:schemeClr val="tx2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6611620" y="3581400"/>
            <a:ext cx="4516755" cy="4457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300">
                <a:solidFill>
                  <a:schemeClr val="tx2">
                    <a:lumMod val="75000"/>
                  </a:schemeClr>
                </a:solidFill>
              </a:rPr>
              <a:t>라즈베리파이를 </a:t>
            </a:r>
            <a:r>
              <a:rPr lang="ko-KR" altLang="ko-KR" sz="2300">
                <a:solidFill>
                  <a:schemeClr val="tx2">
                    <a:lumMod val="75000"/>
                  </a:schemeClr>
                </a:solidFill>
              </a:rPr>
              <a:t>이용</a:t>
            </a:r>
            <a:r>
              <a:rPr lang="ko-KR" altLang="ko-KR" sz="2300">
                <a:solidFill>
                  <a:schemeClr val="tx2">
                    <a:lumMod val="75000"/>
                  </a:schemeClr>
                </a:solidFill>
              </a:rPr>
              <a:t>한 센서 </a:t>
            </a:r>
            <a:r>
              <a:rPr lang="ko-KR" altLang="ko-KR" sz="2300">
                <a:solidFill>
                  <a:schemeClr val="tx2">
                    <a:lumMod val="75000"/>
                  </a:schemeClr>
                </a:solidFill>
              </a:rPr>
              <a:t>제</a:t>
            </a:r>
            <a:r>
              <a:rPr lang="ko-KR" altLang="ko-KR" sz="2300">
                <a:solidFill>
                  <a:schemeClr val="tx2">
                    <a:lumMod val="75000"/>
                  </a:schemeClr>
                </a:solidFill>
              </a:rPr>
              <a:t>어</a:t>
            </a:r>
            <a:endParaRPr lang="ko-KR" altLang="en-US" sz="23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0" name="텍스트 상자 38"/>
          <p:cNvSpPr txBox="1">
            <a:spLocks/>
          </p:cNvSpPr>
          <p:nvPr/>
        </p:nvSpPr>
        <p:spPr>
          <a:xfrm rot="0">
            <a:off x="6677660" y="4107815"/>
            <a:ext cx="493331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개발인원 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: 1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명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1" name="텍스트 상자 80"/>
          <p:cNvSpPr txBox="1">
            <a:spLocks/>
          </p:cNvSpPr>
          <p:nvPr/>
        </p:nvSpPr>
        <p:spPr>
          <a:xfrm rot="0">
            <a:off x="6681470" y="4382770"/>
            <a:ext cx="493331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개발기간 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: 2023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06.16 ~ 2023.06.18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2" name="텍스트 상자 81"/>
          <p:cNvSpPr txBox="1">
            <a:spLocks/>
          </p:cNvSpPr>
          <p:nvPr/>
        </p:nvSpPr>
        <p:spPr>
          <a:xfrm rot="0">
            <a:off x="6685280" y="4665980"/>
            <a:ext cx="493331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주요기능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3" name="텍스트 상자 82"/>
          <p:cNvSpPr txBox="1">
            <a:spLocks/>
          </p:cNvSpPr>
          <p:nvPr/>
        </p:nvSpPr>
        <p:spPr>
          <a:xfrm rot="0">
            <a:off x="7078345" y="4991735"/>
            <a:ext cx="2659380" cy="6464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ED 제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어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U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ltra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ensor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제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어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uzzer 제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어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4" name="텍스트 상자 87"/>
          <p:cNvSpPr txBox="1">
            <a:spLocks/>
          </p:cNvSpPr>
          <p:nvPr/>
        </p:nvSpPr>
        <p:spPr>
          <a:xfrm rot="0">
            <a:off x="6685280" y="5639435"/>
            <a:ext cx="493331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개발언어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5" name="텍스트 상자 88"/>
          <p:cNvSpPr txBox="1">
            <a:spLocks/>
          </p:cNvSpPr>
          <p:nvPr/>
        </p:nvSpPr>
        <p:spPr>
          <a:xfrm rot="0">
            <a:off x="7078345" y="5965190"/>
            <a:ext cx="265938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ython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- C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S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- HTML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avas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ko-KR" altLang="ko-KR" sz="1200" spc="600">
                <a:solidFill>
                  <a:schemeClr val="tx2">
                    <a:lumMod val="50000"/>
                  </a:schemeClr>
                </a:solidFill>
              </a:rPr>
              <a:t>ript</a:t>
            </a:r>
            <a:endParaRPr lang="ko-KR" altLang="en-US" sz="12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2101215" cy="1040765"/>
            <a:chOff x="426720" y="85090"/>
            <a:chExt cx="2101215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310515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WebPage를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208089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코드_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1 :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p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rojindex.py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그림 20" descr="C:/Users/admin/AppData/Roaming/PolarisOffice/ETemp/11420_15245496/fImage51043974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450" y="1243330"/>
            <a:ext cx="5658485" cy="5220335"/>
          </a:xfrm>
          <a:prstGeom prst="rect"/>
          <a:noFill/>
        </p:spPr>
      </p:pic>
      <p:pic>
        <p:nvPicPr>
          <p:cNvPr id="17" name="그림 24" descr="C:/Users/admin/AppData/Roaming/PolarisOffice/ETemp/11420_15245496/fImage7134978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0" y="1245235"/>
            <a:ext cx="5742305" cy="1082675"/>
          </a:xfrm>
          <a:prstGeom prst="rect"/>
          <a:noFill/>
        </p:spPr>
      </p:pic>
      <p:sp>
        <p:nvSpPr>
          <p:cNvPr id="18" name="텍스트 상자 66"/>
          <p:cNvSpPr txBox="1">
            <a:spLocks/>
          </p:cNvSpPr>
          <p:nvPr/>
        </p:nvSpPr>
        <p:spPr>
          <a:xfrm rot="0">
            <a:off x="4076700" y="1477010"/>
            <a:ext cx="1964690" cy="4629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# b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uzzer on 버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튼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클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릭 시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실행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될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함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수</a:t>
            </a:r>
            <a:endParaRPr lang="ko-KR" altLang="en-US" sz="120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67"/>
          <p:cNvSpPr txBox="1">
            <a:spLocks/>
          </p:cNvSpPr>
          <p:nvPr/>
        </p:nvSpPr>
        <p:spPr>
          <a:xfrm rot="0">
            <a:off x="4119245" y="3314065"/>
            <a:ext cx="1964690" cy="4629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# b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uzzer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o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ff 버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튼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클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릭 시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실행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될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함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수</a:t>
            </a:r>
            <a:endParaRPr lang="ko-KR" altLang="en-US" sz="120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68"/>
          <p:cNvSpPr txBox="1">
            <a:spLocks/>
          </p:cNvSpPr>
          <p:nvPr/>
        </p:nvSpPr>
        <p:spPr>
          <a:xfrm rot="0">
            <a:off x="4009390" y="5320665"/>
            <a:ext cx="1964690" cy="4629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# g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pio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c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leanup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 버튼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클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릭 시 실행될 함수</a:t>
            </a:r>
            <a:endParaRPr lang="ko-KR" altLang="en-US" sz="120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2271395" cy="1040765"/>
            <a:chOff x="426720" y="85090"/>
            <a:chExt cx="2271395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310515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WebPage를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225107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코드_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2 :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p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rojindex.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h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tml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18" name="그림 25" descr="C:/Users/admin/AppData/Roaming/PolarisOffice/ETemp/11420_15245496/fImage77115987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9895" y="1235710"/>
            <a:ext cx="11423015" cy="5220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2271395" cy="1040765"/>
            <a:chOff x="426720" y="85090"/>
            <a:chExt cx="2271395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310515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WebPage를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225107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코드_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2 :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p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rojindex.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ht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ml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17" name="그림 27" descr="C:/Users/admin/AppData/Roaming/PolarisOffice/ETemp/17080_10092528/fImage64967996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8940" y="1247140"/>
            <a:ext cx="11724640" cy="5220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2271395" cy="1040765"/>
            <a:chOff x="426720" y="85090"/>
            <a:chExt cx="2271395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310515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WebPage를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225107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코드_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2 :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p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rojindex.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h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tml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17" name="그림 28" descr="C:/Users/admin/AppData/Roaming/PolarisOffice/ETemp/11420_15245496/fImage72648100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9895" y="1224280"/>
            <a:ext cx="11416665" cy="5220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2271395" cy="1040765"/>
            <a:chOff x="426720" y="85090"/>
            <a:chExt cx="2271395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310515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WebPage를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225107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코드_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2 :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p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rojindex.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h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tml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17" name="그림 29" descr="C:/Users/admin/AppData/Roaming/PolarisOffice/ETemp/11420_15245496/fImage737431012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9260" y="1237615"/>
            <a:ext cx="11424285" cy="5220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2271395" cy="1040765"/>
            <a:chOff x="426720" y="85090"/>
            <a:chExt cx="2271395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310515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WebPage를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225107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코드_2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 :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p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rojindex.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h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tml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17" name="그림 31" descr="C:/Users/admin/AppData/Roaming/PolarisOffice/ETemp/11420_15245496/fImage705271021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9260" y="1228090"/>
            <a:ext cx="11416665" cy="5220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2271395" cy="1040765"/>
            <a:chOff x="426720" y="85090"/>
            <a:chExt cx="2271395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310515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WebPage를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225107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코드_2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 :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p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rojindex.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h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tml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17" name="그림 32" descr="C:/Users/admin/AppData/Roaming/PolarisOffice/ETemp/11420_15245496/fImage584271029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9260" y="1224280"/>
            <a:ext cx="11416665" cy="5220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admin/AppData/Roaming/PolarisOffice/ETemp/11420_15245496/image3.jpe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grpSp>
        <p:nvGrpSpPr>
          <p:cNvPr id="4" name="Group 5"/>
          <p:cNvGrpSpPr>
            <a:grpSpLocks/>
          </p:cNvGrpSpPr>
          <p:nvPr/>
        </p:nvGrpSpPr>
        <p:grpSpPr>
          <a:xfrm rot="0">
            <a:off x="-436880" y="-10795"/>
            <a:ext cx="12629515" cy="6870065"/>
            <a:chOff x="-436880" y="-10795"/>
            <a:chExt cx="12629515" cy="6870065"/>
          </a:xfrm>
        </p:grpSpPr>
        <p:grpSp>
          <p:nvGrpSpPr>
            <p:cNvPr id="114" name="Group 5"/>
            <p:cNvGrpSpPr>
              <a:grpSpLocks/>
            </p:cNvGrpSpPr>
            <p:nvPr/>
          </p:nvGrpSpPr>
          <p:grpSpPr>
            <a:xfrm rot="0">
              <a:off x="-436880" y="-10795"/>
              <a:ext cx="12629515" cy="6870065"/>
              <a:chOff x="-436880" y="-10795"/>
              <a:chExt cx="12629515" cy="6870065"/>
            </a:xfrm>
          </p:grpSpPr>
          <p:sp>
            <p:nvSpPr>
              <p:cNvPr id="59" name="Rect 0"/>
              <p:cNvSpPr>
                <a:spLocks/>
              </p:cNvSpPr>
              <p:nvPr/>
            </p:nvSpPr>
            <p:spPr>
              <a:xfrm rot="0">
                <a:off x="0" y="0"/>
                <a:ext cx="12192635" cy="6858635"/>
              </a:xfrm>
              <a:prstGeom prst="rect"/>
              <a:solidFill>
                <a:schemeClr val="tx2">
                  <a:lumMod val="40000"/>
                  <a:lumOff val="60000"/>
                  <a:alpha val="8007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7" name="Rect 0"/>
              <p:cNvSpPr>
                <a:spLocks/>
              </p:cNvSpPr>
              <p:nvPr/>
            </p:nvSpPr>
            <p:spPr>
              <a:xfrm rot="5400000" flipV="1">
                <a:off x="-386715" y="375285"/>
                <a:ext cx="6870065" cy="6096635"/>
              </a:xfrm>
              <a:prstGeom prst="triangle">
                <a:avLst>
                  <a:gd name="adj" fmla="val 50185"/>
                </a:avLst>
              </a:prstGeom>
              <a:solidFill>
                <a:srgbClr val="184D65">
                  <a:alpha val="60052"/>
                </a:srgb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1" name="Rect 0"/>
              <p:cNvSpPr>
                <a:spLocks/>
              </p:cNvSpPr>
              <p:nvPr/>
            </p:nvSpPr>
            <p:spPr>
              <a:xfrm rot="5400000">
                <a:off x="-436880" y="698500"/>
                <a:ext cx="6335395" cy="5461635"/>
              </a:xfrm>
              <a:prstGeom prst="triangle"/>
              <a:solidFill>
                <a:schemeClr val="accent2">
                  <a:lumMod val="60000"/>
                  <a:lumOff val="40000"/>
                  <a:alpha val="68687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8" name="Rect 0"/>
              <p:cNvSpPr>
                <a:spLocks/>
              </p:cNvSpPr>
              <p:nvPr/>
            </p:nvSpPr>
            <p:spPr>
              <a:xfrm rot="0">
                <a:off x="6096000" y="-10795"/>
                <a:ext cx="6096635" cy="6870065"/>
              </a:xfrm>
              <a:prstGeom prst="rect"/>
              <a:solidFill>
                <a:schemeClr val="tx2">
                  <a:lumMod val="50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1800"/>
              </a:p>
            </p:txBody>
          </p:sp>
          <p:grpSp>
            <p:nvGrpSpPr>
              <p:cNvPr id="113" name="Group 5"/>
              <p:cNvGrpSpPr>
                <a:grpSpLocks/>
              </p:cNvGrpSpPr>
              <p:nvPr/>
            </p:nvGrpSpPr>
            <p:grpSpPr>
              <a:xfrm rot="0">
                <a:off x="6626225" y="2535555"/>
                <a:ext cx="5479415" cy="1332230"/>
                <a:chOff x="6626225" y="2535555"/>
                <a:chExt cx="5479415" cy="1332230"/>
              </a:xfrm>
            </p:grpSpPr>
            <p:sp>
              <p:nvSpPr>
                <p:cNvPr id="106" name="Rect 0"/>
                <p:cNvSpPr txBox="1">
                  <a:spLocks/>
                </p:cNvSpPr>
                <p:nvPr/>
              </p:nvSpPr>
              <p:spPr>
                <a:xfrm rot="0">
                  <a:off x="6626225" y="3160395"/>
                  <a:ext cx="5479415" cy="707390"/>
                </a:xfrm>
                <a:prstGeom prst="rect"/>
                <a:noFill/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ko-KR" altLang="en-US" sz="4000" b="1">
                      <a:solidFill>
                        <a:schemeClr val="bg1"/>
                      </a:solidFill>
                      <a:latin typeface="나눔스퀘어 Bold" charset="0"/>
                      <a:ea typeface="나눔스퀘어 Bold" charset="0"/>
                    </a:rPr>
                    <a:t>Q</a:t>
                  </a:r>
                  <a:r>
                    <a:rPr lang="ko-KR" altLang="en-US" sz="4000" b="1">
                      <a:solidFill>
                        <a:schemeClr val="bg1"/>
                      </a:solidFill>
                      <a:latin typeface="나눔스퀘어 Bold" charset="0"/>
                      <a:ea typeface="나눔스퀘어 Bold" charset="0"/>
                    </a:rPr>
                    <a:t>t GUI</a:t>
                  </a:r>
                  <a:r>
                    <a:rPr lang="ko-KR" altLang="en-US" sz="4000" b="1">
                      <a:solidFill>
                        <a:schemeClr val="bg1"/>
                      </a:solidFill>
                      <a:latin typeface="나눔스퀘어 Bold" charset="0"/>
                      <a:ea typeface="나눔스퀘어 Bold" charset="0"/>
                    </a:rPr>
                    <a:t>를 통한 제어</a:t>
                  </a:r>
                  <a:endParaRPr lang="ko-KR" altLang="en-US" sz="4000" b="1">
                    <a:solidFill>
                      <a:schemeClr val="bg1"/>
                    </a:solidFill>
                    <a:latin typeface="나눔스퀘어 Bold" charset="0"/>
                    <a:ea typeface="나눔스퀘어 Bold" charset="0"/>
                  </a:endParaRPr>
                </a:p>
              </p:txBody>
            </p:sp>
            <p:sp>
              <p:nvSpPr>
                <p:cNvPr id="109" name="Rect 0"/>
                <p:cNvSpPr txBox="1">
                  <a:spLocks/>
                </p:cNvSpPr>
                <p:nvPr/>
              </p:nvSpPr>
              <p:spPr>
                <a:xfrm rot="0">
                  <a:off x="6626225" y="2535555"/>
                  <a:ext cx="5036185" cy="584200"/>
                </a:xfrm>
                <a:prstGeom prst="rect"/>
                <a:noFill/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en-US" altLang="ko-KR" sz="3200" b="1">
                      <a:solidFill>
                        <a:schemeClr val="bg1"/>
                      </a:solidFill>
                      <a:ea typeface="나눔스퀘어 ExtraBold" charset="0"/>
                    </a:rPr>
                    <a:t>Part </a:t>
                  </a:r>
                  <a:r>
                    <a:rPr lang="ko-KR" altLang="ko-KR" sz="3200" b="1">
                      <a:solidFill>
                        <a:schemeClr val="bg1"/>
                      </a:solidFill>
                      <a:ea typeface="나눔스퀘어 ExtraBold" charset="0"/>
                    </a:rPr>
                    <a:t>2</a:t>
                  </a:r>
                  <a:r>
                    <a:rPr lang="ko-KR" altLang="ko-KR" sz="3200" b="1">
                      <a:solidFill>
                        <a:schemeClr val="bg1"/>
                      </a:solidFill>
                      <a:ea typeface="나눔스퀘어 ExtraBold" charset="0"/>
                    </a:rPr>
                    <a:t>.</a:t>
                  </a:r>
                  <a:endParaRPr lang="ko-KR" altLang="en-US" sz="3200" b="1">
                    <a:solidFill>
                      <a:schemeClr val="bg1"/>
                    </a:solidFill>
                    <a:ea typeface="나눔스퀘어 ExtraBold" charset="0"/>
                  </a:endParaRPr>
                </a:p>
              </p:txBody>
            </p:sp>
          </p:grpSp>
          <p:cxnSp>
            <p:nvCxnSpPr>
              <p:cNvPr id="111" name="Rect 0"/>
              <p:cNvCxnSpPr/>
              <p:nvPr/>
            </p:nvCxnSpPr>
            <p:spPr>
              <a:xfrm rot="0">
                <a:off x="6654800" y="2349500"/>
                <a:ext cx="5537835" cy="635"/>
              </a:xfrm>
              <a:prstGeom prst="lin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6654800" y="3909060"/>
              <a:ext cx="1631950" cy="29210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300" spc="300">
                  <a:solidFill>
                    <a:schemeClr val="bg1"/>
                  </a:solidFill>
                </a:rPr>
                <a:t>P</a:t>
              </a:r>
              <a:r>
                <a:rPr lang="ko-KR" altLang="ko-KR" sz="1300" spc="300">
                  <a:solidFill>
                    <a:schemeClr val="bg1"/>
                  </a:solidFill>
                </a:rPr>
                <a:t>yQt(Pyt</a:t>
              </a:r>
              <a:r>
                <a:rPr lang="ko-KR" altLang="ko-KR" sz="1300" spc="300">
                  <a:solidFill>
                    <a:schemeClr val="bg1"/>
                  </a:solidFill>
                </a:rPr>
                <a:t>h</a:t>
              </a:r>
              <a:r>
                <a:rPr lang="ko-KR" altLang="ko-KR" sz="1300" spc="300">
                  <a:solidFill>
                    <a:schemeClr val="bg1"/>
                  </a:solidFill>
                </a:rPr>
                <a:t>on)</a:t>
              </a:r>
              <a:endParaRPr lang="ko-KR" altLang="en-US" sz="13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6645910"/>
            <a:ext cx="12192635" cy="21272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0" y="1179195"/>
            <a:ext cx="1219263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 rot="0">
            <a:off x="6172835" y="1499235"/>
            <a:ext cx="4949825" cy="2343785"/>
          </a:xfrm>
          <a:prstGeom prst="rect"/>
          <a:solidFill>
            <a:schemeClr val="accent2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1069975" y="1499235"/>
            <a:ext cx="4949825" cy="2343785"/>
          </a:xfrm>
          <a:prstGeom prst="rect"/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172835" y="3970020"/>
            <a:ext cx="4949825" cy="234378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069975" y="3970020"/>
            <a:ext cx="4949825" cy="2343785"/>
          </a:xfrm>
          <a:prstGeom prst="rect"/>
          <a:solidFill>
            <a:schemeClr val="accent4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grpSp>
        <p:nvGrpSpPr>
          <p:cNvPr id="9" name="Group 5"/>
          <p:cNvGrpSpPr>
            <a:grpSpLocks/>
          </p:cNvGrpSpPr>
          <p:nvPr/>
        </p:nvGrpSpPr>
        <p:grpSpPr>
          <a:xfrm rot="0">
            <a:off x="431165" y="85090"/>
            <a:ext cx="5614670" cy="1040765"/>
            <a:chOff x="431165" y="85090"/>
            <a:chExt cx="5614670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34975" y="85090"/>
              <a:ext cx="4566920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Q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t GUI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31165" y="787400"/>
              <a:ext cx="5614670" cy="3384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V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NC View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를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통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해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만들어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진 U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I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및 파이썬을 통한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실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행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화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면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22" name="그림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9340" y="1498600"/>
            <a:ext cx="4951095" cy="4843780"/>
          </a:xfrm>
          <a:prstGeom prst="rect"/>
          <a:noFill/>
        </p:spPr>
      </p:pic>
      <p:pic>
        <p:nvPicPr>
          <p:cNvPr id="23" name="그림 60" descr="C:/Users/admin/AppData/Roaming/PolarisOffice/ETemp/17080_10092528/fImage163045140029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181090" y="1498600"/>
            <a:ext cx="4945380" cy="48190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5"/>
          <p:cNvGrpSpPr>
            <a:grpSpLocks/>
          </p:cNvGrpSpPr>
          <p:nvPr/>
        </p:nvGrpSpPr>
        <p:grpSpPr>
          <a:xfrm rot="0">
            <a:off x="426720" y="85090"/>
            <a:ext cx="4550410" cy="1040765"/>
            <a:chOff x="426720" y="85090"/>
            <a:chExt cx="4550410" cy="1040765"/>
          </a:xfrm>
        </p:grpSpPr>
        <p:sp>
          <p:nvSpPr>
            <p:cNvPr id="9" name="Rect 0"/>
            <p:cNvSpPr txBox="1">
              <a:spLocks/>
            </p:cNvSpPr>
            <p:nvPr/>
          </p:nvSpPr>
          <p:spPr>
            <a:xfrm rot="0">
              <a:off x="426720" y="85090"/>
              <a:ext cx="4550410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Q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t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GUI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를 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통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한 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제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47040" y="787400"/>
              <a:ext cx="3514090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개발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과정에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서 어려웠던 점 및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느낀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점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Rect 0"/>
          <p:cNvSpPr txBox="1">
            <a:spLocks/>
          </p:cNvSpPr>
          <p:nvPr/>
        </p:nvSpPr>
        <p:spPr>
          <a:xfrm rot="0" flipH="1">
            <a:off x="447040" y="1283970"/>
            <a:ext cx="1152588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ebPage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를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통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해 센서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제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어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구현하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는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과정에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서 너무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많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은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시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간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소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요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 flipH="1">
            <a:off x="450850" y="1863725"/>
            <a:ext cx="11090275" cy="10140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앞서 수행했던 h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tml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만들어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서 센서를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제어하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는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과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정에서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발생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했던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문제들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인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시간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너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많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소요되었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다.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그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인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시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부족으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로 Q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UI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만드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는것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또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가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장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기본적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인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기능만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구현하였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다.</a:t>
            </a:r>
            <a:endParaRPr lang="ko-KR" altLang="en-US" sz="200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C:/Users/admin/AppData/Roaming/PolarisOffice/ETemp/11420_15245496/image2.jpe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49845" y="0"/>
            <a:ext cx="4542155" cy="6858635"/>
          </a:xfrm>
          <a:prstGeom prst="rect"/>
          <a:noFill/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0960AB-04BC-4B90-A57C-513D8F4B51F4}"/>
              </a:ext>
            </a:extLst>
          </p:cNvPr>
          <p:cNvGrpSpPr/>
          <p:nvPr/>
        </p:nvGrpSpPr>
        <p:grpSpPr>
          <a:xfrm>
            <a:off x="0" y="465455"/>
            <a:ext cx="7650480" cy="1203960"/>
            <a:chOff x="0" y="465455"/>
            <a:chExt cx="7650480" cy="1203960"/>
          </a:xfrm>
        </p:grpSpPr>
        <p:sp>
          <p:nvSpPr>
            <p:cNvPr id="26" name="직사각형 25"/>
            <p:cNvSpPr>
              <a:spLocks/>
            </p:cNvSpPr>
            <p:nvPr/>
          </p:nvSpPr>
          <p:spPr>
            <a:xfrm rot="0">
              <a:off x="0" y="465455"/>
              <a:ext cx="7651115" cy="1204595"/>
            </a:xfrm>
            <a:prstGeom prst="rect"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1800"/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 rot="0">
              <a:off x="835660" y="636905"/>
              <a:ext cx="4996815" cy="8305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4800" b="1">
                  <a:solidFill>
                    <a:schemeClr val="tx2">
                      <a:lumMod val="50000"/>
                    </a:schemeClr>
                  </a:solidFill>
                </a:rPr>
                <a:t>Detail of Project</a:t>
              </a:r>
              <a:r>
                <a:rPr lang="en-US" altLang="ko-KR" sz="4800" b="1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A1550-8503-4C0F-A249-C80423AC1EEC}"/>
              </a:ext>
            </a:extLst>
          </p:cNvPr>
          <p:cNvGrpSpPr/>
          <p:nvPr/>
        </p:nvGrpSpPr>
        <p:grpSpPr>
          <a:xfrm>
            <a:off x="1088390" y="2270125"/>
            <a:ext cx="6087110" cy="1007745"/>
            <a:chOff x="1088390" y="2270125"/>
            <a:chExt cx="6087110" cy="1007745"/>
          </a:xfrm>
        </p:grpSpPr>
        <p:sp>
          <p:nvSpPr>
            <p:cNvPr id="14" name="직사각형 13"/>
            <p:cNvSpPr>
              <a:spLocks/>
            </p:cNvSpPr>
            <p:nvPr/>
          </p:nvSpPr>
          <p:spPr>
            <a:xfrm rot="0">
              <a:off x="1088390" y="2350135"/>
              <a:ext cx="835025" cy="835025"/>
            </a:xfrm>
            <a:prstGeom prst="rect"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1800"/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 rot="0">
              <a:off x="1241425" y="2350135"/>
              <a:ext cx="528955" cy="8305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4800" b="1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8AFAC9-601E-4B84-9BAF-BC5769E5F5AE}"/>
                </a:ext>
              </a:extLst>
            </p:cNvPr>
            <p:cNvGrpSpPr/>
            <p:nvPr/>
          </p:nvGrpSpPr>
          <p:grpSpPr>
            <a:xfrm>
              <a:off x="2387600" y="2270125"/>
              <a:ext cx="4787900" cy="1007745"/>
              <a:chOff x="2387600" y="2270125"/>
              <a:chExt cx="4787900" cy="1007745"/>
            </a:xfrm>
          </p:grpSpPr>
          <p:sp>
            <p:nvSpPr>
              <p:cNvPr id="16" name="TextBox 15"/>
              <p:cNvSpPr txBox="1">
                <a:spLocks/>
              </p:cNvSpPr>
              <p:nvPr/>
            </p:nvSpPr>
            <p:spPr>
              <a:xfrm rot="0">
                <a:off x="2387600" y="2270125"/>
                <a:ext cx="4788535" cy="64579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3600">
                    <a:solidFill>
                      <a:schemeClr val="bg2">
                        <a:lumMod val="25000"/>
                      </a:schemeClr>
                    </a:solidFill>
                  </a:rPr>
                  <a:t>WebPage를 통한 제어</a:t>
                </a:r>
                <a:endParaRPr lang="ko-KR" altLang="en-US" sz="3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>
                <a:spLocks/>
              </p:cNvSpPr>
              <p:nvPr/>
            </p:nvSpPr>
            <p:spPr>
              <a:xfrm rot="0">
                <a:off x="2387600" y="2909570"/>
                <a:ext cx="3968115" cy="36893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F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lask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를 이용한 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센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서 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제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어</a:t>
                </a:r>
                <a:endParaRPr lang="ko-KR" altLang="en-US" sz="18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E41213-2ADE-4B46-B0E8-259E0947FD84}"/>
              </a:ext>
            </a:extLst>
          </p:cNvPr>
          <p:cNvGrpSpPr/>
          <p:nvPr/>
        </p:nvGrpSpPr>
        <p:grpSpPr>
          <a:xfrm>
            <a:off x="1088390" y="3584575"/>
            <a:ext cx="6087110" cy="1007745"/>
            <a:chOff x="1088390" y="3584575"/>
            <a:chExt cx="6087110" cy="1007745"/>
          </a:xfrm>
        </p:grpSpPr>
        <p:sp>
          <p:nvSpPr>
            <p:cNvPr id="28" name="직사각형 27"/>
            <p:cNvSpPr>
              <a:spLocks/>
            </p:cNvSpPr>
            <p:nvPr/>
          </p:nvSpPr>
          <p:spPr>
            <a:xfrm rot="0">
              <a:off x="1088390" y="3664585"/>
              <a:ext cx="835025" cy="835025"/>
            </a:xfrm>
            <a:prstGeom prst="rect"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1800"/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 rot="0">
              <a:off x="1241425" y="3664585"/>
              <a:ext cx="528955" cy="83058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4800" b="1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1D8FD34-C0DD-49E9-ACEA-14211F6488BE}"/>
                </a:ext>
              </a:extLst>
            </p:cNvPr>
            <p:cNvGrpSpPr/>
            <p:nvPr/>
          </p:nvGrpSpPr>
          <p:grpSpPr>
            <a:xfrm>
              <a:off x="2387600" y="3584575"/>
              <a:ext cx="4787900" cy="1007745"/>
              <a:chOff x="2387600" y="3584575"/>
              <a:chExt cx="4787900" cy="1007745"/>
            </a:xfrm>
          </p:grpSpPr>
          <p:sp>
            <p:nvSpPr>
              <p:cNvPr id="31" name="TextBox 30"/>
              <p:cNvSpPr txBox="1">
                <a:spLocks/>
              </p:cNvSpPr>
              <p:nvPr/>
            </p:nvSpPr>
            <p:spPr>
              <a:xfrm rot="0">
                <a:off x="2387600" y="3584575"/>
                <a:ext cx="4788535" cy="64579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3600">
                    <a:solidFill>
                      <a:schemeClr val="bg2">
                        <a:lumMod val="25000"/>
                      </a:schemeClr>
                    </a:solidFill>
                  </a:rPr>
                  <a:t>Qt GUI를 통한 제어</a:t>
                </a:r>
                <a:endParaRPr lang="ko-KR" altLang="en-US" sz="3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>
                <a:spLocks/>
              </p:cNvSpPr>
              <p:nvPr/>
            </p:nvSpPr>
            <p:spPr>
              <a:xfrm rot="0">
                <a:off x="2387600" y="4224020"/>
                <a:ext cx="3853815" cy="36893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P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y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Q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t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를 이용한 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센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서 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제</a:t>
                </a:r>
                <a:r>
                  <a:rPr lang="ko-KR" altLang="ko-KR" sz="1800" spc="600">
                    <a:solidFill>
                      <a:schemeClr val="tx2">
                        <a:lumMod val="50000"/>
                      </a:schemeClr>
                    </a:solidFill>
                  </a:rPr>
                  <a:t>어</a:t>
                </a:r>
                <a:endParaRPr lang="ko-KR" altLang="en-US" sz="18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4566920" cy="1040765"/>
            <a:chOff x="426720" y="85090"/>
            <a:chExt cx="4566920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4566920" cy="3371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Q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t 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GU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136969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코드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: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p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roj.py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그림 71" descr="C:/Users/admin/AppData/Roaming/PolarisOffice/ETemp/11420_15245496/fImage452351467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275" y="1219200"/>
            <a:ext cx="5691505" cy="5292725"/>
          </a:xfrm>
          <a:prstGeom prst="rect"/>
          <a:noFill/>
        </p:spPr>
      </p:pic>
      <p:pic>
        <p:nvPicPr>
          <p:cNvPr id="13" name="그림 72" descr="C:/Users/admin/AppData/Roaming/PolarisOffice/ETemp/11420_15245496/fImage627391468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0" y="1219200"/>
            <a:ext cx="5741035" cy="5283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4566920" cy="1040765"/>
            <a:chOff x="426720" y="85090"/>
            <a:chExt cx="4566920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4566920" cy="3371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Q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t 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GU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136969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코드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: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p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roj.py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14" name="그림 74" descr="C:/Users/admin/AppData/Roaming/PolarisOffice/ETemp/11420_15245496/fImage547691480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275" y="1219200"/>
            <a:ext cx="5674360" cy="5283835"/>
          </a:xfrm>
          <a:prstGeom prst="rect"/>
          <a:noFill/>
        </p:spPr>
      </p:pic>
      <p:pic>
        <p:nvPicPr>
          <p:cNvPr id="15" name="그림 75" descr="C:/Users/admin/AppData/Roaming/PolarisOffice/ETemp/11420_15245496/fImage546681481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45200" y="1218565"/>
            <a:ext cx="5817235" cy="5275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4566920" cy="1040765"/>
            <a:chOff x="426720" y="85090"/>
            <a:chExt cx="4566920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4566920" cy="3371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Q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t 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GU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136969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코드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: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p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roj.py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16" name="그림 77" descr="C:/Users/admin/AppData/Roaming/PolarisOffice/ETemp/11420_15245496/fImage263711493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815" y="1228725"/>
            <a:ext cx="5212715" cy="3300095"/>
          </a:xfrm>
          <a:prstGeom prst="rect"/>
          <a:noFill/>
        </p:spPr>
      </p:pic>
      <p:pic>
        <p:nvPicPr>
          <p:cNvPr id="17" name="그림 78" descr="C:/Users/admin/AppData/Roaming/PolarisOffice/ETemp/11420_15245496/fImage41619149439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67120" y="1600200"/>
            <a:ext cx="3803015" cy="4932045"/>
          </a:xfrm>
          <a:prstGeom prst="rect"/>
          <a:noFill/>
        </p:spPr>
      </p:pic>
      <p:sp>
        <p:nvSpPr>
          <p:cNvPr id="18" name="텍스트 상자 79"/>
          <p:cNvSpPr txBox="1">
            <a:spLocks/>
          </p:cNvSpPr>
          <p:nvPr/>
        </p:nvSpPr>
        <p:spPr>
          <a:xfrm rot="0">
            <a:off x="6764655" y="1228090"/>
            <a:ext cx="23177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라즈베리파이 </a:t>
            </a:r>
            <a:r>
              <a:rPr lang="ko-KR" sz="1800">
                <a:latin typeface="맑은 고딕" charset="0"/>
                <a:ea typeface="맑은 고딕" charset="0"/>
              </a:rPr>
              <a:t>핀</a:t>
            </a:r>
            <a:r>
              <a:rPr lang="ko-KR" sz="1800">
                <a:latin typeface="맑은 고딕" charset="0"/>
                <a:ea typeface="맑은 고딕" charset="0"/>
              </a:rPr>
              <a:t>아웃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/>
        </p:nvSpPr>
        <p:spPr>
          <a:xfrm rot="0">
            <a:off x="4530090" y="2659380"/>
            <a:ext cx="3133090" cy="7689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4400" b="1">
                <a:solidFill>
                  <a:schemeClr val="bg1"/>
                </a:solidFill>
              </a:rPr>
              <a:t>감사합니다.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5941060" y="3429000"/>
            <a:ext cx="310515" cy="7689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endParaRPr lang="ko-KR" altLang="en-US" sz="4400">
              <a:solidFill>
                <a:schemeClr val="bg1"/>
              </a:solidFill>
              <a:latin typeface="나눔스퀘어 Light" charset="0"/>
              <a:ea typeface="나눔스퀘어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00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admin/AppData/Roaming/PolarisOffice/ETemp/11420_15245496/image3.jpe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grpSp>
        <p:nvGrpSpPr>
          <p:cNvPr id="4" name="Group 5"/>
          <p:cNvGrpSpPr>
            <a:grpSpLocks/>
          </p:cNvGrpSpPr>
          <p:nvPr/>
        </p:nvGrpSpPr>
        <p:grpSpPr>
          <a:xfrm rot="0">
            <a:off x="-436880" y="-10795"/>
            <a:ext cx="12630150" cy="6870065"/>
            <a:chOff x="-436880" y="-10795"/>
            <a:chExt cx="12630150" cy="6870065"/>
          </a:xfrm>
        </p:grpSpPr>
        <p:grpSp>
          <p:nvGrpSpPr>
            <p:cNvPr id="114" name="Group 5"/>
            <p:cNvGrpSpPr>
              <a:grpSpLocks/>
            </p:cNvGrpSpPr>
            <p:nvPr/>
          </p:nvGrpSpPr>
          <p:grpSpPr>
            <a:xfrm rot="0">
              <a:off x="-436880" y="-10795"/>
              <a:ext cx="12630150" cy="6870065"/>
              <a:chOff x="-436880" y="-10795"/>
              <a:chExt cx="12630150" cy="6870065"/>
            </a:xfrm>
          </p:grpSpPr>
          <p:sp>
            <p:nvSpPr>
              <p:cNvPr id="59" name="Rect 0"/>
              <p:cNvSpPr>
                <a:spLocks/>
              </p:cNvSpPr>
              <p:nvPr/>
            </p:nvSpPr>
            <p:spPr>
              <a:xfrm rot="0">
                <a:off x="0" y="0"/>
                <a:ext cx="12192635" cy="6858635"/>
              </a:xfrm>
              <a:prstGeom prst="rect"/>
              <a:solidFill>
                <a:schemeClr val="tx2">
                  <a:lumMod val="40000"/>
                  <a:lumOff val="60000"/>
                  <a:alpha val="8007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7" name="Rect 0"/>
              <p:cNvSpPr>
                <a:spLocks/>
              </p:cNvSpPr>
              <p:nvPr/>
            </p:nvSpPr>
            <p:spPr>
              <a:xfrm rot="5400000" flipV="1">
                <a:off x="-386715" y="375285"/>
                <a:ext cx="6870065" cy="6096635"/>
              </a:xfrm>
              <a:prstGeom prst="triangle">
                <a:avLst>
                  <a:gd name="adj" fmla="val 50185"/>
                </a:avLst>
              </a:prstGeom>
              <a:solidFill>
                <a:srgbClr val="184D65">
                  <a:alpha val="60052"/>
                </a:srgb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81" name="Rect 0"/>
              <p:cNvSpPr>
                <a:spLocks/>
              </p:cNvSpPr>
              <p:nvPr/>
            </p:nvSpPr>
            <p:spPr>
              <a:xfrm rot="5400000">
                <a:off x="-436880" y="698500"/>
                <a:ext cx="6335395" cy="5461635"/>
              </a:xfrm>
              <a:prstGeom prst="triangle"/>
              <a:solidFill>
                <a:schemeClr val="accent2">
                  <a:lumMod val="60000"/>
                  <a:lumOff val="40000"/>
                  <a:alpha val="68687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08" name="Rect 0"/>
              <p:cNvSpPr>
                <a:spLocks/>
              </p:cNvSpPr>
              <p:nvPr/>
            </p:nvSpPr>
            <p:spPr>
              <a:xfrm rot="0">
                <a:off x="6096000" y="-10795"/>
                <a:ext cx="6096635" cy="6870065"/>
              </a:xfrm>
              <a:prstGeom prst="rect"/>
              <a:solidFill>
                <a:schemeClr val="tx2">
                  <a:lumMod val="50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1800"/>
              </a:p>
            </p:txBody>
          </p:sp>
          <p:grpSp>
            <p:nvGrpSpPr>
              <p:cNvPr id="113" name="Group 5"/>
              <p:cNvGrpSpPr>
                <a:grpSpLocks/>
              </p:cNvGrpSpPr>
              <p:nvPr/>
            </p:nvGrpSpPr>
            <p:grpSpPr>
              <a:xfrm rot="0">
                <a:off x="6626225" y="2535555"/>
                <a:ext cx="5479415" cy="1332230"/>
                <a:chOff x="6626225" y="2535555"/>
                <a:chExt cx="5479415" cy="1332230"/>
              </a:xfrm>
            </p:grpSpPr>
            <p:sp>
              <p:nvSpPr>
                <p:cNvPr id="106" name="Rect 0"/>
                <p:cNvSpPr txBox="1">
                  <a:spLocks/>
                </p:cNvSpPr>
                <p:nvPr/>
              </p:nvSpPr>
              <p:spPr>
                <a:xfrm rot="0">
                  <a:off x="6626225" y="3160395"/>
                  <a:ext cx="5479415" cy="707390"/>
                </a:xfrm>
                <a:prstGeom prst="rect"/>
                <a:noFill/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ko-KR" altLang="en-US" sz="4000" b="1">
                      <a:solidFill>
                        <a:schemeClr val="bg1"/>
                      </a:solidFill>
                      <a:latin typeface="나눔스퀘어 Bold" charset="0"/>
                      <a:ea typeface="나눔스퀘어 Bold" charset="0"/>
                    </a:rPr>
                    <a:t>WebPage를 통한 제어</a:t>
                  </a:r>
                  <a:endParaRPr lang="ko-KR" altLang="en-US" sz="4000" b="1">
                    <a:solidFill>
                      <a:schemeClr val="bg1"/>
                    </a:solidFill>
                    <a:latin typeface="나눔스퀘어 Bold" charset="0"/>
                    <a:ea typeface="나눔스퀘어 Bold" charset="0"/>
                  </a:endParaRPr>
                </a:p>
              </p:txBody>
            </p:sp>
            <p:sp>
              <p:nvSpPr>
                <p:cNvPr id="109" name="Rect 0"/>
                <p:cNvSpPr txBox="1">
                  <a:spLocks/>
                </p:cNvSpPr>
                <p:nvPr/>
              </p:nvSpPr>
              <p:spPr>
                <a:xfrm rot="0">
                  <a:off x="6626225" y="2535555"/>
                  <a:ext cx="5036185" cy="584200"/>
                </a:xfrm>
                <a:prstGeom prst="rect"/>
                <a:noFill/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en-US" altLang="ko-KR" sz="3200" b="1">
                      <a:solidFill>
                        <a:schemeClr val="bg1"/>
                      </a:solidFill>
                      <a:ea typeface="나눔스퀘어 ExtraBold" charset="0"/>
                    </a:rPr>
                    <a:t>Part 1</a:t>
                  </a:r>
                  <a:r>
                    <a:rPr lang="ko-KR" altLang="ko-KR" sz="3200" b="1">
                      <a:solidFill>
                        <a:schemeClr val="bg1"/>
                      </a:solidFill>
                      <a:ea typeface="나눔스퀘어 ExtraBold" charset="0"/>
                    </a:rPr>
                    <a:t>.</a:t>
                  </a:r>
                  <a:endParaRPr lang="ko-KR" altLang="en-US" sz="3200" b="1">
                    <a:solidFill>
                      <a:schemeClr val="bg1"/>
                    </a:solidFill>
                    <a:ea typeface="나눔스퀘어 ExtraBold" charset="0"/>
                  </a:endParaRPr>
                </a:p>
              </p:txBody>
            </p:sp>
          </p:grpSp>
          <p:cxnSp>
            <p:nvCxnSpPr>
              <p:cNvPr id="111" name="Rect 0"/>
              <p:cNvCxnSpPr/>
              <p:nvPr/>
            </p:nvCxnSpPr>
            <p:spPr>
              <a:xfrm rot="0">
                <a:off x="6654800" y="2349500"/>
                <a:ext cx="5537835" cy="635"/>
              </a:xfrm>
              <a:prstGeom prst="lin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 0"/>
            <p:cNvSpPr txBox="1">
              <a:spLocks/>
            </p:cNvSpPr>
            <p:nvPr/>
          </p:nvSpPr>
          <p:spPr>
            <a:xfrm rot="0">
              <a:off x="6654800" y="3909060"/>
              <a:ext cx="4382770" cy="29210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300" spc="300">
                  <a:solidFill>
                    <a:schemeClr val="bg1"/>
                  </a:solidFill>
                </a:rPr>
                <a:t>F</a:t>
              </a:r>
              <a:r>
                <a:rPr lang="ko-KR" altLang="ko-KR" sz="1300" spc="300">
                  <a:solidFill>
                    <a:schemeClr val="bg1"/>
                  </a:solidFill>
                </a:rPr>
                <a:t>lask</a:t>
              </a:r>
              <a:r>
                <a:rPr lang="ko-KR" altLang="ko-KR" sz="1300" spc="300">
                  <a:solidFill>
                    <a:schemeClr val="bg1"/>
                  </a:solidFill>
                </a:rPr>
                <a:t>(</a:t>
              </a:r>
              <a:r>
                <a:rPr lang="ko-KR" altLang="ko-KR" sz="1300" spc="300">
                  <a:solidFill>
                    <a:schemeClr val="bg1"/>
                  </a:solidFill>
                </a:rPr>
                <a:t>Python), HTML, CSS, Javascript</a:t>
              </a:r>
              <a:endParaRPr lang="ko-KR" altLang="en-US" sz="13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6645910"/>
            <a:ext cx="12192635" cy="21272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0" y="1179195"/>
            <a:ext cx="1219263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 rot="0">
            <a:off x="6172835" y="1499235"/>
            <a:ext cx="4949825" cy="2343785"/>
          </a:xfrm>
          <a:prstGeom prst="rect"/>
          <a:solidFill>
            <a:schemeClr val="accent2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1069975" y="1499235"/>
            <a:ext cx="4949825" cy="2343785"/>
          </a:xfrm>
          <a:prstGeom prst="rect"/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172835" y="3970020"/>
            <a:ext cx="4949825" cy="234378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069975" y="3970020"/>
            <a:ext cx="4949825" cy="2343785"/>
          </a:xfrm>
          <a:prstGeom prst="rect"/>
          <a:solidFill>
            <a:schemeClr val="accent4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5216525" cy="994410"/>
            <a:chOff x="426720" y="85090"/>
            <a:chExt cx="5216525" cy="994410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5216525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WebPage를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4396740" cy="29210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300" spc="300">
                  <a:solidFill>
                    <a:schemeClr val="tx1"/>
                  </a:solidFill>
                </a:rPr>
                <a:t>만들어진 웹 </a:t>
              </a:r>
              <a:r>
                <a:rPr lang="ko-KR" altLang="ko-KR" sz="1300" spc="300">
                  <a:solidFill>
                    <a:schemeClr val="tx1"/>
                  </a:solidFill>
                </a:rPr>
                <a:t>페이</a:t>
              </a:r>
              <a:r>
                <a:rPr lang="ko-KR" altLang="ko-KR" sz="1300" spc="300">
                  <a:solidFill>
                    <a:schemeClr val="tx1"/>
                  </a:solidFill>
                </a:rPr>
                <a:t>지 및 </a:t>
              </a:r>
              <a:r>
                <a:rPr lang="ko-KR" altLang="ko-KR" sz="1300" spc="300">
                  <a:solidFill>
                    <a:schemeClr val="tx1"/>
                  </a:solidFill>
                </a:rPr>
                <a:t>동</a:t>
              </a:r>
              <a:r>
                <a:rPr lang="ko-KR" altLang="ko-KR" sz="1300" spc="300">
                  <a:solidFill>
                    <a:schemeClr val="tx1"/>
                  </a:solidFill>
                </a:rPr>
                <a:t>작 </a:t>
              </a:r>
              <a:r>
                <a:rPr lang="ko-KR" altLang="ko-KR" sz="1300" spc="300">
                  <a:solidFill>
                    <a:schemeClr val="tx1"/>
                  </a:solidFill>
                </a:rPr>
                <a:t>사</a:t>
              </a:r>
              <a:r>
                <a:rPr lang="ko-KR" altLang="ko-KR" sz="1300" spc="300">
                  <a:solidFill>
                    <a:schemeClr val="tx1"/>
                  </a:solidFill>
                </a:rPr>
                <a:t>진</a:t>
              </a:r>
              <a:endParaRPr lang="ko-KR" altLang="en-US" sz="130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" descr="C:/Users/admin/AppData/Roaming/PolarisOffice/ETemp/11420_15245496/fImage52384130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9180" y="1510030"/>
            <a:ext cx="4956175" cy="2329815"/>
          </a:xfrm>
          <a:prstGeom prst="rect"/>
          <a:noFill/>
        </p:spPr>
      </p:pic>
      <p:sp>
        <p:nvSpPr>
          <p:cNvPr id="17" name="Rect 0"/>
          <p:cNvSpPr txBox="1">
            <a:spLocks/>
          </p:cNvSpPr>
          <p:nvPr/>
        </p:nvSpPr>
        <p:spPr>
          <a:xfrm rot="0">
            <a:off x="4208145" y="3475355"/>
            <a:ext cx="163131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웹페이지 </a:t>
            </a:r>
            <a:r>
              <a:rPr lang="ko-KR" sz="1800">
                <a:latin typeface="맑은 고딕" charset="0"/>
                <a:ea typeface="맑은 고딕" charset="0"/>
              </a:rPr>
              <a:t>화</a:t>
            </a:r>
            <a:r>
              <a:rPr lang="ko-KR" sz="1800">
                <a:latin typeface="맑은 고딕" charset="0"/>
                <a:ea typeface="맑은 고딕" charset="0"/>
              </a:rPr>
              <a:t>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Picture " descr="C:/Users/admin/AppData/Roaming/PolarisOffice/ETemp/11420_15245496/fImage12562451306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72835" y="1503680"/>
            <a:ext cx="4939665" cy="2341245"/>
          </a:xfrm>
          <a:prstGeom prst="rect"/>
          <a:noFill/>
        </p:spPr>
      </p:pic>
      <p:pic>
        <p:nvPicPr>
          <p:cNvPr id="19" name="Picture " descr="C:/Users/admin/AppData/Roaming/PolarisOffice/ETemp/11420_15245496/fImage48438130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1720" y="3957320"/>
            <a:ext cx="4966335" cy="2400935"/>
          </a:xfrm>
          <a:prstGeom prst="rect"/>
          <a:noFill/>
        </p:spPr>
      </p:pic>
      <p:sp>
        <p:nvSpPr>
          <p:cNvPr id="20" name="Rect 0"/>
          <p:cNvSpPr txBox="1">
            <a:spLocks/>
          </p:cNvSpPr>
          <p:nvPr/>
        </p:nvSpPr>
        <p:spPr>
          <a:xfrm rot="0">
            <a:off x="6186170" y="3475990"/>
            <a:ext cx="18510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ED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클릭</a:t>
            </a:r>
            <a:r>
              <a:rPr lang="ko-KR" sz="1800">
                <a:latin typeface="맑은 고딕" charset="0"/>
                <a:ea typeface="맑은 고딕" charset="0"/>
              </a:rPr>
              <a:t> 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4267200" y="5941695"/>
            <a:ext cx="16402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ltrasonic O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5"/>
          <p:cNvGrpSpPr>
            <a:grpSpLocks/>
          </p:cNvGrpSpPr>
          <p:nvPr/>
        </p:nvGrpSpPr>
        <p:grpSpPr>
          <a:xfrm rot="0">
            <a:off x="426720" y="85090"/>
            <a:ext cx="5215890" cy="1040765"/>
            <a:chOff x="426720" y="85090"/>
            <a:chExt cx="5215890" cy="1040765"/>
          </a:xfrm>
        </p:grpSpPr>
        <p:sp>
          <p:nvSpPr>
            <p:cNvPr id="9" name="Rect 0"/>
            <p:cNvSpPr txBox="1">
              <a:spLocks/>
            </p:cNvSpPr>
            <p:nvPr/>
          </p:nvSpPr>
          <p:spPr>
            <a:xfrm rot="0">
              <a:off x="426720" y="85090"/>
              <a:ext cx="5215890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ebPage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를 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통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한 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제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47040" y="787400"/>
              <a:ext cx="2588260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개발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과정에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서 어려웠던 점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텍스트 상자 53"/>
          <p:cNvSpPr txBox="1">
            <a:spLocks/>
          </p:cNvSpPr>
          <p:nvPr/>
        </p:nvSpPr>
        <p:spPr>
          <a:xfrm rot="0" flipH="1">
            <a:off x="447040" y="1283970"/>
            <a:ext cx="930719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. Ultrasensor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가 값을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제대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로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받아오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지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않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는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문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제.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텍스트 상자 54"/>
          <p:cNvSpPr txBox="1">
            <a:spLocks/>
          </p:cNvSpPr>
          <p:nvPr/>
        </p:nvSpPr>
        <p:spPr>
          <a:xfrm rot="0" flipH="1">
            <a:off x="450850" y="1863725"/>
            <a:ext cx="11090275" cy="13214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코드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수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정,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PIO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핀 변경,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전선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교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체,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센서 교체 등의 방법들을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모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두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동원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봤지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만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해결되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지 않았었다. </a:t>
            </a:r>
            <a:endParaRPr lang="ko-KR" altLang="en-US" sz="200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--&gt;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알고보니 교체했던 전선들까지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부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불량으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인해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센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값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읽어오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지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않았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다. 전혀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다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른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전선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으로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교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체 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ltrasensor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에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사용했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던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전선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들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모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두 폐기함</a:t>
            </a:r>
            <a:endParaRPr lang="ko-KR" altLang="en-US" sz="200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텍스트 상자 55"/>
          <p:cNvSpPr txBox="1">
            <a:spLocks/>
          </p:cNvSpPr>
          <p:nvPr/>
        </p:nvSpPr>
        <p:spPr>
          <a:xfrm rot="0" flipH="1">
            <a:off x="450850" y="3582670"/>
            <a:ext cx="1098867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U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ltrasensor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가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받아오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는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값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을 웹페이지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상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에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출력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하는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문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제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텍스트 상자 56"/>
          <p:cNvSpPr txBox="1">
            <a:spLocks/>
          </p:cNvSpPr>
          <p:nvPr/>
        </p:nvSpPr>
        <p:spPr>
          <a:xfrm rot="0" flipH="1">
            <a:off x="421005" y="4145280"/>
            <a:ext cx="11263630" cy="13214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ython으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코드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실행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할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때에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는 p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rint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이용해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서 화면상에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출력되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게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하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됐었는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데,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서버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만들어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서 웹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페이지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통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센서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제어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할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때에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는 U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ltrasensor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로 구한 d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istanc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 데이터를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웹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받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수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있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게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하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고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싶었으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나 아직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방법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찾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지 못함.</a:t>
            </a:r>
            <a:endParaRPr lang="ko-KR" altLang="en-US" sz="200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--&gt;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아직 P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ython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lask,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J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avascript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에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대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한 공부가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부족하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다.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더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공부해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추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방법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찾아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야 함.</a:t>
            </a:r>
            <a:endParaRPr lang="ko-KR" altLang="en-US" sz="200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5"/>
          <p:cNvGrpSpPr>
            <a:grpSpLocks/>
          </p:cNvGrpSpPr>
          <p:nvPr/>
        </p:nvGrpSpPr>
        <p:grpSpPr>
          <a:xfrm rot="0">
            <a:off x="426720" y="85090"/>
            <a:ext cx="5215890" cy="1040765"/>
            <a:chOff x="426720" y="85090"/>
            <a:chExt cx="5215890" cy="1040765"/>
          </a:xfrm>
        </p:grpSpPr>
        <p:sp>
          <p:nvSpPr>
            <p:cNvPr id="9" name="Rect 0"/>
            <p:cNvSpPr txBox="1">
              <a:spLocks/>
            </p:cNvSpPr>
            <p:nvPr/>
          </p:nvSpPr>
          <p:spPr>
            <a:xfrm rot="0">
              <a:off x="426720" y="85090"/>
              <a:ext cx="5215890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ebPage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를 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통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한 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제</a:t>
              </a: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47040" y="787400"/>
              <a:ext cx="2588260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개발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과정에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서 어려웠던 점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Rect 0"/>
          <p:cNvSpPr txBox="1">
            <a:spLocks/>
          </p:cNvSpPr>
          <p:nvPr/>
        </p:nvSpPr>
        <p:spPr>
          <a:xfrm rot="0" flipH="1">
            <a:off x="447040" y="1283970"/>
            <a:ext cx="930719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3.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U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ltra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onic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에서 h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tml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로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데이터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를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던져주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는 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문</a:t>
            </a: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제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 flipH="1">
            <a:off x="450850" y="1863725"/>
            <a:ext cx="11090275" cy="2550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버튼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클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릭 시 H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TML에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서 버튼이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클릭되었다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는 정보를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받아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Pyth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n 내부에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서 특정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함수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실행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이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후 r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urn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통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해 함수가 잘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실행되었는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지(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”ok”) 또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는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예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외가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발생하였는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지(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”fail”)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turn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통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다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HTML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정보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넘겨주는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데,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ltrasonic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동작시키는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함수에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while문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통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무한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루프가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돌고있으므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로 U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ltrasonic OFF 버튼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클릭하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기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전까지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는 ON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함수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가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속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동작되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값을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받아오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지 않는다.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w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le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문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내부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에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선언해버리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면 “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ok”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는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전달되지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만 r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eturn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만났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때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함수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가 종료되는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문제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가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발생한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다.</a:t>
            </a:r>
            <a:endParaRPr lang="ko-KR" altLang="en-US" sz="200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다른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방법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통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해 데이터를 H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TML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던져주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고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싶었으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나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직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방법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찾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지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못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함.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좀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더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공부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가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필요할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듯</a:t>
            </a:r>
            <a:endParaRPr lang="ko-KR" altLang="en-US" sz="200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텍스트 상자 89"/>
          <p:cNvSpPr txBox="1">
            <a:spLocks/>
          </p:cNvSpPr>
          <p:nvPr/>
        </p:nvSpPr>
        <p:spPr>
          <a:xfrm rot="0" flipH="1">
            <a:off x="424815" y="5114290"/>
            <a:ext cx="11263630" cy="13214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=&gt; 앞선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문제들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인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해 개발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과정에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시간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너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많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소요되었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다.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원래는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기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본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기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능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구현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빠르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게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끝내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고 또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다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른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여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러 기능들을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추가해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예정이었으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나,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시간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부족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한 관계로 정말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간단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하게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켜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고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는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기능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만이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구현되었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다.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또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이후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에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Qt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이용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한 센서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제어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구현에서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도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시간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이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부족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하게 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되었</a:t>
            </a:r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다. </a:t>
            </a:r>
            <a:endParaRPr lang="ko-KR" altLang="en-US" sz="200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813435" cy="1040765"/>
            <a:chOff x="426720" y="85090"/>
            <a:chExt cx="813435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310515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WebPage를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79311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느낀점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Rect 0"/>
          <p:cNvSpPr txBox="1">
            <a:spLocks/>
          </p:cNvSpPr>
          <p:nvPr/>
        </p:nvSpPr>
        <p:spPr>
          <a:xfrm rot="0">
            <a:off x="447040" y="1273810"/>
            <a:ext cx="11377295" cy="19361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그렇게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많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은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기능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을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구현해보지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는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못했지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만, 간단하게나마 웹페이지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디자인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도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해보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고,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파이썬이라는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언어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도 다뤄볼 수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있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는 좋은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경험이었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다.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특히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신기했던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건 웹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페이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지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상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에서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버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튼 클릭을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통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해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원격으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로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연결되어있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는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라즈베리파이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의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센서들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이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제어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가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된다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는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사실이었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다. 데이터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통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신 및 웹에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대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해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조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금 더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공부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해봐야겠다.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ko-KR" altLang="en-US" sz="200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 latinLnBrk="0">
              <a:buFontTx/>
              <a:buNone/>
            </a:pP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  또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한 이번에 사용한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파이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썬,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 자바스크립트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 Flask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에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대해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서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아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직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모르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는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부분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이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많아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서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원하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는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기능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을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마음대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로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구현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해 볼 수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없었다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는 점이 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아쉬</a:t>
            </a:r>
            <a:r>
              <a:rPr lang="ko-KR" altLang="ko-KR" sz="2000">
                <a:solidFill>
                  <a:schemeClr val="tx2">
                    <a:lumMod val="50000"/>
                  </a:schemeClr>
                </a:solidFill>
              </a:rPr>
              <a:t>웠다.</a:t>
            </a:r>
            <a:endParaRPr lang="ko-KR" altLang="en-US" sz="20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2101215" cy="1040765"/>
            <a:chOff x="426720" y="85090"/>
            <a:chExt cx="2101215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310515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WebPage를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208089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코드_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1 :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p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rojindex.py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그림 13" descr="C:/Users/admin/AppData/Roaming/PolarisOffice/ETemp/11420_15245496/fImage42529953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9895" y="1226185"/>
            <a:ext cx="5666105" cy="5220335"/>
          </a:xfrm>
          <a:prstGeom prst="rect"/>
          <a:noFill/>
        </p:spPr>
      </p:pic>
      <p:pic>
        <p:nvPicPr>
          <p:cNvPr id="13" name="그림 14" descr="C:/Users/admin/AppData/Roaming/PolarisOffice/ETemp/11420_15245496/fImage63860954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02350" y="1226820"/>
            <a:ext cx="5763895" cy="5220335"/>
          </a:xfrm>
          <a:prstGeom prst="rect"/>
          <a:noFill/>
        </p:spPr>
      </p:pic>
      <p:sp>
        <p:nvSpPr>
          <p:cNvPr id="14" name="텍스트 상자 61"/>
          <p:cNvSpPr txBox="1">
            <a:spLocks/>
          </p:cNvSpPr>
          <p:nvPr/>
        </p:nvSpPr>
        <p:spPr>
          <a:xfrm rot="0">
            <a:off x="8983345" y="4157345"/>
            <a:ext cx="271018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#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L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ED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 O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N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버튼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클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릭 시 실행될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함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수</a:t>
            </a:r>
            <a:endParaRPr lang="ko-KR" altLang="en-US" sz="120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44805" y="6559550"/>
            <a:ext cx="11847195" cy="15303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/>
          </a:p>
        </p:txBody>
      </p:sp>
      <p:cxnSp>
        <p:nvCxnSpPr>
          <p:cNvPr id="4" name="Rect 0"/>
          <p:cNvCxnSpPr/>
          <p:nvPr/>
        </p:nvCxnSpPr>
        <p:spPr>
          <a:xfrm rot="0">
            <a:off x="344805" y="1179195"/>
            <a:ext cx="11847195" cy="6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"/>
          <p:cNvGrpSpPr>
            <a:grpSpLocks/>
          </p:cNvGrpSpPr>
          <p:nvPr/>
        </p:nvGrpSpPr>
        <p:grpSpPr>
          <a:xfrm rot="0">
            <a:off x="426720" y="85090"/>
            <a:ext cx="2101215" cy="1040765"/>
            <a:chOff x="426720" y="85090"/>
            <a:chExt cx="2101215" cy="104076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426720" y="85090"/>
              <a:ext cx="310515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80">
                  <a:solidFill>
                    <a:schemeClr val="accent1">
                      <a:lumMod val="50000"/>
                    </a:schemeClr>
                  </a:solidFill>
                </a:rPr>
                <a:t>WebPage를 통한 제어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indent="0" latinLnBrk="0">
                <a:buFontTx/>
                <a:buNone/>
              </a:pP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447040" y="787400"/>
              <a:ext cx="208089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코드_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1 : 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p</a:t>
              </a: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rojindex.py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14" name="그림 18" descr="C:/Users/admin/AppData/Roaming/PolarisOffice/ETemp/11420_15245496/fImage56351972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720" y="1252855"/>
            <a:ext cx="5676265" cy="5220335"/>
          </a:xfrm>
          <a:prstGeom prst="rect"/>
          <a:noFill/>
        </p:spPr>
      </p:pic>
      <p:pic>
        <p:nvPicPr>
          <p:cNvPr id="15" name="그림 19" descr="C:/Users/admin/AppData/Roaming/PolarisOffice/ETemp/11420_15245496/fImage55802973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0" y="1253490"/>
            <a:ext cx="5756275" cy="5220335"/>
          </a:xfrm>
          <a:prstGeom prst="rect"/>
          <a:noFill/>
        </p:spPr>
      </p:pic>
      <p:sp>
        <p:nvSpPr>
          <p:cNvPr id="16" name="텍스트 상자 63"/>
          <p:cNvSpPr txBox="1">
            <a:spLocks/>
          </p:cNvSpPr>
          <p:nvPr/>
        </p:nvSpPr>
        <p:spPr>
          <a:xfrm rot="0">
            <a:off x="3255645" y="1333500"/>
            <a:ext cx="271018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#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L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ED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 O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FF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버튼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클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릭 시 실행될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함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수</a:t>
            </a:r>
            <a:endParaRPr lang="ko-KR" altLang="en-US" sz="120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64"/>
          <p:cNvSpPr txBox="1">
            <a:spLocks/>
          </p:cNvSpPr>
          <p:nvPr/>
        </p:nvSpPr>
        <p:spPr>
          <a:xfrm rot="0">
            <a:off x="4055745" y="3310255"/>
            <a:ext cx="1964690" cy="4629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sonic on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버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튼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클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릭 시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실행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될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함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수</a:t>
            </a:r>
            <a:endParaRPr lang="ko-KR" altLang="en-US" sz="120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65"/>
          <p:cNvSpPr txBox="1">
            <a:spLocks/>
          </p:cNvSpPr>
          <p:nvPr/>
        </p:nvSpPr>
        <p:spPr>
          <a:xfrm rot="0">
            <a:off x="9656445" y="4677410"/>
            <a:ext cx="1964690" cy="4629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sonic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o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ff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버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튼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클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릭 시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실행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될 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함</a:t>
            </a:r>
            <a:r>
              <a:rPr lang="ko-KR" sz="1200">
                <a:solidFill>
                  <a:srgbClr val="FFFF00"/>
                </a:solidFill>
                <a:latin typeface="맑은 고딕" charset="0"/>
                <a:ea typeface="맑은 고딕" charset="0"/>
              </a:rPr>
              <a:t>수</a:t>
            </a:r>
            <a:endParaRPr lang="ko-KR" altLang="en-US" sz="1200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132</Paragraphs>
  <Words>1320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kmg_713</cp:lastModifiedBy>
  <dc:title>PowerPoint 프레젠테이션</dc:title>
  <cp:version>9.104.165.50235</cp:version>
  <dcterms:modified xsi:type="dcterms:W3CDTF">2023-03-06T08:10:52Z</dcterms:modified>
</cp:coreProperties>
</file>