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.jpg"/>
  <Default Extension="emf" ContentType="image/x-emf"/>
  <Default Extension="png" ContentType="image/png"/>
  <Default Extension="wmf" ContentType="image/x-wmf"/>
  <Default Extension="rels" ContentType="application/vnd.openxmlformats-package.relationship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4"/>
  </p:notesMasterIdLst>
  <p:sldIdLst>
    <p:sldId id="642" r:id="rId3"/>
    <p:sldId id="641" r:id="rId5"/>
    <p:sldId id="652" r:id="rId6"/>
    <p:sldId id="653" r:id="rId7"/>
    <p:sldId id="655" r:id="rId8"/>
    <p:sldId id="657" r:id="rId9"/>
    <p:sldId id="658" r:id="rId10"/>
    <p:sldId id="660" r:id="rId11"/>
    <p:sldId id="654" r:id="rId12"/>
    <p:sldId id="661" r:id="rId13"/>
    <p:sldId id="656" r:id="rId14"/>
    <p:sldId id="662" r:id="rId15"/>
    <p:sldId id="659" r:id="rId16"/>
    <p:sldId id="669" r:id="rId17"/>
    <p:sldId id="559" r:id="rId18"/>
    <p:sldId id="668" r:id="rId19"/>
    <p:sldId id="665" r:id="rId20"/>
    <p:sldId id="664" r:id="rId21"/>
    <p:sldId id="663" r:id="rId22"/>
    <p:sldId id="666" r:id="rId23"/>
    <p:sldId id="560" r:id="rId24"/>
    <p:sldId id="562" r:id="rId25"/>
    <p:sldId id="667" r:id="rId26"/>
    <p:sldId id="643" r:id="rId27"/>
    <p:sldId id="644" r:id="rId28"/>
    <p:sldId id="645" r:id="rId29"/>
    <p:sldId id="646" r:id="rId30"/>
    <p:sldId id="647" r:id="rId31"/>
    <p:sldId id="648" r:id="rId32"/>
    <p:sldId id="649" r:id="rId33"/>
    <p:sldId id="650" r:id="rId34"/>
    <p:sldId id="531" r:id="rId35"/>
  </p:sldIdLst>
  <p:sldSz cx="9144000" cy="5143500" type="screen16x9"/>
  <p:notesSz cx="6858000" cy="9144000"/>
  <p:custDataLst>
    <p:tags r:id="rId42"/>
  </p:custData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CA"/>
    <a:srgbClr val="00DD37"/>
    <a:srgbClr val="7030A0"/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 showGuides="1">
      <p:cViewPr varScale="1">
        <p:scale>
          <a:sx n="156" d="100"/>
          <a:sy n="156" d="100"/>
        </p:scale>
        <p:origin x="808" y="168"/>
      </p:cViewPr>
      <p:guideLst>
        <p:guide orient="horz" pos="1620"/>
        <p:guide pos="288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2" Type="http://schemas.openxmlformats.org/officeDocument/2006/relationships/tags" Target="tags/tag4.xml"/><Relationship Id="rId41" Type="http://schemas.openxmlformats.org/officeDocument/2006/relationships/customXml" Target="../customXml/item3.xml"/><Relationship Id="rId40" Type="http://schemas.openxmlformats.org/officeDocument/2006/relationships/customXml" Target="../customXml/item2.xml"/><Relationship Id="rId4" Type="http://schemas.openxmlformats.org/officeDocument/2006/relationships/notesMaster" Target="notesMasters/notesMaster1.xml"/><Relationship Id="rId39" Type="http://schemas.openxmlformats.org/officeDocument/2006/relationships/customXml" Target="../customXml/item1.xml"/><Relationship Id="rId38" Type="http://schemas.openxmlformats.org/officeDocument/2006/relationships/tableStyles" Target="tableStyles.xml"/><Relationship Id="rId37" Type="http://schemas.openxmlformats.org/officeDocument/2006/relationships/viewProps" Target="viewProps.xml"/><Relationship Id="rId36" Type="http://schemas.openxmlformats.org/officeDocument/2006/relationships/presProps" Target="presProps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4T12:39:2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187 0 24575,'-5'0'0,"2"0"0,0 0 0,1 0 0,-1 1 0,0 0 0,0 2 0,0-1 0,-1 5 0,1-4 0,0 3 0,2 0 0,-2-1 0,3 1 0,-2-2 0,1-2 0,0 2 0,0 0 0,-3 7 0,1-4 0,-2 6 0,4-7 0,-1 1 0,2-3 0,-4 7 0,4-7 0,-2 9 0,1-8 0,-1 2 0,1-3 0,0 0 0,1-1 0,0 0 0,0 0 0,0 2 0,0-1 0,0 1 0,0-1 0,0 4 0,0-5 0,0 3 0,0-2 0,0-2 0,0 3 0,0-1 0,0 0 0,0 1 0,0-1 0,0 0 0,1 4 0,1-2 0,0 1 0,-1 0 0,0-4 0,0 1 0,0-2 0,0 4 0,1-3 0,0 3 0,0-2 0,-1-1 0,1 1 0,0 0 0,-2-2 0,2 2 0,-2-1 0,0 3 0,0-3 0,1 4 0,0-4 0,1 1 0,-1-2 0,-1 1 0,0 0 0,0 2 0,0-1 0,1 5 0,0-4 0,0 4 0,-1-4 0,0 0 0,0-2 0,0 1 0,0-1 0,0 0 0,0 0 0,0 1 0,0 0 0,0 0 0,0 1 0,0-2 0,0 0 0,0 3 0,0-2 0,0 3 0,0-4 0,0 2 0,0-2 0,0 0 0,0 1 0,0-1 0,-1 2 0,1-1 0,-2 1 0,2-1 0,-1 3 0,1-2 0,-3 1 0,3-1 0,-3-1 0,3 1 0,-1-1 0,0 0 0,-1-1 0,-1 6 0,0-4 0,1 5 0,0-7 0,1 1 0,0 0 0,-2-1 0,1 2 0,0-2 0,0 1 0,2-1 0,-3 2 0,3-1 0,-4 4 0,2-4 0,-1 3 0,0-3 0,2 4 0,-2-3 0,0 1 0,2-2 0,-2-1 0,2 1 0,-2 2 0,1-2 0,-2 5 0,2-4 0,-2 1 0,2-1 0,1-1 0,0 0 0,-1 3 0,0-3 0,-1 3 0,1-4 0,1 0 0,0 0 0,1 0 0,-3 2 0,0 2 0,-1 1 0,1-2 0,1-2 0,0 2 0,0-2 0,-1 4 0,2-4 0,-1-1 0,1 0 0,0 1 0,0-1 0,1 0 0,-1 0 0,1 1 0,-2-1 0,1 1 0,-2 1 0,1-1 0,-1 2 0,2-4 0,1 2 0,-1-1 0,-1 2 0,2 1 0,-1-1 0,0 0 0,1 1 0,-2-1 0,2 2 0,0-2 0,-2 1 0,2-2 0,-3 1 0,3 1 0,0-1 0,0 5 0,0-6 0,0 4 0,0-4 0,0 1 0,0 2 0,0-1 0,0 7 0,0-7 0,0 10 0,0-11 0,0 4 0,0-3 0,0-2 0,0 2 0,0-3 0,0 1 0,0 0 0,0 3 0,0-3 0,0 5 0,0-4 0,0 1 0,0-1 0,0-2 0,0 0 0,0 0 0,0 1 0,0-1 0,1 2 0,0-1 0,0 0 0,-1-1 0,0 0 0,1 1 0,-1 0 0,3 1 0,-3 0 0,1-1 0,1 1 0,-1-1 0,3 4 0,-4-4 0,3 3 0,-3-4 0,1 2 0,0-2 0,0 1 0,0-2 0,-1 1 0,0 1 0,0 0 0,0 1 0,2 0 0,-1-1 0,1 1 0,-2-2 0,0 1 0,1-1 0,-1 0 0,2 1 0,-2-1 0,0-1 0,1 2 0,-1-1 0,1 1 0,0-2 0,0 2 0,0-1 0,0 2 0,0-2 0,2 2 0,-2-2 0,1 0 0,2 11 0,0-8 0,1 8 0,-1-7 0,-2-3 0,1 5 0,0-6 0,1 6 0,-2-5 0,3 5 0,-4-5 0,3 4 0,-2-4 0,1-1 0,-2 0 0,1 1 0,-2-1 0,3 1 0,-3-2 0,2 1 0,0-1 0,0 2 0,1-1 0,0 4 0,1-2 0,-1 1 0,1-3 0,-2 1 0,2 0 0,0 2 0,0-2 0,-1-1 0,-2 1 0,-1 0 0,0 3 0,0-2 0,0 1 0,0 0 0,-1-2 0,-2 4 0,1-4 0,-1 1 0,3-2 0,-3 1 0,3-1 0,-2 1 0,1-1 0,0 0 0,0 0 0,0 1 0,-2-1 0,0 3 0,0-3 0,2 3 0,-2-4 0,2 1 0,-2 1 0,1-1 0,0 2 0,-5 3 0,5-2 0,-5 2 0,6-3 0,-1-1 0,1 1 0,0-1 0,-2 1 0,1-2 0,-1 2 0,2-1 0,-1 0 0,0-1 0,1 0 0,-1 3 0,0-3 0,-1 3 0,2-2 0,-1 0 0,0 1 0,1 0 0,-3 1 0,2 1 0,-2-2 0,3 0 0,-1-1 0,1-1 0,1 1 0,-3 0 0,2-1 0,-2 1 0,2-1 0,-1 4 0,1-3 0,-1 3 0,1-1 0,0-1 0,-1 7 0,0-7 0,0 12 0,0-12 0,1 8 0,0-1 0,0-4 0,1 5 0,-1-10 0,1 4 0,-1-3 0,0 0 0,0 1 0,1-1 0,0 0 0,0 1 0,0-1 0,-2 1 0,1-1 0,-1 3 0,2-2 0,0 2 0,-1-1 0,0-2 0,0 1 0,1-1 0,0 0 0,0 3 0,0-3 0,0 6 0,0-5 0,0 3 0,0-1 0,0-1 0,0 1 0,0 3 0,0-5 0,0 4 0,0-6 0,1 2 0,0-1 0,0 0 0,-1 1 0,2 5 0,-2-3 0,4 4 0,-4-7 0,1 3 0,0-4 0,0 4 0,1-1 0,0-1 0,1 1 0,-2-2 0,0 0 0,-1 0 0,0 3 0,0-4 0,1 4 0,0-3 0,0 0 0,-1 3 0,0 0 0,1 1 0,-1-1 0,4 1 0,-2-3 0,4 9 0,-4-9 0,4 8 0,-4-10 0,1 3 0,-2-3 0,-1 1 0,2-1 0,0 1 0,-1 1 0,3 2 0,-2-3 0,1 2 0,-1-3 0,-1 1 0,-1 0 0,2 0 0,2 3 0,-1-3 0,0 3 0,0 3 0,-1-5 0,0 8 0,0-10 0,1 4 0,0-1 0,1-1 0,-2 1 0,3 3 0,-3-3 0,3 4 0,-3-6 0,0-2 0,1 2 0,0-1 0,1 1 0,-1-1 0,-1 0 0,1 1 0,-2-1 0,1-1 0,-4 4 0,1-2 0,-7 3 0,5-3 0,-3 1 0,4-1 0,-1-1 0,0-1 0,0 2 0,0-1 0,-2 2 0,3-2 0,-1 0 0,1 1 0,1 0 0,-2 0 0,1 1 0,-1-2 0,-1 2 0,1-1 0,0 1 0,0 0 0,-1 3 0,1-3 0,-1 9 0,0-8 0,0 8 0,-1-7 0,0 1 0,0 2 0,1-2 0,1-2 0,-2 3 0,3-5 0,-2 2 0,2 0 0,1-3 0,-1 3 0,2-2 0,0-1 0,-3 4 0,3-4 0,-3 3 0,2-2 0,0 0 0,0 0 0,1 1 0,0 1 0,0 5 0,0-2 0,0 1 0,0-5 0,0-1 0,0 3 0,0-2 0,0 2 0,0-3 0,0 1 0,0-1 0,0 1 0,0-1 0,0 0 0,0 3 0,0-3 0,0 9 0,0-9 0,0 6 0,0-6 0,0 0 0,0 0 0,0 3 0,0-3 0,0 4 0,0-4 0,0 1 0,0-1 0,0 0 0,0-1 0,0 1 0,0 0 0,0 1 0,0 3 0,0-2 0,0 3 0,0-4 0,0 0 0,0 1 0,0-2 0,0 5 0,0-6 0,0 4 0,0-1 0,0 0 0,0 2 0,1-3 0,1 2 0,0-2 0,-1 2 0,0-3 0,-1 0 0,2 0 0,0 5 0,-2-4 0,3 4 0,-1-6 0,-1-1 0,2 1 0,-3 0 0,1-1 0,-1 2 0,1 0 0,0 0 0,0 0 0,-1-2 0,1 2 0,-1-1 0,2 1 0,1 0 0,-1-1 0,0 0 0,-1 1 0,0 2 0,1 2 0,-1-1 0,0-1 0,-1-3 0,0 1 0,1 2 0,1-2 0,-1-1 0,0 0 0,-1 0 0,0 0 0,0 0 0,0 1 0,0-1 0,0 3 0,0-3 0,0 3 0,0-2 0,0-1 0,0 0 0,1 1 0,0-1 0,0 1 0,-1-2 0,0 1 0,1 3 0,0-3 0,1 3 0,1 4 0,-1-6 0,2 6 0,-1-6 0,-1 0 0,2 0 0,-1 1 0,-1-1 0,1 1 0,-2-1 0,1 0 0,2 1 0,-2 0 0,2 1 0,-1-2 0,-2 0 0,3 2 0,-3-2 0,3 2 0,-4-3 0,3 1 0,-3-1 0,2 0 0,-1 0 0,2 1 0,-1 0 0,2 1 0,-2 2 0,1-1 0,0 0 0,0 1 0,0-3 0,0 3 0,0-4 0,0 0 0,1 0 0,0 0 0,0 0 0,0 0 0,0 1 0,-1 0 0,0-1 0,1 0 0,-1 0 0,0 1 0,0-1 0,1 2 0,-1 1 0,1-2 0,-1 2 0,1-3 0,3 4 0,-3-3 0,4 4 0,-4-4 0,-1-1 0,0 0 0,0 0 0,-1-1 0,2 2 0,-1-1 0,1 2 0,-1-2 0,-1 1 0,1-2 0,-1 0 0,1 0 0,0 0 0,-1 0 0,4 1 0,-1 0 0,1 0 0,-3-2 0,1 3 0,0-3 0,0 3 0,0-1 0,-1-1 0,0 2 0,0-1 0,1 1 0,6 1 0,-6-1 0,13 4 0,-8 0 0,6 1 0,0 2 0,-6-5 0,1-1 0,-5-1 0,-2 0 0,8 3 0,-5 0 0,12 5 0,-9-5 0,4 3 0,1-3 0,0 2 0,1 0 0,0 2 0,-8-6 0,-2-1 0,-2-2 0,1-1 0,-1 0 0,4 1 0,-4 1 0,3-1 0,-2 0 0,2 2 0,-2-1 0,8 10 0,-7-6 0,9 13 0,-10-14 0,4 5 0,-6-7 0,-1-1 0,1 2 0,5 8 0,-2-3 0,2 6 0,-4-9 0,-2-2 0,2-1 0,-1 3 0,0-2 0,-2 2 0,1-3 0,-1 1 0,0 1 0,0 0 0,2 3 0,-2 3 0,2-3 0,-2 1 0,0-5 0,0-2 0,1 0 0,3 2 0,11 2 0,4-1 0,8 2 0,0 0 0,-3-3 0,2 6 0,-14-8 0,5 2 0,-12-4 0,9 9 0,-3-1 0,5 6 0,-7-6 0,3 1 0,-7-5 0,3 3 0,-2-3 0,8 5 0,-5-3 0,3 3 0,-8-5 0,-1-2 0,-1 0 0,-2 3 0,2 8 0,-2-4 0,0 7 0,0-13 0,0 6 0,0-7 0,1 3 0,-1 4 0,1-3 0,-1 7 0,0-4 0,2 0 0,0 0 0,-1-3 0,2 0 0,-3-5 0,0 3 0,-1 2 0,-3-2 0,-1 5 0,0-6 0,1 2 0,1-2 0,0-1 0,0 2 0,-2-1 0,2 1 0,-1-1 0,0 1 0,2-2 0,-7 6 0,5-6 0,-4 5 0,5-4 0,0-1 0,-6 6 0,5-7 0,-4 6 0,6-7 0,-1 2 0,-1-1 0,2 1 0,-2-1 0,1 1 0,-1 0 0,2-1 0,-2 1 0,1-1 0,1 2 0,-2 0 0,0 1 0,-1-1 0,2 0 0,-1-1 0,3-1 0,-1 1 0,0 1 0,2-1 0,-3 2 0,2-1 0,-2 0 0,2-1 0,0 0 0,0 1 0,-1 0 0,-2 1 0,3-1 0,-3 0 0,3-1 0,-2 0 0,2 0 0,-3 2 0,2-1 0,0 0 0,1 1 0,-1 1 0,1-1 0,-3 2 0,1-4 0,-1 2 0,1-2 0,2 0 0,-3 1 0,3 0 0,-3 0 0,3 1 0,-2-2 0,3 1 0,-4 0 0,3-2 0,-6 9 0,4-5 0,-3 4 0,3-6 0,1-1 0,-1 1 0,1 2 0,-1-2 0,0-1 0,2-1 0,0-1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4T12:39:3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281 1 24575,'0'12'0,"0"-2"0,1 4 0,0-4 0,0 4 0,-1-5 0,0 4 0,0-7 0,0 0 0,0-1 0,0-1 0,0 0 0,0 1 0,0-1 0,0 0 0,0 3 0,0-3 0,0 6 0,0-4 0,0 1 0,0-2 0,0 2 0,0-2 0,0 2 0,2-3 0,-1 1 0,1 3 0,-2-3 0,0 5 0,0-4 0,0 0 0,0 1 0,0-3 0,0 6 0,0-6 0,0 9 0,0-7 0,0 7 0,0-8 0,0 8 0,0-9 0,0 9 0,0-9 0,0 6 0,-1-4 0,1 3 0,-1-4 0,1 8 0,0-6 0,0 5 0,0-4 0,0-3 0,-1 0 0,0-1 0,-1 3 0,1-3 0,0 5 0,-2-5 0,1 6 0,0-5 0,-1 5 0,1-4 0,0 0 0,1 1 0,-1-3 0,0 6 0,-1-6 0,0 6 0,2-6 0,-3 9 0,0-7 0,0 7 0,0-9 0,2 3 0,0-4 0,0 1 0,0 0 0,-1 3 0,0-1 0,2 7 0,-3-6 0,2 4 0,-1-6 0,0 3 0,0-3 0,0 3 0,0-4 0,0 3 0,2-4 0,-2 4 0,3-4 0,-3 2 0,2-1 0,-2 0 0,0 7 0,2-3 0,-3 5 0,4-5 0,-4 0 0,3-1 0,-2-1 0,2 7 0,-1-6 0,0 6 0,-2-5 0,2 2 0,-3 0 0,5-3 0,-4 7 0,4-8 0,-3 6 0,1-7 0,0-1 0,0 3 0,1-3 0,1 6 0,0-4 0,0 3 0,0 3 0,0-1 0,0 3 0,0-8 0,0 4 0,0-6 0,0 3 0,0-1 0,0-2 0,0 1 0,0-2 0,0 0 0,0 0 0,0 1 0,0-1 0,0 0 0,0 0 0,0 3 0,0-3 0,1 6 0,0-5 0,0 2 0,1 0 0,-2-3 0,2 3 0,-2-4 0,0 2 0,0-1 0,1 1 0,-1-2 0,1 2 0,-1 0 0,0 4 0,0-4 0,3 3 0,-3-1 0,2-1 0,0 1 0,-2-2 0,1 0 0,0 1 0,-1-1 0,3 3 0,-3-3 0,5 6 0,-2 2 0,0-5 0,1 6 0,-4-9 0,2 5 0,-1-5 0,2 6 0,0-2 0,1 1 0,-2-1 0,0 2 0,0-5 0,-1 3 0,-1-4 0,6 5 0,-3-4 0,5 3 0,-4-1 0,-1-1 0,2 2 0,-2 2 0,-1-5 0,2 5 0,-2-5 0,2 3 0,-2-4 0,1 0 0,1 1 0,0-1 0,0 3 0,-2-3 0,-3 7 0,-9 1 0,-4 5 0,-3-5 0,0 2 0,3-5 0,-4 7 0,1-3 0,0 5 0,6-6 0,-3 5 0,6-6 0,-6 6 0,9-10 0,-9 11 0,10-11 0,-5 7 0,7-9 0,-4 5 0,3-5 0,-3 8 0,4-8 0,1 8 0,-1-1 0,-3 7 0,2-6 0,-3 0 0,5-7 0,-2 0 0,2 5 0,-3-6 0,2 6 0,0-6 0,1 3 0,-1 3 0,1-2 0,-1 4 0,1-7 0,0 4 0,0-5 0,1 5 0,0-6 0,0 3 0,0 0 0,0-2 0,0 3 0,0-1 0,0-1 0,0 1 0,2 0 0,-2-2 0,3 4 0,-1-6 0,1 4 0,-2-3 0,2 4 0,-2-2 0,2 1 0,1-2 0,0 0 0,2 3 0,-2-4 0,0 2 0,-1-2 0,0-1 0,-1 0 0,2 1 0,-1-1 0,1 1 0,-1-2 0,0 1 0,1 0 0,-1-1 0,-1 1 0,1-1 0,1 2 0,-2-2 0,3 1 0,-2-1 0,2 8 0,-1-5 0,-1 6 0,0-6 0,-1 3 0,0-3 0,5 13 0,-3-11 0,2 10 0,-3-11 0,3 7 0,-3-6 0,1 3 0,-1-6 0,-1 5 0,3-1 0,-1 4 0,-1-3 0,-1-4 0,0 0 0,0-1 0,2 0 0,-2 0 0,1 1 0,-2-2 0,1 1 0,1 2 0,0-2 0,5 10 0,1 0 0,-2 1 0,7 2 0,-10-10 0,4 1 0,-5-5 0,-1 2 0,1-2 0,-1 1 0,0 0 0,0 0 0,-2 3 0,3-1 0,-3 0 0,3 5 0,0-6 0,0 5 0,-1-6 0,-2 0 0,0 6 0,0-1 0,-2 4 0,1-3 0,-4-2 0,0 2 0,0-5 0,0 5 0,-2 1 0,4-2 0,-4 8 0,-1-6 0,2 3 0,-2-4 0,3-3 0,2-2 0,-1 2 0,2-2 0,-1 4 0,2-5 0,-4 9 0,4-8 0,-5 6 0,5-6 0,0 1 0,-1 1 0,1-3 0,-2 6 0,1-6 0,-2 6 0,2-6 0,-1 3 0,2-3 0,-2 1 0,2 0 0,-2-1 0,2-1 0,-1 2 0,1-1 0,0 0 0,1 0 0,-1-1 0,1 0 0,-1 0 0,-1 2 0,1-2 0,0 2 0,-2-1 0,3 3 0,-1-2 0,1 4 0,-1-4 0,0 1 0,0 1 0,1-4 0,0 7 0,-1-6 0,1 2 0,-1-1 0,1-1 0,0 4 0,-3-1 0,2 3 0,-2-2 0,3 2 0,0-6 0,0 5 0,0-2 0,-1 1 0,1-1 0,-2-3 0,2 1 0,0-2 0,0 1 0,0 2 0,0-2 0,0 9 0,0 0 0,0 2 0,0 2 0,0-2 0,0-2 0,0-2 0,0-7 0,0 1 0,0-1 0,0 0 0,0 0 0,0-2 0,0 4 0,0-1 0,0 2 0,0-3 0,0 0 0,0-2 0,2 4 0,-2-1 0,3 1 0,-3-1 0,2-1 0,-1 0 0,1 3 0,1-2 0,0 2 0,0-3 0,-2 0 0,-1 0 0,1 0 0,-1 3 0,3-3 0,1 9 0,0-7 0,2 11 0,-3-10 0,2 6 0,-2-7 0,2 7 0,-1-4 0,1 4 0,-2-5 0,2 2 0,-3-5 0,0 2 0,-1-4 0,2 1 0,-2-1 0,2 2 0,-2-2 0,2 4 0,-1-4 0,2 4 0,-3-3 0,3 0 0,-2 0 0,0 2 0,1-1 0,0 1 0,3 1 0,-3-3 0,2 3 0,-2-4 0,1 1 0,-1-1 0,0 2 0,0-2 0,1 1 0,-1-3 0,0 0 0,15-1 0,12 0 0,4 3 0,4 2 0,-11 1 0,-3-1 0,2 3 0,-11-7 0,3 7 0,-10-6 0,-1 1 0,-3-2 0,1 0 0,5 3 0,4 8 0,1-4 0,6 12 0,-13-15 0,8 11 0,-12-12 0,3 4 0,-5-6 0,0 1 0,-1-1 0,2 1 0,0 0 0,-1 2 0,1 2 0,2 1 0,-2 1 0,1-4 0,-1 2 0,0-4 0,-1 2 0,0 1 0,0 0 0,-2 1 0,3-2 0,-3-1 0,1 3 0,1-2 0,0 4 0,3 7 0,-1-6 0,1 14 0,-2-17 0,-1 13 0,1-15 0,-3 8 0,1-10 0,0 4 0,0-3 0,0 0 0,-1 0 0,0 0 0,0-1 0,0 0 0,0 0 0,0 1 0,8-1 0,21 6 0,2 3 0,17 1 0,-16 4 0,-2-5 0,1 4 0,-10-8 0,-3 1 0,-11-7 0,-4-2 0,2 2 0,1-1 0,-2 1 0,2 1 0,-3-1 0,1 1 0,-1-1 0,0 2 0,0-1 0,0 1 0,-1-2 0,2 2 0,-1-1 0,2 4 0,0-2 0,-1 1 0,1-1 0,0 1 0,-1 0 0,6 5 0,-7-6 0,10 7 0,-9-8 0,3 4 0,-4-4 0,1 0 0,-1 3 0,2-1 0,0 3 0,-1-4 0,0 1 0,-2-4 0,-2 2 0,1 0 0,-1 1 0,0-1 0,3 3 0,-1-3 0,3 3 0,-4-4 0,0 2 0,0-2 0,0 0 0,7 8 0,6-2 0,8 6 0,5-4 0,0 0 0,4 3 0,-14-6 0,2 0 0,-15-5 0,1-1 0,4 6 0,-4-3 0,3 4 0,-4-5 0,3 5 0,2-4 0,-1 3 0,-1-4 0,-3-1 0,0 1 0,1-3 0,1 3 0,0-1 0,0 2 0,-2-1 0,7 4 0,-6-3 0,14 9 0,-14-10 0,7 5 0,-9-7 0,1 0 0,4 4 0,-5-1 0,6 4 0,-4-1 0,1 0 0,0-1 0,-3 0 0,1-4 0,-4 1 0,1 6 0,2-1 0,-2 3 0,2-6 0,-3-1 0,0-1 0,1 0 0,-1 1 0,2-2 0,-2 0 0,0 0 0,0 1 0,0-1 0,0 1 0,0 0 0,0 1 0,-2-1 0,1-1 0,0 1 0,-2-1 0,2-1 0,-2 1 0,1 0 0,-1-1 0,0 2 0,1-1 0,-1-1 0,1 0 0,-1-1 0,0-1 0,-2 1 0,0 1 0,-4-1 0,3 3 0,-2-4 0,1 2 0,1-1 0,-1 0 0,0 1 0,-1-2 0,-2 2 0,3-2 0,1 0 0,1 0 0,1 0 0,-5 0 0,4 0 0,-2 0 0,2 0 0,0 0 0,-1 0 0,1 0 0,1 0 0,-1 0 0,2 0 0,-2 0 0,1 0 0,0 0 0,-1 0 0,1 0 0,-1 0 0,1 0 0,-3 0 0,3 0 0,-4 0 0,4 0 0,0 0 0,2 0 0,-4 0 0,3 0 0,-5 1 0,4 0 0,0 1 0,-6 1 0,4-3 0,-5 4 0,4-3 0,-17 5 0,6-1 0,-6-1 0,6-2 0,10 0 0,-4-2 0,3 2 0,3-1 0,-1 0 0,2 2 0,2-2 0,0 2 0,1-3 0,-2 1 0,1 0 0,-2-1 0,1 2 0,0-1 0,0-1 0,0 2 0,1 0 0,0-1 0,0 2 0,2-3 0,-1 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4T12:39:5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151 1 24575,'4'15'0,"0"1"0,0-4 0,-1 0 0,-2-5 0,-1-3 0,2 3 0,-2-2 0,0-1 0,0-1 0,0 1 0,0 0 0,0 0 0,0 0 0,0 2 0,0-3 0,0 6 0,0-4 0,0 1 0,0 5 0,0-7 0,0 9 0,1-8 0,-1 4 0,1-3 0,2 3 0,-2-3 0,2 4 0,-3-5 0,0 5 0,0-5 0,0 5 0,0-4 0,0 3 0,0-3 0,2 3 0,-2 3 0,3-1 0,-3 3 0,2-7 0,-2 7 0,0-6 0,0 6 0,0-4 0,0-2 0,0 5 0,0-4 0,0 3 0,0 1 0,0-8 0,0 5 0,0-4 0,0-3 0,0 7 0,0-7 0,0 4 0,0-1 0,0 0 0,0 3 0,-3 0 0,2-1 0,-2 1 0,2-4 0,-1 0 0,2-1 0,-3 1 0,3-2 0,-1 4 0,-1-2 0,1 1 0,-2-1 0,1-1 0,-1 3 0,-1-1 0,1 0 0,1-1 0,0-1 0,1 0 0,1 1 0,-2-1 0,1 0 0,-3 3 0,2-2 0,-1 2 0,0 4 0,1-2 0,0 2 0,-4 2 0,3-8 0,-2 6 0,3-6 0,0 6 0,1-5 0,-1 5 0,0-7 0,1 3 0,-2-1 0,1 1 0,-1 1 0,1-3 0,-2 5 0,2-5 0,-1 2 0,0 0 0,1-3 0,-2 4 0,3-4 0,-3 3 0,1-4 0,-2 6 0,2-4 0,-3 10 0,2-1 0,-1-1 0,1 0 0,1-9 0,0 3 0,2-3 0,-1 1 0,0-1 0,1 1 0,0 1 0,1 0 0,0 1 0,-2 0 0,2-1 0,-2 4 0,2-5 0,-1 3 0,1-4 0,-1 1 0,1 5 0,0-2 0,0 4 0,0 1 0,0-6 0,0 6 0,0-7 0,0 3 0,0-3 0,0 7 0,0-4 0,0 3 0,0-3 0,0-3 0,0 0 0,0 1 0,0-3 0,0 5 0,0-5 0,0 6 0,0-5 0,0 5 0,2 2 0,-1-5 0,2 3 0,-1-6 0,0 2 0,-1-1 0,1 2 0,-1-3 0,2 7 0,-2-5 0,3 6 0,-1-5 0,-1 3 0,0-3 0,-1 0 0,-1-3 0,4 1 0,-4 0 0,4 1 0,-2 5 0,1-5 0,2 8 0,0-7 0,-1 0 0,0 0 0,-3-3 0,2 1 0,-1 1 0,0-1 0,0-1 0,0 1 0,-1-1 0,0 0 0,1 1 0,0-1 0,1 0 0,-2 0 0,1 5 0,0-3 0,1 7 0,2-5 0,-2 0 0,1-2 0,-2-2 0,-2-1 0,1 0 0,2 2 0,-2-1 0,2 0 0,-2 1 0,-1 1 0,0-1 0,0 4 0,-1-4 0,0 1 0,-2 1 0,0-2 0,-1 2 0,1-2 0,-1-1 0,1 3 0,2-3 0,-1 1 0,0-1 0,0 0 0,0 0 0,-1 1 0,2 1 0,-5 6 0,2-1 0,-2 1 0,5-3 0,-1-3 0,1 0 0,-3 5 0,0-7 0,0 9 0,2-8 0,0 2 0,1-2 0,-2 6 0,1-5 0,-2 7 0,1-7 0,1 1 0,1 2 0,-1-2 0,1 3 0,-2-2 0,1-1 0,1 0 0,1-1 0,-2 1 0,2 1 0,-1 0 0,1 2 0,-1 0 0,0-3 0,0 7 0,-1-6 0,2 3 0,-2-4 0,-2 3 0,3 2 0,-3 0 0,2 5 0,2-13 0,-3 13 0,3-12 0,0 9 0,0-3 0,0-2 0,0 1 0,0-3 0,0-2 0,0 2 0,0-2 0,0 2 0,0-2 0,0 2 0,0-3 0,0 3 0,0 5 0,0-4 0,0 5 0,0-9 0,0 4 0,2-3 0,-2 2 0,1-2 0,-1 2 0,2-1 0,-2-2 0,1 2 0,-1 0 0,0-2 0,2 5 0,-2-5 0,3 6 0,0-5 0,-1 2 0,2 0 0,-3-3 0,3 9 0,1-4 0,-3 2 0,1-5 0,-3-4 0,2 2 0,-1 2 0,2 2 0,5 4 0,-3 2 0,3-4 0,-3 2 0,-2-5 0,1-1 0,2 7 0,-3-8 0,3 5 0,-5-6 0,2 0 0,-3 0 0,2 1 0,-2-2 0,3 2 0,-2-2 0,1 0 0,-1 0 0,0 3 0,0-2 0,1 4 0,-1-3 0,0 0 0,1 6 0,1-4 0,1 10 0,-1-11 0,-1 4 0,-1-7 0,0 1 0,0-1 0,-1 2 0,1-1 0,-1 2 0,1-2 0,-1-2 0,-1 2 0,0 0 0,-3-1 0,1 2 0,-1-2 0,1 4 0,1-4 0,-1 3 0,0-2 0,2-1 0,-2 0 0,3 0 0,-2 0 0,-1 0 0,0 0 0,0 1 0,-1 6 0,1-6 0,0 6 0,-2-4 0,1-2 0,-1 3 0,2-2 0,1-2 0,0 0 0,2 1 0,-4 0 0,2 0 0,0 0 0,-1 1 0,2-1 0,-1 3 0,0-3 0,-1 1 0,0 2 0,0-1 0,1 0 0,-2 1 0,1-2 0,0 4 0,2-3 0,0 1 0,0-1 0,0-1 0,1 2 0,-1-2 0,1 1 0,-1-4 0,1 2 0,0 6 0,0-1 0,0 8 0,0-6 0,0 3 0,0-4 0,0-2 0,0 1 0,0-3 0,0 0 0,-2 1 0,1-3 0,-1 1 0,1 1 0,-1 1 0,2 1 0,-2-1 0,1 0 0,1-2 0,-2 4 0,2-5 0,-1 3 0,1-1 0,-2-2 0,2 3 0,-1 0 0,-1-3 0,-1 9 0,1-9 0,-2 9 0,4-9 0,-1 9 0,1-8 0,0 12 0,0-8 0,0 3 0,0 1 0,0 3 0,0-2 0,0 1 0,0-10 0,0-1 0,0 1 0,0-2 0,0 1 0,0 5 0,0-3 0,0 7 0,0-8 0,0 1 0,0-3 0,0 0 0,0 1 0,0-1 0,0 0 0,0 0 0,0 1 0,0-1 0,2 0 0,0 1 0,1 1 0,6 7 0,-4-6 0,9 10 0,-9-11 0,8 8 0,-8-9 0,6 5 0,2 0 0,-4-3 0,4 3 0,-2-4 0,-5-1 0,7 1 0,-10-3 0,3 1 0,0 0 0,-3 0 0,4 1 0,-3-1 0,3 1 0,1 1 0,16 17 0,14 11 0,4 5 0,4 2 0,-16-16 0,-5-4 0,-3-1 0,-9-10 0,-1 2 0,-3 1 0,-2-5 0,8 15 0,-10-16 0,4 5 0,-7-8 0,7 8 0,-3-3 0,4 5 0,-5-7 0,-1-2 0,-2-2 0,2 2 0,-1 0 0,1 0 0,-2 0 0,6 3 0,-4-3 0,4 11 0,0-6 0,-3 2 0,1-3 0,-3-5 0,-1 0 0,1 0 0,1 1 0,-1 2 0,1 1 0,0 3 0,1-3 0,-2 7 0,-1-9 0,2 6 0,-3-8 0,1 19 0,-2-11 0,0 12 0,-4-10 0,2-6 0,-3 4 0,1-6 0,1 0 0,-1-1 0,3 0 0,-3 0 0,4 0 0,-4 0 0,3 0 0,-2-1 0,0 0 0,1 1 0,-1-1 0,1 1 0,-1-2 0,0 2 0,0 0 0,0-1 0,-1 1 0,1-2 0,1 1 0,-1-1 0,2 1 0,-2 0 0,2-1 0,-3 1 0,1-1 0,0 1 0,0 0 0,0-2 0,1 1 0,-1 0 0,1-1 0,-1 2 0,0-3 0,0 3 0,0-1 0,-2 2 0,2-2 0,-2 2 0,1 0 0,-1 0 0,0 1 0,0-2 0,2 1 0,0-2 0,-1 2 0,1-2 0,0 1 0,0-1 0,0 4 0,0-3 0,2 3 0,-5 4 0,4-6 0,-3 6 0,3-4 0,-1-2 0,0 4 0,-1-1 0,1-1 0,0 0 0,3-2 0,-5 5 0,4-4 0,-3 5 0,2-6 0,2 2 0,-2-1 0,1-1 0,0 0 0,1-1 0,0 0 0,0 1 0,0-1 0,0 6 0,0-4 0,0 4 0,0-6 0,0 0 0,0-1 0,0 1 0,0 3 0,0-3 0,0 3 0,0-2 0,0-1 0,0 0 0,0 0 0,0 1 0,0-1 0,0 2 0,0 1 0,0 0 0,0 3 0,0-4 0,0 4 0,0-6 0,4 10 0,-3-7 0,6 14 0,-5-10 0,5 12 0,-2-12 0,0 4 0,-1-7 0,-3-1 0,7 7 0,-5-4 0,6 6 0,-6-5 0,1-5 0,-1 2 0,1-4 0,-1 1 0,-1 0 0,1 0 0,1 3 0,-1-3 0,10 8 0,0-2 0,6 5 0,-6-5 0,-5-4 0,-3-3 0,-1-1 0,0 1 0,3 1 0,-2-1 0,4 0 0,-3 1 0,8 8 0,-4-5 0,5 5 0,0-1 0,0-6 0,1 6 0,-4-6 0,-5 0 0,0-1 0,-3-3 0,0 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4T12:41:4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194 2 24575,'-2'-2'0,"0"4"0,1 3 0,1 2 0,2 1 0,-2-4 0,1 5 0,-1-4 0,2 1 0,-2-1 0,1-1 0,-1 0 0,0 3 0,0-3 0,1 1 0,-1-1 0,2 0 0,-2 0 0,4 7 0,-3-7 0,3 7 0,-3-5 0,0 0 0,0 0 0,2 9 0,-3-8 0,3 10 0,-2-12 0,3 9 0,-2-9 0,3 6 0,-5-7 0,1 1 0,-1 0 0,1 1 0,0-1 0,1 2 0,0 1 0,2 2 0,-2 0 0,2 0 0,-2-4 0,-2 0 0,4 4 0,-4-6 0,2 6 0,-2-6 0,0-1 0,0 1 0,0-2 0,0 2 0,0 0 0,3 1 0,-3 0 0,2 1 0,-2-1 0,0 0 0,0-1 0,2 3 0,-2-2 0,2 2 0,-2-2 0,0-1 0,0 1 0,0-2 0,0 1 0,0-2 0,0 2 0,0 0 0,0 0 0,0 1 0,0-1 0,0 4 0,0-1 0,0 3 0,0-3 0,0 2 0,0-2 0,0 3 0,-2 0 0,2 0 0,-3-4 0,2 4 0,-1-6 0,-1 6 0,0-5 0,0 5 0,-1-5 0,1 5 0,-1-4 0,1 1 0,-1-2 0,0 0 0,1 1 0,0-1 0,-2 2 0,2-1 0,-5 2 0,4-3 0,-4 3 0,2 0 0,0 0 0,-1 1 0,3-1 0,-2 0 0,2-1 0,0-3 0,-1 1 0,0 1 0,1 0 0,-2 1 0,2-1 0,-1 5 0,1-6 0,0 6 0,1-7 0,-1 1 0,3 1 0,-2-1 0,1 0 0,0 2 0,0 1 0,1 0 0,0-1 0,-1 1 0,1-4 0,-3 5 0,3-5 0,-2 9 0,3-8 0,-1 8 0,0-8 0,0 4 0,1-4 0,-2 4 0,2-4 0,-1 2 0,1-1 0,0 0 0,0 3 0,0 3 0,0-5 0,0 6 0,0-8 0,0 2 0,0-2 0,0 1 0,0 1 0,0-2 0,0 2 0,0-3 0,0 1 0,0 2 0,0-1 0,0 0 0,0 1 0,0-4 0,0 7 0,0-6 0,0 6 0,0-6 0,0 3 0,0-3 0,0 0 0,0 1 0,0-1 0,0 1 0,0 3 0,0-2 0,0 3 0,0-4 0,0 6 0,0-6 0,0 7 0,0-8 0,0 6 0,0-6 0,0 2 0,4 5 0,-3-6 0,4 8 0,-3-9 0,0 6 0,0-5 0,0 8 0,1-7 0,-1 7 0,1-8 0,-2 4 0,1-3 0,1 3 0,5 7 0,-4-7 0,5 8 0,-6-11 0,1 6 0,0-4 0,0 1 0,0 4 0,-1-8 0,0 4 0,0-5 0,0 0 0,1 3 0,-1-2 0,1 2 0,-1-3 0,5 5 0,-4-4 0,3 4 0,-4-6 0,-1 1 0,2-1 0,-1 0 0,1 2 0,0-2 0,-3 1 0,2-2 0,-3 8 0,-2-4 0,1 5 0,-2-4 0,2-1 0,-2 1 0,3-2 0,-6 6 0,4-2 0,-4 3 0,4-3 0,0-3 0,-1 4 0,1-6 0,-2 3 0,4-1 0,-3-1 0,3 1 0,-1 0 0,0-3 0,0 10 0,-2-8 0,1 9 0,-1-9 0,0 5 0,2-4 0,-5 7 0,2-8 0,0 8 0,2-8 0,1 8 0,-1-4 0,0 3 0,-1-3 0,0-3 0,0 1 0,2-3 0,0 1 0,-1 1 0,2-1 0,-1 1 0,1-3 0,-2 1 0,1 1 0,-2-2 0,2 1 0,0-1 0,1 1 0,-1-1 0,0 2 0,0 0 0,1 2 0,-1 1 0,0 0 0,0-1 0,1 4 0,-1-4 0,-1 4 0,1-4 0,0 1 0,-1-1 0,2 2 0,-1-4 0,1 4 0,0-3 0,-1 1 0,1-2 0,-2 3 0,2-3 0,0 5 0,0-5 0,0 5 0,0-6 0,0 6 0,0-6 0,0 3 0,0 5 0,-1-4 0,1 4 0,-2-3 0,2-1 0,0 6 0,0 1 0,0-3 0,0 5 0,0-8 0,1 3 0,4 1 0,-3-7 0,3 7 0,-3-7 0,2 4 0,5 5 0,-6-5 0,6 4 0,-8-6 0,4 2 0,-1-2 0,-1-1 0,0-2 0,-2-1 0,4 1 0,-3 2 0,2 0 0,-1 1 0,1 5 0,-2-7 0,2 5 0,-3-8 0,2 2 0,-3 1 0,3 2 0,-3-2 0,3 1 0,-2-4 0,0 8 0,2-7 0,-2 7 0,1-8 0,0 2 0,2 5 0,0-4 0,0 4 0,-3-7 0,-1 2 0,0 1 0,0 0 0,0 7 0,0-4 0,-1 5 0,-1-4 0,-4 4 0,2-3 0,-2 6 0,2-9 0,0 12 0,2-11 0,-2 6 0,0-1 0,0-6 0,-1 4 0,1 1 0,2-6 0,-3 6 0,4-8 0,-3 1 0,4-3 0,-2 2 0,1-1 0,-1 0 0,2-1 0,-1 2 0,-2 1 0,1-1 0,-2 1 0,2 0 0,1-3 0,-1 6 0,0-2 0,-1 0 0,-1 6 0,0-2 0,2 1 0,0 4 0,0-8 0,2 2 0,-2 3 0,2-7 0,0 7 0,-1-8 0,0 1 0,-1-1 0,1 0 0,1 8 0,0-6 0,0 6 0,0-1 0,0-3 0,0 1 0,0-3 0,0-4 0,0 3 0,0-2 0,0-1 0,0 0 0,0 0 0,0 3 0,0-3 0,0 3 0,0 0 0,0-3 0,0 7 0,0-4 0,0 2 0,-1-1 0,1 1 0,-2 0 0,1 2 0,1-1 0,-2 1 0,2 0 0,0 0 0,0 4 0,0-6 0,0 5 0,0-9 0,0 10 0,0 2 0,0 3 0,5 8 0,-2-8 0,4-3 0,-4-2 0,3-3 0,-2-3 0,0 2 0,1-1 0,-4-4 0,5 6 0,-5-7 0,2 0 0,-1-1 0,1 1 0,-2-1 0,4 4 0,-4-3 0,5 3 0,-2-3 0,0 1 0,0 0 0,-2-1 0,0 1 0,0-2 0,0 1 0,-3-1 0,-1 1 0,-5 2 0,2 2 0,-2-3 0,2 2 0,2-3 0,0 1 0,2-1 0,-2 0 0,0 0 0,1-1 0,-1 0 0,-1 0 0,2 1 0,-2-1 0,1 0 0,-1 3 0,1-2 0,-2 2 0,3-3 0,-1 0 0,0 1 0,1-1 0,-1-1 0,1 1 0,-1 3 0,-1-2 0,1 4 0,-1-3 0,2 0 0,-1 0 0,1 0 0,0 0 0,-1-1 0,3 0 0,-2 1 0,-1 2 0,1-4 0,-2 3 0,3-4 0,0 4 0,0-2 0,1 3 0,-2-3 0,2 1 0,-1 0 0,1-1 0,-1 1 0,-2 1 0,2 0 0,-2 4 0,2-5 0,1 5 0,-3-6 0,3 2 0,-1-2 0,1-1 0,0 1 0,0-2 0,-1 2 0,1 0 0,-2 3 0,0-1 0,2 0 0,-4-1 0,4-1 0,-3 0 0,3 1 0,-1-2 0,0 2 0,1 1 0,-3 0 0,2 1 0,-1-2 0,1 6 0,0-5 0,1 7 0,-1-8 0,1 8 0,0-8 0,-2 6 0,2-5 0,-1 6 0,1 6 0,0 2 0,0 6 0,0-3 0,0 1 0,0-2 0,0-3 0,0-1 0,-1-5 0,1 0 0,-3-7 0,2 0 0,-1-2 0,1-2 0,0 2 0,1 0 0,-1 0 0,-1 0 0,2-2 0,-1 2 0,1-1 0,0 1 0,-1-2 0,1 2 0,-3 0 0,2 0 0,-1 1 0,1-2 0,1 1 0,0 2 0,0-3 0,0 3 0,0 0 0,0-3 0,0 3 0,0-3 0,0 3 0,0-3 0,0 4 0,0-3 0,0 1 0,0 3 0,0-4 0,0 5 0,0-4 0,0 1 0,2 5 0,-1-7 0,2 7 0,-3-7 0,3 0 0,-3 1 0,3-1 0,-2 0 0,1 1 0,-1-1 0,1 0 0,1 3 0,-2-3 0,1 3 0,1-1 0,-1-1 0,2 2 0,-1-3 0,1 3 0,1 1 0,0 2 0,6 5 0,-5-4 0,9 10 0,-7-10 0,2 2 0,1 1 0,-5-7 0,8 10 0,-8-11 0,11 8 0,-10-8 0,13 12 0,-8-9 0,10 11 0,-2-6 0,2 4 0,-1 1 0,-6-8 0,-1 2 0,-2-7 0,-3-1 0,9 9 0,-5-8 0,5 10 0,-4-11 0,-4 3 0,3-4 0,-7-2 0,5 2 0,-9-3 0,3 2 0,2-3 0,0 4 0,3-2 0,4 6 0,1-4 0,0 4 0,-2-4 0,1 1 0,-3-1 0,3-2 0,-8 0 0,7-2 0,-7 0 0,7 0 0,-7 0 0,3 0 0,-3 0 0,3 0 0,-3 0 0,2 0 0,-4 0 0,-1 0 0,0 0 0,3-2 0,2-4 0,1 3 0,0-5 0,2 6 0,-6-1 0,5 0 0,-7 0 0,-1 1 0,2-1 0,-2 2 0,0-1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4T12:43:2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221 1 24575,'0'20'0,"0"-4"0,0 1 0,2-2 0,1 4 0,1-5 0,-2 4 0,7-2 0,-7-3 0,7 5 0,-9-9 0,2 2 0,-2-4 0,2 3 0,-1-2 0,1 4 0,0 1 0,-1-6 0,5 10 0,-5-8 0,5 8 0,-5-8 0,5 12 0,-4-14 0,2 9 0,-4-12 0,0 3 0,0-3 0,3 3 0,-2-1 0,2 0 0,-3-2 0,0-2 0,2 4 0,-2-2 0,1 2 0,-1-4 0,0 1 0,0-1 0,0 2 0,-1 2 0,-2 0 0,-7 3 0,-1 1 0,-5 2 0,6-2 0,-3 3 0,7-7 0,-3 5 0,4-5 0,-1 3 0,2-3 0,-1 3 0,-1-1 0,0 6 0,0 1 0,0-1 0,1 0 0,1-4 0,0 4 0,2-6 0,0 10 0,0-10 0,-3 6 0,4-4 0,-2 0 0,1 4 0,2 0 0,-2-1 0,-1 4 0,3-4 0,-3-1 0,2 5 0,0-4 0,1 0 0,-4 4 0,3-9 0,-4 6 0,4 0 0,0-3 0,1 3 0,0-4 0,-1-3 0,0 3 0,0-4 0,0 3 0,0-4 0,0 1 0,-3 3 0,3 3 0,-3 0 0,4 1 0,-2-7 0,0 7 0,0-7 0,0 7 0,2-8 0,0 8 0,-1-7 0,1 8 0,-1-6 0,1 1 0,0 5 0,0-3 0,0 1 0,0-3 0,0-1 0,0 0 0,0-1 0,0 1 0,0-3 0,2 9 0,-2-8 0,6 11 0,-2-4 0,1-1 0,-1 2 0,0-9 0,-1 5 0,1-4 0,-2 3 0,0-4 0,2 4 0,-1-6 0,0 3 0,-1-2 0,-1 0 0,1 0 0,0 1 0,1-1 0,1 0 0,-2 0 0,0-1 0,0 0 0,1 0 0,1-1 0,-1 0 0,3 2 0,-3 0 0,8 6 0,-4 2 0,1-1 0,-1 0 0,-4-7 0,0 1 0,0-1 0,1 1 0,-2 0 0,2 0 0,-2-1 0,10 9 0,6 7 0,2 4 0,-1-1 0,-5-6 0,-7-8 0,1 2 0,-4-6 0,-1 2 0,0-4 0,-2 0 0,0 0 0,-1 0 0,1 1 0,0 0 0,0 0 0,-1-1 0,1 1 0,-1 0 0,1 0 0,1 3 0,-1-4 0,1 6 0,-1-5 0,-1 3 0,0-1 0,0 0 0,2 7 0,-1-1 0,1 7 0,-2-4 0,2 6 0,-1-9 0,1 3 0,0-1 0,-1-6 0,4 6 0,-4-4 0,2-2 0,-3 1 0,2 3 0,-2-1 0,2 7 0,-2-8 0,0 2 0,0-2 0,0-6 0,0 9 0,0-7 0,0 4 0,0-3 0,-1-1 0,0 2 0,0 5 0,0-6 0,1 3 0,-3-6 0,3 2 0,-3 0 0,0 4 0,1-2 0,-2-1 0,3 1 0,-1-2 0,0 3 0,1-1 0,-2 2 0,1-4 0,-1 0 0,2 0 0,-2 1 0,3 0 0,-2 0 0,2-5 0,-1 6 0,-2-4 0,1 3 0,-1-1 0,2-2 0,-2 7 0,3-7 0,-2 9 0,0-10 0,2 6 0,-2-5 0,0 2 0,0-3 0,0 0 0,1 2 0,0-2 0,1 4 0,-1-3 0,-1 1 0,2 1 0,-3-1 0,1 4 0,-1-3 0,2 0 0,-1-1 0,1-1 0,-1 1 0,-1 1 0,2-2 0,-2-1 0,3 0 0,-3 1 0,3-1 0,-1 4 0,-4-2 0,3 1 0,-3-1 0,4-3 0,1 2 0,-1-1 0,1 1 0,-1-2 0,0 1 0,-1-2 0,0 2 0,-1-2 0,-13 15 0,-2-1 0,-7 4 0,1-4 0,10-11 0,-4 3 0,2 5 0,4-7 0,-2 5 0,10-6 0,-1-3 0,2 2 0,-3 0 0,3-2 0,-3 2 0,2 1 0,0 0 0,-1 0 0,2 0 0,-2-1 0,3 0 0,-2 2 0,0 1 0,1-1 0,-2 4 0,1-2 0,-2 3 0,2 0 0,0-4 0,2 4 0,0-4 0,-2 4 0,2-2 0,-2 1 0,3-3 0,0 4 0,1-5 0,-2 5 0,2-6 0,-2 5 0,2-4 0,0 1 0,0-1 0,0-2 0,0 2 0,0 1 0,0-1 0,0 4 0,0-6 0,0 3 0,0-3 0,0 0 0,0 0 0,0 2 0,0-1 0,0 2 0,0 1 0,0 1 0,0 2 0,0-3 0,0 7 0,0-2 0,0 1 0,0 4 0,0-4 0,0-1 0,0-1 0,0-7 0,0 0 0,5 6 0,-4-5 0,3 9 0,-4-9 0,2 9 0,0-2 0,1 7 0,-1-7 0,-1 2 0,0-7 0,3 3 0,-3-3 0,3 2 0,-3-4 0,2 4 0,-1-1 0,2 0 0,-2-1 0,2 4 0,-1 2 0,1 2 0,1-2 0,-1-6 0,-1-1 0,-1-2 0,0-1 0,0 2 0,3 1 0,-4-2 0,4 5 0,1 0 0,-1-1 0,3 3 0,0 2 0,-1-1 0,3 3 0,-4-7 0,0-1 0,0 0 0,-2-2 0,7 8 0,-7-9 0,6 6 0,-6-7 0,1 0 0,3 1 0,-3 0 0,6 6 0,-4-4 0,9 10 0,-10-10 0,10 10 0,-12-12 0,2 5 0,-5-6 0,-1 1 0,-2-1 0,0 4 0,-2-3 0,1 2 0,1-4 0,-6 5 0,2-1 0,-3 6 0,2-2 0,1-3 0,1 3 0,-4-1 0,5 0 0,-5 2 0,5-3 0,-1 0 0,2-1 0,0-3 0,3 0 0,-1-1 0,1 0 0,0 1 0,0-1 0,0 0 0,-2 1 0,1 1 0,-2-1 0,2-1 0,-1 1 0,1-1 0,0 3 0,0-2 0,1 3 0,-3-2 0,3-2 0,-1 3 0,-1-1 0,-1 8 0,0-6 0,0 4 0,3-6 0,-3 0 0,0 3 0,0-4 0,-1 3 0,2-4 0,1 1 0,0-2 0,1 4 0,-4-1 0,2 2 0,0-3 0,-1 1 0,3-1 0,-2 3 0,-2 1 0,1 0 0,-2-1 0,4-1 0,-1-1 0,1 0 0,-1 2 0,0-2 0,-1 4 0,1-2 0,0 1 0,0 5 0,0-8 0,-2 8 0,3-9 0,-3 9 0,1-6 0,0 5 0,1-5 0,1-1 0,-1 1 0,0-1 0,1 1 0,-3 4 0,3-4 0,-2 4 0,1-7 0,2 0 0,-1 2 0,-2-2 0,3 2 0,-4-2 0,4-1 0,-1-1 0,1 1 0,0-1 0,-1 2 0,0-1 0,0 1 0,0-1 0,1 0 0,-1 1 0,-1 2 0,1-2 0,-1-1 0,1 1 0,0 0 0,1 0 0,-1 0 0,0-1 0,0 2 0,0-1 0,0 2 0,1 0 0,-3-2 0,2 2 0,-1-2 0,0 0 0,2-1 0,-2 2 0,1-2 0,0 0 0,1 0 0,-1 3 0,0-3 0,0 3 0,-2-2 0,3-1 0,-2 0 0,2 0 0,0 1 0,0-1 0,0 1 0,0-2 0,0 2 0,0-1 0,-2 1 0,2-2 0,-2 2 0,2-1 0,-2 1 0,2-2 0,0 2 0,0-1 0,0 1 0,0-2 0,0 2 0,0-1 0,-1 2 0,1-1 0,-1 0 0,1 0 0,0-2 0,0 1 0,0-1 0,0 1 0,0 0 0,0-1 0,0 2 0,0-1 0,0 2 0,0-1 0,0 0 0,0 0 0,0-2 0,0 12 0,0-8 0,0 9 0,0-11 0,0 1 0,0-1 0,0 3 0,1 1 0,0 2 0,3 0 0,-3-2 0,3-1 0,-4-1 0,2-1 0,0 2 0,0-2 0,-1 2 0,2-1 0,-1-2 0,2 2 0,-1 0 0,1-1 0,1 4 0,1-1 0,4 4 0,-4-5 0,6 6 0,-8-10 0,4 5 0,-6-5 0,1-1 0,0 1 0,0-2 0,4 3 0,4-1 0,0 2 0,3-1 0,0 0 0,-5-1 0,4-1 0,-8 1 0,3-3 0,-4 1 0,0-1 0,-1 3 0,4-1 0,4 2 0,4 0 0,3 3 0,-3-2 0,-1 1 0,1 3 0,-4-5 0,12 9 0,-7-6 0,6 0 0,-9-1 0,0-2 0,-5-1 0,-2 0 0,0-1 0,-2-1 0,10 1 0,-6 0 0,12 1 0,-7 2 0,6 0 0,-5 2 0,5 5 0,-4-5 0,1 3 0,-2-3 0,-4-3 0,0 1 0,0-2 0,0 2 0,0-2 0,0 2 0,5 4 0,-6-4 0,10 6 0,-11-5 0,6 1 0,-7-2 0,0-2 0,-3 1 0,-1-4 0,-1 3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4T12:43:4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228 0 24575,'0'4'0,"0"1"0,0-1 0,0 1 0,0 7 0,-1-6 0,0 5 0,-1-5 0,1 5 0,0-5 0,1 11 0,-2-4 0,2-2 0,0 6 0,-1-9 0,1 4 0,-2-5 0,0 8 0,1-8 0,-1 10 0,2-5 0,0 3 0,0 3 0,0-3 0,0-1 0,0-6 0,0 1 0,0 3 0,0-3 0,0 4 0,0-5 0,0 2 0,0-3 0,0 7 0,0-2 0,0 1 0,0-2 0,0-6 0,-3 3 0,2 7 0,-2-5 0,2 7 0,0-11 0,0 3 0,1-3 0,0 3 0,-1-4 0,0 1 0,0-4 0,1 2 0,0-1 0,0 8 0,0-7 0,5 5 0,3 1 0,0-7 0,6 13 0,-7-13 0,1 5 0,-1-4 0,-4 2 0,2-2 0,-2 3 0,-1-4 0,2 2 0,1 1 0,-1 2 0,1 2 0,-2 0 0,1-3 0,-3 0 0,5 0 0,-3-3 0,6 7 0,-5-8 0,3 11 0,-4-8 0,3 8 0,-4-9 0,2 5 0,-2-5 0,2 3 0,-2-4 0,0 1 0,-2-2 0,2 0 0,0 7 0,-2-6 0,6 13 0,-4-11 0,5 11 0,-5-8 0,0 4 0,-2-5 0,0 2 0,0 1 0,0 4 0,0 3 0,0 5 0,0-8 0,0 11 0,0-7 0,0 4 0,0 0 0,0-1 0,0-2 0,0 6 0,0 1 0,0 1 0,0-1 0,0-1 0,0-10 0,-3 9 0,-1-9 0,0 6 0,-2-4 0,4-3 0,0 7 0,-7-5 0,6 2 0,-5-6 0,6-4 0,2-4 0,0 2 0,-1-1 0,-1 0 0,0 1 0,-1-2 0,1-1 0,0 1 0,2-2 0,-1 1 0,1-2 0,-2 4 0,0-2 0,-2 3 0,1-3 0,0 1 0,-1 0 0,1-1 0,0 0 0,0 0 0,-1 0 0,1 1 0,0-1 0,0 1 0,-1-1 0,1 0 0,1 0 0,1-2 0,-1 1 0,1 0 0,-3-1 0,1 2 0,0-1 0,0 1 0,1-1 0,0 0 0,0 1 0,-2-1 0,-2-1 0,-1 1 0,-5 3 0,-4 3 0,4-1 0,-6 3 0,12-4 0,-11 2 0,8 5 0,-5-5 0,2 10 0,2-10 0,2 3 0,4-5 0,0 3 0,1-4 0,-3 5 0,3-5 0,0 2 0,0-2 0,-1 0 0,2 0 0,-1-3 0,0 4 0,0 0 0,-1 0 0,2 0 0,1 6 0,1-7 0,-2 5 0,2-6 0,-1 2 0,1-1 0,-1 1 0,-1-1 0,1-1 0,0 0 0,1-1 0,0 1 0,0-1 0,0 1 0,0 3 0,0-1 0,0 1 0,0-2 0,0-2 0,0 1 0,0-2 0,0 3 0,0-2 0,0 2 0,0 5 0,0-5 0,0 11 0,0-8 0,0 3 0,2 1 0,-2-7 0,2 7 0,0-10 0,-1 3 0,5 4 0,-3-5 0,1 6 0,-1-7 0,-2 1 0,1 1 0,1 0 0,-1 0 0,1-1 0,-1-2 0,1 4 0,-3-4 0,4 5 0,-3-6 0,3 3 0,-1-1 0,1 4 0,0 0 0,0-1 0,-2 0 0,4 7 0,-4-8 0,3 8 0,-2-10 0,-3 0 0,2 3 0,0-2 0,3 4 0,-2-4 0,1 1 0,-1 0 0,1-2 0,-1 2 0,0-2 0,-2-1 0,-1-1 0,1 1 0,1 1 0,2 2 0,-2 0 0,2 0 0,-4-3 0,3 0 0,-2 3 0,3-1 0,0 4 0,-1-4 0,1 4 0,-2-6 0,2 3 0,1-2 0,5 7 0,-5-5 0,5 8 0,-5-9 0,-2 1 0,1-1 0,-3-2 0,0 19 0,-1-13 0,-2 13 0,-6-13 0,-3 5 0,-3 1 0,-2 5 0,0 5 0,0-5 0,0 9 0,8-15 0,-10 12 0,11-10 0,-9 11 0,6-3 0,2-5 0,1 2 0,2-10 0,1 1 0,-2 5 0,5-9 0,-4 12 0,5-11 0,-5 5 0,4-6 0,-2-1 0,2-2 0,1 1 0,-2-1 0,2 2 0,0-1 0,0 1 0,0-2 0,0 7 0,-2 0 0,2 3 0,-2 6 0,2-5 0,0 10 0,0-6 0,0 9 0,0-4 0,0 13 0,0-5 0,0-1 0,0-6 0,0-7 0,0 3 0,0-6 0,0-1 0,0-5 0,0-5 0,0 5 0,0-6 0,2 3 0,0-3 0,2 2 0,-2-2 0,6 4 0,-4-4 0,4 4 0,4 1 0,-3-3 0,6 3 0,-7-3 0,1-1 0,-3-1 0,1 0 0,1 1 0,-4-3 0,9 5 0,-1-4 0,0 2 0,5 2 0,-8-3 0,5 2 0,-7-3 0,0-1 0,-3 1 0,1-1 0,-1-1 0,0 0 0,-4 1 0,0 1 0,-3 1 0,2 0 0,-2-1 0,2 0 0,-2 0 0,2 1 0,0-1 0,0 2 0,-1 1 0,0 5 0,-1 0 0,1 3 0,-1-7 0,2-1 0,-2 0 0,2-2 0,-2 3 0,1-1 0,0-1 0,0-1 0,-1 3 0,2 3 0,-2-2 0,3 5 0,-2-8 0,-1 2 0,1-3 0,-1 0 0,1-2 0,1 2 0,0 0 0,0 1 0,0-1 0,-2 1 0,1-2 0,-2 2 0,2-2 0,-1 2 0,-4 3 0,3-2 0,-4 1 0,3 3 0,1-5 0,-1 6 0,2-7 0,-1 1 0,1-1 0,-2 1 0,1-1 0,0 1 0,1-2 0,0 2 0,-1-1 0,1 0 0,0 0 0,-1-1 0,1 0 0,-1 2 0,2-2 0,0 1 0,-1 0 0,1-1 0,-1 4 0,1-4 0,2 3 0,-3 0 0,2-2 0,-4 6 0,3-4 0,-2 3 0,2-3 0,-2 1 0,1-2 0,-1-1 0,3 1 0,0-1 0,1 0 0,-2 3 0,1-2 0,-2 1 0,1 1 0,1-3 0,1 3 0,-1-5 0,1 3 0,-3 2 0,3-2 0,-2 3 0,2-3 0,-1 0 0,1 0 0,-1 6 0,1-4 0,0 3 0,0-5 0,-2-1 0,1 0 0,0 1 0,-1-1 0,2 0 0,-1 0 0,1 0 0,-1-2 0,1 2 0,0 0 0,0-1 0,0 1 0,0-2 0,0 2 0,0-1 0,0 2 0,0-1 0,0 1 0,0-1 0,0 3 0,-1-2 0,0 4 0,0-4 0,1 8 0,0-8 0,0 6 0,0-6 0,0 3 0,0-2 0,0 3 0,0-3 0,0 0 0,-1 1 0,0-4 0,0 3 0,1 0 0,0-3 0,0 5 0,0-2 0,0-2 0,0 5 0,0-4 0,0 2 0,1-2 0,2 1 0,0-2 0,0-1 0,0 1 0,-1-2 0,1 1 0,5 4 0,-3 0 0,3 1 0,-3 0 0,-3-4 0,2 1 0,-1 0 0,1 0 0,-2 0 0,2 1 0,1 1 0,4 3 0,-3-3 0,5 2 0,-3-1 0,0 1 0,4 5 0,-6-4 0,8 7 0,-8-9 0,12 15 0,-12-16 0,13 16 0,-12-14 0,4 6 0,-5-7 0,4 3 0,-5-6 0,11 12 0,-12-13 0,9 9 0,-7-9 0,-2-1 0,6 2 0,-2 1 0,2-1 0,2 3 0,-2-3 0,-3-3 0,2 2 0,-6-2 0,6 1 0,-4-2 0,8 5 0,-4-3 0,5 4 0,1 2 0,4-1 0,-5 1 0,2-7 0,-9 2 0,3-1 0,-3 0 0,2-2 0,-2 1 0,2-2 0,5 2 0,-5-1 0,4-1 0,-7 1 0,7-1 0,-4 0 0,13-2 0,-10 2 0,3-2 0,-9 2 0,0 0 0,-2-1 0,2-1 0,-1 1 0,-2-1 0,1 1 0,-1 1 0,-2-1 0,0 1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4T12:45:5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323 0 24575,'-1'4'0,"-1"3"0,2-2 0,0 8 0,0 0 0,0-1 0,0 2 0,-1-7 0,1 1 0,-2 0 0,2-1 0,-4 5 0,3-2 0,-3 8 0,4 1 0,0-6 0,-2 4 0,2-5 0,-1-1 0,1 6 0,0-2 0,0-2 0,0 4 0,0-9 0,0 6 0,0-4 0,0-3 0,0-1 0,-2-2 0,2-2 0,-1 3 0,1-1 0,0 2 0,0 1 0,0-1 0,0 3 0,0-3 0,0 0 0,0 5 0,0-4 0,0 5 0,0 1 0,0-6 0,0 4 0,0-6 0,0 6 0,0-5 0,0 4 0,-2-4 0,2-3 0,-1 6 0,1-4 0,-3 4 0,2-3 0,-3 3 0,3-3 0,0 0 0,1-1 0,0-1 0,0 0 0,0 1 0,-1-1 0,0 0 0,0 1 0,0-2 0,1 1 0,-2-2 0,1 4 0,-1-2 0,0 2 0,-1-1 0,0-1 0,-2 5 0,2-6 0,-1 4 0,2 0 0,0-2 0,2 5 0,-6 1 0,4 0 0,-3 3 0,2 0 0,1-5 0,0 4 0,1-7 0,1 3 0,-1-3 0,-1 3 0,0-4 0,-1 4 0,3-5 0,-1 3 0,1 0 0,0-3 0,0 2 0,-2 1 0,2-3 0,-2 5 0,1-4 0,1 1 0,-1-1 0,1 1 0,0 0 0,0 0 0,-2-3 0,1 0 0,0 1 0,-1-1 0,2 2 0,-1-1 0,1 0 0,-2 1 0,1-1 0,0 1 0,0-1 0,1 3 0,-1-2 0,1 4 0,-3-3 0,3 1 0,-3-3 0,3 1 0,-4 5 0,1-4 0,-3 3 0,2-5 0,3-1 0,0 4 0,1-4 0,0 4 0,-1-3 0,0 0 0,0 0 0,1-1 0,0 3 0,-1-2 0,1 4 0,-2-4 0,-2 6 0,3-5 0,-4 6 0,5-7 0,-1 1 0,1-1 0,0 1 0,-2-1 0,2 0 0,-1 1 0,1-1 0,-1 3 0,0-2 0,0 2 0,1-1 0,0 0 0,0 3 0,0-3 0,0 3 0,0-3 0,0 4 0,0-5 0,0 3 0,0-3 0,-3 2 0,2 1 0,-2 2 0,3-2 0,0 5 0,0-4 0,0 5 0,0-5 0,0 5 0,0-3 0,0 3 0,0 0 0,0-3 0,0 2 0,0 1 0,0-3 0,0 3 0,1-6 0,-1-1 0,2-2 0,-2 6 0,1-5 0,3 11 0,1-12 0,2 6 0,-2-6 0,-1 0 0,1-1 0,-1 0 0,0 1 0,0-2 0,-2 0 0,1-1 0,0 1 0,-1 0 0,1-1 0,-1 1 0,1 0 0,3-2 0,1 2 0,-1-2 0,0 2 0,-3 1 0,3 0 0,-3 1 0,-3 10 0,-1-9 0,-6 15 0,3-12 0,0 3 0,-1-3 0,0-1 0,-2 6 0,3-3 0,-2 2 0,3-5 0,-1 9 0,-1-9 0,2 6 0,0-9 0,3-2 0,-3 4 0,0-3 0,1 2 0,0-2 0,1-1 0,1 3 0,-3-2 0,2 2 0,-1 1 0,-1-2 0,1 4 0,-1-4 0,1 2 0,0-1 0,-1 0 0,0 1 0,1-2 0,0 7 0,0-4 0,1 6 0,-1-6 0,-2 1 0,2-3 0,-1 1 0,3 1 0,0-3 0,-1 5 0,1-4 0,-2 3 0,1-4 0,1 2 0,-1-3 0,1 1 0,0 2 0,-2-2 0,2 2 0,-1-1 0,1-1 0,-1 2 0,-1-5 0,1 3 0,0 2 0,1-3 0,0 2 0,0 0 0,-1-2 0,0 3 0,0-2 0,1-3 0,0 7 0,0-6 0,0 4 0,0-1 0,0-2 0,0 2 0,0-1 0,0 0 0,0 1 0,0-1 0,0-2 0,0 1 0,0 2 0,0-3 0,0 3 0,0-4 0,0 2 0,0-1 0,0 2 0,0-1 0,0 0 0,0 0 0,0 2 0,0-2 0,0 2 0,0-1 0,0-1 0,0 4 0,0-2 0,0 3 0,0-1 0,0 2 0,0-2 0,0 5 0,2-1 0,1 11 0,2-4 0,-1 0 0,3-2 0,-3-2 0,1-2 0,-1 4 0,-2-8 0,3 4 0,-2-5 0,1 2 0,-2-5 0,0 3 0,3-1 0,-2-3 0,1 4 0,-1-4 0,3 1 0,-3 0 0,4-1 0,-1 0 0,2 1 0,0 0 0,3 5 0,1-4 0,1 4 0,-2-3 0,-6-4 0,-2-2 0,1 0 0,2 1 0,0-1 0,1 3 0,2 3 0,2 6 0,-2-2 0,1 2 0,-1-1 0,-1 1 0,7 5 0,-8 0 0,1-8 0,-2 3 0,-3-9 0,1 2 0,-1-2 0,-2-1 0,3 0 0,-3 1 0,3 0 0,-2 1 0,0-1 0,0 2 0,1-2 0,1 3 0,-2-4 0,1 3 0,-3-2 0,3 0 0,1 3 0,0-1 0,-1 0 0,3 5 0,-4-7 0,2 7 0,-2-8 0,-1 1 0,0-2 0,0 2 0,1 0 0,0 0 0,0 1 0,0-2 0,0 4 0,-1-4 0,2 3 0,-3-3 0,1 0 0,-1-1 0,0 2 0,3 0 0,-3 3 0,2-2 0,0 4 0,-2-4 0,3 1 0,-3 5 0,1-6 0,1 8 0,-2-8 0,2 2 0,-2-3 0,4 7 0,-3-5 0,3 3 0,-4-3 0,0-2 0,0 3 0,0-4 0,0 1 0,0-1 0,0 2 0,0-2 0,0 2 0,0 1 0,-1-1 0,1 4 0,-3-6 0,3 3 0,-1-3 0,-1 3 0,2-3 0,-4 4 0,4-4 0,-3 2 0,2-2 0,1 2 0,-1-2 0,-1 0 0,2 0 0,-3 7 0,2-6 0,-3 7 0,3-8 0,-2 2 0,1 1 0,1 0 0,-2 0 0,1-1 0,-1-2 0,-1 0 0,1 3 0,-1-1 0,1 1 0,-1-1 0,-4 3 0,5-3 0,-5 4 0,5-7 0,1 2 0,-1-1 0,1-1 0,-1 2 0,-1 10 0,0-8 0,1 8 0,0-10 0,1-1 0,-1 4 0,-1-3 0,1 2 0,1-2 0,-1-1 0,3 1 0,-2 0 0,-1 1 0,0-1 0,-1 0 0,3-2 0,0 1 0,0-1 0,0 1 0,-1 0 0,-1-1 0,1 1 0,-2-1 0,1 2 0,1-2 0,-2 3 0,1-4 0,-1 4 0,2-2 0,-1 1 0,2 0 0,-2 0 0,2 0 0,-2 1 0,1-2 0,-1 0 0,0 0 0,-6 0 0,4 0 0,-8 1 0,9-1 0,-6 1 0,6-1 0,-3 2 0,4-4 0,-1 0 0,0 4 0,1-3 0,-2 4 0,3-3 0,0 3 0,1 0 0,1 2 0,-2 5 0,1-7 0,-1 7 0,2-9 0,0 6 0,0-6 0,0 2 0,0-2 0,0 0 0,0 0 0,0 1 0,-1-2 0,1 1 0,-1-2 0,1 2 0,0-1 0,0 2 0,-1-1 0,0 0 0,0 0 0,1-2 0,0 2 0,0 0 0,-1 1 0,0 1 0,-1-1 0,1 0 0,0-1 0,1 0 0,-2-2 0,2 4 0,0-2 0,0 2 0,0-3 0,-1 0 0,1 1 0,-1-1 0,1 0 0,0 0 0,-1 1 0,0-1 0,0 0 0,-1 1 0,0 0 0,0 1 0,0-2 0,1 1 0,0 0 0,-2 0 0,-1 1 0,1 2 0,-1-1 0,3 3 0,-2-1 0,0 0 0,1-2 0,-1-2 0,2 0 0,-1-1 0,2 0 0,-1 0 0,-5 5 0,4-4 0,-5 3 0,5-1 0,-1-1 0,0 1 0,1-2 0,0-2 0,0 2 0,0 0 0,0 1 0,-1-1 0,1 0 0,0-1 0,1-1 0,0 1 0,-1 3 0,-1-3 0,1 3 0,-1-3 0,1 2 0,0-1 0,1 3 0,-1-3 0,-1 1 0,1 0 0,-1-1 0,1 1 0,0 1 0,1-1 0,-3 2 0,3-4 0,-1 1 0,1-2 0,1 1 0,-3 3 0,3-3 0,-3 3 0,1 4 0,-1-6 0,-1 9 0,3-9 0,-2 3 0,3-5 0,-2 3 0,1-2 0,1 2 0,-3-1 0,1 0 0,-1 1 0,1-2 0,2 1 0,-3 0 0,3-1 0,-2 1 0,0-1 0,0 1 0,-1 2 0,1-3 0,1 7 0,0-7 0,0 3 0,0-2 0,0-2 0,0 2 0,-1-1 0,0-1 0,1 1 0,0 0 0,0-1 0,1 1 0,-2-1 0,1 1 0,0 0 0,1 0 0,-1 0 0,0 1 0,-2-1 0,1-1 0,0 1 0,0 3 0,1 4 0,-2-1 0,2 1 0,-2-3 0,1-4 0,1 7 0,0-7 0,0 3 0,-1-2 0,2-1 0,-1 1 0,-1-1 0,1 2 0,0-1 0,-2 2 0,3-2 0,-2 0 0,1-1 0,0 2 0,1-1 0,0 0 0,0 1 0,0-2 0,0 2 0,0 1 0,0-1 0,0 4 0,0-6 0,0 4 0,0-2 0,0-1 0,0-1 0,0 0 0,0 1 0,0-1 0,0 0 0,0 0 0,2 7 0,0-6 0,0 7 0,-1-8 0,7 11 0,-7-8 0,10 10 0,-11-12 0,5 9 0,-4-9 0,1 6 0,-1-6 0,-1-1 0,2 0 0,-1 1 0,-1 2 0,4 0 0,-3 1 0,2-3 0,-1 1 0,-2-1 0,3 0 0,-2 1 0,3-1 0,-1 0 0,1 1 0,-1-1 0,-1 2 0,3-1 0,-4-1 0,8 5 0,-5-6 0,3 5 0,-5-5 0,1 0 0,-1 0 0,2 4 0,-1-3 0,5 7 0,-3-6 0,4 3 0,-4-4 0,-1-1 0,1 1 0,-2-1 0,6 4 0,-4-3 0,8 9 0,-1-6 0,5 4 0,2 1 0,4 2 0,-2-3 0,1 0 0,2 3 0,-3 0 0,4 6 0,-1-4 0,-7-4 0,1-1 0,-10-6 0,-1-1 0,4 0 0,-2 0 0,3 0 0,-5-1 0,4 3 0,-2-5 0,9 7 0,-10-6 0,3 4 0,-3-3 0,-4-2 0,9 5 0,-8-5 0,8 4 0,-10-4 0,6 0 0,-5-1 0,3 1 0,3 2 0,-2-2 0,4 3 0,-5-2 0,-1 0 0,5 2 0,-6-3 0,6 2 0,-1-3 0,-3 4 0,4-4 0,-6 3 0,2-3 0,-1 0 0,7 2 0,-4-2 0,3 3 0,-6-2 0,1 0 0,-4-1 0,3 0 0,-2 0 0,0 0 0,1-2 0,-1 1 0,3-4 0,-2 4 0,1-3 0,-2 2 0,-1 0 0,0 0 0,0 0 0,0 2 0,-2-1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6baa0561cf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6baa0561cf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RC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zh-CN" altLang="en-US"/>
              <a:t>整个团队都参与其中</a:t>
            </a:r>
            <a:endParaRPr lang="zh-CN" altLang="en-US"/>
          </a:p>
          <a:p>
            <a:r>
              <a:rPr lang="zh-CN" altLang="en-US"/>
              <a:t>每个成员都有一套编号的卡片</a:t>
            </a:r>
            <a:endParaRPr lang="zh-CN" altLang="en-US"/>
          </a:p>
          <a:p>
            <a:r>
              <a:rPr lang="zh-CN" altLang="en-US"/>
              <a:t>数字遵循Fibonacci序列</a:t>
            </a:r>
            <a:endParaRPr lang="zh-CN" altLang="en-US"/>
          </a:p>
          <a:p>
            <a:r>
              <a:rPr lang="zh-CN" altLang="en-US"/>
              <a:t>1,3,5,8,13,20,... </a:t>
            </a:r>
            <a:endParaRPr lang="zh-CN" altLang="en-US"/>
          </a:p>
          <a:p>
            <a:r>
              <a:rPr lang="zh-CN" altLang="en-US"/>
              <a:t>更大的任务变得更难准确估计</a:t>
            </a:r>
            <a:endParaRPr lang="zh-CN" altLang="en-US"/>
          </a:p>
          <a:p>
            <a:r>
              <a:rPr lang="zh-CN" altLang="en-US"/>
              <a:t>低值-实现起来微不足道</a:t>
            </a:r>
            <a:endParaRPr lang="zh-CN" altLang="en-US"/>
          </a:p>
          <a:p>
            <a:r>
              <a:rPr lang="zh-CN" altLang="en-US"/>
              <a:t>高价值-难以实施</a:t>
            </a:r>
            <a:endParaRPr lang="zh-CN" altLang="en-US"/>
          </a:p>
          <a:p>
            <a:r>
              <a:rPr lang="zh-CN" altLang="en-US"/>
              <a:t>每位会员还将获得一张“？”卡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zh-CN" altLang="en-US"/>
              <a:t>每个sprint实现的（估计的）故事点的数量。</a:t>
            </a:r>
            <a:endParaRPr lang="zh-CN" altLang="en-US"/>
          </a:p>
          <a:p>
            <a:r>
              <a:rPr lang="zh-CN" altLang="en-US"/>
              <a:t>可以从以前的sprint中派生。</a:t>
            </a:r>
            <a:endParaRPr lang="zh-CN" altLang="en-US"/>
          </a:p>
          <a:p>
            <a:r>
              <a:rPr lang="zh-CN" altLang="en-US"/>
              <a:t>例如，从之前的x个sprint中实现的平均点。 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可用于估计：</a:t>
            </a:r>
            <a:endParaRPr lang="zh-CN" altLang="en-US"/>
          </a:p>
          <a:p>
            <a:r>
              <a:rPr lang="zh-CN" altLang="en-US"/>
              <a:t>完成项目所需的时间。</a:t>
            </a:r>
            <a:endParaRPr lang="zh-CN" altLang="en-US"/>
          </a:p>
          <a:p>
            <a:r>
              <a:rPr lang="zh-CN" altLang="en-US"/>
              <a:t>冲刺中可以完成的故事的目标数量。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zh-CN" altLang="en-US"/>
              <a:t>一种政府许可证，赋予一定期限的权利，尤指禁止他人制造、使用或销售一项发明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政府授予</a:t>
            </a:r>
            <a:endParaRPr lang="zh-CN" altLang="en-US"/>
          </a:p>
          <a:p>
            <a:r>
              <a:rPr lang="zh-CN" altLang="en-US"/>
              <a:t>阻止别人利用你的发明</a:t>
            </a:r>
            <a:endParaRPr lang="zh-CN" altLang="en-US"/>
          </a:p>
          <a:p>
            <a:r>
              <a:rPr lang="zh-CN" altLang="en-US"/>
              <a:t>持续20年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发明必须</a:t>
            </a:r>
            <a:endParaRPr lang="zh-CN" altLang="en-US"/>
          </a:p>
          <a:p>
            <a:r>
              <a:rPr lang="zh-CN" altLang="en-US"/>
              <a:t>是新的</a:t>
            </a:r>
            <a:endParaRPr lang="zh-CN" altLang="en-US"/>
          </a:p>
          <a:p>
            <a:r>
              <a:rPr lang="zh-CN" altLang="en-US"/>
              <a:t>是一个创造性的步骤（不是明显的改进）</a:t>
            </a:r>
            <a:endParaRPr lang="zh-CN" altLang="en-US"/>
          </a:p>
          <a:p>
            <a:r>
              <a:rPr lang="zh-CN" altLang="en-US"/>
              <a:t>具有工业应用能力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zh-CN" altLang="en-US"/>
              <a:t>创作者拥有执行、复制和改编其作品的独家权利</a:t>
            </a:r>
            <a:endParaRPr lang="zh-CN" altLang="en-US"/>
          </a:p>
          <a:p>
            <a:r>
              <a:rPr lang="zh-CN" altLang="en-US"/>
              <a:t>其他所有人都必须获得许可（并可能付费）</a:t>
            </a:r>
            <a:endParaRPr lang="zh-CN" altLang="en-US"/>
          </a:p>
          <a:p>
            <a:r>
              <a:rPr lang="zh-CN" altLang="en-US"/>
              <a:t>“文学、戏剧、音乐和艺术作品”包括软件</a:t>
            </a:r>
            <a:endParaRPr lang="zh-CN" altLang="en-US"/>
          </a:p>
          <a:p>
            <a:r>
              <a:rPr lang="zh-CN" altLang="en-US"/>
              <a:t>自动拥有（未授予）</a:t>
            </a:r>
            <a:endParaRPr lang="zh-CN" altLang="en-US"/>
          </a:p>
          <a:p>
            <a:r>
              <a:rPr lang="zh-CN" altLang="en-US"/>
              <a:t>作者去世后持续70年（很多例外）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这会以两种不同的方式影响软件：</a:t>
            </a:r>
            <a:endParaRPr lang="zh-CN" altLang="en-US"/>
          </a:p>
          <a:p>
            <a:r>
              <a:rPr lang="zh-CN" altLang="en-US"/>
              <a:t>非法复制应用程序（盗版）！</a:t>
            </a:r>
            <a:endParaRPr lang="zh-CN" altLang="en-US"/>
          </a:p>
          <a:p>
            <a:r>
              <a:rPr lang="zh-CN" altLang="en-US"/>
              <a:t>在您的应用程序中使用他人的代码/UI设计等</a:t>
            </a:r>
            <a:endParaRPr lang="zh-CN" altLang="en-US"/>
          </a:p>
          <a:p>
            <a:r>
              <a:rPr lang="zh-CN" altLang="en-US"/>
              <a:t>（不是“想法”，而是其他人创建的实际“东西”（代码、设计、文档））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zh-CN" altLang="en-US"/>
              <a:t>不：</a:t>
            </a:r>
            <a:endParaRPr lang="zh-CN" altLang="en-US"/>
          </a:p>
          <a:p>
            <a:r>
              <a:rPr lang="zh-CN" altLang="en-US"/>
              <a:t>获得许可（获得许可证）</a:t>
            </a:r>
            <a:endParaRPr lang="zh-CN" altLang="en-US"/>
          </a:p>
          <a:p>
            <a:r>
              <a:rPr lang="zh-CN" altLang="en-US"/>
              <a:t>在“合理使用”范围内（例如用于研究或审查）</a:t>
            </a:r>
            <a:endParaRPr lang="zh-CN" altLang="en-US"/>
          </a:p>
          <a:p>
            <a:r>
              <a:rPr lang="zh-CN" altLang="en-US"/>
              <a:t>使用“开源”软件</a:t>
            </a:r>
            <a:endParaRPr lang="zh-CN" altLang="en-US"/>
          </a:p>
          <a:p>
            <a:r>
              <a:rPr lang="zh-CN" altLang="en-US"/>
              <a:t>自己独立创造类似的东西</a:t>
            </a:r>
            <a:endParaRPr lang="zh-CN" altLang="en-US"/>
          </a:p>
          <a:p>
            <a:r>
              <a:rPr lang="zh-CN" altLang="en-US"/>
              <a:t>无法复制“明显”的代码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对：</a:t>
            </a:r>
            <a:endParaRPr lang="zh-CN" altLang="en-US"/>
          </a:p>
          <a:p>
            <a:r>
              <a:rPr lang="zh-CN" altLang="en-US"/>
              <a:t>显示另一页中的图像</a:t>
            </a:r>
            <a:endParaRPr lang="zh-CN" altLang="en-US"/>
          </a:p>
          <a:p>
            <a:r>
              <a:rPr lang="zh-CN" altLang="en-US"/>
              <a:t>使用互联网上的代码</a:t>
            </a:r>
            <a:endParaRPr lang="zh-CN" altLang="en-US"/>
          </a:p>
          <a:p>
            <a:r>
              <a:rPr lang="zh-CN" altLang="en-US"/>
              <a:t>为您的朋友复制Windows 95</a:t>
            </a:r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zh-CN" altLang="en-US"/>
              <a:t>雇主合同通常迫使雇员：</a:t>
            </a:r>
            <a:endParaRPr lang="zh-CN" altLang="en-US"/>
          </a:p>
          <a:p>
            <a:r>
              <a:rPr lang="zh-CN" altLang="en-US"/>
              <a:t>不为其他人工作</a:t>
            </a:r>
            <a:endParaRPr lang="zh-CN" altLang="en-US"/>
          </a:p>
          <a:p>
            <a:r>
              <a:rPr lang="zh-CN" altLang="en-US"/>
              <a:t>移交任何想法（知识产权）</a:t>
            </a:r>
            <a:endParaRPr lang="zh-CN" altLang="en-US"/>
          </a:p>
          <a:p>
            <a:r>
              <a:rPr lang="zh-CN" altLang="en-US"/>
              <a:t>不披露公司秘密（保密协议）</a:t>
            </a:r>
            <a:endParaRPr lang="zh-CN" altLang="en-US"/>
          </a:p>
          <a:p>
            <a:r>
              <a:rPr lang="zh-CN" altLang="en-US"/>
              <a:t>（即使在你停止为他们工作之后）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zh-CN" altLang="en-US"/>
              <a:t>8数据保护原则：</a:t>
            </a:r>
            <a:endParaRPr lang="zh-CN" altLang="en-US"/>
          </a:p>
          <a:p>
            <a:r>
              <a:rPr lang="zh-CN" altLang="en-US"/>
              <a:t>任何存储“个人数据”的公司都必须确保：</a:t>
            </a:r>
            <a:endParaRPr lang="zh-CN" altLang="en-US"/>
          </a:p>
          <a:p>
            <a:r>
              <a:rPr lang="zh-CN" altLang="en-US"/>
              <a:t>公平合法地处理（同意、合同和法律义务、公共利益等）</a:t>
            </a:r>
            <a:endParaRPr lang="zh-CN" altLang="en-US"/>
          </a:p>
          <a:p>
            <a:r>
              <a:rPr lang="zh-CN" altLang="en-US"/>
              <a:t>为有限目的处理；</a:t>
            </a:r>
            <a:endParaRPr lang="zh-CN" altLang="en-US"/>
          </a:p>
          <a:p>
            <a:r>
              <a:rPr lang="zh-CN" altLang="en-US"/>
              <a:t>充分、相关且不过分；</a:t>
            </a:r>
            <a:endParaRPr lang="zh-CN" altLang="en-US"/>
          </a:p>
          <a:p>
            <a:r>
              <a:rPr lang="zh-CN" altLang="en-US"/>
              <a:t>准确，必要时保持最新；</a:t>
            </a:r>
            <a:endParaRPr lang="zh-CN" altLang="en-US"/>
          </a:p>
          <a:p>
            <a:r>
              <a:rPr lang="zh-CN" altLang="en-US"/>
              <a:t>保存时间不超过必要时间；</a:t>
            </a:r>
            <a:endParaRPr lang="zh-CN" altLang="en-US"/>
          </a:p>
          <a:p>
            <a:r>
              <a:rPr lang="zh-CN" altLang="en-US"/>
              <a:t>根据数据主体的权利进行处理；</a:t>
            </a:r>
            <a:endParaRPr lang="zh-CN" altLang="en-US"/>
          </a:p>
          <a:p>
            <a:r>
              <a:rPr lang="zh-CN" altLang="en-US"/>
              <a:t>保护未转移到没有充分保护的国家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6150" eaLnBrk="0" hangingPunct="0">
              <a:defRPr sz="24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defTabSz="946150" eaLnBrk="0" hangingPunct="0">
              <a:defRPr sz="24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defTabSz="946150" eaLnBrk="0" hangingPunct="0">
              <a:defRPr sz="24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defTabSz="946150" eaLnBrk="0" hangingPunct="0">
              <a:defRPr sz="24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defTabSz="946150" eaLnBrk="0" hangingPunct="0">
              <a:defRPr sz="24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algn="ctr" defTabSz="9461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algn="ctr" defTabSz="9461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algn="ctr" defTabSz="9461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algn="ctr" defTabSz="9461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D62C7B62-7BC7-6044-8C7B-12D4593125B6}" type="slidenum">
              <a:rPr lang="en-GB" altLang="en-US" sz="1100" b="0">
                <a:latin typeface="Times New Roman" panose="02020603050405020304" pitchFamily="18" charset="0"/>
              </a:rPr>
            </a:fld>
            <a:endParaRPr lang="en-GB" altLang="en-US" sz="1100" b="0">
              <a:latin typeface="Times New Roman" panose="02020603050405020304" pitchFamily="18" charset="0"/>
            </a:endParaRPr>
          </a:p>
        </p:txBody>
      </p:sp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94225" y="647700"/>
            <a:ext cx="4181475" cy="2352675"/>
          </a:xfrm>
          <a:solidFill>
            <a:srgbClr val="FFFFFF"/>
          </a:solidFill>
        </p:spPr>
      </p:sp>
      <p:sp>
        <p:nvSpPr>
          <p:cNvPr id="59395" name="Text Box 3"/>
          <p:cNvSpPr txBox="1">
            <a:spLocks noChangeArrowheads="1"/>
          </p:cNvSpPr>
          <p:nvPr/>
        </p:nvSpPr>
        <p:spPr bwMode="auto">
          <a:xfrm>
            <a:off x="663575" y="954088"/>
            <a:ext cx="2586038" cy="524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15323" tIns="57661" rIns="115323" bIns="57661"/>
          <a:lstStyle>
            <a:lvl1pPr defTabSz="976630" eaLnBrk="0" hangingPunct="0">
              <a:defRPr sz="24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defTabSz="976630" eaLnBrk="0" hangingPunct="0">
              <a:defRPr sz="24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defTabSz="976630" eaLnBrk="0" hangingPunct="0">
              <a:defRPr sz="24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defTabSz="976630" eaLnBrk="0" hangingPunct="0">
              <a:defRPr sz="24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defTabSz="976630" eaLnBrk="0" hangingPunct="0">
              <a:defRPr sz="24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algn="ctr" defTabSz="97663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algn="ctr" defTabSz="97663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algn="ctr" defTabSz="97663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algn="ctr" defTabSz="97663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 b="0">
                <a:latin typeface="ZapfHumnst BT" pitchFamily="34" charset="0"/>
              </a:rPr>
              <a:t>A. </a:t>
            </a:r>
            <a:r>
              <a:rPr lang="en-US" altLang="en-US" sz="1100">
                <a:latin typeface="ZapfHumnst BT" pitchFamily="34" charset="0"/>
              </a:rPr>
              <a:t>System behavior</a:t>
            </a:r>
            <a:r>
              <a:rPr lang="en-US" altLang="en-US" sz="1100" b="0">
                <a:latin typeface="ZapfHumnst BT" pitchFamily="34" charset="0"/>
              </a:rPr>
              <a:t> is how a system acts and reacts.  It is an outwardly visible and testable activity of a system.</a:t>
            </a:r>
            <a:endParaRPr lang="en-US" altLang="en-US" sz="1100" b="0">
              <a:latin typeface="ZapfHumnst BT" pitchFamily="34" charset="0"/>
            </a:endParaRPr>
          </a:p>
          <a:p>
            <a:pPr algn="l">
              <a:spcBef>
                <a:spcPct val="0"/>
              </a:spcBef>
              <a:buClrTx/>
              <a:buSzTx/>
              <a:buFontTx/>
              <a:buNone/>
            </a:pPr>
            <a:endParaRPr lang="en-US" altLang="en-US" sz="1100" b="0">
              <a:latin typeface="ZapfHumnst BT" pitchFamily="34" charset="0"/>
            </a:endParaRPr>
          </a:p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 b="0">
                <a:latin typeface="ZapfHumnst BT" pitchFamily="34" charset="0"/>
              </a:rPr>
              <a:t>B. A </a:t>
            </a:r>
            <a:r>
              <a:rPr lang="en-US" altLang="en-US" sz="1100">
                <a:latin typeface="ZapfHumnst BT" pitchFamily="34" charset="0"/>
              </a:rPr>
              <a:t>use-case model</a:t>
            </a:r>
            <a:r>
              <a:rPr lang="en-US" altLang="en-US" sz="1100" b="0">
                <a:latin typeface="ZapfHumnst BT" pitchFamily="34" charset="0"/>
              </a:rPr>
              <a:t> describes a system</a:t>
            </a:r>
            <a:r>
              <a:rPr lang="ja-JP" altLang="en-US" sz="1100" b="0">
                <a:latin typeface="ZapfHumnst BT" pitchFamily="34" charset="0"/>
              </a:rPr>
              <a:t>’</a:t>
            </a:r>
            <a:r>
              <a:rPr lang="en-US" altLang="ja-JP" sz="1100" b="0">
                <a:latin typeface="ZapfHumnst BT" pitchFamily="34" charset="0"/>
              </a:rPr>
              <a:t>s functional requirements in terms of use cases.  It is used to communicate with the end users and the domain experts.  A </a:t>
            </a:r>
            <a:r>
              <a:rPr lang="en-US" altLang="ja-JP" sz="1100">
                <a:latin typeface="ZapfHumnst BT" pitchFamily="34" charset="0"/>
              </a:rPr>
              <a:t>benefit</a:t>
            </a:r>
            <a:r>
              <a:rPr lang="en-US" altLang="ja-JP" sz="1100" b="0">
                <a:latin typeface="ZapfHumnst BT" pitchFamily="34" charset="0"/>
              </a:rPr>
              <a:t> includes buy-in at an early stage of system development.</a:t>
            </a:r>
            <a:endParaRPr lang="en-US" altLang="ja-JP" sz="1100" b="0">
              <a:latin typeface="ZapfHumnst BT" pitchFamily="34" charset="0"/>
            </a:endParaRPr>
          </a:p>
          <a:p>
            <a:pPr algn="l">
              <a:spcBef>
                <a:spcPct val="0"/>
              </a:spcBef>
              <a:buClrTx/>
              <a:buSzTx/>
              <a:buFontTx/>
              <a:buNone/>
            </a:pPr>
            <a:endParaRPr lang="en-US" altLang="en-US" sz="1100" b="0">
              <a:latin typeface="ZapfHumnst BT" pitchFamily="34" charset="0"/>
            </a:endParaRPr>
          </a:p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 b="0">
                <a:latin typeface="ZapfHumnst BT" pitchFamily="34" charset="0"/>
              </a:rPr>
              <a:t>C. An </a:t>
            </a:r>
            <a:r>
              <a:rPr lang="en-US" altLang="en-US" sz="1100">
                <a:latin typeface="ZapfHumnst BT" pitchFamily="34" charset="0"/>
              </a:rPr>
              <a:t>actor</a:t>
            </a:r>
            <a:r>
              <a:rPr lang="en-US" altLang="en-US" sz="1100" b="0">
                <a:latin typeface="ZapfHumnst BT" pitchFamily="34" charset="0"/>
              </a:rPr>
              <a:t> is anything that exchanges data with the system and is external to the system.  A </a:t>
            </a:r>
            <a:r>
              <a:rPr lang="en-US" altLang="en-US" sz="1100">
                <a:latin typeface="ZapfHumnst BT" pitchFamily="34" charset="0"/>
              </a:rPr>
              <a:t>use case</a:t>
            </a:r>
            <a:r>
              <a:rPr lang="en-US" altLang="en-US" sz="1100" b="0">
                <a:latin typeface="ZapfHumnst BT" pitchFamily="34" charset="0"/>
              </a:rPr>
              <a:t> is a sequence of actions a system performs that yields an observable result of value to a particular actor.</a:t>
            </a:r>
            <a:endParaRPr lang="en-US" altLang="en-US" sz="1100" b="0">
              <a:latin typeface="ZapfHumnst BT" pitchFamily="34" charset="0"/>
            </a:endParaRPr>
          </a:p>
          <a:p>
            <a:pPr algn="l">
              <a:spcBef>
                <a:spcPct val="0"/>
              </a:spcBef>
              <a:buClrTx/>
              <a:buSzTx/>
              <a:buFontTx/>
              <a:buNone/>
            </a:pPr>
            <a:endParaRPr lang="en-US" altLang="en-US" sz="1100" b="0">
              <a:latin typeface="ZapfHumnst BT" pitchFamily="34" charset="0"/>
            </a:endParaRPr>
          </a:p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 b="0">
                <a:latin typeface="ZapfHumnst BT" pitchFamily="34" charset="0"/>
              </a:rPr>
              <a:t>D. An </a:t>
            </a:r>
            <a:r>
              <a:rPr lang="en-US" altLang="en-US" sz="1100">
                <a:latin typeface="ZapfHumnst BT" pitchFamily="34" charset="0"/>
              </a:rPr>
              <a:t>activity diagram</a:t>
            </a:r>
            <a:r>
              <a:rPr lang="en-US" altLang="en-US" sz="1100" b="0">
                <a:latin typeface="ZapfHumnst BT" pitchFamily="34" charset="0"/>
              </a:rPr>
              <a:t> in the use-case model can be used to capture the activities in a use case.  It is essentially a flow chart, showing flow of control from activity to activity.</a:t>
            </a:r>
            <a:endParaRPr lang="en-US" altLang="en-US" sz="1100" b="0">
              <a:latin typeface="ZapfHumnst BT" pitchFamily="34" charset="0"/>
            </a:endParaRPr>
          </a:p>
          <a:p>
            <a:pPr algn="l">
              <a:spcBef>
                <a:spcPct val="0"/>
              </a:spcBef>
              <a:buClrTx/>
              <a:buSzTx/>
              <a:buFontTx/>
              <a:buNone/>
            </a:pPr>
            <a:endParaRPr lang="en-US" altLang="en-US" sz="1100" b="0">
              <a:latin typeface="ZapfHumnst BT" pitchFamily="34" charset="0"/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zh-CN" altLang="en-US"/>
              <a:t>1. 我们如何衡量复杂性？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 复杂性可以通过多种方式来衡量，包括代码行数、算法复杂度、问题的范围和变化等因素。</a:t>
            </a:r>
            <a:endParaRPr lang="zh-CN" altLang="en-US"/>
          </a:p>
          <a:p>
            <a:r>
              <a:rPr lang="zh-CN" altLang="en-US"/>
              <a:t>2. 为什么我们使用黑盒选项？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 我们使用黑盒选项是因为它们提供了一种简单的方式来处理复杂性，而无需了解内部的具体实现细节。这对于简化问题、提高效率和保护知识产权都是有利的。</a:t>
            </a:r>
            <a:endParaRPr lang="zh-CN" altLang="en-US"/>
          </a:p>
          <a:p>
            <a:r>
              <a:rPr lang="zh-CN" altLang="en-US"/>
              <a:t>3. 什么是专利？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 专利是政府授予的一种权利，赋予发明人在一定时间内独占性的权利，以防止他人制造、使用或销售该发明。</a:t>
            </a:r>
            <a:endParaRPr lang="zh-CN" altLang="en-US"/>
          </a:p>
          <a:p>
            <a:r>
              <a:rPr lang="zh-CN" altLang="en-US"/>
              <a:t>4. 专利和版权之间有什么区别？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 专利主要用于保护发明或创新性的产品、方法或流程，而版权主要用于保护原创的文学、艺术和音乐作品。专利提供了对发明的独占权，而版权提供了对作品的独占权。</a:t>
            </a:r>
            <a:endParaRPr lang="zh-CN" altLang="en-US"/>
          </a:p>
          <a:p>
            <a:r>
              <a:rPr lang="zh-CN" altLang="en-US"/>
              <a:t>5. 从社交网络中我们学到了什么有关合同？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 从社交网络中我们学到了合同的重要性和约束力。合同可以确保各方之间的权利和责任得到明确界定，从而有效地管理商业关系并防止纠纷的发生。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6150" eaLnBrk="0" hangingPunct="0">
              <a:defRPr sz="24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defTabSz="946150" eaLnBrk="0" hangingPunct="0">
              <a:defRPr sz="24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defTabSz="946150" eaLnBrk="0" hangingPunct="0">
              <a:defRPr sz="24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defTabSz="946150" eaLnBrk="0" hangingPunct="0">
              <a:defRPr sz="24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defTabSz="946150" eaLnBrk="0" hangingPunct="0">
              <a:defRPr sz="24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algn="ctr" defTabSz="9461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algn="ctr" defTabSz="9461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algn="ctr" defTabSz="9461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algn="ctr" defTabSz="9461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80B1E261-C682-5645-8168-E2D6F90D38EF}" type="slidenum">
              <a:rPr lang="en-GB" altLang="en-US" sz="1100" b="0">
                <a:latin typeface="Times New Roman" panose="02020603050405020304" pitchFamily="18" charset="0"/>
              </a:rPr>
            </a:fld>
            <a:endParaRPr lang="en-GB" altLang="en-US" sz="1100" b="0">
              <a:latin typeface="Times New Roman" panose="02020603050405020304" pitchFamily="18" charset="0"/>
            </a:endParaRPr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98988" y="646113"/>
            <a:ext cx="4181475" cy="2352675"/>
          </a:xfrm>
          <a:solidFill>
            <a:srgbClr val="FFFFFF"/>
          </a:solidFill>
        </p:spPr>
      </p:sp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663575" y="954088"/>
            <a:ext cx="2586038" cy="524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15323" tIns="57661" rIns="115323" bIns="57661"/>
          <a:lstStyle>
            <a:lvl1pPr defTabSz="976630" eaLnBrk="0" hangingPunct="0">
              <a:defRPr sz="24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defTabSz="976630" eaLnBrk="0" hangingPunct="0">
              <a:defRPr sz="24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defTabSz="976630" eaLnBrk="0" hangingPunct="0">
              <a:defRPr sz="24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defTabSz="976630" eaLnBrk="0" hangingPunct="0">
              <a:defRPr sz="24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defTabSz="976630" eaLnBrk="0" hangingPunct="0">
              <a:defRPr sz="24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algn="ctr" defTabSz="97663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algn="ctr" defTabSz="97663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algn="ctr" defTabSz="97663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algn="ctr" defTabSz="97663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 b="0" i="1" u="sng">
                <a:latin typeface="ZapfHumnst BT" pitchFamily="34" charset="0"/>
              </a:rPr>
              <a:t>Introduce the objectives for the module.</a:t>
            </a:r>
            <a:endParaRPr lang="en-US" altLang="en-US" sz="1100" b="0" i="1" u="sng">
              <a:latin typeface="ZapfHumnst BT" pitchFamily="34" charset="0"/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zh-CN" altLang="en-US"/>
              <a:t>关于测量</a:t>
            </a:r>
            <a:endParaRPr lang="zh-CN" altLang="en-US"/>
          </a:p>
          <a:p>
            <a:r>
              <a:rPr lang="zh-CN" altLang="en-US"/>
              <a:t>白盒下的测量：</a:t>
            </a:r>
            <a:endParaRPr lang="zh-CN" altLang="en-US"/>
          </a:p>
          <a:p>
            <a:r>
              <a:rPr lang="zh-CN" altLang="en-US"/>
              <a:t>- 代码行数</a:t>
            </a:r>
            <a:endParaRPr lang="zh-CN" altLang="en-US"/>
          </a:p>
          <a:p>
            <a:r>
              <a:rPr lang="zh-CN" altLang="en-US"/>
              <a:t>- 圈复杂度</a:t>
            </a:r>
            <a:endParaRPr lang="zh-CN" altLang="en-US"/>
          </a:p>
          <a:p>
            <a:r>
              <a:rPr lang="zh-CN" altLang="en-US"/>
              <a:t>黑盒下的测量：</a:t>
            </a:r>
            <a:endParaRPr lang="zh-CN" altLang="en-US"/>
          </a:p>
          <a:p>
            <a:r>
              <a:rPr lang="zh-CN" altLang="en-US"/>
              <a:t>- 计划扑克</a:t>
            </a:r>
            <a:endParaRPr lang="zh-CN" altLang="en-US"/>
          </a:p>
          <a:p>
            <a:r>
              <a:rPr lang="zh-CN" altLang="en-US"/>
              <a:t>软件法律：</a:t>
            </a:r>
            <a:endParaRPr lang="zh-CN" altLang="en-US"/>
          </a:p>
          <a:p>
            <a:r>
              <a:rPr lang="zh-CN" altLang="en-US"/>
              <a:t>- 专利、版权、合同、隐私</a:t>
            </a:r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zh-CN" altLang="en-US"/>
              <a:t>如何规划项目的时间和精力？</a:t>
            </a:r>
            <a:endParaRPr lang="zh-CN" altLang="en-US"/>
          </a:p>
          <a:p>
            <a:r>
              <a:rPr lang="zh-CN" altLang="en-US"/>
              <a:t>针对团队？</a:t>
            </a:r>
            <a:endParaRPr lang="zh-CN" altLang="en-US"/>
          </a:p>
          <a:p>
            <a:r>
              <a:rPr lang="zh-CN" altLang="en-US"/>
              <a:t>针对客户？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哪些软件/其中的哪些部分需要更多的时间进行测试？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哪位开发人员应该因为生产力而获得奖金支付？</a:t>
            </a:r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zh-CN" altLang="en-US"/>
              <a:t>对对象进行价值归因。</a:t>
            </a:r>
            <a:endParaRPr lang="zh-CN" altLang="en-US"/>
          </a:p>
          <a:p>
            <a:r>
              <a:rPr lang="zh-CN" altLang="en-US"/>
              <a:t>汽车的燃油效率（每英里加仑数）</a:t>
            </a:r>
            <a:endParaRPr lang="zh-CN" altLang="en-US"/>
          </a:p>
          <a:p>
            <a:r>
              <a:rPr lang="zh-CN" altLang="en-US"/>
              <a:t>足球运动员进球数</a:t>
            </a:r>
            <a:endParaRPr lang="zh-CN" altLang="en-US"/>
          </a:p>
          <a:p>
            <a:r>
              <a:rPr lang="zh-CN" altLang="en-US"/>
              <a:t>房屋的成本</a:t>
            </a:r>
            <a:endParaRPr lang="zh-CN" altLang="en-US"/>
          </a:p>
          <a:p>
            <a:r>
              <a:rPr lang="zh-CN" altLang="en-US"/>
              <a:t>可以将这些值作为比较的基础。</a:t>
            </a:r>
            <a:endParaRPr lang="zh-CN" altLang="en-US"/>
          </a:p>
          <a:p>
            <a:r>
              <a:rPr lang="zh-CN" altLang="en-US"/>
              <a:t>哪个房子最便宜？</a:t>
            </a:r>
            <a:endParaRPr lang="zh-CN" altLang="en-US"/>
          </a:p>
          <a:p>
            <a:r>
              <a:rPr lang="zh-CN" altLang="en-US"/>
              <a:t>谁是最佳射手？</a:t>
            </a:r>
            <a:endParaRPr lang="zh-CN" altLang="en-US"/>
          </a:p>
          <a:p>
            <a:r>
              <a:rPr lang="zh-CN" altLang="en-US"/>
              <a:t>可以利用这些测量和比较来做出更好的决策。</a:t>
            </a:r>
            <a:endParaRPr lang="zh-CN" altLang="en-US"/>
          </a:p>
          <a:p>
            <a:r>
              <a:rPr lang="zh-CN" altLang="en-US"/>
              <a:t>我应该买哪辆车（例如，考虑到五辆候选车）？</a:t>
            </a:r>
            <a:endParaRPr lang="zh-CN" altLang="en-US"/>
          </a:p>
          <a:p>
            <a:r>
              <a:rPr lang="zh-CN" altLang="en-US"/>
              <a:t>我应该在我的团队中选择哪个前锋？</a:t>
            </a:r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大多数实体很难可靠地衡量。很难或者不可能“确定”一个单一的值。例如，软件质量（ISO/IEC 25010）：</a:t>
            </a:r>
            <a:endParaRPr lang="en-GB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zh-CN" altLang="en-US"/>
              <a:t>经过开发。。。</a:t>
            </a:r>
            <a:endParaRPr lang="zh-CN" altLang="en-US"/>
          </a:p>
          <a:p>
            <a:r>
              <a:rPr lang="zh-CN" altLang="en-US"/>
              <a:t>它需要多少维护工作量？</a:t>
            </a:r>
            <a:endParaRPr lang="zh-CN" altLang="en-US"/>
          </a:p>
          <a:p>
            <a:r>
              <a:rPr lang="zh-CN" altLang="en-US"/>
              <a:t>我们应该在哪里指导测试工作？</a:t>
            </a:r>
            <a:endParaRPr lang="zh-CN" altLang="en-US"/>
          </a:p>
          <a:p>
            <a:r>
              <a:rPr lang="zh-CN" altLang="en-US"/>
              <a:t>发展需要付出多少努力？</a:t>
            </a:r>
            <a:endParaRPr lang="zh-CN" altLang="en-US"/>
          </a:p>
          <a:p>
            <a:r>
              <a:rPr lang="zh-CN" altLang="en-US"/>
              <a:t>度量基于源代码（“白盒”）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在开发开始之前。。。</a:t>
            </a:r>
            <a:endParaRPr lang="zh-CN" altLang="en-US"/>
          </a:p>
          <a:p>
            <a:r>
              <a:rPr lang="zh-CN" altLang="en-US"/>
              <a:t>模块X需要多少编程工作量？</a:t>
            </a:r>
            <a:endParaRPr lang="zh-CN" altLang="en-US"/>
          </a:p>
          <a:p>
            <a:r>
              <a:rPr lang="zh-CN" altLang="en-US"/>
              <a:t>最终产品的预计成本是多少？</a:t>
            </a:r>
            <a:endParaRPr lang="zh-CN" altLang="en-US"/>
          </a:p>
          <a:p>
            <a:r>
              <a:rPr lang="zh-CN" altLang="en-US"/>
              <a:t>指标基于需求/规范（“黑匣子”）</a:t>
            </a:r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zh-CN" altLang="en-US"/>
              <a:t>易于计算</a:t>
            </a:r>
            <a:endParaRPr lang="zh-CN" altLang="en-US"/>
          </a:p>
          <a:p>
            <a:r>
              <a:rPr lang="zh-CN" altLang="en-US"/>
              <a:t>易于理解和解释</a:t>
            </a:r>
            <a:endParaRPr lang="zh-CN" altLang="en-US"/>
          </a:p>
          <a:p>
            <a:r>
              <a:rPr lang="zh-CN" altLang="en-US"/>
              <a:t>通常足以近似测量尺寸</a:t>
            </a:r>
            <a:endParaRPr lang="zh-CN" altLang="en-US"/>
          </a:p>
          <a:p>
            <a:r>
              <a:rPr lang="zh-CN" altLang="en-US"/>
              <a:t>广泛使用（也许是最广泛使用）的度量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评论</a:t>
            </a:r>
            <a:endParaRPr lang="zh-CN" altLang="en-US"/>
          </a:p>
          <a:p>
            <a:r>
              <a:rPr lang="zh-CN" altLang="en-US"/>
              <a:t>什么是线？</a:t>
            </a:r>
            <a:endParaRPr lang="zh-CN" altLang="en-US"/>
          </a:p>
          <a:p>
            <a:r>
              <a:rPr lang="zh-CN" altLang="en-US"/>
              <a:t>空行</a:t>
            </a:r>
            <a:endParaRPr lang="zh-CN" altLang="en-US"/>
          </a:p>
          <a:p>
            <a:r>
              <a:rPr lang="zh-CN" altLang="en-US"/>
              <a:t>并非所有的“线”都相等</a:t>
            </a:r>
            <a:endParaRPr lang="zh-CN" altLang="en-US"/>
          </a:p>
          <a:p>
            <a:r>
              <a:rPr lang="zh-CN" altLang="en-US"/>
              <a:t>忽略逻辑/体系结构复杂性</a:t>
            </a:r>
            <a:endParaRPr lang="zh-CN" altLang="en-US"/>
          </a:p>
          <a:p>
            <a:r>
              <a:rPr lang="zh-CN" altLang="en-US"/>
              <a:t>高度针对语言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zh-CN" altLang="en-US"/>
              <a:t>根据控制流程图计算：</a:t>
            </a:r>
            <a:endParaRPr lang="zh-CN" altLang="en-US"/>
          </a:p>
          <a:p>
            <a:r>
              <a:rPr lang="zh-CN" altLang="en-US"/>
              <a:t>V（G）=E–N+2P</a:t>
            </a:r>
            <a:endParaRPr lang="zh-CN" altLang="en-US"/>
          </a:p>
          <a:p>
            <a:r>
              <a:rPr lang="zh-CN" altLang="en-US"/>
              <a:t>E——边数；</a:t>
            </a:r>
            <a:endParaRPr lang="zh-CN" altLang="en-US"/>
          </a:p>
          <a:p>
            <a:r>
              <a:rPr lang="zh-CN" altLang="en-US"/>
              <a:t>N——节点数；</a:t>
            </a:r>
            <a:endParaRPr lang="zh-CN" altLang="en-US"/>
          </a:p>
          <a:p>
            <a:r>
              <a:rPr lang="zh-CN" altLang="en-US"/>
              <a:t>P–程序数（通常为1）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通过代码的独立路径数</a:t>
            </a:r>
            <a:endParaRPr lang="zh-CN" altLang="en-US"/>
          </a:p>
          <a:p>
            <a:r>
              <a:rPr lang="zh-CN" altLang="en-US"/>
              <a:t>独立路径–引入至少一个新语句/条件的任何路径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zh-CN" altLang="en-US"/>
              <a:t>一种非正式、灵活的“尺寸测量”单位</a:t>
            </a:r>
            <a:endParaRPr lang="zh-CN" altLang="en-US"/>
          </a:p>
          <a:p>
            <a:r>
              <a:rPr lang="zh-CN" altLang="en-US"/>
              <a:t>通常为1-10的估计值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在sprint规划会议上从整个团队得出估计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基于“众之智慧”的理念</a:t>
            </a:r>
            <a:endParaRPr lang="zh-CN" altLang="en-US"/>
          </a:p>
          <a:p>
            <a:r>
              <a:rPr lang="zh-CN" altLang="en-US"/>
              <a:t>群体的集体估计（即故事所需的努力）比个人的估计要好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5200"/>
              <a:buNone/>
              <a:defRPr sz="5200" b="1">
                <a:solidFill>
                  <a:srgbClr val="6AA84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3600"/>
              <a:buNone/>
              <a:defRPr sz="3600" b="1">
                <a:solidFill>
                  <a:srgbClr val="6AA84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4800"/>
              <a:buNone/>
              <a:defRPr sz="4800">
                <a:solidFill>
                  <a:srgbClr val="6AA84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8" name="Google Shape;3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4200"/>
              <a:buNone/>
              <a:defRPr sz="4200">
                <a:solidFill>
                  <a:srgbClr val="6AA84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9" name="Google Shape;39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0" name="Google Shape;40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41" name="Google Shape;4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</a:lstStyle>
          <a:p/>
        </p:txBody>
      </p:sp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 algn="ctr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algn="ctr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algn="ctr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algn="ctr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algn="ctr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algn="ctr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algn="ctr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algn="ctr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48" name="Google Shape;48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481" y="205222"/>
            <a:ext cx="8226720" cy="85761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B"/>
          </a:p>
        </p:txBody>
      </p:sp>
      <p:sp>
        <p:nvSpPr>
          <p:cNvPr id="3" name="Online Image Placeholder 2"/>
          <p:cNvSpPr>
            <a:spLocks noGrp="1"/>
          </p:cNvSpPr>
          <p:nvPr>
            <p:ph type="clipArt" sz="half" idx="1"/>
          </p:nvPr>
        </p:nvSpPr>
        <p:spPr>
          <a:xfrm>
            <a:off x="456480" y="1203247"/>
            <a:ext cx="4043520" cy="3393716"/>
          </a:xfrm>
        </p:spPr>
        <p:txBody>
          <a:bodyPr/>
          <a:lstStyle/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38241" y="1203247"/>
            <a:ext cx="4044960" cy="339371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>
          <a:xfrm>
            <a:off x="456481" y="4685532"/>
            <a:ext cx="2128320" cy="353197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>
          <a:xfrm>
            <a:off x="3127680" y="4685532"/>
            <a:ext cx="2897280" cy="353197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>
          <a:xfrm>
            <a:off x="6554880" y="4685532"/>
            <a:ext cx="2128320" cy="353197"/>
          </a:xfrm>
        </p:spPr>
        <p:txBody>
          <a:bodyPr/>
          <a:lstStyle>
            <a:lvl1pPr>
              <a:defRPr/>
            </a:lvl1pPr>
          </a:lstStyle>
          <a:p>
            <a:fld id="{4DF086C4-6037-5148-AE2B-8BB1CEB25475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>
  <p:cSld name="Title, 2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481" y="205222"/>
            <a:ext cx="8226720" cy="85761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6480" y="1203247"/>
            <a:ext cx="4043520" cy="164501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6480" y="2951950"/>
            <a:ext cx="4043520" cy="164501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4638241" y="1203247"/>
            <a:ext cx="4044960" cy="339371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GB"/>
          </a:p>
        </p:txBody>
      </p:sp>
      <p:sp>
        <p:nvSpPr>
          <p:cNvPr id="6" name="Date Placeholder 5"/>
          <p:cNvSpPr>
            <a:spLocks noGrp="1"/>
          </p:cNvSpPr>
          <p:nvPr>
            <p:ph type="dt" idx="10"/>
          </p:nvPr>
        </p:nvSpPr>
        <p:spPr>
          <a:xfrm>
            <a:off x="456481" y="4685532"/>
            <a:ext cx="2128320" cy="353197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idx="11"/>
          </p:nvPr>
        </p:nvSpPr>
        <p:spPr>
          <a:xfrm>
            <a:off x="3127680" y="4685532"/>
            <a:ext cx="2897280" cy="353197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idx="12"/>
          </p:nvPr>
        </p:nvSpPr>
        <p:spPr>
          <a:xfrm>
            <a:off x="6554880" y="4685532"/>
            <a:ext cx="2128320" cy="353197"/>
          </a:xfrm>
        </p:spPr>
        <p:txBody>
          <a:bodyPr/>
          <a:lstStyle>
            <a:lvl1pPr>
              <a:defRPr/>
            </a:lvl1pPr>
          </a:lstStyle>
          <a:p>
            <a:fld id="{C1B36C00-6710-8B48-9578-F016EC13E391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800"/>
              <a:buNone/>
              <a:defRPr sz="2800">
                <a:solidFill>
                  <a:srgbClr val="6AA84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1pPr>
            <a:lvl2pPr marL="914400" lvl="1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  <a:defRPr sz="1600">
                <a:solidFill>
                  <a:schemeClr val="dk2"/>
                </a:solidFill>
              </a:defRPr>
            </a:lvl2pPr>
            <a:lvl3pPr marL="1371600" lvl="2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>
                <a:solidFill>
                  <a:schemeClr val="dk2"/>
                </a:solidFill>
              </a:defRPr>
            </a:lvl3pPr>
            <a:lvl4pPr marL="1828800" lvl="3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4pPr>
            <a:lvl5pPr marL="2286000" lvl="4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  <a:defRPr sz="1600">
                <a:solidFill>
                  <a:schemeClr val="dk2"/>
                </a:solidFill>
              </a:defRPr>
            </a:lvl5pPr>
            <a:lvl6pPr marL="2743200" lvl="5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>
                <a:solidFill>
                  <a:schemeClr val="dk2"/>
                </a:solidFill>
              </a:defRPr>
            </a:lvl6pPr>
            <a:lvl7pPr marL="3200400" lvl="6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7pPr>
            <a:lvl8pPr marL="3657600" lvl="7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  <a:defRPr sz="1600">
                <a:solidFill>
                  <a:schemeClr val="dk2"/>
                </a:solidFill>
              </a:defRPr>
            </a:lvl8pPr>
            <a:lvl9pPr marL="4114800" lvl="8" indent="-3302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600"/>
              <a:buChar char="■"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" name="Google Shape;9;p1"/>
          <p:cNvSpPr/>
          <p:nvPr/>
        </p:nvSpPr>
        <p:spPr>
          <a:xfrm>
            <a:off x="3965400" y="4883100"/>
            <a:ext cx="5178600" cy="2604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FFFFFF"/>
                </a:solidFill>
              </a:rPr>
              <a:t>Overview of Software Engineering </a:t>
            </a:r>
            <a:r>
              <a:rPr lang="en-GB" sz="1000" b="1">
                <a:solidFill>
                  <a:srgbClr val="FFFFFF"/>
                </a:solidFill>
              </a:rPr>
              <a:t>COMSM0110</a:t>
            </a:r>
            <a:endParaRPr sz="1000" b="1">
              <a:solidFill>
                <a:srgbClr val="FFFFFF"/>
              </a:solidFill>
            </a:endParaRPr>
          </a:p>
        </p:txBody>
      </p:sp>
      <p:sp>
        <p:nvSpPr>
          <p:cNvPr id="10" name="Google Shape;10;p1"/>
          <p:cNvSpPr/>
          <p:nvPr/>
        </p:nvSpPr>
        <p:spPr>
          <a:xfrm>
            <a:off x="0" y="4883100"/>
            <a:ext cx="4374900" cy="2604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000">
              <a:solidFill>
                <a:srgbClr val="FFFFFF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customXml" Target="../ink/ink4.xml"/><Relationship Id="rId8" Type="http://schemas.openxmlformats.org/officeDocument/2006/relationships/image" Target="../media/image8.png"/><Relationship Id="rId7" Type="http://schemas.openxmlformats.org/officeDocument/2006/relationships/customXml" Target="../ink/ink3.xml"/><Relationship Id="rId6" Type="http://schemas.openxmlformats.org/officeDocument/2006/relationships/image" Target="../media/image7.png"/><Relationship Id="rId5" Type="http://schemas.openxmlformats.org/officeDocument/2006/relationships/customXml" Target="../ink/ink2.xml"/><Relationship Id="rId4" Type="http://schemas.openxmlformats.org/officeDocument/2006/relationships/image" Target="../media/image6.png"/><Relationship Id="rId3" Type="http://schemas.openxmlformats.org/officeDocument/2006/relationships/customXml" Target="../ink/ink1.xml"/><Relationship Id="rId2" Type="http://schemas.openxmlformats.org/officeDocument/2006/relationships/image" Target="../media/image5.emf"/><Relationship Id="rId17" Type="http://schemas.openxmlformats.org/officeDocument/2006/relationships/slideLayout" Target="../slideLayouts/slideLayout5.xml"/><Relationship Id="rId16" Type="http://schemas.openxmlformats.org/officeDocument/2006/relationships/image" Target="../media/image12.png"/><Relationship Id="rId15" Type="http://schemas.openxmlformats.org/officeDocument/2006/relationships/customXml" Target="../ink/ink7.xml"/><Relationship Id="rId14" Type="http://schemas.openxmlformats.org/officeDocument/2006/relationships/image" Target="../media/image11.png"/><Relationship Id="rId13" Type="http://schemas.openxmlformats.org/officeDocument/2006/relationships/customXml" Target="../ink/ink6.xml"/><Relationship Id="rId12" Type="http://schemas.openxmlformats.org/officeDocument/2006/relationships/image" Target="../media/image10.png"/><Relationship Id="rId11" Type="http://schemas.openxmlformats.org/officeDocument/2006/relationships/customXml" Target="../ink/ink5.xml"/><Relationship Id="rId10" Type="http://schemas.openxmlformats.org/officeDocument/2006/relationships/image" Target="../media/image9.png"/><Relationship Id="rId1" Type="http://schemas.openxmlformats.org/officeDocument/2006/relationships/image" Target="../media/image4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6.emf"/><Relationship Id="rId1" Type="http://schemas.openxmlformats.org/officeDocument/2006/relationships/image" Target="../media/image15.emf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0.emf"/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image" Target="../media/image17.emf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4.emf"/><Relationship Id="rId3" Type="http://schemas.openxmlformats.org/officeDocument/2006/relationships/image" Target="../media/image23.emf"/><Relationship Id="rId2" Type="http://schemas.openxmlformats.org/officeDocument/2006/relationships/image" Target="../media/image22.emf"/><Relationship Id="rId1" Type="http://schemas.openxmlformats.org/officeDocument/2006/relationships/image" Target="../media/image21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8.emf"/><Relationship Id="rId3" Type="http://schemas.openxmlformats.org/officeDocument/2006/relationships/image" Target="../media/image27.emf"/><Relationship Id="rId2" Type="http://schemas.openxmlformats.org/officeDocument/2006/relationships/image" Target="../media/image26.emf"/><Relationship Id="rId1" Type="http://schemas.openxmlformats.org/officeDocument/2006/relationships/image" Target="../media/image25.em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1.wmf"/><Relationship Id="rId1" Type="http://schemas.openxmlformats.org/officeDocument/2006/relationships/image" Target="../media/image30.emf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2.emf"/><Relationship Id="rId1" Type="http://schemas.openxmlformats.org/officeDocument/2006/relationships/image" Target="../media/image31.wmf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3.emf"/><Relationship Id="rId1" Type="http://schemas.openxmlformats.org/officeDocument/2006/relationships/image" Target="../media/image31.wmf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1.w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ctrTitle"/>
          </p:nvPr>
        </p:nvSpPr>
        <p:spPr>
          <a:xfrm>
            <a:off x="247010" y="809273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GB" dirty="0"/>
              <a:t>Project Management</a:t>
            </a:r>
            <a:br>
              <a:rPr lang="en-GB" dirty="0"/>
            </a:br>
            <a:r>
              <a:rPr lang="en-GB" dirty="0"/>
              <a:t>项目管理</a:t>
            </a:r>
            <a:endParaRPr lang="en-GB" dirty="0"/>
          </a:p>
        </p:txBody>
      </p:sp>
      <p:sp>
        <p:nvSpPr>
          <p:cNvPr id="68" name="Google Shape;68;p15"/>
          <p:cNvSpPr txBox="1">
            <a:spLocks noGrp="1"/>
          </p:cNvSpPr>
          <p:nvPr>
            <p:ph type="subTitle" idx="1"/>
          </p:nvPr>
        </p:nvSpPr>
        <p:spPr>
          <a:xfrm>
            <a:off x="581396" y="2864471"/>
            <a:ext cx="8250904" cy="188714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GB" b="1" dirty="0"/>
              <a:t>Lecture 5</a:t>
            </a:r>
            <a:endParaRPr lang="en-GB"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highlight>
                <a:srgbClr val="FFFF00"/>
              </a:highlight>
            </a:endParaRPr>
          </a:p>
          <a:p>
            <a:pPr marL="0" indent="0">
              <a:buClr>
                <a:schemeClr val="dk1"/>
              </a:buClr>
              <a:buSzPts val="1100"/>
            </a:pPr>
            <a:r>
              <a:rPr lang="en-GB" sz="1400" b="1" dirty="0"/>
              <a:t>Ruzanna Chitchyan, </a:t>
            </a:r>
            <a:r>
              <a:rPr lang="en-GB" sz="1400" dirty="0"/>
              <a:t>Jon Bird, Pete Bennett</a:t>
            </a:r>
            <a:endParaRPr lang="en-GB" sz="1400" dirty="0"/>
          </a:p>
          <a:p>
            <a:pPr marL="0" indent="0">
              <a:buSzPts val="1100"/>
            </a:pPr>
            <a:r>
              <a:rPr lang="en-GB" sz="1400" dirty="0"/>
              <a:t>TAs: Alex Elwood, Alex </a:t>
            </a:r>
            <a:r>
              <a:rPr lang="en-GB" sz="1400" dirty="0" err="1"/>
              <a:t>Cockrean</a:t>
            </a:r>
            <a:r>
              <a:rPr lang="en-GB" sz="1400" dirty="0"/>
              <a:t>, Casper Wang</a:t>
            </a:r>
            <a:endParaRPr lang="en-GB" sz="1400" dirty="0"/>
          </a:p>
          <a:p>
            <a:pPr marL="0" indent="0">
              <a:buSzPts val="1100"/>
            </a:pPr>
            <a:endParaRPr lang="en-GB" sz="1400" dirty="0"/>
          </a:p>
          <a:p>
            <a:pPr marL="0" indent="0">
              <a:buSzPts val="1100"/>
            </a:pPr>
            <a:r>
              <a:rPr lang="en-GB" sz="1200" dirty="0"/>
              <a:t>(Using materials created by N. Walkinshaw and R. Craggs)</a:t>
            </a:r>
            <a:endParaRPr lang="en-GB" sz="1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Example: Who is the most productive programmer?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1700" y="1152475"/>
            <a:ext cx="8520600" cy="775716"/>
          </a:xfrm>
        </p:spPr>
        <p:txBody>
          <a:bodyPr/>
          <a:lstStyle/>
          <a:p>
            <a:pPr marL="127000" indent="0">
              <a:buNone/>
            </a:pPr>
            <a:r>
              <a:rPr lang="en-GB" sz="2000">
                <a:solidFill>
                  <a:schemeClr val="tx1"/>
                </a:solidFill>
              </a:rPr>
              <a:t>Measured in lines of code</a:t>
            </a:r>
            <a:endParaRPr lang="en-GB" sz="200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56451" y="1540333"/>
            <a:ext cx="3296754" cy="3116546"/>
          </a:xfrm>
          <a:prstGeom prst="rect">
            <a:avLst/>
          </a:prstGeom>
        </p:spPr>
      </p:pic>
      <p:sp>
        <p:nvSpPr>
          <p:cNvPr id="4" name="Rectangular Callout 3"/>
          <p:cNvSpPr/>
          <p:nvPr/>
        </p:nvSpPr>
        <p:spPr>
          <a:xfrm>
            <a:off x="6963743" y="3088103"/>
            <a:ext cx="1762814" cy="1099302"/>
          </a:xfrm>
          <a:prstGeom prst="wedgeRectCallout">
            <a:avLst>
              <a:gd name="adj1" fmla="val -81260"/>
              <a:gd name="adj2" fmla="val 3001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ular Callout 4"/>
          <p:cNvSpPr/>
          <p:nvPr/>
        </p:nvSpPr>
        <p:spPr>
          <a:xfrm>
            <a:off x="734128" y="3637754"/>
            <a:ext cx="2017644" cy="884583"/>
          </a:xfrm>
          <a:prstGeom prst="wedgeRectCallout">
            <a:avLst>
              <a:gd name="adj1" fmla="val 143371"/>
              <a:gd name="adj2" fmla="val 6484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7069486" y="3107981"/>
            <a:ext cx="176281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>
                <a:solidFill>
                  <a:schemeClr val="tx1"/>
                </a:solidFill>
                <a:effectLst/>
                <a:latin typeface="ArialMT"/>
              </a:rPr>
              <a:t>Designed entire </a:t>
            </a:r>
            <a:endParaRPr lang="en-GB" sz="1600">
              <a:solidFill>
                <a:schemeClr val="tx1"/>
              </a:solidFill>
              <a:effectLst/>
              <a:latin typeface="ArialMT"/>
            </a:endParaRPr>
          </a:p>
          <a:p>
            <a:r>
              <a:rPr lang="en-GB" sz="1600">
                <a:solidFill>
                  <a:schemeClr val="tx1"/>
                </a:solidFill>
                <a:effectLst/>
                <a:latin typeface="ArialMT"/>
              </a:rPr>
              <a:t>system. Wrote </a:t>
            </a:r>
            <a:endParaRPr lang="en-GB" sz="1600">
              <a:solidFill>
                <a:schemeClr val="tx1"/>
              </a:solidFill>
              <a:effectLst/>
              <a:latin typeface="ArialMT"/>
            </a:endParaRPr>
          </a:p>
          <a:p>
            <a:r>
              <a:rPr lang="en-GB" sz="1600">
                <a:solidFill>
                  <a:schemeClr val="tx1"/>
                </a:solidFill>
                <a:effectLst/>
                <a:latin typeface="ArialMT"/>
              </a:rPr>
              <a:t>highly efficient </a:t>
            </a:r>
            <a:endParaRPr lang="en-GB" sz="1600">
              <a:solidFill>
                <a:schemeClr val="tx1"/>
              </a:solidFill>
              <a:effectLst/>
              <a:latin typeface="ArialMT"/>
            </a:endParaRPr>
          </a:p>
          <a:p>
            <a:r>
              <a:rPr lang="en-GB" sz="1600">
                <a:solidFill>
                  <a:schemeClr val="tx1"/>
                </a:solidFill>
                <a:effectLst/>
                <a:latin typeface="ArialMT"/>
              </a:rPr>
              <a:t>algorithmic core. </a:t>
            </a:r>
            <a:endParaRPr lang="en-GB" sz="1600">
              <a:solidFill>
                <a:schemeClr val="tx1"/>
              </a:solidFill>
              <a:effectLst/>
            </a:endParaRPr>
          </a:p>
          <a:p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784652" y="3691340"/>
            <a:ext cx="1916595" cy="8309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 sz="1600"/>
              <a:t>Copied and pasted license text into every source file.</a:t>
            </a:r>
            <a:endParaRPr lang="en-GB" sz="16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Cyclomatic Complexity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2308" y="1017725"/>
            <a:ext cx="8158694" cy="3717699"/>
          </a:xfrm>
        </p:spPr>
        <p:txBody>
          <a:bodyPr/>
          <a:lstStyle/>
          <a:p>
            <a:r>
              <a:rPr lang="en-GB" sz="1800">
                <a:solidFill>
                  <a:srgbClr val="565656"/>
                </a:solidFill>
                <a:effectLst/>
                <a:latin typeface="TrebuchetMS" panose="020B0603020202020204" pitchFamily="34" charset="0"/>
              </a:rPr>
              <a:t>Calculated from the control flow graph</a:t>
            </a:r>
            <a:r>
              <a:rPr lang="en-GB" sz="1800">
                <a:solidFill>
                  <a:srgbClr val="565656"/>
                </a:solidFill>
                <a:latin typeface="TrebuchetMS" panose="020B0603020202020204" pitchFamily="34" charset="0"/>
              </a:rPr>
              <a:t>: </a:t>
            </a:r>
            <a:endParaRPr lang="en-GB" sz="1800">
              <a:solidFill>
                <a:srgbClr val="565656"/>
              </a:solidFill>
              <a:latin typeface="TrebuchetMS" panose="020B0603020202020204" pitchFamily="34" charset="0"/>
            </a:endParaRPr>
          </a:p>
          <a:p>
            <a:pPr marL="1031875" indent="0">
              <a:buNone/>
            </a:pPr>
            <a:r>
              <a:rPr lang="en-GB" sz="1800" b="1">
                <a:solidFill>
                  <a:srgbClr val="565656"/>
                </a:solidFill>
                <a:effectLst/>
                <a:latin typeface="TrebuchetMS" panose="020B0603020202020204" pitchFamily="34" charset="0"/>
              </a:rPr>
              <a:t>V(G) = E – N + 2P</a:t>
            </a:r>
            <a:endParaRPr lang="en-GB" sz="1800" b="1">
              <a:solidFill>
                <a:srgbClr val="565656"/>
              </a:solidFill>
              <a:effectLst/>
              <a:latin typeface="TrebuchetMS" panose="020B0603020202020204" pitchFamily="34" charset="0"/>
            </a:endParaRPr>
          </a:p>
          <a:p>
            <a:pPr marL="1031875" indent="0">
              <a:buNone/>
            </a:pPr>
            <a:r>
              <a:rPr lang="en-GB" sz="1800" b="1">
                <a:solidFill>
                  <a:srgbClr val="565656"/>
                </a:solidFill>
                <a:effectLst/>
                <a:latin typeface="TrebuchetMS" panose="020B0603020202020204" pitchFamily="34" charset="0"/>
              </a:rPr>
              <a:t>E – </a:t>
            </a:r>
            <a:r>
              <a:rPr lang="en-GB" sz="1800">
                <a:solidFill>
                  <a:srgbClr val="565656"/>
                </a:solidFill>
                <a:effectLst/>
                <a:latin typeface="TrebuchetMS" panose="020B0603020202020204" pitchFamily="34" charset="0"/>
              </a:rPr>
              <a:t>number of edges; </a:t>
            </a:r>
            <a:endParaRPr lang="en-GB" sz="1800">
              <a:solidFill>
                <a:srgbClr val="565656"/>
              </a:solidFill>
              <a:effectLst/>
              <a:latin typeface="TrebuchetMS" panose="020B0603020202020204" pitchFamily="34" charset="0"/>
            </a:endParaRPr>
          </a:p>
          <a:p>
            <a:pPr marL="1031875" indent="0">
              <a:buNone/>
            </a:pPr>
            <a:r>
              <a:rPr lang="en-GB" sz="1800" b="1">
                <a:solidFill>
                  <a:srgbClr val="565656"/>
                </a:solidFill>
                <a:effectLst/>
                <a:latin typeface="TrebuchetMS" panose="020B0603020202020204" pitchFamily="34" charset="0"/>
              </a:rPr>
              <a:t>N – </a:t>
            </a:r>
            <a:r>
              <a:rPr lang="en-GB" sz="1800">
                <a:solidFill>
                  <a:srgbClr val="565656"/>
                </a:solidFill>
                <a:effectLst/>
                <a:latin typeface="TrebuchetMS" panose="020B0603020202020204" pitchFamily="34" charset="0"/>
              </a:rPr>
              <a:t>number of nodes;</a:t>
            </a:r>
            <a:endParaRPr lang="en-GB" sz="1800">
              <a:solidFill>
                <a:srgbClr val="565656"/>
              </a:solidFill>
              <a:effectLst/>
              <a:latin typeface="TrebuchetMS" panose="020B0603020202020204" pitchFamily="34" charset="0"/>
            </a:endParaRPr>
          </a:p>
          <a:p>
            <a:pPr marL="1031875" indent="0">
              <a:buNone/>
            </a:pPr>
            <a:r>
              <a:rPr lang="en-GB" sz="1800">
                <a:solidFill>
                  <a:srgbClr val="565656"/>
                </a:solidFill>
                <a:latin typeface="TrebuchetMS" panose="020B0603020202020204" pitchFamily="34" charset="0"/>
              </a:rPr>
              <a:t>P – number of procedures (usually 1)</a:t>
            </a:r>
            <a:endParaRPr lang="en-GB" sz="1800">
              <a:solidFill>
                <a:srgbClr val="565656"/>
              </a:solidFill>
              <a:effectLst/>
              <a:latin typeface="TrebuchetMS" panose="020B0603020202020204" pitchFamily="34" charset="0"/>
            </a:endParaRPr>
          </a:p>
          <a:p>
            <a:endParaRPr lang="en-GB" sz="1800">
              <a:solidFill>
                <a:srgbClr val="565656"/>
              </a:solidFill>
              <a:effectLst/>
              <a:latin typeface="TrebuchetMS" panose="020B0603020202020204" pitchFamily="34" charset="0"/>
            </a:endParaRPr>
          </a:p>
          <a:p>
            <a:r>
              <a:rPr lang="en-GB" sz="1800">
                <a:solidFill>
                  <a:srgbClr val="565656"/>
                </a:solidFill>
                <a:effectLst/>
                <a:latin typeface="TrebuchetMS" panose="020B0603020202020204" pitchFamily="34" charset="0"/>
              </a:rPr>
              <a:t>Number of independent paths through the code</a:t>
            </a:r>
            <a:endParaRPr lang="en-GB" sz="1800">
              <a:solidFill>
                <a:srgbClr val="565656"/>
              </a:solidFill>
              <a:effectLst/>
              <a:latin typeface="TrebuchetMS" panose="020B0603020202020204" pitchFamily="34" charset="0"/>
            </a:endParaRPr>
          </a:p>
          <a:p>
            <a:r>
              <a:rPr lang="en-GB" sz="1800">
                <a:solidFill>
                  <a:srgbClr val="565656"/>
                </a:solidFill>
                <a:effectLst/>
                <a:latin typeface="TrebuchetMS" panose="020B0603020202020204" pitchFamily="34" charset="0"/>
              </a:rPr>
              <a:t>Independent path – any path that introduces at least one new statement/condition</a:t>
            </a:r>
            <a:endParaRPr lang="en-GB" sz="1800">
              <a:solidFill>
                <a:srgbClr val="565656"/>
              </a:solidFill>
              <a:effectLst/>
              <a:latin typeface="TrebuchetMS" panose="020B0603020202020204" pitchFamily="34" charset="0"/>
            </a:endParaRPr>
          </a:p>
          <a:p>
            <a:endParaRPr lang="en-GB" sz="1800">
              <a:solidFill>
                <a:srgbClr val="565656"/>
              </a:solidFill>
              <a:effectLst/>
              <a:latin typeface="TrebuchetMS" panose="020B0603020202020204" pitchFamily="34" charset="0"/>
            </a:endParaRPr>
          </a:p>
          <a:p>
            <a:endParaRPr lang="en-GB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305" y="1283729"/>
            <a:ext cx="2591677" cy="2674071"/>
          </a:xfrm>
          <a:prstGeom prst="rect">
            <a:avLst/>
          </a:prstGeom>
          <a:solidFill>
            <a:schemeClr val="accent2"/>
          </a:solidFill>
          <a:ln w="28575">
            <a:solidFill>
              <a:srgbClr val="0DA8E2"/>
            </a:solidFill>
            <a:prstDash val="solid"/>
          </a:ln>
        </p:spPr>
      </p:pic>
      <p:sp>
        <p:nvSpPr>
          <p:cNvPr id="5" name="TextBox 4"/>
          <p:cNvSpPr txBox="1"/>
          <p:nvPr/>
        </p:nvSpPr>
        <p:spPr>
          <a:xfrm>
            <a:off x="6400209" y="116263"/>
            <a:ext cx="209334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Number of Edges = 27</a:t>
            </a:r>
            <a:endParaRPr lang="en-GB"/>
          </a:p>
          <a:p>
            <a:r>
              <a:rPr lang="en-GB"/>
              <a:t>Number of Nodes = 22</a:t>
            </a:r>
            <a:endParaRPr lang="en-GB"/>
          </a:p>
          <a:p>
            <a:endParaRPr lang="en-GB"/>
          </a:p>
          <a:p>
            <a:r>
              <a:rPr lang="en-GB"/>
              <a:t>V = 27 – 22 + 2 = 7</a:t>
            </a:r>
            <a:endParaRPr lang="en-GB"/>
          </a:p>
        </p:txBody>
      </p:sp>
      <p:pic>
        <p:nvPicPr>
          <p:cNvPr id="91" name="Picture 9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792" y="0"/>
            <a:ext cx="2300770" cy="5143500"/>
          </a:xfrm>
          <a:prstGeom prst="rect">
            <a:avLst/>
          </a:prstGeom>
        </p:spPr>
      </p:pic>
      <p:grpSp>
        <p:nvGrpSpPr>
          <p:cNvPr id="2" name="Group 1"/>
          <p:cNvGrpSpPr/>
          <p:nvPr/>
        </p:nvGrpSpPr>
        <p:grpSpPr>
          <a:xfrm>
            <a:off x="5114397" y="1287594"/>
            <a:ext cx="3762649" cy="3537367"/>
            <a:chOff x="5114397" y="1287594"/>
            <a:chExt cx="3762649" cy="3537367"/>
          </a:xfrm>
        </p:grpSpPr>
        <p:pic>
          <p:nvPicPr>
            <p:cNvPr id="95" name="Picture 9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647198" y="3110305"/>
              <a:ext cx="766993" cy="1714656"/>
            </a:xfrm>
            <a:prstGeom prst="rect">
              <a:avLst/>
            </a:prstGeom>
          </p:spPr>
        </p:pic>
        <p:pic>
          <p:nvPicPr>
            <p:cNvPr id="96" name="Picture 9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17024" y="3110305"/>
              <a:ext cx="766993" cy="1714656"/>
            </a:xfrm>
            <a:prstGeom prst="rect">
              <a:avLst/>
            </a:prstGeom>
          </p:spPr>
        </p:pic>
        <p:pic>
          <p:nvPicPr>
            <p:cNvPr id="97" name="Picture 9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586850" y="3110305"/>
              <a:ext cx="766993" cy="1714656"/>
            </a:xfrm>
            <a:prstGeom prst="rect">
              <a:avLst/>
            </a:prstGeom>
          </p:spPr>
        </p:pic>
        <p:pic>
          <p:nvPicPr>
            <p:cNvPr id="98" name="Picture 9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110053" y="1287594"/>
              <a:ext cx="766993" cy="1714656"/>
            </a:xfrm>
            <a:prstGeom prst="rect">
              <a:avLst/>
            </a:prstGeom>
          </p:spPr>
        </p:pic>
        <p:grpSp>
          <p:nvGrpSpPr>
            <p:cNvPr id="112" name="Group 111"/>
            <p:cNvGrpSpPr/>
            <p:nvPr/>
          </p:nvGrpSpPr>
          <p:grpSpPr>
            <a:xfrm>
              <a:off x="6115114" y="1298788"/>
              <a:ext cx="766993" cy="1714656"/>
              <a:chOff x="6115114" y="1298788"/>
              <a:chExt cx="766993" cy="1714656"/>
            </a:xfrm>
          </p:grpSpPr>
          <p:pic>
            <p:nvPicPr>
              <p:cNvPr id="92" name="Picture 9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115114" y="1298788"/>
                <a:ext cx="766993" cy="1714656"/>
              </a:xfrm>
              <a:prstGeom prst="rect">
                <a:avLst/>
              </a:prstGeom>
            </p:spPr>
          </p:pic>
          <mc:AlternateContent xmlns:mc="http://schemas.openxmlformats.org/markup-compatibility/2006" xmlns:p14="http://schemas.microsoft.com/office/powerpoint/2010/main">
            <mc:Choice Requires="p14">
              <p:contentPart r:id="rId3" p14:bwMode="auto">
                <p14:nvContentPartPr>
                  <p14:cNvPr id="107" name="Ink 106"/>
                  <p14:cNvContentPartPr/>
                  <p14:nvPr/>
                </p14:nvContentPartPr>
                <p14:xfrm>
                  <a:off x="6322750" y="1370309"/>
                  <a:ext cx="351720" cy="1613160"/>
                </p14:xfrm>
              </p:contentPart>
            </mc:Choice>
            <mc:Fallback xmlns="">
              <p:pic>
                <p:nvPicPr>
                  <p:cNvPr id="107" name="Ink 106"/>
                </p:nvPicPr>
                <p:blipFill>
                  <a:blip r:embed="rId4"/>
                </p:blipFill>
                <p:spPr>
                  <a:xfrm>
                    <a:off x="6322750" y="1370309"/>
                    <a:ext cx="351720" cy="1613160"/>
                  </a:xfrm>
                  <a:prstGeom prst="rect"/>
                </p:spPr>
              </p:pic>
            </mc:Fallback>
          </mc:AlternateContent>
        </p:grpSp>
        <p:grpSp>
          <p:nvGrpSpPr>
            <p:cNvPr id="110" name="Group 109"/>
            <p:cNvGrpSpPr/>
            <p:nvPr/>
          </p:nvGrpSpPr>
          <p:grpSpPr>
            <a:xfrm>
              <a:off x="5114397" y="1295843"/>
              <a:ext cx="766993" cy="1714656"/>
              <a:chOff x="6126830" y="1298788"/>
              <a:chExt cx="766993" cy="1714656"/>
            </a:xfrm>
          </p:grpSpPr>
          <p:pic>
            <p:nvPicPr>
              <p:cNvPr id="93" name="Picture 92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126830" y="1298788"/>
                <a:ext cx="766993" cy="1714656"/>
              </a:xfrm>
              <a:prstGeom prst="rect">
                <a:avLst/>
              </a:prstGeom>
            </p:spPr>
          </p:pic>
          <mc:AlternateContent xmlns:mc="http://schemas.openxmlformats.org/markup-compatibility/2006" xmlns:p14="http://schemas.microsoft.com/office/powerpoint/2010/main">
            <mc:Choice Requires="p14">
              <p:contentPart r:id="rId5" p14:bwMode="auto">
                <p14:nvContentPartPr>
                  <p14:cNvPr id="108" name="Ink 107"/>
                  <p14:cNvContentPartPr/>
                  <p14:nvPr/>
                </p14:nvContentPartPr>
                <p14:xfrm>
                  <a:off x="6294061" y="1360949"/>
                  <a:ext cx="533160" cy="1589760"/>
                </p14:xfrm>
              </p:contentPart>
            </mc:Choice>
            <mc:Fallback xmlns="">
              <p:pic>
                <p:nvPicPr>
                  <p:cNvPr id="108" name="Ink 107"/>
                </p:nvPicPr>
                <p:blipFill>
                  <a:blip r:embed="rId6"/>
                </p:blipFill>
                <p:spPr>
                  <a:xfrm>
                    <a:off x="6294061" y="1360949"/>
                    <a:ext cx="533160" cy="1589760"/>
                  </a:xfrm>
                  <a:prstGeom prst="rect"/>
                </p:spPr>
              </p:pic>
            </mc:Fallback>
          </mc:AlternateContent>
        </p:grpSp>
        <p:grpSp>
          <p:nvGrpSpPr>
            <p:cNvPr id="111" name="Group 110"/>
            <p:cNvGrpSpPr/>
            <p:nvPr/>
          </p:nvGrpSpPr>
          <p:grpSpPr>
            <a:xfrm>
              <a:off x="7096656" y="1298788"/>
              <a:ext cx="766993" cy="1714656"/>
              <a:chOff x="7096656" y="1298788"/>
              <a:chExt cx="766993" cy="1714656"/>
            </a:xfrm>
          </p:grpSpPr>
          <p:pic>
            <p:nvPicPr>
              <p:cNvPr id="94" name="Picture 93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096656" y="1298788"/>
                <a:ext cx="766993" cy="1714656"/>
              </a:xfrm>
              <a:prstGeom prst="rect">
                <a:avLst/>
              </a:prstGeom>
            </p:spPr>
          </p:pic>
          <mc:AlternateContent xmlns:mc="http://schemas.openxmlformats.org/markup-compatibility/2006" xmlns:p14="http://schemas.microsoft.com/office/powerpoint/2010/main">
            <mc:Choice Requires="p14">
              <p:contentPart r:id="rId7" p14:bwMode="auto">
                <p14:nvContentPartPr>
                  <p14:cNvPr id="109" name="Ink 108"/>
                  <p14:cNvContentPartPr/>
                  <p14:nvPr/>
                </p14:nvContentPartPr>
                <p14:xfrm>
                  <a:off x="7309530" y="1333589"/>
                  <a:ext cx="253080" cy="1649880"/>
                </p14:xfrm>
              </p:contentPart>
            </mc:Choice>
            <mc:Fallback xmlns="">
              <p:pic>
                <p:nvPicPr>
                  <p:cNvPr id="109" name="Ink 108"/>
                </p:nvPicPr>
                <p:blipFill>
                  <a:blip r:embed="rId8"/>
                </p:blipFill>
                <p:spPr>
                  <a:xfrm>
                    <a:off x="7309530" y="1333589"/>
                    <a:ext cx="253080" cy="1649880"/>
                  </a:xfrm>
                  <a:prstGeom prst="rect"/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r:id="rId9" p14:bwMode="auto">
              <p14:nvContentPartPr>
                <p14:cNvPr id="113" name="Ink 112"/>
                <p14:cNvContentPartPr/>
                <p14:nvPr/>
              </p14:nvContentPartPr>
              <p14:xfrm>
                <a:off x="8301400" y="1317608"/>
                <a:ext cx="259920" cy="1669680"/>
              </p14:xfrm>
            </p:contentPart>
          </mc:Choice>
          <mc:Fallback xmlns="">
            <p:pic>
              <p:nvPicPr>
                <p:cNvPr id="113" name="Ink 112"/>
              </p:nvPicPr>
              <p:blipFill>
                <a:blip r:embed="rId10"/>
              </p:blipFill>
              <p:spPr>
                <a:xfrm>
                  <a:off x="8301400" y="1317608"/>
                  <a:ext cx="259920" cy="166968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11" p14:bwMode="auto">
              <p14:nvContentPartPr>
                <p14:cNvPr id="117" name="Ink 116"/>
                <p14:cNvContentPartPr/>
                <p14:nvPr/>
              </p14:nvContentPartPr>
              <p14:xfrm>
                <a:off x="6798400" y="3169555"/>
                <a:ext cx="258120" cy="1642320"/>
              </p14:xfrm>
            </p:contentPart>
          </mc:Choice>
          <mc:Fallback xmlns="">
            <p:pic>
              <p:nvPicPr>
                <p:cNvPr id="117" name="Ink 116"/>
              </p:nvPicPr>
              <p:blipFill>
                <a:blip r:embed="rId12"/>
              </p:blipFill>
              <p:spPr>
                <a:xfrm>
                  <a:off x="6798400" y="3169555"/>
                  <a:ext cx="258120" cy="164232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13" p14:bwMode="auto">
              <p14:nvContentPartPr>
                <p14:cNvPr id="118" name="Ink 117"/>
                <p14:cNvContentPartPr/>
                <p14:nvPr/>
              </p14:nvContentPartPr>
              <p14:xfrm>
                <a:off x="7769320" y="3157315"/>
                <a:ext cx="236880" cy="1641600"/>
              </p14:xfrm>
            </p:contentPart>
          </mc:Choice>
          <mc:Fallback xmlns="">
            <p:pic>
              <p:nvPicPr>
                <p:cNvPr id="118" name="Ink 117"/>
              </p:nvPicPr>
              <p:blipFill>
                <a:blip r:embed="rId14"/>
              </p:blipFill>
              <p:spPr>
                <a:xfrm>
                  <a:off x="7769320" y="3157315"/>
                  <a:ext cx="236880" cy="164160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15" p14:bwMode="auto">
              <p14:nvContentPartPr>
                <p14:cNvPr id="123" name="Ink 122"/>
                <p14:cNvContentPartPr/>
                <p14:nvPr/>
              </p14:nvContentPartPr>
              <p14:xfrm>
                <a:off x="5805880" y="3146515"/>
                <a:ext cx="295200" cy="1674360"/>
              </p14:xfrm>
            </p:contentPart>
          </mc:Choice>
          <mc:Fallback xmlns="">
            <p:pic>
              <p:nvPicPr>
                <p:cNvPr id="123" name="Ink 122"/>
              </p:nvPicPr>
              <p:blipFill>
                <a:blip r:embed="rId16"/>
              </p:blipFill>
              <p:spPr>
                <a:xfrm>
                  <a:off x="5805880" y="3146515"/>
                  <a:ext cx="295200" cy="1674360"/>
                </a:xfrm>
                <a:prstGeom prst="rect"/>
              </p:spPr>
            </p:pic>
          </mc:Fallback>
        </mc:AlternateContent>
      </p:grpSp>
      <p:sp>
        <p:nvSpPr>
          <p:cNvPr id="3" name="TextBox 2"/>
          <p:cNvSpPr txBox="1"/>
          <p:nvPr/>
        </p:nvSpPr>
        <p:spPr>
          <a:xfrm>
            <a:off x="49494" y="244690"/>
            <a:ext cx="2266717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GB" sz="1800" dirty="0"/>
              <a:t> Triangle Example</a:t>
            </a: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Black Box Complexity Merics</a:t>
            </a:r>
            <a:endParaRPr lang="en-GB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diagram of a normal size&#10;&#10;Description automatically generate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5408" y="1420386"/>
            <a:ext cx="7976152" cy="238000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84688" y="254977"/>
            <a:ext cx="4626219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en-GB" sz="2800" dirty="0">
                <a:solidFill>
                  <a:srgbClr val="6AA84F"/>
                </a:solidFill>
                <a:ea typeface="Noto Serif"/>
              </a:rPr>
              <a:t>Estimating Agile Projects</a:t>
            </a:r>
            <a:endParaRPr lang="en-US" b="1" dirty="0">
              <a:solidFill>
                <a:srgbClr val="3D3B49"/>
              </a:solidFill>
              <a:latin typeface="Noto Serif"/>
              <a:ea typeface="Noto Serif"/>
              <a:cs typeface="Noto Serif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95650" y="4226169"/>
            <a:ext cx="5314949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en-US" sz="1100" b="1" dirty="0">
                <a:solidFill>
                  <a:srgbClr val="3D3B49"/>
                </a:solidFill>
                <a:latin typeface="Gilroy"/>
              </a:rPr>
              <a:t>Figure from: Agile Estimating and Planning by </a:t>
            </a:r>
            <a:r>
              <a:rPr lang="en-US" sz="1100" dirty="0">
                <a:solidFill>
                  <a:srgbClr val="3D3B49"/>
                </a:solidFill>
                <a:latin typeface="Gilroy"/>
              </a:rPr>
              <a:t>Mike Cohn</a:t>
            </a:r>
            <a:endParaRPr lang="en-US" sz="1100" b="1" dirty="0">
              <a:solidFill>
                <a:srgbClr val="3D3B49"/>
              </a:solidFill>
              <a:latin typeface="Gilroy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Storey Points (Size Estimation)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1800">
                <a:solidFill>
                  <a:srgbClr val="565656"/>
                </a:solidFill>
                <a:effectLst/>
                <a:latin typeface="ArialMT"/>
              </a:rPr>
              <a:t>An informal, agile unit of “size measurement”</a:t>
            </a:r>
            <a:endParaRPr lang="en-GB" sz="1800">
              <a:solidFill>
                <a:srgbClr val="565656"/>
              </a:solidFill>
              <a:latin typeface="ArialMT"/>
            </a:endParaRPr>
          </a:p>
          <a:p>
            <a:pPr lvl="1">
              <a:lnSpc>
                <a:spcPct val="115000"/>
              </a:lnSpc>
            </a:pPr>
            <a:r>
              <a:rPr lang="en-GB" sz="1800">
                <a:solidFill>
                  <a:srgbClr val="565656"/>
                </a:solidFill>
                <a:latin typeface="ArialMT"/>
              </a:rPr>
              <a:t>Usually an estimate from 1-10</a:t>
            </a:r>
            <a:endParaRPr lang="en-GB" sz="1800">
              <a:solidFill>
                <a:srgbClr val="565656"/>
              </a:solidFill>
              <a:latin typeface="ArialMT"/>
            </a:endParaRPr>
          </a:p>
          <a:p>
            <a:pPr lvl="1">
              <a:lnSpc>
                <a:spcPct val="115000"/>
              </a:lnSpc>
            </a:pPr>
            <a:endParaRPr lang="en-GB" sz="1800">
              <a:solidFill>
                <a:srgbClr val="565656"/>
              </a:solidFill>
              <a:latin typeface="ArialMT"/>
            </a:endParaRPr>
          </a:p>
          <a:p>
            <a:r>
              <a:rPr lang="en-GB" sz="1800">
                <a:solidFill>
                  <a:srgbClr val="565656"/>
                </a:solidFill>
                <a:effectLst/>
                <a:latin typeface="ArialMT"/>
              </a:rPr>
              <a:t>Derive an estimate from the whole team at sprint planning meetings</a:t>
            </a:r>
            <a:endParaRPr lang="en-GB" sz="1800">
              <a:solidFill>
                <a:srgbClr val="565656"/>
              </a:solidFill>
              <a:effectLst/>
              <a:latin typeface="ArialMT"/>
            </a:endParaRPr>
          </a:p>
          <a:p>
            <a:endParaRPr lang="en-GB" sz="1800">
              <a:solidFill>
                <a:srgbClr val="565656"/>
              </a:solidFill>
              <a:effectLst/>
              <a:latin typeface="ArialMT"/>
            </a:endParaRPr>
          </a:p>
          <a:p>
            <a:r>
              <a:rPr lang="en-GB" sz="1800">
                <a:solidFill>
                  <a:srgbClr val="565656"/>
                </a:solidFill>
                <a:effectLst/>
                <a:latin typeface="ArialMT"/>
              </a:rPr>
              <a:t>Based on the idea of the “Wisdom of the Crowds</a:t>
            </a:r>
            <a:r>
              <a:rPr lang="en-GB" sz="1800">
                <a:solidFill>
                  <a:srgbClr val="565656"/>
                </a:solidFill>
                <a:latin typeface="ArialMT"/>
              </a:rPr>
              <a:t>”</a:t>
            </a:r>
            <a:endParaRPr lang="en-GB" sz="2400"/>
          </a:p>
          <a:p>
            <a:pPr lvl="1"/>
            <a:r>
              <a:rPr lang="en-GB" sz="1800">
                <a:solidFill>
                  <a:srgbClr val="565656"/>
                </a:solidFill>
                <a:effectLst/>
                <a:latin typeface="ArialMT"/>
              </a:rPr>
              <a:t>The collective estimate of groups (i.e., of effort required for a story) is better than the estimate of an individual</a:t>
            </a:r>
            <a:endParaRPr lang="en-GB" sz="1800">
              <a:solidFill>
                <a:srgbClr val="565656"/>
              </a:solidFill>
              <a:effectLst/>
              <a:latin typeface="ArialMT"/>
            </a:endParaRPr>
          </a:p>
          <a:p>
            <a:endParaRPr lang="en-GB" sz="2000">
              <a:effectLst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28631" y="1338191"/>
            <a:ext cx="4572000" cy="247539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925766" y="4350726"/>
            <a:ext cx="4999892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en-US" sz="1100" b="1" dirty="0">
                <a:solidFill>
                  <a:srgbClr val="3D3B49"/>
                </a:solidFill>
                <a:latin typeface="Gilroy"/>
              </a:rPr>
              <a:t>Figure from: Agile Estimating and Planning by </a:t>
            </a:r>
            <a:r>
              <a:rPr lang="en-US" sz="1100" dirty="0">
                <a:solidFill>
                  <a:srgbClr val="3D3B49"/>
                </a:solidFill>
                <a:latin typeface="Gilroy"/>
              </a:rPr>
              <a:t>Mike Cohn</a:t>
            </a:r>
            <a:endParaRPr lang="en-US" sz="1100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7931" y="276506"/>
            <a:ext cx="9099426" cy="572700"/>
          </a:xfrm>
        </p:spPr>
        <p:txBody>
          <a:bodyPr/>
          <a:lstStyle/>
          <a:p>
            <a:r>
              <a:rPr lang="en-GB" dirty="0"/>
              <a:t>Accuracy vs Effort in Project Estimation</a:t>
            </a:r>
            <a:endParaRPr lang="en-GB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Planning Poker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737" y="1080126"/>
            <a:ext cx="5210914" cy="3416400"/>
          </a:xfrm>
        </p:spPr>
        <p:txBody>
          <a:bodyPr/>
          <a:lstStyle/>
          <a:p>
            <a:r>
              <a:rPr lang="en-GB" sz="1800">
                <a:solidFill>
                  <a:srgbClr val="565656"/>
                </a:solidFill>
                <a:effectLst/>
                <a:latin typeface="ArialMT"/>
              </a:rPr>
              <a:t>The whole team is involved</a:t>
            </a:r>
            <a:endParaRPr lang="en-GB" sz="1800">
              <a:solidFill>
                <a:srgbClr val="565656"/>
              </a:solidFill>
              <a:latin typeface="ArialMT"/>
            </a:endParaRPr>
          </a:p>
          <a:p>
            <a:r>
              <a:rPr lang="en-GB" sz="1800">
                <a:solidFill>
                  <a:srgbClr val="565656"/>
                </a:solidFill>
                <a:effectLst/>
                <a:latin typeface="ArialMT"/>
              </a:rPr>
              <a:t>Each member is given a set of numbered cards</a:t>
            </a:r>
            <a:r>
              <a:rPr lang="en-GB" sz="1800">
                <a:solidFill>
                  <a:srgbClr val="565656"/>
                </a:solidFill>
                <a:latin typeface="ArialMT"/>
              </a:rPr>
              <a:t> </a:t>
            </a:r>
            <a:endParaRPr lang="en-GB">
              <a:effectLst/>
            </a:endParaRPr>
          </a:p>
          <a:p>
            <a:r>
              <a:rPr lang="en-GB" sz="1800">
                <a:solidFill>
                  <a:srgbClr val="565656"/>
                </a:solidFill>
                <a:effectLst/>
                <a:latin typeface="ArialMT"/>
              </a:rPr>
              <a:t>Numbers follow the Fibonacci sequence</a:t>
            </a:r>
            <a:r>
              <a:rPr lang="en-GB" sz="1800">
                <a:solidFill>
                  <a:srgbClr val="565656"/>
                </a:solidFill>
                <a:latin typeface="ArialMT"/>
              </a:rPr>
              <a:t> </a:t>
            </a:r>
            <a:endParaRPr lang="en-GB">
              <a:solidFill>
                <a:srgbClr val="595959"/>
              </a:solidFill>
            </a:endParaRPr>
          </a:p>
          <a:p>
            <a:r>
              <a:rPr lang="en-GB" sz="1800">
                <a:solidFill>
                  <a:srgbClr val="565656"/>
                </a:solidFill>
                <a:effectLst/>
                <a:latin typeface="ArialMT"/>
              </a:rPr>
              <a:t>1,3,5,8,13,20,... </a:t>
            </a:r>
            <a:endParaRPr lang="en-GB">
              <a:effectLst/>
            </a:endParaRPr>
          </a:p>
          <a:p>
            <a:pPr lvl="1">
              <a:spcBef>
                <a:spcPts val="0"/>
              </a:spcBef>
            </a:pPr>
            <a:r>
              <a:rPr lang="en-GB" sz="1800">
                <a:solidFill>
                  <a:srgbClr val="565656"/>
                </a:solidFill>
                <a:effectLst/>
                <a:latin typeface="ArialMT"/>
              </a:rPr>
              <a:t>Larger tasks become harder to estimate in exact terms </a:t>
            </a:r>
            <a:endParaRPr lang="en-GB">
              <a:effectLst/>
            </a:endParaRPr>
          </a:p>
          <a:p>
            <a:pPr lvl="1">
              <a:spcBef>
                <a:spcPts val="0"/>
              </a:spcBef>
            </a:pPr>
            <a:r>
              <a:rPr lang="en-GB" sz="1800">
                <a:solidFill>
                  <a:srgbClr val="565656"/>
                </a:solidFill>
                <a:effectLst/>
                <a:latin typeface="ArialMT"/>
              </a:rPr>
              <a:t>Low values - trivial to implement </a:t>
            </a:r>
            <a:endParaRPr lang="en-GB">
              <a:effectLst/>
            </a:endParaRPr>
          </a:p>
          <a:p>
            <a:pPr lvl="1">
              <a:spcBef>
                <a:spcPts val="0"/>
              </a:spcBef>
            </a:pPr>
            <a:r>
              <a:rPr lang="en-GB" sz="1800">
                <a:solidFill>
                  <a:srgbClr val="565656"/>
                </a:solidFill>
                <a:effectLst/>
                <a:latin typeface="ArialMT"/>
              </a:rPr>
              <a:t>High values - difficult to implement </a:t>
            </a:r>
            <a:endParaRPr lang="en-GB" sz="1800">
              <a:solidFill>
                <a:srgbClr val="565656"/>
              </a:solidFill>
              <a:latin typeface="TrebuchetMS" panose="020B0603020202020204" pitchFamily="34" charset="0"/>
            </a:endParaRPr>
          </a:p>
          <a:p>
            <a:r>
              <a:rPr lang="en-GB" sz="1800">
                <a:solidFill>
                  <a:srgbClr val="565656"/>
                </a:solidFill>
                <a:effectLst/>
                <a:latin typeface="ArialMT"/>
              </a:rPr>
              <a:t>Each member is also given a “?” card</a:t>
            </a:r>
            <a:r>
              <a:rPr lang="en-GB" sz="1800">
                <a:solidFill>
                  <a:srgbClr val="565656"/>
                </a:solidFill>
                <a:latin typeface="ArialMT"/>
              </a:rPr>
              <a:t> </a:t>
            </a:r>
            <a:endParaRPr lang="en-GB">
              <a:effectLst/>
            </a:endParaRPr>
          </a:p>
          <a:p>
            <a:endParaRPr lang="en-GB"/>
          </a:p>
        </p:txBody>
      </p:sp>
      <p:grpSp>
        <p:nvGrpSpPr>
          <p:cNvPr id="7" name="Group 6"/>
          <p:cNvGrpSpPr/>
          <p:nvPr/>
        </p:nvGrpSpPr>
        <p:grpSpPr>
          <a:xfrm>
            <a:off x="5522614" y="1257458"/>
            <a:ext cx="3331382" cy="2256039"/>
            <a:chOff x="5522614" y="1257458"/>
            <a:chExt cx="3331382" cy="2256039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5522614" y="1257458"/>
              <a:ext cx="2587809" cy="2256039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110423" y="1621922"/>
              <a:ext cx="743573" cy="95039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Planning Poker: Process</a:t>
            </a:r>
            <a:endParaRPr lang="en-GB"/>
          </a:p>
        </p:txBody>
      </p:sp>
      <p:grpSp>
        <p:nvGrpSpPr>
          <p:cNvPr id="8" name="Group 7"/>
          <p:cNvGrpSpPr/>
          <p:nvPr/>
        </p:nvGrpSpPr>
        <p:grpSpPr>
          <a:xfrm>
            <a:off x="657705" y="1490809"/>
            <a:ext cx="3914295" cy="2819366"/>
            <a:chOff x="657705" y="1487151"/>
            <a:chExt cx="3914295" cy="2819366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657705" y="1487151"/>
              <a:ext cx="3137682" cy="2819366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28427" y="2282825"/>
              <a:ext cx="743573" cy="950394"/>
            </a:xfrm>
            <a:prstGeom prst="rect">
              <a:avLst/>
            </a:prstGeom>
          </p:spPr>
        </p:pic>
      </p:grpSp>
      <p:grpSp>
        <p:nvGrpSpPr>
          <p:cNvPr id="9" name="Group 8"/>
          <p:cNvGrpSpPr/>
          <p:nvPr/>
        </p:nvGrpSpPr>
        <p:grpSpPr>
          <a:xfrm>
            <a:off x="5191244" y="1673182"/>
            <a:ext cx="3641056" cy="2454621"/>
            <a:chOff x="5217025" y="1629622"/>
            <a:chExt cx="3641056" cy="2454621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17025" y="1629622"/>
              <a:ext cx="2702904" cy="2454621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114508" y="2261433"/>
              <a:ext cx="743573" cy="950394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Planning Poker: Process</a:t>
            </a:r>
            <a:endParaRPr lang="en-GB"/>
          </a:p>
        </p:txBody>
      </p:sp>
      <p:grpSp>
        <p:nvGrpSpPr>
          <p:cNvPr id="10" name="Group 9"/>
          <p:cNvGrpSpPr/>
          <p:nvPr/>
        </p:nvGrpSpPr>
        <p:grpSpPr>
          <a:xfrm>
            <a:off x="566792" y="1415440"/>
            <a:ext cx="3879259" cy="2663347"/>
            <a:chOff x="566792" y="1415440"/>
            <a:chExt cx="3879259" cy="2663347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566792" y="1415440"/>
              <a:ext cx="2928477" cy="2663347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702478" y="2271915"/>
              <a:ext cx="743573" cy="950394"/>
            </a:xfrm>
            <a:prstGeom prst="rect">
              <a:avLst/>
            </a:prstGeom>
          </p:spPr>
        </p:pic>
      </p:grpSp>
      <p:grpSp>
        <p:nvGrpSpPr>
          <p:cNvPr id="11" name="Group 10"/>
          <p:cNvGrpSpPr/>
          <p:nvPr/>
        </p:nvGrpSpPr>
        <p:grpSpPr>
          <a:xfrm>
            <a:off x="5040932" y="1104523"/>
            <a:ext cx="3536276" cy="2869900"/>
            <a:chOff x="5040932" y="1104523"/>
            <a:chExt cx="3536276" cy="286990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40932" y="1519802"/>
              <a:ext cx="2702904" cy="2454621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779790" y="2160666"/>
              <a:ext cx="743573" cy="950394"/>
            </a:xfrm>
            <a:prstGeom prst="rect">
              <a:avLst/>
            </a:prstGeom>
          </p:spPr>
        </p:pic>
        <p:sp>
          <p:nvSpPr>
            <p:cNvPr id="9" name="Rounded Rectangular Callout 8"/>
            <p:cNvSpPr/>
            <p:nvPr/>
          </p:nvSpPr>
          <p:spPr>
            <a:xfrm>
              <a:off x="6790099" y="1104523"/>
              <a:ext cx="1787109" cy="715224"/>
            </a:xfrm>
            <a:prstGeom prst="wedgeRoundRectCallout">
              <a:avLst>
                <a:gd name="adj1" fmla="val -42953"/>
                <a:gd name="adj2" fmla="val 85077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/>
                <a:t>“I think it’s difficult because …”</a:t>
              </a:r>
              <a:endParaRPr lang="en-GB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MS PGothic" panose="020B0600070205080204" pitchFamily="34" charset="-128"/>
              </a:rPr>
              <a:t>Overview</a:t>
            </a:r>
            <a:endParaRPr lang="en-US" altLang="en-US">
              <a:ea typeface="MS PGothic" panose="020B0600070205080204" pitchFamily="34" charset="-128"/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2025" y="1140047"/>
            <a:ext cx="8249361" cy="3014678"/>
          </a:xfrm>
        </p:spPr>
        <p:txBody>
          <a:bodyPr/>
          <a:lstStyle/>
          <a:p>
            <a:pPr eaLnBrk="1" hangingPunct="1">
              <a:spcAft>
                <a:spcPts val="300"/>
              </a:spcAft>
            </a:pPr>
            <a:r>
              <a:rPr lang="en-US" altLang="en-US" sz="1800">
                <a:ea typeface="MS PGothic" panose="020B0600070205080204" pitchFamily="34" charset="-128"/>
              </a:rPr>
              <a:t>About Measurement</a:t>
            </a:r>
            <a:endParaRPr lang="en-US" altLang="en-US" sz="1800">
              <a:ea typeface="MS PGothic" panose="020B0600070205080204" pitchFamily="34" charset="-128"/>
            </a:endParaRPr>
          </a:p>
          <a:p>
            <a:pPr eaLnBrk="1" hangingPunct="1">
              <a:spcAft>
                <a:spcPts val="300"/>
              </a:spcAft>
            </a:pPr>
            <a:r>
              <a:rPr lang="en-US" altLang="en-US" sz="1800">
                <a:ea typeface="MS PGothic" panose="020B0600070205080204" pitchFamily="34" charset="-128"/>
              </a:rPr>
              <a:t>Measurement under White Box:</a:t>
            </a:r>
            <a:endParaRPr lang="en-US" altLang="en-US" sz="1800">
              <a:ea typeface="MS PGothic" panose="020B0600070205080204" pitchFamily="34" charset="-128"/>
            </a:endParaRPr>
          </a:p>
          <a:p>
            <a:pPr lvl="1">
              <a:spcBef>
                <a:spcPts val="0"/>
              </a:spcBef>
              <a:spcAft>
                <a:spcPts val="300"/>
              </a:spcAft>
            </a:pPr>
            <a:r>
              <a:rPr lang="en-US" altLang="en-US" sz="1800">
                <a:ea typeface="MS PGothic" panose="020B0600070205080204" pitchFamily="34" charset="-128"/>
              </a:rPr>
              <a:t>Lines of code</a:t>
            </a:r>
            <a:endParaRPr lang="en-US" altLang="en-US" sz="1800">
              <a:ea typeface="MS PGothic" panose="020B0600070205080204" pitchFamily="34" charset="-128"/>
            </a:endParaRPr>
          </a:p>
          <a:p>
            <a:pPr lvl="1">
              <a:spcBef>
                <a:spcPts val="0"/>
              </a:spcBef>
              <a:spcAft>
                <a:spcPts val="300"/>
              </a:spcAft>
            </a:pPr>
            <a:r>
              <a:rPr lang="en-US" altLang="en-US" sz="1800">
                <a:ea typeface="MS PGothic" panose="020B0600070205080204" pitchFamily="34" charset="-128"/>
              </a:rPr>
              <a:t>Cyclomatic Complexity</a:t>
            </a:r>
            <a:endParaRPr lang="en-US" altLang="en-US" sz="1800">
              <a:ea typeface="MS PGothic" panose="020B0600070205080204" pitchFamily="34" charset="-128"/>
            </a:endParaRPr>
          </a:p>
          <a:p>
            <a:pPr>
              <a:spcAft>
                <a:spcPts val="300"/>
              </a:spcAft>
            </a:pPr>
            <a:r>
              <a:rPr lang="en-US" altLang="en-US" sz="1800">
                <a:ea typeface="MS PGothic" panose="020B0600070205080204" pitchFamily="34" charset="-128"/>
              </a:rPr>
              <a:t>Measurement under Black Box:</a:t>
            </a:r>
            <a:endParaRPr lang="en-US" altLang="en-US" sz="1800">
              <a:ea typeface="MS PGothic" panose="020B0600070205080204" pitchFamily="34" charset="-128"/>
            </a:endParaRPr>
          </a:p>
          <a:p>
            <a:pPr lvl="1">
              <a:spcBef>
                <a:spcPts val="0"/>
              </a:spcBef>
              <a:spcAft>
                <a:spcPts val="300"/>
              </a:spcAft>
            </a:pPr>
            <a:r>
              <a:rPr lang="en-US" altLang="en-US" sz="1800">
                <a:ea typeface="MS PGothic" panose="020B0600070205080204" pitchFamily="34" charset="-128"/>
              </a:rPr>
              <a:t>Planning Poker</a:t>
            </a:r>
            <a:endParaRPr lang="en-US" altLang="en-US" sz="1800">
              <a:ea typeface="MS PGothic" panose="020B0600070205080204" pitchFamily="34" charset="-128"/>
            </a:endParaRPr>
          </a:p>
          <a:p>
            <a:pPr>
              <a:spcAft>
                <a:spcPts val="300"/>
              </a:spcAft>
            </a:pPr>
            <a:r>
              <a:rPr lang="en-US" altLang="en-US" sz="1800">
                <a:ea typeface="MS PGothic" panose="020B0600070205080204" pitchFamily="34" charset="-128"/>
              </a:rPr>
              <a:t>Software Laws:</a:t>
            </a:r>
            <a:endParaRPr lang="en-US" altLang="en-US" sz="1800">
              <a:ea typeface="MS PGothic" panose="020B0600070205080204" pitchFamily="34" charset="-128"/>
            </a:endParaRPr>
          </a:p>
          <a:p>
            <a:pPr lvl="1">
              <a:spcBef>
                <a:spcPts val="0"/>
              </a:spcBef>
              <a:spcAft>
                <a:spcPts val="300"/>
              </a:spcAft>
            </a:pPr>
            <a:r>
              <a:rPr lang="en-US" altLang="en-US" sz="1800">
                <a:ea typeface="MS PGothic" panose="020B0600070205080204" pitchFamily="34" charset="-128"/>
              </a:rPr>
              <a:t>Patents, Copyright, Contract, Privacy</a:t>
            </a:r>
            <a:endParaRPr lang="en-US" altLang="en-US" sz="1800">
              <a:ea typeface="MS PGothic" panose="020B0600070205080204" pitchFamily="34" charset="-128"/>
            </a:endParaRPr>
          </a:p>
        </p:txBody>
      </p:sp>
      <p:sp>
        <p:nvSpPr>
          <p:cNvPr id="2" name="Rectangle 3"/>
          <p:cNvSpPr>
            <a:spLocks noGrp="1" noChangeArrowheads="1"/>
          </p:cNvSpPr>
          <p:nvPr/>
        </p:nvSpPr>
        <p:spPr>
          <a:xfrm>
            <a:off x="5094840" y="1197197"/>
            <a:ext cx="8249361" cy="301467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 panose="020B0604020202020204"/>
              <a:buChar char="●"/>
              <a:defRPr sz="16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 panose="020B0604020202020204"/>
              <a:buChar char="○"/>
              <a:defRPr sz="16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 panose="020B0604020202020204"/>
              <a:buChar char="■"/>
              <a:defRPr sz="16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 panose="020B0604020202020204"/>
              <a:buChar char="●"/>
              <a:defRPr sz="16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 panose="020B0604020202020204"/>
              <a:buChar char="○"/>
              <a:defRPr sz="16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 panose="020B0604020202020204"/>
              <a:buChar char="■"/>
              <a:defRPr sz="16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 panose="020B0604020202020204"/>
              <a:buChar char="●"/>
              <a:defRPr sz="16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 panose="020B0604020202020204"/>
              <a:buChar char="○"/>
              <a:defRPr sz="16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600"/>
              <a:buFont typeface="Arial" panose="020B0604020202020204"/>
              <a:buChar char="■"/>
              <a:defRPr sz="16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eaLnBrk="1" hangingPunct="1">
              <a:spcAft>
                <a:spcPts val="300"/>
              </a:spcAft>
            </a:pPr>
            <a:r>
              <a:rPr lang="en-US" altLang="en-US" sz="1800">
                <a:ea typeface="MS PGothic" panose="020B0600070205080204" pitchFamily="34" charset="-128"/>
              </a:rPr>
              <a:t>关于测量</a:t>
            </a:r>
            <a:endParaRPr lang="en-US" altLang="en-US" sz="1800">
              <a:ea typeface="MS PGothic" panose="020B0600070205080204" pitchFamily="34" charset="-128"/>
            </a:endParaRPr>
          </a:p>
          <a:p>
            <a:pPr eaLnBrk="1" hangingPunct="1">
              <a:spcAft>
                <a:spcPts val="300"/>
              </a:spcAft>
            </a:pPr>
            <a:r>
              <a:rPr lang="en-US" altLang="en-US" sz="1800">
                <a:ea typeface="MS PGothic" panose="020B0600070205080204" pitchFamily="34" charset="-128"/>
              </a:rPr>
              <a:t>白盒下的测量：</a:t>
            </a:r>
            <a:endParaRPr lang="en-US" altLang="en-US" sz="1800">
              <a:ea typeface="MS PGothic" panose="020B0600070205080204" pitchFamily="34" charset="-128"/>
            </a:endParaRPr>
          </a:p>
          <a:p>
            <a:pPr eaLnBrk="1" hangingPunct="1">
              <a:spcAft>
                <a:spcPts val="300"/>
              </a:spcAft>
            </a:pPr>
            <a:r>
              <a:rPr lang="en-US" altLang="en-US" sz="1800">
                <a:ea typeface="MS PGothic" panose="020B0600070205080204" pitchFamily="34" charset="-128"/>
              </a:rPr>
              <a:t>- 代码行数</a:t>
            </a:r>
            <a:endParaRPr lang="en-US" altLang="en-US" sz="1800">
              <a:ea typeface="MS PGothic" panose="020B0600070205080204" pitchFamily="34" charset="-128"/>
            </a:endParaRPr>
          </a:p>
          <a:p>
            <a:pPr eaLnBrk="1" hangingPunct="1">
              <a:spcAft>
                <a:spcPts val="300"/>
              </a:spcAft>
            </a:pPr>
            <a:r>
              <a:rPr lang="en-US" altLang="en-US" sz="1800">
                <a:ea typeface="MS PGothic" panose="020B0600070205080204" pitchFamily="34" charset="-128"/>
              </a:rPr>
              <a:t>- 圈复杂度</a:t>
            </a:r>
            <a:endParaRPr lang="en-US" altLang="en-US" sz="1800">
              <a:ea typeface="MS PGothic" panose="020B0600070205080204" pitchFamily="34" charset="-128"/>
            </a:endParaRPr>
          </a:p>
          <a:p>
            <a:pPr eaLnBrk="1" hangingPunct="1">
              <a:spcAft>
                <a:spcPts val="300"/>
              </a:spcAft>
            </a:pPr>
            <a:r>
              <a:rPr lang="en-US" altLang="en-US" sz="1800">
                <a:ea typeface="MS PGothic" panose="020B0600070205080204" pitchFamily="34" charset="-128"/>
              </a:rPr>
              <a:t>黑盒下的测量：</a:t>
            </a:r>
            <a:endParaRPr lang="en-US" altLang="en-US" sz="1800">
              <a:ea typeface="MS PGothic" panose="020B0600070205080204" pitchFamily="34" charset="-128"/>
            </a:endParaRPr>
          </a:p>
          <a:p>
            <a:pPr eaLnBrk="1" hangingPunct="1">
              <a:spcAft>
                <a:spcPts val="300"/>
              </a:spcAft>
            </a:pPr>
            <a:r>
              <a:rPr lang="en-US" altLang="en-US" sz="1800">
                <a:ea typeface="MS PGothic" panose="020B0600070205080204" pitchFamily="34" charset="-128"/>
              </a:rPr>
              <a:t>- 计划扑克</a:t>
            </a:r>
            <a:endParaRPr lang="en-US" altLang="en-US" sz="1800">
              <a:ea typeface="MS PGothic" panose="020B0600070205080204" pitchFamily="34" charset="-128"/>
            </a:endParaRPr>
          </a:p>
          <a:p>
            <a:pPr eaLnBrk="1" hangingPunct="1">
              <a:spcAft>
                <a:spcPts val="300"/>
              </a:spcAft>
            </a:pPr>
            <a:r>
              <a:rPr lang="en-US" altLang="en-US" sz="1800">
                <a:ea typeface="MS PGothic" panose="020B0600070205080204" pitchFamily="34" charset="-128"/>
              </a:rPr>
              <a:t>软件法律：</a:t>
            </a:r>
            <a:endParaRPr lang="en-US" altLang="en-US" sz="1800">
              <a:ea typeface="MS PGothic" panose="020B0600070205080204" pitchFamily="34" charset="-128"/>
            </a:endParaRPr>
          </a:p>
          <a:p>
            <a:pPr eaLnBrk="1" hangingPunct="1">
              <a:spcAft>
                <a:spcPts val="300"/>
              </a:spcAft>
            </a:pPr>
            <a:r>
              <a:rPr lang="en-US" altLang="en-US" sz="1800">
                <a:ea typeface="MS PGothic" panose="020B0600070205080204" pitchFamily="34" charset="-128"/>
              </a:rPr>
              <a:t>- 专利、版权、合同、隐私</a:t>
            </a:r>
            <a:endParaRPr lang="en-US" altLang="en-US" sz="1800">
              <a:ea typeface="MS PGothic" panose="020B0600070205080204" pitchFamily="34" charset="-128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Planning Poker: Process</a:t>
            </a:r>
            <a:endParaRPr lang="en-GB"/>
          </a:p>
        </p:txBody>
      </p:sp>
      <p:grpSp>
        <p:nvGrpSpPr>
          <p:cNvPr id="8" name="Group 7"/>
          <p:cNvGrpSpPr/>
          <p:nvPr/>
        </p:nvGrpSpPr>
        <p:grpSpPr>
          <a:xfrm>
            <a:off x="530957" y="1668358"/>
            <a:ext cx="3914295" cy="2819366"/>
            <a:chOff x="657705" y="1487151"/>
            <a:chExt cx="3914295" cy="2819366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657705" y="1487151"/>
              <a:ext cx="3137682" cy="2819366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28427" y="2282825"/>
              <a:ext cx="743573" cy="950394"/>
            </a:xfrm>
            <a:prstGeom prst="rect">
              <a:avLst/>
            </a:prstGeom>
          </p:spPr>
        </p:pic>
      </p:grpSp>
      <p:grpSp>
        <p:nvGrpSpPr>
          <p:cNvPr id="10" name="Group 9"/>
          <p:cNvGrpSpPr/>
          <p:nvPr/>
        </p:nvGrpSpPr>
        <p:grpSpPr>
          <a:xfrm>
            <a:off x="4869214" y="1738265"/>
            <a:ext cx="3963086" cy="2679552"/>
            <a:chOff x="4869214" y="1738265"/>
            <a:chExt cx="3963086" cy="2679552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088727" y="2304993"/>
              <a:ext cx="743573" cy="95039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69214" y="1738265"/>
              <a:ext cx="3219513" cy="2679552"/>
            </a:xfrm>
            <a:prstGeom prst="rect">
              <a:avLst/>
            </a:prstGeom>
          </p:spPr>
        </p:pic>
      </p:grpSp>
      <p:sp>
        <p:nvSpPr>
          <p:cNvPr id="11" name="Rectangular Callout 10"/>
          <p:cNvSpPr/>
          <p:nvPr/>
        </p:nvSpPr>
        <p:spPr>
          <a:xfrm>
            <a:off x="5049519" y="363930"/>
            <a:ext cx="3413798" cy="975643"/>
          </a:xfrm>
          <a:prstGeom prst="wedgeRectCallout">
            <a:avLst>
              <a:gd name="adj1" fmla="val -21122"/>
              <a:gd name="adj2" fmla="val 2538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GB" sz="1600" b="1">
                <a:solidFill>
                  <a:srgbClr val="FFFFFF"/>
                </a:solidFill>
                <a:effectLst/>
                <a:latin typeface="TrebuchetMS"/>
              </a:rPr>
              <a:t>Cycle repeats for a maximum of 3 iterations (to avoid infinite loops!)</a:t>
            </a:r>
            <a:r>
              <a:rPr lang="en-GB" sz="1600" b="1">
                <a:solidFill>
                  <a:srgbClr val="FFFFFF"/>
                </a:solidFill>
                <a:latin typeface="TrebuchetMS"/>
              </a:rPr>
              <a:t> </a:t>
            </a:r>
            <a:endParaRPr lang="en-GB" sz="1600">
              <a:effectLst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Team Velocity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1800">
                <a:solidFill>
                  <a:srgbClr val="565656"/>
                </a:solidFill>
                <a:effectLst/>
                <a:latin typeface="ArialMT"/>
              </a:rPr>
              <a:t>Number of (estimated) story points implemented per sprint. </a:t>
            </a:r>
            <a:endParaRPr lang="en-GB">
              <a:effectLst/>
            </a:endParaRPr>
          </a:p>
          <a:p>
            <a:r>
              <a:rPr lang="en-GB" sz="1800">
                <a:solidFill>
                  <a:srgbClr val="565656"/>
                </a:solidFill>
                <a:effectLst/>
                <a:latin typeface="ArialMT"/>
              </a:rPr>
              <a:t>Can be derived from previous sprints.</a:t>
            </a:r>
            <a:endParaRPr lang="en-GB" sz="1800">
              <a:solidFill>
                <a:srgbClr val="565656"/>
              </a:solidFill>
              <a:latin typeface="ArialMT"/>
            </a:endParaRPr>
          </a:p>
          <a:p>
            <a:pPr lvl="1"/>
            <a:r>
              <a:rPr lang="en-GB" sz="1800">
                <a:solidFill>
                  <a:srgbClr val="565656"/>
                </a:solidFill>
                <a:effectLst/>
                <a:latin typeface="ArialMT"/>
              </a:rPr>
              <a:t>e.g</a:t>
            </a:r>
            <a:r>
              <a:rPr lang="en-GB" sz="1800">
                <a:solidFill>
                  <a:srgbClr val="565656"/>
                </a:solidFill>
                <a:latin typeface="ArialMT"/>
              </a:rPr>
              <a:t>., </a:t>
            </a:r>
            <a:r>
              <a:rPr lang="en-GB" sz="1800">
                <a:solidFill>
                  <a:srgbClr val="565656"/>
                </a:solidFill>
                <a:effectLst/>
                <a:latin typeface="ArialMT"/>
              </a:rPr>
              <a:t>Average points implemented from previous </a:t>
            </a:r>
            <a:r>
              <a:rPr lang="en-GB" sz="1800" i="1">
                <a:solidFill>
                  <a:srgbClr val="565656"/>
                </a:solidFill>
                <a:effectLst/>
              </a:rPr>
              <a:t>x </a:t>
            </a:r>
            <a:r>
              <a:rPr lang="en-GB" sz="1800">
                <a:solidFill>
                  <a:srgbClr val="565656"/>
                </a:solidFill>
                <a:effectLst/>
                <a:latin typeface="ArialMT"/>
              </a:rPr>
              <a:t>sprints.</a:t>
            </a:r>
            <a:r>
              <a:rPr lang="en-GB" sz="1800">
                <a:solidFill>
                  <a:srgbClr val="565656"/>
                </a:solidFill>
                <a:latin typeface="ArialMT"/>
              </a:rPr>
              <a:t> </a:t>
            </a:r>
            <a:endParaRPr lang="en-GB" sz="1800">
              <a:solidFill>
                <a:srgbClr val="565656"/>
              </a:solidFill>
              <a:effectLst/>
              <a:latin typeface="ArialMT"/>
            </a:endParaRPr>
          </a:p>
          <a:p>
            <a:pPr lvl="1"/>
            <a:endParaRPr lang="en-GB">
              <a:effectLst/>
            </a:endParaRPr>
          </a:p>
          <a:p>
            <a:r>
              <a:rPr lang="en-GB" sz="1800">
                <a:solidFill>
                  <a:srgbClr val="565656"/>
                </a:solidFill>
                <a:effectLst/>
                <a:latin typeface="ArialMT"/>
              </a:rPr>
              <a:t>Can be used to estimate: </a:t>
            </a:r>
            <a:endParaRPr lang="en-GB">
              <a:effectLst/>
            </a:endParaRPr>
          </a:p>
          <a:p>
            <a:pPr lvl="1"/>
            <a:r>
              <a:rPr lang="en-GB" sz="1800">
                <a:solidFill>
                  <a:srgbClr val="565656"/>
                </a:solidFill>
                <a:effectLst/>
                <a:latin typeface="ArialMT"/>
              </a:rPr>
              <a:t>Time required to complete project. </a:t>
            </a:r>
            <a:endParaRPr lang="en-GB">
              <a:effectLst/>
            </a:endParaRPr>
          </a:p>
          <a:p>
            <a:pPr lvl="1"/>
            <a:r>
              <a:rPr lang="en-GB" sz="1800">
                <a:solidFill>
                  <a:srgbClr val="565656"/>
                </a:solidFill>
                <a:effectLst/>
                <a:latin typeface="ArialMT"/>
              </a:rPr>
              <a:t>Target number of stories that can be completed in a sprint. </a:t>
            </a:r>
            <a:endParaRPr lang="en-GB">
              <a:effectLst/>
            </a:endParaRPr>
          </a:p>
          <a:p>
            <a:endParaRPr lang="en-GB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Burn Charts</a:t>
            </a:r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78000" y="1045753"/>
            <a:ext cx="5547360" cy="3652722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1700" y="2150850"/>
            <a:ext cx="8520600" cy="1273070"/>
          </a:xfrm>
        </p:spPr>
        <p:txBody>
          <a:bodyPr/>
          <a:lstStyle/>
          <a:p>
            <a:r>
              <a:rPr lang="en-GB"/>
              <a:t>Software Laws: Patents, Copyright, Contract, Privacy</a:t>
            </a:r>
            <a:endParaRPr lang="en-GB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Patent Law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7000" indent="0">
              <a:buNone/>
            </a:pPr>
            <a:r>
              <a:rPr lang="en-GB" sz="1800">
                <a:solidFill>
                  <a:srgbClr val="353535"/>
                </a:solidFill>
                <a:latin typeface="Lato"/>
              </a:rPr>
              <a:t>A</a:t>
            </a:r>
            <a:r>
              <a:rPr lang="en-GB" sz="1800">
                <a:solidFill>
                  <a:srgbClr val="353535"/>
                </a:solidFill>
                <a:effectLst/>
                <a:latin typeface="Lato"/>
              </a:rPr>
              <a:t> government </a:t>
            </a:r>
            <a:r>
              <a:rPr lang="en-GB" sz="1800">
                <a:solidFill>
                  <a:srgbClr val="353535"/>
                </a:solidFill>
                <a:latin typeface="Lato"/>
              </a:rPr>
              <a:t>license</a:t>
            </a:r>
            <a:r>
              <a:rPr lang="en-GB" sz="1800">
                <a:solidFill>
                  <a:srgbClr val="353535"/>
                </a:solidFill>
                <a:effectLst/>
                <a:latin typeface="Lato"/>
              </a:rPr>
              <a:t> giving a right for a set period, especially to exclude others from making, using, or selling an invention</a:t>
            </a:r>
            <a:endParaRPr lang="en-GB" sz="1800">
              <a:solidFill>
                <a:srgbClr val="353535"/>
              </a:solidFill>
              <a:effectLst/>
              <a:latin typeface="Lato"/>
            </a:endParaRPr>
          </a:p>
          <a:p>
            <a:pPr marL="127000" indent="0">
              <a:buNone/>
            </a:pPr>
            <a:endParaRPr lang="en-GB" sz="1100">
              <a:effectLst/>
            </a:endParaRPr>
          </a:p>
          <a:p>
            <a:r>
              <a:rPr lang="en-GB" sz="1800">
                <a:solidFill>
                  <a:srgbClr val="353535"/>
                </a:solidFill>
                <a:effectLst/>
                <a:latin typeface="Lato"/>
              </a:rPr>
              <a:t>Granted by the government</a:t>
            </a:r>
            <a:endParaRPr lang="en-GB" sz="1800">
              <a:solidFill>
                <a:srgbClr val="353535"/>
              </a:solidFill>
              <a:effectLst/>
              <a:latin typeface="Lato"/>
            </a:endParaRPr>
          </a:p>
          <a:p>
            <a:r>
              <a:rPr lang="en-GB" sz="1800">
                <a:solidFill>
                  <a:srgbClr val="353535"/>
                </a:solidFill>
                <a:effectLst/>
                <a:latin typeface="Lato"/>
              </a:rPr>
              <a:t>to stop others exploiting </a:t>
            </a:r>
            <a:r>
              <a:rPr lang="en-GB" sz="1800" b="1" u="sng">
                <a:solidFill>
                  <a:srgbClr val="353535"/>
                </a:solidFill>
                <a:effectLst/>
                <a:latin typeface="Lato"/>
              </a:rPr>
              <a:t>your </a:t>
            </a:r>
            <a:r>
              <a:rPr lang="en-GB" sz="1800">
                <a:solidFill>
                  <a:srgbClr val="353535"/>
                </a:solidFill>
                <a:effectLst/>
                <a:latin typeface="Lato"/>
              </a:rPr>
              <a:t>invention</a:t>
            </a:r>
            <a:endParaRPr lang="en-GB" sz="1800">
              <a:solidFill>
                <a:srgbClr val="353535"/>
              </a:solidFill>
              <a:effectLst/>
              <a:latin typeface="Lato"/>
            </a:endParaRPr>
          </a:p>
          <a:p>
            <a:r>
              <a:rPr lang="en-GB" sz="1800">
                <a:solidFill>
                  <a:srgbClr val="353535"/>
                </a:solidFill>
                <a:effectLst/>
                <a:latin typeface="Lato"/>
              </a:rPr>
              <a:t>Lasts 20 Year</a:t>
            </a:r>
            <a:r>
              <a:rPr lang="en-GB" sz="1800">
                <a:solidFill>
                  <a:srgbClr val="353535"/>
                </a:solidFill>
                <a:latin typeface="Lato"/>
              </a:rPr>
              <a:t> </a:t>
            </a:r>
            <a:endParaRPr lang="en-GB" sz="1800">
              <a:solidFill>
                <a:srgbClr val="353535"/>
              </a:solidFill>
              <a:effectLst/>
              <a:latin typeface="Lato" panose="020F0502020204030203" pitchFamily="34" charset="0"/>
            </a:endParaRPr>
          </a:p>
          <a:p>
            <a:endParaRPr lang="en-GB" sz="1800">
              <a:solidFill>
                <a:srgbClr val="353535"/>
              </a:solidFill>
              <a:effectLst/>
              <a:latin typeface="Lato" panose="020F0502020204030203" pitchFamily="34" charset="0"/>
            </a:endParaRPr>
          </a:p>
          <a:p>
            <a:pPr marL="127000" indent="0">
              <a:buNone/>
            </a:pPr>
            <a:r>
              <a:rPr lang="en-GB" sz="1800">
                <a:solidFill>
                  <a:srgbClr val="353535"/>
                </a:solidFill>
                <a:effectLst/>
                <a:latin typeface="Lato" panose="020F0502020204030203" pitchFamily="34" charset="0"/>
              </a:rPr>
              <a:t>Inventions Must </a:t>
            </a:r>
            <a:endParaRPr lang="en-GB" sz="1800">
              <a:solidFill>
                <a:srgbClr val="353535"/>
              </a:solidFill>
              <a:effectLst/>
              <a:latin typeface="Lato" panose="020F0502020204030203" pitchFamily="34" charset="0"/>
            </a:endParaRPr>
          </a:p>
          <a:p>
            <a:r>
              <a:rPr lang="en-GB" sz="1800">
                <a:solidFill>
                  <a:srgbClr val="353535"/>
                </a:solidFill>
                <a:effectLst/>
                <a:latin typeface="Lato"/>
              </a:rPr>
              <a:t>be </a:t>
            </a:r>
            <a:r>
              <a:rPr lang="en-GB" sz="1800" b="1" u="sng">
                <a:solidFill>
                  <a:srgbClr val="353535"/>
                </a:solidFill>
                <a:latin typeface="Lato"/>
              </a:rPr>
              <a:t>new</a:t>
            </a:r>
            <a:endParaRPr lang="en-GB" sz="1800">
              <a:solidFill>
                <a:srgbClr val="353535"/>
              </a:solidFill>
              <a:latin typeface="Lato" panose="020F0502020204030203" pitchFamily="34" charset="0"/>
            </a:endParaRPr>
          </a:p>
          <a:p>
            <a:pPr>
              <a:lnSpc>
                <a:spcPct val="115000"/>
              </a:lnSpc>
            </a:pPr>
            <a:r>
              <a:rPr lang="en-GB" sz="1800">
                <a:solidFill>
                  <a:srgbClr val="353535"/>
                </a:solidFill>
                <a:latin typeface="Lato"/>
              </a:rPr>
              <a:t>be</a:t>
            </a:r>
            <a:r>
              <a:rPr lang="en-GB" sz="1800">
                <a:solidFill>
                  <a:srgbClr val="353535"/>
                </a:solidFill>
                <a:effectLst/>
                <a:latin typeface="Lato"/>
              </a:rPr>
              <a:t> an </a:t>
            </a:r>
            <a:r>
              <a:rPr lang="en-GB" sz="1800" b="1" u="sng">
                <a:solidFill>
                  <a:srgbClr val="353535"/>
                </a:solidFill>
                <a:effectLst/>
                <a:latin typeface="Lato"/>
              </a:rPr>
              <a:t>inventive </a:t>
            </a:r>
            <a:r>
              <a:rPr lang="en-GB" sz="1800">
                <a:solidFill>
                  <a:srgbClr val="353535"/>
                </a:solidFill>
                <a:effectLst/>
                <a:latin typeface="Lato"/>
              </a:rPr>
              <a:t>step (not an obvious improvement)</a:t>
            </a:r>
            <a:r>
              <a:rPr lang="en-GB" sz="1800">
                <a:solidFill>
                  <a:srgbClr val="353535"/>
                </a:solidFill>
                <a:latin typeface="Lato"/>
              </a:rPr>
              <a:t> </a:t>
            </a:r>
            <a:endParaRPr lang="en-GB" sz="1800">
              <a:solidFill>
                <a:srgbClr val="353535"/>
              </a:solidFill>
              <a:effectLst/>
              <a:latin typeface="Lato" panose="020F0502020204030203" pitchFamily="34" charset="0"/>
            </a:endParaRPr>
          </a:p>
          <a:p>
            <a:r>
              <a:rPr lang="en-GB" sz="1800">
                <a:solidFill>
                  <a:srgbClr val="353535"/>
                </a:solidFill>
                <a:effectLst/>
                <a:latin typeface="Lato" panose="020F0502020204030203" pitchFamily="34" charset="0"/>
              </a:rPr>
              <a:t>capable of industrial application </a:t>
            </a:r>
            <a:endParaRPr lang="en-GB" sz="2400">
              <a:effectLst/>
            </a:endParaRPr>
          </a:p>
          <a:p>
            <a:endParaRPr lang="en-GB" sz="2000">
              <a:effectLst/>
            </a:endParaRPr>
          </a:p>
          <a:p>
            <a:endParaRPr lang="en-GB" sz="1800">
              <a:solidFill>
                <a:srgbClr val="353535"/>
              </a:solidFill>
              <a:latin typeface="Lato" panose="020F0502020204030203" pitchFamily="34" charset="0"/>
            </a:endParaRPr>
          </a:p>
          <a:p>
            <a:endParaRPr lang="en-GB" sz="2000">
              <a:effectLst/>
            </a:endParaRPr>
          </a:p>
          <a:p>
            <a:endParaRPr lang="en-GB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The “Social Network”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41341" y="1757491"/>
            <a:ext cx="3843809" cy="1065256"/>
          </a:xfrm>
        </p:spPr>
        <p:txBody>
          <a:bodyPr/>
          <a:lstStyle/>
          <a:p>
            <a:pPr marL="127000" indent="0" algn="ctr">
              <a:buNone/>
            </a:pPr>
            <a:r>
              <a:rPr lang="en-GB" sz="2400">
                <a:solidFill>
                  <a:srgbClr val="353535"/>
                </a:solidFill>
                <a:effectLst/>
                <a:latin typeface="Lato" panose="020F0502020204030203" pitchFamily="34" charset="0"/>
              </a:rPr>
              <a:t>Did Mark Zuckerberg infringe a patent?</a:t>
            </a:r>
            <a:endParaRPr lang="en-GB" sz="2400">
              <a:effectLst/>
            </a:endParaRPr>
          </a:p>
          <a:p>
            <a:pPr algn="ctr"/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8746" y="1110821"/>
            <a:ext cx="3547888" cy="235859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735125" y="3173112"/>
            <a:ext cx="3319850" cy="1200329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>
                <a:solidFill>
                  <a:srgbClr val="353535"/>
                </a:solidFill>
                <a:latin typeface="Lato"/>
              </a:rPr>
              <a:t>N</a:t>
            </a:r>
            <a:r>
              <a:rPr lang="en-GB" sz="1800">
                <a:solidFill>
                  <a:srgbClr val="353535"/>
                </a:solidFill>
                <a:effectLst/>
                <a:latin typeface="Lato"/>
              </a:rPr>
              <a:t>o patent was granted</a:t>
            </a:r>
            <a:endParaRPr lang="en-GB" sz="1800">
              <a:solidFill>
                <a:srgbClr val="353535"/>
              </a:solidFill>
              <a:effectLst/>
              <a:latin typeface="Lat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>
                <a:solidFill>
                  <a:srgbClr val="353535"/>
                </a:solidFill>
                <a:effectLst/>
                <a:latin typeface="Lato"/>
              </a:rPr>
              <a:t>The idea was not new, social networks existed before this</a:t>
            </a:r>
            <a:endParaRPr lang="en-GB" sz="1800">
              <a:effectLst/>
              <a:latin typeface="Lato"/>
            </a:endParaRPr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56" y="253683"/>
            <a:ext cx="1303798" cy="13186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288275"/>
            <a:ext cx="8520600" cy="572700"/>
          </a:xfrm>
        </p:spPr>
        <p:txBody>
          <a:bodyPr/>
          <a:lstStyle/>
          <a:p>
            <a:r>
              <a:rPr lang="en-GB"/>
              <a:t>Copyright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1700" y="863549"/>
            <a:ext cx="8634592" cy="3991675"/>
          </a:xfrm>
        </p:spPr>
        <p:txBody>
          <a:bodyPr/>
          <a:lstStyle/>
          <a:p>
            <a:r>
              <a:rPr lang="en-GB" sz="1800">
                <a:solidFill>
                  <a:srgbClr val="353535"/>
                </a:solidFill>
                <a:effectLst/>
                <a:latin typeface="Lato"/>
              </a:rPr>
              <a:t>Creator has </a:t>
            </a:r>
            <a:r>
              <a:rPr lang="en-GB" sz="1800" b="1">
                <a:solidFill>
                  <a:srgbClr val="353535"/>
                </a:solidFill>
                <a:effectLst/>
                <a:latin typeface="Lato"/>
              </a:rPr>
              <a:t>exclusive rights </a:t>
            </a:r>
            <a:r>
              <a:rPr lang="en-GB" sz="1800">
                <a:solidFill>
                  <a:srgbClr val="353535"/>
                </a:solidFill>
                <a:effectLst/>
                <a:latin typeface="Lato"/>
              </a:rPr>
              <a:t>to perform, copy, adapt their work.</a:t>
            </a:r>
            <a:r>
              <a:rPr lang="en-GB" sz="1800">
                <a:solidFill>
                  <a:srgbClr val="353535"/>
                </a:solidFill>
                <a:latin typeface="Lato"/>
              </a:rPr>
              <a:t> </a:t>
            </a:r>
            <a:endParaRPr lang="en-GB" sz="1800">
              <a:solidFill>
                <a:srgbClr val="353535"/>
              </a:solidFill>
              <a:effectLst/>
              <a:latin typeface="Lato" panose="020F0502020204030203" pitchFamily="34" charset="0"/>
            </a:endParaRPr>
          </a:p>
          <a:p>
            <a:r>
              <a:rPr lang="en-GB" sz="1800">
                <a:solidFill>
                  <a:srgbClr val="353535"/>
                </a:solidFill>
                <a:effectLst/>
                <a:latin typeface="Lato"/>
              </a:rPr>
              <a:t>Everyone else must get </a:t>
            </a:r>
            <a:r>
              <a:rPr lang="en-GB" sz="1800" b="1">
                <a:solidFill>
                  <a:srgbClr val="353535"/>
                </a:solidFill>
                <a:effectLst/>
                <a:latin typeface="Lato"/>
              </a:rPr>
              <a:t>Permission </a:t>
            </a:r>
            <a:r>
              <a:rPr lang="en-GB" sz="1800">
                <a:solidFill>
                  <a:srgbClr val="353535"/>
                </a:solidFill>
                <a:effectLst/>
                <a:latin typeface="Lato"/>
              </a:rPr>
              <a:t>(and possibly pay)</a:t>
            </a:r>
            <a:endParaRPr lang="en-GB" sz="1800">
              <a:solidFill>
                <a:srgbClr val="353535"/>
              </a:solidFill>
              <a:effectLst/>
              <a:latin typeface="Lato"/>
            </a:endParaRPr>
          </a:p>
          <a:p>
            <a:r>
              <a:rPr lang="en-GB" sz="1800">
                <a:solidFill>
                  <a:srgbClr val="353535"/>
                </a:solidFill>
                <a:effectLst/>
                <a:latin typeface="Lato"/>
              </a:rPr>
              <a:t>"literary, dramatic, musical and artistic works" </a:t>
            </a:r>
            <a:r>
              <a:rPr lang="en-GB" sz="1800" b="1">
                <a:solidFill>
                  <a:srgbClr val="353535"/>
                </a:solidFill>
                <a:effectLst/>
                <a:latin typeface="Lato"/>
              </a:rPr>
              <a:t>includes software</a:t>
            </a:r>
            <a:endParaRPr lang="en-GB" sz="1800" b="1">
              <a:solidFill>
                <a:srgbClr val="353535"/>
              </a:solidFill>
              <a:effectLst/>
              <a:latin typeface="Lato"/>
            </a:endParaRPr>
          </a:p>
          <a:p>
            <a:r>
              <a:rPr lang="en-GB" sz="1800">
                <a:solidFill>
                  <a:srgbClr val="353535"/>
                </a:solidFill>
                <a:effectLst/>
                <a:latin typeface="Lato"/>
              </a:rPr>
              <a:t>Automatically owned (not granted)</a:t>
            </a:r>
            <a:r>
              <a:rPr lang="en-GB" sz="1800">
                <a:solidFill>
                  <a:srgbClr val="353535"/>
                </a:solidFill>
                <a:latin typeface="Lato"/>
              </a:rPr>
              <a:t> </a:t>
            </a:r>
            <a:endParaRPr lang="en-GB" sz="2000">
              <a:effectLst/>
            </a:endParaRPr>
          </a:p>
          <a:p>
            <a:r>
              <a:rPr lang="en-GB" sz="1800">
                <a:solidFill>
                  <a:srgbClr val="353535"/>
                </a:solidFill>
                <a:effectLst/>
                <a:latin typeface="Lato"/>
              </a:rPr>
              <a:t>Lasts </a:t>
            </a:r>
            <a:r>
              <a:rPr lang="en-GB" sz="1800" b="1">
                <a:solidFill>
                  <a:srgbClr val="353535"/>
                </a:solidFill>
                <a:effectLst/>
                <a:latin typeface="Lato"/>
              </a:rPr>
              <a:t>70 years </a:t>
            </a:r>
            <a:r>
              <a:rPr lang="en-GB" sz="1800">
                <a:solidFill>
                  <a:srgbClr val="353535"/>
                </a:solidFill>
                <a:effectLst/>
                <a:latin typeface="Lato"/>
              </a:rPr>
              <a:t>after authors death (lots of exceptions)</a:t>
            </a:r>
            <a:r>
              <a:rPr lang="en-GB" sz="1800">
                <a:solidFill>
                  <a:srgbClr val="353535"/>
                </a:solidFill>
                <a:latin typeface="Lato"/>
              </a:rPr>
              <a:t> </a:t>
            </a:r>
            <a:endParaRPr lang="en-GB" sz="2000">
              <a:effectLst/>
            </a:endParaRPr>
          </a:p>
          <a:p>
            <a:pPr marL="127000" indent="0">
              <a:buNone/>
            </a:pPr>
            <a:endParaRPr lang="en-GB" sz="1800">
              <a:solidFill>
                <a:srgbClr val="353535"/>
              </a:solidFill>
              <a:effectLst/>
              <a:latin typeface="Lato" panose="020F0502020204030203" pitchFamily="34" charset="0"/>
            </a:endParaRPr>
          </a:p>
          <a:p>
            <a:pPr marL="127000" indent="0">
              <a:buNone/>
            </a:pPr>
            <a:endParaRPr lang="en-GB" sz="1800">
              <a:solidFill>
                <a:srgbClr val="353535"/>
              </a:solidFill>
              <a:effectLst/>
              <a:latin typeface="Lato" panose="020F0502020204030203" pitchFamily="34" charset="0"/>
            </a:endParaRPr>
          </a:p>
          <a:p>
            <a:pPr marL="127000" indent="0">
              <a:buNone/>
            </a:pPr>
            <a:r>
              <a:rPr lang="en-GB" sz="1800">
                <a:solidFill>
                  <a:srgbClr val="353535"/>
                </a:solidFill>
                <a:effectLst/>
                <a:latin typeface="Lato" panose="020F0502020204030203" pitchFamily="34" charset="0"/>
              </a:rPr>
              <a:t>This affects software in 2 different ways: </a:t>
            </a:r>
            <a:endParaRPr lang="en-GB" sz="2000">
              <a:effectLst/>
            </a:endParaRPr>
          </a:p>
          <a:p>
            <a:r>
              <a:rPr lang="en-GB" sz="1800">
                <a:solidFill>
                  <a:srgbClr val="353535"/>
                </a:solidFill>
                <a:effectLst/>
                <a:latin typeface="Lato"/>
              </a:rPr>
              <a:t>Illegal Copies of Applications (Piracy) </a:t>
            </a:r>
            <a:r>
              <a:rPr lang="en-GB" sz="1800">
                <a:solidFill>
                  <a:srgbClr val="353535"/>
                </a:solidFill>
                <a:effectLst/>
                <a:latin typeface="AppleColorEmoji"/>
              </a:rPr>
              <a:t>!</a:t>
            </a:r>
            <a:endParaRPr lang="en-GB" sz="1800">
              <a:solidFill>
                <a:srgbClr val="353535"/>
              </a:solidFill>
              <a:effectLst/>
              <a:latin typeface="AppleColorEmoji"/>
            </a:endParaRPr>
          </a:p>
          <a:p>
            <a:r>
              <a:rPr lang="en-GB" sz="1800">
                <a:solidFill>
                  <a:srgbClr val="353535"/>
                </a:solidFill>
                <a:effectLst/>
                <a:latin typeface="Lato"/>
              </a:rPr>
              <a:t>Using someone else's code/UI design/etc</a:t>
            </a:r>
            <a:r>
              <a:rPr lang="en-GB" sz="1800">
                <a:solidFill>
                  <a:srgbClr val="353535"/>
                </a:solidFill>
                <a:latin typeface="Lato"/>
              </a:rPr>
              <a:t>.</a:t>
            </a:r>
            <a:r>
              <a:rPr lang="en-GB" sz="1800">
                <a:solidFill>
                  <a:srgbClr val="353535"/>
                </a:solidFill>
                <a:effectLst/>
                <a:latin typeface="Lato"/>
              </a:rPr>
              <a:t> in your application</a:t>
            </a:r>
            <a:r>
              <a:rPr lang="en-GB" sz="1800">
                <a:solidFill>
                  <a:srgbClr val="353535"/>
                </a:solidFill>
                <a:latin typeface="Lato"/>
              </a:rPr>
              <a:t> </a:t>
            </a:r>
            <a:endParaRPr lang="en-GB" sz="2000">
              <a:effectLst/>
            </a:endParaRPr>
          </a:p>
          <a:p>
            <a:pPr marL="127000" indent="0">
              <a:buNone/>
            </a:pPr>
            <a:r>
              <a:rPr lang="en-GB">
                <a:solidFill>
                  <a:srgbClr val="353535"/>
                </a:solidFill>
                <a:effectLst/>
                <a:latin typeface="Lato" panose="020F0502020204030203" pitchFamily="34" charset="0"/>
              </a:rPr>
              <a:t>(Not the "idea" but the actual "stuff" (code, design, documents) created by someone else) </a:t>
            </a:r>
            <a:endParaRPr lang="en-GB">
              <a:effectLst/>
            </a:endParaRPr>
          </a:p>
          <a:p>
            <a:pPr marL="127000" indent="0">
              <a:buNone/>
            </a:pPr>
            <a:endParaRPr lang="en-GB" sz="2000">
              <a:effectLst/>
            </a:endParaRPr>
          </a:p>
          <a:p>
            <a:endParaRPr lang="en-GB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Copyright Theft?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456481" y="1186771"/>
            <a:ext cx="4044960" cy="3393716"/>
          </a:xfrm>
        </p:spPr>
        <p:txBody>
          <a:bodyPr/>
          <a:lstStyle/>
          <a:p>
            <a:pPr marL="127000" indent="0" algn="ctr">
              <a:buNone/>
            </a:pPr>
            <a:r>
              <a:rPr lang="en-GB" sz="2000" b="1"/>
              <a:t>NO:</a:t>
            </a:r>
            <a:endParaRPr lang="en-GB" sz="2000" b="1"/>
          </a:p>
          <a:p>
            <a:r>
              <a:rPr lang="en-GB" sz="1800"/>
              <a:t>Get permission (obtain a licence)</a:t>
            </a:r>
            <a:endParaRPr lang="en-GB" sz="1800"/>
          </a:p>
          <a:p>
            <a:r>
              <a:rPr lang="en-GB" sz="1800"/>
              <a:t>Be within "fair use" (e.g. for study or review)</a:t>
            </a:r>
            <a:endParaRPr lang="en-GB" sz="1800"/>
          </a:p>
          <a:p>
            <a:r>
              <a:rPr lang="en-GB" sz="1800"/>
              <a:t>Use "open source" software</a:t>
            </a:r>
            <a:endParaRPr lang="en-GB" sz="1800"/>
          </a:p>
          <a:p>
            <a:r>
              <a:rPr lang="en-GB" sz="1800"/>
              <a:t>Create something similar yourself, independently</a:t>
            </a:r>
            <a:endParaRPr lang="en-GB" sz="1800"/>
          </a:p>
          <a:p>
            <a:r>
              <a:rPr lang="en-GB" sz="1800"/>
              <a:t>"Obvious" code can't be </a:t>
            </a:r>
            <a:r>
              <a:rPr lang="en-GB" sz="1800" err="1"/>
              <a:t>copywrited</a:t>
            </a:r>
            <a:r>
              <a:rPr lang="en-GB" sz="1800"/>
              <a:t> </a:t>
            </a:r>
            <a:endParaRPr lang="en-GB" sz="1800"/>
          </a:p>
        </p:txBody>
      </p:sp>
      <p:sp>
        <p:nvSpPr>
          <p:cNvPr id="6" name="Text Placeholder 4"/>
          <p:cNvSpPr txBox="1"/>
          <p:nvPr/>
        </p:nvSpPr>
        <p:spPr>
          <a:xfrm>
            <a:off x="4642561" y="1186771"/>
            <a:ext cx="4044960" cy="3393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 panose="020B0604020202020204"/>
              <a:buChar char="●"/>
              <a:defRPr sz="16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 panose="020B0604020202020204"/>
              <a:buChar char="○"/>
              <a:defRPr sz="16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 panose="020B0604020202020204"/>
              <a:buChar char="■"/>
              <a:defRPr sz="16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 panose="020B0604020202020204"/>
              <a:buChar char="●"/>
              <a:defRPr sz="16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 panose="020B0604020202020204"/>
              <a:buChar char="○"/>
              <a:defRPr sz="16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 panose="020B0604020202020204"/>
              <a:buChar char="■"/>
              <a:defRPr sz="16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 panose="020B0604020202020204"/>
              <a:buChar char="●"/>
              <a:defRPr sz="16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 panose="020B0604020202020204"/>
              <a:buChar char="○"/>
              <a:defRPr sz="16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600"/>
              <a:buFont typeface="Arial" panose="020B0604020202020204"/>
              <a:buChar char="■"/>
              <a:defRPr sz="16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127000" indent="0" algn="ctr">
              <a:buNone/>
            </a:pPr>
            <a:r>
              <a:rPr lang="en-GB" sz="2000" b="1">
                <a:solidFill>
                  <a:srgbClr val="353535"/>
                </a:solidFill>
                <a:effectLst/>
                <a:latin typeface="Lato" panose="020F0502020204030203" pitchFamily="34" charset="0"/>
              </a:rPr>
              <a:t>YES:</a:t>
            </a:r>
            <a:endParaRPr lang="en-GB" sz="2000" b="1">
              <a:solidFill>
                <a:srgbClr val="353535"/>
              </a:solidFill>
              <a:effectLst/>
              <a:latin typeface="Lato" panose="020F0502020204030203" pitchFamily="34" charset="0"/>
            </a:endParaRPr>
          </a:p>
          <a:p>
            <a:r>
              <a:rPr lang="en-GB" sz="1800">
                <a:solidFill>
                  <a:srgbClr val="353535"/>
                </a:solidFill>
                <a:effectLst/>
                <a:latin typeface="Lato" panose="020F0502020204030203" pitchFamily="34" charset="0"/>
              </a:rPr>
              <a:t>Displaying an image from another page </a:t>
            </a:r>
            <a:endParaRPr lang="en-GB" sz="1800">
              <a:solidFill>
                <a:srgbClr val="353535"/>
              </a:solidFill>
              <a:effectLst/>
              <a:latin typeface="Lato" panose="020F0502020204030203" pitchFamily="34" charset="0"/>
            </a:endParaRPr>
          </a:p>
          <a:p>
            <a:r>
              <a:rPr lang="en-GB" sz="1800">
                <a:solidFill>
                  <a:srgbClr val="353535"/>
                </a:solidFill>
                <a:effectLst/>
                <a:latin typeface="Lato" panose="020F0502020204030203" pitchFamily="34" charset="0"/>
              </a:rPr>
              <a:t>Using code found on the internet</a:t>
            </a:r>
            <a:endParaRPr lang="en-GB" sz="1800">
              <a:solidFill>
                <a:srgbClr val="353535"/>
              </a:solidFill>
              <a:effectLst/>
              <a:latin typeface="Lato" panose="020F0502020204030203" pitchFamily="34" charset="0"/>
            </a:endParaRPr>
          </a:p>
          <a:p>
            <a:r>
              <a:rPr lang="en-GB" sz="1800">
                <a:solidFill>
                  <a:srgbClr val="353535"/>
                </a:solidFill>
                <a:effectLst/>
                <a:latin typeface="Lato" panose="020F0502020204030203" pitchFamily="34" charset="0"/>
              </a:rPr>
              <a:t>Copying Windows 95 for your friends </a:t>
            </a:r>
            <a:endParaRPr lang="en-GB">
              <a:effectLst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The “Social Network”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41341" y="1567929"/>
            <a:ext cx="3843809" cy="1065256"/>
          </a:xfrm>
        </p:spPr>
        <p:txBody>
          <a:bodyPr/>
          <a:lstStyle/>
          <a:p>
            <a:pPr marL="127000" indent="0" algn="ctr">
              <a:buNone/>
            </a:pPr>
            <a:r>
              <a:rPr lang="en-GB" sz="2400">
                <a:solidFill>
                  <a:srgbClr val="353535"/>
                </a:solidFill>
                <a:effectLst/>
                <a:latin typeface="Lato" panose="020F0502020204030203" pitchFamily="34" charset="0"/>
              </a:rPr>
              <a:t>Did Mark Zuckerberg infringe copyright?</a:t>
            </a:r>
            <a:endParaRPr lang="en-GB" sz="2400">
              <a:effectLst/>
            </a:endParaRPr>
          </a:p>
          <a:p>
            <a:pPr algn="ctr"/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4815875" y="2785402"/>
            <a:ext cx="331985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>
                <a:solidFill>
                  <a:srgbClr val="353535"/>
                </a:solidFill>
                <a:effectLst/>
                <a:latin typeface="Lato" panose="020F0502020204030203" pitchFamily="34" charset="0"/>
              </a:rPr>
              <a:t>Maybe </a:t>
            </a:r>
            <a:endParaRPr lang="en-GB" sz="240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>
                <a:solidFill>
                  <a:srgbClr val="353535"/>
                </a:solidFill>
                <a:effectLst/>
                <a:latin typeface="Lato" panose="020F0502020204030203" pitchFamily="34" charset="0"/>
              </a:rPr>
              <a:t>but there is no evidence he copied </a:t>
            </a:r>
            <a:endParaRPr lang="en-GB" sz="1800">
              <a:solidFill>
                <a:srgbClr val="353535"/>
              </a:solidFill>
              <a:effectLst/>
              <a:latin typeface="Lato" panose="020F050202020403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>
                <a:solidFill>
                  <a:srgbClr val="353535"/>
                </a:solidFill>
                <a:effectLst/>
                <a:latin typeface="Lato" panose="020F0502020204030203" pitchFamily="34" charset="0"/>
              </a:rPr>
              <a:t>it it's not fair use</a:t>
            </a:r>
            <a:endParaRPr lang="en-GB" sz="1800">
              <a:solidFill>
                <a:srgbClr val="353535"/>
              </a:solidFill>
              <a:effectLst/>
              <a:latin typeface="Lato" panose="020F050202020403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>
                <a:solidFill>
                  <a:srgbClr val="353535"/>
                </a:solidFill>
                <a:effectLst/>
                <a:latin typeface="Lato" panose="020F0502020204030203" pitchFamily="34" charset="0"/>
              </a:rPr>
              <a:t>it wasn't OSS </a:t>
            </a:r>
            <a:endParaRPr lang="en-GB" sz="240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>
                <a:solidFill>
                  <a:srgbClr val="353535"/>
                </a:solidFill>
                <a:effectLst/>
                <a:latin typeface="Lato" panose="020F0502020204030203" pitchFamily="34" charset="0"/>
              </a:rPr>
              <a:t>he saw the code so didn't invent it himself</a:t>
            </a:r>
            <a:endParaRPr lang="en-GB" sz="2400">
              <a:effectLst/>
            </a:endParaRPr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56" y="253683"/>
            <a:ext cx="1303798" cy="13186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455" y="1082033"/>
            <a:ext cx="3164815" cy="32914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288275"/>
            <a:ext cx="8520600" cy="572700"/>
          </a:xfrm>
        </p:spPr>
        <p:txBody>
          <a:bodyPr/>
          <a:lstStyle/>
          <a:p>
            <a:r>
              <a:rPr lang="en-GB"/>
              <a:t>Contract Law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1700" y="1333107"/>
            <a:ext cx="8634592" cy="2736386"/>
          </a:xfrm>
        </p:spPr>
        <p:txBody>
          <a:bodyPr/>
          <a:lstStyle/>
          <a:p>
            <a:pPr marL="127000" indent="0">
              <a:buNone/>
            </a:pPr>
            <a:r>
              <a:rPr lang="en-GB" sz="1800">
                <a:solidFill>
                  <a:srgbClr val="353535"/>
                </a:solidFill>
                <a:latin typeface="Lato"/>
              </a:rPr>
              <a:t>Employer</a:t>
            </a:r>
            <a:r>
              <a:rPr lang="en-GB" sz="1800">
                <a:solidFill>
                  <a:srgbClr val="353535"/>
                </a:solidFill>
                <a:effectLst/>
                <a:latin typeface="Lato"/>
              </a:rPr>
              <a:t> contracts usually force an employee to:</a:t>
            </a:r>
            <a:endParaRPr lang="en-GB" sz="1800">
              <a:solidFill>
                <a:srgbClr val="353535"/>
              </a:solidFill>
              <a:effectLst/>
              <a:latin typeface="Lato"/>
            </a:endParaRPr>
          </a:p>
          <a:p>
            <a:r>
              <a:rPr lang="en-GB" sz="1800">
                <a:solidFill>
                  <a:srgbClr val="353535"/>
                </a:solidFill>
                <a:effectLst/>
                <a:latin typeface="Lato" panose="020F0502020204030203" pitchFamily="34" charset="0"/>
              </a:rPr>
              <a:t>Not work for anyone else</a:t>
            </a:r>
            <a:endParaRPr lang="en-GB" sz="1800">
              <a:solidFill>
                <a:srgbClr val="353535"/>
              </a:solidFill>
              <a:latin typeface="Lato" panose="020F0502020204030203" pitchFamily="34" charset="0"/>
            </a:endParaRPr>
          </a:p>
          <a:p>
            <a:r>
              <a:rPr lang="en-GB" sz="1800">
                <a:solidFill>
                  <a:srgbClr val="353535"/>
                </a:solidFill>
                <a:effectLst/>
                <a:latin typeface="Lato" panose="020F0502020204030203" pitchFamily="34" charset="0"/>
              </a:rPr>
              <a:t>Hand over any ideas (Intellectual Property)</a:t>
            </a:r>
            <a:endParaRPr lang="en-GB" sz="1800">
              <a:solidFill>
                <a:srgbClr val="353535"/>
              </a:solidFill>
              <a:latin typeface="Lato" panose="020F0502020204030203" pitchFamily="34" charset="0"/>
            </a:endParaRPr>
          </a:p>
          <a:p>
            <a:r>
              <a:rPr lang="en-GB" sz="1800">
                <a:solidFill>
                  <a:srgbClr val="353535"/>
                </a:solidFill>
                <a:effectLst/>
                <a:latin typeface="Lato" panose="020F0502020204030203" pitchFamily="34" charset="0"/>
              </a:rPr>
              <a:t>Not disclose company secrets (Non-disclosure-agreements) </a:t>
            </a:r>
            <a:endParaRPr lang="en-GB" sz="2000">
              <a:effectLst/>
            </a:endParaRPr>
          </a:p>
          <a:p>
            <a:pPr marL="127000" indent="0">
              <a:buNone/>
            </a:pPr>
            <a:r>
              <a:rPr lang="en-GB" sz="1800" i="1">
                <a:solidFill>
                  <a:srgbClr val="353535"/>
                </a:solidFill>
                <a:effectLst/>
                <a:latin typeface="Lato" panose="020F0502020204030203" pitchFamily="34" charset="0"/>
              </a:rPr>
              <a:t>	(even after you stop working for them) </a:t>
            </a:r>
            <a:endParaRPr lang="en-GB" sz="2000">
              <a:effectLst/>
            </a:endParaRPr>
          </a:p>
          <a:p>
            <a:pPr marL="127000" indent="0">
              <a:buNone/>
            </a:pPr>
            <a:endParaRPr lang="en-GB" sz="1800">
              <a:solidFill>
                <a:srgbClr val="353535"/>
              </a:solidFill>
              <a:effectLst/>
              <a:latin typeface="Lato" panose="020F0502020204030203" pitchFamily="34" charset="0"/>
            </a:endParaRPr>
          </a:p>
          <a:p>
            <a:pPr marL="127000" indent="0">
              <a:buNone/>
            </a:pPr>
            <a:endParaRPr lang="en-GB" sz="1800">
              <a:solidFill>
                <a:srgbClr val="353535"/>
              </a:solidFill>
              <a:effectLst/>
              <a:latin typeface="Lato" panose="020F0502020204030203" pitchFamily="34" charset="0"/>
            </a:endParaRPr>
          </a:p>
          <a:p>
            <a:pPr marL="127000" indent="0">
              <a:buNone/>
            </a:pPr>
            <a:endParaRPr lang="en-GB" sz="2000">
              <a:effectLst/>
            </a:endParaRPr>
          </a:p>
          <a:p>
            <a:endParaRPr lang="en-GB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Measurement is Central to Quality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79439" y="1203247"/>
            <a:ext cx="3003761" cy="3393716"/>
          </a:xfrm>
        </p:spPr>
        <p:txBody>
          <a:bodyPr/>
          <a:lstStyle/>
          <a:p>
            <a:pPr marL="127000" indent="0" algn="ctr">
              <a:buNone/>
            </a:pPr>
            <a:r>
              <a:rPr lang="en-GB" sz="2800">
                <a:solidFill>
                  <a:schemeClr val="accent1">
                    <a:lumMod val="75000"/>
                  </a:schemeClr>
                </a:solidFill>
                <a:effectLst/>
                <a:latin typeface="ArialMT"/>
              </a:rPr>
              <a:t>“You cannot </a:t>
            </a:r>
            <a:r>
              <a:rPr lang="en-GB" sz="2800" b="1" u="sng">
                <a:solidFill>
                  <a:schemeClr val="accent1">
                    <a:lumMod val="75000"/>
                  </a:schemeClr>
                </a:solidFill>
                <a:effectLst/>
                <a:latin typeface="ArialMT"/>
              </a:rPr>
              <a:t>control</a:t>
            </a:r>
            <a:r>
              <a:rPr lang="en-GB" sz="2800">
                <a:solidFill>
                  <a:schemeClr val="accent1">
                    <a:lumMod val="75000"/>
                  </a:schemeClr>
                </a:solidFill>
                <a:effectLst/>
                <a:latin typeface="ArialMT"/>
              </a:rPr>
              <a:t> what you cannot measure.” </a:t>
            </a:r>
            <a:endParaRPr lang="en-GB" sz="2800">
              <a:solidFill>
                <a:schemeClr val="accent1">
                  <a:lumMod val="75000"/>
                </a:schemeClr>
              </a:solidFill>
              <a:effectLst/>
              <a:latin typeface="ArialMT"/>
            </a:endParaRPr>
          </a:p>
          <a:p>
            <a:pPr marL="127000" indent="0">
              <a:buNone/>
            </a:pPr>
            <a:endParaRPr lang="en-GB" sz="2000">
              <a:solidFill>
                <a:srgbClr val="FF0000"/>
              </a:solidFill>
              <a:effectLst/>
            </a:endParaRPr>
          </a:p>
          <a:p>
            <a:pPr marL="127000" indent="0" algn="r">
              <a:buNone/>
            </a:pPr>
            <a:r>
              <a:rPr lang="en-GB" sz="2000">
                <a:solidFill>
                  <a:srgbClr val="565656"/>
                </a:solidFill>
                <a:effectLst/>
                <a:latin typeface="ArialMT"/>
              </a:rPr>
              <a:t>Tom DeMarco, 1982 </a:t>
            </a:r>
            <a:endParaRPr lang="en-GB" sz="2000">
              <a:solidFill>
                <a:srgbClr val="565656"/>
              </a:solidFill>
              <a:effectLst/>
              <a:latin typeface="ArialMT"/>
            </a:endParaRPr>
          </a:p>
          <a:p>
            <a:pPr marL="127000" indent="0">
              <a:buNone/>
            </a:pPr>
            <a:endParaRPr lang="en-GB" sz="1800">
              <a:solidFill>
                <a:srgbClr val="565656"/>
              </a:solidFill>
              <a:latin typeface="ArialMT"/>
            </a:endParaRPr>
          </a:p>
          <a:p>
            <a:pPr marL="127000" indent="0">
              <a:buNone/>
            </a:pPr>
            <a:endParaRPr lang="en-GB">
              <a:effectLst/>
            </a:endParaRPr>
          </a:p>
          <a:p>
            <a:endParaRPr lang="en-GB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456481" y="1203246"/>
            <a:ext cx="4958799" cy="3393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 panose="020B0604020202020204"/>
              <a:buChar char="●"/>
              <a:defRPr sz="16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 panose="020B0604020202020204"/>
              <a:buChar char="○"/>
              <a:defRPr sz="16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 panose="020B0604020202020204"/>
              <a:buChar char="■"/>
              <a:defRPr sz="16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 panose="020B0604020202020204"/>
              <a:buChar char="●"/>
              <a:defRPr sz="16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 panose="020B0604020202020204"/>
              <a:buChar char="○"/>
              <a:defRPr sz="16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 panose="020B0604020202020204"/>
              <a:buChar char="■"/>
              <a:defRPr sz="16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 panose="020B0604020202020204"/>
              <a:buChar char="●"/>
              <a:defRPr sz="16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 panose="020B0604020202020204"/>
              <a:buChar char="○"/>
              <a:defRPr sz="16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600"/>
              <a:buFont typeface="Arial" panose="020B0604020202020204"/>
              <a:buChar char="■"/>
              <a:defRPr sz="16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>
              <a:spcAft>
                <a:spcPts val="300"/>
              </a:spcAft>
            </a:pPr>
            <a:r>
              <a:rPr lang="en-US" altLang="en-US" sz="1800">
                <a:ea typeface="MS PGothic" panose="020B0600070205080204" pitchFamily="34" charset="-128"/>
              </a:rPr>
              <a:t>How to plan for the project time and effort?</a:t>
            </a:r>
            <a:endParaRPr lang="en-US" altLang="en-US" sz="1800">
              <a:ea typeface="MS PGothic" panose="020B0600070205080204" pitchFamily="34" charset="-128"/>
            </a:endParaRPr>
          </a:p>
          <a:p>
            <a:pPr lvl="1">
              <a:spcBef>
                <a:spcPts val="0"/>
              </a:spcBef>
              <a:spcAft>
                <a:spcPts val="300"/>
              </a:spcAft>
            </a:pPr>
            <a:r>
              <a:rPr lang="en-US" altLang="en-US" sz="1800">
                <a:ea typeface="MS PGothic" panose="020B0600070205080204" pitchFamily="34" charset="-128"/>
              </a:rPr>
              <a:t>For the team?</a:t>
            </a:r>
            <a:endParaRPr lang="en-US" altLang="en-US" sz="1800">
              <a:ea typeface="MS PGothic" panose="020B0600070205080204" pitchFamily="34" charset="-128"/>
            </a:endParaRPr>
          </a:p>
          <a:p>
            <a:pPr lvl="1">
              <a:spcBef>
                <a:spcPts val="0"/>
              </a:spcBef>
              <a:spcAft>
                <a:spcPts val="300"/>
              </a:spcAft>
            </a:pPr>
            <a:r>
              <a:rPr lang="en-US" altLang="en-US" sz="1800">
                <a:ea typeface="MS PGothic" panose="020B0600070205080204" pitchFamily="34" charset="-128"/>
              </a:rPr>
              <a:t>For the customer?</a:t>
            </a:r>
            <a:endParaRPr lang="en-US" altLang="en-US" sz="1800">
              <a:ea typeface="MS PGothic" panose="020B0600070205080204" pitchFamily="34" charset="-128"/>
            </a:endParaRPr>
          </a:p>
          <a:p>
            <a:pPr lvl="1">
              <a:spcBef>
                <a:spcPts val="0"/>
              </a:spcBef>
              <a:spcAft>
                <a:spcPts val="300"/>
              </a:spcAft>
            </a:pPr>
            <a:endParaRPr lang="en-US" altLang="en-US" sz="1800">
              <a:ea typeface="MS PGothic" panose="020B0600070205080204" pitchFamily="34" charset="-128"/>
            </a:endParaRPr>
          </a:p>
          <a:p>
            <a:pPr>
              <a:spcAft>
                <a:spcPts val="300"/>
              </a:spcAft>
            </a:pPr>
            <a:r>
              <a:rPr lang="en-US" altLang="en-US" sz="1800">
                <a:ea typeface="MS PGothic" panose="020B0600070205080204" pitchFamily="34" charset="-128"/>
              </a:rPr>
              <a:t>Which software/part of it needs more time for testing?</a:t>
            </a:r>
            <a:endParaRPr lang="en-US" altLang="en-US" sz="1800">
              <a:ea typeface="MS PGothic" panose="020B0600070205080204" pitchFamily="34" charset="-128"/>
            </a:endParaRPr>
          </a:p>
          <a:p>
            <a:pPr>
              <a:spcAft>
                <a:spcPts val="300"/>
              </a:spcAft>
            </a:pPr>
            <a:endParaRPr lang="en-US" altLang="en-US" sz="1800">
              <a:ea typeface="MS PGothic" panose="020B0600070205080204" pitchFamily="34" charset="-128"/>
            </a:endParaRPr>
          </a:p>
          <a:p>
            <a:pPr>
              <a:spcAft>
                <a:spcPts val="300"/>
              </a:spcAft>
            </a:pPr>
            <a:r>
              <a:rPr lang="en-US" altLang="en-US" sz="1800">
                <a:ea typeface="MS PGothic" panose="020B0600070205080204" pitchFamily="34" charset="-128"/>
              </a:rPr>
              <a:t>Which developer should get a bonus payment for productivity?....</a:t>
            </a:r>
            <a:endParaRPr lang="en-US" altLang="en-US" sz="1800">
              <a:ea typeface="MS PGothic" panose="020B0600070205080204" pitchFamily="34" charset="-128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The “Social Network”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746" y="1199688"/>
            <a:ext cx="3843809" cy="1065256"/>
          </a:xfrm>
        </p:spPr>
        <p:txBody>
          <a:bodyPr/>
          <a:lstStyle/>
          <a:p>
            <a:pPr marL="127000" indent="0" algn="ctr">
              <a:buNone/>
            </a:pPr>
            <a:r>
              <a:rPr lang="en-GB" sz="2400">
                <a:solidFill>
                  <a:srgbClr val="353535"/>
                </a:solidFill>
                <a:effectLst/>
                <a:latin typeface="Lato" panose="020F0502020204030203" pitchFamily="34" charset="0"/>
              </a:rPr>
              <a:t>Did Mark Zuckerberg break contract?</a:t>
            </a:r>
            <a:endParaRPr lang="en-GB" sz="2400">
              <a:effectLst/>
            </a:endParaRPr>
          </a:p>
          <a:p>
            <a:pPr algn="ctr"/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923280" y="2417161"/>
            <a:ext cx="3319850" cy="1754326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GB" sz="1800">
                <a:solidFill>
                  <a:srgbClr val="353535"/>
                </a:solidFill>
                <a:effectLst/>
                <a:latin typeface="Lato" panose="020F0502020204030203" pitchFamily="34" charset="0"/>
              </a:rPr>
              <a:t>Probably Not</a:t>
            </a:r>
            <a:endParaRPr lang="en-GB" sz="1800">
              <a:solidFill>
                <a:srgbClr val="353535"/>
              </a:solidFill>
              <a:effectLst/>
              <a:latin typeface="Lato" panose="020F050202020403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>
                <a:solidFill>
                  <a:srgbClr val="353535"/>
                </a:solidFill>
                <a:effectLst/>
                <a:latin typeface="Lato"/>
              </a:rPr>
              <a:t>there was </a:t>
            </a:r>
            <a:r>
              <a:rPr lang="en-GB" sz="1800">
                <a:solidFill>
                  <a:srgbClr val="353535"/>
                </a:solidFill>
                <a:latin typeface="Lato"/>
              </a:rPr>
              <a:t>no</a:t>
            </a:r>
            <a:r>
              <a:rPr lang="en-GB" sz="1800">
                <a:solidFill>
                  <a:srgbClr val="353535"/>
                </a:solidFill>
                <a:effectLst/>
                <a:latin typeface="Lato"/>
              </a:rPr>
              <a:t> written contract</a:t>
            </a:r>
            <a:endParaRPr lang="en-GB" sz="1800">
              <a:solidFill>
                <a:srgbClr val="353535"/>
              </a:solidFill>
              <a:effectLst/>
              <a:latin typeface="Lat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>
                <a:solidFill>
                  <a:srgbClr val="353535"/>
                </a:solidFill>
                <a:effectLst/>
                <a:latin typeface="Lato" panose="020F0502020204030203" pitchFamily="34" charset="0"/>
              </a:rPr>
              <a:t>he did not disclose any secrets about the other project</a:t>
            </a:r>
            <a:endParaRPr lang="en-GB" sz="2400">
              <a:effectLst/>
            </a:endParaRPr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56" y="253683"/>
            <a:ext cx="1303798" cy="13186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6695" y="1199688"/>
            <a:ext cx="3164815" cy="32914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288275"/>
            <a:ext cx="8520600" cy="572700"/>
          </a:xfrm>
        </p:spPr>
        <p:txBody>
          <a:bodyPr/>
          <a:lstStyle/>
          <a:p>
            <a:r>
              <a:rPr lang="en-GB"/>
              <a:t>Data Protection 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181" y="1242490"/>
            <a:ext cx="2159651" cy="3387174"/>
          </a:xfrm>
        </p:spPr>
        <p:txBody>
          <a:bodyPr/>
          <a:lstStyle/>
          <a:p>
            <a:r>
              <a:rPr lang="en-GB" sz="1800" b="1">
                <a:solidFill>
                  <a:srgbClr val="353535"/>
                </a:solidFill>
                <a:effectLst/>
                <a:latin typeface="Lato" panose="020F0502020204030203" pitchFamily="34" charset="0"/>
              </a:rPr>
              <a:t>UK </a:t>
            </a:r>
            <a:r>
              <a:rPr lang="en-GB" sz="1800">
                <a:solidFill>
                  <a:srgbClr val="353535"/>
                </a:solidFill>
                <a:effectLst/>
                <a:latin typeface="Lato" panose="020F0502020204030203" pitchFamily="34" charset="0"/>
              </a:rPr>
              <a:t>: Data Protection Act</a:t>
            </a:r>
            <a:endParaRPr lang="en-GB" sz="1800">
              <a:solidFill>
                <a:srgbClr val="353535"/>
              </a:solidFill>
              <a:effectLst/>
              <a:latin typeface="Lato" panose="020F0502020204030203" pitchFamily="34" charset="0"/>
            </a:endParaRPr>
          </a:p>
          <a:p>
            <a:r>
              <a:rPr lang="en-GB" sz="1800" b="1">
                <a:solidFill>
                  <a:srgbClr val="353535"/>
                </a:solidFill>
                <a:effectLst/>
                <a:latin typeface="Lato" panose="020F0502020204030203" pitchFamily="34" charset="0"/>
              </a:rPr>
              <a:t>EU </a:t>
            </a:r>
            <a:r>
              <a:rPr lang="en-GB" sz="1800">
                <a:solidFill>
                  <a:srgbClr val="353535"/>
                </a:solidFill>
                <a:effectLst/>
                <a:latin typeface="Lato" panose="020F0502020204030203" pitchFamily="34" charset="0"/>
              </a:rPr>
              <a:t>: Data Protection Directive</a:t>
            </a:r>
            <a:endParaRPr lang="en-GB" sz="1800">
              <a:solidFill>
                <a:srgbClr val="353535"/>
              </a:solidFill>
              <a:effectLst/>
              <a:latin typeface="Lato" panose="020F0502020204030203" pitchFamily="34" charset="0"/>
            </a:endParaRPr>
          </a:p>
          <a:p>
            <a:r>
              <a:rPr lang="en-GB" sz="1800" b="1">
                <a:solidFill>
                  <a:srgbClr val="353535"/>
                </a:solidFill>
                <a:effectLst/>
                <a:latin typeface="Lato" panose="020F0502020204030203" pitchFamily="34" charset="0"/>
              </a:rPr>
              <a:t>US </a:t>
            </a:r>
            <a:r>
              <a:rPr lang="en-GB" sz="1800">
                <a:solidFill>
                  <a:srgbClr val="353535"/>
                </a:solidFill>
                <a:effectLst/>
                <a:latin typeface="Lato" panose="020F0502020204030203" pitchFamily="34" charset="0"/>
              </a:rPr>
              <a:t>: a "patchwork" of state and national laws </a:t>
            </a:r>
            <a:endParaRPr lang="en-GB" sz="2000">
              <a:effectLst/>
            </a:endParaRPr>
          </a:p>
          <a:p>
            <a:pPr marL="127000" indent="0">
              <a:buNone/>
            </a:pPr>
            <a:endParaRPr lang="en-GB" sz="1800">
              <a:solidFill>
                <a:srgbClr val="353535"/>
              </a:solidFill>
              <a:effectLst/>
              <a:latin typeface="Lato" panose="020F0502020204030203" pitchFamily="34" charset="0"/>
            </a:endParaRPr>
          </a:p>
          <a:p>
            <a:pPr marL="127000" indent="0">
              <a:buNone/>
            </a:pPr>
            <a:endParaRPr lang="en-GB" sz="1800">
              <a:solidFill>
                <a:srgbClr val="353535"/>
              </a:solidFill>
              <a:effectLst/>
              <a:latin typeface="Lato" panose="020F0502020204030203" pitchFamily="34" charset="0"/>
            </a:endParaRPr>
          </a:p>
          <a:p>
            <a:pPr marL="127000" indent="0">
              <a:buNone/>
            </a:pPr>
            <a:endParaRPr lang="en-GB" sz="2000">
              <a:effectLst/>
            </a:endParaRPr>
          </a:p>
          <a:p>
            <a:endParaRPr lang="en-GB"/>
          </a:p>
        </p:txBody>
      </p:sp>
      <p:sp>
        <p:nvSpPr>
          <p:cNvPr id="4" name="Content Placeholder 2"/>
          <p:cNvSpPr txBox="1"/>
          <p:nvPr/>
        </p:nvSpPr>
        <p:spPr>
          <a:xfrm>
            <a:off x="2491946" y="952155"/>
            <a:ext cx="6496873" cy="3849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 panose="020B0604020202020204"/>
              <a:buChar char="●"/>
              <a:defRPr sz="16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 panose="020B0604020202020204"/>
              <a:buChar char="○"/>
              <a:defRPr sz="16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 panose="020B0604020202020204"/>
              <a:buChar char="■"/>
              <a:defRPr sz="16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 panose="020B0604020202020204"/>
              <a:buChar char="●"/>
              <a:defRPr sz="16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 panose="020B0604020202020204"/>
              <a:buChar char="○"/>
              <a:defRPr sz="16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 panose="020B0604020202020204"/>
              <a:buChar char="■"/>
              <a:defRPr sz="16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 panose="020B0604020202020204"/>
              <a:buChar char="●"/>
              <a:defRPr sz="16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 panose="020B0604020202020204"/>
              <a:buChar char="○"/>
              <a:defRPr sz="16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600"/>
              <a:buFont typeface="Arial" panose="020B0604020202020204"/>
              <a:buChar char="■"/>
              <a:defRPr sz="16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127000" indent="0" algn="ctr">
              <a:buNone/>
            </a:pPr>
            <a:r>
              <a:rPr lang="en-GB" sz="2000" b="1">
                <a:solidFill>
                  <a:srgbClr val="353535"/>
                </a:solidFill>
                <a:latin typeface="Lato" panose="020F0502020204030203" pitchFamily="34" charset="0"/>
              </a:rPr>
              <a:t>8 Principles of Data Protection:</a:t>
            </a:r>
            <a:endParaRPr lang="en-GB" sz="2000" b="1">
              <a:solidFill>
                <a:srgbClr val="353535"/>
              </a:solidFill>
              <a:latin typeface="Lato" panose="020F0502020204030203" pitchFamily="34" charset="0"/>
            </a:endParaRPr>
          </a:p>
          <a:p>
            <a:pPr marL="127000" indent="0">
              <a:buNone/>
            </a:pPr>
            <a:r>
              <a:rPr lang="en-GB" sz="1800">
                <a:solidFill>
                  <a:srgbClr val="353535"/>
                </a:solidFill>
                <a:effectLst/>
                <a:latin typeface="Lato" panose="020F0502020204030203" pitchFamily="34" charset="0"/>
              </a:rPr>
              <a:t>Any company storing "personal data" must make sure it is: </a:t>
            </a:r>
            <a:endParaRPr lang="en-GB" sz="2000">
              <a:effectLst/>
            </a:endParaRPr>
          </a:p>
          <a:p>
            <a:r>
              <a:rPr lang="en-GB" sz="1800">
                <a:solidFill>
                  <a:srgbClr val="353535"/>
                </a:solidFill>
                <a:effectLst/>
                <a:latin typeface="Lato" panose="020F0502020204030203" pitchFamily="34" charset="0"/>
              </a:rPr>
              <a:t>fairly and lawfully processed (consent, contractual and legal obligations, public interest, ...) </a:t>
            </a:r>
            <a:endParaRPr lang="en-GB" sz="2000">
              <a:effectLst/>
            </a:endParaRPr>
          </a:p>
          <a:p>
            <a:r>
              <a:rPr lang="en-GB" sz="1800">
                <a:solidFill>
                  <a:srgbClr val="353535"/>
                </a:solidFill>
                <a:effectLst/>
                <a:latin typeface="Lato" panose="020F0502020204030203" pitchFamily="34" charset="0"/>
              </a:rPr>
              <a:t>processed for </a:t>
            </a:r>
            <a:r>
              <a:rPr lang="en-GB" sz="1800" b="1">
                <a:solidFill>
                  <a:srgbClr val="353535"/>
                </a:solidFill>
                <a:effectLst/>
                <a:latin typeface="Lato" panose="020F0502020204030203" pitchFamily="34" charset="0"/>
              </a:rPr>
              <a:t>limited purposes</a:t>
            </a:r>
            <a:r>
              <a:rPr lang="en-GB" sz="1800">
                <a:solidFill>
                  <a:srgbClr val="353535"/>
                </a:solidFill>
                <a:effectLst/>
                <a:latin typeface="Lato" panose="020F0502020204030203" pitchFamily="34" charset="0"/>
              </a:rPr>
              <a:t>;</a:t>
            </a:r>
            <a:endParaRPr lang="en-GB" sz="1800">
              <a:solidFill>
                <a:srgbClr val="353535"/>
              </a:solidFill>
              <a:effectLst/>
              <a:latin typeface="Lato" panose="020F0502020204030203" pitchFamily="34" charset="0"/>
            </a:endParaRPr>
          </a:p>
          <a:p>
            <a:r>
              <a:rPr lang="en-GB" sz="1800">
                <a:solidFill>
                  <a:srgbClr val="353535"/>
                </a:solidFill>
                <a:effectLst/>
                <a:latin typeface="Lato" panose="020F0502020204030203" pitchFamily="34" charset="0"/>
              </a:rPr>
              <a:t>adequate, relevant and </a:t>
            </a:r>
            <a:r>
              <a:rPr lang="en-GB" sz="1800" b="1">
                <a:solidFill>
                  <a:srgbClr val="353535"/>
                </a:solidFill>
                <a:effectLst/>
                <a:latin typeface="Lato" panose="020F0502020204030203" pitchFamily="34" charset="0"/>
              </a:rPr>
              <a:t>not excessive</a:t>
            </a:r>
            <a:r>
              <a:rPr lang="en-GB" sz="1800">
                <a:solidFill>
                  <a:srgbClr val="353535"/>
                </a:solidFill>
                <a:effectLst/>
                <a:latin typeface="Lato" panose="020F0502020204030203" pitchFamily="34" charset="0"/>
              </a:rPr>
              <a:t>;</a:t>
            </a:r>
            <a:endParaRPr lang="en-GB" sz="1800">
              <a:solidFill>
                <a:srgbClr val="353535"/>
              </a:solidFill>
              <a:effectLst/>
              <a:latin typeface="Lato" panose="020F0502020204030203" pitchFamily="34" charset="0"/>
            </a:endParaRPr>
          </a:p>
          <a:p>
            <a:r>
              <a:rPr lang="en-GB" sz="1800">
                <a:solidFill>
                  <a:srgbClr val="353535"/>
                </a:solidFill>
                <a:effectLst/>
                <a:latin typeface="Lato" panose="020F0502020204030203" pitchFamily="34" charset="0"/>
              </a:rPr>
              <a:t>accurate and, where necessary, kept up to date; </a:t>
            </a:r>
            <a:endParaRPr lang="en-GB" sz="2000">
              <a:effectLst/>
            </a:endParaRPr>
          </a:p>
          <a:p>
            <a:r>
              <a:rPr lang="en-GB" sz="1800">
                <a:solidFill>
                  <a:srgbClr val="353535"/>
                </a:solidFill>
                <a:effectLst/>
                <a:latin typeface="Lato" panose="020F0502020204030203" pitchFamily="34" charset="0"/>
              </a:rPr>
              <a:t>not kept longer than necessary;</a:t>
            </a:r>
            <a:endParaRPr lang="en-GB" sz="1800">
              <a:solidFill>
                <a:srgbClr val="353535"/>
              </a:solidFill>
              <a:effectLst/>
              <a:latin typeface="Lato" panose="020F0502020204030203" pitchFamily="34" charset="0"/>
            </a:endParaRPr>
          </a:p>
          <a:p>
            <a:r>
              <a:rPr lang="en-GB" sz="1800">
                <a:solidFill>
                  <a:srgbClr val="353535"/>
                </a:solidFill>
                <a:effectLst/>
                <a:latin typeface="Lato" panose="020F0502020204030203" pitchFamily="34" charset="0"/>
              </a:rPr>
              <a:t>processed in accordance with the data subject's rights;</a:t>
            </a:r>
            <a:endParaRPr lang="en-GB" sz="1800">
              <a:solidFill>
                <a:srgbClr val="353535"/>
              </a:solidFill>
              <a:effectLst/>
              <a:latin typeface="Lato" panose="020F0502020204030203" pitchFamily="34" charset="0"/>
            </a:endParaRPr>
          </a:p>
          <a:p>
            <a:r>
              <a:rPr lang="en-GB" sz="1800">
                <a:solidFill>
                  <a:srgbClr val="353535"/>
                </a:solidFill>
                <a:effectLst/>
                <a:latin typeface="Lato" panose="020F0502020204030203" pitchFamily="34" charset="0"/>
              </a:rPr>
              <a:t>secure;</a:t>
            </a:r>
            <a:br>
              <a:rPr lang="en-GB" sz="1800">
                <a:solidFill>
                  <a:srgbClr val="353535"/>
                </a:solidFill>
                <a:effectLst/>
                <a:latin typeface="Lato" panose="020F0502020204030203" pitchFamily="34" charset="0"/>
              </a:rPr>
            </a:br>
            <a:r>
              <a:rPr lang="en-GB" sz="1800" b="1">
                <a:solidFill>
                  <a:srgbClr val="353535"/>
                </a:solidFill>
                <a:effectLst/>
                <a:latin typeface="Lato" panose="020F0502020204030203" pitchFamily="34" charset="0"/>
              </a:rPr>
              <a:t>not transferred to countries without adequate protection </a:t>
            </a:r>
            <a:endParaRPr lang="en-GB" sz="2000">
              <a:effectLst/>
            </a:endParaRPr>
          </a:p>
          <a:p>
            <a:pPr marL="127000" indent="0">
              <a:buFont typeface="Arial" panose="020B0604020202020204"/>
              <a:buNone/>
            </a:pPr>
            <a:endParaRPr lang="en-GB" sz="1800">
              <a:solidFill>
                <a:srgbClr val="353535"/>
              </a:solidFill>
              <a:latin typeface="Lato" panose="020F0502020204030203" pitchFamily="34" charset="0"/>
            </a:endParaRPr>
          </a:p>
          <a:p>
            <a:pPr marL="127000" indent="0">
              <a:buFont typeface="Arial" panose="020B0604020202020204"/>
              <a:buNone/>
            </a:pPr>
            <a:endParaRPr lang="en-GB" sz="1800">
              <a:solidFill>
                <a:srgbClr val="353535"/>
              </a:solidFill>
              <a:latin typeface="Lato" panose="020F0502020204030203" pitchFamily="34" charset="0"/>
            </a:endParaRPr>
          </a:p>
          <a:p>
            <a:pPr marL="127000" indent="0">
              <a:buFont typeface="Arial" panose="020B0604020202020204"/>
              <a:buNone/>
            </a:pPr>
            <a:endParaRPr lang="en-GB" sz="2000"/>
          </a:p>
          <a:p>
            <a:endParaRPr lang="en-GB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MS PGothic" panose="020B0600070205080204" pitchFamily="34" charset="-128"/>
              </a:rPr>
              <a:t>Review</a:t>
            </a:r>
            <a:endParaRPr lang="en-US" altLang="en-US">
              <a:ea typeface="MS PGothic" panose="020B0600070205080204" pitchFamily="34" charset="-128"/>
            </a:endParaRPr>
          </a:p>
        </p:txBody>
      </p:sp>
      <p:pic>
        <p:nvPicPr>
          <p:cNvPr id="58371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7750" y="856515"/>
            <a:ext cx="1677590" cy="1696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Content Placeholder 2"/>
          <p:cNvSpPr txBox="1"/>
          <p:nvPr/>
        </p:nvSpPr>
        <p:spPr>
          <a:xfrm>
            <a:off x="254704" y="1035241"/>
            <a:ext cx="8634592" cy="27363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 panose="020B0604020202020204"/>
              <a:buChar char="●"/>
              <a:defRPr sz="16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 panose="020B0604020202020204"/>
              <a:buChar char="○"/>
              <a:defRPr sz="16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 panose="020B0604020202020204"/>
              <a:buChar char="■"/>
              <a:defRPr sz="16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 panose="020B0604020202020204"/>
              <a:buChar char="●"/>
              <a:defRPr sz="16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 panose="020B0604020202020204"/>
              <a:buChar char="○"/>
              <a:defRPr sz="16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 panose="020B0604020202020204"/>
              <a:buChar char="■"/>
              <a:defRPr sz="16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 panose="020B0604020202020204"/>
              <a:buChar char="●"/>
              <a:defRPr sz="16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 panose="020B0604020202020204"/>
              <a:buChar char="○"/>
              <a:defRPr sz="16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600"/>
              <a:buFont typeface="Arial" panose="020B0604020202020204"/>
              <a:buChar char="■"/>
              <a:defRPr sz="16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 lang="en-GB" sz="1800">
              <a:solidFill>
                <a:srgbClr val="353535"/>
              </a:solidFill>
              <a:latin typeface="Lato" panose="020F0502020204030203" pitchFamily="34" charset="0"/>
            </a:endParaRPr>
          </a:p>
          <a:p>
            <a:r>
              <a:rPr lang="en-GB" sz="1800">
                <a:solidFill>
                  <a:srgbClr val="353535"/>
                </a:solidFill>
                <a:latin typeface="Lato" panose="020F0502020204030203" pitchFamily="34" charset="0"/>
              </a:rPr>
              <a:t>How can we measure complexity?</a:t>
            </a:r>
            <a:endParaRPr lang="en-GB" sz="1800">
              <a:solidFill>
                <a:srgbClr val="353535"/>
              </a:solidFill>
              <a:latin typeface="Lato" panose="020F0502020204030203" pitchFamily="34" charset="0"/>
            </a:endParaRPr>
          </a:p>
          <a:p>
            <a:r>
              <a:rPr lang="en-GB" sz="1800">
                <a:solidFill>
                  <a:srgbClr val="353535"/>
                </a:solidFill>
                <a:latin typeface="Lato" panose="020F0502020204030203" pitchFamily="34" charset="0"/>
              </a:rPr>
              <a:t>Why do we use black box options?</a:t>
            </a:r>
            <a:endParaRPr lang="en-GB" sz="1800">
              <a:solidFill>
                <a:srgbClr val="353535"/>
              </a:solidFill>
              <a:latin typeface="Lato" panose="020F0502020204030203" pitchFamily="34" charset="0"/>
            </a:endParaRPr>
          </a:p>
          <a:p>
            <a:r>
              <a:rPr lang="en-GB" sz="1800">
                <a:solidFill>
                  <a:srgbClr val="353535"/>
                </a:solidFill>
                <a:latin typeface="Lato" panose="020F0502020204030203" pitchFamily="34" charset="0"/>
              </a:rPr>
              <a:t>What is a patent </a:t>
            </a:r>
            <a:endParaRPr lang="en-GB" sz="2000"/>
          </a:p>
          <a:p>
            <a:r>
              <a:rPr lang="en-GB" sz="1800">
                <a:solidFill>
                  <a:srgbClr val="353535"/>
                </a:solidFill>
                <a:latin typeface="Lato" panose="020F0502020204030203" pitchFamily="34" charset="0"/>
              </a:rPr>
              <a:t>What is the difference between patent and copyright?</a:t>
            </a:r>
            <a:endParaRPr lang="en-GB" sz="1800">
              <a:solidFill>
                <a:srgbClr val="353535"/>
              </a:solidFill>
              <a:latin typeface="Lato" panose="020F0502020204030203" pitchFamily="34" charset="0"/>
            </a:endParaRPr>
          </a:p>
          <a:p>
            <a:r>
              <a:rPr lang="en-GB" sz="1800">
                <a:solidFill>
                  <a:srgbClr val="353535"/>
                </a:solidFill>
                <a:latin typeface="Lato" panose="020F0502020204030203" pitchFamily="34" charset="0"/>
              </a:rPr>
              <a:t>What do we learn about contract from Social Network?</a:t>
            </a:r>
            <a:endParaRPr lang="en-GB" sz="2000"/>
          </a:p>
          <a:p>
            <a:pPr marL="127000" indent="0">
              <a:buFont typeface="Arial" panose="020B0604020202020204"/>
              <a:buNone/>
            </a:pPr>
            <a:endParaRPr lang="en-GB" sz="2000"/>
          </a:p>
          <a:p>
            <a:endParaRPr lang="en-GB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What is “Measurement”? </a:t>
            </a:r>
            <a:br>
              <a:rPr lang="en-GB"/>
            </a:br>
            <a:br>
              <a:rPr lang="en-GB"/>
            </a:br>
            <a:endParaRPr lang="en-GB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1800">
                <a:solidFill>
                  <a:srgbClr val="565656"/>
                </a:solidFill>
                <a:effectLst/>
                <a:latin typeface="ArialMT"/>
              </a:rPr>
              <a:t>Attributing values to objects.</a:t>
            </a:r>
            <a:endParaRPr lang="en-GB" sz="1800">
              <a:solidFill>
                <a:srgbClr val="565656"/>
              </a:solidFill>
              <a:latin typeface="ArialMT"/>
            </a:endParaRPr>
          </a:p>
          <a:p>
            <a:pPr lvl="1">
              <a:spcBef>
                <a:spcPts val="0"/>
              </a:spcBef>
            </a:pPr>
            <a:r>
              <a:rPr lang="en-GB" sz="1800">
                <a:solidFill>
                  <a:srgbClr val="565656"/>
                </a:solidFill>
                <a:effectLst/>
                <a:latin typeface="ArialMT"/>
              </a:rPr>
              <a:t>The fuel efficiency of a car (gallons per mile)</a:t>
            </a:r>
            <a:endParaRPr lang="en-GB" sz="1800">
              <a:solidFill>
                <a:srgbClr val="565656"/>
              </a:solidFill>
              <a:effectLst/>
              <a:latin typeface="TrebuchetMS" panose="020B0603020202020204" pitchFamily="34" charset="0"/>
            </a:endParaRPr>
          </a:p>
          <a:p>
            <a:pPr lvl="1">
              <a:spcBef>
                <a:spcPts val="0"/>
              </a:spcBef>
            </a:pPr>
            <a:r>
              <a:rPr lang="en-GB" sz="1800">
                <a:solidFill>
                  <a:srgbClr val="565656"/>
                </a:solidFill>
                <a:effectLst/>
                <a:latin typeface="ArialMT"/>
              </a:rPr>
              <a:t>The number of goals scored by a footballer</a:t>
            </a:r>
            <a:endParaRPr lang="en-GB" sz="1800">
              <a:solidFill>
                <a:srgbClr val="565656"/>
              </a:solidFill>
              <a:latin typeface="ArialMT"/>
            </a:endParaRPr>
          </a:p>
          <a:p>
            <a:pPr lvl="1">
              <a:spcBef>
                <a:spcPts val="0"/>
              </a:spcBef>
            </a:pPr>
            <a:r>
              <a:rPr lang="en-GB" sz="1800">
                <a:solidFill>
                  <a:srgbClr val="565656"/>
                </a:solidFill>
                <a:effectLst/>
                <a:latin typeface="ArialMT"/>
              </a:rPr>
              <a:t>The cost of a house</a:t>
            </a:r>
            <a:endParaRPr lang="en-GB">
              <a:effectLst/>
            </a:endParaRPr>
          </a:p>
          <a:p>
            <a:r>
              <a:rPr lang="en-GB" sz="1800">
                <a:solidFill>
                  <a:srgbClr val="565656"/>
                </a:solidFill>
                <a:effectLst/>
                <a:latin typeface="ArialMT"/>
              </a:rPr>
              <a:t>Can use these values as basis for comparison</a:t>
            </a:r>
            <a:endParaRPr lang="en-GB" sz="1800">
              <a:solidFill>
                <a:srgbClr val="565656"/>
              </a:solidFill>
              <a:effectLst/>
              <a:latin typeface="ArialMT"/>
            </a:endParaRPr>
          </a:p>
          <a:p>
            <a:pPr lvl="1">
              <a:spcBef>
                <a:spcPts val="0"/>
              </a:spcBef>
            </a:pPr>
            <a:r>
              <a:rPr lang="en-GB" sz="1800">
                <a:solidFill>
                  <a:srgbClr val="565656"/>
                </a:solidFill>
                <a:effectLst/>
                <a:latin typeface="ArialMT"/>
              </a:rPr>
              <a:t>What is the cheapest house?</a:t>
            </a:r>
            <a:endParaRPr lang="en-GB" sz="1800">
              <a:solidFill>
                <a:srgbClr val="565656"/>
              </a:solidFill>
              <a:latin typeface="ArialMT"/>
            </a:endParaRPr>
          </a:p>
          <a:p>
            <a:pPr lvl="1">
              <a:spcBef>
                <a:spcPts val="0"/>
              </a:spcBef>
            </a:pPr>
            <a:r>
              <a:rPr lang="en-GB" sz="1800">
                <a:solidFill>
                  <a:srgbClr val="565656"/>
                </a:solidFill>
                <a:effectLst/>
                <a:latin typeface="ArialMT"/>
              </a:rPr>
              <a:t>Who is the best goal scorer? </a:t>
            </a:r>
            <a:endParaRPr lang="en-GB">
              <a:effectLst/>
            </a:endParaRPr>
          </a:p>
          <a:p>
            <a:r>
              <a:rPr lang="en-GB" sz="1800">
                <a:solidFill>
                  <a:srgbClr val="565656"/>
                </a:solidFill>
                <a:effectLst/>
                <a:latin typeface="ArialMT"/>
              </a:rPr>
              <a:t>Can use these measurements and comparisons to </a:t>
            </a:r>
            <a:r>
              <a:rPr lang="en-GB" sz="1800" b="1" u="sng">
                <a:solidFill>
                  <a:srgbClr val="565656"/>
                </a:solidFill>
                <a:effectLst/>
                <a:latin typeface="ArialMT"/>
              </a:rPr>
              <a:t>make better decisions</a:t>
            </a:r>
            <a:r>
              <a:rPr lang="en-GB" sz="1800">
                <a:solidFill>
                  <a:srgbClr val="565656"/>
                </a:solidFill>
                <a:effectLst/>
                <a:latin typeface="ArialMT"/>
              </a:rPr>
              <a:t>.</a:t>
            </a:r>
            <a:r>
              <a:rPr lang="en-GB" sz="1800">
                <a:solidFill>
                  <a:srgbClr val="565656"/>
                </a:solidFill>
                <a:latin typeface="ArialMT"/>
              </a:rPr>
              <a:t> </a:t>
            </a:r>
            <a:endParaRPr lang="en-GB">
              <a:effectLst/>
            </a:endParaRPr>
          </a:p>
          <a:p>
            <a:pPr lvl="1">
              <a:spcBef>
                <a:spcPts val="0"/>
              </a:spcBef>
            </a:pPr>
            <a:r>
              <a:rPr lang="en-GB" sz="1800">
                <a:solidFill>
                  <a:srgbClr val="565656"/>
                </a:solidFill>
                <a:effectLst/>
                <a:latin typeface="ArialMT"/>
              </a:rPr>
              <a:t>Which car should I buy (e.g., given five candidate cars)</a:t>
            </a:r>
            <a:endParaRPr lang="en-GB" sz="1800">
              <a:solidFill>
                <a:srgbClr val="565656"/>
              </a:solidFill>
              <a:effectLst/>
              <a:latin typeface="ArialMT"/>
            </a:endParaRPr>
          </a:p>
          <a:p>
            <a:pPr lvl="1">
              <a:spcBef>
                <a:spcPts val="0"/>
              </a:spcBef>
            </a:pPr>
            <a:r>
              <a:rPr lang="en-GB" sz="1800">
                <a:solidFill>
                  <a:srgbClr val="565656"/>
                </a:solidFill>
                <a:effectLst/>
                <a:latin typeface="ArialMT"/>
              </a:rPr>
              <a:t>Which striker should I put in my team? </a:t>
            </a:r>
            <a:endParaRPr lang="en-GB">
              <a:effectLst/>
            </a:endParaRPr>
          </a:p>
          <a:p>
            <a:pPr marL="127000" indent="0">
              <a:buNone/>
            </a:pPr>
            <a:endParaRPr lang="en-GB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Measurement is Difficult in Software Engineering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1700" y="1152475"/>
            <a:ext cx="2657923" cy="3416400"/>
          </a:xfrm>
        </p:spPr>
        <p:txBody>
          <a:bodyPr/>
          <a:lstStyle/>
          <a:p>
            <a:r>
              <a:rPr lang="en-GB"/>
              <a:t>Most entities are difficult to measure reliably</a:t>
            </a:r>
            <a:endParaRPr lang="en-GB"/>
          </a:p>
          <a:p>
            <a:r>
              <a:rPr lang="en-GB"/>
              <a:t>Difficult or impossible to “pin down” a single value</a:t>
            </a:r>
            <a:endParaRPr lang="en-GB"/>
          </a:p>
          <a:p>
            <a:pPr marL="584200" lvl="1" indent="0">
              <a:buNone/>
            </a:pPr>
            <a:r>
              <a:rPr lang="en-GB">
                <a:solidFill>
                  <a:srgbClr val="0070C0"/>
                </a:solidFill>
              </a:rPr>
              <a:t>E.g., Software Quality (ISO/IEC 25010): </a:t>
            </a:r>
            <a:endParaRPr lang="en-GB">
              <a:solidFill>
                <a:srgbClr val="0070C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69766" y="1292275"/>
            <a:ext cx="5727700" cy="3276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Usual Metrics: Size and Complexity</a:t>
            </a:r>
            <a:br>
              <a:rPr lang="en-GB"/>
            </a:br>
            <a:br>
              <a:rPr lang="en-GB"/>
            </a:br>
            <a:endParaRPr lang="en-GB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1800">
                <a:solidFill>
                  <a:srgbClr val="565656"/>
                </a:solidFill>
                <a:effectLst/>
                <a:latin typeface="ArialMT"/>
              </a:rPr>
              <a:t>After development ...</a:t>
            </a:r>
            <a:endParaRPr lang="en-GB" sz="1800">
              <a:solidFill>
                <a:srgbClr val="565656"/>
              </a:solidFill>
              <a:effectLst/>
              <a:latin typeface="ArialMT"/>
            </a:endParaRPr>
          </a:p>
          <a:p>
            <a:pPr lvl="1">
              <a:spcBef>
                <a:spcPts val="0"/>
              </a:spcBef>
            </a:pPr>
            <a:r>
              <a:rPr lang="en-GB" sz="1800">
                <a:solidFill>
                  <a:srgbClr val="565656"/>
                </a:solidFill>
                <a:effectLst/>
                <a:latin typeface="ArialMT"/>
              </a:rPr>
              <a:t>How much effort will it require for maintenance?</a:t>
            </a:r>
            <a:endParaRPr lang="en-GB" sz="1800">
              <a:solidFill>
                <a:srgbClr val="565656"/>
              </a:solidFill>
              <a:effectLst/>
              <a:latin typeface="ArialMT"/>
            </a:endParaRPr>
          </a:p>
          <a:p>
            <a:pPr lvl="1">
              <a:spcBef>
                <a:spcPts val="0"/>
              </a:spcBef>
            </a:pPr>
            <a:r>
              <a:rPr lang="en-GB" sz="1800">
                <a:solidFill>
                  <a:srgbClr val="565656"/>
                </a:solidFill>
                <a:effectLst/>
                <a:latin typeface="ArialMT"/>
              </a:rPr>
              <a:t>Where should we direct testing effort?</a:t>
            </a:r>
            <a:endParaRPr lang="en-GB" sz="1800">
              <a:solidFill>
                <a:srgbClr val="565656"/>
              </a:solidFill>
              <a:effectLst/>
              <a:latin typeface="ArialMT"/>
            </a:endParaRPr>
          </a:p>
          <a:p>
            <a:pPr lvl="1">
              <a:spcBef>
                <a:spcPts val="0"/>
              </a:spcBef>
            </a:pPr>
            <a:r>
              <a:rPr lang="en-GB" sz="1800">
                <a:solidFill>
                  <a:srgbClr val="565656"/>
                </a:solidFill>
                <a:effectLst/>
                <a:latin typeface="ArialMT"/>
              </a:rPr>
              <a:t>How much effort was required for development?</a:t>
            </a:r>
            <a:endParaRPr lang="en-GB" sz="1800">
              <a:solidFill>
                <a:srgbClr val="565656"/>
              </a:solidFill>
              <a:effectLst/>
              <a:latin typeface="ArialMT"/>
            </a:endParaRPr>
          </a:p>
          <a:p>
            <a:pPr lvl="1">
              <a:spcBef>
                <a:spcPts val="0"/>
              </a:spcBef>
            </a:pPr>
            <a:r>
              <a:rPr lang="en-GB" sz="1800">
                <a:solidFill>
                  <a:srgbClr val="565656"/>
                </a:solidFill>
                <a:effectLst/>
                <a:latin typeface="ArialMT"/>
              </a:rPr>
              <a:t>Metrics are based upon source code (“white box”)</a:t>
            </a:r>
            <a:endParaRPr lang="en-GB" sz="1800">
              <a:solidFill>
                <a:srgbClr val="565656"/>
              </a:solidFill>
              <a:effectLst/>
              <a:latin typeface="ArialMT"/>
            </a:endParaRPr>
          </a:p>
          <a:p>
            <a:pPr lvl="1">
              <a:spcBef>
                <a:spcPts val="0"/>
              </a:spcBef>
            </a:pPr>
            <a:endParaRPr lang="en-GB" sz="1800">
              <a:solidFill>
                <a:srgbClr val="565656"/>
              </a:solidFill>
              <a:effectLst/>
              <a:latin typeface="ArialMT"/>
            </a:endParaRPr>
          </a:p>
          <a:p>
            <a:r>
              <a:rPr lang="en-GB" sz="1800">
                <a:solidFill>
                  <a:srgbClr val="565656"/>
                </a:solidFill>
                <a:effectLst/>
                <a:latin typeface="ArialMT"/>
              </a:rPr>
              <a:t>Before development has started ...</a:t>
            </a:r>
            <a:endParaRPr lang="en-GB" sz="1800">
              <a:solidFill>
                <a:srgbClr val="565656"/>
              </a:solidFill>
              <a:effectLst/>
              <a:latin typeface="ArialMT"/>
            </a:endParaRPr>
          </a:p>
          <a:p>
            <a:pPr lvl="1">
              <a:spcBef>
                <a:spcPts val="0"/>
              </a:spcBef>
            </a:pPr>
            <a:r>
              <a:rPr lang="en-GB" sz="1800">
                <a:solidFill>
                  <a:srgbClr val="565656"/>
                </a:solidFill>
                <a:effectLst/>
                <a:latin typeface="ArialMT"/>
              </a:rPr>
              <a:t>How much programming effort will module X require?</a:t>
            </a:r>
            <a:endParaRPr lang="en-GB" sz="1800">
              <a:solidFill>
                <a:srgbClr val="565656"/>
              </a:solidFill>
              <a:effectLst/>
              <a:latin typeface="ArialMT"/>
            </a:endParaRPr>
          </a:p>
          <a:p>
            <a:pPr lvl="1">
              <a:spcBef>
                <a:spcPts val="0"/>
              </a:spcBef>
            </a:pPr>
            <a:r>
              <a:rPr lang="en-GB" sz="1800">
                <a:solidFill>
                  <a:srgbClr val="565656"/>
                </a:solidFill>
                <a:effectLst/>
                <a:latin typeface="ArialMT"/>
              </a:rPr>
              <a:t>What will be the estimated cost of the final product?</a:t>
            </a:r>
            <a:endParaRPr lang="en-GB" sz="1800">
              <a:solidFill>
                <a:srgbClr val="565656"/>
              </a:solidFill>
              <a:effectLst/>
              <a:latin typeface="ArialMT"/>
            </a:endParaRPr>
          </a:p>
          <a:p>
            <a:pPr lvl="1">
              <a:spcBef>
                <a:spcPts val="0"/>
              </a:spcBef>
            </a:pPr>
            <a:r>
              <a:rPr lang="en-GB" sz="1800">
                <a:solidFill>
                  <a:srgbClr val="565656"/>
                </a:solidFill>
                <a:effectLst/>
                <a:latin typeface="ArialMT"/>
              </a:rPr>
              <a:t>Metrics are based upon requirements / specification (“black box”)</a:t>
            </a:r>
            <a:endParaRPr lang="en-GB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White Box Complexity Metrics</a:t>
            </a:r>
            <a:endParaRPr lang="en-GB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Number of lines in a file (or a group of files)</a:t>
            </a:r>
            <a:br>
              <a:rPr lang="en-GB"/>
            </a:b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1700" y="1152475"/>
            <a:ext cx="3650700" cy="3416400"/>
          </a:xfrm>
        </p:spPr>
        <p:txBody>
          <a:bodyPr/>
          <a:lstStyle/>
          <a:p>
            <a:r>
              <a:rPr lang="en-GB" sz="2000">
                <a:solidFill>
                  <a:schemeClr val="tx1"/>
                </a:solidFill>
              </a:rPr>
              <a:t>Easy to compute</a:t>
            </a:r>
            <a:endParaRPr lang="en-GB" sz="2000">
              <a:solidFill>
                <a:schemeClr val="tx1"/>
              </a:solidFill>
            </a:endParaRPr>
          </a:p>
          <a:p>
            <a:r>
              <a:rPr lang="en-GB" sz="2000">
                <a:solidFill>
                  <a:schemeClr val="tx1"/>
                </a:solidFill>
              </a:rPr>
              <a:t>Easy to understand and interpret</a:t>
            </a:r>
            <a:endParaRPr lang="en-GB" sz="2000">
              <a:solidFill>
                <a:schemeClr val="tx1"/>
              </a:solidFill>
            </a:endParaRPr>
          </a:p>
          <a:p>
            <a:r>
              <a:rPr lang="en-GB" sz="2000">
                <a:solidFill>
                  <a:schemeClr val="tx1"/>
                </a:solidFill>
              </a:rPr>
              <a:t>Often sufficient for an approximate measure of size</a:t>
            </a:r>
            <a:endParaRPr lang="en-GB" sz="2000">
              <a:solidFill>
                <a:schemeClr val="tx1"/>
              </a:solidFill>
            </a:endParaRPr>
          </a:p>
          <a:p>
            <a:r>
              <a:rPr lang="en-GB" sz="2000">
                <a:solidFill>
                  <a:schemeClr val="tx1"/>
                </a:solidFill>
              </a:rPr>
              <a:t>Widely used (perhaps the most widely used) metric</a:t>
            </a:r>
            <a:endParaRPr lang="en-GB" sz="2000">
              <a:solidFill>
                <a:schemeClr val="tx1"/>
              </a:solidFill>
            </a:endParaRPr>
          </a:p>
        </p:txBody>
      </p:sp>
      <p:sp>
        <p:nvSpPr>
          <p:cNvPr id="4" name="Content Placeholder 2"/>
          <p:cNvSpPr txBox="1"/>
          <p:nvPr/>
        </p:nvSpPr>
        <p:spPr>
          <a:xfrm>
            <a:off x="4572000" y="1151064"/>
            <a:ext cx="36507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 panose="020B0604020202020204"/>
              <a:buChar char="●"/>
              <a:defRPr sz="16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 panose="020B0604020202020204"/>
              <a:buChar char="○"/>
              <a:defRPr sz="16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 panose="020B0604020202020204"/>
              <a:buChar char="■"/>
              <a:defRPr sz="16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 panose="020B0604020202020204"/>
              <a:buChar char="●"/>
              <a:defRPr sz="16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 panose="020B0604020202020204"/>
              <a:buChar char="○"/>
              <a:defRPr sz="16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 panose="020B0604020202020204"/>
              <a:buChar char="■"/>
              <a:defRPr sz="16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 panose="020B0604020202020204"/>
              <a:buChar char="●"/>
              <a:defRPr sz="16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 panose="020B0604020202020204"/>
              <a:buChar char="○"/>
              <a:defRPr sz="16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600"/>
              <a:buFont typeface="Arial" panose="020B0604020202020204"/>
              <a:buChar char="■"/>
              <a:defRPr sz="16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r>
              <a:rPr lang="en-GB" sz="2000">
                <a:solidFill>
                  <a:schemeClr val="tx1"/>
                </a:solidFill>
              </a:rPr>
              <a:t>Comments</a:t>
            </a:r>
            <a:endParaRPr lang="en-GB" sz="2000">
              <a:solidFill>
                <a:schemeClr val="tx1"/>
              </a:solidFill>
            </a:endParaRPr>
          </a:p>
          <a:p>
            <a:r>
              <a:rPr lang="en-GB" sz="2000">
                <a:solidFill>
                  <a:schemeClr val="tx1"/>
                </a:solidFill>
              </a:rPr>
              <a:t>What is a line?</a:t>
            </a:r>
            <a:endParaRPr lang="en-GB" sz="2000">
              <a:solidFill>
                <a:schemeClr val="tx1"/>
              </a:solidFill>
            </a:endParaRPr>
          </a:p>
          <a:p>
            <a:r>
              <a:rPr lang="en-GB" sz="2000">
                <a:solidFill>
                  <a:schemeClr val="tx1"/>
                </a:solidFill>
              </a:rPr>
              <a:t>Blank lines</a:t>
            </a:r>
            <a:endParaRPr lang="en-GB" sz="2000">
              <a:solidFill>
                <a:schemeClr val="tx1"/>
              </a:solidFill>
            </a:endParaRPr>
          </a:p>
          <a:p>
            <a:r>
              <a:rPr lang="en-GB" sz="2000">
                <a:solidFill>
                  <a:schemeClr val="tx1"/>
                </a:solidFill>
              </a:rPr>
              <a:t>Not all “lines” are equal</a:t>
            </a:r>
            <a:endParaRPr lang="en-GB" sz="2000">
              <a:solidFill>
                <a:schemeClr val="tx1"/>
              </a:solidFill>
            </a:endParaRPr>
          </a:p>
          <a:p>
            <a:r>
              <a:rPr lang="en-GB" sz="2000">
                <a:solidFill>
                  <a:schemeClr val="tx1"/>
                </a:solidFill>
              </a:rPr>
              <a:t>Ignores logical/ architectural complexity</a:t>
            </a:r>
            <a:endParaRPr lang="en-GB" sz="2000">
              <a:solidFill>
                <a:schemeClr val="tx1"/>
              </a:solidFill>
            </a:endParaRPr>
          </a:p>
          <a:p>
            <a:r>
              <a:rPr lang="en-GB" sz="2000">
                <a:solidFill>
                  <a:schemeClr val="tx1"/>
                </a:solidFill>
              </a:rPr>
              <a:t>Highly language-specific</a:t>
            </a:r>
            <a:endParaRPr lang="en-GB" sz="2000">
              <a:solidFill>
                <a:schemeClr val="tx1"/>
              </a:solidFill>
            </a:endParaRPr>
          </a:p>
          <a:p>
            <a:endParaRPr lang="en-GB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Example: Who is the most productive programmer?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1700" y="1152475"/>
            <a:ext cx="8520600" cy="775716"/>
          </a:xfrm>
        </p:spPr>
        <p:txBody>
          <a:bodyPr/>
          <a:lstStyle/>
          <a:p>
            <a:pPr marL="127000" indent="0">
              <a:buNone/>
            </a:pPr>
            <a:r>
              <a:rPr lang="en-GB" sz="2000">
                <a:solidFill>
                  <a:schemeClr val="tx1"/>
                </a:solidFill>
              </a:rPr>
              <a:t>Measured in lines of code</a:t>
            </a:r>
            <a:endParaRPr lang="en-GB" sz="200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91063" y="1313571"/>
            <a:ext cx="3296754" cy="3116546"/>
          </a:xfrm>
          <a:prstGeom prst="rect">
            <a:avLst/>
          </a:prstGeom>
        </p:spPr>
      </p:pic>
    </p:spTree>
  </p:cSld>
  <p:clrMapOvr>
    <a:masterClrMapping/>
  </p:clrMapOvr>
</p:sld>
</file>

<file path=ppt/tags/tag4.xml><?xml version="1.0" encoding="utf-8"?>
<p:tagLst xmlns:p="http://schemas.openxmlformats.org/presentationml/2006/main">
  <p:tag name="commondata" val="eyJoZGlkIjoiNjJlNzNhMmIyNTc4MmQ3N2UyMWU5NTFkNjQ5ZDE1YWYifQ=="/>
</p:tagLst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��< ? m s o - c o n t e n t T y p e ? > < F o r m T e m p l a t e s   x m l n s = " h t t p : / / s c h e m a s . m i c r o s o f t . c o m / s h a r e p o i n t / v 3 / c o n t e n t t y p e / f o r m s " > < D i s p l a y > D o c u m e n t L i b r a r y F o r m < / D i s p l a y > < E d i t > D o c u m e n t L i b r a r y F o r m < / E d i t > < N e w > D o c u m e n t L i b r a r y F o r m < / N e w > < / F o r m T e m p l a t e s > 
</file>

<file path=customXml/item2.xml>��< ? x m l   v e r s i o n = " 1 . 0 " ? > < c t : c o n t e n t T y p e S c h e m a   c t : _ = " "   m a : _ = " "   m a : c o n t e n t T y p e N a m e = " D o c u m e n t "   m a : c o n t e n t T y p e I D = " 0 x 0 1 0 1 0 0 1 C 9 2 A 8 A 8 F 0 3 1 A D 4 A 9 0 9 B A 7 A 7 C 4 5 6 8 4 7 C "   m a : c o n t e n t T y p e V e r s i o n = " 9 "   m a : c o n t e n t T y p e D e s c r i p t i o n = " C r e a t e   a   n e w   d o c u m e n t . "   m a : c o n t e n t T y p e S c o p e = " "   m a : v e r s i o n I D = " 9 c d a 5 6 2 9 c d e 2 c f 5 0 6 a 6 c 7 7 d 8 4 d e d 1 8 0 d "   x m l n s : c t = " h t t p : / / s c h e m a s . m i c r o s o f t . c o m / o f f i c e / 2 0 0 6 / m e t a d a t a / c o n t e n t T y p e "   x m l n s : m a = " h t t p : / / s c h e m a s . m i c r o s o f t . c o m / o f f i c e / 2 0 0 6 / m e t a d a t a / p r o p e r t i e s / m e t a A t t r i b u t e s " >  
 < x s d : s c h e m a   t a r g e t N a m e s p a c e = " h t t p : / / s c h e m a s . m i c r o s o f t . c o m / o f f i c e / 2 0 0 6 / m e t a d a t a / p r o p e r t i e s "   m a : r o o t = " t r u e "   m a : f i e l d s I D = " 6 0 a d f 5 d e 7 4 e 1 d c f e 8 9 e d f 0 8 f c e 0 1 f f 3 3 "   n s 2 : _ = " "   n s 3 : _ = " "   x m l n s : x s d = " h t t p : / / w w w . w 3 . o r g / 2 0 0 1 / X M L S c h e m a "   x m l n s : x s = " h t t p : / / w w w . w 3 . o r g / 2 0 0 1 / X M L S c h e m a "   x m l n s : p = " h t t p : / / s c h e m a s . m i c r o s o f t . c o m / o f f i c e / 2 0 0 6 / m e t a d a t a / p r o p e r t i e s "   x m l n s : n s 2 = " 0 c 9 e b 5 1 3 - a 0 6 8 - 4 d 7 d - 8 5 3 0 - 8 b a b f e d c a 4 1 b "   x m l n s : n s 3 = " 3 3 2 f d 2 2 5 - 6 e 1 e - 4 8 8 d - 8 5 2 0 - f b 2 4 8 0 0 b 4 d a 7 " >  
 < x s d : i m p o r t   n a m e s p a c e = " 0 c 9 e b 5 1 3 - a 0 6 8 - 4 d 7 d - 8 5 3 0 - 8 b a b f e d c a 4 1 b " / >  
 < x s d : i m p o r t   n a m e s p a c e = " 3 3 2 f d 2 2 5 - 6 e 1 e - 4 8 8 d - 8 5 2 0 - f b 2 4 8 0 0 b 4 d a 7 " / >  
 < x s d : e l e m e n t   n a m e = " p r o p e r t i e s " >  
 < x s d : c o m p l e x T y p e >  
 < x s d : s e q u e n c e >  
 < x s d : e l e m e n t   n a m e = " d o c u m e n t M a n a g e m e n t " >  
 < x s d : c o m p l e x T y p e >  
 < x s d : a l l >  
 < x s d : e l e m e n t   r e f = " n s 2 : M e d i a S e r v i c e M e t a d a t a "   m i n O c c u r s = " 0 " / >  
 < x s d : e l e m e n t   r e f = " n s 2 : M e d i a S e r v i c e F a s t M e t a d a t a "   m i n O c c u r s = " 0 " / >  
 < x s d : e l e m e n t   r e f = " n s 2 : M e d i a S e r v i c e S e a r c h P r o p e r t i e s "   m i n O c c u r s = " 0 " / >  
 < x s d : e l e m e n t   r e f = " n s 2 : M e d i a S e r v i c e O b j e c t D e t e c t o r V e r s i o n s "   m i n O c c u r s = " 0 " / >  
 < x s d : e l e m e n t   r e f = " n s 2 : M e d i a S e r v i c e G e n e r a t i o n T i m e "   m i n O c c u r s = " 0 " / >  
 < x s d : e l e m e n t   r e f = " n s 2 : M e d i a S e r v i c e E v e n t H a s h C o d e "   m i n O c c u r s = " 0 " / >  
 < x s d : e l e m e n t   r e f = " n s 2 : M e d i a L e n g t h I n S e c o n d s "   m i n O c c u r s = " 0 " / >  
 < x s d : e l e m e n t   r e f = " n s 3 : S h a r e d W i t h U s e r s "   m i n O c c u r s = " 0 " / >  
 < x s d : e l e m e n t   r e f = " n s 3 : S h a r e d W i t h D e t a i l s "   m i n O c c u r s = " 0 " / >  
 < / x s d : a l l >  
 < / x s d : c o m p l e x T y p e >  
 < / x s d : e l e m e n t >  
 < / x s d : s e q u e n c e >  
 < / x s d : c o m p l e x T y p e >  
 < / x s d : e l e m e n t >  
 < / x s d : s c h e m a >  
 < x s d : s c h e m a   t a r g e t N a m e s p a c e = " 0 c 9 e b 5 1 3 - a 0 6 8 - 4 d 7 d - 8 5 3 0 - 8 b a b f e d c a 4 1 b "   e l e m e n t F o r m D e f a u l t = " q u a l i f i e d "   x m l n s : x s d = " h t t p : / / w w w . w 3 . o r g / 2 0 0 1 / X M L S c h e m a "   x m l n s : x s = " h t t p : / / w w w . w 3 . o r g / 2 0 0 1 / X M L S c h e m a "   x m l n s : d m s = " h t t p : / / s c h e m a s . m i c r o s o f t . c o m / o f f i c e / 2 0 0 6 / d o c u m e n t M a n a g e m e n t / t y p e s "   x m l n s : p c = " h t t p : / / s c h e m a s . m i c r o s o f t . c o m / o f f i c e / i n f o p a t h / 2 0 0 7 / P a r t n e r C o n t r o l s " >  
 < x s d : i m p o r t   n a m e s p a c e = " h t t p : / / s c h e m a s . m i c r o s o f t . c o m / o f f i c e / 2 0 0 6 / d o c u m e n t M a n a g e m e n t / t y p e s " / >  
 < x s d : i m p o r t   n a m e s p a c e = " h t t p : / / s c h e m a s . m i c r o s o f t . c o m / o f f i c e / i n f o p a t h / 2 0 0 7 / P a r t n e r C o n t r o l s " / >  
 < x s d : e l e m e n t   n a m e = " M e d i a S e r v i c e M e t a d a t a "   m a : i n d e x = " 8 "   n i l l a b l e = " t r u e "   m a : d i s p l a y N a m e = " M e d i a S e r v i c e M e t a d a t a "   m a : h i d d e n = " t r u e "   m a : i n t e r n a l N a m e = " M e d i a S e r v i c e M e t a d a t a "   m a : r e a d O n l y = " t r u e " >  
 < x s d : s i m p l e T y p e >  
 < x s d : r e s t r i c t i o n   b a s e = " d m s : N o t e " / >  
 < / x s d : s i m p l e T y p e >  
 < / x s d : e l e m e n t >  
 < x s d : e l e m e n t   n a m e = " M e d i a S e r v i c e F a s t M e t a d a t a "   m a : i n d e x = " 9 "   n i l l a b l e = " t r u e "   m a : d i s p l a y N a m e = " M e d i a S e r v i c e F a s t M e t a d a t a "   m a : h i d d e n = " t r u e "   m a : i n t e r n a l N a m e = " M e d i a S e r v i c e F a s t M e t a d a t a "   m a : r e a d O n l y = " t r u e " >  
 < x s d : s i m p l e T y p e >  
 < x s d : r e s t r i c t i o n   b a s e = " d m s : N o t e " / >  
 < / x s d : s i m p l e T y p e >  
 < / x s d : e l e m e n t >  
 < x s d : e l e m e n t   n a m e = " M e d i a S e r v i c e S e a r c h P r o p e r t i e s "   m a : i n d e x = " 1 0 "   n i l l a b l e = " t r u e "   m a : d i s p l a y N a m e = " M e d i a S e r v i c e S e a r c h P r o p e r t i e s "   m a : h i d d e n = " t r u e "   m a : i n t e r n a l N a m e = " M e d i a S e r v i c e S e a r c h P r o p e r t i e s "   m a : r e a d O n l y = " t r u e " >  
 < x s d : s i m p l e T y p e >  
 < x s d : r e s t r i c t i o n   b a s e = " d m s : N o t e " / >  
 < / x s d : s i m p l e T y p e >  
 < / x s d : e l e m e n t >  
 < x s d : e l e m e n t   n a m e = " M e d i a S e r v i c e O b j e c t D e t e c t o r V e r s i o n s "   m a : i n d e x = " 1 1 "   n i l l a b l e = " t r u e "   m a : d i s p l a y N a m e = " M e d i a S e r v i c e O b j e c t D e t e c t o r V e r s i o n s "   m a : h i d d e n = " t r u e "   m a : i n d e x e d = " t r u e "   m a : i n t e r n a l N a m e = " M e d i a S e r v i c e O b j e c t D e t e c t o r V e r s i o n s "   m a : r e a d O n l y = " t r u e " >  
 < x s d : s i m p l e T y p e >  
 < x s d : r e s t r i c t i o n   b a s e = " d m s : T e x t " / >  
 < / x s d : s i m p l e T y p e >  
 < / x s d : e l e m e n t >  
 < x s d : e l e m e n t   n a m e = " M e d i a S e r v i c e G e n e r a t i o n T i m e "   m a : i n d e x = " 1 2 "   n i l l a b l e = " t r u e "   m a : d i s p l a y N a m e = " M e d i a S e r v i c e G e n e r a t i o n T i m e "   m a : h i d d e n = " t r u e "   m a : i n t e r n a l N a m e = " M e d i a S e r v i c e G e n e r a t i o n T i m e "   m a : r e a d O n l y = " t r u e " >  
 < x s d : s i m p l e T y p e >  
 < x s d : r e s t r i c t i o n   b a s e = " d m s : T e x t " / >  
 < / x s d : s i m p l e T y p e >  
 < / x s d : e l e m e n t >  
 < x s d : e l e m e n t   n a m e = " M e d i a S e r v i c e E v e n t H a s h C o d e "   m a : i n d e x = " 1 3 "   n i l l a b l e = " t r u e "   m a : d i s p l a y N a m e = " M e d i a S e r v i c e E v e n t H a s h C o d e "   m a : h i d d e n = " t r u e "   m a : i n t e r n a l N a m e = " M e d i a S e r v i c e E v e n t H a s h C o d e "   m a : r e a d O n l y = " t r u e " >  
 < x s d : s i m p l e T y p e >  
 < x s d : r e s t r i c t i o n   b a s e = " d m s : T e x t " / >  
 < / x s d : s i m p l e T y p e >  
 < / x s d : e l e m e n t >  
 < x s d : e l e m e n t   n a m e = " M e d i a L e n g t h I n S e c o n d s "   m a : i n d e x = " 1 4 "   n i l l a b l e = " t r u e "   m a : d i s p l a y N a m e = " M e d i a L e n g t h I n S e c o n d s "   m a : h i d d e n = " t r u e "   m a : i n t e r n a l N a m e = " M e d i a L e n g t h I n S e c o n d s "   m a : r e a d O n l y = " t r u e " >  
 < x s d : s i m p l e T y p e >  
 < x s d : r e s t r i c t i o n   b a s e = " d m s : U n k n o w n " / >  
 < / x s d : s i m p l e T y p e >  
 < / x s d : e l e m e n t >  
 < / x s d : s c h e m a >  
 < x s d : s c h e m a   t a r g e t N a m e s p a c e = " 3 3 2 f d 2 2 5 - 6 e 1 e - 4 8 8 d - 8 5 2 0 - f b 2 4 8 0 0 b 4 d a 7 "   e l e m e n t F o r m D e f a u l t = " q u a l i f i e d "   x m l n s : x s d = " h t t p : / / w w w . w 3 . o r g / 2 0 0 1 / X M L S c h e m a "   x m l n s : x s = " h t t p : / / w w w . w 3 . o r g / 2 0 0 1 / X M L S c h e m a "   x m l n s : d m s = " h t t p : / / s c h e m a s . m i c r o s o f t . c o m / o f f i c e / 2 0 0 6 / d o c u m e n t M a n a g e m e n t / t y p e s "   x m l n s : p c = " h t t p : / / s c h e m a s . m i c r o s o f t . c o m / o f f i c e / i n f o p a t h / 2 0 0 7 / P a r t n e r C o n t r o l s " >  
 < x s d : i m p o r t   n a m e s p a c e = " h t t p : / / s c h e m a s . m i c r o s o f t . c o m / o f f i c e / 2 0 0 6 / d o c u m e n t M a n a g e m e n t / t y p e s " / >  
 < x s d : i m p o r t   n a m e s p a c e = " h t t p : / / s c h e m a s . m i c r o s o f t . c o m / o f f i c e / i n f o p a t h / 2 0 0 7 / P a r t n e r C o n t r o l s " / >  
 < x s d : e l e m e n t   n a m e = " S h a r e d W i t h U s e r s "   m a : i n d e x = " 1 5 "   n i l l a b l e = " t r u e "   m a : d i s p l a y N a m e = " S h a r e d   W i t h "   m a : i n t e r n a l N a m e = " S h a r e d W i t h U s e r s "   m a : r e a d O n l y = " t r u e " >  
 < x s d : c o m p l e x T y p e >  
 < x s d : c o m p l e x C o n t e n t >  
 < x s d : e x t e n s i o n   b a s e = " d m s : U s e r M u l t i " >  
 < x s d : s e q u e n c e >  
 < x s d : e l e m e n t   n a m e = " U s e r I n f o "   m i n O c c u r s = " 0 "   m a x O c c u r s = " u n b o u n d e d " >  
 < x s d : c o m p l e x T y p e >  
 < x s d : s e q u e n c e >  
 < x s d : e l e m e n t   n a m e = " D i s p l a y N a m e "   t y p e = " x s d : s t r i n g "   m i n O c c u r s = " 0 " / >  
 < x s d : e l e m e n t   n a m e = " A c c o u n t I d "   t y p e = " d m s : U s e r I d "   m i n O c c u r s = " 0 "   n i l l a b l e = " t r u e " / >  
 < x s d : e l e m e n t   n a m e = " A c c o u n t T y p e "   t y p e = " x s d : s t r i n g "   m i n O c c u r s = " 0 " / >  
 < / x s d : s e q u e n c e >  
 < / x s d : c o m p l e x T y p e >  
 < / x s d : e l e m e n t >  
 < / x s d : s e q u e n c e >  
 < / x s d : e x t e n s i o n >  
 < / x s d : c o m p l e x C o n t e n t >  
 < / x s d : c o m p l e x T y p e >  
 < / x s d : e l e m e n t >  
 < x s d : e l e m e n t   n a m e = " S h a r e d W i t h D e t a i l s "   m a : i n d e x = " 1 6 "   n i l l a b l e = " t r u e "   m a : d i s p l a y N a m e = " S h a r e d   W i t h   D e t a i l s "   m a : i n t e r n a l N a m e = " S h a r e d W i t h D e t a i l s "   m a : r e a d O n l y = " t r u e " >  
 < x s d : s i m p l e T y p e >  
 < x s d : r e s t r i c t i o n   b a s e = " d m s : N o t e " >  
 < x s d : m a x L e n g t h   v a l u e = " 2 5 5 " / >  
 < / x s d : r e s t r i c t i o n >  
 < / x s d : s i m p l e T y p e >  
 < / x s d : e l e m e n t >  
 < / x s d : s c h e m a >  
 < x s d : s c h e m a   t a r g e t N a m e s p a c e = " h t t p : / / s c h e m a s . o p e n x m l f o r m a t s . o r g / p a c k a g e / 2 0 0 6 / m e t a d a t a / c o r e - p r o p e r t i e s "   e l e m e n t F o r m D e f a u l t = " q u a l i f i e d "   a t t r i b u t e F o r m D e f a u l t = " u n q u a l i f i e d "   b l o c k D e f a u l t = " # a l l "   x m l n s = " h t t p : / / s c h e m a s . o p e n x m l f o r m a t s . o r g / p a c k a g e / 2 0 0 6 / m e t a d a t a / c o r e - p r o p e r t i e s "   x m l n s : x s d = " h t t p : / / w w w . w 3 . o r g / 2 0 0 1 / X M L S c h e m a "   x m l n s : x s i = " h t t p : / / w w w . w 3 . o r g / 2 0 0 1 / X M L S c h e m a - i n s t a n c e "   x m l n s : d c = " h t t p : / / p u r l . o r g / d c / e l e m e n t s / 1 . 1 / "   x m l n s : d c t e r m s = " h t t p : / / p u r l . o r g / d c / t e r m s / "   x m l n s : o d o c = " h t t p : / / s c h e m a s . m i c r o s o f t . c o m / i n t e r n a l / o b d " >  
 < x s d : i m p o r t   n a m e s p a c e = " h t t p : / / p u r l . o r g / d c / e l e m e n t s / 1 . 1 / "   s c h e m a L o c a t i o n = " h t t p : / / d u b l i n c o r e . o r g / s c h e m a s / x m l s / q d c / 2 0 0 3 / 0 4 / 0 2 / d c . x s d " / >  
 < x s d : i m p o r t   n a m e s p a c e = " h t t p : / / p u r l . o r g / d c / t e r m s / "   s c h e m a L o c a t i o n = " h t t p : / / d u b l i n c o r e . o r g / s c h e m a s / x m l s / q d c / 2 0 0 3 / 0 4 / 0 2 / d c t e r m s . x s d " / >  
 < x s d : e l e m e n t   n a m e = " c o r e P r o p e r t i e s "   t y p e = " C T _ c o r e P r o p e r t i e s " / >  
 < x s d : c o m p l e x T y p e   n a m e = " C T _ c o r e P r o p e r t i e s " >  
 < x s d : a l l >  
 < x s d : e l e m e n t   r e f = " d c : c r e a t o r "   m i n O c c u r s = " 0 "   m a x O c c u r s = " 1 " / >  
 < x s d : e l e m e n t   r e f = " d c t e r m s : c r e a t e d "   m i n O c c u r s = " 0 "   m a x O c c u r s = " 1 " / >  
 < x s d : e l e m e n t   r e f = " d c : i d e n t i f i e r "   m i n O c c u r s = " 0 "   m a x O c c u r s = " 1 " / >  
 < x s d : e l e m e n t   n a m e = " c o n t e n t T y p e "   m i n O c c u r s = " 0 "   m a x O c c u r s = " 1 "   t y p e = " x s d : s t r i n g "   m a : i n d e x = " 0 "   m a : d i s p l a y N a m e = " C o n t e n t   T y p e " / >  
 < x s d : e l e m e n t   r e f = " d c : t i t l e "   m i n O c c u r s = " 0 "   m a x O c c u r s = " 1 "   m a : i n d e x = " 4 "   m a : d i s p l a y N a m e = " T i t l e " / >  
 < x s d : e l e m e n t   r e f = " d c : s u b j e c t "   m i n O c c u r s = " 0 "   m a x O c c u r s = " 1 " / >  
 < x s d : e l e m e n t   r e f = " d c : d e s c r i p t i o n "   m i n O c c u r s = " 0 "   m a x O c c u r s = " 1 " / >  
 < x s d : e l e m e n t   n a m e = " k e y w o r d s "   m i n O c c u r s = " 0 "   m a x O c c u r s = " 1 "   t y p e = " x s d : s t r i n g " / >  
 < x s d : e l e m e n t   r e f = " d c : l a n g u a g e "   m i n O c c u r s = " 0 "   m a x O c c u r s = " 1 " / >  
 < x s d : e l e m e n t   n a m e = " c a t e g o r y "   m i n O c c u r s = " 0 "   m a x O c c u r s = " 1 "   t y p e = " x s d : s t r i n g " / >  
 < x s d : e l e m e n t   n a m e = " v e r s i o n "   m i n O c c u r s = " 0 "   m a x O c c u r s = " 1 "   t y p e = " x s d : s t r i n g " / >  
 < x s d : e l e m e n t   n a m e = " r e v i s i o n "   m i n O c c u r s = " 0 "   m a x O c c u r s = " 1 "   t y p e = " x s d : s t r i n g " >  
 < x s d : a n n o t a t i o n >  
 < x s d : d o c u m e n t a t i o n >  
                                                 T h i s   v a l u e   i n d i c a t e s   t h e   n u m b e r   o f   s a v e s   o r   r e v i s i o n s .   T h e   a p p l i c a t i o n   i s   r e s p o n s i b l e   f o r   u p d a t i n g   t h i s   v a l u e   a f t e r   e a c h   r e v i s i o n .  
                                         < / x s d : d o c u m e n t a t i o n >  
 < / x s d : a n n o t a t i o n >  
 < / x s d : e l e m e n t >  
 < x s d : e l e m e n t   n a m e = " l a s t M o d i f i e d B y "   m i n O c c u r s = " 0 "   m a x O c c u r s = " 1 "   t y p e = " x s d : s t r i n g " / >  
 < x s d : e l e m e n t   r e f = " d c t e r m s : m o d i f i e d "   m i n O c c u r s = " 0 "   m a x O c c u r s = " 1 " / >  
 < x s d : e l e m e n t   n a m e = " c o n t e n t S t a t u s "   m i n O c c u r s = " 0 "   m a x O c c u r s = " 1 "   t y p e = " x s d : s t r i n g " / >  
 < / x s d : a l l >  
 < / x s d : c o m p l e x T y p e >  
 < / x s d : s c h e m a >  
 < x s : s c h e m a   t a r g e t N a m e s p a c e = " h t t p : / / s c h e m a s . m i c r o s o f t . c o m / o f f i c e / i n f o p a t h / 2 0 0 7 / P a r t n e r C o n t r o l s "   e l e m e n t F o r m D e f a u l t = " q u a l i f i e d "   a t t r i b u t e F o r m D e f a u l t = " u n q u a l i f i e d "   x m l n s : p c = " h t t p : / / s c h e m a s . m i c r o s o f t . c o m / o f f i c e / i n f o p a t h / 2 0 0 7 / P a r t n e r C o n t r o l s "   x m l n s : x s = " h t t p : / / w w w . w 3 . o r g / 2 0 0 1 / X M L S c h e m a " >  
 < x s : e l e m e n t   n a m e = " P e r s o n " >  
 < x s : c o m p l e x T y p e >  
 < x s : s e q u e n c e >  
 < x s : e l e m e n t   r e f = " p c : D i s p l a y N a m e "   m i n O c c u r s = " 0 " > < / x s : e l e m e n t >  
 < x s : e l e m e n t   r e f = " p c : A c c o u n t I d "   m i n O c c u r s = " 0 " > < / x s : e l e m e n t >  
 < x s : e l e m e n t   r e f = " p c : A c c o u n t T y p e "   m i n O c c u r s = " 0 " > < / x s : e l e m e n t >  
 < / x s : s e q u e n c e >  
 < / x s : c o m p l e x T y p e >  
 < / x s : e l e m e n t >  
 < x s : e l e m e n t   n a m e = " D i s p l a y N a m e "   t y p e = " x s : s t r i n g " > < / x s : e l e m e n t >  
 < x s : e l e m e n t   n a m e = " A c c o u n t I d "   t y p e = " x s : s t r i n g " > < / x s : e l e m e n t >  
 < x s : e l e m e n t   n a m e = " A c c o u n t T y p e "   t y p e = " x s : s t r i n g " > < / x s : e l e m e n t >  
 < x s : e l e m e n t   n a m e = " B D C A s s o c i a t e d E n t i t y " >  
 < x s : c o m p l e x T y p e >  
 < x s : s e q u e n c e >  
 < x s : e l e m e n t   r e f = " p c : B D C E n t i t y "   m i n O c c u r s = " 0 "   m a x O c c u r s = " u n b o u n d e d " > < / x s : e l e m e n t >  
 < / x s : s e q u e n c e >  
 < x s : a t t r i b u t e   r e f = " p c : E n t i t y N a m e s p a c e " > < / x s : a t t r i b u t e >  
 < x s : a t t r i b u t e   r e f = " p c : E n t i t y N a m e " > < / x s : a t t r i b u t e >  
 < x s : a t t r i b u t e   r e f = " p c : S y s t e m I n s t a n c e N a m e " > < / x s : a t t r i b u t e >  
 < x s : a t t r i b u t e   r e f = " p c : A s s o c i a t i o n N a m e " > < / x s : a t t r i b u t e >  
 < / x s : c o m p l e x T y p e >  
 < / x s : e l e m e n t >  
 < x s : a t t r i b u t e   n a m e = " E n t i t y N a m e s p a c e "   t y p e = " x s : s t r i n g " > < / x s : a t t r i b u t e >  
 < x s : a t t r i b u t e   n a m e = " E n t i t y N a m e "   t y p e = " x s : s t r i n g " > < / x s : a t t r i b u t e >  
 < x s : a t t r i b u t e   n a m e = " S y s t e m I n s t a n c e N a m e "   t y p e = " x s : s t r i n g " > < / x s : a t t r i b u t e >  
 < x s : a t t r i b u t e   n a m e = " A s s o c i a t i o n N a m e "   t y p e = " x s : s t r i n g " > < / x s : a t t r i b u t e >  
 < x s : e l e m e n t   n a m e = " B D C E n t i t y " >  
 < x s : c o m p l e x T y p e >  
 < x s : s e q u e n c e >  
 < x s : e l e m e n t   r e f = " p c : E n t i t y D i s p l a y N a m e "   m i n O c c u r s = " 0 " > < / x s : e l e m e n t >  
 < x s : e l e m e n t   r e f = " p c : E n t i t y I n s t a n c e R e f e r e n c e "   m i n O c c u r s = " 0 " > < / x s : e l e m e n t >  
 < x s : e l e m e n t   r e f = " p c : E n t i t y I d 1 "   m i n O c c u r s = " 0 " > < / x s : e l e m e n t >  
 < x s : e l e m e n t   r e f = " p c : E n t i t y I d 2 "   m i n O c c u r s = " 0 " > < / x s : e l e m e n t >  
 < x s : e l e m e n t   r e f = " p c : E n t i t y I d 3 "   m i n O c c u r s = " 0 " > < / x s : e l e m e n t >  
 < x s : e l e m e n t   r e f = " p c : E n t i t y I d 4 "   m i n O c c u r s = " 0 " > < / x s : e l e m e n t >  
 < x s : e l e m e n t   r e f = " p c : E n t i t y I d 5 "   m i n O c c u r s = " 0 " > < / x s : e l e m e n t >  
 < / x s : s e q u e n c e >  
 < / x s : c o m p l e x T y p e >  
 < / x s : e l e m e n t >  
 < x s : e l e m e n t   n a m e = " E n t i t y D i s p l a y N a m e "   t y p e = " x s : s t r i n g " > < / x s : e l e m e n t >  
 < x s : e l e m e n t   n a m e = " E n t i t y I n s t a n c e R e f e r e n c e "   t y p e = " x s : s t r i n g " > < / x s : e l e m e n t >  
 < x s : e l e m e n t   n a m e = " E n t i t y I d 1 "   t y p e = " x s : s t r i n g " > < / x s : e l e m e n t >  
 < x s : e l e m e n t   n a m e = " E n t i t y I d 2 "   t y p e = " x s : s t r i n g " > < / x s : e l e m e n t >  
 < x s : e l e m e n t   n a m e = " E n t i t y I d 3 "   t y p e = " x s : s t r i n g " > < / x s : e l e m e n t >  
 < x s : e l e m e n t   n a m e = " E n t i t y I d 4 "   t y p e = " x s : s t r i n g " > < / x s : e l e m e n t >  
 < x s : e l e m e n t   n a m e = " E n t i t y I d 5 "   t y p e = " x s : s t r i n g " > < / x s : e l e m e n t >  
 < x s : e l e m e n t   n a m e = " T e r m s " >  
 < x s : c o m p l e x T y p e >  
 < x s : s e q u e n c e >  
 < x s : e l e m e n t   r e f = " p c : T e r m I n f o "   m i n O c c u r s = " 0 "   m a x O c c u r s = " u n b o u n d e d " > < / x s : e l e m e n t >  
 < / x s : s e q u e n c e >  
 < / x s : c o m p l e x T y p e >  
 < / x s : e l e m e n t >  
 < x s : e l e m e n t   n a m e = " T e r m I n f o " >  
 < x s : c o m p l e x T y p e >  
 < x s : s e q u e n c e >  
 < x s : e l e m e n t   r e f = " p c : T e r m N a m e "   m i n O c c u r s = " 0 " > < / x s : e l e m e n t >  
 < x s : e l e m e n t   r e f = " p c : T e r m I d "   m i n O c c u r s = " 0 " > < / x s : e l e m e n t >  
 < / x s : s e q u e n c e >  
 < / x s : c o m p l e x T y p e >  
 < / x s : e l e m e n t >  
 < x s : e l e m e n t   n a m e = " T e r m N a m e "   t y p e = " x s : s t r i n g " > < / x s : e l e m e n t >  
 < x s : e l e m e n t   n a m e = " T e r m I d "   t y p e = " x s : s t r i n g " > < / x s : e l e m e n t >  
 < / x s : s c h e m a >  
 < / c t : c o n t e n t T y p e S c h e m a > 
</file>

<file path=customXml/item3.xml>��< ? x m l   v e r s i o n = " 1 . 0 " ? > < p : p r o p e r t i e s   x m l n s : p = " h t t p : / / s c h e m a s . m i c r o s o f t . c o m / o f f i c e / 2 0 0 6 / m e t a d a t a / p r o p e r t i e s "   x m l n s : x s i = " h t t p : / / w w w . w 3 . o r g / 2 0 0 1 / X M L S c h e m a - i n s t a n c e "   x m l n s : p c = " h t t p : / / s c h e m a s . m i c r o s o f t . c o m / o f f i c e / i n f o p a t h / 2 0 0 7 / P a r t n e r C o n t r o l s " > < d o c u m e n t M a n a g e m e n t / > < / p : p r o p e r t i e s > 
</file>

<file path=customXml/itemProps1.xml><?xml version="1.0" encoding="utf-8"?>
<ds:datastoreItem xmlns:ds="http://schemas.openxmlformats.org/officeDocument/2006/customXml" ds:itemID="{2E54FBF9-7D3B-41C5-AE94-3EC6D8FB422B}">
  <ds:schemaRefs/>
</ds:datastoreItem>
</file>

<file path=customXml/itemProps2.xml><?xml version="1.0" encoding="utf-8"?>
<ds:datastoreItem xmlns:ds="http://schemas.openxmlformats.org/officeDocument/2006/customXml" ds:itemID="{A5FFF9F3-5608-4B44-8A44-59DDE05183FB}">
  <ds:schemaRefs/>
</ds:datastoreItem>
</file>

<file path=customXml/itemProps3.xml><?xml version="1.0" encoding="utf-8"?>
<ds:datastoreItem xmlns:ds="http://schemas.openxmlformats.org/officeDocument/2006/customXml" ds:itemID="{DD2A1253-7223-4C47-A6EA-5469F68DEBE9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6681</Words>
  <Application>WPS 演示</Application>
  <PresentationFormat>全屏显示(16:9)</PresentationFormat>
  <Paragraphs>311</Paragraphs>
  <Slides>32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21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54" baseType="lpstr">
      <vt:lpstr>Arial</vt:lpstr>
      <vt:lpstr>宋体</vt:lpstr>
      <vt:lpstr>Wingdings</vt:lpstr>
      <vt:lpstr>Arial</vt:lpstr>
      <vt:lpstr>MS PGothic</vt:lpstr>
      <vt:lpstr>Courier New</vt:lpstr>
      <vt:lpstr>Times New Roman</vt:lpstr>
      <vt:lpstr>ZapfHumnst BT</vt:lpstr>
      <vt:lpstr>Segoe Print</vt:lpstr>
      <vt:lpstr>ArialMT</vt:lpstr>
      <vt:lpstr>TrebuchetMS</vt:lpstr>
      <vt:lpstr>微软雅黑</vt:lpstr>
      <vt:lpstr>Arial Unicode MS</vt:lpstr>
      <vt:lpstr>Trebuchet MS</vt:lpstr>
      <vt:lpstr>Noto Serif</vt:lpstr>
      <vt:lpstr>Gilroy</vt:lpstr>
      <vt:lpstr>TrebuchetMS</vt:lpstr>
      <vt:lpstr>Lato</vt:lpstr>
      <vt:lpstr>Lato</vt:lpstr>
      <vt:lpstr>Calibri</vt:lpstr>
      <vt:lpstr>AppleColorEmoji</vt:lpstr>
      <vt:lpstr>Simple Light</vt:lpstr>
      <vt:lpstr>Project Management</vt:lpstr>
      <vt:lpstr>Overview</vt:lpstr>
      <vt:lpstr>Measurement is Central to Quality</vt:lpstr>
      <vt:lpstr>What is “Measurement”?   </vt:lpstr>
      <vt:lpstr>Measurement is Difficult in Software Engineering</vt:lpstr>
      <vt:lpstr>Usual Metrics: Size and Complexity  </vt:lpstr>
      <vt:lpstr>White Box Complexity Metrics</vt:lpstr>
      <vt:lpstr>Number of lines in a file (or a group of files) </vt:lpstr>
      <vt:lpstr>Example: Who is the most productive programmer?</vt:lpstr>
      <vt:lpstr>Example: Who is the most productive programmer?</vt:lpstr>
      <vt:lpstr>Cyclomatic Complexity</vt:lpstr>
      <vt:lpstr>PowerPoint 演示文稿</vt:lpstr>
      <vt:lpstr>Black Box Complexity Merics</vt:lpstr>
      <vt:lpstr>PowerPoint 演示文稿</vt:lpstr>
      <vt:lpstr>Storey Points (Size Estimation)</vt:lpstr>
      <vt:lpstr>Accuracy vs Effort in Project Estimation</vt:lpstr>
      <vt:lpstr>Planning Poker</vt:lpstr>
      <vt:lpstr>Planning Poker: Process</vt:lpstr>
      <vt:lpstr>Planning Poker: Process</vt:lpstr>
      <vt:lpstr>Planning Poker: Process</vt:lpstr>
      <vt:lpstr>Team Velocity</vt:lpstr>
      <vt:lpstr>Burn Charts</vt:lpstr>
      <vt:lpstr>Software Laws: Patents, Copyright, Contract, Privacy</vt:lpstr>
      <vt:lpstr>Patent Law</vt:lpstr>
      <vt:lpstr>The “Social Network”</vt:lpstr>
      <vt:lpstr>Copyright</vt:lpstr>
      <vt:lpstr>Copyright Theft?</vt:lpstr>
      <vt:lpstr>The “Social Network”</vt:lpstr>
      <vt:lpstr>Contract Law</vt:lpstr>
      <vt:lpstr>The “Social Network”</vt:lpstr>
      <vt:lpstr>Data Protection </vt:lpstr>
      <vt:lpstr>Review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/>
  <cp:lastModifiedBy>fufu</cp:lastModifiedBy>
  <cp:revision>52</cp:revision>
  <dcterms:created xsi:type="dcterms:W3CDTF">2024-04-16T14:44:53Z</dcterms:created>
  <dcterms:modified xsi:type="dcterms:W3CDTF">2024-04-16T14:51:27Z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0x0101001C92A8A8F031AD4A909BA7A7C456847C</vt:lpwstr>
  </property>
  <property fmtid="{D5CDD505-2E9C-101B-9397-08002B2CF9AE}" pid="3" name="MediaServiceImageTags">
    <vt:lpwstr/>
  </property>
  <property fmtid="{D5CDD505-2E9C-101B-9397-08002B2CF9AE}" pid="4" name="Order">
    <vt:r8>12400</vt:r8>
  </property>
  <property fmtid="{D5CDD505-2E9C-101B-9397-08002B2CF9AE}" pid="5" name="xd_Signature">
    <vt:bool>false</vt:bool>
  </property>
  <property fmtid="{D5CDD505-2E9C-101B-9397-08002B2CF9AE}" pid="6" name="xd_ProgID">
    <vt:lpwstr/>
  </property>
  <property fmtid="{D5CDD505-2E9C-101B-9397-08002B2CF9AE}" pid="7" name="_SourceUrl">
    <vt:lpwstr/>
  </property>
  <property fmtid="{D5CDD505-2E9C-101B-9397-08002B2CF9AE}" pid="8" name="_SharedFileIndex">
    <vt:lpwstr/>
  </property>
  <property fmtid="{D5CDD505-2E9C-101B-9397-08002B2CF9AE}" pid="9" name="ComplianceAssetId">
    <vt:lpwstr/>
  </property>
  <property fmtid="{D5CDD505-2E9C-101B-9397-08002B2CF9AE}" pid="10" name="TemplateUrl">
    <vt:lpwstr/>
  </property>
  <property fmtid="{D5CDD505-2E9C-101B-9397-08002B2CF9AE}" pid="11" name="_ExtendedDescription">
    <vt:lpwstr/>
  </property>
  <property fmtid="{D5CDD505-2E9C-101B-9397-08002B2CF9AE}" pid="12" name="TriggerFlowInfo">
    <vt:lpwstr/>
  </property>
  <property fmtid="{D5CDD505-2E9C-101B-9397-08002B2CF9AE}" pid="13" name="ICV">
    <vt:lpwstr>9C942CF8D1A6414E889060523F42A745_12</vt:lpwstr>
  </property>
  <property fmtid="{D5CDD505-2E9C-101B-9397-08002B2CF9AE}" pid="14" name="KSOProductBuildVer">
    <vt:lpwstr>2052-12.1.0.16729</vt:lpwstr>
  </property>
</Properties>
</file>