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3.svg" ContentType="image/svg+xml"/>
  <Override PartName="/ppt/media/image15.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
  </p:notesMasterIdLst>
  <p:sldIdLst>
    <p:sldId id="281" r:id="rId3"/>
    <p:sldId id="261" r:id="rId4"/>
    <p:sldId id="283" r:id="rId6"/>
    <p:sldId id="262" r:id="rId7"/>
    <p:sldId id="284" r:id="rId8"/>
    <p:sldId id="286" r:id="rId9"/>
    <p:sldId id="287" r:id="rId10"/>
    <p:sldId id="285" r:id="rId11"/>
    <p:sldId id="288" r:id="rId12"/>
    <p:sldId id="289" r:id="rId13"/>
    <p:sldId id="290" r:id="rId14"/>
    <p:sldId id="294" r:id="rId15"/>
    <p:sldId id="296" r:id="rId16"/>
    <p:sldId id="293" r:id="rId17"/>
    <p:sldId id="295" r:id="rId18"/>
    <p:sldId id="291" r:id="rId19"/>
    <p:sldId id="297" r:id="rId20"/>
    <p:sldId id="298" r:id="rId21"/>
    <p:sldId id="299" r:id="rId22"/>
    <p:sldId id="300" r:id="rId23"/>
    <p:sldId id="301" r:id="rId24"/>
    <p:sldId id="303" r:id="rId25"/>
    <p:sldId id="302" r:id="rId26"/>
    <p:sldId id="304" r:id="rId27"/>
    <p:sldId id="305" r:id="rId28"/>
    <p:sldId id="306" r:id="rId29"/>
    <p:sldId id="307" r:id="rId30"/>
    <p:sldId id="308" r:id="rId31"/>
    <p:sldId id="309" r:id="rId32"/>
    <p:sldId id="310" r:id="rId33"/>
    <p:sldId id="258" r:id="rId34"/>
    <p:sldId id="263" r:id="rId35"/>
  </p:sldIdLst>
  <p:sldSz cx="9144000" cy="5143500" type="screen16x9"/>
  <p:notesSz cx="6858000" cy="9144000"/>
  <p:custDataLst>
    <p:tags r:id="rId4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685" autoAdjust="0"/>
    <p:restoredTop sz="94686"/>
  </p:normalViewPr>
  <p:slideViewPr>
    <p:cSldViewPr snapToGrid="0" showGuides="1">
      <p:cViewPr varScale="1">
        <p:scale>
          <a:sx n="82" d="100"/>
          <a:sy n="82" d="100"/>
        </p:scale>
        <p:origin x="40" y="24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gs" Target="tags/tag4.xml"/><Relationship Id="rId41" Type="http://schemas.openxmlformats.org/officeDocument/2006/relationships/customXml" Target="../customXml/item3.xml"/><Relationship Id="rId40" Type="http://schemas.openxmlformats.org/officeDocument/2006/relationships/customXml" Target="../customXml/item2.xml"/><Relationship Id="rId4" Type="http://schemas.openxmlformats.org/officeDocument/2006/relationships/slide" Target="slides/slide2.xml"/><Relationship Id="rId39" Type="http://schemas.openxmlformats.org/officeDocument/2006/relationships/customXml" Target="../customXml/item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endParaRPr lang="zh-CN" altLang="en-US"/>
          </a:p>
          <a:p>
            <a:r>
              <a:rPr lang="zh-CN" altLang="en-US"/>
              <a:t>调查表</a:t>
            </a:r>
            <a:endParaRPr lang="zh-CN" altLang="en-US"/>
          </a:p>
          <a:p>
            <a:r>
              <a:rPr lang="zh-CN" altLang="en-US"/>
              <a:t>NASA任务负荷指数（NASA TLX）</a:t>
            </a:r>
            <a:endParaRPr lang="zh-CN" altLang="en-US"/>
          </a:p>
          <a:p>
            <a:r>
              <a:rPr lang="zh-CN" altLang="en-US"/>
              <a:t>系统可用性量表（SUS）</a:t>
            </a:r>
            <a:endParaRPr lang="zh-CN" altLang="en-US"/>
          </a:p>
          <a:p>
            <a:r>
              <a:rPr lang="zh-CN" altLang="en-US"/>
              <a:t>统计测试，以确定感知工作量或系统可用性得分是否发生了显著变化</a:t>
            </a:r>
            <a:endParaRPr lang="zh-CN" altLang="en-US"/>
          </a:p>
          <a:p>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用户在完成任务后回答NASA TLX。这是必要的，因为要求他们在任务期间完成通常是不可能的。然而，这可能意味着用户忘记了感知工作负载的细节。</a:t>
            </a:r>
          </a:p>
          <a:p>
            <a:pPr marL="0" lvl="0" indent="0" algn="l" rtl="0">
              <a:spcBef>
                <a:spcPts val="0"/>
              </a:spcBef>
              <a:spcAft>
                <a:spcPts val="0"/>
              </a:spcAft>
              <a:buNone/>
            </a:pPr>
            <a:r>
              <a:t>问卷分两步进行评分：</a:t>
            </a:r>
          </a:p>
          <a:p>
            <a:pPr marL="0" lvl="0" indent="0" algn="l" rtl="0">
              <a:spcBef>
                <a:spcPts val="0"/>
              </a:spcBef>
              <a:spcAft>
                <a:spcPts val="0"/>
              </a:spcAft>
              <a:buNone/>
            </a:pPr>
            <a:r>
              <a:t>识别6个维度对用户感知工作量的相对重要性</a:t>
            </a:r>
          </a:p>
          <a:p>
            <a:pPr marL="0" lvl="0" indent="0" algn="l" rtl="0">
              <a:spcBef>
                <a:spcPts val="0"/>
              </a:spcBef>
              <a:spcAft>
                <a:spcPts val="0"/>
              </a:spcAft>
              <a:buNone/>
            </a:pPr>
            <a:r>
              <a:t>在一个量表上对6个维度中的每一个进行评分</a:t>
            </a:r>
          </a:p>
          <a:p>
            <a:pPr marL="0" lvl="0" indent="0" algn="l" rtl="0">
              <a:spcBef>
                <a:spcPts val="0"/>
              </a:spcBef>
              <a:spcAft>
                <a:spcPts val="0"/>
              </a:spcAft>
              <a:buNone/>
            </a:pPr>
            <a: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用户反思他们被要求执行的任务，并显示六个维度的每一个配对组合，以决定哪一个与他们个人对与任务相关的工作量的定义更相关。</a:t>
            </a:r>
          </a:p>
          <a:p>
            <a:pPr marL="0" lvl="0" indent="0" algn="l" rtl="0">
              <a:spcBef>
                <a:spcPts val="0"/>
              </a:spcBef>
              <a:spcAft>
                <a:spcPts val="0"/>
              </a:spcAft>
              <a:buNone/>
            </a:pPr>
            <a:r>
              <a:t>这意味着用户会考虑15个配对比较。例如，他们需要决定“绩效”还是“挫败感”是对您最近执行的特定任务的工作量的更重要贡献者</a:t>
            </a:r>
          </a:p>
          <a:p>
            <a:pPr marL="0" lvl="0" indent="0" algn="l" rtl="0">
              <a:spcBef>
                <a:spcPts val="0"/>
              </a:spcBef>
              <a:spcAft>
                <a:spcPts val="0"/>
              </a:spcAft>
              <a:buNone/>
            </a:pPr>
            <a:r>
              <a:t>每次一个维度被选择为更重要时，它都会得到1分。总分是维度的权重，范围从0到5。</a:t>
            </a:r>
          </a:p>
          <a:p>
            <a:pPr marL="0" lvl="0" indent="0" algn="l" rtl="0">
              <a:spcBef>
                <a:spcPts val="0"/>
              </a:spcBef>
              <a:spcAft>
                <a:spcPts val="0"/>
              </a:spcAft>
              <a:buNone/>
            </a:pPr>
            <a:r>
              <a:t>权重之和应为15。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六个维度的相对权重通常不被测量或使用。</a:t>
            </a:r>
          </a:p>
          <a:p>
            <a:pPr marL="0" lvl="0" indent="0" algn="l" rtl="0">
              <a:spcBef>
                <a:spcPts val="0"/>
              </a:spcBef>
              <a:spcAft>
                <a:spcPts val="0"/>
              </a:spcAft>
              <a:buNone/>
            </a:pPr>
            <a:r>
              <a:t>不测量相对权重使NASA TLX更易于管理。</a:t>
            </a:r>
          </a:p>
          <a:p>
            <a:pPr marL="0" lvl="0" indent="0" algn="l" rtl="0">
              <a:spcBef>
                <a:spcPts val="0"/>
              </a:spcBef>
              <a:spcAft>
                <a:spcPts val="0"/>
              </a:spcAft>
              <a:buNone/>
            </a:pPr>
            <a:r>
              <a:t>几项研究将原始TLX分数与加权TLX分数进行了比较，结果喜忧参半（一些研究在去除权重时显示出更好的灵敏度，另一些研究没有显示出差异，另一些则显示出较低的灵敏度）。</a:t>
            </a:r>
          </a:p>
          <a:p>
            <a:pPr marL="0" lvl="0" indent="0" algn="l" rtl="0">
              <a:spcBef>
                <a:spcPts val="0"/>
              </a:spcBef>
              <a:spcAft>
                <a:spcPts val="0"/>
              </a:spcAft>
              <a:buNone/>
            </a:pPr>
            <a:r>
              <a:t>未对尺寸进行评级时，该方法称为“原始TLX分数”</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用户在六个维度中的每一个维度上标记自己的分数。</a:t>
            </a:r>
          </a:p>
          <a:p>
            <a:pPr marL="0" lvl="0" indent="0" algn="l" rtl="0">
              <a:spcBef>
                <a:spcPts val="0"/>
              </a:spcBef>
              <a:spcAft>
                <a:spcPts val="0"/>
              </a:spcAft>
              <a:buNone/>
            </a:pPr>
            <a:r>
              <a:t>每个尺寸都由一条带有21个等距刻度线的线组成，这些刻度线以5为增量将线从0划分为100。如果用户在两个刻度之间进行标记，则使用右刻度的值。</a:t>
            </a:r>
          </a:p>
          <a:p>
            <a:pPr marL="0" lvl="0" indent="0" algn="l" rtl="0">
              <a:spcBef>
                <a:spcPts val="0"/>
              </a:spcBef>
              <a:spcAft>
                <a:spcPts val="0"/>
              </a:spcAft>
              <a:buNone/>
            </a:pPr>
            <a:r>
              <a:t>维度上的分数计算为勾号（1,21）-1乘以5。</a:t>
            </a:r>
          </a:p>
          <a:p>
            <a:pPr marL="0" lvl="0" indent="0" algn="l" rtl="0">
              <a:spcBef>
                <a:spcPts val="0"/>
              </a:spcBef>
              <a:spcAft>
                <a:spcPts val="0"/>
              </a:spcAft>
              <a:buNone/>
            </a:pPr>
            <a: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例如，这些图像显示了纸质问卷（顶部）和移动应用程序（底部）上的评分</a:t>
            </a:r>
          </a:p>
          <a:p>
            <a:pPr marL="0" lvl="0" indent="0" algn="l" rtl="0">
              <a:spcBef>
                <a:spcPts val="0"/>
              </a:spcBef>
              <a:spcAft>
                <a:spcPts val="0"/>
              </a:spcAft>
              <a:buNone/>
            </a:pPr>
            <a:r>
              <a:t>选择了第五个勾号，因此评分为：（5–1）*5=20</a:t>
            </a:r>
          </a:p>
          <a:p>
            <a:pPr marL="0" lvl="0" indent="0" algn="l" rtl="0">
              <a:spcBef>
                <a:spcPts val="0"/>
              </a:spcBef>
              <a:spcAft>
                <a:spcPts val="0"/>
              </a:spcAft>
              <a:buNone/>
            </a:pPr>
            <a: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如果使用权重，则将每个维度上的个人评分乘以其各自的权重，相加并除以15，得出任务的总体感知工作量得分范围为0-100。</a:t>
            </a:r>
          </a:p>
          <a:p>
            <a:pPr marL="0" lvl="0" indent="0" algn="l" rtl="0">
              <a:spcBef>
                <a:spcPts val="0"/>
              </a:spcBef>
              <a:spcAft>
                <a:spcPts val="0"/>
              </a:spcAft>
              <a:buNone/>
            </a:pPr>
            <a:r>
              <a:t>如果不使用权重，则可以将每个维度上的个人评分相加并除以6，从而得出0-100之间的总体感知工作量得分。</a:t>
            </a:r>
          </a:p>
          <a:p>
            <a:pPr marL="0" lvl="0" indent="0" algn="l" rtl="0">
              <a:spcBef>
                <a:spcPts val="0"/>
              </a:spcBef>
              <a:spcAft>
                <a:spcPts val="0"/>
              </a:spcAft>
              <a:buNone/>
            </a:pPr>
            <a:r>
              <a:t>6个维度上的个人评级也让我们对工作量的来源有了一些了解。这对于希望改进设计的开发人员来说是有帮助的。</a:t>
            </a:r>
          </a:p>
          <a:p>
            <a:pPr marL="0" lvl="0" indent="0" algn="l" rtl="0">
              <a:spcBef>
                <a:spcPts val="0"/>
              </a:spcBef>
              <a:spcAft>
                <a:spcPts val="0"/>
              </a:spcAft>
              <a:buNone/>
            </a:pPr>
          </a:p>
          <a:p>
            <a:pPr marL="0" lvl="0" indent="0" algn="l" rtl="0">
              <a:spcBef>
                <a:spcPts val="0"/>
              </a:spcBef>
              <a:spcAft>
                <a:spcPts val="0"/>
              </a:spcAft>
              <a:buNone/>
            </a:pPr>
            <a: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Hart和Staveland验证了子量表测量不同的工作量来源。</a:t>
            </a:r>
          </a:p>
          <a:p>
            <a:pPr marL="0" lvl="0" indent="0" algn="l" rtl="0">
              <a:spcBef>
                <a:spcPts val="0"/>
              </a:spcBef>
              <a:spcAft>
                <a:spcPts val="0"/>
              </a:spcAft>
              <a:buNone/>
            </a:pPr>
            <a:r>
              <a:t>随后的独立研究也发现，NASA TLX是主观工作量的有效衡量标准（Rubio等人，2004年；Xiao等人，2005年）。</a:t>
            </a:r>
          </a:p>
          <a:p>
            <a:pPr marL="0" lvl="0" indent="0" algn="l" rtl="0">
              <a:spcBef>
                <a:spcPts val="0"/>
              </a:spcBef>
              <a:spcAft>
                <a:spcPts val="0"/>
              </a:spcAft>
              <a:buNone/>
            </a:pPr>
          </a:p>
          <a:p>
            <a:pPr marL="0" lvl="0" indent="0" algn="l" rtl="0">
              <a:spcBef>
                <a:spcPts val="0"/>
              </a:spcBef>
              <a:spcAft>
                <a:spcPts val="0"/>
              </a:spcAft>
              <a:buNone/>
            </a:pPr>
            <a: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系统可用性量表（SUS）为测量可用性提供了一个“快速而肮脏”的可靠工具。 </a:t>
            </a:r>
          </a:p>
          <a:p>
            <a:pPr marL="0" lvl="0" indent="0" algn="l" rtl="0">
              <a:spcBef>
                <a:spcPts val="0"/>
              </a:spcBef>
              <a:spcAft>
                <a:spcPts val="0"/>
              </a:spcAft>
              <a:buNone/>
            </a:pPr>
            <a:r>
              <a:t>它由约翰·布鲁克于1986年创建。</a:t>
            </a:r>
          </a:p>
          <a:p>
            <a:pPr marL="0" lvl="0" indent="0" algn="l" rtl="0">
              <a:spcBef>
                <a:spcPts val="0"/>
              </a:spcBef>
              <a:spcAft>
                <a:spcPts val="0"/>
              </a:spcAft>
              <a:buNone/>
            </a:pPr>
            <a:r>
              <a:t>它包括一份10项调查问卷，每项有五个回答选项，从“强烈同意”到“强烈不同意”不等。  </a:t>
            </a:r>
          </a:p>
          <a:p>
            <a:pPr marL="0" lvl="0" indent="0" algn="l" rtl="0">
              <a:spcBef>
                <a:spcPts val="0"/>
              </a:spcBef>
              <a:spcAft>
                <a:spcPts val="0"/>
              </a:spcAft>
              <a:buNone/>
            </a:pPr>
            <a:r>
              <a:t>它能够评估各种各样的产品和服务，包括硬件、软件、移动设备、网站和应用程序。</a:t>
            </a:r>
          </a:p>
          <a:p>
            <a:pPr marL="0" lvl="0" indent="0" algn="l" rtl="0">
              <a:spcBef>
                <a:spcPts val="0"/>
              </a:spcBef>
              <a:spcAft>
                <a:spcPts val="0"/>
              </a:spcAft>
              <a:buNone/>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SUS已成为行业标准，在1300多篇文章和出版物中有参考文献。 </a:t>
            </a:r>
          </a:p>
          <a:p>
            <a:pPr marL="0" lvl="0" indent="0" algn="l" rtl="0">
              <a:spcBef>
                <a:spcPts val="0"/>
              </a:spcBef>
              <a:spcAft>
                <a:spcPts val="0"/>
              </a:spcAft>
              <a:buNone/>
            </a:pPr>
            <a:r>
              <a:t>使用SUS的显著好处包括：</a:t>
            </a:r>
          </a:p>
          <a:p>
            <a:pPr marL="0" lvl="0" indent="0" algn="l" rtl="0">
              <a:spcBef>
                <a:spcPts val="0"/>
              </a:spcBef>
              <a:spcAft>
                <a:spcPts val="0"/>
              </a:spcAft>
              <a:buNone/>
            </a:pPr>
            <a:r>
              <a:t>这是一个非常容易对参与者进行管理的量表</a:t>
            </a:r>
          </a:p>
          <a:p>
            <a:pPr marL="0" lvl="0" indent="0" algn="l" rtl="0">
              <a:spcBef>
                <a:spcPts val="0"/>
              </a:spcBef>
              <a:spcAft>
                <a:spcPts val="0"/>
              </a:spcAft>
              <a:buNone/>
            </a:pPr>
            <a:r>
              <a:t>它可以用于小样本量，结果可靠</a:t>
            </a:r>
          </a:p>
          <a:p>
            <a:pPr marL="0" lvl="0" indent="0" algn="l" rtl="0">
              <a:spcBef>
                <a:spcPts val="0"/>
              </a:spcBef>
              <a:spcAft>
                <a:spcPts val="0"/>
              </a:spcAft>
              <a:buNone/>
            </a:pPr>
            <a:r>
              <a:t>SUS已经过验证，并被证明可以有效区分可用系统和不可用系统</a:t>
            </a:r>
          </a:p>
          <a:p>
            <a:pPr marL="0" lvl="0" indent="0" algn="l" rtl="0">
              <a:spcBef>
                <a:spcPts val="0"/>
              </a:spcBef>
              <a:spcAft>
                <a:spcPts val="0"/>
              </a:spcAft>
              <a:buNone/>
            </a:pPr>
            <a: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当使用SUS时，参与者被要求用从“强烈同意”到“强烈不同意”的五个回答中的一个对10个项目进行评分，即使用5分的Likert量表</a:t>
            </a:r>
          </a:p>
          <a:p>
            <a:pPr marL="0" lvl="0" indent="0" algn="l" rtl="0">
              <a:spcBef>
                <a:spcPts val="0"/>
              </a:spcBef>
              <a:spcAft>
                <a:spcPts val="0"/>
              </a:spcAft>
              <a:buNone/>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gc6221cf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221cf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0"/>
              </a:spcBef>
              <a:spcAft>
                <a:spcPts val="0"/>
              </a:spcAft>
              <a:buNone/>
            </a:pPr>
            <a:r>
              <a:t>问卷包括要求人们在纸上或数字上回答问题，例如在网页或应用程序上</a:t>
            </a:r>
          </a:p>
          <a:p>
            <a:pPr marL="0" lvl="0" indent="0" algn="l" rtl="0">
              <a:spcBef>
                <a:spcPts val="0"/>
              </a:spcBef>
              <a:spcAft>
                <a:spcPts val="0"/>
              </a:spcAft>
              <a:buNone/>
            </a:pPr>
            <a:r>
              <a:t>它们可以在低资源需求的情况下大规模使用</a:t>
            </a:r>
          </a:p>
          <a:p>
            <a:pPr marL="0" lvl="0" indent="0" algn="l" rtl="0">
              <a:spcBef>
                <a:spcPts val="0"/>
              </a:spcBef>
              <a:spcAft>
                <a:spcPts val="0"/>
              </a:spcAft>
              <a:buNone/>
            </a:pPr>
            <a:r>
              <a:t>它们生成人口统计数据和用户意见的集合</a:t>
            </a:r>
          </a:p>
          <a:p>
            <a:pPr marL="0" lvl="0" indent="0" algn="l" rtl="0">
              <a:spcBef>
                <a:spcPts val="0"/>
              </a:spcBef>
              <a:spcAft>
                <a:spcPts val="0"/>
              </a:spcAft>
              <a:buNone/>
            </a:pPr>
            <a:r>
              <a:t>它们可用于评估设计和了解用户需求</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SUS是在用户完成使用正在评估的系统时提供给他们的</a:t>
            </a:r>
          </a:p>
          <a:p>
            <a:pPr marL="0" lvl="0" indent="0" algn="l" rtl="0">
              <a:spcBef>
                <a:spcPts val="0"/>
              </a:spcBef>
              <a:spcAft>
                <a:spcPts val="0"/>
              </a:spcAft>
              <a:buNone/>
            </a:pPr>
            <a:r>
              <a:t>他们通过标记五个框中的一个来对10个项目中的每一个进行评分</a:t>
            </a:r>
          </a:p>
          <a:p>
            <a:pPr marL="0" lvl="0" indent="0" algn="l" rtl="0">
              <a:spcBef>
                <a:spcPts val="0"/>
              </a:spcBef>
              <a:spcAft>
                <a:spcPts val="0"/>
              </a:spcAft>
              <a:buNone/>
            </a:pPr>
            <a:r>
              <a:t>SUS产生一个单一的数字，表示所研究系统的整体可用性的综合衡量标准。请注意，单个项目的分数本身没有意义。</a:t>
            </a:r>
          </a:p>
          <a:p>
            <a:pPr marL="0" lvl="0" indent="0" algn="l" rtl="0">
              <a:spcBef>
                <a:spcPts val="0"/>
              </a:spcBef>
              <a:spcAft>
                <a:spcPts val="0"/>
              </a:spcAft>
              <a:buNone/>
            </a:pPr>
            <a: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要计算SUS分数，首先将每个项目的分数贡献相加。每个项目的得分贡献范围从0到4。</a:t>
            </a:r>
          </a:p>
          <a:p>
            <a:pPr marL="0" lvl="0" indent="0" algn="l" rtl="0">
              <a:spcBef>
                <a:spcPts val="0"/>
              </a:spcBef>
              <a:spcAft>
                <a:spcPts val="0"/>
              </a:spcAft>
              <a:buNone/>
            </a:pPr>
            <a:r>
              <a:t>对于项目1、3、5、7和9（奇数项目），得分贡献为量表位置减去1。对于项目2、4、6、8和10（偶数项目），贡献为5减去刻度位置。</a:t>
            </a:r>
          </a:p>
          <a:p>
            <a:pPr marL="0" lvl="0" indent="0" algn="l" rtl="0">
              <a:spcBef>
                <a:spcPts val="0"/>
              </a:spcBef>
              <a:spcAft>
                <a:spcPts val="0"/>
              </a:spcAft>
              <a:buNone/>
            </a:pPr>
            <a:r>
              <a:t>将分数之和乘以2.5，得到总分。</a:t>
            </a:r>
          </a:p>
          <a:p>
            <a:pPr marL="0" lvl="0" indent="0" algn="l" rtl="0">
              <a:spcBef>
                <a:spcPts val="0"/>
              </a:spcBef>
              <a:spcAft>
                <a:spcPts val="0"/>
              </a:spcAft>
              <a:buNone/>
            </a:pPr>
            <a:r>
              <a:t>SUS分数在0到100之间。</a:t>
            </a:r>
          </a:p>
          <a:p>
            <a:pPr marL="0" lvl="0" indent="0" algn="l" rtl="0">
              <a:spcBef>
                <a:spcPts val="0"/>
              </a:spcBef>
              <a:spcAft>
                <a:spcPts val="0"/>
              </a:spcAft>
              <a:buNone/>
            </a:pPr>
            <a:r>
              <a:t>根据研究，SUS分数高于68分将被视为高于平均水平，低于68分则低于平均水平。</a:t>
            </a:r>
          </a:p>
          <a:p>
            <a:pPr marL="0" lvl="0" indent="0" algn="l" rtl="0">
              <a:spcBef>
                <a:spcPts val="0"/>
              </a:spcBef>
              <a:spcAft>
                <a:spcPts val="0"/>
              </a:spcAft>
              <a:buNone/>
            </a:pPr>
            <a: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您可能会让用户对两种不同设计的SUS进行评分，并想知道其中一种设计是否明显优于另一种设计。</a:t>
            </a:r>
          </a:p>
          <a:p>
            <a:pPr marL="0" lvl="0" indent="0" algn="l" rtl="0">
              <a:spcBef>
                <a:spcPts val="0"/>
              </a:spcBef>
              <a:spcAft>
                <a:spcPts val="0"/>
              </a:spcAft>
              <a:buNone/>
            </a:pPr>
            <a:r>
              <a:t>同样，你可能想知道游戏中的两个难度级别是否有显著差异，因此你可以让用户对两个级别的工作量进行评分。</a:t>
            </a:r>
          </a:p>
          <a:p>
            <a:pPr marL="0" lvl="0" indent="0" algn="l" rtl="0">
              <a:spcBef>
                <a:spcPts val="0"/>
              </a:spcBef>
              <a:spcAft>
                <a:spcPts val="0"/>
              </a:spcAft>
              <a:buNone/>
            </a:pPr>
            <a:r>
              <a:t>为了确定分数的差异是否显著不同，我们可以使用统计测试</a:t>
            </a:r>
          </a:p>
          <a:p>
            <a:pPr marL="0" lvl="0" indent="0" algn="l" rtl="0">
              <a:spcBef>
                <a:spcPts val="0"/>
              </a:spcBef>
              <a:spcAft>
                <a:spcPts val="0"/>
              </a:spcAft>
              <a:buNone/>
            </a:pPr>
            <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有很多统计测试，但我将向您展示两个对您的项目有用的测试。</a:t>
            </a:r>
          </a:p>
          <a:p>
            <a:pPr marL="0" lvl="0" indent="0" algn="l" rtl="0">
              <a:spcBef>
                <a:spcPts val="0"/>
              </a:spcBef>
              <a:spcAft>
                <a:spcPts val="0"/>
              </a:spcAft>
              <a:buNone/>
            </a:pPr>
            <a:r>
              <a:t>第一种是Wilcoxon符号秩检验，它是分析Likert和其他量表（如NASA TLX和SUS）数据的理想方法。</a:t>
            </a:r>
          </a:p>
          <a:p>
            <a:pPr marL="0" lvl="0" indent="0" algn="l" rtl="0">
              <a:spcBef>
                <a:spcPts val="0"/>
              </a:spcBef>
              <a:spcAft>
                <a:spcPts val="0"/>
              </a:spcAft>
              <a:buNone/>
            </a:pPr>
            <a:r>
              <a:t>当一个用户进行两次评估时使用它，例如在两个不同的难度级别对游戏的工作量进行评级。</a:t>
            </a:r>
          </a:p>
          <a:p>
            <a:pPr marL="0" lvl="0" indent="0" algn="l" rtl="0">
              <a:spcBef>
                <a:spcPts val="0"/>
              </a:spcBef>
              <a:spcAft>
                <a:spcPts val="0"/>
              </a:spcAft>
              <a:buNone/>
            </a:pPr>
            <a:r>
              <a:t>当用户数量较少时，这是一个很好的测试——最少为5个；然而，当用户数量较大时，它更善于识别显著差异。</a:t>
            </a:r>
          </a:p>
          <a:p>
            <a:pPr marL="0" lvl="0" indent="0" algn="l" rtl="0">
              <a:spcBef>
                <a:spcPts val="0"/>
              </a:spcBef>
              <a:spcAft>
                <a:spcPts val="0"/>
              </a:spcAft>
              <a:buNone/>
            </a:pPr>
            <a: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制作一个表格，每行代表一个用户的分数，每列代表一个单独的评估分数。</a:t>
            </a:r>
          </a:p>
          <a:p>
            <a:pPr marL="0" lvl="0" indent="0" algn="l" rtl="0">
              <a:spcBef>
                <a:spcPts val="0"/>
              </a:spcBef>
              <a:spcAft>
                <a:spcPts val="0"/>
              </a:spcAft>
              <a:buNone/>
            </a:pPr>
            <a:r>
              <a:t>我展示了三个用户使用NASA TLX在两个难度级别上评估游戏工作量的结果。</a:t>
            </a:r>
          </a:p>
          <a:p>
            <a:pPr marL="0" lvl="0" indent="0" algn="l" rtl="0">
              <a:spcBef>
                <a:spcPts val="0"/>
              </a:spcBef>
              <a:spcAft>
                <a:spcPts val="0"/>
              </a:spcAft>
              <a:buNone/>
            </a:pPr>
            <a:r>
              <a:t>你至少需要5个，最好更多</a:t>
            </a:r>
          </a:p>
          <a:p>
            <a:pPr marL="0" lvl="0" indent="0" algn="l" rtl="0">
              <a:spcBef>
                <a:spcPts val="0"/>
              </a:spcBef>
              <a:spcAft>
                <a:spcPts val="0"/>
              </a:spcAft>
              <a:buNone/>
            </a:pPr>
            <a: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将数据输入在线计算器：https://www.statology.org/wilcoxon-signed-rank-test-calculator/</a:t>
            </a:r>
          </a:p>
          <a:p>
            <a:pPr marL="0" lvl="0" indent="0" algn="l" rtl="0">
              <a:spcBef>
                <a:spcPts val="0"/>
              </a:spcBef>
              <a:spcAft>
                <a:spcPts val="0"/>
              </a:spcAft>
              <a:buNone/>
            </a:pPr>
            <a:r>
              <a:t>在临界值表中查找计算的W试验统计数据</a:t>
            </a:r>
          </a:p>
          <a:p>
            <a:pPr marL="0" lvl="0" indent="0" algn="l" rtl="0">
              <a:spcBef>
                <a:spcPts val="0"/>
              </a:spcBef>
              <a:spcAft>
                <a:spcPts val="0"/>
              </a:spcAft>
              <a:buNone/>
            </a:pPr>
            <a:r>
              <a:t>要做到这一点，你需要知道N，即用户数量，以及显著性水平，我们将其设置为0.05</a:t>
            </a:r>
          </a:p>
          <a:p>
            <a:pPr marL="0" lvl="0" indent="0" algn="l" rtl="0">
              <a:spcBef>
                <a:spcPts val="0"/>
              </a:spcBef>
              <a:spcAft>
                <a:spcPts val="0"/>
              </a:spcAft>
              <a:buNone/>
            </a:pPr>
            <a:r>
              <a:t>这意味着，如果发现显著差异，那么95%的人确信这是一个真正的差异，而不是由于随机性</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我们使用一个α值，也就是0.05的显著性水平</a:t>
            </a:r>
          </a:p>
          <a:p>
            <a:pPr marL="0" lvl="0" indent="0" algn="l" rtl="0">
              <a:spcBef>
                <a:spcPts val="0"/>
              </a:spcBef>
              <a:spcAft>
                <a:spcPts val="0"/>
              </a:spcAft>
              <a:buNone/>
            </a:pPr>
            <a:r>
              <a:t>我们找到与我们的用户数量（也称为n）相对应的行。</a:t>
            </a:r>
          </a:p>
          <a:p>
            <a:pPr marL="0" lvl="0" indent="0" algn="l" rtl="0">
              <a:spcBef>
                <a:spcPts val="0"/>
              </a:spcBef>
              <a:spcAft>
                <a:spcPts val="0"/>
              </a:spcAft>
              <a:buNone/>
            </a:pPr>
            <a:r>
              <a:t>如果我们有10个用户，那么在线计算器生成的W检验统计量需要小于8，否则没有显著差异。</a:t>
            </a:r>
          </a:p>
          <a:p>
            <a:pPr marL="0" lvl="0" indent="0" algn="l" rtl="0">
              <a:spcBef>
                <a:spcPts val="0"/>
              </a:spcBef>
              <a:spcAft>
                <a:spcPts val="0"/>
              </a:spcAft>
              <a:buNone/>
            </a:pPr>
            <a: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如果我们比较两个不同群体（如经验丰富的游戏玩家和新手游戏玩家）产生的两组值，那么我们使用不同的测试来查看它们是否有显著差异</a:t>
            </a:r>
          </a:p>
          <a:p>
            <a:pPr marL="0" lvl="0" indent="0" algn="l" rtl="0">
              <a:spcBef>
                <a:spcPts val="0"/>
              </a:spcBef>
              <a:spcAft>
                <a:spcPts val="0"/>
              </a:spcAft>
              <a:buNone/>
            </a:pPr>
            <a:r>
              <a:t>这被称为Mann-Whitney U检验。还有一个在线计算器，您可以在这里阅读有关测试的信息：</a:t>
            </a:r>
          </a:p>
          <a:p>
            <a:pPr marL="0" lvl="0" indent="0" algn="l" rtl="0">
              <a:spcBef>
                <a:spcPts val="0"/>
              </a:spcBef>
              <a:spcAft>
                <a:spcPts val="0"/>
              </a:spcAft>
              <a:buNone/>
            </a:pPr>
            <a:r>
              <a:t>https://www.statology.org/mann-whitney-u-test/</a:t>
            </a:r>
          </a:p>
          <a:p>
            <a:pPr marL="0" lvl="0" indent="0" algn="l" rtl="0">
              <a:spcBef>
                <a:spcPts val="0"/>
              </a:spcBef>
              <a:spcAft>
                <a:spcPts val="0"/>
              </a:spcAft>
              <a:buNone/>
            </a:pP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确保你提出了可行数量的问题（问题疲劳是一件事）</a:t>
            </a:r>
          </a:p>
          <a:p>
            <a:pPr marL="0" lvl="0" indent="0" algn="l" rtl="0">
              <a:spcBef>
                <a:spcPts val="0"/>
              </a:spcBef>
              <a:spcAft>
                <a:spcPts val="0"/>
              </a:spcAft>
              <a:buNone/>
            </a:pPr>
            <a:r>
              <a:t>注意引导性问题，例如“为什么导航有困难？”</a:t>
            </a:r>
          </a:p>
          <a:p>
            <a:pPr marL="0" lvl="0" indent="0" algn="l" rtl="0">
              <a:spcBef>
                <a:spcPts val="0"/>
              </a:spcBef>
              <a:spcAft>
                <a:spcPts val="0"/>
              </a:spcAft>
              <a:buNone/>
            </a:pPr>
            <a:r>
              <a:t>很难制作自己的问卷</a:t>
            </a:r>
          </a:p>
          <a:p>
            <a:pPr marL="0" lvl="0" indent="0" algn="l" rtl="0">
              <a:spcBef>
                <a:spcPts val="0"/>
              </a:spcBef>
              <a:spcAft>
                <a:spcPts val="0"/>
              </a:spcAft>
              <a:buNone/>
            </a:pPr>
            <a:r>
              <a:t>最好使用经过验证的现有问卷，即他们测量自己声称要测量的内容</a:t>
            </a:r>
          </a:p>
          <a:p>
            <a:pPr marL="0" lvl="0" indent="0" algn="l" rtl="0">
              <a:spcBef>
                <a:spcPts val="0"/>
              </a:spcBef>
              <a:spcAft>
                <a:spcPts val="0"/>
              </a:spcAft>
              <a:buNone/>
            </a:pPr>
            <a:r>
              <a:t>现在我将向您介绍两个广泛使用的问卷</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Google Shape;71;gc6221cf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221cf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阅读关于NASA TLX的原始论文：</a:t>
            </a:r>
          </a:p>
          <a:p>
            <a:pPr marL="0" lvl="0" indent="0" algn="l" rtl="0">
              <a:spcBef>
                <a:spcPts val="0"/>
              </a:spcBef>
              <a:spcAft>
                <a:spcPts val="0"/>
              </a:spcAft>
              <a:buNone/>
            </a:pPr>
            <a:r>
              <a:t>Hart，S.G.和Staveland，L.E.（1988）。NASA-TLX（任务负荷指数）的发展：实证和理论研究的结果。《心理学进展》（第52卷，第139-183页）。北荷兰。</a:t>
            </a:r>
          </a:p>
          <a:p>
            <a:pPr marL="0" lvl="0" indent="0" algn="l" rtl="0">
              <a:spcBef>
                <a:spcPts val="0"/>
              </a:spcBef>
              <a:spcAft>
                <a:spcPts val="0"/>
              </a:spcAft>
              <a:buNone/>
            </a:pPr>
            <a:r>
              <a:t>阅读SUS原件</a:t>
            </a:r>
          </a:p>
          <a:p>
            <a:pPr marL="0" lvl="0" indent="0" algn="l" rtl="0">
              <a:spcBef>
                <a:spcPts val="0"/>
              </a:spcBef>
              <a:spcAft>
                <a:spcPts val="0"/>
              </a:spcAft>
              <a:buNone/>
            </a:pPr>
            <a:r>
              <a:t>阅读更多关于Wilcoxon签名等级测试的信息</a:t>
            </a:r>
          </a:p>
          <a:p>
            <a:pPr marL="0" lvl="0" indent="0" algn="l" rtl="0">
              <a:spcBef>
                <a:spcPts val="0"/>
              </a:spcBef>
              <a:spcAft>
                <a:spcPts val="0"/>
              </a:spcAft>
              <a:buNone/>
            </a:pPr>
          </a:p>
          <a:p>
            <a:pPr marL="0" lvl="0" indent="0" algn="l" rtl="0">
              <a:spcBef>
                <a:spcPts val="0"/>
              </a:spcBef>
              <a:spcAft>
                <a:spcPts val="0"/>
              </a:spcAft>
              <a:buNone/>
            </a:pPr>
            <a: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endParaRPr lang="zh-CN" altLang="en-US"/>
          </a:p>
          <a:p>
            <a:endParaRPr lang="zh-CN" altLang="en-US"/>
          </a:p>
          <a:p>
            <a:r>
              <a:rPr lang="zh-CN" altLang="en-US"/>
              <a:t>请复习关于NASA TLX和SUS的讲座材料</a:t>
            </a:r>
            <a:endParaRPr lang="zh-CN" altLang="en-US"/>
          </a:p>
          <a:p>
            <a:endParaRPr lang="zh-CN" altLang="en-US"/>
          </a:p>
          <a:p>
            <a:r>
              <a:rPr lang="zh-CN" altLang="en-US"/>
              <a:t>您的研讨会活动将包括使用以下两种技术评估您的游戏</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美国国家航空航天局任务负荷指数（TLX）是一份调查问卷，用于估计用户在使用系统时的感知工作量。</a:t>
            </a:r>
          </a:p>
          <a:p>
            <a:pPr marL="0" lvl="0" indent="0" algn="l" rtl="0">
              <a:spcBef>
                <a:spcPts val="0"/>
              </a:spcBef>
              <a:spcAft>
                <a:spcPts val="0"/>
              </a:spcAft>
              <a:buNone/>
            </a:pPr>
            <a:r>
              <a:t>工作量是一个复杂的结构，但本质上意味着人们为了使用一个系统而必须在心理和身体上付出的努力。 </a:t>
            </a:r>
          </a:p>
          <a:p>
            <a:pPr marL="0" lvl="0" indent="0" algn="l" rtl="0">
              <a:spcBef>
                <a:spcPts val="0"/>
              </a:spcBef>
              <a:spcAft>
                <a:spcPts val="0"/>
              </a:spcAft>
              <a:buNone/>
            </a:pPr>
            <a:r>
              <a:t>它是由美国国家航空航天局人类性能小组的Sandra Hart和圣何塞大学的Lowell Staveland开发的。</a:t>
            </a:r>
          </a:p>
          <a:p>
            <a:pPr marL="0" lvl="0" indent="0" algn="l" rtl="0">
              <a:spcBef>
                <a:spcPts val="0"/>
              </a:spcBef>
              <a:spcAft>
                <a:spcPts val="0"/>
              </a:spcAft>
              <a:buNone/>
            </a:pPr>
            <a:r>
              <a:t>重点是测量“自发产生的即时的、往往未经城市化的印象”（Hart和Staveland，1988）。这些都是难以或不可能客观观察到的。</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最初，美国国家航空航天局TLX问卷是为航空业而开发的，但后来它被用于许多不同的领域，包括空中交通管制、机器人、自动化行业、医疗保健、网站设计和其他技术领域。</a:t>
            </a:r>
          </a:p>
          <a:p>
            <a:pPr marL="0" lvl="0" indent="0" algn="l" rtl="0">
              <a:spcBef>
                <a:spcPts val="0"/>
              </a:spcBef>
              <a:spcAft>
                <a:spcPts val="0"/>
              </a:spcAft>
              <a:buNone/>
            </a:pPr>
            <a:r>
              <a:t>自1988年推出以来，它已被引用8000多次。</a:t>
            </a:r>
          </a:p>
          <a:p>
            <a:pPr marL="0" lvl="0" indent="0" algn="l" rtl="0">
              <a:spcBef>
                <a:spcPts val="0"/>
              </a:spcBef>
              <a:spcAft>
                <a:spcPts val="0"/>
              </a:spcAft>
              <a:buNone/>
            </a:pPr>
            <a:r>
              <a:t>它被视为衡量主观工作量的黄金标准。</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最初它是作为纸笔问卷开发的，但也有适用于iOS和Android的免费应用程序</a:t>
            </a:r>
          </a:p>
          <a:p>
            <a:pPr marL="0" lvl="0" indent="0" algn="l" rtl="0">
              <a:spcBef>
                <a:spcPts val="0"/>
              </a:spcBef>
              <a:spcAft>
                <a:spcPts val="0"/>
              </a:spcAft>
              <a:buNone/>
            </a:pPr>
            <a:r>
              <a:t>官方网站如下：https://humansystems.arc.nasa.gov/groups/TLX/index.php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美国国家航空航天局TLX使用多维评级程序，根据六个分量表的加权平均评级得出总体工作量得分：心理需求-身体需求-时间需求-表现-努力-挫折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心理需求——需要多少心理和感知活动？</a:t>
            </a:r>
          </a:p>
          <a:p>
            <a:pPr marL="0" lvl="0" indent="0" algn="l" rtl="0">
              <a:spcBef>
                <a:spcPts val="0"/>
              </a:spcBef>
              <a:spcAft>
                <a:spcPts val="0"/>
              </a:spcAft>
              <a:buNone/>
            </a:pPr>
            <a:r>
              <a:t>体力需求——需要多少体力活动？</a:t>
            </a:r>
          </a:p>
          <a:p>
            <a:pPr marL="0" lvl="0" indent="0" algn="l" rtl="0">
              <a:spcBef>
                <a:spcPts val="0"/>
              </a:spcBef>
              <a:spcAft>
                <a:spcPts val="0"/>
              </a:spcAft>
              <a:buNone/>
            </a:pPr>
            <a:r>
              <a:t>时间需求——由于任务发生的速度，用户感受到了多大的时间压力？</a:t>
            </a:r>
          </a:p>
          <a:p>
            <a:pPr marL="0" lvl="0" indent="0" algn="l" rtl="0">
              <a:spcBef>
                <a:spcPts val="0"/>
              </a:spcBef>
              <a:spcAft>
                <a:spcPts val="0"/>
              </a:spcAft>
              <a:buNone/>
            </a:pPr>
            <a:r>
              <a:t>挫败感——用户在任务中有多不安全、气馁或恼怒？</a:t>
            </a:r>
          </a:p>
          <a:p>
            <a:pPr marL="0" lvl="0" indent="0" algn="l" rtl="0">
              <a:spcBef>
                <a:spcPts val="0"/>
              </a:spcBef>
              <a:spcAft>
                <a:spcPts val="0"/>
              </a:spcAft>
              <a:buNone/>
            </a:pPr>
            <a:r>
              <a:t>努力——用户必须付出多大的努力（精神上和身体上）才能达到他们的绩效水平？</a:t>
            </a:r>
          </a:p>
          <a:p>
            <a:pPr marL="0" lvl="0" indent="0" algn="l" rtl="0">
              <a:spcBef>
                <a:spcPts val="0"/>
              </a:spcBef>
              <a:spcAft>
                <a:spcPts val="0"/>
              </a:spcAft>
              <a:buNone/>
            </a:pPr>
            <a:r>
              <a:t>性能–用户认为他们完成任务的成功程度如何？</a:t>
            </a:r>
          </a:p>
          <a:p>
            <a:pPr marL="0" lvl="0" indent="0" algn="l" rtl="0">
              <a:spcBef>
                <a:spcPts val="0"/>
              </a:spcBef>
              <a:spcAft>
                <a:spcPts val="0"/>
              </a:spcAft>
              <a:buNone/>
            </a:pPr>
          </a:p>
          <a:p>
            <a:pPr marL="0" lvl="0" indent="0" algn="l" rtl="0">
              <a:spcBef>
                <a:spcPts val="0"/>
              </a:spcBef>
              <a:spcAft>
                <a:spcPts val="0"/>
              </a:spcAft>
              <a:buNone/>
            </a:pPr>
            <a: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856c485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856c485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lang="en-US"/>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Clr>
                <a:srgbClr val="6AA84F"/>
              </a:buClr>
              <a:buSzPts val="2800"/>
              <a:buNone/>
              <a:defRPr>
                <a:solidFill>
                  <a:srgbClr val="6AA84F"/>
                </a:solidFill>
              </a:defRPr>
            </a:lvl2pPr>
            <a:lvl3pPr lvl="2">
              <a:spcBef>
                <a:spcPts val="0"/>
              </a:spcBef>
              <a:spcAft>
                <a:spcPts val="0"/>
              </a:spcAft>
              <a:buClr>
                <a:srgbClr val="6AA84F"/>
              </a:buClr>
              <a:buSzPts val="2800"/>
              <a:buNone/>
              <a:defRPr>
                <a:solidFill>
                  <a:srgbClr val="6AA84F"/>
                </a:solidFill>
              </a:defRPr>
            </a:lvl3pPr>
            <a:lvl4pPr lvl="3">
              <a:spcBef>
                <a:spcPts val="0"/>
              </a:spcBef>
              <a:spcAft>
                <a:spcPts val="0"/>
              </a:spcAft>
              <a:buClr>
                <a:srgbClr val="6AA84F"/>
              </a:buClr>
              <a:buSzPts val="2800"/>
              <a:buNone/>
              <a:defRPr>
                <a:solidFill>
                  <a:srgbClr val="6AA84F"/>
                </a:solidFill>
              </a:defRPr>
            </a:lvl4pPr>
            <a:lvl5pPr lvl="4">
              <a:spcBef>
                <a:spcPts val="0"/>
              </a:spcBef>
              <a:spcAft>
                <a:spcPts val="0"/>
              </a:spcAft>
              <a:buClr>
                <a:srgbClr val="6AA84F"/>
              </a:buClr>
              <a:buSzPts val="2800"/>
              <a:buNone/>
              <a:defRPr>
                <a:solidFill>
                  <a:srgbClr val="6AA84F"/>
                </a:solidFill>
              </a:defRPr>
            </a:lvl5pPr>
            <a:lvl6pPr lvl="5">
              <a:spcBef>
                <a:spcPts val="0"/>
              </a:spcBef>
              <a:spcAft>
                <a:spcPts val="0"/>
              </a:spcAft>
              <a:buClr>
                <a:srgbClr val="6AA84F"/>
              </a:buClr>
              <a:buSzPts val="2800"/>
              <a:buNone/>
              <a:defRPr>
                <a:solidFill>
                  <a:srgbClr val="6AA84F"/>
                </a:solidFill>
              </a:defRPr>
            </a:lvl6pPr>
            <a:lvl7pPr lvl="6">
              <a:spcBef>
                <a:spcPts val="0"/>
              </a:spcBef>
              <a:spcAft>
                <a:spcPts val="0"/>
              </a:spcAft>
              <a:buClr>
                <a:srgbClr val="6AA84F"/>
              </a:buClr>
              <a:buSzPts val="2800"/>
              <a:buNone/>
              <a:defRPr>
                <a:solidFill>
                  <a:srgbClr val="6AA84F"/>
                </a:solidFill>
              </a:defRPr>
            </a:lvl7pPr>
            <a:lvl8pPr lvl="7">
              <a:spcBef>
                <a:spcPts val="0"/>
              </a:spcBef>
              <a:spcAft>
                <a:spcPts val="0"/>
              </a:spcAft>
              <a:buClr>
                <a:srgbClr val="6AA84F"/>
              </a:buClr>
              <a:buSzPts val="2800"/>
              <a:buNone/>
              <a:defRPr>
                <a:solidFill>
                  <a:srgbClr val="6AA84F"/>
                </a:solidFill>
              </a:defRPr>
            </a:lvl8pPr>
            <a:lvl9pPr lvl="8">
              <a:spcBef>
                <a:spcPts val="0"/>
              </a:spcBef>
              <a:spcAft>
                <a:spcPts val="0"/>
              </a:spcAft>
              <a:buClr>
                <a:srgbClr val="6AA84F"/>
              </a:buClr>
              <a:buSzPts val="2800"/>
              <a:buNone/>
              <a:defRPr>
                <a:solidFill>
                  <a:srgbClr val="6AA84F"/>
                </a:solidFill>
              </a:defRPr>
            </a:lvl9pPr>
          </a:lstStyle>
          <a:p>
            <a:r>
              <a:rPr lang="en-US"/>
              <a:t>Click to edit Master title style</a:t>
            </a:r>
            <a:endParaRPr lang="en-US"/>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lang="en-US"/>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6AA84F"/>
              </a:buClr>
              <a:buSzPts val="2400"/>
              <a:buNone/>
              <a:defRPr sz="2400">
                <a:solidFill>
                  <a:srgbClr val="6AA84F"/>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lang="en-US"/>
          </a:p>
        </p:txBody>
      </p:sp>
      <p:sp>
        <p:nvSpPr>
          <p:cNvPr id="31" name="Google Shape;31;p7"/>
          <p:cNvSpPr txBox="1">
            <a:spLocks noGrp="1"/>
          </p:cNvSpPr>
          <p:nvPr>
            <p:ph type="body" idx="1"/>
          </p:nvPr>
        </p:nvSpPr>
        <p:spPr>
          <a:xfrm>
            <a:off x="311700" y="1389600"/>
            <a:ext cx="42603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endParaRPr lang="en-US"/>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lang="en-US"/>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lang="en-US"/>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lang="en-US"/>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pPr lvl="0"/>
            <a:r>
              <a:rPr lang="en-US"/>
              <a:t>Click to edit Master text styles</a:t>
            </a:r>
            <a:endParaRPr lang="en-US"/>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pPr lvl="0"/>
            <a:r>
              <a:rPr lang="en-US"/>
              <a:t>Click to edit Master text styles</a:t>
            </a:r>
            <a:endParaRPr lang="en-US"/>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pPr lvl="0"/>
            <a:r>
              <a:rPr lang="en-US"/>
              <a:t>Click to edit Master text styles</a:t>
            </a:r>
            <a:endParaRPr lang="en-US"/>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r>
              <a:rPr lang="en-US"/>
              <a:t>Click to edit Master title style</a:t>
            </a:r>
            <a:endParaRPr lang="en-US"/>
          </a:p>
        </p:txBody>
      </p:sp>
      <p:sp>
        <p:nvSpPr>
          <p:cNvPr id="59" name="Google Shape;59;p14"/>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600"/>
              </a:spcBef>
              <a:spcAft>
                <a:spcPts val="0"/>
              </a:spcAft>
              <a:buClr>
                <a:srgbClr val="888888"/>
              </a:buClr>
              <a:buSzPts val="1500"/>
              <a:buNone/>
              <a:defRPr sz="1500">
                <a:solidFill>
                  <a:srgbClr val="888888"/>
                </a:solidFill>
              </a:defRPr>
            </a:lvl2pPr>
            <a:lvl3pPr marL="1371600" lvl="2" indent="-228600" algn="l">
              <a:lnSpc>
                <a:spcPct val="90000"/>
              </a:lnSpc>
              <a:spcBef>
                <a:spcPts val="1600"/>
              </a:spcBef>
              <a:spcAft>
                <a:spcPts val="0"/>
              </a:spcAft>
              <a:buClr>
                <a:srgbClr val="888888"/>
              </a:buClr>
              <a:buSzPts val="1400"/>
              <a:buNone/>
              <a:defRPr sz="1400">
                <a:solidFill>
                  <a:srgbClr val="888888"/>
                </a:solidFill>
              </a:defRPr>
            </a:lvl3pPr>
            <a:lvl4pPr marL="1828800" lvl="3" indent="-228600" algn="l">
              <a:lnSpc>
                <a:spcPct val="90000"/>
              </a:lnSpc>
              <a:spcBef>
                <a:spcPts val="1600"/>
              </a:spcBef>
              <a:spcAft>
                <a:spcPts val="0"/>
              </a:spcAft>
              <a:buClr>
                <a:srgbClr val="888888"/>
              </a:buClr>
              <a:buSzPts val="1200"/>
              <a:buNone/>
              <a:defRPr sz="1200">
                <a:solidFill>
                  <a:srgbClr val="888888"/>
                </a:solidFill>
              </a:defRPr>
            </a:lvl4pPr>
            <a:lvl5pPr marL="2286000" lvl="4" indent="-228600" algn="l">
              <a:lnSpc>
                <a:spcPct val="90000"/>
              </a:lnSpc>
              <a:spcBef>
                <a:spcPts val="1600"/>
              </a:spcBef>
              <a:spcAft>
                <a:spcPts val="0"/>
              </a:spcAft>
              <a:buClr>
                <a:srgbClr val="888888"/>
              </a:buClr>
              <a:buSzPts val="1200"/>
              <a:buNone/>
              <a:defRPr sz="1200">
                <a:solidFill>
                  <a:srgbClr val="888888"/>
                </a:solidFill>
              </a:defRPr>
            </a:lvl5pPr>
            <a:lvl6pPr marL="2743200" lvl="5" indent="-228600" algn="l">
              <a:lnSpc>
                <a:spcPct val="90000"/>
              </a:lnSpc>
              <a:spcBef>
                <a:spcPts val="1600"/>
              </a:spcBef>
              <a:spcAft>
                <a:spcPts val="0"/>
              </a:spcAft>
              <a:buClr>
                <a:srgbClr val="888888"/>
              </a:buClr>
              <a:buSzPts val="1200"/>
              <a:buNone/>
              <a:defRPr sz="1200">
                <a:solidFill>
                  <a:srgbClr val="888888"/>
                </a:solidFill>
              </a:defRPr>
            </a:lvl6pPr>
            <a:lvl7pPr marL="3200400" lvl="6" indent="-228600" algn="l">
              <a:lnSpc>
                <a:spcPct val="90000"/>
              </a:lnSpc>
              <a:spcBef>
                <a:spcPts val="1600"/>
              </a:spcBef>
              <a:spcAft>
                <a:spcPts val="0"/>
              </a:spcAft>
              <a:buClr>
                <a:srgbClr val="888888"/>
              </a:buClr>
              <a:buSzPts val="1200"/>
              <a:buNone/>
              <a:defRPr sz="1200">
                <a:solidFill>
                  <a:srgbClr val="888888"/>
                </a:solidFill>
              </a:defRPr>
            </a:lvl7pPr>
            <a:lvl8pPr marL="3657600" lvl="7" indent="-228600" algn="l">
              <a:lnSpc>
                <a:spcPct val="90000"/>
              </a:lnSpc>
              <a:spcBef>
                <a:spcPts val="1600"/>
              </a:spcBef>
              <a:spcAft>
                <a:spcPts val="0"/>
              </a:spcAft>
              <a:buClr>
                <a:srgbClr val="888888"/>
              </a:buClr>
              <a:buSzPts val="1200"/>
              <a:buNone/>
              <a:defRPr sz="1200">
                <a:solidFill>
                  <a:srgbClr val="888888"/>
                </a:solidFill>
              </a:defRPr>
            </a:lvl8pPr>
            <a:lvl9pPr marL="4114800" lvl="8" indent="-228600" algn="l">
              <a:lnSpc>
                <a:spcPct val="90000"/>
              </a:lnSpc>
              <a:spcBef>
                <a:spcPts val="1600"/>
              </a:spcBef>
              <a:spcAft>
                <a:spcPts val="1600"/>
              </a:spcAft>
              <a:buClr>
                <a:srgbClr val="888888"/>
              </a:buClr>
              <a:buSzPts val="1200"/>
              <a:buNone/>
              <a:defRPr sz="1200">
                <a:solidFill>
                  <a:srgbClr val="888888"/>
                </a:solidFill>
              </a:defRPr>
            </a:lvl9pPr>
          </a:lstStyle>
          <a:p>
            <a:pPr lvl="0"/>
            <a:r>
              <a:rPr lang="en-US"/>
              <a:t>Click to edit Master text styles</a:t>
            </a:r>
            <a:endParaRPr lang="en-US"/>
          </a:p>
        </p:txBody>
      </p:sp>
      <p:sp>
        <p:nvSpPr>
          <p:cNvPr id="60" name="Google Shape;60;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1" name="Google Shape;61;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2" name="Google Shape;62;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1100"/>
            </a:lvl1pPr>
            <a:lvl2pPr marL="0" lvl="1" indent="0" algn="r">
              <a:spcBef>
                <a:spcPts val="0"/>
              </a:spcBef>
              <a:buNone/>
              <a:defRPr sz="1100"/>
            </a:lvl2pPr>
            <a:lvl3pPr marL="0" lvl="2" indent="0" algn="r">
              <a:spcBef>
                <a:spcPts val="0"/>
              </a:spcBef>
              <a:buNone/>
              <a:defRPr sz="1100"/>
            </a:lvl3pPr>
            <a:lvl4pPr marL="0" lvl="3" indent="0" algn="r">
              <a:spcBef>
                <a:spcPts val="0"/>
              </a:spcBef>
              <a:buNone/>
              <a:defRPr sz="1100"/>
            </a:lvl4pPr>
            <a:lvl5pPr marL="0" lvl="4" indent="0" algn="r">
              <a:spcBef>
                <a:spcPts val="0"/>
              </a:spcBef>
              <a:buNone/>
              <a:defRPr sz="1100"/>
            </a:lvl5pPr>
            <a:lvl6pPr marL="0" lvl="5" indent="0" algn="r">
              <a:spcBef>
                <a:spcPts val="0"/>
              </a:spcBef>
              <a:buNone/>
              <a:defRPr sz="1100"/>
            </a:lvl6pPr>
            <a:lvl7pPr marL="0" lvl="6" indent="0" algn="r">
              <a:spcBef>
                <a:spcPts val="0"/>
              </a:spcBef>
              <a:buNone/>
              <a:defRPr sz="1100"/>
            </a:lvl7pPr>
            <a:lvl8pPr marL="0" lvl="7" indent="0" algn="r">
              <a:spcBef>
                <a:spcPts val="0"/>
              </a:spcBef>
              <a:buNone/>
              <a:defRPr sz="1100"/>
            </a:lvl8pPr>
            <a:lvl9pPr marL="0" lvl="8" indent="0" algn="r">
              <a:spcBef>
                <a:spcPts val="0"/>
              </a:spcBef>
              <a:buNone/>
              <a:defRPr sz="1100"/>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solidFill>
                  <a:srgbClr val="FFFFFF"/>
                </a:solidFill>
              </a:rPr>
              <a:t>Overview of Software Engineering </a:t>
            </a:r>
            <a:r>
              <a:rPr lang="en-GB"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hyperlink" Target="https://www.statology.org/wilcoxon-signed-rank-test-calculator/"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hyperlink" Target="https://www.statology.org/mann-whitney-u-test/"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hyperlink" Target="https://www.statology.org/wilcoxon-signed-rank-test/" TargetMode="External"/><Relationship Id="rId1" Type="http://schemas.openxmlformats.org/officeDocument/2006/relationships/hyperlink" Target="https://www.researchgate.net/publication/228593520_SUS_A_quick_and_dirty_usability_scale" TargetMode="Externa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hyperlink" Target="https://humansystems.arc.nasa.gov/groups/TLX/index.ph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p:cNvSpPr>
            <a:spLocks noGrp="1"/>
          </p:cNvSpPr>
          <p:nvPr>
            <p:ph type="ctrTitle"/>
          </p:nvPr>
        </p:nvSpPr>
        <p:spPr>
          <a:xfrm>
            <a:off x="2000250" y="1014297"/>
            <a:ext cx="5143500" cy="2575570"/>
          </a:xfrm>
        </p:spPr>
        <p:txBody>
          <a:bodyPr/>
          <a:lstStyle/>
          <a:p>
            <a:br>
              <a:rPr lang="en-US" dirty="0"/>
            </a:br>
            <a:br>
              <a:rPr lang="en-US" dirty="0"/>
            </a:br>
            <a:r>
              <a:rPr lang="en-US" dirty="0"/>
              <a:t>HCI Evaluation Part Two</a:t>
            </a:r>
            <a:br>
              <a:rPr lang="en-US" dirty="0"/>
            </a:br>
            <a:endParaRPr lang="en-US" dirty="0"/>
          </a:p>
        </p:txBody>
      </p:sp>
      <p:sp>
        <p:nvSpPr>
          <p:cNvPr id="11" name="Subtitle 2"/>
          <p:cNvSpPr>
            <a:spLocks noGrp="1"/>
          </p:cNvSpPr>
          <p:nvPr>
            <p:ph type="subTitle" idx="1"/>
          </p:nvPr>
        </p:nvSpPr>
        <p:spPr>
          <a:xfrm>
            <a:off x="2000250" y="2701528"/>
            <a:ext cx="5143500" cy="1241822"/>
          </a:xfrm>
        </p:spPr>
        <p:txBody>
          <a:bodyPr>
            <a:normAutofit/>
          </a:bodyPr>
          <a:lstStyle/>
          <a:p>
            <a:endParaRPr lang="en-US" sz="1800" dirty="0"/>
          </a:p>
          <a:p>
            <a:r>
              <a:rPr lang="en-US" sz="1800" dirty="0"/>
              <a:t>Dr Jon Bird</a:t>
            </a:r>
            <a:endParaRPr lang="en-US" sz="1800" dirty="0"/>
          </a:p>
          <a:p>
            <a:r>
              <a:rPr lang="en-US" sz="1800" dirty="0"/>
              <a:t>jon.bird@bristol.ac.uk</a:t>
            </a:r>
            <a:endParaRPr lang="en-US" sz="1800" dirty="0"/>
          </a:p>
        </p:txBody>
      </p:sp>
      <p:sp>
        <p:nvSpPr>
          <p:cNvPr id="2" name="TextBox 1"/>
          <p:cNvSpPr txBox="1"/>
          <p:nvPr/>
        </p:nvSpPr>
        <p:spPr>
          <a:xfrm>
            <a:off x="0" y="3766609"/>
            <a:ext cx="9144000" cy="738664"/>
          </a:xfrm>
          <a:prstGeom prst="rect">
            <a:avLst/>
          </a:prstGeom>
          <a:noFill/>
        </p:spPr>
        <p:txBody>
          <a:bodyPr wrap="square" rtlCol="0">
            <a:spAutoFit/>
          </a:bodyPr>
          <a:lstStyle/>
          <a:p>
            <a:pPr algn="ctr"/>
            <a:r>
              <a:rPr lang="en-GB" sz="1400" dirty="0"/>
              <a:t>Thanks to </a:t>
            </a:r>
            <a:r>
              <a:rPr lang="en-US" sz="1400" dirty="0"/>
              <a:t>Stuart Gray, Pete Bennett, Simon Lock, Thomas Bale, Harry Field </a:t>
            </a:r>
            <a:r>
              <a:rPr lang="en-GB" sz="1400" dirty="0"/>
              <a:t>who developed some of these slides</a:t>
            </a:r>
            <a:endParaRPr lang="en-GB" sz="1400" dirty="0"/>
          </a:p>
          <a:p>
            <a:pPr algn="ctr"/>
            <a:endParaRPr lang="en-GB" dirty="0"/>
          </a:p>
          <a:p>
            <a:pPr algn="ctr"/>
            <a:r>
              <a:rPr lang="en-GB" dirty="0"/>
              <a:t>Images are royalty free from www.pexels.com</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6</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pic>
        <p:nvPicPr>
          <p:cNvPr id="3" name="Picture 2" descr="Timeline&#10;&#10;Description automatically generated"/>
          <p:cNvPicPr>
            <a:picLocks noChangeAspect="1"/>
          </p:cNvPicPr>
          <p:nvPr/>
        </p:nvPicPr>
        <p:blipFill>
          <a:blip r:embed="rId1"/>
          <a:stretch>
            <a:fillRect/>
          </a:stretch>
        </p:blipFill>
        <p:spPr>
          <a:xfrm>
            <a:off x="21304" y="1134587"/>
            <a:ext cx="4841092" cy="2525372"/>
          </a:xfrm>
          <a:prstGeom prst="rect">
            <a:avLst/>
          </a:prstGeom>
        </p:spPr>
      </p:pic>
      <p:pic>
        <p:nvPicPr>
          <p:cNvPr id="5" name="Picture 4" descr="Timeline&#10;&#10;Description automatically generated"/>
          <p:cNvPicPr>
            <a:picLocks noChangeAspect="1"/>
          </p:cNvPicPr>
          <p:nvPr/>
        </p:nvPicPr>
        <p:blipFill>
          <a:blip r:embed="rId2"/>
          <a:stretch>
            <a:fillRect/>
          </a:stretch>
        </p:blipFill>
        <p:spPr>
          <a:xfrm>
            <a:off x="4572000" y="1167901"/>
            <a:ext cx="3768436" cy="2529265"/>
          </a:xfrm>
          <a:prstGeom prst="rect">
            <a:avLst/>
          </a:prstGeom>
        </p:spPr>
      </p:pic>
      <p:sp>
        <p:nvSpPr>
          <p:cNvPr id="6" name="Oval 5"/>
          <p:cNvSpPr/>
          <p:nvPr/>
        </p:nvSpPr>
        <p:spPr>
          <a:xfrm>
            <a:off x="4739884" y="1694736"/>
            <a:ext cx="562011" cy="262663"/>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Scoring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Users answer the NASA TLX after they have completed a task. This is necessary as asking them to complete it during task is typically not possible. However, it may mean that users forget details of the perceived workload.</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The questionnaire is scored in a two step process:</a:t>
            </a:r>
            <a:endParaRPr lang="en-US" sz="1800" dirty="0">
              <a:solidFill>
                <a:srgbClr val="000000"/>
              </a:solidFill>
              <a:latin typeface="Arial" panose="020B0604020202020204" pitchFamily="34" charset="0"/>
            </a:endParaRPr>
          </a:p>
          <a:p>
            <a:pPr marL="495300" lvl="1" indent="-342900">
              <a:spcBef>
                <a:spcPts val="0"/>
              </a:spcBef>
              <a:buFont typeface="+mj-lt"/>
              <a:buAutoNum type="arabicPeriod"/>
            </a:pPr>
            <a:r>
              <a:rPr lang="en-US" sz="1800" dirty="0">
                <a:solidFill>
                  <a:srgbClr val="000000"/>
                </a:solidFill>
                <a:latin typeface="Arial" panose="020B0604020202020204" pitchFamily="34" charset="0"/>
              </a:rPr>
              <a:t>Identifying the relative importance of the 6 dimensions on a user’s perceived workload</a:t>
            </a:r>
            <a:endParaRPr lang="en-US" sz="1800" dirty="0">
              <a:solidFill>
                <a:srgbClr val="000000"/>
              </a:solidFill>
              <a:latin typeface="Arial" panose="020B0604020202020204" pitchFamily="34" charset="0"/>
            </a:endParaRPr>
          </a:p>
          <a:p>
            <a:pPr marL="495300" lvl="1" indent="-342900">
              <a:spcBef>
                <a:spcPts val="0"/>
              </a:spcBef>
              <a:buFont typeface="+mj-lt"/>
              <a:buAutoNum type="arabicPeriod"/>
            </a:pPr>
            <a:r>
              <a:rPr lang="en-US" sz="1800" dirty="0">
                <a:solidFill>
                  <a:srgbClr val="000000"/>
                </a:solidFill>
                <a:latin typeface="Arial" panose="020B0604020202020204" pitchFamily="34" charset="0"/>
              </a:rPr>
              <a:t>Rating each of the 6 dimensions on a scale</a:t>
            </a:r>
            <a:endParaRPr lang="en-US" sz="1800" dirty="0">
              <a:solidFill>
                <a:srgbClr val="000000"/>
              </a:solidFill>
              <a:latin typeface="Arial" panose="020B0604020202020204" pitchFamily="34" charset="0"/>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6504736"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Relative weighting of dimensions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164878"/>
            <a:ext cx="8167283"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A user reflects on the task they’ve been asked to perform and is shown each paired combination of the six dimensions to decide which is more related to their personal definition of workload as related to the task. </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This means  a user considers 15 paired comparisons. For example, they need to decide whether Performance or Frustration “represents the more important contributor to the workload for the specific task you recently performed.” </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Each time a dimension is selected as more important it receives a score of 1. The total score is the weight of the dimension and ranges from 0 to 5.</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The sum of the weights should be 15.</a:t>
            </a:r>
            <a:br>
              <a:rPr lang="en-US" sz="1800" dirty="0"/>
            </a:br>
            <a:br>
              <a:rPr lang="en-US" sz="1800" dirty="0"/>
            </a:br>
            <a:br>
              <a:rPr lang="en-US" dirty="0"/>
            </a:br>
            <a:br>
              <a:rPr lang="en-US"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6504736"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Relative weighting of dimensions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dirty="0"/>
              <a:t>The relative weighting of the six dimensions is often </a:t>
            </a:r>
            <a:r>
              <a:rPr lang="en-US" sz="1800" b="1" dirty="0"/>
              <a:t>not</a:t>
            </a:r>
            <a:r>
              <a:rPr lang="en-US" sz="1800" dirty="0"/>
              <a:t> measured or used.</a:t>
            </a:r>
            <a:endParaRPr lang="en-US" sz="1800" dirty="0"/>
          </a:p>
          <a:p>
            <a:r>
              <a:rPr lang="en-US" sz="1800" dirty="0"/>
              <a:t>Not measuring the relative weighting makes the NASA TLX simpler to administer.</a:t>
            </a:r>
            <a:endParaRPr lang="en-US" sz="1800" dirty="0"/>
          </a:p>
          <a:p>
            <a:r>
              <a:rPr lang="en-US" sz="1800" dirty="0"/>
              <a:t>Several studies have compared raw TLX scores to weighted TLX scores and have found mixed results (some showing better sensitivity when removing weights, others showing no difference, and others showing less sensitivity).</a:t>
            </a:r>
            <a:endParaRPr lang="en-US" sz="1800" dirty="0"/>
          </a:p>
          <a:p>
            <a:r>
              <a:rPr lang="en-US" sz="1800" dirty="0"/>
              <a:t>When the dimensions are not rated the method is called the ‘raw TLX score’</a:t>
            </a:r>
            <a:br>
              <a:rPr lang="en-US" sz="1800" dirty="0"/>
            </a:br>
            <a:br>
              <a:rPr lang="en-US" sz="1800" dirty="0"/>
            </a:br>
            <a:br>
              <a:rPr lang="en-US" dirty="0"/>
            </a:br>
            <a:br>
              <a:rPr lang="en-US" dirty="0"/>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5468614"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Rating the dimensions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5382520"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Users mark their score on each of the six dimensions. </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Each dimension consists of a line with 21 equally spaced tick marks, which divide the line from 0 to 100 in increments of 5. If a user marks between two ticks then the value of the right tick is used.</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The score on a dimension is calculated as the tick number (1, 21) – 1 multiplied by 5. </a:t>
            </a:r>
            <a:endParaRPr lang="en-US" sz="1800" dirty="0">
              <a:solidFill>
                <a:srgbClr val="000000"/>
              </a:solidFill>
              <a:latin typeface="Arial" panose="020B0604020202020204" pitchFamily="34" charset="0"/>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5468614"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Rating the dimensions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4532444"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For example, the images show the rating on a paper questionnaire (top) and on a mobile app (bottom)</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The fifth tick mark is selected, so the rating score is: (5 – 1) * 5 = 20</a:t>
            </a:r>
            <a:endParaRPr lang="en-US" sz="1800" dirty="0">
              <a:solidFill>
                <a:srgbClr val="000000"/>
              </a:solidFill>
              <a:latin typeface="Arial" panose="020B0604020202020204" pitchFamily="34" charset="0"/>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pic>
        <p:nvPicPr>
          <p:cNvPr id="3" name="Picture 2"/>
          <p:cNvPicPr>
            <a:picLocks noChangeAspect="1"/>
          </p:cNvPicPr>
          <p:nvPr/>
        </p:nvPicPr>
        <p:blipFill>
          <a:blip r:embed="rId1"/>
          <a:stretch>
            <a:fillRect/>
          </a:stretch>
        </p:blipFill>
        <p:spPr>
          <a:xfrm>
            <a:off x="5004163" y="1500850"/>
            <a:ext cx="3511730" cy="704886"/>
          </a:xfrm>
          <a:prstGeom prst="rect">
            <a:avLst/>
          </a:prstGeom>
        </p:spPr>
      </p:pic>
      <p:pic>
        <p:nvPicPr>
          <p:cNvPr id="5" name="Picture 4"/>
          <p:cNvPicPr>
            <a:picLocks noChangeAspect="1"/>
          </p:cNvPicPr>
          <p:nvPr/>
        </p:nvPicPr>
        <p:blipFill>
          <a:blip r:embed="rId2"/>
          <a:stretch>
            <a:fillRect/>
          </a:stretch>
        </p:blipFill>
        <p:spPr>
          <a:xfrm>
            <a:off x="5136411" y="2686937"/>
            <a:ext cx="3695890" cy="7493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3503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What do the scores tell us?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If the weights are used then the individual ratings on each of the dimensions are multiplied by their respective weights, summed and divided by 15, resulting in an aggregate perceived workload score for a task ranging from 0 – 100.</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If the weights are not used then the individual ratings on each of the dimensions can be summed and divided by 6, resulting in an aggregate perceived workload score ranging from 0 – 100.</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The individual ratings on the 6 dimensions also give some insight in to where the workload is coming from. This can be  helpful for developers hoping to improve their design. </a:t>
            </a: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Validity</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Hart and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validated that the sub-scales measure different sources of workload.</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Subsequent independent studies have also found that the NASA TLX is a valid measure of subjective workload (Rubio et al, 2004; Xiao et al, 2005).</a:t>
            </a: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044071"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r>
              <a:rPr lang="en-US" sz="1800" b="0" i="0" dirty="0">
                <a:solidFill>
                  <a:srgbClr val="333333"/>
                </a:solidFill>
                <a:effectLst/>
                <a:latin typeface="+mn-lt"/>
              </a:rPr>
              <a:t>The System Usability Scale (SUS) provides a “quick and dirty”, reliable tool for measuring usability. </a:t>
            </a:r>
            <a:endParaRPr lang="en-US" sz="1800" b="0" i="0" dirty="0">
              <a:solidFill>
                <a:srgbClr val="333333"/>
              </a:solidFill>
              <a:effectLst/>
              <a:latin typeface="+mn-lt"/>
            </a:endParaRPr>
          </a:p>
          <a:p>
            <a:r>
              <a:rPr lang="en-US" sz="1800" dirty="0">
                <a:solidFill>
                  <a:srgbClr val="333333"/>
                </a:solidFill>
                <a:latin typeface="+mn-lt"/>
              </a:rPr>
              <a:t>It was created by John Brooke in 1986.</a:t>
            </a:r>
            <a:endParaRPr lang="en-US" sz="1800" b="0" i="0" dirty="0">
              <a:solidFill>
                <a:srgbClr val="333333"/>
              </a:solidFill>
              <a:effectLst/>
              <a:latin typeface="+mn-lt"/>
            </a:endParaRPr>
          </a:p>
          <a:p>
            <a:r>
              <a:rPr lang="en-US" sz="1800" b="0" i="0" dirty="0">
                <a:solidFill>
                  <a:srgbClr val="333333"/>
                </a:solidFill>
                <a:effectLst/>
                <a:latin typeface="+mn-lt"/>
              </a:rPr>
              <a:t>It consists of a 10 item questionnaire with five response options for each item ranging  from Strongly agree to Strongly disagree.  </a:t>
            </a:r>
            <a:endParaRPr lang="en-US" sz="1800" b="0" i="0" dirty="0">
              <a:solidFill>
                <a:srgbClr val="333333"/>
              </a:solidFill>
              <a:effectLst/>
              <a:latin typeface="+mn-lt"/>
            </a:endParaRPr>
          </a:p>
          <a:p>
            <a:r>
              <a:rPr lang="en-US" sz="1800" dirty="0">
                <a:solidFill>
                  <a:srgbClr val="333333"/>
                </a:solidFill>
                <a:latin typeface="+mn-lt"/>
              </a:rPr>
              <a:t>It </a:t>
            </a:r>
            <a:r>
              <a:rPr lang="en-US" sz="1800" b="0" i="0" dirty="0">
                <a:solidFill>
                  <a:srgbClr val="333333"/>
                </a:solidFill>
                <a:effectLst/>
                <a:latin typeface="+mn-lt"/>
              </a:rPr>
              <a:t>enables the evaluation of a wide variety of products and services, including hardware, software, mobile devices, websites and applications.</a:t>
            </a:r>
            <a:endParaRPr lang="en-US" sz="1800" dirty="0">
              <a:solidFill>
                <a:srgbClr val="000000"/>
              </a:solidFill>
              <a:latin typeface="+mn-lt"/>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benefits</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fontAlgn="base"/>
            <a:r>
              <a:rPr lang="en-US" sz="1800" b="0" i="0" dirty="0">
                <a:solidFill>
                  <a:srgbClr val="333333"/>
                </a:solidFill>
                <a:effectLst/>
                <a:latin typeface="+mn-lt"/>
              </a:rPr>
              <a:t>SUS has become an industry standard, with references in over 1300 articles and publications. </a:t>
            </a:r>
            <a:endParaRPr lang="en-US" sz="1800" b="0" i="0" dirty="0">
              <a:solidFill>
                <a:srgbClr val="333333"/>
              </a:solidFill>
              <a:effectLst/>
              <a:latin typeface="+mn-lt"/>
            </a:endParaRPr>
          </a:p>
          <a:p>
            <a:pPr fontAlgn="base"/>
            <a:r>
              <a:rPr lang="en-US" sz="1800" b="0" i="0" dirty="0">
                <a:solidFill>
                  <a:srgbClr val="333333"/>
                </a:solidFill>
                <a:effectLst/>
                <a:latin typeface="+mn-lt"/>
              </a:rPr>
              <a:t> The noted benefits of using SUS include:</a:t>
            </a:r>
            <a:endParaRPr lang="en-US" sz="1800" b="0" i="0" dirty="0">
              <a:solidFill>
                <a:srgbClr val="333333"/>
              </a:solidFill>
              <a:effectLst/>
              <a:latin typeface="+mn-lt"/>
            </a:endParaRPr>
          </a:p>
          <a:p>
            <a:pPr fontAlgn="base"/>
            <a:r>
              <a:rPr lang="en-US" sz="1800" b="0" i="0" dirty="0">
                <a:solidFill>
                  <a:srgbClr val="333333"/>
                </a:solidFill>
                <a:effectLst/>
                <a:latin typeface="+mn-lt"/>
              </a:rPr>
              <a:t>It is a very easy scale to administer to participants</a:t>
            </a:r>
            <a:endParaRPr lang="en-US" sz="1800" b="0" i="0" dirty="0">
              <a:solidFill>
                <a:srgbClr val="333333"/>
              </a:solidFill>
              <a:effectLst/>
              <a:latin typeface="+mn-lt"/>
            </a:endParaRPr>
          </a:p>
          <a:p>
            <a:pPr fontAlgn="base"/>
            <a:r>
              <a:rPr lang="en-US" sz="1800" dirty="0">
                <a:solidFill>
                  <a:srgbClr val="333333"/>
                </a:solidFill>
                <a:latin typeface="+mn-lt"/>
              </a:rPr>
              <a:t>It ca</a:t>
            </a:r>
            <a:r>
              <a:rPr lang="en-US" sz="1800" b="0" i="0" dirty="0">
                <a:solidFill>
                  <a:srgbClr val="333333"/>
                </a:solidFill>
                <a:effectLst/>
                <a:latin typeface="+mn-lt"/>
              </a:rPr>
              <a:t>n be used on small sample sizes with reliable results</a:t>
            </a:r>
            <a:endParaRPr lang="en-US" sz="1800" b="0" i="0" dirty="0">
              <a:solidFill>
                <a:srgbClr val="333333"/>
              </a:solidFill>
              <a:effectLst/>
              <a:latin typeface="+mn-lt"/>
            </a:endParaRPr>
          </a:p>
          <a:p>
            <a:pPr fontAlgn="base"/>
            <a:r>
              <a:rPr lang="en-US" sz="1800" b="0" i="0" dirty="0">
                <a:solidFill>
                  <a:srgbClr val="333333"/>
                </a:solidFill>
                <a:effectLst/>
                <a:latin typeface="+mn-lt"/>
              </a:rPr>
              <a:t>The </a:t>
            </a:r>
            <a:r>
              <a:rPr lang="en-US" sz="1800" dirty="0">
                <a:solidFill>
                  <a:srgbClr val="333333"/>
                </a:solidFill>
                <a:latin typeface="+mn-lt"/>
              </a:rPr>
              <a:t>SUS has been validated and shown to </a:t>
            </a:r>
            <a:r>
              <a:rPr lang="en-US" sz="1800" b="0" i="0" dirty="0">
                <a:solidFill>
                  <a:srgbClr val="333333"/>
                </a:solidFill>
                <a:effectLst/>
                <a:latin typeface="+mn-lt"/>
              </a:rPr>
              <a:t>effectively differentiate between usable and unusable systems</a:t>
            </a:r>
            <a:endParaRPr lang="en-US" sz="1800" b="0" i="0" dirty="0">
              <a:solidFill>
                <a:srgbClr val="333333"/>
              </a:solidFill>
              <a:effectLst/>
              <a:latin typeface="+mn-lt"/>
            </a:endParaRPr>
          </a:p>
          <a:p>
            <a:pPr marL="152400" lvl="0" indent="0" algn="l" rtl="0">
              <a:spcBef>
                <a:spcPts val="0"/>
              </a:spcBef>
              <a:spcAft>
                <a:spcPts val="0"/>
              </a:spcAft>
              <a:buSzPts val="1200"/>
              <a:buNone/>
            </a:pPr>
            <a:br>
              <a:rPr lang="en-US" sz="1800" dirty="0"/>
            </a:br>
            <a:br>
              <a:rPr lang="en-US" sz="1800" dirty="0"/>
            </a:br>
            <a:br>
              <a:rPr lang="en-US" dirty="0"/>
            </a:br>
            <a:br>
              <a:rPr lang="en-US"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0000" y="273600"/>
            <a:ext cx="8520600" cy="993600"/>
          </a:xfrm>
        </p:spPr>
        <p:txBody>
          <a:bodyPr/>
          <a:lstStyle/>
          <a:p>
            <a:pPr>
              <a:lnSpc>
                <a:spcPct val="150000"/>
              </a:lnSpc>
            </a:pPr>
            <a:r>
              <a:rPr lang="en-US" dirty="0"/>
              <a:t>Today’s Lecture</a:t>
            </a:r>
            <a:endParaRPr lang="en-US" dirty="0"/>
          </a:p>
        </p:txBody>
      </p:sp>
      <p:sp>
        <p:nvSpPr>
          <p:cNvPr id="4" name="Text Placeholder 3"/>
          <p:cNvSpPr>
            <a:spLocks noGrp="1"/>
          </p:cNvSpPr>
          <p:nvPr>
            <p:ph type="body" idx="1"/>
          </p:nvPr>
        </p:nvSpPr>
        <p:spPr>
          <a:xfrm>
            <a:off x="311700" y="1182150"/>
            <a:ext cx="5983223" cy="3416400"/>
          </a:xfrm>
        </p:spPr>
        <p:txBody>
          <a:bodyPr/>
          <a:lstStyle/>
          <a:p>
            <a:pPr marL="127000" indent="0">
              <a:buNone/>
            </a:pPr>
            <a:endParaRPr lang="en-US" dirty="0"/>
          </a:p>
          <a:p>
            <a:pPr marL="457200" lvl="0" indent="-304800" algn="l" rtl="0">
              <a:spcBef>
                <a:spcPts val="0"/>
              </a:spcBef>
              <a:spcAft>
                <a:spcPts val="0"/>
              </a:spcAft>
              <a:buSzPts val="1200"/>
              <a:buChar char="●"/>
            </a:pPr>
            <a:r>
              <a:rPr lang="en-GB" sz="1800" dirty="0"/>
              <a:t>Questionnaires</a:t>
            </a:r>
            <a:endParaRPr lang="en-GB" sz="1800" dirty="0"/>
          </a:p>
          <a:p>
            <a:pPr marL="457200" lvl="0" indent="-304800" algn="l" rtl="0">
              <a:spcBef>
                <a:spcPts val="0"/>
              </a:spcBef>
              <a:spcAft>
                <a:spcPts val="0"/>
              </a:spcAft>
              <a:buSzPts val="1200"/>
              <a:buChar char="●"/>
            </a:pPr>
            <a:r>
              <a:rPr lang="en-GB" sz="1800" dirty="0"/>
              <a:t>NASA Task Load Index (NASA TLX)</a:t>
            </a:r>
            <a:endParaRPr lang="en-GB" sz="1800" dirty="0"/>
          </a:p>
          <a:p>
            <a:pPr marL="457200" lvl="0" indent="-304800" algn="l" rtl="0">
              <a:spcBef>
                <a:spcPts val="0"/>
              </a:spcBef>
              <a:spcAft>
                <a:spcPts val="0"/>
              </a:spcAft>
              <a:buSzPts val="1200"/>
              <a:buChar char="●"/>
            </a:pPr>
            <a:r>
              <a:rPr lang="en-GB" sz="1800" dirty="0"/>
              <a:t>System Usability Scale (SUS)</a:t>
            </a:r>
            <a:endParaRPr lang="en-GB" sz="1800" dirty="0"/>
          </a:p>
          <a:p>
            <a:pPr marL="457200" lvl="0" indent="-304800" algn="l" rtl="0">
              <a:spcBef>
                <a:spcPts val="0"/>
              </a:spcBef>
              <a:spcAft>
                <a:spcPts val="0"/>
              </a:spcAft>
              <a:buSzPts val="1200"/>
              <a:buChar char="●"/>
            </a:pPr>
            <a:r>
              <a:rPr lang="en-GB" sz="1800" dirty="0"/>
              <a:t>Statistical tests to determine if t</a:t>
            </a:r>
            <a:r>
              <a:rPr lang="en-GB" sz="1800" dirty="0"/>
              <a:t>he</a:t>
            </a:r>
            <a:r>
              <a:rPr lang="en-GB" sz="1800" dirty="0"/>
              <a:t> perceived workload or system usabiity score has changed significantly</a:t>
            </a:r>
            <a:endParaRPr lang="en-GB" sz="1800" dirty="0"/>
          </a:p>
          <a:p>
            <a:pPr marL="139700" indent="0">
              <a:buNone/>
            </a:pPr>
            <a:endParaRPr lang="en-US" dirty="0"/>
          </a:p>
          <a:p>
            <a:endParaRPr lang="en-US" dirty="0"/>
          </a:p>
        </p:txBody>
      </p:sp>
      <p:pic>
        <p:nvPicPr>
          <p:cNvPr id="6" name="Graphic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019097" y="1389600"/>
            <a:ext cx="2750796" cy="25717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algn="l" fontAlgn="base"/>
            <a:r>
              <a:rPr lang="en-US" sz="1800" b="0" i="0" dirty="0">
                <a:solidFill>
                  <a:srgbClr val="333333"/>
                </a:solidFill>
                <a:effectLst/>
                <a:latin typeface="Helvetica" panose="020B0604020202020204" pitchFamily="34" charset="0"/>
              </a:rPr>
              <a:t>When an SUS is used, participants are asked to score the 10 items with one of five responses that range from Strongly Agree to Strongly disagree i.e. using a five point Likert scale</a:t>
            </a:r>
            <a:endParaRPr lang="en-US" sz="1800" b="0" i="0" dirty="0">
              <a:solidFill>
                <a:srgbClr val="333333"/>
              </a:solidFill>
              <a:effectLst/>
              <a:latin typeface="Helvetica"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 2</a:t>
            </a:r>
            <a:endParaRPr dirty="0"/>
          </a:p>
          <a:p>
            <a:pPr marL="0" lvl="0" indent="0" algn="l" rtl="0">
              <a:spcBef>
                <a:spcPts val="0"/>
              </a:spcBef>
              <a:spcAft>
                <a:spcPts val="0"/>
              </a:spcAft>
              <a:buNone/>
            </a:pPr>
            <a:endParaRPr dirty="0"/>
          </a:p>
        </p:txBody>
      </p:sp>
      <p:pic>
        <p:nvPicPr>
          <p:cNvPr id="5" name="Picture 4" descr="Chart, box and whisker chart&#10;&#10;Description automatically generated"/>
          <p:cNvPicPr>
            <a:picLocks noChangeAspect="1"/>
          </p:cNvPicPr>
          <p:nvPr/>
        </p:nvPicPr>
        <p:blipFill>
          <a:blip r:embed="rId1"/>
          <a:stretch>
            <a:fillRect/>
          </a:stretch>
        </p:blipFill>
        <p:spPr>
          <a:xfrm>
            <a:off x="783771" y="1233189"/>
            <a:ext cx="6252676" cy="33547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5849615"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scale 3</a:t>
            </a:r>
            <a:endParaRPr dirty="0"/>
          </a:p>
          <a:p>
            <a:pPr marL="0" lvl="0" indent="0" algn="l" rtl="0">
              <a:spcBef>
                <a:spcPts val="0"/>
              </a:spcBef>
              <a:spcAft>
                <a:spcPts val="0"/>
              </a:spcAft>
              <a:buNone/>
            </a:pPr>
            <a:endParaRPr dirty="0"/>
          </a:p>
        </p:txBody>
      </p:sp>
      <p:pic>
        <p:nvPicPr>
          <p:cNvPr id="5" name="Picture 4" descr="Diagram&#10;&#10;Description automatically generated with medium confidence"/>
          <p:cNvPicPr>
            <a:picLocks noChangeAspect="1"/>
          </p:cNvPicPr>
          <p:nvPr/>
        </p:nvPicPr>
        <p:blipFill>
          <a:blip r:embed="rId1"/>
          <a:stretch>
            <a:fillRect/>
          </a:stretch>
        </p:blipFill>
        <p:spPr>
          <a:xfrm>
            <a:off x="392607" y="1058541"/>
            <a:ext cx="7226671" cy="36577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41567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scoring 1</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9" y="1389600"/>
            <a:ext cx="6241502" cy="1449000"/>
          </a:xfrm>
          <a:prstGeom prst="rect">
            <a:avLst/>
          </a:prstGeom>
        </p:spPr>
        <p:txBody>
          <a:bodyPr spcFirstLastPara="1" wrap="square" lIns="91425" tIns="91425" rIns="91425" bIns="91425" anchor="t" anchorCtr="0">
            <a:noAutofit/>
          </a:bodyPr>
          <a:lstStyle/>
          <a:p>
            <a:pPr fontAlgn="base"/>
            <a:r>
              <a:rPr lang="en-US" sz="1800" dirty="0">
                <a:solidFill>
                  <a:srgbClr val="333333"/>
                </a:solidFill>
                <a:latin typeface="Helvetica" panose="020B0604020202020204" pitchFamily="34" charset="0"/>
              </a:rPr>
              <a:t>The SUS is given to users when they have completed using the system which is being evaluated</a:t>
            </a:r>
            <a:endParaRPr lang="en-US" sz="1800" dirty="0">
              <a:solidFill>
                <a:srgbClr val="333333"/>
              </a:solidFill>
              <a:latin typeface="Helvetica" panose="020B0604020202020204" pitchFamily="34" charset="0"/>
            </a:endParaRPr>
          </a:p>
          <a:p>
            <a:pPr fontAlgn="base"/>
            <a:r>
              <a:rPr lang="en-US" sz="1800" dirty="0">
                <a:solidFill>
                  <a:srgbClr val="333333"/>
                </a:solidFill>
                <a:latin typeface="Helvetica" panose="020B0604020202020204" pitchFamily="34" charset="0"/>
              </a:rPr>
              <a:t>They score each of the 10 items by marking one of the five boxes</a:t>
            </a:r>
            <a:endParaRPr lang="en-US" sz="1800" dirty="0">
              <a:solidFill>
                <a:srgbClr val="333333"/>
              </a:solidFill>
              <a:latin typeface="Helvetica" panose="020B0604020202020204" pitchFamily="34" charset="0"/>
            </a:endParaRPr>
          </a:p>
          <a:p>
            <a:r>
              <a:rPr lang="en-US" sz="1800" b="0" i="0" u="none" strike="noStrike" baseline="0" dirty="0">
                <a:solidFill>
                  <a:srgbClr val="000000"/>
                </a:solidFill>
                <a:latin typeface="Arial" panose="020B0604020202020204" pitchFamily="34" charset="0"/>
              </a:rPr>
              <a:t>The SUS yields a single number representing a composite measure of the overall usability of the system being studied. Note that scores for individual items are </a:t>
            </a:r>
            <a:r>
              <a:rPr lang="en-US" sz="1800" b="1" i="0" u="none" strike="noStrike" baseline="0" dirty="0">
                <a:solidFill>
                  <a:srgbClr val="000000"/>
                </a:solidFill>
                <a:latin typeface="Arial" panose="020B0604020202020204" pitchFamily="34" charset="0"/>
              </a:rPr>
              <a:t>not</a:t>
            </a:r>
            <a:r>
              <a:rPr lang="en-US" sz="1800" b="0" i="0" u="none" strike="noStrike" baseline="0" dirty="0">
                <a:solidFill>
                  <a:srgbClr val="000000"/>
                </a:solidFill>
                <a:latin typeface="Arial" panose="020B0604020202020204" pitchFamily="34" charset="0"/>
              </a:rPr>
              <a:t> meaningful on their own. </a:t>
            </a:r>
            <a:endParaRPr lang="en-US" sz="1800" b="0" i="0" u="none" strike="noStrike" baseline="0" dirty="0">
              <a:solidFill>
                <a:srgbClr val="000000"/>
              </a:solidFill>
              <a:latin typeface="Arial" panose="020B0604020202020204" pitchFamily="34" charset="0"/>
            </a:endParaRPr>
          </a:p>
          <a:p>
            <a:pPr marL="152400" indent="0">
              <a:buNone/>
            </a:pPr>
            <a:br>
              <a:rPr lang="en-US" sz="1800" dirty="0"/>
            </a:br>
            <a:br>
              <a:rPr lang="en-US" dirty="0"/>
            </a:b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9" y="555600"/>
            <a:ext cx="6415672"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Usability Survey (SUS) – scoring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To calculate the SUS score, first sum the score contributions from each item. Each item's score contribution will range from 0 to 4.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For items 1,3,5,7,and 9 (the odd numbered items) the score contribution is the scale position minus 1. For items 2,4,6,8 and 10 (the even </a:t>
            </a:r>
            <a:r>
              <a:rPr lang="en-US" sz="1800" dirty="0">
                <a:solidFill>
                  <a:srgbClr val="000000"/>
                </a:solidFill>
                <a:latin typeface="Arial" panose="020B0604020202020204" pitchFamily="34" charset="0"/>
              </a:rPr>
              <a:t>numbered items) </a:t>
            </a:r>
            <a:r>
              <a:rPr lang="en-US" sz="1800" b="0" i="0" u="none" strike="noStrike" baseline="0" dirty="0">
                <a:solidFill>
                  <a:srgbClr val="000000"/>
                </a:solidFill>
                <a:latin typeface="Arial" panose="020B0604020202020204" pitchFamily="34" charset="0"/>
              </a:rPr>
              <a:t>the contribution is 5 minus the scale position.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Multiply the sum of the scores by 2.5 to obtain the overall score.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SUS scores have a range of 0 to 100. </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Based on research, a SUS score above </a:t>
            </a:r>
            <a:r>
              <a:rPr lang="en-US" sz="1800" b="1" dirty="0">
                <a:solidFill>
                  <a:srgbClr val="000000"/>
                </a:solidFill>
                <a:latin typeface="Arial" panose="020B0604020202020204" pitchFamily="34" charset="0"/>
              </a:rPr>
              <a:t>68</a:t>
            </a:r>
            <a:r>
              <a:rPr lang="en-US" sz="1800" dirty="0">
                <a:solidFill>
                  <a:srgbClr val="000000"/>
                </a:solidFill>
                <a:latin typeface="Arial" panose="020B0604020202020204" pitchFamily="34" charset="0"/>
              </a:rPr>
              <a:t> would be considered above average and anything below 68 is below average.</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You might get a user to rate the SUS of two different designs and want to know if one design is significantly better than the other.</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Similarly, you might want to know if two levels of difficulty in your game are significantly different so you get a user to rate the workload of both levels.</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To determine whether the differences in scores are significantly different we can use a statistical test</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395387"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There are many statistical tests but I am going to show you two that will be useful for your project.</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The first is the Wilcoxon Signed Rank Test and it is ideal for analysing data from Likert and other scales e.g. the NASA TLX and SUS.</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It is used when </a:t>
            </a:r>
            <a:r>
              <a:rPr lang="en-US" sz="1800" b="1" dirty="0">
                <a:solidFill>
                  <a:srgbClr val="000000"/>
                </a:solidFill>
                <a:latin typeface="Arial" panose="020B0604020202020204" pitchFamily="34" charset="0"/>
              </a:rPr>
              <a:t>one user carries out two evaluations </a:t>
            </a:r>
            <a:r>
              <a:rPr lang="en-US" sz="1800" dirty="0">
                <a:solidFill>
                  <a:srgbClr val="000000"/>
                </a:solidFill>
                <a:latin typeface="Arial" panose="020B0604020202020204" pitchFamily="34" charset="0"/>
              </a:rPr>
              <a:t>e.g. rates the workload of your game at two different difficulty levels.</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It is a good test when you have small numbers of users – the minimum is 5; however, it’s better at identifying significant differences when you have larger numbers of users.</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3</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7852588"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Make a table where each row represents a user’s scores and each column a separate evaluation score.</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I’ve shown the results of three users evaluating the workload of a game at two difficulty levels using the NASA TLX.</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You need a minimum of 5 and ideally more</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graphicFrame>
        <p:nvGraphicFramePr>
          <p:cNvPr id="2" name="Table 2"/>
          <p:cNvGraphicFramePr>
            <a:graphicFrameLocks noGrp="1"/>
          </p:cNvGraphicFramePr>
          <p:nvPr/>
        </p:nvGraphicFramePr>
        <p:xfrm>
          <a:off x="653143" y="3158969"/>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GB" dirty="0"/>
                        <a:t>User ID</a:t>
                      </a:r>
                      <a:endParaRPr lang="en-GB" dirty="0"/>
                    </a:p>
                  </a:txBody>
                  <a:tcPr/>
                </a:tc>
                <a:tc>
                  <a:txBody>
                    <a:bodyPr/>
                    <a:lstStyle/>
                    <a:p>
                      <a:r>
                        <a:rPr lang="en-GB" dirty="0"/>
                        <a:t>Workload level 1</a:t>
                      </a:r>
                      <a:endParaRPr lang="en-GB" dirty="0"/>
                    </a:p>
                  </a:txBody>
                  <a:tcPr/>
                </a:tc>
                <a:tc>
                  <a:txBody>
                    <a:bodyPr/>
                    <a:lstStyle/>
                    <a:p>
                      <a:r>
                        <a:rPr lang="en-GB" dirty="0"/>
                        <a:t>Workload level 2</a:t>
                      </a:r>
                      <a:endParaRPr lang="en-GB" dirty="0"/>
                    </a:p>
                  </a:txBody>
                  <a:tcPr/>
                </a:tc>
              </a:tr>
              <a:tr h="370840">
                <a:tc>
                  <a:txBody>
                    <a:bodyPr/>
                    <a:lstStyle/>
                    <a:p>
                      <a:r>
                        <a:rPr lang="en-GB" dirty="0"/>
                        <a:t>U1</a:t>
                      </a:r>
                      <a:endParaRPr lang="en-GB" dirty="0"/>
                    </a:p>
                  </a:txBody>
                  <a:tcPr/>
                </a:tc>
                <a:tc>
                  <a:txBody>
                    <a:bodyPr/>
                    <a:lstStyle/>
                    <a:p>
                      <a:r>
                        <a:rPr lang="en-GB" dirty="0"/>
                        <a:t>25</a:t>
                      </a:r>
                      <a:endParaRPr lang="en-GB" dirty="0"/>
                    </a:p>
                  </a:txBody>
                  <a:tcPr/>
                </a:tc>
                <a:tc>
                  <a:txBody>
                    <a:bodyPr/>
                    <a:lstStyle/>
                    <a:p>
                      <a:r>
                        <a:rPr lang="en-GB" dirty="0"/>
                        <a:t>67</a:t>
                      </a:r>
                      <a:endParaRPr lang="en-GB" dirty="0"/>
                    </a:p>
                  </a:txBody>
                  <a:tcPr/>
                </a:tc>
              </a:tr>
              <a:tr h="370840">
                <a:tc>
                  <a:txBody>
                    <a:bodyPr/>
                    <a:lstStyle/>
                    <a:p>
                      <a:r>
                        <a:rPr lang="en-GB" dirty="0"/>
                        <a:t>U2</a:t>
                      </a:r>
                      <a:endParaRPr lang="en-GB" dirty="0"/>
                    </a:p>
                  </a:txBody>
                  <a:tcPr/>
                </a:tc>
                <a:tc>
                  <a:txBody>
                    <a:bodyPr/>
                    <a:lstStyle/>
                    <a:p>
                      <a:r>
                        <a:rPr lang="en-GB" dirty="0"/>
                        <a:t>32</a:t>
                      </a:r>
                      <a:endParaRPr lang="en-GB" dirty="0"/>
                    </a:p>
                  </a:txBody>
                  <a:tcPr/>
                </a:tc>
                <a:tc>
                  <a:txBody>
                    <a:bodyPr/>
                    <a:lstStyle/>
                    <a:p>
                      <a:r>
                        <a:rPr lang="en-GB" dirty="0"/>
                        <a:t>56</a:t>
                      </a:r>
                      <a:endParaRPr lang="en-GB" dirty="0"/>
                    </a:p>
                  </a:txBody>
                  <a:tcPr/>
                </a:tc>
              </a:tr>
              <a:tr h="370840">
                <a:tc>
                  <a:txBody>
                    <a:bodyPr/>
                    <a:lstStyle/>
                    <a:p>
                      <a:r>
                        <a:rPr lang="en-GB" dirty="0"/>
                        <a:t>U3</a:t>
                      </a:r>
                      <a:endParaRPr lang="en-GB" dirty="0"/>
                    </a:p>
                  </a:txBody>
                  <a:tcPr/>
                </a:tc>
                <a:tc>
                  <a:txBody>
                    <a:bodyPr/>
                    <a:lstStyle/>
                    <a:p>
                      <a:r>
                        <a:rPr lang="en-GB" dirty="0"/>
                        <a:t>18</a:t>
                      </a:r>
                      <a:endParaRPr lang="en-GB" dirty="0"/>
                    </a:p>
                  </a:txBody>
                  <a:tcPr/>
                </a:tc>
                <a:tc>
                  <a:txBody>
                    <a:bodyPr/>
                    <a:lstStyle/>
                    <a:p>
                      <a:r>
                        <a:rPr lang="en-GB" dirty="0"/>
                        <a:t>43</a:t>
                      </a:r>
                      <a:endParaRPr lang="en-GB"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4</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7" y="1389600"/>
            <a:ext cx="7286531"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Enter the data into the online calculator: </a:t>
            </a:r>
            <a:r>
              <a:rPr lang="en-US" sz="1800" b="0" i="0" u="none" strike="noStrike" baseline="0" dirty="0">
                <a:solidFill>
                  <a:srgbClr val="000000"/>
                </a:solidFill>
                <a:latin typeface="Arial" panose="020B0604020202020204" pitchFamily="34" charset="0"/>
                <a:hlinkClick r:id="rId1"/>
              </a:rPr>
              <a:t>https://www.statology.org/wilcoxon-signed-rank-test-calculator/</a:t>
            </a:r>
            <a:endParaRPr lang="en-US" sz="1800" dirty="0">
              <a:solidFill>
                <a:srgbClr val="000000"/>
              </a:solidFill>
              <a:latin typeface="Arial" panose="020B0604020202020204" pitchFamily="34" charset="0"/>
            </a:endParaRPr>
          </a:p>
          <a:p>
            <a:pPr fontAlgn="base"/>
            <a:r>
              <a:rPr lang="en-US" sz="1800" dirty="0">
                <a:solidFill>
                  <a:srgbClr val="000000"/>
                </a:solidFill>
                <a:latin typeface="Arial" panose="020B0604020202020204" pitchFamily="34" charset="0"/>
              </a:rPr>
              <a:t>Look up the calculated </a:t>
            </a:r>
            <a:r>
              <a:rPr lang="en-US" sz="1800" b="1" dirty="0">
                <a:solidFill>
                  <a:srgbClr val="000000"/>
                </a:solidFill>
                <a:latin typeface="Arial" panose="020B0604020202020204" pitchFamily="34" charset="0"/>
              </a:rPr>
              <a:t>W test statistic </a:t>
            </a:r>
            <a:r>
              <a:rPr lang="en-US" sz="1800" dirty="0">
                <a:solidFill>
                  <a:srgbClr val="000000"/>
                </a:solidFill>
                <a:latin typeface="Arial" panose="020B0604020202020204" pitchFamily="34" charset="0"/>
              </a:rPr>
              <a:t>in the table of critical values</a:t>
            </a:r>
            <a:endParaRPr lang="en-US" sz="1800" dirty="0">
              <a:solidFill>
                <a:srgbClr val="000000"/>
              </a:solidFill>
              <a:latin typeface="Arial" panose="020B0604020202020204" pitchFamily="34" charset="0"/>
            </a:endParaRPr>
          </a:p>
          <a:p>
            <a:pPr fontAlgn="base"/>
            <a:r>
              <a:rPr lang="en-US" sz="1800" dirty="0">
                <a:solidFill>
                  <a:srgbClr val="000000"/>
                </a:solidFill>
                <a:latin typeface="Arial" panose="020B0604020202020204" pitchFamily="34" charset="0"/>
              </a:rPr>
              <a:t>To do this you need to know N, which is the number of users, and the significance level, which we will set at 0.05</a:t>
            </a:r>
            <a:endParaRPr lang="en-US" sz="1800" dirty="0">
              <a:solidFill>
                <a:srgbClr val="000000"/>
              </a:solidFill>
              <a:latin typeface="Arial" panose="020B0604020202020204" pitchFamily="34" charset="0"/>
            </a:endParaRPr>
          </a:p>
          <a:p>
            <a:pPr fontAlgn="base"/>
            <a:r>
              <a:rPr lang="en-US" sz="1800" dirty="0">
                <a:solidFill>
                  <a:srgbClr val="000000"/>
                </a:solidFill>
                <a:latin typeface="Arial" panose="020B0604020202020204" pitchFamily="34" charset="0"/>
              </a:rPr>
              <a:t>This means that if a significant difference is found then it is 95% certain that this is a real difference rather than due to randomness</a:t>
            </a:r>
            <a:br>
              <a:rPr lang="en-US" sz="1800" dirty="0"/>
            </a:br>
            <a:br>
              <a:rPr lang="en-US" sz="1800" dirty="0"/>
            </a:br>
            <a:br>
              <a:rPr lang="en-US" dirty="0"/>
            </a:br>
            <a:br>
              <a:rPr lang="en-US" dirty="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5</a:t>
            </a:r>
            <a:endParaRPr dirty="0"/>
          </a:p>
          <a:p>
            <a:pPr marL="0" lvl="0" indent="0" algn="l" rtl="0">
              <a:spcBef>
                <a:spcPts val="0"/>
              </a:spcBef>
              <a:spcAft>
                <a:spcPts val="0"/>
              </a:spcAft>
              <a:buNone/>
            </a:pPr>
            <a:endParaRPr dirty="0"/>
          </a:p>
        </p:txBody>
      </p:sp>
      <p:pic>
        <p:nvPicPr>
          <p:cNvPr id="5" name="Picture 4" descr="Table&#10;&#10;Description automatically generated"/>
          <p:cNvPicPr>
            <a:picLocks noChangeAspect="1"/>
          </p:cNvPicPr>
          <p:nvPr/>
        </p:nvPicPr>
        <p:blipFill>
          <a:blip r:embed="rId1"/>
          <a:stretch>
            <a:fillRect/>
          </a:stretch>
        </p:blipFill>
        <p:spPr>
          <a:xfrm>
            <a:off x="4120360" y="1031424"/>
            <a:ext cx="4711942" cy="3645087"/>
          </a:xfrm>
          <a:prstGeom prst="rect">
            <a:avLst/>
          </a:prstGeom>
        </p:spPr>
      </p:pic>
      <p:sp>
        <p:nvSpPr>
          <p:cNvPr id="6" name="Google Shape;103;p20"/>
          <p:cNvSpPr txBox="1">
            <a:spLocks noGrp="1"/>
          </p:cNvSpPr>
          <p:nvPr>
            <p:ph type="body" idx="1"/>
          </p:nvPr>
        </p:nvSpPr>
        <p:spPr>
          <a:xfrm>
            <a:off x="311698" y="1389600"/>
            <a:ext cx="3903841"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We use an alpha value aka significance level of 0.05</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We find the row that corresponds to our number of users aka n.</a:t>
            </a:r>
            <a:endParaRPr lang="en-US" sz="180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If we have 10 users then the W test statistic generated by the online calculator </a:t>
            </a:r>
            <a:r>
              <a:rPr lang="en-US" sz="1800" b="1" dirty="0">
                <a:solidFill>
                  <a:srgbClr val="000000"/>
                </a:solidFill>
                <a:latin typeface="Arial" panose="020B0604020202020204" pitchFamily="34" charset="0"/>
              </a:rPr>
              <a:t>needs to be less than</a:t>
            </a:r>
            <a:r>
              <a:rPr lang="en-US" sz="1800" dirty="0">
                <a:solidFill>
                  <a:srgbClr val="000000"/>
                </a:solidFill>
                <a:latin typeface="Arial" panose="020B0604020202020204" pitchFamily="34" charset="0"/>
              </a:rPr>
              <a:t> 8 otherwise there is no significant difference.</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
        <p:nvSpPr>
          <p:cNvPr id="2" name="Oval 1"/>
          <p:cNvSpPr/>
          <p:nvPr/>
        </p:nvSpPr>
        <p:spPr>
          <a:xfrm>
            <a:off x="7308188" y="2503184"/>
            <a:ext cx="224726" cy="2024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7" name="Google Shape;97;p19"/>
          <p:cNvPicPr preferRelativeResize="0"/>
          <p:nvPr/>
        </p:nvPicPr>
        <p:blipFill>
          <a:blip r:embed="rId1"/>
          <a:stretch>
            <a:fillRect/>
          </a:stretch>
        </p:blipFill>
        <p:spPr>
          <a:xfrm>
            <a:off x="5214257" y="1087079"/>
            <a:ext cx="4267199" cy="2969341"/>
          </a:xfrm>
          <a:prstGeom prst="rect">
            <a:avLst/>
          </a:prstGeom>
          <a:noFill/>
          <a:ln>
            <a:noFill/>
          </a:ln>
        </p:spPr>
      </p:pic>
      <p:sp>
        <p:nvSpPr>
          <p:cNvPr id="95" name="Google Shape;95;p19"/>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Questionnaires - defined</a:t>
            </a:r>
            <a:endParaRPr dirty="0"/>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311699" y="1040894"/>
            <a:ext cx="5218244"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endParaRPr lang="en-GB" sz="1800" dirty="0"/>
          </a:p>
          <a:p>
            <a:pPr marL="457200" lvl="0" indent="-304800" algn="l" rtl="0">
              <a:spcBef>
                <a:spcPts val="0"/>
              </a:spcBef>
              <a:spcAft>
                <a:spcPts val="0"/>
              </a:spcAft>
              <a:buSzPts val="1200"/>
              <a:buChar char="●"/>
            </a:pPr>
            <a:r>
              <a:rPr lang="en-GB" sz="1800" dirty="0"/>
              <a:t>Questionnaires involve asking people to answer questions either on paper or digitally e.g. on a webpage or app</a:t>
            </a:r>
            <a:endParaRPr lang="en-GB" sz="1800" dirty="0"/>
          </a:p>
          <a:p>
            <a:pPr marL="457200" lvl="0" indent="-304800" algn="l" rtl="0">
              <a:spcBef>
                <a:spcPts val="0"/>
              </a:spcBef>
              <a:spcAft>
                <a:spcPts val="0"/>
              </a:spcAft>
              <a:buSzPts val="1200"/>
              <a:buChar char="●"/>
            </a:pPr>
            <a:r>
              <a:rPr lang="en-GB" sz="1800" dirty="0"/>
              <a:t>They can be used at scale with low resource requirements</a:t>
            </a:r>
            <a:endParaRPr lang="en-GB" sz="1800" dirty="0"/>
          </a:p>
          <a:p>
            <a:pPr marL="457200" lvl="0" indent="-304800" algn="l" rtl="0">
              <a:spcBef>
                <a:spcPts val="0"/>
              </a:spcBef>
              <a:spcAft>
                <a:spcPts val="0"/>
              </a:spcAft>
              <a:buSzPts val="1200"/>
              <a:buChar char="●"/>
            </a:pPr>
            <a:r>
              <a:rPr lang="en-GB" sz="1800" dirty="0"/>
              <a:t>They generate a</a:t>
            </a:r>
            <a:r>
              <a:rPr lang="en-GB" sz="1800" b="1" dirty="0"/>
              <a:t> </a:t>
            </a:r>
            <a:r>
              <a:rPr lang="en-GB" sz="1800" dirty="0"/>
              <a:t>collection of demographic data and user opinions</a:t>
            </a:r>
            <a:endParaRPr lang="en-GB" sz="1800" dirty="0"/>
          </a:p>
          <a:p>
            <a:r>
              <a:rPr lang="en-GB" sz="1800" dirty="0"/>
              <a:t>T</a:t>
            </a:r>
            <a:r>
              <a:rPr lang="en-GB" sz="1800" dirty="0"/>
              <a:t>h</a:t>
            </a:r>
            <a:r>
              <a:rPr lang="en-GB" sz="1800" dirty="0"/>
              <a:t>ey can be used</a:t>
            </a:r>
            <a:r>
              <a:rPr lang="en-GB" sz="1800" b="1" dirty="0"/>
              <a:t> </a:t>
            </a:r>
            <a:r>
              <a:rPr lang="en-GB" sz="1800" dirty="0"/>
              <a:t>to evaluate designs and for  understanding user requirements</a:t>
            </a:r>
            <a:br>
              <a:rPr lang="en-GB" dirty="0"/>
            </a:b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698" y="653574"/>
            <a:ext cx="846218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Statistical testing 6</a:t>
            </a:r>
            <a:endParaRPr dirty="0"/>
          </a:p>
          <a:p>
            <a:pPr marL="0" lvl="0" indent="0" algn="l" rtl="0">
              <a:spcBef>
                <a:spcPts val="0"/>
              </a:spcBef>
              <a:spcAft>
                <a:spcPts val="0"/>
              </a:spcAft>
              <a:buNone/>
            </a:pPr>
            <a:endParaRPr dirty="0"/>
          </a:p>
        </p:txBody>
      </p:sp>
      <p:sp>
        <p:nvSpPr>
          <p:cNvPr id="6" name="Google Shape;103;p20"/>
          <p:cNvSpPr txBox="1">
            <a:spLocks noGrp="1"/>
          </p:cNvSpPr>
          <p:nvPr>
            <p:ph type="body" idx="1"/>
          </p:nvPr>
        </p:nvSpPr>
        <p:spPr>
          <a:xfrm>
            <a:off x="311698" y="1389600"/>
            <a:ext cx="5054959" cy="14490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Arial" panose="020B0604020202020204" pitchFamily="34" charset="0"/>
              </a:rPr>
              <a:t>If we are comparing two sets of values generated by two different groups e.g. experienced gamers and novice gamers then we use a different test to see if they are significantly different</a:t>
            </a:r>
            <a:endParaRPr lang="en-US" sz="1800" b="0" i="0" u="none" strike="noStrike" baseline="0" dirty="0">
              <a:solidFill>
                <a:srgbClr val="000000"/>
              </a:solidFill>
              <a:latin typeface="Arial" panose="020B0604020202020204" pitchFamily="34" charset="0"/>
            </a:endParaRPr>
          </a:p>
          <a:p>
            <a:r>
              <a:rPr lang="en-US" sz="1800" dirty="0">
                <a:solidFill>
                  <a:srgbClr val="000000"/>
                </a:solidFill>
                <a:latin typeface="Arial" panose="020B0604020202020204" pitchFamily="34" charset="0"/>
              </a:rPr>
              <a:t>This is known as the Mann-Whitney U test. There is also an online calculator and you can read about the test here:</a:t>
            </a:r>
            <a:endParaRPr lang="en-US" sz="1800" dirty="0">
              <a:solidFill>
                <a:srgbClr val="000000"/>
              </a:solidFill>
              <a:latin typeface="Arial" panose="020B0604020202020204" pitchFamily="34" charset="0"/>
            </a:endParaRPr>
          </a:p>
          <a:p>
            <a:pPr marL="152400" indent="0">
              <a:buNone/>
            </a:pPr>
            <a:r>
              <a:rPr lang="en-US" sz="1800" dirty="0">
                <a:solidFill>
                  <a:srgbClr val="000000"/>
                </a:solidFill>
                <a:latin typeface="Arial" panose="020B0604020202020204" pitchFamily="34" charset="0"/>
                <a:hlinkClick r:id="rId1"/>
              </a:rPr>
              <a:t>https://www.statology.org/mann-whitney-u-test/</a:t>
            </a:r>
            <a:endParaRPr lang="en-US" sz="1800" dirty="0">
              <a:solidFill>
                <a:srgbClr val="000000"/>
              </a:solidFill>
              <a:latin typeface="Arial" panose="020B0604020202020204" pitchFamily="34" charset="0"/>
            </a:endParaRPr>
          </a:p>
          <a:p>
            <a:pPr marL="152400" indent="0" algn="l" fontAlgn="base">
              <a:buNone/>
            </a:pPr>
            <a:br>
              <a:rPr lang="en-US" sz="1800" dirty="0"/>
            </a:br>
            <a:br>
              <a:rPr lang="en-US" sz="1800" dirty="0"/>
            </a:br>
            <a:br>
              <a:rPr lang="en-US" dirty="0"/>
            </a:b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body" idx="1"/>
          </p:nvPr>
        </p:nvSpPr>
        <p:spPr>
          <a:xfrm>
            <a:off x="311700" y="1389600"/>
            <a:ext cx="52382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altLang="en-US" sz="1800" dirty="0"/>
              <a:t>Read the original paper on the NASA TLX:</a:t>
            </a:r>
            <a:endParaRPr lang="en-US" altLang="en-US" sz="1800" dirty="0"/>
          </a:p>
          <a:p>
            <a:pPr marL="152400" indent="0" algn="l">
              <a:buNone/>
            </a:pPr>
            <a:r>
              <a:rPr lang="en-GB" sz="1800" b="0" dirty="0">
                <a:solidFill>
                  <a:srgbClr val="000000"/>
                </a:solidFill>
                <a:effectLst/>
                <a:latin typeface="+mn-lt"/>
              </a:rPr>
              <a:t>	Hart, S. G., &amp; </a:t>
            </a:r>
            <a:r>
              <a:rPr lang="en-GB" sz="1800" b="0" dirty="0" err="1">
                <a:solidFill>
                  <a:srgbClr val="000000"/>
                </a:solidFill>
                <a:effectLst/>
                <a:latin typeface="+mn-lt"/>
              </a:rPr>
              <a:t>Staveland</a:t>
            </a:r>
            <a:r>
              <a:rPr lang="en-GB" sz="1800" b="0" dirty="0">
                <a:solidFill>
                  <a:srgbClr val="000000"/>
                </a:solidFill>
                <a:effectLst/>
                <a:latin typeface="+mn-lt"/>
              </a:rPr>
              <a:t>, L. E. (1988). 	Development of NASA-TLX (Task Load 	Index): Results of empirical and 	theoretical research. In </a:t>
            </a:r>
            <a:r>
              <a:rPr lang="en-GB" sz="1800" b="0" i="1" dirty="0">
                <a:solidFill>
                  <a:srgbClr val="000000"/>
                </a:solidFill>
                <a:effectLst/>
                <a:latin typeface="+mn-lt"/>
              </a:rPr>
              <a:t>Advances in 	psychology</a:t>
            </a:r>
            <a:r>
              <a:rPr lang="en-GB" sz="1800" b="0" dirty="0">
                <a:solidFill>
                  <a:srgbClr val="000000"/>
                </a:solidFill>
                <a:effectLst/>
                <a:latin typeface="+mn-lt"/>
              </a:rPr>
              <a:t> (Vol. 52, pp. 139-183). 	North-Holland.</a:t>
            </a:r>
            <a:endParaRPr lang="en-GB" sz="1800" b="0" dirty="0">
              <a:solidFill>
                <a:srgbClr val="000000"/>
              </a:solidFill>
              <a:effectLst/>
              <a:latin typeface="+mn-lt"/>
            </a:endParaRPr>
          </a:p>
          <a:p>
            <a:r>
              <a:rPr lang="en-US" altLang="en-US" sz="1800" dirty="0">
                <a:hlinkClick r:id="rId1"/>
              </a:rPr>
              <a:t>Read the original SUS paper</a:t>
            </a:r>
            <a:endParaRPr lang="en-US" altLang="en-US" sz="1800" dirty="0"/>
          </a:p>
          <a:p>
            <a:r>
              <a:rPr lang="en-US" altLang="en-US" sz="1800" dirty="0">
                <a:hlinkClick r:id="rId2"/>
              </a:rPr>
              <a:t>Read more about the Wilcoxon signed rank test</a:t>
            </a:r>
            <a:endParaRPr lang="en-US" altLang="en-US" sz="1800" dirty="0"/>
          </a:p>
          <a:p>
            <a:pPr marL="152400" lvl="0" indent="0" algn="l" rtl="0">
              <a:spcBef>
                <a:spcPts val="0"/>
              </a:spcBef>
              <a:spcAft>
                <a:spcPts val="0"/>
              </a:spcAft>
              <a:buSzPts val="1200"/>
              <a:buNone/>
            </a:pPr>
            <a:endParaRPr lang="en-GB" sz="1800" dirty="0"/>
          </a:p>
          <a:p>
            <a:pPr marL="152400" lvl="0" indent="0" algn="l" rtl="0">
              <a:spcBef>
                <a:spcPts val="0"/>
              </a:spcBef>
              <a:spcAft>
                <a:spcPts val="0"/>
              </a:spcAft>
              <a:buSzPts val="1200"/>
              <a:buNone/>
            </a:pPr>
            <a:r>
              <a:rPr lang="en-GB" sz="1800" dirty="0">
                <a:highlight>
                  <a:srgbClr val="FFFF00"/>
                </a:highlight>
              </a:rPr>
              <a:t>     </a:t>
            </a:r>
            <a:br>
              <a:rPr lang="en-GB" dirty="0"/>
            </a:br>
            <a:endParaRPr lang="en-GB" dirty="0"/>
          </a:p>
        </p:txBody>
      </p:sp>
      <p:sp>
        <p:nvSpPr>
          <p:cNvPr id="4" name="Title 1"/>
          <p:cNvSpPr>
            <a:spLocks noGrp="1"/>
          </p:cNvSpPr>
          <p:nvPr>
            <p:ph type="title"/>
          </p:nvPr>
        </p:nvSpPr>
        <p:spPr>
          <a:xfrm>
            <a:off x="628650" y="273844"/>
            <a:ext cx="7886700" cy="994172"/>
          </a:xfrm>
        </p:spPr>
        <p:txBody>
          <a:bodyPr/>
          <a:lstStyle/>
          <a:p>
            <a:r>
              <a:rPr lang="en-GB" sz="2800" dirty="0"/>
              <a:t>Reading</a:t>
            </a:r>
            <a:endParaRPr lang="en-GB" sz="2800" dirty="0"/>
          </a:p>
        </p:txBody>
      </p:sp>
      <p:pic>
        <p:nvPicPr>
          <p:cNvPr id="2" name="Picture 1"/>
          <p:cNvPicPr>
            <a:picLocks noChangeAspect="1"/>
          </p:cNvPicPr>
          <p:nvPr/>
        </p:nvPicPr>
        <p:blipFill>
          <a:blip r:embed="rId3"/>
          <a:stretch>
            <a:fillRect/>
          </a:stretch>
        </p:blipFill>
        <p:spPr>
          <a:xfrm>
            <a:off x="5795447" y="1063567"/>
            <a:ext cx="2581987" cy="3263504"/>
          </a:xfrm>
          <a:prstGeom prst="rect">
            <a:avLst/>
          </a:prstGeom>
          <a:ln w="12700">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273600"/>
            <a:ext cx="8520600" cy="993600"/>
          </a:xfrm>
        </p:spPr>
        <p:txBody>
          <a:bodyPr/>
          <a:lstStyle/>
          <a:p>
            <a:r>
              <a:rPr lang="en-GB" dirty="0"/>
              <a:t>Before the </a:t>
            </a:r>
            <a:r>
              <a:rPr lang="en-GB"/>
              <a:t>workshop next week</a:t>
            </a:r>
            <a:endParaRPr lang="en-GB" dirty="0"/>
          </a:p>
        </p:txBody>
      </p:sp>
      <p:sp>
        <p:nvSpPr>
          <p:cNvPr id="3" name="Text Placeholder 2"/>
          <p:cNvSpPr>
            <a:spLocks noGrp="1"/>
          </p:cNvSpPr>
          <p:nvPr>
            <p:ph type="body" idx="1"/>
          </p:nvPr>
        </p:nvSpPr>
        <p:spPr>
          <a:xfrm>
            <a:off x="311699" y="1152475"/>
            <a:ext cx="4358173" cy="3416400"/>
          </a:xfrm>
          <a:ln>
            <a:noFill/>
          </a:ln>
        </p:spPr>
        <p:txBody>
          <a:bodyPr/>
          <a:lstStyle/>
          <a:p>
            <a:endParaRPr lang="en-US" dirty="0"/>
          </a:p>
          <a:p>
            <a:endParaRPr lang="en-US" dirty="0"/>
          </a:p>
          <a:p>
            <a:r>
              <a:rPr lang="en-US" sz="2000" dirty="0"/>
              <a:t>Please review the lecture materials on the NASA TLX and SUS</a:t>
            </a:r>
            <a:endParaRPr lang="en-US" sz="2000" dirty="0"/>
          </a:p>
          <a:p>
            <a:pPr marL="139700" indent="0">
              <a:buNone/>
            </a:pPr>
            <a:endParaRPr lang="en-US" sz="2000" dirty="0"/>
          </a:p>
          <a:p>
            <a:r>
              <a:rPr lang="en-US" sz="2000" dirty="0"/>
              <a:t>Your workshop activities will involve evaluating your games using these two techniques</a:t>
            </a:r>
            <a:endParaRPr lang="en-US" sz="2000" dirty="0"/>
          </a:p>
          <a:p>
            <a:endParaRPr lang="en-US" dirty="0"/>
          </a:p>
        </p:txBody>
      </p:sp>
      <p:pic>
        <p:nvPicPr>
          <p:cNvPr id="5" name="Graphic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807396" y="2860675"/>
            <a:ext cx="1727187" cy="1727187"/>
          </a:xfrm>
          <a:prstGeom prst="rect">
            <a:avLst/>
          </a:prstGeom>
        </p:spPr>
      </p:pic>
      <p:pic>
        <p:nvPicPr>
          <p:cNvPr id="8" name="Graphic 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0823" y="671475"/>
            <a:ext cx="3100527" cy="2121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Questionnaires - tips </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389600"/>
            <a:ext cx="5544814" cy="144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GB" sz="1800" dirty="0"/>
              <a:t>Ensure that you are asking a feasible number of questions (question fatigue is a thing)</a:t>
            </a:r>
            <a:endParaRPr lang="en-GB" sz="1800" dirty="0"/>
          </a:p>
          <a:p>
            <a:pPr marL="457200" lvl="0" indent="-304800" algn="l" rtl="0">
              <a:spcBef>
                <a:spcPts val="0"/>
              </a:spcBef>
              <a:spcAft>
                <a:spcPts val="0"/>
              </a:spcAft>
              <a:buSzPts val="1200"/>
              <a:buChar char="●"/>
            </a:pPr>
            <a:r>
              <a:rPr lang="en-GB" sz="1800" dirty="0"/>
              <a:t>Watch out for leading questions e.g. “Why did you have difficulty with the navigation?”</a:t>
            </a:r>
            <a:endParaRPr lang="en-GB" sz="1800" dirty="0"/>
          </a:p>
          <a:p>
            <a:pPr marL="457200" lvl="0" indent="-304800" algn="l" rtl="0">
              <a:spcBef>
                <a:spcPts val="0"/>
              </a:spcBef>
              <a:spcAft>
                <a:spcPts val="0"/>
              </a:spcAft>
              <a:buSzPts val="1200"/>
              <a:buChar char="●"/>
            </a:pPr>
            <a:r>
              <a:rPr lang="en-GB" sz="1800" dirty="0"/>
              <a:t>It is difficult to produce your own questionnaires</a:t>
            </a:r>
            <a:endParaRPr lang="en-GB" sz="1800" dirty="0"/>
          </a:p>
          <a:p>
            <a:pPr marL="457200" lvl="0" indent="-304800" algn="l" rtl="0">
              <a:spcBef>
                <a:spcPts val="0"/>
              </a:spcBef>
              <a:spcAft>
                <a:spcPts val="0"/>
              </a:spcAft>
              <a:buSzPts val="1200"/>
              <a:buChar char="●"/>
            </a:pPr>
            <a:r>
              <a:rPr lang="en-GB" sz="1800" dirty="0"/>
              <a:t>It is best to use existing questionnaires that have been validated i.e. they measure what they claim to be measuring</a:t>
            </a:r>
            <a:endParaRPr lang="en-GB" sz="1800" dirty="0"/>
          </a:p>
          <a:p>
            <a:pPr marL="457200" lvl="0" indent="-304800" algn="l" rtl="0">
              <a:spcBef>
                <a:spcPts val="0"/>
              </a:spcBef>
              <a:spcAft>
                <a:spcPts val="0"/>
              </a:spcAft>
              <a:buSzPts val="1200"/>
              <a:buChar char="●"/>
            </a:pPr>
            <a:r>
              <a:rPr lang="en-GB" sz="1800" dirty="0"/>
              <a:t>I’ll now introduce you to two widely used questionnaires</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975791"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The NASA Task Load Index (TLX) is a questionnaire</a:t>
            </a:r>
            <a:r>
              <a:rPr lang="en-US" sz="1800" dirty="0">
                <a:solidFill>
                  <a:srgbClr val="000000"/>
                </a:solidFill>
                <a:latin typeface="Arial" panose="020B0604020202020204" pitchFamily="34" charset="0"/>
              </a:rPr>
              <a:t> that estimates a user’s perceived workload when using a system.</a:t>
            </a:r>
            <a:endParaRPr lang="en-US" sz="1800" dirty="0">
              <a:solidFill>
                <a:srgbClr val="000000"/>
              </a:solidFill>
              <a:latin typeface="Arial" panose="020B0604020202020204" pitchFamily="34" charset="0"/>
            </a:endParaRPr>
          </a:p>
          <a:p>
            <a:pPr marL="457200" lvl="0" indent="-304800" algn="l" rtl="0">
              <a:spcBef>
                <a:spcPts val="0"/>
              </a:spcBef>
              <a:spcAft>
                <a:spcPts val="0"/>
              </a:spcAft>
              <a:buSzPts val="1200"/>
              <a:buChar char="●"/>
            </a:pPr>
            <a:r>
              <a:rPr lang="en-US" sz="1800" b="0" i="0" dirty="0">
                <a:solidFill>
                  <a:srgbClr val="3A3A3A"/>
                </a:solidFill>
                <a:effectLst/>
                <a:latin typeface="+mn-lt"/>
              </a:rPr>
              <a:t>Workload is a complex construct but essentially means the amount of effort people have to exert, both mentally and physically, to use a system. </a:t>
            </a:r>
            <a:endParaRPr lang="en-US" sz="1800" dirty="0">
              <a:solidFill>
                <a:srgbClr val="000000"/>
              </a:solidFill>
              <a:latin typeface="Arial" panose="020B0604020202020204" pitchFamily="34" charset="0"/>
            </a:endParaRPr>
          </a:p>
          <a:p>
            <a:r>
              <a:rPr lang="en-US" sz="1800" b="0" i="0" dirty="0">
                <a:solidFill>
                  <a:srgbClr val="000000"/>
                </a:solidFill>
                <a:effectLst/>
                <a:latin typeface="Arial" panose="020B0604020202020204" pitchFamily="34" charset="0"/>
              </a:rPr>
              <a:t>It was </a:t>
            </a:r>
            <a:r>
              <a:rPr lang="en-US" sz="1800" dirty="0">
                <a:solidFill>
                  <a:srgbClr val="000000"/>
                </a:solidFill>
                <a:latin typeface="Arial" panose="020B0604020202020204" pitchFamily="34" charset="0"/>
              </a:rPr>
              <a:t>developed by Sandra Hart of NASA’s human performance group and Lowell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of San Jose University.</a:t>
            </a:r>
            <a:endParaRPr lang="en-US" sz="1800" dirty="0">
              <a:solidFill>
                <a:srgbClr val="000000"/>
              </a:solidFill>
              <a:latin typeface="Arial" panose="020B0604020202020204" pitchFamily="34" charset="0"/>
            </a:endParaRPr>
          </a:p>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The focus is on measuring the “immediate often unverbalized impressions that occur spontaneously” (Hart and </a:t>
            </a:r>
            <a:r>
              <a:rPr lang="en-US" sz="1800" dirty="0" err="1">
                <a:solidFill>
                  <a:srgbClr val="000000"/>
                </a:solidFill>
                <a:latin typeface="Arial" panose="020B0604020202020204" pitchFamily="34" charset="0"/>
              </a:rPr>
              <a:t>Staveland</a:t>
            </a:r>
            <a:r>
              <a:rPr lang="en-US" sz="1800" dirty="0">
                <a:solidFill>
                  <a:srgbClr val="000000"/>
                </a:solidFill>
                <a:latin typeface="Arial" panose="020B0604020202020204" pitchFamily="34" charset="0"/>
              </a:rPr>
              <a:t>, 1988). These are difficult or impossible to observe objectively.</a:t>
            </a:r>
            <a:endParaRPr lang="en-US" sz="1800" dirty="0">
              <a:solidFill>
                <a:srgbClr val="0000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2</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477027"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Originally the NASA TLX questionnaire was developed for use in aviation but it’s since been used in many different domains, including air traffic control, robotics, the </a:t>
            </a:r>
            <a:r>
              <a:rPr lang="en-US" sz="1800" dirty="0" err="1">
                <a:solidFill>
                  <a:srgbClr val="000000"/>
                </a:solidFill>
                <a:latin typeface="Arial" panose="020B0604020202020204" pitchFamily="34" charset="0"/>
              </a:rPr>
              <a:t>automative</a:t>
            </a:r>
            <a:r>
              <a:rPr lang="en-US" sz="1800" dirty="0">
                <a:solidFill>
                  <a:srgbClr val="000000"/>
                </a:solidFill>
                <a:latin typeface="Arial" panose="020B0604020202020204" pitchFamily="34" charset="0"/>
              </a:rPr>
              <a:t> industry, healthcare, website design and other technology fields.</a:t>
            </a:r>
            <a:endParaRPr lang="en-US" sz="1800" dirty="0">
              <a:solidFill>
                <a:srgbClr val="000000"/>
              </a:solidFill>
              <a:latin typeface="Arial" panose="020B0604020202020204" pitchFamily="34" charset="0"/>
            </a:endParaRPr>
          </a:p>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Since it was introduced in 1988</a:t>
            </a:r>
            <a:r>
              <a:rPr lang="en-US" sz="1800" dirty="0">
                <a:solidFill>
                  <a:srgbClr val="000000"/>
                </a:solidFill>
                <a:latin typeface="Arial" panose="020B0604020202020204" pitchFamily="34" charset="0"/>
              </a:rPr>
              <a:t>, it has had over 8000 citations.</a:t>
            </a:r>
            <a:r>
              <a:rPr lang="en-US" sz="1800" b="0" i="0" dirty="0">
                <a:solidFill>
                  <a:srgbClr val="000000"/>
                </a:solidFill>
                <a:effectLst/>
                <a:latin typeface="Arial" panose="020B0604020202020204" pitchFamily="34" charset="0"/>
              </a:rPr>
              <a:t> </a:t>
            </a:r>
            <a:endParaRPr lang="en-US" sz="1800" b="0" i="0" dirty="0">
              <a:solidFill>
                <a:srgbClr val="000000"/>
              </a:solidFill>
              <a:effectLst/>
              <a:latin typeface="Arial" panose="020B0604020202020204" pitchFamily="34" charset="0"/>
            </a:endParaRPr>
          </a:p>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It is viewed as the gold standard for measuring subjective workload.</a:t>
            </a:r>
            <a:br>
              <a:rPr lang="en-US" dirty="0"/>
            </a:br>
            <a:br>
              <a:rPr lang="en-US"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3</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091549"/>
            <a:ext cx="6644271" cy="2219687"/>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800" b="0" i="0" dirty="0">
                <a:solidFill>
                  <a:srgbClr val="000000"/>
                </a:solidFill>
                <a:effectLst/>
                <a:latin typeface="Arial" panose="020B0604020202020204" pitchFamily="34" charset="0"/>
              </a:rPr>
              <a:t>Originally it was developed as a paper and pencil questionnaire </a:t>
            </a:r>
            <a:r>
              <a:rPr lang="en-US" sz="1800" dirty="0">
                <a:solidFill>
                  <a:srgbClr val="000000"/>
                </a:solidFill>
                <a:latin typeface="Arial" panose="020B0604020202020204" pitchFamily="34" charset="0"/>
              </a:rPr>
              <a:t>but there are also free apps for iOS and Android</a:t>
            </a:r>
            <a:endParaRPr lang="en-US" sz="1800" dirty="0">
              <a:solidFill>
                <a:srgbClr val="000000"/>
              </a:solidFill>
              <a:latin typeface="Arial" panose="020B0604020202020204" pitchFamily="34" charset="0"/>
            </a:endParaRPr>
          </a:p>
          <a:p>
            <a:pPr marL="457200" lvl="0" indent="-304800" algn="l" rtl="0">
              <a:spcBef>
                <a:spcPts val="0"/>
              </a:spcBef>
              <a:spcAft>
                <a:spcPts val="0"/>
              </a:spcAft>
              <a:buSzPts val="1200"/>
              <a:buChar char="●"/>
            </a:pPr>
            <a:r>
              <a:rPr lang="en-US" sz="1800" dirty="0">
                <a:solidFill>
                  <a:srgbClr val="000000"/>
                </a:solidFill>
                <a:latin typeface="Arial" panose="020B0604020202020204" pitchFamily="34" charset="0"/>
              </a:rPr>
              <a:t>The official website is here: </a:t>
            </a:r>
            <a:r>
              <a:rPr lang="en-US" sz="1800" dirty="0">
                <a:solidFill>
                  <a:srgbClr val="000000"/>
                </a:solidFill>
                <a:latin typeface="Arial" panose="020B0604020202020204" pitchFamily="34" charset="0"/>
                <a:hlinkClick r:id="rId1"/>
              </a:rPr>
              <a:t>https://humansystems.arc.nasa.gov/groups/TLX/index.php</a:t>
            </a:r>
            <a:br>
              <a:rPr lang="en-US"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4</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700" y="1118384"/>
            <a:ext cx="6490882" cy="1449000"/>
          </a:xfrm>
          <a:prstGeom prst="rect">
            <a:avLst/>
          </a:prstGeom>
        </p:spPr>
        <p:txBody>
          <a:bodyPr spcFirstLastPara="1" wrap="square" lIns="91425" tIns="91425" rIns="91425" bIns="91425" anchor="t" anchorCtr="0">
            <a:noAutofit/>
          </a:bodyPr>
          <a:lstStyle/>
          <a:p>
            <a:r>
              <a:rPr lang="en-US" sz="1800" dirty="0">
                <a:solidFill>
                  <a:srgbClr val="000000"/>
                </a:solidFill>
                <a:latin typeface="Arial" panose="020B0604020202020204" pitchFamily="34" charset="0"/>
              </a:rPr>
              <a:t>The NASA TLX uses a multi-dimensional rating procedure that derives an overall workload score based on a weighted average of ratings on six subscales:</a:t>
            </a:r>
            <a:br>
              <a:rPr lang="en-US" sz="1800" dirty="0"/>
            </a:br>
            <a:br>
              <a:rPr lang="en-US" sz="1800" dirty="0"/>
            </a:br>
            <a:r>
              <a:rPr lang="en-US" sz="1800" b="0" i="0" dirty="0">
                <a:solidFill>
                  <a:srgbClr val="000000"/>
                </a:solidFill>
                <a:effectLst/>
                <a:latin typeface="Arial" panose="020B0604020202020204" pitchFamily="34" charset="0"/>
              </a:rPr>
              <a:t>- Mental Demand</a:t>
            </a:r>
            <a:br>
              <a:rPr lang="en-US" sz="1800" dirty="0"/>
            </a:br>
            <a:r>
              <a:rPr lang="en-US" sz="1800" b="0" i="0" dirty="0">
                <a:solidFill>
                  <a:srgbClr val="000000"/>
                </a:solidFill>
                <a:effectLst/>
                <a:latin typeface="Arial" panose="020B0604020202020204" pitchFamily="34" charset="0"/>
              </a:rPr>
              <a:t>- Physical Demand</a:t>
            </a:r>
            <a:br>
              <a:rPr lang="en-US" sz="1800" dirty="0"/>
            </a:br>
            <a:r>
              <a:rPr lang="en-US" sz="1800" b="0" i="0" dirty="0">
                <a:solidFill>
                  <a:srgbClr val="000000"/>
                </a:solidFill>
                <a:effectLst/>
                <a:latin typeface="Arial" panose="020B0604020202020204" pitchFamily="34" charset="0"/>
              </a:rPr>
              <a:t>- Temporal Demand</a:t>
            </a:r>
            <a:br>
              <a:rPr lang="en-US" sz="1800" dirty="0"/>
            </a:br>
            <a:r>
              <a:rPr lang="en-US" sz="1800" b="0" i="0" dirty="0">
                <a:solidFill>
                  <a:srgbClr val="000000"/>
                </a:solidFill>
                <a:effectLst/>
                <a:latin typeface="Arial" panose="020B0604020202020204" pitchFamily="34" charset="0"/>
              </a:rPr>
              <a:t>- Performance</a:t>
            </a:r>
            <a:br>
              <a:rPr lang="en-US" sz="1800" dirty="0"/>
            </a:br>
            <a:r>
              <a:rPr lang="en-US" sz="1800" b="0" i="0" dirty="0">
                <a:solidFill>
                  <a:srgbClr val="000000"/>
                </a:solidFill>
                <a:effectLst/>
                <a:latin typeface="Arial" panose="020B0604020202020204" pitchFamily="34" charset="0"/>
              </a:rPr>
              <a:t>- Effort</a:t>
            </a:r>
            <a:br>
              <a:rPr lang="en-US" sz="1800" dirty="0"/>
            </a:br>
            <a:r>
              <a:rPr lang="en-US" sz="1800" b="0" i="0" dirty="0">
                <a:solidFill>
                  <a:srgbClr val="000000"/>
                </a:solidFill>
                <a:effectLst/>
                <a:latin typeface="Arial" panose="020B0604020202020204" pitchFamily="34" charset="0"/>
              </a:rPr>
              <a:t>- Frustration</a:t>
            </a:r>
            <a:br>
              <a:rPr lang="en-US" sz="1800" dirty="0"/>
            </a:br>
            <a:br>
              <a:rPr lang="en-US" sz="1800" dirty="0"/>
            </a:br>
            <a:br>
              <a:rPr lang="en-US" dirty="0"/>
            </a:br>
            <a:br>
              <a:rPr lang="en-US"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555600"/>
            <a:ext cx="42603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NASA TLX 5</a:t>
            </a:r>
            <a:endParaRPr dirty="0"/>
          </a:p>
          <a:p>
            <a:pPr marL="0" lvl="0" indent="0" algn="l" rtl="0">
              <a:spcBef>
                <a:spcPts val="0"/>
              </a:spcBef>
              <a:spcAft>
                <a:spcPts val="0"/>
              </a:spcAft>
              <a:buNone/>
            </a:pPr>
            <a:endParaRPr dirty="0"/>
          </a:p>
        </p:txBody>
      </p:sp>
      <p:sp>
        <p:nvSpPr>
          <p:cNvPr id="103" name="Google Shape;103;p20"/>
          <p:cNvSpPr txBox="1">
            <a:spLocks noGrp="1"/>
          </p:cNvSpPr>
          <p:nvPr>
            <p:ph type="body" idx="1"/>
          </p:nvPr>
        </p:nvSpPr>
        <p:spPr>
          <a:xfrm>
            <a:off x="311698" y="1389600"/>
            <a:ext cx="8167283" cy="1449000"/>
          </a:xfrm>
          <a:prstGeom prst="rect">
            <a:avLst/>
          </a:prstGeom>
        </p:spPr>
        <p:txBody>
          <a:bodyPr spcFirstLastPara="1" wrap="square" lIns="91425" tIns="91425" rIns="91425" bIns="91425" anchor="t" anchorCtr="0">
            <a:noAutofit/>
          </a:bodyPr>
          <a:lstStyle/>
          <a:p>
            <a:pPr lvl="0"/>
            <a:r>
              <a:rPr lang="en-US" sz="1800" dirty="0">
                <a:solidFill>
                  <a:srgbClr val="000000"/>
                </a:solidFill>
                <a:latin typeface="Arial" panose="020B0604020202020204" pitchFamily="34" charset="0"/>
              </a:rPr>
              <a:t>Mental demand – how much mental and perceptual activity was required?</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Physical demand – how much physical activity was required?</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Temporal demand – how much time pressure did the user feel due to the rate at which tasks occurred?</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Frustration – how insecure, discouraged or irritated did the user feel in the task?</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Effort – how hard did the user have to work (mentally and physically) to accomplish their level of performance?</a:t>
            </a:r>
            <a:endParaRPr lang="en-US" sz="1800" dirty="0">
              <a:solidFill>
                <a:srgbClr val="000000"/>
              </a:solidFill>
              <a:latin typeface="Arial" panose="020B0604020202020204" pitchFamily="34" charset="0"/>
            </a:endParaRPr>
          </a:p>
          <a:p>
            <a:pPr lvl="0"/>
            <a:r>
              <a:rPr lang="en-US" sz="1800" dirty="0">
                <a:solidFill>
                  <a:srgbClr val="000000"/>
                </a:solidFill>
                <a:latin typeface="Arial" panose="020B0604020202020204" pitchFamily="34" charset="0"/>
              </a:rPr>
              <a:t>Performance – how successfully did the user think they accomplished the task?</a:t>
            </a: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endParaRPr lang="en-US" sz="1800" dirty="0">
              <a:solidFill>
                <a:srgbClr val="000000"/>
              </a:solidFill>
              <a:latin typeface="Arial" panose="020B0604020202020204" pitchFamily="34" charset="0"/>
            </a:endParaRPr>
          </a:p>
          <a:p>
            <a:pPr lvl="0" algn="l" rtl="0">
              <a:spcBef>
                <a:spcPts val="0"/>
              </a:spcBef>
              <a:spcAft>
                <a:spcPts val="0"/>
              </a:spcAft>
              <a:buSzPts val="1200"/>
              <a:buFont typeface="Arial" panose="020B0604020202020204" pitchFamily="34" charset="0"/>
              <a:buChar char="•"/>
            </a:pPr>
            <a:br>
              <a:rPr lang="en-US" sz="1800" dirty="0"/>
            </a:br>
            <a:br>
              <a:rPr lang="en-US" sz="1800" dirty="0"/>
            </a:br>
            <a:br>
              <a:rPr lang="en-US" dirty="0"/>
            </a:br>
            <a:br>
              <a:rPr lang="en-US" dirty="0"/>
            </a:br>
            <a:endParaRPr dirty="0"/>
          </a:p>
        </p:txBody>
      </p:sp>
    </p:spTree>
  </p:cSld>
  <p:clrMapOvr>
    <a:masterClrMapping/>
  </p:clrMapOvr>
</p:sld>
</file>

<file path=ppt/tags/tag4.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x m l   v e r s i o n = " 1 . 0 " ? > < c t : c o n t e n t T y p e S c h e m a   c t : _ = " "   m a : _ = " "   m a : c o n t e n t T y p e N a m e = " D o c u m e n t "   m a : c o n t e n t T y p e I D = " 0 x 0 1 0 1 0 0 1 C 9 2 A 8 A 8 F 0 3 1 A D 4 A 9 0 9 B A 7 A 7 C 4 5 6 8 4 7 C "   m a : c o n t e n t T y p e V e r s i o n = " 9 "   m a : c o n t e n t T y p e D e s c r i p t i o n = " C r e a t e   a   n e w   d o c u m e n t . "   m a : c o n t e n t T y p e S c o p e = " "   m a : v e r s i o n I D = " 9 c d a 5 6 2 9 c d e 2 c f 5 0 6 a 6 c 7 7 d 8 4 d e d 1 8 0 d "   x m l n s : c t = " h t t p : / / s c h e m a s . m i c r o s o f t . c o m / o f f i c e / 2 0 0 6 / m e t a d a t a / c o n t e n t T y p e "   x m l n s : m a = " h t t p : / / s c h e m a s . m i c r o s o f t . c o m / o f f i c e / 2 0 0 6 / m e t a d a t a / p r o p e r t i e s / m e t a A t t r i b u t e s " >  
 < x s d : s c h e m a   t a r g e t N a m e s p a c e = " h t t p : / / s c h e m a s . m i c r o s o f t . c o m / o f f i c e / 2 0 0 6 / m e t a d a t a / p r o p e r t i e s "   m a : r o o t = " t r u e "   m a : f i e l d s I D = " 6 0 a d f 5 d e 7 4 e 1 d c f e 8 9 e d f 0 8 f c e 0 1 f f 3 3 "   n s 2 : _ = " "   n s 3 : _ = " "   x m l n s : x s d = " h t t p : / / w w w . w 3 . o r g / 2 0 0 1 / X M L S c h e m a "   x m l n s : x s = " h t t p : / / w w w . w 3 . o r g / 2 0 0 1 / X M L S c h e m a "   x m l n s : p = " h t t p : / / s c h e m a s . m i c r o s o f t . c o m / o f f i c e / 2 0 0 6 / m e t a d a t a / p r o p e r t i e s "   x m l n s : n s 2 = " 0 c 9 e b 5 1 3 - a 0 6 8 - 4 d 7 d - 8 5 3 0 - 8 b a b f e d c a 4 1 b "   x m l n s : n s 3 = " 3 3 2 f d 2 2 5 - 6 e 1 e - 4 8 8 d - 8 5 2 0 - f b 2 4 8 0 0 b 4 d a 7 " >  
 < x s d : i m p o r t   n a m e s p a c e = " 0 c 9 e b 5 1 3 - a 0 6 8 - 4 d 7 d - 8 5 3 0 - 8 b a b f e d c a 4 1 b " / >  
 < x s d : i m p o r t   n a m e s p a c e = " 3 3 2 f d 2 2 5 - 6 e 1 e - 4 8 8 d - 8 5 2 0 - f b 2 4 8 0 0 b 4 d a 7 " / >  
 < x s d : e l e m e n t   n a m e = " p r o p e r t i e s " >  
 < x s d : c o m p l e x T y p e >  
 < x s d : s e q u e n c e >  
 < x s d : e l e m e n t   n a m e = " d o c u m e n t M a n a g e m e n t " >  
 < x s d : c o m p l e x T y p e >  
 < x s d : a l l >  
 < x s d : e l e m e n t   r e f = " n s 2 : M e d i a S e r v i c e M e t a d a t a "   m i n O c c u r s = " 0 " / >  
 < x s d : e l e m e n t   r e f = " n s 2 : M e d i a S e r v i c e F a s t M e t a d a t a "   m i n O c c u r s = " 0 " / >  
 < x s d : e l e m e n t   r e f = " n s 2 : M e d i a S e r v i c e S e a r c h P r o p e r t i e s "   m i n O c c u r s = " 0 " / >  
 < x s d : e l e m e n t   r e f = " n s 2 : M e d i a S e r v i c e O b j e c t D e t e c t o r V e r s i o n s "   m i n O c c u r s = " 0 " / >  
 < x s d : e l e m e n t   r e f = " n s 2 : M e d i a S e r v i c e G e n e r a t i o n T i m e "   m i n O c c u r s = " 0 " / >  
 < x s d : e l e m e n t   r e f = " n s 2 : M e d i a S e r v i c e E v e n t H a s h C o d e "   m i n O c c u r s = " 0 " / >  
 < x s d : e l e m e n t   r e f = " n s 2 : M e d i a L e n g t h I n S e c o n d s "   m i n O c c u r s = " 0 " / >  
 < x s d : e l e m e n t   r e f = " n s 3 : S h a r e d W i t h U s e r s "   m i n O c c u r s = " 0 " / >  
 < x s d : e l e m e n t   r e f = " n s 3 : S h a r e d W i t h D e t a i l s "   m i n O c c u r s = " 0 " / >  
 < / x s d : a l l >  
 < / x s d : c o m p l e x T y p e >  
 < / x s d : e l e m e n t >  
 < / x s d : s e q u e n c e >  
 < / x s d : c o m p l e x T y p e >  
 < / x s d : e l e m e n t >  
 < / x s d : s c h e m a >  
 < x s d : s c h e m a   t a r g e t N a m e s p a c e = " 0 c 9 e b 5 1 3 - a 0 6 8 - 4 d 7 d - 8 5 3 0 - 8 b a b f e d c a 4 1 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S e a r c h P r o p e r t i e s "   m a : i n d e x = " 1 0 "   n i l l a b l e = " t r u e "   m a : d i s p l a y N a m e = " M e d i a S e r v i c e S e a r c h P r o p e r t i e s "   m a : h i d d e n = " t r u e "   m a : i n t e r n a l N a m e = " M e d i a S e r v i c e S e a r c h P r o p e r t i e s "   m a : r e a d O n l y = " t r u e " >  
 < x s d : s i m p l e T y p e >  
 < x s d : r e s t r i c t i o n   b a s e = " d m s : N o t e " / >  
 < / x s d : s i m p l e T y p e >  
 < / x s d : e l e m e n t >  
 < x s d : e l e m e n t   n a m e = " M e d i a S e r v i c e O b j e c t D e t e c t o r V e r s i o n s "   m a : i n d e x = " 1 1 "   n i l l a b l e = " t r u e "   m a : d i s p l a y N a m e = " M e d i a S e r v i c e O b j e c t D e t e c t o r V e r s i o n s "   m a : h i d d e n = " t r u e "   m a : i n d e x e d = " t r u e "   m a : i n t e r n a l N a m e = " M e d i a S e r v i c e O b j e c t D e t e c t o r V e r s i o n s "   m a : r e a d O n l y = " t r u e " >  
 < x s d : s i m p l e T y p e >  
 < x s d : r e s t r i c t i o n   b a s e = " d m s : T e x t " / >  
 < / x s d : s i m p l e T y p e >  
 < / x s d : e l e m e n t >  
 < x s d : e l e m e n t   n a m e = " M e d i a S e r v i c e G e n e r a t i o n T i m e "   m a : i n d e x = " 1 2 "   n i l l a b l e = " t r u e "   m a : d i s p l a y N a m e = " M e d i a S e r v i c e G e n e r a t i o n T i m e "   m a : h i d d e n = " t r u e "   m a : i n t e r n a l N a m e = " M e d i a S e r v i c e G e n e r a t i o n T i m e "   m a : r e a d O n l y = " t r u e " >  
 < x s d : s i m p l e T y p e >  
 < x s d : r e s t r i c t i o n   b a s e = " d m s : T e x t " / >  
 < / x s d : s i m p l e T y p e >  
 < / x s d : e l e m e n t >  
 < x s d : e l e m e n t   n a m e = " M e d i a S e r v i c e E v e n t H a s h C o d e "   m a : i n d e x = " 1 3 "   n i l l a b l e = " t r u e "   m a : d i s p l a y N a m e = " M e d i a S e r v i c e E v e n t H a s h C o d e "   m a : h i d d e n = " t r u e "   m a : i n t e r n a l N a m e = " M e d i a S e r v i c e E v e n t H a s h C o d e "   m a : r e a d O n l y = " t r u e " >  
 < x s d : s i m p l e T y p e >  
 < x s d : r e s t r i c t i o n   b a s e = " d m s : T e x t " / >  
 < / x s d : s i m p l e T y p e >  
 < / x s d : e l e m e n t >  
 < x s d : e l e m e n t   n a m e = " M e d i a L e n g t h I n S e c o n d s "   m a : i n d e x = " 1 4 "   n i l l a b l e = " t r u e "   m a : d i s p l a y N a m e = " M e d i a L e n g t h I n S e c o n d s "   m a : h i d d e n = " t r u e "   m a : i n t e r n a l N a m e = " M e d i a L e n g t h I n S e c o n d s "   m a : r e a d O n l y = " t r u e " >  
 < x s d : s i m p l e T y p e >  
 < x s d : r e s t r i c t i o n   b a s e = " d m s : U n k n o w n " / >  
 < / x s d : s i m p l e T y p e >  
 < / x s d : e l e m e n t >  
 < / x s d : s c h e m a >  
 < x s d : s c h e m a   t a r g e t N a m e s p a c e = " 3 3 2 f d 2 2 5 - 6 e 1 e - 4 8 8 d - 8 5 2 0 - f b 2 4 8 0 0 b 4 d a 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5 " 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6 " 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2E54FBF9-7D3B-41C5-AE94-3EC6D8FB422B}">
  <ds:schemaRefs/>
</ds:datastoreItem>
</file>

<file path=customXml/itemProps2.xml><?xml version="1.0" encoding="utf-8"?>
<ds:datastoreItem xmlns:ds="http://schemas.openxmlformats.org/officeDocument/2006/customXml" ds:itemID="{DD2A1253-7223-4C47-A6EA-5469F68DEBE9}">
  <ds:schemaRefs/>
</ds:datastoreItem>
</file>

<file path=customXml/itemProps3.xml><?xml version="1.0" encoding="utf-8"?>
<ds:datastoreItem xmlns:ds="http://schemas.openxmlformats.org/officeDocument/2006/customXml" ds:itemID="{C6420E04-1102-4E68-A16B-9CD04F79CE85}">
  <ds:schemaRefs/>
</ds:datastoreItem>
</file>

<file path=docProps/app.xml><?xml version="1.0" encoding="utf-8"?>
<Properties xmlns="http://schemas.openxmlformats.org/officeDocument/2006/extended-properties" xmlns:vt="http://schemas.openxmlformats.org/officeDocument/2006/docPropsVTypes">
  <Template>softwareEngineering</Template>
  <TotalTime>0</TotalTime>
  <Words>11193</Words>
  <Application>WPS 演示</Application>
  <PresentationFormat>全屏显示(16:9)</PresentationFormat>
  <Paragraphs>274</Paragraphs>
  <Slides>32</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Arial</vt:lpstr>
      <vt:lpstr>Calibri</vt:lpstr>
      <vt:lpstr>微软雅黑</vt:lpstr>
      <vt:lpstr>Arial Unicode MS</vt:lpstr>
      <vt:lpstr>Helvetica</vt:lpstr>
      <vt:lpstr>Simple Light</vt:lpstr>
      <vt:lpstr>  HCI Evaluation Part Two </vt:lpstr>
      <vt:lpstr>Today’s Lecture</vt:lpstr>
      <vt:lpstr>Questionnaires - defined</vt:lpstr>
      <vt:lpstr>Questionnaires - tips </vt:lpstr>
      <vt:lpstr>NASA TLX</vt:lpstr>
      <vt:lpstr>NASA TLX 2</vt:lpstr>
      <vt:lpstr>NASA TLX 3</vt:lpstr>
      <vt:lpstr>NASA TLX 4</vt:lpstr>
      <vt:lpstr>NASA TLX 5</vt:lpstr>
      <vt:lpstr>NASA TLX 6</vt:lpstr>
      <vt:lpstr>NASA TLX Scoring 1</vt:lpstr>
      <vt:lpstr>NASA TLX Relative weighting of dimensions 1</vt:lpstr>
      <vt:lpstr>NASA TLX Relative weighting of dimensions 2</vt:lpstr>
      <vt:lpstr>NASA TLX Rating the dimensions 1</vt:lpstr>
      <vt:lpstr>NASA TLX Rating the dimensions 2</vt:lpstr>
      <vt:lpstr>NASA TLX What do the scores tell us?</vt:lpstr>
      <vt:lpstr>NASA TLX Validity</vt:lpstr>
      <vt:lpstr>System Usability Survey (SUS)</vt:lpstr>
      <vt:lpstr>System Usability Survey (SUS) - benefits</vt:lpstr>
      <vt:lpstr>System Usability Survey (SUS) - scale</vt:lpstr>
      <vt:lpstr>System Usability Survey (SUS) – scale 2</vt:lpstr>
      <vt:lpstr>System Usability Survey (SUS) – scale 3</vt:lpstr>
      <vt:lpstr>System Usability Survey (SUS) – scoring 1</vt:lpstr>
      <vt:lpstr>System Usability Survey (SUS) – scoring 2</vt:lpstr>
      <vt:lpstr>Statistical testing</vt:lpstr>
      <vt:lpstr>Statistical testing 2</vt:lpstr>
      <vt:lpstr>Statistical testing 3</vt:lpstr>
      <vt:lpstr>Statistical testing 4</vt:lpstr>
      <vt:lpstr>Statistical testing 5</vt:lpstr>
      <vt:lpstr>Statistical testing 6</vt:lpstr>
      <vt:lpstr>Reading</vt:lpstr>
      <vt:lpstr>Before the workshop next 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Questionnaires NASA TLX and SUS</dc:title>
  <dc:creator>Jon Bird</dc:creator>
  <cp:lastModifiedBy>fufu</cp:lastModifiedBy>
  <cp:revision>6</cp:revision>
  <dcterms:created xsi:type="dcterms:W3CDTF">2023-01-29T13:06:00Z</dcterms:created>
  <dcterms:modified xsi:type="dcterms:W3CDTF">2024-04-16T15:07:36Z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ICV">
    <vt:lpwstr>F59396C4FAC041E9B27965D34B1766BE_12</vt:lpwstr>
  </property>
  <property fmtid="{D5CDD505-2E9C-101B-9397-08002B2CF9AE}" pid="5" name="KSOProductBuildVer">
    <vt:lpwstr>2052-12.1.0.16729</vt:lpwstr>
  </property>
</Properties>
</file>