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500" r:id="rId5"/>
    <p:sldId id="645" r:id="rId6"/>
    <p:sldId id="646" r:id="rId7"/>
    <p:sldId id="644" r:id="rId8"/>
    <p:sldId id="639" r:id="rId9"/>
    <p:sldId id="640" r:id="rId10"/>
    <p:sldId id="643" r:id="rId11"/>
    <p:sldId id="633" r:id="rId12"/>
    <p:sldId id="641" r:id="rId13"/>
    <p:sldId id="664" r:id="rId14"/>
    <p:sldId id="647" r:id="rId15"/>
    <p:sldId id="648" r:id="rId16"/>
    <p:sldId id="642" r:id="rId17"/>
    <p:sldId id="649" r:id="rId18"/>
    <p:sldId id="650" r:id="rId19"/>
    <p:sldId id="652" r:id="rId20"/>
    <p:sldId id="654" r:id="rId21"/>
    <p:sldId id="653" r:id="rId22"/>
    <p:sldId id="655" r:id="rId23"/>
    <p:sldId id="662" r:id="rId24"/>
    <p:sldId id="656" r:id="rId25"/>
    <p:sldId id="659" r:id="rId26"/>
    <p:sldId id="660" r:id="rId27"/>
    <p:sldId id="657" r:id="rId28"/>
    <p:sldId id="658" r:id="rId29"/>
    <p:sldId id="661" r:id="rId30"/>
    <p:sldId id="663" r:id="rId31"/>
    <p:sldId id="666" r:id="rId32"/>
    <p:sldId id="665" r:id="rId33"/>
    <p:sldId id="531" r:id="rId34"/>
  </p:sldIdLst>
  <p:sldSz cx="9144000" cy="5143500" type="screen16x9"/>
  <p:notesSz cx="6858000" cy="9144000"/>
  <p:custDataLst>
    <p:tags r:id="rId4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A8E2"/>
    <a:srgbClr val="F2F2CA"/>
    <a:srgbClr val="00DD37"/>
    <a:srgbClr val="7030A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42"/>
    <p:restoredTop sz="65714"/>
  </p:normalViewPr>
  <p:slideViewPr>
    <p:cSldViewPr snapToGrid="0" showGuides="1">
      <p:cViewPr varScale="1">
        <p:scale>
          <a:sx n="103" d="100"/>
          <a:sy n="103" d="100"/>
        </p:scale>
        <p:origin x="2456" y="168"/>
      </p:cViewPr>
      <p:guideLst>
        <p:guide orient="horz" pos="162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4.xml"/><Relationship Id="rId40" Type="http://schemas.openxmlformats.org/officeDocument/2006/relationships/customXml" Target="../customXml/item3.xml"/><Relationship Id="rId4" Type="http://schemas.openxmlformats.org/officeDocument/2006/relationships/notesMaster" Target="notesMasters/notesMaster1.xml"/><Relationship Id="rId39" Type="http://schemas.openxmlformats.org/officeDocument/2006/relationships/customXml" Target="../customXml/item2.xml"/><Relationship Id="rId38" Type="http://schemas.openxmlformats.org/officeDocument/2006/relationships/customXml" Target="../customXml/item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17227 2152 16383 0 0,'1'1'0'0'0,"6"-1"0"0"0,4 1 0 0 0,4 0 0 0 0,4 2 0 0 0,2 1 0 0 0,2 0 0 0 0,6 1 0 0 0,2-1 0 0 0,0 1 0 0 0,-4-2 0 0 0,-4 0 0 0 0,-4-1 0 0 0,-6-1 0 0 0,-3 1 0 0 0,-4-1 0 0 0,-1-1 0 0 0,-1 1 0 0 0,0 0 0 0 0,-2 0 0 0 0</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18177 3834 16383 0 0,'0'2'0'0'0,"2"2"0"0"0,0 0 0 0 0,1 2 0 0 0,-1 0 0 0 0,2 1 0 0 0,-1 0 0 0 0,1 0 0 0 0,0 1 0 0 0,1 1 0 0 0,-2-1 0 0 0,0-1 0 0 0,-1-1 0 0 0,0 1 0 0 0,0 1 0 0 0,1 1 0 0 0,0-1 0 0 0,0 0 0 0 0,0 0 0 0 0,-1-1 0 0 0,-1-1 0 0 0,0 1 0 0 0,0 1 0 0 0,0 0 0 0 0,0 0 0 0 0,-1 0 0 0 0,1-1 0 0 0,-1-1 0 0 0,0 1 0 0 0,0-1 0 0 0,0 1 0 0 0,0 0 0 0 0,1-1 0 0 0,0 0 0 0 0,-1-1 0 0 0,1 0 0 0 0,0 0 0 0 0,1 1 0 0 0,-1 1 0 0 0,0-1 0 0 0,0 3 0 0 0,2 1 0 0 0,-1 0 0 0 0,1-1 0 0 0,0 1 0 0 0,0 1 0 0 0,0 1 0 0 0,0 1 0 0 0,0 0 0 0 0,0 0 0 0 0,0-1 0 0 0,0-1 0 0 0,-1-2 0 0 0,-1-1 0 0 0,1-1 0 0 0,0-2 0 0 0,-1-1 0 0 0,0 1 0 0 0,-1 1 0 0 0,1 0 0 0 0,-1 1 0 0 0,1 1 0 0 0,0 2 0 0 0,0 1 0 0 0,-1 2 0 0 0,1 2 0 0 0,-1 3 0 0 0,0 0 0 0 0,0 3 0 0 0,0 2 0 0 0,0 1 0 0 0,0 1 0 0 0,0 2 0 0 0,0 2 0 0 0,0 1 0 0 0,0 0 0 0 0,0-1 0 0 0,0-4 0 0 0,-2 0 0 0 0,1-3 0 0 0,-2 1 0 0 0,-1-2 0 0 0,0 1 0 0 0,1 0 0 0 0,-2 1 0 0 0,2 5 0 0 0,-2 3 0 0 0,0 1 0 0 0,1-3 0 0 0,0-4 0 0 0,1-4 0 0 0,0-5 0 0 0,2-2 0 0 0,0 0 0 0 0,-1-1 0 0 0,1 0 0 0 0,-1-2 0 0 0,0-1 0 0 0,0-2 0 0 0,1 1 0 0 0,0 0 0 0 0,0 1 0 0 0,-1 1 0 0 0,-1 0 0 0 0,-1-1 0 0 0,0 2 0 0 0,0 0 0 0 0,-3 5 0 0 0,-1 3 0 0 0,-1 3 0 0 0,1 1 0 0 0,-1 2 0 0 0,-1-2 0 0 0,2 1 0 0 0,0-2 0 0 0,2-2 0 0 0,1-2 0 0 0,0-3 0 0 0,1-1 0 0 0,0-2 0 0 0,1 0 0 0 0,0 0 0 0 0,0-2 0 0 0,0-2 0 0 0,1 0 0 0 0,0-2 0 0 0,-1 0 0 0 0,1 0 0 0 0,1-1 0 0 0,-1 0 0 0 0,0 2 0 0 0,-1 1 0 0 0,1 0 0 0 0,1 0 0 0 0,-1 1 0 0 0,0-1 0 0 0,1-1 0 0 0,1 2 0 0 0,-2-1 0 0 0,0 1 0 0 0,-1 1 0 0 0,0 0 0 0 0,0-2 0 0 0,0 1 0 0 0,-1-1 0 0 0,1-1 0 0 0,-1 0 0 0 0,1-1 0 0 0,-1 3 0 0 0,0 1 0 0 0,0 0 0 0 0,0 1 0 0 0,1 0 0 0 0,0-1 0 0 0,0-1 0 0 0,0-1 0 0 0,1-1 0 0 0,1-2 0 0 0,0-1 0 0 0</inkml:trace>
</inkml:ink>
</file>

<file path=ppt/ink/ink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18146 3562 16383 0 0,'-2'6'0'0'0,"0"9"0"0"0,0 8 0 0 0,0 5 0 0 0,1 3 0 0 0,0-1 0 0 0,1-3 0 0 0,0-2 0 0 0,0-4 0 0 0,0-3 0 0 0,0-2 0 0 0,0-3 0 0 0,0 0 0 0 0,0 1 0 0 0,0 0 0 0 0,0 1 0 0 0,0 0 0 0 0,0 2 0 0 0,0-1 0 0 0,-1 1 0 0 0,0-2 0 0 0,0 3 0 0 0,0 0 0 0 0,0 1 0 0 0,1-2 0 0 0,-1-1 0 0 0,-1-2 0 0 0,1-1 0 0 0,0 0 0 0 0,1 1 0 0 0,-1-1 0 0 0,1 1 0 0 0,0-1 0 0 0,0-1 0 0 0,0-1 0 0 0,0 0 0 0 0,0 2 0 0 0,0 3 0 0 0,0 2 0 0 0,0 1 0 0 0,0-1 0 0 0,0-3 0 0 0,0-2 0 0 0,0-1 0 0 0,0-3 0 0 0,0 1 0 0 0,0-2 0 0 0,0 0 0 0 0,0-1 0 0 0,0 0 0 0 0,0-1 0 0 0,0 1 0 0 0,0 1 0 0 0,0 1 0 0 0,0 1 0 0 0,0 1 0 0 0,0-1 0 0 0,0 1 0 0 0,0 0 0 0 0,0 0 0 0 0,0 1 0 0 0,1 3 0 0 0,1 5 0 0 0,0 0 0 0 0,1 3 0 0 0,-1-2 0 0 0,1-2 0 0 0,-2 0 0 0 0,0-3 0 0 0,0-2 0 0 0,-1-2 0 0 0,0-3 0 0 0,0-1 0 0 0,0 1 0 0 0,0 1 0 0 0,0 0 0 0 0,0 3 0 0 0,0 3 0 0 0,0 6 0 0 0,0 2 0 0 0,0 5 0 0 0,0-2 0 0 0,0-3 0 0 0,-1-4 0 0 0,0-4 0 0 0,0-3 0 0 0,0-3 0 0 0,1 0 0 0 0,-1 1 0 0 0,1 1 0 0 0,0-1 0 0 0,0-1 0 0 0,0 2 0 0 0,0-1 0 0 0,0 1 0 0 0,0 1 0 0 0,0 4 0 0 0,0 1 0 0 0,0 2 0 0 0,0 0 0 0 0,0 3 0 0 0,0-2 0 0 0,-1-2 0 0 0,0-3 0 0 0,0-2 0 0 0,0-2 0 0 0,1 0 0 0 0,0-2 0 0 0,0-1 0 0 0,0 1 0 0 0,0 0 0 0 0,0 0 0 0 0,0 2 0 0 0,0-1 0 0 0,0 1 0 0 0,0 2 0 0 0,0-1 0 0 0,0 1 0 0 0,-3 3 0 0 0,-2 4 0 0 0,-1 3 0 0 0,-1 4 0 0 0,-2 4 0 0 0,1 0 0 0 0,0 0 0 0 0,1-1 0 0 0,1 0 0 0 0,1 0 0 0 0,0 2 0 0 0,1 2 0 0 0,0-4 0 0 0,1 0 0 0 0,0-5 0 0 0,1-4 0 0 0,-1-4 0 0 0,0-2 0 0 0,1-4 0 0 0,-1-1 0 0 0,2-3 0 0 0,-1-1 0 0 0,0-1 0 0 0,0-1 0 0 0</inkml:trace>
</inkml:ink>
</file>

<file path=ppt/ink/ink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18322 6712 16383 0 0,'2'18'0'0'0,"1"16"0"0"0,2 15 0 0 0,2 14 0 0 0,3 10 0 0 0,-1 4 0 0 0,1 7 0 0 0,-2 4 0 0 0,-3 6 0 0 0,-1-2 0 0 0,-2-10 0 0 0,-1-15 0 0 0,-1-16 0 0 0,-1-16 0 0 0,-1-12 0 0 0,-2-5 0 0 0,0-4 0 0 0,0-2 0 0 0,0-1 0 0 0,-1 3 0 0 0,-1 2 0 0 0,1-1 0 0 0,1 3 0 0 0,-2 4 0 0 0,0 0 0 0 0,0 2 0 0 0,-1 3 0 0 0,0 1 0 0 0,-1 4 0 0 0,2 2 0 0 0,0-2 0 0 0,0-1 0 0 0,0-3 0 0 0,-2-1 0 0 0,1-3 0 0 0,-3 3 0 0 0,-2 2 0 0 0,0-1 0 0 0,0 0 0 0 0,0-4 0 0 0,3-5 0 0 0,2-4 0 0 0,1-5 0 0 0,3-3 0 0 0,0-1 0 0 0,1-2 0 0 0,0 1 0 0 0,0-1 0 0 0,0 1 0 0 0,0 3 0 0 0,0 0 0 0 0,-1 3 0 0 0,1 1 0 0 0,-3 3 0 0 0,-1 1 0 0 0,0-1 0 0 0,0 0 0 0 0,1 0 0 0 0,0-1 0 0 0,1 0 0 0 0,-1 3 0 0 0,1-1 0 0 0,-1 0 0 0 0,1 0 0 0 0,-1 0 0 0 0,1-1 0 0 0,0-1 0 0 0,1-3 0 0 0,1-1 0 0 0,-1-2 0 0 0,1-2 0 0 0,0-1 0 0 0,1-1 0 0 0,-1 0 0 0 0,0 0 0 0 0,0 0 0 0 0,0 1 0 0 0,-1-2 0 0 0,-1 0 0 0 0,-1 0 0 0 0,-2 0 0 0 0,-1-1 0 0 0</inkml:trace>
</inkml:ink>
</file>

<file path=ppt/ink/ink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18142 9473 16383 0 0,'0'2'0'0'0,"6"18"0"0"0,3 21 0 0 0,3 16 0 0 0,0 12 0 0 0,1 3 0 0 0,-1 2 0 0 0,-2 0 0 0 0,-1-4 0 0 0,-1-3 0 0 0,0-5 0 0 0,-1-8 0 0 0,-2-8 0 0 0,-1-6 0 0 0,-3 0 0 0 0,2 3 0 0 0,1 5 0 0 0,2 7 0 0 0,2 4 0 0 0,2 2 0 0 0,2-1 0 0 0,2-1 0 0 0,-2-9 0 0 0,-1-10 0 0 0,-3-10 0 0 0,-2-9 0 0 0,-2-7 0 0 0,-2-4 0 0 0,-1-2 0 0 0,-1-1 0 0 0,0 1 0 0 0,-1 2 0 0 0,1 2 0 0 0,0 3 0 0 0,-1-1 0 0 0,1-1 0 0 0,0-1 0 0 0,0-1 0 0 0,0-1 0 0 0,0-1 0 0 0,0 0 0 0 0,0-2 0 0 0,0 1 0 0 0,0 0 0 0 0,0-1 0 0 0,-1 0 0 0 0,0-1 0 0 0,-1 2 0 0 0,-1 1 0 0 0,0 2 0 0 0,-2 2 0 0 0,0 0 0 0 0,0-1 0 0 0,1 1 0 0 0,1-2 0 0 0,-1 0 0 0 0,0-1 0 0 0,0-1 0 0 0,0-1 0 0 0,-1-1 0 0 0,0 0 0 0 0,0-1 0 0 0,0-1 0 0 0,0 0 0 0 0,0 0 0 0 0,1 0 0 0 0,-1 0 0 0 0,1 1 0 0 0,-1 1 0 0 0,-1-1 0 0 0,2 1 0 0 0,0-1 0 0 0,0-1 0 0 0,0 0 0 0 0,0 1 0 0 0,0-1 0 0 0</inkml:trace>
</inkml:ink>
</file>

<file path=ppt/ink/ink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21285 14159 16383 0 0,'1'1'0'0'0,"0"-1"0"0"0,1 1 0 0 0,1-1 0 0 0,1 0 0 0 0,0 1 0 0 0,1 0 0 0 0,-1 0 0 0 0,1-1 0 0 0,0 1 0 0 0,1 0 0 0 0,-1 1 0 0 0,0-1 0 0 0,0 0 0 0 0,0 1 0 0 0,-1 0 0 0 0,1 0 0 0 0,-1 0 0 0 0,1 2 0 0 0,1 0 0 0 0,-1 1 0 0 0,0 0 0 0 0,1 0 0 0 0,-1 1 0 0 0,1 0 0 0 0,-1-1 0 0 0,0 0 0 0 0,2 1 0 0 0,0 0 0 0 0,0 0 0 0 0,0-1 0 0 0,-2 0 0 0 0,1 0 0 0 0,-1 0 0 0 0,-2-1 0 0 0,1 1 0 0 0,-1 0 0 0 0,0 0 0 0 0,0 1 0 0 0,0 0 0 0 0,1 0 0 0 0,-2-1 0 0 0,1 1 0 0 0,0 0 0 0 0,1-1 0 0 0,-1 1 0 0 0,0-2 0 0 0,-1 1 0 0 0,1 0 0 0 0,0 0 0 0 0,0 0 0 0 0,-1 0 0 0 0,1 1 0 0 0,2 4 0 0 0,0 4 0 0 0,3 2 0 0 0,2 4 0 0 0,0 1 0 0 0,1 2 0 0 0,1 0 0 0 0,0 0 0 0 0,-1-4 0 0 0,-2-3 0 0 0,-2-2 0 0 0,-2-4 0 0 0,-1-2 0 0 0,-1-2 0 0 0,-1-1 0 0 0,0 0 0 0 0,0-1 0 0 0,-1 1 0 0 0,1 0 0 0 0,-1-1 0 0 0,0 1 0 0 0,0-1 0 0 0,0 1 0 0 0,0-1 0 0 0,-1 0 0 0 0,1 1 0 0 0,-1-1 0 0 0,0 0 0 0 0,0 1 0 0 0,0 0 0 0 0,0 1 0 0 0,-1 2 0 0 0,-1 2 0 0 0,-1 0 0 0 0,-1 1 0 0 0,0 0 0 0 0,-1 0 0 0 0,1-2 0 0 0,-2 2 0 0 0,-1 0 0 0 0,0-1 0 0 0,-1 0 0 0 0,1 0 0 0 0,-1-2 0 0 0,2 0 0 0 0,-1-2 0 0 0,1 1 0 0 0,-1-1 0 0 0,1 0 0 0 0,0 1 0 0 0,1-1 0 0 0,-1 0 0 0 0,0 1 0 0 0,-1 1 0 0 0,1-1 0 0 0,1 0 0 0 0,-1 0 0 0 0,0-1 0 0 0,0 0 0 0 0,-1-1 0 0 0,1 0 0 0 0,-1 0 0 0 0,-1-1 0 0 0,0 0 0 0 0,-4 1 0 0 0,-2 0 0 0 0,0 0 0 0 0,2 0 0 0 0,-1 0 0 0 0,0 0 0 0 0,0 0 0 0 0,2 0 0 0 0,-1 0 0 0 0,1-1 0 0 0,1 0 0 0 0,1 0 0 0 0,-1-1 0 0 0,0 0 0 0 0,-2 0 0 0 0,1 0 0 0 0,0-1 0 0 0,-2 1 0 0 0,-4-1 0 0 0,-1 0 0 0 0,-4 0 0 0 0,-2 0 0 0 0,-4 0 0 0 0,-1 0 0 0 0,-2-1 0 0 0,0 0 0 0 0,-1 3 0 0 0,4-1 0 0 0,4 1 0 0 0,1 1 0 0 0,2-1 0 0 0,3 1 0 0 0,2-2 0 0 0,-1 1 0 0 0,1 0 0 0 0,1-1 0 0 0,2-2 0 0 0,-1 1 0 0 0,2 0 0 0 0,0 0 0 0 0,1 0 0 0 0,0 1 0 0 0,0-1 0 0 0,0 1 0 0 0,-1 0 0 0 0,-2 1 0 0 0,1 0 0 0 0,1 0 0 0 0,-1-1 0 0 0,1-1 0 0 0,1 1 0 0 0,0 0 0 0 0,1 0 0 0 0,2 0 0 0 0,0 0 0 0 0,1 0 0 0 0,1 0 0 0 0,0-1 0 0 0,0 0 0 0 0,1 0 0 0 0,-1 0 0 0 0,0 0 0 0 0,1 0 0 0 0,0 0 0 0 0,0 0 0 0 0,-1-1 0 0 0,0 0 0 0 0,0 0 0 0 0,0 0 0 0 0,0 0 0 0 0,1 0 0 0 0,-1 0 0 0 0,1-1 0 0 0,-1 0 0 0 0,1 1 0 0 0,0-1 0 0 0,-1 1 0 0 0,1 0 0 0 0,-1 0 0 0 0,0 0 0 0 0,0 0 0 0 0,0 0 0 0 0,0 0 0 0 0,0 1 0 0 0,0 0 0 0 0,0 0 0 0 0,1-1 0 0 0,-1 1 0 0 0,-1-1 0 0 0,1 1 0 0 0,0-1 0 0 0,0 0 0 0 0,0 1 0 0 0,0 0 0 0 0,-1 0 0 0 0,1-1 0 0 0,1 1 0 0 0,-1 0 0 0 0,2-1 0 0 0,-1 0 0 0 0,1 1 0 0 0,-1-1 0 0 0,1 0 0 0 0,0 0 0 0 0,-1-1 0 0 0,-1 0 0 0 0,-1 1 0 0 0,1 0 0 0 0,0 0 0 0 0,0 1 0 0 0,1-1 0 0 0</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16951 2154 16383 0 0,'2'0'0'0'0,"14"1"0"0"0,20 3 0 0 0,23 4 0 0 0,24 3 0 0 0,28 6 0 0 0,31 3 0 0 0,23 5 0 0 0,9 1 0 0 0,-5-1 0 0 0,-19-4 0 0 0,-27-6 0 0 0,-33-4 0 0 0,-32-5 0 0 0</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17865 2234 16383 0 0,'0'2'0'0'0,"0"3"0"0"0,3 7 0 0 0,1 6 0 0 0,1 7 0 0 0,4 11 0 0 0,2 8 0 0 0,-1 6 0 0 0,-1 1 0 0 0,0-3 0 0 0,-1-6 0 0 0,-2-9 0 0 0,-1-10 0 0 0,-3-7 0 0 0,-1-7 0 0 0,0-3 0 0 0,-1-2 0 0 0,-1-1 0 0 0,1-1 0 0 0,0 1 0 0 0,-1 2 0 0 0,1 2 0 0 0,0 1 0 0 0,0-1 0 0 0,0 0 0 0 0,0 0 0 0 0,0-1 0 0 0,0 0 0 0 0,0 0 0 0 0,0 0 0 0 0,-1 1 0 0 0,0 0 0 0 0,0 1 0 0 0,-1-1 0 0 0,0 1 0 0 0,-1 1 0 0 0,0-1 0 0 0,0 1 0 0 0,1 0 0 0 0,-1 1 0 0 0,1 0 0 0 0,0-1 0 0 0,0 0 0 0 0,-1 0 0 0 0,1 2 0 0 0,-1 0 0 0 0,0 1 0 0 0,-1-1 0 0 0,-1 0 0 0 0,-1 1 0 0 0,1-2 0 0 0,0-1 0 0 0,1 0 0 0 0,0 0 0 0 0,0 2 0 0 0,0 0 0 0 0,0 2 0 0 0,1 0 0 0 0,-1 0 0 0 0,1-2 0 0 0,0-1 0 0 0,0-2 0 0 0,1 0 0 0 0,0-2 0 0 0,1 0 0 0 0,-1 0 0 0 0,1 1 0 0 0,0 1 0 0 0,-1 0 0 0 0,0 1 0 0 0,2-1 0 0 0,-2 2 0 0 0,0 2 0 0 0,1 1 0 0 0,0 0 0 0 0,0 0 0 0 0,1-2 0 0 0,0-1 0 0 0,0-2 0 0 0,0-1 0 0 0,0-1 0 0 0,0-1 0 0 0,0 0 0 0 0,0-1 0 0 0,0 0 0 0 0,0 0 0 0 0,0 0 0 0 0,0 1 0 0 0,0-1 0 0 0,-1 1 0 0 0,0 0 0 0 0,1 1 0 0 0,-1 1 0 0 0,-1 1 0 0 0,1-1 0 0 0,0 1 0 0 0,0-1 0 0 0,0 0 0 0 0,0 0 0 0 0,0-1 0 0 0,0 0 0 0 0,0 0 0 0 0,1 0 0 0 0,0 0 0 0 0,0 0 0 0 0,0 0 0 0 0,0 0 0 0 0,0 1 0 0 0,0 0 0 0 0,0 1 0 0 0,0 4 0 0 0,-1 1 0 0 0,-1 2 0 0 0,-1 1 0 0 0,1 1 0 0 0,0-2 0 0 0,0-1 0 0 0,0-1 0 0 0,1-3 0 0 0,0-2 0 0 0,0-2 0 0 0,0-1 0 0 0,0 0 0 0 0,1 0 0 0 0,-1 0 0 0 0,0 1 0 0 0,0-1 0 0 0,0 1 0 0 0,1-1 0 0 0,-2 1 0 0 0,0 0 0 0 0,-1 1 0 0 0,0 1 0 0 0,0 0 0 0 0,-2 1 0 0 0,0 2 0 0 0,0 0 0 0 0,-1-1 0 0 0,1-1 0 0 0,0 0 0 0 0,0-1 0 0 0,1-1 0 0 0,-1 0 0 0 0,2-2 0 0 0,0 1 0 0 0,1 0 0 0 0,-1-1 0 0 0,0 0 0 0 0,0 0 0 0 0,-1 0 0 0 0,-2 3 0 0 0,1 0 0 0 0,-2 0 0 0 0,-1 2 0 0 0,0 1 0 0 0,0 0 0 0 0,0-1 0 0 0,2-1 0 0 0,0-1 0 0 0,1-1 0 0 0,0 0 0 0 0,1 0 0 0 0,-1 0 0 0 0,1-1 0 0 0,-1 1 0 0 0,-1 1 0 0 0,-1 2 0 0 0,0-1 0 0 0,-4 6 0 0 0,-1 2 0 0 0,-1 0 0 0 0,-3 4 0 0 0,1-1 0 0 0,1-1 0 0 0,2-2 0 0 0,3-3 0 0 0,1-3 0 0 0,2-2 0 0 0,1-2 0 0 0,1-1 0 0 0,0-1 0 0 0,0 0 0 0 0,1 0 0 0 0,0 0 0 0 0,0 0 0 0 0,-1 1 0 0 0,0 2 0 0 0,0 3 0 0 0,-1 1 0 0 0,0 0 0 0 0,0-1 0 0 0,1 0 0 0 0,0-2 0 0 0,0 1 0 0 0,1-1 0 0 0,0-1 0 0 0,1-1 0 0 0,1 1 0 0 0,-1 0 0 0 0,1-1 0 0 0,0 0 0 0 0,0 0 0 0 0,0-1 0 0 0,0 0 0 0 0,0 0 0 0 0,0 1 0 0 0,0 1 0 0 0,-1 2 0 0 0,1 0 0 0 0,-1 1 0 0 0,-1 0 0 0 0,1 2 0 0 0,-1-1 0 0 0,0 0 0 0 0,0-1 0 0 0,0 0 0 0 0,-1 0 0 0 0,1 0 0 0 0,0-1 0 0 0,0-1 0 0 0,1-1 0 0 0,1 0 0 0 0,0 0 0 0 0,0 0 0 0 0,0-2 0 0 0,0 0 0 0 0,0 0 0 0 0,1-1 0 0 0,0 2 0 0 0,0 1 0 0 0,0 1 0 0 0,0 1 0 0 0,0-1 0 0 0,0 1 0 0 0,0-1 0 0 0,0 0 0 0 0,1-2 0 0 0,-1-1 0 0 0,0 0 0 0 0,0-2 0 0 0,-1 3 0 0 0,1 0 0 0 0,0 2 0 0 0,0 1 0 0 0,0 1 0 0 0,0 1 0 0 0,0-1 0 0 0,0 0 0 0 0,0-1 0 0 0,0-2 0 0 0,0 0 0 0 0,0-1 0 0 0,0 0 0 0 0,0 1 0 0 0,0 0 0 0 0,0 0 0 0 0,0 0 0 0 0,0 1 0 0 0,0 0 0 0 0,0-1 0 0 0,0-1 0 0 0,0 1 0 0 0,0-1 0 0 0,0-1 0 0 0,0 0 0 0 0,0 0 0 0 0,0-1 0 0 0,0 1 0 0 0,0 1 0 0 0,0 0 0 0 0,0 1 0 0 0,0 6 0 0 0,0 2 0 0 0,0 2 0 0 0,0 0 0 0 0,0-1 0 0 0,0-2 0 0 0,0 0 0 0 0,0-1 0 0 0,1 1 0 0 0,2 0 0 0 0,-1-1 0 0 0,0-2 0 0 0,0-2 0 0 0,0-1 0 0 0,-1-1 0 0 0,1-3 0 0 0,-1 1 0 0 0,-1-2 0 0 0,0 0 0 0 0,0 0 0 0 0,0 0 0 0 0,1 1 0 0 0,0 1 0 0 0,1 2 0 0 0,0 1 0 0 0,-1 0 0 0 0,1 0 0 0 0,-1 2 0 0 0,1-1 0 0 0,1 2 0 0 0,-1 0 0 0 0,1 0 0 0 0,-1-1 0 0 0,0 0 0 0 0,0 0 0 0 0,0 0 0 0 0,-1 0 0 0 0,2 1 0 0 0,-1 3 0 0 0,1 3 0 0 0,1 6 0 0 0,0-1 0 0 0,-1-1 0 0 0,0-4 0 0 0,0-3 0 0 0,-1-4 0 0 0,-1-1 0 0 0,0-2 0 0 0,0-1 0 0 0,0-2 0 0 0,0 0 0 0 0,-1 1 0 0 0,1 0 0 0 0,0 0 0 0 0,0 0 0 0 0,0-1 0 0 0,-1 1 0 0 0,1 0 0 0 0,0 0 0 0 0,0 0 0 0 0,-1 1 0 0 0,1-1 0 0 0,1 2 0 0 0,-1 0 0 0 0,1 2 0 0 0,-1 2 0 0 0,2 0 0 0 0,0 0 0 0 0,-1-1 0 0 0,0-1 0 0 0,1-1 0 0 0,-1-1 0 0 0,0-1 0 0 0,0 0 0 0 0,0-2 0 0 0,-1 0 0 0 0,0 0 0 0 0,0 0 0 0 0,1 0 0 0 0,-1 1 0 0 0,1 1 0 0 0,0-1 0 0 0,-1 1 0 0 0,-1-2 0 0 0,1 1 0 0 0,0-1 0 0 0,0 1 0 0 0,0 0 0 0 0,0 0 0 0 0,0 1 0 0 0,0 0 0 0 0,1 4 0 0 0,0 2 0 0 0,1-2 0 0 0,-2 1 0 0 0,1 0 0 0 0,0-2 0 0 0,0-1 0 0 0,0-2 0 0 0,0 1 0 0 0,1 1 0 0 0,0 1 0 0 0,1-1 0 0 0,0 1 0 0 0,1 0 0 0 0,1 0 0 0 0,0 1 0 0 0,2 1 0 0 0,-2 0 0 0 0,1 1 0 0 0,0-1 0 0 0,0 2 0 0 0,1-3 0 0 0,-2-1 0 0 0,1-1 0 0 0,-3-1 0 0 0,0-2 0 0 0,-1-1 0 0 0,0 1 0 0 0,-1-1 0 0 0,0 3 0 0 0,0-1 0 0 0,1 1 0 0 0,0 0 0 0 0,0 1 0 0 0,1 1 0 0 0,1-1 0 0 0,0 1 0 0 0,1-1 0 0 0,-1 0 0 0 0,-1 0 0 0 0,1-2 0 0 0,-1 0 0 0 0,-1 0 0 0 0,0-2 0 0 0,1 0 0 0 0,0-1 0 0 0,0 1 0 0 0,0-1 0 0 0,-1 0 0 0 0,1 1 0 0 0,-1 1 0 0 0,0 0 0 0 0,-1 0 0 0 0,0 1 0 0 0,0-1 0 0 0,0 1 0 0 0,0-1 0 0 0,-1 1 0 0 0,1 0 0 0 0,0 0 0 0 0,1 0 0 0 0,-2 0 0 0 0,1 1 0 0 0,0-2 0 0 0,-1 0 0 0 0,0-1 0 0 0,0 0 0 0 0,0-1 0 0 0,0 1 0 0 0,1 0 0 0 0,-1 0 0 0 0,1 0 0 0 0,0 1 0 0 0,-1 0 0 0 0,1-1 0 0 0,0 1 0 0 0,0-1 0 0 0,0-1 0 0 0,0 1 0 0 0,-1-1 0 0 0,0 1 0 0 0,-1-1 0 0 0,1 1 0 0 0,0 0 0 0 0,1 1 0 0 0,-1 0 0 0 0,1 0 0 0 0,-1 0 0 0 0,1 1 0 0 0,-1-2 0 0 0,0 1 0 0 0,0-1 0 0 0,-1-1 0 0 0,0 1 0 0 0,0 1 0 0 0,0-1 0 0 0,0 1 0 0 0,0 0 0 0 0,0 1 0 0 0,0-1 0 0 0,0 0 0 0 0,0-1 0 0 0,0 0 0 0 0,0 0 0 0 0,0-1 0 0 0,0 0 0 0 0,0 1 0 0 0,1 1 0 0 0,0 1 0 0 0,1 2 0 0 0,0 1 0 0 0,0 2 0 0 0,1 1 0 0 0,-1 0 0 0 0,0 0 0 0 0,1-2 0 0 0,-2-2 0 0 0,0-1 0 0 0,0-2 0 0 0,-1 0 0 0 0,0-1 0 0 0,0 0 0 0 0,0-1 0 0 0,0 0 0 0 0,0 0 0 0 0,0 1 0 0 0,0-1 0 0 0,0 0 0 0 0,0 0 0 0 0,0 1 0 0 0,0 1 0 0 0,-1 0 0 0 0,0 1 0 0 0,-2 0 0 0 0,-1 1 0 0 0,0 0 0 0 0,1-1 0 0 0,-1 0 0 0 0,1 0 0 0 0,1 0 0 0 0,-1 0 0 0 0,1 1 0 0 0,-1 1 0 0 0,-1 1 0 0 0,1-1 0 0 0,-2 0 0 0 0,2-1 0 0 0,-1-1 0 0 0,1 0 0 0 0,-1 0 0 0 0,0 0 0 0 0,-1 1 0 0 0,1-1 0 0 0,-1 0 0 0 0,2-1 0 0 0,0-1 0 0 0,0 1 0 0 0,-1 0 0 0 0,0 1 0 0 0,-1 2 0 0 0,-2 3 0 0 0,0-1 0 0 0,1 0 0 0 0,-1 0 0 0 0,1 1 0 0 0,-1 0 0 0 0,0 2 0 0 0,-2 3 0 0 0,-2 4 0 0 0,0 2 0 0 0,-1-1 0 0 0,0-2 0 0 0,-2-1 0 0 0,2-3 0 0 0,0-2 0 0 0,2-3 0 0 0,1-3 0 0 0,3 0 0 0 0,0-2 0 0 0,2-1 0 0 0,0 1 0 0 0,0 1 0 0 0,-1 1 0 0 0,0 1 0 0 0,-3 2 0 0 0,-1 3 0 0 0,-1 1 0 0 0,1-1 0 0 0,0 0 0 0 0,-2 3 0 0 0,0 1 0 0 0,-1 1 0 0 0,0 0 0 0 0,1 2 0 0 0,2-1 0 0 0,0 1 0 0 0,2 0 0 0 0,0-1 0 0 0,1 0 0 0 0,0 3 0 0 0,-2 4 0 0 0,1-3 0 0 0,0-2 0 0 0,0-2 0 0 0,2-3 0 0 0,1-1 0 0 0,0-3 0 0 0,1-2 0 0 0,0-1 0 0 0,1-3 0 0 0,0 0 0 0 0,1-1 0 0 0,0 0 0 0 0,1 1 0 0 0,0 2 0 0 0,0 1 0 0 0,0-1 0 0 0,0 0 0 0 0,0 0 0 0 0,0 0 0 0 0,0-1 0 0 0,0-1 0 0 0,0 1 0 0 0,0-1 0 0 0,0 0 0 0 0,1 0 0 0 0,0 0 0 0 0,0 0 0 0 0,0 1 0 0 0,0 1 0 0 0,1 3 0 0 0,0 1 0 0 0,0 2 0 0 0,1 1 0 0 0,0 1 0 0 0,0 0 0 0 0,0 0 0 0 0,2 0 0 0 0,-1-1 0 0 0,-1-2 0 0 0,1-2 0 0 0,0-2 0 0 0,0 0 0 0 0,1 0 0 0 0,-1 0 0 0 0,1 0 0 0 0,-1-1 0 0 0,-1 0 0 0 0,1-1 0 0 0,-1 0 0 0 0,2 2 0 0 0,1 0 0 0 0,0 0 0 0 0,-1-1 0 0 0,-1-1 0 0 0,0 0 0 0 0,0 0 0 0 0,0 2 0 0 0,-1 1 0 0 0,1 1 0 0 0,0 5 0 0 0,2 4 0 0 0,0 4 0 0 0,1 0 0 0 0,2 5 0 0 0,0 0 0 0 0,1 3 0 0 0,-1-1 0 0 0,-1-3 0 0 0,-1-5 0 0 0,-1-7 0 0 0,-3-4 0 0 0,-1-4 0 0 0,-1-3 0 0 0,0-2 0 0 0,-1 0 0 0 0,1 0 0 0 0,0 1 0 0 0,0 5 0 0 0,3 9 0 0 0,0 8 0 0 0,0 3 0 0 0,0-3 0 0 0,-1-2 0 0 0,0-4 0 0 0,0-1 0 0 0,1-3 0 0 0,0-2 0 0 0,1-3 0 0 0,-1-1 0 0 0,0-3 0 0 0,0-1 0 0 0,-1-1 0 0 0,0-1 0 0 0,1 1 0 0 0,0 1 0 0 0,2 2 0 0 0,-1 1 0 0 0,0 1 0 0 0,0 0 0 0 0,-1-1 0 0 0,0 0 0 0 0,0 0 0 0 0,-1-1 0 0 0,1-1 0 0 0,-1 0 0 0 0,0 0 0 0 0,0-1 0 0 0,1 3 0 0 0,1 1 0 0 0,0 3 0 0 0,0-1 0 0 0,0-1 0 0 0,-1-2 0 0 0,-1-2 0 0 0,-1-1 0 0 0,0-2 0 0 0,-1 0 0 0 0,0-1 0 0 0,0 1 0 0 0,2 2 0 0 0,-1 0 0 0 0,1 3 0 0 0,1 4 0 0 0,1 3 0 0 0,1 6 0 0 0,0 3 0 0 0,1-3 0 0 0,-2-4 0 0 0,-1-3 0 0 0,0-5 0 0 0,0-2 0 0 0,-2-3 0 0 0,0-1 0 0 0,0 1 0 0 0,2 2 0 0 0,-1 2 0 0 0,2 1 0 0 0,-1 0 0 0 0,0 2 0 0 0,0-1 0 0 0,0 1 0 0 0,0-1 0 0 0,1 4 0 0 0,0 1 0 0 0,-1 0 0 0 0,0-1 0 0 0,-2-1 0 0 0,0-2 0 0 0,-2 0 0 0 0,1-2 0 0 0,-1-1 0 0 0,-1-3 0 0 0,1-1 0 0 0,0-1 0 0 0,0 0 0 0 0,0-1 0 0 0,0 0 0 0 0,0 0 0 0 0,0 0 0 0 0,0 1 0 0 0,0 1 0 0 0,-2 4 0 0 0,-1 7 0 0 0,0 1 0 0 0,-2 6 0 0 0,1 1 0 0 0,-1 2 0 0 0,1 2 0 0 0,-1 0 0 0 0,0 2 0 0 0,-3 3 0 0 0,-1 0 0 0 0,0 1 0 0 0,0-4 0 0 0,1-5 0 0 0,3-4 0 0 0,2-5 0 0 0,1-5 0 0 0,2-4 0 0 0,-1-2 0 0 0,0 1 0 0 0,0 0 0 0 0,-1 0 0 0 0,1-1 0 0 0,-1 0 0 0 0,0 0 0 0 0,0-1 0 0 0,1 1 0 0 0,-1 0 0 0 0,-2 4 0 0 0,0 4 0 0 0,-1 2 0 0 0,-1 6 0 0 0,-2 7 0 0 0,-4 12 0 0 0,-2 8 0 0 0,-1 7 0 0 0,0 3 0 0 0,-1 3 0 0 0,-1 0 0 0 0,0 0 0 0 0,4-5 0 0 0,2-5 0 0 0,1-6 0 0 0,4-5 0 0 0,1-8 0 0 0,2-9 0 0 0,1-6 0 0 0,0-6 0 0 0,2-4 0 0 0,0-3 0 0 0,0 0 0 0 0,0-1 0 0 0,0 1 0 0 0,0 0 0 0 0,-1 2 0 0 0,0 1 0 0 0,0 0 0 0 0,1 2 0 0 0,0 4 0 0 0,-1 3 0 0 0,-1 2 0 0 0,0 2 0 0 0,-3 8 0 0 0,1 7 0 0 0,-2 7 0 0 0,-1 5 0 0 0,0 1 0 0 0,0 0 0 0 0,0 0 0 0 0,1-6 0 0 0,2-7 0 0 0,2-7 0 0 0,0-4 0 0 0,2-2 0 0 0,0-4 0 0 0,0-4 0 0 0,1-3 0 0 0,0-3 0 0 0,1-2 0 0 0,1-1 0 0 0,-1-2 0 0 0,1 1 0 0 0,0-1 0 0 0,-1 0 0 0 0,1 0 0 0 0,1 2 0 0 0,0 0 0 0 0,0 1 0 0 0,0 0 0 0 0,0 10 0 0 0,3 9 0 0 0,1 3 0 0 0,1 2 0 0 0,1 6 0 0 0,0 0 0 0 0,-1-4 0 0 0,0-2 0 0 0,0-2 0 0 0,-1-3 0 0 0,-1-6 0 0 0,-1-5 0 0 0,-1-5 0 0 0,-1-4 0 0 0,0-1 0 0 0,1-2 0 0 0,0-1 0 0 0,0-1 0 0 0,0 1 0 0 0,0 0 0 0 0,0 1 0 0 0,-1 1 0 0 0,1-1 0 0 0,-1 1 0 0 0,0-1 0 0 0,1 1 0 0 0,-1 0 0 0 0,0 0 0 0 0,1 0 0 0 0,-1 1 0 0 0,0-1 0 0 0,0 0 0 0 0,-1 1 0 0 0,1-1 0 0 0,-1 1 0 0 0,-1-1 0 0 0,-1 1 0 0 0,0 5 0 0 0,-1 2 0 0 0,1 1 0 0 0,1-2 0 0 0,0 0 0 0 0,3 0 0 0 0,0 0 0 0 0,1-1 0 0 0,-1-1 0 0 0,-2-1 0 0 0,0-2 0 0 0,0 0 0 0 0,-2-1 0 0 0,1 0 0 0 0,-1 0 0 0 0,0 0 0 0 0,1 0 0 0 0,-1 0 0 0 0,0-1 0 0 0,0 1 0 0 0,0 0 0 0 0,1 1 0 0 0,0 0 0 0 0,0 0 0 0 0,0 0 0 0 0,1 0 0 0 0,-1 0 0 0 0,1-1 0 0 0,-1 0 0 0 0,1 0 0 0 0,-1 0 0 0 0,0-1 0 0 0,0 1 0 0 0,0-1 0 0 0,1 1 0 0 0,1 0 0 0 0,-1 1 0 0 0,0-1 0 0 0,-1 0 0 0 0,1 0 0 0 0,-1 1 0 0 0,0 0 0 0 0,1 0 0 0 0,0 0 0 0 0,-1-1 0 0 0,0 0 0 0 0,0 1 0 0 0,-1 6 0 0 0,2 12 0 0 0,-1 7 0 0 0,1 4 0 0 0,0 5 0 0 0,2 0 0 0 0,0-5 0 0 0,0-6 0 0 0,-1-8 0 0 0,0-5 0 0 0,-2 4 0 0 0,-1 4 0 0 0,-5 4 0 0 0,-7 5 0 0 0,-2-1 0 0 0,-1-2 0 0 0,0-3 0 0 0,2-5 0 0 0,1-2 0 0 0,2-3 0 0 0,2-4 0 0 0,0-3 0 0 0,2-2 0 0 0,1-2 0 0 0,1 0 0 0 0,0 0 0 0 0,-1 0 0 0 0,1 0 0 0 0,-1 1 0 0 0,0 1 0 0 0,1 0 0 0 0,-2 1 0 0 0,0 1 0 0 0,0-1 0 0 0,1-1 0 0 0,0-2 0 0 0,2-1 0 0 0,-1 0 0 0 0,0 0 0 0 0,-1 1 0 0 0,-1-1 0 0 0,0 1 0 0 0,-1 2 0 0 0,-1 0 0 0 0,0 1 0 0 0,-1-1 0 0 0,0 1 0 0 0,1-1 0 0 0,-5 1 0 0 0,0-1 0 0 0,1-1 0 0 0,1-1 0 0 0,2-1 0 0 0,2-1 0 0 0,1 1 0 0 0,0-1 0 0 0,1 0 0 0 0,0 0 0 0 0,0 0 0 0 0,0 0 0 0 0,-1 2 0 0 0,0-1 0 0 0,-1 0 0 0 0,1 0 0 0 0,-2 1 0 0 0,-1 1 0 0 0,-3 4 0 0 0,-5 5 0 0 0,-1 3 0 0 0,0 0 0 0 0,2 0 0 0 0,2-1 0 0 0,3-3 0 0 0,3-2 0 0 0,2-3 0 0 0,-1 0 0 0 0,1 0 0 0 0,0-1 0 0 0,-1 2 0 0 0,-1 1 0 0 0,-5 9 0 0 0,-7 14 0 0 0,-8 15 0 0 0,-3 8 0 0 0,-2 6 0 0 0,2-4 0 0 0,6-11 0 0 0,6-12 0 0 0,5-11 0 0 0,4-7 0 0 0,3-6 0 0 0,2-4 0 0 0,2-3 0 0 0,1-1 0 0 0,1 1 0 0 0,-1 0 0 0 0,-1 1 0 0 0,1-1 0 0 0,0 1 0 0 0,0 0 0 0 0,0-1 0 0 0,1-1 0 0 0,0 1 0 0 0,0-2 0 0 0,0 1 0 0 0,0 0 0 0 0,0 1 0 0 0,0 1 0 0 0,0 1 0 0 0,0 0 0 0 0,0 0 0 0 0,2 3 0 0 0,1 1 0 0 0,2 0 0 0 0,0 0 0 0 0,0-1 0 0 0,0 0 0 0 0,-1-2 0 0 0,-1-2 0 0 0,0-1 0 0 0,0 0 0 0 0,-1-2 0 0 0,0 1 0 0 0,-1-1 0 0 0,-1 0 0 0 0,0 0 0 0 0,-1 0 0 0 0,0 0 0 0 0,-1 1 0 0 0,0 1 0 0 0,0 0 0 0 0,0 0 0 0 0,0 0 0 0 0,0 1 0 0 0,-1 0 0 0 0,1 0 0 0 0,-2 2 0 0 0,1 1 0 0 0,-1 0 0 0 0,1-1 0 0 0,1-1 0 0 0,-1-1 0 0 0,1-1 0 0 0,0-1 0 0 0,0-1 0 0 0,0 5 0 0 0,0 6 0 0 0,0 2 0 0 0,-1 1 0 0 0,0 2 0 0 0,-1 0 0 0 0,1-1 0 0 0,-1-2 0 0 0,1-3 0 0 0,0-2 0 0 0,1-1 0 0 0,-1-3 0 0 0,2 0 0 0 0,0 0 0 0 0,0-1 0 0 0,1 1 0 0 0,0 0 0 0 0,0-1 0 0 0,0 0 0 0 0,0-1 0 0 0,0 0 0 0 0,0 2 0 0 0,0 1 0 0 0,0 1 0 0 0,0-1 0 0 0,0 2 0 0 0,0-1 0 0 0,0 2 0 0 0,0 0 0 0 0,0 1 0 0 0,0 3 0 0 0,2 1 0 0 0,2 1 0 0 0,0 1 0 0 0,2-1 0 0 0,-1-2 0 0 0,1 0 0 0 0,0 2 0 0 0,1 0 0 0 0,1 4 0 0 0,0 5 0 0 0,3 5 0 0 0,-2 3 0 0 0,2 4 0 0 0,0 4 0 0 0,1 4 0 0 0,1-2 0 0 0,-2 0 0 0 0,2 5 0 0 0,3 6 0 0 0,-1 1 0 0 0,-2-5 0 0 0,1-2 0 0 0,1-2 0 0 0,2-3 0 0 0,1-3 0 0 0,4-3 0 0 0,0-7 0 0 0,-3-7 0 0 0,-3-6 0 0 0,-3-6 0 0 0,-2-4 0 0 0,-1-2 0 0 0,3 0 0 0 0,0 0 0 0 0,2-1 0 0 0,-2 0 0 0 0,2 0 0 0 0,-1 1 0 0 0,2 0 0 0 0,-3 0 0 0 0,-1-1 0 0 0,-2-1 0 0 0,-1 0 0 0 0,-1-1 0 0 0,0 0 0 0 0,0 1 0 0 0,0-1 0 0 0,0 0 0 0 0,0 0 0 0 0,0-1 0 0 0,-1 0 0 0 0,1 0 0 0 0,-1 0 0 0 0,0-1 0 0 0,0 1 0 0 0,-1-1 0 0 0,1-1 0 0 0,-1 1 0 0 0,1 0 0 0 0,-1 0 0 0 0,2-1 0 0 0,1 2 0 0 0,2 0 0 0 0,1 0 0 0 0,5 2 0 0 0,7 1 0 0 0,7 2 0 0 0,3 0 0 0 0,0-2 0 0 0,-5 1 0 0 0,-4-3 0 0 0,-4 0 0 0 0,-5-2 0 0 0,-1 1 0 0 0,-1 1 0 0 0,-2-1 0 0 0,1 2 0 0 0,-1-1 0 0 0,0 1 0 0 0,-2 1 0 0 0,0-1 0 0 0,0 2 0 0 0,2 0 0 0 0,0 0 0 0 0,0-1 0 0 0,3 0 0 0 0,1 0 0 0 0,2 1 0 0 0,0 0 0 0 0,0 0 0 0 0,-1-1 0 0 0,1 1 0 0 0,1-1 0 0 0,6 3 0 0 0,12 2 0 0 0,8 2 0 0 0,11 2 0 0 0,8 2 0 0 0,3 2 0 0 0,0-1 0 0 0,-1-2 0 0 0,-3 0 0 0 0,-8-2 0 0 0,-10-2 0 0 0,-12-3 0 0 0,-9-3 0 0 0,-8-1 0 0 0,-5-3 0 0 0,-3 0 0 0 0,0 1 0 0 0,1 0 0 0 0,0 0 0 0 0,2 0 0 0 0,0 1 0 0 0,1-1 0 0 0,4 2 0 0 0,3 0 0 0 0,2 1 0 0 0,0-1 0 0 0,3 3 0 0 0,2-1 0 0 0,0 2 0 0 0,-2-3 0 0 0,-6 0 0 0 0,-3-2 0 0 0,-2 0 0 0 0,-3-1 0 0 0,0 0 0 0 0,-2-1 0 0 0,0 0 0 0 0,-1 0 0 0 0,0 0 0 0 0,1 0 0 0 0,-2 1 0 0 0,1-1 0 0 0,-2-1 0 0 0,0 0 0 0 0,1 1 0 0 0,1 0 0 0 0,2 0 0 0 0,-1 1 0 0 0,0-1 0 0 0,-1 0 0 0 0,-1-1 0 0 0,0 1 0 0 0,-1-1 0 0 0,1 0 0 0 0,-1 1 0 0 0,0-6 0 0 0,2-10 0 0 0,-2-2 0 0 0</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18159 11896 16383 0 0,'7'6'0'0'0,"9"5"0"0"0,5 3 0 0 0,3 1 0 0 0,1 0 0 0 0,2-1 0 0 0,1 1 0 0 0,4 1 0 0 0,-1 1 0 0 0,-4-3 0 0 0,-3 1 0 0 0,-4-1 0 0 0,-1 2 0 0 0,0 4 0 0 0,3 6 0 0 0,1 6 0 0 0,6 10 0 0 0,1 1 0 0 0,-1-1 0 0 0,-4-7 0 0 0,-4-7 0 0 0,-1-1 0 0 0,-2-3 0 0 0,-3-3 0 0 0,0 1 0 0 0,-1 2 0 0 0,-2-3 0 0 0,-4-4 0 0 0,-2-3 0 0 0,-2-4 0 0 0,-2-2 0 0 0,-1-2 0 0 0,-1-2 0 0 0,0 0 0 0 0,-1 0 0 0 0,1 0 0 0 0,-1-1 0 0 0,1 1 0 0 0,0 1 0 0 0,1-1 0 0 0,1 2 0 0 0,0 2 0 0 0,2 5 0 0 0,4 5 0 0 0,3 7 0 0 0,1 5 0 0 0,4 8 0 0 0,1 2 0 0 0,2 2 0 0 0,1-1 0 0 0,-2-8 0 0 0,0-2 0 0 0,2 2 0 0 0,7 5 0 0 0,8 9 0 0 0,8 11 0 0 0,2 1 0 0 0,-4-6 0 0 0,-5-9 0 0 0,-9-9 0 0 0,-7-11 0 0 0,-7-9 0 0 0,-7-5 0 0 0,-4-5 0 0 0,-3-1 0 0 0,-3-2 0 0 0,-3 1 0 0 0,-2 0 0 0 0,-2 0 0 0 0,-3 1 0 0 0,-1 2 0 0 0,-3 1 0 0 0,-5 2 0 0 0,-3 2 0 0 0,-4 2 0 0 0,-6 2 0 0 0,-4 2 0 0 0,1 0 0 0 0,3 1 0 0 0,4-1 0 0 0,7-3 0 0 0,6-1 0 0 0,6-2 0 0 0,3 0 0 0 0,1 1 0 0 0,1 0 0 0 0,1 1 0 0 0,0-1 0 0 0,0 0 0 0 0,1 0 0 0 0,-1 1 0 0 0,0 0 0 0 0,1 6 0 0 0,-1 4 0 0 0,-3 6 0 0 0,-2 4 0 0 0,-1 1 0 0 0,0-2 0 0 0,-1-1 0 0 0,-3 2 0 0 0,-2 1 0 0 0,-4 3 0 0 0,-1 2 0 0 0,-1 3 0 0 0,2 0 0 0 0,3-5 0 0 0,6-1 0 0 0,3-1 0 0 0,5-2 0 0 0,1-3 0 0 0,2-4 0 0 0,0-1 0 0 0,0-2 0 0 0,2-2 0 0 0,0 1 0 0 0,0-1 0 0 0,1-2 0 0 0,0-3 0 0 0,0-3 0 0 0,0-1 0 0 0,0 1 0 0 0,0 1 0 0 0,0 5 0 0 0,0 6 0 0 0,0-1 0 0 0,0-1 0 0 0,0-2 0 0 0,0-2 0 0 0,0 2 0 0 0,1 0 0 0 0,1-4 0 0 0,2 0 0 0 0,2-4 0 0 0,0-2 0 0 0,1-2 0 0 0,5 0 0 0 0,3-1 0 0 0,2 0 0 0 0,-1-1 0 0 0,-1-2 0 0 0,-2-1 0 0 0,0-1 0 0 0,0 0 0 0 0,6 2 0 0 0,10 3 0 0 0,10 2 0 0 0,9 4 0 0 0,6 1 0 0 0,7 1 0 0 0,3 2 0 0 0,-2 0 0 0 0,-3 3 0 0 0,-9-3 0 0 0,-12-3 0 0 0,-11-4 0 0 0,-10-3 0 0 0,-7-4 0 0 0,-4-1 0 0 0,-3-1 0 0 0,2 2 0 0 0,0 1 0 0 0,9 6 0 0 0,3 3 0 0 0,3 8 0 0 0,6 7 0 0 0,4 8 0 0 0,2 5 0 0 0,2 2 0 0 0,0-3 0 0 0,-4-4 0 0 0,-4-7 0 0 0,0-4 0 0 0,-3-5 0 0 0,-1-3 0 0 0,-4-5 0 0 0,-1-2 0 0 0,-2-1 0 0 0,-2-2 0 0 0,-2-2 0 0 0,-3 0 0 0 0,-2-1 0 0 0,0-1 0 0 0,-3 1 0 0 0,-1-1 0 0 0,0 2 0 0 0,-4 1 0 0 0,0 0 0 0 0,-2-1 0 0 0,-1-1 0 0 0,0-2 0 0 0,-2 1 0 0 0,1-2 0 0 0,1 0 0 0 0,3-1 0 0 0,8-14 0 0 0,2-3 0 0 0</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18955 12206 16383 0 0,'-1'1'0'0'0,"0"4"0"0"0,-1 5 0 0 0,0 5 0 0 0,0 2 0 0 0,1 1 0 0 0,-1 3 0 0 0,2 3 0 0 0,-1 1 0 0 0,1-3 0 0 0,3 0 0 0 0,0-2 0 0 0,2-2 0 0 0,0 0 0 0 0,2 1 0 0 0,1 0 0 0 0,1 3 0 0 0,3 5 0 0 0,2 6 0 0 0,2 7 0 0 0,4 5 0 0 0,0 2 0 0 0,1 3 0 0 0,2 4 0 0 0,4 4 0 0 0,4-3 0 0 0,1-4 0 0 0,0-4 0 0 0,3 0 0 0 0,4 3 0 0 0,0 0 0 0 0,-1-3 0 0 0,-1-3 0 0 0,-3-6 0 0 0,0-2 0 0 0,-6-6 0 0 0,-4-6 0 0 0,-5-7 0 0 0,-5-5 0 0 0,-4-4 0 0 0,-2-4 0 0 0,-3-1 0 0 0,-1-1 0 0 0,0 1 0 0 0,-1-1 0 0 0,2 2 0 0 0,0 2 0 0 0,2 0 0 0 0,0 2 0 0 0,1 0 0 0 0,1 1 0 0 0,2 2 0 0 0,6 7 0 0 0,6 5 0 0 0,10 8 0 0 0,13 8 0 0 0,14 6 0 0 0,3-1 0 0 0,6 0 0 0 0,3 0 0 0 0,6 2 0 0 0,3 1 0 0 0,2 0 0 0 0,-5-4 0 0 0,-5-7 0 0 0,-10-5 0 0 0,-9-5 0 0 0,-14-6 0 0 0,-12-7 0 0 0,-12-3 0 0 0,-17 5 0 0 0,-17 9 0 0 0,-14 6 0 0 0,-9 1 0 0 0,-5 1 0 0 0,-4 2 0 0 0,4-2 0 0 0,5-3 0 0 0,7-4 0 0 0,8-4 0 0 0,7-4 0 0 0,5-3 0 0 0,4-3 0 0 0,2-2 0 0 0,2-1 0 0 0,1-1 0 0 0,1 0 0 0 0,0 0 0 0 0,0 0 0 0 0,0 2 0 0 0,-1 1 0 0 0,0-1 0 0 0,-1 1 0 0 0,0 0 0 0 0,-1 2 0 0 0,0 1 0 0 0,-3 4 0 0 0,-1 3 0 0 0,0-1 0 0 0,0 1 0 0 0,-3-1 0 0 0,0 0 0 0 0,0-2 0 0 0,2-2 0 0 0,1-2 0 0 0,1-3 0 0 0,3-2 0 0 0,0 0 0 0 0,2-2 0 0 0,1 0 0 0 0,2 0 0 0 0,-1 0 0 0 0,1 1 0 0 0,-1-2 0 0 0,1 0 0 0 0,0 0 0 0 0,0 1 0 0 0,0 0 0 0 0,0 1 0 0 0,-1 0 0 0 0,0 0 0 0 0,-1 1 0 0 0,-1 0 0 0 0,-1 0 0 0 0,1-2 0 0 0,0 1 0 0 0,0 0 0 0 0,2-1 0 0 0,-1 2 0 0 0,0 2 0 0 0,-1 1 0 0 0,-1 2 0 0 0,-1 0 0 0 0,-1-1 0 0 0,-3 5 0 0 0,-2-1 0 0 0,1 0 0 0 0,-1-2 0 0 0,2-2 0 0 0,0 0 0 0 0,-1-3 0 0 0,2-1 0 0 0,2-2 0 0 0,0 0 0 0 0,1 0 0 0 0,1 0 0 0 0,1 0 0 0 0,0 0 0 0 0,1 1 0 0 0,0 0 0 0 0,0-1 0 0 0,0 0 0 0 0,1-1 0 0 0,0 0 0 0 0,2-1 0 0 0,-1 1 0 0 0,-1-1 0 0 0,0 1 0 0 0,1 0 0 0 0,-1 0 0 0 0,0 1 0 0 0,-1-2 0 0 0,0 1 0 0 0,0 0 0 0 0,0-1 0 0 0,0 0 0 0 0</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17537 2080 16383 0 0,'1'1'0'0'0,"3"2"0"0"0,6 3 0 0 0,7 11 0 0 0,5 11 0 0 0,8 15 0 0 0,3 12 0 0 0,5 11 0 0 0,0 6 0 0 0,1 2 0 0 0,0-1 0 0 0,-3-4 0 0 0,-2-5 0 0 0,-5-10 0 0 0,-6-13 0 0 0,-6-10 0 0 0,-5-11 0 0 0,-4-8 0 0 0,-2-5 0 0 0,-2-3 0 0 0,-1-1 0 0 0,1-1 0 0 0,-1 0 0 0 0,0 2 0 0 0,0 2 0 0 0,0 2 0 0 0,0 1 0 0 0,1 1 0 0 0,0 0 0 0 0,0-2 0 0 0,-1 1 0 0 0,-1-2 0 0 0,1 0 0 0 0,-1 0 0 0 0,-1-1 0 0 0,0 1 0 0 0,0-2 0 0 0,-1 1 0 0 0,0-1 0 0 0,0 0 0 0 0,1 1 0 0 0,-1 1 0 0 0,1 2 0 0 0,0 1 0 0 0,0 4 0 0 0,-1 5 0 0 0,0 5 0 0 0,0 1 0 0 0,0-2 0 0 0,0 0 0 0 0,-1-3 0 0 0,-1-1 0 0 0,-2-1 0 0 0,0-2 0 0 0,0-4 0 0 0,1-1 0 0 0,-1-3 0 0 0,2-1 0 0 0,0-1 0 0 0,-1 0 0 0 0,0 1 0 0 0,-1-2 0 0 0,1 0 0 0 0,0 0 0 0 0,1 0 0 0 0,-1-1 0 0 0,1 1 0 0 0,0-1 0 0 0,0 0 0 0 0,0 1 0 0 0,0-1 0 0 0,-1 1 0 0 0,1 1 0 0 0,-2 1 0 0 0,1 0 0 0 0,0 0 0 0 0,0 1 0 0 0,-1 0 0 0 0,0 0 0 0 0,-1 1 0 0 0,1 0 0 0 0,-1-1 0 0 0,1-1 0 0 0,-2 5 0 0 0,-1 0 0 0 0,-1 2 0 0 0,0-1 0 0 0,-1 1 0 0 0,1-1 0 0 0,-3 3 0 0 0,-4 6 0 0 0,-4 3 0 0 0,0-2 0 0 0,1 1 0 0 0,-2 3 0 0 0,2-1 0 0 0,-2 2 0 0 0,1-2 0 0 0,1 1 0 0 0,0-1 0 0 0,0 1 0 0 0,-2 2 0 0 0,3-1 0 0 0,0 2 0 0 0,2-3 0 0 0,3-2 0 0 0,3-3 0 0 0,1 0 0 0 0,2-1 0 0 0,2-1 0 0 0,0-3 0 0 0,0 0 0 0 0,-1 0 0 0 0,1 0 0 0 0,0-2 0 0 0,-1 1 0 0 0,1 0 0 0 0,0-1 0 0 0,1-3 0 0 0,0 0 0 0 0,1-1 0 0 0,-1 2 0 0 0,1 0 0 0 0,0 2 0 0 0,0-1 0 0 0,0 1 0 0 0,-2 0 0 0 0,1-1 0 0 0,-1 0 0 0 0,0-1 0 0 0,0 1 0 0 0,-1 2 0 0 0,-1 2 0 0 0,0 3 0 0 0,-1 6 0 0 0,0 1 0 0 0,0 1 0 0 0,-1 1 0 0 0,1 0 0 0 0,-1-1 0 0 0,1-4 0 0 0,1-2 0 0 0,0-3 0 0 0,0-2 0 0 0,0-1 0 0 0,0 2 0 0 0,1 0 0 0 0,0 3 0 0 0,1 2 0 0 0,1 3 0 0 0,0 2 0 0 0,-2 4 0 0 0,1 4 0 0 0,1-2 0 0 0,0-3 0 0 0,1-7 0 0 0,0-3 0 0 0,1-5 0 0 0,0 2 0 0 0,1 4 0 0 0,0 8 0 0 0,0 1 0 0 0,1 1 0 0 0,2-2 0 0 0,1-4 0 0 0,0-4 0 0 0,0-4 0 0 0,0-3 0 0 0,-1-4 0 0 0,0-3 0 0 0,-2 0 0 0 0,1 0 0 0 0,-1 4 0 0 0,0 2 0 0 0,1 4 0 0 0,0 2 0 0 0,1 0 0 0 0,0-1 0 0 0,0-1 0 0 0,1 2 0 0 0,1 2 0 0 0,1 3 0 0 0,0 5 0 0 0,0 4 0 0 0,1 5 0 0 0,2 3 0 0 0,-1-1 0 0 0,-1-2 0 0 0,0 0 0 0 0,-1-4 0 0 0,-1-3 0 0 0,-2-4 0 0 0,1-2 0 0 0,-1-2 0 0 0,1-4 0 0 0,-1-1 0 0 0,0 3 0 0 0,1 8 0 0 0,1 6 0 0 0,4 10 0 0 0,3 5 0 0 0,3 3 0 0 0,0-2 0 0 0,0-3 0 0 0,-3-4 0 0 0,0-5 0 0 0,-1-3 0 0 0,-1-4 0 0 0,0 0 0 0 0,1 0 0 0 0,1 0 0 0 0,-1-2 0 0 0,2 0 0 0 0,-2-3 0 0 0,0-3 0 0 0,-1-4 0 0 0,-3-4 0 0 0,-1-4 0 0 0,-2-4 0 0 0,-1-2 0 0 0,-1-1 0 0 0,0 0 0 0 0,0 2 0 0 0,0 2 0 0 0,1 2 0 0 0,1 1 0 0 0,1 2 0 0 0,-1 0 0 0 0,0-1 0 0 0,-1-2 0 0 0,0-3 0 0 0,-2-1 0 0 0,0-1 0 0 0,-1 2 0 0 0,0 0 0 0 0,0 1 0 0 0,0 1 0 0 0,0 0 0 0 0,0 1 0 0 0,-3 2 0 0 0,-1 1 0 0 0,0 0 0 0 0,-3 3 0 0 0,0 0 0 0 0,0-3 0 0 0,0-1 0 0 0,0 1 0 0 0,1-1 0 0 0,1-2 0 0 0,1-1 0 0 0,-1-2 0 0 0,1-1 0 0 0,1-1 0 0 0,-1-1 0 0 0,0 0 0 0 0,0 0 0 0 0,-1 1 0 0 0,-2 6 0 0 0,0 1 0 0 0,-4 4 0 0 0,-1 2 0 0 0,-1 1 0 0 0,1-2 0 0 0,-1 2 0 0 0,-1 2 0 0 0,1 3 0 0 0,0 4 0 0 0,0 0 0 0 0,0 2 0 0 0,2-2 0 0 0,-2 2 0 0 0,0 1 0 0 0,-2 2 0 0 0,2-3 0 0 0,-1 0 0 0 0,1-2 0 0 0,0 0 0 0 0,1 4 0 0 0,0 2 0 0 0,0 2 0 0 0,1 3 0 0 0,0 1 0 0 0,3 2 0 0 0,1 0 0 0 0,0 1 0 0 0,-3 2 0 0 0,0 6 0 0 0,-1 2 0 0 0,0-4 0 0 0,-1-3 0 0 0,2 1 0 0 0,2 1 0 0 0,2 1 0 0 0,0-2 0 0 0,1 2 0 0 0,1-1 0 0 0,1-4 0 0 0,1-4 0 0 0,1-7 0 0 0,0-4 0 0 0,1-6 0 0 0,0-5 0 0 0,1-4 0 0 0,-1-4 0 0 0,0-1 0 0 0,2-1 0 0 0,0-1 0 0 0,6 4 0 0 0,3 5 0 0 0,2 2 0 0 0,6 6 0 0 0,4 5 0 0 0,3 4 0 0 0,3 2 0 0 0,3 4 0 0 0,6 5 0 0 0,0 1 0 0 0,-1-2 0 0 0,-3-4 0 0 0,-5-8 0 0 0,-7-7 0 0 0,-2-5 0 0 0,-5-4 0 0 0,-3-4 0 0 0,-3-4 0 0 0,-3-3 0 0 0,1-2 0 0 0,0-1 0 0 0,1-1 0 0 0,2 0 0 0 0,0 0 0 0 0,-2-1 0 0 0,0-1 0 0 0,-1 0 0 0 0,0 1 0 0 0,-2-1 0 0 0,1 0 0 0 0,-2 0 0 0 0,1 1 0 0 0,-1-1 0 0 0,0 1 0 0 0,0 1 0 0 0,-2 2 0 0 0,0 0 0 0 0,-1 1 0 0 0,-1 0 0 0 0,0 0 0 0 0,-2 2 0 0 0,0 0 0 0 0,0 0 0 0 0,0 0 0 0 0,0-1 0 0 0,0-1 0 0 0,0-1 0 0 0,1 0 0 0 0,-1 0 0 0 0,1 0 0 0 0,-1 0 0 0 0,-1 1 0 0 0,1 1 0 0 0,-1 0 0 0 0,-1 1 0 0 0,0 1 0 0 0,-1-1 0 0 0,-1 1 0 0 0,0 0 0 0 0,-1 1 0 0 0,0-1 0 0 0,1 0 0 0 0,1-1 0 0 0,0-1 0 0 0,2 0 0 0 0,-1-1 0 0 0,2-1 0 0 0,-1 0 0 0 0,1 2 0 0 0,-1 0 0 0 0,-2 0 0 0 0,0 1 0 0 0,-1-1 0 0 0,0 1 0 0 0,-1 0 0 0 0,0-2 0 0 0,1 0 0 0 0,1 0 0 0 0,1 0 0 0 0,0-1 0 0 0,1 0 0 0 0,2 0 0 0 0,0 0 0 0 0,-1 0 0 0 0,1 0 0 0 0,0 1 0 0 0,-1 0 0 0 0,1 0 0 0 0,-1-1 0 0 0,0 0 0 0 0,0 2 0 0 0,0 1 0 0 0,0 1 0 0 0,-2 2 0 0 0,1-1 0 0 0,1-1 0 0 0,0 0 0 0 0,-1 0 0 0 0,0 2 0 0 0,0 0 0 0 0,-1 0 0 0 0,1 1 0 0 0,0 0 0 0 0,-1-1 0 0 0,1 1 0 0 0,1-1 0 0 0,-1 2 0 0 0,1-1 0 0 0,0 1 0 0 0,0 0 0 0 0,0-1 0 0 0,1 0 0 0 0,0-3 0 0 0,0-1 0 0 0,1 0 0 0 0,-1 2 0 0 0,0 1 0 0 0,-1 0 0 0 0,2 1 0 0 0,-1 1 0 0 0,1 1 0 0 0,-1 2 0 0 0,1 0 0 0 0,0 0 0 0 0,0 0 0 0 0,0 1 0 0 0,0 0 0 0 0,1 3 0 0 0,-1 0 0 0 0,0-1 0 0 0,0 3 0 0 0,0 2 0 0 0,-1 0 0 0 0,-1 4 0 0 0,1 2 0 0 0,0 1 0 0 0,-1 4 0 0 0,-1 1 0 0 0,1 1 0 0 0,1-2 0 0 0,-1-1 0 0 0,2-5 0 0 0,-1-1 0 0 0,1-3 0 0 0,0 0 0 0 0,1-2 0 0 0,-1-1 0 0 0,0-4 0 0 0,0 1 0 0 0,0-2 0 0 0,0 5 0 0 0,0 1 0 0 0,0 2 0 0 0,0 1 0 0 0,0 3 0 0 0,0 1 0 0 0,0 1 0 0 0,0 0 0 0 0,0 3 0 0 0,0 3 0 0 0,0 6 0 0 0,0 8 0 0 0,0 5 0 0 0,0 4 0 0 0,0-1 0 0 0,0-2 0 0 0,0-2 0 0 0,0-1 0 0 0,0-3 0 0 0,0-2 0 0 0,0-2 0 0 0,2 2 0 0 0,2 2 0 0 0,1-2 0 0 0,1-1 0 0 0,0-2 0 0 0,1-3 0 0 0,0-4 0 0 0,2-2 0 0 0,-1-7 0 0 0,-1-7 0 0 0,-1-6 0 0 0,-1-5 0 0 0,-1-3 0 0 0,-1-4 0 0 0,1 0 0 0 0,0-2 0 0 0,0 0 0 0 0,3-1 0 0 0,6 1 0 0 0,3 2 0 0 0,4 0 0 0 0,4 1 0 0 0,6 3 0 0 0,5 1 0 0 0,2 0 0 0 0,1 2 0 0 0,-5-2 0 0 0,-6-2 0 0 0,-6-2 0 0 0,-6-2 0 0 0,-4 0 0 0 0,-3-2 0 0 0,-2 0 0 0 0,0-1 0 0 0,1 1 0 0 0,2 0 0 0 0,0 1 0 0 0,0-1 0 0 0,2 1 0 0 0,-1 0 0 0 0,0 0 0 0 0,-1-1 0 0 0,0 1 0 0 0,0-1 0 0 0,0 1 0 0 0,1 0 0 0 0,2 1 0 0 0,1 1 0 0 0,2 0 0 0 0,3 1 0 0 0,0-1 0 0 0,-2-1 0 0 0,-1 0 0 0 0,-1-1 0 0 0,-2 1 0 0 0,-2-2 0 0 0,-1 0 0 0 0,-1 0 0 0 0,0 1 0 0 0,-1-1 0 0 0,-1 0 0 0 0,-3 1 0 0 0,-3 1 0 0 0,-7 0 0 0 0,-4 0 0 0 0,-1 0 0 0 0,-5 1 0 0 0,-1 0 0 0 0,0 0 0 0 0,1-1 0 0 0,0 0 0 0 0,1 1 0 0 0,2 0 0 0 0,-1-1 0 0 0,0 1 0 0 0,0 0 0 0 0,1 0 0 0 0,-1 1 0 0 0,2-1 0 0 0,-1 1 0 0 0,1-1 0 0 0,2 0 0 0 0,2-1 0 0 0,-1-1 0 0 0,2 1 0 0 0,-5 1 0 0 0,1 2 0 0 0,-1-1 0 0 0,2 0 0 0 0,0 0 0 0 0,0 0 0 0 0,0 1 0 0 0,-1 0 0 0 0,-4 2 0 0 0,0 0 0 0 0,-3 1 0 0 0,-1 0 0 0 0,-3 1 0 0 0,0 0 0 0 0,2-1 0 0 0,-2 1 0 0 0,2 0 0 0 0,2-1 0 0 0,0 2 0 0 0,-1 2 0 0 0,0-1 0 0 0,0 2 0 0 0,-4 4 0 0 0,-5 2 0 0 0,-3 2 0 0 0,-5 3 0 0 0,1 0 0 0 0,0 1 0 0 0,4-3 0 0 0,5-4 0 0 0,6-4 0 0 0,5-4 0 0 0,5-3 0 0 0,3-3 0 0 0,1 0 0 0 0,2-1 0 0 0,0 0 0 0 0,0 1 0 0 0,0-1 0 0 0,0 0 0 0 0,1 0 0 0 0,-1 1 0 0 0,1 0 0 0 0,0 1 0 0 0,-1 0 0 0 0,-3 6 0 0 0,-2 1 0 0 0,0 1 0 0 0,-1 1 0 0 0,-3 5 0 0 0,-4 7 0 0 0,-1 5 0 0 0,-1 3 0 0 0,-2 6 0 0 0,-4 7 0 0 0,-2 6 0 0 0,0 0 0 0 0,1-1 0 0 0,3-1 0 0 0,2-8 0 0 0,7-8 0 0 0,3-8 0 0 0,5-7 0 0 0,3-2 0 0 0,2-2 0 0 0,2-1 0 0 0,0 2 0 0 0,1 1 0 0 0,0-3 0 0 0,0-2 0 0 0,-1-4 0 0 0,1-2 0 0 0,-1-2 0 0 0,2-2 0 0 0,1-1 0 0 0,1 0 0 0 0,2 1 0 0 0,0 0 0 0 0,2 1 0 0 0,2-1 0 0 0,-1 1 0 0 0,3 0 0 0 0,-1 0 0 0 0,0-1 0 0 0,-1 0 0 0 0,-1 0 0 0 0,0-3 0 0 0,-2 1 0 0 0,1-1 0 0 0,-2 1 0 0 0,1-2 0 0 0,0 1 0 0 0,1 1 0 0 0,0-1 0 0 0,0 0 0 0 0,0 2 0 0 0,1 1 0 0 0,0 2 0 0 0,1 1 0 0 0,1 1 0 0 0,-1-1 0 0 0,-2 0 0 0 0,-1-2 0 0 0,-1 0 0 0 0,-2-1 0 0 0,0 0 0 0 0,-1-1 0 0 0,1 0 0 0 0,-1 1 0 0 0,1-1 0 0 0,-1 0 0 0 0,-3 5 0 0 0,-6 8 0 0 0,-3 7 0 0 0,-3 5 0 0 0,-2 2 0 0 0,1 1 0 0 0,0 6 0 0 0,2 6 0 0 0,4 12 0 0 0,2 7 0 0 0,2 7 0 0 0,2 2 0 0 0,1-5 0 0 0,1-7 0 0 0,-1-9 0 0 0,1-11 0 0 0,-1-9 0 0 0,2-6 0 0 0,-1-8 0 0 0,1-4 0 0 0,0-5 0 0 0,0-1 0 0 0,-1-2 0 0 0,2 2 0 0 0,0 0 0 0 0,0 3 0 0 0,1 1 0 0 0,0-1 0 0 0,1 1 0 0 0,-1-2 0 0 0,-1-1 0 0 0,2 5 0 0 0,2 0 0 0 0,0 0 0 0 0,1-1 0 0 0,2 2 0 0 0,4-1 0 0 0,3-1 0 0 0,5 0 0 0 0,4-1 0 0 0,2 0 0 0 0,3 2 0 0 0,0-1 0 0 0,4 1 0 0 0,0 1 0 0 0,2 1 0 0 0,3 1 0 0 0,2 1 0 0 0,-3-1 0 0 0,-3-3 0 0 0,-2-1 0 0 0,-2-1 0 0 0,-3-1 0 0 0,-5-1 0 0 0,-2-1 0 0 0,-3 0 0 0 0,-2-1 0 0 0,-4-1 0 0 0,2 0 0 0 0,1 1 0 0 0,1-1 0 0 0,0 2 0 0 0,3 2 0 0 0,15 11 0 0 0,6 3 0 0 0,1 2 0 0 0,1 1 0 0 0,2 1 0 0 0,-1 2 0 0 0,-1 0 0 0 0,4 2 0 0 0,4 2 0 0 0,3-1 0 0 0,6 2 0 0 0,1-1 0 0 0,3 2 0 0 0,3 2 0 0 0,-3-2 0 0 0,-6-3 0 0 0,-9-7 0 0 0,-11-5 0 0 0,-10-7 0 0 0,-8-5 0 0 0,-7-3 0 0 0,-5-4 0 0 0,-3 0 0 0 0,-1-2 0 0 0,-1 1 0 0 0,-1-2 0 0 0,2 1 0 0 0,1 0 0 0 0,3 0 0 0 0,2 0 0 0 0,6 2 0 0 0,4-1 0 0 0,5 1 0 0 0,8 0 0 0 0,14 1 0 0 0,14 0 0 0 0,11 2 0 0 0,9 3 0 0 0,6 3 0 0 0,3 2 0 0 0,2 0 0 0 0,2 0 0 0 0,1 0 0 0 0,-1 0 0 0 0,-6-2 0 0 0,-12 0 0 0 0,-15-2 0 0 0,-16-3 0 0 0,-16-3 0 0 0,-12-1 0 0 0</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18257 11990 16383 0 0,'6'5'0'0'0,"12"20"0"0"0,10 19 0 0 0,6 14 0 0 0,7 11 0 0 0,8 10 0 0 0,6 0 0 0 0,1-4 0 0 0,0-8 0 0 0,-5-11 0 0 0,-9-14 0 0 0,-8-13 0 0 0,-9-9 0 0 0,-7-8 0 0 0,-6-6 0 0 0,-3-2 0 0 0,-3-1 0 0 0,-1-1 0 0 0,-1 0 0 0 0,0 3 0 0 0,1 1 0 0 0,0 1 0 0 0,-2-1 0 0 0,0 0 0 0 0,-1 1 0 0 0,0-1 0 0 0,1-1 0 0 0,-1 1 0 0 0,1 2 0 0 0,2 2 0 0 0,0 1 0 0 0,1 2 0 0 0,1 0 0 0 0,0-1 0 0 0,-1-2 0 0 0,0-1 0 0 0,-1-2 0 0 0,0-2 0 0 0,-2 1 0 0 0,2 1 0 0 0,0 6 0 0 0,3 5 0 0 0,1 5 0 0 0,0 4 0 0 0,0 2 0 0 0,-2 0 0 0 0,-1 0 0 0 0,-3-2 0 0 0,-1 1 0 0 0,-1 3 0 0 0,-1-3 0 0 0,0-3 0 0 0,0-5 0 0 0,-1-5 0 0 0,1-5 0 0 0,0-3 0 0 0,-1-1 0 0 0,-1-2 0 0 0,-1 0 0 0 0,-3 0 0 0 0,0 1 0 0 0,-1-1 0 0 0,-2 2 0 0 0,-2 1 0 0 0,-2 1 0 0 0,-2 2 0 0 0,-1 1 0 0 0,1-1 0 0 0,1 1 0 0 0,-1 1 0 0 0,2 0 0 0 0,2 0 0 0 0,2-2 0 0 0,2 0 0 0 0,1-1 0 0 0,1-2 0 0 0,1-1 0 0 0,-1 0 0 0 0,0-1 0 0 0,-1 1 0 0 0,0 0 0 0 0,-2 0 0 0 0,-1 2 0 0 0,-1 0 0 0 0,-1 1 0 0 0,2-1 0 0 0,0 0 0 0 0,1-1 0 0 0,1-1 0 0 0,2 1 0 0 0,0-1 0 0 0,0 0 0 0 0,1 0 0 0 0,0 0 0 0 0,-1 0 0 0 0,1 0 0 0 0,0 0 0 0 0,1-1 0 0 0,-1 1 0 0 0,1-1 0 0 0,0 1 0 0 0,0-1 0 0 0,0 0 0 0 0,0-1 0 0 0,1 1 0 0 0,-1-1 0 0 0,1 0 0 0 0,0 1 0 0 0,-1 0 0 0 0,0 0 0 0 0,0 3 0 0 0,-1 2 0 0 0,-3 4 0 0 0,0 4 0 0 0,-1 0 0 0 0,1-1 0 0 0,0-1 0 0 0,1-3 0 0 0,0-1 0 0 0,0-1 0 0 0,1-1 0 0 0,2 0 0 0 0,-1 1 0 0 0,1-1 0 0 0,1 2 0 0 0,0 1 0 0 0,-1 0 0 0 0,1-1 0 0 0,-1-1 0 0 0,0 0 0 0 0,0-2 0 0 0,-1 0 0 0 0,0 0 0 0 0,0 0 0 0 0,1-2 0 0 0,0 2 0 0 0,1 0 0 0 0,0 0 0 0 0,1-1 0 0 0,0-1 0 0 0,1 1 0 0 0,-1-1 0 0 0,1-1 0 0 0,-1 0 0 0 0,0-1 0 0 0,0-1 0 0 0,1 1 0 0 0,0 1 0 0 0,-1 0 0 0 0,1 0 0 0 0,0 2 0 0 0,0 0 0 0 0,0 0 0 0 0,1 1 0 0 0,-1 0 0 0 0,0 1 0 0 0,0 0 0 0 0,0-1 0 0 0,0-1 0 0 0,0-2 0 0 0,0-1 0 0 0,1 0 0 0 0,0 7 0 0 0,0 6 0 0 0,0 5 0 0 0,-1 2 0 0 0,0 0 0 0 0,0-4 0 0 0,0-3 0 0 0,-1-3 0 0 0,0-3 0 0 0,0-2 0 0 0,1-2 0 0 0,-1 4 0 0 0,1 3 0 0 0,-1 3 0 0 0,1 3 0 0 0,0 1 0 0 0,0 0 0 0 0,1-3 0 0 0,0-3 0 0 0,0-3 0 0 0,0-4 0 0 0,0-2 0 0 0,-1-2 0 0 0,0 0 0 0 0,0 0 0 0 0,1 0 0 0 0,1 3 0 0 0,1 0 0 0 0,0 0 0 0 0,0-1 0 0 0,0-2 0 0 0</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18953 13002 16383 0 0,'0'0'0'0'0</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18986 12957 16383 0 0,'0'1'0'0'0,"1"1"0"0"0,6 3 0 0 0,12 5 0 0 0,17 7 0 0 0,21 9 0 0 0,13 3 0 0 0,10 1 0 0 0,4-1 0 0 0,0-2 0 0 0,-1-1 0 0 0,-12-6 0 0 0,-13-3 0 0 0,-15-5 0 0 0,-15-4 0 0 0,-10-3 0 0 0,-8-1 0 0 0,-4-1 0 0 0,-3 0 0 0 0,-1 1 0 0 0,0 0 0 0 0,1 3 0 0 0,4 4 0 0 0,3 1 0 0 0,2 2 0 0 0,10 4 0 0 0,12 5 0 0 0,15 6 0 0 0,12 6 0 0 0,9 4 0 0 0,9 5 0 0 0,6 6 0 0 0,2 1 0 0 0,-6-5 0 0 0,-6-2 0 0 0,-13-8 0 0 0,-16-9 0 0 0,-15-7 0 0 0,-11-7 0 0 0,-10-3 0 0 0,-7 1 0 0 0,-6 2 0 0 0,-2 1 0 0 0,-3 4 0 0 0,0 2 0 0 0,-1 2 0 0 0,1 1 0 0 0,1-3 0 0 0,0-1 0 0 0,-2-1 0 0 0,0-1 0 0 0,0-2 0 0 0,-1-1 0 0 0,-3 4 0 0 0,-1 0 0 0 0,-2 1 0 0 0,-5 4 0 0 0,-2 1 0 0 0,-3 0 0 0 0,0-3 0 0 0,-1 0 0 0 0,-3 1 0 0 0,-2 2 0 0 0,-7 3 0 0 0,-1 1 0 0 0,-1-1 0 0 0,0 0 0 0 0,2 0 0 0 0,4-2 0 0 0,7-5 0 0 0,6-5 0 0 0,6-3 0 0 0,5-4 0 0 0,3-2 0 0 0,2-2 0 0 0,2 1 0 0 0,0 0 0 0 0,-1 2 0 0 0,-1 0 0 0 0,-2 2 0 0 0,0 1 0 0 0,-3 3 0 0 0,-2 0 0 0 0,-1 1 0 0 0,-1 0 0 0 0,2-2 0 0 0,2 0 0 0 0,1-3 0 0 0,2 1 0 0 0,0 1 0 0 0,0 1 0 0 0,0 1 0 0 0,1 0 0 0 0,1-3 0 0 0,1-1 0 0 0,0-2 0 0 0,1-1 0 0 0,1-2 0 0 0,2 2 0 0 0,0-1 0 0 0,1 2 0 0 0,0 1 0 0 0,0 0 0 0 0,0 1 0 0 0,0-2 0 0 0,0 1 0 0 0,-2-1 0 0 0,0-1 0 0 0,-1 0 0 0 0,0-1 0 0 0,0 1 0 0 0,0-1 0 0 0,0 0 0 0 0,0 0 0 0 0,1 0 0 0 0,1-1 0 0 0,0 0 0 0 0,1 1 0 0 0,-1-1 0 0 0,0 0 0 0 0,-1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
        <p:cNvGrpSpPr/>
        <p:nvPr/>
      </p:nvGrpSpPr>
      <p:grpSpPr>
        <a:xfrm>
          <a:off x="0" y="0"/>
          <a:ext cx="0" cy="0"/>
          <a:chOff x="0" y="0"/>
          <a:chExt cx="0" cy="0"/>
        </a:xfrm>
      </p:grpSpPr>
      <p:sp>
        <p:nvSpPr>
          <p:cNvPr id="64" name="Google Shape;64;g6baa0561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aa0561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RC</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xfrm>
            <a:off x="381000" y="685800"/>
            <a:ext cx="6096000" cy="3429000"/>
          </a:xfrm>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1"/>
          </p:nvPr>
        </p:nvSpPr>
        <p:spPr/>
        <p:txBody>
          <a:bodyPr/>
          <a:p>
            <a:r>
              <a:rPr lang="zh-CN" altLang="en-US"/>
              <a:t>访问软件“内部”：</a:t>
            </a:r>
            <a:endParaRPr lang="zh-CN" altLang="en-US"/>
          </a:p>
          <a:p>
            <a:r>
              <a:rPr lang="zh-CN" altLang="en-US"/>
              <a:t>源代码</a:t>
            </a:r>
            <a:endParaRPr lang="zh-CN" altLang="en-US"/>
          </a:p>
          <a:p>
            <a:r>
              <a:rPr lang="zh-CN" altLang="en-US"/>
              <a:t>运行时状态</a:t>
            </a:r>
            <a:endParaRPr lang="zh-CN" altLang="en-US"/>
          </a:p>
          <a:p>
            <a:r>
              <a:rPr lang="zh-CN" altLang="en-US"/>
              <a:t>可以跟踪执行情况。</a:t>
            </a:r>
            <a:endParaRPr lang="zh-CN" altLang="en-US"/>
          </a:p>
          <a:p>
            <a:r>
              <a:rPr lang="zh-CN" altLang="en-US"/>
              <a:t>白盒测试利用这一点</a:t>
            </a:r>
            <a:endParaRPr lang="zh-CN" altLang="en-US"/>
          </a:p>
          <a:p>
            <a:r>
              <a:rPr lang="zh-CN" altLang="en-US"/>
              <a:t>使用代码测量覆盖范围</a:t>
            </a:r>
            <a:endParaRPr lang="zh-CN" altLang="en-US"/>
          </a:p>
          <a:p>
            <a:r>
              <a:rPr lang="zh-CN" altLang="en-US"/>
              <a:t>许多不同的方式</a:t>
            </a:r>
            <a:endParaRPr lang="zh-CN" altLang="en-US"/>
          </a:p>
          <a:p>
            <a:r>
              <a:rPr lang="zh-CN" altLang="en-US"/>
              <a:t>推动测试的生成，最大限度地扩大覆盖范围</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1"/>
          </p:nvPr>
        </p:nvSpPr>
        <p:spPr/>
        <p:txBody>
          <a:bodyPr/>
          <a:p>
            <a:r>
              <a:rPr lang="zh-CN" altLang="en-US"/>
              <a:t>访问软件“内部”：</a:t>
            </a:r>
            <a:endParaRPr lang="zh-CN" altLang="en-US"/>
          </a:p>
          <a:p>
            <a:r>
              <a:rPr lang="zh-CN" altLang="en-US"/>
              <a:t>源代码</a:t>
            </a:r>
            <a:endParaRPr lang="zh-CN" altLang="en-US"/>
          </a:p>
          <a:p>
            <a:r>
              <a:rPr lang="zh-CN" altLang="en-US"/>
              <a:t>运行时状态</a:t>
            </a:r>
            <a:endParaRPr lang="zh-CN" altLang="en-US"/>
          </a:p>
          <a:p>
            <a:r>
              <a:rPr lang="zh-CN" altLang="en-US"/>
              <a:t>可以跟踪执行情况。</a:t>
            </a:r>
            <a:endParaRPr lang="zh-CN" altLang="en-US"/>
          </a:p>
          <a:p>
            <a:r>
              <a:rPr lang="zh-CN" altLang="en-US"/>
              <a:t>白盒测试利用这一点</a:t>
            </a:r>
            <a:endParaRPr lang="zh-CN" altLang="en-US"/>
          </a:p>
          <a:p>
            <a:r>
              <a:rPr lang="zh-CN" altLang="en-US"/>
              <a:t>使用代码测量覆盖范围</a:t>
            </a:r>
            <a:endParaRPr lang="zh-CN" altLang="en-US"/>
          </a:p>
          <a:p>
            <a:r>
              <a:rPr lang="zh-CN" altLang="en-US"/>
              <a:t>许多不同的方式</a:t>
            </a:r>
            <a:endParaRPr lang="zh-CN" altLang="en-US"/>
          </a:p>
          <a:p>
            <a:r>
              <a:rPr lang="zh-CN" altLang="en-US"/>
              <a:t>推动生成最大限度扩大覆盖范围的测试。 </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b="0" dirty="0">
                <a:effectLst/>
                <a:latin typeface="NimbusRomNo9L"/>
              </a:rPr>
              <a:t>Statement coverage</a:t>
            </a:r>
            <a:r>
              <a:rPr lang="en-GB" sz="1800" dirty="0">
                <a:latin typeface="NimbusRomNo9L"/>
              </a:rPr>
              <a:t>:</a:t>
            </a:r>
            <a:r>
              <a:rPr lang="en-GB" sz="1800" b="0" dirty="0">
                <a:effectLst/>
                <a:latin typeface="NimbusRomNo9L"/>
              </a:rPr>
              <a:t> </a:t>
            </a:r>
            <a:r>
              <a:rPr lang="en-GB" sz="1800" dirty="0">
                <a:effectLst/>
                <a:latin typeface="NimbusRomNo9L"/>
              </a:rPr>
              <a:t>The proportion of executable statements in the program that have been executed.</a:t>
            </a:r>
            <a:r>
              <a:rPr lang="en-GB" sz="1800" dirty="0">
                <a:latin typeface="NimbusRomNo9L"/>
              </a:rPr>
              <a:t> </a:t>
            </a:r>
            <a:endParaRPr lang="en-GB" dirty="0"/>
          </a:p>
          <a:p>
            <a:r>
              <a:rPr lang="en-GB" sz="1800" b="0" dirty="0">
                <a:effectLst/>
                <a:latin typeface="NimbusRomNo9L"/>
              </a:rPr>
              <a:t>Branch coverage</a:t>
            </a:r>
            <a:r>
              <a:rPr lang="en-GB" sz="1800" dirty="0">
                <a:latin typeface="NimbusRomNo9L"/>
              </a:rPr>
              <a:t>:</a:t>
            </a:r>
            <a:r>
              <a:rPr lang="en-GB" sz="1800" b="0" dirty="0">
                <a:effectLst/>
                <a:latin typeface="NimbusRomNo9L"/>
              </a:rPr>
              <a:t> </a:t>
            </a:r>
            <a:r>
              <a:rPr lang="en-GB" sz="1800" dirty="0">
                <a:effectLst/>
                <a:latin typeface="NimbusRomNo9L"/>
              </a:rPr>
              <a:t>The proportion of all of the logic-branches in the source code (e.g. outcomes of IF, WHILE, or FOR statements) to have been executed.</a:t>
            </a:r>
            <a:r>
              <a:rPr lang="en-GB" sz="1800" dirty="0">
                <a:latin typeface="NimbusRomNo9L"/>
              </a:rPr>
              <a:t> </a:t>
            </a:r>
            <a:endParaRPr lang="en-GB" dirty="0"/>
          </a:p>
          <a:p>
            <a:r>
              <a:rPr lang="en-GB" sz="1800" b="0" dirty="0">
                <a:effectLst/>
                <a:latin typeface="NimbusRomNo9L"/>
              </a:rPr>
              <a:t>Def-Use or Dataflow coverage</a:t>
            </a:r>
            <a:r>
              <a:rPr lang="en-GB" sz="1800" dirty="0">
                <a:latin typeface="NimbusRomNo9L"/>
              </a:rPr>
              <a:t>:</a:t>
            </a:r>
            <a:r>
              <a:rPr lang="en-GB" sz="1800" b="0" dirty="0">
                <a:effectLst/>
                <a:latin typeface="NimbusRomNo9L"/>
              </a:rPr>
              <a:t> </a:t>
            </a:r>
            <a:r>
              <a:rPr lang="en-GB" sz="1800" dirty="0">
                <a:effectLst/>
                <a:latin typeface="NimbusRomNo9L"/>
              </a:rPr>
              <a:t>The source code is analysed to extract the def-use relations, which relate statements at which a variable is defined (i.e. </a:t>
            </a:r>
            <a:r>
              <a:rPr lang="en-GB" sz="1800" dirty="0">
                <a:latin typeface="NimbusRomNo9L"/>
              </a:rPr>
              <a:t>instantiated </a:t>
            </a:r>
            <a:r>
              <a:rPr lang="en-GB" sz="1800" dirty="0">
                <a:effectLst/>
                <a:latin typeface="NimbusRomNo9L"/>
              </a:rPr>
              <a:t>and given a value) to subsequent statements using that definition. The test-goal is to cover all of the possible def-use relations.</a:t>
            </a:r>
            <a:r>
              <a:rPr lang="en-GB" sz="1800" dirty="0">
                <a:latin typeface="NimbusRomNo9L"/>
              </a:rPr>
              <a:t> </a:t>
            </a:r>
            <a:endParaRPr lang="en-GB" dirty="0"/>
          </a:p>
          <a:p>
            <a:endParaRPr lang="en-GB"/>
          </a:p>
          <a:p>
            <a:r>
              <a:rPr lang="en-GB"/>
              <a:t>覆盖指标：</a:t>
            </a:r>
            <a:endParaRPr lang="en-GB"/>
          </a:p>
          <a:p>
            <a:r>
              <a:rPr lang="en-GB"/>
              <a:t>报表覆盖范围</a:t>
            </a:r>
            <a:endParaRPr lang="en-GB"/>
          </a:p>
          <a:p>
            <a:r>
              <a:rPr lang="en-GB"/>
              <a:t>分支机构覆盖范围</a:t>
            </a:r>
            <a:endParaRPr lang="en-GB"/>
          </a:p>
          <a:p>
            <a:r>
              <a:rPr lang="en-GB"/>
              <a:t>Def使用或数据流覆盖范围</a:t>
            </a:r>
            <a:endParaRPr lang="en-GB"/>
          </a:p>
          <a:p>
            <a:r>
              <a:rPr lang="en-GB"/>
              <a:t>MC/DC（修改条件/决策覆盖范围）</a:t>
            </a:r>
            <a:endParaRPr lang="en-GB"/>
          </a:p>
          <a:p>
            <a:r>
              <a:rPr lang="en-GB"/>
              <a:t>突变覆盖率…</a:t>
            </a:r>
            <a:endParaRPr lang="en-GB"/>
          </a:p>
          <a:p>
            <a:endParaRPr lang="en-GB"/>
          </a:p>
          <a:p>
            <a:r>
              <a:rPr lang="en-GB"/>
              <a:t>规定的指标，例如民用飞机软件的DO178-B/C标准</a:t>
            </a:r>
            <a:endParaRPr lang="en-GB"/>
          </a:p>
          <a:p>
            <a:r>
              <a:rPr lang="en-GB"/>
              <a:t>非关键声明覆盖范围</a:t>
            </a:r>
            <a:endParaRPr lang="en-GB"/>
          </a:p>
          <a:p>
            <a:r>
              <a:rPr lang="en-GB"/>
              <a:t>安全关键-MC/DC覆盖范围</a:t>
            </a:r>
            <a:endParaRPr lang="en-GB"/>
          </a:p>
          <a:p>
            <a:endParaRPr lang="en-GB"/>
          </a:p>
          <a:p>
            <a:endParaRPr lang="en-GB"/>
          </a:p>
          <a:p>
            <a:r>
              <a:rPr lang="en-GB"/>
              <a:t>语句覆盖率：程序中已执行的可执行语句的比例。 </a:t>
            </a:r>
            <a:endParaRPr lang="en-GB"/>
          </a:p>
          <a:p>
            <a:r>
              <a:rPr lang="en-GB"/>
              <a:t>分支覆盖率：源代码中所有逻辑分支（例如IF、WHILE或FOR语句的结果）被执行的比例。 </a:t>
            </a:r>
            <a:endParaRPr lang="en-GB"/>
          </a:p>
          <a:p>
            <a:r>
              <a:rPr lang="en-GB"/>
              <a:t>定义使用或数据流覆盖率：分析源代码以提取定义使用关系，该关系将定义变量（即实例化并给定值）的语句与使用该定义的后续语句相关联。测试目标是覆盖所有可能的def-use关系。 </a:t>
            </a:r>
            <a:endParaRPr lang="en-GB"/>
          </a:p>
          <a:p>
            <a:endParaRPr lang="en-GB"/>
          </a:p>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测试输入应共同执行每个分支</a:t>
            </a:r>
            <a:endParaRPr lang="en-GB" dirty="0"/>
          </a:p>
          <a:p>
            <a:r>
              <a:rPr lang="en-GB" dirty="0"/>
              <a:t>子科目报表覆盖范围</a:t>
            </a:r>
            <a:endParaRPr lang="en-GB" dirty="0"/>
          </a:p>
          <a:p>
            <a:r>
              <a:rPr lang="en-GB" dirty="0"/>
              <a:t>计算为：</a:t>
            </a:r>
            <a:endParaRPr lang="en-GB" dirty="0"/>
          </a:p>
          <a:p>
            <a:r>
              <a:rPr lang="en-GB" dirty="0"/>
              <a:t>覆盖率=|执行的分支机构|/|分支机构总数|</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xfrm>
            <a:off x="381000" y="685800"/>
            <a:ext cx="6096000" cy="3429000"/>
          </a:xfrm>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1"/>
          </p:nvPr>
        </p:nvSpPr>
        <p:spPr/>
        <p:txBody>
          <a:bodyPr/>
          <a:p>
            <a:r>
              <a:rPr lang="en-US" altLang="zh-CN"/>
              <a:t>无法访问“内部”</a:t>
            </a:r>
            <a:endParaRPr lang="en-US" altLang="zh-CN"/>
          </a:p>
          <a:p>
            <a:r>
              <a:rPr lang="en-US" altLang="zh-CN"/>
              <a:t>可以访问，但不想访问</a:t>
            </a:r>
            <a:endParaRPr lang="en-US" altLang="zh-CN"/>
          </a:p>
          <a:p>
            <a:endParaRPr lang="en-US" altLang="zh-CN"/>
          </a:p>
          <a:p>
            <a:r>
              <a:rPr lang="en-US" altLang="zh-CN"/>
              <a:t>我们知道接口</a:t>
            </a:r>
            <a:endParaRPr lang="en-US" altLang="zh-CN"/>
          </a:p>
          <a:p>
            <a:r>
              <a:rPr lang="en-US" altLang="zh-CN"/>
              <a:t>参数</a:t>
            </a:r>
            <a:endParaRPr lang="en-US" altLang="zh-CN"/>
          </a:p>
          <a:p>
            <a:r>
              <a:rPr lang="en-US" altLang="zh-CN"/>
              <a:t>可能的功能/方法</a:t>
            </a:r>
            <a:endParaRPr lang="en-US" altLang="zh-CN"/>
          </a:p>
          <a:p>
            <a:endParaRPr lang="en-US" altLang="zh-CN"/>
          </a:p>
          <a:p>
            <a:r>
              <a:rPr lang="en-US" altLang="zh-CN"/>
              <a:t>我们可能有某种形式的规范文件</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许多不同类型的输入</a:t>
            </a:r>
            <a:endParaRPr lang="en-GB"/>
          </a:p>
          <a:p>
            <a:endParaRPr lang="en-GB"/>
          </a:p>
          <a:p>
            <a:r>
              <a:rPr lang="en-GB"/>
              <a:t>输入选择可能影响输出的许多不同方式</a:t>
            </a:r>
            <a:endParaRPr lang="en-GB"/>
          </a:p>
          <a:p>
            <a:endParaRPr lang="en-GB"/>
          </a:p>
          <a:p>
            <a:r>
              <a:rPr lang="en-GB"/>
              <a:t>几乎无限数量的可能输入和组合</a:t>
            </a:r>
            <a:endParaRPr lang="en-GB"/>
          </a:p>
          <a:p>
            <a:endParaRPr lang="en-GB"/>
          </a:p>
          <a:p>
            <a:endParaRPr lang="en-GB"/>
          </a:p>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通过分析程序接口识别测试</a:t>
            </a:r>
            <a:endParaRPr lang="en-GB"/>
          </a:p>
          <a:p>
            <a:r>
              <a:rPr lang="en-GB"/>
              <a:t>将程序分解为“功能单元”</a:t>
            </a:r>
            <a:endParaRPr lang="en-GB"/>
          </a:p>
          <a:p>
            <a:r>
              <a:rPr lang="en-GB"/>
              <a:t>识别这些单元的输入/参数</a:t>
            </a:r>
            <a:endParaRPr lang="en-GB"/>
          </a:p>
          <a:p>
            <a:r>
              <a:rPr lang="en-GB"/>
              <a:t>对于每个输入</a:t>
            </a:r>
            <a:endParaRPr lang="en-GB"/>
          </a:p>
          <a:p>
            <a:r>
              <a:rPr lang="en-GB"/>
              <a:t>确定其局限性和特点</a:t>
            </a:r>
            <a:endParaRPr lang="en-GB"/>
          </a:p>
          <a:p>
            <a:r>
              <a:rPr lang="en-GB"/>
              <a:t>定义“分区”-值类别</a:t>
            </a:r>
            <a:endParaRPr lang="en-GB"/>
          </a:p>
          <a:p>
            <a:r>
              <a:rPr lang="en-GB"/>
              <a:t>确定类别之间的约束</a:t>
            </a:r>
            <a:endParaRPr lang="en-GB"/>
          </a:p>
          <a:p>
            <a:r>
              <a:rPr lang="en-GB"/>
              <a:t>编写测试规范</a:t>
            </a:r>
            <a:endParaRPr lang="en-GB"/>
          </a:p>
          <a:p>
            <a:endParaRPr lang="en-GB"/>
          </a:p>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8194" name="Rectangle 2"/>
          <p:cNvSpPr>
            <a:spLocks noGrp="1" noRot="1" noChangeAspect="1" noChangeArrowheads="1" noTextEdit="1"/>
          </p:cNvSpPr>
          <p:nvPr>
            <p:ph type="sldImg"/>
          </p:nvPr>
        </p:nvSpPr>
        <p:spPr>
          <a:xfrm>
            <a:off x="4598988" y="646113"/>
            <a:ext cx="4181475" cy="2352675"/>
          </a:xfrm>
          <a:solidFill>
            <a:srgbClr val="FFFFFF"/>
          </a:solidFill>
        </p:spPr>
      </p:sp>
      <p:sp>
        <p:nvSpPr>
          <p:cNvPr id="8195" name="Text Box 3"/>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endParaRPr lang="en-US" altLang="en-US" sz="1100" b="0" i="1" u="sng">
              <a:latin typeface="ZapfHumnst BT" pitchFamily="34" charset="0"/>
            </a:endParaRPr>
          </a:p>
        </p:txBody>
      </p:sp>
      <p:sp>
        <p:nvSpPr>
          <p:cNvPr id="2" name="文本占位符 1"/>
          <p:cNvSpPr>
            <a:spLocks noGrp="1"/>
          </p:cNvSpPr>
          <p:nvPr>
            <p:ph type="body" idx="1"/>
          </p:nvPr>
        </p:nvSpPr>
        <p:spPr/>
        <p:txBody>
          <a:bodyPr/>
          <a:p>
            <a:r>
              <a:rPr lang="zh-CN" altLang="en-US"/>
              <a:t>软件质量及其实现方法</a:t>
            </a:r>
            <a:endParaRPr lang="zh-CN" altLang="en-US"/>
          </a:p>
          <a:p>
            <a:r>
              <a:rPr lang="zh-CN" altLang="en-US"/>
              <a:t>测试驱动的开发</a:t>
            </a:r>
            <a:endParaRPr lang="zh-CN" altLang="en-US"/>
          </a:p>
          <a:p>
            <a:r>
              <a:rPr lang="zh-CN" altLang="en-US"/>
              <a:t>白盒测试</a:t>
            </a:r>
            <a:endParaRPr lang="zh-CN" altLang="en-US"/>
          </a:p>
          <a:p>
            <a:r>
              <a:rPr lang="zh-CN" altLang="en-US"/>
              <a:t>黑盒测试</a:t>
            </a:r>
            <a:endParaRPr lang="zh-CN" altLang="en-US"/>
          </a:p>
          <a:p>
            <a:endParaRPr lang="zh-CN" altLang="en-US"/>
          </a:p>
          <a:p>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该组成部分通过了一个考试分数（满分75分）和一个作业（c/w）分数（满分25分），由此产生的课程成绩在“a”到“D”之间。成绩是根据总成绩计算的，总成绩是考试成绩和c/w成绩的总和，如下所示：</a:t>
            </a:r>
            <a:endParaRPr lang="en-GB"/>
          </a:p>
          <a:p>
            <a:r>
              <a:rPr lang="en-GB"/>
              <a:t>大于或等于70-“A”大于或等于50，但小于70-“B”</a:t>
            </a:r>
            <a:endParaRPr lang="en-GB"/>
          </a:p>
          <a:p>
            <a:r>
              <a:rPr lang="en-GB"/>
              <a:t>大于或等于30，但小于50-“C”</a:t>
            </a:r>
            <a:endParaRPr lang="en-GB"/>
          </a:p>
          <a:p>
            <a:r>
              <a:rPr lang="en-GB"/>
              <a:t>小于30-“D”</a:t>
            </a:r>
            <a:endParaRPr lang="en-GB"/>
          </a:p>
          <a:p>
            <a:r>
              <a:rPr lang="en-GB"/>
              <a:t>如果标记超出其预期范围，则会生成故障消息（“FM”）。所有输入都以整数形式传递。</a:t>
            </a:r>
            <a:endParaRPr lang="en-GB"/>
          </a:p>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划分成更小的单元是一种很好的做法</a:t>
            </a:r>
            <a:endParaRPr lang="en-GB" dirty="0"/>
          </a:p>
          <a:p>
            <a:r>
              <a:rPr lang="en-GB" dirty="0"/>
              <a:t>可以生成更严格的测试用例。</a:t>
            </a:r>
            <a:endParaRPr lang="en-GB" dirty="0"/>
          </a:p>
          <a:p>
            <a:r>
              <a:rPr lang="en-GB" dirty="0"/>
              <a:t>如果发现故障，则更易于调试。</a:t>
            </a:r>
            <a:endParaRPr lang="en-GB" dirty="0"/>
          </a:p>
          <a:p>
            <a:endParaRPr lang="en-GB" dirty="0"/>
          </a:p>
          <a:p>
            <a:r>
              <a:rPr lang="en-GB" dirty="0"/>
              <a:t>例如：将大型Java应用程序划分为其核心模块/包</a:t>
            </a:r>
            <a:endParaRPr lang="en-GB" dirty="0"/>
          </a:p>
          <a:p>
            <a:r>
              <a:rPr lang="en-GB" dirty="0"/>
              <a:t>已经是放坡构件示例的功能单元</a:t>
            </a:r>
            <a:endParaRPr lang="en-GB" dirty="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对于某些系统来说，这很简单。例如，三角形程序：</a:t>
            </a:r>
            <a:endParaRPr lang="en-GB"/>
          </a:p>
          <a:p>
            <a:r>
              <a:rPr lang="en-GB"/>
              <a:t>输入：3个数字，</a:t>
            </a:r>
            <a:endParaRPr lang="en-GB"/>
          </a:p>
          <a:p>
            <a:r>
              <a:rPr lang="en-GB"/>
              <a:t>输出：1个字符串</a:t>
            </a:r>
            <a:endParaRPr lang="en-GB"/>
          </a:p>
          <a:p>
            <a:r>
              <a:rPr lang="en-GB"/>
              <a:t>例如，评分组件</a:t>
            </a:r>
            <a:endParaRPr lang="en-GB"/>
          </a:p>
          <a:p>
            <a:r>
              <a:rPr lang="en-GB"/>
              <a:t>输入：2个整数：考试成绩和课程作业成绩</a:t>
            </a:r>
            <a:endParaRPr lang="en-GB"/>
          </a:p>
          <a:p>
            <a:r>
              <a:rPr lang="en-GB"/>
              <a:t>输出：1个字符串表示成绩</a:t>
            </a:r>
            <a:endParaRPr lang="en-GB"/>
          </a:p>
          <a:p>
            <a:endParaRPr lang="en-GB"/>
          </a:p>
          <a:p>
            <a:r>
              <a:rPr lang="en-GB"/>
              <a:t>对于其他系统来说，则不那么直接。考虑以下情况：</a:t>
            </a:r>
            <a:endParaRPr lang="en-GB"/>
          </a:p>
          <a:p>
            <a:r>
              <a:rPr lang="en-GB"/>
              <a:t>一个手机应用程序。</a:t>
            </a:r>
            <a:endParaRPr lang="en-GB"/>
          </a:p>
          <a:p>
            <a:r>
              <a:rPr lang="en-GB"/>
              <a:t>一个带有 Flash 组件的网页。</a:t>
            </a: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Description</a:t>
            </a:r>
            <a:endParaRPr lang="en-GB"/>
          </a:p>
          <a:p>
            <a:r>
              <a:rPr lang="en-GB"/>
              <a:t>valid exam mark</a:t>
            </a:r>
            <a:endParaRPr lang="en-GB"/>
          </a:p>
          <a:p>
            <a:r>
              <a:rPr lang="en-GB"/>
              <a:t>valid coursework mark</a:t>
            </a:r>
            <a:endParaRPr lang="en-GB"/>
          </a:p>
          <a:p>
            <a:r>
              <a:rPr lang="en-GB"/>
              <a:t>valid total mark</a:t>
            </a:r>
            <a:endParaRPr lang="en-GB"/>
          </a:p>
          <a:p>
            <a:r>
              <a:rPr lang="en-GB"/>
              <a:t>invalid exam mark</a:t>
            </a:r>
            <a:endParaRPr lang="en-GB"/>
          </a:p>
          <a:p>
            <a:r>
              <a:rPr lang="en-GB"/>
              <a:t>invalid coursework mark</a:t>
            </a:r>
            <a:endParaRPr lang="en-GB"/>
          </a:p>
          <a:p>
            <a:r>
              <a:rPr lang="en-GB"/>
              <a:t>Invalid total mark</a:t>
            </a:r>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描述分区</a:t>
            </a:r>
            <a:endParaRPr lang="en-GB"/>
          </a:p>
          <a:p>
            <a:r>
              <a:rPr lang="en-GB"/>
              <a:t>EM_1有效考试成绩0≤考试成绩≤75</a:t>
            </a:r>
            <a:endParaRPr lang="en-GB"/>
          </a:p>
          <a:p>
            <a:r>
              <a:rPr lang="en-GB"/>
              <a:t>CM_1有效课业成绩0≤课业成绩≤25</a:t>
            </a:r>
            <a:endParaRPr lang="en-GB"/>
          </a:p>
          <a:p>
            <a:r>
              <a:rPr lang="en-GB"/>
              <a:t>EM_2考试成绩无效考试成绩&gt;75</a:t>
            </a:r>
            <a:endParaRPr lang="en-GB"/>
          </a:p>
          <a:p>
            <a:r>
              <a:rPr lang="en-GB"/>
              <a:t>EM_3考试成绩无效考试成绩＜0</a:t>
            </a:r>
            <a:endParaRPr lang="en-GB"/>
          </a:p>
          <a:p>
            <a:r>
              <a:rPr lang="en-GB"/>
              <a:t>EM_4无效的考试成绩字母</a:t>
            </a:r>
            <a:endParaRPr lang="en-GB"/>
          </a:p>
          <a:p>
            <a:r>
              <a:rPr lang="en-GB"/>
              <a:t>EM_5考试成绩无效</a:t>
            </a:r>
            <a:endParaRPr lang="en-GB"/>
          </a:p>
          <a:p>
            <a:r>
              <a:rPr lang="en-GB"/>
              <a:t>其他实数（EM_1以外）</a:t>
            </a:r>
            <a:endParaRPr lang="en-GB"/>
          </a:p>
          <a:p>
            <a:r>
              <a:rPr lang="en-GB"/>
              <a:t>CM_2无效作业分数作业分数&gt;25</a:t>
            </a:r>
            <a:endParaRPr lang="en-GB"/>
          </a:p>
          <a:p>
            <a:r>
              <a:rPr lang="en-GB"/>
              <a:t>CM_3无效作业分数作业分数&lt;0</a:t>
            </a:r>
            <a:endParaRPr lang="en-GB"/>
          </a:p>
          <a:p>
            <a:r>
              <a:rPr lang="en-GB"/>
              <a:t>CM_4无效的作业标记字母</a:t>
            </a:r>
            <a:endParaRPr lang="en-GB"/>
          </a:p>
          <a:p>
            <a:r>
              <a:rPr lang="en-GB"/>
              <a:t>CM_5无效作业分数其他实数（CM_1以外）</a:t>
            </a:r>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1"/>
          </p:nvPr>
        </p:nvSpPr>
        <p:spPr/>
        <p:txBody>
          <a:bodyPr/>
          <a:p>
            <a:r>
              <a:rPr lang="zh-CN" altLang="en-US"/>
              <a:t>最常见的错误发生在“边缘”情况下</a:t>
            </a:r>
            <a:endParaRPr lang="zh-CN" altLang="en-US"/>
          </a:p>
          <a:p>
            <a:r>
              <a:rPr lang="zh-CN" altLang="en-US"/>
              <a:t>在边界值下测试</a:t>
            </a:r>
            <a:endParaRPr lang="zh-CN" altLang="en-US"/>
          </a:p>
          <a:p>
            <a:r>
              <a:rPr lang="zh-CN" altLang="en-US"/>
              <a:t>测试刚好高于边界值</a:t>
            </a:r>
            <a:endParaRPr lang="zh-CN" altLang="en-US"/>
          </a:p>
          <a:p>
            <a:r>
              <a:rPr lang="zh-CN" altLang="en-US"/>
              <a:t>测试边界值</a:t>
            </a:r>
            <a:endParaRPr lang="zh-CN" altLang="en-US"/>
          </a:p>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Java中应用的测试：使用JUnit</a:t>
            </a:r>
            <a:endParaRPr lang="en-GB" dirty="0"/>
          </a:p>
          <a:p>
            <a:r>
              <a:rPr lang="en-GB" dirty="0"/>
              <a:t>使用“断言”来测试代码</a:t>
            </a:r>
            <a:endParaRPr lang="en-GB" dirty="0"/>
          </a:p>
          <a:p>
            <a:r>
              <a:rPr lang="en-GB" dirty="0"/>
              <a:t>请允许我们说明应该是什么情况</a:t>
            </a:r>
            <a:endParaRPr lang="en-GB" dirty="0"/>
          </a:p>
          <a:p>
            <a:r>
              <a:rPr lang="en-GB" dirty="0"/>
              <a:t>如果断言不成立，JUnit的日志记录机制会报告失败</a:t>
            </a:r>
            <a:endParaRPr lang="en-GB" dirty="0"/>
          </a:p>
          <a:p>
            <a:r>
              <a:rPr lang="en-GB" dirty="0"/>
              <a:t>可以使用各种类型的断言，例如assertEquals（预期的、实际的）；assertTrue（条件）；assertFalse（条件）；assertThat（value，matchingFunction）</a:t>
            </a:r>
            <a:endParaRPr lang="en-GB" dirty="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D62C7B62-7BC7-6044-8C7B-12D4593125B6}"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59394" name="Rectangle 2"/>
          <p:cNvSpPr>
            <a:spLocks noGrp="1" noRot="1" noChangeAspect="1" noChangeArrowheads="1" noTextEdit="1"/>
          </p:cNvSpPr>
          <p:nvPr>
            <p:ph type="sldImg"/>
          </p:nvPr>
        </p:nvSpPr>
        <p:spPr>
          <a:xfrm>
            <a:off x="4594225" y="647700"/>
            <a:ext cx="4181475" cy="2352675"/>
          </a:xfrm>
          <a:solidFill>
            <a:srgbClr val="FFFFFF"/>
          </a:solidFill>
        </p:spPr>
      </p:sp>
      <p:sp>
        <p:nvSpPr>
          <p:cNvPr id="59395" name="Text Box 3"/>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7663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7663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7663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7663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7663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algn="l">
              <a:spcBef>
                <a:spcPct val="0"/>
              </a:spcBef>
              <a:buClrTx/>
              <a:buSzTx/>
              <a:buFontTx/>
              <a:buNone/>
            </a:pPr>
            <a:r>
              <a:rPr lang="en-US" altLang="en-US" sz="1100" b="0">
                <a:latin typeface="ZapfHumnst BT" pitchFamily="34" charset="0"/>
              </a:rPr>
              <a:t>A. </a:t>
            </a:r>
            <a:r>
              <a:rPr lang="en-US" altLang="en-US" sz="1100">
                <a:latin typeface="ZapfHumnst BT" pitchFamily="34" charset="0"/>
              </a:rPr>
              <a:t>System behavior</a:t>
            </a:r>
            <a:r>
              <a:rPr lang="en-US" altLang="en-US" sz="1100" b="0">
                <a:latin typeface="ZapfHumnst BT" pitchFamily="34" charset="0"/>
              </a:rPr>
              <a:t> is how a system acts and reacts.  It is an outwardly visible and testable activity of a system.</a:t>
            </a:r>
            <a:endParaRPr lang="en-US" altLang="en-US" sz="1100" b="0">
              <a:latin typeface="ZapfHumnst BT" pitchFamily="34" charset="0"/>
            </a:endParaRP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B. A </a:t>
            </a:r>
            <a:r>
              <a:rPr lang="en-US" altLang="en-US" sz="1100">
                <a:latin typeface="ZapfHumnst BT" pitchFamily="34" charset="0"/>
              </a:rPr>
              <a:t>use-case model</a:t>
            </a:r>
            <a:r>
              <a:rPr lang="en-US" altLang="en-US" sz="1100" b="0">
                <a:latin typeface="ZapfHumnst BT" pitchFamily="34" charset="0"/>
              </a:rPr>
              <a:t> describes a system</a:t>
            </a:r>
            <a:r>
              <a:rPr lang="ja-JP" altLang="en-US" sz="1100" b="0">
                <a:latin typeface="ZapfHumnst BT" pitchFamily="34" charset="0"/>
              </a:rPr>
              <a:t>’</a:t>
            </a:r>
            <a:r>
              <a:rPr lang="en-US" altLang="ja-JP" sz="1100" b="0">
                <a:latin typeface="ZapfHumnst BT" pitchFamily="34" charset="0"/>
              </a:rPr>
              <a:t>s functional requirements in terms of use cases.  It is used to communicate with the end users and the domain experts.  A </a:t>
            </a:r>
            <a:r>
              <a:rPr lang="en-US" altLang="ja-JP" sz="1100">
                <a:latin typeface="ZapfHumnst BT" pitchFamily="34" charset="0"/>
              </a:rPr>
              <a:t>benefit</a:t>
            </a:r>
            <a:r>
              <a:rPr lang="en-US" altLang="ja-JP" sz="1100" b="0">
                <a:latin typeface="ZapfHumnst BT" pitchFamily="34" charset="0"/>
              </a:rPr>
              <a:t> includes buy-in at an early stage of system development.</a:t>
            </a:r>
            <a:endParaRPr lang="en-US" altLang="ja-JP" sz="1100" b="0">
              <a:latin typeface="ZapfHumnst BT" pitchFamily="34" charset="0"/>
            </a:endParaRP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C. An </a:t>
            </a:r>
            <a:r>
              <a:rPr lang="en-US" altLang="en-US" sz="1100">
                <a:latin typeface="ZapfHumnst BT" pitchFamily="34" charset="0"/>
              </a:rPr>
              <a:t>actor</a:t>
            </a:r>
            <a:r>
              <a:rPr lang="en-US" altLang="en-US" sz="1100" b="0">
                <a:latin typeface="ZapfHumnst BT" pitchFamily="34" charset="0"/>
              </a:rPr>
              <a:t> is anything that exchanges data with the system and is external to the system.  A </a:t>
            </a:r>
            <a:r>
              <a:rPr lang="en-US" altLang="en-US" sz="1100">
                <a:latin typeface="ZapfHumnst BT" pitchFamily="34" charset="0"/>
              </a:rPr>
              <a:t>use case</a:t>
            </a:r>
            <a:r>
              <a:rPr lang="en-US" altLang="en-US" sz="1100" b="0">
                <a:latin typeface="ZapfHumnst BT" pitchFamily="34" charset="0"/>
              </a:rPr>
              <a:t> is a sequence of actions a system performs that yields an observable result of value to a particular actor.</a:t>
            </a:r>
            <a:endParaRPr lang="en-US" altLang="en-US" sz="1100" b="0">
              <a:latin typeface="ZapfHumnst BT" pitchFamily="34" charset="0"/>
            </a:endParaRP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D. An </a:t>
            </a:r>
            <a:r>
              <a:rPr lang="en-US" altLang="en-US" sz="1100">
                <a:latin typeface="ZapfHumnst BT" pitchFamily="34" charset="0"/>
              </a:rPr>
              <a:t>activity diagram</a:t>
            </a:r>
            <a:r>
              <a:rPr lang="en-US" altLang="en-US" sz="1100" b="0">
                <a:latin typeface="ZapfHumnst BT" pitchFamily="34" charset="0"/>
              </a:rPr>
              <a:t> in the use-case model can be used to capture the activities in a use case.  It is essentially a flow chart, showing flow of control from activity to activity.</a:t>
            </a:r>
            <a:endParaRPr lang="en-US" altLang="en-US" sz="1100" b="0">
              <a:latin typeface="ZapfHumnst BT" pitchFamily="34" charset="0"/>
            </a:endParaRPr>
          </a:p>
          <a:p>
            <a:pPr algn="l">
              <a:spcBef>
                <a:spcPct val="0"/>
              </a:spcBef>
              <a:buClrTx/>
              <a:buSzTx/>
              <a:buFontTx/>
              <a:buNone/>
            </a:pPr>
            <a:endParaRPr lang="en-US" altLang="en-US" sz="1100" b="0">
              <a:latin typeface="ZapfHumnst BT" pitchFamily="34" charset="0"/>
            </a:endParaRPr>
          </a:p>
        </p:txBody>
      </p:sp>
      <p:sp>
        <p:nvSpPr>
          <p:cNvPr id="2" name="文本占位符 1"/>
          <p:cNvSpPr>
            <a:spLocks noGrp="1"/>
          </p:cNvSpPr>
          <p:nvPr>
            <p:ph type="body" idx="1"/>
          </p:nvPr>
        </p:nvSpPr>
        <p:spPr/>
        <p:txBody>
          <a:bodyPr/>
          <a:p>
            <a:r>
              <a:rPr lang="zh-CN" altLang="en-US"/>
              <a:t>什么是软件质量？</a:t>
            </a:r>
            <a:endParaRPr lang="zh-CN" altLang="en-US"/>
          </a:p>
          <a:p>
            <a:r>
              <a:rPr lang="zh-CN" altLang="en-US"/>
              <a:t>测试规范的关键要素和关系是什么？</a:t>
            </a:r>
            <a:endParaRPr lang="zh-CN" altLang="en-US"/>
          </a:p>
          <a:p>
            <a:r>
              <a:rPr lang="zh-CN" altLang="en-US"/>
              <a:t>我们如何进行白盒测试？</a:t>
            </a:r>
            <a:endParaRPr lang="zh-CN" altLang="en-US"/>
          </a:p>
          <a:p>
            <a:r>
              <a:rPr lang="zh-CN" altLang="en-US"/>
              <a:t>我们如何进行黑盒测试？</a:t>
            </a:r>
            <a:endParaRPr lang="zh-CN" altLang="en-US"/>
          </a:p>
          <a:p>
            <a:r>
              <a:rPr lang="zh-CN" altLang="en-US"/>
              <a:t>软件质量指的是软件产品在满足用户需求和期望的同时，具备高可靠性、高安全性、高性能和良好用户体验等特性的程度。</a:t>
            </a:r>
            <a:endParaRPr lang="zh-CN" altLang="en-US"/>
          </a:p>
          <a:p>
            <a:endParaRPr lang="zh-CN" altLang="en-US"/>
          </a:p>
          <a:p>
            <a:r>
              <a:rPr lang="zh-CN" altLang="en-US"/>
              <a:t>测试规范的关键要素包括测试目标、测试方法、测试环境、测试数据、测试用例和测试报告。这些要素之间相互关联，共同确保测试过程的有效性和完整性。</a:t>
            </a:r>
            <a:endParaRPr lang="zh-CN" altLang="en-US"/>
          </a:p>
          <a:p>
            <a:endParaRPr lang="zh-CN" altLang="en-US"/>
          </a:p>
          <a:p>
            <a:r>
              <a:rPr lang="zh-CN" altLang="en-US"/>
              <a:t>白盒测试是一种测试方法，通过分析软件内部的代码结构、逻辑和算法来进行测试。白盒测试通常涉及测试覆盖率、路径覆盖、语句覆盖等技术，以确保软件在逻辑和代码层面的正确性。</a:t>
            </a:r>
            <a:endParaRPr lang="zh-CN" altLang="en-US"/>
          </a:p>
          <a:p>
            <a:endParaRPr lang="zh-CN" altLang="en-US"/>
          </a:p>
          <a:p>
            <a:r>
              <a:rPr lang="zh-CN" altLang="en-US"/>
              <a:t>黑盒测试是一种测试方法，不关心软件的内部结构和实现细节，而是关注软件的功能和用户界面。黑盒测试通过输入数据和预期输出结果来验证软件是否符合规格和用户需求，以确保软件的功能和性能符合预期。</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b="1" dirty="0">
                <a:effectLst/>
                <a:latin typeface="NimbusRomNo9L"/>
              </a:rPr>
              <a:t>Reputation</a:t>
            </a:r>
            <a:r>
              <a:rPr lang="en-GB" sz="1800" b="0" dirty="0">
                <a:effectLst/>
                <a:latin typeface="NimbusRomNo9L"/>
              </a:rPr>
              <a:t> </a:t>
            </a:r>
            <a:r>
              <a:rPr lang="en-GB" sz="1800" dirty="0">
                <a:effectLst/>
                <a:latin typeface="NimbusRomNo9L"/>
              </a:rPr>
              <a:t>Software developers and their organisations rely on reputation. A poor quality product (or family of products) can be enormously damaging for business. </a:t>
            </a:r>
            <a:r>
              <a:rPr lang="en-GB" sz="1800" dirty="0">
                <a:latin typeface="NimbusRomNo9L"/>
              </a:rPr>
              <a:t>Software</a:t>
            </a:r>
            <a:r>
              <a:rPr lang="en-GB" sz="1800" dirty="0">
                <a:effectLst/>
                <a:latin typeface="NimbusRomNo9L"/>
              </a:rPr>
              <a:t> bugs can have immediate impacts on custom, especially in customer-facing </a:t>
            </a:r>
            <a:r>
              <a:rPr lang="en-GB" sz="1800" dirty="0">
                <a:latin typeface="NimbusRomNo9L"/>
              </a:rPr>
              <a:t>industries</a:t>
            </a:r>
            <a:r>
              <a:rPr lang="en-GB" sz="1800" dirty="0">
                <a:effectLst/>
                <a:latin typeface="NimbusRomNo9L"/>
              </a:rPr>
              <a:t>. The automotive software problems with </a:t>
            </a:r>
            <a:r>
              <a:rPr lang="en-GB" sz="1800" dirty="0">
                <a:latin typeface="NimbusRomNo9L"/>
              </a:rPr>
              <a:t>Volkswagen have</a:t>
            </a:r>
            <a:r>
              <a:rPr lang="en-GB" sz="1800" dirty="0">
                <a:effectLst/>
                <a:latin typeface="NimbusRomNo9L"/>
              </a:rPr>
              <a:t> led to an enormous amount of negative publicity, which has a direct impact on sales.</a:t>
            </a:r>
            <a:r>
              <a:rPr lang="en-GB" sz="1800" dirty="0">
                <a:latin typeface="NimbusRomNo9L"/>
              </a:rPr>
              <a:t> </a:t>
            </a:r>
            <a:endParaRPr lang="en-GB" dirty="0"/>
          </a:p>
          <a:p>
            <a:r>
              <a:rPr lang="en-GB" sz="1800" b="1" dirty="0">
                <a:effectLst/>
                <a:latin typeface="NimbusRomNo9L"/>
              </a:rPr>
              <a:t>Limiting Costs of Product and </a:t>
            </a:r>
            <a:r>
              <a:rPr lang="en-GB" sz="1800" b="1" dirty="0">
                <a:latin typeface="NimbusRomNo9L"/>
              </a:rPr>
              <a:t>Maintenance Cost </a:t>
            </a:r>
            <a:r>
              <a:rPr lang="en-GB" sz="1800" dirty="0">
                <a:effectLst/>
                <a:latin typeface="NimbusRomNo9L"/>
              </a:rPr>
              <a:t>is an overriding factor in </a:t>
            </a:r>
            <a:r>
              <a:rPr lang="en-GB" sz="1800" dirty="0">
                <a:latin typeface="NimbusRomNo9L"/>
              </a:rPr>
              <a:t>software</a:t>
            </a:r>
            <a:r>
              <a:rPr lang="en-GB" sz="1800" dirty="0">
                <a:effectLst/>
                <a:latin typeface="NimbusRomNo9L"/>
              </a:rPr>
              <a:t> development. Poor quality software tends to be expensive to develop and to </a:t>
            </a:r>
            <a:r>
              <a:rPr lang="en-GB" sz="1800" dirty="0">
                <a:latin typeface="NimbusRomNo9L"/>
              </a:rPr>
              <a:t>maintain</a:t>
            </a:r>
            <a:r>
              <a:rPr lang="en-GB" sz="1800" dirty="0">
                <a:effectLst/>
                <a:latin typeface="NimbusRomNo9L"/>
              </a:rPr>
              <a:t>, which can have a detrimental effect on business. Poor software quality can lead to technical debt, where the organisation in charge of the software needs to invest a </a:t>
            </a:r>
            <a:r>
              <a:rPr lang="en-GB" sz="1800" dirty="0">
                <a:latin typeface="NimbusRomNo9L"/>
              </a:rPr>
              <a:t>disproportionate</a:t>
            </a:r>
            <a:r>
              <a:rPr lang="en-GB" sz="1800" dirty="0">
                <a:effectLst/>
                <a:latin typeface="NimbusRomNo9L"/>
              </a:rPr>
              <a:t> amount of resources into maintaining and running the software to make up for (and to try and remedy) poor design and implementation decisions.</a:t>
            </a:r>
            <a:r>
              <a:rPr lang="en-GB" sz="1800" dirty="0">
                <a:latin typeface="NimbusRomNo9L"/>
              </a:rPr>
              <a:t> </a:t>
            </a:r>
            <a:endParaRPr lang="en-GB"/>
          </a:p>
          <a:p>
            <a:r>
              <a:rPr lang="en-GB" sz="1800" b="1" dirty="0">
                <a:effectLst/>
                <a:latin typeface="NimbusRomNo9L"/>
              </a:rPr>
              <a:t>Software Certification </a:t>
            </a:r>
            <a:r>
              <a:rPr lang="en-GB" sz="1800" dirty="0">
                <a:effectLst/>
                <a:latin typeface="NimbusRomNo9L"/>
              </a:rPr>
              <a:t>Depending on the domain of the software (e.g. in Aircraft or Rail), the development and use of software might be restricted, and dependent on obtaining some form of certification. For example, software in modern civilian aircraft often has to be certified to the DO178 standard</a:t>
            </a:r>
            <a:r>
              <a:rPr lang="en-GB" sz="1800" dirty="0">
                <a:latin typeface="NimbusRomNo9L"/>
              </a:rPr>
              <a:t>, </a:t>
            </a:r>
            <a:r>
              <a:rPr lang="en-GB" sz="1800" dirty="0">
                <a:effectLst/>
                <a:latin typeface="NimbusRomNo9L"/>
              </a:rPr>
              <a:t>which requires the extensive use of software quality assurance procedures throughout the software development lifecycle.</a:t>
            </a:r>
            <a:r>
              <a:rPr lang="en-GB" sz="1800" dirty="0">
                <a:latin typeface="NimbusRomNo9L"/>
              </a:rPr>
              <a:t> </a:t>
            </a:r>
            <a:endParaRPr lang="en-GB"/>
          </a:p>
          <a:p>
            <a:r>
              <a:rPr lang="en-GB" sz="1800" b="1" dirty="0">
                <a:effectLst/>
                <a:latin typeface="NimbusRomNo9L"/>
              </a:rPr>
              <a:t>Organisational Certification </a:t>
            </a:r>
            <a:r>
              <a:rPr lang="en-GB" sz="1800" b="1" dirty="0">
                <a:latin typeface="NimbusRomNo9L"/>
              </a:rPr>
              <a:t>T</a:t>
            </a:r>
            <a:r>
              <a:rPr lang="en-GB" sz="1800" dirty="0">
                <a:latin typeface="NimbusRomNo9L"/>
              </a:rPr>
              <a:t>he </a:t>
            </a:r>
            <a:r>
              <a:rPr lang="en-GB" sz="1800" dirty="0">
                <a:effectLst/>
                <a:latin typeface="NimbusRomNo9L"/>
              </a:rPr>
              <a:t>organisational procedures and structures that are employed for software development can have a huge bearing on the quality of the software they produce. There are various ways by which to categorise the extent to which an organisation employs good practice. International certification procedures and standards such as </a:t>
            </a:r>
            <a:r>
              <a:rPr lang="en-GB" sz="1800" dirty="0">
                <a:latin typeface="NimbusRomNo9L"/>
              </a:rPr>
              <a:t>CMM and</a:t>
            </a:r>
            <a:r>
              <a:rPr lang="en-GB" sz="1800" dirty="0">
                <a:effectLst/>
                <a:latin typeface="NimbusRomNo9L"/>
              </a:rPr>
              <a:t> ISO90017 exist, so that software development organisations can advertise their “capability” to develop high quality software.</a:t>
            </a:r>
            <a:r>
              <a:rPr lang="en-GB" sz="1800" dirty="0">
                <a:latin typeface="NimbusRomNo9L"/>
              </a:rPr>
              <a:t> </a:t>
            </a:r>
            <a:endParaRPr lang="en-GB" dirty="0"/>
          </a:p>
          <a:p>
            <a:r>
              <a:rPr lang="en-GB" sz="1800" b="1" dirty="0">
                <a:effectLst/>
                <a:latin typeface="NimbusRomNo9L"/>
              </a:rPr>
              <a:t>Legality</a:t>
            </a:r>
            <a:r>
              <a:rPr lang="en-GB" sz="1800" b="0" dirty="0">
                <a:effectLst/>
                <a:latin typeface="NimbusRomNo9L"/>
              </a:rPr>
              <a:t> </a:t>
            </a:r>
            <a:r>
              <a:rPr lang="en-GB" sz="1800" dirty="0">
                <a:effectLst/>
                <a:latin typeface="NimbusRomNo9L"/>
              </a:rPr>
              <a:t>Depending on the country, there may be overriding legal obligations that apply to organisations that use software. For example, in the UK, organisations have to demonstrate that the risk posed by their technology (this includes software) is “As Low As Reasonably Practicable” or “ALARP”</a:t>
            </a:r>
            <a:r>
              <a:rPr lang="en-GB" sz="1800" dirty="0">
                <a:latin typeface="NimbusRomNo9L"/>
              </a:rPr>
              <a:t> </a:t>
            </a:r>
            <a:r>
              <a:rPr lang="en-GB" sz="1800" dirty="0">
                <a:effectLst/>
                <a:latin typeface="NimbusRomNo9L"/>
              </a:rPr>
              <a:t>. In other words, every “practicable” measure must have been taken to demonstrate that (in our case) the software system does not pose a risk to its users.</a:t>
            </a:r>
            <a:r>
              <a:rPr lang="en-GB" sz="1800" dirty="0">
                <a:latin typeface="NimbusRomNo9L"/>
              </a:rPr>
              <a:t> </a:t>
            </a:r>
            <a:endParaRPr lang="en-GB"/>
          </a:p>
          <a:p>
            <a:r>
              <a:rPr lang="en-GB" sz="1800" b="1" dirty="0">
                <a:effectLst/>
                <a:latin typeface="NimbusRomNo9L"/>
              </a:rPr>
              <a:t>Moral / ethical codes of practice </a:t>
            </a:r>
            <a:r>
              <a:rPr lang="en-GB" sz="1800" dirty="0">
                <a:effectLst/>
                <a:latin typeface="NimbusRomNo9L"/>
              </a:rPr>
              <a:t>Even in cases where a software system is not </a:t>
            </a:r>
            <a:r>
              <a:rPr lang="en-GB" sz="1800" dirty="0">
                <a:latin typeface="NimbusRomNo9L"/>
              </a:rPr>
              <a:t>covered </a:t>
            </a:r>
            <a:r>
              <a:rPr lang="en-GB" sz="1800" dirty="0">
                <a:effectLst/>
                <a:latin typeface="NimbusRomNo9L"/>
              </a:rPr>
              <a:t>by industrial certification and legislation, and where its failure is not necessarily business or safety-critical, there can remain a moral obligation to the users. Professional organisations such as the American Computer Society (ACM) have explicit </a:t>
            </a:r>
            <a:r>
              <a:rPr lang="en-GB" sz="1800" dirty="0">
                <a:latin typeface="NimbusRomNo9L"/>
              </a:rPr>
              <a:t>ethical</a:t>
            </a:r>
            <a:r>
              <a:rPr lang="en-GB" sz="1800" dirty="0">
                <a:effectLst/>
                <a:latin typeface="NimbusRomNo9L"/>
              </a:rPr>
              <a:t> guidelines and codes of </a:t>
            </a:r>
            <a:r>
              <a:rPr lang="en-GB" sz="1800" dirty="0">
                <a:latin typeface="NimbusRomNo9L"/>
              </a:rPr>
              <a:t>practice</a:t>
            </a:r>
            <a:r>
              <a:rPr lang="en-GB" sz="1800" dirty="0">
                <a:effectLst/>
                <a:latin typeface="NimbusRomNo9L"/>
              </a:rPr>
              <a:t>, with statements such as “Software engineers shall act consistently with the public interest”. This clearly implies that they ought to do whatever possible to maximise the quality of their software and to prevent it from containing potentially harmful bugs.</a:t>
            </a:r>
            <a:r>
              <a:rPr lang="en-GB" sz="1800" dirty="0">
                <a:latin typeface="NimbusRomNo9L"/>
              </a:rPr>
              <a:t> </a:t>
            </a:r>
            <a:endParaRPr lang="en-GB" sz="1800" dirty="0">
              <a:latin typeface="NimbusRomNo9L"/>
            </a:endParaRPr>
          </a:p>
          <a:p>
            <a:endParaRPr lang="en-GB" dirty="0"/>
          </a:p>
          <a:p>
            <a:endParaRPr lang="en-GB" dirty="0"/>
          </a:p>
          <a:p>
            <a:r>
              <a:rPr lang="en-GB" dirty="0"/>
              <a:t>声誉软件开发人员及其组织依赖声誉。一个质量低劣的产品（或产品系列）可能会对企业造成巨大损害。软件缺陷会对定制产生直接影响，尤其是在面向客户的行业。大众汽车的汽车软件问题导致了大量的负面宣传，直接影响了销量。 </a:t>
            </a:r>
            <a:endParaRPr lang="en-GB" dirty="0"/>
          </a:p>
          <a:p>
            <a:r>
              <a:rPr lang="en-GB" dirty="0"/>
              <a:t>限制产品成本和维护成本是软件开发中最重要的因素。质量差的软件往往开发和维护成本高昂，这可能会对业务产生不利影响。糟糕的软件质量可能会导致技术债务，负责软件的组织需要投入不成比例的资源来维护和运行软件，以弥补（并试图补救）糟糕的设计和实施决策。 </a:t>
            </a:r>
            <a:endParaRPr lang="en-GB" dirty="0"/>
          </a:p>
          <a:p>
            <a:r>
              <a:rPr lang="en-GB" dirty="0"/>
              <a:t>软件认证根据软件的领域（如飞机或铁路），软件的开发和使用可能会受到限制，并取决于获得某种形式的认证。例如，现代民用飞机中的软件通常必须经过DO178标准的认证，这要求在整个软件开发生命周期中广泛使用软件质量保证程序。 </a:t>
            </a:r>
            <a:endParaRPr lang="en-GB" dirty="0"/>
          </a:p>
          <a:p>
            <a:r>
              <a:rPr lang="en-GB" dirty="0"/>
              <a:t>组织认证用于软件开发的组织程序和结构可能对他们生产的软件的质量产生巨大影响。有多种方法可以对组织采用良好实践的程度进行分类。CMM和ISO90017等国际认证程序和标准已经存在，因此软件开发组织可以宣传他们开发高质量软件的“能力”。 </a:t>
            </a:r>
            <a:endParaRPr lang="en-GB" dirty="0"/>
          </a:p>
          <a:p>
            <a:r>
              <a:rPr lang="en-GB" dirty="0"/>
              <a:t>合法性根据国家的不同，可能有适用于使用软件的组织的压倒一切的法律义务。例如，在英国，组织必须证明其技术（包括软件）带来的风险是“合理可行的最低风险”或“ALARP”。换言之，必须采取一切“切实可行”的措施来证明（在我们的情况下）软件系统不会对其用户构成风险。 </a:t>
            </a:r>
            <a:endParaRPr lang="en-GB" dirty="0"/>
          </a:p>
          <a:p>
            <a:r>
              <a:rPr lang="en-GB" dirty="0"/>
              <a:t>道德/伦理行为准则即使在软件系统不在行业认证和立法范围内，并且其故障不一定是商业或安全关键的情况下，用户仍有道德义务。美国计算机学会（ACM）等专业组织有明确的道德准则和行为准则，并声明“软件工程师应始终以公众利益为重”。这显然意味着他们应该尽一切可能最大限度地提高软件的质量，并防止其包含潜在的有害漏洞。 </a:t>
            </a:r>
            <a:endParaRPr lang="en-GB"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b="0" dirty="0">
                <a:effectLst/>
                <a:latin typeface="NimbusRomNo9L"/>
              </a:rPr>
              <a:t>Fitness for use: </a:t>
            </a:r>
            <a:r>
              <a:rPr lang="en-GB" sz="1800" dirty="0">
                <a:effectLst/>
                <a:latin typeface="NimbusRomNo9L"/>
              </a:rPr>
              <a:t>Joseph Juran embodied the idea that the quality </a:t>
            </a:r>
            <a:r>
              <a:rPr lang="en-GB" sz="1800" dirty="0">
                <a:latin typeface="NimbusRomNo9L"/>
              </a:rPr>
              <a:t>of product </a:t>
            </a:r>
            <a:r>
              <a:rPr lang="en-GB" sz="1800" dirty="0">
                <a:effectLst/>
                <a:latin typeface="NimbusRomNo9L"/>
              </a:rPr>
              <a:t>revolves around its fitness for use . He argued that, ultimately, the value of a product depends on the customer’s needs. Crucially, it </a:t>
            </a:r>
            <a:r>
              <a:rPr lang="en-GB" sz="1800" dirty="0">
                <a:latin typeface="NimbusRomNo9L"/>
              </a:rPr>
              <a:t>forces</a:t>
            </a:r>
            <a:r>
              <a:rPr lang="en-GB" sz="1800" dirty="0">
                <a:effectLst/>
                <a:latin typeface="NimbusRomNo9L"/>
              </a:rPr>
              <a:t> the product developers to focus on those aspects of the product that are especially crucial (the </a:t>
            </a:r>
            <a:r>
              <a:rPr lang="en-GB" sz="1800" i="1" dirty="0">
                <a:effectLst/>
                <a:latin typeface="NimbusRomNo9L"/>
              </a:rPr>
              <a:t>vital few </a:t>
            </a:r>
            <a:r>
              <a:rPr lang="en-GB" sz="1800" dirty="0">
                <a:effectLst/>
                <a:latin typeface="NimbusRomNo9L"/>
              </a:rPr>
              <a:t>objectives) as opposed to the </a:t>
            </a:r>
            <a:r>
              <a:rPr lang="en-GB" sz="1800" i="1" dirty="0">
                <a:effectLst/>
                <a:latin typeface="NimbusRomNo9L"/>
              </a:rPr>
              <a:t>useful many</a:t>
            </a:r>
            <a:r>
              <a:rPr lang="en-GB" sz="1800" dirty="0">
                <a:effectLst/>
                <a:latin typeface="NimbusRomNo9L"/>
              </a:rPr>
              <a:t>.</a:t>
            </a:r>
            <a:r>
              <a:rPr lang="en-GB" sz="1800" dirty="0">
                <a:latin typeface="NimbusRomNo9L"/>
              </a:rPr>
              <a:t> </a:t>
            </a:r>
            <a:endParaRPr lang="en-GB" sz="1100" dirty="0">
              <a:effectLst/>
              <a:latin typeface="Arial" panose="020B0604020202020204"/>
            </a:endParaRPr>
          </a:p>
          <a:p>
            <a:r>
              <a:rPr lang="en-GB" sz="1800" dirty="0">
                <a:latin typeface="CMSY10"/>
              </a:rPr>
              <a:t> </a:t>
            </a:r>
            <a:r>
              <a:rPr lang="en-GB" sz="1800" b="0" dirty="0">
                <a:effectLst/>
                <a:latin typeface="NimbusRomNo9L"/>
              </a:rPr>
              <a:t>Conformance to Requirements</a:t>
            </a:r>
            <a:r>
              <a:rPr lang="en-GB" sz="1800" dirty="0">
                <a:latin typeface="NimbusRomNo9L"/>
              </a:rPr>
              <a:t>:</a:t>
            </a:r>
            <a:r>
              <a:rPr lang="en-GB" sz="1800" b="0" dirty="0">
                <a:effectLst/>
                <a:latin typeface="NimbusRomNo9L"/>
              </a:rPr>
              <a:t> </a:t>
            </a:r>
            <a:r>
              <a:rPr lang="en-GB" sz="1800" dirty="0">
                <a:effectLst/>
                <a:latin typeface="NimbusRomNo9L"/>
              </a:rPr>
              <a:t>Phil Crosby embodied a different tone. He defined quality as “conformance to requirements” . His opinion was that quality can be achieved by the disciplined specification of these requirements, by setting goals, educating employees about the goals, and planning the product in such a way that defects would be avoided.</a:t>
            </a:r>
            <a:r>
              <a:rPr lang="en-GB" sz="1800" dirty="0">
                <a:latin typeface="NimbusRomNo9L"/>
              </a:rPr>
              <a:t> </a:t>
            </a:r>
            <a:endParaRPr lang="en-GB" sz="1800" dirty="0">
              <a:latin typeface="NimbusRomNo9L"/>
            </a:endParaRPr>
          </a:p>
          <a:p>
            <a:endParaRPr lang="en-GB" dirty="0"/>
          </a:p>
          <a:p>
            <a:r>
              <a:rPr lang="en-GB" dirty="0"/>
              <a:t>主观或“适合使用”：由单个用户感知（例如，GUI的美观性、功能缺失…）</a:t>
            </a:r>
            <a:endParaRPr lang="en-GB" dirty="0"/>
          </a:p>
          <a:p>
            <a:endParaRPr lang="en-GB" dirty="0"/>
          </a:p>
          <a:p>
            <a:r>
              <a:rPr lang="en-GB" dirty="0"/>
              <a:t>目标或“符合要求”：可以作为产品的特性来衡量（例如，详细的文档、缺陷数量、是否符合法规…）</a:t>
            </a:r>
            <a:endParaRPr lang="en-GB" dirty="0"/>
          </a:p>
          <a:p>
            <a:endParaRPr lang="en-GB" dirty="0"/>
          </a:p>
          <a:p>
            <a:r>
              <a:rPr lang="en-GB" dirty="0"/>
              <a:t>实用：这对你的团队和客户意味着什么？</a:t>
            </a:r>
            <a:endParaRPr lang="en-GB" dirty="0"/>
          </a:p>
          <a:p>
            <a:endParaRPr lang="en-GB" dirty="0"/>
          </a:p>
          <a:p>
            <a:r>
              <a:rPr lang="en-GB" dirty="0"/>
              <a:t>适合使用：Joseph Juran体现了产品质量围绕其适合使用的理念。他认为，归根结底，产品的价值取决于客户的需求。至关重要的是，它迫使产品开发人员专注于产品的那些特别关键的方面（关键的少数目标），而不是有用的许多目标。 </a:t>
            </a:r>
            <a:endParaRPr lang="en-GB" dirty="0"/>
          </a:p>
          <a:p>
            <a:r>
              <a:rPr lang="en-GB" dirty="0"/>
              <a:t>符合要求：Phil Crosby体现了不同的语气。他将质量定义为“符合要求”。他的观点是，质量可以通过严格规范这些要求、设定目标、教育员工有关目标以及以避免缺陷的方式规划产品来实现。 </a:t>
            </a:r>
            <a:endParaRPr lang="en-GB"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使用标准开发流程</a:t>
            </a:r>
            <a:endParaRPr lang="en-GB"/>
          </a:p>
          <a:p>
            <a:r>
              <a:rPr lang="en-GB"/>
              <a:t>使用编码标准</a:t>
            </a:r>
            <a:endParaRPr lang="en-GB"/>
          </a:p>
          <a:p>
            <a:r>
              <a:rPr lang="en-GB"/>
              <a:t>符合行业标准（如ISO、安全等）</a:t>
            </a:r>
            <a:endParaRPr lang="en-GB"/>
          </a:p>
          <a:p>
            <a:r>
              <a:rPr lang="en-GB"/>
              <a:t>一致的代码质量</a:t>
            </a:r>
            <a:endParaRPr lang="en-GB"/>
          </a:p>
          <a:p>
            <a:r>
              <a:rPr lang="en-GB"/>
              <a:t>从一开始就安全</a:t>
            </a:r>
            <a:endParaRPr lang="en-GB"/>
          </a:p>
          <a:p>
            <a:r>
              <a:rPr lang="en-GB"/>
              <a:t>降低开发成本并加快上市时间</a:t>
            </a:r>
            <a:endParaRPr lang="en-GB"/>
          </a:p>
          <a:p>
            <a:r>
              <a:rPr lang="en-GB"/>
              <a:t>定义和监控指标（缺陷指标和复杂性指标）</a:t>
            </a:r>
            <a:endParaRPr lang="en-GB"/>
          </a:p>
          <a:p>
            <a:r>
              <a:rPr lang="en-GB"/>
              <a:t>高复杂性导致更高数量的缺陷</a:t>
            </a:r>
            <a:endParaRPr lang="en-GB"/>
          </a:p>
          <a:p>
            <a:r>
              <a:rPr lang="en-GB"/>
              <a:t>识别并消除缺陷</a:t>
            </a:r>
            <a:endParaRPr lang="en-GB"/>
          </a:p>
          <a:p>
            <a:r>
              <a:rPr lang="en-GB"/>
              <a:t>进行手动审查</a:t>
            </a:r>
            <a:endParaRPr lang="en-GB"/>
          </a:p>
          <a:p>
            <a:r>
              <a:rPr lang="en-GB"/>
              <a:t>使用测试</a:t>
            </a:r>
            <a:endParaRPr lang="en-GB"/>
          </a:p>
          <a:p>
            <a:endParaRPr lang="en-GB"/>
          </a:p>
          <a:p>
            <a:endParaRPr lang="en-GB"/>
          </a:p>
          <a:p>
            <a:endParaRPr lang="en-GB"/>
          </a:p>
          <a:p>
            <a:endParaRPr lang="en-GB"/>
          </a:p>
          <a:p>
            <a:endParaRPr lang="en-GB"/>
          </a:p>
          <a:p>
            <a:endParaRPr lang="en-GB"/>
          </a:p>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MS PGothic"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MS PGothic"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MS PGothic"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MS PGothic"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MS PGothic"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anose="05000000000000000000" pitchFamily="2" charset="2"/>
              <a:defRPr sz="2400" b="1">
                <a:solidFill>
                  <a:schemeClr val="tx1"/>
                </a:solidFill>
                <a:latin typeface="Courier New" panose="02070309020205020404" pitchFamily="49" charset="0"/>
                <a:ea typeface="MS PGothic"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fld>
            <a:endParaRPr lang="en-GB" altLang="en-US" sz="1100" b="0">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xfrm>
            <a:off x="381000" y="685800"/>
            <a:ext cx="6096000" cy="3429000"/>
          </a:xfrm>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sz="1800" b="1" u="sng" dirty="0">
                <a:effectLst/>
                <a:latin typeface="NimbusRomNo9L"/>
              </a:rPr>
              <a:t>System under Test (SUT) </a:t>
            </a:r>
            <a:r>
              <a:rPr lang="en-GB" sz="1800" dirty="0">
                <a:effectLst/>
                <a:latin typeface="NimbusRomNo9L"/>
              </a:rPr>
              <a:t>This is the system (or unit/function) being tested. It seeks to implement the specification</a:t>
            </a:r>
            <a:r>
              <a:rPr lang="en-GB" sz="1800" dirty="0">
                <a:latin typeface="NimbusRomNo9L"/>
              </a:rPr>
              <a:t>. </a:t>
            </a:r>
            <a:endParaRPr lang="en-GB" dirty="0"/>
          </a:p>
          <a:p>
            <a:r>
              <a:rPr lang="en-GB" sz="1800" dirty="0">
                <a:effectLst/>
                <a:latin typeface="NimbusRomNo9L"/>
              </a:rPr>
              <a:t>The SUT can either be a </a:t>
            </a:r>
            <a:r>
              <a:rPr lang="en-GB" sz="1800" i="1" dirty="0">
                <a:effectLst/>
                <a:latin typeface="NimbusRomNo9L"/>
              </a:rPr>
              <a:t>white-box </a:t>
            </a:r>
            <a:r>
              <a:rPr lang="en-GB" sz="1800" dirty="0">
                <a:effectLst/>
                <a:latin typeface="NimbusRomNo9L"/>
              </a:rPr>
              <a:t>system, where we have complete access to the source code and the run-time state (e.g. the call-stack), or a </a:t>
            </a:r>
            <a:r>
              <a:rPr lang="en-GB" sz="1800" i="1" dirty="0">
                <a:effectLst/>
                <a:latin typeface="NimbusRomNo9L"/>
              </a:rPr>
              <a:t>black-box </a:t>
            </a:r>
            <a:r>
              <a:rPr lang="en-GB" sz="1800" dirty="0">
                <a:effectLst/>
                <a:latin typeface="NimbusRomNo9L"/>
              </a:rPr>
              <a:t>system, where we only have access to the external interface or API (depending on the type of system). It can also be a mixture of the two; for example, library routines might be provided in the form of closed source </a:t>
            </a:r>
            <a:r>
              <a:rPr lang="en-GB" sz="1800" dirty="0">
                <a:latin typeface="NimbusRomNo9L"/>
              </a:rPr>
              <a:t>components</a:t>
            </a:r>
            <a:r>
              <a:rPr lang="en-GB" sz="1800" dirty="0">
                <a:effectLst/>
                <a:latin typeface="NimbusRomNo9L"/>
              </a:rPr>
              <a:t>, whilst the source code for the main core of the system is available for analysis.</a:t>
            </a:r>
            <a:br>
              <a:rPr lang="en-GB" sz="1800" dirty="0">
                <a:effectLst/>
                <a:latin typeface="NimbusRomNo9L"/>
              </a:rPr>
            </a:br>
            <a:r>
              <a:rPr lang="en-GB" sz="1800" dirty="0">
                <a:effectLst/>
                <a:latin typeface="NimbusRomNo9L"/>
              </a:rPr>
              <a:t>The system might be </a:t>
            </a:r>
            <a:r>
              <a:rPr lang="en-GB" sz="1800" i="1" dirty="0">
                <a:effectLst/>
                <a:latin typeface="NimbusRomNo9L"/>
              </a:rPr>
              <a:t>reactive </a:t>
            </a:r>
            <a:r>
              <a:rPr lang="en-GB" sz="1800" dirty="0">
                <a:effectLst/>
                <a:latin typeface="NimbusRomNo9L"/>
              </a:rPr>
              <a:t>where the input / output behaviour at one stage is affected by previous inputs (e.g. a GUI), or it might process inputs in a single batch and return to its initial state. This matters from a testing perspective, because in the reactive case, the test inputs have to be formulated as sequences.</a:t>
            </a:r>
            <a:r>
              <a:rPr lang="en-GB" sz="1800" dirty="0">
                <a:latin typeface="NimbusRomNo9L"/>
              </a:rPr>
              <a:t> </a:t>
            </a:r>
            <a:endParaRPr lang="en-GB" dirty="0"/>
          </a:p>
          <a:p>
            <a:r>
              <a:rPr lang="en-GB" sz="1800" dirty="0">
                <a:effectLst/>
                <a:latin typeface="NimbusRomNo9L"/>
              </a:rPr>
              <a:t>The system might be </a:t>
            </a:r>
            <a:r>
              <a:rPr lang="en-GB" sz="1800" i="1" dirty="0">
                <a:effectLst/>
                <a:latin typeface="NimbusRomNo9L"/>
              </a:rPr>
              <a:t>deterministic</a:t>
            </a:r>
            <a:r>
              <a:rPr lang="en-GB" sz="1800" dirty="0">
                <a:effectLst/>
                <a:latin typeface="NimbusRomNo9L"/>
              </a:rPr>
              <a:t>, where it always returns the same answer for a given input. It might however also be </a:t>
            </a:r>
            <a:r>
              <a:rPr lang="en-GB" sz="1800" i="1" dirty="0">
                <a:effectLst/>
                <a:latin typeface="NimbusRomNo9L"/>
              </a:rPr>
              <a:t>non-deterministic</a:t>
            </a:r>
            <a:r>
              <a:rPr lang="en-GB" sz="1800" dirty="0">
                <a:effectLst/>
                <a:latin typeface="NimbusRomNo9L"/>
              </a:rPr>
              <a:t>, where the same input can elicit different outputs (perhaps because of randomised internal behaviour, or other factors beyond control such as thread-scheduling).</a:t>
            </a:r>
            <a:r>
              <a:rPr lang="en-GB" sz="1800" dirty="0">
                <a:latin typeface="NimbusRomNo9L"/>
              </a:rPr>
              <a:t> </a:t>
            </a:r>
            <a:endParaRPr lang="en-GB" dirty="0"/>
          </a:p>
          <a:p>
            <a:r>
              <a:rPr lang="en-GB" sz="1800" dirty="0">
                <a:effectLst/>
                <a:latin typeface="NimbusRomNo9L"/>
              </a:rPr>
              <a:t>It is commonly important to ensure that the SUT is an isolated version of the “live” system.</a:t>
            </a:r>
            <a:r>
              <a:rPr lang="en-GB" sz="1800" dirty="0">
                <a:latin typeface="NimbusRomNo9L"/>
              </a:rPr>
              <a:t> </a:t>
            </a:r>
            <a:endParaRPr lang="en-GB" sz="1800" dirty="0">
              <a:effectLst/>
              <a:latin typeface="NimbusRomNo9L"/>
            </a:endParaRPr>
          </a:p>
          <a:p>
            <a:endParaRPr lang="en-GB" sz="1800" dirty="0">
              <a:effectLst/>
              <a:latin typeface="NimbusRomNo9L"/>
            </a:endParaRPr>
          </a:p>
          <a:p>
            <a:pPr marL="158750" indent="0">
              <a:buNone/>
            </a:pPr>
            <a:r>
              <a:rPr lang="en-GB" sz="1800" b="1" u="sng" dirty="0">
                <a:effectLst/>
                <a:latin typeface="NimbusRomNo9L"/>
              </a:rPr>
              <a:t>Specification</a:t>
            </a:r>
            <a:r>
              <a:rPr lang="en-GB" sz="1800" b="0" dirty="0">
                <a:effectLst/>
                <a:latin typeface="NimbusRomNo9L"/>
              </a:rPr>
              <a:t> </a:t>
            </a:r>
            <a:r>
              <a:rPr lang="en-GB" sz="1800" dirty="0">
                <a:effectLst/>
                <a:latin typeface="NimbusRomNo9L"/>
              </a:rPr>
              <a:t>A specification represents the idealised behaviour of the system under test. Depending on the development context, this might be embodied as a </a:t>
            </a:r>
            <a:r>
              <a:rPr lang="en-GB" sz="1800" dirty="0">
                <a:latin typeface="NimbusRomNo9L"/>
              </a:rPr>
              <a:t>comprehensive</a:t>
            </a:r>
            <a:r>
              <a:rPr lang="en-GB" sz="1800" dirty="0">
                <a:effectLst/>
                <a:latin typeface="NimbusRomNo9L"/>
              </a:rPr>
              <a:t>, rigorously maintained document (e.g. a set of UML diagrams or a Z specification). Alternatively, if developed in an agile context, it might be a partial intuitive description captured in a selection of user stories, test cases, and documented as comments in the source code.</a:t>
            </a:r>
            <a:r>
              <a:rPr lang="en-GB" sz="1800" dirty="0">
                <a:latin typeface="NimbusRomNo9L"/>
              </a:rPr>
              <a:t> </a:t>
            </a:r>
            <a:endParaRPr lang="en-GB" dirty="0">
              <a:effectLst/>
            </a:endParaRPr>
          </a:p>
          <a:p>
            <a:pPr marL="457200" indent="-298450"/>
            <a:r>
              <a:rPr lang="en-GB" sz="1800" dirty="0">
                <a:effectLst/>
                <a:latin typeface="NimbusRomNo9L"/>
              </a:rPr>
              <a:t>The nature of the specification has an obvious bearing on testing. If a concrete, reliable specification document exists and there is a shared understanding of what the system is supposed to do, this can be used as the basis for a systematic test-generation process. If this is not the case, then testing becomes a more ad-hoc and dependent upon the intuition and experience of the tester.</a:t>
            </a:r>
            <a:endParaRPr lang="en-GB" sz="1800" dirty="0">
              <a:effectLst/>
              <a:latin typeface="NimbusRomNo9L"/>
            </a:endParaRPr>
          </a:p>
          <a:p>
            <a:pPr>
              <a:buFont typeface="+mj-lt"/>
              <a:buAutoNum type="arabicPeriod"/>
            </a:pPr>
            <a:endParaRPr lang="en-GB" sz="1800" dirty="0">
              <a:effectLst/>
              <a:latin typeface="NimbusRomNo9L"/>
            </a:endParaRPr>
          </a:p>
          <a:p>
            <a:pPr marL="158750" indent="0">
              <a:buNone/>
            </a:pPr>
            <a:r>
              <a:rPr lang="en-GB" sz="1800" dirty="0">
                <a:latin typeface="NimbusRomNo9L"/>
              </a:rPr>
              <a:t> </a:t>
            </a:r>
            <a:endParaRPr lang="en-GB" dirty="0">
              <a:effectLst/>
            </a:endParaRPr>
          </a:p>
          <a:p>
            <a:pPr marL="158750" indent="0">
              <a:buNone/>
            </a:pPr>
            <a:r>
              <a:rPr lang="en-GB" sz="1800" b="1" u="sng" dirty="0">
                <a:effectLst/>
                <a:latin typeface="NimbusRomNo9L"/>
              </a:rPr>
              <a:t>Test cases </a:t>
            </a:r>
            <a:r>
              <a:rPr lang="en-GB" sz="1800" dirty="0">
                <a:effectLst/>
                <a:latin typeface="NimbusRomNo9L"/>
              </a:rPr>
              <a:t>The test cases correspond to the executions of the SUT. In practical terms a test case corresponds to an input (or a sequence of inputs) to the system.</a:t>
            </a:r>
            <a:r>
              <a:rPr lang="en-GB" sz="1800" dirty="0">
                <a:latin typeface="NimbusRomNo9L"/>
              </a:rPr>
              <a:t> </a:t>
            </a:r>
            <a:endParaRPr lang="en-GB" dirty="0">
              <a:effectLst/>
            </a:endParaRPr>
          </a:p>
          <a:p>
            <a:r>
              <a:rPr lang="en-GB" sz="1800" dirty="0">
                <a:effectLst/>
                <a:latin typeface="NimbusRomNo9L"/>
              </a:rPr>
              <a:t>Test cases should ideally cumulatively execute every distinctive facet of software behaviour. An ideal test set (collection of test cases) should be capable of exposing any deviation that the SUT makes from the specification. If it can be shown to do this, the test set is deemed to be </a:t>
            </a:r>
            <a:r>
              <a:rPr lang="en-GB" sz="1800" i="1" dirty="0">
                <a:effectLst/>
                <a:latin typeface="NimbusRomNo9L"/>
              </a:rPr>
              <a:t>adequate</a:t>
            </a:r>
            <a:r>
              <a:rPr lang="en-GB" sz="1800" dirty="0">
                <a:effectLst/>
                <a:latin typeface="NimbusRomNo9L"/>
              </a:rPr>
              <a:t>.</a:t>
            </a:r>
            <a:r>
              <a:rPr lang="en-GB" sz="1800" dirty="0">
                <a:latin typeface="NimbusRomNo9L"/>
              </a:rPr>
              <a:t> </a:t>
            </a:r>
            <a:endParaRPr lang="en-GB" sz="1800" dirty="0">
              <a:effectLst/>
              <a:latin typeface="NimbusRomNo9L"/>
            </a:endParaRPr>
          </a:p>
          <a:p>
            <a:pPr marL="457200" indent="-298450"/>
            <a:endParaRPr lang="en-GB" sz="1800" dirty="0">
              <a:effectLst/>
              <a:latin typeface="NimbusRomNo9L"/>
            </a:endParaRPr>
          </a:p>
          <a:p>
            <a:pPr marL="158750" indent="0">
              <a:buNone/>
            </a:pPr>
            <a:r>
              <a:rPr lang="en-GB" sz="1800" b="1" u="sng" dirty="0">
                <a:effectLst/>
                <a:latin typeface="NimbusRomNo9L"/>
              </a:rPr>
              <a:t>Test Oracle </a:t>
            </a:r>
            <a:r>
              <a:rPr lang="en-GB" sz="1800" dirty="0">
                <a:effectLst/>
                <a:latin typeface="NimbusRomNo9L"/>
              </a:rPr>
              <a:t>Executing the test cases alone will not determine whether the SUT </a:t>
            </a:r>
            <a:r>
              <a:rPr lang="en-GB" sz="1800" dirty="0">
                <a:latin typeface="NimbusRomNo9L"/>
              </a:rPr>
              <a:t>conforms </a:t>
            </a:r>
            <a:r>
              <a:rPr lang="en-GB" sz="1800" dirty="0">
                <a:effectLst/>
                <a:latin typeface="NimbusRomNo9L"/>
              </a:rPr>
              <a:t>to the specification or not. This decision – whether or not the output of a test is correct or not – is made by a test oracle. In practice, an oracle might be an assertion in the source code that is checked during the test execution, or it might be the human user, deciding whether or not the behaviour is acceptable.</a:t>
            </a:r>
            <a:r>
              <a:rPr lang="en-GB" sz="1800" dirty="0">
                <a:latin typeface="NimbusRomNo9L"/>
              </a:rPr>
              <a:t> </a:t>
            </a:r>
            <a:endParaRPr lang="en-GB" dirty="0"/>
          </a:p>
          <a:p>
            <a:r>
              <a:rPr lang="en-GB" sz="1800" dirty="0">
                <a:effectLst/>
                <a:latin typeface="NimbusRomNo9L"/>
              </a:rPr>
              <a:t>Test oracles are notoriously difficult to produce</a:t>
            </a:r>
            <a:r>
              <a:rPr lang="en-GB" sz="1800" dirty="0">
                <a:latin typeface="NimbusRomNo9L"/>
              </a:rPr>
              <a:t>. </a:t>
            </a:r>
            <a:r>
              <a:rPr lang="en-GB" sz="1800" dirty="0">
                <a:effectLst/>
                <a:latin typeface="NimbusRomNo9L"/>
              </a:rPr>
              <a:t>There is in practice rarely an explicit, comprehensive, up to date specification that can be used as a reference. A successful software has usually been developed over the course of decades by a multitude of developers, which means that, ultimately, there is rarely a definitive record of how exactly the system should behave. What’s more, there may be tens of thousands of test cases, each of which might produces complex outputs, which can make the task of manual validation of the outputs prohibitively time consuming. These issues are collectively referred to as the </a:t>
            </a:r>
            <a:r>
              <a:rPr lang="en-GB" sz="1800" i="1" dirty="0">
                <a:effectLst/>
                <a:latin typeface="NimbusRomNo9L"/>
              </a:rPr>
              <a:t>oracle problem</a:t>
            </a:r>
            <a:r>
              <a:rPr lang="en-GB" sz="1800" dirty="0">
                <a:effectLst/>
                <a:latin typeface="NimbusRomNo9L"/>
              </a:rPr>
              <a:t>.</a:t>
            </a:r>
            <a:r>
              <a:rPr lang="en-GB" sz="1800" dirty="0">
                <a:latin typeface="NimbusRomNo9L"/>
              </a:rPr>
              <a:t> </a:t>
            </a:r>
            <a:endParaRPr lang="en-GB" dirty="0"/>
          </a:p>
          <a:p>
            <a:pPr marL="158750" indent="0">
              <a:buNone/>
            </a:pPr>
            <a:endParaRPr lang="en-GB" dirty="0">
              <a:effectLst/>
            </a:endParaRPr>
          </a:p>
          <a:p>
            <a:r>
              <a:rPr lang="en-GB" dirty="0"/>
              <a:t>测试中的系统（SUT）这是正在测试的系统（或单元/功能）。它寻求实现规范。 </a:t>
            </a:r>
            <a:endParaRPr lang="en-GB" dirty="0"/>
          </a:p>
          <a:p>
            <a:r>
              <a:rPr lang="en-GB" dirty="0"/>
              <a:t>SUT既可以是白系统，我们可以完全访问源代码和运行时状态（例如call-stack），也可以是黑系统，我们只能访问外部接口或API（取决于系统类型）。它也可以是两者的混合物；例如，库例程可以以闭源组件的形式提供，而系统主要核心的源代码可用于分析。当一个阶段的输入/输出行为受到先前输入（例如GUI）的影响时，系统可能是被动的，或者它可能在单个批次中处理输入并返回到其初始状态。从测试的角度来看，这很重要，因为在被动的情况下，测试输入必须被公式化为序列。 </a:t>
            </a:r>
            <a:endParaRPr lang="en-GB" dirty="0"/>
          </a:p>
          <a:p>
            <a:r>
              <a:rPr lang="en-GB" dirty="0"/>
              <a:t>该系统可能是确定性的，对于给定的输入，它总是返回相同的答案。然而，它也可能是不确定性的，其中相同的输入可能引发不同的输出（可能是因为随机的内部行为，或其他无法控制的因素，如线程调度）。 </a:t>
            </a:r>
            <a:endParaRPr lang="en-GB" dirty="0"/>
          </a:p>
          <a:p>
            <a:r>
              <a:rPr lang="en-GB" dirty="0"/>
              <a:t>通常重要的是要确保SUT是“实时”系统的独立版本。 </a:t>
            </a:r>
            <a:endParaRPr lang="en-GB" dirty="0"/>
          </a:p>
          <a:p>
            <a:endParaRPr lang="en-GB" dirty="0"/>
          </a:p>
          <a:p>
            <a:r>
              <a:rPr lang="en-GB" dirty="0"/>
              <a:t>规范一个规范代表了被测系统的理想化行为。根据开发上下文的不同，这可能体现为一个全面的、严格维护的文档（例如一组UML图或Z规范）。或者，如果在敏捷环境中开发，它可能是在用户故事、测试用例的选择中捕获的部分直观描述，并作为注释记录在源代码中。 </a:t>
            </a:r>
            <a:endParaRPr lang="en-GB" dirty="0"/>
          </a:p>
          <a:p>
            <a:r>
              <a:rPr lang="en-GB" dirty="0"/>
              <a:t>规范的性质对测试有着明显的影响。如果存在具体、可靠的规范文件，并且对系统应该做什么有共同的理解，这可以作为系统测试生成过程的基础。如果不是这样的话，那么测试就变得更加特别，并且依赖于测试人员的直觉和经验。</a:t>
            </a:r>
            <a:endParaRPr lang="en-GB" dirty="0"/>
          </a:p>
          <a:p>
            <a:endParaRPr lang="en-GB" dirty="0"/>
          </a:p>
          <a:p>
            <a:r>
              <a:rPr lang="en-GB" dirty="0"/>
              <a:t> </a:t>
            </a:r>
            <a:endParaRPr lang="en-GB" dirty="0"/>
          </a:p>
          <a:p>
            <a:r>
              <a:rPr lang="en-GB" dirty="0"/>
              <a:t> </a:t>
            </a:r>
            <a:endParaRPr lang="en-GB" dirty="0"/>
          </a:p>
          <a:p>
            <a:r>
              <a:rPr lang="en-GB" dirty="0"/>
              <a:t>测试用例测试用例对应于SUT的执行。在实践中，测试用例对应于系统的输入（或输入序列）。 </a:t>
            </a:r>
            <a:endParaRPr lang="en-GB" dirty="0"/>
          </a:p>
          <a:p>
            <a:endParaRPr lang="en-GB" dirty="0"/>
          </a:p>
          <a:p>
            <a:r>
              <a:rPr lang="en-GB" dirty="0"/>
              <a:t>理想情况下，测试用例应该累积执行软件行为的每一个独特方面。理想的测试集（测试用例的集合）应该能够暴露SUT与规范的任何偏差。如果可以证明它可以做到这一点，则认为测试集是足够的。 </a:t>
            </a:r>
            <a:endParaRPr lang="en-GB" dirty="0"/>
          </a:p>
          <a:p>
            <a:r>
              <a:rPr lang="en-GB" dirty="0"/>
              <a:t>测试Oracle单独执行测试用例并不能确定SUT是否符合规范。这个决定——无论测试的输出是否正确——都是由测试预言机做出的。在实践中，oracle可能是在测试执行期间检查的源代码中的断言，也可能是决定行为是否可接受的人类用户。 </a:t>
            </a:r>
            <a:endParaRPr lang="en-GB" dirty="0"/>
          </a:p>
          <a:p>
            <a:endParaRPr lang="en-GB" dirty="0"/>
          </a:p>
          <a:p>
            <a:endParaRPr lang="en-GB"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6AA84F"/>
              </a:buClr>
              <a:buSzPts val="3600"/>
              <a:buNone/>
              <a:defRPr sz="3600" b="1">
                <a:solidFill>
                  <a:srgbClr val="6AA84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solidFill>
                  <a:srgbClr val="FFFFFF"/>
                </a:solidFill>
              </a:rPr>
              <a:t>Overview of Software Engineering </a:t>
            </a:r>
            <a:r>
              <a:rPr lang="en-GB"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7.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image" Target="../media/image12.png"/><Relationship Id="rId7" Type="http://schemas.openxmlformats.org/officeDocument/2006/relationships/customXml" Target="../ink/ink3.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 Id="rId3" Type="http://schemas.openxmlformats.org/officeDocument/2006/relationships/customXml" Target="../ink/ink1.xml"/><Relationship Id="rId2" Type="http://schemas.openxmlformats.org/officeDocument/2006/relationships/image" Target="../media/image9.emf"/><Relationship Id="rId14" Type="http://schemas.openxmlformats.org/officeDocument/2006/relationships/notesSlide" Target="../notesSlides/notesSlide14.xml"/><Relationship Id="rId13" Type="http://schemas.openxmlformats.org/officeDocument/2006/relationships/slideLayout" Target="../slideLayouts/slideLayout7.xml"/><Relationship Id="rId12" Type="http://schemas.openxmlformats.org/officeDocument/2006/relationships/image" Target="../media/image14.png"/><Relationship Id="rId11" Type="http://schemas.openxmlformats.org/officeDocument/2006/relationships/customXml" Target="../ink/ink5.xml"/><Relationship Id="rId10" Type="http://schemas.openxmlformats.org/officeDocument/2006/relationships/image" Target="../media/image13.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9" Type="http://schemas.openxmlformats.org/officeDocument/2006/relationships/customXml" Target="../ink/ink9.xml"/><Relationship Id="rId8" Type="http://schemas.openxmlformats.org/officeDocument/2006/relationships/image" Target="../media/image19.png"/><Relationship Id="rId7" Type="http://schemas.openxmlformats.org/officeDocument/2006/relationships/customXml" Target="../ink/ink8.xml"/><Relationship Id="rId6" Type="http://schemas.openxmlformats.org/officeDocument/2006/relationships/image" Target="../media/image18.png"/><Relationship Id="rId5" Type="http://schemas.openxmlformats.org/officeDocument/2006/relationships/customXml" Target="../ink/ink7.xml"/><Relationship Id="rId4" Type="http://schemas.openxmlformats.org/officeDocument/2006/relationships/image" Target="../media/image17.png"/><Relationship Id="rId3" Type="http://schemas.openxmlformats.org/officeDocument/2006/relationships/customXml" Target="../ink/ink6.xml"/><Relationship Id="rId22" Type="http://schemas.openxmlformats.org/officeDocument/2006/relationships/notesSlide" Target="../notesSlides/notesSlide15.xml"/><Relationship Id="rId21" Type="http://schemas.openxmlformats.org/officeDocument/2006/relationships/slideLayout" Target="../slideLayouts/slideLayout7.xml"/><Relationship Id="rId20" Type="http://schemas.openxmlformats.org/officeDocument/2006/relationships/image" Target="../media/image25.png"/><Relationship Id="rId2" Type="http://schemas.openxmlformats.org/officeDocument/2006/relationships/image" Target="../media/image16.emf"/><Relationship Id="rId19" Type="http://schemas.openxmlformats.org/officeDocument/2006/relationships/customXml" Target="../ink/ink14.xml"/><Relationship Id="rId18" Type="http://schemas.openxmlformats.org/officeDocument/2006/relationships/image" Target="../media/image24.png"/><Relationship Id="rId17" Type="http://schemas.openxmlformats.org/officeDocument/2006/relationships/customXml" Target="../ink/ink13.xml"/><Relationship Id="rId16" Type="http://schemas.openxmlformats.org/officeDocument/2006/relationships/image" Target="../media/image23.png"/><Relationship Id="rId15" Type="http://schemas.openxmlformats.org/officeDocument/2006/relationships/customXml" Target="../ink/ink12.xml"/><Relationship Id="rId14" Type="http://schemas.openxmlformats.org/officeDocument/2006/relationships/image" Target="../media/image22.png"/><Relationship Id="rId13" Type="http://schemas.openxmlformats.org/officeDocument/2006/relationships/customXml" Target="../ink/ink11.xml"/><Relationship Id="rId12" Type="http://schemas.openxmlformats.org/officeDocument/2006/relationships/image" Target="../media/image21.png"/><Relationship Id="rId11" Type="http://schemas.openxmlformats.org/officeDocument/2006/relationships/customXml" Target="../ink/ink10.xml"/><Relationship Id="rId10" Type="http://schemas.openxmlformats.org/officeDocument/2006/relationships/image" Target="../media/image20.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28.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29.wmf"/></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hyperlink" Target="https://www.thedrum.com/news/2023/02/09/attention-marketers-google-s-100bn-bard-blunder-underscores-current-dangers-using-ai" TargetMode="Externa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www.tomsguide.com/news/google-bard-ai-is-off-to-an-embarrassing-start"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47010" y="809273"/>
            <a:ext cx="8520600" cy="2052600"/>
          </a:xfrm>
          <a:prstGeom prst="rect">
            <a:avLst/>
          </a:prstGeom>
        </p:spPr>
        <p:txBody>
          <a:bodyPr spcFirstLastPara="1" wrap="square" lIns="91425" tIns="91425" rIns="91425" bIns="91425" anchor="b" anchorCtr="0">
            <a:noAutofit/>
          </a:bodyPr>
          <a:lstStyle/>
          <a:p>
            <a:r>
              <a:rPr lang="en-GB" dirty="0"/>
              <a:t>Software Quality</a:t>
            </a:r>
            <a:endParaRPr b="1" dirty="0">
              <a:solidFill>
                <a:srgbClr val="6AA84F"/>
              </a:solidFill>
            </a:endParaRPr>
          </a:p>
        </p:txBody>
      </p:sp>
      <p:sp>
        <p:nvSpPr>
          <p:cNvPr id="68" name="Google Shape;68;p15"/>
          <p:cNvSpPr txBox="1">
            <a:spLocks noGrp="1"/>
          </p:cNvSpPr>
          <p:nvPr>
            <p:ph type="subTitle" idx="1"/>
          </p:nvPr>
        </p:nvSpPr>
        <p:spPr>
          <a:xfrm>
            <a:off x="311700" y="2858050"/>
            <a:ext cx="8520600" cy="1476177"/>
          </a:xfrm>
          <a:prstGeom prst="rect">
            <a:avLst/>
          </a:prstGeom>
        </p:spPr>
        <p:txBody>
          <a:bodyPr spcFirstLastPara="1" wrap="square" lIns="91425" tIns="91425" rIns="91425" bIns="91425" anchor="t" anchorCtr="0">
            <a:noAutofit/>
          </a:bodyPr>
          <a:lstStyle/>
          <a:p>
            <a:pPr marL="0" indent="0"/>
            <a:r>
              <a:rPr lang="en-GB" b="1" dirty="0"/>
              <a:t>Lecture 8 </a:t>
            </a:r>
            <a:endParaRPr lang="en-GB" b="1" dirty="0"/>
          </a:p>
          <a:p>
            <a:pPr marL="0" lvl="0" indent="0" algn="ctr" rtl="0">
              <a:spcBef>
                <a:spcPts val="0"/>
              </a:spcBef>
              <a:spcAft>
                <a:spcPts val="0"/>
              </a:spcAft>
              <a:buNone/>
            </a:pPr>
            <a:endParaRPr sz="1400" dirty="0">
              <a:highlight>
                <a:srgbClr val="FFFF00"/>
              </a:highlight>
            </a:endParaRPr>
          </a:p>
          <a:p>
            <a:pPr marL="0" indent="0">
              <a:buClr>
                <a:schemeClr val="dk1"/>
              </a:buClr>
              <a:buSzPts val="1100"/>
            </a:pPr>
            <a:r>
              <a:rPr lang="en-GB" sz="1800" b="1" dirty="0"/>
              <a:t>Ruzanna Chitchyan, </a:t>
            </a:r>
            <a:r>
              <a:rPr lang="en-GB" sz="1800" dirty="0"/>
              <a:t>Jon Bird, Pete Bennett</a:t>
            </a:r>
            <a:endParaRPr lang="en-GB" sz="1800" dirty="0"/>
          </a:p>
          <a:p>
            <a:pPr marL="0" indent="0">
              <a:buSzPts val="1100"/>
            </a:pPr>
            <a:r>
              <a:rPr lang="en-GB" sz="1800" b="0" i="0" u="none" strike="noStrike" dirty="0">
                <a:solidFill>
                  <a:srgbClr val="595959"/>
                </a:solidFill>
                <a:effectLst/>
                <a:latin typeface="Arial" panose="020B0604020202020204" pitchFamily="34" charset="0"/>
              </a:rPr>
              <a:t>TAs: Alex Elwood, Alex </a:t>
            </a:r>
            <a:r>
              <a:rPr lang="en-GB" sz="1800" b="0" i="0" u="none" strike="noStrike" dirty="0" err="1">
                <a:solidFill>
                  <a:srgbClr val="595959"/>
                </a:solidFill>
                <a:effectLst/>
                <a:latin typeface="Arial" panose="020B0604020202020204" pitchFamily="34" charset="0"/>
              </a:rPr>
              <a:t>Cockrean</a:t>
            </a:r>
            <a:r>
              <a:rPr lang="en-GB" sz="1800" b="0" i="0" u="none" strike="noStrike" dirty="0">
                <a:solidFill>
                  <a:srgbClr val="595959"/>
                </a:solidFill>
                <a:effectLst/>
                <a:latin typeface="Arial" panose="020B0604020202020204" pitchFamily="34" charset="0"/>
              </a:rPr>
              <a:t>, Casper Wang</a:t>
            </a:r>
            <a:r>
              <a:rPr lang="en-GB" sz="1800" b="0" i="0" dirty="0">
                <a:solidFill>
                  <a:srgbClr val="000000"/>
                </a:solidFill>
                <a:effectLst/>
                <a:latin typeface="Arial" panose="020B0604020202020204" pitchFamily="34" charset="0"/>
              </a:rPr>
              <a:t>​</a:t>
            </a:r>
            <a:endParaRPr lang="en-GB"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12636"/>
            <a:ext cx="8520600" cy="572700"/>
          </a:xfrm>
        </p:spPr>
        <p:txBody>
          <a:bodyPr/>
          <a:lstStyle/>
          <a:p>
            <a:r>
              <a:rPr lang="en-US">
                <a:ea typeface="MS PGothic" panose="020B0600070205080204" pitchFamily="34" charset="-128"/>
                <a:cs typeface="MS PGothic" panose="020B0600070205080204" pitchFamily="34" charset="-128"/>
              </a:rPr>
              <a:t>Testing process: key elements and relationships</a:t>
            </a:r>
            <a:endParaRPr lang="en-US">
              <a:ea typeface="MS PGothic" panose="020B0600070205080204" pitchFamily="34" charset="-128"/>
              <a:cs typeface="MS PGothic" panose="020B0600070205080204" pitchFamily="34" charset="-128"/>
            </a:endParaRPr>
          </a:p>
        </p:txBody>
      </p:sp>
      <p:pic>
        <p:nvPicPr>
          <p:cNvPr id="4" name="Picture 3"/>
          <p:cNvPicPr>
            <a:picLocks noChangeAspect="1"/>
          </p:cNvPicPr>
          <p:nvPr/>
        </p:nvPicPr>
        <p:blipFill>
          <a:blip r:embed="rId1"/>
          <a:stretch>
            <a:fillRect/>
          </a:stretch>
        </p:blipFill>
        <p:spPr>
          <a:xfrm>
            <a:off x="1775606" y="698109"/>
            <a:ext cx="5438042" cy="3581150"/>
          </a:xfrm>
          <a:prstGeom prst="rect">
            <a:avLst/>
          </a:prstGeom>
        </p:spPr>
      </p:pic>
      <p:sp>
        <p:nvSpPr>
          <p:cNvPr id="6" name="TextBox 5"/>
          <p:cNvSpPr txBox="1"/>
          <p:nvPr/>
        </p:nvSpPr>
        <p:spPr>
          <a:xfrm>
            <a:off x="79350" y="4445391"/>
            <a:ext cx="8985300" cy="461665"/>
          </a:xfrm>
          <a:prstGeom prst="rect">
            <a:avLst/>
          </a:prstGeom>
          <a:noFill/>
        </p:spPr>
        <p:txBody>
          <a:bodyPr wrap="square">
            <a:spAutoFit/>
          </a:bodyPr>
          <a:lstStyle/>
          <a:p>
            <a:r>
              <a:rPr lang="en-GB" sz="1200">
                <a:effectLst/>
                <a:latin typeface="NimbusRomNo9L"/>
              </a:rPr>
              <a:t>From: M. </a:t>
            </a:r>
            <a:r>
              <a:rPr lang="en-GB" sz="1200" err="1">
                <a:effectLst/>
                <a:latin typeface="NimbusRomNo9L"/>
              </a:rPr>
              <a:t>Staats</a:t>
            </a:r>
            <a:r>
              <a:rPr lang="en-GB" sz="1200">
                <a:effectLst/>
                <a:latin typeface="NimbusRomNo9L"/>
              </a:rPr>
              <a:t>, M. W. Whalen, and M. P. E. </a:t>
            </a:r>
            <a:r>
              <a:rPr lang="en-GB" sz="1200" err="1">
                <a:effectLst/>
                <a:latin typeface="NimbusRomNo9L"/>
              </a:rPr>
              <a:t>Heimdahl</a:t>
            </a:r>
            <a:r>
              <a:rPr lang="en-GB" sz="1200">
                <a:effectLst/>
                <a:latin typeface="NimbusRomNo9L"/>
              </a:rPr>
              <a:t>. Programs, tests, and oracles: the foundations of testing revisited. In </a:t>
            </a:r>
            <a:r>
              <a:rPr lang="en-GB" sz="1200" i="1">
                <a:effectLst/>
                <a:latin typeface="NimbusRomNo9L"/>
              </a:rPr>
              <a:t>Software Engineering (ICSE), 2011 33rd International Conference on</a:t>
            </a:r>
            <a:r>
              <a:rPr lang="en-GB" sz="1200">
                <a:effectLst/>
                <a:latin typeface="NimbusRomNo9L"/>
              </a:rPr>
              <a:t>, pages 391–400. IEEE, 2011. </a:t>
            </a:r>
            <a:endParaRPr lang="en-GB" sz="120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983" y="918364"/>
            <a:ext cx="8520600" cy="2052600"/>
          </a:xfrm>
        </p:spPr>
        <p:txBody>
          <a:bodyPr/>
          <a:lstStyle/>
          <a:p>
            <a:r>
              <a:rPr lang="en-GB" sz="2800"/>
              <a:t>Testing: White Box</a:t>
            </a:r>
            <a:endParaRPr lang="en-GB" sz="2800"/>
          </a:p>
        </p:txBody>
      </p:sp>
      <p:sp>
        <p:nvSpPr>
          <p:cNvPr id="4" name="TextBox 3"/>
          <p:cNvSpPr txBox="1"/>
          <p:nvPr/>
        </p:nvSpPr>
        <p:spPr>
          <a:xfrm>
            <a:off x="330134" y="4503820"/>
            <a:ext cx="8281449" cy="307777"/>
          </a:xfrm>
          <a:prstGeom prst="rect">
            <a:avLst/>
          </a:prstGeom>
          <a:noFill/>
        </p:spPr>
        <p:txBody>
          <a:bodyPr wrap="square">
            <a:spAutoFit/>
          </a:bodyPr>
          <a:lstStyle/>
          <a:p>
            <a:r>
              <a:rPr lang="en-GB" sz="1400">
                <a:effectLst/>
                <a:latin typeface="NimbusRomNo9L"/>
              </a:rPr>
              <a:t>Mauro </a:t>
            </a:r>
            <a:r>
              <a:rPr lang="en-GB" sz="1400" err="1">
                <a:effectLst/>
                <a:latin typeface="NimbusRomNo9L"/>
              </a:rPr>
              <a:t>Pezze</a:t>
            </a:r>
            <a:r>
              <a:rPr lang="en-GB" sz="1400">
                <a:effectLst/>
                <a:latin typeface="NimbusRomNo9L"/>
              </a:rPr>
              <a:t> and Michal Young. </a:t>
            </a:r>
            <a:r>
              <a:rPr lang="en-GB" sz="1400" i="1">
                <a:effectLst/>
                <a:latin typeface="NimbusRomNo9L"/>
              </a:rPr>
              <a:t>Software testing and analysis - process, principles and techniques</a:t>
            </a:r>
            <a:r>
              <a:rPr lang="en-GB" sz="1400">
                <a:effectLst/>
                <a:latin typeface="NimbusRomNo9L"/>
              </a:rPr>
              <a:t>. Wiley, 2007. </a:t>
            </a:r>
            <a:endParaRPr lang="en-GB">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White Box Testing</a:t>
            </a:r>
            <a:endParaRPr lang="en-GB"/>
          </a:p>
        </p:txBody>
      </p:sp>
      <p:sp>
        <p:nvSpPr>
          <p:cNvPr id="3" name="Content Placeholder 2"/>
          <p:cNvSpPr>
            <a:spLocks noGrp="1"/>
          </p:cNvSpPr>
          <p:nvPr>
            <p:ph idx="1"/>
          </p:nvPr>
        </p:nvSpPr>
        <p:spPr>
          <a:xfrm>
            <a:off x="177800" y="1152474"/>
            <a:ext cx="4169117" cy="3686225"/>
          </a:xfrm>
        </p:spPr>
        <p:txBody>
          <a:bodyPr/>
          <a:lstStyle/>
          <a:p>
            <a:pPr>
              <a:lnSpc>
                <a:spcPct val="100000"/>
              </a:lnSpc>
              <a:spcAft>
                <a:spcPts val="600"/>
              </a:spcAft>
            </a:pPr>
            <a:r>
              <a:rPr lang="en-GB" sz="1800" dirty="0">
                <a:solidFill>
                  <a:schemeClr val="tx1"/>
                </a:solidFill>
                <a:effectLst/>
                <a:latin typeface="ArialMT"/>
              </a:rPr>
              <a:t>Access to software ``internals’’:</a:t>
            </a:r>
            <a:r>
              <a:rPr lang="en-GB" sz="1800" dirty="0">
                <a:solidFill>
                  <a:schemeClr val="tx1"/>
                </a:solidFill>
                <a:latin typeface="ArialMT"/>
              </a:rPr>
              <a:t> </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Source code</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Runtime state</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Can keep track of executions.</a:t>
            </a:r>
            <a:endParaRPr lang="en-GB">
              <a:solidFill>
                <a:schemeClr val="tx1"/>
              </a:solidFill>
            </a:endParaRPr>
          </a:p>
          <a:p>
            <a:pPr>
              <a:lnSpc>
                <a:spcPct val="100000"/>
              </a:lnSpc>
              <a:spcAft>
                <a:spcPts val="600"/>
              </a:spcAft>
            </a:pPr>
            <a:r>
              <a:rPr lang="en-GB" sz="1800" dirty="0">
                <a:solidFill>
                  <a:schemeClr val="tx1"/>
                </a:solidFill>
                <a:effectLst/>
                <a:latin typeface="ArialMT"/>
              </a:rPr>
              <a:t>White box testing exploits this to</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Use code to measure coverage</a:t>
            </a:r>
            <a:endParaRPr lang="en-GB" sz="1800" dirty="0">
              <a:solidFill>
                <a:schemeClr val="tx1"/>
              </a:solidFill>
              <a:latin typeface="ArialMT"/>
            </a:endParaRPr>
          </a:p>
          <a:p>
            <a:pPr lvl="2">
              <a:lnSpc>
                <a:spcPct val="100000"/>
              </a:lnSpc>
              <a:spcBef>
                <a:spcPts val="0"/>
              </a:spcBef>
              <a:spcAft>
                <a:spcPts val="600"/>
              </a:spcAft>
            </a:pPr>
            <a:r>
              <a:rPr lang="en-GB" sz="1800" dirty="0">
                <a:solidFill>
                  <a:schemeClr val="tx1"/>
                </a:solidFill>
                <a:effectLst/>
                <a:latin typeface="ArialMT"/>
              </a:rPr>
              <a:t>Many different ways</a:t>
            </a:r>
            <a:r>
              <a:rPr lang="en-GB" sz="1800" dirty="0">
                <a:solidFill>
                  <a:schemeClr val="tx1"/>
                </a:solidFill>
                <a:latin typeface="ArialMT"/>
              </a:rPr>
              <a:t> </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Drive generation of tests that maximise coverage</a:t>
            </a:r>
            <a:r>
              <a:rPr lang="en-GB" sz="1800" dirty="0">
                <a:solidFill>
                  <a:schemeClr val="tx1"/>
                </a:solidFill>
                <a:latin typeface="ArialMT"/>
              </a:rPr>
              <a:t> </a:t>
            </a:r>
            <a:endParaRPr lang="en-GB" dirty="0">
              <a:solidFill>
                <a:schemeClr val="tx1"/>
              </a:solidFill>
              <a:effectLst/>
            </a:endParaRPr>
          </a:p>
          <a:p>
            <a:endParaRPr lang="en-GB"/>
          </a:p>
        </p:txBody>
      </p:sp>
      <p:pic>
        <p:nvPicPr>
          <p:cNvPr id="6" name="Picture 5"/>
          <p:cNvPicPr>
            <a:picLocks noChangeAspect="1"/>
          </p:cNvPicPr>
          <p:nvPr/>
        </p:nvPicPr>
        <p:blipFill>
          <a:blip r:embed="rId1"/>
          <a:stretch>
            <a:fillRect/>
          </a:stretch>
        </p:blipFill>
        <p:spPr>
          <a:xfrm>
            <a:off x="4515729" y="304799"/>
            <a:ext cx="4394200" cy="4533900"/>
          </a:xfrm>
          <a:prstGeom prst="rect">
            <a:avLst/>
          </a:prstGeom>
          <a:solidFill>
            <a:schemeClr val="accent2"/>
          </a:solidFill>
          <a:ln w="28575">
            <a:solidFill>
              <a:srgbClr val="0DA8E2"/>
            </a:solidFill>
            <a:prstDash val="soli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White Box Testing</a:t>
            </a:r>
            <a:endParaRPr lang="en-GB"/>
          </a:p>
        </p:txBody>
      </p:sp>
      <p:sp>
        <p:nvSpPr>
          <p:cNvPr id="3" name="Content Placeholder 2"/>
          <p:cNvSpPr>
            <a:spLocks noGrp="1"/>
          </p:cNvSpPr>
          <p:nvPr>
            <p:ph idx="1"/>
          </p:nvPr>
        </p:nvSpPr>
        <p:spPr>
          <a:xfrm>
            <a:off x="177800" y="1152474"/>
            <a:ext cx="4169117" cy="3686225"/>
          </a:xfrm>
        </p:spPr>
        <p:txBody>
          <a:bodyPr/>
          <a:lstStyle/>
          <a:p>
            <a:pPr>
              <a:lnSpc>
                <a:spcPct val="100000"/>
              </a:lnSpc>
              <a:spcAft>
                <a:spcPts val="600"/>
              </a:spcAft>
            </a:pPr>
            <a:r>
              <a:rPr lang="en-GB" sz="1800" dirty="0">
                <a:solidFill>
                  <a:schemeClr val="tx1"/>
                </a:solidFill>
                <a:effectLst/>
                <a:latin typeface="ArialMT"/>
              </a:rPr>
              <a:t>Access to software ``internals’’:</a:t>
            </a:r>
            <a:r>
              <a:rPr lang="en-GB" sz="1800" dirty="0">
                <a:solidFill>
                  <a:schemeClr val="tx1"/>
                </a:solidFill>
                <a:latin typeface="ArialMT"/>
              </a:rPr>
              <a:t> </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Source code</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Runtime state</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Can keep track of executions.</a:t>
            </a:r>
            <a:endParaRPr lang="en-GB" dirty="0">
              <a:solidFill>
                <a:schemeClr val="tx1"/>
              </a:solidFill>
            </a:endParaRPr>
          </a:p>
          <a:p>
            <a:pPr>
              <a:lnSpc>
                <a:spcPct val="100000"/>
              </a:lnSpc>
              <a:spcAft>
                <a:spcPts val="600"/>
              </a:spcAft>
            </a:pPr>
            <a:r>
              <a:rPr lang="en-GB" sz="1800" dirty="0">
                <a:solidFill>
                  <a:schemeClr val="tx1"/>
                </a:solidFill>
                <a:effectLst/>
                <a:latin typeface="ArialMT"/>
              </a:rPr>
              <a:t>White box testing exploits this to</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Use code to measure coverage</a:t>
            </a:r>
            <a:endParaRPr lang="en-GB" sz="1800" dirty="0">
              <a:solidFill>
                <a:schemeClr val="tx1"/>
              </a:solidFill>
              <a:latin typeface="ArialMT"/>
            </a:endParaRPr>
          </a:p>
          <a:p>
            <a:pPr lvl="2">
              <a:lnSpc>
                <a:spcPct val="100000"/>
              </a:lnSpc>
              <a:spcBef>
                <a:spcPts val="0"/>
              </a:spcBef>
              <a:spcAft>
                <a:spcPts val="600"/>
              </a:spcAft>
            </a:pPr>
            <a:r>
              <a:rPr lang="en-GB" sz="1800" dirty="0">
                <a:solidFill>
                  <a:schemeClr val="tx1"/>
                </a:solidFill>
                <a:effectLst/>
                <a:latin typeface="ArialMT"/>
              </a:rPr>
              <a:t>Many different ways</a:t>
            </a:r>
            <a:r>
              <a:rPr lang="en-GB" sz="1800" dirty="0">
                <a:solidFill>
                  <a:schemeClr val="tx1"/>
                </a:solidFill>
                <a:latin typeface="ArialMT"/>
              </a:rPr>
              <a:t> </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Drive generation of tests that maximise coverage.</a:t>
            </a:r>
            <a:r>
              <a:rPr lang="en-GB" sz="1800" dirty="0">
                <a:solidFill>
                  <a:schemeClr val="tx1"/>
                </a:solidFill>
                <a:latin typeface="ArialMT"/>
              </a:rPr>
              <a:t> </a:t>
            </a:r>
            <a:endParaRPr lang="en-GB">
              <a:solidFill>
                <a:schemeClr val="tx1"/>
              </a:solidFill>
              <a:effectLst/>
            </a:endParaRPr>
          </a:p>
          <a:p>
            <a:endParaRPr lang="en-GB"/>
          </a:p>
        </p:txBody>
      </p:sp>
      <p:pic>
        <p:nvPicPr>
          <p:cNvPr id="4" name="Picture 3"/>
          <p:cNvPicPr>
            <a:picLocks noChangeAspect="1"/>
          </p:cNvPicPr>
          <p:nvPr/>
        </p:nvPicPr>
        <p:blipFill>
          <a:blip r:embed="rId1"/>
          <a:stretch>
            <a:fillRect/>
          </a:stretch>
        </p:blipFill>
        <p:spPr>
          <a:xfrm>
            <a:off x="5566939" y="0"/>
            <a:ext cx="2300770"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MS PGothic" panose="020B0600070205080204" pitchFamily="34" charset="-128"/>
                <a:cs typeface="MS PGothic" panose="020B0600070205080204" pitchFamily="34" charset="-128"/>
              </a:rPr>
              <a:t>White-Box Testing</a:t>
            </a:r>
            <a:endParaRPr lang="en-US" dirty="0">
              <a:ea typeface="MS PGothic" panose="020B0600070205080204" pitchFamily="34" charset="-128"/>
              <a:cs typeface="MS PGothic" panose="020B0600070205080204" pitchFamily="34" charset="-128"/>
            </a:endParaRPr>
          </a:p>
        </p:txBody>
      </p:sp>
      <p:sp>
        <p:nvSpPr>
          <p:cNvPr id="24579" name="Content Placeholder 2"/>
          <p:cNvSpPr>
            <a:spLocks noGrp="1"/>
          </p:cNvSpPr>
          <p:nvPr>
            <p:ph idx="1"/>
          </p:nvPr>
        </p:nvSpPr>
        <p:spPr>
          <a:xfrm>
            <a:off x="689548" y="1169233"/>
            <a:ext cx="7270337" cy="3402766"/>
          </a:xfrm>
        </p:spPr>
        <p:txBody>
          <a:bodyPr/>
          <a:lstStyle/>
          <a:p>
            <a:r>
              <a:rPr lang="en-GB" sz="1800">
                <a:latin typeface="NimbusRomNo9L"/>
              </a:rPr>
              <a:t>Coverage Metrics: </a:t>
            </a:r>
            <a:endParaRPr lang="en-GB" sz="2000"/>
          </a:p>
          <a:p>
            <a:pPr marL="1114425" indent="-357505"/>
            <a:r>
              <a:rPr lang="en-GB" sz="1800" b="0">
                <a:effectLst/>
                <a:latin typeface="NimbusRomNo9L"/>
              </a:rPr>
              <a:t>Statement coverage </a:t>
            </a:r>
            <a:endParaRPr lang="en-GB" sz="1800" b="0">
              <a:effectLst/>
              <a:latin typeface="NimbusRomNo9L"/>
            </a:endParaRPr>
          </a:p>
          <a:p>
            <a:pPr marL="1114425" indent="-357505"/>
            <a:r>
              <a:rPr lang="en-GB" sz="1800" b="0">
                <a:effectLst/>
                <a:latin typeface="NimbusRomNo9L"/>
              </a:rPr>
              <a:t>Branch coverage </a:t>
            </a:r>
            <a:endParaRPr lang="en-GB" sz="1800">
              <a:effectLst/>
              <a:latin typeface="NimbusRomNo9L"/>
            </a:endParaRPr>
          </a:p>
          <a:p>
            <a:pPr marL="1114425" indent="-357505"/>
            <a:r>
              <a:rPr lang="en-GB" sz="1800" b="0">
                <a:solidFill>
                  <a:schemeClr val="bg1">
                    <a:lumMod val="75000"/>
                  </a:schemeClr>
                </a:solidFill>
                <a:effectLst/>
                <a:latin typeface="NimbusRomNo9L"/>
              </a:rPr>
              <a:t>Def-Use or Dataflow coverage </a:t>
            </a:r>
            <a:endParaRPr lang="en-GB" sz="1800" b="0">
              <a:solidFill>
                <a:schemeClr val="bg1">
                  <a:lumMod val="75000"/>
                </a:schemeClr>
              </a:solidFill>
              <a:effectLst/>
              <a:latin typeface="NimbusRomNo9L"/>
            </a:endParaRPr>
          </a:p>
          <a:p>
            <a:pPr marL="1114425" indent="-357505"/>
            <a:r>
              <a:rPr lang="en-GB" sz="1800" b="0">
                <a:solidFill>
                  <a:schemeClr val="bg1">
                    <a:lumMod val="75000"/>
                  </a:schemeClr>
                </a:solidFill>
                <a:effectLst/>
                <a:latin typeface="NimbusRomNo9L"/>
              </a:rPr>
              <a:t>MC/DC (Modified Condition / Decision Coverage)</a:t>
            </a:r>
            <a:endParaRPr lang="en-GB" sz="1800" b="0">
              <a:solidFill>
                <a:schemeClr val="bg1">
                  <a:lumMod val="75000"/>
                </a:schemeClr>
              </a:solidFill>
              <a:effectLst/>
              <a:latin typeface="NimbusRomNo9L"/>
            </a:endParaRPr>
          </a:p>
          <a:p>
            <a:pPr marL="1114425" indent="-357505"/>
            <a:r>
              <a:rPr lang="en-GB" sz="1800">
                <a:solidFill>
                  <a:schemeClr val="bg1">
                    <a:lumMod val="75000"/>
                  </a:schemeClr>
                </a:solidFill>
                <a:latin typeface="NimbusRomNo9L"/>
              </a:rPr>
              <a:t>Mutation coverage…</a:t>
            </a:r>
            <a:r>
              <a:rPr lang="en-GB" sz="1800" b="0">
                <a:solidFill>
                  <a:schemeClr val="bg1">
                    <a:lumMod val="75000"/>
                  </a:schemeClr>
                </a:solidFill>
                <a:effectLst/>
                <a:latin typeface="NimbusRomNo9L"/>
              </a:rPr>
              <a:t> </a:t>
            </a:r>
            <a:endParaRPr lang="en-GB" sz="2000">
              <a:solidFill>
                <a:schemeClr val="bg1">
                  <a:lumMod val="75000"/>
                </a:schemeClr>
              </a:solidFill>
            </a:endParaRPr>
          </a:p>
          <a:p>
            <a:pPr marL="127000" indent="0">
              <a:buNone/>
            </a:pPr>
            <a:endParaRPr lang="en-GB" sz="1800">
              <a:effectLst/>
              <a:latin typeface="NimbusRomNo9L"/>
            </a:endParaRPr>
          </a:p>
          <a:p>
            <a:r>
              <a:rPr lang="en-GB">
                <a:latin typeface="NimbusRomNo9L"/>
              </a:rPr>
              <a:t>Prescribed metrics, e.g., </a:t>
            </a:r>
            <a:r>
              <a:rPr lang="en-GB" sz="1600">
                <a:effectLst/>
                <a:latin typeface="NimbusRomNo9L"/>
              </a:rPr>
              <a:t>DO178-B/C standard for civilian aircraft software </a:t>
            </a:r>
            <a:endParaRPr lang="en-GB" sz="1600">
              <a:effectLst/>
              <a:latin typeface="NimbusRomNo9L"/>
            </a:endParaRPr>
          </a:p>
          <a:p>
            <a:pPr marL="1114425" indent="-328930"/>
            <a:r>
              <a:rPr lang="en-GB" sz="1600">
                <a:effectLst/>
                <a:latin typeface="NimbusRomNo9L"/>
              </a:rPr>
              <a:t>non-critical - statement coverage</a:t>
            </a:r>
            <a:endParaRPr lang="en-GB" sz="1600">
              <a:effectLst/>
              <a:latin typeface="NimbusRomNo9L"/>
            </a:endParaRPr>
          </a:p>
          <a:p>
            <a:pPr marL="1114425" indent="-328930"/>
            <a:r>
              <a:rPr lang="en-GB" sz="1600">
                <a:effectLst/>
                <a:latin typeface="NimbusRomNo9L"/>
              </a:rPr>
              <a:t>safety-critical -  MC/DC coverage</a:t>
            </a:r>
            <a:endParaRPr lang="en-GB" sz="1600">
              <a:effectLst/>
              <a:latin typeface="NimbusRomNo9L"/>
            </a:endParaRPr>
          </a:p>
          <a:p>
            <a:pPr marL="127000" indent="0">
              <a:buNone/>
            </a:pPr>
            <a:endParaRPr lang="en-GB"/>
          </a:p>
          <a:p>
            <a:endParaRPr lang="en-GB"/>
          </a:p>
          <a:p>
            <a:pPr>
              <a:spcAft>
                <a:spcPts val="600"/>
              </a:spcAft>
            </a:pPr>
            <a:endParaRPr lang="en-US">
              <a:ea typeface="MS PGothic" panose="020B0600070205080204" pitchFamily="34" charset="-128"/>
              <a:cs typeface="MS PGothic" panose="020B0600070205080204" pitchFamily="34" charset="-128"/>
            </a:endParaRPr>
          </a:p>
          <a:p>
            <a:pPr>
              <a:spcAft>
                <a:spcPts val="600"/>
              </a:spcAft>
            </a:pPr>
            <a:endParaRPr lang="en-US">
              <a:ea typeface="MS PGothic" panose="020B0600070205080204" pitchFamily="34" charset="-128"/>
              <a:cs typeface="MS PGothic"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4675297" cy="572700"/>
          </a:xfrm>
        </p:spPr>
        <p:txBody>
          <a:bodyPr/>
          <a:lstStyle/>
          <a:p>
            <a:r>
              <a:rPr lang="en-GB"/>
              <a:t>Statement Coverage</a:t>
            </a:r>
            <a:endParaRPr lang="en-GB"/>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7800" y="1152474"/>
                <a:ext cx="4809197" cy="3686225"/>
              </a:xfrm>
            </p:spPr>
            <p:txBody>
              <a:bodyPr/>
              <a:lstStyle/>
              <a:p>
                <a:pPr>
                  <a:lnSpc>
                    <a:spcPct val="100000"/>
                  </a:lnSpc>
                  <a:spcAft>
                    <a:spcPts val="1200"/>
                  </a:spcAft>
                </a:pPr>
                <a:r>
                  <a:rPr lang="en-GB" sz="1800">
                    <a:solidFill>
                      <a:schemeClr val="tx1"/>
                    </a:solidFill>
                    <a:effectLst/>
                    <a:latin typeface="ArialMT"/>
                  </a:rPr>
                  <a:t>Test inputs should collectively have executed each statement</a:t>
                </a:r>
                <a:endParaRPr lang="en-GB" sz="1800">
                  <a:solidFill>
                    <a:schemeClr val="tx1"/>
                  </a:solidFill>
                  <a:effectLst/>
                  <a:latin typeface="ArialMT"/>
                </a:endParaRPr>
              </a:p>
              <a:p>
                <a:pPr>
                  <a:lnSpc>
                    <a:spcPct val="100000"/>
                  </a:lnSpc>
                  <a:spcAft>
                    <a:spcPts val="1200"/>
                  </a:spcAft>
                </a:pPr>
                <a:r>
                  <a:rPr lang="en-GB" sz="1800">
                    <a:solidFill>
                      <a:schemeClr val="tx1"/>
                    </a:solidFill>
                    <a:effectLst/>
                    <a:latin typeface="ArialMT"/>
                  </a:rPr>
                  <a:t>If a statement always exhibits a fault when executed, it will be detected</a:t>
                </a:r>
                <a:endParaRPr lang="en-GB" sz="1800">
                  <a:solidFill>
                    <a:schemeClr val="tx1"/>
                  </a:solidFill>
                  <a:effectLst/>
                  <a:latin typeface="ArialMT"/>
                </a:endParaRPr>
              </a:p>
              <a:p>
                <a:pPr>
                  <a:lnSpc>
                    <a:spcPct val="100000"/>
                  </a:lnSpc>
                  <a:spcAft>
                    <a:spcPts val="600"/>
                  </a:spcAft>
                </a:pPr>
                <a:r>
                  <a:rPr lang="en-GB" sz="1800">
                    <a:solidFill>
                      <a:schemeClr val="tx1"/>
                    </a:solidFill>
                    <a:effectLst/>
                    <a:latin typeface="ArialMT"/>
                  </a:rPr>
                  <a:t>Computed as:</a:t>
                </a:r>
                <a:endParaRPr lang="en-GB" sz="1800">
                  <a:solidFill>
                    <a:schemeClr val="tx1"/>
                  </a:solidFill>
                  <a:effectLst/>
                  <a:latin typeface="ArialMT"/>
                </a:endParaRPr>
              </a:p>
              <a:p>
                <a:pPr marL="584200" lvl="1" indent="0">
                  <a:lnSpc>
                    <a:spcPct val="100000"/>
                  </a:lnSpc>
                  <a:spcAft>
                    <a:spcPts val="600"/>
                  </a:spcAft>
                  <a:buNone/>
                </a:pPr>
                <a:r>
                  <a:rPr lang="en-GB" sz="1800" i="1">
                    <a:solidFill>
                      <a:schemeClr val="tx1"/>
                    </a:solidFill>
                    <a:effectLst/>
                    <a:latin typeface="Calibri" panose="020F0502020204030204" pitchFamily="34" charset="0"/>
                    <a:cs typeface="Calibri" panose="020F0502020204030204" pitchFamily="34" charset="0"/>
                  </a:rPr>
                  <a:t>Coverage = </a:t>
                </a:r>
                <a14:m>
                  <m:oMath xmlns:m="http://schemas.openxmlformats.org/officeDocument/2006/math">
                    <m:f>
                      <m:fPr>
                        <m:ctrlPr>
                          <a:rPr lang="en-GB" sz="1800" i="1" smtClean="0">
                            <a:solidFill>
                              <a:schemeClr val="tx1"/>
                            </a:solidFill>
                            <a:effectLst/>
                            <a:latin typeface="Cambria Math" panose="02040503050406030204" pitchFamily="18" charset="0"/>
                          </a:rPr>
                        </m:ctrlPr>
                      </m:fPr>
                      <m:num>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i="1" dirty="0">
                            <a:solidFill>
                              <a:schemeClr val="tx1"/>
                            </a:solidFill>
                            <a:latin typeface="Calibri" panose="020F0502020204030204" pitchFamily="34" charset="0"/>
                            <a:cs typeface="Calibri" panose="020F0502020204030204" pitchFamily="34" charset="0"/>
                          </a:rPr>
                          <m:t>Statements</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i="1" dirty="0">
                            <a:solidFill>
                              <a:schemeClr val="tx1"/>
                            </a:solidFill>
                            <a:latin typeface="Calibri" panose="020F0502020204030204" pitchFamily="34" charset="0"/>
                            <a:cs typeface="Calibri" panose="020F0502020204030204" pitchFamily="34" charset="0"/>
                          </a:rPr>
                          <m:t>executed</m:t>
                        </m:r>
                        <m:r>
                          <m:rPr>
                            <m:nor/>
                          </m:rPr>
                          <a:rPr lang="en-GB" sz="1800" i="1" dirty="0">
                            <a:solidFill>
                              <a:schemeClr val="tx1"/>
                            </a:solidFill>
                            <a:latin typeface="Calibri" panose="020F0502020204030204" pitchFamily="34" charset="0"/>
                            <a:cs typeface="Calibri" panose="020F0502020204030204" pitchFamily="34" charset="0"/>
                          </a:rPr>
                          <m:t>|</m:t>
                        </m:r>
                      </m:num>
                      <m:den>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i="1" dirty="0">
                            <a:solidFill>
                              <a:schemeClr val="tx1"/>
                            </a:solidFill>
                            <a:latin typeface="Calibri" panose="020F0502020204030204" pitchFamily="34" charset="0"/>
                            <a:cs typeface="Calibri" panose="020F0502020204030204" pitchFamily="34" charset="0"/>
                          </a:rPr>
                          <m:t>Total</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i="1" dirty="0">
                            <a:solidFill>
                              <a:schemeClr val="tx1"/>
                            </a:solidFill>
                            <a:latin typeface="Calibri" panose="020F0502020204030204" pitchFamily="34" charset="0"/>
                            <a:cs typeface="Calibri" panose="020F0502020204030204" pitchFamily="34" charset="0"/>
                          </a:rPr>
                          <m:t>statements</m:t>
                        </m:r>
                        <m:r>
                          <m:rPr>
                            <m:nor/>
                          </m:rPr>
                          <a:rPr lang="en-GB" sz="1800" i="1" dirty="0">
                            <a:solidFill>
                              <a:schemeClr val="tx1"/>
                            </a:solidFill>
                            <a:latin typeface="Calibri" panose="020F0502020204030204" pitchFamily="34" charset="0"/>
                            <a:cs typeface="Calibri" panose="020F0502020204030204" pitchFamily="34" charset="0"/>
                          </a:rPr>
                          <m:t>|</m:t>
                        </m:r>
                      </m:den>
                    </m:f>
                  </m:oMath>
                </a14:m>
                <a:endParaRPr lang="en-GB" i="1">
                  <a:latin typeface="Calibri" panose="020F0502020204030204" pitchFamily="34" charset="0"/>
                  <a:cs typeface="Calibri" panose="020F0502020204030204" pitchFamily="34"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77800" y="1152474"/>
                <a:ext cx="4809197" cy="3686225"/>
              </a:xfrm>
              <a:blipFill rotWithShape="1">
                <a:blip r:embed="rId1"/>
                <a:stretch>
                  <a:fillRect t="-16" r="7" b="17"/>
                </a:stretch>
              </a:blipFill>
            </p:spPr>
            <p:txBody>
              <a:bodyPr/>
              <a:lstStyle/>
              <a:p>
                <a:r>
                  <a:rPr lang="zh-CN" altLang="en-US">
                    <a:noFill/>
                  </a:rPr>
                  <a:t> </a:t>
                </a:r>
              </a:p>
            </p:txBody>
          </p:sp>
        </mc:Fallback>
      </mc:AlternateContent>
      <p:pic>
        <p:nvPicPr>
          <p:cNvPr id="4" name="Picture 3"/>
          <p:cNvPicPr>
            <a:picLocks noChangeAspect="1"/>
          </p:cNvPicPr>
          <p:nvPr/>
        </p:nvPicPr>
        <p:blipFill>
          <a:blip r:embed="rId2"/>
          <a:stretch>
            <a:fillRect/>
          </a:stretch>
        </p:blipFill>
        <p:spPr>
          <a:xfrm>
            <a:off x="5566939" y="0"/>
            <a:ext cx="2300770" cy="5143500"/>
          </a:xfrm>
          <a:prstGeom prst="rect">
            <a:avLst/>
          </a:prstGeom>
        </p:spPr>
      </p:pic>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6158364" y="122541"/>
              <a:ext cx="108568" cy="15218"/>
            </p14:xfrm>
          </p:contentPart>
        </mc:Choice>
        <mc:Fallback xmlns="">
          <p:pic>
            <p:nvPicPr>
              <p:cNvPr id="5" name="Ink 4"/>
            </p:nvPicPr>
            <p:blipFill>
              <a:blip r:embed="rId4"/>
            </p:blipFill>
            <p:spPr>
              <a:xfrm>
                <a:off x="6158364" y="122541"/>
                <a:ext cx="108568" cy="1521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6054866" y="123186"/>
              <a:ext cx="496346" cy="68365"/>
            </p14:xfrm>
          </p:contentPart>
        </mc:Choice>
        <mc:Fallback xmlns="">
          <p:pic>
            <p:nvPicPr>
              <p:cNvPr id="6" name="Ink 5"/>
            </p:nvPicPr>
            <p:blipFill>
              <a:blip r:embed="rId6"/>
            </p:blipFill>
            <p:spPr>
              <a:xfrm>
                <a:off x="6054866" y="123186"/>
                <a:ext cx="496346" cy="683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4" name="Ink 13"/>
              <p14:cNvContentPartPr/>
              <p14:nvPr/>
            </p14:nvContentPartPr>
            <p14:xfrm>
              <a:off x="6086037" y="153203"/>
              <a:ext cx="837175" cy="4903784"/>
            </p14:xfrm>
          </p:contentPart>
        </mc:Choice>
        <mc:Fallback xmlns="">
          <p:pic>
            <p:nvPicPr>
              <p:cNvPr id="14" name="Ink 13"/>
            </p:nvPicPr>
            <p:blipFill>
              <a:blip r:embed="rId8"/>
            </p:blipFill>
            <p:spPr>
              <a:xfrm>
                <a:off x="6086037" y="153203"/>
                <a:ext cx="837175" cy="490378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5" name="Ink 14"/>
              <p14:cNvContentPartPr/>
              <p14:nvPr/>
            </p14:nvContentPartPr>
            <p14:xfrm>
              <a:off x="6507482" y="3774138"/>
              <a:ext cx="542155" cy="1263996"/>
            </p14:xfrm>
          </p:contentPart>
        </mc:Choice>
        <mc:Fallback xmlns="">
          <p:pic>
            <p:nvPicPr>
              <p:cNvPr id="15" name="Ink 14"/>
            </p:nvPicPr>
            <p:blipFill>
              <a:blip r:embed="rId10"/>
            </p:blipFill>
            <p:spPr>
              <a:xfrm>
                <a:off x="6507482" y="3774138"/>
                <a:ext cx="542155" cy="126399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6" name="Ink 15"/>
              <p14:cNvContentPartPr/>
              <p14:nvPr/>
            </p14:nvContentPartPr>
            <p14:xfrm>
              <a:off x="6801478" y="3890223"/>
              <a:ext cx="609144" cy="1052806"/>
            </p14:xfrm>
          </p:contentPart>
        </mc:Choice>
        <mc:Fallback xmlns="">
          <p:pic>
            <p:nvPicPr>
              <p:cNvPr id="16" name="Ink 15"/>
            </p:nvPicPr>
            <p:blipFill>
              <a:blip r:embed="rId12"/>
            </p:blipFill>
            <p:spPr>
              <a:xfrm>
                <a:off x="6801478" y="3890223"/>
                <a:ext cx="609144" cy="1052806"/>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4675297" cy="572700"/>
          </a:xfrm>
        </p:spPr>
        <p:txBody>
          <a:bodyPr/>
          <a:lstStyle/>
          <a:p>
            <a:r>
              <a:rPr lang="en-GB" dirty="0"/>
              <a:t>Branch Coverage</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7800" y="1152474"/>
                <a:ext cx="4809197" cy="3686225"/>
              </a:xfrm>
            </p:spPr>
            <p:txBody>
              <a:bodyPr/>
              <a:lstStyle/>
              <a:p>
                <a:pPr>
                  <a:lnSpc>
                    <a:spcPct val="100000"/>
                  </a:lnSpc>
                  <a:spcAft>
                    <a:spcPts val="1200"/>
                  </a:spcAft>
                </a:pPr>
                <a:r>
                  <a:rPr lang="en-GB" sz="1800" dirty="0">
                    <a:solidFill>
                      <a:schemeClr val="tx1"/>
                    </a:solidFill>
                    <a:effectLst/>
                    <a:latin typeface="ArialMT"/>
                  </a:rPr>
                  <a:t>Test inputs should collectively have executed each branch</a:t>
                </a:r>
                <a:endParaRPr lang="en-GB" sz="1800" dirty="0">
                  <a:solidFill>
                    <a:schemeClr val="tx1"/>
                  </a:solidFill>
                  <a:effectLst/>
                  <a:latin typeface="ArialMT"/>
                </a:endParaRPr>
              </a:p>
              <a:p>
                <a:pPr>
                  <a:lnSpc>
                    <a:spcPct val="100000"/>
                  </a:lnSpc>
                  <a:spcAft>
                    <a:spcPts val="1200"/>
                  </a:spcAft>
                </a:pPr>
                <a:r>
                  <a:rPr lang="en-GB" sz="1800" dirty="0">
                    <a:solidFill>
                      <a:schemeClr val="tx1"/>
                    </a:solidFill>
                    <a:effectLst/>
                    <a:latin typeface="ArialMT"/>
                  </a:rPr>
                  <a:t>Subsumes statement coverage</a:t>
                </a:r>
                <a:endParaRPr lang="en-GB" sz="1800" dirty="0">
                  <a:solidFill>
                    <a:schemeClr val="tx1"/>
                  </a:solidFill>
                  <a:effectLst/>
                  <a:latin typeface="ArialMT"/>
                </a:endParaRPr>
              </a:p>
              <a:p>
                <a:pPr>
                  <a:lnSpc>
                    <a:spcPct val="100000"/>
                  </a:lnSpc>
                  <a:spcAft>
                    <a:spcPts val="600"/>
                  </a:spcAft>
                </a:pPr>
                <a:r>
                  <a:rPr lang="en-GB" sz="1800" dirty="0">
                    <a:solidFill>
                      <a:schemeClr val="tx1"/>
                    </a:solidFill>
                    <a:effectLst/>
                    <a:latin typeface="ArialMT"/>
                  </a:rPr>
                  <a:t>Computed as:</a:t>
                </a:r>
                <a:endParaRPr lang="en-GB" sz="1800" dirty="0">
                  <a:solidFill>
                    <a:schemeClr val="tx1"/>
                  </a:solidFill>
                  <a:effectLst/>
                  <a:latin typeface="ArialMT"/>
                </a:endParaRPr>
              </a:p>
              <a:p>
                <a:pPr marL="584200" lvl="1" indent="0">
                  <a:lnSpc>
                    <a:spcPct val="100000"/>
                  </a:lnSpc>
                  <a:spcAft>
                    <a:spcPts val="600"/>
                  </a:spcAft>
                  <a:buNone/>
                </a:pPr>
                <a:r>
                  <a:rPr lang="en-GB" sz="1800" i="1" dirty="0">
                    <a:solidFill>
                      <a:schemeClr val="tx1"/>
                    </a:solidFill>
                    <a:effectLst/>
                    <a:latin typeface="Calibri" panose="020F0502020204030204" pitchFamily="34" charset="0"/>
                    <a:cs typeface="Calibri" panose="020F0502020204030204" pitchFamily="34" charset="0"/>
                  </a:rPr>
                  <a:t>Coverage = </a:t>
                </a:r>
                <a14:m>
                  <m:oMath xmlns:m="http://schemas.openxmlformats.org/officeDocument/2006/math">
                    <m:f>
                      <m:fPr>
                        <m:ctrlPr>
                          <a:rPr lang="en-GB" sz="1800" i="1" smtClean="0">
                            <a:solidFill>
                              <a:schemeClr val="tx1"/>
                            </a:solidFill>
                            <a:effectLst/>
                            <a:latin typeface="Cambria Math" panose="02040503050406030204" pitchFamily="18" charset="0"/>
                          </a:rPr>
                        </m:ctrlPr>
                      </m:fPr>
                      <m:num>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b="0" i="1" dirty="0" smtClean="0">
                            <a:solidFill>
                              <a:schemeClr val="tx1"/>
                            </a:solidFill>
                            <a:latin typeface="Calibri" panose="020F0502020204030204" pitchFamily="34" charset="0"/>
                            <a:cs typeface="Calibri" panose="020F0502020204030204" pitchFamily="34" charset="0"/>
                          </a:rPr>
                          <m:t>Branches</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i="1" dirty="0">
                            <a:solidFill>
                              <a:schemeClr val="tx1"/>
                            </a:solidFill>
                            <a:latin typeface="Calibri" panose="020F0502020204030204" pitchFamily="34" charset="0"/>
                            <a:cs typeface="Calibri" panose="020F0502020204030204" pitchFamily="34" charset="0"/>
                          </a:rPr>
                          <m:t>executed</m:t>
                        </m:r>
                        <m:r>
                          <m:rPr>
                            <m:nor/>
                          </m:rPr>
                          <a:rPr lang="en-GB" sz="1800" i="1" dirty="0">
                            <a:solidFill>
                              <a:schemeClr val="tx1"/>
                            </a:solidFill>
                            <a:latin typeface="Calibri" panose="020F0502020204030204" pitchFamily="34" charset="0"/>
                            <a:cs typeface="Calibri" panose="020F0502020204030204" pitchFamily="34" charset="0"/>
                          </a:rPr>
                          <m:t>|</m:t>
                        </m:r>
                      </m:num>
                      <m:den>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i="1" dirty="0">
                            <a:solidFill>
                              <a:schemeClr val="tx1"/>
                            </a:solidFill>
                            <a:latin typeface="Calibri" panose="020F0502020204030204" pitchFamily="34" charset="0"/>
                            <a:cs typeface="Calibri" panose="020F0502020204030204" pitchFamily="34" charset="0"/>
                          </a:rPr>
                          <m:t>Total</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b="0" i="1" dirty="0" smtClean="0">
                            <a:solidFill>
                              <a:schemeClr val="tx1"/>
                            </a:solidFill>
                            <a:latin typeface="Calibri" panose="020F0502020204030204" pitchFamily="34" charset="0"/>
                            <a:cs typeface="Calibri" panose="020F0502020204030204" pitchFamily="34" charset="0"/>
                          </a:rPr>
                          <m:t>branches</m:t>
                        </m:r>
                        <m:r>
                          <m:rPr>
                            <m:nor/>
                          </m:rPr>
                          <a:rPr lang="en-GB" sz="1800" i="1" dirty="0">
                            <a:solidFill>
                              <a:schemeClr val="tx1"/>
                            </a:solidFill>
                            <a:latin typeface="Calibri" panose="020F0502020204030204" pitchFamily="34" charset="0"/>
                            <a:cs typeface="Calibri" panose="020F0502020204030204" pitchFamily="34" charset="0"/>
                          </a:rPr>
                          <m:t>|</m:t>
                        </m:r>
                      </m:den>
                    </m:f>
                  </m:oMath>
                </a14:m>
                <a:endParaRPr lang="en-GB" i="1" dirty="0">
                  <a:latin typeface="Calibri" panose="020F0502020204030204" pitchFamily="34" charset="0"/>
                  <a:cs typeface="Calibri" panose="020F0502020204030204" pitchFamily="34"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77800" y="1152474"/>
                <a:ext cx="4809197" cy="3686225"/>
              </a:xfrm>
              <a:blipFill rotWithShape="1">
                <a:blip r:embed="rId1"/>
                <a:stretch>
                  <a:fillRect t="-16" r="7" b="17"/>
                </a:stretch>
              </a:blipFill>
            </p:spPr>
            <p:txBody>
              <a:bodyPr/>
              <a:lstStyle/>
              <a:p>
                <a:r>
                  <a:rPr lang="zh-CN" altLang="en-US">
                    <a:noFill/>
                  </a:rPr>
                  <a:t> </a:t>
                </a:r>
              </a:p>
            </p:txBody>
          </p:sp>
        </mc:Fallback>
      </mc:AlternateContent>
      <p:pic>
        <p:nvPicPr>
          <p:cNvPr id="4" name="Picture 3"/>
          <p:cNvPicPr>
            <a:picLocks noChangeAspect="1"/>
          </p:cNvPicPr>
          <p:nvPr/>
        </p:nvPicPr>
        <p:blipFill>
          <a:blip r:embed="rId2"/>
          <a:stretch>
            <a:fillRect/>
          </a:stretch>
        </p:blipFill>
        <p:spPr>
          <a:xfrm>
            <a:off x="5566939" y="0"/>
            <a:ext cx="2300770" cy="5143500"/>
          </a:xfrm>
          <a:prstGeom prst="rect">
            <a:avLst/>
          </a:prstGeom>
        </p:spPr>
      </p:pic>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6033149" y="95537"/>
              <a:ext cx="1154607" cy="4962444"/>
            </p14:xfrm>
          </p:contentPart>
        </mc:Choice>
        <mc:Fallback xmlns="">
          <p:pic>
            <p:nvPicPr>
              <p:cNvPr id="5" name="Ink 4"/>
            </p:nvPicPr>
            <p:blipFill>
              <a:blip r:embed="rId4"/>
            </p:blipFill>
            <p:spPr>
              <a:xfrm>
                <a:off x="6033149" y="95537"/>
                <a:ext cx="1154607" cy="496244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6544277" y="3809211"/>
              <a:ext cx="252215" cy="889654"/>
            </p14:xfrm>
          </p:contentPart>
        </mc:Choice>
        <mc:Fallback xmlns="">
          <p:pic>
            <p:nvPicPr>
              <p:cNvPr id="6" name="Ink 5"/>
            </p:nvPicPr>
            <p:blipFill>
              <a:blip r:embed="rId6"/>
            </p:blipFill>
            <p:spPr>
              <a:xfrm>
                <a:off x="6544277" y="3809211"/>
                <a:ext cx="252215" cy="88965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6805066" y="4188345"/>
              <a:ext cx="9915" cy="9915"/>
            </p14:xfrm>
          </p:contentPart>
        </mc:Choice>
        <mc:Fallback xmlns="">
          <p:pic>
            <p:nvPicPr>
              <p:cNvPr id="7" name="Ink 6"/>
            </p:nvPicPr>
            <p:blipFill>
              <a:blip r:embed="rId8"/>
            </p:blipFill>
            <p:spPr>
              <a:xfrm>
                <a:off x="6805066" y="4188345"/>
                <a:ext cx="9915" cy="991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6817440" y="4171562"/>
              <a:ext cx="579398" cy="659850"/>
            </p14:xfrm>
          </p:contentPart>
        </mc:Choice>
        <mc:Fallback xmlns="">
          <p:pic>
            <p:nvPicPr>
              <p:cNvPr id="8" name="Ink 7"/>
            </p:nvPicPr>
            <p:blipFill>
              <a:blip r:embed="rId10"/>
            </p:blipFill>
            <p:spPr>
              <a:xfrm>
                <a:off x="6817440" y="4171562"/>
                <a:ext cx="579398" cy="6598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Ink 14"/>
              <p14:cNvContentPartPr/>
              <p14:nvPr/>
            </p14:nvContentPartPr>
            <p14:xfrm>
              <a:off x="6456603" y="752890"/>
              <a:ext cx="97213" cy="699302"/>
            </p14:xfrm>
          </p:contentPart>
        </mc:Choice>
        <mc:Fallback xmlns="">
          <p:pic>
            <p:nvPicPr>
              <p:cNvPr id="15" name="Ink 14"/>
            </p:nvPicPr>
            <p:blipFill>
              <a:blip r:embed="rId12"/>
            </p:blipFill>
            <p:spPr>
              <a:xfrm>
                <a:off x="6456603" y="752890"/>
                <a:ext cx="97213" cy="69930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Ink 15"/>
              <p14:cNvContentPartPr/>
              <p14:nvPr/>
            </p14:nvContentPartPr>
            <p14:xfrm>
              <a:off x="6458900" y="650899"/>
              <a:ext cx="42019" cy="821268"/>
            </p14:xfrm>
          </p:contentPart>
        </mc:Choice>
        <mc:Fallback xmlns="">
          <p:pic>
            <p:nvPicPr>
              <p:cNvPr id="16" name="Ink 15"/>
            </p:nvPicPr>
            <p:blipFill>
              <a:blip r:embed="rId14"/>
            </p:blipFill>
            <p:spPr>
              <a:xfrm>
                <a:off x="6458900" y="650899"/>
                <a:ext cx="42019" cy="821268"/>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Ink 16"/>
              <p14:cNvContentPartPr/>
              <p14:nvPr/>
            </p14:nvContentPartPr>
            <p14:xfrm>
              <a:off x="6467333" y="1831124"/>
              <a:ext cx="121162" cy="690764"/>
            </p14:xfrm>
          </p:contentPart>
        </mc:Choice>
        <mc:Fallback xmlns="">
          <p:pic>
            <p:nvPicPr>
              <p:cNvPr id="17" name="Ink 16"/>
            </p:nvPicPr>
            <p:blipFill>
              <a:blip r:embed="rId16"/>
            </p:blipFill>
            <p:spPr>
              <a:xfrm>
                <a:off x="6467333" y="1831124"/>
                <a:ext cx="121162" cy="69076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Ink 17"/>
              <p14:cNvContentPartPr/>
              <p14:nvPr/>
            </p14:nvContentPartPr>
            <p14:xfrm>
              <a:off x="6501361" y="2866107"/>
              <a:ext cx="78146" cy="627924"/>
            </p14:xfrm>
          </p:contentPart>
        </mc:Choice>
        <mc:Fallback xmlns="">
          <p:pic>
            <p:nvPicPr>
              <p:cNvPr id="18" name="Ink 17"/>
            </p:nvPicPr>
            <p:blipFill>
              <a:blip r:embed="rId18"/>
            </p:blipFill>
            <p:spPr>
              <a:xfrm>
                <a:off x="6501361" y="2866107"/>
                <a:ext cx="78146" cy="62792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9" name="Ink 18"/>
              <p14:cNvContentPartPr/>
              <p14:nvPr/>
            </p14:nvContentPartPr>
            <p14:xfrm>
              <a:off x="7303873" y="4622135"/>
              <a:ext cx="486227" cy="363970"/>
            </p14:xfrm>
          </p:contentPart>
        </mc:Choice>
        <mc:Fallback xmlns="">
          <p:pic>
            <p:nvPicPr>
              <p:cNvPr id="19" name="Ink 18"/>
            </p:nvPicPr>
            <p:blipFill>
              <a:blip r:embed="rId20"/>
            </p:blipFill>
            <p:spPr>
              <a:xfrm>
                <a:off x="7303873" y="4622135"/>
                <a:ext cx="486227" cy="363970"/>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983" y="918364"/>
            <a:ext cx="8520600" cy="2052600"/>
          </a:xfrm>
        </p:spPr>
        <p:txBody>
          <a:bodyPr/>
          <a:lstStyle/>
          <a:p>
            <a:r>
              <a:rPr lang="en-GB" sz="2800"/>
              <a:t>Testing: Black Box</a:t>
            </a:r>
            <a:endParaRPr lang="en-GB" sz="2800"/>
          </a:p>
        </p:txBody>
      </p:sp>
      <p:sp>
        <p:nvSpPr>
          <p:cNvPr id="4" name="TextBox 3"/>
          <p:cNvSpPr txBox="1"/>
          <p:nvPr/>
        </p:nvSpPr>
        <p:spPr>
          <a:xfrm>
            <a:off x="148927" y="4413217"/>
            <a:ext cx="8936582" cy="307777"/>
          </a:xfrm>
          <a:prstGeom prst="rect">
            <a:avLst/>
          </a:prstGeom>
          <a:noFill/>
        </p:spPr>
        <p:txBody>
          <a:bodyPr wrap="square">
            <a:spAutoFit/>
          </a:bodyPr>
          <a:lstStyle/>
          <a:p>
            <a:r>
              <a:rPr lang="en-GB" sz="1400">
                <a:effectLst/>
                <a:latin typeface="NimbusRomNo9L"/>
              </a:rPr>
              <a:t>Mauro </a:t>
            </a:r>
            <a:r>
              <a:rPr lang="en-GB" sz="1400" err="1">
                <a:effectLst/>
                <a:latin typeface="NimbusRomNo9L"/>
              </a:rPr>
              <a:t>Pezze</a:t>
            </a:r>
            <a:r>
              <a:rPr lang="en-GB" sz="1400">
                <a:effectLst/>
                <a:latin typeface="NimbusRomNo9L"/>
              </a:rPr>
              <a:t> and Michal Young. </a:t>
            </a:r>
            <a:r>
              <a:rPr lang="en-GB" sz="1400" i="1">
                <a:effectLst/>
                <a:latin typeface="NimbusRomNo9L"/>
              </a:rPr>
              <a:t>Software testing and analysis - process, principles and techniques</a:t>
            </a:r>
            <a:r>
              <a:rPr lang="en-GB" sz="1400">
                <a:effectLst/>
                <a:latin typeface="NimbusRomNo9L"/>
              </a:rPr>
              <a:t>. Wiley, 2007. </a:t>
            </a:r>
            <a:endParaRPr lang="en-GB">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3880472" cy="572700"/>
          </a:xfrm>
        </p:spPr>
        <p:txBody>
          <a:bodyPr/>
          <a:lstStyle/>
          <a:p>
            <a:r>
              <a:rPr lang="en-GB"/>
              <a:t>Black Box Testing</a:t>
            </a:r>
            <a:endParaRPr lang="en-GB"/>
          </a:p>
        </p:txBody>
      </p:sp>
      <p:sp>
        <p:nvSpPr>
          <p:cNvPr id="3" name="Content Placeholder 2"/>
          <p:cNvSpPr>
            <a:spLocks noGrp="1"/>
          </p:cNvSpPr>
          <p:nvPr>
            <p:ph idx="1"/>
          </p:nvPr>
        </p:nvSpPr>
        <p:spPr>
          <a:xfrm>
            <a:off x="177800" y="1152474"/>
            <a:ext cx="4169117" cy="3686225"/>
          </a:xfrm>
        </p:spPr>
        <p:txBody>
          <a:bodyPr/>
          <a:lstStyle/>
          <a:p>
            <a:pPr>
              <a:lnSpc>
                <a:spcPct val="100000"/>
              </a:lnSpc>
              <a:spcAft>
                <a:spcPts val="600"/>
              </a:spcAft>
            </a:pPr>
            <a:r>
              <a:rPr lang="en-GB" sz="1800">
                <a:solidFill>
                  <a:schemeClr val="tx1"/>
                </a:solidFill>
                <a:effectLst/>
                <a:latin typeface="ArialMT"/>
              </a:rPr>
              <a:t> No access to “internals”</a:t>
            </a:r>
            <a:endParaRPr lang="en-GB" sz="1800">
              <a:solidFill>
                <a:schemeClr val="tx1"/>
              </a:solidFill>
              <a:effectLst/>
              <a:latin typeface="ArialMT"/>
            </a:endParaRPr>
          </a:p>
          <a:p>
            <a:pPr lvl="1">
              <a:lnSpc>
                <a:spcPct val="100000"/>
              </a:lnSpc>
              <a:spcBef>
                <a:spcPts val="0"/>
              </a:spcBef>
              <a:spcAft>
                <a:spcPts val="600"/>
              </a:spcAft>
            </a:pPr>
            <a:r>
              <a:rPr lang="en-GB" sz="1800">
                <a:solidFill>
                  <a:schemeClr val="tx1"/>
                </a:solidFill>
                <a:effectLst/>
                <a:latin typeface="ArialMT"/>
              </a:rPr>
              <a:t>May have access, but don’t want to</a:t>
            </a:r>
            <a:endParaRPr lang="en-GB" sz="1800">
              <a:solidFill>
                <a:schemeClr val="tx1"/>
              </a:solidFill>
              <a:effectLst/>
              <a:latin typeface="ArialMT"/>
            </a:endParaRPr>
          </a:p>
          <a:p>
            <a:pPr lvl="1">
              <a:lnSpc>
                <a:spcPct val="100000"/>
              </a:lnSpc>
              <a:spcBef>
                <a:spcPts val="0"/>
              </a:spcBef>
              <a:spcAft>
                <a:spcPts val="600"/>
              </a:spcAft>
            </a:pPr>
            <a:endParaRPr lang="en-GB" sz="1800">
              <a:solidFill>
                <a:schemeClr val="tx1"/>
              </a:solidFill>
              <a:effectLst/>
              <a:latin typeface="ArialMT"/>
            </a:endParaRPr>
          </a:p>
          <a:p>
            <a:pPr>
              <a:lnSpc>
                <a:spcPct val="100000"/>
              </a:lnSpc>
              <a:spcAft>
                <a:spcPts val="600"/>
              </a:spcAft>
            </a:pPr>
            <a:r>
              <a:rPr lang="en-GB" sz="1800">
                <a:solidFill>
                  <a:schemeClr val="tx1"/>
                </a:solidFill>
                <a:effectLst/>
                <a:latin typeface="ArialMT"/>
              </a:rPr>
              <a:t>We know the interface</a:t>
            </a:r>
            <a:endParaRPr lang="en-GB" sz="1800">
              <a:solidFill>
                <a:schemeClr val="tx1"/>
              </a:solidFill>
              <a:effectLst/>
              <a:latin typeface="ArialMT"/>
            </a:endParaRPr>
          </a:p>
          <a:p>
            <a:pPr lvl="1">
              <a:lnSpc>
                <a:spcPct val="100000"/>
              </a:lnSpc>
              <a:spcBef>
                <a:spcPts val="0"/>
              </a:spcBef>
              <a:spcAft>
                <a:spcPts val="600"/>
              </a:spcAft>
            </a:pPr>
            <a:r>
              <a:rPr lang="en-GB" sz="1800">
                <a:solidFill>
                  <a:schemeClr val="tx1"/>
                </a:solidFill>
                <a:effectLst/>
                <a:latin typeface="ArialMT"/>
              </a:rPr>
              <a:t>Parameters</a:t>
            </a:r>
            <a:endParaRPr lang="en-GB" sz="1800">
              <a:solidFill>
                <a:schemeClr val="tx1"/>
              </a:solidFill>
              <a:effectLst/>
              <a:latin typeface="ArialMT"/>
            </a:endParaRPr>
          </a:p>
          <a:p>
            <a:pPr lvl="1">
              <a:lnSpc>
                <a:spcPct val="100000"/>
              </a:lnSpc>
              <a:spcBef>
                <a:spcPts val="0"/>
              </a:spcBef>
              <a:spcAft>
                <a:spcPts val="600"/>
              </a:spcAft>
            </a:pPr>
            <a:r>
              <a:rPr lang="en-GB" sz="1800">
                <a:solidFill>
                  <a:schemeClr val="tx1"/>
                </a:solidFill>
                <a:effectLst/>
                <a:latin typeface="ArialMT"/>
              </a:rPr>
              <a:t>Possible functions / methods</a:t>
            </a:r>
            <a:endParaRPr lang="en-GB" sz="1800">
              <a:solidFill>
                <a:schemeClr val="tx1"/>
              </a:solidFill>
              <a:effectLst/>
              <a:latin typeface="ArialMT"/>
            </a:endParaRPr>
          </a:p>
          <a:p>
            <a:pPr lvl="1">
              <a:lnSpc>
                <a:spcPct val="100000"/>
              </a:lnSpc>
              <a:spcBef>
                <a:spcPts val="0"/>
              </a:spcBef>
              <a:spcAft>
                <a:spcPts val="600"/>
              </a:spcAft>
            </a:pPr>
            <a:endParaRPr lang="en-GB" sz="1800">
              <a:solidFill>
                <a:schemeClr val="tx1"/>
              </a:solidFill>
              <a:effectLst/>
              <a:latin typeface="ArialMT"/>
            </a:endParaRPr>
          </a:p>
          <a:p>
            <a:pPr>
              <a:lnSpc>
                <a:spcPct val="100000"/>
              </a:lnSpc>
              <a:spcAft>
                <a:spcPts val="600"/>
              </a:spcAft>
            </a:pPr>
            <a:r>
              <a:rPr lang="en-GB" sz="1800">
                <a:solidFill>
                  <a:schemeClr val="tx1"/>
                </a:solidFill>
                <a:effectLst/>
                <a:latin typeface="ArialMT"/>
              </a:rPr>
              <a:t>We may have some form of specification document</a:t>
            </a:r>
            <a:endParaRPr lang="en-GB"/>
          </a:p>
        </p:txBody>
      </p:sp>
      <p:pic>
        <p:nvPicPr>
          <p:cNvPr id="4" name="Picture 3"/>
          <p:cNvPicPr>
            <a:picLocks noChangeAspect="1"/>
          </p:cNvPicPr>
          <p:nvPr/>
        </p:nvPicPr>
        <p:blipFill>
          <a:blip r:embed="rId1"/>
          <a:stretch>
            <a:fillRect/>
          </a:stretch>
        </p:blipFill>
        <p:spPr>
          <a:xfrm>
            <a:off x="5634113" y="1257470"/>
            <a:ext cx="2363370" cy="25090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MS PGothic" panose="020B0600070205080204" pitchFamily="34" charset="-128"/>
                <a:cs typeface="MS PGothic" panose="020B0600070205080204" pitchFamily="34" charset="-128"/>
              </a:rPr>
              <a:t>Testing Challenges</a:t>
            </a:r>
            <a:endParaRPr lang="en-US" dirty="0">
              <a:ea typeface="MS PGothic" panose="020B0600070205080204" pitchFamily="34" charset="-128"/>
              <a:cs typeface="MS PGothic" panose="020B0600070205080204" pitchFamily="34" charset="-128"/>
            </a:endParaRPr>
          </a:p>
        </p:txBody>
      </p:sp>
      <p:sp>
        <p:nvSpPr>
          <p:cNvPr id="24579" name="Content Placeholder 2"/>
          <p:cNvSpPr>
            <a:spLocks noGrp="1"/>
          </p:cNvSpPr>
          <p:nvPr>
            <p:ph idx="1"/>
          </p:nvPr>
        </p:nvSpPr>
        <p:spPr>
          <a:xfrm>
            <a:off x="513471" y="965250"/>
            <a:ext cx="7633181" cy="3671925"/>
          </a:xfrm>
        </p:spPr>
        <p:txBody>
          <a:bodyPr/>
          <a:lstStyle/>
          <a:p>
            <a:pPr>
              <a:spcAft>
                <a:spcPts val="600"/>
              </a:spcAft>
            </a:pPr>
            <a:r>
              <a:rPr lang="en-GB" sz="1800" dirty="0">
                <a:latin typeface="NimbusRomNo9L"/>
              </a:rPr>
              <a:t>Many different types of input</a:t>
            </a:r>
            <a:endParaRPr lang="en-GB" sz="1800" dirty="0">
              <a:latin typeface="NimbusRomNo9L"/>
            </a:endParaRPr>
          </a:p>
          <a:p>
            <a:pPr>
              <a:spcAft>
                <a:spcPts val="600"/>
              </a:spcAft>
            </a:pPr>
            <a:endParaRPr lang="en-GB" sz="1800">
              <a:latin typeface="NimbusRomNo9L"/>
            </a:endParaRPr>
          </a:p>
          <a:p>
            <a:pPr>
              <a:spcAft>
                <a:spcPts val="600"/>
              </a:spcAft>
            </a:pPr>
            <a:r>
              <a:rPr lang="en-GB" sz="1800" dirty="0">
                <a:latin typeface="NimbusRomNo9L"/>
              </a:rPr>
              <a:t>Lots of different ways in which input choices can affect output</a:t>
            </a:r>
            <a:endParaRPr lang="en-GB" sz="1800" dirty="0">
              <a:latin typeface="NimbusRomNo9L"/>
            </a:endParaRPr>
          </a:p>
          <a:p>
            <a:pPr>
              <a:spcAft>
                <a:spcPts val="600"/>
              </a:spcAft>
            </a:pPr>
            <a:endParaRPr lang="en-GB" sz="1800">
              <a:latin typeface="NimbusRomNo9L"/>
            </a:endParaRPr>
          </a:p>
          <a:p>
            <a:pPr>
              <a:spcAft>
                <a:spcPts val="600"/>
              </a:spcAft>
            </a:pPr>
            <a:r>
              <a:rPr lang="en-GB" sz="1800" dirty="0">
                <a:latin typeface="NimbusRomNo9L"/>
              </a:rPr>
              <a:t>An almost infinite number of possible inputs &amp; combinations</a:t>
            </a:r>
            <a:endParaRPr lang="en-GB" dirty="0"/>
          </a:p>
          <a:p>
            <a:endParaRPr lang="en-GB"/>
          </a:p>
          <a:p>
            <a:pPr>
              <a:spcAft>
                <a:spcPts val="600"/>
              </a:spcAft>
            </a:pPr>
            <a:endParaRPr lang="en-US">
              <a:ea typeface="MS PGothic" panose="020B0600070205080204" pitchFamily="34" charset="-128"/>
              <a:cs typeface="MS PGothic" panose="020B0600070205080204" pitchFamily="34" charset="-128"/>
            </a:endParaRPr>
          </a:p>
          <a:p>
            <a:pPr>
              <a:spcAft>
                <a:spcPts val="600"/>
              </a:spcAft>
            </a:pPr>
            <a:endParaRPr lang="en-US">
              <a:ea typeface="MS PGothic" panose="020B0600070205080204" pitchFamily="34" charset="-128"/>
              <a:cs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ea typeface="MS PGothic" panose="020B0600070205080204" pitchFamily="34" charset="-128"/>
              </a:rPr>
              <a:t>Overview</a:t>
            </a:r>
            <a:endParaRPr lang="en-US" altLang="en-US">
              <a:ea typeface="MS PGothic" panose="020B0600070205080204" pitchFamily="34" charset="-128"/>
            </a:endParaRPr>
          </a:p>
        </p:txBody>
      </p:sp>
      <p:sp>
        <p:nvSpPr>
          <p:cNvPr id="7171" name="Rectangle 3"/>
          <p:cNvSpPr>
            <a:spLocks noGrp="1" noChangeArrowheads="1"/>
          </p:cNvSpPr>
          <p:nvPr>
            <p:ph type="body" idx="1"/>
          </p:nvPr>
        </p:nvSpPr>
        <p:spPr>
          <a:xfrm>
            <a:off x="462515" y="1419447"/>
            <a:ext cx="8249361" cy="3014678"/>
          </a:xfrm>
        </p:spPr>
        <p:txBody>
          <a:bodyPr/>
          <a:lstStyle/>
          <a:p>
            <a:pPr eaLnBrk="1" hangingPunct="1">
              <a:spcAft>
                <a:spcPts val="400"/>
              </a:spcAft>
            </a:pPr>
            <a:r>
              <a:rPr lang="en-GB" altLang="en-US" sz="2000" dirty="0">
                <a:ea typeface="MS PGothic" panose="020B0600070205080204" pitchFamily="34" charset="-128"/>
              </a:rPr>
              <a:t>Software quality and how to get to it</a:t>
            </a:r>
            <a:endParaRPr lang="en-GB" altLang="en-US" sz="2000" dirty="0">
              <a:ea typeface="MS PGothic" panose="020B0600070205080204" pitchFamily="34" charset="-128"/>
            </a:endParaRPr>
          </a:p>
          <a:p>
            <a:pPr eaLnBrk="1" hangingPunct="1">
              <a:spcAft>
                <a:spcPts val="400"/>
              </a:spcAft>
            </a:pPr>
            <a:r>
              <a:rPr lang="en-GB" altLang="en-US" sz="2000" dirty="0">
                <a:ea typeface="MS PGothic" panose="020B0600070205080204" pitchFamily="34" charset="-128"/>
              </a:rPr>
              <a:t>Test-driven development</a:t>
            </a:r>
            <a:endParaRPr lang="en-GB" altLang="en-US" sz="2000" dirty="0">
              <a:ea typeface="MS PGothic" panose="020B0600070205080204" pitchFamily="34" charset="-128"/>
            </a:endParaRPr>
          </a:p>
          <a:p>
            <a:pPr lvl="1">
              <a:spcAft>
                <a:spcPts val="400"/>
              </a:spcAft>
            </a:pPr>
            <a:r>
              <a:rPr lang="en-GB" sz="2000" dirty="0">
                <a:ea typeface="MS PGothic" panose="020B0600070205080204" pitchFamily="34" charset="-128"/>
              </a:rPr>
              <a:t>White box testing  </a:t>
            </a:r>
            <a:endParaRPr lang="en-GB" altLang="en-US" sz="2000" dirty="0">
              <a:ea typeface="MS PGothic" panose="020B0600070205080204" pitchFamily="34" charset="-128"/>
            </a:endParaRPr>
          </a:p>
          <a:p>
            <a:pPr lvl="1">
              <a:lnSpc>
                <a:spcPct val="115000"/>
              </a:lnSpc>
              <a:spcAft>
                <a:spcPts val="400"/>
              </a:spcAft>
            </a:pPr>
            <a:r>
              <a:rPr lang="en-GB" altLang="en-US" sz="2000" dirty="0">
                <a:ea typeface="MS PGothic" panose="020B0600070205080204" pitchFamily="34" charset="-128"/>
              </a:rPr>
              <a:t>Black box testing </a:t>
            </a:r>
            <a:endParaRPr lang="en-GB" altLang="en-US" sz="2000" dirty="0">
              <a:ea typeface="MS PGothic" panose="020B0600070205080204" pitchFamily="34" charset="-128"/>
            </a:endParaRPr>
          </a:p>
          <a:p>
            <a:pPr lvl="1">
              <a:spcAft>
                <a:spcPts val="400"/>
              </a:spcAft>
            </a:pPr>
            <a:endParaRPr lang="en-GB" altLang="en-US" sz="2000" dirty="0">
              <a:ea typeface="MS PGothic" panose="020B0600070205080204" pitchFamily="34" charset="-128"/>
            </a:endParaRPr>
          </a:p>
          <a:p>
            <a:pPr eaLnBrk="1" hangingPunct="1">
              <a:spcAft>
                <a:spcPts val="400"/>
              </a:spcAft>
            </a:pPr>
            <a:endParaRPr lang="en-GB" altLang="en-US" sz="2000" dirty="0">
              <a:ea typeface="MS PGothic" panose="020B0600070205080204" pitchFamily="34" charset="-128"/>
            </a:endParaRPr>
          </a:p>
          <a:p>
            <a:pPr marL="127000" indent="0">
              <a:spcAft>
                <a:spcPts val="400"/>
              </a:spcAft>
              <a:buNone/>
            </a:pPr>
            <a:endParaRPr lang="en-GB" altLang="en-US" dirty="0">
              <a:ea typeface="MS PGothic"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MS PGothic" panose="020B0600070205080204" pitchFamily="34" charset="-128"/>
                <a:cs typeface="MS PGothic" panose="020B0600070205080204" pitchFamily="34" charset="-128"/>
              </a:rPr>
              <a:t>Equivalence Partitioning (EP) Method</a:t>
            </a:r>
            <a:endParaRPr lang="en-US">
              <a:ea typeface="MS PGothic" panose="020B0600070205080204" pitchFamily="34" charset="-128"/>
              <a:cs typeface="MS PGothic" panose="020B0600070205080204" pitchFamily="34" charset="-128"/>
            </a:endParaRPr>
          </a:p>
        </p:txBody>
      </p:sp>
      <p:sp>
        <p:nvSpPr>
          <p:cNvPr id="24579" name="Content Placeholder 2"/>
          <p:cNvSpPr>
            <a:spLocks noGrp="1"/>
          </p:cNvSpPr>
          <p:nvPr>
            <p:ph idx="1"/>
          </p:nvPr>
        </p:nvSpPr>
        <p:spPr>
          <a:xfrm>
            <a:off x="513471" y="965250"/>
            <a:ext cx="6267157" cy="3671925"/>
          </a:xfrm>
        </p:spPr>
        <p:txBody>
          <a:bodyPr/>
          <a:lstStyle/>
          <a:p>
            <a:pPr marL="127000" indent="0">
              <a:buNone/>
            </a:pPr>
            <a:r>
              <a:rPr lang="en-GB"/>
              <a:t>Identify tests by analysing the program interface</a:t>
            </a:r>
            <a:endParaRPr lang="en-GB"/>
          </a:p>
          <a:p>
            <a:pPr marL="469900" indent="-342900">
              <a:buFont typeface="+mj-lt"/>
              <a:buAutoNum type="arabicPeriod"/>
            </a:pPr>
            <a:r>
              <a:rPr lang="en-GB"/>
              <a:t>Decompose program into “functional units” </a:t>
            </a:r>
            <a:endParaRPr lang="en-GB"/>
          </a:p>
          <a:p>
            <a:pPr marL="469900" indent="-342900">
              <a:buFont typeface="+mj-lt"/>
              <a:buAutoNum type="arabicPeriod"/>
            </a:pPr>
            <a:r>
              <a:rPr lang="en-GB"/>
              <a:t>Identify inputs / parameters for these units</a:t>
            </a:r>
            <a:endParaRPr lang="en-GB"/>
          </a:p>
          <a:p>
            <a:pPr marL="469900" indent="-342900">
              <a:buFont typeface="+mj-lt"/>
              <a:buAutoNum type="arabicPeriod"/>
            </a:pPr>
            <a:r>
              <a:rPr lang="en-GB"/>
              <a:t>For each input</a:t>
            </a:r>
            <a:endParaRPr lang="en-GB"/>
          </a:p>
          <a:p>
            <a:pPr marL="927100" lvl="1" indent="-342900">
              <a:buFont typeface="+mj-lt"/>
              <a:buAutoNum type="alphaLcParenR"/>
            </a:pPr>
            <a:r>
              <a:rPr lang="en-GB"/>
              <a:t>Identify its limits and characteristics </a:t>
            </a:r>
            <a:endParaRPr lang="en-GB"/>
          </a:p>
          <a:p>
            <a:pPr marL="927100" lvl="1" indent="-342900">
              <a:buFont typeface="+mj-lt"/>
              <a:buAutoNum type="alphaLcParenR"/>
            </a:pPr>
            <a:r>
              <a:rPr lang="en-GB"/>
              <a:t>Define “partitions” - value categories </a:t>
            </a:r>
            <a:endParaRPr lang="en-GB"/>
          </a:p>
          <a:p>
            <a:pPr marL="927100" lvl="1" indent="-342900">
              <a:buFont typeface="+mj-lt"/>
              <a:buAutoNum type="alphaLcParenR"/>
            </a:pPr>
            <a:r>
              <a:rPr lang="en-GB"/>
              <a:t>Identify constraints between categories </a:t>
            </a:r>
            <a:endParaRPr lang="en-GB"/>
          </a:p>
          <a:p>
            <a:pPr marL="927100" lvl="1" indent="-342900">
              <a:buFont typeface="+mj-lt"/>
              <a:buAutoNum type="alphaLcParenR"/>
            </a:pPr>
            <a:r>
              <a:rPr lang="en-GB"/>
              <a:t>Write test specification</a:t>
            </a:r>
            <a:endParaRPr lang="en-GB"/>
          </a:p>
          <a:p>
            <a:pPr>
              <a:spcAft>
                <a:spcPts val="600"/>
              </a:spcAft>
            </a:pPr>
            <a:endParaRPr lang="en-US">
              <a:ea typeface="MS PGothic" panose="020B0600070205080204" pitchFamily="34" charset="-128"/>
              <a:cs typeface="MS PGothic" panose="020B0600070205080204" pitchFamily="34" charset="-128"/>
            </a:endParaRPr>
          </a:p>
          <a:p>
            <a:pPr>
              <a:spcAft>
                <a:spcPts val="600"/>
              </a:spcAft>
            </a:pPr>
            <a:endParaRPr lang="en-US">
              <a:ea typeface="MS PGothic" panose="020B0600070205080204" pitchFamily="34" charset="-128"/>
              <a:cs typeface="MS PGothic"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MS PGothic" panose="020B0600070205080204" pitchFamily="34" charset="-128"/>
                <a:cs typeface="MS PGothic" panose="020B0600070205080204" pitchFamily="34" charset="-128"/>
              </a:rPr>
              <a:t>Example – Generate Grading Component</a:t>
            </a:r>
            <a:endParaRPr lang="en-US">
              <a:ea typeface="MS PGothic" panose="020B0600070205080204" pitchFamily="34" charset="-128"/>
              <a:cs typeface="MS PGothic" panose="020B0600070205080204" pitchFamily="34" charset="-128"/>
            </a:endParaRPr>
          </a:p>
        </p:txBody>
      </p:sp>
      <p:sp>
        <p:nvSpPr>
          <p:cNvPr id="24579" name="Content Placeholder 2"/>
          <p:cNvSpPr>
            <a:spLocks noGrp="1"/>
          </p:cNvSpPr>
          <p:nvPr>
            <p:ph idx="1"/>
          </p:nvPr>
        </p:nvSpPr>
        <p:spPr>
          <a:xfrm>
            <a:off x="513471" y="928468"/>
            <a:ext cx="7990449" cy="3708707"/>
          </a:xfrm>
        </p:spPr>
        <p:txBody>
          <a:bodyPr/>
          <a:lstStyle/>
          <a:p>
            <a:pPr marL="127000" indent="0">
              <a:buNone/>
            </a:pPr>
            <a:r>
              <a:rPr lang="en-GB" sz="1800" i="1">
                <a:effectLst/>
                <a:latin typeface="TimesNewRomanPS"/>
              </a:rPr>
              <a:t>The component is passed an exam mark (out of 75) and a coursework (c/w) mark (out of 25), from which it generates a grade for the course in the range 'A' to 'D'. The grade is calculated from the overall mark which is calculated as the sum of the exam and c/w marks, as follows: </a:t>
            </a:r>
            <a:endParaRPr lang="en-GB"/>
          </a:p>
          <a:p>
            <a:pPr marL="127000" indent="0">
              <a:buNone/>
            </a:pPr>
            <a:r>
              <a:rPr lang="en-GB" sz="1800" i="1">
                <a:effectLst/>
                <a:latin typeface="TimesNewRomanPS"/>
              </a:rPr>
              <a:t>greater than or equal to 70 - 'A' </a:t>
            </a:r>
            <a:br>
              <a:rPr lang="en-GB" sz="1800" i="1">
                <a:effectLst/>
                <a:latin typeface="TimesNewRomanPS"/>
              </a:rPr>
            </a:br>
            <a:r>
              <a:rPr lang="en-GB" sz="1800" i="1">
                <a:effectLst/>
                <a:latin typeface="TimesNewRomanPS"/>
              </a:rPr>
              <a:t>greater than or equal to 50, but less than 70 - ‘B’ </a:t>
            </a:r>
            <a:endParaRPr lang="en-GB" sz="1800" i="1">
              <a:effectLst/>
              <a:latin typeface="TimesNewRomanPS"/>
            </a:endParaRPr>
          </a:p>
          <a:p>
            <a:pPr marL="127000" indent="0">
              <a:buNone/>
            </a:pPr>
            <a:r>
              <a:rPr lang="en-GB" sz="1800" i="1">
                <a:effectLst/>
                <a:latin typeface="TimesNewRomanPS"/>
              </a:rPr>
              <a:t>greater than or equal to 30, but less than 50 - ‘C’ </a:t>
            </a:r>
            <a:endParaRPr lang="en-GB" sz="1800" i="1">
              <a:effectLst/>
              <a:latin typeface="TimesNewRomanPS"/>
            </a:endParaRPr>
          </a:p>
          <a:p>
            <a:pPr marL="127000" indent="0">
              <a:buNone/>
            </a:pPr>
            <a:r>
              <a:rPr lang="en-GB" sz="1800" i="1">
                <a:effectLst/>
                <a:latin typeface="TimesNewRomanPS"/>
              </a:rPr>
              <a:t>less than 30 - 'D' </a:t>
            </a:r>
            <a:endParaRPr lang="en-GB"/>
          </a:p>
          <a:p>
            <a:pPr marL="127000" indent="0">
              <a:buNone/>
            </a:pPr>
            <a:r>
              <a:rPr lang="en-GB" sz="1800" i="1">
                <a:effectLst/>
                <a:latin typeface="TimesNewRomanPS"/>
              </a:rPr>
              <a:t>Where a mark is outside its expected range then a fault message ('FM') is generated. All inputs are passed as integers. </a:t>
            </a:r>
            <a:endParaRPr lang="en-US">
              <a:ea typeface="MS PGothic" panose="020B0600070205080204" pitchFamily="34" charset="-128"/>
              <a:cs typeface="MS PGothic" panose="020B0600070205080204" pitchFamily="34" charset="-128"/>
            </a:endParaRPr>
          </a:p>
          <a:p>
            <a:pPr>
              <a:spcAft>
                <a:spcPts val="600"/>
              </a:spcAft>
            </a:pPr>
            <a:endParaRPr lang="en-US">
              <a:ea typeface="MS PGothic" panose="020B0600070205080204" pitchFamily="34" charset="-128"/>
              <a:cs typeface="MS PGothic"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MS PGothic" panose="020B0600070205080204" pitchFamily="34" charset="-128"/>
                <a:cs typeface="MS PGothic" panose="020B0600070205080204" pitchFamily="34" charset="-128"/>
              </a:rPr>
              <a:t>EP – 1. Decompose into Functional Units</a:t>
            </a:r>
            <a:endParaRPr lang="en-US">
              <a:ea typeface="MS PGothic" panose="020B0600070205080204" pitchFamily="34" charset="-128"/>
              <a:cs typeface="MS PGothic" panose="020B0600070205080204" pitchFamily="34" charset="-128"/>
            </a:endParaRPr>
          </a:p>
        </p:txBody>
      </p:sp>
      <p:sp>
        <p:nvSpPr>
          <p:cNvPr id="24579" name="Content Placeholder 2"/>
          <p:cNvSpPr>
            <a:spLocks noGrp="1"/>
          </p:cNvSpPr>
          <p:nvPr>
            <p:ph idx="1"/>
          </p:nvPr>
        </p:nvSpPr>
        <p:spPr>
          <a:xfrm>
            <a:off x="513471" y="965250"/>
            <a:ext cx="8180363" cy="3671925"/>
          </a:xfrm>
        </p:spPr>
        <p:txBody>
          <a:bodyPr/>
          <a:lstStyle/>
          <a:p>
            <a:r>
              <a:rPr lang="en-GB" sz="2000" dirty="0"/>
              <a:t>Dividing into smaller units is good practice</a:t>
            </a:r>
            <a:endParaRPr lang="en-GB" sz="2000" dirty="0"/>
          </a:p>
          <a:p>
            <a:pPr lvl="1"/>
            <a:r>
              <a:rPr lang="en-GB" sz="2000" dirty="0"/>
              <a:t>Possible to generate more rigorous test cases. </a:t>
            </a:r>
            <a:endParaRPr lang="en-GB" sz="2000" dirty="0"/>
          </a:p>
          <a:p>
            <a:pPr lvl="1"/>
            <a:r>
              <a:rPr lang="en-GB" sz="2000" dirty="0"/>
              <a:t>Easier to debug if faults are found.</a:t>
            </a:r>
            <a:endParaRPr lang="en-GB" sz="2000" dirty="0"/>
          </a:p>
          <a:p>
            <a:pPr marL="127000" indent="0">
              <a:buNone/>
            </a:pPr>
            <a:endParaRPr lang="en-GB" sz="2000" dirty="0"/>
          </a:p>
          <a:p>
            <a:r>
              <a:rPr lang="en-GB" sz="2000" dirty="0"/>
              <a:t>E.g.: dividing a large Java application into its core modules / packages</a:t>
            </a:r>
            <a:endParaRPr lang="en-GB" sz="2000" dirty="0"/>
          </a:p>
          <a:p>
            <a:r>
              <a:rPr lang="en-GB" sz="2000" dirty="0"/>
              <a:t>Already a functional unit for the Grading Component example </a:t>
            </a:r>
            <a:endParaRPr lang="en-GB" sz="2000" dirty="0"/>
          </a:p>
          <a:p>
            <a:pPr marL="127000" indent="0">
              <a:spcAft>
                <a:spcPts val="600"/>
              </a:spcAft>
              <a:buNone/>
            </a:pPr>
            <a:endParaRPr lang="en-US" dirty="0">
              <a:ea typeface="MS PGothic" panose="020B0600070205080204" pitchFamily="34" charset="-128"/>
              <a:cs typeface="MS PGothic" panose="020B0600070205080204"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MS PGothic" panose="020B0600070205080204" pitchFamily="34" charset="-128"/>
                <a:cs typeface="MS PGothic" panose="020B0600070205080204" pitchFamily="34" charset="-128"/>
              </a:rPr>
              <a:t>EP – 2. Identify Inputs and Outputs</a:t>
            </a:r>
            <a:endParaRPr lang="en-US">
              <a:ea typeface="MS PGothic" panose="020B0600070205080204" pitchFamily="34" charset="-128"/>
              <a:cs typeface="MS PGothic" panose="020B0600070205080204" pitchFamily="34" charset="-128"/>
            </a:endParaRPr>
          </a:p>
        </p:txBody>
      </p:sp>
      <p:sp>
        <p:nvSpPr>
          <p:cNvPr id="24579" name="Content Placeholder 2"/>
          <p:cNvSpPr>
            <a:spLocks noGrp="1"/>
          </p:cNvSpPr>
          <p:nvPr>
            <p:ph idx="1"/>
          </p:nvPr>
        </p:nvSpPr>
        <p:spPr>
          <a:xfrm>
            <a:off x="513471" y="965250"/>
            <a:ext cx="8318829" cy="3671925"/>
          </a:xfrm>
        </p:spPr>
        <p:txBody>
          <a:bodyPr/>
          <a:lstStyle/>
          <a:p>
            <a:r>
              <a:rPr lang="en-GB" sz="2000" dirty="0"/>
              <a:t>For some systems this is straightforward</a:t>
            </a:r>
            <a:endParaRPr lang="en-GB" sz="2000" dirty="0"/>
          </a:p>
          <a:p>
            <a:pPr lvl="1">
              <a:spcBef>
                <a:spcPts val="0"/>
              </a:spcBef>
            </a:pPr>
            <a:r>
              <a:rPr lang="en-GB" sz="2000" dirty="0"/>
              <a:t>E.g., the Triangle program: </a:t>
            </a:r>
            <a:endParaRPr lang="en-GB" sz="2000" dirty="0"/>
          </a:p>
          <a:p>
            <a:pPr lvl="2">
              <a:spcBef>
                <a:spcPts val="0"/>
              </a:spcBef>
            </a:pPr>
            <a:r>
              <a:rPr lang="en-GB" sz="2000" dirty="0"/>
              <a:t>Input: 3 numbers, </a:t>
            </a:r>
            <a:endParaRPr lang="en-GB" sz="2000" dirty="0"/>
          </a:p>
          <a:p>
            <a:pPr lvl="2">
              <a:spcBef>
                <a:spcPts val="0"/>
              </a:spcBef>
            </a:pPr>
            <a:r>
              <a:rPr lang="en-GB" sz="2000" dirty="0"/>
              <a:t>Output: 1 String</a:t>
            </a:r>
            <a:endParaRPr lang="en-GB" sz="2000" dirty="0"/>
          </a:p>
          <a:p>
            <a:pPr lvl="1">
              <a:spcBef>
                <a:spcPts val="0"/>
              </a:spcBef>
            </a:pPr>
            <a:r>
              <a:rPr lang="en-GB" sz="2000" dirty="0"/>
              <a:t>E.g., Grading Component</a:t>
            </a:r>
            <a:endParaRPr lang="en-GB" sz="2000" dirty="0"/>
          </a:p>
          <a:p>
            <a:pPr lvl="2">
              <a:spcBef>
                <a:spcPts val="0"/>
              </a:spcBef>
            </a:pPr>
            <a:r>
              <a:rPr lang="en-GB" sz="2000" dirty="0"/>
              <a:t>Input: 2 integers: exam mark  and coursework mark</a:t>
            </a:r>
            <a:endParaRPr lang="en-GB" sz="2000" dirty="0"/>
          </a:p>
          <a:p>
            <a:pPr lvl="2">
              <a:spcBef>
                <a:spcPts val="0"/>
              </a:spcBef>
            </a:pPr>
            <a:r>
              <a:rPr lang="en-GB" sz="2000" dirty="0"/>
              <a:t>Output: 1 String for grade</a:t>
            </a:r>
            <a:endParaRPr lang="en-GB" sz="2000" dirty="0"/>
          </a:p>
          <a:p>
            <a:r>
              <a:rPr lang="en-GB" sz="2000" dirty="0"/>
              <a:t>For others less so. Consider the following:</a:t>
            </a:r>
            <a:endParaRPr lang="en-GB" sz="2000" dirty="0"/>
          </a:p>
          <a:p>
            <a:pPr lvl="1">
              <a:spcBef>
                <a:spcPts val="0"/>
              </a:spcBef>
            </a:pPr>
            <a:r>
              <a:rPr lang="en-GB" sz="2000" dirty="0"/>
              <a:t>A phone app.</a:t>
            </a:r>
            <a:endParaRPr lang="en-GB" sz="2000" dirty="0"/>
          </a:p>
          <a:p>
            <a:pPr lvl="1">
              <a:spcBef>
                <a:spcPts val="0"/>
              </a:spcBef>
            </a:pPr>
            <a:r>
              <a:rPr lang="en-GB" sz="2000" dirty="0"/>
              <a:t>A web-page with a flash component.</a:t>
            </a:r>
            <a:endParaRPr lang="en-US" sz="2000" dirty="0">
              <a:ea typeface="MS PGothic" panose="020B0600070205080204" pitchFamily="34" charset="-128"/>
              <a:cs typeface="MS PGothic"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MS PGothic" panose="020B0600070205080204" pitchFamily="34" charset="-128"/>
                <a:cs typeface="MS PGothic" panose="020B0600070205080204" pitchFamily="34" charset="-128"/>
              </a:rPr>
              <a:t>EP – 3.a Identify Categories </a:t>
            </a:r>
            <a:endParaRPr lang="en-US">
              <a:ea typeface="MS PGothic" panose="020B0600070205080204" pitchFamily="34" charset="-128"/>
              <a:cs typeface="MS PGothic" panose="020B0600070205080204" pitchFamily="34" charset="-128"/>
            </a:endParaRPr>
          </a:p>
        </p:txBody>
      </p:sp>
      <p:graphicFrame>
        <p:nvGraphicFramePr>
          <p:cNvPr id="3" name="Table 2"/>
          <p:cNvGraphicFramePr>
            <a:graphicFrameLocks noGrp="1"/>
          </p:cNvGraphicFramePr>
          <p:nvPr/>
        </p:nvGraphicFramePr>
        <p:xfrm>
          <a:off x="1835834" y="1532147"/>
          <a:ext cx="4916658" cy="2350418"/>
        </p:xfrm>
        <a:graphic>
          <a:graphicData uri="http://schemas.openxmlformats.org/drawingml/2006/table">
            <a:tbl>
              <a:tblPr firstRow="1" bandRow="1">
                <a:tableStyleId>{5C22544A-7EE6-4342-B048-85BDC9FD1C3A}</a:tableStyleId>
              </a:tblPr>
              <a:tblGrid>
                <a:gridCol w="1362075"/>
                <a:gridCol w="3554583"/>
              </a:tblGrid>
              <a:tr h="335774">
                <a:tc>
                  <a:txBody>
                    <a:bodyPr/>
                    <a:lstStyle/>
                    <a:p>
                      <a:r>
                        <a:rPr lang="en-GB" dirty="0"/>
                        <a:t>Category</a:t>
                      </a:r>
                      <a:endParaRPr lang="en-GB" dirty="0"/>
                    </a:p>
                  </a:txBody>
                  <a:tcPr marT="0" marB="0"/>
                </a:tc>
                <a:tc>
                  <a:txBody>
                    <a:bodyPr/>
                    <a:lstStyle/>
                    <a:p>
                      <a:r>
                        <a:rPr lang="en-GB" dirty="0"/>
                        <a:t>Description</a:t>
                      </a:r>
                      <a:endParaRPr lang="en-GB" dirty="0"/>
                    </a:p>
                  </a:txBody>
                  <a:tcPr marT="0" marB="0"/>
                </a:tc>
              </a:tr>
              <a:tr h="335774">
                <a:tc>
                  <a:txBody>
                    <a:bodyPr/>
                    <a:lstStyle/>
                    <a:p>
                      <a:r>
                        <a:rPr lang="en-GB" dirty="0"/>
                        <a:t>Valid</a:t>
                      </a:r>
                      <a:endParaRPr lang="en-GB" dirty="0"/>
                    </a:p>
                  </a:txBody>
                  <a:tcPr marT="0" marB="0"/>
                </a:tc>
                <a:tc>
                  <a:txBody>
                    <a:bodyPr/>
                    <a:lstStyle/>
                    <a:p>
                      <a:r>
                        <a:rPr lang="en-GB" dirty="0"/>
                        <a:t>valid exam mark</a:t>
                      </a:r>
                      <a:endParaRPr lang="en-GB" dirty="0"/>
                    </a:p>
                  </a:txBody>
                  <a:tcPr marT="0" marB="0"/>
                </a:tc>
              </a:tr>
              <a:tr h="335280">
                <a:tc>
                  <a:txBody>
                    <a:bodyPr/>
                    <a:lstStyle/>
                    <a:p>
                      <a:endParaRPr lang="en-GB"/>
                    </a:p>
                  </a:txBody>
                  <a:tcPr marT="0" marB="0"/>
                </a:tc>
                <a:tc>
                  <a:txBody>
                    <a:bodyPr/>
                    <a:lstStyle/>
                    <a:p>
                      <a:r>
                        <a:rPr lang="en-GB" dirty="0"/>
                        <a:t>valid coursework mark</a:t>
                      </a:r>
                      <a:endParaRPr lang="en-GB" dirty="0"/>
                    </a:p>
                  </a:txBody>
                  <a:tcPr marT="0" marB="0"/>
                </a:tc>
              </a:tr>
              <a:tr h="335774">
                <a:tc>
                  <a:txBody>
                    <a:bodyPr/>
                    <a:lstStyle/>
                    <a:p>
                      <a:endParaRPr lang="en-GB"/>
                    </a:p>
                  </a:txBody>
                  <a:tcPr marT="0" marB="0"/>
                </a:tc>
                <a:tc>
                  <a:txBody>
                    <a:bodyPr/>
                    <a:lstStyle/>
                    <a:p>
                      <a:r>
                        <a:rPr lang="en-GB" dirty="0"/>
                        <a:t>valid total mark</a:t>
                      </a:r>
                      <a:endParaRPr lang="en-GB" dirty="0"/>
                    </a:p>
                  </a:txBody>
                  <a:tcPr marT="0" marB="0"/>
                </a:tc>
              </a:tr>
              <a:tr h="335774">
                <a:tc>
                  <a:txBody>
                    <a:bodyPr/>
                    <a:lstStyle/>
                    <a:p>
                      <a:r>
                        <a:rPr lang="en-GB" dirty="0"/>
                        <a:t>Invalid</a:t>
                      </a:r>
                      <a:endParaRPr lang="en-GB" dirty="0"/>
                    </a:p>
                  </a:txBody>
                  <a:tcPr marT="0" marB="0"/>
                </a:tc>
                <a:tc>
                  <a:txBody>
                    <a:bodyPr/>
                    <a:lstStyle/>
                    <a:p>
                      <a:r>
                        <a:rPr lang="en-GB" dirty="0"/>
                        <a:t>invalid exam mark</a:t>
                      </a:r>
                      <a:endParaRPr lang="en-GB" dirty="0"/>
                    </a:p>
                  </a:txBody>
                  <a:tcPr marT="0" marB="0"/>
                </a:tc>
              </a:tr>
              <a:tr h="335774">
                <a:tc>
                  <a:txBody>
                    <a:bodyPr/>
                    <a:lstStyle/>
                    <a:p>
                      <a:endParaRPr lang="en-GB"/>
                    </a:p>
                  </a:txBody>
                  <a:tcPr marT="0" marB="0"/>
                </a:tc>
                <a:tc>
                  <a:txBody>
                    <a:bodyPr/>
                    <a:lstStyle/>
                    <a:p>
                      <a:r>
                        <a:rPr lang="en-GB" dirty="0"/>
                        <a:t>invalid coursework mark</a:t>
                      </a:r>
                      <a:endParaRPr lang="en-GB" dirty="0"/>
                    </a:p>
                  </a:txBody>
                  <a:tcPr marT="0" marB="0"/>
                </a:tc>
              </a:tr>
              <a:tr h="335774">
                <a:tc>
                  <a:txBody>
                    <a:bodyPr/>
                    <a:lstStyle/>
                    <a:p>
                      <a:endParaRPr lang="en-GB"/>
                    </a:p>
                  </a:txBody>
                  <a:tcPr marT="0" marB="0"/>
                </a:tc>
                <a:tc>
                  <a:txBody>
                    <a:bodyPr/>
                    <a:lstStyle/>
                    <a:p>
                      <a:r>
                        <a:rPr lang="en-GB" dirty="0"/>
                        <a:t>Invalid total mark</a:t>
                      </a:r>
                      <a:endParaRPr lang="en-GB" dirty="0"/>
                    </a:p>
                  </a:txBody>
                  <a:tcPr marT="0" marB="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180302"/>
            <a:ext cx="8520600" cy="572700"/>
          </a:xfrm>
        </p:spPr>
        <p:txBody>
          <a:bodyPr/>
          <a:lstStyle/>
          <a:p>
            <a:r>
              <a:rPr lang="en-US">
                <a:ea typeface="MS PGothic" panose="020B0600070205080204" pitchFamily="34" charset="-128"/>
                <a:cs typeface="MS PGothic" panose="020B0600070205080204" pitchFamily="34" charset="-128"/>
              </a:rPr>
              <a:t>EP: 3.b Define “Partitions” - value categories </a:t>
            </a:r>
            <a:br>
              <a:rPr lang="en-US">
                <a:ea typeface="MS PGothic" panose="020B0600070205080204" pitchFamily="34" charset="-128"/>
                <a:cs typeface="MS PGothic" panose="020B0600070205080204" pitchFamily="34" charset="-128"/>
              </a:rPr>
            </a:br>
            <a:br>
              <a:rPr lang="en-US">
                <a:ea typeface="MS PGothic" panose="020B0600070205080204" pitchFamily="34" charset="-128"/>
                <a:cs typeface="MS PGothic" panose="020B0600070205080204" pitchFamily="34" charset="-128"/>
              </a:rPr>
            </a:br>
            <a:endParaRPr lang="en-US">
              <a:ea typeface="MS PGothic" panose="020B0600070205080204" pitchFamily="34" charset="-128"/>
              <a:cs typeface="MS PGothic" panose="020B0600070205080204" pitchFamily="34" charset="-128"/>
            </a:endParaRPr>
          </a:p>
        </p:txBody>
      </p:sp>
      <p:graphicFrame>
        <p:nvGraphicFramePr>
          <p:cNvPr id="2" name="Table 2"/>
          <p:cNvGraphicFramePr>
            <a:graphicFrameLocks noGrp="1"/>
          </p:cNvGraphicFramePr>
          <p:nvPr/>
        </p:nvGraphicFramePr>
        <p:xfrm>
          <a:off x="513471" y="1170954"/>
          <a:ext cx="7990449" cy="3784460"/>
        </p:xfrm>
        <a:graphic>
          <a:graphicData uri="http://schemas.openxmlformats.org/drawingml/2006/table">
            <a:tbl>
              <a:tblPr firstRow="1" bandRow="1">
                <a:tableStyleId>{5C22544A-7EE6-4342-B048-85BDC9FD1C3A}</a:tableStyleId>
              </a:tblPr>
              <a:tblGrid>
                <a:gridCol w="1899145"/>
                <a:gridCol w="2862769"/>
                <a:gridCol w="3228535"/>
              </a:tblGrid>
              <a:tr h="335774">
                <a:tc>
                  <a:txBody>
                    <a:bodyPr/>
                    <a:lstStyle/>
                    <a:p>
                      <a:r>
                        <a:rPr lang="en-GB" dirty="0"/>
                        <a:t>Category</a:t>
                      </a:r>
                      <a:endParaRPr lang="en-GB" dirty="0"/>
                    </a:p>
                  </a:txBody>
                  <a:tcPr marT="0" marB="0"/>
                </a:tc>
                <a:tc>
                  <a:txBody>
                    <a:bodyPr/>
                    <a:lstStyle/>
                    <a:p>
                      <a:r>
                        <a:rPr lang="en-GB" dirty="0"/>
                        <a:t>Description</a:t>
                      </a:r>
                      <a:endParaRPr lang="en-GB" dirty="0"/>
                    </a:p>
                  </a:txBody>
                  <a:tcPr marT="0" marB="0"/>
                </a:tc>
                <a:tc>
                  <a:txBody>
                    <a:bodyPr/>
                    <a:lstStyle/>
                    <a:p>
                      <a:r>
                        <a:rPr lang="en-GB" dirty="0"/>
                        <a:t>Partition</a:t>
                      </a:r>
                      <a:endParaRPr lang="en-GB" dirty="0"/>
                    </a:p>
                  </a:txBody>
                  <a:tcPr marT="0" marB="0"/>
                </a:tc>
              </a:tr>
              <a:tr h="335774">
                <a:tc>
                  <a:txBody>
                    <a:bodyPr/>
                    <a:lstStyle/>
                    <a:p>
                      <a:r>
                        <a:rPr lang="en-GB" dirty="0"/>
                        <a:t>Valid</a:t>
                      </a:r>
                      <a:endParaRPr lang="en-GB" dirty="0"/>
                    </a:p>
                  </a:txBody>
                  <a:tcPr marT="0" marB="0"/>
                </a:tc>
                <a:tc>
                  <a:txBody>
                    <a:bodyPr/>
                    <a:lstStyle/>
                    <a:p>
                      <a:r>
                        <a:rPr lang="en-GB" dirty="0"/>
                        <a:t>EM_1 valid exam mark</a:t>
                      </a:r>
                      <a:endParaRPr lang="en-GB" dirty="0"/>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panose="020B0604020202020204"/>
                        <a:buNone/>
                      </a:pPr>
                      <a:r>
                        <a:rPr lang="en-GB" dirty="0"/>
                        <a:t>0 </a:t>
                      </a:r>
                      <a:r>
                        <a:rPr lang="en-GB" sz="1400" b="0" i="0" u="none" strike="noStrike" cap="none" dirty="0">
                          <a:solidFill>
                            <a:schemeClr val="dk1"/>
                          </a:solidFill>
                          <a:effectLst/>
                          <a:latin typeface="+mn-lt"/>
                          <a:ea typeface="+mn-ea"/>
                          <a:cs typeface="+mn-cs"/>
                          <a:sym typeface="Arial" panose="020B0604020202020204"/>
                        </a:rPr>
                        <a:t>≤</a:t>
                      </a:r>
                      <a:r>
                        <a:rPr lang="en-GB" sz="1400" b="0" i="0" u="none" strike="noStrike" cap="none" dirty="0">
                          <a:solidFill>
                            <a:schemeClr val="dk1"/>
                          </a:solidFill>
                          <a:effectLst/>
                          <a:latin typeface="+mn-lt"/>
                          <a:ea typeface="+mn-ea"/>
                          <a:cs typeface="+mn-cs"/>
                        </a:rPr>
                        <a:t> </a:t>
                      </a:r>
                      <a:r>
                        <a:rPr lang="en-GB" sz="1400" b="0" i="0" u="none" strike="noStrike" cap="none" dirty="0">
                          <a:solidFill>
                            <a:schemeClr val="dk1"/>
                          </a:solidFill>
                          <a:effectLst/>
                          <a:latin typeface="+mn-lt"/>
                          <a:ea typeface="+mn-ea"/>
                          <a:cs typeface="+mn-cs"/>
                          <a:sym typeface="Arial" panose="020B0604020202020204"/>
                        </a:rPr>
                        <a:t> </a:t>
                      </a:r>
                      <a:r>
                        <a:rPr lang="en-GB" dirty="0"/>
                        <a:t>Exam mark </a:t>
                      </a:r>
                      <a:r>
                        <a:rPr lang="en-GB" sz="1400" b="0" i="0" u="none" strike="noStrike" cap="none" dirty="0">
                          <a:solidFill>
                            <a:schemeClr val="dk1"/>
                          </a:solidFill>
                          <a:effectLst/>
                          <a:latin typeface="+mn-lt"/>
                          <a:ea typeface="+mn-ea"/>
                          <a:cs typeface="+mn-cs"/>
                          <a:sym typeface="Arial" panose="020B0604020202020204"/>
                        </a:rPr>
                        <a:t>≤ 75</a:t>
                      </a:r>
                      <a:endParaRPr lang="en-GB" dirty="0"/>
                    </a:p>
                  </a:txBody>
                  <a:tcPr marT="0" marB="0"/>
                </a:tc>
              </a:tr>
              <a:tr h="335774">
                <a:tc>
                  <a:txBody>
                    <a:bodyPr/>
                    <a:lstStyle/>
                    <a:p>
                      <a:endParaRPr lang="en-GB"/>
                    </a:p>
                  </a:txBody>
                  <a:tcPr marT="0" marB="0"/>
                </a:tc>
                <a:tc>
                  <a:txBody>
                    <a:bodyPr/>
                    <a:lstStyle/>
                    <a:p>
                      <a:r>
                        <a:rPr lang="en-GB" dirty="0"/>
                        <a:t>CM_1 valid coursework mark</a:t>
                      </a:r>
                      <a:endParaRPr lang="en-GB" dirty="0"/>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panose="020B0604020202020204"/>
                        <a:buNone/>
                      </a:pPr>
                      <a:r>
                        <a:rPr lang="en-GB" dirty="0"/>
                        <a:t>0 </a:t>
                      </a:r>
                      <a:r>
                        <a:rPr lang="en-GB" sz="1400" b="0" i="0" u="none" strike="noStrike" cap="none" dirty="0">
                          <a:solidFill>
                            <a:schemeClr val="dk1"/>
                          </a:solidFill>
                          <a:effectLst/>
                          <a:latin typeface="+mn-lt"/>
                          <a:ea typeface="+mn-ea"/>
                          <a:cs typeface="+mn-cs"/>
                          <a:sym typeface="Arial" panose="020B0604020202020204"/>
                        </a:rPr>
                        <a:t>≤</a:t>
                      </a:r>
                      <a:r>
                        <a:rPr lang="en-GB" sz="1400" b="0" i="0" u="none" strike="noStrike" cap="none" dirty="0">
                          <a:solidFill>
                            <a:schemeClr val="dk1"/>
                          </a:solidFill>
                          <a:effectLst/>
                          <a:latin typeface="+mn-lt"/>
                          <a:ea typeface="+mn-ea"/>
                          <a:cs typeface="+mn-cs"/>
                        </a:rPr>
                        <a:t> </a:t>
                      </a:r>
                      <a:r>
                        <a:rPr lang="en-GB" sz="1400" b="0" i="0" u="none" strike="noStrike" cap="none" dirty="0">
                          <a:solidFill>
                            <a:schemeClr val="dk1"/>
                          </a:solidFill>
                          <a:effectLst/>
                          <a:latin typeface="+mn-lt"/>
                          <a:ea typeface="+mn-ea"/>
                          <a:cs typeface="+mn-cs"/>
                          <a:sym typeface="Arial" panose="020B0604020202020204"/>
                        </a:rPr>
                        <a:t> </a:t>
                      </a:r>
                      <a:r>
                        <a:rPr lang="en-GB" dirty="0"/>
                        <a:t>Coursework mark </a:t>
                      </a:r>
                      <a:r>
                        <a:rPr lang="en-GB" sz="1400" b="0" i="0" u="none" strike="noStrike" cap="none" dirty="0">
                          <a:solidFill>
                            <a:schemeClr val="dk1"/>
                          </a:solidFill>
                          <a:effectLst/>
                          <a:latin typeface="+mn-lt"/>
                          <a:ea typeface="+mn-ea"/>
                          <a:cs typeface="+mn-cs"/>
                          <a:sym typeface="Arial" panose="020B0604020202020204"/>
                        </a:rPr>
                        <a:t>≤ 25</a:t>
                      </a:r>
                      <a:endParaRPr lang="en-GB" dirty="0"/>
                    </a:p>
                  </a:txBody>
                  <a:tcPr marT="0" marB="0"/>
                </a:tc>
              </a:tr>
              <a:tr h="335774">
                <a:tc>
                  <a:txBody>
                    <a:bodyPr/>
                    <a:lstStyle/>
                    <a:p>
                      <a:r>
                        <a:rPr lang="en-GB" dirty="0"/>
                        <a:t>Invalid</a:t>
                      </a:r>
                      <a:endParaRPr lang="en-GB" dirty="0"/>
                    </a:p>
                  </a:txBody>
                  <a:tcPr marT="0" marB="0"/>
                </a:tc>
                <a:tc>
                  <a:txBody>
                    <a:bodyPr/>
                    <a:lstStyle/>
                    <a:p>
                      <a:r>
                        <a:rPr lang="en-GB" dirty="0"/>
                        <a:t>EM_2 invalid exam mark</a:t>
                      </a:r>
                      <a:endParaRPr lang="en-GB" dirty="0"/>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panose="020B0604020202020204"/>
                        <a:buNone/>
                      </a:pPr>
                      <a:r>
                        <a:rPr lang="en-GB" dirty="0"/>
                        <a:t>Exam mark </a:t>
                      </a:r>
                      <a:r>
                        <a:rPr lang="en-GB" sz="1400" b="0" i="0" u="none" strike="noStrike" cap="none" dirty="0">
                          <a:solidFill>
                            <a:schemeClr val="dk1"/>
                          </a:solidFill>
                          <a:effectLst/>
                          <a:latin typeface="+mn-lt"/>
                          <a:ea typeface="+mn-ea"/>
                          <a:cs typeface="+mn-cs"/>
                          <a:sym typeface="Arial" panose="020B0604020202020204"/>
                        </a:rPr>
                        <a:t>&gt; 75</a:t>
                      </a:r>
                      <a:r>
                        <a:rPr lang="en-GB" dirty="0"/>
                        <a:t> </a:t>
                      </a:r>
                      <a:endParaRPr lang="en-GB"/>
                    </a:p>
                  </a:txBody>
                  <a:tcPr marT="0" marB="0"/>
                </a:tc>
              </a:tr>
              <a:tr h="335774">
                <a:tc>
                  <a:txBody>
                    <a:bodyPr/>
                    <a:lstStyle/>
                    <a:p>
                      <a:endParaRPr lang="en-GB"/>
                    </a:p>
                  </a:txBody>
                  <a:tcPr marT="0" marB="0"/>
                </a:tc>
                <a:tc>
                  <a:txBody>
                    <a:bodyPr/>
                    <a:lstStyle/>
                    <a:p>
                      <a:r>
                        <a:rPr lang="en-GB" dirty="0"/>
                        <a:t>EM_3 invalid exam mark</a:t>
                      </a:r>
                      <a:endParaRPr lang="en-GB" dirty="0"/>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Exam mark </a:t>
                      </a:r>
                      <a:r>
                        <a:rPr lang="en-GB" sz="1400" b="0" i="0" u="none" strike="noStrike" cap="none" dirty="0">
                          <a:solidFill>
                            <a:schemeClr val="dk1"/>
                          </a:solidFill>
                          <a:effectLst/>
                          <a:latin typeface="+mn-lt"/>
                          <a:ea typeface="+mn-ea"/>
                          <a:cs typeface="+mn-cs"/>
                          <a:sym typeface="Arial" panose="020B0604020202020204"/>
                        </a:rPr>
                        <a:t>&lt; 0</a:t>
                      </a:r>
                      <a:endParaRPr lang="en-GB" dirty="0"/>
                    </a:p>
                  </a:txBody>
                  <a:tcPr marT="0" marB="0"/>
                </a:tc>
              </a:tr>
              <a:tr h="335774">
                <a:tc>
                  <a:txBody>
                    <a:bodyPr/>
                    <a:lstStyle/>
                    <a:p>
                      <a:endParaRPr lang="en-GB"/>
                    </a:p>
                  </a:txBody>
                  <a:tcPr marT="0" marB="0"/>
                </a:tc>
                <a:tc>
                  <a:txBody>
                    <a:bodyPr/>
                    <a:lstStyle/>
                    <a:p>
                      <a:r>
                        <a:rPr lang="en-GB" dirty="0"/>
                        <a:t>EM_4 invalid exam mark</a:t>
                      </a:r>
                      <a:endParaRPr lang="en-GB" dirty="0"/>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alphabetic</a:t>
                      </a:r>
                      <a:endParaRPr lang="en-GB" dirty="0"/>
                    </a:p>
                  </a:txBody>
                  <a:tcPr marT="0" marB="0"/>
                </a:tc>
              </a:tr>
              <a:tr h="360698">
                <a:tc>
                  <a:txBody>
                    <a:bodyPr/>
                    <a:lstStyle/>
                    <a:p>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EM_5 invalid exam mark</a:t>
                      </a:r>
                      <a:endParaRPr lang="en-GB" dirty="0"/>
                    </a:p>
                    <a:p>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Other real number (outside of EM_1)</a:t>
                      </a:r>
                      <a:endParaRPr lang="en-GB" dirty="0"/>
                    </a:p>
                  </a:txBody>
                  <a:tcPr marT="0" marB="0"/>
                </a:tc>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CM_2 invalid coursework mark</a:t>
                      </a:r>
                      <a:endParaRPr lang="en-GB" dirty="0"/>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panose="020B0604020202020204"/>
                        <a:buNone/>
                      </a:pPr>
                      <a:r>
                        <a:rPr lang="en-GB" dirty="0"/>
                        <a:t>Coursework mark </a:t>
                      </a:r>
                      <a:r>
                        <a:rPr lang="en-GB" sz="1400" b="0" i="0" u="none" strike="noStrike" cap="none" dirty="0">
                          <a:solidFill>
                            <a:schemeClr val="dk1"/>
                          </a:solidFill>
                          <a:effectLst/>
                          <a:latin typeface="+mn-lt"/>
                          <a:ea typeface="+mn-ea"/>
                          <a:cs typeface="+mn-cs"/>
                          <a:sym typeface="Arial" panose="020B0604020202020204"/>
                        </a:rPr>
                        <a:t>&gt; 25</a:t>
                      </a:r>
                      <a:r>
                        <a:rPr lang="en-GB" dirty="0"/>
                        <a:t> </a:t>
                      </a:r>
                      <a:endParaRPr lang="en-GB"/>
                    </a:p>
                  </a:txBody>
                  <a:tcPr marT="0" marB="0"/>
                </a:tc>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CM_3 invalid coursework mark</a:t>
                      </a:r>
                      <a:endParaRPr lang="en-GB" dirty="0"/>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Coursework mark </a:t>
                      </a:r>
                      <a:r>
                        <a:rPr lang="en-GB" sz="1400" b="0" i="0" u="none" strike="noStrike" cap="none" dirty="0">
                          <a:solidFill>
                            <a:schemeClr val="dk1"/>
                          </a:solidFill>
                          <a:effectLst/>
                          <a:latin typeface="+mn-lt"/>
                          <a:ea typeface="+mn-ea"/>
                          <a:cs typeface="+mn-cs"/>
                          <a:sym typeface="Arial" panose="020B0604020202020204"/>
                        </a:rPr>
                        <a:t>&lt; 0</a:t>
                      </a:r>
                      <a:endParaRPr lang="en-GB" dirty="0"/>
                    </a:p>
                  </a:txBody>
                  <a:tcPr marT="0" marB="0"/>
                </a:tc>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CM_4invalid coursework mark</a:t>
                      </a:r>
                      <a:endParaRPr lang="en-GB" dirty="0"/>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alphabetic</a:t>
                      </a:r>
                      <a:endParaRPr lang="en-GB" dirty="0"/>
                    </a:p>
                  </a:txBody>
                  <a:tcPr marT="0" marB="0"/>
                </a:tc>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CM_5 invalid coursework mark</a:t>
                      </a:r>
                      <a:endParaRPr lang="en-GB" dirty="0"/>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Other real number (outside of CM_1)</a:t>
                      </a:r>
                      <a:endParaRPr lang="en-GB" dirty="0"/>
                    </a:p>
                  </a:txBody>
                  <a:tcPr marT="0" marB="0"/>
                </a:tc>
              </a:tr>
            </a:tbl>
          </a:graphicData>
        </a:graphic>
      </p:graphicFrame>
      <p:sp>
        <p:nvSpPr>
          <p:cNvPr id="5" name="Content Placeholder 2"/>
          <p:cNvSpPr txBox="1"/>
          <p:nvPr/>
        </p:nvSpPr>
        <p:spPr>
          <a:xfrm>
            <a:off x="1364566" y="642745"/>
            <a:ext cx="7265963" cy="519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30200" algn="l" rtl="0">
              <a:lnSpc>
                <a:spcPct val="115000"/>
              </a:lnSpc>
              <a:spcBef>
                <a:spcPts val="1600"/>
              </a:spcBef>
              <a:spcAft>
                <a:spcPts val="160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GB" sz="1800">
                <a:solidFill>
                  <a:srgbClr val="515151"/>
                </a:solidFill>
                <a:latin typeface="Calibri" panose="020F0502020204030204" pitchFamily="34" charset="0"/>
              </a:rPr>
              <a:t>Significant value ranges / value-characteristics of an input</a:t>
            </a: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99075"/>
            <a:ext cx="8520600" cy="572700"/>
          </a:xfrm>
        </p:spPr>
        <p:txBody>
          <a:bodyPr/>
          <a:lstStyle/>
          <a:p>
            <a:r>
              <a:rPr lang="en-US">
                <a:ea typeface="MS PGothic" panose="020B0600070205080204" pitchFamily="34" charset="-128"/>
                <a:cs typeface="MS PGothic" panose="020B0600070205080204" pitchFamily="34" charset="-128"/>
              </a:rPr>
              <a:t>EP – 3. c Identify Constraints between Categories</a:t>
            </a:r>
            <a:endParaRPr lang="en-US">
              <a:ea typeface="MS PGothic" panose="020B0600070205080204" pitchFamily="34" charset="-128"/>
              <a:cs typeface="MS PGothic" panose="020B0600070205080204" pitchFamily="34" charset="-128"/>
            </a:endParaRPr>
          </a:p>
        </p:txBody>
      </p:sp>
      <p:sp>
        <p:nvSpPr>
          <p:cNvPr id="24579" name="Content Placeholder 2"/>
          <p:cNvSpPr>
            <a:spLocks noGrp="1"/>
          </p:cNvSpPr>
          <p:nvPr>
            <p:ph idx="1"/>
          </p:nvPr>
        </p:nvSpPr>
        <p:spPr>
          <a:xfrm>
            <a:off x="1167619" y="547091"/>
            <a:ext cx="6126481" cy="572701"/>
          </a:xfrm>
        </p:spPr>
        <p:txBody>
          <a:bodyPr/>
          <a:lstStyle/>
          <a:p>
            <a:pPr>
              <a:spcAft>
                <a:spcPts val="600"/>
              </a:spcAft>
            </a:pPr>
            <a:r>
              <a:rPr lang="en-US">
                <a:ea typeface="MS PGothic" panose="020B0600070205080204" pitchFamily="34" charset="-128"/>
                <a:cs typeface="MS PGothic" panose="020B0600070205080204" pitchFamily="34" charset="-128"/>
              </a:rPr>
              <a:t>Not all categories can combine with each other</a:t>
            </a:r>
            <a:endParaRPr lang="en-US">
              <a:ea typeface="MS PGothic" panose="020B0600070205080204" pitchFamily="34" charset="-128"/>
              <a:cs typeface="MS PGothic" panose="020B0600070205080204" pitchFamily="34" charset="-128"/>
            </a:endParaRPr>
          </a:p>
        </p:txBody>
      </p:sp>
      <p:graphicFrame>
        <p:nvGraphicFramePr>
          <p:cNvPr id="2" name="Table 2"/>
          <p:cNvGraphicFramePr>
            <a:graphicFrameLocks noGrp="1"/>
          </p:cNvGraphicFramePr>
          <p:nvPr/>
        </p:nvGraphicFramePr>
        <p:xfrm>
          <a:off x="471268" y="995108"/>
          <a:ext cx="7990449" cy="3718438"/>
        </p:xfrm>
        <a:graphic>
          <a:graphicData uri="http://schemas.openxmlformats.org/drawingml/2006/table">
            <a:tbl>
              <a:tblPr firstRow="1" bandRow="1">
                <a:tableStyleId>{5C22544A-7EE6-4342-B048-85BDC9FD1C3A}</a:tableStyleId>
              </a:tblPr>
              <a:tblGrid>
                <a:gridCol w="2869809"/>
                <a:gridCol w="1892105"/>
                <a:gridCol w="3228535"/>
              </a:tblGrid>
              <a:tr h="335774">
                <a:tc>
                  <a:txBody>
                    <a:bodyPr/>
                    <a:lstStyle/>
                    <a:p>
                      <a:r>
                        <a:rPr lang="en-GB"/>
                        <a:t>Category</a:t>
                      </a:r>
                      <a:endParaRPr lang="en-GB"/>
                    </a:p>
                  </a:txBody>
                  <a:tcPr marT="0" marB="0"/>
                </a:tc>
                <a:tc>
                  <a:txBody>
                    <a:bodyPr/>
                    <a:lstStyle/>
                    <a:p>
                      <a:endParaRPr lang="en-GB"/>
                    </a:p>
                  </a:txBody>
                  <a:tcPr marT="0" marB="0"/>
                </a:tc>
                <a:tc>
                  <a:txBody>
                    <a:bodyPr/>
                    <a:lstStyle/>
                    <a:p>
                      <a:r>
                        <a:rPr lang="en-GB"/>
                        <a:t>Condition</a:t>
                      </a:r>
                      <a:endParaRPr lang="en-GB"/>
                    </a:p>
                  </a:txBody>
                  <a:tcPr marT="0" marB="0"/>
                </a:tc>
              </a:tr>
              <a:tr h="335774">
                <a:tc>
                  <a:txBody>
                    <a:bodyPr/>
                    <a:lstStyle/>
                    <a:p>
                      <a:r>
                        <a:rPr lang="en-GB"/>
                        <a:t>valid exam mark</a:t>
                      </a:r>
                      <a:endParaRPr lang="en-GB"/>
                    </a:p>
                  </a:txBody>
                  <a:tcPr marT="0" marB="0"/>
                </a:tc>
                <a:tc>
                  <a:txBody>
                    <a:bodyPr/>
                    <a:lstStyle/>
                    <a:p>
                      <a:r>
                        <a:rPr lang="en-GB"/>
                        <a:t>EM_1</a:t>
                      </a: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0 </a:t>
                      </a:r>
                      <a:r>
                        <a:rPr lang="en-GB" sz="1400" b="0" i="0" u="none" strike="noStrike" cap="none">
                          <a:solidFill>
                            <a:schemeClr val="dk1"/>
                          </a:solidFill>
                          <a:effectLst/>
                          <a:latin typeface="+mn-lt"/>
                          <a:ea typeface="+mn-ea"/>
                          <a:cs typeface="+mn-cs"/>
                          <a:sym typeface="Arial" panose="020B0604020202020204"/>
                        </a:rPr>
                        <a:t>≤  </a:t>
                      </a:r>
                      <a:r>
                        <a:rPr lang="en-GB"/>
                        <a:t>Exam mark </a:t>
                      </a:r>
                      <a:r>
                        <a:rPr lang="en-GB" sz="1400" b="0" i="0" u="none" strike="noStrike" cap="none">
                          <a:solidFill>
                            <a:schemeClr val="dk1"/>
                          </a:solidFill>
                          <a:effectLst/>
                          <a:latin typeface="+mn-lt"/>
                          <a:ea typeface="+mn-ea"/>
                          <a:cs typeface="+mn-cs"/>
                          <a:sym typeface="Arial" panose="020B0604020202020204"/>
                        </a:rPr>
                        <a:t>≤ 75</a:t>
                      </a:r>
                      <a:endParaRPr lang="en-GB"/>
                    </a:p>
                  </a:txBody>
                  <a:tcPr marT="0" marB="0"/>
                </a:tc>
              </a:tr>
              <a:tr h="335774">
                <a:tc>
                  <a:txBody>
                    <a:bodyPr/>
                    <a:lstStyle/>
                    <a:p>
                      <a:r>
                        <a:rPr lang="en-GB"/>
                        <a:t>invalid exam mark</a:t>
                      </a:r>
                      <a:endParaRPr lang="en-GB"/>
                    </a:p>
                  </a:txBody>
                  <a:tcPr marT="0" marB="0"/>
                </a:tc>
                <a:tc>
                  <a:txBody>
                    <a:bodyPr/>
                    <a:lstStyle/>
                    <a:p>
                      <a:r>
                        <a:rPr lang="en-GB"/>
                        <a:t>EM_2</a:t>
                      </a: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Exam mark </a:t>
                      </a:r>
                      <a:r>
                        <a:rPr lang="en-GB" sz="1400" b="0" i="0" u="none" strike="noStrike" cap="none">
                          <a:solidFill>
                            <a:schemeClr val="dk1"/>
                          </a:solidFill>
                          <a:effectLst/>
                          <a:latin typeface="+mn-lt"/>
                          <a:ea typeface="+mn-ea"/>
                          <a:cs typeface="+mn-cs"/>
                          <a:sym typeface="Arial" panose="020B0604020202020204"/>
                        </a:rPr>
                        <a:t>&gt; 75</a:t>
                      </a:r>
                      <a:r>
                        <a:rPr lang="en-GB"/>
                        <a:t> </a:t>
                      </a:r>
                      <a:endParaRPr lang="en-GB"/>
                    </a:p>
                  </a:txBody>
                  <a:tcPr marT="0" marB="0"/>
                </a:tc>
              </a:tr>
              <a:tr h="335774">
                <a:tc>
                  <a:txBody>
                    <a:bodyPr/>
                    <a:lstStyle/>
                    <a:p>
                      <a:r>
                        <a:rPr lang="en-GB"/>
                        <a:t>invalid exam mark</a:t>
                      </a:r>
                      <a:endParaRPr lang="en-GB"/>
                    </a:p>
                  </a:txBody>
                  <a:tcPr marT="0" marB="0"/>
                </a:tc>
                <a:tc>
                  <a:txBody>
                    <a:bodyPr/>
                    <a:lstStyle/>
                    <a:p>
                      <a:r>
                        <a:rPr lang="en-GB"/>
                        <a:t>EM_3</a:t>
                      </a: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Exam mark </a:t>
                      </a:r>
                      <a:r>
                        <a:rPr lang="en-GB" sz="1400" b="0" i="0" u="none" strike="noStrike" cap="none">
                          <a:solidFill>
                            <a:schemeClr val="dk1"/>
                          </a:solidFill>
                          <a:effectLst/>
                          <a:latin typeface="+mn-lt"/>
                          <a:ea typeface="+mn-ea"/>
                          <a:cs typeface="+mn-cs"/>
                          <a:sym typeface="Arial" panose="020B0604020202020204"/>
                        </a:rPr>
                        <a:t>&lt; 0</a:t>
                      </a:r>
                      <a:endParaRPr lang="en-GB"/>
                    </a:p>
                  </a:txBody>
                  <a:tcPr marT="0" marB="0"/>
                </a:tc>
              </a:tr>
              <a:tr h="335774">
                <a:tc>
                  <a:txBody>
                    <a:bodyPr/>
                    <a:lstStyle/>
                    <a:p>
                      <a:r>
                        <a:rPr lang="en-GB"/>
                        <a:t>invalid exam mark</a:t>
                      </a:r>
                      <a:endParaRPr lang="en-GB"/>
                    </a:p>
                  </a:txBody>
                  <a:tcPr marT="0" marB="0"/>
                </a:tc>
                <a:tc>
                  <a:txBody>
                    <a:bodyPr/>
                    <a:lstStyle/>
                    <a:p>
                      <a:r>
                        <a:rPr lang="en-GB"/>
                        <a:t>EM_4</a:t>
                      </a: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alphabetic</a:t>
                      </a:r>
                      <a:endParaRPr lang="en-GB"/>
                    </a:p>
                  </a:txBody>
                  <a:tcPr marT="0" marB="0"/>
                </a:tc>
              </a:tr>
              <a:tr h="360698">
                <a:tc>
                  <a:txBody>
                    <a:bodyPr/>
                    <a:lstStyle/>
                    <a:p>
                      <a:r>
                        <a:rPr lang="en-GB"/>
                        <a:t>invalid exam mark</a:t>
                      </a: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EM_5</a:t>
                      </a: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Other real number</a:t>
                      </a:r>
                      <a:endParaRPr lang="en-GB" dirty="0"/>
                    </a:p>
                  </a:txBody>
                  <a:tcPr marT="0" marB="0"/>
                </a:tc>
              </a:tr>
              <a:tr h="335774">
                <a:tc>
                  <a:txBody>
                    <a:bodyPr/>
                    <a:lstStyle/>
                    <a:p>
                      <a:r>
                        <a:rPr lang="en-GB"/>
                        <a:t>valid coursework mark</a:t>
                      </a:r>
                      <a:endParaRPr lang="en-GB"/>
                    </a:p>
                  </a:txBody>
                  <a:tcPr marT="0" marB="0">
                    <a:solidFill>
                      <a:schemeClr val="accent3">
                        <a:lumMod val="60000"/>
                        <a:lumOff val="40000"/>
                      </a:schemeClr>
                    </a:solidFill>
                  </a:tcPr>
                </a:tc>
                <a:tc>
                  <a:txBody>
                    <a:bodyPr/>
                    <a:lstStyle/>
                    <a:p>
                      <a:r>
                        <a:rPr lang="en-GB"/>
                        <a:t>CM_1</a:t>
                      </a:r>
                      <a:endParaRPr lang="en-GB"/>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0 </a:t>
                      </a:r>
                      <a:r>
                        <a:rPr lang="en-GB" sz="1400" b="0" i="0" u="none" strike="noStrike" cap="none">
                          <a:solidFill>
                            <a:schemeClr val="dk1"/>
                          </a:solidFill>
                          <a:effectLst/>
                          <a:latin typeface="+mn-lt"/>
                          <a:ea typeface="+mn-ea"/>
                          <a:cs typeface="+mn-cs"/>
                          <a:sym typeface="Arial" panose="020B0604020202020204"/>
                        </a:rPr>
                        <a:t>≤  </a:t>
                      </a:r>
                      <a:r>
                        <a:rPr lang="en-GB"/>
                        <a:t>Coursework mark </a:t>
                      </a:r>
                      <a:r>
                        <a:rPr lang="en-GB" sz="1400" b="0" i="0" u="none" strike="noStrike" cap="none">
                          <a:solidFill>
                            <a:schemeClr val="dk1"/>
                          </a:solidFill>
                          <a:effectLst/>
                          <a:latin typeface="+mn-lt"/>
                          <a:ea typeface="+mn-ea"/>
                          <a:cs typeface="+mn-cs"/>
                          <a:sym typeface="Arial" panose="020B0604020202020204"/>
                        </a:rPr>
                        <a:t>≤ 25</a:t>
                      </a:r>
                      <a:endParaRPr lang="en-GB"/>
                    </a:p>
                  </a:txBody>
                  <a:tcPr marT="0" marB="0">
                    <a:solidFill>
                      <a:schemeClr val="accent3">
                        <a:lumMod val="60000"/>
                        <a:lumOff val="40000"/>
                      </a:schemeClr>
                    </a:solidFill>
                  </a:tcPr>
                </a:tc>
              </a:tr>
              <a:tr h="335774">
                <a:tc>
                  <a:txBody>
                    <a:bodyPr/>
                    <a:lstStyle/>
                    <a:p>
                      <a:r>
                        <a:rPr lang="en-GB"/>
                        <a:t>invalid coursework mark</a:t>
                      </a:r>
                      <a:endParaRPr lang="en-GB"/>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CM_2</a:t>
                      </a:r>
                      <a:endParaRPr lang="en-GB"/>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Coursework mark </a:t>
                      </a:r>
                      <a:r>
                        <a:rPr lang="en-GB" sz="1400" b="0" i="0" u="none" strike="noStrike" cap="none">
                          <a:solidFill>
                            <a:schemeClr val="dk1"/>
                          </a:solidFill>
                          <a:effectLst/>
                          <a:latin typeface="+mn-lt"/>
                          <a:ea typeface="+mn-ea"/>
                          <a:cs typeface="+mn-cs"/>
                          <a:sym typeface="Arial" panose="020B0604020202020204"/>
                        </a:rPr>
                        <a:t>&gt; 25</a:t>
                      </a:r>
                      <a:r>
                        <a:rPr lang="en-GB"/>
                        <a:t> </a:t>
                      </a:r>
                      <a:endParaRPr lang="en-GB"/>
                    </a:p>
                  </a:txBody>
                  <a:tcPr marT="0" marB="0">
                    <a:solidFill>
                      <a:schemeClr val="accent3">
                        <a:lumMod val="60000"/>
                        <a:lumOff val="40000"/>
                      </a:schemeClr>
                    </a:solidFill>
                  </a:tcPr>
                </a:tc>
              </a:tr>
              <a:tr h="335774">
                <a:tc>
                  <a:txBody>
                    <a:bodyPr/>
                    <a:lstStyle/>
                    <a:p>
                      <a:r>
                        <a:rPr lang="en-GB"/>
                        <a:t>invalid coursework mark</a:t>
                      </a:r>
                      <a:endParaRPr lang="en-GB"/>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CM_3</a:t>
                      </a:r>
                      <a:endParaRPr lang="en-GB"/>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Coursework mark </a:t>
                      </a:r>
                      <a:r>
                        <a:rPr lang="en-GB" sz="1400" b="0" i="0" u="none" strike="noStrike" cap="none">
                          <a:solidFill>
                            <a:schemeClr val="dk1"/>
                          </a:solidFill>
                          <a:effectLst/>
                          <a:latin typeface="+mn-lt"/>
                          <a:ea typeface="+mn-ea"/>
                          <a:cs typeface="+mn-cs"/>
                          <a:sym typeface="Arial" panose="020B0604020202020204"/>
                        </a:rPr>
                        <a:t>&lt; 0</a:t>
                      </a:r>
                      <a:endParaRPr lang="en-GB"/>
                    </a:p>
                  </a:txBody>
                  <a:tcPr marT="0" marB="0">
                    <a:solidFill>
                      <a:schemeClr val="accent3">
                        <a:lumMod val="60000"/>
                        <a:lumOff val="40000"/>
                      </a:schemeClr>
                    </a:solidFill>
                  </a:tcPr>
                </a:tc>
              </a:tr>
              <a:tr h="335774">
                <a:tc>
                  <a:txBody>
                    <a:bodyPr/>
                    <a:lstStyle/>
                    <a:p>
                      <a:r>
                        <a:rPr lang="en-GB"/>
                        <a:t>invalid coursework mark</a:t>
                      </a:r>
                      <a:endParaRPr lang="en-GB"/>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CM_4</a:t>
                      </a:r>
                      <a:endParaRPr lang="en-GB"/>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alphabetic</a:t>
                      </a:r>
                      <a:endParaRPr lang="en-GB"/>
                    </a:p>
                  </a:txBody>
                  <a:tcPr marT="0" marB="0">
                    <a:solidFill>
                      <a:schemeClr val="accent3">
                        <a:lumMod val="60000"/>
                        <a:lumOff val="40000"/>
                      </a:schemeClr>
                    </a:solidFill>
                  </a:tcPr>
                </a:tc>
              </a:tr>
              <a:tr h="335774">
                <a:tc>
                  <a:txBody>
                    <a:bodyPr/>
                    <a:lstStyle/>
                    <a:p>
                      <a:r>
                        <a:rPr lang="en-GB"/>
                        <a:t>invalid coursework mark</a:t>
                      </a:r>
                      <a:endParaRPr lang="en-GB"/>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a:t>CM_5</a:t>
                      </a:r>
                      <a:endParaRPr lang="en-GB"/>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GB" dirty="0"/>
                        <a:t>Other real number</a:t>
                      </a:r>
                      <a:endParaRPr lang="en-GB" dirty="0"/>
                    </a:p>
                  </a:txBody>
                  <a:tcPr marT="0" marB="0">
                    <a:solidFill>
                      <a:schemeClr val="accent3">
                        <a:lumMod val="60000"/>
                        <a:lumOff val="40000"/>
                      </a:schemeClr>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MS PGothic" panose="020B0600070205080204" pitchFamily="34" charset="-128"/>
                <a:cs typeface="MS PGothic" panose="020B0600070205080204" pitchFamily="34" charset="-128"/>
              </a:rPr>
              <a:t>EP – 3. d Write Test Specifications</a:t>
            </a:r>
            <a:endParaRPr lang="en-US">
              <a:ea typeface="MS PGothic" panose="020B0600070205080204" pitchFamily="34" charset="-128"/>
              <a:cs typeface="MS PGothic" panose="020B0600070205080204" pitchFamily="34" charset="-128"/>
            </a:endParaRPr>
          </a:p>
        </p:txBody>
      </p:sp>
      <p:pic>
        <p:nvPicPr>
          <p:cNvPr id="5" name="Picture 4" descr="Diagram&#10;&#10;Description automatically generated"/>
          <p:cNvPicPr>
            <a:picLocks noChangeAspect="1"/>
          </p:cNvPicPr>
          <p:nvPr/>
        </p:nvPicPr>
        <p:blipFill>
          <a:blip r:embed="rId1"/>
          <a:stretch>
            <a:fillRect/>
          </a:stretch>
        </p:blipFill>
        <p:spPr>
          <a:xfrm>
            <a:off x="752621" y="1034273"/>
            <a:ext cx="6208526" cy="37557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37727"/>
            <a:ext cx="8520600" cy="572700"/>
          </a:xfrm>
        </p:spPr>
        <p:txBody>
          <a:bodyPr/>
          <a:lstStyle/>
          <a:p>
            <a:r>
              <a:rPr lang="en-GB"/>
              <a:t>Example: Inputs and Expected Outputs</a:t>
            </a:r>
            <a:endParaRPr lang="en-GB"/>
          </a:p>
        </p:txBody>
      </p:sp>
      <p:pic>
        <p:nvPicPr>
          <p:cNvPr id="4" name="Picture 3"/>
          <p:cNvPicPr>
            <a:picLocks noChangeAspect="1"/>
          </p:cNvPicPr>
          <p:nvPr/>
        </p:nvPicPr>
        <p:blipFill>
          <a:blip r:embed="rId1"/>
          <a:stretch>
            <a:fillRect/>
          </a:stretch>
        </p:blipFill>
        <p:spPr>
          <a:xfrm>
            <a:off x="0" y="910427"/>
            <a:ext cx="8520600" cy="39568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Boundary Values</a:t>
            </a:r>
            <a:endParaRPr lang="en-GB" dirty="0"/>
          </a:p>
        </p:txBody>
      </p:sp>
      <p:sp>
        <p:nvSpPr>
          <p:cNvPr id="3" name="Content Placeholder 2"/>
          <p:cNvSpPr>
            <a:spLocks noGrp="1"/>
          </p:cNvSpPr>
          <p:nvPr>
            <p:ph idx="1"/>
          </p:nvPr>
        </p:nvSpPr>
        <p:spPr>
          <a:xfrm>
            <a:off x="311700" y="1152475"/>
            <a:ext cx="8520600" cy="2218316"/>
          </a:xfrm>
        </p:spPr>
        <p:txBody>
          <a:bodyPr/>
          <a:lstStyle/>
          <a:p>
            <a:r>
              <a:rPr lang="en-GB" sz="2000" dirty="0"/>
              <a:t>Most frequently errors occur in "edge" cases</a:t>
            </a:r>
            <a:endParaRPr lang="en-GB" sz="2000" dirty="0"/>
          </a:p>
          <a:p>
            <a:pPr lvl="1">
              <a:lnSpc>
                <a:spcPct val="115000"/>
              </a:lnSpc>
            </a:pPr>
            <a:r>
              <a:rPr lang="en-GB" sz="2000" dirty="0"/>
              <a:t>Test just under boundary value</a:t>
            </a:r>
            <a:endParaRPr lang="en-GB" sz="2000" dirty="0"/>
          </a:p>
          <a:p>
            <a:pPr lvl="1">
              <a:lnSpc>
                <a:spcPct val="115000"/>
              </a:lnSpc>
            </a:pPr>
            <a:r>
              <a:rPr lang="en-GB" sz="2000" dirty="0"/>
              <a:t>Test just above the boundary value</a:t>
            </a:r>
            <a:endParaRPr lang="en-GB" sz="2000" dirty="0"/>
          </a:p>
          <a:p>
            <a:pPr lvl="1">
              <a:lnSpc>
                <a:spcPct val="115000"/>
              </a:lnSpc>
            </a:pPr>
            <a:r>
              <a:rPr lang="en-GB" sz="2000" dirty="0"/>
              <a:t>Test the boundary value</a:t>
            </a:r>
            <a:endParaRPr lang="en-GB" sz="2000" dirty="0"/>
          </a:p>
          <a:p>
            <a:pPr>
              <a:lnSpc>
                <a:spcPct val="115000"/>
              </a:lnSpc>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Software Quality</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37727"/>
            <a:ext cx="8520600" cy="572700"/>
          </a:xfrm>
        </p:spPr>
        <p:txBody>
          <a:bodyPr/>
          <a:lstStyle/>
          <a:p>
            <a:r>
              <a:rPr lang="en-GB"/>
              <a:t>How do we go about using this?</a:t>
            </a:r>
            <a:endParaRPr lang="en-GB"/>
          </a:p>
        </p:txBody>
      </p:sp>
      <p:sp>
        <p:nvSpPr>
          <p:cNvPr id="5" name="Rectangle 3"/>
          <p:cNvSpPr txBox="1">
            <a:spLocks noChangeArrowheads="1"/>
          </p:cNvSpPr>
          <p:nvPr/>
        </p:nvSpPr>
        <p:spPr>
          <a:xfrm>
            <a:off x="432486" y="1035988"/>
            <a:ext cx="8399813" cy="376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30200" algn="l" rtl="0">
              <a:lnSpc>
                <a:spcPct val="115000"/>
              </a:lnSpc>
              <a:spcBef>
                <a:spcPts val="1600"/>
              </a:spcBef>
              <a:spcAft>
                <a:spcPts val="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30200" algn="l" rtl="0">
              <a:lnSpc>
                <a:spcPct val="115000"/>
              </a:lnSpc>
              <a:spcBef>
                <a:spcPts val="1600"/>
              </a:spcBef>
              <a:spcAft>
                <a:spcPts val="1600"/>
              </a:spcAft>
              <a:buClr>
                <a:schemeClr val="dk2"/>
              </a:buClr>
              <a:buSzPts val="1600"/>
              <a:buFont typeface="Arial" panose="020B0604020202020204"/>
              <a:buChar char="■"/>
              <a:defRPr sz="1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sz="2000" dirty="0">
                <a:ea typeface="MS PGothic" panose="020B0600070205080204" pitchFamily="34" charset="-128"/>
              </a:rPr>
              <a:t>Testing applied in Java: Use JUnit</a:t>
            </a:r>
            <a:endParaRPr lang="en-US" sz="2000" dirty="0">
              <a:ea typeface="MS PGothic" panose="020B0600070205080204" pitchFamily="34" charset="-128"/>
            </a:endParaRPr>
          </a:p>
          <a:p>
            <a:pPr lvl="1">
              <a:lnSpc>
                <a:spcPct val="115000"/>
              </a:lnSpc>
            </a:pPr>
            <a:r>
              <a:rPr lang="en-US" sz="2000" dirty="0">
                <a:ea typeface="MS PGothic" panose="020B0600070205080204" pitchFamily="34" charset="-128"/>
              </a:rPr>
              <a:t> uses “Assertions” to test the code</a:t>
            </a:r>
            <a:endParaRPr lang="en-US" sz="2000" dirty="0">
              <a:ea typeface="MS PGothic" panose="020B0600070205080204" pitchFamily="34" charset="-128"/>
            </a:endParaRPr>
          </a:p>
          <a:p>
            <a:pPr lvl="1">
              <a:lnSpc>
                <a:spcPct val="115000"/>
              </a:lnSpc>
            </a:pPr>
            <a:r>
              <a:rPr lang="en-US" sz="2000" dirty="0">
                <a:ea typeface="MS PGothic" panose="020B0600070205080204" pitchFamily="34" charset="-128"/>
              </a:rPr>
              <a:t>Allow us to state what </a:t>
            </a:r>
            <a:r>
              <a:rPr lang="en-US" sz="2000" i="1" dirty="0">
                <a:ea typeface="MS PGothic" panose="020B0600070205080204" pitchFamily="34" charset="-128"/>
              </a:rPr>
              <a:t>should</a:t>
            </a:r>
            <a:r>
              <a:rPr lang="en-US" sz="2000" dirty="0">
                <a:ea typeface="MS PGothic" panose="020B0600070205080204" pitchFamily="34" charset="-128"/>
              </a:rPr>
              <a:t> be the case</a:t>
            </a:r>
            <a:endParaRPr lang="en-US" sz="2000" dirty="0"/>
          </a:p>
          <a:p>
            <a:pPr lvl="1">
              <a:lnSpc>
                <a:spcPct val="115000"/>
              </a:lnSpc>
            </a:pPr>
            <a:r>
              <a:rPr lang="en-US" sz="2000" dirty="0">
                <a:ea typeface="MS PGothic" panose="020B0600070205080204" pitchFamily="34" charset="-128"/>
              </a:rPr>
              <a:t>If assertions do not hold, JUnit’s logging mechanisms reports failures</a:t>
            </a:r>
            <a:endParaRPr lang="en-US" sz="2000" dirty="0"/>
          </a:p>
          <a:p>
            <a:pPr lvl="1">
              <a:lnSpc>
                <a:spcPct val="115000"/>
              </a:lnSpc>
            </a:pPr>
            <a:r>
              <a:rPr lang="en-US" sz="2000" dirty="0">
                <a:ea typeface="MS PGothic" panose="020B0600070205080204" pitchFamily="34" charset="-128"/>
              </a:rPr>
              <a:t>Various types of assertion are available, e.g., </a:t>
            </a:r>
            <a:r>
              <a:rPr lang="en-US" sz="2000" dirty="0" err="1">
                <a:ea typeface="MS PGothic" panose="020B0600070205080204" pitchFamily="34" charset="-128"/>
              </a:rPr>
              <a:t>assertEquals</a:t>
            </a:r>
            <a:r>
              <a:rPr lang="en-US" sz="2000" dirty="0">
                <a:ea typeface="MS PGothic" panose="020B0600070205080204" pitchFamily="34" charset="-128"/>
              </a:rPr>
              <a:t>( expected, actual ); </a:t>
            </a:r>
            <a:r>
              <a:rPr lang="en-US" sz="2000" dirty="0" err="1">
                <a:ea typeface="MS PGothic" panose="020B0600070205080204" pitchFamily="34" charset="-128"/>
              </a:rPr>
              <a:t>assertTrue</a:t>
            </a:r>
            <a:r>
              <a:rPr lang="en-US" sz="2000" dirty="0">
                <a:ea typeface="MS PGothic" panose="020B0600070205080204" pitchFamily="34" charset="-128"/>
              </a:rPr>
              <a:t>( condition ); </a:t>
            </a:r>
            <a:r>
              <a:rPr lang="en-US" sz="2000" dirty="0" err="1">
                <a:ea typeface="MS PGothic" panose="020B0600070205080204" pitchFamily="34" charset="-128"/>
              </a:rPr>
              <a:t>assertFalse</a:t>
            </a:r>
            <a:r>
              <a:rPr lang="en-US" sz="2000" dirty="0">
                <a:ea typeface="MS PGothic" panose="020B0600070205080204" pitchFamily="34" charset="-128"/>
              </a:rPr>
              <a:t>( condition ); </a:t>
            </a:r>
            <a:r>
              <a:rPr lang="en-US" sz="2000" dirty="0" err="1">
                <a:ea typeface="MS PGothic" panose="020B0600070205080204" pitchFamily="34" charset="-128"/>
              </a:rPr>
              <a:t>assertThat</a:t>
            </a:r>
            <a:r>
              <a:rPr lang="en-US" sz="2000" dirty="0">
                <a:ea typeface="MS PGothic" panose="020B0600070205080204" pitchFamily="34" charset="-128"/>
              </a:rPr>
              <a:t> ( value, </a:t>
            </a:r>
            <a:r>
              <a:rPr lang="en-US" sz="2000" dirty="0" err="1">
                <a:ea typeface="MS PGothic" panose="020B0600070205080204" pitchFamily="34" charset="-128"/>
              </a:rPr>
              <a:t>matchingFunction</a:t>
            </a:r>
            <a:r>
              <a:rPr lang="en-US" sz="2000" dirty="0">
                <a:ea typeface="MS PGothic" panose="020B0600070205080204" pitchFamily="34" charset="-128"/>
              </a:rPr>
              <a:t> )</a:t>
            </a:r>
            <a:endParaRPr lang="en-US" sz="2000" dirty="0"/>
          </a:p>
          <a:p>
            <a:pPr lvl="1">
              <a:lnSpc>
                <a:spcPct val="115000"/>
              </a:lnSpc>
            </a:pPr>
            <a:endParaRPr lang="en-US" dirty="0">
              <a:ea typeface="MS PGothic"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altLang="en-US">
                <a:ea typeface="MS PGothic" panose="020B0600070205080204" pitchFamily="34" charset="-128"/>
              </a:rPr>
              <a:t>Review</a:t>
            </a:r>
            <a:endParaRPr lang="en-US" altLang="en-US">
              <a:ea typeface="MS PGothic" panose="020B0600070205080204" pitchFamily="34" charset="-128"/>
            </a:endParaRPr>
          </a:p>
        </p:txBody>
      </p:sp>
      <p:sp>
        <p:nvSpPr>
          <p:cNvPr id="58370" name="Rectangle 3"/>
          <p:cNvSpPr>
            <a:spLocks noGrp="1" noChangeArrowheads="1"/>
          </p:cNvSpPr>
          <p:nvPr>
            <p:ph type="body" idx="1"/>
          </p:nvPr>
        </p:nvSpPr>
        <p:spPr>
          <a:xfrm>
            <a:off x="549928" y="1524861"/>
            <a:ext cx="6604782" cy="3075140"/>
          </a:xfrm>
        </p:spPr>
        <p:txBody>
          <a:bodyPr/>
          <a:lstStyle/>
          <a:p>
            <a:pPr eaLnBrk="1" hangingPunct="1"/>
            <a:r>
              <a:rPr lang="en-US" sz="2000" dirty="0">
                <a:ea typeface="MS PGothic" panose="020B0600070205080204" pitchFamily="34" charset="-128"/>
                <a:cs typeface="MS PGothic" panose="020B0600070205080204" pitchFamily="34" charset="-128"/>
              </a:rPr>
              <a:t>What is Software Quality?</a:t>
            </a:r>
            <a:endParaRPr lang="en-US" sz="2000" dirty="0">
              <a:ea typeface="MS PGothic" panose="020B0600070205080204" pitchFamily="34" charset="-128"/>
              <a:cs typeface="MS PGothic" panose="020B0600070205080204" pitchFamily="34" charset="-128"/>
            </a:endParaRPr>
          </a:p>
          <a:p>
            <a:pPr eaLnBrk="1" hangingPunct="1"/>
            <a:r>
              <a:rPr lang="en-US" altLang="en-US" sz="2000" dirty="0">
                <a:ea typeface="MS PGothic" panose="020B0600070205080204" pitchFamily="34" charset="-128"/>
              </a:rPr>
              <a:t>What are key elements and relationships for test specifications?</a:t>
            </a:r>
            <a:endParaRPr lang="en-US" altLang="en-US" sz="2000" dirty="0">
              <a:ea typeface="MS PGothic" panose="020B0600070205080204" pitchFamily="34" charset="-128"/>
            </a:endParaRPr>
          </a:p>
          <a:p>
            <a:pPr eaLnBrk="1" hangingPunct="1"/>
            <a:r>
              <a:rPr lang="en-US" altLang="en-US" sz="2000" dirty="0">
                <a:ea typeface="MS PGothic" panose="020B0600070205080204" pitchFamily="34" charset="-128"/>
              </a:rPr>
              <a:t>How do we carry out white-box testing?</a:t>
            </a:r>
            <a:endParaRPr lang="en-US" altLang="en-US" sz="2000" dirty="0">
              <a:ea typeface="MS PGothic" panose="020B0600070205080204" pitchFamily="34" charset="-128"/>
            </a:endParaRPr>
          </a:p>
          <a:p>
            <a:pPr eaLnBrk="1" hangingPunct="1"/>
            <a:r>
              <a:rPr lang="en-US" altLang="en-US" sz="2000" dirty="0">
                <a:ea typeface="MS PGothic" panose="020B0600070205080204" pitchFamily="34" charset="-128"/>
              </a:rPr>
              <a:t>How do we carry out black-box testing?</a:t>
            </a:r>
            <a:endParaRPr lang="en-US" altLang="en-US" sz="2000" dirty="0">
              <a:ea typeface="MS PGothic" panose="020B0600070205080204" pitchFamily="34" charset="-128"/>
            </a:endParaRPr>
          </a:p>
        </p:txBody>
      </p:sp>
      <p:pic>
        <p:nvPicPr>
          <p:cNvPr id="5837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4710" y="1623335"/>
            <a:ext cx="1677590" cy="169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01478" y="111473"/>
            <a:ext cx="8758821" cy="1007033"/>
          </a:xfrm>
        </p:spPr>
        <p:txBody>
          <a:bodyPr/>
          <a:lstStyle/>
          <a:p>
            <a:pPr algn="ctr"/>
            <a:r>
              <a:rPr lang="en-US" dirty="0">
                <a:ea typeface="MS PGothic" panose="020B0600070205080204" pitchFamily="34" charset="-128"/>
                <a:cs typeface="MS PGothic" panose="020B0600070205080204" pitchFamily="34" charset="-128"/>
              </a:rPr>
              <a:t>Why is Software Quality relevant: </a:t>
            </a:r>
            <a:br>
              <a:rPr lang="en-US" dirty="0">
                <a:ea typeface="MS PGothic" panose="020B0600070205080204" pitchFamily="34" charset="-128"/>
                <a:cs typeface="MS PGothic" panose="020B0600070205080204" pitchFamily="34" charset="-128"/>
              </a:rPr>
            </a:br>
            <a:r>
              <a:rPr lang="en-US" dirty="0">
                <a:ea typeface="MS PGothic" panose="020B0600070205080204" pitchFamily="34" charset="-128"/>
                <a:cs typeface="MS PGothic" panose="020B0600070205080204" pitchFamily="34" charset="-128"/>
              </a:rPr>
              <a:t>Case of Bard (Gemini)</a:t>
            </a:r>
            <a:endParaRPr lang="en-US" dirty="0">
              <a:ea typeface="MS PGothic" panose="020B0600070205080204" pitchFamily="34" charset="-128"/>
              <a:cs typeface="MS PGothic" panose="020B0600070205080204" pitchFamily="34" charset="-128"/>
            </a:endParaRPr>
          </a:p>
        </p:txBody>
      </p:sp>
      <p:grpSp>
        <p:nvGrpSpPr>
          <p:cNvPr id="10" name="Group 9"/>
          <p:cNvGrpSpPr/>
          <p:nvPr/>
        </p:nvGrpSpPr>
        <p:grpSpPr>
          <a:xfrm>
            <a:off x="281809" y="1397051"/>
            <a:ext cx="3059299" cy="3111297"/>
            <a:chOff x="408387" y="987731"/>
            <a:chExt cx="3059299" cy="3111297"/>
          </a:xfrm>
        </p:grpSpPr>
        <p:pic>
          <p:nvPicPr>
            <p:cNvPr id="5" name="Picture 4" descr="Graphical user interface, text, application, chat or text message&#10;&#10;Description automatically generated"/>
            <p:cNvPicPr>
              <a:picLocks noChangeAspect="1"/>
            </p:cNvPicPr>
            <p:nvPr/>
          </p:nvPicPr>
          <p:blipFill>
            <a:blip r:embed="rId1"/>
            <a:stretch>
              <a:fillRect/>
            </a:stretch>
          </p:blipFill>
          <p:spPr>
            <a:xfrm>
              <a:off x="408387" y="987731"/>
              <a:ext cx="3059299" cy="2741965"/>
            </a:xfrm>
            <a:prstGeom prst="rect">
              <a:avLst/>
            </a:prstGeom>
            <a:ln>
              <a:solidFill>
                <a:schemeClr val="tx1"/>
              </a:solidFill>
            </a:ln>
          </p:spPr>
        </p:pic>
        <p:sp>
          <p:nvSpPr>
            <p:cNvPr id="9" name="TextBox 8"/>
            <p:cNvSpPr txBox="1"/>
            <p:nvPr/>
          </p:nvSpPr>
          <p:spPr>
            <a:xfrm>
              <a:off x="689741" y="3729696"/>
              <a:ext cx="2611315" cy="369332"/>
            </a:xfrm>
            <a:prstGeom prst="rect">
              <a:avLst/>
            </a:prstGeom>
            <a:noFill/>
            <a:ln>
              <a:noFill/>
            </a:ln>
          </p:spPr>
          <p:txBody>
            <a:bodyPr wrap="square">
              <a:spAutoFit/>
            </a:bodyPr>
            <a:lstStyle/>
            <a:p>
              <a:r>
                <a:rPr lang="en-GB" sz="900">
                  <a:hlinkClick r:id="rId2"/>
                </a:rPr>
                <a:t>https://</a:t>
              </a:r>
              <a:r>
                <a:rPr lang="en-GB" sz="900" err="1">
                  <a:hlinkClick r:id="rId2"/>
                </a:rPr>
                <a:t>www.tomsguide.com</a:t>
              </a:r>
              <a:r>
                <a:rPr lang="en-GB" sz="900">
                  <a:hlinkClick r:id="rId2"/>
                </a:rPr>
                <a:t>/news/google-bard-ai-is-off-to-an-embarrassing-start</a:t>
              </a:r>
              <a:endParaRPr lang="en-GB" sz="900"/>
            </a:p>
          </p:txBody>
        </p:sp>
      </p:grpSp>
      <p:pic>
        <p:nvPicPr>
          <p:cNvPr id="19" name="Picture 18" descr="Graphical user interface, text, application, chat or text message&#10;&#10;Description automatically generated"/>
          <p:cNvPicPr>
            <a:picLocks noChangeAspect="1"/>
          </p:cNvPicPr>
          <p:nvPr/>
        </p:nvPicPr>
        <p:blipFill>
          <a:blip r:embed="rId3"/>
          <a:stretch>
            <a:fillRect/>
          </a:stretch>
        </p:blipFill>
        <p:spPr>
          <a:xfrm>
            <a:off x="3224720" y="1949051"/>
            <a:ext cx="2694559" cy="2796625"/>
          </a:xfrm>
          <a:prstGeom prst="rect">
            <a:avLst/>
          </a:prstGeom>
          <a:ln>
            <a:solidFill>
              <a:schemeClr val="tx1"/>
            </a:solidFill>
          </a:ln>
        </p:spPr>
      </p:pic>
      <p:grpSp>
        <p:nvGrpSpPr>
          <p:cNvPr id="26" name="Group 25"/>
          <p:cNvGrpSpPr/>
          <p:nvPr/>
        </p:nvGrpSpPr>
        <p:grpSpPr>
          <a:xfrm>
            <a:off x="5802894" y="1213551"/>
            <a:ext cx="3257405" cy="3532125"/>
            <a:chOff x="5690384" y="976223"/>
            <a:chExt cx="3257405" cy="3532125"/>
          </a:xfrm>
        </p:grpSpPr>
        <p:pic>
          <p:nvPicPr>
            <p:cNvPr id="23" name="Picture 22" descr="Graphical user interface, text, application&#10;&#10;Description automatically generated"/>
            <p:cNvPicPr>
              <a:picLocks noChangeAspect="1"/>
            </p:cNvPicPr>
            <p:nvPr/>
          </p:nvPicPr>
          <p:blipFill>
            <a:blip r:embed="rId4"/>
            <a:stretch>
              <a:fillRect/>
            </a:stretch>
          </p:blipFill>
          <p:spPr>
            <a:xfrm>
              <a:off x="5690384" y="976223"/>
              <a:ext cx="3171806" cy="3060399"/>
            </a:xfrm>
            <a:prstGeom prst="rect">
              <a:avLst/>
            </a:prstGeom>
            <a:ln>
              <a:solidFill>
                <a:schemeClr val="tx1"/>
              </a:solidFill>
            </a:ln>
          </p:spPr>
        </p:pic>
        <p:sp>
          <p:nvSpPr>
            <p:cNvPr id="25" name="TextBox 24"/>
            <p:cNvSpPr txBox="1"/>
            <p:nvPr/>
          </p:nvSpPr>
          <p:spPr>
            <a:xfrm>
              <a:off x="6070946" y="4000517"/>
              <a:ext cx="2876843" cy="507831"/>
            </a:xfrm>
            <a:prstGeom prst="rect">
              <a:avLst/>
            </a:prstGeom>
            <a:noFill/>
          </p:spPr>
          <p:txBody>
            <a:bodyPr wrap="square">
              <a:spAutoFit/>
            </a:bodyPr>
            <a:lstStyle/>
            <a:p>
              <a:r>
                <a:rPr lang="en-GB" sz="900">
                  <a:hlinkClick r:id="rId5"/>
                </a:rPr>
                <a:t>https://www.thedrum.com/news/2023/02/09/attention-marketers-google-s-100bn-bard-blunder-underscores-current-dangers-using-ai</a:t>
              </a:r>
              <a:endParaRPr lang="en-GB" sz="9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MS PGothic" panose="020B0600070205080204" pitchFamily="34" charset="-128"/>
                <a:cs typeface="MS PGothic" panose="020B0600070205080204" pitchFamily="34" charset="-128"/>
              </a:rPr>
              <a:t>Why is Software Quality relevant?</a:t>
            </a:r>
            <a:endParaRPr lang="en-US">
              <a:ea typeface="MS PGothic" panose="020B0600070205080204" pitchFamily="34" charset="-128"/>
              <a:cs typeface="MS PGothic" panose="020B0600070205080204" pitchFamily="34" charset="-128"/>
            </a:endParaRPr>
          </a:p>
        </p:txBody>
      </p:sp>
      <p:sp>
        <p:nvSpPr>
          <p:cNvPr id="24579" name="Content Placeholder 2"/>
          <p:cNvSpPr>
            <a:spLocks noGrp="1"/>
          </p:cNvSpPr>
          <p:nvPr>
            <p:ph idx="1"/>
          </p:nvPr>
        </p:nvSpPr>
        <p:spPr>
          <a:xfrm>
            <a:off x="689548" y="1169233"/>
            <a:ext cx="7270337" cy="3402766"/>
          </a:xfrm>
        </p:spPr>
        <p:txBody>
          <a:bodyPr/>
          <a:lstStyle/>
          <a:p>
            <a:pPr>
              <a:spcAft>
                <a:spcPts val="600"/>
              </a:spcAft>
            </a:pPr>
            <a:r>
              <a:rPr lang="en-US">
                <a:ea typeface="MS PGothic" panose="020B0600070205080204" pitchFamily="34" charset="-128"/>
                <a:cs typeface="MS PGothic" panose="020B0600070205080204" pitchFamily="34" charset="-128"/>
              </a:rPr>
              <a:t>Reputation</a:t>
            </a:r>
            <a:endParaRPr lang="en-US">
              <a:ea typeface="MS PGothic" panose="020B0600070205080204" pitchFamily="34" charset="-128"/>
              <a:cs typeface="MS PGothic" panose="020B0600070205080204" pitchFamily="34" charset="-128"/>
            </a:endParaRPr>
          </a:p>
          <a:p>
            <a:pPr>
              <a:spcAft>
                <a:spcPts val="600"/>
              </a:spcAft>
            </a:pPr>
            <a:r>
              <a:rPr lang="en-US">
                <a:ea typeface="MS PGothic" panose="020B0600070205080204" pitchFamily="34" charset="-128"/>
                <a:cs typeface="MS PGothic" panose="020B0600070205080204" pitchFamily="34" charset="-128"/>
              </a:rPr>
              <a:t>Cost of Product and Maintenance</a:t>
            </a:r>
            <a:endParaRPr lang="en-US">
              <a:ea typeface="MS PGothic" panose="020B0600070205080204" pitchFamily="34" charset="-128"/>
              <a:cs typeface="MS PGothic" panose="020B0600070205080204" pitchFamily="34" charset="-128"/>
            </a:endParaRPr>
          </a:p>
          <a:p>
            <a:pPr>
              <a:spcAft>
                <a:spcPts val="600"/>
              </a:spcAft>
            </a:pPr>
            <a:r>
              <a:rPr lang="en-US">
                <a:ea typeface="MS PGothic" panose="020B0600070205080204" pitchFamily="34" charset="-128"/>
                <a:cs typeface="MS PGothic" panose="020B0600070205080204" pitchFamily="34" charset="-128"/>
              </a:rPr>
              <a:t>Software Certification</a:t>
            </a:r>
            <a:endParaRPr lang="en-US">
              <a:ea typeface="MS PGothic" panose="020B0600070205080204" pitchFamily="34" charset="-128"/>
              <a:cs typeface="MS PGothic" panose="020B0600070205080204" pitchFamily="34" charset="-128"/>
            </a:endParaRPr>
          </a:p>
          <a:p>
            <a:pPr>
              <a:spcAft>
                <a:spcPts val="600"/>
              </a:spcAft>
            </a:pPr>
            <a:r>
              <a:rPr lang="en-US">
                <a:ea typeface="MS PGothic" panose="020B0600070205080204" pitchFamily="34" charset="-128"/>
                <a:cs typeface="MS PGothic" panose="020B0600070205080204" pitchFamily="34" charset="-128"/>
              </a:rPr>
              <a:t>Organizational Certification</a:t>
            </a:r>
            <a:endParaRPr lang="en-US">
              <a:ea typeface="MS PGothic" panose="020B0600070205080204" pitchFamily="34" charset="-128"/>
              <a:cs typeface="MS PGothic" panose="020B0600070205080204" pitchFamily="34" charset="-128"/>
            </a:endParaRPr>
          </a:p>
          <a:p>
            <a:pPr>
              <a:spcAft>
                <a:spcPts val="600"/>
              </a:spcAft>
            </a:pPr>
            <a:r>
              <a:rPr lang="en-US">
                <a:ea typeface="MS PGothic" panose="020B0600070205080204" pitchFamily="34" charset="-128"/>
                <a:cs typeface="MS PGothic" panose="020B0600070205080204" pitchFamily="34" charset="-128"/>
              </a:rPr>
              <a:t>Legality</a:t>
            </a:r>
            <a:endParaRPr lang="en-US">
              <a:ea typeface="MS PGothic" panose="020B0600070205080204" pitchFamily="34" charset="-128"/>
              <a:cs typeface="MS PGothic" panose="020B0600070205080204" pitchFamily="34" charset="-128"/>
            </a:endParaRPr>
          </a:p>
          <a:p>
            <a:pPr>
              <a:spcAft>
                <a:spcPts val="600"/>
              </a:spcAft>
            </a:pPr>
            <a:r>
              <a:rPr lang="en-US">
                <a:ea typeface="MS PGothic" panose="020B0600070205080204" pitchFamily="34" charset="-128"/>
                <a:cs typeface="MS PGothic" panose="020B0600070205080204" pitchFamily="34" charset="-128"/>
              </a:rPr>
              <a:t>Moral/ethical codes of practice</a:t>
            </a:r>
            <a:endParaRPr lang="en-US">
              <a:ea typeface="MS PGothic" panose="020B0600070205080204" pitchFamily="34" charset="-128"/>
              <a:cs typeface="MS PGothic" panose="020B0600070205080204" pitchFamily="34" charset="-128"/>
            </a:endParaRPr>
          </a:p>
          <a:p>
            <a:pPr>
              <a:spcAft>
                <a:spcPts val="600"/>
              </a:spcAft>
            </a:pPr>
            <a:endParaRPr lang="en-US">
              <a:ea typeface="MS PGothic" panose="020B0600070205080204" pitchFamily="34" charset="-128"/>
              <a:cs typeface="MS PGothic"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MS PGothic" panose="020B0600070205080204" pitchFamily="34" charset="-128"/>
                <a:cs typeface="MS PGothic" panose="020B0600070205080204" pitchFamily="34" charset="-128"/>
              </a:rPr>
              <a:t>Software Quality is Multi-dimensional</a:t>
            </a:r>
            <a:endParaRPr lang="en-US">
              <a:ea typeface="MS PGothic" panose="020B0600070205080204" pitchFamily="34" charset="-128"/>
              <a:cs typeface="MS PGothic" panose="020B0600070205080204" pitchFamily="34" charset="-128"/>
            </a:endParaRPr>
          </a:p>
        </p:txBody>
      </p:sp>
      <p:sp>
        <p:nvSpPr>
          <p:cNvPr id="24579" name="Content Placeholder 2"/>
          <p:cNvSpPr>
            <a:spLocks noGrp="1"/>
          </p:cNvSpPr>
          <p:nvPr>
            <p:ph idx="1"/>
          </p:nvPr>
        </p:nvSpPr>
        <p:spPr>
          <a:xfrm>
            <a:off x="500624" y="1169233"/>
            <a:ext cx="8142752" cy="3402766"/>
          </a:xfrm>
        </p:spPr>
        <p:txBody>
          <a:bodyPr/>
          <a:lstStyle/>
          <a:p>
            <a:pPr>
              <a:spcAft>
                <a:spcPts val="600"/>
              </a:spcAft>
            </a:pPr>
            <a:r>
              <a:rPr lang="en-US" sz="2000" dirty="0">
                <a:ea typeface="MS PGothic" panose="020B0600070205080204" pitchFamily="34" charset="-128"/>
                <a:cs typeface="MS PGothic" panose="020B0600070205080204" pitchFamily="34" charset="-128"/>
              </a:rPr>
              <a:t>Subjective or “fitness for use”: as perceived by an individual user (e.g., aesthetics of GUI, missing functionality…)</a:t>
            </a:r>
            <a:endParaRPr lang="en-US" sz="2000" dirty="0">
              <a:ea typeface="MS PGothic" panose="020B0600070205080204" pitchFamily="34" charset="-128"/>
              <a:cs typeface="MS PGothic" panose="020B0600070205080204" pitchFamily="34" charset="-128"/>
            </a:endParaRPr>
          </a:p>
          <a:p>
            <a:pPr>
              <a:spcAft>
                <a:spcPts val="600"/>
              </a:spcAft>
            </a:pPr>
            <a:endParaRPr lang="en-US" sz="2000" dirty="0">
              <a:ea typeface="MS PGothic" panose="020B0600070205080204" pitchFamily="34" charset="-128"/>
              <a:cs typeface="MS PGothic" panose="020B0600070205080204" pitchFamily="34" charset="-128"/>
            </a:endParaRPr>
          </a:p>
          <a:p>
            <a:pPr>
              <a:spcAft>
                <a:spcPts val="600"/>
              </a:spcAft>
            </a:pPr>
            <a:r>
              <a:rPr lang="en-US" sz="2000" dirty="0">
                <a:ea typeface="MS PGothic" panose="020B0600070205080204" pitchFamily="34" charset="-128"/>
                <a:cs typeface="MS PGothic" panose="020B0600070205080204" pitchFamily="34" charset="-128"/>
              </a:rPr>
              <a:t>Objective or “conformance to requirements”: can be measured as a property of the product (e.g., detailed documentation, number of bugs, compliance with regulations …. )</a:t>
            </a:r>
            <a:endParaRPr lang="en-US" sz="2000" dirty="0">
              <a:ea typeface="MS PGothic" panose="020B0600070205080204" pitchFamily="34" charset="-128"/>
              <a:cs typeface="MS PGothic" panose="020B0600070205080204" pitchFamily="34" charset="-128"/>
            </a:endParaRPr>
          </a:p>
          <a:p>
            <a:pPr>
              <a:spcAft>
                <a:spcPts val="600"/>
              </a:spcAft>
            </a:pPr>
            <a:endParaRPr lang="en-US" sz="2000" dirty="0">
              <a:ea typeface="MS PGothic" panose="020B0600070205080204" pitchFamily="34" charset="-128"/>
              <a:cs typeface="MS PGothic" panose="020B0600070205080204" pitchFamily="34" charset="-128"/>
            </a:endParaRPr>
          </a:p>
          <a:p>
            <a:pPr>
              <a:spcAft>
                <a:spcPts val="600"/>
              </a:spcAft>
            </a:pPr>
            <a:r>
              <a:rPr lang="en-US" sz="2000" dirty="0">
                <a:ea typeface="MS PGothic" panose="020B0600070205080204" pitchFamily="34" charset="-128"/>
                <a:cs typeface="MS PGothic" panose="020B0600070205080204" pitchFamily="34" charset="-128"/>
              </a:rPr>
              <a:t>Practical: what does it mean to your team and your clients?</a:t>
            </a:r>
            <a:endParaRPr lang="en-US" sz="2000" dirty="0">
              <a:ea typeface="MS PGothic" panose="020B0600070205080204" pitchFamily="34" charset="-128"/>
              <a:cs typeface="MS PGothic" panose="020B0600070205080204" pitchFamily="34" charset="-128"/>
            </a:endParaRPr>
          </a:p>
          <a:p>
            <a:pPr>
              <a:spcAft>
                <a:spcPts val="600"/>
              </a:spcAft>
            </a:pPr>
            <a:endParaRPr lang="en-US" dirty="0">
              <a:ea typeface="MS PGothic" panose="020B0600070205080204" pitchFamily="34" charset="-128"/>
              <a:cs typeface="MS PGothic"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2690992" cy="1787660"/>
          </a:xfrm>
        </p:spPr>
        <p:txBody>
          <a:bodyPr/>
          <a:lstStyle/>
          <a:p>
            <a:r>
              <a:rPr lang="en-US" dirty="0">
                <a:ea typeface="MS PGothic" panose="020B0600070205080204" pitchFamily="34" charset="-128"/>
                <a:cs typeface="MS PGothic" panose="020B0600070205080204" pitchFamily="34" charset="-128"/>
              </a:rPr>
              <a:t>Quality Models: </a:t>
            </a:r>
            <a:br>
              <a:rPr lang="en-US" dirty="0">
                <a:ea typeface="MS PGothic" panose="020B0600070205080204" pitchFamily="34" charset="-128"/>
                <a:cs typeface="MS PGothic" panose="020B0600070205080204" pitchFamily="34" charset="-128"/>
              </a:rPr>
            </a:br>
            <a:r>
              <a:rPr lang="en-US" dirty="0">
                <a:ea typeface="MS PGothic" panose="020B0600070205080204" pitchFamily="34" charset="-128"/>
                <a:cs typeface="MS PGothic" panose="020B0600070205080204" pitchFamily="34" charset="-128"/>
              </a:rPr>
              <a:t>ISO/IES25010</a:t>
            </a:r>
            <a:endParaRPr lang="en-US" dirty="0">
              <a:ea typeface="MS PGothic" panose="020B0600070205080204" pitchFamily="34" charset="-128"/>
              <a:cs typeface="MS PGothic" panose="020B0600070205080204" pitchFamily="34" charset="-128"/>
            </a:endParaRPr>
          </a:p>
        </p:txBody>
      </p:sp>
      <p:pic>
        <p:nvPicPr>
          <p:cNvPr id="4" name="Picture 3"/>
          <p:cNvPicPr>
            <a:picLocks noChangeAspect="1"/>
          </p:cNvPicPr>
          <p:nvPr/>
        </p:nvPicPr>
        <p:blipFill>
          <a:blip r:embed="rId1"/>
          <a:stretch>
            <a:fillRect/>
          </a:stretch>
        </p:blipFill>
        <p:spPr>
          <a:xfrm>
            <a:off x="3278626" y="446183"/>
            <a:ext cx="5011603" cy="42511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39038"/>
            <a:ext cx="8520600" cy="572700"/>
          </a:xfrm>
        </p:spPr>
        <p:txBody>
          <a:bodyPr/>
          <a:lstStyle/>
          <a:p>
            <a:r>
              <a:rPr lang="en-US">
                <a:ea typeface="MS PGothic" panose="020B0600070205080204" pitchFamily="34" charset="-128"/>
                <a:cs typeface="MS PGothic" panose="020B0600070205080204" pitchFamily="34" charset="-128"/>
              </a:rPr>
              <a:t>Steps Towards Software Quality:</a:t>
            </a:r>
            <a:endParaRPr lang="en-US">
              <a:ea typeface="MS PGothic" panose="020B0600070205080204" pitchFamily="34" charset="-128"/>
              <a:cs typeface="MS PGothic" panose="020B0600070205080204" pitchFamily="34" charset="-128"/>
            </a:endParaRPr>
          </a:p>
        </p:txBody>
      </p:sp>
      <p:sp>
        <p:nvSpPr>
          <p:cNvPr id="24579" name="Content Placeholder 2"/>
          <p:cNvSpPr>
            <a:spLocks noGrp="1"/>
          </p:cNvSpPr>
          <p:nvPr>
            <p:ph idx="1"/>
          </p:nvPr>
        </p:nvSpPr>
        <p:spPr>
          <a:xfrm>
            <a:off x="548640" y="811738"/>
            <a:ext cx="7488617" cy="3826412"/>
          </a:xfrm>
        </p:spPr>
        <p:txBody>
          <a:bodyPr/>
          <a:lstStyle/>
          <a:p>
            <a:pPr marL="0">
              <a:lnSpc>
                <a:spcPct val="100000"/>
              </a:lnSpc>
              <a:spcAft>
                <a:spcPts val="600"/>
              </a:spcAft>
            </a:pPr>
            <a:r>
              <a:rPr lang="en-US">
                <a:ea typeface="MS PGothic" panose="020B0600070205080204" pitchFamily="34" charset="-128"/>
                <a:cs typeface="MS PGothic" panose="020B0600070205080204" pitchFamily="34" charset="-128"/>
              </a:rPr>
              <a:t>Use a standard development process</a:t>
            </a:r>
            <a:endParaRPr lang="en-US">
              <a:ea typeface="MS PGothic" panose="020B0600070205080204" pitchFamily="34" charset="-128"/>
              <a:cs typeface="MS PGothic" panose="020B0600070205080204" pitchFamily="34" charset="-128"/>
            </a:endParaRPr>
          </a:p>
          <a:p>
            <a:pPr marL="0">
              <a:lnSpc>
                <a:spcPct val="100000"/>
              </a:lnSpc>
              <a:spcAft>
                <a:spcPts val="600"/>
              </a:spcAft>
            </a:pPr>
            <a:r>
              <a:rPr lang="en-US">
                <a:ea typeface="MS PGothic" panose="020B0600070205080204" pitchFamily="34" charset="-128"/>
                <a:cs typeface="MS PGothic" panose="020B0600070205080204" pitchFamily="34" charset="-128"/>
              </a:rPr>
              <a:t>Use a coding standard</a:t>
            </a:r>
            <a:endParaRPr lang="en-US">
              <a:ea typeface="MS PGothic" panose="020B0600070205080204" pitchFamily="34" charset="-128"/>
              <a:cs typeface="MS PGothic" panose="020B0600070205080204" pitchFamily="34" charset="-128"/>
            </a:endParaRPr>
          </a:p>
          <a:p>
            <a:pPr marL="914400" lvl="3">
              <a:lnSpc>
                <a:spcPct val="100000"/>
              </a:lnSpc>
              <a:spcBef>
                <a:spcPts val="0"/>
              </a:spcBef>
              <a:spcAft>
                <a:spcPts val="600"/>
              </a:spcAft>
            </a:pPr>
            <a:r>
              <a:rPr lang="en-US">
                <a:ea typeface="MS PGothic" panose="020B0600070205080204" pitchFamily="34" charset="-128"/>
                <a:cs typeface="MS PGothic" panose="020B0600070205080204" pitchFamily="34" charset="-128"/>
              </a:rPr>
              <a:t>Compliance with industry standards (e.g., ISO, Safety, etc.)</a:t>
            </a:r>
            <a:endParaRPr lang="en-US">
              <a:ea typeface="MS PGothic" panose="020B0600070205080204" pitchFamily="34" charset="-128"/>
              <a:cs typeface="MS PGothic" panose="020B0600070205080204" pitchFamily="34" charset="-128"/>
            </a:endParaRPr>
          </a:p>
          <a:p>
            <a:pPr marL="914400" lvl="3">
              <a:lnSpc>
                <a:spcPct val="100000"/>
              </a:lnSpc>
              <a:spcBef>
                <a:spcPts val="0"/>
              </a:spcBef>
              <a:spcAft>
                <a:spcPts val="600"/>
              </a:spcAft>
            </a:pPr>
            <a:r>
              <a:rPr lang="en-US">
                <a:ea typeface="MS PGothic" panose="020B0600070205080204" pitchFamily="34" charset="-128"/>
                <a:cs typeface="MS PGothic" panose="020B0600070205080204" pitchFamily="34" charset="-128"/>
              </a:rPr>
              <a:t>Consistent code quality </a:t>
            </a:r>
            <a:endParaRPr lang="en-US">
              <a:ea typeface="MS PGothic" panose="020B0600070205080204" pitchFamily="34" charset="-128"/>
              <a:cs typeface="MS PGothic" panose="020B0600070205080204" pitchFamily="34" charset="-128"/>
            </a:endParaRPr>
          </a:p>
          <a:p>
            <a:pPr marL="914400" lvl="3">
              <a:lnSpc>
                <a:spcPct val="100000"/>
              </a:lnSpc>
              <a:spcBef>
                <a:spcPts val="0"/>
              </a:spcBef>
              <a:spcAft>
                <a:spcPts val="600"/>
              </a:spcAft>
            </a:pPr>
            <a:r>
              <a:rPr lang="en-US">
                <a:ea typeface="MS PGothic" panose="020B0600070205080204" pitchFamily="34" charset="-128"/>
                <a:cs typeface="MS PGothic" panose="020B0600070205080204" pitchFamily="34" charset="-128"/>
              </a:rPr>
              <a:t>Secure from start</a:t>
            </a:r>
            <a:endParaRPr lang="en-US">
              <a:ea typeface="MS PGothic" panose="020B0600070205080204" pitchFamily="34" charset="-128"/>
              <a:cs typeface="MS PGothic" panose="020B0600070205080204" pitchFamily="34" charset="-128"/>
            </a:endParaRPr>
          </a:p>
          <a:p>
            <a:pPr marL="914400" lvl="3">
              <a:lnSpc>
                <a:spcPct val="100000"/>
              </a:lnSpc>
              <a:spcBef>
                <a:spcPts val="0"/>
              </a:spcBef>
              <a:spcAft>
                <a:spcPts val="600"/>
              </a:spcAft>
            </a:pPr>
            <a:r>
              <a:rPr lang="en-US">
                <a:ea typeface="MS PGothic" panose="020B0600070205080204" pitchFamily="34" charset="-128"/>
                <a:cs typeface="MS PGothic" panose="020B0600070205080204" pitchFamily="34" charset="-128"/>
              </a:rPr>
              <a:t>Reduce development costs and accelerate time to market</a:t>
            </a:r>
            <a:endParaRPr lang="en-US">
              <a:ea typeface="MS PGothic" panose="020B0600070205080204" pitchFamily="34" charset="-128"/>
              <a:cs typeface="MS PGothic" panose="020B0600070205080204" pitchFamily="34" charset="-128"/>
            </a:endParaRPr>
          </a:p>
          <a:p>
            <a:pPr marL="0" lvl="1">
              <a:lnSpc>
                <a:spcPct val="100000"/>
              </a:lnSpc>
              <a:spcBef>
                <a:spcPts val="0"/>
              </a:spcBef>
              <a:spcAft>
                <a:spcPts val="600"/>
              </a:spcAft>
            </a:pPr>
            <a:r>
              <a:rPr lang="en-US">
                <a:ea typeface="MS PGothic" panose="020B0600070205080204" pitchFamily="34" charset="-128"/>
                <a:cs typeface="MS PGothic" panose="020B0600070205080204" pitchFamily="34" charset="-128"/>
              </a:rPr>
              <a:t>Define and monitor metrics (defect metrics and complexity metrics) </a:t>
            </a:r>
            <a:endParaRPr lang="en-US">
              <a:ea typeface="MS PGothic" panose="020B0600070205080204" pitchFamily="34" charset="-128"/>
              <a:cs typeface="MS PGothic" panose="020B0600070205080204" pitchFamily="34" charset="-128"/>
            </a:endParaRPr>
          </a:p>
          <a:p>
            <a:pPr marL="914400" lvl="3">
              <a:lnSpc>
                <a:spcPct val="100000"/>
              </a:lnSpc>
              <a:spcBef>
                <a:spcPts val="0"/>
              </a:spcBef>
              <a:spcAft>
                <a:spcPts val="600"/>
              </a:spcAft>
            </a:pPr>
            <a:r>
              <a:rPr lang="en-US">
                <a:ea typeface="MS PGothic" panose="020B0600070205080204" pitchFamily="34" charset="-128"/>
                <a:cs typeface="MS PGothic" panose="020B0600070205080204" pitchFamily="34" charset="-128"/>
              </a:rPr>
              <a:t>High complexity leads to higher number of defects</a:t>
            </a:r>
            <a:endParaRPr lang="en-US">
              <a:ea typeface="MS PGothic" panose="020B0600070205080204" pitchFamily="34" charset="-128"/>
              <a:cs typeface="MS PGothic" panose="020B0600070205080204" pitchFamily="34" charset="-128"/>
            </a:endParaRPr>
          </a:p>
          <a:p>
            <a:pPr marL="0" lvl="1">
              <a:lnSpc>
                <a:spcPct val="100000"/>
              </a:lnSpc>
              <a:spcBef>
                <a:spcPts val="0"/>
              </a:spcBef>
              <a:spcAft>
                <a:spcPts val="600"/>
              </a:spcAft>
            </a:pPr>
            <a:r>
              <a:rPr lang="en-US">
                <a:ea typeface="MS PGothic" panose="020B0600070205080204" pitchFamily="34" charset="-128"/>
                <a:cs typeface="MS PGothic" panose="020B0600070205080204" pitchFamily="34" charset="-128"/>
              </a:rPr>
              <a:t>Identify and remove defects</a:t>
            </a:r>
            <a:endParaRPr lang="en-US">
              <a:ea typeface="MS PGothic" panose="020B0600070205080204" pitchFamily="34" charset="-128"/>
              <a:cs typeface="MS PGothic" panose="020B0600070205080204" pitchFamily="34" charset="-128"/>
            </a:endParaRPr>
          </a:p>
          <a:p>
            <a:pPr marL="914400" lvl="3">
              <a:lnSpc>
                <a:spcPct val="100000"/>
              </a:lnSpc>
              <a:spcBef>
                <a:spcPts val="0"/>
              </a:spcBef>
              <a:spcAft>
                <a:spcPts val="600"/>
              </a:spcAft>
            </a:pPr>
            <a:r>
              <a:rPr lang="en-US">
                <a:ea typeface="MS PGothic" panose="020B0600070205080204" pitchFamily="34" charset="-128"/>
                <a:cs typeface="MS PGothic" panose="020B0600070205080204" pitchFamily="34" charset="-128"/>
              </a:rPr>
              <a:t>Conduct manual reviews</a:t>
            </a:r>
            <a:endParaRPr lang="en-US">
              <a:ea typeface="MS PGothic" panose="020B0600070205080204" pitchFamily="34" charset="-128"/>
              <a:cs typeface="MS PGothic" panose="020B0600070205080204" pitchFamily="34" charset="-128"/>
            </a:endParaRPr>
          </a:p>
          <a:p>
            <a:pPr marL="914400" lvl="3">
              <a:lnSpc>
                <a:spcPct val="100000"/>
              </a:lnSpc>
              <a:spcBef>
                <a:spcPts val="0"/>
              </a:spcBef>
              <a:spcAft>
                <a:spcPts val="600"/>
              </a:spcAft>
            </a:pPr>
            <a:r>
              <a:rPr lang="en-US">
                <a:ea typeface="MS PGothic" panose="020B0600070205080204" pitchFamily="34" charset="-128"/>
                <a:cs typeface="MS PGothic" panose="020B0600070205080204" pitchFamily="34" charset="-128"/>
              </a:rPr>
              <a:t>Use Testing </a:t>
            </a:r>
            <a:endParaRPr lang="en-US">
              <a:ea typeface="MS PGothic" panose="020B0600070205080204" pitchFamily="34" charset="-128"/>
              <a:cs typeface="MS PGothic" panose="020B0600070205080204" pitchFamily="34" charset="-128"/>
            </a:endParaRPr>
          </a:p>
          <a:p>
            <a:pPr marL="0" lvl="1">
              <a:lnSpc>
                <a:spcPct val="100000"/>
              </a:lnSpc>
              <a:spcBef>
                <a:spcPts val="0"/>
              </a:spcBef>
              <a:spcAft>
                <a:spcPts val="600"/>
              </a:spcAft>
            </a:pPr>
            <a:endParaRPr lang="en-US">
              <a:ea typeface="MS PGothic" panose="020B0600070205080204" pitchFamily="34" charset="-128"/>
              <a:cs typeface="MS PGothic" panose="020B0600070205080204" pitchFamily="34" charset="-128"/>
            </a:endParaRPr>
          </a:p>
          <a:p>
            <a:pPr marL="914400" lvl="3">
              <a:lnSpc>
                <a:spcPct val="100000"/>
              </a:lnSpc>
              <a:spcBef>
                <a:spcPts val="0"/>
              </a:spcBef>
              <a:spcAft>
                <a:spcPts val="600"/>
              </a:spcAft>
            </a:pPr>
            <a:endParaRPr lang="en-US">
              <a:ea typeface="MS PGothic" panose="020B0600070205080204" pitchFamily="34" charset="-128"/>
              <a:cs typeface="MS PGothic" panose="020B0600070205080204" pitchFamily="34" charset="-128"/>
            </a:endParaRPr>
          </a:p>
          <a:p>
            <a:pPr marL="584200" lvl="3" indent="0">
              <a:lnSpc>
                <a:spcPct val="100000"/>
              </a:lnSpc>
              <a:spcBef>
                <a:spcPts val="0"/>
              </a:spcBef>
              <a:spcAft>
                <a:spcPts val="600"/>
              </a:spcAft>
              <a:buNone/>
            </a:pPr>
            <a:endParaRPr lang="en-US">
              <a:ea typeface="MS PGothic" panose="020B0600070205080204" pitchFamily="34" charset="-128"/>
              <a:cs typeface="MS PGothic" panose="020B0600070205080204" pitchFamily="34" charset="-128"/>
            </a:endParaRPr>
          </a:p>
          <a:p>
            <a:pPr lvl="1">
              <a:spcAft>
                <a:spcPts val="600"/>
              </a:spcAft>
            </a:pPr>
            <a:endParaRPr lang="en-US">
              <a:ea typeface="MS PGothic" panose="020B0600070205080204" pitchFamily="34" charset="-128"/>
              <a:cs typeface="MS PGothic" panose="020B0600070205080204" pitchFamily="34" charset="-128"/>
            </a:endParaRPr>
          </a:p>
          <a:p>
            <a:pPr>
              <a:spcAft>
                <a:spcPts val="600"/>
              </a:spcAft>
            </a:pPr>
            <a:endParaRPr lang="en-US">
              <a:ea typeface="MS PGothic" panose="020B0600070205080204" pitchFamily="34" charset="-128"/>
              <a:cs typeface="MS PGothic" panose="020B0600070205080204" pitchFamily="34" charset="-128"/>
            </a:endParaRPr>
          </a:p>
          <a:p>
            <a:pPr>
              <a:spcAft>
                <a:spcPts val="600"/>
              </a:spcAft>
            </a:pPr>
            <a:endParaRPr lang="en-US">
              <a:ea typeface="MS PGothic" panose="020B0600070205080204" pitchFamily="34" charset="-128"/>
              <a:cs typeface="MS PGothic" panose="020B0600070205080204" pitchFamily="34" charset="-128"/>
            </a:endParaRPr>
          </a:p>
          <a:p>
            <a:pPr>
              <a:spcAft>
                <a:spcPts val="600"/>
              </a:spcAft>
            </a:pPr>
            <a:endParaRPr lang="en-US">
              <a:ea typeface="MS PGothic" panose="020B0600070205080204" pitchFamily="34" charset="-128"/>
              <a:cs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983" y="918364"/>
            <a:ext cx="8520600" cy="2052600"/>
          </a:xfrm>
        </p:spPr>
        <p:txBody>
          <a:bodyPr/>
          <a:lstStyle/>
          <a:p>
            <a:r>
              <a:rPr lang="en-GB" sz="2800"/>
              <a:t>Testing</a:t>
            </a:r>
            <a:endParaRPr lang="en-GB" sz="2800"/>
          </a:p>
        </p:txBody>
      </p:sp>
      <p:sp>
        <p:nvSpPr>
          <p:cNvPr id="4" name="TextBox 3"/>
          <p:cNvSpPr txBox="1"/>
          <p:nvPr/>
        </p:nvSpPr>
        <p:spPr>
          <a:xfrm>
            <a:off x="330134" y="4503820"/>
            <a:ext cx="8281449" cy="307777"/>
          </a:xfrm>
          <a:prstGeom prst="rect">
            <a:avLst/>
          </a:prstGeom>
          <a:noFill/>
        </p:spPr>
        <p:txBody>
          <a:bodyPr wrap="square">
            <a:spAutoFit/>
          </a:bodyPr>
          <a:lstStyle/>
          <a:p>
            <a:r>
              <a:rPr lang="en-GB" sz="1400">
                <a:effectLst/>
                <a:latin typeface="NimbusRomNo9L"/>
              </a:rPr>
              <a:t>Mauro </a:t>
            </a:r>
            <a:r>
              <a:rPr lang="en-GB" sz="1400" err="1">
                <a:effectLst/>
                <a:latin typeface="NimbusRomNo9L"/>
              </a:rPr>
              <a:t>Pezze</a:t>
            </a:r>
            <a:r>
              <a:rPr lang="en-GB" sz="1400">
                <a:effectLst/>
                <a:latin typeface="NimbusRomNo9L"/>
              </a:rPr>
              <a:t> and Michal Young. </a:t>
            </a:r>
            <a:r>
              <a:rPr lang="en-GB" sz="1400" i="1">
                <a:effectLst/>
                <a:latin typeface="NimbusRomNo9L"/>
              </a:rPr>
              <a:t>Software testing and analysis - process, principles and techniques</a:t>
            </a:r>
            <a:r>
              <a:rPr lang="en-GB" sz="1400">
                <a:effectLst/>
                <a:latin typeface="NimbusRomNo9L"/>
              </a:rPr>
              <a:t>. Wiley, 2007. </a:t>
            </a:r>
            <a:endParaRPr lang="en-GB">
              <a:effectLst/>
            </a:endParaRPr>
          </a:p>
        </p:txBody>
      </p:sp>
    </p:spTree>
  </p:cSld>
  <p:clrMapOvr>
    <a:masterClrMapping/>
  </p:clrMapOvr>
</p:sld>
</file>

<file path=ppt/tags/tag4.xml><?xml version="1.0" encoding="utf-8"?>
<p:tagLst xmlns:p="http://schemas.openxmlformats.org/presentationml/2006/main">
  <p:tag name="commondata" val="eyJoZGlkIjoiNjJlNzNhMmIyNTc4MmQ3N2UyMWU5NTFkNjQ5ZDE1YWY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p : p r o p e r t i e s > 
</file>

<file path=customXml/item2.xml>��< ? x m l   v e r s i o n = " 1 . 0 " ? > < c t : c o n t e n t T y p e S c h e m a   c t : _ = " "   m a : _ = " "   m a : c o n t e n t T y p e N a m e = " D o c u m e n t "   m a : c o n t e n t T y p e I D = " 0 x 0 1 0 1 0 0 1 C 9 2 A 8 A 8 F 0 3 1 A D 4 A 9 0 9 B A 7 A 7 C 4 5 6 8 4 7 C "   m a : c o n t e n t T y p e V e r s i o n = " 9 "   m a : c o n t e n t T y p e D e s c r i p t i o n = " C r e a t e   a   n e w   d o c u m e n t . "   m a : c o n t e n t T y p e S c o p e = " "   m a : v e r s i o n I D = " 9 c d a 5 6 2 9 c d e 2 c f 5 0 6 a 6 c 7 7 d 8 4 d e d 1 8 0 d "   x m l n s : c t = " h t t p : / / s c h e m a s . m i c r o s o f t . c o m / o f f i c e / 2 0 0 6 / m e t a d a t a / c o n t e n t T y p e "   x m l n s : m a = " h t t p : / / s c h e m a s . m i c r o s o f t . c o m / o f f i c e / 2 0 0 6 / m e t a d a t a / p r o p e r t i e s / m e t a A t t r i b u t e s " >  
 < x s d : s c h e m a   t a r g e t N a m e s p a c e = " h t t p : / / s c h e m a s . m i c r o s o f t . c o m / o f f i c e / 2 0 0 6 / m e t a d a t a / p r o p e r t i e s "   m a : r o o t = " t r u e "   m a : f i e l d s I D = " 6 0 a d f 5 d e 7 4 e 1 d c f e 8 9 e d f 0 8 f c e 0 1 f f 3 3 "   n s 2 : _ = " "   n s 3 : _ = " "   x m l n s : x s d = " h t t p : / / w w w . w 3 . o r g / 2 0 0 1 / X M L S c h e m a "   x m l n s : x s = " h t t p : / / w w w . w 3 . o r g / 2 0 0 1 / X M L S c h e m a "   x m l n s : p = " h t t p : / / s c h e m a s . m i c r o s o f t . c o m / o f f i c e / 2 0 0 6 / m e t a d a t a / p r o p e r t i e s "   x m l n s : n s 2 = " 0 c 9 e b 5 1 3 - a 0 6 8 - 4 d 7 d - 8 5 3 0 - 8 b a b f e d c a 4 1 b "   x m l n s : n s 3 = " 3 3 2 f d 2 2 5 - 6 e 1 e - 4 8 8 d - 8 5 2 0 - f b 2 4 8 0 0 b 4 d a 7 " >  
 < x s d : i m p o r t   n a m e s p a c e = " 0 c 9 e b 5 1 3 - a 0 6 8 - 4 d 7 d - 8 5 3 0 - 8 b a b f e d c a 4 1 b " / >  
 < x s d : i m p o r t   n a m e s p a c e = " 3 3 2 f d 2 2 5 - 6 e 1 e - 4 8 8 d - 8 5 2 0 - f b 2 4 8 0 0 b 4 d a 7 " / >  
 < x s d : e l e m e n t   n a m e = " p r o p e r t i e s " >  
 < x s d : c o m p l e x T y p e >  
 < x s d : s e q u e n c e >  
 < x s d : e l e m e n t   n a m e = " d o c u m e n t M a n a g e m e n t " >  
 < x s d : c o m p l e x T y p e >  
 < x s d : a l l >  
 < x s d : e l e m e n t   r e f = " n s 2 : M e d i a S e r v i c e M e t a d a t a "   m i n O c c u r s = " 0 " / >  
 < x s d : e l e m e n t   r e f = " n s 2 : M e d i a S e r v i c e F a s t M e t a d a t a "   m i n O c c u r s = " 0 " / >  
 < x s d : e l e m e n t   r e f = " n s 2 : M e d i a S e r v i c e S e a r c h P r o p e r t i e s "   m i n O c c u r s = " 0 " / >  
 < x s d : e l e m e n t   r e f = " n s 2 : M e d i a S e r v i c e O b j e c t D e t e c t o r V e r s i o n s "   m i n O c c u r s = " 0 " / >  
 < x s d : e l e m e n t   r e f = " n s 2 : M e d i a S e r v i c e G e n e r a t i o n T i m e "   m i n O c c u r s = " 0 " / >  
 < x s d : e l e m e n t   r e f = " n s 2 : M e d i a S e r v i c e E v e n t H a s h C o d e "   m i n O c c u r s = " 0 " / >  
 < x s d : e l e m e n t   r e f = " n s 2 : M e d i a L e n g t h I n S e c o n d s "   m i n O c c u r s = " 0 " / >  
 < x s d : e l e m e n t   r e f = " n s 3 : S h a r e d W i t h U s e r s "   m i n O c c u r s = " 0 " / >  
 < x s d : e l e m e n t   r e f = " n s 3 : S h a r e d W i t h D e t a i l s "   m i n O c c u r s = " 0 " / >  
 < / x s d : a l l >  
 < / x s d : c o m p l e x T y p e >  
 < / x s d : e l e m e n t >  
 < / x s d : s e q u e n c e >  
 < / x s d : c o m p l e x T y p e >  
 < / x s d : e l e m e n t >  
 < / x s d : s c h e m a >  
 < x s d : s c h e m a   t a r g e t N a m e s p a c e = " 0 c 9 e b 5 1 3 - a 0 6 8 - 4 d 7 d - 8 5 3 0 - 8 b a b f e d c a 4 1 b " 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S e a r c h P r o p e r t i e s "   m a : i n d e x = " 1 0 "   n i l l a b l e = " t r u e "   m a : d i s p l a y N a m e = " M e d i a S e r v i c e S e a r c h P r o p e r t i e s "   m a : h i d d e n = " t r u e "   m a : i n t e r n a l N a m e = " M e d i a S e r v i c e S e a r c h P r o p e r t i e s "   m a : r e a d O n l y = " t r u e " >  
 < x s d : s i m p l e T y p e >  
 < x s d : r e s t r i c t i o n   b a s e = " d m s : N o t e " / >  
 < / x s d : s i m p l e T y p e >  
 < / x s d : e l e m e n t >  
 < x s d : e l e m e n t   n a m e = " M e d i a S e r v i c e O b j e c t D e t e c t o r V e r s i o n s "   m a : i n d e x = " 1 1 "   n i l l a b l e = " t r u e "   m a : d i s p l a y N a m e = " M e d i a S e r v i c e O b j e c t D e t e c t o r V e r s i o n s "   m a : h i d d e n = " t r u e "   m a : i n d e x e d = " t r u e "   m a : i n t e r n a l N a m e = " M e d i a S e r v i c e O b j e c t D e t e c t o r V e r s i o n s "   m a : r e a d O n l y = " t r u e " >  
 < x s d : s i m p l e T y p e >  
 < x s d : r e s t r i c t i o n   b a s e = " d m s : T e x t " / >  
 < / x s d : s i m p l e T y p e >  
 < / x s d : e l e m e n t >  
 < x s d : e l e m e n t   n a m e = " M e d i a S e r v i c e G e n e r a t i o n T i m e "   m a : i n d e x = " 1 2 "   n i l l a b l e = " t r u e "   m a : d i s p l a y N a m e = " M e d i a S e r v i c e G e n e r a t i o n T i m e "   m a : h i d d e n = " t r u e "   m a : i n t e r n a l N a m e = " M e d i a S e r v i c e G e n e r a t i o n T i m e "   m a : r e a d O n l y = " t r u e " >  
 < x s d : s i m p l e T y p e >  
 < x s d : r e s t r i c t i o n   b a s e = " d m s : T e x t " / >  
 < / x s d : s i m p l e T y p e >  
 < / x s d : e l e m e n t >  
 < x s d : e l e m e n t   n a m e = " M e d i a S e r v i c e E v e n t H a s h C o d e "   m a : i n d e x = " 1 3 "   n i l l a b l e = " t r u e "   m a : d i s p l a y N a m e = " M e d i a S e r v i c e E v e n t H a s h C o d e "   m a : h i d d e n = " t r u e "   m a : i n t e r n a l N a m e = " M e d i a S e r v i c e E v e n t H a s h C o d e "   m a : r e a d O n l y = " t r u e " >  
 < x s d : s i m p l e T y p e >  
 < x s d : r e s t r i c t i o n   b a s e = " d m s : T e x t " / >  
 < / x s d : s i m p l e T y p e >  
 < / x s d : e l e m e n t >  
 < x s d : e l e m e n t   n a m e = " M e d i a L e n g t h I n S e c o n d s "   m a : i n d e x = " 1 4 "   n i l l a b l e = " t r u e "   m a : d i s p l a y N a m e = " M e d i a L e n g t h I n S e c o n d s "   m a : h i d d e n = " t r u e "   m a : i n t e r n a l N a m e = " M e d i a L e n g t h I n S e c o n d s "   m a : r e a d O n l y = " t r u e " >  
 < x s d : s i m p l e T y p e >  
 < x s d : r e s t r i c t i o n   b a s e = " d m s : U n k n o w n " / >  
 < / x s d : s i m p l e T y p e >  
 < / x s d : e l e m e n t >  
 < / x s d : s c h e m a >  
 < x s d : s c h e m a   t a r g e t N a m e s p a c e = " 3 3 2 f d 2 2 5 - 6 e 1 e - 4 8 8 d - 8 5 2 0 - f b 2 4 8 0 0 b 4 d a 7 " 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5 " 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6 " 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DD2A1253-7223-4C47-A6EA-5469F68DEBE9}">
  <ds:schemaRefs/>
</ds:datastoreItem>
</file>

<file path=customXml/itemProps2.xml><?xml version="1.0" encoding="utf-8"?>
<ds:datastoreItem xmlns:ds="http://schemas.openxmlformats.org/officeDocument/2006/customXml" ds:itemID="{5B137ABC-4E0A-4049-8FE5-8E610A091294}">
  <ds:schemaRefs/>
</ds:datastoreItem>
</file>

<file path=customXml/itemProps3.xml><?xml version="1.0" encoding="utf-8"?>
<ds:datastoreItem xmlns:ds="http://schemas.openxmlformats.org/officeDocument/2006/customXml" ds:itemID="{2E54FBF9-7D3B-41C5-AE94-3EC6D8FB422B}">
  <ds:schemaRefs/>
</ds:datastoreItem>
</file>

<file path=docProps/app.xml><?xml version="1.0" encoding="utf-8"?>
<Properties xmlns="http://schemas.openxmlformats.org/officeDocument/2006/extended-properties" xmlns:vt="http://schemas.openxmlformats.org/officeDocument/2006/docPropsVTypes">
  <TotalTime>0</TotalTime>
  <Words>7219</Words>
  <Application>WPS 演示</Application>
  <PresentationFormat>全屏显示(16:9)</PresentationFormat>
  <Paragraphs>378</Paragraphs>
  <Slides>31</Slides>
  <Notes>26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31</vt:i4>
      </vt:variant>
    </vt:vector>
  </HeadingPairs>
  <TitlesOfParts>
    <vt:vector size="49" baseType="lpstr">
      <vt:lpstr>Arial</vt:lpstr>
      <vt:lpstr>宋体</vt:lpstr>
      <vt:lpstr>Wingdings</vt:lpstr>
      <vt:lpstr>Arial</vt:lpstr>
      <vt:lpstr>MS PGothic</vt:lpstr>
      <vt:lpstr>Courier New</vt:lpstr>
      <vt:lpstr>Times New Roman</vt:lpstr>
      <vt:lpstr>ZapfHumnst BT</vt:lpstr>
      <vt:lpstr>Segoe Print</vt:lpstr>
      <vt:lpstr>NimbusRomNo9L</vt:lpstr>
      <vt:lpstr>CMSY10</vt:lpstr>
      <vt:lpstr>微软雅黑</vt:lpstr>
      <vt:lpstr>Arial Unicode MS</vt:lpstr>
      <vt:lpstr>ArialMT</vt:lpstr>
      <vt:lpstr>Calibri</vt:lpstr>
      <vt:lpstr>Cambria Math</vt:lpstr>
      <vt:lpstr>TimesNewRomanPS</vt:lpstr>
      <vt:lpstr>Simple Light</vt:lpstr>
      <vt:lpstr>Software Quality</vt:lpstr>
      <vt:lpstr>Overview</vt:lpstr>
      <vt:lpstr>Software Quality</vt:lpstr>
      <vt:lpstr>Why is Software Quality relevant:  Case of Bard (Gemini)</vt:lpstr>
      <vt:lpstr>Why is Software Quality relevant?</vt:lpstr>
      <vt:lpstr>Software Quality is Multi-dimensional</vt:lpstr>
      <vt:lpstr>Quality Models:  ISO/IES25010</vt:lpstr>
      <vt:lpstr>Steps Towards Software Quality:</vt:lpstr>
      <vt:lpstr>Testing</vt:lpstr>
      <vt:lpstr>Testing process: key elements and relationships</vt:lpstr>
      <vt:lpstr>Testing: White Box</vt:lpstr>
      <vt:lpstr>White Box Testing</vt:lpstr>
      <vt:lpstr>White Box Testing</vt:lpstr>
      <vt:lpstr>White-Box Testing</vt:lpstr>
      <vt:lpstr>Statement Coverage</vt:lpstr>
      <vt:lpstr>Branch Coverage</vt:lpstr>
      <vt:lpstr>Testing: Black Box</vt:lpstr>
      <vt:lpstr>Black Box Testing</vt:lpstr>
      <vt:lpstr>Testing Challenges</vt:lpstr>
      <vt:lpstr>Equivalence Partitioning (EP) Method</vt:lpstr>
      <vt:lpstr>Example – Generate Grading Component</vt:lpstr>
      <vt:lpstr>EP – 1. Decompose into Functional Units</vt:lpstr>
      <vt:lpstr>EP – 2. Identify Inputs and Outputs</vt:lpstr>
      <vt:lpstr>EP – 3.a Identify Categories </vt:lpstr>
      <vt:lpstr>EP: 3.b Define “Partitions” - value categories   </vt:lpstr>
      <vt:lpstr>EP – 3. c Identify Constraints between Categories</vt:lpstr>
      <vt:lpstr>EP – 3. d Write Test Specifications</vt:lpstr>
      <vt:lpstr>Example: Inputs and Expected Outputs</vt:lpstr>
      <vt:lpstr>Boundary Values</vt:lpstr>
      <vt:lpstr>How do we go about using this?</vt:lpstr>
      <vt:lpstr>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
  <cp:lastModifiedBy>fufu</cp:lastModifiedBy>
  <cp:revision>100</cp:revision>
  <dcterms:created xsi:type="dcterms:W3CDTF">2024-04-16T15:07:40Z</dcterms:created>
  <dcterms:modified xsi:type="dcterms:W3CDTF">2024-04-16T15:13:02Z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0x0101001C92A8A8F031AD4A909BA7A7C456847C</vt:lpwstr>
  </property>
  <property fmtid="{D5CDD505-2E9C-101B-9397-08002B2CF9AE}" pid="3" name="MediaServiceImageTags">
    <vt:lpwstr/>
  </property>
  <property fmtid="{D5CDD505-2E9C-101B-9397-08002B2CF9AE}" pid="4" name="Order">
    <vt:r8>10500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y fmtid="{D5CDD505-2E9C-101B-9397-08002B2CF9AE}" pid="13" name="ICV">
    <vt:lpwstr>671D49EBB55943B9A5CCE1E596561C58_12</vt:lpwstr>
  </property>
  <property fmtid="{D5CDD505-2E9C-101B-9397-08002B2CF9AE}" pid="14" name="KSOProductBuildVer">
    <vt:lpwstr>2052-12.1.0.16729</vt:lpwstr>
  </property>
</Properties>
</file>