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654" r:id="rId3"/>
    <p:sldId id="261" r:id="rId5"/>
    <p:sldId id="281" r:id="rId6"/>
    <p:sldId id="282" r:id="rId7"/>
    <p:sldId id="283" r:id="rId8"/>
    <p:sldId id="285" r:id="rId9"/>
    <p:sldId id="284" r:id="rId10"/>
    <p:sldId id="280" r:id="rId11"/>
  </p:sldIdLst>
  <p:sldSz cx="9144000" cy="5143500" type="screen16x9"/>
  <p:notesSz cx="6858000" cy="9144000"/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CBB"/>
    <a:srgbClr val="F1C5CD"/>
    <a:srgbClr val="92D050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4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aa0561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aa0561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Simon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大声思考（~40分钟）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启发式评估（~40分钟）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作业</a:t>
            </a:r>
            <a:endParaRPr lang="zh-CN" altLang="en-US"/>
          </a:p>
          <a:p>
            <a:r>
              <a:rPr lang="zh-CN" altLang="en-US"/>
              <a:t>写下今天对回购的评估。</a:t>
            </a:r>
            <a:endParaRPr lang="zh-CN" altLang="en-US"/>
          </a:p>
          <a:p>
            <a:r>
              <a:rPr lang="zh-CN" altLang="en-US"/>
              <a:t>开始为进一步评估做准备。</a:t>
            </a:r>
            <a:endParaRPr lang="zh-CN" altLang="en-US"/>
          </a:p>
          <a:p>
            <a:r>
              <a:rPr lang="zh-CN" altLang="en-US"/>
              <a:t>为游戏添加两个难度级别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计划研究（15分钟）</a:t>
            </a:r>
            <a:endParaRPr lang="zh-CN" altLang="en-US"/>
          </a:p>
          <a:p>
            <a:r>
              <a:rPr lang="zh-CN" altLang="en-US"/>
              <a:t>选择一名主持人和两名观察员。</a:t>
            </a:r>
            <a:endParaRPr lang="zh-CN" altLang="en-US"/>
          </a:p>
          <a:p>
            <a:r>
              <a:rPr lang="zh-CN" altLang="en-US"/>
              <a:t>为参与者选择两个简短的任务。</a:t>
            </a:r>
            <a:endParaRPr lang="zh-CN" altLang="en-US"/>
          </a:p>
          <a:p>
            <a:r>
              <a:rPr lang="zh-CN" altLang="en-US"/>
              <a:t>从你旁边的小组中招募一名参与者！（5分钟）</a:t>
            </a:r>
            <a:endParaRPr lang="zh-CN" altLang="en-US"/>
          </a:p>
          <a:p>
            <a:r>
              <a:rPr lang="zh-CN" altLang="en-US"/>
              <a:t>进行研究（10分钟）</a:t>
            </a:r>
            <a:endParaRPr lang="zh-CN" altLang="en-US"/>
          </a:p>
          <a:p>
            <a:r>
              <a:rPr lang="zh-CN" altLang="en-US"/>
              <a:t>解释任务。</a:t>
            </a:r>
            <a:endParaRPr lang="zh-CN" altLang="en-US"/>
          </a:p>
          <a:p>
            <a:r>
              <a:rPr lang="zh-CN" altLang="en-US"/>
              <a:t>提醒参与者大声思考！</a:t>
            </a:r>
            <a:endParaRPr lang="zh-CN" altLang="en-US"/>
          </a:p>
          <a:p>
            <a:r>
              <a:rPr lang="zh-CN" altLang="en-US"/>
              <a:t>观察员记录关键时刻。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合并来自观察者的数据。（10分钟）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作业：</a:t>
            </a:r>
            <a:endParaRPr lang="zh-CN" altLang="en-US"/>
          </a:p>
          <a:p>
            <a:r>
              <a:rPr lang="zh-CN" altLang="en-US"/>
              <a:t>进行分析。</a:t>
            </a:r>
            <a:endParaRPr lang="zh-CN" altLang="en-US"/>
          </a:p>
          <a:p>
            <a:r>
              <a:rPr lang="zh-CN" altLang="en-US"/>
              <a:t>添加到您的回购中！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选择一名辅导员来进行研究，并确保游戏正在运行。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从另一个团队中选择一名观察员/专家。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引导员要求观察者完成游戏以熟悉自己（10分钟）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观察员在自己的时间内使用提供的表格记录任何可用性问题（10分钟）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任何一个</a:t>
            </a:r>
            <a:endParaRPr lang="zh-CN" altLang="en-US"/>
          </a:p>
          <a:p>
            <a:r>
              <a:rPr lang="zh-CN" altLang="en-US"/>
              <a:t>在第二台机器上，与第二名辅导员和观察员并行运行第二台。或</a:t>
            </a:r>
            <a:endParaRPr lang="zh-CN" altLang="en-US"/>
          </a:p>
          <a:p>
            <a:r>
              <a:rPr lang="zh-CN" altLang="en-US"/>
              <a:t>在第一个之后再跑第二个！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作业：</a:t>
            </a:r>
            <a:endParaRPr lang="zh-CN" altLang="en-US"/>
          </a:p>
          <a:p>
            <a:r>
              <a:rPr lang="zh-CN" altLang="en-US"/>
              <a:t>作为一个小组，分析专家的反馈意见，并确定今后需要解决的问题。</a:t>
            </a:r>
            <a:endParaRPr lang="zh-CN" altLang="en-US"/>
          </a:p>
          <a:p>
            <a:r>
              <a:rPr lang="zh-CN" altLang="en-US"/>
              <a:t>用调查结果更新您的回购/报告！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为游戏添加两个难度级别</a:t>
            </a:r>
            <a:endParaRPr lang="zh-CN" altLang="en-US"/>
          </a:p>
          <a:p>
            <a:r>
              <a:rPr lang="zh-CN" altLang="en-US"/>
              <a:t>例如，改变速度，使关卡更难，使敌人更难，取消加电</a:t>
            </a:r>
            <a:endParaRPr lang="zh-CN" altLang="en-US"/>
          </a:p>
          <a:p>
            <a:r>
              <a:rPr lang="zh-CN" altLang="en-US"/>
              <a:t>确保玩家可以在难度等级之间进行选择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写下今天的用户评估结果，并添加到您的github repo中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计划一个更深入的定性评估（请测试单元中的其他人）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5200"/>
              <a:buNone/>
              <a:defRPr sz="5200" b="1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>
                <a:solidFill>
                  <a:srgbClr val="6AA84F"/>
                </a:solidFill>
              </a:defRPr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4800"/>
              <a:buNone/>
              <a:defRPr sz="4800"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4200"/>
              <a:buNone/>
              <a:defRPr sz="4200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 sz="2800"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>
            <a:off x="3965400" y="4883100"/>
            <a:ext cx="5178600" cy="26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Overview of Software Engineering </a:t>
            </a:r>
            <a:r>
              <a:rPr lang="en-GB" sz="1000" b="1">
                <a:solidFill>
                  <a:srgbClr val="FFFFFF"/>
                </a:solidFill>
              </a:rPr>
              <a:t>COMSM0110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883100"/>
            <a:ext cx="4374900" cy="26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HCI Evaluation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28580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b="1"/>
              <a:t>Part 1: Qualitative</a:t>
            </a:r>
            <a:endParaRPr lang="en-GB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rgbClr val="FFFF00"/>
              </a:highlight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GB" sz="1400" b="1" err="1"/>
              <a:t>Ruzanna</a:t>
            </a:r>
            <a:r>
              <a:rPr lang="en-GB" sz="1400" b="1"/>
              <a:t> </a:t>
            </a:r>
            <a:r>
              <a:rPr lang="en-GB" sz="1400" b="1" err="1"/>
              <a:t>Chitchyan</a:t>
            </a:r>
            <a:r>
              <a:rPr lang="en-GB" sz="1400" b="1"/>
              <a:t>, Jon Bird, Pete Bennett</a:t>
            </a:r>
            <a:endParaRPr lang="en-GB" sz="1400"/>
          </a:p>
          <a:p>
            <a:pPr marL="0" indent="0">
              <a:buSzPts val="1100"/>
            </a:pPr>
            <a:r>
              <a:rPr lang="en-GB" sz="1400"/>
              <a:t>TAs: Alex Elwood, Alex </a:t>
            </a:r>
            <a:r>
              <a:rPr lang="en-GB" sz="1400" err="1"/>
              <a:t>Cockrean</a:t>
            </a:r>
            <a:r>
              <a:rPr lang="en-GB" sz="1400"/>
              <a:t>, Casper Wang</a:t>
            </a:r>
            <a:endParaRPr lang="en-GB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Workshop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133991" cy="3416400"/>
          </a:xfrm>
        </p:spPr>
        <p:txBody>
          <a:bodyPr/>
          <a:lstStyle/>
          <a:p>
            <a:pPr marL="127000" indent="0">
              <a:lnSpc>
                <a:spcPct val="115000"/>
              </a:lnSpc>
              <a:buNone/>
            </a:pPr>
            <a:endParaRPr lang="en-US"/>
          </a:p>
          <a:p>
            <a:pPr marL="412750" indent="-285750">
              <a:lnSpc>
                <a:spcPct val="115000"/>
              </a:lnSpc>
            </a:pPr>
            <a:r>
              <a:rPr lang="en-US"/>
              <a:t>Think Aloud (~40mins)</a:t>
            </a:r>
            <a:endParaRPr lang="en-US"/>
          </a:p>
          <a:p>
            <a:pPr marL="412750" indent="-285750">
              <a:lnSpc>
                <a:spcPct val="115000"/>
              </a:lnSpc>
            </a:pPr>
            <a:endParaRPr lang="en-US"/>
          </a:p>
          <a:p>
            <a:pPr marL="412750" indent="-285750">
              <a:lnSpc>
                <a:spcPct val="115000"/>
              </a:lnSpc>
            </a:pPr>
            <a:r>
              <a:rPr lang="en-US"/>
              <a:t>Heuristic Evaluation (~40mins)</a:t>
            </a:r>
            <a:endParaRPr lang="en-US"/>
          </a:p>
          <a:p>
            <a:pPr marL="412750" indent="-285750">
              <a:lnSpc>
                <a:spcPct val="115000"/>
              </a:lnSpc>
            </a:pPr>
            <a:endParaRPr lang="en-US"/>
          </a:p>
          <a:p>
            <a:pPr marL="412750" indent="-285750">
              <a:lnSpc>
                <a:spcPct val="115000"/>
              </a:lnSpc>
            </a:pPr>
            <a:r>
              <a:rPr lang="en-US"/>
              <a:t>Homework: </a:t>
            </a:r>
            <a:endParaRPr lang="en-US"/>
          </a:p>
          <a:p>
            <a:pPr lvl="1">
              <a:lnSpc>
                <a:spcPct val="115000"/>
              </a:lnSpc>
            </a:pPr>
            <a:r>
              <a:rPr lang="en-US"/>
              <a:t>Write up today's evaluations on your repo.</a:t>
            </a:r>
            <a:endParaRPr lang="en-US"/>
          </a:p>
          <a:p>
            <a:pPr lvl="1">
              <a:lnSpc>
                <a:spcPct val="115000"/>
              </a:lnSpc>
            </a:pPr>
            <a:r>
              <a:rPr lang="en-US"/>
              <a:t>Start prepping for further evaluation.</a:t>
            </a:r>
            <a:endParaRPr lang="en-US"/>
          </a:p>
          <a:p>
            <a:pPr lvl="1">
              <a:lnSpc>
                <a:spcPct val="115000"/>
              </a:lnSpc>
            </a:pPr>
            <a:r>
              <a:rPr lang="en-US"/>
              <a:t>Add two difficulty levels to your game </a:t>
            </a:r>
            <a:endParaRPr lang="en-US"/>
          </a:p>
          <a:p>
            <a:pPr lvl="1">
              <a:lnSpc>
                <a:spcPct val="115000"/>
              </a:lnSpc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24461" y="1389600"/>
            <a:ext cx="2750796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 Aloud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Plan Study (15mins)</a:t>
            </a:r>
            <a:endParaRPr lang="en-US"/>
          </a:p>
          <a:p>
            <a:pPr lvl="1"/>
            <a:r>
              <a:rPr lang="en-US"/>
              <a:t>Select a </a:t>
            </a:r>
            <a:r>
              <a:rPr lang="en-US" b="1"/>
              <a:t>facilitator</a:t>
            </a:r>
            <a:r>
              <a:rPr lang="en-US"/>
              <a:t> and two </a:t>
            </a:r>
            <a:r>
              <a:rPr lang="en-US" b="1"/>
              <a:t>observers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Choose </a:t>
            </a:r>
            <a:r>
              <a:rPr lang="en-US" b="1"/>
              <a:t>two short tasks </a:t>
            </a:r>
            <a:r>
              <a:rPr lang="en-US"/>
              <a:t>for the participant to do.</a:t>
            </a:r>
            <a:endParaRPr lang="en-US"/>
          </a:p>
          <a:p>
            <a:r>
              <a:rPr lang="en-US"/>
              <a:t>Recruit </a:t>
            </a:r>
            <a:r>
              <a:rPr lang="en-US" b="1"/>
              <a:t>one participant </a:t>
            </a:r>
            <a:r>
              <a:rPr lang="en-US"/>
              <a:t>(from the group next to you! (5mins)</a:t>
            </a:r>
            <a:endParaRPr lang="en-US"/>
          </a:p>
          <a:p>
            <a:r>
              <a:rPr lang="en-US"/>
              <a:t>Carry out study (10mins)</a:t>
            </a:r>
            <a:endParaRPr lang="en-US"/>
          </a:p>
          <a:p>
            <a:pPr lvl="1"/>
            <a:r>
              <a:rPr lang="en-US"/>
              <a:t>Explain tasks.</a:t>
            </a:r>
            <a:endParaRPr lang="en-US"/>
          </a:p>
          <a:p>
            <a:pPr lvl="1"/>
            <a:r>
              <a:rPr lang="en-US"/>
              <a:t>Remind participant to </a:t>
            </a:r>
            <a:r>
              <a:rPr lang="en-US" b="1"/>
              <a:t>think aloud</a:t>
            </a:r>
            <a:r>
              <a:rPr lang="en-US"/>
              <a:t>!</a:t>
            </a:r>
            <a:endParaRPr lang="en-US"/>
          </a:p>
          <a:p>
            <a:pPr lvl="1"/>
            <a:r>
              <a:rPr lang="en-US"/>
              <a:t>Observers record </a:t>
            </a:r>
            <a:r>
              <a:rPr lang="en-US" b="1"/>
              <a:t>critical moments.</a:t>
            </a:r>
            <a:endParaRPr lang="en-US" b="1"/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Combine Data from observers. (10mins)</a:t>
            </a:r>
            <a:endParaRPr lang="en-US"/>
          </a:p>
          <a:p>
            <a:endParaRPr lang="en-US"/>
          </a:p>
          <a:p>
            <a:endParaRPr lang="en-US" u="sng"/>
          </a:p>
          <a:p>
            <a:pPr>
              <a:lnSpc>
                <a:spcPct val="115000"/>
              </a:lnSpc>
            </a:pPr>
            <a:r>
              <a:rPr lang="en-US" u="sng"/>
              <a:t>HOMEWORK:</a:t>
            </a:r>
            <a:endParaRPr lang="en-US"/>
          </a:p>
          <a:p>
            <a:pPr lvl="1"/>
            <a:r>
              <a:rPr lang="en-US"/>
              <a:t>Do the analysis.</a:t>
            </a:r>
            <a:endParaRPr lang="en-US"/>
          </a:p>
          <a:p>
            <a:pPr lvl="1"/>
            <a:r>
              <a:rPr lang="en-US"/>
              <a:t>Add to your repo!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Evaluation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 a </a:t>
            </a:r>
            <a:r>
              <a:rPr lang="en-US" b="1"/>
              <a:t>facilitator</a:t>
            </a:r>
            <a:r>
              <a:rPr lang="en-US"/>
              <a:t> to run the study and make sure the game is running.</a:t>
            </a:r>
            <a:endParaRPr lang="en-US" b="1"/>
          </a:p>
          <a:p>
            <a:endParaRPr lang="en-US"/>
          </a:p>
          <a:p>
            <a:r>
              <a:rPr lang="en-US"/>
              <a:t>Select an </a:t>
            </a:r>
            <a:r>
              <a:rPr lang="en-US" b="1"/>
              <a:t>observer/expert  </a:t>
            </a:r>
            <a:r>
              <a:rPr lang="en-US"/>
              <a:t>from another team.</a:t>
            </a:r>
            <a:endParaRPr lang="en-US"/>
          </a:p>
          <a:p>
            <a:endParaRPr lang="en-US"/>
          </a:p>
          <a:p>
            <a:r>
              <a:rPr lang="en-US"/>
              <a:t>Facilitator asks observer to run through the game to </a:t>
            </a:r>
            <a:r>
              <a:rPr lang="en-US" err="1"/>
              <a:t>familiarise</a:t>
            </a:r>
            <a:r>
              <a:rPr lang="en-US"/>
              <a:t> themselves (10mins)</a:t>
            </a:r>
            <a:endParaRPr lang="en-US"/>
          </a:p>
          <a:p>
            <a:endParaRPr lang="en-US"/>
          </a:p>
          <a:p>
            <a:r>
              <a:rPr lang="en-US"/>
              <a:t>Observer goes through in their own time to record any usability issues using the form provided (10mins)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Either:</a:t>
            </a:r>
            <a:endParaRPr lang="en-US"/>
          </a:p>
          <a:p>
            <a:pPr lvl="1"/>
            <a:r>
              <a:rPr lang="en-US"/>
              <a:t>Run a second one in parallel on a second machine with a second facilitator and observer. Or…</a:t>
            </a:r>
            <a:endParaRPr lang="en-US"/>
          </a:p>
          <a:p>
            <a:pPr lvl="1"/>
            <a:r>
              <a:rPr lang="en-US"/>
              <a:t>Run a second one after the first!</a:t>
            </a:r>
            <a:endParaRPr lang="en-US"/>
          </a:p>
          <a:p>
            <a:endParaRPr lang="en-US" u="sng"/>
          </a:p>
          <a:p>
            <a:r>
              <a:rPr lang="en-US" u="sng"/>
              <a:t>HOMEWORK:</a:t>
            </a:r>
            <a:endParaRPr lang="en-US" u="sng"/>
          </a:p>
          <a:p>
            <a:pPr lvl="1"/>
            <a:r>
              <a:rPr lang="en-US"/>
              <a:t>As a group, </a:t>
            </a:r>
            <a:r>
              <a:rPr lang="en-US" err="1"/>
              <a:t>analyse</a:t>
            </a:r>
            <a:r>
              <a:rPr lang="en-US"/>
              <a:t> the experts’ feedback and identify issues to address going forward.</a:t>
            </a:r>
            <a:endParaRPr lang="en-US"/>
          </a:p>
          <a:p>
            <a:pPr lvl="1"/>
            <a:r>
              <a:rPr lang="en-US"/>
              <a:t>Update your repo/report with findings!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55418"/>
            <a:ext cx="7772400" cy="4606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346" y="942110"/>
            <a:ext cx="8611920" cy="3133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90" y="0"/>
            <a:ext cx="7772400" cy="48435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/ groupwork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Add </a:t>
            </a:r>
            <a:r>
              <a:rPr lang="en-US" b="1"/>
              <a:t>two difficulty levels </a:t>
            </a:r>
            <a:r>
              <a:rPr lang="en-US"/>
              <a:t>to your game</a:t>
            </a:r>
            <a:endParaRPr lang="en-US"/>
          </a:p>
          <a:p>
            <a:pPr lvl="1"/>
            <a:r>
              <a:rPr lang="en-US"/>
              <a:t>e.g., change speed, make level harder, make enemies tougher, remove power-ups</a:t>
            </a:r>
            <a:endParaRPr lang="en-US"/>
          </a:p>
          <a:p>
            <a:pPr lvl="1"/>
            <a:r>
              <a:rPr lang="en-US"/>
              <a:t>make sure that players can select between the difficulty levels</a:t>
            </a:r>
            <a:endParaRPr lang="en-US"/>
          </a:p>
          <a:p>
            <a:endParaRPr lang="en-US"/>
          </a:p>
          <a:p>
            <a:r>
              <a:rPr lang="en-US"/>
              <a:t>Write up the findings of today’s user evaluations and add to your </a:t>
            </a:r>
            <a:r>
              <a:rPr lang="en-US" err="1"/>
              <a:t>github</a:t>
            </a:r>
            <a:r>
              <a:rPr lang="en-US"/>
              <a:t> repo</a:t>
            </a:r>
            <a:endParaRPr lang="en-US"/>
          </a:p>
          <a:p>
            <a:endParaRPr lang="en-US"/>
          </a:p>
          <a:p>
            <a:r>
              <a:rPr lang="en-US"/>
              <a:t>Plan a more in-depth qualitative evaluation (please test on other people in the unit)</a:t>
            </a:r>
            <a:endParaRPr lang="en-US"/>
          </a:p>
          <a:p>
            <a:pPr marL="139700" indent="0">
              <a:lnSpc>
                <a:spcPct val="115000"/>
              </a:lnSpc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5" descr="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4313" y="2297043"/>
            <a:ext cx="1133475" cy="1133475"/>
          </a:xfrm>
          <a:prstGeom prst="rect">
            <a:avLst/>
          </a:prstGeom>
        </p:spPr>
      </p:pic>
      <p:pic>
        <p:nvPicPr>
          <p:cNvPr id="6" name="Graphic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6884" y="1703458"/>
            <a:ext cx="2743199" cy="1654941"/>
          </a:xfrm>
          <a:prstGeom prst="rect">
            <a:avLst/>
          </a:prstGeom>
        </p:spPr>
      </p:pic>
    </p:spTree>
  </p:cSld>
  <p:clrMapOvr>
    <a:masterClrMapping/>
  </p:clrMapOvr>
</p:sld>
</file>

<file path=ppt/tags/tag4.xml><?xml version="1.0" encoding="utf-8"?>
<p:tagLst xmlns:p="http://schemas.openxmlformats.org/presentationml/2006/main">
  <p:tag name="commondata" val="eyJoZGlkIjoiNjJlNzNhMmIyNTc4MmQ3N2UyMWU5NTFkNjQ5ZDE1YWY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h a r e d W i t h U s e r s   x m l n s = " 3 3 2 f d 2 2 5 - 6 e 1 e - 4 8 8 d - 8 5 2 0 - f b 2 4 8 0 0 b 4 d a 7 " > < U s e r I n f o > < D i s p l a y N a m e > J a n   H e l l e b o < / D i s p l a y N a m e > < A c c o u n t I d > 1 6 5 < / A c c o u n t I d > < A c c o u n t T y p e / > < / U s e r I n f o > < U s e r I n f o > < D i s p l a y N a m e > J o n   B i r d < / D i s p l a y N a m e > < A c c o u n t I d > 1 0 < / A c c o u n t I d > < A c c o u n t T y p e / > < / U s e r I n f o > < / S h a r e d W i t h U s e r s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1 C 9 2 A 8 A 8 F 0 3 1 A D 4 A 9 0 9 B A 7 A 7 C 4 5 6 8 4 7 C "   m a : c o n t e n t T y p e V e r s i o n = " 9 "   m a : c o n t e n t T y p e D e s c r i p t i o n = " C r e a t e   a   n e w   d o c u m e n t . "   m a : c o n t e n t T y p e S c o p e = " "   m a : v e r s i o n I D = " 9 c d a 5 6 2 9 c d e 2 c f 5 0 6 a 6 c 7 7 d 8 4 d e d 1 8 0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0 a d f 5 d e 7 4 e 1 d c f e 8 9 e d f 0 8 f c e 0 1 f f 3 3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0 c 9 e b 5 1 3 - a 0 6 8 - 4 d 7 d - 8 5 3 0 - 8 b a b f e d c a 4 1 b "   x m l n s : n s 3 = " 3 3 2 f d 2 2 5 - 6 e 1 e - 4 8 8 d - 8 5 2 0 - f b 2 4 8 0 0 b 4 d a 7 " >  
 < x s d : i m p o r t   n a m e s p a c e = " 0 c 9 e b 5 1 3 - a 0 6 8 - 4 d 7 d - 8 5 3 0 - 8 b a b f e d c a 4 1 b " / >  
 < x s d : i m p o r t   n a m e s p a c e = " 3 3 2 f d 2 2 5 - 6 e 1 e - 4 8 8 d - 8 5 2 0 - f b 2 4 8 0 0 b 4 d a 7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S e a r c h P r o p e r t i e s "   m i n O c c u r s = " 0 " / >  
 < x s d : e l e m e n t   r e f = " n s 2 : M e d i a S e r v i c e O b j e c t D e t e c t o r V e r s i o n s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L e n g t h I n S e c o n d s "   m i n O c c u r s = " 0 " / >  
 < x s d : e l e m e n t   r e f = " n s 3 : S h a r e d W i t h U s e r s "   m i n O c c u r s = " 0 " / >  
 < x s d : e l e m e n t   r e f = " n s 3 : S h a r e d W i t h D e t a i l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0 c 9 e b 5 1 3 - a 0 6 8 - 4 d 7 d - 8 5 3 0 - 8 b a b f e d c a 4 1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S e a r c h P r o p e r t i e s "   m a : i n d e x = " 1 0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1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2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3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4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3 3 2 f d 2 2 5 - 6 e 1 e - 4 8 8 d - 8 5 2 0 - f b 2 4 8 0 0 b 4 d a 7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5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6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DD2A1253-7223-4C47-A6EA-5469F68DEBE9}">
  <ds:schemaRefs/>
</ds:datastoreItem>
</file>

<file path=customXml/itemProps2.xml><?xml version="1.0" encoding="utf-8"?>
<ds:datastoreItem xmlns:ds="http://schemas.openxmlformats.org/officeDocument/2006/customXml" ds:itemID="{A4465DF8-C5BC-4F20-B2E9-E99B15A71BD0}">
  <ds:schemaRefs/>
</ds:datastoreItem>
</file>

<file path=customXml/itemProps3.xml><?xml version="1.0" encoding="utf-8"?>
<ds:datastoreItem xmlns:ds="http://schemas.openxmlformats.org/officeDocument/2006/customXml" ds:itemID="{2E54FBF9-7D3B-41C5-AE94-3EC6D8FB422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WPS 演示</Application>
  <PresentationFormat>全屏显示(16:9)</PresentationFormat>
  <Paragraphs>71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Arial Unicode MS</vt:lpstr>
      <vt:lpstr>Simple Light</vt:lpstr>
      <vt:lpstr>HCI Evaluation</vt:lpstr>
      <vt:lpstr>Today’s Workshop</vt:lpstr>
      <vt:lpstr>Think Aloud</vt:lpstr>
      <vt:lpstr>Heuristic Evaluation</vt:lpstr>
      <vt:lpstr>PowerPoint 演示文稿</vt:lpstr>
      <vt:lpstr>PowerPoint 演示文稿</vt:lpstr>
      <vt:lpstr>PowerPoint 演示文稿</vt:lpstr>
      <vt:lpstr>homework / groupwork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fufu</cp:lastModifiedBy>
  <cp:revision>4</cp:revision>
  <dcterms:created xsi:type="dcterms:W3CDTF">2024-04-16T15:13:54Z</dcterms:created>
  <dcterms:modified xsi:type="dcterms:W3CDTF">2024-04-16T15:14:48Z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0x0101001C92A8A8F031AD4A909BA7A7C456847C</vt:lpwstr>
  </property>
  <property fmtid="{D5CDD505-2E9C-101B-9397-08002B2CF9AE}" pid="3" name="MediaServiceImageTags">
    <vt:lpwstr/>
  </property>
  <property fmtid="{D5CDD505-2E9C-101B-9397-08002B2CF9AE}" pid="4" name="Order">
    <vt:r8>12500</vt:r8>
  </property>
  <property fmtid="{D5CDD505-2E9C-101B-9397-08002B2CF9AE}" pid="5" name="xd_Signature">
    <vt:bool>false</vt:bool>
  </property>
  <property fmtid="{D5CDD505-2E9C-101B-9397-08002B2CF9AE}" pid="6" name="SharedWithUsers">
    <vt:lpwstr>165;#Jan Hellebo;#10;#Jon Bird</vt:lpwstr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TriggerFlowInfo">
    <vt:lpwstr/>
  </property>
  <property fmtid="{D5CDD505-2E9C-101B-9397-08002B2CF9AE}" pid="14" name="ICV">
    <vt:lpwstr>815BF2423D0A48D8A7532AAC7CD456DE_12</vt:lpwstr>
  </property>
  <property fmtid="{D5CDD505-2E9C-101B-9397-08002B2CF9AE}" pid="15" name="KSOProductBuildVer">
    <vt:lpwstr>2052-12.1.0.16729</vt:lpwstr>
  </property>
</Properties>
</file>