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654" r:id="rId3"/>
    <p:sldId id="261" r:id="rId5"/>
    <p:sldId id="285" r:id="rId6"/>
    <p:sldId id="286" r:id="rId7"/>
    <p:sldId id="280" r:id="rId8"/>
  </p:sldIdLst>
  <p:sldSz cx="9144000" cy="5143500" type="screen16x9"/>
  <p:notesSz cx="6858000" cy="9144000"/>
  <p:custDataLst>
    <p:tags r:id="rId1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ACBB"/>
    <a:srgbClr val="F1C5CD"/>
    <a:srgbClr val="92D050"/>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howGuides="1">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4.xml"/><Relationship Id="rId14" Type="http://schemas.openxmlformats.org/officeDocument/2006/relationships/customXml" Target="../customXml/item3.xml"/><Relationship Id="rId13" Type="http://schemas.openxmlformats.org/officeDocument/2006/relationships/customXml" Target="../customXml/item2.xml"/><Relationship Id="rId12" Type="http://schemas.openxmlformats.org/officeDocument/2006/relationships/customXml" Target="../customXml/item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tatology.org/wilcoxon-signed-rank-test-calculator/"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Simon</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r>
              <a:rPr lang="zh-CN" altLang="en-US"/>
              <a:t>与另一个团队配对，对你的比赛进行定量评估。</a:t>
            </a:r>
            <a:endParaRPr lang="zh-CN" altLang="en-US"/>
          </a:p>
          <a:p>
            <a:r>
              <a:rPr lang="zh-CN" altLang="en-US"/>
              <a:t>每个用户将以两个不同的难度级别玩游戏。在他们玩完其中一个难度级别的游戏后，请他们填写NASA TLX和SUS；然后让他们玩另一个难度级别的游戏，在他们玩完之后，请他们再次填写NASA TLX和SUS。计算每个游戏级别的NASA TLX和SUS总分（您将计算4分）。</a:t>
            </a:r>
            <a:endParaRPr lang="zh-CN" altLang="en-US"/>
          </a:p>
          <a:p>
            <a:endParaRPr lang="zh-CN" altLang="en-US"/>
          </a:p>
          <a:p>
            <a:endParaRPr lang="zh-CN" altLang="en-US"/>
          </a:p>
          <a:p>
            <a:pPr marL="412750" indent="-285750">
              <a:lnSpc>
                <a:spcPct val="115000"/>
              </a:lnSpc>
            </a:pPr>
            <a:r>
              <a:rPr lang="en-US" dirty="0">
                <a:sym typeface="+mn-ea"/>
              </a:rPr>
              <a:t>Overall, you are aiming to get at least 10 users to evaluate your game and the workshop is an opportunity to start collecting data.</a:t>
            </a:r>
            <a:endParaRPr lang="en-US" dirty="0"/>
          </a:p>
          <a:p>
            <a:pPr marL="412750" indent="-285750">
              <a:lnSpc>
                <a:spcPct val="115000"/>
              </a:lnSpc>
            </a:pPr>
            <a:r>
              <a:rPr lang="en-US" dirty="0">
                <a:sym typeface="+mn-ea"/>
              </a:rPr>
              <a:t>Once you have enough data use the </a:t>
            </a:r>
            <a:r>
              <a:rPr lang="en-US" dirty="0">
                <a:sym typeface="+mn-ea"/>
                <a:hlinkClick r:id="rId3"/>
              </a:rPr>
              <a:t>online calculator</a:t>
            </a:r>
            <a:r>
              <a:rPr lang="en-US" dirty="0">
                <a:sym typeface="+mn-ea"/>
              </a:rPr>
              <a:t> to see if the Wilcoxon signed rank test shows a significant difference between the workload and usability scores at different difficulty levels.</a:t>
            </a:r>
            <a:endParaRPr lang="en-US" dirty="0"/>
          </a:p>
          <a:p>
            <a:pPr marL="412750" indent="-285750">
              <a:lnSpc>
                <a:spcPct val="115000"/>
              </a:lnSpc>
            </a:pPr>
            <a:r>
              <a:rPr lang="en-US" u="sng" dirty="0">
                <a:sym typeface="+mn-ea"/>
              </a:rPr>
              <a:t>Homework: </a:t>
            </a:r>
            <a:r>
              <a:rPr lang="en-US" dirty="0">
                <a:sym typeface="+mn-ea"/>
              </a:rPr>
              <a:t>complete the evaluations with at least 10 users. Write these up and add them to your repo.</a:t>
            </a:r>
            <a:endParaRPr lang="en-US" dirty="0"/>
          </a:p>
          <a:p>
            <a:pPr marL="139700" indent="0">
              <a:buNone/>
            </a:pPr>
            <a:endParaRPr lang="en-US" dirty="0"/>
          </a:p>
          <a:p>
            <a:endParaRPr lang="en-US"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endParaRPr lang="zh-CN" altLang="en-US"/>
          </a:p>
          <a:p>
            <a:r>
              <a:rPr lang="zh-CN" altLang="en-US"/>
              <a:t>与至少10名用户一起完成评估。</a:t>
            </a:r>
            <a:endParaRPr lang="zh-CN" altLang="en-US"/>
          </a:p>
          <a:p>
            <a:endParaRPr lang="zh-CN" altLang="en-US"/>
          </a:p>
          <a:p>
            <a:r>
              <a:rPr lang="zh-CN" altLang="en-US"/>
              <a:t>写下定量用户评估的结果，并将其添加到您的回购中。</a:t>
            </a:r>
            <a:endParaRPr lang="zh-CN" altLang="en-US"/>
          </a:p>
          <a:p>
            <a:endParaRPr lang="zh-CN" altLang="en-US"/>
          </a:p>
          <a:p>
            <a:r>
              <a:rPr lang="zh-CN" altLang="en-US"/>
              <a:t>现在你的游戏正在进行中，重新考虑你的游戏三个挑战，并确保将它们添加到你的回购中（注意，这些是技术挑战，而不是开发/团队挑战）</a:t>
            </a:r>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6AA84F"/>
              </a:buClr>
              <a:buSzPts val="2800"/>
              <a:buNone/>
              <a:defRPr>
                <a:solidFill>
                  <a:srgbClr val="6AA84F"/>
                </a:solidFill>
              </a:defRPr>
            </a:lvl1pPr>
            <a:lvl2pPr lvl="1">
              <a:spcBef>
                <a:spcPts val="0"/>
              </a:spcBef>
              <a:spcAft>
                <a:spcPts val="0"/>
              </a:spcAft>
              <a:buClr>
                <a:srgbClr val="6AA84F"/>
              </a:buClr>
              <a:buSzPts val="2800"/>
              <a:buNone/>
              <a:defRPr>
                <a:solidFill>
                  <a:srgbClr val="6AA84F"/>
                </a:solidFill>
              </a:defRPr>
            </a:lvl2pPr>
            <a:lvl3pPr lvl="2">
              <a:spcBef>
                <a:spcPts val="0"/>
              </a:spcBef>
              <a:spcAft>
                <a:spcPts val="0"/>
              </a:spcAft>
              <a:buClr>
                <a:srgbClr val="6AA84F"/>
              </a:buClr>
              <a:buSzPts val="2800"/>
              <a:buNone/>
              <a:defRPr>
                <a:solidFill>
                  <a:srgbClr val="6AA84F"/>
                </a:solidFill>
              </a:defRPr>
            </a:lvl3pPr>
            <a:lvl4pPr lvl="3">
              <a:spcBef>
                <a:spcPts val="0"/>
              </a:spcBef>
              <a:spcAft>
                <a:spcPts val="0"/>
              </a:spcAft>
              <a:buClr>
                <a:srgbClr val="6AA84F"/>
              </a:buClr>
              <a:buSzPts val="2800"/>
              <a:buNone/>
              <a:defRPr>
                <a:solidFill>
                  <a:srgbClr val="6AA84F"/>
                </a:solidFill>
              </a:defRPr>
            </a:lvl4pPr>
            <a:lvl5pPr lvl="4">
              <a:spcBef>
                <a:spcPts val="0"/>
              </a:spcBef>
              <a:spcAft>
                <a:spcPts val="0"/>
              </a:spcAft>
              <a:buClr>
                <a:srgbClr val="6AA84F"/>
              </a:buClr>
              <a:buSzPts val="2800"/>
              <a:buNone/>
              <a:defRPr>
                <a:solidFill>
                  <a:srgbClr val="6AA84F"/>
                </a:solidFill>
              </a:defRPr>
            </a:lvl5pPr>
            <a:lvl6pPr lvl="5">
              <a:spcBef>
                <a:spcPts val="0"/>
              </a:spcBef>
              <a:spcAft>
                <a:spcPts val="0"/>
              </a:spcAft>
              <a:buClr>
                <a:srgbClr val="6AA84F"/>
              </a:buClr>
              <a:buSzPts val="2800"/>
              <a:buNone/>
              <a:defRPr>
                <a:solidFill>
                  <a:srgbClr val="6AA84F"/>
                </a:solidFill>
              </a:defRPr>
            </a:lvl6pPr>
            <a:lvl7pPr lvl="6">
              <a:spcBef>
                <a:spcPts val="0"/>
              </a:spcBef>
              <a:spcAft>
                <a:spcPts val="0"/>
              </a:spcAft>
              <a:buClr>
                <a:srgbClr val="6AA84F"/>
              </a:buClr>
              <a:buSzPts val="2800"/>
              <a:buNone/>
              <a:defRPr>
                <a:solidFill>
                  <a:srgbClr val="6AA84F"/>
                </a:solidFill>
              </a:defRPr>
            </a:lvl7pPr>
            <a:lvl8pPr lvl="7">
              <a:spcBef>
                <a:spcPts val="0"/>
              </a:spcBef>
              <a:spcAft>
                <a:spcPts val="0"/>
              </a:spcAft>
              <a:buClr>
                <a:srgbClr val="6AA84F"/>
              </a:buClr>
              <a:buSzPts val="2800"/>
              <a:buNone/>
              <a:defRPr>
                <a:solidFill>
                  <a:srgbClr val="6AA84F"/>
                </a:solidFill>
              </a:defRPr>
            </a:lvl8pPr>
            <a:lvl9pPr lvl="8">
              <a:spcBef>
                <a:spcPts val="0"/>
              </a:spcBef>
              <a:spcAft>
                <a:spcPts val="0"/>
              </a:spcAft>
              <a:buClr>
                <a:srgbClr val="6AA84F"/>
              </a:buClr>
              <a:buSzPts val="2800"/>
              <a:buNone/>
              <a:defRPr>
                <a:solidFill>
                  <a:srgbClr val="6AA84F"/>
                </a:solidFill>
              </a:defRPr>
            </a:lvl9pPr>
          </a:lstStyle>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solidFill>
                  <a:srgbClr val="FFFFFF"/>
                </a:solidFill>
              </a:rPr>
              <a:t>Overview of Software Engineering </a:t>
            </a:r>
            <a:r>
              <a:rPr lang="en-GB"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statology.org/wilcoxon-signed-rank-test-calculator/"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GB"/>
              <a:t>HCI Evaluation</a:t>
            </a:r>
            <a:endParaRPr b="1">
              <a:solidFill>
                <a:srgbClr val="6AA84F"/>
              </a:solidFill>
            </a:endParaRPr>
          </a:p>
        </p:txBody>
      </p:sp>
      <p:sp>
        <p:nvSpPr>
          <p:cNvPr id="68" name="Google Shape;68;p15"/>
          <p:cNvSpPr txBox="1">
            <a:spLocks noGrp="1"/>
          </p:cNvSpPr>
          <p:nvPr>
            <p:ph type="subTitle" idx="1"/>
          </p:nvPr>
        </p:nvSpPr>
        <p:spPr>
          <a:xfrm>
            <a:off x="311700" y="2858050"/>
            <a:ext cx="8520600" cy="2052600"/>
          </a:xfrm>
          <a:prstGeom prst="rect">
            <a:avLst/>
          </a:prstGeom>
        </p:spPr>
        <p:txBody>
          <a:bodyPr spcFirstLastPara="1" wrap="square" lIns="91425" tIns="91425" rIns="91425" bIns="91425" anchor="t" anchorCtr="0">
            <a:noAutofit/>
          </a:bodyPr>
          <a:lstStyle/>
          <a:p>
            <a:pPr marL="0" indent="0"/>
            <a:r>
              <a:rPr lang="en-GB" b="1" dirty="0"/>
              <a:t>Part 2: Quantitative</a:t>
            </a:r>
            <a:endParaRPr lang="en-GB" b="1" dirty="0"/>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GB" sz="1400" b="1" dirty="0" err="1"/>
              <a:t>Ruzanna</a:t>
            </a:r>
            <a:r>
              <a:rPr lang="en-GB" sz="1400" b="1" dirty="0"/>
              <a:t> </a:t>
            </a:r>
            <a:r>
              <a:rPr lang="en-GB" sz="1400" b="1" dirty="0" err="1"/>
              <a:t>Chitchyan</a:t>
            </a:r>
            <a:r>
              <a:rPr lang="en-GB" sz="1400" b="1" dirty="0"/>
              <a:t>, Jon Bird, Pete Bennett</a:t>
            </a:r>
            <a:endParaRPr lang="en-GB" sz="1400" dirty="0"/>
          </a:p>
          <a:p>
            <a:pPr marL="0" indent="0">
              <a:buSzPts val="1100"/>
            </a:pPr>
            <a:r>
              <a:rPr lang="en-GB" sz="1400" dirty="0"/>
              <a:t>TAs: Alex Elwood, Alex </a:t>
            </a:r>
            <a:r>
              <a:rPr lang="en-GB" sz="1400" dirty="0" err="1"/>
              <a:t>Cockrean</a:t>
            </a:r>
            <a:r>
              <a:rPr lang="en-GB" sz="1400" dirty="0"/>
              <a:t>, Casper Wang</a:t>
            </a:r>
            <a:endParaRPr lang="en-GB"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Today’s Workshop</a:t>
            </a:r>
            <a:endParaRPr lang="en-US" dirty="0"/>
          </a:p>
        </p:txBody>
      </p:sp>
      <p:sp>
        <p:nvSpPr>
          <p:cNvPr id="4" name="Text Placeholder 3"/>
          <p:cNvSpPr>
            <a:spLocks noGrp="1"/>
          </p:cNvSpPr>
          <p:nvPr>
            <p:ph type="body" idx="1"/>
          </p:nvPr>
        </p:nvSpPr>
        <p:spPr/>
        <p:txBody>
          <a:bodyPr/>
          <a:lstStyle/>
          <a:p>
            <a:pPr marL="412750" indent="-285750">
              <a:lnSpc>
                <a:spcPct val="115000"/>
              </a:lnSpc>
            </a:pPr>
            <a:r>
              <a:rPr lang="en-US" dirty="0"/>
              <a:t>Pair with another team to do quantitative evaluations of your game.</a:t>
            </a:r>
            <a:endParaRPr lang="en-US" dirty="0"/>
          </a:p>
          <a:p>
            <a:pPr marL="412750" indent="-285750">
              <a:lnSpc>
                <a:spcPct val="115000"/>
              </a:lnSpc>
            </a:pPr>
            <a:r>
              <a:rPr lang="en-US" dirty="0"/>
              <a:t>Each user will play your game at two different difficulty levels. After they have played the game at one of the difficulty levels ask them to fill in the NASA TLX and the SUS; then get them to play the game at the other difficulty level and after they have played it ask them to fill in the NASA TLX and the SUS again. Calculate the aggregate NASA TLX and SUS scores for each game level (you will calculate 4 scores).</a:t>
            </a:r>
            <a:endParaRPr lang="en-US" dirty="0"/>
          </a:p>
          <a:p>
            <a:endParaRPr lang="en-US" dirty="0"/>
          </a:p>
        </p:txBody>
      </p:sp>
      <p:sp>
        <p:nvSpPr>
          <p:cNvPr id="2" name="Text Placeholder 1"/>
          <p:cNvSpPr>
            <a:spLocks noGrp="1"/>
          </p:cNvSpPr>
          <p:nvPr>
            <p:ph type="body" idx="2"/>
          </p:nvPr>
        </p:nvSpPr>
        <p:spPr/>
        <p:txBody>
          <a:bodyPr/>
          <a:lstStyle/>
          <a:p>
            <a:pPr marL="412750" indent="-285750">
              <a:lnSpc>
                <a:spcPct val="115000"/>
              </a:lnSpc>
            </a:pPr>
            <a:r>
              <a:rPr lang="en-US" dirty="0"/>
              <a:t>Overall, you are aiming to get at least 10 users to evaluate your game and the workshop is an opportunity to start collecting data.</a:t>
            </a:r>
            <a:endParaRPr lang="en-US" dirty="0"/>
          </a:p>
          <a:p>
            <a:pPr marL="412750" indent="-285750">
              <a:lnSpc>
                <a:spcPct val="115000"/>
              </a:lnSpc>
            </a:pPr>
            <a:r>
              <a:rPr lang="en-US" dirty="0"/>
              <a:t>Once you have enough data use the </a:t>
            </a:r>
            <a:r>
              <a:rPr lang="en-US" dirty="0">
                <a:hlinkClick r:id="rId1"/>
              </a:rPr>
              <a:t>online calculator</a:t>
            </a:r>
            <a:r>
              <a:rPr lang="en-US" dirty="0"/>
              <a:t> to see if the Wilcoxon signed rank test shows a significant difference between the workload and usability scores at different difficulty levels.</a:t>
            </a:r>
            <a:endParaRPr lang="en-US" dirty="0"/>
          </a:p>
          <a:p>
            <a:pPr marL="412750" indent="-285750">
              <a:lnSpc>
                <a:spcPct val="115000"/>
              </a:lnSpc>
            </a:pPr>
            <a:r>
              <a:rPr lang="en-US" u="sng" dirty="0"/>
              <a:t>Homework: </a:t>
            </a:r>
            <a:r>
              <a:rPr lang="en-US" dirty="0"/>
              <a:t>complete the evaluations with at least 10 users. Write these up and add them to your repo.</a:t>
            </a:r>
            <a:endParaRPr lang="en-US" dirty="0"/>
          </a:p>
          <a:p>
            <a:pPr marL="13970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 Scale</a:t>
            </a:r>
            <a:endParaRPr lang="en-US" dirty="0"/>
          </a:p>
        </p:txBody>
      </p:sp>
      <p:pic>
        <p:nvPicPr>
          <p:cNvPr id="9" name="Picture 8" descr="Chart, box and whisker chart&#10;&#10;Description automatically generated"/>
          <p:cNvPicPr>
            <a:picLocks noChangeAspect="1"/>
          </p:cNvPicPr>
          <p:nvPr/>
        </p:nvPicPr>
        <p:blipFill>
          <a:blip r:embed="rId1"/>
          <a:stretch>
            <a:fillRect/>
          </a:stretch>
        </p:blipFill>
        <p:spPr>
          <a:xfrm>
            <a:off x="4831" y="1241011"/>
            <a:ext cx="4960594" cy="2661478"/>
          </a:xfrm>
          <a:prstGeom prst="rect">
            <a:avLst/>
          </a:prstGeom>
        </p:spPr>
      </p:pic>
      <p:pic>
        <p:nvPicPr>
          <p:cNvPr id="10" name="Picture 9" descr="Diagram&#10;&#10;Description automatically generated with medium confidence"/>
          <p:cNvPicPr>
            <a:picLocks noChangeAspect="1"/>
          </p:cNvPicPr>
          <p:nvPr/>
        </p:nvPicPr>
        <p:blipFill>
          <a:blip r:embed="rId2"/>
          <a:stretch>
            <a:fillRect/>
          </a:stretch>
        </p:blipFill>
        <p:spPr>
          <a:xfrm>
            <a:off x="4343398" y="1600204"/>
            <a:ext cx="4817544" cy="24384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00" y="517938"/>
            <a:ext cx="8520600" cy="572700"/>
          </a:xfrm>
        </p:spPr>
        <p:txBody>
          <a:bodyPr/>
          <a:lstStyle/>
          <a:p>
            <a:r>
              <a:rPr lang="en-US" dirty="0"/>
              <a:t>NASA TLX</a:t>
            </a:r>
            <a:endParaRPr lang="en-US" dirty="0"/>
          </a:p>
        </p:txBody>
      </p:sp>
      <p:pic>
        <p:nvPicPr>
          <p:cNvPr id="3" name="Picture 2" descr="Timeline&#10;&#10;Description automatically generated"/>
          <p:cNvPicPr>
            <a:picLocks noChangeAspect="1"/>
          </p:cNvPicPr>
          <p:nvPr/>
        </p:nvPicPr>
        <p:blipFill>
          <a:blip r:embed="rId1"/>
          <a:stretch>
            <a:fillRect/>
          </a:stretch>
        </p:blipFill>
        <p:spPr>
          <a:xfrm>
            <a:off x="21304" y="1312387"/>
            <a:ext cx="4841092" cy="2525372"/>
          </a:xfrm>
          <a:prstGeom prst="rect">
            <a:avLst/>
          </a:prstGeom>
        </p:spPr>
      </p:pic>
      <p:pic>
        <p:nvPicPr>
          <p:cNvPr id="4" name="Picture 3" descr="Timeline&#10;&#10;Description automatically generated"/>
          <p:cNvPicPr>
            <a:picLocks noChangeAspect="1"/>
          </p:cNvPicPr>
          <p:nvPr/>
        </p:nvPicPr>
        <p:blipFill>
          <a:blip r:embed="rId2"/>
          <a:stretch>
            <a:fillRect/>
          </a:stretch>
        </p:blipFill>
        <p:spPr>
          <a:xfrm>
            <a:off x="4572000" y="1371104"/>
            <a:ext cx="3768436" cy="2529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Groupwork</a:t>
            </a:r>
            <a:endParaRPr lang="en-US" dirty="0"/>
          </a:p>
        </p:txBody>
      </p:sp>
      <p:sp>
        <p:nvSpPr>
          <p:cNvPr id="3" name="Text Placeholder 2"/>
          <p:cNvSpPr>
            <a:spLocks noGrp="1"/>
          </p:cNvSpPr>
          <p:nvPr>
            <p:ph type="body" idx="1"/>
          </p:nvPr>
        </p:nvSpPr>
        <p:spPr/>
        <p:txBody>
          <a:bodyPr/>
          <a:lstStyle/>
          <a:p>
            <a:endParaRPr lang="en-US" dirty="0"/>
          </a:p>
          <a:p>
            <a:pPr marL="412750" indent="-285750">
              <a:lnSpc>
                <a:spcPct val="115000"/>
              </a:lnSpc>
            </a:pPr>
            <a:r>
              <a:rPr lang="en-US" dirty="0"/>
              <a:t>Complete the evaluations with at least 10 users. </a:t>
            </a:r>
            <a:endParaRPr lang="en-US" dirty="0"/>
          </a:p>
          <a:p>
            <a:pPr marL="139700" indent="0">
              <a:buNone/>
            </a:pPr>
            <a:endParaRPr lang="en-US" dirty="0"/>
          </a:p>
          <a:p>
            <a:r>
              <a:rPr lang="en-US" dirty="0"/>
              <a:t>Write up the findings of the quantitative user evaluations and add this to your repo.</a:t>
            </a:r>
            <a:endParaRPr lang="en-US" dirty="0"/>
          </a:p>
          <a:p>
            <a:endParaRPr lang="en-US" dirty="0"/>
          </a:p>
          <a:p>
            <a:r>
              <a:rPr lang="en-US" dirty="0"/>
              <a:t>Now your game is underway, reconsider your games three challenges and make sure these are added to your repo (note, these are technical challenges, and not development/team challenges)</a:t>
            </a:r>
            <a:endParaRPr lang="en-US" dirty="0"/>
          </a:p>
          <a:p>
            <a:endParaRPr lang="en-US" dirty="0"/>
          </a:p>
          <a:p>
            <a:pPr marL="139700" indent="0">
              <a:lnSpc>
                <a:spcPct val="115000"/>
              </a:lnSpc>
              <a:buNone/>
            </a:pPr>
            <a:endParaRPr lang="en-US" dirty="0"/>
          </a:p>
          <a:p>
            <a:endParaRPr lang="en-US" dirty="0"/>
          </a:p>
        </p:txBody>
      </p:sp>
      <p:pic>
        <p:nvPicPr>
          <p:cNvPr id="5" name="Picture 5" descr="Icon&#10;&#10;Description automatically generated"/>
          <p:cNvPicPr>
            <a:picLocks noChangeAspect="1"/>
          </p:cNvPicPr>
          <p:nvPr/>
        </p:nvPicPr>
        <p:blipFill>
          <a:blip r:embed="rId1"/>
          <a:stretch>
            <a:fillRect/>
          </a:stretch>
        </p:blipFill>
        <p:spPr>
          <a:xfrm>
            <a:off x="7704313" y="2297043"/>
            <a:ext cx="1133475" cy="1133475"/>
          </a:xfrm>
          <a:prstGeom prst="rect">
            <a:avLst/>
          </a:prstGeom>
        </p:spPr>
      </p:pic>
      <p:pic>
        <p:nvPicPr>
          <p:cNvPr id="6" name="Graphic 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6884" y="1703458"/>
            <a:ext cx="2743199" cy="1654941"/>
          </a:xfrm>
          <a:prstGeom prst="rect">
            <a:avLst/>
          </a:prstGeom>
        </p:spPr>
      </p:pic>
    </p:spTree>
  </p:cSld>
  <p:clrMapOvr>
    <a:masterClrMapping/>
  </p:clrMapOvr>
</p:sld>
</file>

<file path=ppt/tags/tag4.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h a r e d W i t h U s e r s   x m l n s = " 3 3 2 f d 2 2 5 - 6 e 1 e - 4 8 8 d - 8 5 2 0 - f b 2 4 8 0 0 b 4 d a 7 " > < U s e r I n f o > < D i s p l a y N a m e > J a n   H e l l e b o < / D i s p l a y N a m e > < A c c o u n t I d > 1 6 5 < / A c c o u n t I d > < A c c o u n t T y p e / > < / U s e r I n f o > < U s e r I n f o > < D i s p l a y N a m e > J o n   B i r d < / D i s p l a y N a m e > < A c c o u n t I d > 1 0 < / A c c o u n t I d > < A c c o u n t T y p e / > < / U s e r I n f o > < / S h a r e d W i t h U s e r s > < / 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1 C 9 2 A 8 A 8 F 0 3 1 A D 4 A 9 0 9 B A 7 A 7 C 4 5 6 8 4 7 C "   m a : c o n t e n t T y p e V e r s i o n = " 9 "   m a : c o n t e n t T y p e D e s c r i p t i o n = " C r e a t e   a   n e w   d o c u m e n t . "   m a : c o n t e n t T y p e S c o p e = " "   m a : v e r s i o n I D = " 9 c d a 5 6 2 9 c d e 2 c f 5 0 6 a 6 c 7 7 d 8 4 d e d 1 8 0 d "   x m l n s : c t = " h t t p : / / s c h e m a s . m i c r o s o f t . c o m / o f f i c e / 2 0 0 6 / m e t a d a t a / c o n t e n t T y p e "   x m l n s : m a = " h t t p : / / s c h e m a s . m i c r o s o f t . c o m / o f f i c e / 2 0 0 6 / m e t a d a t a / p r o p e r t i e s / m e t a A t t r i b u t e s " >  
 < x s d : s c h e m a   t a r g e t N a m e s p a c e = " h t t p : / / s c h e m a s . m i c r o s o f t . c o m / o f f i c e / 2 0 0 6 / m e t a d a t a / p r o p e r t i e s "   m a : r o o t = " t r u e "   m a : f i e l d s I D = " 6 0 a d f 5 d e 7 4 e 1 d c f e 8 9 e d f 0 8 f c e 0 1 f f 3 3 "   n s 2 : _ = " "   n s 3 : _ = " "   x m l n s : x s d = " h t t p : / / w w w . w 3 . o r g / 2 0 0 1 / X M L S c h e m a "   x m l n s : x s = " h t t p : / / w w w . w 3 . o r g / 2 0 0 1 / X M L S c h e m a "   x m l n s : p = " h t t p : / / s c h e m a s . m i c r o s o f t . c o m / o f f i c e / 2 0 0 6 / m e t a d a t a / p r o p e r t i e s "   x m l n s : n s 2 = " 0 c 9 e b 5 1 3 - a 0 6 8 - 4 d 7 d - 8 5 3 0 - 8 b a b f e d c a 4 1 b "   x m l n s : n s 3 = " 3 3 2 f d 2 2 5 - 6 e 1 e - 4 8 8 d - 8 5 2 0 - f b 2 4 8 0 0 b 4 d a 7 " >  
 < x s d : i m p o r t   n a m e s p a c e = " 0 c 9 e b 5 1 3 - a 0 6 8 - 4 d 7 d - 8 5 3 0 - 8 b a b f e d c a 4 1 b " / >  
 < x s d : i m p o r t   n a m e s p a c e = " 3 3 2 f d 2 2 5 - 6 e 1 e - 4 8 8 d - 8 5 2 0 - f b 2 4 8 0 0 b 4 d a 7 " / >  
 < x s d : e l e m e n t   n a m e = " p r o p e r t i e s " >  
 < x s d : c o m p l e x T y p e >  
 < x s d : s e q u e n c e >  
 < x s d : e l e m e n t   n a m e = " d o c u m e n t M a n a g e m e n t " >  
 < x s d : c o m p l e x T y p e >  
 < x s d : a l l >  
 < x s d : e l e m e n t   r e f = " n s 2 : M e d i a S e r v i c e M e t a d a t a "   m i n O c c u r s = " 0 " / >  
 < x s d : e l e m e n t   r e f = " n s 2 : M e d i a S e r v i c e F a s t M e t a d a t a "   m i n O c c u r s = " 0 " / >  
 < x s d : e l e m e n t   r e f = " n s 2 : M e d i a S e r v i c e S e a r c h P r o p e r t i e s "   m i n O c c u r s = " 0 " / >  
 < x s d : e l e m e n t   r e f = " n s 2 : M e d i a S e r v i c e O b j e c t D e t e c t o r V e r s i o n s "   m i n O c c u r s = " 0 " / >  
 < x s d : e l e m e n t   r e f = " n s 2 : M e d i a S e r v i c e G e n e r a t i o n T i m e "   m i n O c c u r s = " 0 " / >  
 < x s d : e l e m e n t   r e f = " n s 2 : M e d i a S e r v i c e E v e n t H a s h C o d e "   m i n O c c u r s = " 0 " / >  
 < x s d : e l e m e n t   r e f = " n s 2 : M e d i a L e n g t h I n S e c o n d s "   m i n O c c u r s = " 0 " / >  
 < x s d : e l e m e n t   r e f = " n s 3 : S h a r e d W i t h U s e r s "   m i n O c c u r s = " 0 " / >  
 < x s d : e l e m e n t   r e f = " n s 3 : S h a r e d W i t h D e t a i l s "   m i n O c c u r s = " 0 " / >  
 < / x s d : a l l >  
 < / x s d : c o m p l e x T y p e >  
 < / x s d : e l e m e n t >  
 < / x s d : s e q u e n c e >  
 < / x s d : c o m p l e x T y p e >  
 < / x s d : e l e m e n t >  
 < / x s d : s c h e m a >  
 < x s d : s c h e m a   t a r g e t N a m e s p a c e = " 0 c 9 e b 5 1 3 - a 0 6 8 - 4 d 7 d - 8 5 3 0 - 8 b a b f e d c a 4 1 b " 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S e a r c h P r o p e r t i e s "   m a : i n d e x = " 1 0 "   n i l l a b l e = " t r u e "   m a : d i s p l a y N a m e = " M e d i a S e r v i c e S e a r c h P r o p e r t i e s "   m a : h i d d e n = " t r u e "   m a : i n t e r n a l N a m e = " M e d i a S e r v i c e S e a r c h P r o p e r t i e s "   m a : r e a d O n l y = " t r u e " >  
 < x s d : s i m p l e T y p e >  
 < x s d : r e s t r i c t i o n   b a s e = " d m s : N o t e " / >  
 < / x s d : s i m p l e T y p e >  
 < / x s d : e l e m e n t >  
 < x s d : e l e m e n t   n a m e = " M e d i a S e r v i c e O b j e c t D e t e c t o r V e r s i o n s "   m a : i n d e x = " 1 1 "   n i l l a b l e = " t r u e "   m a : d i s p l a y N a m e = " M e d i a S e r v i c e O b j e c t D e t e c t o r V e r s i o n s "   m a : h i d d e n = " t r u e "   m a : i n d e x e d = " t r u e "   m a : i n t e r n a l N a m e = " M e d i a S e r v i c e O b j e c t D e t e c t o r V e r s i o n s "   m a : r e a d O n l y = " t r u e " >  
 < x s d : s i m p l e T y p e >  
 < x s d : r e s t r i c t i o n   b a s e = " d m s : T e x t " / >  
 < / x s d : s i m p l e T y p e >  
 < / x s d : e l e m e n t >  
 < x s d : e l e m e n t   n a m e = " M e d i a S e r v i c e G e n e r a t i o n T i m e "   m a : i n d e x = " 1 2 "   n i l l a b l e = " t r u e "   m a : d i s p l a y N a m e = " M e d i a S e r v i c e G e n e r a t i o n T i m e "   m a : h i d d e n = " t r u e "   m a : i n t e r n a l N a m e = " M e d i a S e r v i c e G e n e r a t i o n T i m e "   m a : r e a d O n l y = " t r u e " >  
 < x s d : s i m p l e T y p e >  
 < x s d : r e s t r i c t i o n   b a s e = " d m s : T e x t " / >  
 < / x s d : s i m p l e T y p e >  
 < / x s d : e l e m e n t >  
 < x s d : e l e m e n t   n a m e = " M e d i a S e r v i c e E v e n t H a s h C o d e "   m a : i n d e x = " 1 3 "   n i l l a b l e = " t r u e "   m a : d i s p l a y N a m e = " M e d i a S e r v i c e E v e n t H a s h C o d e "   m a : h i d d e n = " t r u e "   m a : i n t e r n a l N a m e = " M e d i a S e r v i c e E v e n t H a s h C o d e "   m a : r e a d O n l y = " t r u e " >  
 < x s d : s i m p l e T y p e >  
 < x s d : r e s t r i c t i o n   b a s e = " d m s : T e x t " / >  
 < / x s d : s i m p l e T y p e >  
 < / x s d : e l e m e n t >  
 < x s d : e l e m e n t   n a m e = " M e d i a L e n g t h I n S e c o n d s "   m a : i n d e x = " 1 4 "   n i l l a b l e = " t r u e "   m a : d i s p l a y N a m e = " M e d i a L e n g t h I n S e c o n d s "   m a : h i d d e n = " t r u e "   m a : i n t e r n a l N a m e = " M e d i a L e n g t h I n S e c o n d s "   m a : r e a d O n l y = " t r u e " >  
 < x s d : s i m p l e T y p e >  
 < x s d : r e s t r i c t i o n   b a s e = " d m s : U n k n o w n " / >  
 < / x s d : s i m p l e T y p e >  
 < / x s d : e l e m e n t >  
 < / x s d : s c h e m a >  
 < x s d : s c h e m a   t a r g e t N a m e s p a c e = " 3 3 2 f d 2 2 5 - 6 e 1 e - 4 8 8 d - 8 5 2 0 - f b 2 4 8 0 0 b 4 d a 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5 " 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6 " 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DD2A1253-7223-4C47-A6EA-5469F68DEBE9}">
  <ds:schemaRefs/>
</ds:datastoreItem>
</file>

<file path=customXml/itemProps2.xml><?xml version="1.0" encoding="utf-8"?>
<ds:datastoreItem xmlns:ds="http://schemas.openxmlformats.org/officeDocument/2006/customXml" ds:itemID="{2E54FBF9-7D3B-41C5-AE94-3EC6D8FB422B}">
  <ds:schemaRefs/>
</ds:datastoreItem>
</file>

<file path=customXml/itemProps3.xml><?xml version="1.0" encoding="utf-8"?>
<ds:datastoreItem xmlns:ds="http://schemas.openxmlformats.org/officeDocument/2006/customXml" ds:itemID="{DC49137D-D0F9-4221-AE89-D97520DFD27B}">
  <ds:schemaRefs/>
</ds:datastoreItem>
</file>

<file path=docProps/app.xml><?xml version="1.0" encoding="utf-8"?>
<Properties xmlns="http://schemas.openxmlformats.org/officeDocument/2006/extended-properties" xmlns:vt="http://schemas.openxmlformats.org/officeDocument/2006/docPropsVTypes">
  <TotalTime>0</TotalTime>
  <Words>1415</Words>
  <Application>WPS 演示</Application>
  <PresentationFormat>全屏显示(16:9)</PresentationFormat>
  <Paragraphs>34</Paragraphs>
  <Slides>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Arial</vt:lpstr>
      <vt:lpstr>微软雅黑</vt:lpstr>
      <vt:lpstr>Arial Unicode MS</vt:lpstr>
      <vt:lpstr>Simple Light</vt:lpstr>
      <vt:lpstr>HCI Evaluation</vt:lpstr>
      <vt:lpstr>Today’s Workshop</vt:lpstr>
      <vt:lpstr>System Usability Scale</vt:lpstr>
      <vt:lpstr>NASA TLX</vt:lpstr>
      <vt:lpstr>Homework / Groupwork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fufu</cp:lastModifiedBy>
  <cp:revision>7</cp:revision>
  <dcterms:created xsi:type="dcterms:W3CDTF">2024-04-16T15:14:50Z</dcterms:created>
  <dcterms:modified xsi:type="dcterms:W3CDTF">2024-04-16T15:15:17Z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y fmtid="{D5CDD505-2E9C-101B-9397-08002B2CF9AE}" pid="4" name="Order">
    <vt:r8>13300</vt:r8>
  </property>
  <property fmtid="{D5CDD505-2E9C-101B-9397-08002B2CF9AE}" pid="5" name="xd_Signature">
    <vt:bool>false</vt:bool>
  </property>
  <property fmtid="{D5CDD505-2E9C-101B-9397-08002B2CF9AE}" pid="6" name="SharedWithUsers">
    <vt:lpwstr>165;#Jan Hellebo;#10;#Jon Bird</vt:lpwstr>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ICV">
    <vt:lpwstr>4AF99CE91A86408F8C8E3DFA32DEBB07_12</vt:lpwstr>
  </property>
  <property fmtid="{D5CDD505-2E9C-101B-9397-08002B2CF9AE}" pid="15" name="KSOProductBuildVer">
    <vt:lpwstr>2052-12.1.0.16729</vt:lpwstr>
  </property>
</Properties>
</file>