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 id="266" r:id="rId14"/>
    <p:sldId id="267" r:id="rId15"/>
    <p:sldId id="268" r:id="rId16"/>
    <p:sldId id="269" r:id="rId17"/>
    <p:sldId id="270" r:id="rId18"/>
    <p:sldId id="271" r:id="rId19"/>
    <p:sldId id="272" r:id="rId20"/>
    <p:sldId id="273" r:id="rId21"/>
  </p:sldIdLst>
  <p:sldSz cx="9144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1xx: 信息性状态码（Informational Status Codes）：表示服务器已经收到请求，并且正在处理中。这些状态码不会直接影响请求的结果。</a:t>
            </a:r>
            <a:endParaRPr lang="zh-CN" altLang="en-US"/>
          </a:p>
          <a:p>
            <a:endParaRPr lang="zh-CN" altLang="en-US"/>
          </a:p>
          <a:p>
            <a:r>
              <a:rPr lang="zh-CN" altLang="en-US"/>
              <a:t>2xx: 成功状态码（Success Status Codes）：表示服务器已成功接收、理解并接受请求。最常见的成功状态码是200 OK，表示请求已成功处理并返回所请求的资源。</a:t>
            </a:r>
            <a:endParaRPr lang="zh-CN" altLang="en-US"/>
          </a:p>
          <a:p>
            <a:endParaRPr lang="zh-CN" altLang="en-US"/>
          </a:p>
          <a:p>
            <a:r>
              <a:rPr lang="zh-CN" altLang="en-US"/>
              <a:t>3xx: 重定向状态码（Redirection Status Codes）：表示客户端需要采取进一步的操作才能完成请求。例如，301 Moved Permanently状态码表示请求的资源已永久移动到新的URL，客户端需要使用新的URL重新发起请求。</a:t>
            </a:r>
            <a:endParaRPr lang="zh-CN" altLang="en-US"/>
          </a:p>
          <a:p>
            <a:endParaRPr lang="zh-CN" altLang="en-US"/>
          </a:p>
          <a:p>
            <a:r>
              <a:rPr lang="zh-CN" altLang="en-US"/>
              <a:t>4xx: 客户端错误状态码（Client Error Status Codes）：表示客户端发送的请求包含错误或无法被服务器处理。最常见的客户端错误状态码包括400 Bad Request（请求语法错误）、403 Forbidden（服务器拒绝请求）和404 Not Found（未找到请求的资源）。</a:t>
            </a:r>
            <a:endParaRPr lang="zh-CN" altLang="en-US"/>
          </a:p>
          <a:p>
            <a:endParaRPr lang="zh-CN" altLang="en-US"/>
          </a:p>
          <a:p>
            <a:r>
              <a:rPr lang="zh-CN" altLang="en-US"/>
              <a:t>5xx: 服务器错误状态码（Server Error Status Codes）：表示服务器在处理请求时发生了错误。这些状态码指示服务器无法完成请求。最常见的服务器错误状态码是500 Internal Server Error，表示服务器遇到了意外的错误。</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Content-Type是HTTP头部的一部分，用于指示发送给客户端的资源的MIME类型（Multipurpose Internet Mail Extensions）。它告诉客户端如何解释接收到的数据，并且通常由一个主类型（如text、image、audio、video、application等）和一个子类型（如html、plain、jpeg、pdf、mp4等）组成。</a:t>
            </a:r>
            <a:endParaRPr lang="zh-CN" altLang="en-US"/>
          </a:p>
          <a:p>
            <a:endParaRPr lang="zh-CN" altLang="en-US"/>
          </a:p>
          <a:p>
            <a:r>
              <a:rPr lang="zh-CN" altLang="en-US"/>
              <a:t>例如，Content-Type: text/html; charset=UTF-8表示发送给客户端的数据是HTML文档，并且使用UTF-8字符编码进行编码。</a:t>
            </a:r>
            <a:endParaRPr lang="zh-CN" altLang="en-US"/>
          </a:p>
          <a:p>
            <a:endParaRPr lang="zh-CN" altLang="en-US"/>
          </a:p>
          <a:p>
            <a:r>
              <a:rPr lang="zh-CN" altLang="en-US"/>
              <a:t>不同的Content-Type指示了不同类型的数据。一些常见的Content-Type包括：</a:t>
            </a:r>
            <a:endParaRPr lang="zh-CN" altLang="en-US"/>
          </a:p>
          <a:p>
            <a:endParaRPr lang="zh-CN" altLang="en-US"/>
          </a:p>
          <a:p>
            <a:r>
              <a:rPr lang="zh-CN" altLang="en-US"/>
              <a:t>- text/plain：纯文本数据，不包含任何格式或标记。</a:t>
            </a:r>
            <a:endParaRPr lang="zh-CN" altLang="en-US"/>
          </a:p>
          <a:p>
            <a:r>
              <a:rPr lang="zh-CN" altLang="en-US"/>
              <a:t>- text/html：HTML文档，用于网页内容。</a:t>
            </a:r>
            <a:endParaRPr lang="zh-CN" altLang="en-US"/>
          </a:p>
          <a:p>
            <a:r>
              <a:rPr lang="zh-CN" altLang="en-US"/>
              <a:t>- image/jpeg：JPEG格式的图像文件。</a:t>
            </a:r>
            <a:endParaRPr lang="zh-CN" altLang="en-US"/>
          </a:p>
          <a:p>
            <a:r>
              <a:rPr lang="zh-CN" altLang="en-US"/>
              <a:t>- application/pdf：PDF文档。</a:t>
            </a:r>
            <a:endParaRPr lang="zh-CN" altLang="en-US"/>
          </a:p>
          <a:p>
            <a:r>
              <a:rPr lang="zh-CN" altLang="en-US"/>
              <a:t>- video/mp4：MP4格式的视频文件。</a:t>
            </a:r>
            <a:endParaRPr lang="zh-CN" altLang="en-US"/>
          </a:p>
          <a:p>
            <a:endParaRPr lang="zh-CN" altLang="en-US"/>
          </a:p>
          <a:p>
            <a:r>
              <a:rPr lang="zh-CN" altLang="en-US"/>
              <a:t>浏览器在接收到HTTP响应时会检查Content-Type头部，并根据该头部来决定如何处理接收到的数据。例如，如果Content-Type是text/html，浏览器会将接收到的数据解释为HTML文档并在浏览器窗口中显示出来。不同类型的数据可能会由不同的处理程序来处理，以确保用户可以正确地查看或使用接收到的资源。</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在计算机科学和网络通信中，"无状态"（Stateless）是指系统或协议在处理每个请求时不会保存任何关于前一次请求的信息或状态。换句话说，每个请求都被视为独立的、不依赖于之前的请求。</a:t>
            </a:r>
            <a:endParaRPr lang="zh-CN" altLang="en-US"/>
          </a:p>
          <a:p>
            <a:endParaRPr lang="zh-CN" altLang="en-US"/>
          </a:p>
          <a:p>
            <a:r>
              <a:rPr lang="zh-CN" altLang="en-US"/>
              <a:t>在HTTP协议中，"无状态"的特性意味着每个HTTP请求都是独立的，服务器在处理请求时不会存储任何与之前请求相关的信息。这样的设计有利于提高系统的可伸缩性和性能，并简化了服务器的实现和维护。由于HTTP协议是无状态的，服务器在接收到每个请求时都需要对请求进行完全处理，并且不会记住之前请求的任何信息。</a:t>
            </a:r>
            <a:endParaRPr lang="zh-CN" altLang="en-US"/>
          </a:p>
          <a:p>
            <a:endParaRPr lang="zh-CN" altLang="en-US"/>
          </a:p>
          <a:p>
            <a:r>
              <a:rPr lang="zh-CN" altLang="en-US"/>
              <a:t>例如，当客户端发送一个HTTP请求（如GET / HTTP/1.1），服务器会返回一个HTTP响应（如HTTP/1.1 200 OK），并在处理完该请求后立即忘记所有关于该请求的信息。无状态的特性使得每个请求都是独立的，服务器可以轻松地处理大量的并发请求，而无需考虑请求之间的关系或顺序。</a:t>
            </a:r>
            <a:endParaRPr lang="zh-CN" altLang="en-US"/>
          </a:p>
          <a:p>
            <a:endParaRPr lang="zh-CN" altLang="en-US"/>
          </a:p>
          <a:p>
            <a:r>
              <a:rPr lang="zh-CN" altLang="en-US"/>
              <a:t>虽然HTTP是无状态的，但通过使用会话（Session）和Cookie等机制，可以在一定程度上实现状态的管理，使得服务器能够识别特定用户的请求，并维护用户的会话状态。但即使使用这些机制，HTTP仍然是无状态的，因为服务器在每个请求处理完后都会立即忘记相关信息。</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HTTP Cookie 协议是一种用于在客户端和服务器之间传递和存储用户状态信息的协议。它允许服务器在客户端的浏览器中存储和检索特定于用户和网站的数据，以便在请求之间保持用户的持续状态。</a:t>
            </a:r>
            <a:endParaRPr lang="zh-CN" altLang="en-US"/>
          </a:p>
          <a:p>
            <a:endParaRPr lang="zh-CN" altLang="en-US"/>
          </a:p>
          <a:p>
            <a:r>
              <a:rPr lang="zh-CN" altLang="en-US"/>
              <a:t>基本流程如下：</a:t>
            </a:r>
            <a:endParaRPr lang="zh-CN" altLang="en-US"/>
          </a:p>
          <a:p>
            <a:endParaRPr lang="zh-CN" altLang="en-US"/>
          </a:p>
          <a:p>
            <a:r>
              <a:rPr lang="zh-CN" altLang="en-US"/>
              <a:t>1. **请求（Request）：** 当客户端（例如浏览器）向服务器发送HTTP请求时，它可以将存储在本地的Cookie信息附加到请求中。这些Cookie信息在以前的服务器响应中设置，并由服务器定义和管理。</a:t>
            </a:r>
            <a:endParaRPr lang="zh-CN" altLang="en-US"/>
          </a:p>
          <a:p>
            <a:r>
              <a:rPr lang="zh-CN" altLang="en-US"/>
              <a:t>2. **响应（Response）：** 当服务器接收到客户端的请求并生成HTTP响应时，它可以使用Set-Cookie标头来在响应中设置Cookie。这样，服务器可以向客户端发出指令，要求客户端在以后的请求中提供特定的Cookie。</a:t>
            </a:r>
            <a:endParaRPr lang="zh-CN" altLang="en-US"/>
          </a:p>
          <a:p>
            <a:r>
              <a:rPr lang="zh-CN" altLang="en-US"/>
              <a:t>3. **请求（Request）：** 在客户端的后续请求中，浏览器会自动将存储在本地的Cookie信息附加到请求中的Cookie标头中。这样，服务器可以根据这些Cookie信息来识别特定的用户并维护用户的状态。</a:t>
            </a:r>
            <a:endParaRPr lang="zh-CN" altLang="en-US"/>
          </a:p>
          <a:p>
            <a:endParaRPr lang="zh-CN" altLang="en-US"/>
          </a:p>
          <a:p>
            <a:r>
              <a:rPr lang="zh-CN" altLang="en-US"/>
              <a:t>Cookie的值通常包含一些关键信息，如会话标识符、用户首选项、登录凭据等。这些信息可以帮助网站个性化用户体验、实现持久登录、跟踪用户行为等功能。</a:t>
            </a:r>
            <a:endParaRPr lang="zh-CN" altLang="en-US"/>
          </a:p>
          <a:p>
            <a:endParaRPr lang="zh-CN" altLang="en-US"/>
          </a:p>
          <a:p>
            <a:r>
              <a:rPr lang="zh-CN" altLang="en-US"/>
              <a:t>HTTP Cookie 协议的基础规范由RFC 6265定义，它提供了一组规则和指南，用于服务器和客户端之间的Cookie交换和管理。</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会话（Sessions）是指在网络应用中跟踪用户的一系列相关请求和响应的过程。它允许服务器在用户访问网站时保持用户的状态信息，并在用户的不同请求之间保持持久性。</a:t>
            </a:r>
            <a:endParaRPr lang="zh-CN" altLang="en-US"/>
          </a:p>
          <a:p>
            <a:endParaRPr lang="zh-CN" altLang="en-US"/>
          </a:p>
          <a:p>
            <a:r>
              <a:rPr lang="zh-CN" altLang="en-US"/>
              <a:t>通常，会话通过使用会话标识符（Session ID）来实现。会话标识符是服务器在用户登录时分配给用户的唯一标识符，通常存储在Cookie中。一旦用户成功登录，服务器会在响应中发送一个包含该会话标识符的Cookie，并在之后的每个请求中接收到该Cookie，从而识别特定的用户。</a:t>
            </a:r>
            <a:endParaRPr lang="zh-CN" altLang="en-US"/>
          </a:p>
          <a:p>
            <a:endParaRPr lang="zh-CN" altLang="en-US"/>
          </a:p>
          <a:p>
            <a:r>
              <a:rPr lang="zh-CN" altLang="en-US"/>
              <a:t>在您提供的示例中，当用户通过登录页面提供用户名和密码时，服务器可能会验证用户的凭据，并在成功验证后向客户端发送一个包含会话标识符的Cookie。然后，客户端在之后的每个请求中都会将该会话标识符作为Cookie发送给服务器，以便服务器识别用户并保持用户的状态。</a:t>
            </a:r>
            <a:endParaRPr lang="zh-CN" altLang="en-US"/>
          </a:p>
          <a:p>
            <a:endParaRPr lang="zh-CN" altLang="en-US"/>
          </a:p>
          <a:p>
            <a:r>
              <a:rPr lang="zh-CN" altLang="en-US"/>
              <a:t>在服务器端，会话状态信息通常存储在会话存储中，可以是内存、数据库或其他持久性存储。服务器使用会话标识符来检索与特定会话相关联的状态信息，并根据需要更新或操作这些信息。</a:t>
            </a:r>
            <a:endParaRPr lang="zh-CN" altLang="en-US"/>
          </a:p>
          <a:p>
            <a:endParaRPr lang="zh-CN" altLang="en-US"/>
          </a:p>
          <a:p>
            <a:r>
              <a:rPr lang="zh-CN" altLang="en-US"/>
              <a:t>通过使用会话，网站可以实现用户登录、个性化用户体验、跟踪用户活动、保持用户登录状态等功能，从而提高用户的交互性和体验。</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跟踪 Cookie 是一种在用户浏览网页时由网站设置的小型文本文件，用于跟踪用户的在线活动和行为。这些 Cookie 包含了用于识别特定用户的唯一标识符，通常是会话标识符或持久性标识符。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2022843"/>
          <a:ext cx="9142730" cy="2409825"/>
        </p:xfrm>
        <a:graphic>
          <a:graphicData uri="http://schemas.openxmlformats.org/drawingml/2006/table">
            <a:tbl>
              <a:tblPr>
                <a:solidFill>
                  <a:srgbClr val="623FB8"/>
                </a:solidFill>
              </a:tblPr>
              <a:tblGrid>
                <a:gridCol w="9142730"/>
              </a:tblGrid>
              <a:tr h="2406650">
                <a:tc>
                  <a:txBody>
                    <a:bodyPr/>
                    <a:lstStyle/>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marL="3879850" algn="l" rtl="0" eaLnBrk="0">
                        <a:lnSpc>
                          <a:spcPct val="81000"/>
                        </a:lnSpc>
                        <a:spcBef>
                          <a:spcPts val="5"/>
                        </a:spcBef>
                      </a:pPr>
                      <a:r>
                        <a:rPr sz="4700" kern="0" spc="-180" dirty="0">
                          <a:solidFill>
                            <a:srgbClr val="FFFFFF">
                              <a:alpha val="100000"/>
                            </a:srgbClr>
                          </a:solidFill>
                          <a:latin typeface="Arial" panose="020B0604020202020204"/>
                          <a:ea typeface="Arial" panose="020B0604020202020204"/>
                          <a:cs typeface="Arial" panose="020B0604020202020204"/>
                        </a:rPr>
                        <a:t>HTTP</a:t>
                      </a:r>
                      <a:endParaRPr lang="en-US" altLang="en-US" sz="4700" dirty="0"/>
                    </a:p>
                  </a:txBody>
                  <a:tcPr marL="0" marR="0" marT="0" marB="0" vert="horz">
                    <a:lnL w="3175" cap="flat" cmpd="sng" algn="ctr">
                      <a:solidFill>
                        <a:srgbClr val="623FB8"/>
                      </a:solidFill>
                      <a:prstDash val="solid"/>
                      <a:round/>
                      <a:headEnd type="none" w="med" len="med"/>
                      <a:tailEnd type="none" w="med" len="med"/>
                    </a:lnL>
                    <a:lnR w="3175"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3175" cap="flat" cmpd="sng" algn="ctr">
                      <a:solidFill>
                        <a:srgbClr val="623FB8"/>
                      </a:solidFill>
                      <a:prstDash val="solid"/>
                      <a:round/>
                      <a:headEnd type="none" w="med" len="med"/>
                      <a:tailEnd type="none" w="med" len="med"/>
                    </a:lnB>
                    <a:solidFill>
                      <a:srgbClr val="623FB8"/>
                    </a:solidFill>
                  </a:tcPr>
                </a:tc>
              </a:tr>
            </a:tbl>
          </a:graphicData>
        </a:graphic>
      </p:graphicFrame>
      <p:pic>
        <p:nvPicPr>
          <p:cNvPr id="4" name="picture 4"/>
          <p:cNvPicPr>
            <a:picLocks noChangeAspect="1"/>
          </p:cNvPicPr>
          <p:nvPr/>
        </p:nvPicPr>
        <p:blipFill>
          <a:blip r:embed="rId1"/>
          <a:stretch>
            <a:fillRect/>
          </a:stretch>
        </p:blipFill>
        <p:spPr>
          <a:xfrm rot="21600000">
            <a:off x="0" y="5493777"/>
            <a:ext cx="9144000" cy="1364221"/>
          </a:xfrm>
          <a:prstGeom prst="rect">
            <a:avLst/>
          </a:prstGeom>
        </p:spPr>
      </p:pic>
      <p:pic>
        <p:nvPicPr>
          <p:cNvPr id="6" name="picture 6"/>
          <p:cNvPicPr>
            <a:picLocks noChangeAspect="1"/>
          </p:cNvPicPr>
          <p:nvPr/>
        </p:nvPicPr>
        <p:blipFill>
          <a:blip r:embed="rId2"/>
          <a:stretch>
            <a:fillRect/>
          </a:stretch>
        </p:blipFill>
        <p:spPr>
          <a:xfrm rot="21600000">
            <a:off x="0" y="0"/>
            <a:ext cx="9144000" cy="1363498"/>
          </a:xfrm>
          <a:prstGeom prst="rect">
            <a:avLst/>
          </a:prstGeom>
        </p:spPr>
      </p:pic>
      <p:sp>
        <p:nvSpPr>
          <p:cNvPr id="8" name="textbox 8"/>
          <p:cNvSpPr/>
          <p:nvPr/>
        </p:nvSpPr>
        <p:spPr>
          <a:xfrm>
            <a:off x="2687428" y="4698650"/>
            <a:ext cx="3785870" cy="1015364"/>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80000"/>
              </a:lnSpc>
            </a:pPr>
            <a:r>
              <a:rPr sz="2400" kern="0" spc="-40" dirty="0">
                <a:solidFill>
                  <a:srgbClr val="000000">
                    <a:alpha val="100000"/>
                  </a:srgbClr>
                </a:solidFill>
                <a:latin typeface="Arial" panose="020B0604020202020204"/>
                <a:ea typeface="Arial" panose="020B0604020202020204"/>
                <a:cs typeface="Arial" panose="020B0604020202020204"/>
              </a:rPr>
              <a:t>COMS10012 / COMSM008</a:t>
            </a:r>
            <a:r>
              <a:rPr sz="2400" kern="0" spc="-50" dirty="0">
                <a:solidFill>
                  <a:srgbClr val="000000">
                    <a:alpha val="100000"/>
                  </a:srgbClr>
                </a:solidFill>
                <a:latin typeface="Arial" panose="020B0604020202020204"/>
                <a:ea typeface="Arial" panose="020B0604020202020204"/>
                <a:cs typeface="Arial" panose="020B0604020202020204"/>
              </a:rPr>
              <a:t>5</a:t>
            </a:r>
            <a:endParaRPr lang="en-US" altLang="en-US" sz="2400" dirty="0"/>
          </a:p>
          <a:p>
            <a:pPr algn="l" rtl="0" eaLnBrk="0">
              <a:lnSpc>
                <a:spcPct val="195000"/>
              </a:lnSpc>
            </a:pPr>
            <a:endParaRPr lang="en-US" altLang="en-US" sz="1000" dirty="0"/>
          </a:p>
          <a:p>
            <a:pPr algn="l" rtl="0" eaLnBrk="0">
              <a:lnSpc>
                <a:spcPct val="100000"/>
              </a:lnSpc>
            </a:pPr>
            <a:endParaRPr lang="en-US" altLang="en-US" sz="600" dirty="0"/>
          </a:p>
          <a:p>
            <a:pPr marL="946785" algn="l" rtl="0" eaLnBrk="0">
              <a:lnSpc>
                <a:spcPct val="84000"/>
              </a:lnSpc>
              <a:spcBef>
                <a:spcPts val="0"/>
              </a:spcBef>
            </a:pPr>
            <a:r>
              <a:rPr sz="2400" kern="0" spc="-30" dirty="0">
                <a:solidFill>
                  <a:srgbClr val="000000">
                    <a:alpha val="100000"/>
                  </a:srgbClr>
                </a:solidFill>
                <a:latin typeface="Arial" panose="020B0604020202020204"/>
                <a:ea typeface="Arial" panose="020B0604020202020204"/>
                <a:cs typeface="Arial" panose="020B0604020202020204"/>
              </a:rPr>
              <a:t>Software To</a:t>
            </a:r>
            <a:r>
              <a:rPr sz="2400" kern="0" spc="-40" dirty="0">
                <a:solidFill>
                  <a:srgbClr val="000000">
                    <a:alpha val="100000"/>
                  </a:srgbClr>
                </a:solidFill>
                <a:latin typeface="Arial" panose="020B0604020202020204"/>
                <a:ea typeface="Arial" panose="020B0604020202020204"/>
                <a:cs typeface="Arial" panose="020B0604020202020204"/>
              </a:rPr>
              <a:t>ols</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2"/>
          <p:cNvSpPr/>
          <p:nvPr/>
        </p:nvSpPr>
        <p:spPr>
          <a:xfrm>
            <a:off x="172166" y="128320"/>
            <a:ext cx="5120004" cy="4879975"/>
          </a:xfrm>
          <a:prstGeom prst="rect">
            <a:avLst/>
          </a:prstGeom>
        </p:spPr>
        <p:txBody>
          <a:bodyPr vert="horz" wrap="square" lIns="0" tIns="0" rIns="0" bIns="0"/>
          <a:lstStyle/>
          <a:p>
            <a:pPr algn="l" rtl="0" eaLnBrk="0">
              <a:lnSpc>
                <a:spcPct val="78000"/>
              </a:lnSpc>
            </a:pPr>
            <a:endParaRPr lang="en-US" altLang="en-US" sz="100" dirty="0"/>
          </a:p>
          <a:p>
            <a:pPr marL="33655" algn="l" rtl="0" eaLnBrk="0">
              <a:lnSpc>
                <a:spcPct val="83000"/>
              </a:lnSpc>
            </a:pPr>
            <a:r>
              <a:rPr sz="3600" kern="0" spc="-100" dirty="0">
                <a:solidFill>
                  <a:srgbClr val="000000">
                    <a:alpha val="100000"/>
                  </a:srgbClr>
                </a:solidFill>
                <a:latin typeface="Arial" panose="020B0604020202020204"/>
                <a:ea typeface="Arial" panose="020B0604020202020204"/>
                <a:cs typeface="Arial" panose="020B0604020202020204"/>
              </a:rPr>
              <a:t>HTTP</a:t>
            </a:r>
            <a:r>
              <a:rPr sz="3600" kern="0" spc="300" dirty="0">
                <a:solidFill>
                  <a:srgbClr val="000000">
                    <a:alpha val="100000"/>
                  </a:srgbClr>
                </a:solidFill>
                <a:latin typeface="Arial" panose="020B0604020202020204"/>
                <a:ea typeface="Arial" panose="020B0604020202020204"/>
                <a:cs typeface="Arial" panose="020B0604020202020204"/>
              </a:rPr>
              <a:t> </a:t>
            </a:r>
            <a:r>
              <a:rPr sz="3600" kern="0" spc="-100" dirty="0">
                <a:solidFill>
                  <a:srgbClr val="000000">
                    <a:alpha val="100000"/>
                  </a:srgbClr>
                </a:solidFill>
                <a:latin typeface="Arial" panose="020B0604020202020204"/>
                <a:ea typeface="Arial" panose="020B0604020202020204"/>
                <a:cs typeface="Arial" panose="020B0604020202020204"/>
              </a:rPr>
              <a:t>Response</a:t>
            </a:r>
            <a:endParaRPr lang="en-US" altLang="en-US" sz="3600" dirty="0"/>
          </a:p>
          <a:p>
            <a:pPr algn="l" rtl="0" eaLnBrk="0">
              <a:lnSpc>
                <a:spcPct val="186000"/>
              </a:lnSpc>
            </a:pPr>
            <a:endParaRPr lang="en-US" altLang="en-US" sz="1000" dirty="0"/>
          </a:p>
          <a:p>
            <a:pPr marL="13970" algn="l" rtl="0" eaLnBrk="0">
              <a:lnSpc>
                <a:spcPct val="80000"/>
              </a:lnSpc>
              <a:spcBef>
                <a:spcPts val="845"/>
              </a:spcBef>
            </a:pPr>
            <a:r>
              <a:rPr sz="2800" kern="0" spc="0" dirty="0">
                <a:solidFill>
                  <a:srgbClr val="000000">
                    <a:alpha val="100000"/>
                  </a:srgbClr>
                </a:solidFill>
                <a:latin typeface="Arial" panose="020B0604020202020204"/>
                <a:ea typeface="Arial" panose="020B0604020202020204"/>
                <a:cs typeface="Arial" panose="020B0604020202020204"/>
              </a:rPr>
              <a:t>HTTP</a:t>
            </a:r>
            <a:r>
              <a:rPr sz="2800" kern="0" spc="110" dirty="0">
                <a:solidFill>
                  <a:srgbClr val="000000">
                    <a:alpha val="100000"/>
                  </a:srgbClr>
                </a:solidFill>
                <a:latin typeface="Arial" panose="020B0604020202020204"/>
                <a:ea typeface="Arial" panose="020B0604020202020204"/>
                <a:cs typeface="Arial" panose="020B0604020202020204"/>
              </a:rPr>
              <a:t>/1.1</a:t>
            </a:r>
            <a:r>
              <a:rPr sz="2800" kern="0" spc="150" dirty="0">
                <a:solidFill>
                  <a:srgbClr val="000000">
                    <a:alpha val="100000"/>
                  </a:srgbClr>
                </a:solidFill>
                <a:latin typeface="Arial" panose="020B0604020202020204"/>
                <a:ea typeface="Arial" panose="020B0604020202020204"/>
                <a:cs typeface="Arial" panose="020B0604020202020204"/>
              </a:rPr>
              <a:t>  </a:t>
            </a:r>
            <a:r>
              <a:rPr sz="2800" kern="0" spc="110" dirty="0">
                <a:solidFill>
                  <a:srgbClr val="000000">
                    <a:alpha val="100000"/>
                  </a:srgbClr>
                </a:solidFill>
                <a:latin typeface="Arial" panose="020B0604020202020204"/>
                <a:ea typeface="Arial" panose="020B0604020202020204"/>
                <a:cs typeface="Arial" panose="020B0604020202020204"/>
              </a:rPr>
              <a:t>200  </a:t>
            </a:r>
            <a:r>
              <a:rPr sz="2800" kern="0" spc="0" dirty="0">
                <a:solidFill>
                  <a:srgbClr val="000000">
                    <a:alpha val="100000"/>
                  </a:srgbClr>
                </a:solidFill>
                <a:latin typeface="Arial" panose="020B0604020202020204"/>
                <a:ea typeface="Arial" panose="020B0604020202020204"/>
                <a:cs typeface="Arial" panose="020B0604020202020204"/>
              </a:rPr>
              <a:t>OK</a:t>
            </a:r>
            <a:endParaRPr lang="en-US" altLang="en-US" sz="2800" dirty="0"/>
          </a:p>
          <a:p>
            <a:pPr marL="19050" indent="-6350" algn="l" rtl="0" eaLnBrk="0">
              <a:lnSpc>
                <a:spcPct val="92000"/>
              </a:lnSpc>
              <a:spcBef>
                <a:spcPts val="1540"/>
              </a:spcBef>
            </a:pPr>
            <a:r>
              <a:rPr sz="2800" kern="0" spc="290" dirty="0">
                <a:solidFill>
                  <a:srgbClr val="000000">
                    <a:alpha val="100000"/>
                  </a:srgbClr>
                </a:solidFill>
                <a:latin typeface="Arial" panose="020B0604020202020204"/>
                <a:ea typeface="Arial" panose="020B0604020202020204"/>
                <a:cs typeface="Arial" panose="020B0604020202020204"/>
              </a:rPr>
              <a:t>Content-Type:</a:t>
            </a:r>
            <a:r>
              <a:rPr sz="2800" kern="0" spc="140" dirty="0">
                <a:solidFill>
                  <a:srgbClr val="000000">
                    <a:alpha val="100000"/>
                  </a:srgbClr>
                </a:solidFill>
                <a:latin typeface="Arial" panose="020B0604020202020204"/>
                <a:ea typeface="Arial" panose="020B0604020202020204"/>
                <a:cs typeface="Arial" panose="020B0604020202020204"/>
              </a:rPr>
              <a:t>  </a:t>
            </a:r>
            <a:r>
              <a:rPr sz="2800" kern="0" spc="530" dirty="0">
                <a:solidFill>
                  <a:srgbClr val="000000">
                    <a:alpha val="100000"/>
                  </a:srgbClr>
                </a:solidFill>
                <a:latin typeface="Arial" panose="020B0604020202020204"/>
                <a:ea typeface="Arial" panose="020B0604020202020204"/>
                <a:cs typeface="Arial" panose="020B0604020202020204"/>
              </a:rPr>
              <a:t>text/html;</a:t>
            </a:r>
            <a:r>
              <a:rPr sz="2800" kern="0" spc="10" dirty="0">
                <a:solidFill>
                  <a:srgbClr val="000000">
                    <a:alpha val="100000"/>
                  </a:srgbClr>
                </a:solidFill>
                <a:latin typeface="Arial" panose="020B0604020202020204"/>
                <a:ea typeface="Arial" panose="020B0604020202020204"/>
                <a:cs typeface="Arial" panose="020B0604020202020204"/>
              </a:rPr>
              <a:t> </a:t>
            </a:r>
            <a:r>
              <a:rPr sz="2800" kern="0" spc="210" dirty="0">
                <a:solidFill>
                  <a:srgbClr val="000000">
                    <a:alpha val="100000"/>
                  </a:srgbClr>
                </a:solidFill>
                <a:latin typeface="Arial" panose="020B0604020202020204"/>
                <a:ea typeface="Arial" panose="020B0604020202020204"/>
                <a:cs typeface="Arial" panose="020B0604020202020204"/>
              </a:rPr>
              <a:t>charset=UTF-8</a:t>
            </a:r>
            <a:endParaRPr lang="en-US" altLang="en-US" sz="2800" dirty="0"/>
          </a:p>
          <a:p>
            <a:pPr marL="12700" algn="l" rtl="0" eaLnBrk="0">
              <a:lnSpc>
                <a:spcPct val="86000"/>
              </a:lnSpc>
              <a:spcBef>
                <a:spcPts val="1575"/>
              </a:spcBef>
            </a:pPr>
            <a:r>
              <a:rPr sz="2800" kern="0" spc="260" dirty="0">
                <a:solidFill>
                  <a:srgbClr val="000000">
                    <a:alpha val="100000"/>
                  </a:srgbClr>
                </a:solidFill>
                <a:latin typeface="Arial" panose="020B0604020202020204"/>
                <a:ea typeface="Arial" panose="020B0604020202020204"/>
                <a:cs typeface="Arial" panose="020B0604020202020204"/>
              </a:rPr>
              <a:t>Content-Length:  10</a:t>
            </a:r>
            <a:r>
              <a:rPr sz="2800" kern="0" spc="250" dirty="0">
                <a:solidFill>
                  <a:srgbClr val="000000">
                    <a:alpha val="100000"/>
                  </a:srgbClr>
                </a:solidFill>
                <a:latin typeface="Arial" panose="020B0604020202020204"/>
                <a:ea typeface="Arial" panose="020B0604020202020204"/>
                <a:cs typeface="Arial" panose="020B0604020202020204"/>
              </a:rPr>
              <a:t>09</a:t>
            </a:r>
            <a:endParaRPr lang="en-US" altLang="en-US" sz="2800" dirty="0"/>
          </a:p>
          <a:p>
            <a:pPr algn="l" rtl="0" eaLnBrk="0">
              <a:lnSpc>
                <a:spcPct val="103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marL="20955" algn="l" rtl="0" eaLnBrk="0">
              <a:lnSpc>
                <a:spcPts val="2155"/>
              </a:lnSpc>
              <a:spcBef>
                <a:spcPts val="845"/>
              </a:spcBef>
            </a:pPr>
            <a:r>
              <a:rPr sz="2800" kern="0" spc="30" dirty="0">
                <a:solidFill>
                  <a:srgbClr val="000000">
                    <a:alpha val="100000"/>
                  </a:srgbClr>
                </a:solidFill>
                <a:latin typeface="Arial" panose="020B0604020202020204"/>
                <a:ea typeface="Arial" panose="020B0604020202020204"/>
                <a:cs typeface="Arial" panose="020B0604020202020204"/>
              </a:rPr>
              <a:t>&lt;!</a:t>
            </a:r>
            <a:r>
              <a:rPr sz="2800" kern="0" spc="0" dirty="0">
                <a:solidFill>
                  <a:srgbClr val="000000">
                    <a:alpha val="100000"/>
                  </a:srgbClr>
                </a:solidFill>
                <a:latin typeface="Arial" panose="020B0604020202020204"/>
                <a:ea typeface="Arial" panose="020B0604020202020204"/>
                <a:cs typeface="Arial" panose="020B0604020202020204"/>
              </a:rPr>
              <a:t>DOCTYPE</a:t>
            </a:r>
            <a:r>
              <a:rPr sz="2800" kern="0" spc="170" dirty="0">
                <a:solidFill>
                  <a:srgbClr val="000000">
                    <a:alpha val="100000"/>
                  </a:srgbClr>
                </a:solidFill>
                <a:latin typeface="Arial" panose="020B0604020202020204"/>
                <a:ea typeface="Arial" panose="020B0604020202020204"/>
                <a:cs typeface="Arial" panose="020B0604020202020204"/>
              </a:rPr>
              <a:t>  </a:t>
            </a:r>
            <a:r>
              <a:rPr sz="2800" kern="0" spc="0" dirty="0">
                <a:solidFill>
                  <a:srgbClr val="000000">
                    <a:alpha val="100000"/>
                  </a:srgbClr>
                </a:solidFill>
                <a:latin typeface="Arial" panose="020B0604020202020204"/>
                <a:ea typeface="Arial" panose="020B0604020202020204"/>
                <a:cs typeface="Arial" panose="020B0604020202020204"/>
              </a:rPr>
              <a:t>html</a:t>
            </a:r>
            <a:r>
              <a:rPr sz="2800" kern="0" spc="30" dirty="0">
                <a:solidFill>
                  <a:srgbClr val="000000">
                    <a:alpha val="100000"/>
                  </a:srgbClr>
                </a:solidFill>
                <a:latin typeface="Arial" panose="020B0604020202020204"/>
                <a:ea typeface="Arial" panose="020B0604020202020204"/>
                <a:cs typeface="Arial" panose="020B0604020202020204"/>
              </a:rPr>
              <a:t>&gt;</a:t>
            </a:r>
            <a:endParaRPr lang="en-US" altLang="en-US" sz="2800" dirty="0"/>
          </a:p>
          <a:p>
            <a:pPr marL="20955" algn="l" rtl="0" eaLnBrk="0">
              <a:lnSpc>
                <a:spcPts val="5015"/>
              </a:lnSpc>
            </a:pPr>
            <a:r>
              <a:rPr sz="2800" kern="0" spc="260" dirty="0">
                <a:solidFill>
                  <a:srgbClr val="000000">
                    <a:alpha val="100000"/>
                  </a:srgbClr>
                </a:solidFill>
                <a:latin typeface="Arial" panose="020B0604020202020204"/>
                <a:ea typeface="Arial" panose="020B0604020202020204"/>
                <a:cs typeface="Arial" panose="020B0604020202020204"/>
              </a:rPr>
              <a:t>&lt;html  lang="e</a:t>
            </a:r>
            <a:r>
              <a:rPr sz="2800" kern="0" spc="250" dirty="0">
                <a:solidFill>
                  <a:srgbClr val="000000">
                    <a:alpha val="100000"/>
                  </a:srgbClr>
                </a:solidFill>
                <a:latin typeface="Arial" panose="020B0604020202020204"/>
                <a:ea typeface="Arial" panose="020B0604020202020204"/>
                <a:cs typeface="Arial" panose="020B0604020202020204"/>
              </a:rPr>
              <a:t>n"&gt;</a:t>
            </a:r>
            <a:endParaRPr lang="en-US" altLang="en-US" sz="2800" dirty="0"/>
          </a:p>
          <a:p>
            <a:pPr algn="l" rtl="0" eaLnBrk="0">
              <a:lnSpc>
                <a:spcPct val="134000"/>
              </a:lnSpc>
            </a:pPr>
            <a:endParaRPr lang="en-US" altLang="en-US" sz="1000" dirty="0"/>
          </a:p>
          <a:p>
            <a:pPr algn="l" rtl="0" eaLnBrk="0">
              <a:lnSpc>
                <a:spcPct val="135000"/>
              </a:lnSpc>
            </a:pPr>
            <a:endParaRPr lang="en-US" altLang="en-US" sz="1000" dirty="0"/>
          </a:p>
          <a:p>
            <a:pPr algn="l" rtl="0" eaLnBrk="0">
              <a:lnSpc>
                <a:spcPct val="80000"/>
              </a:lnSpc>
            </a:pPr>
            <a:endParaRPr lang="en-US" altLang="en-US" sz="100" dirty="0"/>
          </a:p>
          <a:p>
            <a:pPr marL="73660" algn="l" rtl="0" eaLnBrk="0">
              <a:lnSpc>
                <a:spcPts val="380"/>
              </a:lnSpc>
            </a:pPr>
            <a:r>
              <a:rPr sz="300" kern="0" spc="1360" dirty="0">
                <a:solidFill>
                  <a:srgbClr val="000000">
                    <a:alpha val="100000"/>
                  </a:srgbClr>
                </a:solidFill>
                <a:latin typeface="Arial" panose="020B0604020202020204"/>
                <a:ea typeface="Arial" panose="020B0604020202020204"/>
                <a:cs typeface="Arial" panose="020B0604020202020204"/>
              </a:rPr>
              <a:t>...</a:t>
            </a:r>
            <a:endParaRPr lang="en-US" altLang="en-US" sz="300" dirty="0"/>
          </a:p>
        </p:txBody>
      </p:sp>
      <p:sp>
        <p:nvSpPr>
          <p:cNvPr id="2" name="文本框 1"/>
          <p:cNvSpPr txBox="1"/>
          <p:nvPr/>
        </p:nvSpPr>
        <p:spPr>
          <a:xfrm>
            <a:off x="5550535" y="487045"/>
            <a:ext cx="7589520" cy="3415030"/>
          </a:xfrm>
          <a:prstGeom prst="rect">
            <a:avLst/>
          </a:prstGeom>
          <a:noFill/>
        </p:spPr>
        <p:txBody>
          <a:bodyPr wrap="square" rtlCol="0">
            <a:spAutoFit/>
          </a:bodyPr>
          <a:p>
            <a:r>
              <a:rPr lang="zh-CN" altLang="en-US"/>
              <a:t>1. **状态行（Status Line）：** 第一行是状态行，包含了HTTP协议的版本号、状态码和状态消息。在这个例子中，HTTP协议版本是1.1，状态码是200，表示请求成功；状态消息是OK，表示请求已成功处理。</a:t>
            </a:r>
            <a:endParaRPr lang="zh-CN" altLang="en-US"/>
          </a:p>
          <a:p>
            <a:r>
              <a:rPr lang="zh-CN" altLang="en-US"/>
              <a:t>2. **响应头部（Response Headers）：** 接下来是一系列的响应头部，用于描述响应的详细信息。每个头部包含了一个属性和对应的值，以冒号分隔。在这个例子中，包含了Content-Type、Content-Length等头部，分别描述了响应的内容类型和内容长度。</a:t>
            </a:r>
            <a:endParaRPr lang="zh-CN" altLang="en-US"/>
          </a:p>
          <a:p>
            <a:r>
              <a:rPr lang="zh-CN" altLang="en-US"/>
              <a:t>3. **空行（Blank Line）：** 在所有头部之后是一个空行，用于表示头部的结束。</a:t>
            </a:r>
            <a:endParaRPr lang="zh-CN" altLang="en-US"/>
          </a:p>
          <a:p>
            <a:r>
              <a:rPr lang="zh-CN" altLang="en-US"/>
              <a:t>4. **响应主体（Response Body）：** 最后是响应的主体部分，包含了请求的实际内容。在这个例子中，主体是一个HTML文档，用&lt;!DOCTYPE html&gt;标签开始，然后是一个&lt;html&gt;标签，表示HTML页面的开始部分。</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8"/>
          <p:cNvSpPr/>
          <p:nvPr/>
        </p:nvSpPr>
        <p:spPr>
          <a:xfrm>
            <a:off x="712268" y="959053"/>
            <a:ext cx="7287894" cy="4953634"/>
          </a:xfrm>
          <a:prstGeom prst="rect">
            <a:avLst/>
          </a:prstGeom>
        </p:spPr>
        <p:txBody>
          <a:bodyPr vert="horz" wrap="square" lIns="0" tIns="0" rIns="0" bIns="0"/>
          <a:lstStyle/>
          <a:p>
            <a:pPr algn="l" rtl="0" eaLnBrk="0">
              <a:lnSpc>
                <a:spcPct val="83000"/>
              </a:lnSpc>
            </a:pPr>
            <a:endParaRPr lang="en-US" altLang="en-US" sz="100" dirty="0"/>
          </a:p>
          <a:p>
            <a:pPr marL="51435" algn="l" rtl="0" eaLnBrk="0">
              <a:lnSpc>
                <a:spcPts val="4740"/>
              </a:lnSpc>
            </a:pPr>
            <a:r>
              <a:rPr sz="3600" kern="0" spc="-10" dirty="0">
                <a:solidFill>
                  <a:srgbClr val="000000">
                    <a:alpha val="100000"/>
                  </a:srgbClr>
                </a:solidFill>
                <a:latin typeface="Arial" panose="020B0604020202020204"/>
                <a:ea typeface="Arial" panose="020B0604020202020204"/>
                <a:cs typeface="Arial" panose="020B0604020202020204"/>
              </a:rPr>
              <a:t>Response codes</a:t>
            </a:r>
            <a:endParaRPr lang="en-US" altLang="en-US" sz="3600" dirty="0"/>
          </a:p>
          <a:p>
            <a:pPr algn="l" rtl="0" eaLnBrk="0">
              <a:lnSpc>
                <a:spcPct val="152000"/>
              </a:lnSpc>
            </a:pPr>
            <a:endParaRPr lang="en-US" altLang="en-US" sz="1000" dirty="0"/>
          </a:p>
          <a:p>
            <a:pPr marL="27305" algn="l" rtl="0" eaLnBrk="0">
              <a:lnSpc>
                <a:spcPts val="3685"/>
              </a:lnSpc>
              <a:spcBef>
                <a:spcPts val="850"/>
              </a:spcBef>
            </a:pPr>
            <a:r>
              <a:rPr sz="2800" b="1" kern="0" spc="180" dirty="0">
                <a:solidFill>
                  <a:srgbClr val="412A7B">
                    <a:alpha val="100000"/>
                  </a:srgbClr>
                </a:solidFill>
                <a:latin typeface="Arial" panose="020B0604020202020204"/>
                <a:ea typeface="Arial" panose="020B0604020202020204"/>
                <a:cs typeface="Arial" panose="020B0604020202020204"/>
              </a:rPr>
              <a:t>1</a:t>
            </a:r>
            <a:r>
              <a:rPr sz="2800" b="1" kern="0" spc="0" dirty="0">
                <a:solidFill>
                  <a:srgbClr val="412A7B">
                    <a:alpha val="100000"/>
                  </a:srgbClr>
                </a:solidFill>
                <a:latin typeface="Arial" panose="020B0604020202020204"/>
                <a:ea typeface="Arial" panose="020B0604020202020204"/>
                <a:cs typeface="Arial" panose="020B0604020202020204"/>
              </a:rPr>
              <a:t>xx</a:t>
            </a:r>
            <a:r>
              <a:rPr sz="2800" kern="0" spc="180" dirty="0">
                <a:solidFill>
                  <a:srgbClr val="000000">
                    <a:alpha val="100000"/>
                  </a:srgbClr>
                </a:solidFill>
                <a:latin typeface="Arial" panose="020B0604020202020204"/>
                <a:ea typeface="Arial" panose="020B0604020202020204"/>
                <a:cs typeface="Arial" panose="020B0604020202020204"/>
              </a:rPr>
              <a:t>: </a:t>
            </a:r>
            <a:r>
              <a:rPr sz="2800" kern="0" spc="0" dirty="0">
                <a:solidFill>
                  <a:srgbClr val="000000">
                    <a:alpha val="100000"/>
                  </a:srgbClr>
                </a:solidFill>
                <a:latin typeface="Arial" panose="020B0604020202020204"/>
                <a:ea typeface="Arial" panose="020B0604020202020204"/>
                <a:cs typeface="Arial" panose="020B0604020202020204"/>
              </a:rPr>
              <a:t>information</a:t>
            </a:r>
            <a:endParaRPr lang="en-US" altLang="en-US" sz="2800" dirty="0"/>
          </a:p>
          <a:p>
            <a:pPr algn="l" rtl="0" eaLnBrk="0">
              <a:lnSpc>
                <a:spcPct val="191000"/>
              </a:lnSpc>
            </a:pPr>
            <a:endParaRPr lang="en-US" altLang="en-US" sz="1000" dirty="0"/>
          </a:p>
          <a:p>
            <a:pPr marL="19685" algn="l" rtl="0" eaLnBrk="0">
              <a:lnSpc>
                <a:spcPct val="79000"/>
              </a:lnSpc>
              <a:spcBef>
                <a:spcPts val="845"/>
              </a:spcBef>
            </a:pPr>
            <a:r>
              <a:rPr sz="2800" b="1" kern="0" spc="-80" dirty="0">
                <a:solidFill>
                  <a:srgbClr val="412A7B">
                    <a:alpha val="100000"/>
                  </a:srgbClr>
                </a:solidFill>
                <a:latin typeface="Arial" panose="020B0604020202020204"/>
                <a:ea typeface="Arial" panose="020B0604020202020204"/>
                <a:cs typeface="Arial" panose="020B0604020202020204"/>
              </a:rPr>
              <a:t>2xx</a:t>
            </a:r>
            <a:r>
              <a:rPr sz="2800" kern="0" spc="-80" dirty="0">
                <a:solidFill>
                  <a:srgbClr val="000000">
                    <a:alpha val="100000"/>
                  </a:srgbClr>
                </a:solidFill>
                <a:latin typeface="Arial" panose="020B0604020202020204"/>
                <a:ea typeface="Arial" panose="020B0604020202020204"/>
                <a:cs typeface="Arial" panose="020B0604020202020204"/>
              </a:rPr>
              <a:t>: success (200 OK,</a:t>
            </a:r>
            <a:r>
              <a:rPr sz="2800" kern="0" spc="130" dirty="0">
                <a:solidFill>
                  <a:srgbClr val="000000">
                    <a:alpha val="100000"/>
                  </a:srgbClr>
                </a:solidFill>
                <a:latin typeface="Arial" panose="020B0604020202020204"/>
                <a:ea typeface="Arial" panose="020B0604020202020204"/>
                <a:cs typeface="Arial" panose="020B0604020202020204"/>
              </a:rPr>
              <a:t> </a:t>
            </a:r>
            <a:r>
              <a:rPr sz="2800" kern="0" spc="-80" dirty="0">
                <a:solidFill>
                  <a:srgbClr val="000000">
                    <a:alpha val="100000"/>
                  </a:srgbClr>
                </a:solidFill>
                <a:latin typeface="Arial" panose="020B0604020202020204"/>
                <a:ea typeface="Arial" panose="020B0604020202020204"/>
                <a:cs typeface="Arial" panose="020B0604020202020204"/>
              </a:rPr>
              <a:t>201</a:t>
            </a:r>
            <a:r>
              <a:rPr sz="2800" kern="0" spc="130" dirty="0">
                <a:solidFill>
                  <a:srgbClr val="000000">
                    <a:alpha val="100000"/>
                  </a:srgbClr>
                </a:solidFill>
                <a:latin typeface="Arial" panose="020B0604020202020204"/>
                <a:ea typeface="Arial" panose="020B0604020202020204"/>
                <a:cs typeface="Arial" panose="020B0604020202020204"/>
              </a:rPr>
              <a:t> </a:t>
            </a:r>
            <a:r>
              <a:rPr sz="2800" kern="0" spc="-80" dirty="0">
                <a:solidFill>
                  <a:srgbClr val="000000">
                    <a:alpha val="100000"/>
                  </a:srgbClr>
                </a:solidFill>
                <a:latin typeface="Arial" panose="020B0604020202020204"/>
                <a:ea typeface="Arial" panose="020B0604020202020204"/>
                <a:cs typeface="Arial" panose="020B0604020202020204"/>
              </a:rPr>
              <a:t>Created,</a:t>
            </a:r>
            <a:r>
              <a:rPr sz="2800" kern="0" spc="170" dirty="0">
                <a:solidFill>
                  <a:srgbClr val="000000">
                    <a:alpha val="100000"/>
                  </a:srgbClr>
                </a:solidFill>
                <a:latin typeface="Arial" panose="020B0604020202020204"/>
                <a:ea typeface="Arial" panose="020B0604020202020204"/>
                <a:cs typeface="Arial" panose="020B0604020202020204"/>
              </a:rPr>
              <a:t> </a:t>
            </a:r>
            <a:r>
              <a:rPr sz="2800" kern="0" spc="-80" dirty="0">
                <a:solidFill>
                  <a:srgbClr val="000000">
                    <a:alpha val="100000"/>
                  </a:srgbClr>
                </a:solidFill>
                <a:latin typeface="Arial" panose="020B0604020202020204"/>
                <a:ea typeface="Arial" panose="020B0604020202020204"/>
                <a:cs typeface="Arial" panose="020B0604020202020204"/>
              </a:rPr>
              <a:t>…)</a:t>
            </a:r>
            <a:endParaRPr lang="en-US" altLang="en-US" sz="2800" dirty="0"/>
          </a:p>
          <a:p>
            <a:pPr algn="l" rtl="0" eaLnBrk="0">
              <a:lnSpc>
                <a:spcPct val="144000"/>
              </a:lnSpc>
            </a:pPr>
            <a:endParaRPr lang="en-US" altLang="en-US" sz="1000" dirty="0"/>
          </a:p>
          <a:p>
            <a:pPr marL="19685" algn="l" rtl="0" eaLnBrk="0">
              <a:lnSpc>
                <a:spcPts val="3685"/>
              </a:lnSpc>
              <a:spcBef>
                <a:spcPts val="845"/>
              </a:spcBef>
            </a:pPr>
            <a:r>
              <a:rPr sz="2800" b="1" kern="0" spc="-50" dirty="0">
                <a:solidFill>
                  <a:srgbClr val="412A7B">
                    <a:alpha val="100000"/>
                  </a:srgbClr>
                </a:solidFill>
                <a:latin typeface="Arial" panose="020B0604020202020204"/>
                <a:ea typeface="Arial" panose="020B0604020202020204"/>
                <a:cs typeface="Arial" panose="020B0604020202020204"/>
              </a:rPr>
              <a:t>3xx</a:t>
            </a:r>
            <a:r>
              <a:rPr sz="2800" kern="0" spc="-50" dirty="0">
                <a:solidFill>
                  <a:srgbClr val="000000">
                    <a:alpha val="100000"/>
                  </a:srgbClr>
                </a:solidFill>
                <a:latin typeface="Arial" panose="020B0604020202020204"/>
                <a:ea typeface="Arial" panose="020B0604020202020204"/>
                <a:cs typeface="Arial" panose="020B0604020202020204"/>
              </a:rPr>
              <a:t>:</a:t>
            </a:r>
            <a:r>
              <a:rPr sz="2800" kern="0" spc="190" dirty="0">
                <a:solidFill>
                  <a:srgbClr val="000000">
                    <a:alpha val="100000"/>
                  </a:srgbClr>
                </a:solidFill>
                <a:latin typeface="Arial" panose="020B0604020202020204"/>
                <a:ea typeface="Arial" panose="020B0604020202020204"/>
                <a:cs typeface="Arial" panose="020B0604020202020204"/>
              </a:rPr>
              <a:t> </a:t>
            </a:r>
            <a:r>
              <a:rPr sz="2800" kern="0" spc="-50" dirty="0">
                <a:solidFill>
                  <a:srgbClr val="000000">
                    <a:alpha val="100000"/>
                  </a:srgbClr>
                </a:solidFill>
                <a:latin typeface="Arial" panose="020B0604020202020204"/>
                <a:ea typeface="Arial" panose="020B0604020202020204"/>
                <a:cs typeface="Arial" panose="020B0604020202020204"/>
              </a:rPr>
              <a:t>redirect (301</a:t>
            </a:r>
            <a:r>
              <a:rPr sz="2800" kern="0" spc="220" dirty="0">
                <a:solidFill>
                  <a:srgbClr val="000000">
                    <a:alpha val="100000"/>
                  </a:srgbClr>
                </a:solidFill>
                <a:latin typeface="Arial" panose="020B0604020202020204"/>
                <a:ea typeface="Arial" panose="020B0604020202020204"/>
                <a:cs typeface="Arial" panose="020B0604020202020204"/>
              </a:rPr>
              <a:t> </a:t>
            </a:r>
            <a:r>
              <a:rPr sz="2800" kern="0" spc="-50" dirty="0">
                <a:solidFill>
                  <a:srgbClr val="000000">
                    <a:alpha val="100000"/>
                  </a:srgbClr>
                </a:solidFill>
                <a:latin typeface="Arial" panose="020B0604020202020204"/>
                <a:ea typeface="Arial" panose="020B0604020202020204"/>
                <a:cs typeface="Arial" panose="020B0604020202020204"/>
              </a:rPr>
              <a:t>Moved</a:t>
            </a:r>
            <a:r>
              <a:rPr sz="2800" kern="0" spc="230" dirty="0">
                <a:solidFill>
                  <a:srgbClr val="000000">
                    <a:alpha val="100000"/>
                  </a:srgbClr>
                </a:solidFill>
                <a:latin typeface="Arial" panose="020B0604020202020204"/>
                <a:ea typeface="Arial" panose="020B0604020202020204"/>
                <a:cs typeface="Arial" panose="020B0604020202020204"/>
              </a:rPr>
              <a:t> </a:t>
            </a:r>
            <a:r>
              <a:rPr sz="2800" kern="0" spc="-50" dirty="0">
                <a:solidFill>
                  <a:srgbClr val="000000">
                    <a:alpha val="100000"/>
                  </a:srgbClr>
                </a:solidFill>
                <a:latin typeface="Arial" panose="020B0604020202020204"/>
                <a:ea typeface="Arial" panose="020B0604020202020204"/>
                <a:cs typeface="Arial" panose="020B0604020202020204"/>
              </a:rPr>
              <a:t>Permanent</a:t>
            </a:r>
            <a:r>
              <a:rPr sz="2800" kern="0" spc="-60" dirty="0">
                <a:solidFill>
                  <a:srgbClr val="000000">
                    <a:alpha val="100000"/>
                  </a:srgbClr>
                </a:solidFill>
                <a:latin typeface="Arial" panose="020B0604020202020204"/>
                <a:ea typeface="Arial" panose="020B0604020202020204"/>
                <a:cs typeface="Arial" panose="020B0604020202020204"/>
              </a:rPr>
              <a:t>ly,</a:t>
            </a:r>
            <a:r>
              <a:rPr sz="2800" kern="0" spc="170" dirty="0">
                <a:solidFill>
                  <a:srgbClr val="000000">
                    <a:alpha val="100000"/>
                  </a:srgbClr>
                </a:solidFill>
                <a:latin typeface="Arial" panose="020B0604020202020204"/>
                <a:ea typeface="Arial" panose="020B0604020202020204"/>
                <a:cs typeface="Arial" panose="020B0604020202020204"/>
              </a:rPr>
              <a:t> </a:t>
            </a:r>
            <a:r>
              <a:rPr sz="2800" kern="0" spc="-60" dirty="0">
                <a:solidFill>
                  <a:srgbClr val="000000">
                    <a:alpha val="100000"/>
                  </a:srgbClr>
                </a:solidFill>
                <a:latin typeface="Arial" panose="020B0604020202020204"/>
                <a:ea typeface="Arial" panose="020B0604020202020204"/>
                <a:cs typeface="Arial" panose="020B0604020202020204"/>
              </a:rPr>
              <a:t>…)</a:t>
            </a:r>
            <a:endParaRPr lang="en-US" altLang="en-US" sz="2800" dirty="0"/>
          </a:p>
          <a:p>
            <a:pPr algn="l" rtl="0" eaLnBrk="0">
              <a:lnSpc>
                <a:spcPct val="125000"/>
              </a:lnSpc>
            </a:pPr>
            <a:endParaRPr lang="en-US" altLang="en-US" sz="1000" dirty="0"/>
          </a:p>
          <a:p>
            <a:pPr marL="12700" algn="l" rtl="0" eaLnBrk="0">
              <a:lnSpc>
                <a:spcPts val="3685"/>
              </a:lnSpc>
              <a:spcBef>
                <a:spcPts val="845"/>
              </a:spcBef>
            </a:pPr>
            <a:r>
              <a:rPr sz="2800" b="1" kern="0" spc="-10" dirty="0">
                <a:solidFill>
                  <a:srgbClr val="412A7B">
                    <a:alpha val="100000"/>
                  </a:srgbClr>
                </a:solidFill>
                <a:latin typeface="Arial" panose="020B0604020202020204"/>
                <a:ea typeface="Arial" panose="020B0604020202020204"/>
                <a:cs typeface="Arial" panose="020B0604020202020204"/>
              </a:rPr>
              <a:t>4xx</a:t>
            </a:r>
            <a:r>
              <a:rPr sz="2800" kern="0" spc="-10" dirty="0">
                <a:solidFill>
                  <a:srgbClr val="000000">
                    <a:alpha val="100000"/>
                  </a:srgbClr>
                </a:solidFill>
                <a:latin typeface="Arial" panose="020B0604020202020204"/>
                <a:ea typeface="Arial" panose="020B0604020202020204"/>
                <a:cs typeface="Arial" panose="020B0604020202020204"/>
              </a:rPr>
              <a:t>: client er</a:t>
            </a:r>
            <a:r>
              <a:rPr sz="2800" kern="0" spc="-20" dirty="0">
                <a:solidFill>
                  <a:srgbClr val="000000">
                    <a:alpha val="100000"/>
                  </a:srgbClr>
                </a:solidFill>
                <a:latin typeface="Arial" panose="020B0604020202020204"/>
                <a:ea typeface="Arial" panose="020B0604020202020204"/>
                <a:cs typeface="Arial" panose="020B0604020202020204"/>
              </a:rPr>
              <a:t>ror (400</a:t>
            </a:r>
            <a:r>
              <a:rPr sz="2800" kern="0" spc="230" dirty="0">
                <a:solidFill>
                  <a:srgbClr val="000000">
                    <a:alpha val="100000"/>
                  </a:srgbClr>
                </a:solidFill>
                <a:latin typeface="Arial" panose="020B0604020202020204"/>
                <a:ea typeface="Arial" panose="020B0604020202020204"/>
                <a:cs typeface="Arial" panose="020B0604020202020204"/>
              </a:rPr>
              <a:t> </a:t>
            </a:r>
            <a:r>
              <a:rPr sz="2800" kern="0" spc="-20" dirty="0">
                <a:solidFill>
                  <a:srgbClr val="000000">
                    <a:alpha val="100000"/>
                  </a:srgbClr>
                </a:solidFill>
                <a:latin typeface="Arial" panose="020B0604020202020204"/>
                <a:ea typeface="Arial" panose="020B0604020202020204"/>
                <a:cs typeface="Arial" panose="020B0604020202020204"/>
              </a:rPr>
              <a:t>Bad</a:t>
            </a:r>
            <a:r>
              <a:rPr sz="2800" kern="0" spc="230" dirty="0">
                <a:solidFill>
                  <a:srgbClr val="000000">
                    <a:alpha val="100000"/>
                  </a:srgbClr>
                </a:solidFill>
                <a:latin typeface="Arial" panose="020B0604020202020204"/>
                <a:ea typeface="Arial" panose="020B0604020202020204"/>
                <a:cs typeface="Arial" panose="020B0604020202020204"/>
              </a:rPr>
              <a:t> </a:t>
            </a:r>
            <a:r>
              <a:rPr sz="2800" kern="0" spc="-20" dirty="0">
                <a:solidFill>
                  <a:srgbClr val="000000">
                    <a:alpha val="100000"/>
                  </a:srgbClr>
                </a:solidFill>
                <a:latin typeface="Arial" panose="020B0604020202020204"/>
                <a:ea typeface="Arial" panose="020B0604020202020204"/>
                <a:cs typeface="Arial" panose="020B0604020202020204"/>
              </a:rPr>
              <a:t>Request,</a:t>
            </a:r>
            <a:endParaRPr lang="en-US" altLang="en-US" sz="2800" dirty="0"/>
          </a:p>
          <a:p>
            <a:pPr marL="13970" algn="l" rtl="0" eaLnBrk="0">
              <a:lnSpc>
                <a:spcPts val="3505"/>
              </a:lnSpc>
            </a:pPr>
            <a:r>
              <a:rPr sz="2800" kern="0" spc="-50" dirty="0">
                <a:solidFill>
                  <a:srgbClr val="000000">
                    <a:alpha val="100000"/>
                  </a:srgbClr>
                </a:solidFill>
                <a:latin typeface="Arial" panose="020B0604020202020204"/>
                <a:ea typeface="Arial" panose="020B0604020202020204"/>
                <a:cs typeface="Arial" panose="020B0604020202020204"/>
              </a:rPr>
              <a:t>403</a:t>
            </a:r>
            <a:r>
              <a:rPr sz="2800" kern="0" spc="220" dirty="0">
                <a:solidFill>
                  <a:srgbClr val="000000">
                    <a:alpha val="100000"/>
                  </a:srgbClr>
                </a:solidFill>
                <a:latin typeface="Arial" panose="020B0604020202020204"/>
                <a:ea typeface="Arial" panose="020B0604020202020204"/>
                <a:cs typeface="Arial" panose="020B0604020202020204"/>
              </a:rPr>
              <a:t> </a:t>
            </a:r>
            <a:r>
              <a:rPr sz="2800" kern="0" spc="-50" dirty="0">
                <a:solidFill>
                  <a:srgbClr val="000000">
                    <a:alpha val="100000"/>
                  </a:srgbClr>
                </a:solidFill>
                <a:latin typeface="Arial" panose="020B0604020202020204"/>
                <a:ea typeface="Arial" panose="020B0604020202020204"/>
                <a:cs typeface="Arial" panose="020B0604020202020204"/>
              </a:rPr>
              <a:t>Forbid</a:t>
            </a:r>
            <a:r>
              <a:rPr sz="2800" kern="0" spc="-60" dirty="0">
                <a:solidFill>
                  <a:srgbClr val="000000">
                    <a:alpha val="100000"/>
                  </a:srgbClr>
                </a:solidFill>
                <a:latin typeface="Arial" panose="020B0604020202020204"/>
                <a:ea typeface="Arial" panose="020B0604020202020204"/>
                <a:cs typeface="Arial" panose="020B0604020202020204"/>
              </a:rPr>
              <a:t>den, 404</a:t>
            </a:r>
            <a:r>
              <a:rPr sz="2800" kern="0" spc="230" dirty="0">
                <a:solidFill>
                  <a:srgbClr val="000000">
                    <a:alpha val="100000"/>
                  </a:srgbClr>
                </a:solidFill>
                <a:latin typeface="Arial" panose="020B0604020202020204"/>
                <a:ea typeface="Arial" panose="020B0604020202020204"/>
                <a:cs typeface="Arial" panose="020B0604020202020204"/>
              </a:rPr>
              <a:t> </a:t>
            </a:r>
            <a:r>
              <a:rPr sz="2800" kern="0" spc="-60" dirty="0">
                <a:solidFill>
                  <a:srgbClr val="000000">
                    <a:alpha val="100000"/>
                  </a:srgbClr>
                </a:solidFill>
                <a:latin typeface="Arial" panose="020B0604020202020204"/>
                <a:ea typeface="Arial" panose="020B0604020202020204"/>
                <a:cs typeface="Arial" panose="020B0604020202020204"/>
              </a:rPr>
              <a:t>Not</a:t>
            </a:r>
            <a:r>
              <a:rPr sz="2800" kern="0" spc="220" dirty="0">
                <a:solidFill>
                  <a:srgbClr val="000000">
                    <a:alpha val="100000"/>
                  </a:srgbClr>
                </a:solidFill>
                <a:latin typeface="Arial" panose="020B0604020202020204"/>
                <a:ea typeface="Arial" panose="020B0604020202020204"/>
                <a:cs typeface="Arial" panose="020B0604020202020204"/>
              </a:rPr>
              <a:t> </a:t>
            </a:r>
            <a:r>
              <a:rPr sz="2800" kern="0" spc="-60" dirty="0">
                <a:solidFill>
                  <a:srgbClr val="000000">
                    <a:alpha val="100000"/>
                  </a:srgbClr>
                </a:solidFill>
                <a:latin typeface="Arial" panose="020B0604020202020204"/>
                <a:ea typeface="Arial" panose="020B0604020202020204"/>
                <a:cs typeface="Arial" panose="020B0604020202020204"/>
              </a:rPr>
              <a:t>Found,</a:t>
            </a:r>
            <a:r>
              <a:rPr sz="2800" kern="0" spc="170" dirty="0">
                <a:solidFill>
                  <a:srgbClr val="000000">
                    <a:alpha val="100000"/>
                  </a:srgbClr>
                </a:solidFill>
                <a:latin typeface="Arial" panose="020B0604020202020204"/>
                <a:ea typeface="Arial" panose="020B0604020202020204"/>
                <a:cs typeface="Arial" panose="020B0604020202020204"/>
              </a:rPr>
              <a:t> </a:t>
            </a:r>
            <a:r>
              <a:rPr sz="2800" kern="0" spc="-60" dirty="0">
                <a:solidFill>
                  <a:srgbClr val="000000">
                    <a:alpha val="100000"/>
                  </a:srgbClr>
                </a:solidFill>
                <a:latin typeface="Arial" panose="020B0604020202020204"/>
                <a:ea typeface="Arial" panose="020B0604020202020204"/>
                <a:cs typeface="Arial" panose="020B0604020202020204"/>
              </a:rPr>
              <a:t>…)</a:t>
            </a:r>
            <a:endParaRPr lang="en-US" altLang="en-US" sz="2800" dirty="0"/>
          </a:p>
          <a:p>
            <a:pPr algn="l" rtl="0" eaLnBrk="0">
              <a:lnSpc>
                <a:spcPct val="109000"/>
              </a:lnSpc>
            </a:pPr>
            <a:endParaRPr lang="en-US" altLang="en-US" sz="1000" dirty="0"/>
          </a:p>
          <a:p>
            <a:pPr algn="l" rtl="0" eaLnBrk="0">
              <a:lnSpc>
                <a:spcPct val="109000"/>
              </a:lnSpc>
            </a:pPr>
            <a:endParaRPr lang="en-US" altLang="en-US" sz="1000" dirty="0"/>
          </a:p>
          <a:p>
            <a:pPr algn="l" rtl="0" eaLnBrk="0">
              <a:lnSpc>
                <a:spcPct val="100000"/>
              </a:lnSpc>
            </a:pPr>
            <a:endParaRPr lang="en-US" altLang="en-US" sz="700" dirty="0"/>
          </a:p>
          <a:p>
            <a:pPr algn="r" rtl="0" eaLnBrk="0">
              <a:lnSpc>
                <a:spcPct val="79000"/>
              </a:lnSpc>
              <a:spcBef>
                <a:spcPts val="0"/>
              </a:spcBef>
            </a:pPr>
            <a:r>
              <a:rPr sz="2800" b="1" kern="0" spc="-30" dirty="0">
                <a:solidFill>
                  <a:srgbClr val="412A7B">
                    <a:alpha val="100000"/>
                  </a:srgbClr>
                </a:solidFill>
                <a:latin typeface="Arial" panose="020B0604020202020204"/>
                <a:ea typeface="Arial" panose="020B0604020202020204"/>
                <a:cs typeface="Arial" panose="020B0604020202020204"/>
              </a:rPr>
              <a:t>5xx</a:t>
            </a:r>
            <a:r>
              <a:rPr sz="2800" kern="0" spc="-30" dirty="0">
                <a:solidFill>
                  <a:srgbClr val="000000">
                    <a:alpha val="100000"/>
                  </a:srgbClr>
                </a:solidFill>
                <a:latin typeface="Arial" panose="020B0604020202020204"/>
                <a:ea typeface="Arial" panose="020B0604020202020204"/>
                <a:cs typeface="Arial" panose="020B0604020202020204"/>
              </a:rPr>
              <a:t>: server error (500</a:t>
            </a:r>
            <a:r>
              <a:rPr sz="2800" kern="0" spc="230" dirty="0">
                <a:solidFill>
                  <a:srgbClr val="000000">
                    <a:alpha val="100000"/>
                  </a:srgbClr>
                </a:solidFill>
                <a:latin typeface="Arial" panose="020B0604020202020204"/>
                <a:ea typeface="Arial" panose="020B0604020202020204"/>
                <a:cs typeface="Arial" panose="020B0604020202020204"/>
              </a:rPr>
              <a:t> </a:t>
            </a:r>
            <a:r>
              <a:rPr sz="2800" kern="0" spc="-30" dirty="0">
                <a:solidFill>
                  <a:srgbClr val="000000">
                    <a:alpha val="100000"/>
                  </a:srgbClr>
                </a:solidFill>
                <a:latin typeface="Arial" panose="020B0604020202020204"/>
                <a:ea typeface="Arial" panose="020B0604020202020204"/>
                <a:cs typeface="Arial" panose="020B0604020202020204"/>
              </a:rPr>
              <a:t>Interna</a:t>
            </a:r>
            <a:r>
              <a:rPr sz="2800" kern="0" spc="-40" dirty="0">
                <a:solidFill>
                  <a:srgbClr val="000000">
                    <a:alpha val="100000"/>
                  </a:srgbClr>
                </a:solidFill>
                <a:latin typeface="Arial" panose="020B0604020202020204"/>
                <a:ea typeface="Arial" panose="020B0604020202020204"/>
                <a:cs typeface="Arial" panose="020B0604020202020204"/>
              </a:rPr>
              <a:t>l Server</a:t>
            </a:r>
            <a:r>
              <a:rPr sz="2800" kern="0" spc="230" dirty="0">
                <a:solidFill>
                  <a:srgbClr val="000000">
                    <a:alpha val="100000"/>
                  </a:srgbClr>
                </a:solidFill>
                <a:latin typeface="Arial" panose="020B0604020202020204"/>
                <a:ea typeface="Arial" panose="020B0604020202020204"/>
                <a:cs typeface="Arial" panose="020B0604020202020204"/>
              </a:rPr>
              <a:t> </a:t>
            </a:r>
            <a:r>
              <a:rPr sz="2800" kern="0" spc="-40" dirty="0">
                <a:solidFill>
                  <a:srgbClr val="000000">
                    <a:alpha val="100000"/>
                  </a:srgbClr>
                </a:solidFill>
                <a:latin typeface="Arial" panose="020B0604020202020204"/>
                <a:ea typeface="Arial" panose="020B0604020202020204"/>
                <a:cs typeface="Arial" panose="020B0604020202020204"/>
              </a:rPr>
              <a:t>Error</a:t>
            </a:r>
            <a:r>
              <a:rPr sz="2800" kern="0" spc="170" dirty="0">
                <a:solidFill>
                  <a:srgbClr val="000000">
                    <a:alpha val="100000"/>
                  </a:srgbClr>
                </a:solidFill>
                <a:latin typeface="Arial" panose="020B0604020202020204"/>
                <a:ea typeface="Arial" panose="020B0604020202020204"/>
                <a:cs typeface="Arial" panose="020B0604020202020204"/>
              </a:rPr>
              <a:t> </a:t>
            </a:r>
            <a:r>
              <a:rPr sz="2800" kern="0" spc="-40" dirty="0">
                <a:solidFill>
                  <a:srgbClr val="000000">
                    <a:alpha val="100000"/>
                  </a:srgbClr>
                </a:solidFill>
                <a:latin typeface="Arial" panose="020B0604020202020204"/>
                <a:ea typeface="Arial" panose="020B0604020202020204"/>
                <a:cs typeface="Arial" panose="020B0604020202020204"/>
              </a:rPr>
              <a:t>…)</a:t>
            </a:r>
            <a:endParaRPr lang="en-US" altLang="en-US" sz="2800" dirty="0"/>
          </a:p>
        </p:txBody>
      </p:sp>
      <p:graphicFrame>
        <p:nvGraphicFramePr>
          <p:cNvPr id="120" name="table 120"/>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22" name="table 122"/>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1000"/>
                        </a:lnSpc>
                      </a:pPr>
                      <a:endParaRPr lang="en-US" altLang="en-US" sz="1000" dirty="0"/>
                    </a:p>
                    <a:p>
                      <a:pPr marL="8213090" algn="l" rtl="0" eaLnBrk="0">
                        <a:lnSpc>
                          <a:spcPct val="83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11</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24"/>
          <p:cNvSpPr/>
          <p:nvPr/>
        </p:nvSpPr>
        <p:spPr>
          <a:xfrm>
            <a:off x="723296" y="1106728"/>
            <a:ext cx="7692390" cy="3500754"/>
          </a:xfrm>
          <a:prstGeom prst="rect">
            <a:avLst/>
          </a:prstGeom>
        </p:spPr>
        <p:txBody>
          <a:bodyPr vert="horz" wrap="square" lIns="0" tIns="0" rIns="0" bIns="0"/>
          <a:lstStyle/>
          <a:p>
            <a:pPr algn="l" rtl="0" eaLnBrk="0">
              <a:lnSpc>
                <a:spcPct val="73000"/>
              </a:lnSpc>
            </a:pPr>
            <a:endParaRPr lang="en-US" altLang="en-US" sz="100" dirty="0"/>
          </a:p>
          <a:p>
            <a:pPr marL="23495" algn="l" rtl="0" eaLnBrk="0">
              <a:lnSpc>
                <a:spcPct val="83000"/>
              </a:lnSpc>
            </a:pPr>
            <a:r>
              <a:rPr sz="3600" kern="0" spc="80" dirty="0">
                <a:solidFill>
                  <a:srgbClr val="000000">
                    <a:alpha val="100000"/>
                  </a:srgbClr>
                </a:solidFill>
                <a:latin typeface="Arial" panose="020B0604020202020204"/>
                <a:ea typeface="Arial" panose="020B0604020202020204"/>
                <a:cs typeface="Arial" panose="020B0604020202020204"/>
              </a:rPr>
              <a:t>Content-type</a:t>
            </a:r>
            <a:endParaRPr lang="en-US" altLang="en-US" sz="3600" dirty="0"/>
          </a:p>
          <a:p>
            <a:pPr algn="l" rtl="0" eaLnBrk="0">
              <a:lnSpc>
                <a:spcPct val="183000"/>
              </a:lnSpc>
            </a:pPr>
            <a:endParaRPr lang="en-US" altLang="en-US" sz="1000" dirty="0"/>
          </a:p>
          <a:p>
            <a:pPr marL="15240" algn="l" rtl="0" eaLnBrk="0">
              <a:lnSpc>
                <a:spcPct val="86000"/>
              </a:lnSpc>
              <a:spcBef>
                <a:spcPts val="725"/>
              </a:spcBef>
            </a:pPr>
            <a:r>
              <a:rPr sz="2400" kern="0" spc="250" dirty="0">
                <a:solidFill>
                  <a:srgbClr val="000000">
                    <a:alpha val="100000"/>
                  </a:srgbClr>
                </a:solidFill>
                <a:latin typeface="Arial" panose="020B0604020202020204"/>
                <a:ea typeface="Arial" panose="020B0604020202020204"/>
                <a:cs typeface="Arial" panose="020B0604020202020204"/>
              </a:rPr>
              <a:t>Content-Type:</a:t>
            </a:r>
            <a:r>
              <a:rPr sz="2400" kern="0" spc="120" dirty="0">
                <a:solidFill>
                  <a:srgbClr val="000000">
                    <a:alpha val="100000"/>
                  </a:srgbClr>
                </a:solidFill>
                <a:latin typeface="Arial" panose="020B0604020202020204"/>
                <a:ea typeface="Arial" panose="020B0604020202020204"/>
                <a:cs typeface="Arial" panose="020B0604020202020204"/>
              </a:rPr>
              <a:t>  </a:t>
            </a:r>
            <a:r>
              <a:rPr sz="2400" kern="0" spc="460" dirty="0">
                <a:solidFill>
                  <a:srgbClr val="000000">
                    <a:alpha val="100000"/>
                  </a:srgbClr>
                </a:solidFill>
                <a:latin typeface="Arial" panose="020B0604020202020204"/>
                <a:ea typeface="Arial" panose="020B0604020202020204"/>
                <a:cs typeface="Arial" panose="020B0604020202020204"/>
              </a:rPr>
              <a:t>text/html;</a:t>
            </a:r>
            <a:r>
              <a:rPr sz="2400" kern="0" spc="160" dirty="0">
                <a:solidFill>
                  <a:srgbClr val="000000">
                    <a:alpha val="100000"/>
                  </a:srgbClr>
                </a:solidFill>
                <a:latin typeface="Arial" panose="020B0604020202020204"/>
                <a:ea typeface="Arial" panose="020B0604020202020204"/>
                <a:cs typeface="Arial" panose="020B0604020202020204"/>
              </a:rPr>
              <a:t>  </a:t>
            </a:r>
            <a:r>
              <a:rPr sz="2400" kern="0" spc="190" dirty="0">
                <a:solidFill>
                  <a:srgbClr val="000000">
                    <a:alpha val="100000"/>
                  </a:srgbClr>
                </a:solidFill>
                <a:latin typeface="Arial" panose="020B0604020202020204"/>
                <a:ea typeface="Arial" panose="020B0604020202020204"/>
                <a:cs typeface="Arial" panose="020B0604020202020204"/>
              </a:rPr>
              <a:t>charset=UTF</a:t>
            </a:r>
            <a:r>
              <a:rPr sz="2400" kern="0" spc="180" dirty="0">
                <a:solidFill>
                  <a:srgbClr val="000000">
                    <a:alpha val="100000"/>
                  </a:srgbClr>
                </a:solidFill>
                <a:latin typeface="Arial" panose="020B0604020202020204"/>
                <a:ea typeface="Arial" panose="020B0604020202020204"/>
                <a:cs typeface="Arial" panose="020B0604020202020204"/>
              </a:rPr>
              <a:t>-8</a:t>
            </a:r>
            <a:endParaRPr lang="en-US" altLang="en-US" sz="2400" dirty="0"/>
          </a:p>
          <a:p>
            <a:pPr algn="l" rtl="0" eaLnBrk="0">
              <a:lnSpc>
                <a:spcPct val="126000"/>
              </a:lnSpc>
            </a:pPr>
            <a:endParaRPr lang="en-US" altLang="en-US" sz="1000" dirty="0"/>
          </a:p>
          <a:p>
            <a:pPr algn="l" rtl="0" eaLnBrk="0">
              <a:lnSpc>
                <a:spcPct val="126000"/>
              </a:lnSpc>
            </a:pPr>
            <a:endParaRPr lang="en-US" altLang="en-US" sz="1000" dirty="0"/>
          </a:p>
          <a:p>
            <a:pPr algn="l" rtl="0" eaLnBrk="0">
              <a:lnSpc>
                <a:spcPct val="127000"/>
              </a:lnSpc>
            </a:pPr>
            <a:endParaRPr lang="en-US" altLang="en-US" sz="1000" dirty="0"/>
          </a:p>
          <a:p>
            <a:pPr marL="12700" algn="l" rtl="0" eaLnBrk="0">
              <a:lnSpc>
                <a:spcPct val="87000"/>
              </a:lnSpc>
              <a:spcBef>
                <a:spcPts val="725"/>
              </a:spcBef>
            </a:pPr>
            <a:r>
              <a:rPr sz="2400" kern="0" spc="490" dirty="0">
                <a:solidFill>
                  <a:srgbClr val="000000">
                    <a:alpha val="100000"/>
                  </a:srgbClr>
                </a:solidFill>
                <a:latin typeface="Arial" panose="020B0604020202020204"/>
                <a:ea typeface="Arial" panose="020B0604020202020204"/>
                <a:cs typeface="Arial" panose="020B0604020202020204"/>
              </a:rPr>
              <a:t>text/plain,</a:t>
            </a:r>
            <a:r>
              <a:rPr sz="2400" kern="0" spc="120" dirty="0">
                <a:solidFill>
                  <a:srgbClr val="000000">
                    <a:alpha val="100000"/>
                  </a:srgbClr>
                </a:solidFill>
                <a:latin typeface="Arial" panose="020B0604020202020204"/>
                <a:ea typeface="Arial" panose="020B0604020202020204"/>
                <a:cs typeface="Arial" panose="020B0604020202020204"/>
              </a:rPr>
              <a:t>  </a:t>
            </a:r>
            <a:r>
              <a:rPr sz="2400" kern="0" spc="490" dirty="0">
                <a:solidFill>
                  <a:srgbClr val="000000">
                    <a:alpha val="100000"/>
                  </a:srgbClr>
                </a:solidFill>
                <a:latin typeface="Arial" panose="020B0604020202020204"/>
                <a:ea typeface="Arial" panose="020B0604020202020204"/>
                <a:cs typeface="Arial" panose="020B0604020202020204"/>
              </a:rPr>
              <a:t>text/ht</a:t>
            </a:r>
            <a:r>
              <a:rPr sz="2400" kern="0" spc="480" dirty="0">
                <a:solidFill>
                  <a:srgbClr val="000000">
                    <a:alpha val="100000"/>
                  </a:srgbClr>
                </a:solidFill>
                <a:latin typeface="Arial" panose="020B0604020202020204"/>
                <a:ea typeface="Arial" panose="020B0604020202020204"/>
                <a:cs typeface="Arial" panose="020B0604020202020204"/>
              </a:rPr>
              <a:t>ml,</a:t>
            </a:r>
            <a:r>
              <a:rPr sz="2400" kern="0" spc="0" dirty="0">
                <a:solidFill>
                  <a:srgbClr val="000000">
                    <a:alpha val="100000"/>
                  </a:srgbClr>
                </a:solidFill>
                <a:latin typeface="Arial" panose="020B0604020202020204"/>
                <a:ea typeface="Arial" panose="020B0604020202020204"/>
                <a:cs typeface="Arial" panose="020B0604020202020204"/>
              </a:rPr>
              <a:t>   </a:t>
            </a:r>
            <a:r>
              <a:rPr sz="2400" kern="0" spc="480" dirty="0">
                <a:solidFill>
                  <a:srgbClr val="000000">
                    <a:alpha val="100000"/>
                  </a:srgbClr>
                </a:solidFill>
                <a:latin typeface="Arial" panose="020B0604020202020204"/>
                <a:ea typeface="Arial" panose="020B0604020202020204"/>
                <a:cs typeface="Arial" panose="020B0604020202020204"/>
              </a:rPr>
              <a:t>...</a:t>
            </a:r>
            <a:endParaRPr lang="en-US" altLang="en-US" sz="2400" dirty="0"/>
          </a:p>
          <a:p>
            <a:pPr marL="19685" algn="l" rtl="0" eaLnBrk="0">
              <a:lnSpc>
                <a:spcPct val="84000"/>
              </a:lnSpc>
              <a:spcBef>
                <a:spcPts val="375"/>
              </a:spcBef>
            </a:pPr>
            <a:r>
              <a:rPr sz="2400" kern="0" spc="370" dirty="0">
                <a:solidFill>
                  <a:srgbClr val="000000">
                    <a:alpha val="100000"/>
                  </a:srgbClr>
                </a:solidFill>
                <a:latin typeface="Arial" panose="020B0604020202020204"/>
                <a:ea typeface="Arial" panose="020B0604020202020204"/>
                <a:cs typeface="Arial" panose="020B0604020202020204"/>
              </a:rPr>
              <a:t>image/jpeg,</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370" dirty="0">
                <a:solidFill>
                  <a:srgbClr val="000000">
                    <a:alpha val="100000"/>
                  </a:srgbClr>
                </a:solidFill>
                <a:latin typeface="Arial" panose="020B0604020202020204"/>
                <a:ea typeface="Arial" panose="020B0604020202020204"/>
                <a:cs typeface="Arial" panose="020B0604020202020204"/>
              </a:rPr>
              <a:t>applicati</a:t>
            </a:r>
            <a:r>
              <a:rPr sz="2400" kern="0" spc="360" dirty="0">
                <a:solidFill>
                  <a:srgbClr val="000000">
                    <a:alpha val="100000"/>
                  </a:srgbClr>
                </a:solidFill>
                <a:latin typeface="Arial" panose="020B0604020202020204"/>
                <a:ea typeface="Arial" panose="020B0604020202020204"/>
                <a:cs typeface="Arial" panose="020B0604020202020204"/>
              </a:rPr>
              <a:t>on/pdf,</a:t>
            </a:r>
            <a:r>
              <a:rPr sz="2400" kern="0" spc="110" dirty="0">
                <a:solidFill>
                  <a:srgbClr val="000000">
                    <a:alpha val="100000"/>
                  </a:srgbClr>
                </a:solidFill>
                <a:latin typeface="Arial" panose="020B0604020202020204"/>
                <a:ea typeface="Arial" panose="020B0604020202020204"/>
                <a:cs typeface="Arial" panose="020B0604020202020204"/>
              </a:rPr>
              <a:t>  </a:t>
            </a:r>
            <a:r>
              <a:rPr sz="2400" kern="0" spc="190" dirty="0">
                <a:solidFill>
                  <a:srgbClr val="000000">
                    <a:alpha val="100000"/>
                  </a:srgbClr>
                </a:solidFill>
                <a:latin typeface="Arial" panose="020B0604020202020204"/>
                <a:ea typeface="Arial" panose="020B0604020202020204"/>
                <a:cs typeface="Arial" panose="020B0604020202020204"/>
              </a:rPr>
              <a:t>video/mp4</a:t>
            </a:r>
            <a:r>
              <a:rPr sz="2400" kern="0" spc="0" dirty="0">
                <a:solidFill>
                  <a:srgbClr val="000000">
                    <a:alpha val="100000"/>
                  </a:srgbClr>
                </a:solidFill>
                <a:latin typeface="Arial" panose="020B0604020202020204"/>
                <a:ea typeface="Arial" panose="020B0604020202020204"/>
                <a:cs typeface="Arial" panose="020B0604020202020204"/>
              </a:rPr>
              <a:t>   </a:t>
            </a:r>
            <a:r>
              <a:rPr sz="2400" kern="0" spc="600" dirty="0">
                <a:solidFill>
                  <a:srgbClr val="000000">
                    <a:alpha val="100000"/>
                  </a:srgbClr>
                </a:solidFill>
                <a:latin typeface="Arial" panose="020B0604020202020204"/>
                <a:ea typeface="Arial" panose="020B0604020202020204"/>
                <a:cs typeface="Arial" panose="020B0604020202020204"/>
              </a:rPr>
              <a:t>...</a:t>
            </a:r>
            <a:endParaRPr lang="en-US" altLang="en-US" sz="2400" dirty="0"/>
          </a:p>
          <a:p>
            <a:pPr marL="26035" algn="l" rtl="0" eaLnBrk="0">
              <a:lnSpc>
                <a:spcPts val="7820"/>
              </a:lnSpc>
            </a:pPr>
            <a:r>
              <a:rPr sz="2400" kern="0" spc="0" dirty="0">
                <a:solidFill>
                  <a:srgbClr val="000000">
                    <a:alpha val="100000"/>
                  </a:srgbClr>
                </a:solidFill>
                <a:latin typeface="Arial" panose="020B0604020202020204"/>
                <a:ea typeface="Arial" panose="020B0604020202020204"/>
                <a:cs typeface="Arial" panose="020B0604020202020204"/>
              </a:rPr>
              <a:t>First</a:t>
            </a:r>
            <a:r>
              <a:rPr sz="2400" kern="0" spc="120" dirty="0">
                <a:solidFill>
                  <a:srgbClr val="000000">
                    <a:alpha val="100000"/>
                  </a:srgbClr>
                </a:solidFill>
                <a:latin typeface="Arial" panose="020B0604020202020204"/>
                <a:ea typeface="Arial" panose="020B0604020202020204"/>
                <a:cs typeface="Arial" panose="020B0604020202020204"/>
              </a:rPr>
              <a:t> </a:t>
            </a:r>
            <a:r>
              <a:rPr sz="2400" kern="0" spc="0" dirty="0">
                <a:solidFill>
                  <a:srgbClr val="000000">
                    <a:alpha val="100000"/>
                  </a:srgbClr>
                </a:solidFill>
                <a:latin typeface="Arial" panose="020B0604020202020204"/>
                <a:ea typeface="Arial" panose="020B0604020202020204"/>
                <a:cs typeface="Arial" panose="020B0604020202020204"/>
              </a:rPr>
              <a:t>priority</a:t>
            </a:r>
            <a:r>
              <a:rPr sz="2400" kern="0" spc="120" dirty="0">
                <a:solidFill>
                  <a:srgbClr val="000000">
                    <a:alpha val="100000"/>
                  </a:srgbClr>
                </a:solidFill>
                <a:latin typeface="Arial" panose="020B0604020202020204"/>
                <a:ea typeface="Arial" panose="020B0604020202020204"/>
                <a:cs typeface="Arial" panose="020B0604020202020204"/>
              </a:rPr>
              <a:t> </a:t>
            </a:r>
            <a:r>
              <a:rPr sz="2400" kern="0" spc="0" dirty="0">
                <a:solidFill>
                  <a:srgbClr val="000000">
                    <a:alpha val="100000"/>
                  </a:srgbClr>
                </a:solidFill>
                <a:latin typeface="Arial" panose="020B0604020202020204"/>
                <a:ea typeface="Arial" panose="020B0604020202020204"/>
                <a:cs typeface="Arial" panose="020B0604020202020204"/>
              </a:rPr>
              <a:t>for</a:t>
            </a:r>
            <a:r>
              <a:rPr sz="2400" kern="0" spc="120" dirty="0">
                <a:solidFill>
                  <a:srgbClr val="000000">
                    <a:alpha val="100000"/>
                  </a:srgbClr>
                </a:solidFill>
                <a:latin typeface="Arial" panose="020B0604020202020204"/>
                <a:ea typeface="Arial" panose="020B0604020202020204"/>
                <a:cs typeface="Arial" panose="020B0604020202020204"/>
              </a:rPr>
              <a:t> </a:t>
            </a:r>
            <a:r>
              <a:rPr sz="2400" kern="0" spc="0" dirty="0">
                <a:solidFill>
                  <a:srgbClr val="000000">
                    <a:alpha val="100000"/>
                  </a:srgbClr>
                </a:solidFill>
                <a:latin typeface="Arial" panose="020B0604020202020204"/>
                <a:ea typeface="Arial" panose="020B0604020202020204"/>
                <a:cs typeface="Arial" panose="020B0604020202020204"/>
              </a:rPr>
              <a:t>the</a:t>
            </a:r>
            <a:r>
              <a:rPr sz="2400" kern="0" spc="170" dirty="0">
                <a:solidFill>
                  <a:srgbClr val="000000">
                    <a:alpha val="100000"/>
                  </a:srgbClr>
                </a:solidFill>
                <a:latin typeface="Arial" panose="020B0604020202020204"/>
                <a:ea typeface="Arial" panose="020B0604020202020204"/>
                <a:cs typeface="Arial" panose="020B0604020202020204"/>
              </a:rPr>
              <a:t> </a:t>
            </a:r>
            <a:r>
              <a:rPr sz="2400" kern="0" spc="0" dirty="0">
                <a:solidFill>
                  <a:srgbClr val="000000">
                    <a:alpha val="100000"/>
                  </a:srgbClr>
                </a:solidFill>
                <a:latin typeface="Arial" panose="020B0604020202020204"/>
                <a:ea typeface="Arial" panose="020B0604020202020204"/>
                <a:cs typeface="Arial" panose="020B0604020202020204"/>
              </a:rPr>
              <a:t>browser</a:t>
            </a:r>
            <a:r>
              <a:rPr sz="2400" kern="0" spc="120" dirty="0">
                <a:solidFill>
                  <a:srgbClr val="000000">
                    <a:alpha val="100000"/>
                  </a:srgbClr>
                </a:solidFill>
                <a:latin typeface="Arial" panose="020B0604020202020204"/>
                <a:ea typeface="Arial" panose="020B0604020202020204"/>
                <a:cs typeface="Arial" panose="020B0604020202020204"/>
              </a:rPr>
              <a:t>!</a:t>
            </a:r>
            <a:endParaRPr lang="en-US" altLang="en-US" sz="2400" dirty="0"/>
          </a:p>
        </p:txBody>
      </p:sp>
      <p:graphicFrame>
        <p:nvGraphicFramePr>
          <p:cNvPr id="126" name="table 12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28" name="table 128"/>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algn="l" rtl="0" eaLnBrk="0">
                        <a:lnSpc>
                          <a:spcPct val="7000"/>
                        </a:lnSpc>
                      </a:pPr>
                      <a:endParaRPr lang="en-US" altLang="en-US" sz="100" dirty="0"/>
                    </a:p>
                    <a:p>
                      <a:pPr marL="8213090" algn="l" rtl="0" eaLnBrk="0">
                        <a:lnSpc>
                          <a:spcPct val="84000"/>
                        </a:lnSpc>
                      </a:pPr>
                      <a:r>
                        <a:rPr sz="1500" kern="0" spc="-10" dirty="0">
                          <a:solidFill>
                            <a:srgbClr val="FFFFFF">
                              <a:alpha val="100000"/>
                            </a:srgbClr>
                          </a:solidFill>
                          <a:latin typeface="Arial" panose="020B0604020202020204"/>
                          <a:ea typeface="Arial" panose="020B0604020202020204"/>
                          <a:cs typeface="Arial" panose="020B0604020202020204"/>
                        </a:rPr>
                        <a:t>12</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table 130"/>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32" name="table 132"/>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21309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13</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134" name="picture 134"/>
          <p:cNvPicPr>
            <a:picLocks noChangeAspect="1"/>
          </p:cNvPicPr>
          <p:nvPr/>
        </p:nvPicPr>
        <p:blipFill>
          <a:blip r:embed="rId1"/>
          <a:stretch>
            <a:fillRect/>
          </a:stretch>
        </p:blipFill>
        <p:spPr>
          <a:xfrm rot="21600000">
            <a:off x="5152681" y="2495169"/>
            <a:ext cx="1990445" cy="1933194"/>
          </a:xfrm>
          <a:prstGeom prst="rect">
            <a:avLst/>
          </a:prstGeom>
        </p:spPr>
      </p:pic>
      <p:pic>
        <p:nvPicPr>
          <p:cNvPr id="136" name="picture 136"/>
          <p:cNvPicPr>
            <a:picLocks noChangeAspect="1"/>
          </p:cNvPicPr>
          <p:nvPr/>
        </p:nvPicPr>
        <p:blipFill>
          <a:blip r:embed="rId2"/>
          <a:stretch>
            <a:fillRect/>
          </a:stretch>
        </p:blipFill>
        <p:spPr>
          <a:xfrm rot="21600000">
            <a:off x="1809724" y="2495169"/>
            <a:ext cx="1828444" cy="1866595"/>
          </a:xfrm>
          <a:prstGeom prst="rect">
            <a:avLst/>
          </a:prstGeom>
        </p:spPr>
      </p:pic>
      <p:sp>
        <p:nvSpPr>
          <p:cNvPr id="138" name="textbox 138"/>
          <p:cNvSpPr/>
          <p:nvPr/>
        </p:nvSpPr>
        <p:spPr>
          <a:xfrm>
            <a:off x="751027" y="1090269"/>
            <a:ext cx="1934210" cy="495934"/>
          </a:xfrm>
          <a:prstGeom prst="rect">
            <a:avLst/>
          </a:prstGeom>
        </p:spPr>
        <p:txBody>
          <a:bodyPr vert="horz" wrap="square" lIns="0" tIns="0" rIns="0" bIns="0"/>
          <a:lstStyle/>
          <a:p>
            <a:pPr algn="l" rtl="0" eaLnBrk="0">
              <a:lnSpc>
                <a:spcPct val="73000"/>
              </a:lnSpc>
            </a:pPr>
            <a:endParaRPr lang="en-US" altLang="en-US" sz="100" dirty="0"/>
          </a:p>
          <a:p>
            <a:pPr marL="12700" algn="l" rtl="0" eaLnBrk="0">
              <a:lnSpc>
                <a:spcPct val="86000"/>
              </a:lnSpc>
            </a:pPr>
            <a:r>
              <a:rPr sz="3600" kern="0" spc="0" dirty="0">
                <a:solidFill>
                  <a:srgbClr val="000000">
                    <a:alpha val="100000"/>
                  </a:srgbClr>
                </a:solidFill>
                <a:latin typeface="Arial" panose="020B0604020202020204"/>
                <a:ea typeface="Arial" panose="020B0604020202020204"/>
                <a:cs typeface="Arial" panose="020B0604020202020204"/>
              </a:rPr>
              <a:t>Encoding</a:t>
            </a:r>
            <a:endParaRPr lang="en-US" alt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40"/>
          <p:cNvSpPr/>
          <p:nvPr/>
        </p:nvSpPr>
        <p:spPr>
          <a:xfrm>
            <a:off x="0" y="2022843"/>
            <a:ext cx="9143365" cy="2410460"/>
          </a:xfrm>
          <a:prstGeom prst="rect">
            <a:avLst/>
          </a:prstGeom>
          <a:solidFill>
            <a:srgbClr val="D3C9ED"/>
          </a:solidFill>
        </p:spPr>
        <p:txBody>
          <a:bodyPr vert="horz" wrap="square" lIns="0" tIns="0" rIns="0" bIns="0"/>
          <a:lstStyle/>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marL="3489960" algn="l" rtl="0" eaLnBrk="0">
              <a:lnSpc>
                <a:spcPct val="84000"/>
              </a:lnSpc>
              <a:spcBef>
                <a:spcPts val="0"/>
              </a:spcBef>
            </a:pPr>
            <a:r>
              <a:rPr sz="4700" kern="0" spc="40" dirty="0">
                <a:solidFill>
                  <a:srgbClr val="000000">
                    <a:alpha val="100000"/>
                  </a:srgbClr>
                </a:solidFill>
                <a:latin typeface="Arial" panose="020B0604020202020204"/>
                <a:ea typeface="Arial" panose="020B0604020202020204"/>
                <a:cs typeface="Arial" panose="020B0604020202020204"/>
              </a:rPr>
              <a:t>Cookies</a:t>
            </a:r>
            <a:endParaRPr lang="en-US" altLang="en-US" sz="4700" dirty="0"/>
          </a:p>
        </p:txBody>
      </p:sp>
      <p:pic>
        <p:nvPicPr>
          <p:cNvPr id="142" name="picture 142"/>
          <p:cNvPicPr>
            <a:picLocks noChangeAspect="1"/>
          </p:cNvPicPr>
          <p:nvPr/>
        </p:nvPicPr>
        <p:blipFill>
          <a:blip r:embed="rId1"/>
          <a:stretch>
            <a:fillRect/>
          </a:stretch>
        </p:blipFill>
        <p:spPr>
          <a:xfrm rot="21600000">
            <a:off x="0" y="5493777"/>
            <a:ext cx="9144000" cy="1364221"/>
          </a:xfrm>
          <a:prstGeom prst="rect">
            <a:avLst/>
          </a:prstGeom>
        </p:spPr>
      </p:pic>
      <p:pic>
        <p:nvPicPr>
          <p:cNvPr id="144" name="picture 144"/>
          <p:cNvPicPr>
            <a:picLocks noChangeAspect="1"/>
          </p:cNvPicPr>
          <p:nvPr/>
        </p:nvPicPr>
        <p:blipFill>
          <a:blip r:embed="rId2"/>
          <a:stretch>
            <a:fillRect/>
          </a:stretch>
        </p:blipFill>
        <p:spPr>
          <a:xfrm rot="21600000">
            <a:off x="0" y="0"/>
            <a:ext cx="9144000" cy="13634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 name="table 14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48" name="table 148"/>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0000"/>
                        </a:lnSpc>
                      </a:pPr>
                      <a:endParaRPr lang="en-US" altLang="en-US" sz="1000" dirty="0"/>
                    </a:p>
                    <a:p>
                      <a:pPr algn="l" rtl="0" eaLnBrk="0">
                        <a:lnSpc>
                          <a:spcPct val="9000"/>
                        </a:lnSpc>
                      </a:pPr>
                      <a:endParaRPr lang="en-US" altLang="en-US" sz="100" dirty="0"/>
                    </a:p>
                    <a:p>
                      <a:pPr marL="8213090" algn="l" rtl="0" eaLnBrk="0">
                        <a:lnSpc>
                          <a:spcPct val="83000"/>
                        </a:lnSpc>
                      </a:pPr>
                      <a:r>
                        <a:rPr sz="1500" kern="0" spc="-10" dirty="0">
                          <a:solidFill>
                            <a:srgbClr val="FFFFFF">
                              <a:alpha val="100000"/>
                            </a:srgbClr>
                          </a:solidFill>
                          <a:latin typeface="Arial" panose="020B0604020202020204"/>
                          <a:ea typeface="Arial" panose="020B0604020202020204"/>
                          <a:cs typeface="Arial" panose="020B0604020202020204"/>
                        </a:rPr>
                        <a:t>15</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150" name="picture 150"/>
          <p:cNvPicPr>
            <a:picLocks noChangeAspect="1"/>
          </p:cNvPicPr>
          <p:nvPr/>
        </p:nvPicPr>
        <p:blipFill>
          <a:blip r:embed="rId1"/>
          <a:stretch>
            <a:fillRect/>
          </a:stretch>
        </p:blipFill>
        <p:spPr>
          <a:xfrm rot="21600000">
            <a:off x="2201286" y="2844284"/>
            <a:ext cx="1168351" cy="1180914"/>
          </a:xfrm>
          <a:prstGeom prst="rect">
            <a:avLst/>
          </a:prstGeom>
        </p:spPr>
      </p:pic>
      <p:pic>
        <p:nvPicPr>
          <p:cNvPr id="152" name="picture 152"/>
          <p:cNvPicPr>
            <a:picLocks noChangeAspect="1"/>
          </p:cNvPicPr>
          <p:nvPr/>
        </p:nvPicPr>
        <p:blipFill>
          <a:blip r:embed="rId2"/>
          <a:stretch>
            <a:fillRect/>
          </a:stretch>
        </p:blipFill>
        <p:spPr>
          <a:xfrm rot="21600000">
            <a:off x="6515278" y="3052154"/>
            <a:ext cx="1299959" cy="803193"/>
          </a:xfrm>
          <a:prstGeom prst="rect">
            <a:avLst/>
          </a:prstGeom>
        </p:spPr>
      </p:pic>
      <p:sp>
        <p:nvSpPr>
          <p:cNvPr id="154" name="textbox 154"/>
          <p:cNvSpPr/>
          <p:nvPr/>
        </p:nvSpPr>
        <p:spPr>
          <a:xfrm>
            <a:off x="639635" y="1090269"/>
            <a:ext cx="1893570" cy="481330"/>
          </a:xfrm>
          <a:prstGeom prst="rect">
            <a:avLst/>
          </a:prstGeom>
        </p:spPr>
        <p:txBody>
          <a:bodyPr vert="horz" wrap="square" lIns="0" tIns="0" rIns="0" bIns="0"/>
          <a:lstStyle/>
          <a:p>
            <a:pPr algn="l" rtl="0" eaLnBrk="0">
              <a:lnSpc>
                <a:spcPct val="86000"/>
              </a:lnSpc>
            </a:pPr>
            <a:endParaRPr lang="en-US" altLang="en-US" sz="100" dirty="0"/>
          </a:p>
          <a:p>
            <a:pPr algn="r" rtl="0" eaLnBrk="0">
              <a:lnSpc>
                <a:spcPct val="83000"/>
              </a:lnSpc>
            </a:pPr>
            <a:r>
              <a:rPr sz="3600" kern="0" spc="-10" dirty="0">
                <a:solidFill>
                  <a:srgbClr val="000000">
                    <a:alpha val="100000"/>
                  </a:srgbClr>
                </a:solidFill>
                <a:latin typeface="Arial" panose="020B0604020202020204"/>
                <a:ea typeface="Arial" panose="020B0604020202020204"/>
                <a:cs typeface="Arial" panose="020B0604020202020204"/>
              </a:rPr>
              <a:t>Stateless</a:t>
            </a:r>
            <a:endParaRPr lang="en-US" altLang="en-US" sz="3600" dirty="0"/>
          </a:p>
        </p:txBody>
      </p:sp>
      <p:grpSp>
        <p:nvGrpSpPr>
          <p:cNvPr id="14" name="group 14"/>
          <p:cNvGrpSpPr/>
          <p:nvPr/>
        </p:nvGrpSpPr>
        <p:grpSpPr>
          <a:xfrm rot="21600000">
            <a:off x="3478682" y="3821404"/>
            <a:ext cx="2780997" cy="190792"/>
            <a:chOff x="0" y="0"/>
            <a:chExt cx="2780997" cy="190792"/>
          </a:xfrm>
        </p:grpSpPr>
        <p:sp>
          <p:nvSpPr>
            <p:cNvPr id="156" name="path"/>
            <p:cNvSpPr/>
            <p:nvPr/>
          </p:nvSpPr>
          <p:spPr>
            <a:xfrm>
              <a:off x="178190" y="76310"/>
              <a:ext cx="2602806" cy="38527"/>
            </a:xfrm>
            <a:custGeom>
              <a:avLst/>
              <a:gdLst/>
              <a:ahLst/>
              <a:cxnLst/>
              <a:rect l="0" t="0" r="0" b="0"/>
              <a:pathLst>
                <a:path w="4098" h="60">
                  <a:moveTo>
                    <a:pt x="0" y="30"/>
                  </a:moveTo>
                  <a:lnTo>
                    <a:pt x="4098" y="30"/>
                  </a:lnTo>
                </a:path>
              </a:pathLst>
            </a:custGeom>
            <a:noFill/>
            <a:ln w="38159" cap="flat">
              <a:solidFill>
                <a:srgbClr val="000000">
                  <a:alpha val="100000"/>
                </a:srgbClr>
              </a:solidFill>
              <a:prstDash val="solid"/>
              <a:round/>
            </a:ln>
          </p:spPr>
          <p:txBody>
            <a:bodyPr rtlCol="0"/>
            <a:lstStyle/>
            <a:p>
              <a:pPr algn="ctr"/>
              <a:endParaRPr lang="zh-CN" altLang="en-US"/>
            </a:p>
          </p:txBody>
        </p:sp>
        <p:sp>
          <p:nvSpPr>
            <p:cNvPr id="158" name="path"/>
            <p:cNvSpPr/>
            <p:nvPr/>
          </p:nvSpPr>
          <p:spPr>
            <a:xfrm>
              <a:off x="0" y="0"/>
              <a:ext cx="190791" cy="190792"/>
            </a:xfrm>
            <a:custGeom>
              <a:avLst/>
              <a:gdLst/>
              <a:ahLst/>
              <a:cxnLst/>
              <a:rect l="0" t="0" r="0" b="0"/>
              <a:pathLst>
                <a:path w="300" h="300">
                  <a:moveTo>
                    <a:pt x="0" y="150"/>
                  </a:moveTo>
                  <a:lnTo>
                    <a:pt x="300" y="0"/>
                  </a:lnTo>
                  <a:lnTo>
                    <a:pt x="300" y="300"/>
                  </a:lnTo>
                  <a:lnTo>
                    <a:pt x="0" y="150"/>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16" name="group 16"/>
          <p:cNvGrpSpPr/>
          <p:nvPr/>
        </p:nvGrpSpPr>
        <p:grpSpPr>
          <a:xfrm rot="21600000">
            <a:off x="3478679" y="3195002"/>
            <a:ext cx="2780997" cy="190791"/>
            <a:chOff x="0" y="0"/>
            <a:chExt cx="2780997" cy="190791"/>
          </a:xfrm>
        </p:grpSpPr>
        <p:sp>
          <p:nvSpPr>
            <p:cNvPr id="160" name="path"/>
            <p:cNvSpPr/>
            <p:nvPr/>
          </p:nvSpPr>
          <p:spPr>
            <a:xfrm>
              <a:off x="0" y="75953"/>
              <a:ext cx="2602806" cy="38528"/>
            </a:xfrm>
            <a:custGeom>
              <a:avLst/>
              <a:gdLst/>
              <a:ahLst/>
              <a:cxnLst/>
              <a:rect l="0" t="0" r="0" b="0"/>
              <a:pathLst>
                <a:path w="4098" h="60">
                  <a:moveTo>
                    <a:pt x="0" y="30"/>
                  </a:moveTo>
                  <a:lnTo>
                    <a:pt x="4098" y="30"/>
                  </a:lnTo>
                </a:path>
              </a:pathLst>
            </a:custGeom>
            <a:noFill/>
            <a:ln w="38159" cap="flat">
              <a:solidFill>
                <a:srgbClr val="000000">
                  <a:alpha val="100000"/>
                </a:srgbClr>
              </a:solidFill>
              <a:prstDash val="solid"/>
              <a:round/>
            </a:ln>
          </p:spPr>
          <p:txBody>
            <a:bodyPr rtlCol="0"/>
            <a:lstStyle/>
            <a:p>
              <a:pPr algn="ctr"/>
              <a:endParaRPr lang="zh-CN" altLang="en-US"/>
            </a:p>
          </p:txBody>
        </p:sp>
        <p:sp>
          <p:nvSpPr>
            <p:cNvPr id="162" name="path"/>
            <p:cNvSpPr/>
            <p:nvPr/>
          </p:nvSpPr>
          <p:spPr>
            <a:xfrm>
              <a:off x="2590205" y="0"/>
              <a:ext cx="190791" cy="190791"/>
            </a:xfrm>
            <a:custGeom>
              <a:avLst/>
              <a:gdLst/>
              <a:ahLst/>
              <a:cxnLst/>
              <a:rect l="0" t="0" r="0" b="0"/>
              <a:pathLst>
                <a:path w="300" h="300">
                  <a:moveTo>
                    <a:pt x="300" y="150"/>
                  </a:moveTo>
                  <a:lnTo>
                    <a:pt x="0" y="300"/>
                  </a:lnTo>
                  <a:lnTo>
                    <a:pt x="0" y="0"/>
                  </a:lnTo>
                  <a:lnTo>
                    <a:pt x="300" y="150"/>
                  </a:lnTo>
                  <a:close/>
                </a:path>
              </a:pathLst>
            </a:custGeom>
            <a:solidFill>
              <a:srgbClr val="000000">
                <a:alpha val="100000"/>
              </a:srgbClr>
            </a:solidFill>
            <a:ln cap="flat">
              <a:noFill/>
              <a:prstDash val="solid"/>
              <a:miter lim="0"/>
            </a:ln>
          </p:spPr>
          <p:txBody>
            <a:bodyPr rtlCol="0"/>
            <a:lstStyle/>
            <a:p>
              <a:pPr algn="ctr"/>
              <a:endParaRPr lang="zh-CN" altLang="en-US"/>
            </a:p>
          </p:txBody>
        </p:sp>
      </p:grpSp>
      <p:sp>
        <p:nvSpPr>
          <p:cNvPr id="164" name="textbox 164"/>
          <p:cNvSpPr/>
          <p:nvPr/>
        </p:nvSpPr>
        <p:spPr>
          <a:xfrm>
            <a:off x="3736542" y="3571081"/>
            <a:ext cx="2331085" cy="318770"/>
          </a:xfrm>
          <a:prstGeom prst="rect">
            <a:avLst/>
          </a:prstGeom>
        </p:spPr>
        <p:txBody>
          <a:bodyPr vert="horz" wrap="square" lIns="0" tIns="0" rIns="0" bIns="0"/>
          <a:lstStyle/>
          <a:p>
            <a:pPr algn="l" rtl="0" eaLnBrk="0">
              <a:lnSpc>
                <a:spcPct val="88000"/>
              </a:lnSpc>
            </a:pPr>
            <a:endParaRPr lang="en-US" altLang="en-US" sz="100" dirty="0"/>
          </a:p>
          <a:p>
            <a:pPr algn="r" rtl="0" eaLnBrk="0">
              <a:lnSpc>
                <a:spcPct val="80000"/>
              </a:lnSpc>
            </a:pPr>
            <a:r>
              <a:rPr sz="2400" kern="0" spc="-90" dirty="0">
                <a:solidFill>
                  <a:srgbClr val="000000">
                    <a:alpha val="100000"/>
                  </a:srgbClr>
                </a:solidFill>
                <a:latin typeface="Arial" panose="020B0604020202020204"/>
                <a:ea typeface="Arial" panose="020B0604020202020204"/>
                <a:cs typeface="Arial" panose="020B0604020202020204"/>
              </a:rPr>
              <a:t>HTTP/1.</a:t>
            </a:r>
            <a:r>
              <a:rPr sz="2400" kern="0" spc="-80" dirty="0">
                <a:solidFill>
                  <a:srgbClr val="000000">
                    <a:alpha val="100000"/>
                  </a:srgbClr>
                </a:solidFill>
                <a:latin typeface="Arial" panose="020B0604020202020204"/>
                <a:ea typeface="Arial" panose="020B0604020202020204"/>
                <a:cs typeface="Arial" panose="020B0604020202020204"/>
              </a:rPr>
              <a:t>1 200</a:t>
            </a:r>
            <a:r>
              <a:rPr sz="2400" kern="0" spc="170" dirty="0">
                <a:solidFill>
                  <a:srgbClr val="000000">
                    <a:alpha val="100000"/>
                  </a:srgbClr>
                </a:solidFill>
                <a:latin typeface="Arial" panose="020B0604020202020204"/>
                <a:ea typeface="Arial" panose="020B0604020202020204"/>
                <a:cs typeface="Arial" panose="020B0604020202020204"/>
              </a:rPr>
              <a:t> </a:t>
            </a:r>
            <a:r>
              <a:rPr sz="2400" kern="0" spc="-80" dirty="0">
                <a:solidFill>
                  <a:srgbClr val="000000">
                    <a:alpha val="100000"/>
                  </a:srgbClr>
                </a:solidFill>
                <a:latin typeface="Arial" panose="020B0604020202020204"/>
                <a:ea typeface="Arial" panose="020B0604020202020204"/>
                <a:cs typeface="Arial" panose="020B0604020202020204"/>
              </a:rPr>
              <a:t>O</a:t>
            </a:r>
            <a:r>
              <a:rPr sz="2400" kern="0" spc="-10" dirty="0">
                <a:solidFill>
                  <a:srgbClr val="000000">
                    <a:alpha val="100000"/>
                  </a:srgbClr>
                </a:solidFill>
                <a:latin typeface="Arial" panose="020B0604020202020204"/>
                <a:ea typeface="Arial" panose="020B0604020202020204"/>
                <a:cs typeface="Arial" panose="020B0604020202020204"/>
              </a:rPr>
              <a:t>K</a:t>
            </a:r>
            <a:endParaRPr lang="en-US" altLang="en-US" sz="2400" dirty="0"/>
          </a:p>
        </p:txBody>
      </p:sp>
      <p:sp>
        <p:nvSpPr>
          <p:cNvPr id="166" name="textbox 166"/>
          <p:cNvSpPr/>
          <p:nvPr/>
        </p:nvSpPr>
        <p:spPr>
          <a:xfrm>
            <a:off x="3746545" y="2948997"/>
            <a:ext cx="2063114" cy="318770"/>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80000"/>
              </a:lnSpc>
            </a:pPr>
            <a:r>
              <a:rPr sz="2400" kern="0" spc="-110" dirty="0">
                <a:solidFill>
                  <a:srgbClr val="000000">
                    <a:alpha val="100000"/>
                  </a:srgbClr>
                </a:solidFill>
                <a:latin typeface="Arial" panose="020B0604020202020204"/>
                <a:ea typeface="Arial" panose="020B0604020202020204"/>
                <a:cs typeface="Arial" panose="020B0604020202020204"/>
              </a:rPr>
              <a:t>GET /</a:t>
            </a:r>
            <a:r>
              <a:rPr sz="2400" kern="0" spc="260" dirty="0">
                <a:solidFill>
                  <a:srgbClr val="000000">
                    <a:alpha val="100000"/>
                  </a:srgbClr>
                </a:solidFill>
                <a:latin typeface="Arial" panose="020B0604020202020204"/>
                <a:ea typeface="Arial" panose="020B0604020202020204"/>
                <a:cs typeface="Arial" panose="020B0604020202020204"/>
              </a:rPr>
              <a:t> </a:t>
            </a:r>
            <a:r>
              <a:rPr sz="2400" kern="0" spc="-110" dirty="0">
                <a:solidFill>
                  <a:srgbClr val="000000">
                    <a:alpha val="100000"/>
                  </a:srgbClr>
                </a:solidFill>
                <a:latin typeface="Arial" panose="020B0604020202020204"/>
                <a:ea typeface="Arial" panose="020B0604020202020204"/>
                <a:cs typeface="Arial" panose="020B0604020202020204"/>
              </a:rPr>
              <a:t>HTTP/1.1</a:t>
            </a: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 name="table 168"/>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70" name="table 170"/>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21309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16</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172" name="textbox 172"/>
          <p:cNvSpPr/>
          <p:nvPr/>
        </p:nvSpPr>
        <p:spPr>
          <a:xfrm>
            <a:off x="643750" y="959053"/>
            <a:ext cx="3345179" cy="62801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4740"/>
              </a:lnSpc>
            </a:pPr>
            <a:r>
              <a:rPr sz="3600" kern="0" spc="70" dirty="0">
                <a:solidFill>
                  <a:srgbClr val="000000">
                    <a:alpha val="100000"/>
                  </a:srgbClr>
                </a:solidFill>
                <a:latin typeface="Arial" panose="020B0604020202020204"/>
                <a:ea typeface="Arial" panose="020B0604020202020204"/>
                <a:cs typeface="Arial" panose="020B0604020202020204"/>
              </a:rPr>
              <a:t>Cookie protocol</a:t>
            </a:r>
            <a:endParaRPr lang="en-US" altLang="en-US" sz="3600" dirty="0"/>
          </a:p>
        </p:txBody>
      </p:sp>
      <p:sp>
        <p:nvSpPr>
          <p:cNvPr id="174" name="textbox 174"/>
          <p:cNvSpPr/>
          <p:nvPr/>
        </p:nvSpPr>
        <p:spPr>
          <a:xfrm>
            <a:off x="1942095" y="4238619"/>
            <a:ext cx="4531995" cy="448944"/>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112000"/>
              </a:lnSpc>
              <a:tabLst>
                <a:tab pos="294640" algn="l"/>
                <a:tab pos="4518025" algn="l"/>
              </a:tabLst>
            </a:pPr>
            <a:r>
              <a:rPr sz="2400" u="sng" kern="0" spc="0" dirty="0">
                <a:solidFill>
                  <a:srgbClr val="000000">
                    <a:alpha val="100000"/>
                  </a:srgbClr>
                </a:solidFill>
                <a:latin typeface="Arial" panose="020B0604020202020204"/>
                <a:ea typeface="Arial" panose="020B0604020202020204"/>
                <a:cs typeface="Arial" panose="020B0604020202020204"/>
              </a:rPr>
              <a:t>	</a:t>
            </a:r>
            <a:r>
              <a:rPr sz="2400" u="sng" kern="0" spc="-40" dirty="0">
                <a:solidFill>
                  <a:srgbClr val="000000">
                    <a:alpha val="100000"/>
                  </a:srgbClr>
                </a:solidFill>
                <a:latin typeface="Arial" panose="020B0604020202020204"/>
                <a:ea typeface="Arial" panose="020B0604020202020204"/>
                <a:cs typeface="Arial" panose="020B0604020202020204"/>
              </a:rPr>
              <a:t>request; </a:t>
            </a:r>
            <a:r>
              <a:rPr sz="2400" b="1" u="sng" kern="0" spc="-40" dirty="0">
                <a:solidFill>
                  <a:srgbClr val="412A7B">
                    <a:alpha val="100000"/>
                  </a:srgbClr>
                </a:solidFill>
                <a:uFill>
                  <a:solidFill>
                    <a:srgbClr val="000000"/>
                  </a:solidFill>
                </a:uFill>
                <a:latin typeface="Arial" panose="020B0604020202020204"/>
                <a:ea typeface="Arial" panose="020B0604020202020204"/>
                <a:cs typeface="Arial" panose="020B0604020202020204"/>
              </a:rPr>
              <a:t>COOKIE</a:t>
            </a:r>
            <a:r>
              <a:rPr sz="2400" u="sng" kern="0" spc="-40" dirty="0">
                <a:solidFill>
                  <a:srgbClr val="000000">
                    <a:alpha val="100000"/>
                  </a:srgbClr>
                </a:solidFill>
                <a:latin typeface="Arial" panose="020B0604020202020204"/>
                <a:ea typeface="Arial" panose="020B0604020202020204"/>
                <a:cs typeface="Arial" panose="020B0604020202020204"/>
              </a:rPr>
              <a:t>=(val</a:t>
            </a:r>
            <a:r>
              <a:rPr sz="2400" u="sng" kern="0" spc="-50" dirty="0">
                <a:solidFill>
                  <a:srgbClr val="000000">
                    <a:alpha val="100000"/>
                  </a:srgbClr>
                </a:solidFill>
                <a:latin typeface="Arial" panose="020B0604020202020204"/>
                <a:ea typeface="Arial" panose="020B0604020202020204"/>
                <a:cs typeface="Arial" panose="020B0604020202020204"/>
              </a:rPr>
              <a:t>ue)</a:t>
            </a:r>
            <a:r>
              <a:rPr sz="2400" u="sng" kern="0" spc="0" dirty="0">
                <a:solidFill>
                  <a:srgbClr val="000000">
                    <a:alpha val="100000"/>
                  </a:srgbClr>
                </a:solidFill>
                <a:latin typeface="Arial" panose="020B0604020202020204"/>
                <a:ea typeface="Arial" panose="020B0604020202020204"/>
                <a:cs typeface="Arial" panose="020B0604020202020204"/>
              </a:rPr>
              <a:t>	</a:t>
            </a:r>
            <a:endParaRPr lang="en-US" altLang="en-US" sz="2400" dirty="0"/>
          </a:p>
        </p:txBody>
      </p:sp>
      <p:sp>
        <p:nvSpPr>
          <p:cNvPr id="176" name="textbox 176"/>
          <p:cNvSpPr/>
          <p:nvPr/>
        </p:nvSpPr>
        <p:spPr>
          <a:xfrm>
            <a:off x="2120301" y="3140260"/>
            <a:ext cx="4531995" cy="448944"/>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112000"/>
              </a:lnSpc>
              <a:tabLst>
                <a:tab pos="228600" algn="l"/>
                <a:tab pos="4518025" algn="l"/>
              </a:tabLst>
            </a:pPr>
            <a:r>
              <a:rPr sz="2400" u="sng" kern="0" spc="0" dirty="0">
                <a:solidFill>
                  <a:srgbClr val="000000">
                    <a:alpha val="100000"/>
                  </a:srgbClr>
                </a:solidFill>
                <a:latin typeface="Arial" panose="020B0604020202020204"/>
                <a:ea typeface="Arial" panose="020B0604020202020204"/>
                <a:cs typeface="Arial" panose="020B0604020202020204"/>
              </a:rPr>
              <a:t>	</a:t>
            </a:r>
            <a:r>
              <a:rPr sz="2400" u="sng" kern="0" spc="-60" dirty="0">
                <a:solidFill>
                  <a:srgbClr val="000000">
                    <a:alpha val="100000"/>
                  </a:srgbClr>
                </a:solidFill>
                <a:latin typeface="Arial" panose="020B0604020202020204"/>
                <a:ea typeface="Arial" panose="020B0604020202020204"/>
                <a:cs typeface="Arial" panose="020B0604020202020204"/>
              </a:rPr>
              <a:t>response; </a:t>
            </a:r>
            <a:r>
              <a:rPr sz="2400" b="1" u="sng" kern="0" spc="-70" dirty="0">
                <a:solidFill>
                  <a:srgbClr val="412A7B">
                    <a:alpha val="100000"/>
                  </a:srgbClr>
                </a:solidFill>
                <a:uFill>
                  <a:solidFill>
                    <a:srgbClr val="000000"/>
                  </a:solidFill>
                </a:uFill>
                <a:latin typeface="Arial" panose="020B0604020202020204"/>
                <a:ea typeface="Arial" panose="020B0604020202020204"/>
                <a:cs typeface="Arial" panose="020B0604020202020204"/>
              </a:rPr>
              <a:t>SET-COOKIE</a:t>
            </a:r>
            <a:r>
              <a:rPr sz="2400" u="sng" kern="0" spc="-70" dirty="0">
                <a:solidFill>
                  <a:srgbClr val="000000">
                    <a:alpha val="100000"/>
                  </a:srgbClr>
                </a:solidFill>
                <a:latin typeface="Arial" panose="020B0604020202020204"/>
                <a:ea typeface="Arial" panose="020B0604020202020204"/>
                <a:cs typeface="Arial" panose="020B0604020202020204"/>
              </a:rPr>
              <a:t>=(value)</a:t>
            </a:r>
            <a:r>
              <a:rPr sz="2400" u="sng" kern="0" spc="0" dirty="0">
                <a:solidFill>
                  <a:srgbClr val="000000">
                    <a:alpha val="100000"/>
                  </a:srgbClr>
                </a:solidFill>
                <a:latin typeface="Arial" panose="020B0604020202020204"/>
                <a:ea typeface="Arial" panose="020B0604020202020204"/>
                <a:cs typeface="Arial" panose="020B0604020202020204"/>
              </a:rPr>
              <a:t>	</a:t>
            </a:r>
            <a:endParaRPr lang="en-US" altLang="en-US" sz="2400" dirty="0"/>
          </a:p>
        </p:txBody>
      </p:sp>
      <p:pic>
        <p:nvPicPr>
          <p:cNvPr id="178" name="picture 178"/>
          <p:cNvPicPr>
            <a:picLocks noChangeAspect="1"/>
          </p:cNvPicPr>
          <p:nvPr/>
        </p:nvPicPr>
        <p:blipFill>
          <a:blip r:embed="rId1"/>
          <a:stretch>
            <a:fillRect/>
          </a:stretch>
        </p:blipFill>
        <p:spPr>
          <a:xfrm rot="21600000">
            <a:off x="483725" y="2512002"/>
            <a:ext cx="1168351" cy="1180914"/>
          </a:xfrm>
          <a:prstGeom prst="rect">
            <a:avLst/>
          </a:prstGeom>
        </p:spPr>
      </p:pic>
      <p:pic>
        <p:nvPicPr>
          <p:cNvPr id="180" name="picture 180"/>
          <p:cNvPicPr>
            <a:picLocks noChangeAspect="1"/>
          </p:cNvPicPr>
          <p:nvPr/>
        </p:nvPicPr>
        <p:blipFill>
          <a:blip r:embed="rId2"/>
          <a:stretch>
            <a:fillRect/>
          </a:stretch>
        </p:blipFill>
        <p:spPr>
          <a:xfrm rot="21600000">
            <a:off x="7016762" y="2719871"/>
            <a:ext cx="1299947" cy="803192"/>
          </a:xfrm>
          <a:prstGeom prst="rect">
            <a:avLst/>
          </a:prstGeom>
        </p:spPr>
      </p:pic>
      <p:grpSp>
        <p:nvGrpSpPr>
          <p:cNvPr id="18" name="group 18"/>
          <p:cNvGrpSpPr/>
          <p:nvPr/>
        </p:nvGrpSpPr>
        <p:grpSpPr>
          <a:xfrm rot="21600000">
            <a:off x="1954795" y="2862719"/>
            <a:ext cx="4684320" cy="190804"/>
            <a:chOff x="0" y="0"/>
            <a:chExt cx="4684320" cy="190804"/>
          </a:xfrm>
        </p:grpSpPr>
        <p:sp>
          <p:nvSpPr>
            <p:cNvPr id="182" name="path"/>
            <p:cNvSpPr/>
            <p:nvPr/>
          </p:nvSpPr>
          <p:spPr>
            <a:xfrm>
              <a:off x="0" y="75953"/>
              <a:ext cx="4506128" cy="38528"/>
            </a:xfrm>
            <a:custGeom>
              <a:avLst/>
              <a:gdLst/>
              <a:ahLst/>
              <a:cxnLst/>
              <a:rect l="0" t="0" r="0" b="0"/>
              <a:pathLst>
                <a:path w="7096" h="60">
                  <a:moveTo>
                    <a:pt x="0" y="30"/>
                  </a:moveTo>
                  <a:lnTo>
                    <a:pt x="7096" y="30"/>
                  </a:lnTo>
                </a:path>
              </a:pathLst>
            </a:custGeom>
            <a:noFill/>
            <a:ln w="38159" cap="flat">
              <a:solidFill>
                <a:srgbClr val="000000">
                  <a:alpha val="100000"/>
                </a:srgbClr>
              </a:solidFill>
              <a:prstDash val="solid"/>
              <a:round/>
            </a:ln>
          </p:spPr>
          <p:txBody>
            <a:bodyPr rtlCol="0"/>
            <a:lstStyle/>
            <a:p>
              <a:pPr algn="ctr"/>
              <a:endParaRPr lang="zh-CN" altLang="en-US"/>
            </a:p>
          </p:txBody>
        </p:sp>
        <p:sp>
          <p:nvSpPr>
            <p:cNvPr id="184" name="path"/>
            <p:cNvSpPr/>
            <p:nvPr/>
          </p:nvSpPr>
          <p:spPr>
            <a:xfrm>
              <a:off x="4493528" y="0"/>
              <a:ext cx="190791" cy="190804"/>
            </a:xfrm>
            <a:custGeom>
              <a:avLst/>
              <a:gdLst/>
              <a:ahLst/>
              <a:cxnLst/>
              <a:rect l="0" t="0" r="0" b="0"/>
              <a:pathLst>
                <a:path w="300" h="300">
                  <a:moveTo>
                    <a:pt x="300" y="150"/>
                  </a:moveTo>
                  <a:lnTo>
                    <a:pt x="0" y="300"/>
                  </a:lnTo>
                  <a:lnTo>
                    <a:pt x="0" y="0"/>
                  </a:lnTo>
                  <a:lnTo>
                    <a:pt x="300" y="150"/>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20" name="group 20"/>
          <p:cNvGrpSpPr/>
          <p:nvPr/>
        </p:nvGrpSpPr>
        <p:grpSpPr>
          <a:xfrm rot="21600000">
            <a:off x="1954796" y="4817161"/>
            <a:ext cx="4684320" cy="190804"/>
            <a:chOff x="0" y="0"/>
            <a:chExt cx="4684320" cy="190804"/>
          </a:xfrm>
        </p:grpSpPr>
        <p:sp>
          <p:nvSpPr>
            <p:cNvPr id="186" name="path"/>
            <p:cNvSpPr/>
            <p:nvPr/>
          </p:nvSpPr>
          <p:spPr>
            <a:xfrm>
              <a:off x="178204" y="76322"/>
              <a:ext cx="4506115" cy="38514"/>
            </a:xfrm>
            <a:custGeom>
              <a:avLst/>
              <a:gdLst/>
              <a:ahLst/>
              <a:cxnLst/>
              <a:rect l="0" t="0" r="0" b="0"/>
              <a:pathLst>
                <a:path w="7096" h="60">
                  <a:moveTo>
                    <a:pt x="0" y="30"/>
                  </a:moveTo>
                  <a:lnTo>
                    <a:pt x="7096" y="30"/>
                  </a:lnTo>
                </a:path>
              </a:pathLst>
            </a:custGeom>
            <a:noFill/>
            <a:ln w="38159" cap="flat">
              <a:solidFill>
                <a:srgbClr val="000000">
                  <a:alpha val="100000"/>
                </a:srgbClr>
              </a:solidFill>
              <a:prstDash val="solid"/>
              <a:round/>
            </a:ln>
          </p:spPr>
          <p:txBody>
            <a:bodyPr rtlCol="0"/>
            <a:lstStyle/>
            <a:p>
              <a:pPr algn="ctr"/>
              <a:endParaRPr lang="zh-CN" altLang="en-US"/>
            </a:p>
          </p:txBody>
        </p:sp>
        <p:sp>
          <p:nvSpPr>
            <p:cNvPr id="188" name="path"/>
            <p:cNvSpPr/>
            <p:nvPr/>
          </p:nvSpPr>
          <p:spPr>
            <a:xfrm>
              <a:off x="0" y="0"/>
              <a:ext cx="190804" cy="190804"/>
            </a:xfrm>
            <a:custGeom>
              <a:avLst/>
              <a:gdLst/>
              <a:ahLst/>
              <a:cxnLst/>
              <a:rect l="0" t="0" r="0" b="0"/>
              <a:pathLst>
                <a:path w="300" h="300">
                  <a:moveTo>
                    <a:pt x="0" y="150"/>
                  </a:moveTo>
                  <a:lnTo>
                    <a:pt x="300" y="0"/>
                  </a:lnTo>
                  <a:lnTo>
                    <a:pt x="300" y="300"/>
                  </a:lnTo>
                  <a:lnTo>
                    <a:pt x="0" y="150"/>
                  </a:lnTo>
                  <a:close/>
                </a:path>
              </a:pathLst>
            </a:custGeom>
            <a:solidFill>
              <a:srgbClr val="000000">
                <a:alpha val="100000"/>
              </a:srgbClr>
            </a:solidFill>
            <a:ln cap="flat">
              <a:noFill/>
              <a:prstDash val="solid"/>
              <a:miter lim="0"/>
            </a:ln>
          </p:spPr>
          <p:txBody>
            <a:bodyPr rtlCol="0"/>
            <a:lstStyle/>
            <a:p>
              <a:pPr algn="ctr"/>
              <a:endParaRPr lang="zh-CN" altLang="en-US"/>
            </a:p>
          </p:txBody>
        </p:sp>
      </p:grpSp>
      <p:sp>
        <p:nvSpPr>
          <p:cNvPr id="190" name="textbox 190"/>
          <p:cNvSpPr/>
          <p:nvPr/>
        </p:nvSpPr>
        <p:spPr>
          <a:xfrm>
            <a:off x="7116691" y="5598242"/>
            <a:ext cx="1475105" cy="303529"/>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79000"/>
              </a:lnSpc>
            </a:pPr>
            <a:r>
              <a:rPr sz="2300" kern="0" spc="-90" dirty="0">
                <a:solidFill>
                  <a:srgbClr val="000000">
                    <a:alpha val="100000"/>
                  </a:srgbClr>
                </a:solidFill>
                <a:latin typeface="Arial" panose="020B0604020202020204"/>
                <a:ea typeface="Arial" panose="020B0604020202020204"/>
                <a:cs typeface="Arial" panose="020B0604020202020204"/>
              </a:rPr>
              <a:t>(RFC</a:t>
            </a:r>
            <a:r>
              <a:rPr sz="2300" kern="0" spc="190" dirty="0">
                <a:solidFill>
                  <a:srgbClr val="000000">
                    <a:alpha val="100000"/>
                  </a:srgbClr>
                </a:solidFill>
                <a:latin typeface="Arial" panose="020B0604020202020204"/>
                <a:ea typeface="Arial" panose="020B0604020202020204"/>
                <a:cs typeface="Arial" panose="020B0604020202020204"/>
              </a:rPr>
              <a:t> </a:t>
            </a:r>
            <a:r>
              <a:rPr sz="2300" kern="0" spc="-90" dirty="0">
                <a:solidFill>
                  <a:srgbClr val="000000">
                    <a:alpha val="100000"/>
                  </a:srgbClr>
                </a:solidFill>
                <a:latin typeface="Arial" panose="020B0604020202020204"/>
                <a:ea typeface="Arial" panose="020B0604020202020204"/>
                <a:cs typeface="Arial" panose="020B0604020202020204"/>
              </a:rPr>
              <a:t>6265)</a:t>
            </a:r>
            <a:endParaRPr lang="en-US" altLang="en-US" sz="2300" dirty="0"/>
          </a:p>
        </p:txBody>
      </p:sp>
      <p:sp>
        <p:nvSpPr>
          <p:cNvPr id="192" name="textbox 192"/>
          <p:cNvSpPr/>
          <p:nvPr/>
        </p:nvSpPr>
        <p:spPr>
          <a:xfrm>
            <a:off x="2224122" y="2636127"/>
            <a:ext cx="1050925" cy="312420"/>
          </a:xfrm>
          <a:prstGeom prst="rect">
            <a:avLst/>
          </a:prstGeom>
        </p:spPr>
        <p:txBody>
          <a:bodyPr vert="horz" wrap="square" lIns="0" tIns="0" rIns="0" bIns="0"/>
          <a:lstStyle/>
          <a:p>
            <a:pPr algn="l" rtl="0" eaLnBrk="0">
              <a:lnSpc>
                <a:spcPct val="91000"/>
              </a:lnSpc>
            </a:pPr>
            <a:endParaRPr lang="en-US" altLang="en-US" sz="100" dirty="0"/>
          </a:p>
          <a:p>
            <a:pPr marL="12700" algn="l" rtl="0" eaLnBrk="0">
              <a:lnSpc>
                <a:spcPct val="78000"/>
              </a:lnSpc>
            </a:pPr>
            <a:r>
              <a:rPr sz="2400" kern="0" spc="0" dirty="0">
                <a:solidFill>
                  <a:srgbClr val="000000">
                    <a:alpha val="100000"/>
                  </a:srgbClr>
                </a:solidFill>
                <a:latin typeface="Arial" panose="020B0604020202020204"/>
                <a:ea typeface="Arial" panose="020B0604020202020204"/>
                <a:cs typeface="Arial" panose="020B0604020202020204"/>
              </a:rPr>
              <a:t>request</a:t>
            </a:r>
            <a:endParaRPr lang="en-US" altLang="en-US" sz="2400" dirty="0"/>
          </a:p>
        </p:txBody>
      </p:sp>
      <p:sp>
        <p:nvSpPr>
          <p:cNvPr id="194" name="path"/>
          <p:cNvSpPr/>
          <p:nvPr/>
        </p:nvSpPr>
        <p:spPr>
          <a:xfrm>
            <a:off x="1954796" y="3489121"/>
            <a:ext cx="190804" cy="190792"/>
          </a:xfrm>
          <a:custGeom>
            <a:avLst/>
            <a:gdLst/>
            <a:ahLst/>
            <a:cxnLst/>
            <a:rect l="0" t="0" r="0" b="0"/>
            <a:pathLst>
              <a:path w="300" h="300">
                <a:moveTo>
                  <a:pt x="0" y="150"/>
                </a:moveTo>
                <a:lnTo>
                  <a:pt x="300" y="0"/>
                </a:lnTo>
                <a:lnTo>
                  <a:pt x="300" y="300"/>
                </a:lnTo>
                <a:lnTo>
                  <a:pt x="0" y="15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196" name="path"/>
          <p:cNvSpPr/>
          <p:nvPr/>
        </p:nvSpPr>
        <p:spPr>
          <a:xfrm>
            <a:off x="6448323" y="4582794"/>
            <a:ext cx="190791" cy="190804"/>
          </a:xfrm>
          <a:custGeom>
            <a:avLst/>
            <a:gdLst/>
            <a:ahLst/>
            <a:cxnLst/>
            <a:rect l="0" t="0" r="0" b="0"/>
            <a:pathLst>
              <a:path w="300" h="300">
                <a:moveTo>
                  <a:pt x="300" y="150"/>
                </a:moveTo>
                <a:lnTo>
                  <a:pt x="0" y="300"/>
                </a:lnTo>
                <a:lnTo>
                  <a:pt x="0" y="0"/>
                </a:lnTo>
                <a:lnTo>
                  <a:pt x="300" y="150"/>
                </a:lnTo>
                <a:close/>
              </a:path>
            </a:pathLst>
          </a:custGeom>
          <a:solidFill>
            <a:srgbClr val="000000">
              <a:alpha val="100000"/>
            </a:srgbClr>
          </a:solidFill>
          <a:ln cap="flat">
            <a:noFill/>
            <a:prstDash val="solid"/>
            <a:miter lim="0"/>
          </a:ln>
        </p:spPr>
        <p:txBody>
          <a:bodyPr rtlCol="0"/>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 name="table 198"/>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200" name="table 200"/>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1000"/>
                        </a:lnSpc>
                      </a:pPr>
                      <a:endParaRPr lang="en-US" altLang="en-US" sz="1000" dirty="0"/>
                    </a:p>
                    <a:p>
                      <a:pPr marL="8213090" algn="l" rtl="0" eaLnBrk="0">
                        <a:lnSpc>
                          <a:spcPct val="83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17</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202" name="textbox 202"/>
          <p:cNvSpPr/>
          <p:nvPr/>
        </p:nvSpPr>
        <p:spPr>
          <a:xfrm>
            <a:off x="1942095" y="2968899"/>
            <a:ext cx="4709795" cy="1075689"/>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112000"/>
              </a:lnSpc>
              <a:tabLst>
                <a:tab pos="283845" algn="l"/>
                <a:tab pos="4505325" algn="l"/>
              </a:tabLst>
            </a:pPr>
            <a:r>
              <a:rPr sz="2400" u="sng" kern="0" spc="0" dirty="0">
                <a:solidFill>
                  <a:srgbClr val="000000">
                    <a:alpha val="100000"/>
                  </a:srgbClr>
                </a:solidFill>
                <a:latin typeface="Arial" panose="020B0604020202020204"/>
                <a:ea typeface="Arial" panose="020B0604020202020204"/>
                <a:cs typeface="Arial" panose="020B0604020202020204"/>
              </a:rPr>
              <a:t>	</a:t>
            </a:r>
            <a:r>
              <a:rPr sz="2400" u="sng" kern="0" spc="-60" dirty="0">
                <a:solidFill>
                  <a:srgbClr val="000000">
                    <a:alpha val="100000"/>
                  </a:srgbClr>
                </a:solidFill>
                <a:latin typeface="Arial" panose="020B0604020202020204"/>
                <a:ea typeface="Arial" panose="020B0604020202020204"/>
                <a:cs typeface="Arial" panose="020B0604020202020204"/>
              </a:rPr>
              <a:t>view</a:t>
            </a:r>
            <a:r>
              <a:rPr sz="2400" u="sng" kern="0" spc="210" dirty="0">
                <a:solidFill>
                  <a:srgbClr val="000000">
                    <a:alpha val="100000"/>
                  </a:srgbClr>
                </a:solidFill>
                <a:latin typeface="Arial" panose="020B0604020202020204"/>
                <a:ea typeface="Arial" panose="020B0604020202020204"/>
                <a:cs typeface="Arial" panose="020B0604020202020204"/>
              </a:rPr>
              <a:t> </a:t>
            </a:r>
            <a:r>
              <a:rPr sz="2400" u="sng" kern="0" spc="-60" dirty="0">
                <a:solidFill>
                  <a:srgbClr val="000000">
                    <a:alpha val="100000"/>
                  </a:srgbClr>
                </a:solidFill>
                <a:latin typeface="Arial" panose="020B0604020202020204"/>
                <a:ea typeface="Arial" panose="020B0604020202020204"/>
                <a:cs typeface="Arial" panose="020B0604020202020204"/>
              </a:rPr>
              <a:t>page; COOKIE=1x33ad4</a:t>
            </a:r>
            <a:r>
              <a:rPr sz="2400" u="sng" kern="0" spc="0" dirty="0">
                <a:solidFill>
                  <a:srgbClr val="000000">
                    <a:alpha val="100000"/>
                  </a:srgbClr>
                </a:solidFill>
                <a:latin typeface="Arial" panose="020B0604020202020204"/>
                <a:ea typeface="Arial" panose="020B0604020202020204"/>
                <a:cs typeface="Arial" panose="020B0604020202020204"/>
              </a:rPr>
              <a:t>	</a:t>
            </a:r>
            <a:endParaRPr lang="en-US" altLang="en-US" sz="2400" dirty="0"/>
          </a:p>
          <a:p>
            <a:pPr algn="l" rtl="0" eaLnBrk="0">
              <a:lnSpc>
                <a:spcPct val="101000"/>
              </a:lnSpc>
            </a:pPr>
            <a:endParaRPr lang="en-US" altLang="en-US" sz="1400" dirty="0"/>
          </a:p>
          <a:p>
            <a:pPr algn="l" rtl="0" eaLnBrk="0">
              <a:lnSpc>
                <a:spcPct val="13000"/>
              </a:lnSpc>
            </a:pPr>
            <a:endParaRPr lang="en-US" altLang="en-US" sz="100" dirty="0"/>
          </a:p>
          <a:p>
            <a:pPr marL="190500" algn="l" rtl="0" eaLnBrk="0">
              <a:lnSpc>
                <a:spcPct val="112000"/>
              </a:lnSpc>
              <a:tabLst>
                <a:tab pos="3302000" algn="l"/>
                <a:tab pos="4695825" algn="l"/>
              </a:tabLst>
            </a:pPr>
            <a:r>
              <a:rPr sz="2400" u="sng" kern="0" spc="0" dirty="0">
                <a:solidFill>
                  <a:srgbClr val="000000">
                    <a:alpha val="100000"/>
                  </a:srgbClr>
                </a:solidFill>
                <a:latin typeface="Arial" panose="020B0604020202020204"/>
                <a:ea typeface="Arial" panose="020B0604020202020204"/>
                <a:cs typeface="Arial" panose="020B0604020202020204"/>
              </a:rPr>
              <a:t>	</a:t>
            </a:r>
            <a:r>
              <a:rPr sz="2400" u="sng" kern="0" spc="-80" dirty="0">
                <a:solidFill>
                  <a:srgbClr val="000000">
                    <a:alpha val="100000"/>
                  </a:srgbClr>
                </a:solidFill>
                <a:latin typeface="Arial" panose="020B0604020202020204"/>
                <a:ea typeface="Arial" panose="020B0604020202020204"/>
                <a:cs typeface="Arial" panose="020B0604020202020204"/>
              </a:rPr>
              <a:t>ok;</a:t>
            </a:r>
            <a:r>
              <a:rPr sz="2400" u="sng" kern="0" spc="80" dirty="0">
                <a:solidFill>
                  <a:srgbClr val="000000">
                    <a:alpha val="100000"/>
                  </a:srgbClr>
                </a:solidFill>
                <a:latin typeface="Arial" panose="020B0604020202020204"/>
                <a:ea typeface="Arial" panose="020B0604020202020204"/>
                <a:cs typeface="Arial" panose="020B0604020202020204"/>
              </a:rPr>
              <a:t> </a:t>
            </a:r>
            <a:r>
              <a:rPr sz="2400" u="sng" kern="0" spc="-80" dirty="0">
                <a:solidFill>
                  <a:srgbClr val="000000">
                    <a:alpha val="100000"/>
                  </a:srgbClr>
                </a:solidFill>
                <a:latin typeface="Arial" panose="020B0604020202020204"/>
                <a:ea typeface="Arial" panose="020B0604020202020204"/>
                <a:cs typeface="Arial" panose="020B0604020202020204"/>
              </a:rPr>
              <a:t>(page)</a:t>
            </a:r>
            <a:r>
              <a:rPr sz="2400" u="sng" kern="0" spc="0" dirty="0">
                <a:solidFill>
                  <a:srgbClr val="000000">
                    <a:alpha val="100000"/>
                  </a:srgbClr>
                </a:solidFill>
                <a:latin typeface="Arial" panose="020B0604020202020204"/>
                <a:ea typeface="Arial" panose="020B0604020202020204"/>
                <a:cs typeface="Arial" panose="020B0604020202020204"/>
              </a:rPr>
              <a:t>	</a:t>
            </a:r>
            <a:endParaRPr lang="en-US" altLang="en-US" sz="2400" dirty="0"/>
          </a:p>
        </p:txBody>
      </p:sp>
      <p:sp>
        <p:nvSpPr>
          <p:cNvPr id="204" name="path"/>
          <p:cNvSpPr/>
          <p:nvPr/>
        </p:nvSpPr>
        <p:spPr>
          <a:xfrm>
            <a:off x="6445565" y="3313798"/>
            <a:ext cx="190791" cy="190805"/>
          </a:xfrm>
          <a:custGeom>
            <a:avLst/>
            <a:gdLst/>
            <a:ahLst/>
            <a:cxnLst/>
            <a:rect l="0" t="0" r="0" b="0"/>
            <a:pathLst>
              <a:path w="300" h="300">
                <a:moveTo>
                  <a:pt x="300" y="150"/>
                </a:moveTo>
                <a:lnTo>
                  <a:pt x="0" y="300"/>
                </a:lnTo>
                <a:lnTo>
                  <a:pt x="0" y="0"/>
                </a:lnTo>
                <a:lnTo>
                  <a:pt x="300" y="150"/>
                </a:lnTo>
                <a:close/>
              </a:path>
            </a:pathLst>
          </a:custGeom>
          <a:solidFill>
            <a:srgbClr val="000000">
              <a:alpha val="100000"/>
            </a:srgbClr>
          </a:solidFill>
          <a:ln cap="flat">
            <a:noFill/>
            <a:prstDash val="solid"/>
            <a:miter lim="0"/>
          </a:ln>
        </p:spPr>
        <p:txBody>
          <a:bodyPr rtlCol="0"/>
          <a:lstStyle/>
          <a:p>
            <a:pPr algn="ctr"/>
            <a:endParaRPr lang="zh-CN" altLang="en-US"/>
          </a:p>
        </p:txBody>
      </p:sp>
      <p:graphicFrame>
        <p:nvGraphicFramePr>
          <p:cNvPr id="206" name="table 206"/>
          <p:cNvGraphicFramePr>
            <a:graphicFrameLocks noGrp="1"/>
          </p:cNvGraphicFramePr>
          <p:nvPr/>
        </p:nvGraphicFramePr>
        <p:xfrm>
          <a:off x="5771336" y="4703478"/>
          <a:ext cx="2891790" cy="1452244"/>
        </p:xfrm>
        <a:graphic>
          <a:graphicData uri="http://schemas.openxmlformats.org/drawingml/2006/table">
            <a:tbl>
              <a:tblPr/>
              <a:tblGrid>
                <a:gridCol w="1446530"/>
                <a:gridCol w="1445260"/>
              </a:tblGrid>
              <a:tr h="376554">
                <a:tc gridSpan="2">
                  <a:txBody>
                    <a:bodyPr/>
                    <a:lstStyle/>
                    <a:p>
                      <a:pPr marL="877570" algn="l" rtl="0" eaLnBrk="0">
                        <a:lnSpc>
                          <a:spcPts val="2915"/>
                        </a:lnSpc>
                      </a:pPr>
                      <a:r>
                        <a:rPr sz="2400" kern="0" spc="-30" dirty="0">
                          <a:solidFill>
                            <a:srgbClr val="000000">
                              <a:alpha val="100000"/>
                            </a:srgbClr>
                          </a:solidFill>
                          <a:latin typeface="Arial" panose="020B0604020202020204"/>
                          <a:ea typeface="Arial" panose="020B0604020202020204"/>
                          <a:cs typeface="Arial" panose="020B0604020202020204"/>
                        </a:rPr>
                        <a:t>sessions</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D3C9ED"/>
                    </a:solidFill>
                  </a:tcPr>
                </a:tc>
                <a:tc hMerge="1">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D3C9ED"/>
                    </a:solidFill>
                  </a:tcPr>
                </a:tc>
              </a:tr>
              <a:tr h="356234">
                <a:tc>
                  <a:txBody>
                    <a:bodyPr/>
                    <a:lstStyle/>
                    <a:p>
                      <a:pPr algn="l" rtl="0" eaLnBrk="0">
                        <a:lnSpc>
                          <a:spcPct val="109000"/>
                        </a:lnSpc>
                      </a:pPr>
                      <a:endParaRPr lang="en-US" altLang="en-US" sz="800" dirty="0"/>
                    </a:p>
                    <a:p>
                      <a:pPr marL="447675" algn="l" rtl="0" eaLnBrk="0">
                        <a:lnSpc>
                          <a:spcPts val="1705"/>
                        </a:lnSpc>
                        <a:spcBef>
                          <a:spcPts val="5"/>
                        </a:spcBef>
                      </a:pPr>
                      <a:r>
                        <a:rPr sz="2400" kern="0" spc="-30" dirty="0">
                          <a:solidFill>
                            <a:srgbClr val="000000">
                              <a:alpha val="100000"/>
                            </a:srgbClr>
                          </a:solidFill>
                          <a:latin typeface="Arial" panose="020B0604020202020204"/>
                          <a:ea typeface="Arial" panose="020B0604020202020204"/>
                          <a:cs typeface="Arial" panose="020B0604020202020204"/>
                        </a:rPr>
                        <a:t>user</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D3C9ED"/>
                    </a:solidFill>
                  </a:tcPr>
                </a:tc>
                <a:tc>
                  <a:txBody>
                    <a:bodyPr/>
                    <a:lstStyle/>
                    <a:p>
                      <a:pPr algn="l" rtl="0" eaLnBrk="0">
                        <a:lnSpc>
                          <a:spcPct val="16000"/>
                        </a:lnSpc>
                      </a:pPr>
                      <a:endParaRPr lang="en-US" altLang="en-US" sz="100" dirty="0"/>
                    </a:p>
                    <a:p>
                      <a:pPr marL="293370" algn="l" rtl="0" eaLnBrk="0">
                        <a:lnSpc>
                          <a:spcPct val="95000"/>
                        </a:lnSpc>
                      </a:pPr>
                      <a:r>
                        <a:rPr sz="2400" kern="0" spc="-20" dirty="0">
                          <a:solidFill>
                            <a:srgbClr val="000000">
                              <a:alpha val="100000"/>
                            </a:srgbClr>
                          </a:solidFill>
                          <a:latin typeface="Arial" panose="020B0604020202020204"/>
                          <a:ea typeface="Arial" panose="020B0604020202020204"/>
                          <a:cs typeface="Arial" panose="020B0604020202020204"/>
                        </a:rPr>
                        <a:t>cookie</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D3C9ED"/>
                    </a:solidFill>
                  </a:tcPr>
                </a:tc>
              </a:tr>
              <a:tr h="353695">
                <a:tc>
                  <a:txBody>
                    <a:bodyPr/>
                    <a:lstStyle/>
                    <a:p>
                      <a:pPr algn="l" rtl="0" eaLnBrk="0">
                        <a:lnSpc>
                          <a:spcPct val="23000"/>
                        </a:lnSpc>
                      </a:pPr>
                      <a:endParaRPr lang="en-US" altLang="en-US" sz="100" dirty="0"/>
                    </a:p>
                    <a:p>
                      <a:pPr marL="113030" algn="l" rtl="0" eaLnBrk="0">
                        <a:lnSpc>
                          <a:spcPct val="94000"/>
                        </a:lnSpc>
                      </a:pPr>
                      <a:r>
                        <a:rPr sz="2400" kern="0" spc="-30" dirty="0">
                          <a:solidFill>
                            <a:srgbClr val="000000">
                              <a:alpha val="100000"/>
                            </a:srgbClr>
                          </a:solidFill>
                          <a:latin typeface="Arial" panose="020B0604020202020204"/>
                          <a:ea typeface="Arial" panose="020B0604020202020204"/>
                          <a:cs typeface="Arial" panose="020B0604020202020204"/>
                        </a:rPr>
                        <a:t>david</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c>
                  <a:txBody>
                    <a:bodyPr/>
                    <a:lstStyle/>
                    <a:p>
                      <a:pPr algn="l" rtl="0" eaLnBrk="0">
                        <a:lnSpc>
                          <a:spcPct val="113000"/>
                        </a:lnSpc>
                      </a:pPr>
                      <a:endParaRPr lang="en-US" altLang="en-US" sz="400" dirty="0"/>
                    </a:p>
                    <a:p>
                      <a:pPr marL="118745" algn="l" rtl="0" eaLnBrk="0">
                        <a:lnSpc>
                          <a:spcPct val="76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1x33ad4</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r h="365759">
                <a:tc>
                  <a:txBody>
                    <a:bodyPr/>
                    <a:lstStyle/>
                    <a:p>
                      <a:pPr algn="l" rtl="0" eaLnBrk="0">
                        <a:lnSpc>
                          <a:spcPct val="181000"/>
                        </a:lnSpc>
                      </a:pPr>
                      <a:endParaRPr lang="en-US" altLang="en-US" sz="1000" dirty="0"/>
                    </a:p>
                    <a:p>
                      <a:pPr marL="120015" algn="l" rtl="0" eaLnBrk="0">
                        <a:lnSpc>
                          <a:spcPts val="655"/>
                        </a:lnSpc>
                        <a:spcBef>
                          <a:spcPts val="0"/>
                        </a:spcBef>
                      </a:pPr>
                      <a:r>
                        <a:rPr sz="2100" kern="0" spc="-60" dirty="0">
                          <a:solidFill>
                            <a:srgbClr val="000000">
                              <a:alpha val="100000"/>
                            </a:srgbClr>
                          </a:solidFill>
                          <a:latin typeface="Arial" panose="020B0604020202020204"/>
                          <a:ea typeface="Arial" panose="020B0604020202020204"/>
                          <a:cs typeface="Arial" panose="020B0604020202020204"/>
                        </a:rPr>
                        <a:t>...</a:t>
                      </a:r>
                      <a:endParaRPr lang="en-US" altLang="en-US" sz="21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c>
                  <a:txBody>
                    <a:bodyPr/>
                    <a:lstStyle/>
                    <a:p>
                      <a:pPr algn="l" rtl="0" eaLnBrk="0">
                        <a:lnSpc>
                          <a:spcPct val="181000"/>
                        </a:lnSpc>
                      </a:pPr>
                      <a:endParaRPr lang="en-US" altLang="en-US" sz="1000" dirty="0"/>
                    </a:p>
                    <a:p>
                      <a:pPr marL="113665" algn="l" rtl="0" eaLnBrk="0">
                        <a:lnSpc>
                          <a:spcPts val="655"/>
                        </a:lnSpc>
                        <a:spcBef>
                          <a:spcPts val="0"/>
                        </a:spcBef>
                      </a:pPr>
                      <a:r>
                        <a:rPr sz="2100" kern="0" spc="-60" dirty="0">
                          <a:solidFill>
                            <a:srgbClr val="000000">
                              <a:alpha val="100000"/>
                            </a:srgbClr>
                          </a:solidFill>
                          <a:latin typeface="Arial" panose="020B0604020202020204"/>
                          <a:ea typeface="Arial" panose="020B0604020202020204"/>
                          <a:cs typeface="Arial" panose="020B0604020202020204"/>
                        </a:rPr>
                        <a:t>...</a:t>
                      </a:r>
                      <a:endParaRPr lang="en-US" altLang="en-US" sz="21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bl>
          </a:graphicData>
        </a:graphic>
      </p:graphicFrame>
      <p:graphicFrame>
        <p:nvGraphicFramePr>
          <p:cNvPr id="208" name="table 208"/>
          <p:cNvGraphicFramePr>
            <a:graphicFrameLocks noGrp="1"/>
          </p:cNvGraphicFramePr>
          <p:nvPr/>
        </p:nvGraphicFramePr>
        <p:xfrm>
          <a:off x="279538" y="5059153"/>
          <a:ext cx="2891790" cy="1102994"/>
        </p:xfrm>
        <a:graphic>
          <a:graphicData uri="http://schemas.openxmlformats.org/drawingml/2006/table">
            <a:tbl>
              <a:tblPr/>
              <a:tblGrid>
                <a:gridCol w="1446530"/>
                <a:gridCol w="1445260"/>
              </a:tblGrid>
              <a:tr h="377190">
                <a:tc>
                  <a:txBody>
                    <a:bodyPr/>
                    <a:lstStyle/>
                    <a:p>
                      <a:pPr algn="l" rtl="0" eaLnBrk="0">
                        <a:lnSpc>
                          <a:spcPct val="101000"/>
                        </a:lnSpc>
                      </a:pPr>
                      <a:endParaRPr lang="en-US" altLang="en-US" sz="1000" dirty="0"/>
                    </a:p>
                    <a:p>
                      <a:pPr marL="310515" algn="l" rtl="0" eaLnBrk="0">
                        <a:lnSpc>
                          <a:spcPts val="1705"/>
                        </a:lnSpc>
                        <a:spcBef>
                          <a:spcPts val="5"/>
                        </a:spcBef>
                      </a:pPr>
                      <a:r>
                        <a:rPr sz="2400" kern="0" spc="-10" dirty="0">
                          <a:solidFill>
                            <a:srgbClr val="000000">
                              <a:alpha val="100000"/>
                            </a:srgbClr>
                          </a:solidFill>
                          <a:latin typeface="Arial" panose="020B0604020202020204"/>
                          <a:ea typeface="Arial" panose="020B0604020202020204"/>
                          <a:cs typeface="Arial" panose="020B0604020202020204"/>
                        </a:rPr>
                        <a:t>server</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D3C9ED"/>
                    </a:solidFill>
                  </a:tcPr>
                </a:tc>
                <a:tc>
                  <a:txBody>
                    <a:bodyPr/>
                    <a:lstStyle/>
                    <a:p>
                      <a:pPr marL="294005" algn="l" rtl="0" eaLnBrk="0">
                        <a:lnSpc>
                          <a:spcPts val="2920"/>
                        </a:lnSpc>
                      </a:pPr>
                      <a:r>
                        <a:rPr sz="2400" kern="0" spc="-20" dirty="0">
                          <a:solidFill>
                            <a:srgbClr val="000000">
                              <a:alpha val="100000"/>
                            </a:srgbClr>
                          </a:solidFill>
                          <a:latin typeface="Arial" panose="020B0604020202020204"/>
                          <a:ea typeface="Arial" panose="020B0604020202020204"/>
                          <a:cs typeface="Arial" panose="020B0604020202020204"/>
                        </a:rPr>
                        <a:t>cookie</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D3C9ED"/>
                    </a:solidFill>
                  </a:tcPr>
                </a:tc>
              </a:tr>
              <a:tr h="360044">
                <a:tc>
                  <a:txBody>
                    <a:bodyPr/>
                    <a:lstStyle/>
                    <a:p>
                      <a:pPr algn="l" rtl="0" eaLnBrk="0">
                        <a:lnSpc>
                          <a:spcPct val="17000"/>
                        </a:lnSpc>
                      </a:pPr>
                      <a:endParaRPr lang="en-US" altLang="en-US" sz="100" dirty="0"/>
                    </a:p>
                    <a:p>
                      <a:pPr marL="123190" algn="l" rtl="0" eaLnBrk="0">
                        <a:lnSpc>
                          <a:spcPct val="96000"/>
                        </a:lnSpc>
                      </a:pPr>
                      <a:r>
                        <a:rPr sz="2400" kern="0" spc="10" dirty="0">
                          <a:solidFill>
                            <a:srgbClr val="000000">
                              <a:alpha val="100000"/>
                            </a:srgbClr>
                          </a:solidFill>
                          <a:latin typeface="Arial" panose="020B0604020202020204"/>
                          <a:ea typeface="Arial" panose="020B0604020202020204"/>
                          <a:cs typeface="Arial" panose="020B0604020202020204"/>
                        </a:rPr>
                        <a:t>bristol</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c>
                  <a:txBody>
                    <a:bodyPr/>
                    <a:lstStyle/>
                    <a:p>
                      <a:pPr algn="l" rtl="0" eaLnBrk="0">
                        <a:lnSpc>
                          <a:spcPct val="118000"/>
                        </a:lnSpc>
                      </a:pPr>
                      <a:endParaRPr lang="en-US" altLang="en-US" sz="400" dirty="0"/>
                    </a:p>
                    <a:p>
                      <a:pPr marL="119380" algn="l" rtl="0" eaLnBrk="0">
                        <a:lnSpc>
                          <a:spcPct val="77000"/>
                        </a:lnSpc>
                        <a:spcBef>
                          <a:spcPts val="0"/>
                        </a:spcBef>
                      </a:pPr>
                      <a:r>
                        <a:rPr sz="2400" kern="0" spc="-20" dirty="0">
                          <a:solidFill>
                            <a:srgbClr val="000000">
                              <a:alpha val="100000"/>
                            </a:srgbClr>
                          </a:solidFill>
                          <a:latin typeface="Arial" panose="020B0604020202020204"/>
                          <a:ea typeface="Arial" panose="020B0604020202020204"/>
                          <a:cs typeface="Arial" panose="020B0604020202020204"/>
                        </a:rPr>
                        <a:t>1x33ad4</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r h="365759">
                <a:tc>
                  <a:txBody>
                    <a:bodyPr/>
                    <a:lstStyle/>
                    <a:p>
                      <a:pPr algn="l" rtl="0" eaLnBrk="0">
                        <a:lnSpc>
                          <a:spcPct val="180000"/>
                        </a:lnSpc>
                      </a:pPr>
                      <a:endParaRPr lang="en-US" altLang="en-US" sz="1000" dirty="0"/>
                    </a:p>
                    <a:p>
                      <a:pPr algn="l" rtl="0" eaLnBrk="0">
                        <a:lnSpc>
                          <a:spcPct val="10000"/>
                        </a:lnSpc>
                      </a:pPr>
                      <a:endParaRPr lang="en-US" altLang="en-US" sz="100" dirty="0"/>
                    </a:p>
                    <a:p>
                      <a:pPr marL="120015" algn="l" rtl="0" eaLnBrk="0">
                        <a:lnSpc>
                          <a:spcPts val="660"/>
                        </a:lnSpc>
                      </a:pPr>
                      <a:r>
                        <a:rPr sz="2100" kern="0" spc="-60" dirty="0">
                          <a:solidFill>
                            <a:srgbClr val="000000">
                              <a:alpha val="100000"/>
                            </a:srgbClr>
                          </a:solidFill>
                          <a:latin typeface="Arial" panose="020B0604020202020204"/>
                          <a:ea typeface="Arial" panose="020B0604020202020204"/>
                          <a:cs typeface="Arial" panose="020B0604020202020204"/>
                        </a:rPr>
                        <a:t>...</a:t>
                      </a:r>
                      <a:endParaRPr lang="en-US" altLang="en-US" sz="21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c>
                  <a:txBody>
                    <a:bodyPr/>
                    <a:lstStyle/>
                    <a:p>
                      <a:pPr algn="l" rtl="0" eaLnBrk="0">
                        <a:lnSpc>
                          <a:spcPct val="180000"/>
                        </a:lnSpc>
                      </a:pPr>
                      <a:endParaRPr lang="en-US" altLang="en-US" sz="1000" dirty="0"/>
                    </a:p>
                    <a:p>
                      <a:pPr algn="l" rtl="0" eaLnBrk="0">
                        <a:lnSpc>
                          <a:spcPct val="10000"/>
                        </a:lnSpc>
                      </a:pPr>
                      <a:endParaRPr lang="en-US" altLang="en-US" sz="100" dirty="0"/>
                    </a:p>
                    <a:p>
                      <a:pPr marL="113665" algn="l" rtl="0" eaLnBrk="0">
                        <a:lnSpc>
                          <a:spcPts val="660"/>
                        </a:lnSpc>
                      </a:pPr>
                      <a:r>
                        <a:rPr sz="2100" kern="0" spc="-60" dirty="0">
                          <a:solidFill>
                            <a:srgbClr val="000000">
                              <a:alpha val="100000"/>
                            </a:srgbClr>
                          </a:solidFill>
                          <a:latin typeface="Arial" panose="020B0604020202020204"/>
                          <a:ea typeface="Arial" panose="020B0604020202020204"/>
                          <a:cs typeface="Arial" panose="020B0604020202020204"/>
                        </a:rPr>
                        <a:t>...</a:t>
                      </a:r>
                      <a:endParaRPr lang="en-US" altLang="en-US" sz="21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bl>
          </a:graphicData>
        </a:graphic>
      </p:graphicFrame>
      <p:sp>
        <p:nvSpPr>
          <p:cNvPr id="210" name="textbox 210"/>
          <p:cNvSpPr/>
          <p:nvPr/>
        </p:nvSpPr>
        <p:spPr>
          <a:xfrm>
            <a:off x="2120301" y="2342852"/>
            <a:ext cx="4531995" cy="46990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18000"/>
              </a:lnSpc>
              <a:tabLst>
                <a:tab pos="953135" algn="l"/>
                <a:tab pos="4518025" algn="l"/>
              </a:tabLst>
            </a:pPr>
            <a:r>
              <a:rPr sz="2400" u="sng" kern="0" spc="0" dirty="0">
                <a:solidFill>
                  <a:srgbClr val="000000">
                    <a:alpha val="100000"/>
                  </a:srgbClr>
                </a:solidFill>
                <a:latin typeface="Arial" panose="020B0604020202020204"/>
                <a:ea typeface="Arial" panose="020B0604020202020204"/>
                <a:cs typeface="Arial" panose="020B0604020202020204"/>
              </a:rPr>
              <a:t>	</a:t>
            </a:r>
            <a:r>
              <a:rPr sz="2400" u="sng" kern="0" spc="-90" dirty="0">
                <a:solidFill>
                  <a:srgbClr val="000000">
                    <a:alpha val="100000"/>
                  </a:srgbClr>
                </a:solidFill>
                <a:latin typeface="Arial" panose="020B0604020202020204"/>
                <a:ea typeface="Arial" panose="020B0604020202020204"/>
                <a:cs typeface="Arial" panose="020B0604020202020204"/>
              </a:rPr>
              <a:t>ok; SET-COOKIE=1x33ad4</a:t>
            </a:r>
            <a:r>
              <a:rPr sz="2400" u="sng" kern="0" spc="0" dirty="0">
                <a:solidFill>
                  <a:srgbClr val="000000">
                    <a:alpha val="100000"/>
                  </a:srgbClr>
                </a:solidFill>
                <a:latin typeface="Arial" panose="020B0604020202020204"/>
                <a:ea typeface="Arial" panose="020B0604020202020204"/>
                <a:cs typeface="Arial" panose="020B0604020202020204"/>
              </a:rPr>
              <a:t>	</a:t>
            </a:r>
            <a:endParaRPr lang="en-US" altLang="en-US" sz="2400" dirty="0"/>
          </a:p>
        </p:txBody>
      </p:sp>
      <p:sp>
        <p:nvSpPr>
          <p:cNvPr id="212" name="textbox 212"/>
          <p:cNvSpPr/>
          <p:nvPr/>
        </p:nvSpPr>
        <p:spPr>
          <a:xfrm>
            <a:off x="2240670" y="1720413"/>
            <a:ext cx="4154170" cy="426719"/>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160"/>
              </a:lnSpc>
            </a:pPr>
            <a:r>
              <a:rPr sz="2400" kern="0" spc="0" dirty="0">
                <a:solidFill>
                  <a:srgbClr val="000000">
                    <a:alpha val="100000"/>
                  </a:srgbClr>
                </a:solidFill>
                <a:latin typeface="Arial" panose="020B0604020202020204"/>
                <a:ea typeface="Arial" panose="020B0604020202020204"/>
                <a:cs typeface="Arial" panose="020B0604020202020204"/>
              </a:rPr>
              <a:t>login</a:t>
            </a:r>
            <a:r>
              <a:rPr sz="2400" kern="0" spc="130" dirty="0">
                <a:solidFill>
                  <a:srgbClr val="000000">
                    <a:alpha val="100000"/>
                  </a:srgbClr>
                </a:solidFill>
                <a:latin typeface="Arial" panose="020B0604020202020204"/>
                <a:ea typeface="Arial" panose="020B0604020202020204"/>
                <a:cs typeface="Arial" panose="020B0604020202020204"/>
              </a:rPr>
              <a:t>?</a:t>
            </a:r>
            <a:r>
              <a:rPr sz="2400" kern="0" spc="0" dirty="0">
                <a:solidFill>
                  <a:srgbClr val="000000">
                    <a:alpha val="100000"/>
                  </a:srgbClr>
                </a:solidFill>
                <a:latin typeface="Arial" panose="020B0604020202020204"/>
                <a:ea typeface="Arial" panose="020B0604020202020204"/>
                <a:cs typeface="Arial" panose="020B0604020202020204"/>
              </a:rPr>
              <a:t>name</a:t>
            </a:r>
            <a:r>
              <a:rPr sz="2400" kern="0" spc="130" dirty="0">
                <a:solidFill>
                  <a:srgbClr val="000000">
                    <a:alpha val="100000"/>
                  </a:srgbClr>
                </a:solidFill>
                <a:latin typeface="Arial" panose="020B0604020202020204"/>
                <a:ea typeface="Arial" panose="020B0604020202020204"/>
                <a:cs typeface="Arial" panose="020B0604020202020204"/>
              </a:rPr>
              <a:t>=</a:t>
            </a:r>
            <a:r>
              <a:rPr sz="2400" kern="0" spc="0" dirty="0">
                <a:solidFill>
                  <a:srgbClr val="000000">
                    <a:alpha val="100000"/>
                  </a:srgbClr>
                </a:solidFill>
                <a:latin typeface="Arial" panose="020B0604020202020204"/>
                <a:ea typeface="Arial" panose="020B0604020202020204"/>
                <a:cs typeface="Arial" panose="020B0604020202020204"/>
              </a:rPr>
              <a:t>david</a:t>
            </a:r>
            <a:r>
              <a:rPr sz="2400" kern="0" spc="130" dirty="0">
                <a:solidFill>
                  <a:srgbClr val="000000">
                    <a:alpha val="100000"/>
                  </a:srgbClr>
                </a:solidFill>
                <a:latin typeface="Arial" panose="020B0604020202020204"/>
                <a:ea typeface="Arial" panose="020B0604020202020204"/>
                <a:cs typeface="Arial" panose="020B0604020202020204"/>
              </a:rPr>
              <a:t>&amp;</a:t>
            </a:r>
            <a:r>
              <a:rPr sz="2400" kern="0" spc="0" dirty="0">
                <a:solidFill>
                  <a:srgbClr val="000000">
                    <a:alpha val="100000"/>
                  </a:srgbClr>
                </a:solidFill>
                <a:latin typeface="Arial" panose="020B0604020202020204"/>
                <a:ea typeface="Arial" panose="020B0604020202020204"/>
                <a:cs typeface="Arial" panose="020B0604020202020204"/>
              </a:rPr>
              <a:t>pass</a:t>
            </a:r>
            <a:r>
              <a:rPr sz="2400" kern="0" spc="130" dirty="0">
                <a:solidFill>
                  <a:srgbClr val="000000">
                    <a:alpha val="100000"/>
                  </a:srgbClr>
                </a:solidFill>
                <a:latin typeface="Arial" panose="020B0604020202020204"/>
                <a:ea typeface="Arial" panose="020B0604020202020204"/>
                <a:cs typeface="Arial" panose="020B0604020202020204"/>
              </a:rPr>
              <a:t>=****</a:t>
            </a:r>
            <a:endParaRPr lang="en-US" altLang="en-US" sz="2400" dirty="0"/>
          </a:p>
        </p:txBody>
      </p:sp>
      <p:pic>
        <p:nvPicPr>
          <p:cNvPr id="214" name="picture 214"/>
          <p:cNvPicPr>
            <a:picLocks noChangeAspect="1"/>
          </p:cNvPicPr>
          <p:nvPr/>
        </p:nvPicPr>
        <p:blipFill>
          <a:blip r:embed="rId1"/>
          <a:stretch>
            <a:fillRect/>
          </a:stretch>
        </p:blipFill>
        <p:spPr>
          <a:xfrm rot="21600000">
            <a:off x="483725" y="1713882"/>
            <a:ext cx="1168351" cy="1180914"/>
          </a:xfrm>
          <a:prstGeom prst="rect">
            <a:avLst/>
          </a:prstGeom>
        </p:spPr>
      </p:pic>
      <p:pic>
        <p:nvPicPr>
          <p:cNvPr id="216" name="picture 216"/>
          <p:cNvPicPr>
            <a:picLocks noChangeAspect="1"/>
          </p:cNvPicPr>
          <p:nvPr/>
        </p:nvPicPr>
        <p:blipFill>
          <a:blip r:embed="rId2"/>
          <a:stretch>
            <a:fillRect/>
          </a:stretch>
        </p:blipFill>
        <p:spPr>
          <a:xfrm rot="21600000">
            <a:off x="7016762" y="1921752"/>
            <a:ext cx="1299947" cy="803192"/>
          </a:xfrm>
          <a:prstGeom prst="rect">
            <a:avLst/>
          </a:prstGeom>
        </p:spPr>
      </p:pic>
      <p:grpSp>
        <p:nvGrpSpPr>
          <p:cNvPr id="22" name="group 22"/>
          <p:cNvGrpSpPr/>
          <p:nvPr/>
        </p:nvGrpSpPr>
        <p:grpSpPr>
          <a:xfrm rot="21600000">
            <a:off x="1954795" y="2064601"/>
            <a:ext cx="4684320" cy="190804"/>
            <a:chOff x="0" y="0"/>
            <a:chExt cx="4684320" cy="190804"/>
          </a:xfrm>
        </p:grpSpPr>
        <p:sp>
          <p:nvSpPr>
            <p:cNvPr id="218" name="path"/>
            <p:cNvSpPr/>
            <p:nvPr/>
          </p:nvSpPr>
          <p:spPr>
            <a:xfrm>
              <a:off x="0" y="75954"/>
              <a:ext cx="4506128" cy="38527"/>
            </a:xfrm>
            <a:custGeom>
              <a:avLst/>
              <a:gdLst/>
              <a:ahLst/>
              <a:cxnLst/>
              <a:rect l="0" t="0" r="0" b="0"/>
              <a:pathLst>
                <a:path w="7096" h="60">
                  <a:moveTo>
                    <a:pt x="0" y="30"/>
                  </a:moveTo>
                  <a:lnTo>
                    <a:pt x="7096" y="30"/>
                  </a:lnTo>
                </a:path>
              </a:pathLst>
            </a:custGeom>
            <a:noFill/>
            <a:ln w="38159" cap="flat">
              <a:solidFill>
                <a:srgbClr val="000000">
                  <a:alpha val="100000"/>
                </a:srgbClr>
              </a:solidFill>
              <a:prstDash val="solid"/>
              <a:round/>
            </a:ln>
          </p:spPr>
          <p:txBody>
            <a:bodyPr rtlCol="0"/>
            <a:lstStyle/>
            <a:p>
              <a:pPr algn="ctr"/>
              <a:endParaRPr lang="zh-CN" altLang="en-US"/>
            </a:p>
          </p:txBody>
        </p:sp>
        <p:sp>
          <p:nvSpPr>
            <p:cNvPr id="220" name="path"/>
            <p:cNvSpPr/>
            <p:nvPr/>
          </p:nvSpPr>
          <p:spPr>
            <a:xfrm>
              <a:off x="4493528" y="0"/>
              <a:ext cx="190791" cy="190804"/>
            </a:xfrm>
            <a:custGeom>
              <a:avLst/>
              <a:gdLst/>
              <a:ahLst/>
              <a:cxnLst/>
              <a:rect l="0" t="0" r="0" b="0"/>
              <a:pathLst>
                <a:path w="300" h="300">
                  <a:moveTo>
                    <a:pt x="300" y="150"/>
                  </a:moveTo>
                  <a:lnTo>
                    <a:pt x="0" y="300"/>
                  </a:lnTo>
                  <a:lnTo>
                    <a:pt x="0" y="0"/>
                  </a:lnTo>
                  <a:lnTo>
                    <a:pt x="300" y="150"/>
                  </a:lnTo>
                  <a:close/>
                </a:path>
              </a:pathLst>
            </a:custGeom>
            <a:solidFill>
              <a:srgbClr val="000000">
                <a:alpha val="100000"/>
              </a:srgbClr>
            </a:solidFill>
            <a:ln cap="flat">
              <a:noFill/>
              <a:prstDash val="solid"/>
              <a:miter lim="0"/>
            </a:ln>
          </p:spPr>
          <p:txBody>
            <a:bodyPr rtlCol="0"/>
            <a:lstStyle/>
            <a:p>
              <a:pPr algn="ctr"/>
              <a:endParaRPr lang="zh-CN" altLang="en-US"/>
            </a:p>
          </p:txBody>
        </p:sp>
      </p:grpSp>
      <p:sp>
        <p:nvSpPr>
          <p:cNvPr id="222" name="textbox 222"/>
          <p:cNvSpPr/>
          <p:nvPr/>
        </p:nvSpPr>
        <p:spPr>
          <a:xfrm>
            <a:off x="729995" y="1102156"/>
            <a:ext cx="1832610" cy="469265"/>
          </a:xfrm>
          <a:prstGeom prst="rect">
            <a:avLst/>
          </a:prstGeom>
        </p:spPr>
        <p:txBody>
          <a:bodyPr vert="horz" wrap="square" lIns="0" tIns="0" rIns="0" bIns="0"/>
          <a:lstStyle/>
          <a:p>
            <a:pPr algn="l" rtl="0" eaLnBrk="0">
              <a:lnSpc>
                <a:spcPct val="80000"/>
              </a:lnSpc>
            </a:pPr>
            <a:endParaRPr lang="en-US" altLang="en-US" sz="100" dirty="0"/>
          </a:p>
          <a:p>
            <a:pPr algn="r" rtl="0" eaLnBrk="0">
              <a:lnSpc>
                <a:spcPct val="81000"/>
              </a:lnSpc>
            </a:pPr>
            <a:r>
              <a:rPr sz="3600" kern="0" spc="-40" dirty="0">
                <a:solidFill>
                  <a:srgbClr val="000000">
                    <a:alpha val="100000"/>
                  </a:srgbClr>
                </a:solidFill>
                <a:latin typeface="Arial" panose="020B0604020202020204"/>
                <a:ea typeface="Arial" panose="020B0604020202020204"/>
                <a:cs typeface="Arial" panose="020B0604020202020204"/>
              </a:rPr>
              <a:t>Sessions</a:t>
            </a:r>
            <a:endParaRPr lang="en-US" altLang="en-US" sz="3600" dirty="0"/>
          </a:p>
        </p:txBody>
      </p:sp>
      <p:sp>
        <p:nvSpPr>
          <p:cNvPr id="224" name="path"/>
          <p:cNvSpPr/>
          <p:nvPr/>
        </p:nvSpPr>
        <p:spPr>
          <a:xfrm>
            <a:off x="1954796" y="2691002"/>
            <a:ext cx="190804" cy="190792"/>
          </a:xfrm>
          <a:custGeom>
            <a:avLst/>
            <a:gdLst/>
            <a:ahLst/>
            <a:cxnLst/>
            <a:rect l="0" t="0" r="0" b="0"/>
            <a:pathLst>
              <a:path w="300" h="300">
                <a:moveTo>
                  <a:pt x="0" y="150"/>
                </a:moveTo>
                <a:lnTo>
                  <a:pt x="300" y="0"/>
                </a:lnTo>
                <a:lnTo>
                  <a:pt x="300" y="300"/>
                </a:lnTo>
                <a:lnTo>
                  <a:pt x="0" y="15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226" name="path"/>
          <p:cNvSpPr/>
          <p:nvPr/>
        </p:nvSpPr>
        <p:spPr>
          <a:xfrm>
            <a:off x="1954796" y="3938765"/>
            <a:ext cx="190804" cy="190792"/>
          </a:xfrm>
          <a:custGeom>
            <a:avLst/>
            <a:gdLst/>
            <a:ahLst/>
            <a:cxnLst/>
            <a:rect l="0" t="0" r="0" b="0"/>
            <a:pathLst>
              <a:path w="300" h="300">
                <a:moveTo>
                  <a:pt x="0" y="150"/>
                </a:moveTo>
                <a:lnTo>
                  <a:pt x="300" y="0"/>
                </a:lnTo>
                <a:lnTo>
                  <a:pt x="300" y="300"/>
                </a:lnTo>
                <a:lnTo>
                  <a:pt x="0" y="15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228" name="rect"/>
          <p:cNvSpPr/>
          <p:nvPr/>
        </p:nvSpPr>
        <p:spPr>
          <a:xfrm>
            <a:off x="923579" y="3076560"/>
            <a:ext cx="19435" cy="1838519"/>
          </a:xfrm>
          <a:prstGeom prst="rect">
            <a:avLst/>
          </a:prstGeom>
          <a:solidFill>
            <a:srgbClr val="412A7B">
              <a:alpha val="100000"/>
            </a:srgbClr>
          </a:solidFill>
          <a:ln cap="flat">
            <a:noFill/>
            <a:prstDash val="solid"/>
            <a:miter lim="0"/>
          </a:ln>
        </p:spPr>
        <p:txBody>
          <a:bodyPr rtlCol="0"/>
          <a:lstStyle/>
          <a:p>
            <a:pPr algn="ctr"/>
            <a:endParaRPr lang="zh-CN" altLang="en-US"/>
          </a:p>
        </p:txBody>
      </p:sp>
      <p:sp>
        <p:nvSpPr>
          <p:cNvPr id="230" name="rect"/>
          <p:cNvSpPr/>
          <p:nvPr/>
        </p:nvSpPr>
        <p:spPr>
          <a:xfrm>
            <a:off x="7876982" y="3076559"/>
            <a:ext cx="19435" cy="1467007"/>
          </a:xfrm>
          <a:prstGeom prst="rect">
            <a:avLst/>
          </a:prstGeom>
          <a:solidFill>
            <a:srgbClr val="412A7B">
              <a:alpha val="100000"/>
            </a:srgbClr>
          </a:solidFill>
          <a:ln cap="flat">
            <a:noFill/>
            <a:prstDash val="solid"/>
            <a:miter lim="0"/>
          </a:ln>
        </p:spPr>
        <p:txBody>
          <a:bodyPr rtlCol="0"/>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32"/>
          <p:cNvPicPr>
            <a:picLocks noChangeAspect="1"/>
          </p:cNvPicPr>
          <p:nvPr/>
        </p:nvPicPr>
        <p:blipFill>
          <a:blip r:embed="rId1"/>
          <a:stretch>
            <a:fillRect/>
          </a:stretch>
        </p:blipFill>
        <p:spPr>
          <a:xfrm rot="21600000">
            <a:off x="2572562" y="1633309"/>
            <a:ext cx="3798722" cy="4385525"/>
          </a:xfrm>
          <a:prstGeom prst="rect">
            <a:avLst/>
          </a:prstGeom>
        </p:spPr>
      </p:pic>
      <p:graphicFrame>
        <p:nvGraphicFramePr>
          <p:cNvPr id="234" name="table 234"/>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236" name="table 236"/>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21309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18</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238" name="textbox 238"/>
          <p:cNvSpPr/>
          <p:nvPr/>
        </p:nvSpPr>
        <p:spPr>
          <a:xfrm>
            <a:off x="619975" y="959053"/>
            <a:ext cx="3502025" cy="628015"/>
          </a:xfrm>
          <a:prstGeom prst="rect">
            <a:avLst/>
          </a:prstGeom>
        </p:spPr>
        <p:txBody>
          <a:bodyPr vert="horz" wrap="square" lIns="0" tIns="0" rIns="0" bIns="0"/>
          <a:lstStyle/>
          <a:p>
            <a:pPr algn="l" rtl="0" eaLnBrk="0">
              <a:lnSpc>
                <a:spcPct val="83000"/>
              </a:lnSpc>
            </a:pPr>
            <a:endParaRPr lang="en-US" altLang="en-US" sz="100" dirty="0"/>
          </a:p>
          <a:p>
            <a:pPr algn="r" rtl="0" eaLnBrk="0">
              <a:lnSpc>
                <a:spcPts val="4740"/>
              </a:lnSpc>
            </a:pPr>
            <a:r>
              <a:rPr sz="3600" kern="0" spc="30" dirty="0">
                <a:solidFill>
                  <a:srgbClr val="000000">
                    <a:alpha val="100000"/>
                  </a:srgbClr>
                </a:solidFill>
                <a:latin typeface="Arial" panose="020B0604020202020204"/>
                <a:ea typeface="Arial" panose="020B0604020202020204"/>
                <a:cs typeface="Arial" panose="020B0604020202020204"/>
              </a:rPr>
              <a:t>Tracking cook</a:t>
            </a:r>
            <a:r>
              <a:rPr sz="3600" kern="0" spc="20" dirty="0">
                <a:solidFill>
                  <a:srgbClr val="000000">
                    <a:alpha val="100000"/>
                  </a:srgbClr>
                </a:solidFill>
                <a:latin typeface="Arial" panose="020B0604020202020204"/>
                <a:ea typeface="Arial" panose="020B0604020202020204"/>
                <a:cs typeface="Arial" panose="020B0604020202020204"/>
              </a:rPr>
              <a:t>ies</a:t>
            </a:r>
            <a:endParaRPr lang="en-US"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p:cNvGraphicFramePr>
            <a:graphicFrameLocks noGrp="1"/>
          </p:cNvGraphicFramePr>
          <p:nvPr/>
        </p:nvGraphicFramePr>
        <p:xfrm>
          <a:off x="0" y="5493777"/>
          <a:ext cx="9144000" cy="1363980"/>
        </p:xfrm>
        <a:graphic>
          <a:graphicData uri="http://schemas.openxmlformats.org/drawingml/2006/table">
            <a:tbl>
              <a:tblPr/>
              <a:tblGrid>
                <a:gridCol w="9144000"/>
              </a:tblGrid>
              <a:tr h="135445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r>
            </a:tbl>
          </a:graphicData>
        </a:graphic>
      </p:graphicFrame>
      <p:pic>
        <p:nvPicPr>
          <p:cNvPr id="14" name="picture 14"/>
          <p:cNvPicPr>
            <a:picLocks noChangeAspect="1"/>
          </p:cNvPicPr>
          <p:nvPr/>
        </p:nvPicPr>
        <p:blipFill>
          <a:blip r:embed="rId1"/>
          <a:stretch>
            <a:fillRect/>
          </a:stretch>
        </p:blipFill>
        <p:spPr>
          <a:xfrm rot="21600000">
            <a:off x="0" y="0"/>
            <a:ext cx="9144000" cy="1363498"/>
          </a:xfrm>
          <a:prstGeom prst="rect">
            <a:avLst/>
          </a:prstGeom>
        </p:spPr>
      </p:pic>
      <p:pic>
        <p:nvPicPr>
          <p:cNvPr id="16" name="picture 16"/>
          <p:cNvPicPr>
            <a:picLocks noChangeAspect="1"/>
          </p:cNvPicPr>
          <p:nvPr/>
        </p:nvPicPr>
        <p:blipFill>
          <a:blip r:embed="rId2"/>
          <a:stretch>
            <a:fillRect/>
          </a:stretch>
        </p:blipFill>
        <p:spPr>
          <a:xfrm rot="21600000">
            <a:off x="8613356" y="6327000"/>
            <a:ext cx="19087" cy="19443"/>
          </a:xfrm>
          <a:prstGeom prst="rect">
            <a:avLst/>
          </a:prstGeom>
        </p:spPr>
      </p:pic>
      <p:sp>
        <p:nvSpPr>
          <p:cNvPr id="2" name="文本框 1"/>
          <p:cNvSpPr txBox="1"/>
          <p:nvPr/>
        </p:nvSpPr>
        <p:spPr>
          <a:xfrm>
            <a:off x="462915" y="1561465"/>
            <a:ext cx="8082915" cy="3415030"/>
          </a:xfrm>
          <a:prstGeom prst="rect">
            <a:avLst/>
          </a:prstGeom>
          <a:noFill/>
        </p:spPr>
        <p:txBody>
          <a:bodyPr wrap="square" rtlCol="0">
            <a:spAutoFit/>
          </a:bodyPr>
          <a:p>
            <a:r>
              <a:rPr lang="zh-CN" altLang="en-US"/>
              <a:t>超文本传输协议（HTTP）是一种用于在网络上传输超文本文档的应用层协议。它是万维网的基础之一，允许客户端和服务器之间进行通信和数据交换。HTTP协议由著名的计算机科学家蒂姆·伯纳斯-李（Tim Berners-Lee）在1989年在欧洲核子研究组织（CERN）开发。</a:t>
            </a:r>
            <a:endParaRPr lang="zh-CN" altLang="en-US"/>
          </a:p>
          <a:p>
            <a:endParaRPr lang="zh-CN" altLang="en-US"/>
          </a:p>
          <a:p>
            <a:r>
              <a:rPr lang="zh-CN" altLang="en-US"/>
              <a:t>HTTP协议的第一个版本是1.0，后来在1997年发布了版本1.1，目前广泛使用。HTTP协议的基本工作原理是客户端（例如浏览器）向服务器发送请求，服务器收到请求后处理并返回相应的资源（例如网页、图像、视频等）。这种请求-响应模型使得在全球范围内获取和共享信息变得更加简单和高效。</a:t>
            </a:r>
            <a:endParaRPr lang="zh-CN" altLang="en-US"/>
          </a:p>
          <a:p>
            <a:endParaRPr lang="zh-CN" altLang="en-US"/>
          </a:p>
          <a:p>
            <a:r>
              <a:rPr lang="zh-CN" altLang="en-US"/>
              <a:t>HTTP协议的工作方式和规范被记录在RFC（请求评论文档）7230-7235中，这些文档规定了HTTP协议的各个方面，包括消息格式、请求方法、状态代码等。</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p:nvPr/>
        </p:nvSpPr>
        <p:spPr>
          <a:xfrm>
            <a:off x="706221" y="1111300"/>
            <a:ext cx="4679950" cy="4344034"/>
          </a:xfrm>
          <a:prstGeom prst="rect">
            <a:avLst/>
          </a:prstGeom>
        </p:spPr>
        <p:txBody>
          <a:bodyPr vert="horz" wrap="square" lIns="0" tIns="0" rIns="0" bIns="0"/>
          <a:lstStyle/>
          <a:p>
            <a:pPr algn="l" rtl="0" eaLnBrk="0">
              <a:lnSpc>
                <a:spcPct val="66000"/>
              </a:lnSpc>
            </a:pPr>
            <a:endParaRPr lang="en-US" altLang="en-US" sz="100" dirty="0"/>
          </a:p>
          <a:p>
            <a:pPr marL="57150" algn="l" rtl="0" eaLnBrk="0">
              <a:lnSpc>
                <a:spcPct val="80000"/>
              </a:lnSpc>
            </a:pPr>
            <a:r>
              <a:rPr sz="3600" kern="0" spc="-170" dirty="0">
                <a:solidFill>
                  <a:srgbClr val="000000">
                    <a:alpha val="100000"/>
                  </a:srgbClr>
                </a:solidFill>
                <a:latin typeface="Arial" panose="020B0604020202020204"/>
                <a:ea typeface="Arial" panose="020B0604020202020204"/>
                <a:cs typeface="Arial" panose="020B0604020202020204"/>
              </a:rPr>
              <a:t>HTTP</a:t>
            </a:r>
            <a:endParaRPr lang="en-US" altLang="en-US" sz="3600" dirty="0"/>
          </a:p>
          <a:p>
            <a:pPr algn="l" rtl="0" eaLnBrk="0">
              <a:lnSpc>
                <a:spcPct val="114000"/>
              </a:lnSpc>
            </a:pPr>
            <a:endParaRPr lang="en-US" altLang="en-US" sz="1000" dirty="0"/>
          </a:p>
          <a:p>
            <a:pPr algn="l" rtl="0" eaLnBrk="0">
              <a:lnSpc>
                <a:spcPct val="114000"/>
              </a:lnSpc>
            </a:pPr>
            <a:endParaRPr lang="en-US" altLang="en-US" sz="1000" dirty="0"/>
          </a:p>
          <a:p>
            <a:pPr marL="48260" algn="l" rtl="0" eaLnBrk="0">
              <a:lnSpc>
                <a:spcPct val="86000"/>
              </a:lnSpc>
              <a:spcBef>
                <a:spcPts val="840"/>
              </a:spcBef>
            </a:pPr>
            <a:r>
              <a:rPr sz="2800" kern="0" spc="-30" dirty="0">
                <a:solidFill>
                  <a:srgbClr val="000000">
                    <a:alpha val="100000"/>
                  </a:srgbClr>
                </a:solidFill>
                <a:latin typeface="Arial" panose="020B0604020202020204"/>
                <a:ea typeface="Arial" panose="020B0604020202020204"/>
                <a:cs typeface="Arial" panose="020B0604020202020204"/>
              </a:rPr>
              <a:t>HyperText</a:t>
            </a:r>
            <a:r>
              <a:rPr sz="2800" kern="0" spc="-40" dirty="0">
                <a:solidFill>
                  <a:srgbClr val="000000">
                    <a:alpha val="100000"/>
                  </a:srgbClr>
                </a:solidFill>
                <a:latin typeface="Arial" panose="020B0604020202020204"/>
                <a:ea typeface="Arial" panose="020B0604020202020204"/>
                <a:cs typeface="Arial" panose="020B0604020202020204"/>
              </a:rPr>
              <a:t> Transfer</a:t>
            </a:r>
            <a:r>
              <a:rPr sz="2800" kern="0" spc="230" dirty="0">
                <a:solidFill>
                  <a:srgbClr val="000000">
                    <a:alpha val="100000"/>
                  </a:srgbClr>
                </a:solidFill>
                <a:latin typeface="Arial" panose="020B0604020202020204"/>
                <a:ea typeface="Arial" panose="020B0604020202020204"/>
                <a:cs typeface="Arial" panose="020B0604020202020204"/>
              </a:rPr>
              <a:t> </a:t>
            </a:r>
            <a:r>
              <a:rPr sz="2800" kern="0" spc="-40" dirty="0">
                <a:solidFill>
                  <a:srgbClr val="000000">
                    <a:alpha val="100000"/>
                  </a:srgbClr>
                </a:solidFill>
                <a:latin typeface="Arial" panose="020B0604020202020204"/>
                <a:ea typeface="Arial" panose="020B0604020202020204"/>
                <a:cs typeface="Arial" panose="020B0604020202020204"/>
              </a:rPr>
              <a:t>Protocol</a:t>
            </a:r>
            <a:endParaRPr lang="en-US" altLang="en-US" sz="28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marL="13970" algn="l" rtl="0" eaLnBrk="0">
              <a:lnSpc>
                <a:spcPct val="79000"/>
              </a:lnSpc>
              <a:spcBef>
                <a:spcPts val="845"/>
              </a:spcBef>
            </a:pPr>
            <a:r>
              <a:rPr sz="2800" kern="0" spc="-80" dirty="0">
                <a:solidFill>
                  <a:srgbClr val="000000">
                    <a:alpha val="100000"/>
                  </a:srgbClr>
                </a:solidFill>
                <a:latin typeface="Arial" panose="020B0604020202020204"/>
                <a:ea typeface="Arial" panose="020B0604020202020204"/>
                <a:cs typeface="Arial" panose="020B0604020202020204"/>
              </a:rPr>
              <a:t>Tim</a:t>
            </a:r>
            <a:r>
              <a:rPr sz="2800" kern="0" spc="220" dirty="0">
                <a:solidFill>
                  <a:srgbClr val="000000">
                    <a:alpha val="100000"/>
                  </a:srgbClr>
                </a:solidFill>
                <a:latin typeface="Arial" panose="020B0604020202020204"/>
                <a:ea typeface="Arial" panose="020B0604020202020204"/>
                <a:cs typeface="Arial" panose="020B0604020202020204"/>
              </a:rPr>
              <a:t> </a:t>
            </a:r>
            <a:r>
              <a:rPr sz="2800" kern="0" spc="-80" dirty="0">
                <a:solidFill>
                  <a:srgbClr val="000000">
                    <a:alpha val="100000"/>
                  </a:srgbClr>
                </a:solidFill>
                <a:latin typeface="Arial" panose="020B0604020202020204"/>
                <a:ea typeface="Arial" panose="020B0604020202020204"/>
                <a:cs typeface="Arial" panose="020B0604020202020204"/>
              </a:rPr>
              <a:t>Berners-Lee, CER</a:t>
            </a:r>
            <a:r>
              <a:rPr sz="2800" kern="0" spc="-90" dirty="0">
                <a:solidFill>
                  <a:srgbClr val="000000">
                    <a:alpha val="100000"/>
                  </a:srgbClr>
                </a:solidFill>
                <a:latin typeface="Arial" panose="020B0604020202020204"/>
                <a:ea typeface="Arial" panose="020B0604020202020204"/>
                <a:cs typeface="Arial" panose="020B0604020202020204"/>
              </a:rPr>
              <a:t>N,</a:t>
            </a:r>
            <a:r>
              <a:rPr sz="2800" kern="0" spc="220" dirty="0">
                <a:solidFill>
                  <a:srgbClr val="000000">
                    <a:alpha val="100000"/>
                  </a:srgbClr>
                </a:solidFill>
                <a:latin typeface="Arial" panose="020B0604020202020204"/>
                <a:ea typeface="Arial" panose="020B0604020202020204"/>
                <a:cs typeface="Arial" panose="020B0604020202020204"/>
              </a:rPr>
              <a:t> </a:t>
            </a:r>
            <a:r>
              <a:rPr sz="2800" kern="0" spc="-90" dirty="0">
                <a:solidFill>
                  <a:srgbClr val="000000">
                    <a:alpha val="100000"/>
                  </a:srgbClr>
                </a:solidFill>
                <a:latin typeface="Arial" panose="020B0604020202020204"/>
                <a:ea typeface="Arial" panose="020B0604020202020204"/>
                <a:cs typeface="Arial" panose="020B0604020202020204"/>
              </a:rPr>
              <a:t>1989</a:t>
            </a:r>
            <a:endParaRPr lang="en-US" altLang="en-US" sz="28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7000"/>
              </a:lnSpc>
            </a:pPr>
            <a:endParaRPr lang="en-US" altLang="en-US" sz="1000" dirty="0"/>
          </a:p>
          <a:p>
            <a:pPr algn="l" rtl="0" eaLnBrk="0">
              <a:lnSpc>
                <a:spcPct val="100000"/>
              </a:lnSpc>
            </a:pPr>
            <a:endParaRPr lang="en-US" altLang="en-US" sz="700" dirty="0"/>
          </a:p>
          <a:p>
            <a:pPr marL="12700" algn="l" rtl="0" eaLnBrk="0">
              <a:lnSpc>
                <a:spcPts val="3685"/>
              </a:lnSpc>
              <a:spcBef>
                <a:spcPts val="0"/>
              </a:spcBef>
            </a:pPr>
            <a:r>
              <a:rPr sz="2800" kern="0" spc="-60" dirty="0">
                <a:solidFill>
                  <a:srgbClr val="000000">
                    <a:alpha val="100000"/>
                  </a:srgbClr>
                </a:solidFill>
                <a:latin typeface="Arial" panose="020B0604020202020204"/>
                <a:ea typeface="Arial" panose="020B0604020202020204"/>
                <a:cs typeface="Arial" panose="020B0604020202020204"/>
              </a:rPr>
              <a:t>version</a:t>
            </a:r>
            <a:r>
              <a:rPr sz="2800" kern="0" spc="210" dirty="0">
                <a:solidFill>
                  <a:srgbClr val="000000">
                    <a:alpha val="100000"/>
                  </a:srgbClr>
                </a:solidFill>
                <a:latin typeface="Arial" panose="020B0604020202020204"/>
                <a:ea typeface="Arial" panose="020B0604020202020204"/>
                <a:cs typeface="Arial" panose="020B0604020202020204"/>
              </a:rPr>
              <a:t> </a:t>
            </a:r>
            <a:r>
              <a:rPr sz="2800" kern="0" spc="-60" dirty="0">
                <a:solidFill>
                  <a:srgbClr val="000000">
                    <a:alpha val="100000"/>
                  </a:srgbClr>
                </a:solidFill>
                <a:latin typeface="Arial" panose="020B0604020202020204"/>
                <a:ea typeface="Arial" panose="020B0604020202020204"/>
                <a:cs typeface="Arial" panose="020B0604020202020204"/>
              </a:rPr>
              <a:t>1.1,</a:t>
            </a:r>
            <a:r>
              <a:rPr sz="2800" kern="0" spc="240" dirty="0">
                <a:solidFill>
                  <a:srgbClr val="000000">
                    <a:alpha val="100000"/>
                  </a:srgbClr>
                </a:solidFill>
                <a:latin typeface="Arial" panose="020B0604020202020204"/>
                <a:ea typeface="Arial" panose="020B0604020202020204"/>
                <a:cs typeface="Arial" panose="020B0604020202020204"/>
              </a:rPr>
              <a:t> </a:t>
            </a:r>
            <a:r>
              <a:rPr sz="2800" kern="0" spc="-60" dirty="0">
                <a:solidFill>
                  <a:srgbClr val="000000">
                    <a:alpha val="100000"/>
                  </a:srgbClr>
                </a:solidFill>
                <a:latin typeface="Arial" panose="020B0604020202020204"/>
                <a:ea typeface="Arial" panose="020B0604020202020204"/>
                <a:cs typeface="Arial" panose="020B0604020202020204"/>
              </a:rPr>
              <a:t>RFC 7</a:t>
            </a:r>
            <a:r>
              <a:rPr sz="2800" kern="0" spc="-70" dirty="0">
                <a:solidFill>
                  <a:srgbClr val="000000">
                    <a:alpha val="100000"/>
                  </a:srgbClr>
                </a:solidFill>
                <a:latin typeface="Arial" panose="020B0604020202020204"/>
                <a:ea typeface="Arial" panose="020B0604020202020204"/>
                <a:cs typeface="Arial" panose="020B0604020202020204"/>
              </a:rPr>
              <a:t>230-7235</a:t>
            </a:r>
            <a:endParaRPr lang="en-US" altLang="en-US" sz="2800" dirty="0"/>
          </a:p>
        </p:txBody>
      </p:sp>
      <p:graphicFrame>
        <p:nvGraphicFramePr>
          <p:cNvPr id="20" name="table 20"/>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22" name="table 22"/>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1850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3</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4"/>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26" name="table 26"/>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algn="l" rtl="0" eaLnBrk="0">
                        <a:lnSpc>
                          <a:spcPct val="7000"/>
                        </a:lnSpc>
                      </a:pPr>
                      <a:endParaRPr lang="en-US" altLang="en-US" sz="100" dirty="0"/>
                    </a:p>
                    <a:p>
                      <a:pPr marL="8313420" algn="l" rtl="0" eaLnBrk="0">
                        <a:lnSpc>
                          <a:spcPct val="84000"/>
                        </a:lnSpc>
                      </a:pPr>
                      <a:r>
                        <a:rPr sz="1500" kern="0" spc="30" dirty="0">
                          <a:solidFill>
                            <a:srgbClr val="FFFFFF">
                              <a:alpha val="100000"/>
                            </a:srgbClr>
                          </a:solidFill>
                          <a:latin typeface="Arial" panose="020B0604020202020204"/>
                          <a:ea typeface="Arial" panose="020B0604020202020204"/>
                          <a:cs typeface="Arial" panose="020B0604020202020204"/>
                        </a:rPr>
                        <a:t>4</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28" name="picture 28"/>
          <p:cNvPicPr>
            <a:picLocks noChangeAspect="1"/>
          </p:cNvPicPr>
          <p:nvPr/>
        </p:nvPicPr>
        <p:blipFill>
          <a:blip r:embed="rId1"/>
          <a:stretch>
            <a:fillRect/>
          </a:stretch>
        </p:blipFill>
        <p:spPr>
          <a:xfrm rot="21600000">
            <a:off x="1989970" y="2571044"/>
            <a:ext cx="1168351" cy="1180914"/>
          </a:xfrm>
          <a:prstGeom prst="rect">
            <a:avLst/>
          </a:prstGeom>
        </p:spPr>
      </p:pic>
      <p:sp>
        <p:nvSpPr>
          <p:cNvPr id="30" name="textbox 30"/>
          <p:cNvSpPr/>
          <p:nvPr/>
        </p:nvSpPr>
        <p:spPr>
          <a:xfrm>
            <a:off x="3564058" y="3663347"/>
            <a:ext cx="1961514" cy="678180"/>
          </a:xfrm>
          <a:prstGeom prst="rect">
            <a:avLst/>
          </a:prstGeom>
        </p:spPr>
        <p:txBody>
          <a:bodyPr vert="horz" wrap="square" lIns="0" tIns="0" rIns="0" bIns="0"/>
          <a:lstStyle/>
          <a:p>
            <a:pPr algn="l" rtl="0" eaLnBrk="0">
              <a:lnSpc>
                <a:spcPct val="89000"/>
              </a:lnSpc>
            </a:pPr>
            <a:endParaRPr lang="en-US" altLang="en-US" sz="100" dirty="0"/>
          </a:p>
          <a:p>
            <a:pPr marL="12700" indent="13335" algn="l" rtl="0" eaLnBrk="0">
              <a:lnSpc>
                <a:spcPct val="91000"/>
              </a:lnSpc>
            </a:pPr>
            <a:r>
              <a:rPr sz="2400" kern="0" spc="-40" dirty="0">
                <a:solidFill>
                  <a:srgbClr val="000000">
                    <a:alpha val="100000"/>
                  </a:srgbClr>
                </a:solidFill>
                <a:latin typeface="Arial" panose="020B0604020202020204"/>
                <a:ea typeface="Arial" panose="020B0604020202020204"/>
                <a:cs typeface="Arial" panose="020B0604020202020204"/>
              </a:rPr>
              <a:t>Here you are:  </a:t>
            </a:r>
            <a:r>
              <a:rPr sz="2300" kern="0" spc="-100" dirty="0">
                <a:solidFill>
                  <a:srgbClr val="000000">
                    <a:alpha val="100000"/>
                  </a:srgbClr>
                </a:solidFill>
                <a:latin typeface="Arial" panose="020B0604020202020204"/>
                <a:ea typeface="Arial" panose="020B0604020202020204"/>
                <a:cs typeface="Arial" panose="020B0604020202020204"/>
              </a:rPr>
              <a:t>0A</a:t>
            </a:r>
            <a:r>
              <a:rPr sz="2300" kern="0" spc="110" dirty="0">
                <a:solidFill>
                  <a:srgbClr val="000000">
                    <a:alpha val="100000"/>
                  </a:srgbClr>
                </a:solidFill>
                <a:latin typeface="Arial" panose="020B0604020202020204"/>
                <a:ea typeface="Arial" panose="020B0604020202020204"/>
                <a:cs typeface="Arial" panose="020B0604020202020204"/>
              </a:rPr>
              <a:t> </a:t>
            </a:r>
            <a:r>
              <a:rPr sz="2300" kern="0" spc="-100" dirty="0">
                <a:solidFill>
                  <a:srgbClr val="000000">
                    <a:alpha val="100000"/>
                  </a:srgbClr>
                </a:solidFill>
                <a:latin typeface="Arial" panose="020B0604020202020204"/>
                <a:ea typeface="Arial" panose="020B0604020202020204"/>
                <a:cs typeface="Arial" panose="020B0604020202020204"/>
              </a:rPr>
              <a:t>2F</a:t>
            </a:r>
            <a:r>
              <a:rPr sz="2300" kern="0" spc="80" dirty="0">
                <a:solidFill>
                  <a:srgbClr val="000000">
                    <a:alpha val="100000"/>
                  </a:srgbClr>
                </a:solidFill>
                <a:latin typeface="Arial" panose="020B0604020202020204"/>
                <a:ea typeface="Arial" panose="020B0604020202020204"/>
                <a:cs typeface="Arial" panose="020B0604020202020204"/>
              </a:rPr>
              <a:t> </a:t>
            </a:r>
            <a:r>
              <a:rPr sz="2300" kern="0" spc="-100" dirty="0">
                <a:solidFill>
                  <a:srgbClr val="000000">
                    <a:alpha val="100000"/>
                  </a:srgbClr>
                </a:solidFill>
                <a:latin typeface="Arial" panose="020B0604020202020204"/>
                <a:ea typeface="Arial" panose="020B0604020202020204"/>
                <a:cs typeface="Arial" panose="020B0604020202020204"/>
              </a:rPr>
              <a:t>33 4D</a:t>
            </a:r>
            <a:r>
              <a:rPr sz="2300" kern="0" spc="180" dirty="0">
                <a:solidFill>
                  <a:srgbClr val="000000">
                    <a:alpha val="100000"/>
                  </a:srgbClr>
                </a:solidFill>
                <a:latin typeface="Arial" panose="020B0604020202020204"/>
                <a:ea typeface="Arial" panose="020B0604020202020204"/>
                <a:cs typeface="Arial" panose="020B0604020202020204"/>
              </a:rPr>
              <a:t> </a:t>
            </a:r>
            <a:r>
              <a:rPr sz="2300" kern="0" spc="-110" dirty="0">
                <a:solidFill>
                  <a:srgbClr val="000000">
                    <a:alpha val="100000"/>
                  </a:srgbClr>
                </a:solidFill>
                <a:latin typeface="Arial" panose="020B0604020202020204"/>
                <a:ea typeface="Arial" panose="020B0604020202020204"/>
                <a:cs typeface="Arial" panose="020B0604020202020204"/>
              </a:rPr>
              <a:t>…</a:t>
            </a:r>
            <a:endParaRPr lang="en-US" altLang="en-US" sz="2300" dirty="0"/>
          </a:p>
        </p:txBody>
      </p:sp>
      <p:sp>
        <p:nvSpPr>
          <p:cNvPr id="32" name="textbox 32"/>
          <p:cNvSpPr/>
          <p:nvPr/>
        </p:nvSpPr>
        <p:spPr>
          <a:xfrm>
            <a:off x="3222035" y="2463451"/>
            <a:ext cx="2715895" cy="426719"/>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160"/>
              </a:lnSpc>
            </a:pPr>
            <a:r>
              <a:rPr sz="2400" kern="0" spc="-30" dirty="0">
                <a:solidFill>
                  <a:srgbClr val="000000">
                    <a:alpha val="100000"/>
                  </a:srgbClr>
                </a:solidFill>
                <a:latin typeface="Arial" panose="020B0604020202020204"/>
                <a:ea typeface="Arial" panose="020B0604020202020204"/>
                <a:cs typeface="Arial" panose="020B0604020202020204"/>
              </a:rPr>
              <a:t>Give</a:t>
            </a:r>
            <a:r>
              <a:rPr sz="2400" kern="0" spc="230" dirty="0">
                <a:solidFill>
                  <a:srgbClr val="000000">
                    <a:alpha val="100000"/>
                  </a:srgbClr>
                </a:solidFill>
                <a:latin typeface="Arial" panose="020B0604020202020204"/>
                <a:ea typeface="Arial" panose="020B0604020202020204"/>
                <a:cs typeface="Arial" panose="020B0604020202020204"/>
              </a:rPr>
              <a:t> </a:t>
            </a:r>
            <a:r>
              <a:rPr sz="2400" kern="0" spc="-30" dirty="0">
                <a:solidFill>
                  <a:srgbClr val="000000">
                    <a:alpha val="100000"/>
                  </a:srgbClr>
                </a:solidFill>
                <a:latin typeface="Arial" panose="020B0604020202020204"/>
                <a:ea typeface="Arial" panose="020B0604020202020204"/>
                <a:cs typeface="Arial" panose="020B0604020202020204"/>
              </a:rPr>
              <a:t>me</a:t>
            </a:r>
            <a:r>
              <a:rPr sz="2400" kern="0" spc="180" dirty="0">
                <a:solidFill>
                  <a:srgbClr val="000000">
                    <a:alpha val="100000"/>
                  </a:srgbClr>
                </a:solidFill>
                <a:latin typeface="Arial" panose="020B0604020202020204"/>
                <a:ea typeface="Arial" panose="020B0604020202020204"/>
                <a:cs typeface="Arial" panose="020B0604020202020204"/>
              </a:rPr>
              <a:t> </a:t>
            </a:r>
            <a:r>
              <a:rPr sz="2400" kern="0" spc="-30" dirty="0">
                <a:solidFill>
                  <a:srgbClr val="000000">
                    <a:alpha val="100000"/>
                  </a:srgbClr>
                </a:solidFill>
                <a:latin typeface="Arial" panose="020B0604020202020204"/>
                <a:ea typeface="Arial" panose="020B0604020202020204"/>
                <a:cs typeface="Arial" panose="020B0604020202020204"/>
              </a:rPr>
              <a:t>block #200</a:t>
            </a:r>
            <a:endParaRPr lang="en-US" altLang="en-US" sz="2400" dirty="0"/>
          </a:p>
        </p:txBody>
      </p:sp>
      <p:pic>
        <p:nvPicPr>
          <p:cNvPr id="34" name="picture 34"/>
          <p:cNvPicPr>
            <a:picLocks noChangeAspect="1"/>
          </p:cNvPicPr>
          <p:nvPr/>
        </p:nvPicPr>
        <p:blipFill>
          <a:blip r:embed="rId2"/>
          <a:stretch>
            <a:fillRect/>
          </a:stretch>
        </p:blipFill>
        <p:spPr>
          <a:xfrm rot="21600000">
            <a:off x="5972759" y="2864587"/>
            <a:ext cx="1299959" cy="803193"/>
          </a:xfrm>
          <a:prstGeom prst="rect">
            <a:avLst/>
          </a:prstGeom>
        </p:spPr>
      </p:pic>
      <p:sp>
        <p:nvSpPr>
          <p:cNvPr id="36" name="textbox 36"/>
          <p:cNvSpPr/>
          <p:nvPr/>
        </p:nvSpPr>
        <p:spPr>
          <a:xfrm>
            <a:off x="751027" y="1090269"/>
            <a:ext cx="1973579" cy="48196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83000"/>
              </a:lnSpc>
            </a:pPr>
            <a:r>
              <a:rPr sz="3600" kern="0" spc="40" dirty="0">
                <a:solidFill>
                  <a:srgbClr val="000000">
                    <a:alpha val="100000"/>
                  </a:srgbClr>
                </a:solidFill>
                <a:latin typeface="Arial" panose="020B0604020202020204"/>
                <a:ea typeface="Arial" panose="020B0604020202020204"/>
                <a:cs typeface="Arial" panose="020B0604020202020204"/>
              </a:rPr>
              <a:t>Protocols</a:t>
            </a:r>
            <a:endParaRPr lang="en-US" altLang="en-US" sz="3600" dirty="0"/>
          </a:p>
        </p:txBody>
      </p:sp>
      <p:grpSp>
        <p:nvGrpSpPr>
          <p:cNvPr id="2" name="group 2"/>
          <p:cNvGrpSpPr/>
          <p:nvPr/>
        </p:nvGrpSpPr>
        <p:grpSpPr>
          <a:xfrm rot="21600000">
            <a:off x="3352685" y="3452037"/>
            <a:ext cx="2372031" cy="125996"/>
            <a:chOff x="0" y="0"/>
            <a:chExt cx="2372031" cy="125996"/>
          </a:xfrm>
        </p:grpSpPr>
        <p:sp>
          <p:nvSpPr>
            <p:cNvPr id="38" name="path"/>
            <p:cNvSpPr/>
            <p:nvPr/>
          </p:nvSpPr>
          <p:spPr>
            <a:xfrm>
              <a:off x="117714" y="53096"/>
              <a:ext cx="2254316" cy="19447"/>
            </a:xfrm>
            <a:custGeom>
              <a:avLst/>
              <a:gdLst/>
              <a:ahLst/>
              <a:cxnLst/>
              <a:rect l="0" t="0" r="0" b="0"/>
              <a:pathLst>
                <a:path w="3550" h="30">
                  <a:moveTo>
                    <a:pt x="3550" y="15"/>
                  </a:moveTo>
                  <a:lnTo>
                    <a:pt x="0" y="15"/>
                  </a:lnTo>
                </a:path>
              </a:pathLst>
            </a:custGeom>
            <a:noFill/>
            <a:ln w="19079" cap="flat">
              <a:solidFill>
                <a:srgbClr val="000000">
                  <a:alpha val="100000"/>
                </a:srgbClr>
              </a:solidFill>
              <a:prstDash val="solid"/>
              <a:round/>
            </a:ln>
          </p:spPr>
          <p:txBody>
            <a:bodyPr rtlCol="0"/>
            <a:lstStyle/>
            <a:p>
              <a:pPr algn="ctr"/>
              <a:endParaRPr lang="zh-CN" altLang="en-US"/>
            </a:p>
          </p:txBody>
        </p:sp>
        <p:sp>
          <p:nvSpPr>
            <p:cNvPr id="40" name="path"/>
            <p:cNvSpPr/>
            <p:nvPr/>
          </p:nvSpPr>
          <p:spPr>
            <a:xfrm>
              <a:off x="0" y="0"/>
              <a:ext cx="125996" cy="125996"/>
            </a:xfrm>
            <a:custGeom>
              <a:avLst/>
              <a:gdLst/>
              <a:ahLst/>
              <a:cxnLst/>
              <a:rect l="0" t="0" r="0" b="0"/>
              <a:pathLst>
                <a:path w="198" h="198">
                  <a:moveTo>
                    <a:pt x="0" y="99"/>
                  </a:moveTo>
                  <a:lnTo>
                    <a:pt x="198" y="0"/>
                  </a:lnTo>
                  <a:lnTo>
                    <a:pt x="198" y="198"/>
                  </a:lnTo>
                  <a:lnTo>
                    <a:pt x="0" y="99"/>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4" name="group 4"/>
          <p:cNvGrpSpPr/>
          <p:nvPr/>
        </p:nvGrpSpPr>
        <p:grpSpPr>
          <a:xfrm rot="21600000">
            <a:off x="3352684" y="3013926"/>
            <a:ext cx="2372031" cy="125996"/>
            <a:chOff x="0" y="0"/>
            <a:chExt cx="2372031" cy="125996"/>
          </a:xfrm>
        </p:grpSpPr>
        <p:sp>
          <p:nvSpPr>
            <p:cNvPr id="42" name="path"/>
            <p:cNvSpPr/>
            <p:nvPr/>
          </p:nvSpPr>
          <p:spPr>
            <a:xfrm>
              <a:off x="0" y="53096"/>
              <a:ext cx="2254316" cy="19435"/>
            </a:xfrm>
            <a:custGeom>
              <a:avLst/>
              <a:gdLst/>
              <a:ahLst/>
              <a:cxnLst/>
              <a:rect l="0" t="0" r="0" b="0"/>
              <a:pathLst>
                <a:path w="3550" h="30">
                  <a:moveTo>
                    <a:pt x="0" y="15"/>
                  </a:moveTo>
                  <a:lnTo>
                    <a:pt x="3550" y="15"/>
                  </a:lnTo>
                </a:path>
              </a:pathLst>
            </a:custGeom>
            <a:noFill/>
            <a:ln w="19079" cap="flat">
              <a:solidFill>
                <a:srgbClr val="000000">
                  <a:alpha val="100000"/>
                </a:srgbClr>
              </a:solidFill>
              <a:prstDash val="solid"/>
              <a:round/>
            </a:ln>
          </p:spPr>
          <p:txBody>
            <a:bodyPr rtlCol="0"/>
            <a:lstStyle/>
            <a:p>
              <a:pPr algn="ctr"/>
              <a:endParaRPr lang="zh-CN" altLang="en-US"/>
            </a:p>
          </p:txBody>
        </p:sp>
        <p:sp>
          <p:nvSpPr>
            <p:cNvPr id="44" name="path"/>
            <p:cNvSpPr/>
            <p:nvPr/>
          </p:nvSpPr>
          <p:spPr>
            <a:xfrm>
              <a:off x="2246034" y="0"/>
              <a:ext cx="125996" cy="125996"/>
            </a:xfrm>
            <a:custGeom>
              <a:avLst/>
              <a:gdLst/>
              <a:ahLst/>
              <a:cxnLst/>
              <a:rect l="0" t="0" r="0" b="0"/>
              <a:pathLst>
                <a:path w="198" h="198">
                  <a:moveTo>
                    <a:pt x="198" y="99"/>
                  </a:moveTo>
                  <a:lnTo>
                    <a:pt x="0" y="198"/>
                  </a:lnTo>
                  <a:lnTo>
                    <a:pt x="0" y="0"/>
                  </a:lnTo>
                  <a:lnTo>
                    <a:pt x="198" y="99"/>
                  </a:lnTo>
                  <a:close/>
                </a:path>
              </a:pathLst>
            </a:custGeom>
            <a:solidFill>
              <a:srgbClr val="000000">
                <a:alpha val="100000"/>
              </a:srgbClr>
            </a:solidFill>
            <a:ln cap="flat">
              <a:noFill/>
              <a:prstDash val="solid"/>
              <a:miter lim="0"/>
            </a:ln>
          </p:spPr>
          <p:txBody>
            <a:bodyPr rtlCol="0"/>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48" name="table 48"/>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0000"/>
                        </a:lnSpc>
                      </a:pPr>
                      <a:endParaRPr lang="en-US" altLang="en-US" sz="1000" dirty="0"/>
                    </a:p>
                    <a:p>
                      <a:pPr algn="l" rtl="0" eaLnBrk="0">
                        <a:lnSpc>
                          <a:spcPct val="9000"/>
                        </a:lnSpc>
                      </a:pPr>
                      <a:endParaRPr lang="en-US" altLang="en-US" sz="100" dirty="0"/>
                    </a:p>
                    <a:p>
                      <a:pPr marL="8323580" algn="l" rtl="0" eaLnBrk="0">
                        <a:lnSpc>
                          <a:spcPct val="83000"/>
                        </a:lnSpc>
                      </a:pPr>
                      <a:r>
                        <a:rPr sz="1500" kern="0" spc="-20" dirty="0">
                          <a:solidFill>
                            <a:srgbClr val="FFFFFF">
                              <a:alpha val="100000"/>
                            </a:srgbClr>
                          </a:solidFill>
                          <a:latin typeface="Arial" panose="020B0604020202020204"/>
                          <a:ea typeface="Arial" panose="020B0604020202020204"/>
                          <a:cs typeface="Arial" panose="020B0604020202020204"/>
                        </a:rPr>
                        <a:t>5</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50" name="picture 50"/>
          <p:cNvPicPr>
            <a:picLocks noChangeAspect="1"/>
          </p:cNvPicPr>
          <p:nvPr/>
        </p:nvPicPr>
        <p:blipFill>
          <a:blip r:embed="rId1"/>
          <a:stretch>
            <a:fillRect/>
          </a:stretch>
        </p:blipFill>
        <p:spPr>
          <a:xfrm rot="21600000">
            <a:off x="2007611" y="2234443"/>
            <a:ext cx="1168351" cy="1180914"/>
          </a:xfrm>
          <a:prstGeom prst="rect">
            <a:avLst/>
          </a:prstGeom>
        </p:spPr>
      </p:pic>
      <p:pic>
        <p:nvPicPr>
          <p:cNvPr id="52" name="picture 52"/>
          <p:cNvPicPr>
            <a:picLocks noChangeAspect="1"/>
          </p:cNvPicPr>
          <p:nvPr/>
        </p:nvPicPr>
        <p:blipFill>
          <a:blip r:embed="rId2"/>
          <a:stretch>
            <a:fillRect/>
          </a:stretch>
        </p:blipFill>
        <p:spPr>
          <a:xfrm rot="21600000">
            <a:off x="5502237" y="2442667"/>
            <a:ext cx="1299959" cy="803193"/>
          </a:xfrm>
          <a:prstGeom prst="rect">
            <a:avLst/>
          </a:prstGeom>
        </p:spPr>
      </p:pic>
      <p:sp>
        <p:nvSpPr>
          <p:cNvPr id="54" name="textbox 54"/>
          <p:cNvSpPr/>
          <p:nvPr/>
        </p:nvSpPr>
        <p:spPr>
          <a:xfrm>
            <a:off x="734110" y="1090269"/>
            <a:ext cx="2806700" cy="481330"/>
          </a:xfrm>
          <a:prstGeom prst="rect">
            <a:avLst/>
          </a:prstGeom>
        </p:spPr>
        <p:txBody>
          <a:bodyPr vert="horz" wrap="square" lIns="0" tIns="0" rIns="0" bIns="0"/>
          <a:lstStyle/>
          <a:p>
            <a:pPr algn="l" rtl="0" eaLnBrk="0">
              <a:lnSpc>
                <a:spcPct val="86000"/>
              </a:lnSpc>
            </a:pPr>
            <a:endParaRPr lang="en-US" altLang="en-US" sz="100" dirty="0"/>
          </a:p>
          <a:p>
            <a:pPr marL="12700" algn="l" rtl="0" eaLnBrk="0">
              <a:lnSpc>
                <a:spcPct val="83000"/>
              </a:lnSpc>
            </a:pPr>
            <a:r>
              <a:rPr sz="3600" kern="0" spc="0" dirty="0">
                <a:solidFill>
                  <a:srgbClr val="000000">
                    <a:alpha val="100000"/>
                  </a:srgbClr>
                </a:solidFill>
                <a:latin typeface="Arial" panose="020B0604020202020204"/>
                <a:ea typeface="Arial" panose="020B0604020202020204"/>
                <a:cs typeface="Arial" panose="020B0604020202020204"/>
              </a:rPr>
              <a:t>Client</a:t>
            </a:r>
            <a:r>
              <a:rPr sz="3600" kern="0" spc="80" dirty="0">
                <a:solidFill>
                  <a:srgbClr val="000000">
                    <a:alpha val="100000"/>
                  </a:srgbClr>
                </a:solidFill>
                <a:latin typeface="Arial" panose="020B0604020202020204"/>
                <a:ea typeface="Arial" panose="020B0604020202020204"/>
                <a:cs typeface="Arial" panose="020B0604020202020204"/>
              </a:rPr>
              <a:t>–</a:t>
            </a:r>
            <a:r>
              <a:rPr sz="3600" kern="0" spc="0" dirty="0">
                <a:solidFill>
                  <a:srgbClr val="000000">
                    <a:alpha val="100000"/>
                  </a:srgbClr>
                </a:solidFill>
                <a:latin typeface="Arial" panose="020B0604020202020204"/>
                <a:ea typeface="Arial" panose="020B0604020202020204"/>
                <a:cs typeface="Arial" panose="020B0604020202020204"/>
              </a:rPr>
              <a:t>Server</a:t>
            </a:r>
            <a:endParaRPr lang="en-US" altLang="en-US" sz="3600" dirty="0"/>
          </a:p>
        </p:txBody>
      </p:sp>
      <p:sp>
        <p:nvSpPr>
          <p:cNvPr id="56" name="textbox 56"/>
          <p:cNvSpPr/>
          <p:nvPr/>
        </p:nvSpPr>
        <p:spPr>
          <a:xfrm>
            <a:off x="3714946" y="2961900"/>
            <a:ext cx="1605280" cy="332104"/>
          </a:xfrm>
          <a:prstGeom prst="rect">
            <a:avLst/>
          </a:prstGeom>
        </p:spPr>
        <p:txBody>
          <a:bodyPr vert="horz" wrap="square" lIns="0" tIns="0" rIns="0" bIns="0"/>
          <a:lstStyle/>
          <a:p>
            <a:pPr algn="l" rtl="0" eaLnBrk="0">
              <a:lnSpc>
                <a:spcPct val="77000"/>
              </a:lnSpc>
            </a:pPr>
            <a:endParaRPr lang="en-US" altLang="en-US" sz="100" dirty="0"/>
          </a:p>
          <a:p>
            <a:pPr marL="12700" algn="l" rtl="0" eaLnBrk="0">
              <a:lnSpc>
                <a:spcPct val="84000"/>
              </a:lnSpc>
            </a:pPr>
            <a:r>
              <a:rPr sz="2400" kern="0" spc="-30" dirty="0">
                <a:solidFill>
                  <a:srgbClr val="000000">
                    <a:alpha val="100000"/>
                  </a:srgbClr>
                </a:solidFill>
                <a:latin typeface="Arial" panose="020B0604020202020204"/>
                <a:ea typeface="Arial" panose="020B0604020202020204"/>
                <a:cs typeface="Arial" panose="020B0604020202020204"/>
              </a:rPr>
              <a:t>2.</a:t>
            </a:r>
            <a:r>
              <a:rPr sz="2400" kern="0" spc="180" dirty="0">
                <a:solidFill>
                  <a:srgbClr val="000000">
                    <a:alpha val="100000"/>
                  </a:srgbClr>
                </a:solidFill>
                <a:latin typeface="Arial" panose="020B0604020202020204"/>
                <a:ea typeface="Arial" panose="020B0604020202020204"/>
                <a:cs typeface="Arial" panose="020B0604020202020204"/>
              </a:rPr>
              <a:t> </a:t>
            </a:r>
            <a:r>
              <a:rPr sz="2400" kern="0" spc="-30" dirty="0">
                <a:solidFill>
                  <a:srgbClr val="000000">
                    <a:alpha val="100000"/>
                  </a:srgbClr>
                </a:solidFill>
                <a:latin typeface="Arial" panose="020B0604020202020204"/>
                <a:ea typeface="Arial" panose="020B0604020202020204"/>
                <a:cs typeface="Arial" panose="020B0604020202020204"/>
              </a:rPr>
              <a:t>response</a:t>
            </a:r>
            <a:endParaRPr lang="en-US" altLang="en-US" sz="2400" dirty="0"/>
          </a:p>
        </p:txBody>
      </p:sp>
      <p:grpSp>
        <p:nvGrpSpPr>
          <p:cNvPr id="6" name="group 6"/>
          <p:cNvGrpSpPr/>
          <p:nvPr/>
        </p:nvGrpSpPr>
        <p:grpSpPr>
          <a:xfrm rot="21600000">
            <a:off x="3478678" y="2585516"/>
            <a:ext cx="1734125" cy="190805"/>
            <a:chOff x="0" y="0"/>
            <a:chExt cx="1734125" cy="190805"/>
          </a:xfrm>
        </p:grpSpPr>
        <p:sp>
          <p:nvSpPr>
            <p:cNvPr id="58" name="path"/>
            <p:cNvSpPr/>
            <p:nvPr/>
          </p:nvSpPr>
          <p:spPr>
            <a:xfrm>
              <a:off x="0" y="75967"/>
              <a:ext cx="1555923" cy="38515"/>
            </a:xfrm>
            <a:custGeom>
              <a:avLst/>
              <a:gdLst/>
              <a:ahLst/>
              <a:cxnLst/>
              <a:rect l="0" t="0" r="0" b="0"/>
              <a:pathLst>
                <a:path w="2450" h="60">
                  <a:moveTo>
                    <a:pt x="0" y="30"/>
                  </a:moveTo>
                  <a:lnTo>
                    <a:pt x="2450" y="30"/>
                  </a:lnTo>
                </a:path>
              </a:pathLst>
            </a:custGeom>
            <a:noFill/>
            <a:ln w="38159" cap="flat">
              <a:solidFill>
                <a:srgbClr val="000000">
                  <a:alpha val="100000"/>
                </a:srgbClr>
              </a:solidFill>
              <a:prstDash val="solid"/>
              <a:round/>
            </a:ln>
          </p:spPr>
          <p:txBody>
            <a:bodyPr rtlCol="0"/>
            <a:lstStyle/>
            <a:p>
              <a:pPr algn="ctr"/>
              <a:endParaRPr lang="zh-CN" altLang="en-US"/>
            </a:p>
          </p:txBody>
        </p:sp>
        <p:sp>
          <p:nvSpPr>
            <p:cNvPr id="60" name="path"/>
            <p:cNvSpPr/>
            <p:nvPr/>
          </p:nvSpPr>
          <p:spPr>
            <a:xfrm>
              <a:off x="1543320" y="0"/>
              <a:ext cx="190804" cy="190805"/>
            </a:xfrm>
            <a:custGeom>
              <a:avLst/>
              <a:gdLst/>
              <a:ahLst/>
              <a:cxnLst/>
              <a:rect l="0" t="0" r="0" b="0"/>
              <a:pathLst>
                <a:path w="300" h="300">
                  <a:moveTo>
                    <a:pt x="300" y="150"/>
                  </a:moveTo>
                  <a:lnTo>
                    <a:pt x="0" y="300"/>
                  </a:lnTo>
                  <a:lnTo>
                    <a:pt x="0" y="0"/>
                  </a:lnTo>
                  <a:lnTo>
                    <a:pt x="300" y="150"/>
                  </a:lnTo>
                  <a:close/>
                </a:path>
              </a:pathLst>
            </a:custGeom>
            <a:solidFill>
              <a:srgbClr val="000000">
                <a:alpha val="100000"/>
              </a:srgbClr>
            </a:solidFill>
            <a:ln cap="flat">
              <a:noFill/>
              <a:prstDash val="solid"/>
              <a:miter lim="0"/>
            </a:ln>
          </p:spPr>
          <p:txBody>
            <a:bodyPr rtlCol="0"/>
            <a:lstStyle/>
            <a:p>
              <a:pPr algn="ctr"/>
              <a:endParaRPr lang="zh-CN" altLang="en-US"/>
            </a:p>
          </p:txBody>
        </p:sp>
      </p:grpSp>
      <p:sp>
        <p:nvSpPr>
          <p:cNvPr id="62" name="textbox 62"/>
          <p:cNvSpPr/>
          <p:nvPr/>
        </p:nvSpPr>
        <p:spPr>
          <a:xfrm>
            <a:off x="3751870" y="2342509"/>
            <a:ext cx="1373505" cy="328929"/>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83000"/>
              </a:lnSpc>
            </a:pPr>
            <a:r>
              <a:rPr sz="2400" kern="0" spc="-30" dirty="0">
                <a:solidFill>
                  <a:srgbClr val="000000">
                    <a:alpha val="100000"/>
                  </a:srgbClr>
                </a:solidFill>
                <a:latin typeface="Arial" panose="020B0604020202020204"/>
                <a:ea typeface="Arial" panose="020B0604020202020204"/>
                <a:cs typeface="Arial" panose="020B0604020202020204"/>
              </a:rPr>
              <a:t>1.</a:t>
            </a:r>
            <a:r>
              <a:rPr sz="2400" kern="0" spc="180" dirty="0">
                <a:solidFill>
                  <a:srgbClr val="000000">
                    <a:alpha val="100000"/>
                  </a:srgbClr>
                </a:solidFill>
                <a:latin typeface="Arial" panose="020B0604020202020204"/>
                <a:ea typeface="Arial" panose="020B0604020202020204"/>
                <a:cs typeface="Arial" panose="020B0604020202020204"/>
              </a:rPr>
              <a:t> </a:t>
            </a:r>
            <a:r>
              <a:rPr sz="2400" kern="0" spc="-30" dirty="0">
                <a:solidFill>
                  <a:srgbClr val="000000">
                    <a:alpha val="100000"/>
                  </a:srgbClr>
                </a:solidFill>
                <a:latin typeface="Arial" panose="020B0604020202020204"/>
                <a:ea typeface="Arial" panose="020B0604020202020204"/>
                <a:cs typeface="Arial" panose="020B0604020202020204"/>
              </a:rPr>
              <a:t>request</a:t>
            </a:r>
            <a:endParaRPr lang="en-US" altLang="en-US" sz="2400" dirty="0"/>
          </a:p>
        </p:txBody>
      </p:sp>
      <p:sp>
        <p:nvSpPr>
          <p:cNvPr id="64" name="textbox 64"/>
          <p:cNvSpPr/>
          <p:nvPr/>
        </p:nvSpPr>
        <p:spPr>
          <a:xfrm>
            <a:off x="2060935" y="3605090"/>
            <a:ext cx="866139" cy="440690"/>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265"/>
              </a:lnSpc>
            </a:pPr>
            <a:r>
              <a:rPr sz="2400" b="1" kern="0" spc="50" dirty="0">
                <a:solidFill>
                  <a:srgbClr val="412A7B">
                    <a:alpha val="100000"/>
                  </a:srgbClr>
                </a:solidFill>
                <a:latin typeface="Arial" panose="020B0604020202020204"/>
                <a:ea typeface="Arial" panose="020B0604020202020204"/>
                <a:cs typeface="Arial" panose="020B0604020202020204"/>
              </a:rPr>
              <a:t>client</a:t>
            </a:r>
            <a:endParaRPr lang="en-US" altLang="en-US" sz="2400" dirty="0"/>
          </a:p>
        </p:txBody>
      </p:sp>
      <p:grpSp>
        <p:nvGrpSpPr>
          <p:cNvPr id="8" name="group 8"/>
          <p:cNvGrpSpPr/>
          <p:nvPr/>
        </p:nvGrpSpPr>
        <p:grpSpPr>
          <a:xfrm rot="21600000">
            <a:off x="3478682" y="3211919"/>
            <a:ext cx="1734125" cy="190804"/>
            <a:chOff x="0" y="0"/>
            <a:chExt cx="1734125" cy="190804"/>
          </a:xfrm>
        </p:grpSpPr>
        <p:sp>
          <p:nvSpPr>
            <p:cNvPr id="66" name="path"/>
            <p:cNvSpPr/>
            <p:nvPr/>
          </p:nvSpPr>
          <p:spPr>
            <a:xfrm>
              <a:off x="178189" y="76322"/>
              <a:ext cx="1555936" cy="38515"/>
            </a:xfrm>
            <a:custGeom>
              <a:avLst/>
              <a:gdLst/>
              <a:ahLst/>
              <a:cxnLst/>
              <a:rect l="0" t="0" r="0" b="0"/>
              <a:pathLst>
                <a:path w="2450" h="60">
                  <a:moveTo>
                    <a:pt x="0" y="30"/>
                  </a:moveTo>
                  <a:lnTo>
                    <a:pt x="2450" y="30"/>
                  </a:lnTo>
                </a:path>
              </a:pathLst>
            </a:custGeom>
            <a:noFill/>
            <a:ln w="38159" cap="flat">
              <a:solidFill>
                <a:srgbClr val="000000">
                  <a:alpha val="100000"/>
                </a:srgbClr>
              </a:solidFill>
              <a:prstDash val="solid"/>
              <a:round/>
            </a:ln>
          </p:spPr>
          <p:txBody>
            <a:bodyPr rtlCol="0"/>
            <a:lstStyle/>
            <a:p>
              <a:pPr algn="ctr"/>
              <a:endParaRPr lang="zh-CN" altLang="en-US"/>
            </a:p>
          </p:txBody>
        </p:sp>
        <p:sp>
          <p:nvSpPr>
            <p:cNvPr id="68" name="path"/>
            <p:cNvSpPr/>
            <p:nvPr/>
          </p:nvSpPr>
          <p:spPr>
            <a:xfrm>
              <a:off x="0" y="0"/>
              <a:ext cx="190791" cy="190804"/>
            </a:xfrm>
            <a:custGeom>
              <a:avLst/>
              <a:gdLst/>
              <a:ahLst/>
              <a:cxnLst/>
              <a:rect l="0" t="0" r="0" b="0"/>
              <a:pathLst>
                <a:path w="300" h="300">
                  <a:moveTo>
                    <a:pt x="0" y="150"/>
                  </a:moveTo>
                  <a:lnTo>
                    <a:pt x="300" y="0"/>
                  </a:lnTo>
                  <a:lnTo>
                    <a:pt x="300" y="300"/>
                  </a:lnTo>
                  <a:lnTo>
                    <a:pt x="0" y="150"/>
                  </a:lnTo>
                  <a:close/>
                </a:path>
              </a:pathLst>
            </a:custGeom>
            <a:solidFill>
              <a:srgbClr val="000000">
                <a:alpha val="100000"/>
              </a:srgbClr>
            </a:solidFill>
            <a:ln cap="flat">
              <a:noFill/>
              <a:prstDash val="solid"/>
              <a:miter lim="0"/>
            </a:ln>
          </p:spPr>
          <p:txBody>
            <a:bodyPr rtlCol="0"/>
            <a:lstStyle/>
            <a:p>
              <a:pPr algn="ctr"/>
              <a:endParaRPr lang="zh-CN" altLang="en-US"/>
            </a:p>
          </p:txBody>
        </p:sp>
      </p:grpSp>
      <p:sp>
        <p:nvSpPr>
          <p:cNvPr id="70" name="textbox 70"/>
          <p:cNvSpPr/>
          <p:nvPr/>
        </p:nvSpPr>
        <p:spPr>
          <a:xfrm>
            <a:off x="5592907" y="3761206"/>
            <a:ext cx="972819" cy="267334"/>
          </a:xfrm>
          <a:prstGeom prst="rect">
            <a:avLst/>
          </a:prstGeom>
        </p:spPr>
        <p:txBody>
          <a:bodyPr vert="horz" wrap="square" lIns="0" tIns="0" rIns="0" bIns="0"/>
          <a:lstStyle/>
          <a:p>
            <a:pPr algn="l" rtl="0" eaLnBrk="0">
              <a:lnSpc>
                <a:spcPct val="86000"/>
              </a:lnSpc>
            </a:pPr>
            <a:endParaRPr lang="en-US" altLang="en-US" sz="100" dirty="0"/>
          </a:p>
          <a:p>
            <a:pPr marL="12700" algn="l" rtl="0" eaLnBrk="0">
              <a:lnSpc>
                <a:spcPct val="66000"/>
              </a:lnSpc>
            </a:pPr>
            <a:r>
              <a:rPr sz="2400" b="1" kern="0" spc="30" dirty="0">
                <a:solidFill>
                  <a:srgbClr val="412A7B">
                    <a:alpha val="100000"/>
                  </a:srgbClr>
                </a:solidFill>
                <a:latin typeface="Arial" panose="020B0604020202020204"/>
                <a:ea typeface="Arial" panose="020B0604020202020204"/>
                <a:cs typeface="Arial" panose="020B0604020202020204"/>
              </a:rPr>
              <a:t>server</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2"/>
          <p:cNvSpPr/>
          <p:nvPr/>
        </p:nvSpPr>
        <p:spPr>
          <a:xfrm>
            <a:off x="260250" y="856071"/>
            <a:ext cx="3679825" cy="2285364"/>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9000"/>
              </a:lnSpc>
            </a:pPr>
            <a:r>
              <a:rPr sz="2400" kern="0" spc="300" dirty="0">
                <a:solidFill>
                  <a:srgbClr val="000000">
                    <a:alpha val="100000"/>
                  </a:srgbClr>
                </a:solidFill>
                <a:latin typeface="Arial" panose="020B0604020202020204"/>
                <a:ea typeface="Arial" panose="020B0604020202020204"/>
                <a:cs typeface="Arial" panose="020B0604020202020204"/>
              </a:rPr>
              <a:t>while  (1)  {</a:t>
            </a:r>
            <a:endParaRPr lang="en-US" altLang="en-US" sz="2400" dirty="0"/>
          </a:p>
          <a:p>
            <a:pPr marL="392430" algn="l" rtl="0" eaLnBrk="0">
              <a:lnSpc>
                <a:spcPct val="86000"/>
              </a:lnSpc>
              <a:spcBef>
                <a:spcPts val="1600"/>
              </a:spcBef>
            </a:pPr>
            <a:r>
              <a:rPr sz="2400" kern="0" spc="310" dirty="0">
                <a:solidFill>
                  <a:srgbClr val="000000">
                    <a:alpha val="100000"/>
                  </a:srgbClr>
                </a:solidFill>
                <a:latin typeface="Arial" panose="020B0604020202020204"/>
                <a:ea typeface="Arial" panose="020B0604020202020204"/>
                <a:cs typeface="Arial" panose="020B0604020202020204"/>
              </a:rPr>
              <a:t>req</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310" dirty="0">
                <a:solidFill>
                  <a:srgbClr val="000000">
                    <a:alpha val="100000"/>
                  </a:srgbClr>
                </a:solidFill>
                <a:latin typeface="Arial" panose="020B0604020202020204"/>
                <a:ea typeface="Arial" panose="020B0604020202020204"/>
                <a:cs typeface="Arial" panose="020B0604020202020204"/>
              </a:rPr>
              <a:t>=</a:t>
            </a:r>
            <a:r>
              <a:rPr sz="2400" kern="0" spc="130" dirty="0">
                <a:solidFill>
                  <a:srgbClr val="000000">
                    <a:alpha val="100000"/>
                  </a:srgbClr>
                </a:solidFill>
                <a:latin typeface="Arial" panose="020B0604020202020204"/>
                <a:ea typeface="Arial" panose="020B0604020202020204"/>
                <a:cs typeface="Arial" panose="020B0604020202020204"/>
              </a:rPr>
              <a:t>  </a:t>
            </a:r>
            <a:r>
              <a:rPr sz="2400" kern="0" spc="310" dirty="0">
                <a:solidFill>
                  <a:srgbClr val="000000">
                    <a:alpha val="100000"/>
                  </a:srgbClr>
                </a:solidFill>
                <a:latin typeface="Arial" panose="020B0604020202020204"/>
                <a:ea typeface="Arial" panose="020B0604020202020204"/>
                <a:cs typeface="Arial" panose="020B0604020202020204"/>
              </a:rPr>
              <a:t>read();</a:t>
            </a:r>
            <a:endParaRPr lang="en-US" altLang="en-US" sz="2400" dirty="0"/>
          </a:p>
          <a:p>
            <a:pPr algn="r" rtl="0" eaLnBrk="0">
              <a:lnSpc>
                <a:spcPct val="79000"/>
              </a:lnSpc>
              <a:spcBef>
                <a:spcPts val="1530"/>
              </a:spcBef>
            </a:pPr>
            <a:r>
              <a:rPr sz="2400" kern="0" spc="290" dirty="0">
                <a:solidFill>
                  <a:srgbClr val="000000">
                    <a:alpha val="100000"/>
                  </a:srgbClr>
                </a:solidFill>
                <a:latin typeface="Arial" panose="020B0604020202020204"/>
                <a:ea typeface="Arial" panose="020B0604020202020204"/>
                <a:cs typeface="Arial" panose="020B0604020202020204"/>
              </a:rPr>
              <a:t>resp</a:t>
            </a:r>
            <a:r>
              <a:rPr sz="2400" kern="0" spc="130" dirty="0">
                <a:solidFill>
                  <a:srgbClr val="000000">
                    <a:alpha val="100000"/>
                  </a:srgbClr>
                </a:solidFill>
                <a:latin typeface="Arial" panose="020B0604020202020204"/>
                <a:ea typeface="Arial" panose="020B0604020202020204"/>
                <a:cs typeface="Arial" panose="020B0604020202020204"/>
              </a:rPr>
              <a:t>  </a:t>
            </a:r>
            <a:r>
              <a:rPr sz="2400" kern="0" spc="290" dirty="0">
                <a:solidFill>
                  <a:srgbClr val="000000">
                    <a:alpha val="100000"/>
                  </a:srgbClr>
                </a:solidFill>
                <a:latin typeface="Arial" panose="020B0604020202020204"/>
                <a:ea typeface="Arial" panose="020B0604020202020204"/>
                <a:cs typeface="Arial" panose="020B0604020202020204"/>
              </a:rPr>
              <a:t>=  ser</a:t>
            </a:r>
            <a:r>
              <a:rPr sz="2400" kern="0" spc="280" dirty="0">
                <a:solidFill>
                  <a:srgbClr val="000000">
                    <a:alpha val="100000"/>
                  </a:srgbClr>
                </a:solidFill>
                <a:latin typeface="Arial" panose="020B0604020202020204"/>
                <a:ea typeface="Arial" panose="020B0604020202020204"/>
                <a:cs typeface="Arial" panose="020B0604020202020204"/>
              </a:rPr>
              <a:t>ve(req);</a:t>
            </a:r>
            <a:endParaRPr lang="en-US" altLang="en-US" sz="2400" dirty="0"/>
          </a:p>
          <a:p>
            <a:pPr marL="378460" algn="l" rtl="0" eaLnBrk="0">
              <a:lnSpc>
                <a:spcPts val="3880"/>
              </a:lnSpc>
            </a:pPr>
            <a:r>
              <a:rPr sz="2400" kern="0" spc="430" dirty="0">
                <a:solidFill>
                  <a:srgbClr val="000000">
                    <a:alpha val="100000"/>
                  </a:srgbClr>
                </a:solidFill>
                <a:latin typeface="Arial" panose="020B0604020202020204"/>
                <a:ea typeface="Arial" panose="020B0604020202020204"/>
                <a:cs typeface="Arial" panose="020B0604020202020204"/>
              </a:rPr>
              <a:t>write(resp);</a:t>
            </a:r>
            <a:endParaRPr lang="en-US" altLang="en-US" sz="2400" dirty="0"/>
          </a:p>
          <a:p>
            <a:pPr algn="l" rtl="0" eaLnBrk="0">
              <a:lnSpc>
                <a:spcPct val="102000"/>
              </a:lnSpc>
            </a:pPr>
            <a:endParaRPr lang="en-US" altLang="en-US" sz="1300" dirty="0"/>
          </a:p>
          <a:p>
            <a:pPr marL="50165" algn="l" rtl="0" eaLnBrk="0">
              <a:lnSpc>
                <a:spcPct val="75000"/>
              </a:lnSpc>
              <a:spcBef>
                <a:spcPts val="5"/>
              </a:spcBef>
            </a:pPr>
            <a:r>
              <a:rPr sz="2400" kern="0" spc="290" dirty="0">
                <a:solidFill>
                  <a:srgbClr val="000000">
                    <a:alpha val="100000"/>
                  </a:srgbClr>
                </a:solidFill>
                <a:latin typeface="Arial" panose="020B0604020202020204"/>
                <a:ea typeface="Arial" panose="020B0604020202020204"/>
                <a:cs typeface="Arial" panose="020B0604020202020204"/>
              </a:rPr>
              <a:t>}</a:t>
            </a:r>
            <a:endParaRPr lang="en-US" altLang="en-US" sz="2400" dirty="0"/>
          </a:p>
        </p:txBody>
      </p:sp>
      <p:graphicFrame>
        <p:nvGraphicFramePr>
          <p:cNvPr id="74" name="table 74"/>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76" name="table 76"/>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22310" algn="l" rtl="0" eaLnBrk="0">
                        <a:lnSpc>
                          <a:spcPct val="84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6</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78" name="textbox 78"/>
          <p:cNvSpPr/>
          <p:nvPr/>
        </p:nvSpPr>
        <p:spPr>
          <a:xfrm>
            <a:off x="195960" y="128828"/>
            <a:ext cx="1365250" cy="464819"/>
          </a:xfrm>
          <a:prstGeom prst="rect">
            <a:avLst/>
          </a:prstGeom>
        </p:spPr>
        <p:txBody>
          <a:bodyPr vert="horz" wrap="square" lIns="0" tIns="0" rIns="0" bIns="0"/>
          <a:lstStyle/>
          <a:p>
            <a:pPr algn="l" rtl="0" eaLnBrk="0">
              <a:lnSpc>
                <a:spcPct val="86000"/>
              </a:lnSpc>
            </a:pPr>
            <a:endParaRPr lang="en-US" altLang="en-US" sz="100" dirty="0"/>
          </a:p>
          <a:p>
            <a:pPr marL="12700" algn="l" rtl="0" eaLnBrk="0">
              <a:lnSpc>
                <a:spcPct val="80000"/>
              </a:lnSpc>
            </a:pPr>
            <a:r>
              <a:rPr sz="3600" kern="0" spc="-20" dirty="0">
                <a:solidFill>
                  <a:srgbClr val="000000">
                    <a:alpha val="100000"/>
                  </a:srgbClr>
                </a:solidFill>
                <a:latin typeface="Arial" panose="020B0604020202020204"/>
                <a:ea typeface="Arial" panose="020B0604020202020204"/>
                <a:cs typeface="Arial" panose="020B0604020202020204"/>
              </a:rPr>
              <a:t>Server</a:t>
            </a:r>
            <a:endParaRPr lang="en-US" altLang="en-US" sz="3600" dirty="0"/>
          </a:p>
        </p:txBody>
      </p:sp>
      <p:sp>
        <p:nvSpPr>
          <p:cNvPr id="2" name="文本框 1"/>
          <p:cNvSpPr txBox="1"/>
          <p:nvPr/>
        </p:nvSpPr>
        <p:spPr>
          <a:xfrm>
            <a:off x="291465" y="3403600"/>
            <a:ext cx="8528685" cy="1753235"/>
          </a:xfrm>
          <a:prstGeom prst="rect">
            <a:avLst/>
          </a:prstGeom>
          <a:noFill/>
        </p:spPr>
        <p:txBody>
          <a:bodyPr wrap="square" rtlCol="0">
            <a:spAutoFit/>
          </a:bodyPr>
          <a:p>
            <a:r>
              <a:rPr lang="zh-CN" altLang="en-US"/>
              <a:t>1. **读取请求（req = read()）：** 服务器从网络连接中读取客户端发送的请求。这个请求可能是获取特定资源、执行特定操作等。</a:t>
            </a:r>
            <a:endParaRPr lang="zh-CN" altLang="en-US"/>
          </a:p>
          <a:p>
            <a:r>
              <a:rPr lang="zh-CN" altLang="en-US"/>
              <a:t>2. **处理请求并生成响应（resp = serve(req)）：** 服务器对收到的请求进行处理，执行相应的操作，并生成一个响应。这个响应包含了请求的结果或所需资源的数据。</a:t>
            </a:r>
            <a:endParaRPr lang="zh-CN" altLang="en-US"/>
          </a:p>
          <a:p>
            <a:r>
              <a:rPr lang="zh-CN" altLang="en-US"/>
              <a:t>3. **发送响应（write(resp)）：** 服务器将生成的响应发送回客户端，以完成请求-响应周期。</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80"/>
          <p:cNvPicPr>
            <a:picLocks noChangeAspect="1"/>
          </p:cNvPicPr>
          <p:nvPr/>
        </p:nvPicPr>
        <p:blipFill>
          <a:blip r:embed="rId1"/>
          <a:stretch>
            <a:fillRect/>
          </a:stretch>
        </p:blipFill>
        <p:spPr>
          <a:xfrm rot="21600000">
            <a:off x="628561" y="1825193"/>
            <a:ext cx="5105514" cy="4350600"/>
          </a:xfrm>
          <a:prstGeom prst="rect">
            <a:avLst/>
          </a:prstGeom>
        </p:spPr>
      </p:pic>
      <p:graphicFrame>
        <p:nvGraphicFramePr>
          <p:cNvPr id="82" name="table 82"/>
          <p:cNvGraphicFramePr>
            <a:graphicFrameLocks noGrp="1"/>
          </p:cNvGraphicFramePr>
          <p:nvPr/>
        </p:nvGraphicFramePr>
        <p:xfrm>
          <a:off x="5857557" y="2109241"/>
          <a:ext cx="2656839" cy="3228975"/>
        </p:xfrm>
        <a:graphic>
          <a:graphicData uri="http://schemas.openxmlformats.org/drawingml/2006/table">
            <a:tbl>
              <a:tblPr/>
              <a:tblGrid>
                <a:gridCol w="2656839"/>
              </a:tblGrid>
              <a:tr h="3225800">
                <a:tc>
                  <a:txBody>
                    <a:bodyPr/>
                    <a:lstStyle/>
                    <a:p>
                      <a:pPr algn="l" rtl="0" eaLnBrk="0">
                        <a:lnSpc>
                          <a:spcPct val="100000"/>
                        </a:lnSpc>
                      </a:pPr>
                      <a:endParaRPr lang="en-US" altLang="en-US" sz="10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pic>
        <p:nvPicPr>
          <p:cNvPr id="84" name="picture 84"/>
          <p:cNvPicPr>
            <a:picLocks noChangeAspect="1"/>
          </p:cNvPicPr>
          <p:nvPr/>
        </p:nvPicPr>
        <p:blipFill>
          <a:blip r:embed="rId2"/>
          <a:stretch>
            <a:fillRect/>
          </a:stretch>
        </p:blipFill>
        <p:spPr>
          <a:xfrm rot="21600000">
            <a:off x="5857557" y="2109241"/>
            <a:ext cx="2657157" cy="3228835"/>
          </a:xfrm>
          <a:prstGeom prst="rect">
            <a:avLst/>
          </a:prstGeom>
        </p:spPr>
      </p:pic>
      <p:graphicFrame>
        <p:nvGraphicFramePr>
          <p:cNvPr id="86" name="table 8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88" name="table 88"/>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1000"/>
                        </a:lnSpc>
                      </a:pPr>
                      <a:endParaRPr lang="en-US" altLang="en-US" sz="1000" dirty="0"/>
                    </a:p>
                    <a:p>
                      <a:pPr marL="8319770" algn="l" rtl="0" eaLnBrk="0">
                        <a:lnSpc>
                          <a:spcPct val="83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7</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pSp>
        <p:nvGrpSpPr>
          <p:cNvPr id="10" name="group 10"/>
          <p:cNvGrpSpPr/>
          <p:nvPr/>
        </p:nvGrpSpPr>
        <p:grpSpPr>
          <a:xfrm rot="21600000">
            <a:off x="2900335" y="2075939"/>
            <a:ext cx="761762" cy="476279"/>
            <a:chOff x="0" y="0"/>
            <a:chExt cx="761762" cy="476279"/>
          </a:xfrm>
        </p:grpSpPr>
        <p:grpSp>
          <p:nvGrpSpPr>
            <p:cNvPr id="12" name="group 12"/>
            <p:cNvGrpSpPr/>
            <p:nvPr/>
          </p:nvGrpSpPr>
          <p:grpSpPr>
            <a:xfrm rot="21600000">
              <a:off x="0" y="0"/>
              <a:ext cx="761762" cy="476279"/>
              <a:chOff x="0" y="0"/>
              <a:chExt cx="761762" cy="476279"/>
            </a:xfrm>
          </p:grpSpPr>
          <p:sp>
            <p:nvSpPr>
              <p:cNvPr id="90" name="path"/>
              <p:cNvSpPr/>
              <p:nvPr/>
            </p:nvSpPr>
            <p:spPr>
              <a:xfrm>
                <a:off x="9539" y="9539"/>
                <a:ext cx="742683" cy="457200"/>
              </a:xfrm>
              <a:custGeom>
                <a:avLst/>
                <a:gdLst/>
                <a:ahLst/>
                <a:cxnLst/>
                <a:rect l="0" t="0" r="0" b="0"/>
                <a:pathLst>
                  <a:path w="1169" h="720">
                    <a:moveTo>
                      <a:pt x="0" y="120"/>
                    </a:moveTo>
                    <a:lnTo>
                      <a:pt x="0" y="120"/>
                    </a:lnTo>
                    <a:cubicBezTo>
                      <a:pt x="0" y="99"/>
                      <a:pt x="6" y="78"/>
                      <a:pt x="16" y="60"/>
                    </a:cubicBezTo>
                    <a:cubicBezTo>
                      <a:pt x="27" y="41"/>
                      <a:pt x="42" y="26"/>
                      <a:pt x="60" y="16"/>
                    </a:cubicBezTo>
                    <a:cubicBezTo>
                      <a:pt x="78" y="5"/>
                      <a:pt x="99" y="0"/>
                      <a:pt x="120" y="0"/>
                    </a:cubicBezTo>
                    <a:lnTo>
                      <a:pt x="1049" y="0"/>
                    </a:lnTo>
                    <a:lnTo>
                      <a:pt x="1049" y="0"/>
                    </a:lnTo>
                    <a:cubicBezTo>
                      <a:pt x="1070" y="0"/>
                      <a:pt x="1091" y="6"/>
                      <a:pt x="1109" y="16"/>
                    </a:cubicBezTo>
                    <a:cubicBezTo>
                      <a:pt x="1127" y="27"/>
                      <a:pt x="1142" y="42"/>
                      <a:pt x="1153" y="60"/>
                    </a:cubicBezTo>
                    <a:cubicBezTo>
                      <a:pt x="1163" y="78"/>
                      <a:pt x="1169" y="99"/>
                      <a:pt x="1169" y="120"/>
                    </a:cubicBezTo>
                    <a:lnTo>
                      <a:pt x="1169" y="120"/>
                    </a:lnTo>
                    <a:lnTo>
                      <a:pt x="1169" y="599"/>
                    </a:lnTo>
                    <a:lnTo>
                      <a:pt x="1169" y="599"/>
                    </a:lnTo>
                    <a:cubicBezTo>
                      <a:pt x="1169" y="620"/>
                      <a:pt x="1163" y="641"/>
                      <a:pt x="1153" y="659"/>
                    </a:cubicBezTo>
                    <a:cubicBezTo>
                      <a:pt x="1142" y="678"/>
                      <a:pt x="1127" y="693"/>
                      <a:pt x="1109" y="703"/>
                    </a:cubicBezTo>
                    <a:cubicBezTo>
                      <a:pt x="1091" y="714"/>
                      <a:pt x="1070" y="720"/>
                      <a:pt x="1049" y="720"/>
                    </a:cubicBezTo>
                    <a:lnTo>
                      <a:pt x="120" y="720"/>
                    </a:lnTo>
                    <a:lnTo>
                      <a:pt x="120" y="720"/>
                    </a:lnTo>
                    <a:cubicBezTo>
                      <a:pt x="99" y="720"/>
                      <a:pt x="78" y="714"/>
                      <a:pt x="60" y="704"/>
                    </a:cubicBezTo>
                    <a:cubicBezTo>
                      <a:pt x="41" y="693"/>
                      <a:pt x="26" y="678"/>
                      <a:pt x="16" y="659"/>
                    </a:cubicBezTo>
                    <a:cubicBezTo>
                      <a:pt x="5" y="641"/>
                      <a:pt x="0" y="621"/>
                      <a:pt x="0" y="599"/>
                    </a:cubicBezTo>
                    <a:lnTo>
                      <a:pt x="0" y="120"/>
                    </a:lnTo>
                    <a:close/>
                  </a:path>
                </a:pathLst>
              </a:custGeom>
              <a:solidFill>
                <a:srgbClr val="FFFFFF">
                  <a:alpha val="100000"/>
                </a:srgbClr>
              </a:solidFill>
              <a:ln cap="flat">
                <a:noFill/>
                <a:prstDash val="solid"/>
                <a:miter lim="0"/>
              </a:ln>
            </p:spPr>
            <p:txBody>
              <a:bodyPr rtlCol="0"/>
              <a:lstStyle/>
              <a:p>
                <a:pPr algn="ctr"/>
                <a:endParaRPr lang="zh-CN" altLang="en-US"/>
              </a:p>
            </p:txBody>
          </p:sp>
          <p:sp>
            <p:nvSpPr>
              <p:cNvPr id="92" name="path"/>
              <p:cNvSpPr/>
              <p:nvPr/>
            </p:nvSpPr>
            <p:spPr>
              <a:xfrm>
                <a:off x="0" y="0"/>
                <a:ext cx="761762" cy="476279"/>
              </a:xfrm>
              <a:custGeom>
                <a:avLst/>
                <a:gdLst/>
                <a:ahLst/>
                <a:cxnLst/>
                <a:rect l="0" t="0" r="0" b="0"/>
                <a:pathLst>
                  <a:path w="1199" h="750">
                    <a:moveTo>
                      <a:pt x="15" y="135"/>
                    </a:moveTo>
                    <a:lnTo>
                      <a:pt x="15" y="135"/>
                    </a:lnTo>
                    <a:cubicBezTo>
                      <a:pt x="15" y="114"/>
                      <a:pt x="21" y="93"/>
                      <a:pt x="31" y="75"/>
                    </a:cubicBezTo>
                    <a:cubicBezTo>
                      <a:pt x="42" y="56"/>
                      <a:pt x="57" y="41"/>
                      <a:pt x="75" y="31"/>
                    </a:cubicBezTo>
                    <a:cubicBezTo>
                      <a:pt x="93" y="20"/>
                      <a:pt x="114" y="15"/>
                      <a:pt x="135" y="15"/>
                    </a:cubicBezTo>
                    <a:lnTo>
                      <a:pt x="1064" y="15"/>
                    </a:lnTo>
                    <a:lnTo>
                      <a:pt x="1064" y="15"/>
                    </a:lnTo>
                    <a:cubicBezTo>
                      <a:pt x="1085" y="15"/>
                      <a:pt x="1106" y="21"/>
                      <a:pt x="1124" y="31"/>
                    </a:cubicBezTo>
                    <a:cubicBezTo>
                      <a:pt x="1142" y="42"/>
                      <a:pt x="1157" y="57"/>
                      <a:pt x="1168" y="75"/>
                    </a:cubicBezTo>
                    <a:cubicBezTo>
                      <a:pt x="1178" y="93"/>
                      <a:pt x="1184" y="114"/>
                      <a:pt x="1184" y="135"/>
                    </a:cubicBezTo>
                    <a:lnTo>
                      <a:pt x="1184" y="135"/>
                    </a:lnTo>
                    <a:lnTo>
                      <a:pt x="1184" y="614"/>
                    </a:lnTo>
                    <a:lnTo>
                      <a:pt x="1184" y="614"/>
                    </a:lnTo>
                    <a:cubicBezTo>
                      <a:pt x="1184" y="635"/>
                      <a:pt x="1178" y="656"/>
                      <a:pt x="1168" y="674"/>
                    </a:cubicBezTo>
                    <a:cubicBezTo>
                      <a:pt x="1157" y="693"/>
                      <a:pt x="1142" y="708"/>
                      <a:pt x="1124" y="718"/>
                    </a:cubicBezTo>
                    <a:cubicBezTo>
                      <a:pt x="1106" y="729"/>
                      <a:pt x="1085" y="735"/>
                      <a:pt x="1064" y="735"/>
                    </a:cubicBezTo>
                    <a:lnTo>
                      <a:pt x="135" y="735"/>
                    </a:lnTo>
                    <a:lnTo>
                      <a:pt x="135" y="735"/>
                    </a:lnTo>
                    <a:cubicBezTo>
                      <a:pt x="114" y="735"/>
                      <a:pt x="93" y="729"/>
                      <a:pt x="75" y="719"/>
                    </a:cubicBezTo>
                    <a:cubicBezTo>
                      <a:pt x="56" y="708"/>
                      <a:pt x="41" y="693"/>
                      <a:pt x="31" y="674"/>
                    </a:cubicBezTo>
                    <a:cubicBezTo>
                      <a:pt x="20" y="656"/>
                      <a:pt x="15" y="636"/>
                      <a:pt x="15" y="614"/>
                    </a:cubicBezTo>
                    <a:lnTo>
                      <a:pt x="15" y="135"/>
                    </a:lnTo>
                    <a:close/>
                  </a:path>
                </a:pathLst>
              </a:custGeom>
              <a:noFill/>
              <a:ln w="19079" cap="flat">
                <a:solidFill>
                  <a:srgbClr val="000000">
                    <a:alpha val="100000"/>
                  </a:srgbClr>
                </a:solidFill>
                <a:prstDash val="solid"/>
                <a:miter lim="386370"/>
              </a:ln>
            </p:spPr>
            <p:txBody>
              <a:bodyPr rtlCol="0"/>
              <a:lstStyle/>
              <a:p>
                <a:pPr algn="ctr"/>
                <a:endParaRPr lang="zh-CN" altLang="en-US"/>
              </a:p>
            </p:txBody>
          </p:sp>
        </p:grpSp>
        <p:sp>
          <p:nvSpPr>
            <p:cNvPr id="94" name="textbox 94"/>
            <p:cNvSpPr/>
            <p:nvPr/>
          </p:nvSpPr>
          <p:spPr>
            <a:xfrm>
              <a:off x="-12700" y="-12700"/>
              <a:ext cx="787400" cy="572134"/>
            </a:xfrm>
            <a:prstGeom prst="rect">
              <a:avLst/>
            </a:prstGeom>
          </p:spPr>
          <p:txBody>
            <a:bodyPr vert="horz" wrap="square" lIns="0" tIns="0" rIns="0" bIns="0"/>
            <a:lstStyle/>
            <a:p>
              <a:pPr algn="l" rtl="0" eaLnBrk="0">
                <a:lnSpc>
                  <a:spcPct val="110000"/>
                </a:lnSpc>
              </a:pPr>
              <a:endParaRPr lang="en-US" altLang="en-US" sz="900" dirty="0"/>
            </a:p>
            <a:p>
              <a:pPr marL="170815" algn="l" rtl="0" eaLnBrk="0">
                <a:lnSpc>
                  <a:spcPct val="83000"/>
                </a:lnSpc>
                <a:spcBef>
                  <a:spcPts val="5"/>
                </a:spcBef>
              </a:pPr>
              <a:r>
                <a:rPr sz="2300" kern="0" spc="-80" dirty="0">
                  <a:solidFill>
                    <a:srgbClr val="000000">
                      <a:alpha val="100000"/>
                    </a:srgbClr>
                  </a:solidFill>
                  <a:latin typeface="Arial" panose="020B0604020202020204"/>
                  <a:ea typeface="Arial" panose="020B0604020202020204"/>
                  <a:cs typeface="Arial" panose="020B0604020202020204"/>
                </a:rPr>
                <a:t>F12</a:t>
              </a:r>
              <a:endParaRPr lang="en-US" altLang="en-US" sz="2300" dirty="0"/>
            </a:p>
          </p:txBody>
        </p:sp>
      </p:grpSp>
      <p:sp>
        <p:nvSpPr>
          <p:cNvPr id="96" name="textbox 96"/>
          <p:cNvSpPr/>
          <p:nvPr/>
        </p:nvSpPr>
        <p:spPr>
          <a:xfrm>
            <a:off x="751027" y="1111300"/>
            <a:ext cx="1106805" cy="459105"/>
          </a:xfrm>
          <a:prstGeom prst="rect">
            <a:avLst/>
          </a:prstGeom>
        </p:spPr>
        <p:txBody>
          <a:bodyPr vert="horz" wrap="square" lIns="0" tIns="0" rIns="0" bIns="0"/>
          <a:lstStyle/>
          <a:p>
            <a:pPr algn="l" rtl="0" eaLnBrk="0">
              <a:lnSpc>
                <a:spcPct val="91000"/>
              </a:lnSpc>
            </a:pPr>
            <a:endParaRPr lang="en-US" altLang="en-US" sz="100" dirty="0"/>
          </a:p>
          <a:p>
            <a:pPr algn="r" rtl="0" eaLnBrk="0">
              <a:lnSpc>
                <a:spcPct val="81000"/>
              </a:lnSpc>
            </a:pPr>
            <a:r>
              <a:rPr sz="3500" kern="0" spc="-180" dirty="0">
                <a:solidFill>
                  <a:srgbClr val="000000">
                    <a:alpha val="100000"/>
                  </a:srgbClr>
                </a:solidFill>
                <a:latin typeface="Arial" panose="020B0604020202020204"/>
                <a:ea typeface="Arial" panose="020B0604020202020204"/>
                <a:cs typeface="Arial" panose="020B0604020202020204"/>
              </a:rPr>
              <a:t>H</a:t>
            </a:r>
            <a:r>
              <a:rPr sz="3500" kern="0" spc="-170" dirty="0">
                <a:solidFill>
                  <a:srgbClr val="000000">
                    <a:alpha val="100000"/>
                  </a:srgbClr>
                </a:solidFill>
                <a:latin typeface="Arial" panose="020B0604020202020204"/>
                <a:ea typeface="Arial" panose="020B0604020202020204"/>
                <a:cs typeface="Arial" panose="020B0604020202020204"/>
              </a:rPr>
              <a:t>TT</a:t>
            </a:r>
            <a:r>
              <a:rPr sz="3500" kern="0" spc="-160" dirty="0">
                <a:solidFill>
                  <a:srgbClr val="000000">
                    <a:alpha val="100000"/>
                  </a:srgbClr>
                </a:solidFill>
                <a:latin typeface="Arial" panose="020B0604020202020204"/>
                <a:ea typeface="Arial" panose="020B0604020202020204"/>
                <a:cs typeface="Arial" panose="020B0604020202020204"/>
              </a:rPr>
              <a:t>P</a:t>
            </a:r>
            <a:endParaRPr lang="en-US" altLang="en-US" sz="3500" dirty="0"/>
          </a:p>
        </p:txBody>
      </p:sp>
      <p:sp>
        <p:nvSpPr>
          <p:cNvPr id="98" name="path"/>
          <p:cNvSpPr/>
          <p:nvPr/>
        </p:nvSpPr>
        <p:spPr>
          <a:xfrm>
            <a:off x="1790644" y="1924198"/>
            <a:ext cx="533154" cy="323643"/>
          </a:xfrm>
          <a:custGeom>
            <a:avLst/>
            <a:gdLst/>
            <a:ahLst/>
            <a:cxnLst/>
            <a:rect l="0" t="0" r="0" b="0"/>
            <a:pathLst>
              <a:path w="839" h="509">
                <a:moveTo>
                  <a:pt x="30" y="104"/>
                </a:moveTo>
                <a:lnTo>
                  <a:pt x="30" y="104"/>
                </a:lnTo>
                <a:cubicBezTo>
                  <a:pt x="30" y="91"/>
                  <a:pt x="33" y="78"/>
                  <a:pt x="40" y="67"/>
                </a:cubicBezTo>
                <a:cubicBezTo>
                  <a:pt x="46" y="56"/>
                  <a:pt x="56" y="46"/>
                  <a:pt x="67" y="40"/>
                </a:cubicBezTo>
                <a:cubicBezTo>
                  <a:pt x="78" y="33"/>
                  <a:pt x="91" y="30"/>
                  <a:pt x="104" y="30"/>
                </a:cubicBezTo>
                <a:lnTo>
                  <a:pt x="734" y="30"/>
                </a:lnTo>
                <a:lnTo>
                  <a:pt x="734" y="30"/>
                </a:lnTo>
                <a:cubicBezTo>
                  <a:pt x="747" y="30"/>
                  <a:pt x="760" y="33"/>
                  <a:pt x="771" y="40"/>
                </a:cubicBezTo>
                <a:cubicBezTo>
                  <a:pt x="782" y="46"/>
                  <a:pt x="792" y="56"/>
                  <a:pt x="798" y="67"/>
                </a:cubicBezTo>
                <a:cubicBezTo>
                  <a:pt x="805" y="78"/>
                  <a:pt x="809" y="91"/>
                  <a:pt x="809" y="104"/>
                </a:cubicBezTo>
                <a:lnTo>
                  <a:pt x="809" y="104"/>
                </a:lnTo>
                <a:lnTo>
                  <a:pt x="809" y="404"/>
                </a:lnTo>
                <a:lnTo>
                  <a:pt x="809" y="404"/>
                </a:lnTo>
                <a:cubicBezTo>
                  <a:pt x="809" y="417"/>
                  <a:pt x="806" y="430"/>
                  <a:pt x="799" y="441"/>
                </a:cubicBezTo>
                <a:cubicBezTo>
                  <a:pt x="793" y="452"/>
                  <a:pt x="783" y="462"/>
                  <a:pt x="772" y="468"/>
                </a:cubicBezTo>
                <a:cubicBezTo>
                  <a:pt x="760" y="475"/>
                  <a:pt x="747" y="479"/>
                  <a:pt x="734" y="479"/>
                </a:cubicBezTo>
                <a:lnTo>
                  <a:pt x="104" y="479"/>
                </a:lnTo>
                <a:lnTo>
                  <a:pt x="104" y="479"/>
                </a:lnTo>
                <a:cubicBezTo>
                  <a:pt x="91" y="479"/>
                  <a:pt x="78" y="476"/>
                  <a:pt x="67" y="469"/>
                </a:cubicBezTo>
                <a:cubicBezTo>
                  <a:pt x="56" y="463"/>
                  <a:pt x="46" y="453"/>
                  <a:pt x="40" y="442"/>
                </a:cubicBezTo>
                <a:cubicBezTo>
                  <a:pt x="33" y="430"/>
                  <a:pt x="30" y="417"/>
                  <a:pt x="30" y="404"/>
                </a:cubicBezTo>
                <a:lnTo>
                  <a:pt x="30" y="104"/>
                </a:lnTo>
                <a:close/>
              </a:path>
            </a:pathLst>
          </a:custGeom>
          <a:noFill/>
          <a:ln w="38159" cap="flat">
            <a:solidFill>
              <a:srgbClr val="AB1F2D">
                <a:alpha val="100000"/>
              </a:srgbClr>
            </a:solidFill>
            <a:prstDash val="solid"/>
            <a:miter lim="386370"/>
          </a:ln>
        </p:spPr>
        <p:txBody>
          <a:bodyPr rtlCol="0"/>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100"/>
          <p:cNvSpPr/>
          <p:nvPr/>
        </p:nvSpPr>
        <p:spPr>
          <a:xfrm>
            <a:off x="722226" y="1111300"/>
            <a:ext cx="5127625" cy="2319654"/>
          </a:xfrm>
          <a:prstGeom prst="rect">
            <a:avLst/>
          </a:prstGeom>
        </p:spPr>
        <p:txBody>
          <a:bodyPr vert="horz" wrap="square" lIns="0" tIns="0" rIns="0" bIns="0"/>
          <a:lstStyle/>
          <a:p>
            <a:pPr algn="l" rtl="0" eaLnBrk="0">
              <a:lnSpc>
                <a:spcPct val="78000"/>
              </a:lnSpc>
            </a:pPr>
            <a:endParaRPr lang="en-US" altLang="en-US" sz="100" dirty="0"/>
          </a:p>
          <a:p>
            <a:pPr marL="41275" algn="l" rtl="0" eaLnBrk="0">
              <a:lnSpc>
                <a:spcPct val="83000"/>
              </a:lnSpc>
            </a:pPr>
            <a:r>
              <a:rPr sz="3600" kern="0" spc="-90" dirty="0">
                <a:solidFill>
                  <a:srgbClr val="000000">
                    <a:alpha val="100000"/>
                  </a:srgbClr>
                </a:solidFill>
                <a:latin typeface="Arial" panose="020B0604020202020204"/>
                <a:ea typeface="Arial" panose="020B0604020202020204"/>
                <a:cs typeface="Arial" panose="020B0604020202020204"/>
              </a:rPr>
              <a:t>HTTP</a:t>
            </a:r>
            <a:r>
              <a:rPr sz="3600" kern="0" spc="280" dirty="0">
                <a:solidFill>
                  <a:srgbClr val="000000">
                    <a:alpha val="100000"/>
                  </a:srgbClr>
                </a:solidFill>
                <a:latin typeface="Arial" panose="020B0604020202020204"/>
                <a:ea typeface="Arial" panose="020B0604020202020204"/>
                <a:cs typeface="Arial" panose="020B0604020202020204"/>
              </a:rPr>
              <a:t> </a:t>
            </a:r>
            <a:r>
              <a:rPr sz="3600" kern="0" spc="-90" dirty="0">
                <a:solidFill>
                  <a:srgbClr val="000000">
                    <a:alpha val="100000"/>
                  </a:srgbClr>
                </a:solidFill>
                <a:latin typeface="Arial" panose="020B0604020202020204"/>
                <a:ea typeface="Arial" panose="020B0604020202020204"/>
                <a:cs typeface="Arial" panose="020B0604020202020204"/>
              </a:rPr>
              <a:t>Reques</a:t>
            </a:r>
            <a:r>
              <a:rPr sz="3600" kern="0" spc="-100" dirty="0">
                <a:solidFill>
                  <a:srgbClr val="000000">
                    <a:alpha val="100000"/>
                  </a:srgbClr>
                </a:solidFill>
                <a:latin typeface="Arial" panose="020B0604020202020204"/>
                <a:ea typeface="Arial" panose="020B0604020202020204"/>
                <a:cs typeface="Arial" panose="020B0604020202020204"/>
              </a:rPr>
              <a:t>t</a:t>
            </a:r>
            <a:endParaRPr lang="en-US" altLang="en-US" sz="3600" dirty="0"/>
          </a:p>
          <a:p>
            <a:pPr algn="l" rtl="0" eaLnBrk="0">
              <a:lnSpc>
                <a:spcPct val="177000"/>
              </a:lnSpc>
            </a:pPr>
            <a:endParaRPr lang="en-US" altLang="en-US" sz="1000" dirty="0"/>
          </a:p>
          <a:p>
            <a:pPr marL="12700" algn="l" rtl="0" eaLnBrk="0">
              <a:lnSpc>
                <a:spcPts val="2155"/>
              </a:lnSpc>
              <a:spcBef>
                <a:spcPts val="845"/>
              </a:spcBef>
            </a:pPr>
            <a:r>
              <a:rPr sz="2800" kern="0" spc="-200" dirty="0">
                <a:solidFill>
                  <a:srgbClr val="000000">
                    <a:alpha val="100000"/>
                  </a:srgbClr>
                </a:solidFill>
                <a:latin typeface="Arial" panose="020B0604020202020204"/>
                <a:ea typeface="Arial" panose="020B0604020202020204"/>
                <a:cs typeface="Arial" panose="020B0604020202020204"/>
              </a:rPr>
              <a:t>GET   </a:t>
            </a:r>
            <a:r>
              <a:rPr sz="2800" kern="0" spc="300" dirty="0">
                <a:solidFill>
                  <a:srgbClr val="000000">
                    <a:alpha val="100000"/>
                  </a:srgbClr>
                </a:solidFill>
                <a:latin typeface="Arial" panose="020B0604020202020204"/>
                <a:ea typeface="Arial" panose="020B0604020202020204"/>
                <a:cs typeface="Arial" panose="020B0604020202020204"/>
              </a:rPr>
              <a:t>/index.html</a:t>
            </a:r>
            <a:r>
              <a:rPr sz="2800" kern="0" spc="200" dirty="0">
                <a:solidFill>
                  <a:srgbClr val="000000">
                    <a:alpha val="100000"/>
                  </a:srgbClr>
                </a:solidFill>
                <a:latin typeface="Arial" panose="020B0604020202020204"/>
                <a:ea typeface="Arial" panose="020B0604020202020204"/>
                <a:cs typeface="Arial" panose="020B0604020202020204"/>
              </a:rPr>
              <a:t>  </a:t>
            </a:r>
            <a:r>
              <a:rPr sz="2800" kern="0" spc="300" dirty="0">
                <a:solidFill>
                  <a:srgbClr val="000000">
                    <a:alpha val="100000"/>
                  </a:srgbClr>
                </a:solidFill>
                <a:latin typeface="Arial" panose="020B0604020202020204"/>
                <a:ea typeface="Arial" panose="020B0604020202020204"/>
                <a:cs typeface="Arial" panose="020B0604020202020204"/>
              </a:rPr>
              <a:t>HTTP/1.1</a:t>
            </a:r>
            <a:endParaRPr lang="en-US" altLang="en-US" sz="2800" dirty="0"/>
          </a:p>
          <a:p>
            <a:pPr marL="19685" indent="1270" algn="l" rtl="0" eaLnBrk="0">
              <a:lnSpc>
                <a:spcPct val="139000"/>
              </a:lnSpc>
              <a:spcBef>
                <a:spcPts val="15"/>
              </a:spcBef>
            </a:pPr>
            <a:r>
              <a:rPr sz="2800" kern="0" spc="370" dirty="0">
                <a:solidFill>
                  <a:srgbClr val="000000">
                    <a:alpha val="100000"/>
                  </a:srgbClr>
                </a:solidFill>
                <a:latin typeface="Arial" panose="020B0604020202020204"/>
                <a:ea typeface="Arial" panose="020B0604020202020204"/>
                <a:cs typeface="Arial" panose="020B0604020202020204"/>
              </a:rPr>
              <a:t>Host:</a:t>
            </a:r>
            <a:r>
              <a:rPr sz="2800" kern="0" spc="80" dirty="0">
                <a:solidFill>
                  <a:srgbClr val="000000">
                    <a:alpha val="100000"/>
                  </a:srgbClr>
                </a:solidFill>
                <a:latin typeface="Arial" panose="020B0604020202020204"/>
                <a:ea typeface="Arial" panose="020B0604020202020204"/>
                <a:cs typeface="Arial" panose="020B0604020202020204"/>
              </a:rPr>
              <a:t>  </a:t>
            </a:r>
            <a:r>
              <a:rPr sz="2800" kern="0" spc="370" dirty="0">
                <a:solidFill>
                  <a:srgbClr val="000000">
                    <a:alpha val="100000"/>
                  </a:srgbClr>
                </a:solidFill>
                <a:latin typeface="Arial" panose="020B0604020202020204"/>
                <a:ea typeface="Arial" panose="020B0604020202020204"/>
                <a:cs typeface="Arial" panose="020B0604020202020204"/>
              </a:rPr>
              <a:t>www.br</a:t>
            </a:r>
            <a:r>
              <a:rPr sz="2800" kern="0" spc="360" dirty="0">
                <a:solidFill>
                  <a:srgbClr val="000000">
                    <a:alpha val="100000"/>
                  </a:srgbClr>
                </a:solidFill>
                <a:latin typeface="Arial" panose="020B0604020202020204"/>
                <a:ea typeface="Arial" panose="020B0604020202020204"/>
                <a:cs typeface="Arial" panose="020B0604020202020204"/>
              </a:rPr>
              <a:t>istol.ac.uk  </a:t>
            </a:r>
            <a:r>
              <a:rPr sz="2800" kern="0" spc="310" dirty="0">
                <a:solidFill>
                  <a:srgbClr val="000000">
                    <a:alpha val="100000"/>
                  </a:srgbClr>
                </a:solidFill>
                <a:latin typeface="Arial" panose="020B0604020202020204"/>
                <a:ea typeface="Arial" panose="020B0604020202020204"/>
                <a:cs typeface="Arial" panose="020B0604020202020204"/>
              </a:rPr>
              <a:t>Connection</a:t>
            </a:r>
            <a:r>
              <a:rPr sz="2800" kern="0" spc="300" dirty="0">
                <a:solidFill>
                  <a:srgbClr val="000000">
                    <a:alpha val="100000"/>
                  </a:srgbClr>
                </a:solidFill>
                <a:latin typeface="Arial" panose="020B0604020202020204"/>
                <a:ea typeface="Arial" panose="020B0604020202020204"/>
                <a:cs typeface="Arial" panose="020B0604020202020204"/>
              </a:rPr>
              <a:t>:</a:t>
            </a:r>
            <a:r>
              <a:rPr sz="2800" kern="0" spc="170" dirty="0">
                <a:solidFill>
                  <a:srgbClr val="000000">
                    <a:alpha val="100000"/>
                  </a:srgbClr>
                </a:solidFill>
                <a:latin typeface="Arial" panose="020B0604020202020204"/>
                <a:ea typeface="Arial" panose="020B0604020202020204"/>
                <a:cs typeface="Arial" panose="020B0604020202020204"/>
              </a:rPr>
              <a:t>  </a:t>
            </a:r>
            <a:r>
              <a:rPr sz="2800" kern="0" spc="300" dirty="0">
                <a:solidFill>
                  <a:srgbClr val="000000">
                    <a:alpha val="100000"/>
                  </a:srgbClr>
                </a:solidFill>
                <a:latin typeface="Arial" panose="020B0604020202020204"/>
                <a:ea typeface="Arial" panose="020B0604020202020204"/>
                <a:cs typeface="Arial" panose="020B0604020202020204"/>
              </a:rPr>
              <a:t>close</a:t>
            </a:r>
            <a:endParaRPr lang="en-US" altLang="en-US" sz="2800" dirty="0"/>
          </a:p>
        </p:txBody>
      </p:sp>
      <p:graphicFrame>
        <p:nvGraphicFramePr>
          <p:cNvPr id="102" name="table 102"/>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04" name="table 104"/>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21040" algn="l" rtl="0" eaLnBrk="0">
                        <a:lnSpc>
                          <a:spcPct val="84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8</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4" name="文本框 3"/>
          <p:cNvSpPr txBox="1"/>
          <p:nvPr/>
        </p:nvSpPr>
        <p:spPr>
          <a:xfrm>
            <a:off x="325755" y="3594100"/>
            <a:ext cx="8552815" cy="2584450"/>
          </a:xfrm>
          <a:prstGeom prst="rect">
            <a:avLst/>
          </a:prstGeom>
          <a:noFill/>
        </p:spPr>
        <p:txBody>
          <a:bodyPr wrap="square" rtlCol="0">
            <a:spAutoFit/>
          </a:bodyPr>
          <a:p>
            <a:r>
              <a:rPr lang="zh-CN" altLang="en-US"/>
              <a:t>1. **请求行（Request Line）：** 第一行是请求行，包含了请求的方法、请求的资源路径以及使用的HTTP协议版本。在这个例子中，请求方法是GET，表示请求获取特定资源；请求的资源路径是/index.html，表示请求获取服务器上的index.html文件；HTTP协议版本为1.1。</a:t>
            </a:r>
            <a:endParaRPr lang="zh-CN" altLang="en-US"/>
          </a:p>
          <a:p>
            <a:r>
              <a:rPr lang="zh-CN" altLang="en-US"/>
              <a:t>2. **请求头部（Request Headers）：** 请求头部包含了额外的信息，用于描述请求的细节和附加条件。在这个例子中，[Host头部指定了请求的目标主机为www.bristol.ac.uk](http://xn--Hostwww-i73kia36ez35gs9fc5zdon21ccuzr94bstbh27q0wua.bristol.ac.uk)，Connection头部指定了连接关闭后立即关闭连接。</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6"/>
          <p:cNvSpPr/>
          <p:nvPr/>
        </p:nvSpPr>
        <p:spPr>
          <a:xfrm>
            <a:off x="728345" y="1090295"/>
            <a:ext cx="7344410" cy="465455"/>
          </a:xfrm>
          <a:prstGeom prst="rect">
            <a:avLst/>
          </a:prstGeom>
        </p:spPr>
        <p:txBody>
          <a:bodyPr vert="horz" wrap="square" lIns="0" tIns="0" rIns="0" bIns="0"/>
          <a:lstStyle/>
          <a:p>
            <a:pPr algn="l" rtl="0" eaLnBrk="0">
              <a:lnSpc>
                <a:spcPct val="87000"/>
              </a:lnSpc>
            </a:pPr>
            <a:endParaRPr lang="en-US" altLang="en-US" sz="100" dirty="0"/>
          </a:p>
          <a:p>
            <a:pPr marL="34925" algn="l" rtl="0" eaLnBrk="0">
              <a:lnSpc>
                <a:spcPct val="83000"/>
              </a:lnSpc>
            </a:pPr>
            <a:r>
              <a:rPr sz="3600" kern="0" spc="100" dirty="0">
                <a:solidFill>
                  <a:srgbClr val="000000">
                    <a:alpha val="100000"/>
                  </a:srgbClr>
                </a:solidFill>
                <a:latin typeface="Arial" panose="020B0604020202020204"/>
                <a:ea typeface="Arial" panose="020B0604020202020204"/>
                <a:cs typeface="Arial" panose="020B0604020202020204"/>
              </a:rPr>
              <a:t>Methods</a:t>
            </a:r>
            <a:endParaRPr lang="en-US" altLang="en-US" sz="3600" dirty="0"/>
          </a:p>
          <a:p>
            <a:pPr algn="l" rtl="0" eaLnBrk="0">
              <a:lnSpc>
                <a:spcPct val="120000"/>
              </a:lnSpc>
            </a:pPr>
            <a:endParaRPr lang="en-US" altLang="en-US" sz="1000" dirty="0"/>
          </a:p>
          <a:p>
            <a:pPr algn="l" rtl="0" eaLnBrk="0">
              <a:lnSpc>
                <a:spcPct val="121000"/>
              </a:lnSpc>
            </a:pPr>
            <a:endParaRPr lang="en-US" altLang="en-US" sz="1000" dirty="0"/>
          </a:p>
          <a:p>
            <a:pPr marL="12700" algn="l" rtl="0" eaLnBrk="0">
              <a:lnSpc>
                <a:spcPct val="82000"/>
              </a:lnSpc>
              <a:spcBef>
                <a:spcPts val="815"/>
              </a:spcBef>
            </a:pPr>
            <a:endParaRPr lang="en-US" altLang="en-US" sz="2400" dirty="0"/>
          </a:p>
        </p:txBody>
      </p:sp>
      <p:graphicFrame>
        <p:nvGraphicFramePr>
          <p:cNvPr id="108" name="table 108"/>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10" name="table 110"/>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20405" algn="l" rtl="0" eaLnBrk="0">
                        <a:lnSpc>
                          <a:spcPct val="84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9</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2" name="文本框 1"/>
          <p:cNvSpPr txBox="1"/>
          <p:nvPr/>
        </p:nvSpPr>
        <p:spPr>
          <a:xfrm>
            <a:off x="418465" y="1938655"/>
            <a:ext cx="8161020" cy="3415030"/>
          </a:xfrm>
          <a:prstGeom prst="rect">
            <a:avLst/>
          </a:prstGeom>
          <a:noFill/>
        </p:spPr>
        <p:txBody>
          <a:bodyPr wrap="square" rtlCol="0">
            <a:spAutoFit/>
          </a:bodyPr>
          <a:p>
            <a:r>
              <a:rPr lang="zh-CN" altLang="en-US"/>
              <a:t>1. **GET：** 用于请求指定资源的数据。GET请求不会修改服务器上的资源，而只是请求数据。例如，当您在浏览器中访问网页时，浏览器发送的请求就是GET请求。</a:t>
            </a:r>
            <a:endParaRPr lang="zh-CN" altLang="en-US"/>
          </a:p>
          <a:p>
            <a:r>
              <a:rPr lang="zh-CN" altLang="en-US"/>
              <a:t>2. **HEAD：** 与GET方法类似，但服务器只返回请求资源的响应头部信息，而不返回实际资源的内容。HEAD方法通常用于获取资源的元数据，如文件大小、类型等，而不需要获取实际内容。</a:t>
            </a:r>
            <a:endParaRPr lang="zh-CN" altLang="en-US"/>
          </a:p>
          <a:p>
            <a:r>
              <a:rPr lang="zh-CN" altLang="en-US"/>
              <a:t>3. **POST：** 用于向服务器提交数据，通常用于提交表单数据或上传文件。POST请求可能会修改服务器上的资源，如创建新资源、更新现有资源等。</a:t>
            </a:r>
            <a:endParaRPr lang="zh-CN" altLang="en-US"/>
          </a:p>
          <a:p>
            <a:r>
              <a:rPr lang="zh-CN" altLang="en-US"/>
              <a:t>4. **PUT：** 用于向服务器上传新的资源，或者替换指定URL位置的资源。PUT请求会完全替换服务器上的资源为请求中提供的新内容。</a:t>
            </a:r>
            <a:endParaRPr lang="zh-CN" altLang="en-US"/>
          </a:p>
          <a:p>
            <a:r>
              <a:rPr lang="zh-CN" altLang="en-US"/>
              <a:t>5. **DELETE：** 用于请求服务器删除指定的资源。DELETE请求会从服务器上删除指定URL位置的资源。</a:t>
            </a:r>
            <a:endParaRPr lang="zh-CN" altLang="en-US"/>
          </a:p>
        </p:txBody>
      </p:sp>
    </p:spTree>
  </p:cSld>
  <p:clrMapOvr>
    <a:masterClrMapping/>
  </p:clrMapOvr>
</p:sld>
</file>

<file path=ppt/tags/tag1.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3002</Words>
  <Application>WPS 演示</Application>
  <PresentationFormat/>
  <Paragraphs>237</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Arial</vt:lpstr>
      <vt:lpstr>微软雅黑</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David Bernhard</dc:creator>
  <cp:lastModifiedBy>fufu</cp:lastModifiedBy>
  <cp:revision>1</cp:revision>
  <dcterms:created xsi:type="dcterms:W3CDTF">2024-04-17T11:37:34Z</dcterms:created>
  <dcterms:modified xsi:type="dcterms:W3CDTF">2024-04-17T11:37:35Z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2024-04-17T12:34:15Z</vt:filetime>
  </property>
  <property fmtid="{D5CDD505-2E9C-101B-9397-08002B2CF9AE}" pid="4" name="ICV">
    <vt:lpwstr>85E7FD9FAC9F4F02B67B32271DBE2561_12</vt:lpwstr>
  </property>
  <property fmtid="{D5CDD505-2E9C-101B-9397-08002B2CF9AE}" pid="5" name="KSOProductBuildVer">
    <vt:lpwstr>2052-12.1.0.16729</vt:lpwstr>
  </property>
</Properties>
</file>