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2529" initials="9"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CA（Certificate Authority，证书颁发机构）是负责颁发和管理数字证书的信任机构。数字证书是用于在网络通信中进行身份验证和加密的一种安全机制，由 CA 颁发的数字证书包含了公钥和证书持有者的身份信息，并用 CA 的数字签名进行签名，以确保证书的真实性和完整性。</a:t>
            </a:r>
            <a:endParaRPr lang="zh-CN" altLang="en-US"/>
          </a:p>
          <a:p>
            <a:endParaRPr lang="zh-CN" altLang="en-US"/>
          </a:p>
          <a:p>
            <a:r>
              <a:rPr lang="zh-CN" altLang="en-US">
                <a:sym typeface="+mn-ea"/>
              </a:rPr>
              <a:t>CA 的主要职责包括：</a:t>
            </a:r>
            <a:endParaRPr lang="zh-CN" altLang="en-US"/>
          </a:p>
          <a:p>
            <a:endParaRPr lang="zh-CN" altLang="en-US"/>
          </a:p>
          <a:p>
            <a:r>
              <a:rPr lang="zh-CN" altLang="en-US">
                <a:sym typeface="+mn-ea"/>
              </a:rPr>
              <a:t>1. **颁发数字证书：** CA 根据验证的身份信息，向申请者颁发数字证书，证明了该申请者的身份信息和公钥的关联关系。数字证书包含了证书持有者的身份信息、公钥、证书有效期等信息。</a:t>
            </a:r>
            <a:endParaRPr lang="zh-CN" altLang="en-US"/>
          </a:p>
          <a:p>
            <a:endParaRPr lang="zh-CN" altLang="en-US"/>
          </a:p>
          <a:p>
            <a:r>
              <a:rPr lang="zh-CN" altLang="en-US">
                <a:sym typeface="+mn-ea"/>
              </a:rPr>
              <a:t>2. **证书管理：** CA 负责管理颁发的数字证书，包括证书的签发、更新、撤销等操作。CA 维护证书吊销列表（Certificate Revocation List，CRL），记录已经被撤销的证书信息，确保已经被吊销的证书不再被信任使用。</a:t>
            </a:r>
            <a:endParaRPr lang="zh-CN" altLang="en-US"/>
          </a:p>
          <a:p>
            <a:endParaRPr lang="zh-CN" altLang="en-US"/>
          </a:p>
          <a:p>
            <a:r>
              <a:rPr lang="zh-CN" altLang="en-US">
                <a:sym typeface="+mn-ea"/>
              </a:rPr>
              <a:t>3. **信任验证：** CA 的数字签名被广泛地信任于公众，因此由 CA 颁发的数字证书也得到了广泛的信任。通信双方可以通过验证证书的签名和证书链的有效性，来确认证书的真实性和可信度，从而实现通信双方的身份验证和数据加密。</a:t>
            </a:r>
            <a:endParaRPr lang="zh-CN" altLang="en-US"/>
          </a:p>
          <a:p>
            <a:endParaRPr lang="zh-CN" altLang="en-US"/>
          </a:p>
          <a:p>
            <a:r>
              <a:rPr lang="zh-CN" altLang="en-US">
                <a:sym typeface="+mn-ea"/>
              </a:rPr>
              <a:t>4. **根证书管理：** CA 的根证书是用于签署其他证书的最高级别的数字证书，它构成了数字证书信任链的根。CA 负责管理和保护根证书的私钥，以确保证书颁发和验证的安全可靠。</a:t>
            </a:r>
            <a:endParaRPr lang="zh-CN" altLang="en-US"/>
          </a:p>
          <a:p>
            <a:endParaRPr lang="zh-CN" altLang="en-US"/>
          </a:p>
          <a:p>
            <a:r>
              <a:rPr lang="zh-CN" altLang="en-US">
                <a:sym typeface="+mn-ea"/>
              </a:rPr>
              <a:t>CA 在网络安全中扮演着重要的角色，它为网络通信提供了安全基础，保护了通信的隐私性和完整性。HTTPS 等基于 TLS 的安全通信协议就是依赖于 CA 颁发的数字证书来实现通信双方的身份验证和数据加密的。</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网络堆栈（Network stack），也称为网络协议栈，是操作系统中负责处理网络通信的一系列软件组件和协议集合。它负责在计算机网络中实现数据的传输、路由和通信。</a:t>
            </a:r>
            <a:endParaRPr lang="zh-CN" altLang="en-US"/>
          </a:p>
          <a:p>
            <a:endParaRPr lang="zh-CN" altLang="en-US"/>
          </a:p>
          <a:p>
            <a:r>
              <a:rPr lang="zh-CN" altLang="en-US"/>
              <a:t>网络堆栈通常由多个层次组成，每个层次都有特定的功能和责任，它们相互协作以确保数据在网络中的有效传输。通常，网络堆栈遵循OSI（Open Systems Interconnection）或TCP/IP（Transmission Control Protocol/Internet Protocol）模型中定义的不同层次结构。</a:t>
            </a:r>
            <a:endParaRPr lang="zh-CN" altLang="en-US"/>
          </a:p>
          <a:p>
            <a:endParaRPr lang="zh-CN" altLang="en-US"/>
          </a:p>
          <a:p>
            <a:r>
              <a:rPr lang="zh-CN" altLang="en-US"/>
              <a:t>1. **物理层（Physical Layer）：** 负责传输比特流，将数据从一个计算机传输到另一个计算机。常见的协议包括以太网、Wi-Fi、蓝牙等。</a:t>
            </a:r>
            <a:endParaRPr lang="zh-CN" altLang="en-US"/>
          </a:p>
          <a:p>
            <a:endParaRPr lang="zh-CN" altLang="en-US"/>
          </a:p>
          <a:p>
            <a:r>
              <a:rPr lang="zh-CN" altLang="en-US"/>
              <a:t>2. **数据链路层（Data Link Layer）：** 提供了直接的节点间通信，负责将数据帧从一个物理设备传输到相邻的物理设备。常见的协议包括以太网、PPP（Point-to-Point Protocol）等。</a:t>
            </a:r>
            <a:endParaRPr lang="zh-CN" altLang="en-US"/>
          </a:p>
          <a:p>
            <a:endParaRPr lang="zh-CN" altLang="en-US"/>
          </a:p>
          <a:p>
            <a:r>
              <a:rPr lang="zh-CN" altLang="en-US"/>
              <a:t>3. **网络层（Network Layer）：** 负责在不同网络之间进行路由和转发，使数据包从源主机传输到目标主机。常见的协议包括IP（Internet Protocol）、ICMP（Internet Control Message Protocol）等。</a:t>
            </a:r>
            <a:endParaRPr lang="zh-CN" altLang="en-US"/>
          </a:p>
          <a:p>
            <a:endParaRPr lang="zh-CN" altLang="en-US"/>
          </a:p>
          <a:p>
            <a:r>
              <a:rPr lang="zh-CN" altLang="en-US"/>
              <a:t>4. **传输层（Transport Layer）：** 提供端到端的数据传输服务，负责数据的可靠传输和流量控制。常见的协议包括TCP（Transmission Control Protocol）、UDP（User Datagram Protocol）等。</a:t>
            </a:r>
            <a:endParaRPr lang="zh-CN" altLang="en-US"/>
          </a:p>
          <a:p>
            <a:endParaRPr lang="zh-CN" altLang="en-US"/>
          </a:p>
          <a:p>
            <a:r>
              <a:rPr lang="zh-CN" altLang="en-US"/>
              <a:t>5. **会话层（Session Layer）：** 管理用户会话和连接状态，负责建立、维护和终止数据传输的会话。在TCP/IP模型中，该功能通常与传输层合并。</a:t>
            </a:r>
            <a:endParaRPr lang="zh-CN" altLang="en-US"/>
          </a:p>
          <a:p>
            <a:endParaRPr lang="zh-CN" altLang="en-US"/>
          </a:p>
          <a:p>
            <a:r>
              <a:rPr lang="zh-CN" altLang="en-US"/>
              <a:t>6. **表示层（Presentation Layer）：** 负责数据的格式化、加密和压缩，确保数据在不同系统之间的兼容性。在TCP/IP模型中，该功能通常与应用层合并。</a:t>
            </a:r>
            <a:endParaRPr lang="zh-CN" altLang="en-US"/>
          </a:p>
          <a:p>
            <a:endParaRPr lang="zh-CN" altLang="en-US"/>
          </a:p>
          <a:p>
            <a:r>
              <a:rPr lang="zh-CN" altLang="en-US"/>
              <a:t>7. **应用层（Application Layer）：** 提供用户和应用程序访问网络服务和资源的接口。常见的协议包括HTTP（Hypertext Transfer Protocol）、FTP（File Transfer Protocol）、SMTP（Simple Mail Transfer Protocol）等。</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kern="0" spc="40" dirty="0">
                <a:solidFill>
                  <a:srgbClr val="000000">
                    <a:alpha val="100000"/>
                  </a:srgbClr>
                </a:solidFill>
                <a:latin typeface="Arial" panose="020B0604020202020204"/>
                <a:ea typeface="Arial" panose="020B0604020202020204"/>
                <a:cs typeface="Arial" panose="020B0604020202020204"/>
                <a:sym typeface="+mn-ea"/>
              </a:rPr>
              <a:t>路由器（Router）是一种网络设备，用于在计算机网络中转发数据包并连接不同的网络。它是在网络层（通常是IP层）工作的设备，负责根据目标地址将数据包从一个网络传输到另一个网络。</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路由器的主要功能包括：</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1. **数据包转发：** 路由器根据数据包的目标地址和路由表决定将数据包发送到哪个网络接口，以实现数据包的转发。</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2. **路由选择：** 路由器维护一张路由表，记录了各个网络的地址和如何到达这些网络的最佳路径。根据目标地址，路由器选择最合适的路径进行数据包转发。</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3. **网络隔离：** 路由器可以将不同的网络隔离开来，阻止数据包从一个网络直接访问另一个网络，从而提高网络安全性。</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4. **NAT（Network Address Translation）：** 路由器可以执行网络地址转换，将内部网络的私有IP地址转换为外部网络的公共IP地址，以实现内部网络与外部网络的通信。</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5. **防火墙：** 一些路由器具有防火墙功能，用于过滤和控制数据包的流量，以保护网络免受未经授权的访问和恶意攻击。</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r>
              <a:rPr kern="0" spc="40" dirty="0">
                <a:solidFill>
                  <a:srgbClr val="000000">
                    <a:alpha val="100000"/>
                  </a:srgbClr>
                </a:solidFill>
                <a:latin typeface="Arial" panose="020B0604020202020204"/>
                <a:ea typeface="Arial" panose="020B0604020202020204"/>
                <a:cs typeface="Arial" panose="020B0604020202020204"/>
                <a:sym typeface="+mn-ea"/>
              </a:rPr>
              <a:t>6. **QoS（Quality of Service）：** 路由器可以根据流量的类型、优先级和服务要求来管理网络资源，以确保关键应用程序和服务的性能和可靠性。</a:t>
            </a:r>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a:p>
            <a:endParaRPr kern="0" spc="40" dirty="0">
              <a:solidFill>
                <a:srgbClr val="000000">
                  <a:alpha val="100000"/>
                </a:srgbClr>
              </a:solidFill>
              <a:latin typeface="Arial" panose="020B0604020202020204"/>
              <a:ea typeface="Arial" panose="020B0604020202020204"/>
              <a:cs typeface="Arial" panose="020B0604020202020204"/>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IP（Internet Protocol）是一种网络层协议，用于在计算机网络中进行数据包的路由和传输。在IP协议中，每个设备都被分配一个唯一的IP地址，用于标识设备在网络中的位置。IP地址由一系列数字组成，通常以点分十进制（IPv4）或冒号分隔的十六进制（IPv6）表示。</a:t>
            </a:r>
            <a:endParaRPr lang="zh-CN" altLang="en-US"/>
          </a:p>
          <a:p>
            <a:endParaRPr lang="zh-CN" altLang="en-US"/>
          </a:p>
          <a:p>
            <a:r>
              <a:rPr lang="zh-CN" altLang="en-US"/>
              <a:t>在您提供的示例中，"137.222.0.38" 是一个IPv4地址。IPv4地址由四个十进制数字组成，每个数字的取值范围为0到255之间，表示了设备在网络中的唯一位置。</a:t>
            </a:r>
            <a:endParaRPr lang="zh-CN" altLang="en-US"/>
          </a:p>
          <a:p>
            <a:endParaRPr lang="zh-CN" altLang="en-US"/>
          </a:p>
          <a:p>
            <a:r>
              <a:rPr lang="zh-CN" altLang="en-US"/>
              <a:t>当数据包从一个设备传输到另一个设备时，数据包的源地址和目标地址将分别设置为发送方和接收方的IP地址。通过IP地址，数据包可以在网络中进行准确的路由和传输，确保数据能够从发送方成功地传输到接收方。</a:t>
            </a:r>
            <a:endParaRPr lang="zh-CN" altLang="en-US"/>
          </a:p>
          <a:p>
            <a:endParaRPr lang="zh-CN" altLang="en-US"/>
          </a:p>
          <a:p>
            <a:r>
              <a:rPr lang="zh-CN" altLang="en-US"/>
              <a:t>因此，"137.222.0.38"是一个IPv4地址，代表了某个设备在网络中的唯一标识。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t>TCP（Transmission Control Protocol，传输控制协议）是一种在计算机网络中实现可靠数据传输的主要协议之一。它属于传输层，负责在网络中建立可靠的、面向连接的数据传输通道。</a:t>
            </a:r>
            <a:endParaRPr lang="zh-CN" altLang="en-US"/>
          </a:p>
          <a:p>
            <a:endParaRPr lang="zh-CN" altLang="en-US"/>
          </a:p>
          <a:p>
            <a:r>
              <a:rPr lang="zh-CN" altLang="en-US"/>
              <a:t>TCP协议具有以下特点和功能：</a:t>
            </a:r>
            <a:endParaRPr lang="zh-CN" altLang="en-US"/>
          </a:p>
          <a:p>
            <a:endParaRPr lang="zh-CN" altLang="en-US"/>
          </a:p>
          <a:p>
            <a:r>
              <a:rPr lang="zh-CN" altLang="en-US"/>
              <a:t>可靠性： TCP提供了可靠的数据传输机制，通过序列号、确认应答和重传等机制，确保数据在传输过程中不会丢失、损坏或重复。如果数据包在传输过程中丢失或损坏，TCP会自动进行重传，直到数据被成功接收。</a:t>
            </a:r>
            <a:endParaRPr lang="zh-CN" altLang="en-US"/>
          </a:p>
          <a:p>
            <a:endParaRPr lang="zh-CN" altLang="en-US"/>
          </a:p>
          <a:p>
            <a:r>
              <a:rPr lang="zh-CN" altLang="en-US"/>
              <a:t>面向连接： TCP是一种面向连接的协议，通信双方在数据传输之前需要先建立连接。连接的建立包括三次握手的过程，确保通信双方都准备好进行数据传输。连接建立后，数据传输完成后会进行四次挥手的过程，正式关闭连接。</a:t>
            </a:r>
            <a:endParaRPr lang="zh-CN" altLang="en-US"/>
          </a:p>
          <a:p>
            <a:endParaRPr lang="zh-CN" altLang="en-US"/>
          </a:p>
          <a:p>
            <a:r>
              <a:rPr lang="zh-CN" altLang="en-US"/>
              <a:t>流量控制： TCP通过流量控制机制来调节数据传输的速度，防止发送方发送数据速度过快导致接收方无法及时处理。通过TCP窗口的调整，发送方和接收方可以协商合适的数据传输速度，保持通信的稳定性和平衡性。</a:t>
            </a:r>
            <a:endParaRPr lang="zh-CN" altLang="en-US"/>
          </a:p>
          <a:p>
            <a:endParaRPr lang="zh-CN" altLang="en-US"/>
          </a:p>
          <a:p>
            <a:r>
              <a:rPr lang="zh-CN" altLang="en-US"/>
              <a:t>拥塞控制： TCP还具有拥塞控制机制，用于避免网络拥塞导致数据传输效率下降或数据丢失的情况。通过拥塞窗口的调整和慢启动等算法，TCP可以根据网络的拥塞程度动态调整数据传输速度，确保网络的稳定性和公平性。</a:t>
            </a:r>
            <a:endParaRPr lang="zh-CN" altLang="en-US"/>
          </a:p>
          <a:p>
            <a:endParaRPr lang="zh-CN" altLang="en-US"/>
          </a:p>
          <a:p>
            <a:r>
              <a:rPr lang="zh-CN" altLang="en-US"/>
              <a:t>面向字节流： TCP是一种面向字节流的协议，数据在传输过程中被视为连续的字节流。TCP负责将数据分割成合适的数据包，并在接收方将数据包重新组装成原始数据流。</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TCP（Transmission Control Protocol，传输控制协议）是一种在计算机网络中用于可靠数据传输的主要协议之一。作为传输层的一部分，TCP负责提供面向连接的、可靠的数据传输服务，以确保数据能够安全、有序地传输到目标设备。</a:t>
            </a:r>
            <a:endParaRPr lang="zh-CN" altLang="en-US"/>
          </a:p>
          <a:p>
            <a:endParaRPr lang="zh-CN" altLang="en-US"/>
          </a:p>
          <a:p>
            <a:endParaRPr lang="zh-CN" altLang="en-US"/>
          </a:p>
          <a:p>
            <a:r>
              <a:rPr lang="zh-CN" altLang="en-US"/>
              <a:t>"ACK 101" 是指 TCP 协议中的确认序号（Acknowledgment Number）为 101。在 TCP 的数据传输过程中，当接收方成功接收到数据后，会向发送方发送确认报文（ACK），其中确认序号表示接收方期待下一个数据包的序号。</a:t>
            </a:r>
            <a:endParaRPr lang="zh-CN" altLang="en-US"/>
          </a:p>
          <a:p>
            <a:endParaRPr lang="zh-CN" altLang="en-US"/>
          </a:p>
          <a:p>
            <a:r>
              <a:rPr lang="zh-CN" altLang="en-US"/>
              <a:t>这里的 "ACK 101" 意味着接收方已经成功接收到了序号为 101 的数据包，并且期待下一个数据包的序号是 102。这样的确认报文用于告知发送方数据传输的进展情况，确保数据包的可靠传输。</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TLS（Transport Layer Security，传输层安全）是一种用于保护网络通信安全的协议。它建立在 SSL（Secure Sockets Layer，安全套接字层）协议之上，用于在两个通信应用程序之间提供数据保密性和完整性。TLS 协议的主要目标是确保通信的机密性、完整性和认证性，以防止数据在传输过程中被窃听、篡改或伪装。</a:t>
            </a:r>
            <a:endParaRPr lang="zh-CN" altLang="en-US"/>
          </a:p>
          <a:p>
            <a:endParaRPr lang="zh-CN" altLang="en-US"/>
          </a:p>
          <a:p>
            <a:r>
              <a:rPr lang="zh-CN" altLang="en-US"/>
              <a:t>TLS 协议的主要特点包括：</a:t>
            </a:r>
            <a:endParaRPr lang="zh-CN" altLang="en-US"/>
          </a:p>
          <a:p>
            <a:endParaRPr lang="zh-CN" altLang="en-US"/>
          </a:p>
          <a:p>
            <a:r>
              <a:rPr lang="zh-CN" altLang="en-US"/>
              <a:t>1. **数据加密：** TLS 使用加密算法对数据进行加密，以确保在传输过程中数据不会被未经授权的用户读取。它提供了对称加密、非对称加密和哈希算法等多种加密技术，用于保护通信中的数据。</a:t>
            </a:r>
            <a:endParaRPr lang="zh-CN" altLang="en-US"/>
          </a:p>
          <a:p>
            <a:endParaRPr lang="zh-CN" altLang="en-US"/>
          </a:p>
          <a:p>
            <a:r>
              <a:rPr lang="zh-CN" altLang="en-US"/>
              <a:t>2. **数据完整性：** TLS 使用消息认证码（MAC）等技术来检测数据在传输过程中是否被篡改。接收方可以验证数据的完整性，确保数据在传输过程中没有被修改或损坏。</a:t>
            </a:r>
            <a:endParaRPr lang="zh-CN" altLang="en-US"/>
          </a:p>
          <a:p>
            <a:endParaRPr lang="zh-CN" altLang="en-US"/>
          </a:p>
          <a:p>
            <a:r>
              <a:rPr lang="zh-CN" altLang="en-US"/>
              <a:t>3. **身份认证：** TLS 使用数字证书来对通信双方进行身份认证，以确保通信双方的真实身份。数字证书包含了公钥和证书持有者的身份信息，可以用于验证通信双方的身份。</a:t>
            </a:r>
            <a:endParaRPr lang="zh-CN" altLang="en-US"/>
          </a:p>
          <a:p>
            <a:endParaRPr lang="zh-CN" altLang="en-US"/>
          </a:p>
          <a:p>
            <a:r>
              <a:rPr lang="zh-CN" altLang="en-US"/>
              <a:t>4. **会话管理：** TLS 使用会话标识符和会话密钥来管理通信会话，以提高通信的效率和安全性。通信双方可以通过会话标识符和会话密钥来识别和保护通信会话。</a:t>
            </a:r>
            <a:endParaRPr lang="zh-CN" altLang="en-US"/>
          </a:p>
          <a:p>
            <a:endParaRPr lang="zh-CN" altLang="en-US"/>
          </a:p>
          <a:p>
            <a:r>
              <a:rPr lang="zh-CN" altLang="en-US"/>
              <a:t>TLS 协议被广泛应用于 Web 安全、电子邮件安全、虚拟私人网络（VPN）、即时通讯等领域，为网络通信提供了重要的安全保障。HTTPS（HTTP over TLS，基于 TLS 的 HTTP 安全传输协议）是 Web 安全中最常见的应用之一，用于保护 Web 浏览器和 Web 服务器之间的通信安全。</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137.222.0.38" TargetMode="Externa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hyperlink" Target="137.222.0.38" TargetMode="Externa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825"/>
        </p:xfrm>
        <a:graphic>
          <a:graphicData uri="http://schemas.openxmlformats.org/drawingml/2006/table">
            <a:tbl>
              <a:tblPr>
                <a:solidFill>
                  <a:srgbClr val="623FB8"/>
                </a:solidFill>
              </a:tblPr>
              <a:tblGrid>
                <a:gridCol w="9142730"/>
              </a:tblGrid>
              <a:tr h="2406650">
                <a:tc>
                  <a:txBody>
                    <a:bodyPr/>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2830830" algn="l" rtl="0" eaLnBrk="0">
                        <a:lnSpc>
                          <a:spcPct val="84000"/>
                        </a:lnSpc>
                        <a:spcBef>
                          <a:spcPts val="5"/>
                        </a:spcBef>
                      </a:pPr>
                      <a:r>
                        <a:rPr sz="4700" kern="0" spc="150" dirty="0">
                          <a:solidFill>
                            <a:srgbClr val="FFFFFF">
                              <a:alpha val="100000"/>
                            </a:srgbClr>
                          </a:solidFill>
                          <a:latin typeface="Arial" panose="020B0604020202020204"/>
                          <a:ea typeface="Arial" panose="020B0604020202020204"/>
                          <a:cs typeface="Arial" panose="020B0604020202020204"/>
                        </a:rPr>
                        <a:t>The</a:t>
                      </a:r>
                      <a:r>
                        <a:rPr sz="4700" kern="0" spc="400" dirty="0">
                          <a:solidFill>
                            <a:srgbClr val="FFFFFF">
                              <a:alpha val="100000"/>
                            </a:srgbClr>
                          </a:solidFill>
                          <a:latin typeface="Arial" panose="020B0604020202020204"/>
                          <a:ea typeface="Arial" panose="020B0604020202020204"/>
                          <a:cs typeface="Arial" panose="020B0604020202020204"/>
                        </a:rPr>
                        <a:t> </a:t>
                      </a:r>
                      <a:r>
                        <a:rPr sz="4700" kern="0" spc="150" dirty="0">
                          <a:solidFill>
                            <a:srgbClr val="FFFFFF">
                              <a:alpha val="100000"/>
                            </a:srgbClr>
                          </a:solidFill>
                          <a:latin typeface="Arial" panose="020B0604020202020204"/>
                          <a:ea typeface="Arial" panose="020B0604020202020204"/>
                          <a:cs typeface="Arial" panose="020B0604020202020204"/>
                        </a:rPr>
                        <a:t>Internet</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pic>
        <p:nvPicPr>
          <p:cNvPr id="4" name="picture 4"/>
          <p:cNvPicPr>
            <a:picLocks noChangeAspect="1"/>
          </p:cNvPicPr>
          <p:nvPr/>
        </p:nvPicPr>
        <p:blipFill>
          <a:blip r:embed="rId1"/>
          <a:stretch>
            <a:fillRect/>
          </a:stretch>
        </p:blipFill>
        <p:spPr>
          <a:xfrm rot="21600000">
            <a:off x="0" y="5493777"/>
            <a:ext cx="9144000" cy="1364221"/>
          </a:xfrm>
          <a:prstGeom prst="rect">
            <a:avLst/>
          </a:prstGeom>
        </p:spPr>
      </p:pic>
      <p:pic>
        <p:nvPicPr>
          <p:cNvPr id="6" name="picture 6"/>
          <p:cNvPicPr>
            <a:picLocks noChangeAspect="1"/>
          </p:cNvPicPr>
          <p:nvPr/>
        </p:nvPicPr>
        <p:blipFill>
          <a:blip r:embed="rId2"/>
          <a:stretch>
            <a:fillRect/>
          </a:stretch>
        </p:blipFill>
        <p:spPr>
          <a:xfrm rot="21600000">
            <a:off x="0" y="0"/>
            <a:ext cx="9144000" cy="1363498"/>
          </a:xfrm>
          <a:prstGeom prst="rect">
            <a:avLst/>
          </a:prstGeom>
        </p:spPr>
      </p:pic>
      <p:sp>
        <p:nvSpPr>
          <p:cNvPr id="8" name="textbox 8"/>
          <p:cNvSpPr/>
          <p:nvPr/>
        </p:nvSpPr>
        <p:spPr>
          <a:xfrm>
            <a:off x="2687428" y="4663014"/>
            <a:ext cx="3785870" cy="1015364"/>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80000"/>
              </a:lnSpc>
            </a:pPr>
            <a:r>
              <a:rPr sz="2400" kern="0" spc="-40" dirty="0">
                <a:solidFill>
                  <a:srgbClr val="000000">
                    <a:alpha val="100000"/>
                  </a:srgbClr>
                </a:solidFill>
                <a:latin typeface="Arial" panose="020B0604020202020204"/>
                <a:ea typeface="Arial" panose="020B0604020202020204"/>
                <a:cs typeface="Arial" panose="020B0604020202020204"/>
              </a:rPr>
              <a:t>COMS10012 / COMSM008</a:t>
            </a:r>
            <a:r>
              <a:rPr sz="2400" kern="0" spc="-50" dirty="0">
                <a:solidFill>
                  <a:srgbClr val="000000">
                    <a:alpha val="100000"/>
                  </a:srgbClr>
                </a:solidFill>
                <a:latin typeface="Arial" panose="020B0604020202020204"/>
                <a:ea typeface="Arial" panose="020B0604020202020204"/>
                <a:cs typeface="Arial" panose="020B0604020202020204"/>
              </a:rPr>
              <a:t>5</a:t>
            </a:r>
            <a:endParaRPr lang="en-US" altLang="en-US" sz="2400" dirty="0"/>
          </a:p>
          <a:p>
            <a:pPr algn="l" rtl="0" eaLnBrk="0">
              <a:lnSpc>
                <a:spcPct val="195000"/>
              </a:lnSpc>
            </a:pPr>
            <a:endParaRPr lang="en-US" altLang="en-US" sz="1000" dirty="0"/>
          </a:p>
          <a:p>
            <a:pPr algn="l" rtl="0" eaLnBrk="0">
              <a:lnSpc>
                <a:spcPct val="100000"/>
              </a:lnSpc>
            </a:pPr>
            <a:endParaRPr lang="en-US" altLang="en-US" sz="600" dirty="0"/>
          </a:p>
          <a:p>
            <a:pPr marL="907415" algn="l" rtl="0" eaLnBrk="0">
              <a:lnSpc>
                <a:spcPct val="84000"/>
              </a:lnSpc>
              <a:spcBef>
                <a:spcPts val="0"/>
              </a:spcBef>
            </a:pPr>
            <a:r>
              <a:rPr sz="2400" kern="0" spc="-30" dirty="0">
                <a:solidFill>
                  <a:srgbClr val="000000">
                    <a:alpha val="100000"/>
                  </a:srgbClr>
                </a:solidFill>
                <a:latin typeface="Arial" panose="020B0604020202020204"/>
                <a:ea typeface="Arial" panose="020B0604020202020204"/>
                <a:cs typeface="Arial" panose="020B0604020202020204"/>
              </a:rPr>
              <a:t>Software To</a:t>
            </a:r>
            <a:r>
              <a:rPr sz="2400" kern="0" spc="-40" dirty="0">
                <a:solidFill>
                  <a:srgbClr val="000000">
                    <a:alpha val="100000"/>
                  </a:srgbClr>
                </a:solidFill>
                <a:latin typeface="Arial" panose="020B0604020202020204"/>
                <a:ea typeface="Arial" panose="020B0604020202020204"/>
                <a:cs typeface="Arial" panose="020B0604020202020204"/>
              </a:rPr>
              <a:t>ols</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 name="table 378"/>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80" name="table 380"/>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21309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10</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82" name="picture 382"/>
          <p:cNvPicPr>
            <a:picLocks noChangeAspect="1"/>
          </p:cNvPicPr>
          <p:nvPr/>
        </p:nvPicPr>
        <p:blipFill>
          <a:blip r:embed="rId1"/>
          <a:stretch>
            <a:fillRect/>
          </a:stretch>
        </p:blipFill>
        <p:spPr>
          <a:xfrm rot="21600000">
            <a:off x="483725" y="2375458"/>
            <a:ext cx="1168351" cy="1180521"/>
          </a:xfrm>
          <a:prstGeom prst="rect">
            <a:avLst/>
          </a:prstGeom>
        </p:spPr>
      </p:pic>
      <p:pic>
        <p:nvPicPr>
          <p:cNvPr id="384" name="picture 384"/>
          <p:cNvPicPr>
            <a:picLocks noChangeAspect="1"/>
          </p:cNvPicPr>
          <p:nvPr/>
        </p:nvPicPr>
        <p:blipFill>
          <a:blip r:embed="rId2"/>
          <a:stretch>
            <a:fillRect/>
          </a:stretch>
        </p:blipFill>
        <p:spPr>
          <a:xfrm rot="21600000">
            <a:off x="7016762" y="2583079"/>
            <a:ext cx="1299947" cy="803193"/>
          </a:xfrm>
          <a:prstGeom prst="rect">
            <a:avLst/>
          </a:prstGeom>
        </p:spPr>
      </p:pic>
      <p:grpSp>
        <p:nvGrpSpPr>
          <p:cNvPr id="64" name="group 64"/>
          <p:cNvGrpSpPr/>
          <p:nvPr/>
        </p:nvGrpSpPr>
        <p:grpSpPr>
          <a:xfrm rot="21600000">
            <a:off x="7016762" y="4636872"/>
            <a:ext cx="1299947" cy="803193"/>
            <a:chOff x="0" y="0"/>
            <a:chExt cx="1299947" cy="803193"/>
          </a:xfrm>
        </p:grpSpPr>
        <p:pic>
          <p:nvPicPr>
            <p:cNvPr id="386" name="picture 386"/>
            <p:cNvPicPr>
              <a:picLocks noChangeAspect="1"/>
            </p:cNvPicPr>
            <p:nvPr/>
          </p:nvPicPr>
          <p:blipFill>
            <a:blip r:embed="rId3"/>
            <a:stretch>
              <a:fillRect/>
            </a:stretch>
          </p:blipFill>
          <p:spPr>
            <a:xfrm rot="21600000">
              <a:off x="0" y="0"/>
              <a:ext cx="1299947" cy="803193"/>
            </a:xfrm>
            <a:prstGeom prst="rect">
              <a:avLst/>
            </a:prstGeom>
          </p:spPr>
        </p:pic>
        <p:sp>
          <p:nvSpPr>
            <p:cNvPr id="388" name="textbox 388"/>
            <p:cNvSpPr/>
            <p:nvPr/>
          </p:nvSpPr>
          <p:spPr>
            <a:xfrm>
              <a:off x="-12700" y="-12700"/>
              <a:ext cx="1325880" cy="906780"/>
            </a:xfrm>
            <a:prstGeom prst="rect">
              <a:avLst/>
            </a:prstGeom>
          </p:spPr>
          <p:txBody>
            <a:bodyPr vert="horz" wrap="square" lIns="0" tIns="0" rIns="0" bIns="0"/>
            <a:lstStyle/>
            <a:p>
              <a:pPr algn="l" rtl="0" eaLnBrk="0">
                <a:lnSpc>
                  <a:spcPct val="116000"/>
                </a:lnSpc>
              </a:pPr>
              <a:endParaRPr lang="en-US" altLang="en-US" sz="1000" dirty="0"/>
            </a:p>
            <a:p>
              <a:pPr algn="l" rtl="0" eaLnBrk="0">
                <a:lnSpc>
                  <a:spcPct val="9000"/>
                </a:lnSpc>
              </a:pPr>
              <a:endParaRPr lang="en-US" altLang="en-US" sz="100" dirty="0"/>
            </a:p>
            <a:p>
              <a:pPr marL="447040" algn="l" rtl="0" eaLnBrk="0">
                <a:lnSpc>
                  <a:spcPct val="82000"/>
                </a:lnSpc>
              </a:pPr>
              <a:r>
                <a:rPr sz="2700" kern="0" spc="-150" dirty="0">
                  <a:solidFill>
                    <a:srgbClr val="000000">
                      <a:alpha val="100000"/>
                    </a:srgbClr>
                  </a:solidFill>
                  <a:latin typeface="Arial" panose="020B0604020202020204"/>
                  <a:ea typeface="Arial" panose="020B0604020202020204"/>
                  <a:cs typeface="Arial" panose="020B0604020202020204"/>
                </a:rPr>
                <a:t>CA</a:t>
              </a:r>
              <a:endParaRPr lang="en-US" altLang="en-US" sz="2700" dirty="0"/>
            </a:p>
          </p:txBody>
        </p:sp>
      </p:grpSp>
      <p:pic>
        <p:nvPicPr>
          <p:cNvPr id="390" name="picture 390"/>
          <p:cNvPicPr>
            <a:picLocks noChangeAspect="1"/>
          </p:cNvPicPr>
          <p:nvPr/>
        </p:nvPicPr>
        <p:blipFill>
          <a:blip r:embed="rId4"/>
          <a:stretch>
            <a:fillRect/>
          </a:stretch>
        </p:blipFill>
        <p:spPr>
          <a:xfrm rot="21600000">
            <a:off x="3690721" y="2583079"/>
            <a:ext cx="1299946" cy="803193"/>
          </a:xfrm>
          <a:prstGeom prst="rect">
            <a:avLst/>
          </a:prstGeom>
        </p:spPr>
      </p:pic>
      <p:sp>
        <p:nvSpPr>
          <p:cNvPr id="392" name="textbox 392"/>
          <p:cNvSpPr/>
          <p:nvPr/>
        </p:nvSpPr>
        <p:spPr>
          <a:xfrm>
            <a:off x="6859838" y="2136934"/>
            <a:ext cx="1636395"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10" dirty="0">
                <a:solidFill>
                  <a:srgbClr val="000000">
                    <a:alpha val="100000"/>
                  </a:srgbClr>
                </a:solidFill>
                <a:latin typeface="Arial" panose="020B0604020202020204"/>
                <a:ea typeface="Arial" panose="020B0604020202020204"/>
                <a:cs typeface="Arial" panose="020B0604020202020204"/>
              </a:rPr>
              <a:t>bristol.ac.uk</a:t>
            </a:r>
            <a:endParaRPr lang="en-US" altLang="en-US" sz="2400" dirty="0"/>
          </a:p>
        </p:txBody>
      </p:sp>
      <p:grpSp>
        <p:nvGrpSpPr>
          <p:cNvPr id="66" name="group 66"/>
          <p:cNvGrpSpPr/>
          <p:nvPr/>
        </p:nvGrpSpPr>
        <p:grpSpPr>
          <a:xfrm rot="21600000">
            <a:off x="6261302" y="3070986"/>
            <a:ext cx="702362" cy="543231"/>
            <a:chOff x="0" y="0"/>
            <a:chExt cx="702362" cy="543231"/>
          </a:xfrm>
        </p:grpSpPr>
        <p:grpSp>
          <p:nvGrpSpPr>
            <p:cNvPr id="68" name="group 68"/>
            <p:cNvGrpSpPr/>
            <p:nvPr/>
          </p:nvGrpSpPr>
          <p:grpSpPr>
            <a:xfrm rot="21600000">
              <a:off x="0" y="0"/>
              <a:ext cx="702362" cy="543231"/>
              <a:chOff x="0" y="0"/>
              <a:chExt cx="702362" cy="543231"/>
            </a:xfrm>
          </p:grpSpPr>
          <p:sp>
            <p:nvSpPr>
              <p:cNvPr id="394" name="path"/>
              <p:cNvSpPr/>
              <p:nvPr/>
            </p:nvSpPr>
            <p:spPr>
              <a:xfrm>
                <a:off x="39421" y="6300"/>
                <a:ext cx="656641" cy="530631"/>
              </a:xfrm>
              <a:custGeom>
                <a:avLst/>
                <a:gdLst/>
                <a:ahLst/>
                <a:cxnLst/>
                <a:rect l="0" t="0" r="0" b="0"/>
                <a:pathLst>
                  <a:path w="1034" h="835">
                    <a:moveTo>
                      <a:pt x="0" y="835"/>
                    </a:moveTo>
                    <a:lnTo>
                      <a:pt x="0" y="835"/>
                    </a:lnTo>
                    <a:cubicBezTo>
                      <a:pt x="9" y="835"/>
                      <a:pt x="18" y="833"/>
                      <a:pt x="26" y="828"/>
                    </a:cubicBezTo>
                    <a:cubicBezTo>
                      <a:pt x="33" y="824"/>
                      <a:pt x="40" y="817"/>
                      <a:pt x="45" y="809"/>
                    </a:cubicBezTo>
                    <a:cubicBezTo>
                      <a:pt x="49" y="801"/>
                      <a:pt x="52" y="792"/>
                      <a:pt x="52" y="783"/>
                    </a:cubicBezTo>
                    <a:lnTo>
                      <a:pt x="0" y="782"/>
                    </a:lnTo>
                    <a:lnTo>
                      <a:pt x="0" y="782"/>
                    </a:lnTo>
                    <a:cubicBezTo>
                      <a:pt x="4" y="782"/>
                      <a:pt x="9" y="781"/>
                      <a:pt x="13" y="779"/>
                    </a:cubicBezTo>
                    <a:cubicBezTo>
                      <a:pt x="17" y="777"/>
                      <a:pt x="20" y="773"/>
                      <a:pt x="22" y="769"/>
                    </a:cubicBezTo>
                    <a:cubicBezTo>
                      <a:pt x="24" y="765"/>
                      <a:pt x="26" y="761"/>
                      <a:pt x="26" y="756"/>
                    </a:cubicBezTo>
                    <a:cubicBezTo>
                      <a:pt x="26" y="752"/>
                      <a:pt x="24" y="747"/>
                      <a:pt x="22" y="743"/>
                    </a:cubicBezTo>
                    <a:cubicBezTo>
                      <a:pt x="20" y="739"/>
                      <a:pt x="17" y="736"/>
                      <a:pt x="13" y="734"/>
                    </a:cubicBezTo>
                    <a:cubicBezTo>
                      <a:pt x="9" y="731"/>
                      <a:pt x="4" y="730"/>
                      <a:pt x="0" y="730"/>
                    </a:cubicBezTo>
                    <a:lnTo>
                      <a:pt x="52" y="730"/>
                    </a:lnTo>
                    <a:lnTo>
                      <a:pt x="52" y="52"/>
                    </a:lnTo>
                    <a:lnTo>
                      <a:pt x="52" y="52"/>
                    </a:lnTo>
                    <a:cubicBezTo>
                      <a:pt x="52" y="43"/>
                      <a:pt x="54" y="34"/>
                      <a:pt x="58" y="26"/>
                    </a:cubicBezTo>
                    <a:cubicBezTo>
                      <a:pt x="63" y="18"/>
                      <a:pt x="70" y="11"/>
                      <a:pt x="78" y="6"/>
                    </a:cubicBezTo>
                    <a:cubicBezTo>
                      <a:pt x="86" y="2"/>
                      <a:pt x="95" y="0"/>
                      <a:pt x="104" y="0"/>
                    </a:cubicBezTo>
                    <a:lnTo>
                      <a:pt x="981" y="0"/>
                    </a:lnTo>
                    <a:lnTo>
                      <a:pt x="981" y="0"/>
                    </a:lnTo>
                    <a:cubicBezTo>
                      <a:pt x="990" y="0"/>
                      <a:pt x="1000" y="2"/>
                      <a:pt x="1008" y="6"/>
                    </a:cubicBezTo>
                    <a:cubicBezTo>
                      <a:pt x="1015" y="11"/>
                      <a:pt x="1022" y="18"/>
                      <a:pt x="1027" y="26"/>
                    </a:cubicBezTo>
                    <a:cubicBezTo>
                      <a:pt x="1031" y="34"/>
                      <a:pt x="1034" y="43"/>
                      <a:pt x="1034" y="52"/>
                    </a:cubicBezTo>
                    <a:cubicBezTo>
                      <a:pt x="1034" y="61"/>
                      <a:pt x="1031" y="70"/>
                      <a:pt x="1027" y="78"/>
                    </a:cubicBezTo>
                    <a:cubicBezTo>
                      <a:pt x="1022" y="86"/>
                      <a:pt x="1015" y="92"/>
                      <a:pt x="1008" y="97"/>
                    </a:cubicBezTo>
                    <a:cubicBezTo>
                      <a:pt x="1000" y="102"/>
                      <a:pt x="990" y="104"/>
                      <a:pt x="981" y="104"/>
                    </a:cubicBezTo>
                    <a:lnTo>
                      <a:pt x="929" y="104"/>
                    </a:lnTo>
                    <a:lnTo>
                      <a:pt x="929" y="782"/>
                    </a:lnTo>
                    <a:lnTo>
                      <a:pt x="929" y="782"/>
                    </a:lnTo>
                    <a:cubicBezTo>
                      <a:pt x="929" y="792"/>
                      <a:pt x="927" y="801"/>
                      <a:pt x="922" y="808"/>
                    </a:cubicBezTo>
                    <a:cubicBezTo>
                      <a:pt x="918" y="816"/>
                      <a:pt x="911" y="823"/>
                      <a:pt x="903" y="828"/>
                    </a:cubicBezTo>
                    <a:cubicBezTo>
                      <a:pt x="895" y="832"/>
                      <a:pt x="886" y="835"/>
                      <a:pt x="877" y="835"/>
                    </a:cubicBezTo>
                    <a:lnTo>
                      <a:pt x="0" y="835"/>
                    </a:lnTo>
                    <a:close/>
                    <a:moveTo>
                      <a:pt x="156" y="52"/>
                    </a:moveTo>
                    <a:lnTo>
                      <a:pt x="156" y="52"/>
                    </a:lnTo>
                    <a:cubicBezTo>
                      <a:pt x="156" y="61"/>
                      <a:pt x="154" y="70"/>
                      <a:pt x="149" y="78"/>
                    </a:cubicBezTo>
                    <a:cubicBezTo>
                      <a:pt x="145" y="86"/>
                      <a:pt x="138" y="92"/>
                      <a:pt x="130" y="97"/>
                    </a:cubicBezTo>
                    <a:cubicBezTo>
                      <a:pt x="122" y="102"/>
                      <a:pt x="113" y="104"/>
                      <a:pt x="104" y="104"/>
                    </a:cubicBezTo>
                    <a:lnTo>
                      <a:pt x="104" y="104"/>
                    </a:lnTo>
                    <a:cubicBezTo>
                      <a:pt x="99" y="104"/>
                      <a:pt x="95" y="103"/>
                      <a:pt x="91" y="100"/>
                    </a:cubicBezTo>
                    <a:cubicBezTo>
                      <a:pt x="87" y="98"/>
                      <a:pt x="83" y="95"/>
                      <a:pt x="81" y="91"/>
                    </a:cubicBezTo>
                    <a:cubicBezTo>
                      <a:pt x="79" y="87"/>
                      <a:pt x="78" y="82"/>
                      <a:pt x="78" y="78"/>
                    </a:cubicBezTo>
                    <a:cubicBezTo>
                      <a:pt x="78" y="73"/>
                      <a:pt x="79" y="69"/>
                      <a:pt x="81" y="65"/>
                    </a:cubicBezTo>
                    <a:cubicBezTo>
                      <a:pt x="83" y="61"/>
                      <a:pt x="87" y="57"/>
                      <a:pt x="91" y="55"/>
                    </a:cubicBezTo>
                    <a:cubicBezTo>
                      <a:pt x="95" y="53"/>
                      <a:pt x="99" y="52"/>
                      <a:pt x="104" y="52"/>
                    </a:cubicBezTo>
                    <a:lnTo>
                      <a:pt x="156" y="52"/>
                    </a:lnTo>
                    <a:close/>
                  </a:path>
                </a:pathLst>
              </a:custGeom>
              <a:solidFill>
                <a:srgbClr val="E9E4F6">
                  <a:alpha val="100000"/>
                </a:srgbClr>
              </a:solidFill>
              <a:ln cap="flat">
                <a:noFill/>
                <a:prstDash val="solid"/>
                <a:miter lim="0"/>
              </a:ln>
            </p:spPr>
            <p:txBody>
              <a:bodyPr rtlCol="0"/>
              <a:lstStyle/>
              <a:p>
                <a:pPr algn="ctr"/>
                <a:endParaRPr lang="zh-CN" altLang="en-US"/>
              </a:p>
            </p:txBody>
          </p:sp>
          <p:sp>
            <p:nvSpPr>
              <p:cNvPr id="396" name="path"/>
              <p:cNvSpPr/>
              <p:nvPr/>
            </p:nvSpPr>
            <p:spPr>
              <a:xfrm>
                <a:off x="6300" y="39409"/>
                <a:ext cx="132473" cy="497166"/>
              </a:xfrm>
              <a:custGeom>
                <a:avLst/>
                <a:gdLst/>
                <a:ahLst/>
                <a:cxnLst/>
                <a:rect l="0" t="0" r="0" b="0"/>
                <a:pathLst>
                  <a:path w="208" h="782">
                    <a:moveTo>
                      <a:pt x="208" y="0"/>
                    </a:moveTo>
                    <a:lnTo>
                      <a:pt x="208" y="0"/>
                    </a:lnTo>
                    <a:cubicBezTo>
                      <a:pt x="208" y="9"/>
                      <a:pt x="206" y="18"/>
                      <a:pt x="201" y="26"/>
                    </a:cubicBezTo>
                    <a:cubicBezTo>
                      <a:pt x="197" y="34"/>
                      <a:pt x="190" y="40"/>
                      <a:pt x="182" y="45"/>
                    </a:cubicBezTo>
                    <a:cubicBezTo>
                      <a:pt x="174" y="49"/>
                      <a:pt x="165" y="52"/>
                      <a:pt x="156" y="52"/>
                    </a:cubicBezTo>
                    <a:lnTo>
                      <a:pt x="156" y="52"/>
                    </a:lnTo>
                    <a:cubicBezTo>
                      <a:pt x="151" y="52"/>
                      <a:pt x="147" y="51"/>
                      <a:pt x="143" y="48"/>
                    </a:cubicBezTo>
                    <a:cubicBezTo>
                      <a:pt x="139" y="46"/>
                      <a:pt x="136" y="43"/>
                      <a:pt x="133" y="39"/>
                    </a:cubicBezTo>
                    <a:cubicBezTo>
                      <a:pt x="131" y="35"/>
                      <a:pt x="130" y="30"/>
                      <a:pt x="130" y="26"/>
                    </a:cubicBezTo>
                    <a:cubicBezTo>
                      <a:pt x="130" y="21"/>
                      <a:pt x="131" y="17"/>
                      <a:pt x="133" y="13"/>
                    </a:cubicBezTo>
                    <a:cubicBezTo>
                      <a:pt x="136" y="9"/>
                      <a:pt x="139" y="5"/>
                      <a:pt x="143" y="3"/>
                    </a:cubicBezTo>
                    <a:cubicBezTo>
                      <a:pt x="147" y="1"/>
                      <a:pt x="151" y="0"/>
                      <a:pt x="156" y="0"/>
                    </a:cubicBezTo>
                    <a:lnTo>
                      <a:pt x="208" y="0"/>
                    </a:lnTo>
                    <a:close/>
                    <a:moveTo>
                      <a:pt x="104" y="730"/>
                    </a:moveTo>
                    <a:lnTo>
                      <a:pt x="104" y="730"/>
                    </a:lnTo>
                    <a:cubicBezTo>
                      <a:pt x="104" y="739"/>
                      <a:pt x="102" y="748"/>
                      <a:pt x="97" y="756"/>
                    </a:cubicBezTo>
                    <a:cubicBezTo>
                      <a:pt x="92" y="764"/>
                      <a:pt x="86" y="771"/>
                      <a:pt x="78" y="776"/>
                    </a:cubicBezTo>
                    <a:cubicBezTo>
                      <a:pt x="70" y="780"/>
                      <a:pt x="61" y="782"/>
                      <a:pt x="52" y="782"/>
                    </a:cubicBezTo>
                    <a:cubicBezTo>
                      <a:pt x="43" y="782"/>
                      <a:pt x="34" y="780"/>
                      <a:pt x="26" y="776"/>
                    </a:cubicBezTo>
                    <a:cubicBezTo>
                      <a:pt x="18" y="771"/>
                      <a:pt x="11" y="764"/>
                      <a:pt x="6" y="756"/>
                    </a:cubicBezTo>
                    <a:cubicBezTo>
                      <a:pt x="2" y="748"/>
                      <a:pt x="0" y="739"/>
                      <a:pt x="0" y="730"/>
                    </a:cubicBezTo>
                    <a:cubicBezTo>
                      <a:pt x="0" y="721"/>
                      <a:pt x="2" y="712"/>
                      <a:pt x="6" y="704"/>
                    </a:cubicBezTo>
                    <a:cubicBezTo>
                      <a:pt x="11" y="696"/>
                      <a:pt x="18" y="689"/>
                      <a:pt x="26" y="685"/>
                    </a:cubicBezTo>
                    <a:cubicBezTo>
                      <a:pt x="34" y="680"/>
                      <a:pt x="43" y="678"/>
                      <a:pt x="52" y="678"/>
                    </a:cubicBezTo>
                    <a:lnTo>
                      <a:pt x="52" y="678"/>
                    </a:lnTo>
                    <a:cubicBezTo>
                      <a:pt x="56" y="678"/>
                      <a:pt x="61" y="679"/>
                      <a:pt x="65" y="682"/>
                    </a:cubicBezTo>
                    <a:cubicBezTo>
                      <a:pt x="69" y="684"/>
                      <a:pt x="72" y="687"/>
                      <a:pt x="74" y="691"/>
                    </a:cubicBezTo>
                    <a:cubicBezTo>
                      <a:pt x="77" y="695"/>
                      <a:pt x="78" y="700"/>
                      <a:pt x="78" y="704"/>
                    </a:cubicBezTo>
                    <a:cubicBezTo>
                      <a:pt x="78" y="709"/>
                      <a:pt x="77" y="713"/>
                      <a:pt x="74" y="717"/>
                    </a:cubicBezTo>
                    <a:cubicBezTo>
                      <a:pt x="72" y="721"/>
                      <a:pt x="69" y="725"/>
                      <a:pt x="65" y="727"/>
                    </a:cubicBezTo>
                    <a:cubicBezTo>
                      <a:pt x="61" y="729"/>
                      <a:pt x="56" y="730"/>
                      <a:pt x="52" y="730"/>
                    </a:cubicBezTo>
                    <a:lnTo>
                      <a:pt x="104" y="730"/>
                    </a:lnTo>
                    <a:close/>
                  </a:path>
                </a:pathLst>
              </a:custGeom>
              <a:solidFill>
                <a:srgbClr val="BAB6C4">
                  <a:alpha val="100000"/>
                </a:srgbClr>
              </a:solidFill>
              <a:ln cap="flat">
                <a:noFill/>
                <a:prstDash val="solid"/>
                <a:miter lim="0"/>
              </a:ln>
            </p:spPr>
            <p:txBody>
              <a:bodyPr rtlCol="0"/>
              <a:lstStyle/>
              <a:p>
                <a:pPr algn="ctr"/>
                <a:endParaRPr lang="zh-CN" altLang="en-US"/>
              </a:p>
            </p:txBody>
          </p:sp>
          <p:sp>
            <p:nvSpPr>
              <p:cNvPr id="398" name="path"/>
              <p:cNvSpPr/>
              <p:nvPr/>
            </p:nvSpPr>
            <p:spPr>
              <a:xfrm>
                <a:off x="0" y="0"/>
                <a:ext cx="702362" cy="543231"/>
              </a:xfrm>
              <a:custGeom>
                <a:avLst/>
                <a:gdLst/>
                <a:ahLst/>
                <a:cxnLst/>
                <a:rect l="0" t="0" r="0" b="0"/>
                <a:pathLst>
                  <a:path w="1106" h="855">
                    <a:moveTo>
                      <a:pt x="114" y="740"/>
                    </a:moveTo>
                    <a:lnTo>
                      <a:pt x="114" y="62"/>
                    </a:lnTo>
                    <a:lnTo>
                      <a:pt x="114" y="62"/>
                    </a:lnTo>
                    <a:cubicBezTo>
                      <a:pt x="114" y="53"/>
                      <a:pt x="116" y="43"/>
                      <a:pt x="121" y="35"/>
                    </a:cubicBezTo>
                    <a:cubicBezTo>
                      <a:pt x="125" y="28"/>
                      <a:pt x="132" y="21"/>
                      <a:pt x="140" y="16"/>
                    </a:cubicBezTo>
                    <a:cubicBezTo>
                      <a:pt x="148" y="12"/>
                      <a:pt x="157" y="9"/>
                      <a:pt x="166" y="9"/>
                    </a:cubicBezTo>
                    <a:lnTo>
                      <a:pt x="1044" y="9"/>
                    </a:lnTo>
                    <a:lnTo>
                      <a:pt x="1044" y="9"/>
                    </a:lnTo>
                    <a:cubicBezTo>
                      <a:pt x="1053" y="9"/>
                      <a:pt x="1062" y="12"/>
                      <a:pt x="1070" y="16"/>
                    </a:cubicBezTo>
                    <a:cubicBezTo>
                      <a:pt x="1078" y="21"/>
                      <a:pt x="1084" y="28"/>
                      <a:pt x="1089" y="35"/>
                    </a:cubicBezTo>
                    <a:cubicBezTo>
                      <a:pt x="1093" y="43"/>
                      <a:pt x="1096" y="53"/>
                      <a:pt x="1096" y="62"/>
                    </a:cubicBezTo>
                    <a:cubicBezTo>
                      <a:pt x="1096" y="71"/>
                      <a:pt x="1093" y="80"/>
                      <a:pt x="1089" y="88"/>
                    </a:cubicBezTo>
                    <a:cubicBezTo>
                      <a:pt x="1084" y="96"/>
                      <a:pt x="1078" y="102"/>
                      <a:pt x="1070" y="107"/>
                    </a:cubicBezTo>
                    <a:cubicBezTo>
                      <a:pt x="1062" y="111"/>
                      <a:pt x="1053" y="114"/>
                      <a:pt x="1044" y="114"/>
                    </a:cubicBezTo>
                    <a:lnTo>
                      <a:pt x="991" y="114"/>
                    </a:lnTo>
                    <a:lnTo>
                      <a:pt x="991" y="792"/>
                    </a:lnTo>
                    <a:lnTo>
                      <a:pt x="991" y="792"/>
                    </a:lnTo>
                    <a:cubicBezTo>
                      <a:pt x="991" y="801"/>
                      <a:pt x="989" y="810"/>
                      <a:pt x="985" y="818"/>
                    </a:cubicBezTo>
                    <a:cubicBezTo>
                      <a:pt x="980" y="826"/>
                      <a:pt x="973" y="833"/>
                      <a:pt x="965" y="838"/>
                    </a:cubicBezTo>
                    <a:cubicBezTo>
                      <a:pt x="957" y="842"/>
                      <a:pt x="948" y="845"/>
                      <a:pt x="939" y="845"/>
                    </a:cubicBezTo>
                    <a:lnTo>
                      <a:pt x="62" y="845"/>
                    </a:lnTo>
                    <a:lnTo>
                      <a:pt x="62" y="845"/>
                    </a:lnTo>
                    <a:cubicBezTo>
                      <a:pt x="53" y="845"/>
                      <a:pt x="43" y="843"/>
                      <a:pt x="36" y="838"/>
                    </a:cubicBezTo>
                    <a:cubicBezTo>
                      <a:pt x="28" y="834"/>
                      <a:pt x="21" y="827"/>
                      <a:pt x="16" y="819"/>
                    </a:cubicBezTo>
                    <a:cubicBezTo>
                      <a:pt x="12" y="811"/>
                      <a:pt x="9" y="802"/>
                      <a:pt x="9" y="793"/>
                    </a:cubicBezTo>
                    <a:cubicBezTo>
                      <a:pt x="9" y="784"/>
                      <a:pt x="12" y="775"/>
                      <a:pt x="16" y="767"/>
                    </a:cubicBezTo>
                    <a:cubicBezTo>
                      <a:pt x="21" y="759"/>
                      <a:pt x="28" y="752"/>
                      <a:pt x="36" y="748"/>
                    </a:cubicBezTo>
                    <a:cubicBezTo>
                      <a:pt x="43" y="743"/>
                      <a:pt x="53" y="741"/>
                      <a:pt x="62" y="741"/>
                    </a:cubicBezTo>
                    <a:lnTo>
                      <a:pt x="114" y="740"/>
                    </a:lnTo>
                    <a:close/>
                    <a:moveTo>
                      <a:pt x="166" y="9"/>
                    </a:moveTo>
                    <a:lnTo>
                      <a:pt x="166" y="9"/>
                    </a:lnTo>
                    <a:cubicBezTo>
                      <a:pt x="175" y="9"/>
                      <a:pt x="184" y="12"/>
                      <a:pt x="192" y="16"/>
                    </a:cubicBezTo>
                    <a:cubicBezTo>
                      <a:pt x="200" y="21"/>
                      <a:pt x="207" y="28"/>
                      <a:pt x="211" y="35"/>
                    </a:cubicBezTo>
                    <a:cubicBezTo>
                      <a:pt x="216" y="43"/>
                      <a:pt x="218" y="53"/>
                      <a:pt x="218" y="62"/>
                    </a:cubicBezTo>
                    <a:cubicBezTo>
                      <a:pt x="218" y="71"/>
                      <a:pt x="216" y="80"/>
                      <a:pt x="211" y="88"/>
                    </a:cubicBezTo>
                    <a:cubicBezTo>
                      <a:pt x="207" y="96"/>
                      <a:pt x="200" y="102"/>
                      <a:pt x="192" y="107"/>
                    </a:cubicBezTo>
                    <a:cubicBezTo>
                      <a:pt x="184" y="111"/>
                      <a:pt x="175" y="114"/>
                      <a:pt x="166" y="114"/>
                    </a:cubicBezTo>
                    <a:lnTo>
                      <a:pt x="166" y="114"/>
                    </a:lnTo>
                    <a:cubicBezTo>
                      <a:pt x="161" y="114"/>
                      <a:pt x="157" y="113"/>
                      <a:pt x="153" y="110"/>
                    </a:cubicBezTo>
                    <a:cubicBezTo>
                      <a:pt x="149" y="108"/>
                      <a:pt x="145" y="105"/>
                      <a:pt x="143" y="101"/>
                    </a:cubicBezTo>
                    <a:cubicBezTo>
                      <a:pt x="141" y="97"/>
                      <a:pt x="140" y="92"/>
                      <a:pt x="140" y="88"/>
                    </a:cubicBezTo>
                    <a:cubicBezTo>
                      <a:pt x="140" y="83"/>
                      <a:pt x="141" y="79"/>
                      <a:pt x="143" y="75"/>
                    </a:cubicBezTo>
                    <a:cubicBezTo>
                      <a:pt x="145" y="71"/>
                      <a:pt x="149" y="67"/>
                      <a:pt x="153" y="65"/>
                    </a:cubicBezTo>
                    <a:cubicBezTo>
                      <a:pt x="157" y="63"/>
                      <a:pt x="161" y="62"/>
                      <a:pt x="166" y="62"/>
                    </a:cubicBezTo>
                    <a:lnTo>
                      <a:pt x="218" y="62"/>
                    </a:lnTo>
                  </a:path>
                </a:pathLst>
              </a:custGeom>
              <a:noFill/>
              <a:ln w="12599" cap="flat">
                <a:solidFill>
                  <a:srgbClr val="412A7B">
                    <a:alpha val="100000"/>
                  </a:srgbClr>
                </a:solidFill>
                <a:prstDash val="solid"/>
                <a:miter lim="386370"/>
              </a:ln>
            </p:spPr>
            <p:txBody>
              <a:bodyPr rtlCol="0"/>
              <a:lstStyle/>
              <a:p>
                <a:pPr algn="ctr"/>
                <a:endParaRPr lang="zh-CN" altLang="en-US"/>
              </a:p>
            </p:txBody>
          </p:sp>
        </p:grpSp>
        <p:sp>
          <p:nvSpPr>
            <p:cNvPr id="400" name="textbox 400"/>
            <p:cNvSpPr/>
            <p:nvPr/>
          </p:nvSpPr>
          <p:spPr>
            <a:xfrm>
              <a:off x="210802" y="151200"/>
              <a:ext cx="300354" cy="325754"/>
            </a:xfrm>
            <a:prstGeom prst="rect">
              <a:avLst/>
            </a:prstGeom>
          </p:spPr>
          <p:txBody>
            <a:bodyPr vert="horz" wrap="square" lIns="0" tIns="0" rIns="0" bIns="0"/>
            <a:lstStyle/>
            <a:p>
              <a:pPr algn="l" rtl="0" eaLnBrk="0">
                <a:lnSpc>
                  <a:spcPct val="77000"/>
                </a:lnSpc>
              </a:pPr>
              <a:endParaRPr lang="en-US" altLang="en-US" sz="100" dirty="0"/>
            </a:p>
            <a:p>
              <a:pPr algn="r" rtl="0" eaLnBrk="0">
                <a:lnSpc>
                  <a:spcPct val="95000"/>
                </a:lnSpc>
              </a:pPr>
              <a:r>
                <a:rPr sz="3200" kern="0" spc="-180" baseline="3000" dirty="0">
                  <a:solidFill>
                    <a:srgbClr val="000000">
                      <a:alpha val="100000"/>
                    </a:srgbClr>
                  </a:solidFill>
                  <a:latin typeface="Arial" panose="020B0604020202020204"/>
                  <a:ea typeface="Arial" panose="020B0604020202020204"/>
                  <a:cs typeface="Arial" panose="020B0604020202020204"/>
                </a:rPr>
                <a:t>C</a:t>
              </a:r>
              <a:r>
                <a:rPr sz="1800" kern="0" spc="-30" baseline="-26000" dirty="0">
                  <a:solidFill>
                    <a:srgbClr val="000000">
                      <a:alpha val="100000"/>
                    </a:srgbClr>
                  </a:solidFill>
                  <a:latin typeface="Arial" panose="020B0604020202020204"/>
                  <a:ea typeface="Arial" panose="020B0604020202020204"/>
                  <a:cs typeface="Arial" panose="020B0604020202020204"/>
                </a:rPr>
                <a:t>R</a:t>
              </a:r>
              <a:endParaRPr lang="en-US" altLang="en-US" sz="1800" baseline="-26000" dirty="0"/>
            </a:p>
          </p:txBody>
        </p:sp>
        <p:sp>
          <p:nvSpPr>
            <p:cNvPr id="402" name="path"/>
            <p:cNvSpPr/>
            <p:nvPr/>
          </p:nvSpPr>
          <p:spPr>
            <a:xfrm>
              <a:off x="105651" y="66230"/>
              <a:ext cx="524166" cy="12600"/>
            </a:xfrm>
            <a:custGeom>
              <a:avLst/>
              <a:gdLst/>
              <a:ahLst/>
              <a:cxnLst/>
              <a:rect l="0" t="0" r="0" b="0"/>
              <a:pathLst>
                <a:path w="825" h="19">
                  <a:moveTo>
                    <a:pt x="825" y="9"/>
                  </a:moveTo>
                  <a:lnTo>
                    <a:pt x="0" y="9"/>
                  </a:lnTo>
                </a:path>
              </a:pathLst>
            </a:custGeom>
            <a:noFill/>
            <a:ln w="12599" cap="flat">
              <a:solidFill>
                <a:srgbClr val="412A7B">
                  <a:alpha val="100000"/>
                </a:srgbClr>
              </a:solidFill>
              <a:prstDash val="solid"/>
              <a:miter lim="386370"/>
            </a:ln>
          </p:spPr>
          <p:txBody>
            <a:bodyPr rtlCol="0"/>
            <a:lstStyle/>
            <a:p>
              <a:pPr algn="ctr"/>
              <a:endParaRPr lang="zh-CN" altLang="en-US"/>
            </a:p>
          </p:txBody>
        </p:sp>
        <p:sp>
          <p:nvSpPr>
            <p:cNvPr id="404" name="path"/>
            <p:cNvSpPr/>
            <p:nvPr/>
          </p:nvSpPr>
          <p:spPr>
            <a:xfrm>
              <a:off x="33121" y="464032"/>
              <a:ext cx="45721" cy="79198"/>
            </a:xfrm>
            <a:custGeom>
              <a:avLst/>
              <a:gdLst/>
              <a:ahLst/>
              <a:cxnLst/>
              <a:rect l="0" t="0" r="0" b="0"/>
              <a:pathLst>
                <a:path w="72" h="124">
                  <a:moveTo>
                    <a:pt x="9" y="9"/>
                  </a:moveTo>
                  <a:lnTo>
                    <a:pt x="9" y="9"/>
                  </a:lnTo>
                  <a:cubicBezTo>
                    <a:pt x="14" y="9"/>
                    <a:pt x="18" y="11"/>
                    <a:pt x="22" y="13"/>
                  </a:cubicBezTo>
                  <a:cubicBezTo>
                    <a:pt x="26" y="15"/>
                    <a:pt x="30" y="19"/>
                    <a:pt x="32" y="22"/>
                  </a:cubicBezTo>
                  <a:cubicBezTo>
                    <a:pt x="34" y="26"/>
                    <a:pt x="36" y="31"/>
                    <a:pt x="36" y="36"/>
                  </a:cubicBezTo>
                  <a:cubicBezTo>
                    <a:pt x="36" y="40"/>
                    <a:pt x="34" y="45"/>
                    <a:pt x="32" y="49"/>
                  </a:cubicBezTo>
                  <a:cubicBezTo>
                    <a:pt x="30" y="53"/>
                    <a:pt x="26" y="56"/>
                    <a:pt x="22" y="58"/>
                  </a:cubicBezTo>
                  <a:cubicBezTo>
                    <a:pt x="18" y="60"/>
                    <a:pt x="14" y="62"/>
                    <a:pt x="9" y="62"/>
                  </a:cubicBezTo>
                  <a:lnTo>
                    <a:pt x="62" y="62"/>
                  </a:lnTo>
                  <a:moveTo>
                    <a:pt x="9" y="114"/>
                  </a:moveTo>
                  <a:lnTo>
                    <a:pt x="9" y="114"/>
                  </a:lnTo>
                  <a:cubicBezTo>
                    <a:pt x="18" y="114"/>
                    <a:pt x="28" y="112"/>
                    <a:pt x="36" y="108"/>
                  </a:cubicBezTo>
                  <a:cubicBezTo>
                    <a:pt x="43" y="103"/>
                    <a:pt x="50" y="96"/>
                    <a:pt x="55" y="88"/>
                  </a:cubicBezTo>
                  <a:cubicBezTo>
                    <a:pt x="59" y="80"/>
                    <a:pt x="62" y="71"/>
                    <a:pt x="62" y="62"/>
                  </a:cubicBezTo>
                  <a:lnTo>
                    <a:pt x="62" y="9"/>
                  </a:lnTo>
                </a:path>
              </a:pathLst>
            </a:custGeom>
            <a:noFill/>
            <a:ln w="12599" cap="flat">
              <a:solidFill>
                <a:srgbClr val="412A7B">
                  <a:alpha val="100000"/>
                </a:srgbClr>
              </a:solidFill>
              <a:prstDash val="solid"/>
              <a:miter lim="386370"/>
            </a:ln>
          </p:spPr>
          <p:txBody>
            <a:bodyPr rtlCol="0"/>
            <a:lstStyle/>
            <a:p>
              <a:pPr algn="ctr"/>
              <a:endParaRPr lang="zh-CN" altLang="en-US"/>
            </a:p>
          </p:txBody>
        </p:sp>
      </p:grpSp>
      <p:grpSp>
        <p:nvGrpSpPr>
          <p:cNvPr id="70" name="group 70"/>
          <p:cNvGrpSpPr/>
          <p:nvPr/>
        </p:nvGrpSpPr>
        <p:grpSpPr>
          <a:xfrm rot="21600000">
            <a:off x="6951420" y="5459221"/>
            <a:ext cx="656273" cy="543243"/>
            <a:chOff x="0" y="0"/>
            <a:chExt cx="656273" cy="543243"/>
          </a:xfrm>
        </p:grpSpPr>
        <p:grpSp>
          <p:nvGrpSpPr>
            <p:cNvPr id="72" name="group 72"/>
            <p:cNvGrpSpPr/>
            <p:nvPr/>
          </p:nvGrpSpPr>
          <p:grpSpPr>
            <a:xfrm rot="21600000">
              <a:off x="0" y="0"/>
              <a:ext cx="656273" cy="543243"/>
              <a:chOff x="0" y="0"/>
              <a:chExt cx="656273" cy="543243"/>
            </a:xfrm>
          </p:grpSpPr>
          <p:sp>
            <p:nvSpPr>
              <p:cNvPr id="406" name="path"/>
              <p:cNvSpPr/>
              <p:nvPr/>
            </p:nvSpPr>
            <p:spPr>
              <a:xfrm>
                <a:off x="39421" y="6299"/>
                <a:ext cx="610552" cy="530644"/>
              </a:xfrm>
              <a:custGeom>
                <a:avLst/>
                <a:gdLst/>
                <a:ahLst/>
                <a:cxnLst/>
                <a:rect l="0" t="0" r="0" b="0"/>
                <a:pathLst>
                  <a:path w="961" h="835">
                    <a:moveTo>
                      <a:pt x="0" y="835"/>
                    </a:moveTo>
                    <a:lnTo>
                      <a:pt x="0" y="835"/>
                    </a:lnTo>
                    <a:cubicBezTo>
                      <a:pt x="9" y="835"/>
                      <a:pt x="18" y="833"/>
                      <a:pt x="26" y="828"/>
                    </a:cubicBezTo>
                    <a:cubicBezTo>
                      <a:pt x="34" y="824"/>
                      <a:pt x="40" y="817"/>
                      <a:pt x="45" y="809"/>
                    </a:cubicBezTo>
                    <a:cubicBezTo>
                      <a:pt x="49" y="801"/>
                      <a:pt x="52" y="792"/>
                      <a:pt x="52" y="783"/>
                    </a:cubicBezTo>
                    <a:lnTo>
                      <a:pt x="0" y="782"/>
                    </a:lnTo>
                    <a:lnTo>
                      <a:pt x="0" y="782"/>
                    </a:lnTo>
                    <a:cubicBezTo>
                      <a:pt x="4" y="782"/>
                      <a:pt x="9" y="781"/>
                      <a:pt x="13" y="779"/>
                    </a:cubicBezTo>
                    <a:cubicBezTo>
                      <a:pt x="16" y="777"/>
                      <a:pt x="20" y="773"/>
                      <a:pt x="22" y="769"/>
                    </a:cubicBezTo>
                    <a:cubicBezTo>
                      <a:pt x="24" y="765"/>
                      <a:pt x="26" y="761"/>
                      <a:pt x="26" y="756"/>
                    </a:cubicBezTo>
                    <a:cubicBezTo>
                      <a:pt x="26" y="752"/>
                      <a:pt x="24" y="747"/>
                      <a:pt x="22" y="743"/>
                    </a:cubicBezTo>
                    <a:cubicBezTo>
                      <a:pt x="20" y="739"/>
                      <a:pt x="16" y="736"/>
                      <a:pt x="13" y="734"/>
                    </a:cubicBezTo>
                    <a:cubicBezTo>
                      <a:pt x="9" y="731"/>
                      <a:pt x="4" y="730"/>
                      <a:pt x="0" y="730"/>
                    </a:cubicBezTo>
                    <a:lnTo>
                      <a:pt x="52" y="730"/>
                    </a:lnTo>
                    <a:lnTo>
                      <a:pt x="52" y="52"/>
                    </a:lnTo>
                    <a:lnTo>
                      <a:pt x="52" y="52"/>
                    </a:lnTo>
                    <a:cubicBezTo>
                      <a:pt x="52" y="43"/>
                      <a:pt x="54" y="34"/>
                      <a:pt x="58" y="26"/>
                    </a:cubicBezTo>
                    <a:cubicBezTo>
                      <a:pt x="63" y="18"/>
                      <a:pt x="70" y="11"/>
                      <a:pt x="78" y="6"/>
                    </a:cubicBezTo>
                    <a:cubicBezTo>
                      <a:pt x="86" y="2"/>
                      <a:pt x="95" y="0"/>
                      <a:pt x="104" y="0"/>
                    </a:cubicBezTo>
                    <a:lnTo>
                      <a:pt x="909" y="0"/>
                    </a:lnTo>
                    <a:lnTo>
                      <a:pt x="909" y="0"/>
                    </a:lnTo>
                    <a:cubicBezTo>
                      <a:pt x="918" y="0"/>
                      <a:pt x="927" y="2"/>
                      <a:pt x="935" y="6"/>
                    </a:cubicBezTo>
                    <a:cubicBezTo>
                      <a:pt x="943" y="11"/>
                      <a:pt x="950" y="18"/>
                      <a:pt x="954" y="26"/>
                    </a:cubicBezTo>
                    <a:cubicBezTo>
                      <a:pt x="959" y="34"/>
                      <a:pt x="961" y="43"/>
                      <a:pt x="961" y="52"/>
                    </a:cubicBezTo>
                    <a:cubicBezTo>
                      <a:pt x="961" y="61"/>
                      <a:pt x="959" y="70"/>
                      <a:pt x="954" y="78"/>
                    </a:cubicBezTo>
                    <a:cubicBezTo>
                      <a:pt x="950" y="86"/>
                      <a:pt x="943" y="92"/>
                      <a:pt x="935" y="97"/>
                    </a:cubicBezTo>
                    <a:cubicBezTo>
                      <a:pt x="927" y="102"/>
                      <a:pt x="918" y="104"/>
                      <a:pt x="909" y="104"/>
                    </a:cubicBezTo>
                    <a:lnTo>
                      <a:pt x="857" y="104"/>
                    </a:lnTo>
                    <a:lnTo>
                      <a:pt x="857" y="782"/>
                    </a:lnTo>
                    <a:lnTo>
                      <a:pt x="857" y="782"/>
                    </a:lnTo>
                    <a:cubicBezTo>
                      <a:pt x="857" y="791"/>
                      <a:pt x="854" y="801"/>
                      <a:pt x="850" y="809"/>
                    </a:cubicBezTo>
                    <a:cubicBezTo>
                      <a:pt x="845" y="816"/>
                      <a:pt x="839" y="823"/>
                      <a:pt x="831" y="828"/>
                    </a:cubicBezTo>
                    <a:cubicBezTo>
                      <a:pt x="823" y="832"/>
                      <a:pt x="814" y="835"/>
                      <a:pt x="805" y="835"/>
                    </a:cubicBezTo>
                    <a:lnTo>
                      <a:pt x="0" y="835"/>
                    </a:lnTo>
                    <a:close/>
                    <a:moveTo>
                      <a:pt x="156" y="52"/>
                    </a:moveTo>
                    <a:lnTo>
                      <a:pt x="156" y="52"/>
                    </a:lnTo>
                    <a:cubicBezTo>
                      <a:pt x="156" y="61"/>
                      <a:pt x="154" y="70"/>
                      <a:pt x="149" y="78"/>
                    </a:cubicBezTo>
                    <a:cubicBezTo>
                      <a:pt x="145" y="86"/>
                      <a:pt x="138" y="92"/>
                      <a:pt x="130" y="97"/>
                    </a:cubicBezTo>
                    <a:cubicBezTo>
                      <a:pt x="122" y="102"/>
                      <a:pt x="113" y="104"/>
                      <a:pt x="104" y="104"/>
                    </a:cubicBezTo>
                    <a:lnTo>
                      <a:pt x="104" y="104"/>
                    </a:lnTo>
                    <a:cubicBezTo>
                      <a:pt x="99" y="104"/>
                      <a:pt x="95" y="103"/>
                      <a:pt x="91" y="100"/>
                    </a:cubicBezTo>
                    <a:cubicBezTo>
                      <a:pt x="87" y="98"/>
                      <a:pt x="83" y="95"/>
                      <a:pt x="81" y="91"/>
                    </a:cubicBezTo>
                    <a:cubicBezTo>
                      <a:pt x="79" y="87"/>
                      <a:pt x="78" y="82"/>
                      <a:pt x="78" y="78"/>
                    </a:cubicBezTo>
                    <a:cubicBezTo>
                      <a:pt x="78" y="73"/>
                      <a:pt x="79" y="69"/>
                      <a:pt x="81" y="65"/>
                    </a:cubicBezTo>
                    <a:cubicBezTo>
                      <a:pt x="83" y="61"/>
                      <a:pt x="87" y="57"/>
                      <a:pt x="91" y="55"/>
                    </a:cubicBezTo>
                    <a:cubicBezTo>
                      <a:pt x="95" y="53"/>
                      <a:pt x="99" y="52"/>
                      <a:pt x="104" y="52"/>
                    </a:cubicBezTo>
                    <a:lnTo>
                      <a:pt x="156" y="52"/>
                    </a:lnTo>
                    <a:close/>
                  </a:path>
                </a:pathLst>
              </a:custGeom>
              <a:solidFill>
                <a:srgbClr val="E9E4F6">
                  <a:alpha val="100000"/>
                </a:srgbClr>
              </a:solidFill>
              <a:ln cap="flat">
                <a:noFill/>
                <a:prstDash val="solid"/>
                <a:miter lim="0"/>
              </a:ln>
            </p:spPr>
            <p:txBody>
              <a:bodyPr rtlCol="0"/>
              <a:lstStyle/>
              <a:p>
                <a:pPr algn="ctr"/>
                <a:endParaRPr lang="zh-CN" altLang="en-US"/>
              </a:p>
            </p:txBody>
          </p:sp>
          <p:sp>
            <p:nvSpPr>
              <p:cNvPr id="408" name="path"/>
              <p:cNvSpPr/>
              <p:nvPr/>
            </p:nvSpPr>
            <p:spPr>
              <a:xfrm>
                <a:off x="6299" y="39421"/>
                <a:ext cx="132474" cy="497154"/>
              </a:xfrm>
              <a:custGeom>
                <a:avLst/>
                <a:gdLst/>
                <a:ahLst/>
                <a:cxnLst/>
                <a:rect l="0" t="0" r="0" b="0"/>
                <a:pathLst>
                  <a:path w="208" h="782">
                    <a:moveTo>
                      <a:pt x="208" y="0"/>
                    </a:moveTo>
                    <a:lnTo>
                      <a:pt x="208" y="0"/>
                    </a:lnTo>
                    <a:cubicBezTo>
                      <a:pt x="208" y="9"/>
                      <a:pt x="206" y="18"/>
                      <a:pt x="201" y="26"/>
                    </a:cubicBezTo>
                    <a:cubicBezTo>
                      <a:pt x="197" y="34"/>
                      <a:pt x="190" y="40"/>
                      <a:pt x="182" y="45"/>
                    </a:cubicBezTo>
                    <a:cubicBezTo>
                      <a:pt x="174" y="49"/>
                      <a:pt x="165" y="52"/>
                      <a:pt x="156" y="52"/>
                    </a:cubicBezTo>
                    <a:lnTo>
                      <a:pt x="156" y="52"/>
                    </a:lnTo>
                    <a:cubicBezTo>
                      <a:pt x="151" y="52"/>
                      <a:pt x="147" y="51"/>
                      <a:pt x="143" y="48"/>
                    </a:cubicBezTo>
                    <a:cubicBezTo>
                      <a:pt x="139" y="46"/>
                      <a:pt x="136" y="43"/>
                      <a:pt x="133" y="39"/>
                    </a:cubicBezTo>
                    <a:cubicBezTo>
                      <a:pt x="131" y="35"/>
                      <a:pt x="130" y="30"/>
                      <a:pt x="130" y="26"/>
                    </a:cubicBezTo>
                    <a:cubicBezTo>
                      <a:pt x="130" y="21"/>
                      <a:pt x="131" y="16"/>
                      <a:pt x="133" y="13"/>
                    </a:cubicBezTo>
                    <a:cubicBezTo>
                      <a:pt x="136" y="9"/>
                      <a:pt x="139" y="5"/>
                      <a:pt x="143" y="3"/>
                    </a:cubicBezTo>
                    <a:cubicBezTo>
                      <a:pt x="147" y="1"/>
                      <a:pt x="151" y="0"/>
                      <a:pt x="156" y="0"/>
                    </a:cubicBezTo>
                    <a:lnTo>
                      <a:pt x="208" y="0"/>
                    </a:lnTo>
                    <a:close/>
                    <a:moveTo>
                      <a:pt x="104" y="730"/>
                    </a:moveTo>
                    <a:lnTo>
                      <a:pt x="104" y="730"/>
                    </a:lnTo>
                    <a:cubicBezTo>
                      <a:pt x="104" y="739"/>
                      <a:pt x="102" y="748"/>
                      <a:pt x="97" y="756"/>
                    </a:cubicBezTo>
                    <a:cubicBezTo>
                      <a:pt x="92" y="764"/>
                      <a:pt x="86" y="771"/>
                      <a:pt x="78" y="776"/>
                    </a:cubicBezTo>
                    <a:cubicBezTo>
                      <a:pt x="70" y="780"/>
                      <a:pt x="61" y="782"/>
                      <a:pt x="52" y="782"/>
                    </a:cubicBezTo>
                    <a:cubicBezTo>
                      <a:pt x="43" y="782"/>
                      <a:pt x="34" y="780"/>
                      <a:pt x="26" y="776"/>
                    </a:cubicBezTo>
                    <a:cubicBezTo>
                      <a:pt x="18" y="771"/>
                      <a:pt x="11" y="764"/>
                      <a:pt x="6" y="756"/>
                    </a:cubicBezTo>
                    <a:cubicBezTo>
                      <a:pt x="2" y="748"/>
                      <a:pt x="0" y="739"/>
                      <a:pt x="0" y="730"/>
                    </a:cubicBezTo>
                    <a:cubicBezTo>
                      <a:pt x="0" y="721"/>
                      <a:pt x="2" y="712"/>
                      <a:pt x="6" y="704"/>
                    </a:cubicBezTo>
                    <a:cubicBezTo>
                      <a:pt x="11" y="696"/>
                      <a:pt x="18" y="689"/>
                      <a:pt x="26" y="685"/>
                    </a:cubicBezTo>
                    <a:cubicBezTo>
                      <a:pt x="34" y="680"/>
                      <a:pt x="43" y="678"/>
                      <a:pt x="52" y="678"/>
                    </a:cubicBezTo>
                    <a:lnTo>
                      <a:pt x="52" y="678"/>
                    </a:lnTo>
                    <a:cubicBezTo>
                      <a:pt x="56" y="678"/>
                      <a:pt x="61" y="679"/>
                      <a:pt x="65" y="682"/>
                    </a:cubicBezTo>
                    <a:cubicBezTo>
                      <a:pt x="69" y="684"/>
                      <a:pt x="72" y="687"/>
                      <a:pt x="74" y="691"/>
                    </a:cubicBezTo>
                    <a:cubicBezTo>
                      <a:pt x="77" y="695"/>
                      <a:pt x="78" y="700"/>
                      <a:pt x="78" y="704"/>
                    </a:cubicBezTo>
                    <a:cubicBezTo>
                      <a:pt x="78" y="709"/>
                      <a:pt x="77" y="713"/>
                      <a:pt x="74" y="717"/>
                    </a:cubicBezTo>
                    <a:cubicBezTo>
                      <a:pt x="72" y="721"/>
                      <a:pt x="69" y="725"/>
                      <a:pt x="65" y="727"/>
                    </a:cubicBezTo>
                    <a:cubicBezTo>
                      <a:pt x="61" y="729"/>
                      <a:pt x="56" y="730"/>
                      <a:pt x="52" y="730"/>
                    </a:cubicBezTo>
                    <a:lnTo>
                      <a:pt x="104" y="730"/>
                    </a:lnTo>
                    <a:close/>
                  </a:path>
                </a:pathLst>
              </a:custGeom>
              <a:solidFill>
                <a:srgbClr val="BAB6C4">
                  <a:alpha val="100000"/>
                </a:srgbClr>
              </a:solidFill>
              <a:ln cap="flat">
                <a:noFill/>
                <a:prstDash val="solid"/>
                <a:miter lim="0"/>
              </a:ln>
            </p:spPr>
            <p:txBody>
              <a:bodyPr rtlCol="0"/>
              <a:lstStyle/>
              <a:p>
                <a:pPr algn="ctr"/>
                <a:endParaRPr lang="zh-CN" altLang="en-US"/>
              </a:p>
            </p:txBody>
          </p:sp>
          <p:sp>
            <p:nvSpPr>
              <p:cNvPr id="410" name="path"/>
              <p:cNvSpPr/>
              <p:nvPr/>
            </p:nvSpPr>
            <p:spPr>
              <a:xfrm>
                <a:off x="0" y="0"/>
                <a:ext cx="656273" cy="543243"/>
              </a:xfrm>
              <a:custGeom>
                <a:avLst/>
                <a:gdLst/>
                <a:ahLst/>
                <a:cxnLst/>
                <a:rect l="0" t="0" r="0" b="0"/>
                <a:pathLst>
                  <a:path w="1033" h="855">
                    <a:moveTo>
                      <a:pt x="114" y="740"/>
                    </a:moveTo>
                    <a:lnTo>
                      <a:pt x="114" y="62"/>
                    </a:lnTo>
                    <a:lnTo>
                      <a:pt x="114" y="62"/>
                    </a:lnTo>
                    <a:cubicBezTo>
                      <a:pt x="114" y="53"/>
                      <a:pt x="116" y="43"/>
                      <a:pt x="121" y="36"/>
                    </a:cubicBezTo>
                    <a:cubicBezTo>
                      <a:pt x="125" y="28"/>
                      <a:pt x="132" y="21"/>
                      <a:pt x="140" y="16"/>
                    </a:cubicBezTo>
                    <a:cubicBezTo>
                      <a:pt x="148" y="12"/>
                      <a:pt x="157" y="9"/>
                      <a:pt x="166" y="9"/>
                    </a:cubicBezTo>
                    <a:lnTo>
                      <a:pt x="971" y="9"/>
                    </a:lnTo>
                    <a:lnTo>
                      <a:pt x="971" y="9"/>
                    </a:lnTo>
                    <a:cubicBezTo>
                      <a:pt x="980" y="9"/>
                      <a:pt x="989" y="12"/>
                      <a:pt x="997" y="16"/>
                    </a:cubicBezTo>
                    <a:cubicBezTo>
                      <a:pt x="1005" y="21"/>
                      <a:pt x="1012" y="28"/>
                      <a:pt x="1016" y="36"/>
                    </a:cubicBezTo>
                    <a:cubicBezTo>
                      <a:pt x="1021" y="43"/>
                      <a:pt x="1023" y="53"/>
                      <a:pt x="1023" y="62"/>
                    </a:cubicBezTo>
                    <a:cubicBezTo>
                      <a:pt x="1023" y="71"/>
                      <a:pt x="1021" y="80"/>
                      <a:pt x="1016" y="88"/>
                    </a:cubicBezTo>
                    <a:cubicBezTo>
                      <a:pt x="1012" y="96"/>
                      <a:pt x="1005" y="102"/>
                      <a:pt x="997" y="107"/>
                    </a:cubicBezTo>
                    <a:cubicBezTo>
                      <a:pt x="989" y="111"/>
                      <a:pt x="980" y="114"/>
                      <a:pt x="971" y="114"/>
                    </a:cubicBezTo>
                    <a:lnTo>
                      <a:pt x="919" y="114"/>
                    </a:lnTo>
                    <a:lnTo>
                      <a:pt x="919" y="792"/>
                    </a:lnTo>
                    <a:lnTo>
                      <a:pt x="919" y="792"/>
                    </a:lnTo>
                    <a:cubicBezTo>
                      <a:pt x="919" y="801"/>
                      <a:pt x="917" y="810"/>
                      <a:pt x="912" y="818"/>
                    </a:cubicBezTo>
                    <a:cubicBezTo>
                      <a:pt x="907" y="826"/>
                      <a:pt x="901" y="833"/>
                      <a:pt x="893" y="838"/>
                    </a:cubicBezTo>
                    <a:cubicBezTo>
                      <a:pt x="885" y="842"/>
                      <a:pt x="876" y="845"/>
                      <a:pt x="867" y="845"/>
                    </a:cubicBezTo>
                    <a:lnTo>
                      <a:pt x="62" y="845"/>
                    </a:lnTo>
                    <a:lnTo>
                      <a:pt x="62" y="845"/>
                    </a:lnTo>
                    <a:cubicBezTo>
                      <a:pt x="53" y="845"/>
                      <a:pt x="43" y="843"/>
                      <a:pt x="35" y="838"/>
                    </a:cubicBezTo>
                    <a:cubicBezTo>
                      <a:pt x="28" y="834"/>
                      <a:pt x="21" y="827"/>
                      <a:pt x="16" y="819"/>
                    </a:cubicBezTo>
                    <a:cubicBezTo>
                      <a:pt x="12" y="811"/>
                      <a:pt x="9" y="802"/>
                      <a:pt x="9" y="793"/>
                    </a:cubicBezTo>
                    <a:cubicBezTo>
                      <a:pt x="9" y="784"/>
                      <a:pt x="12" y="775"/>
                      <a:pt x="16" y="767"/>
                    </a:cubicBezTo>
                    <a:cubicBezTo>
                      <a:pt x="21" y="759"/>
                      <a:pt x="28" y="752"/>
                      <a:pt x="35" y="748"/>
                    </a:cubicBezTo>
                    <a:cubicBezTo>
                      <a:pt x="43" y="743"/>
                      <a:pt x="53" y="741"/>
                      <a:pt x="62" y="741"/>
                    </a:cubicBezTo>
                    <a:lnTo>
                      <a:pt x="114" y="740"/>
                    </a:lnTo>
                    <a:close/>
                    <a:moveTo>
                      <a:pt x="166" y="9"/>
                    </a:moveTo>
                    <a:lnTo>
                      <a:pt x="166" y="9"/>
                    </a:lnTo>
                    <a:cubicBezTo>
                      <a:pt x="175" y="9"/>
                      <a:pt x="184" y="12"/>
                      <a:pt x="192" y="16"/>
                    </a:cubicBezTo>
                    <a:cubicBezTo>
                      <a:pt x="200" y="21"/>
                      <a:pt x="207" y="28"/>
                      <a:pt x="211" y="36"/>
                    </a:cubicBezTo>
                    <a:cubicBezTo>
                      <a:pt x="216" y="43"/>
                      <a:pt x="218" y="53"/>
                      <a:pt x="218" y="62"/>
                    </a:cubicBezTo>
                    <a:cubicBezTo>
                      <a:pt x="218" y="71"/>
                      <a:pt x="216" y="80"/>
                      <a:pt x="211" y="88"/>
                    </a:cubicBezTo>
                    <a:cubicBezTo>
                      <a:pt x="207" y="96"/>
                      <a:pt x="200" y="102"/>
                      <a:pt x="192" y="107"/>
                    </a:cubicBezTo>
                    <a:cubicBezTo>
                      <a:pt x="184" y="111"/>
                      <a:pt x="175" y="114"/>
                      <a:pt x="166" y="114"/>
                    </a:cubicBezTo>
                    <a:lnTo>
                      <a:pt x="166" y="114"/>
                    </a:lnTo>
                    <a:cubicBezTo>
                      <a:pt x="161" y="114"/>
                      <a:pt x="157" y="113"/>
                      <a:pt x="153" y="110"/>
                    </a:cubicBezTo>
                    <a:cubicBezTo>
                      <a:pt x="149" y="108"/>
                      <a:pt x="145" y="105"/>
                      <a:pt x="143" y="101"/>
                    </a:cubicBezTo>
                    <a:cubicBezTo>
                      <a:pt x="141" y="97"/>
                      <a:pt x="140" y="92"/>
                      <a:pt x="140" y="88"/>
                    </a:cubicBezTo>
                    <a:cubicBezTo>
                      <a:pt x="140" y="83"/>
                      <a:pt x="141" y="79"/>
                      <a:pt x="143" y="75"/>
                    </a:cubicBezTo>
                    <a:cubicBezTo>
                      <a:pt x="145" y="71"/>
                      <a:pt x="149" y="67"/>
                      <a:pt x="153" y="65"/>
                    </a:cubicBezTo>
                    <a:cubicBezTo>
                      <a:pt x="157" y="63"/>
                      <a:pt x="161" y="62"/>
                      <a:pt x="166" y="62"/>
                    </a:cubicBezTo>
                    <a:lnTo>
                      <a:pt x="218" y="62"/>
                    </a:lnTo>
                  </a:path>
                </a:pathLst>
              </a:custGeom>
              <a:noFill/>
              <a:ln w="12599" cap="flat">
                <a:solidFill>
                  <a:srgbClr val="412A7B">
                    <a:alpha val="100000"/>
                  </a:srgbClr>
                </a:solidFill>
                <a:prstDash val="solid"/>
                <a:miter lim="386370"/>
              </a:ln>
            </p:spPr>
            <p:txBody>
              <a:bodyPr rtlCol="0"/>
              <a:lstStyle/>
              <a:p>
                <a:pPr algn="ctr"/>
                <a:endParaRPr lang="zh-CN" altLang="en-US"/>
              </a:p>
            </p:txBody>
          </p:sp>
        </p:grpSp>
        <p:sp>
          <p:nvSpPr>
            <p:cNvPr id="412" name="textbox 412"/>
            <p:cNvSpPr/>
            <p:nvPr/>
          </p:nvSpPr>
          <p:spPr>
            <a:xfrm>
              <a:off x="256234" y="180170"/>
              <a:ext cx="175895" cy="297179"/>
            </a:xfrm>
            <a:prstGeom prst="rect">
              <a:avLst/>
            </a:prstGeom>
          </p:spPr>
          <p:txBody>
            <a:bodyPr vert="horz" wrap="square" lIns="0" tIns="0" rIns="0" bIns="0"/>
            <a:lstStyle/>
            <a:p>
              <a:pPr algn="l" rtl="0" eaLnBrk="0">
                <a:lnSpc>
                  <a:spcPct val="81000"/>
                </a:lnSpc>
              </a:pPr>
              <a:endParaRPr lang="en-US" altLang="en-US" sz="100" dirty="0"/>
            </a:p>
            <a:p>
              <a:pPr algn="r" rtl="0" eaLnBrk="0">
                <a:lnSpc>
                  <a:spcPct val="99000"/>
                </a:lnSpc>
              </a:pPr>
              <a:r>
                <a:rPr sz="1800" kern="0" spc="-130" dirty="0">
                  <a:solidFill>
                    <a:srgbClr val="000000">
                      <a:alpha val="100000"/>
                    </a:srgbClr>
                  </a:solidFill>
                  <a:latin typeface="Arial" panose="020B0604020202020204"/>
                  <a:ea typeface="Arial" panose="020B0604020202020204"/>
                  <a:cs typeface="Arial" panose="020B0604020202020204"/>
                </a:rPr>
                <a:t>R</a:t>
              </a:r>
              <a:endParaRPr lang="en-US" altLang="en-US" sz="1800" dirty="0"/>
            </a:p>
          </p:txBody>
        </p:sp>
        <p:sp>
          <p:nvSpPr>
            <p:cNvPr id="414" name="path"/>
            <p:cNvSpPr/>
            <p:nvPr/>
          </p:nvSpPr>
          <p:spPr>
            <a:xfrm>
              <a:off x="105664" y="66243"/>
              <a:ext cx="478079" cy="12599"/>
            </a:xfrm>
            <a:custGeom>
              <a:avLst/>
              <a:gdLst/>
              <a:ahLst/>
              <a:cxnLst/>
              <a:rect l="0" t="0" r="0" b="0"/>
              <a:pathLst>
                <a:path w="752" h="19">
                  <a:moveTo>
                    <a:pt x="752" y="9"/>
                  </a:moveTo>
                  <a:lnTo>
                    <a:pt x="0" y="9"/>
                  </a:lnTo>
                </a:path>
              </a:pathLst>
            </a:custGeom>
            <a:noFill/>
            <a:ln w="12599" cap="flat">
              <a:solidFill>
                <a:srgbClr val="412A7B">
                  <a:alpha val="100000"/>
                </a:srgbClr>
              </a:solidFill>
              <a:prstDash val="solid"/>
              <a:miter lim="386370"/>
            </a:ln>
          </p:spPr>
          <p:txBody>
            <a:bodyPr rtlCol="0"/>
            <a:lstStyle/>
            <a:p>
              <a:pPr algn="ctr"/>
              <a:endParaRPr lang="zh-CN" altLang="en-US"/>
            </a:p>
          </p:txBody>
        </p:sp>
        <p:sp>
          <p:nvSpPr>
            <p:cNvPr id="416" name="path"/>
            <p:cNvSpPr/>
            <p:nvPr/>
          </p:nvSpPr>
          <p:spPr>
            <a:xfrm>
              <a:off x="33122" y="464032"/>
              <a:ext cx="45720" cy="79211"/>
            </a:xfrm>
            <a:custGeom>
              <a:avLst/>
              <a:gdLst/>
              <a:ahLst/>
              <a:cxnLst/>
              <a:rect l="0" t="0" r="0" b="0"/>
              <a:pathLst>
                <a:path w="72" h="124">
                  <a:moveTo>
                    <a:pt x="9" y="9"/>
                  </a:moveTo>
                  <a:lnTo>
                    <a:pt x="9" y="9"/>
                  </a:lnTo>
                  <a:cubicBezTo>
                    <a:pt x="14" y="9"/>
                    <a:pt x="18" y="11"/>
                    <a:pt x="22" y="13"/>
                  </a:cubicBezTo>
                  <a:cubicBezTo>
                    <a:pt x="26" y="15"/>
                    <a:pt x="30" y="19"/>
                    <a:pt x="32" y="22"/>
                  </a:cubicBezTo>
                  <a:cubicBezTo>
                    <a:pt x="34" y="26"/>
                    <a:pt x="36" y="31"/>
                    <a:pt x="36" y="36"/>
                  </a:cubicBezTo>
                  <a:cubicBezTo>
                    <a:pt x="36" y="40"/>
                    <a:pt x="34" y="45"/>
                    <a:pt x="32" y="49"/>
                  </a:cubicBezTo>
                  <a:cubicBezTo>
                    <a:pt x="30" y="53"/>
                    <a:pt x="26" y="56"/>
                    <a:pt x="22" y="58"/>
                  </a:cubicBezTo>
                  <a:cubicBezTo>
                    <a:pt x="18" y="60"/>
                    <a:pt x="14" y="62"/>
                    <a:pt x="9" y="62"/>
                  </a:cubicBezTo>
                  <a:lnTo>
                    <a:pt x="62" y="62"/>
                  </a:lnTo>
                  <a:moveTo>
                    <a:pt x="9" y="114"/>
                  </a:moveTo>
                  <a:lnTo>
                    <a:pt x="9" y="114"/>
                  </a:lnTo>
                  <a:cubicBezTo>
                    <a:pt x="18" y="114"/>
                    <a:pt x="28" y="112"/>
                    <a:pt x="36" y="108"/>
                  </a:cubicBezTo>
                  <a:cubicBezTo>
                    <a:pt x="43" y="103"/>
                    <a:pt x="50" y="96"/>
                    <a:pt x="55" y="88"/>
                  </a:cubicBezTo>
                  <a:cubicBezTo>
                    <a:pt x="59" y="80"/>
                    <a:pt x="62" y="71"/>
                    <a:pt x="62" y="62"/>
                  </a:cubicBezTo>
                  <a:lnTo>
                    <a:pt x="62" y="9"/>
                  </a:lnTo>
                </a:path>
              </a:pathLst>
            </a:custGeom>
            <a:noFill/>
            <a:ln w="12599" cap="flat">
              <a:solidFill>
                <a:srgbClr val="412A7B">
                  <a:alpha val="100000"/>
                </a:srgbClr>
              </a:solidFill>
              <a:prstDash val="solid"/>
              <a:miter lim="386370"/>
            </a:ln>
          </p:spPr>
          <p:txBody>
            <a:bodyPr rtlCol="0"/>
            <a:lstStyle/>
            <a:p>
              <a:pPr algn="ctr"/>
              <a:endParaRPr lang="zh-CN" altLang="en-US"/>
            </a:p>
          </p:txBody>
        </p:sp>
      </p:grpSp>
      <p:grpSp>
        <p:nvGrpSpPr>
          <p:cNvPr id="74" name="group 74"/>
          <p:cNvGrpSpPr/>
          <p:nvPr/>
        </p:nvGrpSpPr>
        <p:grpSpPr>
          <a:xfrm rot="21600000">
            <a:off x="430021" y="3610622"/>
            <a:ext cx="656273" cy="543243"/>
            <a:chOff x="0" y="0"/>
            <a:chExt cx="656273" cy="543243"/>
          </a:xfrm>
        </p:grpSpPr>
        <p:grpSp>
          <p:nvGrpSpPr>
            <p:cNvPr id="76" name="group 76"/>
            <p:cNvGrpSpPr/>
            <p:nvPr/>
          </p:nvGrpSpPr>
          <p:grpSpPr>
            <a:xfrm rot="21600000">
              <a:off x="0" y="0"/>
              <a:ext cx="656273" cy="543243"/>
              <a:chOff x="0" y="0"/>
              <a:chExt cx="656273" cy="543243"/>
            </a:xfrm>
          </p:grpSpPr>
          <p:sp>
            <p:nvSpPr>
              <p:cNvPr id="418" name="path"/>
              <p:cNvSpPr/>
              <p:nvPr/>
            </p:nvSpPr>
            <p:spPr>
              <a:xfrm>
                <a:off x="39421" y="6299"/>
                <a:ext cx="610552" cy="530644"/>
              </a:xfrm>
              <a:custGeom>
                <a:avLst/>
                <a:gdLst/>
                <a:ahLst/>
                <a:cxnLst/>
                <a:rect l="0" t="0" r="0" b="0"/>
                <a:pathLst>
                  <a:path w="961" h="835">
                    <a:moveTo>
                      <a:pt x="0" y="835"/>
                    </a:moveTo>
                    <a:lnTo>
                      <a:pt x="0" y="835"/>
                    </a:lnTo>
                    <a:cubicBezTo>
                      <a:pt x="9" y="835"/>
                      <a:pt x="18" y="833"/>
                      <a:pt x="26" y="828"/>
                    </a:cubicBezTo>
                    <a:cubicBezTo>
                      <a:pt x="34" y="824"/>
                      <a:pt x="40" y="817"/>
                      <a:pt x="45" y="809"/>
                    </a:cubicBezTo>
                    <a:cubicBezTo>
                      <a:pt x="49" y="801"/>
                      <a:pt x="52" y="792"/>
                      <a:pt x="52" y="783"/>
                    </a:cubicBezTo>
                    <a:lnTo>
                      <a:pt x="0" y="782"/>
                    </a:lnTo>
                    <a:lnTo>
                      <a:pt x="0" y="782"/>
                    </a:lnTo>
                    <a:cubicBezTo>
                      <a:pt x="4" y="782"/>
                      <a:pt x="9" y="781"/>
                      <a:pt x="13" y="779"/>
                    </a:cubicBezTo>
                    <a:cubicBezTo>
                      <a:pt x="16" y="777"/>
                      <a:pt x="20" y="773"/>
                      <a:pt x="22" y="769"/>
                    </a:cubicBezTo>
                    <a:cubicBezTo>
                      <a:pt x="24" y="765"/>
                      <a:pt x="26" y="761"/>
                      <a:pt x="26" y="756"/>
                    </a:cubicBezTo>
                    <a:cubicBezTo>
                      <a:pt x="26" y="752"/>
                      <a:pt x="24" y="747"/>
                      <a:pt x="22" y="743"/>
                    </a:cubicBezTo>
                    <a:cubicBezTo>
                      <a:pt x="20" y="739"/>
                      <a:pt x="16" y="736"/>
                      <a:pt x="13" y="734"/>
                    </a:cubicBezTo>
                    <a:cubicBezTo>
                      <a:pt x="9" y="731"/>
                      <a:pt x="4" y="730"/>
                      <a:pt x="0" y="730"/>
                    </a:cubicBezTo>
                    <a:lnTo>
                      <a:pt x="52" y="730"/>
                    </a:lnTo>
                    <a:lnTo>
                      <a:pt x="52" y="52"/>
                    </a:lnTo>
                    <a:lnTo>
                      <a:pt x="52" y="52"/>
                    </a:lnTo>
                    <a:cubicBezTo>
                      <a:pt x="52" y="43"/>
                      <a:pt x="54" y="34"/>
                      <a:pt x="58" y="26"/>
                    </a:cubicBezTo>
                    <a:cubicBezTo>
                      <a:pt x="63" y="18"/>
                      <a:pt x="70" y="11"/>
                      <a:pt x="78" y="6"/>
                    </a:cubicBezTo>
                    <a:cubicBezTo>
                      <a:pt x="86" y="2"/>
                      <a:pt x="95" y="0"/>
                      <a:pt x="104" y="0"/>
                    </a:cubicBezTo>
                    <a:lnTo>
                      <a:pt x="909" y="0"/>
                    </a:lnTo>
                    <a:lnTo>
                      <a:pt x="909" y="0"/>
                    </a:lnTo>
                    <a:cubicBezTo>
                      <a:pt x="918" y="0"/>
                      <a:pt x="927" y="2"/>
                      <a:pt x="935" y="6"/>
                    </a:cubicBezTo>
                    <a:cubicBezTo>
                      <a:pt x="943" y="11"/>
                      <a:pt x="950" y="18"/>
                      <a:pt x="954" y="26"/>
                    </a:cubicBezTo>
                    <a:cubicBezTo>
                      <a:pt x="959" y="34"/>
                      <a:pt x="961" y="43"/>
                      <a:pt x="961" y="52"/>
                    </a:cubicBezTo>
                    <a:cubicBezTo>
                      <a:pt x="961" y="61"/>
                      <a:pt x="959" y="70"/>
                      <a:pt x="954" y="78"/>
                    </a:cubicBezTo>
                    <a:cubicBezTo>
                      <a:pt x="950" y="86"/>
                      <a:pt x="943" y="92"/>
                      <a:pt x="935" y="97"/>
                    </a:cubicBezTo>
                    <a:cubicBezTo>
                      <a:pt x="927" y="102"/>
                      <a:pt x="918" y="104"/>
                      <a:pt x="909" y="104"/>
                    </a:cubicBezTo>
                    <a:lnTo>
                      <a:pt x="857" y="104"/>
                    </a:lnTo>
                    <a:lnTo>
                      <a:pt x="857" y="782"/>
                    </a:lnTo>
                    <a:lnTo>
                      <a:pt x="857" y="782"/>
                    </a:lnTo>
                    <a:cubicBezTo>
                      <a:pt x="857" y="791"/>
                      <a:pt x="854" y="801"/>
                      <a:pt x="850" y="808"/>
                    </a:cubicBezTo>
                    <a:cubicBezTo>
                      <a:pt x="845" y="816"/>
                      <a:pt x="839" y="823"/>
                      <a:pt x="831" y="828"/>
                    </a:cubicBezTo>
                    <a:cubicBezTo>
                      <a:pt x="823" y="832"/>
                      <a:pt x="814" y="835"/>
                      <a:pt x="805" y="835"/>
                    </a:cubicBezTo>
                    <a:lnTo>
                      <a:pt x="0" y="835"/>
                    </a:lnTo>
                    <a:close/>
                    <a:moveTo>
                      <a:pt x="156" y="52"/>
                    </a:moveTo>
                    <a:lnTo>
                      <a:pt x="156" y="52"/>
                    </a:lnTo>
                    <a:cubicBezTo>
                      <a:pt x="156" y="61"/>
                      <a:pt x="154" y="70"/>
                      <a:pt x="149" y="78"/>
                    </a:cubicBezTo>
                    <a:cubicBezTo>
                      <a:pt x="145" y="86"/>
                      <a:pt x="138" y="92"/>
                      <a:pt x="130" y="97"/>
                    </a:cubicBezTo>
                    <a:cubicBezTo>
                      <a:pt x="122" y="102"/>
                      <a:pt x="113" y="104"/>
                      <a:pt x="104" y="104"/>
                    </a:cubicBezTo>
                    <a:lnTo>
                      <a:pt x="104" y="104"/>
                    </a:lnTo>
                    <a:cubicBezTo>
                      <a:pt x="99" y="104"/>
                      <a:pt x="95" y="103"/>
                      <a:pt x="91" y="100"/>
                    </a:cubicBezTo>
                    <a:cubicBezTo>
                      <a:pt x="87" y="98"/>
                      <a:pt x="83" y="95"/>
                      <a:pt x="81" y="91"/>
                    </a:cubicBezTo>
                    <a:cubicBezTo>
                      <a:pt x="79" y="87"/>
                      <a:pt x="78" y="82"/>
                      <a:pt x="78" y="78"/>
                    </a:cubicBezTo>
                    <a:cubicBezTo>
                      <a:pt x="78" y="73"/>
                      <a:pt x="79" y="69"/>
                      <a:pt x="81" y="65"/>
                    </a:cubicBezTo>
                    <a:cubicBezTo>
                      <a:pt x="83" y="61"/>
                      <a:pt x="87" y="57"/>
                      <a:pt x="91" y="55"/>
                    </a:cubicBezTo>
                    <a:cubicBezTo>
                      <a:pt x="95" y="53"/>
                      <a:pt x="99" y="52"/>
                      <a:pt x="104" y="52"/>
                    </a:cubicBezTo>
                    <a:lnTo>
                      <a:pt x="156" y="52"/>
                    </a:lnTo>
                    <a:close/>
                  </a:path>
                </a:pathLst>
              </a:custGeom>
              <a:solidFill>
                <a:srgbClr val="E9E4F6">
                  <a:alpha val="100000"/>
                </a:srgbClr>
              </a:solidFill>
              <a:ln cap="flat">
                <a:noFill/>
                <a:prstDash val="solid"/>
                <a:miter lim="0"/>
              </a:ln>
            </p:spPr>
            <p:txBody>
              <a:bodyPr rtlCol="0"/>
              <a:lstStyle/>
              <a:p>
                <a:pPr algn="ctr"/>
                <a:endParaRPr lang="zh-CN" altLang="en-US"/>
              </a:p>
            </p:txBody>
          </p:sp>
          <p:sp>
            <p:nvSpPr>
              <p:cNvPr id="420" name="path"/>
              <p:cNvSpPr/>
              <p:nvPr/>
            </p:nvSpPr>
            <p:spPr>
              <a:xfrm>
                <a:off x="6299" y="39421"/>
                <a:ext cx="132473" cy="497154"/>
              </a:xfrm>
              <a:custGeom>
                <a:avLst/>
                <a:gdLst/>
                <a:ahLst/>
                <a:cxnLst/>
                <a:rect l="0" t="0" r="0" b="0"/>
                <a:pathLst>
                  <a:path w="208" h="782">
                    <a:moveTo>
                      <a:pt x="208" y="0"/>
                    </a:moveTo>
                    <a:lnTo>
                      <a:pt x="208" y="0"/>
                    </a:lnTo>
                    <a:cubicBezTo>
                      <a:pt x="208" y="9"/>
                      <a:pt x="206" y="18"/>
                      <a:pt x="201" y="26"/>
                    </a:cubicBezTo>
                    <a:cubicBezTo>
                      <a:pt x="197" y="34"/>
                      <a:pt x="190" y="40"/>
                      <a:pt x="182" y="45"/>
                    </a:cubicBezTo>
                    <a:cubicBezTo>
                      <a:pt x="174" y="49"/>
                      <a:pt x="165" y="52"/>
                      <a:pt x="156" y="52"/>
                    </a:cubicBezTo>
                    <a:lnTo>
                      <a:pt x="156" y="52"/>
                    </a:lnTo>
                    <a:cubicBezTo>
                      <a:pt x="151" y="52"/>
                      <a:pt x="147" y="51"/>
                      <a:pt x="143" y="48"/>
                    </a:cubicBezTo>
                    <a:cubicBezTo>
                      <a:pt x="139" y="46"/>
                      <a:pt x="136" y="43"/>
                      <a:pt x="133" y="39"/>
                    </a:cubicBezTo>
                    <a:cubicBezTo>
                      <a:pt x="131" y="35"/>
                      <a:pt x="130" y="30"/>
                      <a:pt x="130" y="26"/>
                    </a:cubicBezTo>
                    <a:cubicBezTo>
                      <a:pt x="130" y="21"/>
                      <a:pt x="131" y="17"/>
                      <a:pt x="133" y="13"/>
                    </a:cubicBezTo>
                    <a:cubicBezTo>
                      <a:pt x="136" y="9"/>
                      <a:pt x="139" y="5"/>
                      <a:pt x="143" y="3"/>
                    </a:cubicBezTo>
                    <a:cubicBezTo>
                      <a:pt x="147" y="1"/>
                      <a:pt x="151" y="0"/>
                      <a:pt x="156" y="0"/>
                    </a:cubicBezTo>
                    <a:lnTo>
                      <a:pt x="208" y="0"/>
                    </a:lnTo>
                    <a:close/>
                    <a:moveTo>
                      <a:pt x="104" y="730"/>
                    </a:moveTo>
                    <a:lnTo>
                      <a:pt x="104" y="730"/>
                    </a:lnTo>
                    <a:cubicBezTo>
                      <a:pt x="104" y="739"/>
                      <a:pt x="102" y="748"/>
                      <a:pt x="97" y="756"/>
                    </a:cubicBezTo>
                    <a:cubicBezTo>
                      <a:pt x="92" y="764"/>
                      <a:pt x="86" y="771"/>
                      <a:pt x="78" y="776"/>
                    </a:cubicBezTo>
                    <a:cubicBezTo>
                      <a:pt x="70" y="780"/>
                      <a:pt x="61" y="782"/>
                      <a:pt x="52" y="782"/>
                    </a:cubicBezTo>
                    <a:cubicBezTo>
                      <a:pt x="43" y="782"/>
                      <a:pt x="34" y="780"/>
                      <a:pt x="26" y="776"/>
                    </a:cubicBezTo>
                    <a:cubicBezTo>
                      <a:pt x="18" y="771"/>
                      <a:pt x="11" y="764"/>
                      <a:pt x="6" y="756"/>
                    </a:cubicBezTo>
                    <a:cubicBezTo>
                      <a:pt x="2" y="748"/>
                      <a:pt x="0" y="739"/>
                      <a:pt x="0" y="730"/>
                    </a:cubicBezTo>
                    <a:cubicBezTo>
                      <a:pt x="0" y="721"/>
                      <a:pt x="2" y="712"/>
                      <a:pt x="6" y="704"/>
                    </a:cubicBezTo>
                    <a:cubicBezTo>
                      <a:pt x="11" y="696"/>
                      <a:pt x="18" y="689"/>
                      <a:pt x="26" y="685"/>
                    </a:cubicBezTo>
                    <a:cubicBezTo>
                      <a:pt x="34" y="680"/>
                      <a:pt x="43" y="678"/>
                      <a:pt x="52" y="678"/>
                    </a:cubicBezTo>
                    <a:lnTo>
                      <a:pt x="52" y="678"/>
                    </a:lnTo>
                    <a:cubicBezTo>
                      <a:pt x="56" y="678"/>
                      <a:pt x="61" y="679"/>
                      <a:pt x="65" y="682"/>
                    </a:cubicBezTo>
                    <a:cubicBezTo>
                      <a:pt x="69" y="684"/>
                      <a:pt x="72" y="687"/>
                      <a:pt x="74" y="691"/>
                    </a:cubicBezTo>
                    <a:cubicBezTo>
                      <a:pt x="77" y="695"/>
                      <a:pt x="78" y="700"/>
                      <a:pt x="78" y="704"/>
                    </a:cubicBezTo>
                    <a:cubicBezTo>
                      <a:pt x="78" y="709"/>
                      <a:pt x="77" y="713"/>
                      <a:pt x="74" y="717"/>
                    </a:cubicBezTo>
                    <a:cubicBezTo>
                      <a:pt x="72" y="721"/>
                      <a:pt x="69" y="725"/>
                      <a:pt x="65" y="727"/>
                    </a:cubicBezTo>
                    <a:cubicBezTo>
                      <a:pt x="61" y="729"/>
                      <a:pt x="56" y="730"/>
                      <a:pt x="52" y="730"/>
                    </a:cubicBezTo>
                    <a:lnTo>
                      <a:pt x="104" y="730"/>
                    </a:lnTo>
                    <a:close/>
                  </a:path>
                </a:pathLst>
              </a:custGeom>
              <a:solidFill>
                <a:srgbClr val="BAB6C4">
                  <a:alpha val="100000"/>
                </a:srgbClr>
              </a:solidFill>
              <a:ln cap="flat">
                <a:noFill/>
                <a:prstDash val="solid"/>
                <a:miter lim="0"/>
              </a:ln>
            </p:spPr>
            <p:txBody>
              <a:bodyPr rtlCol="0"/>
              <a:lstStyle/>
              <a:p>
                <a:pPr algn="ctr"/>
                <a:endParaRPr lang="zh-CN" altLang="en-US"/>
              </a:p>
            </p:txBody>
          </p:sp>
          <p:sp>
            <p:nvSpPr>
              <p:cNvPr id="422" name="path"/>
              <p:cNvSpPr/>
              <p:nvPr/>
            </p:nvSpPr>
            <p:spPr>
              <a:xfrm>
                <a:off x="0" y="0"/>
                <a:ext cx="656273" cy="543243"/>
              </a:xfrm>
              <a:custGeom>
                <a:avLst/>
                <a:gdLst/>
                <a:ahLst/>
                <a:cxnLst/>
                <a:rect l="0" t="0" r="0" b="0"/>
                <a:pathLst>
                  <a:path w="1033" h="855">
                    <a:moveTo>
                      <a:pt x="114" y="740"/>
                    </a:moveTo>
                    <a:lnTo>
                      <a:pt x="114" y="62"/>
                    </a:lnTo>
                    <a:lnTo>
                      <a:pt x="114" y="62"/>
                    </a:lnTo>
                    <a:cubicBezTo>
                      <a:pt x="114" y="53"/>
                      <a:pt x="116" y="43"/>
                      <a:pt x="121" y="36"/>
                    </a:cubicBezTo>
                    <a:cubicBezTo>
                      <a:pt x="125" y="28"/>
                      <a:pt x="132" y="21"/>
                      <a:pt x="140" y="16"/>
                    </a:cubicBezTo>
                    <a:cubicBezTo>
                      <a:pt x="148" y="12"/>
                      <a:pt x="157" y="9"/>
                      <a:pt x="166" y="9"/>
                    </a:cubicBezTo>
                    <a:lnTo>
                      <a:pt x="971" y="9"/>
                    </a:lnTo>
                    <a:lnTo>
                      <a:pt x="971" y="9"/>
                    </a:lnTo>
                    <a:cubicBezTo>
                      <a:pt x="980" y="9"/>
                      <a:pt x="989" y="12"/>
                      <a:pt x="997" y="16"/>
                    </a:cubicBezTo>
                    <a:cubicBezTo>
                      <a:pt x="1005" y="21"/>
                      <a:pt x="1012" y="28"/>
                      <a:pt x="1016" y="36"/>
                    </a:cubicBezTo>
                    <a:cubicBezTo>
                      <a:pt x="1021" y="43"/>
                      <a:pt x="1023" y="53"/>
                      <a:pt x="1023" y="62"/>
                    </a:cubicBezTo>
                    <a:cubicBezTo>
                      <a:pt x="1023" y="71"/>
                      <a:pt x="1021" y="80"/>
                      <a:pt x="1016" y="88"/>
                    </a:cubicBezTo>
                    <a:cubicBezTo>
                      <a:pt x="1012" y="96"/>
                      <a:pt x="1005" y="102"/>
                      <a:pt x="997" y="107"/>
                    </a:cubicBezTo>
                    <a:cubicBezTo>
                      <a:pt x="989" y="111"/>
                      <a:pt x="980" y="114"/>
                      <a:pt x="971" y="114"/>
                    </a:cubicBezTo>
                    <a:lnTo>
                      <a:pt x="919" y="114"/>
                    </a:lnTo>
                    <a:lnTo>
                      <a:pt x="919" y="792"/>
                    </a:lnTo>
                    <a:lnTo>
                      <a:pt x="919" y="792"/>
                    </a:lnTo>
                    <a:cubicBezTo>
                      <a:pt x="919" y="801"/>
                      <a:pt x="917" y="810"/>
                      <a:pt x="912" y="818"/>
                    </a:cubicBezTo>
                    <a:cubicBezTo>
                      <a:pt x="907" y="826"/>
                      <a:pt x="901" y="833"/>
                      <a:pt x="893" y="838"/>
                    </a:cubicBezTo>
                    <a:cubicBezTo>
                      <a:pt x="885" y="842"/>
                      <a:pt x="876" y="845"/>
                      <a:pt x="867" y="845"/>
                    </a:cubicBezTo>
                    <a:lnTo>
                      <a:pt x="62" y="845"/>
                    </a:lnTo>
                    <a:lnTo>
                      <a:pt x="62" y="845"/>
                    </a:lnTo>
                    <a:cubicBezTo>
                      <a:pt x="53" y="845"/>
                      <a:pt x="43" y="843"/>
                      <a:pt x="36" y="838"/>
                    </a:cubicBezTo>
                    <a:cubicBezTo>
                      <a:pt x="28" y="834"/>
                      <a:pt x="21" y="827"/>
                      <a:pt x="16" y="819"/>
                    </a:cubicBezTo>
                    <a:cubicBezTo>
                      <a:pt x="12" y="811"/>
                      <a:pt x="9" y="802"/>
                      <a:pt x="9" y="793"/>
                    </a:cubicBezTo>
                    <a:cubicBezTo>
                      <a:pt x="9" y="784"/>
                      <a:pt x="12" y="775"/>
                      <a:pt x="16" y="767"/>
                    </a:cubicBezTo>
                    <a:cubicBezTo>
                      <a:pt x="21" y="759"/>
                      <a:pt x="28" y="752"/>
                      <a:pt x="36" y="748"/>
                    </a:cubicBezTo>
                    <a:cubicBezTo>
                      <a:pt x="43" y="743"/>
                      <a:pt x="53" y="741"/>
                      <a:pt x="62" y="741"/>
                    </a:cubicBezTo>
                    <a:lnTo>
                      <a:pt x="114" y="740"/>
                    </a:lnTo>
                    <a:close/>
                    <a:moveTo>
                      <a:pt x="166" y="9"/>
                    </a:moveTo>
                    <a:lnTo>
                      <a:pt x="166" y="9"/>
                    </a:lnTo>
                    <a:cubicBezTo>
                      <a:pt x="175" y="9"/>
                      <a:pt x="184" y="12"/>
                      <a:pt x="192" y="16"/>
                    </a:cubicBezTo>
                    <a:cubicBezTo>
                      <a:pt x="200" y="21"/>
                      <a:pt x="207" y="28"/>
                      <a:pt x="211" y="36"/>
                    </a:cubicBezTo>
                    <a:cubicBezTo>
                      <a:pt x="216" y="43"/>
                      <a:pt x="218" y="53"/>
                      <a:pt x="218" y="62"/>
                    </a:cubicBezTo>
                    <a:cubicBezTo>
                      <a:pt x="218" y="71"/>
                      <a:pt x="216" y="80"/>
                      <a:pt x="211" y="88"/>
                    </a:cubicBezTo>
                    <a:cubicBezTo>
                      <a:pt x="207" y="96"/>
                      <a:pt x="200" y="102"/>
                      <a:pt x="192" y="107"/>
                    </a:cubicBezTo>
                    <a:cubicBezTo>
                      <a:pt x="184" y="111"/>
                      <a:pt x="175" y="114"/>
                      <a:pt x="166" y="114"/>
                    </a:cubicBezTo>
                    <a:lnTo>
                      <a:pt x="166" y="114"/>
                    </a:lnTo>
                    <a:cubicBezTo>
                      <a:pt x="161" y="114"/>
                      <a:pt x="157" y="113"/>
                      <a:pt x="153" y="110"/>
                    </a:cubicBezTo>
                    <a:cubicBezTo>
                      <a:pt x="149" y="108"/>
                      <a:pt x="145" y="105"/>
                      <a:pt x="143" y="101"/>
                    </a:cubicBezTo>
                    <a:cubicBezTo>
                      <a:pt x="141" y="97"/>
                      <a:pt x="140" y="92"/>
                      <a:pt x="140" y="88"/>
                    </a:cubicBezTo>
                    <a:cubicBezTo>
                      <a:pt x="140" y="83"/>
                      <a:pt x="141" y="79"/>
                      <a:pt x="143" y="75"/>
                    </a:cubicBezTo>
                    <a:cubicBezTo>
                      <a:pt x="145" y="71"/>
                      <a:pt x="149" y="67"/>
                      <a:pt x="153" y="65"/>
                    </a:cubicBezTo>
                    <a:cubicBezTo>
                      <a:pt x="157" y="63"/>
                      <a:pt x="161" y="62"/>
                      <a:pt x="166" y="62"/>
                    </a:cubicBezTo>
                    <a:lnTo>
                      <a:pt x="218" y="62"/>
                    </a:lnTo>
                  </a:path>
                </a:pathLst>
              </a:custGeom>
              <a:noFill/>
              <a:ln w="12599" cap="flat">
                <a:solidFill>
                  <a:srgbClr val="412A7B">
                    <a:alpha val="100000"/>
                  </a:srgbClr>
                </a:solidFill>
                <a:prstDash val="solid"/>
                <a:miter lim="386370"/>
              </a:ln>
            </p:spPr>
            <p:txBody>
              <a:bodyPr rtlCol="0"/>
              <a:lstStyle/>
              <a:p>
                <a:pPr algn="ctr"/>
                <a:endParaRPr lang="zh-CN" altLang="en-US"/>
              </a:p>
            </p:txBody>
          </p:sp>
        </p:grpSp>
        <p:sp>
          <p:nvSpPr>
            <p:cNvPr id="424" name="textbox 424"/>
            <p:cNvSpPr/>
            <p:nvPr/>
          </p:nvSpPr>
          <p:spPr>
            <a:xfrm>
              <a:off x="256234" y="179814"/>
              <a:ext cx="175895" cy="297179"/>
            </a:xfrm>
            <a:prstGeom prst="rect">
              <a:avLst/>
            </a:prstGeom>
          </p:spPr>
          <p:txBody>
            <a:bodyPr vert="horz" wrap="square" lIns="0" tIns="0" rIns="0" bIns="0"/>
            <a:lstStyle/>
            <a:p>
              <a:pPr algn="l" rtl="0" eaLnBrk="0">
                <a:lnSpc>
                  <a:spcPct val="83000"/>
                </a:lnSpc>
              </a:pPr>
              <a:endParaRPr lang="en-US" altLang="en-US" sz="100" dirty="0"/>
            </a:p>
            <a:p>
              <a:pPr algn="r" rtl="0" eaLnBrk="0">
                <a:lnSpc>
                  <a:spcPct val="99000"/>
                </a:lnSpc>
              </a:pPr>
              <a:r>
                <a:rPr sz="1800" kern="0" spc="-130" dirty="0">
                  <a:solidFill>
                    <a:srgbClr val="000000">
                      <a:alpha val="100000"/>
                    </a:srgbClr>
                  </a:solidFill>
                  <a:latin typeface="Arial" panose="020B0604020202020204"/>
                  <a:ea typeface="Arial" panose="020B0604020202020204"/>
                  <a:cs typeface="Arial" panose="020B0604020202020204"/>
                </a:rPr>
                <a:t>R</a:t>
              </a:r>
              <a:endParaRPr lang="en-US" altLang="en-US" sz="1800" dirty="0"/>
            </a:p>
          </p:txBody>
        </p:sp>
        <p:sp>
          <p:nvSpPr>
            <p:cNvPr id="426" name="path"/>
            <p:cNvSpPr/>
            <p:nvPr/>
          </p:nvSpPr>
          <p:spPr>
            <a:xfrm>
              <a:off x="105664" y="66243"/>
              <a:ext cx="478078" cy="12599"/>
            </a:xfrm>
            <a:custGeom>
              <a:avLst/>
              <a:gdLst/>
              <a:ahLst/>
              <a:cxnLst/>
              <a:rect l="0" t="0" r="0" b="0"/>
              <a:pathLst>
                <a:path w="752" h="19">
                  <a:moveTo>
                    <a:pt x="752" y="9"/>
                  </a:moveTo>
                  <a:lnTo>
                    <a:pt x="0" y="9"/>
                  </a:lnTo>
                </a:path>
              </a:pathLst>
            </a:custGeom>
            <a:noFill/>
            <a:ln w="12599" cap="flat">
              <a:solidFill>
                <a:srgbClr val="412A7B">
                  <a:alpha val="100000"/>
                </a:srgbClr>
              </a:solidFill>
              <a:prstDash val="solid"/>
              <a:miter lim="386370"/>
            </a:ln>
          </p:spPr>
          <p:txBody>
            <a:bodyPr rtlCol="0"/>
            <a:lstStyle/>
            <a:p>
              <a:pPr algn="ctr"/>
              <a:endParaRPr lang="zh-CN" altLang="en-US"/>
            </a:p>
          </p:txBody>
        </p:sp>
        <p:sp>
          <p:nvSpPr>
            <p:cNvPr id="428" name="path"/>
            <p:cNvSpPr/>
            <p:nvPr/>
          </p:nvSpPr>
          <p:spPr>
            <a:xfrm>
              <a:off x="33121" y="464032"/>
              <a:ext cx="45721" cy="79211"/>
            </a:xfrm>
            <a:custGeom>
              <a:avLst/>
              <a:gdLst/>
              <a:ahLst/>
              <a:cxnLst/>
              <a:rect l="0" t="0" r="0" b="0"/>
              <a:pathLst>
                <a:path w="72" h="124">
                  <a:moveTo>
                    <a:pt x="9" y="9"/>
                  </a:moveTo>
                  <a:lnTo>
                    <a:pt x="9" y="9"/>
                  </a:lnTo>
                  <a:cubicBezTo>
                    <a:pt x="14" y="9"/>
                    <a:pt x="18" y="11"/>
                    <a:pt x="22" y="13"/>
                  </a:cubicBezTo>
                  <a:cubicBezTo>
                    <a:pt x="26" y="15"/>
                    <a:pt x="30" y="19"/>
                    <a:pt x="32" y="22"/>
                  </a:cubicBezTo>
                  <a:cubicBezTo>
                    <a:pt x="34" y="26"/>
                    <a:pt x="36" y="31"/>
                    <a:pt x="36" y="36"/>
                  </a:cubicBezTo>
                  <a:cubicBezTo>
                    <a:pt x="36" y="40"/>
                    <a:pt x="34" y="45"/>
                    <a:pt x="32" y="49"/>
                  </a:cubicBezTo>
                  <a:cubicBezTo>
                    <a:pt x="30" y="53"/>
                    <a:pt x="26" y="56"/>
                    <a:pt x="22" y="58"/>
                  </a:cubicBezTo>
                  <a:cubicBezTo>
                    <a:pt x="18" y="60"/>
                    <a:pt x="14" y="62"/>
                    <a:pt x="9" y="62"/>
                  </a:cubicBezTo>
                  <a:lnTo>
                    <a:pt x="62" y="62"/>
                  </a:lnTo>
                  <a:moveTo>
                    <a:pt x="9" y="114"/>
                  </a:moveTo>
                  <a:lnTo>
                    <a:pt x="9" y="114"/>
                  </a:lnTo>
                  <a:cubicBezTo>
                    <a:pt x="18" y="114"/>
                    <a:pt x="28" y="112"/>
                    <a:pt x="36" y="108"/>
                  </a:cubicBezTo>
                  <a:cubicBezTo>
                    <a:pt x="43" y="103"/>
                    <a:pt x="50" y="96"/>
                    <a:pt x="55" y="88"/>
                  </a:cubicBezTo>
                  <a:cubicBezTo>
                    <a:pt x="59" y="80"/>
                    <a:pt x="62" y="71"/>
                    <a:pt x="62" y="62"/>
                  </a:cubicBezTo>
                  <a:lnTo>
                    <a:pt x="62" y="9"/>
                  </a:lnTo>
                </a:path>
              </a:pathLst>
            </a:custGeom>
            <a:noFill/>
            <a:ln w="12599" cap="flat">
              <a:solidFill>
                <a:srgbClr val="412A7B">
                  <a:alpha val="100000"/>
                </a:srgbClr>
              </a:solidFill>
              <a:prstDash val="solid"/>
              <a:miter lim="386370"/>
            </a:ln>
          </p:spPr>
          <p:txBody>
            <a:bodyPr rtlCol="0"/>
            <a:lstStyle/>
            <a:p>
              <a:pPr algn="ctr"/>
              <a:endParaRPr lang="zh-CN" altLang="en-US"/>
            </a:p>
          </p:txBody>
        </p:sp>
      </p:grpSp>
      <p:sp>
        <p:nvSpPr>
          <p:cNvPr id="430" name="textbox 430"/>
          <p:cNvSpPr/>
          <p:nvPr/>
        </p:nvSpPr>
        <p:spPr>
          <a:xfrm>
            <a:off x="619975" y="1106728"/>
            <a:ext cx="762000" cy="459105"/>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3400" kern="0" spc="-150" dirty="0">
                <a:solidFill>
                  <a:srgbClr val="000000">
                    <a:alpha val="100000"/>
                  </a:srgbClr>
                </a:solidFill>
                <a:latin typeface="Arial" panose="020B0604020202020204"/>
                <a:ea typeface="Arial" panose="020B0604020202020204"/>
                <a:cs typeface="Arial" panose="020B0604020202020204"/>
              </a:rPr>
              <a:t>TLS</a:t>
            </a:r>
            <a:endParaRPr lang="en-US" altLang="en-US" sz="3400" dirty="0"/>
          </a:p>
        </p:txBody>
      </p:sp>
      <p:sp>
        <p:nvSpPr>
          <p:cNvPr id="2" name="文本框 1"/>
          <p:cNvSpPr txBox="1"/>
          <p:nvPr/>
        </p:nvSpPr>
        <p:spPr>
          <a:xfrm>
            <a:off x="9355455" y="313055"/>
            <a:ext cx="4963160" cy="4523105"/>
          </a:xfrm>
          <a:prstGeom prst="rect">
            <a:avLst/>
          </a:prstGeom>
          <a:noFill/>
        </p:spPr>
        <p:txBody>
          <a:bodyPr wrap="square" rtlCol="0">
            <a:spAutoFit/>
          </a:bodyPr>
          <a:p>
            <a:r>
              <a:rPr lang="zh-CN" altLang="en-US"/>
              <a:t>在 TLS（传输层安全）中，"CR" 可能指的是 "Certificate Request"（证书请求）。</a:t>
            </a:r>
            <a:endParaRPr lang="zh-CN" altLang="en-US"/>
          </a:p>
          <a:p>
            <a:endParaRPr lang="zh-CN" altLang="en-US"/>
          </a:p>
          <a:p>
            <a:r>
              <a:rPr lang="zh-CN" altLang="en-US"/>
              <a:t>在 TLS 握手过程中，当客户端发送 "ClientHello" 消息后，服务器通常会向客户端发送 "ServerHello" 消息，然后会发送一个 "CertificateRequest" 消息。这个消息是可选的，它表示服务器要求客户端提供数字证书以进行身份验证。</a:t>
            </a:r>
            <a:endParaRPr lang="zh-CN" altLang="en-US"/>
          </a:p>
          <a:p>
            <a:endParaRPr lang="zh-CN" altLang="en-US"/>
          </a:p>
          <a:p>
            <a:r>
              <a:rPr lang="zh-CN" altLang="en-US"/>
              <a:t>"CertificateRequest" 消息通常包含服务器希望客户端使用的加密算法、哈希算法以及服务器信任的 CA 列表。客户端如果收到了 "CertificateRequest" 消息，就会在后续的握手过程中提供相应的数字证书，以便服务器进行验证。</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 name="table 43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434" name="table 43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1000"/>
                        </a:lnSpc>
                      </a:pPr>
                      <a:endParaRPr lang="en-US" altLang="en-US" sz="1000" dirty="0"/>
                    </a:p>
                    <a:p>
                      <a:pPr marL="8213090"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11</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436" name="picture 436"/>
          <p:cNvPicPr>
            <a:picLocks noChangeAspect="1"/>
          </p:cNvPicPr>
          <p:nvPr/>
        </p:nvPicPr>
        <p:blipFill>
          <a:blip r:embed="rId1"/>
          <a:stretch>
            <a:fillRect/>
          </a:stretch>
        </p:blipFill>
        <p:spPr>
          <a:xfrm rot="21600000">
            <a:off x="628561" y="3595332"/>
            <a:ext cx="3904919" cy="570953"/>
          </a:xfrm>
          <a:prstGeom prst="rect">
            <a:avLst/>
          </a:prstGeom>
        </p:spPr>
      </p:pic>
      <p:pic>
        <p:nvPicPr>
          <p:cNvPr id="438" name="picture 438"/>
          <p:cNvPicPr>
            <a:picLocks noChangeAspect="1"/>
          </p:cNvPicPr>
          <p:nvPr/>
        </p:nvPicPr>
        <p:blipFill>
          <a:blip r:embed="rId2"/>
          <a:stretch>
            <a:fillRect/>
          </a:stretch>
        </p:blipFill>
        <p:spPr>
          <a:xfrm rot="21600000">
            <a:off x="628561" y="2471407"/>
            <a:ext cx="2342883" cy="627837"/>
          </a:xfrm>
          <a:prstGeom prst="rect">
            <a:avLst/>
          </a:prstGeom>
        </p:spPr>
      </p:pic>
      <p:sp>
        <p:nvSpPr>
          <p:cNvPr id="440" name="textbox 440"/>
          <p:cNvSpPr/>
          <p:nvPr/>
        </p:nvSpPr>
        <p:spPr>
          <a:xfrm>
            <a:off x="619975" y="1106728"/>
            <a:ext cx="762000" cy="459105"/>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3400" kern="0" spc="-150" dirty="0">
                <a:solidFill>
                  <a:srgbClr val="000000">
                    <a:alpha val="100000"/>
                  </a:srgbClr>
                </a:solidFill>
                <a:latin typeface="Arial" panose="020B0604020202020204"/>
                <a:ea typeface="Arial" panose="020B0604020202020204"/>
                <a:cs typeface="Arial" panose="020B0604020202020204"/>
              </a:rPr>
              <a:t>TLS</a:t>
            </a:r>
            <a:endParaRPr lang="en-US" altLang="en-US" sz="3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1600000">
            <a:off x="325386" y="1800174"/>
            <a:ext cx="6809753" cy="4017606"/>
            <a:chOff x="0" y="0"/>
            <a:chExt cx="6809753" cy="4017606"/>
          </a:xfrm>
        </p:grpSpPr>
        <p:sp>
          <p:nvSpPr>
            <p:cNvPr id="10" name="path"/>
            <p:cNvSpPr/>
            <p:nvPr/>
          </p:nvSpPr>
          <p:spPr>
            <a:xfrm>
              <a:off x="0" y="3323158"/>
              <a:ext cx="6809753" cy="694448"/>
            </a:xfrm>
            <a:custGeom>
              <a:avLst/>
              <a:gdLst/>
              <a:ahLst/>
              <a:cxnLst/>
              <a:rect l="0" t="0" r="0" b="0"/>
              <a:pathLst>
                <a:path w="10724" h="1093">
                  <a:moveTo>
                    <a:pt x="5362" y="1093"/>
                  </a:moveTo>
                  <a:lnTo>
                    <a:pt x="0" y="1093"/>
                  </a:lnTo>
                  <a:lnTo>
                    <a:pt x="0" y="0"/>
                  </a:lnTo>
                  <a:lnTo>
                    <a:pt x="10724" y="0"/>
                  </a:lnTo>
                  <a:lnTo>
                    <a:pt x="10724" y="1093"/>
                  </a:lnTo>
                  <a:lnTo>
                    <a:pt x="5362" y="1093"/>
                  </a:lnTo>
                  <a:close/>
                </a:path>
              </a:pathLst>
            </a:custGeom>
            <a:solidFill>
              <a:srgbClr val="96EEF9">
                <a:alpha val="100000"/>
              </a:srgbClr>
            </a:solidFill>
            <a:ln cap="flat">
              <a:noFill/>
              <a:prstDash val="solid"/>
              <a:miter lim="0"/>
            </a:ln>
          </p:spPr>
          <p:txBody>
            <a:bodyPr rtlCol="0"/>
            <a:lstStyle/>
            <a:p>
              <a:pPr algn="ctr"/>
              <a:endParaRPr lang="zh-CN" altLang="en-US"/>
            </a:p>
          </p:txBody>
        </p:sp>
        <p:sp>
          <p:nvSpPr>
            <p:cNvPr id="12" name="path"/>
            <p:cNvSpPr/>
            <p:nvPr/>
          </p:nvSpPr>
          <p:spPr>
            <a:xfrm>
              <a:off x="0" y="816483"/>
              <a:ext cx="6809753" cy="2374201"/>
            </a:xfrm>
            <a:custGeom>
              <a:avLst/>
              <a:gdLst/>
              <a:ahLst/>
              <a:cxnLst/>
              <a:rect l="0" t="0" r="0" b="0"/>
              <a:pathLst>
                <a:path w="10724" h="3738">
                  <a:moveTo>
                    <a:pt x="5362" y="3738"/>
                  </a:moveTo>
                  <a:lnTo>
                    <a:pt x="0" y="3738"/>
                  </a:lnTo>
                  <a:lnTo>
                    <a:pt x="0" y="2645"/>
                  </a:lnTo>
                  <a:lnTo>
                    <a:pt x="10724" y="2645"/>
                  </a:lnTo>
                  <a:lnTo>
                    <a:pt x="10724" y="3738"/>
                  </a:lnTo>
                  <a:lnTo>
                    <a:pt x="5362" y="3738"/>
                  </a:lnTo>
                  <a:close/>
                </a:path>
                <a:path w="10724" h="3738">
                  <a:moveTo>
                    <a:pt x="5362" y="2416"/>
                  </a:moveTo>
                  <a:lnTo>
                    <a:pt x="0" y="2416"/>
                  </a:lnTo>
                  <a:lnTo>
                    <a:pt x="0" y="1322"/>
                  </a:lnTo>
                  <a:lnTo>
                    <a:pt x="10724" y="1322"/>
                  </a:lnTo>
                  <a:lnTo>
                    <a:pt x="10724" y="2416"/>
                  </a:lnTo>
                  <a:lnTo>
                    <a:pt x="5362" y="2416"/>
                  </a:lnTo>
                  <a:close/>
                </a:path>
                <a:path w="10724" h="3738">
                  <a:moveTo>
                    <a:pt x="5362" y="1093"/>
                  </a:moveTo>
                  <a:lnTo>
                    <a:pt x="0" y="1093"/>
                  </a:lnTo>
                  <a:lnTo>
                    <a:pt x="0" y="0"/>
                  </a:lnTo>
                  <a:lnTo>
                    <a:pt x="10724" y="0"/>
                  </a:lnTo>
                  <a:lnTo>
                    <a:pt x="10724" y="1093"/>
                  </a:lnTo>
                  <a:lnTo>
                    <a:pt x="5362" y="1093"/>
                  </a:lnTo>
                  <a:close/>
                </a:path>
              </a:pathLst>
            </a:custGeom>
            <a:solidFill>
              <a:srgbClr val="F8FFC4">
                <a:alpha val="100000"/>
              </a:srgbClr>
            </a:solidFill>
            <a:ln cap="flat">
              <a:noFill/>
              <a:prstDash val="solid"/>
              <a:miter lim="0"/>
            </a:ln>
          </p:spPr>
          <p:txBody>
            <a:bodyPr rtlCol="0"/>
            <a:lstStyle/>
            <a:p>
              <a:pPr algn="ctr"/>
              <a:endParaRPr lang="zh-CN" altLang="en-US"/>
            </a:p>
          </p:txBody>
        </p:sp>
        <p:sp>
          <p:nvSpPr>
            <p:cNvPr id="14" name="path"/>
            <p:cNvSpPr/>
            <p:nvPr/>
          </p:nvSpPr>
          <p:spPr>
            <a:xfrm>
              <a:off x="0" y="0"/>
              <a:ext cx="6809753" cy="694436"/>
            </a:xfrm>
            <a:custGeom>
              <a:avLst/>
              <a:gdLst/>
              <a:ahLst/>
              <a:cxnLst/>
              <a:rect l="0" t="0" r="0" b="0"/>
              <a:pathLst>
                <a:path w="10724" h="1093">
                  <a:moveTo>
                    <a:pt x="5362" y="1093"/>
                  </a:moveTo>
                  <a:lnTo>
                    <a:pt x="0" y="1093"/>
                  </a:lnTo>
                  <a:lnTo>
                    <a:pt x="0" y="0"/>
                  </a:lnTo>
                  <a:lnTo>
                    <a:pt x="10724" y="0"/>
                  </a:lnTo>
                  <a:lnTo>
                    <a:pt x="10724" y="1093"/>
                  </a:lnTo>
                  <a:lnTo>
                    <a:pt x="5362" y="1093"/>
                  </a:lnTo>
                  <a:close/>
                </a:path>
              </a:pathLst>
            </a:custGeom>
            <a:solidFill>
              <a:srgbClr val="D3C9ED">
                <a:alpha val="100000"/>
              </a:srgbClr>
            </a:solidFill>
            <a:ln cap="flat">
              <a:noFill/>
              <a:prstDash val="solid"/>
              <a:miter lim="0"/>
            </a:ln>
          </p:spPr>
          <p:txBody>
            <a:bodyPr rtlCol="0"/>
            <a:lstStyle/>
            <a:p>
              <a:pPr algn="ctr"/>
              <a:endParaRPr lang="zh-CN" altLang="en-US"/>
            </a:p>
          </p:txBody>
        </p:sp>
      </p:grpSp>
      <p:graphicFrame>
        <p:nvGraphicFramePr>
          <p:cNvPr id="20" name="table 20"/>
          <p:cNvGraphicFramePr>
            <a:graphicFrameLocks noGrp="1"/>
          </p:cNvGraphicFramePr>
          <p:nvPr/>
        </p:nvGraphicFramePr>
        <p:xfrm>
          <a:off x="319086" y="4290110"/>
          <a:ext cx="6821805" cy="706754"/>
        </p:xfrm>
        <a:graphic>
          <a:graphicData uri="http://schemas.openxmlformats.org/drawingml/2006/table">
            <a:tbl>
              <a:tblPr/>
              <a:tblGrid>
                <a:gridCol w="6821805"/>
              </a:tblGrid>
              <a:tr h="697229">
                <a:tc>
                  <a:txBody>
                    <a:bodyPr/>
                    <a:lstStyle/>
                    <a:p>
                      <a:pPr algn="l" rtl="0" eaLnBrk="0">
                        <a:lnSpc>
                          <a:spcPct val="171000"/>
                        </a:lnSpc>
                      </a:pPr>
                      <a:endParaRPr lang="en-US" altLang="en-US" sz="1000" dirty="0"/>
                    </a:p>
                    <a:p>
                      <a:pPr marL="3330575" algn="l" rtl="0" eaLnBrk="0">
                        <a:lnSpc>
                          <a:spcPct val="80000"/>
                        </a:lnSpc>
                        <a:spcBef>
                          <a:spcPts val="5"/>
                        </a:spcBef>
                      </a:pPr>
                      <a:r>
                        <a:rPr sz="3000" kern="0" spc="-30" baseline="5000" dirty="0">
                          <a:solidFill>
                            <a:srgbClr val="000000">
                              <a:alpha val="100000"/>
                            </a:srgbClr>
                          </a:solidFill>
                          <a:latin typeface="Arial" panose="020B0604020202020204"/>
                          <a:ea typeface="Arial" panose="020B0604020202020204"/>
                          <a:cs typeface="Arial" panose="020B0604020202020204"/>
                        </a:rPr>
                        <a:t>IP</a:t>
                      </a:r>
                      <a:r>
                        <a:rPr sz="1900" kern="0" spc="-30" dirty="0">
                          <a:solidFill>
                            <a:srgbClr val="000000">
                              <a:alpha val="100000"/>
                            </a:srgbClr>
                          </a:solidFill>
                          <a:latin typeface="Arial" panose="020B0604020202020204"/>
                          <a:ea typeface="Arial" panose="020B0604020202020204"/>
                          <a:cs typeface="Arial" panose="020B0604020202020204"/>
                        </a:rPr>
                        <a:t>                      </a:t>
                      </a:r>
                      <a:r>
                        <a:rPr sz="2400" kern="0" spc="-30" dirty="0">
                          <a:solidFill>
                            <a:srgbClr val="000000">
                              <a:alpha val="100000"/>
                            </a:srgbClr>
                          </a:solidFill>
                          <a:latin typeface="Arial" panose="020B0604020202020204"/>
                          <a:ea typeface="Arial" panose="020B0604020202020204"/>
                          <a:cs typeface="Arial" panose="020B0604020202020204"/>
                          <a:hlinkClick r:id="rId1">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137.222.0.38</a:t>
                      </a:r>
                      <a:endParaRPr lang="en-US" altLang="en-US" sz="24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r>
            </a:tbl>
          </a:graphicData>
        </a:graphic>
      </p:graphicFrame>
      <p:graphicFrame>
        <p:nvGraphicFramePr>
          <p:cNvPr id="22" name="table 22"/>
          <p:cNvGraphicFramePr>
            <a:graphicFrameLocks noGrp="1"/>
          </p:cNvGraphicFramePr>
          <p:nvPr/>
        </p:nvGraphicFramePr>
        <p:xfrm>
          <a:off x="319086" y="5117032"/>
          <a:ext cx="6836410" cy="697230"/>
        </p:xfrm>
        <a:graphic>
          <a:graphicData uri="http://schemas.openxmlformats.org/drawingml/2006/table">
            <a:tbl>
              <a:tblPr/>
              <a:tblGrid>
                <a:gridCol w="6836410"/>
              </a:tblGrid>
              <a:tr h="697230">
                <a:tc>
                  <a:txBody>
                    <a:bodyPr/>
                    <a:lstStyle/>
                    <a:p>
                      <a:pPr algn="l" rtl="0" eaLnBrk="0">
                        <a:lnSpc>
                          <a:spcPct val="124000"/>
                        </a:lnSpc>
                      </a:pPr>
                      <a:endParaRPr lang="en-US" altLang="en-US" sz="1000" dirty="0"/>
                    </a:p>
                    <a:p>
                      <a:pPr marL="1764665" algn="l" rtl="0" eaLnBrk="0">
                        <a:lnSpc>
                          <a:spcPts val="2635"/>
                        </a:lnSpc>
                        <a:spcBef>
                          <a:spcPts val="0"/>
                        </a:spcBef>
                      </a:pPr>
                      <a:r>
                        <a:rPr sz="2000" kern="0" spc="30" dirty="0">
                          <a:solidFill>
                            <a:srgbClr val="000000">
                              <a:alpha val="100000"/>
                            </a:srgbClr>
                          </a:solidFill>
                          <a:latin typeface="Arial" panose="020B0604020202020204"/>
                          <a:ea typeface="Arial" panose="020B0604020202020204"/>
                          <a:cs typeface="Arial" panose="020B0604020202020204"/>
                        </a:rPr>
                        <a:t>“</a:t>
                      </a:r>
                      <a:r>
                        <a:rPr sz="2000" kern="0" spc="-440" dirty="0">
                          <a:solidFill>
                            <a:srgbClr val="000000">
                              <a:alpha val="100000"/>
                            </a:srgbClr>
                          </a:solidFill>
                          <a:latin typeface="Arial" panose="020B0604020202020204"/>
                          <a:ea typeface="Arial" panose="020B0604020202020204"/>
                          <a:cs typeface="Arial" panose="020B0604020202020204"/>
                        </a:rPr>
                        <a:t> </a:t>
                      </a:r>
                      <a:r>
                        <a:rPr sz="2000" kern="0" spc="30" dirty="0">
                          <a:solidFill>
                            <a:srgbClr val="000000">
                              <a:alpha val="100000"/>
                            </a:srgbClr>
                          </a:solidFill>
                          <a:latin typeface="Arial" panose="020B0604020202020204"/>
                          <a:ea typeface="Arial" panose="020B0604020202020204"/>
                          <a:cs typeface="Arial" panose="020B0604020202020204"/>
                        </a:rPr>
                        <a:t>computer architecture stuf</a:t>
                      </a:r>
                      <a:r>
                        <a:rPr sz="2000" kern="0" spc="20" dirty="0">
                          <a:solidFill>
                            <a:srgbClr val="000000">
                              <a:alpha val="100000"/>
                            </a:srgbClr>
                          </a:solidFill>
                          <a:latin typeface="Arial" panose="020B0604020202020204"/>
                          <a:ea typeface="Arial" panose="020B0604020202020204"/>
                          <a:cs typeface="Arial" panose="020B0604020202020204"/>
                        </a:rPr>
                        <a:t>f”</a:t>
                      </a:r>
                      <a:endParaRPr lang="en-US" altLang="en-US" sz="2000" dirty="0"/>
                    </a:p>
                  </a:txBody>
                  <a:tcPr marL="0" marR="0" marT="0" marB="0" vert="horz">
                    <a:lnL w="9525" cap="flat" cmpd="sng" algn="ctr">
                      <a:solidFill>
                        <a:srgbClr val="0CC6DE"/>
                      </a:solidFill>
                      <a:prstDash val="solid"/>
                      <a:round/>
                      <a:headEnd type="none" w="med" len="med"/>
                      <a:tailEnd type="none" w="med" len="med"/>
                    </a:lnL>
                    <a:lnR w="9525" cap="flat" cmpd="sng" algn="ctr">
                      <a:solidFill>
                        <a:srgbClr val="0CC6DE"/>
                      </a:solidFill>
                      <a:prstDash val="solid"/>
                      <a:round/>
                      <a:headEnd type="none" w="med" len="med"/>
                      <a:tailEnd type="none" w="med" len="med"/>
                    </a:lnR>
                    <a:lnT w="9525" cap="flat" cmpd="sng" algn="ctr">
                      <a:solidFill>
                        <a:srgbClr val="0CC6DE"/>
                      </a:solidFill>
                      <a:prstDash val="solid"/>
                      <a:round/>
                      <a:headEnd type="none" w="med" len="med"/>
                      <a:tailEnd type="none" w="med" len="med"/>
                    </a:lnT>
                    <a:lnB w="9525" cap="flat" cmpd="sng" algn="ctr">
                      <a:solidFill>
                        <a:srgbClr val="0CC6DE"/>
                      </a:solidFill>
                      <a:prstDash val="solid"/>
                      <a:round/>
                      <a:headEnd type="none" w="med" len="med"/>
                      <a:tailEnd type="none" w="med" len="med"/>
                    </a:lnB>
                  </a:tcPr>
                </a:tc>
              </a:tr>
            </a:tbl>
          </a:graphicData>
        </a:graphic>
      </p:graphicFrame>
      <p:graphicFrame>
        <p:nvGraphicFramePr>
          <p:cNvPr id="24" name="table 24"/>
          <p:cNvGraphicFramePr>
            <a:graphicFrameLocks noGrp="1"/>
          </p:cNvGraphicFramePr>
          <p:nvPr/>
        </p:nvGraphicFramePr>
        <p:xfrm>
          <a:off x="319086" y="1793874"/>
          <a:ext cx="6821805" cy="697230"/>
        </p:xfrm>
        <a:graphic>
          <a:graphicData uri="http://schemas.openxmlformats.org/drawingml/2006/table">
            <a:tbl>
              <a:tblPr/>
              <a:tblGrid>
                <a:gridCol w="6821805"/>
              </a:tblGrid>
              <a:tr h="697229">
                <a:tc>
                  <a:txBody>
                    <a:bodyPr/>
                    <a:lstStyle/>
                    <a:p>
                      <a:pPr algn="l" rtl="0" eaLnBrk="0">
                        <a:lnSpc>
                          <a:spcPct val="179000"/>
                        </a:lnSpc>
                      </a:pPr>
                      <a:endParaRPr lang="en-US" altLang="en-US" sz="1000" dirty="0"/>
                    </a:p>
                    <a:p>
                      <a:pPr marL="3134360" algn="l" rtl="0" eaLnBrk="0">
                        <a:lnSpc>
                          <a:spcPct val="83000"/>
                        </a:lnSpc>
                        <a:spcBef>
                          <a:spcPts val="5"/>
                        </a:spcBef>
                      </a:pPr>
                      <a:r>
                        <a:rPr sz="1900" kern="0" spc="-70" dirty="0">
                          <a:solidFill>
                            <a:srgbClr val="000000">
                              <a:alpha val="100000"/>
                            </a:srgbClr>
                          </a:solidFill>
                          <a:latin typeface="Arial" panose="020B0604020202020204"/>
                          <a:ea typeface="Arial" panose="020B0604020202020204"/>
                          <a:cs typeface="Arial" panose="020B0604020202020204"/>
                        </a:rPr>
                        <a:t>HTTP</a:t>
                      </a:r>
                      <a:endParaRPr lang="en-US" altLang="en-US" sz="19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6" name="table 26"/>
          <p:cNvGraphicFramePr>
            <a:graphicFrameLocks noGrp="1"/>
          </p:cNvGraphicFramePr>
          <p:nvPr/>
        </p:nvGraphicFramePr>
        <p:xfrm>
          <a:off x="319086" y="2610357"/>
          <a:ext cx="6821805" cy="706754"/>
        </p:xfrm>
        <a:graphic>
          <a:graphicData uri="http://schemas.openxmlformats.org/drawingml/2006/table">
            <a:tbl>
              <a:tblPr/>
              <a:tblGrid>
                <a:gridCol w="6821805"/>
              </a:tblGrid>
              <a:tr h="697229">
                <a:tc>
                  <a:txBody>
                    <a:bodyPr/>
                    <a:lstStyle/>
                    <a:p>
                      <a:pPr algn="l" rtl="0" eaLnBrk="0">
                        <a:lnSpc>
                          <a:spcPct val="178000"/>
                        </a:lnSpc>
                      </a:pPr>
                      <a:endParaRPr lang="en-US" altLang="en-US" sz="1000" dirty="0"/>
                    </a:p>
                    <a:p>
                      <a:pPr algn="l" rtl="0" eaLnBrk="0">
                        <a:lnSpc>
                          <a:spcPct val="7000"/>
                        </a:lnSpc>
                      </a:pPr>
                      <a:endParaRPr lang="en-US" altLang="en-US" sz="100" dirty="0"/>
                    </a:p>
                    <a:p>
                      <a:pPr marL="3211830" algn="l" rtl="0" eaLnBrk="0">
                        <a:lnSpc>
                          <a:spcPct val="80000"/>
                        </a:lnSpc>
                      </a:pPr>
                      <a:r>
                        <a:rPr sz="2000" kern="0" spc="-100" dirty="0">
                          <a:solidFill>
                            <a:srgbClr val="000000">
                              <a:alpha val="100000"/>
                            </a:srgbClr>
                          </a:solidFill>
                          <a:latin typeface="Arial" panose="020B0604020202020204"/>
                          <a:ea typeface="Arial" panose="020B0604020202020204"/>
                          <a:cs typeface="Arial" panose="020B0604020202020204"/>
                        </a:rPr>
                        <a:t>TLS</a:t>
                      </a:r>
                      <a:endParaRPr lang="en-US" altLang="en-US" sz="20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r>
            </a:tbl>
          </a:graphicData>
        </a:graphic>
      </p:graphicFrame>
      <p:graphicFrame>
        <p:nvGraphicFramePr>
          <p:cNvPr id="28" name="table 28"/>
          <p:cNvGraphicFramePr>
            <a:graphicFrameLocks noGrp="1"/>
          </p:cNvGraphicFramePr>
          <p:nvPr/>
        </p:nvGraphicFramePr>
        <p:xfrm>
          <a:off x="319086" y="3450233"/>
          <a:ext cx="6821805" cy="706755"/>
        </p:xfrm>
        <a:graphic>
          <a:graphicData uri="http://schemas.openxmlformats.org/drawingml/2006/table">
            <a:tbl>
              <a:tblPr/>
              <a:tblGrid>
                <a:gridCol w="4971415"/>
                <a:gridCol w="1850389"/>
              </a:tblGrid>
              <a:tr h="706755">
                <a:tc>
                  <a:txBody>
                    <a:bodyPr/>
                    <a:lstStyle/>
                    <a:p>
                      <a:pPr algn="l" rtl="0" eaLnBrk="0">
                        <a:lnSpc>
                          <a:spcPct val="178000"/>
                        </a:lnSpc>
                      </a:pPr>
                      <a:endParaRPr lang="en-US" altLang="en-US" sz="1000" dirty="0"/>
                    </a:p>
                    <a:p>
                      <a:pPr algn="l" rtl="0" eaLnBrk="0">
                        <a:lnSpc>
                          <a:spcPct val="8000"/>
                        </a:lnSpc>
                      </a:pPr>
                      <a:endParaRPr lang="en-US" altLang="en-US" sz="100" dirty="0"/>
                    </a:p>
                    <a:p>
                      <a:pPr marL="3194050" algn="l" rtl="0" eaLnBrk="0">
                        <a:lnSpc>
                          <a:spcPct val="83000"/>
                        </a:lnSpc>
                      </a:pPr>
                      <a:r>
                        <a:rPr sz="1900" kern="0" spc="-80" dirty="0">
                          <a:solidFill>
                            <a:srgbClr val="000000">
                              <a:alpha val="100000"/>
                            </a:srgbClr>
                          </a:solidFill>
                          <a:latin typeface="Arial" panose="020B0604020202020204"/>
                          <a:ea typeface="Arial" panose="020B0604020202020204"/>
                          <a:cs typeface="Arial" panose="020B0604020202020204"/>
                        </a:rPr>
                        <a:t>TCP</a:t>
                      </a:r>
                      <a:endParaRPr lang="en-US" altLang="en-US" sz="1900" dirty="0"/>
                    </a:p>
                  </a:txBody>
                  <a:tcPr marL="0" marR="0" marT="0" marB="0" vert="horz">
                    <a:lnL w="9525" cap="flat" cmpd="sng" algn="ctr">
                      <a:solidFill>
                        <a:srgbClr val="5F6B00"/>
                      </a:solidFill>
                      <a:prstDash val="solid"/>
                      <a:round/>
                      <a:headEnd type="none" w="med" len="med"/>
                      <a:tailEnd type="none" w="med" len="med"/>
                    </a:lnL>
                    <a:lnR>
                      <a:noFill/>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c>
                  <a:txBody>
                    <a:bodyPr/>
                    <a:lstStyle/>
                    <a:p>
                      <a:pPr algn="l" rtl="0" eaLnBrk="0">
                        <a:lnSpc>
                          <a:spcPct val="157000"/>
                        </a:lnSpc>
                      </a:pPr>
                      <a:endParaRPr lang="en-US" altLang="en-US" sz="1000" dirty="0"/>
                    </a:p>
                    <a:p>
                      <a:pPr algn="l" rtl="0" eaLnBrk="0">
                        <a:lnSpc>
                          <a:spcPct val="6000"/>
                        </a:lnSpc>
                      </a:pPr>
                      <a:endParaRPr lang="en-US" altLang="en-US" sz="100" dirty="0"/>
                    </a:p>
                    <a:p>
                      <a:pPr marL="1343025" algn="l" rtl="0" eaLnBrk="0">
                        <a:lnSpc>
                          <a:spcPct val="80000"/>
                        </a:lnSpc>
                      </a:pPr>
                      <a:r>
                        <a:rPr sz="2400" kern="0" spc="-50" dirty="0">
                          <a:solidFill>
                            <a:srgbClr val="000000">
                              <a:alpha val="100000"/>
                            </a:srgbClr>
                          </a:solidFill>
                          <a:latin typeface="Arial" panose="020B0604020202020204"/>
                          <a:ea typeface="Arial" panose="020B0604020202020204"/>
                          <a:cs typeface="Arial" panose="020B0604020202020204"/>
                        </a:rPr>
                        <a:t>:80</a:t>
                      </a:r>
                      <a:endParaRPr lang="en-US" altLang="en-US" sz="2400" dirty="0"/>
                    </a:p>
                  </a:txBody>
                  <a:tcPr marL="0" marR="0" marT="0" marB="0" vert="horz">
                    <a:lnL>
                      <a:noFill/>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r>
            </a:tbl>
          </a:graphicData>
        </a:graphic>
      </p:graphicFrame>
      <p:sp>
        <p:nvSpPr>
          <p:cNvPr id="30" name="textbox 30"/>
          <p:cNvSpPr/>
          <p:nvPr/>
        </p:nvSpPr>
        <p:spPr>
          <a:xfrm>
            <a:off x="-90348" y="901268"/>
            <a:ext cx="3007995" cy="62801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70" dirty="0">
                <a:solidFill>
                  <a:srgbClr val="000000">
                    <a:alpha val="100000"/>
                  </a:srgbClr>
                </a:solidFill>
                <a:latin typeface="Arial" panose="020B0604020202020204"/>
                <a:ea typeface="Arial" panose="020B0604020202020204"/>
                <a:cs typeface="Arial" panose="020B0604020202020204"/>
              </a:rPr>
              <a:t>Network s</a:t>
            </a:r>
            <a:r>
              <a:rPr sz="3600" kern="0" spc="60" dirty="0">
                <a:solidFill>
                  <a:srgbClr val="000000">
                    <a:alpha val="100000"/>
                  </a:srgbClr>
                </a:solidFill>
                <a:latin typeface="Arial" panose="020B0604020202020204"/>
                <a:ea typeface="Arial" panose="020B0604020202020204"/>
                <a:cs typeface="Arial" panose="020B0604020202020204"/>
              </a:rPr>
              <a:t>tack</a:t>
            </a:r>
            <a:endParaRPr lang="en-US" altLang="en-US" sz="3600" dirty="0"/>
          </a:p>
        </p:txBody>
      </p:sp>
      <p:pic>
        <p:nvPicPr>
          <p:cNvPr id="32" name="picture 32"/>
          <p:cNvPicPr>
            <a:picLocks noChangeAspect="1"/>
          </p:cNvPicPr>
          <p:nvPr/>
        </p:nvPicPr>
        <p:blipFill>
          <a:blip r:embed="rId2"/>
          <a:stretch>
            <a:fillRect/>
          </a:stretch>
        </p:blipFill>
        <p:spPr>
          <a:xfrm rot="21600000">
            <a:off x="6616051" y="2684872"/>
            <a:ext cx="409982" cy="583914"/>
          </a:xfrm>
          <a:prstGeom prst="rect">
            <a:avLst/>
          </a:prstGeom>
        </p:spPr>
      </p:pic>
      <p:sp>
        <p:nvSpPr>
          <p:cNvPr id="5" name="文本框 4"/>
          <p:cNvSpPr txBox="1"/>
          <p:nvPr/>
        </p:nvSpPr>
        <p:spPr>
          <a:xfrm>
            <a:off x="7420610" y="484505"/>
            <a:ext cx="8024495" cy="6185535"/>
          </a:xfrm>
          <a:prstGeom prst="rect">
            <a:avLst/>
          </a:prstGeom>
          <a:noFill/>
        </p:spPr>
        <p:txBody>
          <a:bodyPr wrap="square" rtlCol="0">
            <a:spAutoFit/>
          </a:bodyPr>
          <a:p>
            <a:r>
              <a:rPr lang="zh-CN" altLang="en-US" b="1"/>
              <a:t>这些是计算机网络中常见的协议，它们构成了网络通信的基础：</a:t>
            </a:r>
            <a:endParaRPr lang="zh-CN" altLang="en-US" b="1"/>
          </a:p>
          <a:p>
            <a:endParaRPr lang="zh-CN" altLang="en-US" b="1"/>
          </a:p>
          <a:p>
            <a:r>
              <a:rPr lang="zh-CN" altLang="en-US" b="1"/>
              <a:t>1. **HTTP（Hypertext Transfer Protocol）：** 是一种用于传输超文本数据（如网页、图片、视频等）的应用层协议。它是基于请求-响应模型的，客户端发送HTTP请求给服务器，服务器响应相应的数据。HTTP被广泛用于万维网（World Wide Web）中，是Web浏览器和Web服务器之间通信的主要协议。</a:t>
            </a:r>
            <a:endParaRPr lang="zh-CN" altLang="en-US" b="1"/>
          </a:p>
          <a:p>
            <a:endParaRPr lang="zh-CN" altLang="en-US" b="1"/>
          </a:p>
          <a:p>
            <a:r>
              <a:rPr lang="zh-CN" altLang="en-US" b="1"/>
              <a:t>2. **TLS（Transport Layer Security）：** 是一种安全传输协议，用于在网络通信中加密数据并确保通信的安全性和私密性。TLS协议在传输层提供了加密和身份验证的功能，它的前身是SSL（Secure Sockets Layer）协议。TLS常用于保护Web浏览器和服务器之间的HTTP通信，以及其他网络应用的通信。</a:t>
            </a:r>
            <a:endParaRPr lang="zh-CN" altLang="en-US" b="1"/>
          </a:p>
          <a:p>
            <a:endParaRPr lang="zh-CN" altLang="en-US" b="1"/>
          </a:p>
          <a:p>
            <a:r>
              <a:rPr lang="zh-CN" altLang="en-US" b="1"/>
              <a:t>3. **TCP（Transmission Control Protocol）：** 是一种可靠的、面向连接的传输层协议，用于在网络中传输数据。TCP通过建立连接、分段、重传、确认和流量控制等机制来确保数据的可靠传输。它是HTTP、FTP、SMTP等应用层协议的基础，在互联网中被广泛使用。</a:t>
            </a:r>
            <a:endParaRPr lang="zh-CN" altLang="en-US" b="1"/>
          </a:p>
          <a:p>
            <a:endParaRPr lang="zh-CN" altLang="en-US" b="1"/>
          </a:p>
          <a:p>
            <a:r>
              <a:rPr lang="zh-CN" altLang="en-US" b="1"/>
              <a:t>4. **IP（Internet Protocol）：** 是一种网络层协议，用于在计算机网络中进行数据包的路由和传输。IP协议定义了数据包的格式、寻址和路由规则，它允许数据在不同网络之间进行传输。IPv4和IPv6是目前最常用的两个IP协议版本，它们被用于Internet上的数据传输和通信。</a:t>
            </a:r>
            <a:endParaRPr lang="zh-CN"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4"/>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6" name="table 36"/>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18500" algn="l" rtl="0" eaLnBrk="0">
                        <a:lnSpc>
                          <a:spcPct val="84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3</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8" name="picture 38"/>
          <p:cNvPicPr>
            <a:picLocks noChangeAspect="1"/>
          </p:cNvPicPr>
          <p:nvPr/>
        </p:nvPicPr>
        <p:blipFill>
          <a:blip r:embed="rId1"/>
          <a:stretch>
            <a:fillRect/>
          </a:stretch>
        </p:blipFill>
        <p:spPr>
          <a:xfrm rot="21600000">
            <a:off x="3759695" y="3613377"/>
            <a:ext cx="727113" cy="547315"/>
          </a:xfrm>
          <a:prstGeom prst="rect">
            <a:avLst/>
          </a:prstGeom>
        </p:spPr>
      </p:pic>
      <p:grpSp>
        <p:nvGrpSpPr>
          <p:cNvPr id="4" name="group 4"/>
          <p:cNvGrpSpPr/>
          <p:nvPr/>
        </p:nvGrpSpPr>
        <p:grpSpPr>
          <a:xfrm rot="21600000">
            <a:off x="1588325" y="3854157"/>
            <a:ext cx="2256840" cy="870483"/>
            <a:chOff x="0" y="0"/>
            <a:chExt cx="2256840" cy="870483"/>
          </a:xfrm>
        </p:grpSpPr>
        <p:sp>
          <p:nvSpPr>
            <p:cNvPr id="40" name="path"/>
            <p:cNvSpPr/>
            <p:nvPr/>
          </p:nvSpPr>
          <p:spPr>
            <a:xfrm>
              <a:off x="1617470" y="351503"/>
              <a:ext cx="551893" cy="450077"/>
            </a:xfrm>
            <a:custGeom>
              <a:avLst/>
              <a:gdLst/>
              <a:ahLst/>
              <a:cxnLst/>
              <a:rect l="0" t="0" r="0" b="0"/>
              <a:pathLst>
                <a:path w="869" h="708">
                  <a:moveTo>
                    <a:pt x="6" y="701"/>
                  </a:moveTo>
                  <a:lnTo>
                    <a:pt x="862" y="7"/>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42" name="path"/>
            <p:cNvSpPr/>
            <p:nvPr/>
          </p:nvSpPr>
          <p:spPr>
            <a:xfrm>
              <a:off x="1529994" y="282600"/>
              <a:ext cx="726846" cy="587883"/>
            </a:xfrm>
            <a:custGeom>
              <a:avLst/>
              <a:gdLst/>
              <a:ahLst/>
              <a:cxnLst/>
              <a:rect l="0" t="0" r="0" b="0"/>
              <a:pathLst>
                <a:path w="1144" h="925">
                  <a:moveTo>
                    <a:pt x="0" y="925"/>
                  </a:moveTo>
                  <a:lnTo>
                    <a:pt x="91" y="723"/>
                  </a:lnTo>
                  <a:lnTo>
                    <a:pt x="216" y="878"/>
                  </a:lnTo>
                  <a:lnTo>
                    <a:pt x="0" y="925"/>
                  </a:lnTo>
                  <a:close/>
                </a:path>
                <a:path w="1144" h="925">
                  <a:moveTo>
                    <a:pt x="1144" y="0"/>
                  </a:moveTo>
                  <a:lnTo>
                    <a:pt x="1052" y="201"/>
                  </a:lnTo>
                  <a:lnTo>
                    <a:pt x="928" y="47"/>
                  </a:lnTo>
                  <a:lnTo>
                    <a:pt x="1144" y="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44" name="path"/>
            <p:cNvSpPr/>
            <p:nvPr/>
          </p:nvSpPr>
          <p:spPr>
            <a:xfrm>
              <a:off x="111696" y="52252"/>
              <a:ext cx="1847684" cy="529453"/>
            </a:xfrm>
            <a:custGeom>
              <a:avLst/>
              <a:gdLst/>
              <a:ahLst/>
              <a:cxnLst/>
              <a:rect l="0" t="0" r="0" b="0"/>
              <a:pathLst>
                <a:path w="2909" h="833">
                  <a:moveTo>
                    <a:pt x="2" y="824"/>
                  </a:moveTo>
                  <a:lnTo>
                    <a:pt x="2907" y="9"/>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46" name="path"/>
            <p:cNvSpPr/>
            <p:nvPr/>
          </p:nvSpPr>
          <p:spPr>
            <a:xfrm>
              <a:off x="0" y="0"/>
              <a:ext cx="2071078" cy="633958"/>
            </a:xfrm>
            <a:custGeom>
              <a:avLst/>
              <a:gdLst/>
              <a:ahLst/>
              <a:cxnLst/>
              <a:rect l="0" t="0" r="0" b="0"/>
              <a:pathLst>
                <a:path w="3261" h="998">
                  <a:moveTo>
                    <a:pt x="0" y="956"/>
                  </a:moveTo>
                  <a:lnTo>
                    <a:pt x="164" y="807"/>
                  </a:lnTo>
                  <a:lnTo>
                    <a:pt x="217" y="998"/>
                  </a:lnTo>
                  <a:lnTo>
                    <a:pt x="0" y="956"/>
                  </a:lnTo>
                  <a:close/>
                </a:path>
                <a:path w="3261" h="998">
                  <a:moveTo>
                    <a:pt x="3261" y="41"/>
                  </a:moveTo>
                  <a:lnTo>
                    <a:pt x="3097" y="191"/>
                  </a:lnTo>
                  <a:lnTo>
                    <a:pt x="3043" y="0"/>
                  </a:lnTo>
                  <a:lnTo>
                    <a:pt x="3261" y="41"/>
                  </a:lnTo>
                  <a:close/>
                </a:path>
              </a:pathLst>
            </a:custGeom>
            <a:solidFill>
              <a:srgbClr val="000000">
                <a:alpha val="100000"/>
              </a:srgbClr>
            </a:solidFill>
            <a:ln cap="flat">
              <a:noFill/>
              <a:prstDash val="solid"/>
              <a:miter lim="0"/>
            </a:ln>
          </p:spPr>
          <p:txBody>
            <a:bodyPr rtlCol="0"/>
            <a:lstStyle/>
            <a:p>
              <a:pPr algn="ctr"/>
              <a:endParaRPr lang="zh-CN" altLang="en-US"/>
            </a:p>
          </p:txBody>
        </p:sp>
      </p:grpSp>
      <p:pic>
        <p:nvPicPr>
          <p:cNvPr id="48" name="picture 48"/>
          <p:cNvPicPr>
            <a:picLocks noChangeAspect="1"/>
          </p:cNvPicPr>
          <p:nvPr/>
        </p:nvPicPr>
        <p:blipFill>
          <a:blip r:embed="rId2"/>
          <a:stretch>
            <a:fillRect/>
          </a:stretch>
        </p:blipFill>
        <p:spPr>
          <a:xfrm rot="21600000">
            <a:off x="407042" y="1561241"/>
            <a:ext cx="1168351" cy="1180914"/>
          </a:xfrm>
          <a:prstGeom prst="rect">
            <a:avLst/>
          </a:prstGeom>
        </p:spPr>
      </p:pic>
      <p:pic>
        <p:nvPicPr>
          <p:cNvPr id="50" name="picture 50"/>
          <p:cNvPicPr>
            <a:picLocks noChangeAspect="1"/>
          </p:cNvPicPr>
          <p:nvPr/>
        </p:nvPicPr>
        <p:blipFill>
          <a:blip r:embed="rId2"/>
          <a:stretch>
            <a:fillRect/>
          </a:stretch>
        </p:blipFill>
        <p:spPr>
          <a:xfrm rot="21600000">
            <a:off x="407042" y="4115808"/>
            <a:ext cx="1168351" cy="1180914"/>
          </a:xfrm>
          <a:prstGeom prst="rect">
            <a:avLst/>
          </a:prstGeom>
        </p:spPr>
      </p:pic>
      <p:grpSp>
        <p:nvGrpSpPr>
          <p:cNvPr id="6" name="group 6"/>
          <p:cNvGrpSpPr/>
          <p:nvPr/>
        </p:nvGrpSpPr>
        <p:grpSpPr>
          <a:xfrm rot="21600000">
            <a:off x="5985002" y="1988273"/>
            <a:ext cx="1229397" cy="905408"/>
            <a:chOff x="0" y="0"/>
            <a:chExt cx="1229397" cy="905408"/>
          </a:xfrm>
        </p:grpSpPr>
        <p:sp>
          <p:nvSpPr>
            <p:cNvPr id="52" name="path"/>
            <p:cNvSpPr/>
            <p:nvPr/>
          </p:nvSpPr>
          <p:spPr>
            <a:xfrm>
              <a:off x="90943" y="64776"/>
              <a:ext cx="1047510" cy="775867"/>
            </a:xfrm>
            <a:custGeom>
              <a:avLst/>
              <a:gdLst/>
              <a:ahLst/>
              <a:cxnLst/>
              <a:rect l="0" t="0" r="0" b="0"/>
              <a:pathLst>
                <a:path w="1649" h="1221">
                  <a:moveTo>
                    <a:pt x="5" y="1213"/>
                  </a:moveTo>
                  <a:lnTo>
                    <a:pt x="1643" y="7"/>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54" name="path"/>
            <p:cNvSpPr/>
            <p:nvPr/>
          </p:nvSpPr>
          <p:spPr>
            <a:xfrm>
              <a:off x="0" y="0"/>
              <a:ext cx="1229397" cy="905408"/>
            </a:xfrm>
            <a:custGeom>
              <a:avLst/>
              <a:gdLst/>
              <a:ahLst/>
              <a:cxnLst/>
              <a:rect l="0" t="0" r="0" b="0"/>
              <a:pathLst>
                <a:path w="1936" h="1425">
                  <a:moveTo>
                    <a:pt x="0" y="1425"/>
                  </a:moveTo>
                  <a:lnTo>
                    <a:pt x="100" y="1228"/>
                  </a:lnTo>
                  <a:lnTo>
                    <a:pt x="218" y="1387"/>
                  </a:lnTo>
                  <a:lnTo>
                    <a:pt x="0" y="1425"/>
                  </a:lnTo>
                  <a:close/>
                </a:path>
                <a:path w="1936" h="1425">
                  <a:moveTo>
                    <a:pt x="1936" y="0"/>
                  </a:moveTo>
                  <a:lnTo>
                    <a:pt x="1835" y="197"/>
                  </a:lnTo>
                  <a:lnTo>
                    <a:pt x="1717" y="37"/>
                  </a:lnTo>
                  <a:lnTo>
                    <a:pt x="1936" y="0"/>
                  </a:lnTo>
                  <a:close/>
                </a:path>
              </a:pathLst>
            </a:custGeom>
            <a:solidFill>
              <a:srgbClr val="000000">
                <a:alpha val="100000"/>
              </a:srgbClr>
            </a:solidFill>
            <a:ln cap="flat">
              <a:noFill/>
              <a:prstDash val="solid"/>
              <a:miter lim="0"/>
            </a:ln>
          </p:spPr>
          <p:txBody>
            <a:bodyPr rtlCol="0"/>
            <a:lstStyle/>
            <a:p>
              <a:pPr algn="ctr"/>
              <a:endParaRPr lang="zh-CN" altLang="en-US"/>
            </a:p>
          </p:txBody>
        </p:sp>
      </p:grpSp>
      <p:pic>
        <p:nvPicPr>
          <p:cNvPr id="56" name="picture 56"/>
          <p:cNvPicPr>
            <a:picLocks noChangeAspect="1"/>
          </p:cNvPicPr>
          <p:nvPr/>
        </p:nvPicPr>
        <p:blipFill>
          <a:blip r:embed="rId3"/>
          <a:stretch>
            <a:fillRect/>
          </a:stretch>
        </p:blipFill>
        <p:spPr>
          <a:xfrm rot="21600000">
            <a:off x="7214399" y="4911916"/>
            <a:ext cx="1299947" cy="803193"/>
          </a:xfrm>
          <a:prstGeom prst="rect">
            <a:avLst/>
          </a:prstGeom>
        </p:spPr>
      </p:pic>
      <p:pic>
        <p:nvPicPr>
          <p:cNvPr id="58" name="picture 58"/>
          <p:cNvPicPr>
            <a:picLocks noChangeAspect="1"/>
          </p:cNvPicPr>
          <p:nvPr/>
        </p:nvPicPr>
        <p:blipFill>
          <a:blip r:embed="rId4"/>
          <a:stretch>
            <a:fillRect/>
          </a:stretch>
        </p:blipFill>
        <p:spPr>
          <a:xfrm rot="21600000">
            <a:off x="7214399" y="1623142"/>
            <a:ext cx="1299947" cy="792190"/>
          </a:xfrm>
          <a:prstGeom prst="rect">
            <a:avLst/>
          </a:prstGeom>
        </p:spPr>
      </p:pic>
      <p:pic>
        <p:nvPicPr>
          <p:cNvPr id="60" name="picture 60"/>
          <p:cNvPicPr>
            <a:picLocks noChangeAspect="1"/>
          </p:cNvPicPr>
          <p:nvPr/>
        </p:nvPicPr>
        <p:blipFill>
          <a:blip r:embed="rId4"/>
          <a:stretch>
            <a:fillRect/>
          </a:stretch>
        </p:blipFill>
        <p:spPr>
          <a:xfrm rot="21600000">
            <a:off x="7214399" y="3261002"/>
            <a:ext cx="1299947" cy="792190"/>
          </a:xfrm>
          <a:prstGeom prst="rect">
            <a:avLst/>
          </a:prstGeom>
        </p:spPr>
      </p:pic>
      <p:sp>
        <p:nvSpPr>
          <p:cNvPr id="62" name="textbox 62"/>
          <p:cNvSpPr/>
          <p:nvPr/>
        </p:nvSpPr>
        <p:spPr>
          <a:xfrm>
            <a:off x="710336" y="1090269"/>
            <a:ext cx="2637789" cy="481965"/>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83000"/>
              </a:lnSpc>
            </a:pPr>
            <a:r>
              <a:rPr sz="3600" kern="0" spc="80" dirty="0">
                <a:solidFill>
                  <a:srgbClr val="000000">
                    <a:alpha val="100000"/>
                  </a:srgbClr>
                </a:solidFill>
                <a:latin typeface="Arial" panose="020B0604020202020204"/>
                <a:ea typeface="Arial" panose="020B0604020202020204"/>
                <a:cs typeface="Arial" panose="020B0604020202020204"/>
              </a:rPr>
              <a:t>The</a:t>
            </a:r>
            <a:r>
              <a:rPr sz="3600" kern="0" spc="280" dirty="0">
                <a:solidFill>
                  <a:srgbClr val="000000">
                    <a:alpha val="100000"/>
                  </a:srgbClr>
                </a:solidFill>
                <a:latin typeface="Arial" panose="020B0604020202020204"/>
                <a:ea typeface="Arial" panose="020B0604020202020204"/>
                <a:cs typeface="Arial" panose="020B0604020202020204"/>
              </a:rPr>
              <a:t> </a:t>
            </a:r>
            <a:r>
              <a:rPr sz="3600" kern="0" spc="80" dirty="0">
                <a:solidFill>
                  <a:srgbClr val="000000">
                    <a:alpha val="100000"/>
                  </a:srgbClr>
                </a:solidFill>
                <a:latin typeface="Arial" panose="020B0604020202020204"/>
                <a:ea typeface="Arial" panose="020B0604020202020204"/>
                <a:cs typeface="Arial" panose="020B0604020202020204"/>
              </a:rPr>
              <a:t>Interne</a:t>
            </a:r>
            <a:r>
              <a:rPr sz="3600" kern="0" spc="70" dirty="0">
                <a:solidFill>
                  <a:srgbClr val="000000">
                    <a:alpha val="100000"/>
                  </a:srgbClr>
                </a:solidFill>
                <a:latin typeface="Arial" panose="020B0604020202020204"/>
                <a:ea typeface="Arial" panose="020B0604020202020204"/>
                <a:cs typeface="Arial" panose="020B0604020202020204"/>
              </a:rPr>
              <a:t>t</a:t>
            </a:r>
            <a:endParaRPr lang="en-US" altLang="en-US" sz="3600" dirty="0"/>
          </a:p>
        </p:txBody>
      </p:sp>
      <p:grpSp>
        <p:nvGrpSpPr>
          <p:cNvPr id="8" name="group 8"/>
          <p:cNvGrpSpPr/>
          <p:nvPr/>
        </p:nvGrpSpPr>
        <p:grpSpPr>
          <a:xfrm rot="21600000">
            <a:off x="5923076" y="3071164"/>
            <a:ext cx="1291323" cy="574916"/>
            <a:chOff x="0" y="0"/>
            <a:chExt cx="1291323" cy="574916"/>
          </a:xfrm>
        </p:grpSpPr>
        <p:sp>
          <p:nvSpPr>
            <p:cNvPr id="64" name="path"/>
            <p:cNvSpPr/>
            <p:nvPr/>
          </p:nvSpPr>
          <p:spPr>
            <a:xfrm>
              <a:off x="105494" y="48576"/>
              <a:ext cx="1080333" cy="477764"/>
            </a:xfrm>
            <a:custGeom>
              <a:avLst/>
              <a:gdLst/>
              <a:ahLst/>
              <a:cxnLst/>
              <a:rect l="0" t="0" r="0" b="0"/>
              <a:pathLst>
                <a:path w="1701" h="752">
                  <a:moveTo>
                    <a:pt x="3" y="9"/>
                  </a:moveTo>
                  <a:lnTo>
                    <a:pt x="1697" y="743"/>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66" name="path"/>
            <p:cNvSpPr/>
            <p:nvPr/>
          </p:nvSpPr>
          <p:spPr>
            <a:xfrm>
              <a:off x="0" y="0"/>
              <a:ext cx="1291323" cy="574916"/>
            </a:xfrm>
            <a:custGeom>
              <a:avLst/>
              <a:gdLst/>
              <a:ahLst/>
              <a:cxnLst/>
              <a:rect l="0" t="0" r="0" b="0"/>
              <a:pathLst>
                <a:path w="2033" h="905">
                  <a:moveTo>
                    <a:pt x="0" y="11"/>
                  </a:moveTo>
                  <a:lnTo>
                    <a:pt x="221" y="0"/>
                  </a:lnTo>
                  <a:lnTo>
                    <a:pt x="142" y="181"/>
                  </a:lnTo>
                  <a:lnTo>
                    <a:pt x="0" y="11"/>
                  </a:lnTo>
                  <a:close/>
                </a:path>
                <a:path w="2033" h="905">
                  <a:moveTo>
                    <a:pt x="2033" y="893"/>
                  </a:moveTo>
                  <a:lnTo>
                    <a:pt x="1811" y="905"/>
                  </a:lnTo>
                  <a:lnTo>
                    <a:pt x="1890" y="723"/>
                  </a:lnTo>
                  <a:lnTo>
                    <a:pt x="2033" y="893"/>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10" name="group 10"/>
          <p:cNvGrpSpPr/>
          <p:nvPr/>
        </p:nvGrpSpPr>
        <p:grpSpPr>
          <a:xfrm rot="21600000">
            <a:off x="5517362" y="3185998"/>
            <a:ext cx="642239" cy="1357922"/>
            <a:chOff x="0" y="0"/>
            <a:chExt cx="642239" cy="1357922"/>
          </a:xfrm>
        </p:grpSpPr>
        <p:sp>
          <p:nvSpPr>
            <p:cNvPr id="68" name="path"/>
            <p:cNvSpPr/>
            <p:nvPr/>
          </p:nvSpPr>
          <p:spPr>
            <a:xfrm>
              <a:off x="47570" y="103895"/>
              <a:ext cx="547098" cy="1150130"/>
            </a:xfrm>
            <a:custGeom>
              <a:avLst/>
              <a:gdLst/>
              <a:ahLst/>
              <a:cxnLst/>
              <a:rect l="0" t="0" r="0" b="0"/>
              <a:pathLst>
                <a:path w="861" h="1811">
                  <a:moveTo>
                    <a:pt x="8" y="4"/>
                  </a:moveTo>
                  <a:lnTo>
                    <a:pt x="852" y="1807"/>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70" name="path"/>
            <p:cNvSpPr/>
            <p:nvPr/>
          </p:nvSpPr>
          <p:spPr>
            <a:xfrm>
              <a:off x="0" y="0"/>
              <a:ext cx="642239" cy="1357922"/>
            </a:xfrm>
            <a:custGeom>
              <a:avLst/>
              <a:gdLst/>
              <a:ahLst/>
              <a:cxnLst/>
              <a:rect l="0" t="0" r="0" b="0"/>
              <a:pathLst>
                <a:path w="1011" h="2138">
                  <a:moveTo>
                    <a:pt x="5" y="0"/>
                  </a:moveTo>
                  <a:lnTo>
                    <a:pt x="179" y="137"/>
                  </a:lnTo>
                  <a:lnTo>
                    <a:pt x="0" y="221"/>
                  </a:lnTo>
                  <a:lnTo>
                    <a:pt x="5" y="0"/>
                  </a:lnTo>
                  <a:close/>
                </a:path>
                <a:path w="1011" h="2138">
                  <a:moveTo>
                    <a:pt x="1005" y="2138"/>
                  </a:moveTo>
                  <a:lnTo>
                    <a:pt x="831" y="2000"/>
                  </a:lnTo>
                  <a:lnTo>
                    <a:pt x="1011" y="1916"/>
                  </a:lnTo>
                  <a:lnTo>
                    <a:pt x="1005" y="2138"/>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12" name="group 12"/>
          <p:cNvGrpSpPr/>
          <p:nvPr/>
        </p:nvGrpSpPr>
        <p:grpSpPr>
          <a:xfrm rot="21600000">
            <a:off x="1991880" y="5291619"/>
            <a:ext cx="1126794" cy="719658"/>
            <a:chOff x="0" y="0"/>
            <a:chExt cx="1126794" cy="719658"/>
          </a:xfrm>
        </p:grpSpPr>
        <p:sp>
          <p:nvSpPr>
            <p:cNvPr id="72" name="path"/>
            <p:cNvSpPr/>
            <p:nvPr/>
          </p:nvSpPr>
          <p:spPr>
            <a:xfrm>
              <a:off x="0" y="4343"/>
              <a:ext cx="1126794" cy="715314"/>
            </a:xfrm>
            <a:custGeom>
              <a:avLst/>
              <a:gdLst/>
              <a:ahLst/>
              <a:cxnLst/>
              <a:rect l="0" t="0" r="0" b="0"/>
              <a:pathLst>
                <a:path w="1774" h="1126">
                  <a:moveTo>
                    <a:pt x="0" y="448"/>
                  </a:moveTo>
                  <a:lnTo>
                    <a:pt x="1034" y="448"/>
                  </a:lnTo>
                  <a:lnTo>
                    <a:pt x="1462" y="0"/>
                  </a:lnTo>
                  <a:lnTo>
                    <a:pt x="1478" y="448"/>
                  </a:lnTo>
                  <a:lnTo>
                    <a:pt x="1774" y="448"/>
                  </a:lnTo>
                  <a:lnTo>
                    <a:pt x="1774" y="561"/>
                  </a:lnTo>
                  <a:lnTo>
                    <a:pt x="1774" y="561"/>
                  </a:lnTo>
                  <a:lnTo>
                    <a:pt x="1774" y="730"/>
                  </a:lnTo>
                  <a:lnTo>
                    <a:pt x="1774" y="1126"/>
                  </a:lnTo>
                  <a:lnTo>
                    <a:pt x="1478" y="1126"/>
                  </a:lnTo>
                  <a:lnTo>
                    <a:pt x="1034" y="1126"/>
                  </a:lnTo>
                  <a:lnTo>
                    <a:pt x="1034" y="1126"/>
                  </a:lnTo>
                  <a:lnTo>
                    <a:pt x="0" y="1126"/>
                  </a:lnTo>
                  <a:lnTo>
                    <a:pt x="0" y="730"/>
                  </a:lnTo>
                  <a:lnTo>
                    <a:pt x="0" y="561"/>
                  </a:lnTo>
                  <a:lnTo>
                    <a:pt x="0" y="561"/>
                  </a:lnTo>
                  <a:lnTo>
                    <a:pt x="0" y="448"/>
                  </a:lnTo>
                  <a:close/>
                </a:path>
              </a:pathLst>
            </a:custGeom>
            <a:solidFill>
              <a:srgbClr val="F8FFC4">
                <a:alpha val="100000"/>
              </a:srgbClr>
            </a:solidFill>
            <a:ln cap="flat">
              <a:noFill/>
              <a:prstDash val="solid"/>
              <a:miter lim="0"/>
            </a:ln>
          </p:spPr>
          <p:txBody>
            <a:bodyPr rtlCol="0"/>
            <a:lstStyle/>
            <a:p>
              <a:pPr algn="ctr"/>
              <a:endParaRPr lang="zh-CN" altLang="en-US"/>
            </a:p>
          </p:txBody>
        </p:sp>
        <p:sp>
          <p:nvSpPr>
            <p:cNvPr id="74" name="path"/>
            <p:cNvSpPr/>
            <p:nvPr/>
          </p:nvSpPr>
          <p:spPr>
            <a:xfrm>
              <a:off x="652433" y="0"/>
              <a:ext cx="280562" cy="293802"/>
            </a:xfrm>
            <a:custGeom>
              <a:avLst/>
              <a:gdLst/>
              <a:ahLst/>
              <a:cxnLst/>
              <a:rect l="0" t="0" r="0" b="0"/>
              <a:pathLst>
                <a:path w="441" h="462">
                  <a:moveTo>
                    <a:pt x="7" y="455"/>
                  </a:moveTo>
                  <a:lnTo>
                    <a:pt x="434" y="6"/>
                  </a:lnTo>
                </a:path>
              </a:pathLst>
            </a:custGeom>
            <a:noFill/>
            <a:ln w="12599" cap="flat">
              <a:solidFill>
                <a:srgbClr val="5F6B00">
                  <a:alpha val="100000"/>
                </a:srgbClr>
              </a:solidFill>
              <a:prstDash val="solid"/>
              <a:miter lim="386370"/>
            </a:ln>
          </p:spPr>
          <p:txBody>
            <a:bodyPr rtlCol="0"/>
            <a:lstStyle/>
            <a:p>
              <a:pPr algn="ctr"/>
              <a:endParaRPr lang="zh-CN" altLang="en-US"/>
            </a:p>
          </p:txBody>
        </p:sp>
      </p:grpSp>
      <p:grpSp>
        <p:nvGrpSpPr>
          <p:cNvPr id="14" name="group 14"/>
          <p:cNvGrpSpPr/>
          <p:nvPr/>
        </p:nvGrpSpPr>
        <p:grpSpPr>
          <a:xfrm rot="21600000">
            <a:off x="4438433" y="4100398"/>
            <a:ext cx="1330922" cy="561962"/>
            <a:chOff x="0" y="0"/>
            <a:chExt cx="1330922" cy="561962"/>
          </a:xfrm>
        </p:grpSpPr>
        <p:sp>
          <p:nvSpPr>
            <p:cNvPr id="76" name="path"/>
            <p:cNvSpPr/>
            <p:nvPr/>
          </p:nvSpPr>
          <p:spPr>
            <a:xfrm>
              <a:off x="106710" y="49242"/>
              <a:ext cx="1117501" cy="463476"/>
            </a:xfrm>
            <a:custGeom>
              <a:avLst/>
              <a:gdLst/>
              <a:ahLst/>
              <a:cxnLst/>
              <a:rect l="0" t="0" r="0" b="0"/>
              <a:pathLst>
                <a:path w="1759" h="729">
                  <a:moveTo>
                    <a:pt x="3" y="9"/>
                  </a:moveTo>
                  <a:lnTo>
                    <a:pt x="1756" y="720"/>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78" name="path"/>
            <p:cNvSpPr/>
            <p:nvPr/>
          </p:nvSpPr>
          <p:spPr>
            <a:xfrm>
              <a:off x="0" y="0"/>
              <a:ext cx="1330922" cy="561962"/>
            </a:xfrm>
            <a:custGeom>
              <a:avLst/>
              <a:gdLst/>
              <a:ahLst/>
              <a:cxnLst/>
              <a:rect l="0" t="0" r="0" b="0"/>
              <a:pathLst>
                <a:path w="2095" h="884">
                  <a:moveTo>
                    <a:pt x="0" y="17"/>
                  </a:moveTo>
                  <a:lnTo>
                    <a:pt x="221" y="0"/>
                  </a:lnTo>
                  <a:lnTo>
                    <a:pt x="146" y="183"/>
                  </a:lnTo>
                  <a:lnTo>
                    <a:pt x="0" y="17"/>
                  </a:lnTo>
                  <a:close/>
                </a:path>
                <a:path w="2095" h="884">
                  <a:moveTo>
                    <a:pt x="2095" y="867"/>
                  </a:moveTo>
                  <a:lnTo>
                    <a:pt x="1874" y="884"/>
                  </a:lnTo>
                  <a:lnTo>
                    <a:pt x="1949" y="701"/>
                  </a:lnTo>
                  <a:lnTo>
                    <a:pt x="2095" y="867"/>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16" name="group 16"/>
          <p:cNvGrpSpPr/>
          <p:nvPr/>
        </p:nvGrpSpPr>
        <p:grpSpPr>
          <a:xfrm rot="21600000">
            <a:off x="5172125" y="5128564"/>
            <a:ext cx="983869" cy="612000"/>
            <a:chOff x="0" y="0"/>
            <a:chExt cx="983869" cy="612000"/>
          </a:xfrm>
        </p:grpSpPr>
        <p:sp>
          <p:nvSpPr>
            <p:cNvPr id="80" name="path"/>
            <p:cNvSpPr/>
            <p:nvPr/>
          </p:nvSpPr>
          <p:spPr>
            <a:xfrm>
              <a:off x="96395" y="56929"/>
              <a:ext cx="791078" cy="498140"/>
            </a:xfrm>
            <a:custGeom>
              <a:avLst/>
              <a:gdLst/>
              <a:ahLst/>
              <a:cxnLst/>
              <a:rect l="0" t="0" r="0" b="0"/>
              <a:pathLst>
                <a:path w="1245" h="784">
                  <a:moveTo>
                    <a:pt x="1240" y="8"/>
                  </a:moveTo>
                  <a:lnTo>
                    <a:pt x="5" y="776"/>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82" name="path"/>
            <p:cNvSpPr/>
            <p:nvPr/>
          </p:nvSpPr>
          <p:spPr>
            <a:xfrm>
              <a:off x="0" y="0"/>
              <a:ext cx="983869" cy="612000"/>
            </a:xfrm>
            <a:custGeom>
              <a:avLst/>
              <a:gdLst/>
              <a:ahLst/>
              <a:cxnLst/>
              <a:rect l="0" t="0" r="0" b="0"/>
              <a:pathLst>
                <a:path w="1549" h="963">
                  <a:moveTo>
                    <a:pt x="1549" y="0"/>
                  </a:moveTo>
                  <a:lnTo>
                    <a:pt x="1433" y="188"/>
                  </a:lnTo>
                  <a:lnTo>
                    <a:pt x="1328" y="20"/>
                  </a:lnTo>
                  <a:lnTo>
                    <a:pt x="1549" y="0"/>
                  </a:lnTo>
                  <a:close/>
                </a:path>
                <a:path w="1549" h="963">
                  <a:moveTo>
                    <a:pt x="0" y="963"/>
                  </a:moveTo>
                  <a:lnTo>
                    <a:pt x="116" y="774"/>
                  </a:lnTo>
                  <a:lnTo>
                    <a:pt x="221" y="943"/>
                  </a:lnTo>
                  <a:lnTo>
                    <a:pt x="0" y="963"/>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18" name="group 18"/>
          <p:cNvGrpSpPr/>
          <p:nvPr/>
        </p:nvGrpSpPr>
        <p:grpSpPr>
          <a:xfrm rot="21600000">
            <a:off x="3827525" y="2445118"/>
            <a:ext cx="1229754" cy="466204"/>
            <a:chOff x="0" y="0"/>
            <a:chExt cx="1229754" cy="466204"/>
          </a:xfrm>
        </p:grpSpPr>
        <p:sp>
          <p:nvSpPr>
            <p:cNvPr id="84" name="path"/>
            <p:cNvSpPr/>
            <p:nvPr/>
          </p:nvSpPr>
          <p:spPr>
            <a:xfrm>
              <a:off x="108788" y="50582"/>
              <a:ext cx="1012164" cy="365040"/>
            </a:xfrm>
            <a:custGeom>
              <a:avLst/>
              <a:gdLst/>
              <a:ahLst/>
              <a:cxnLst/>
              <a:rect l="0" t="0" r="0" b="0"/>
              <a:pathLst>
                <a:path w="1593" h="574">
                  <a:moveTo>
                    <a:pt x="3" y="9"/>
                  </a:moveTo>
                  <a:lnTo>
                    <a:pt x="1590" y="565"/>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86" name="path"/>
            <p:cNvSpPr/>
            <p:nvPr/>
          </p:nvSpPr>
          <p:spPr>
            <a:xfrm>
              <a:off x="0" y="0"/>
              <a:ext cx="1229754" cy="466204"/>
            </a:xfrm>
            <a:custGeom>
              <a:avLst/>
              <a:gdLst/>
              <a:ahLst/>
              <a:cxnLst/>
              <a:rect l="0" t="0" r="0" b="0"/>
              <a:pathLst>
                <a:path w="1936" h="734">
                  <a:moveTo>
                    <a:pt x="0" y="27"/>
                  </a:moveTo>
                  <a:lnTo>
                    <a:pt x="219" y="0"/>
                  </a:lnTo>
                  <a:lnTo>
                    <a:pt x="154" y="187"/>
                  </a:lnTo>
                  <a:lnTo>
                    <a:pt x="0" y="27"/>
                  </a:lnTo>
                  <a:close/>
                </a:path>
                <a:path w="1936" h="734">
                  <a:moveTo>
                    <a:pt x="1936" y="706"/>
                  </a:moveTo>
                  <a:lnTo>
                    <a:pt x="1716" y="734"/>
                  </a:lnTo>
                  <a:lnTo>
                    <a:pt x="1782" y="547"/>
                  </a:lnTo>
                  <a:lnTo>
                    <a:pt x="1936" y="706"/>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20" name="group 20"/>
          <p:cNvGrpSpPr/>
          <p:nvPr/>
        </p:nvGrpSpPr>
        <p:grpSpPr>
          <a:xfrm rot="21600000">
            <a:off x="4123080" y="3065043"/>
            <a:ext cx="996480" cy="523430"/>
            <a:chOff x="0" y="0"/>
            <a:chExt cx="996480" cy="523430"/>
          </a:xfrm>
        </p:grpSpPr>
        <p:sp>
          <p:nvSpPr>
            <p:cNvPr id="88" name="path"/>
            <p:cNvSpPr/>
            <p:nvPr/>
          </p:nvSpPr>
          <p:spPr>
            <a:xfrm>
              <a:off x="101109" y="49134"/>
              <a:ext cx="794260" cy="425162"/>
            </a:xfrm>
            <a:custGeom>
              <a:avLst/>
              <a:gdLst/>
              <a:ahLst/>
              <a:cxnLst/>
              <a:rect l="0" t="0" r="0" b="0"/>
              <a:pathLst>
                <a:path w="1250" h="669">
                  <a:moveTo>
                    <a:pt x="1246" y="8"/>
                  </a:moveTo>
                  <a:lnTo>
                    <a:pt x="4" y="660"/>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90" name="path"/>
            <p:cNvSpPr/>
            <p:nvPr/>
          </p:nvSpPr>
          <p:spPr>
            <a:xfrm>
              <a:off x="0" y="0"/>
              <a:ext cx="996480" cy="523430"/>
            </a:xfrm>
            <a:custGeom>
              <a:avLst/>
              <a:gdLst/>
              <a:ahLst/>
              <a:cxnLst/>
              <a:rect l="0" t="0" r="0" b="0"/>
              <a:pathLst>
                <a:path w="1569" h="824">
                  <a:moveTo>
                    <a:pt x="1569" y="0"/>
                  </a:moveTo>
                  <a:lnTo>
                    <a:pt x="1440" y="180"/>
                  </a:lnTo>
                  <a:lnTo>
                    <a:pt x="1347" y="4"/>
                  </a:lnTo>
                  <a:lnTo>
                    <a:pt x="1569" y="0"/>
                  </a:lnTo>
                  <a:close/>
                </a:path>
                <a:path w="1569" h="824">
                  <a:moveTo>
                    <a:pt x="0" y="824"/>
                  </a:moveTo>
                  <a:lnTo>
                    <a:pt x="129" y="644"/>
                  </a:lnTo>
                  <a:lnTo>
                    <a:pt x="221" y="819"/>
                  </a:lnTo>
                  <a:lnTo>
                    <a:pt x="0" y="824"/>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22" name="group 22"/>
          <p:cNvGrpSpPr/>
          <p:nvPr/>
        </p:nvGrpSpPr>
        <p:grpSpPr>
          <a:xfrm rot="21600000">
            <a:off x="3118319" y="5295595"/>
            <a:ext cx="1126083" cy="458647"/>
            <a:chOff x="0" y="0"/>
            <a:chExt cx="1126083" cy="458647"/>
          </a:xfrm>
        </p:grpSpPr>
        <p:sp>
          <p:nvSpPr>
            <p:cNvPr id="92" name="path"/>
            <p:cNvSpPr/>
            <p:nvPr/>
          </p:nvSpPr>
          <p:spPr>
            <a:xfrm>
              <a:off x="107551" y="49920"/>
              <a:ext cx="910979" cy="358807"/>
            </a:xfrm>
            <a:custGeom>
              <a:avLst/>
              <a:gdLst/>
              <a:ahLst/>
              <a:cxnLst/>
              <a:rect l="0" t="0" r="0" b="0"/>
              <a:pathLst>
                <a:path w="1434" h="565">
                  <a:moveTo>
                    <a:pt x="1431" y="555"/>
                  </a:moveTo>
                  <a:lnTo>
                    <a:pt x="3" y="9"/>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94" name="path"/>
            <p:cNvSpPr/>
            <p:nvPr/>
          </p:nvSpPr>
          <p:spPr>
            <a:xfrm>
              <a:off x="0" y="0"/>
              <a:ext cx="1126083" cy="458647"/>
            </a:xfrm>
            <a:custGeom>
              <a:avLst/>
              <a:gdLst/>
              <a:ahLst/>
              <a:cxnLst/>
              <a:rect l="0" t="0" r="0" b="0"/>
              <a:pathLst>
                <a:path w="1773" h="722">
                  <a:moveTo>
                    <a:pt x="1773" y="700"/>
                  </a:moveTo>
                  <a:lnTo>
                    <a:pt x="1552" y="722"/>
                  </a:lnTo>
                  <a:lnTo>
                    <a:pt x="1623" y="536"/>
                  </a:lnTo>
                  <a:lnTo>
                    <a:pt x="1773" y="700"/>
                  </a:lnTo>
                  <a:close/>
                </a:path>
                <a:path w="1773" h="722">
                  <a:moveTo>
                    <a:pt x="0" y="21"/>
                  </a:moveTo>
                  <a:lnTo>
                    <a:pt x="220" y="0"/>
                  </a:lnTo>
                  <a:lnTo>
                    <a:pt x="149" y="185"/>
                  </a:lnTo>
                  <a:lnTo>
                    <a:pt x="0" y="21"/>
                  </a:lnTo>
                  <a:close/>
                </a:path>
              </a:pathLst>
            </a:custGeom>
            <a:solidFill>
              <a:srgbClr val="000000">
                <a:alpha val="100000"/>
              </a:srgbClr>
            </a:solidFill>
            <a:ln cap="flat">
              <a:noFill/>
              <a:prstDash val="solid"/>
              <a:miter lim="0"/>
            </a:ln>
          </p:spPr>
          <p:txBody>
            <a:bodyPr rtlCol="0"/>
            <a:lstStyle/>
            <a:p>
              <a:pPr algn="ctr"/>
              <a:endParaRPr lang="zh-CN" altLang="en-US"/>
            </a:p>
          </p:txBody>
        </p:sp>
      </p:grpSp>
      <p:graphicFrame>
        <p:nvGraphicFramePr>
          <p:cNvPr id="96" name="table 96"/>
          <p:cNvGraphicFramePr>
            <a:graphicFrameLocks noGrp="1"/>
          </p:cNvGraphicFramePr>
          <p:nvPr/>
        </p:nvGraphicFramePr>
        <p:xfrm>
          <a:off x="1985580" y="5574778"/>
          <a:ext cx="1139189" cy="442594"/>
        </p:xfrm>
        <a:graphic>
          <a:graphicData uri="http://schemas.openxmlformats.org/drawingml/2006/table">
            <a:tbl>
              <a:tblPr/>
              <a:tblGrid>
                <a:gridCol w="1139189"/>
              </a:tblGrid>
              <a:tr h="433069">
                <a:tc>
                  <a:txBody>
                    <a:bodyPr/>
                    <a:lstStyle/>
                    <a:p>
                      <a:pPr algn="l" rtl="0" eaLnBrk="0">
                        <a:lnSpc>
                          <a:spcPct val="103000"/>
                        </a:lnSpc>
                      </a:pPr>
                      <a:endParaRPr lang="en-US" altLang="en-US" sz="900" dirty="0"/>
                    </a:p>
                    <a:p>
                      <a:pPr marL="167640" algn="l" rtl="0" eaLnBrk="0">
                        <a:lnSpc>
                          <a:spcPct val="75000"/>
                        </a:lnSpc>
                      </a:pPr>
                      <a:r>
                        <a:rPr sz="2400" kern="0" spc="40" dirty="0">
                          <a:solidFill>
                            <a:srgbClr val="000000">
                              <a:alpha val="100000"/>
                            </a:srgbClr>
                          </a:solidFill>
                          <a:latin typeface="Arial" panose="020B0604020202020204"/>
                          <a:ea typeface="Arial" panose="020B0604020202020204"/>
                          <a:cs typeface="Arial" panose="020B0604020202020204"/>
                        </a:rPr>
                        <a:t>router</a:t>
                      </a:r>
                      <a:endParaRPr lang="en-US" altLang="en-US" sz="24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r>
            </a:tbl>
          </a:graphicData>
        </a:graphic>
      </p:graphicFrame>
      <p:grpSp>
        <p:nvGrpSpPr>
          <p:cNvPr id="24" name="group 24"/>
          <p:cNvGrpSpPr/>
          <p:nvPr/>
        </p:nvGrpSpPr>
        <p:grpSpPr>
          <a:xfrm rot="21600000">
            <a:off x="1587957" y="2113915"/>
            <a:ext cx="1311846" cy="380530"/>
            <a:chOff x="0" y="0"/>
            <a:chExt cx="1311846" cy="380530"/>
          </a:xfrm>
        </p:grpSpPr>
        <p:sp>
          <p:nvSpPr>
            <p:cNvPr id="98" name="path"/>
            <p:cNvSpPr/>
            <p:nvPr/>
          </p:nvSpPr>
          <p:spPr>
            <a:xfrm>
              <a:off x="112997" y="53286"/>
              <a:ext cx="1085850" cy="273956"/>
            </a:xfrm>
            <a:custGeom>
              <a:avLst/>
              <a:gdLst/>
              <a:ahLst/>
              <a:cxnLst/>
              <a:rect l="0" t="0" r="0" b="0"/>
              <a:pathLst>
                <a:path w="1710" h="431">
                  <a:moveTo>
                    <a:pt x="2" y="9"/>
                  </a:moveTo>
                  <a:lnTo>
                    <a:pt x="1707" y="421"/>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00" name="path"/>
            <p:cNvSpPr/>
            <p:nvPr/>
          </p:nvSpPr>
          <p:spPr>
            <a:xfrm>
              <a:off x="0" y="0"/>
              <a:ext cx="1311846" cy="380530"/>
            </a:xfrm>
            <a:custGeom>
              <a:avLst/>
              <a:gdLst/>
              <a:ahLst/>
              <a:cxnLst/>
              <a:rect l="0" t="0" r="0" b="0"/>
              <a:pathLst>
                <a:path w="2065" h="599">
                  <a:moveTo>
                    <a:pt x="0" y="49"/>
                  </a:moveTo>
                  <a:lnTo>
                    <a:pt x="216" y="0"/>
                  </a:lnTo>
                  <a:lnTo>
                    <a:pt x="169" y="192"/>
                  </a:lnTo>
                  <a:lnTo>
                    <a:pt x="0" y="49"/>
                  </a:lnTo>
                  <a:close/>
                </a:path>
                <a:path w="2065" h="599">
                  <a:moveTo>
                    <a:pt x="2065" y="549"/>
                  </a:moveTo>
                  <a:lnTo>
                    <a:pt x="1849" y="599"/>
                  </a:lnTo>
                  <a:lnTo>
                    <a:pt x="1896" y="406"/>
                  </a:lnTo>
                  <a:lnTo>
                    <a:pt x="2065" y="549"/>
                  </a:lnTo>
                  <a:close/>
                </a:path>
              </a:pathLst>
            </a:custGeom>
            <a:solidFill>
              <a:srgbClr val="000000">
                <a:alpha val="100000"/>
              </a:srgbClr>
            </a:solidFill>
            <a:ln cap="flat">
              <a:noFill/>
              <a:prstDash val="solid"/>
              <a:miter lim="0"/>
            </a:ln>
          </p:spPr>
          <p:txBody>
            <a:bodyPr rtlCol="0"/>
            <a:lstStyle/>
            <a:p>
              <a:pPr algn="ctr"/>
              <a:endParaRPr lang="zh-CN" altLang="en-US"/>
            </a:p>
          </p:txBody>
        </p:sp>
      </p:grpSp>
      <p:pic>
        <p:nvPicPr>
          <p:cNvPr id="102" name="picture 102"/>
          <p:cNvPicPr>
            <a:picLocks noChangeAspect="1"/>
          </p:cNvPicPr>
          <p:nvPr/>
        </p:nvPicPr>
        <p:blipFill>
          <a:blip r:embed="rId1"/>
          <a:stretch>
            <a:fillRect/>
          </a:stretch>
        </p:blipFill>
        <p:spPr>
          <a:xfrm rot="21600000">
            <a:off x="5157573" y="2638696"/>
            <a:ext cx="727123" cy="547314"/>
          </a:xfrm>
          <a:prstGeom prst="rect">
            <a:avLst/>
          </a:prstGeom>
        </p:spPr>
      </p:pic>
      <p:pic>
        <p:nvPicPr>
          <p:cNvPr id="104" name="picture 104"/>
          <p:cNvPicPr>
            <a:picLocks noChangeAspect="1"/>
          </p:cNvPicPr>
          <p:nvPr/>
        </p:nvPicPr>
        <p:blipFill>
          <a:blip r:embed="rId1"/>
          <a:stretch>
            <a:fillRect/>
          </a:stretch>
        </p:blipFill>
        <p:spPr>
          <a:xfrm rot="21600000">
            <a:off x="2754934" y="4749531"/>
            <a:ext cx="727113" cy="547314"/>
          </a:xfrm>
          <a:prstGeom prst="rect">
            <a:avLst/>
          </a:prstGeom>
        </p:spPr>
      </p:pic>
      <p:pic>
        <p:nvPicPr>
          <p:cNvPr id="106" name="picture 106"/>
          <p:cNvPicPr>
            <a:picLocks noChangeAspect="1"/>
          </p:cNvPicPr>
          <p:nvPr/>
        </p:nvPicPr>
        <p:blipFill>
          <a:blip r:embed="rId1"/>
          <a:stretch>
            <a:fillRect/>
          </a:stretch>
        </p:blipFill>
        <p:spPr>
          <a:xfrm rot="21600000">
            <a:off x="3000095" y="2207772"/>
            <a:ext cx="727113" cy="547314"/>
          </a:xfrm>
          <a:prstGeom prst="rect">
            <a:avLst/>
          </a:prstGeom>
        </p:spPr>
      </p:pic>
      <p:grpSp>
        <p:nvGrpSpPr>
          <p:cNvPr id="26" name="group 26"/>
          <p:cNvGrpSpPr/>
          <p:nvPr/>
        </p:nvGrpSpPr>
        <p:grpSpPr>
          <a:xfrm rot="21600000">
            <a:off x="1587957" y="4675682"/>
            <a:ext cx="1066685" cy="365760"/>
            <a:chOff x="0" y="0"/>
            <a:chExt cx="1066685" cy="365760"/>
          </a:xfrm>
        </p:grpSpPr>
        <p:sp>
          <p:nvSpPr>
            <p:cNvPr id="108" name="path"/>
            <p:cNvSpPr/>
            <p:nvPr/>
          </p:nvSpPr>
          <p:spPr>
            <a:xfrm>
              <a:off x="110893" y="51923"/>
              <a:ext cx="844898" cy="261912"/>
            </a:xfrm>
            <a:custGeom>
              <a:avLst/>
              <a:gdLst/>
              <a:ahLst/>
              <a:cxnLst/>
              <a:rect l="0" t="0" r="0" b="0"/>
              <a:pathLst>
                <a:path w="1330" h="412">
                  <a:moveTo>
                    <a:pt x="2" y="9"/>
                  </a:moveTo>
                  <a:lnTo>
                    <a:pt x="1327" y="402"/>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10" name="path"/>
            <p:cNvSpPr/>
            <p:nvPr/>
          </p:nvSpPr>
          <p:spPr>
            <a:xfrm>
              <a:off x="0" y="0"/>
              <a:ext cx="1066685" cy="365760"/>
            </a:xfrm>
            <a:custGeom>
              <a:avLst/>
              <a:gdLst/>
              <a:ahLst/>
              <a:cxnLst/>
              <a:rect l="0" t="0" r="0" b="0"/>
              <a:pathLst>
                <a:path w="1679" h="576">
                  <a:moveTo>
                    <a:pt x="0" y="38"/>
                  </a:moveTo>
                  <a:lnTo>
                    <a:pt x="218" y="0"/>
                  </a:lnTo>
                  <a:lnTo>
                    <a:pt x="162" y="189"/>
                  </a:lnTo>
                  <a:lnTo>
                    <a:pt x="0" y="38"/>
                  </a:lnTo>
                  <a:close/>
                </a:path>
                <a:path w="1679" h="576">
                  <a:moveTo>
                    <a:pt x="1679" y="537"/>
                  </a:moveTo>
                  <a:lnTo>
                    <a:pt x="1461" y="576"/>
                  </a:lnTo>
                  <a:lnTo>
                    <a:pt x="1517" y="386"/>
                  </a:lnTo>
                  <a:lnTo>
                    <a:pt x="1679" y="537"/>
                  </a:lnTo>
                  <a:close/>
                </a:path>
              </a:pathLst>
            </a:custGeom>
            <a:solidFill>
              <a:srgbClr val="000000">
                <a:alpha val="100000"/>
              </a:srgbClr>
            </a:solidFill>
            <a:ln cap="flat">
              <a:noFill/>
              <a:prstDash val="solid"/>
              <a:miter lim="0"/>
            </a:ln>
          </p:spPr>
          <p:txBody>
            <a:bodyPr rtlCol="0"/>
            <a:lstStyle/>
            <a:p>
              <a:pPr algn="ctr"/>
              <a:endParaRPr lang="zh-CN" altLang="en-US"/>
            </a:p>
          </p:txBody>
        </p:sp>
      </p:grpSp>
      <p:pic>
        <p:nvPicPr>
          <p:cNvPr id="112" name="picture 112"/>
          <p:cNvPicPr>
            <a:picLocks noChangeAspect="1"/>
          </p:cNvPicPr>
          <p:nvPr/>
        </p:nvPicPr>
        <p:blipFill>
          <a:blip r:embed="rId5"/>
          <a:stretch>
            <a:fillRect/>
          </a:stretch>
        </p:blipFill>
        <p:spPr>
          <a:xfrm rot="21600000">
            <a:off x="4344695" y="5484788"/>
            <a:ext cx="727113" cy="535912"/>
          </a:xfrm>
          <a:prstGeom prst="rect">
            <a:avLst/>
          </a:prstGeom>
        </p:spPr>
      </p:pic>
      <p:pic>
        <p:nvPicPr>
          <p:cNvPr id="114" name="picture 114"/>
          <p:cNvPicPr>
            <a:picLocks noChangeAspect="1"/>
          </p:cNvPicPr>
          <p:nvPr/>
        </p:nvPicPr>
        <p:blipFill>
          <a:blip r:embed="rId6"/>
          <a:stretch>
            <a:fillRect/>
          </a:stretch>
        </p:blipFill>
        <p:spPr>
          <a:xfrm rot="21600000">
            <a:off x="5792611" y="4581249"/>
            <a:ext cx="714587" cy="534875"/>
          </a:xfrm>
          <a:prstGeom prst="rect">
            <a:avLst/>
          </a:prstGeom>
        </p:spPr>
      </p:pic>
      <p:grpSp>
        <p:nvGrpSpPr>
          <p:cNvPr id="28" name="group 28"/>
          <p:cNvGrpSpPr/>
          <p:nvPr/>
        </p:nvGrpSpPr>
        <p:grpSpPr>
          <a:xfrm rot="21600000">
            <a:off x="6620040" y="4836236"/>
            <a:ext cx="594359" cy="452158"/>
            <a:chOff x="0" y="0"/>
            <a:chExt cx="594359" cy="452158"/>
          </a:xfrm>
        </p:grpSpPr>
        <p:sp>
          <p:nvSpPr>
            <p:cNvPr id="116" name="path"/>
            <p:cNvSpPr/>
            <p:nvPr/>
          </p:nvSpPr>
          <p:spPr>
            <a:xfrm>
              <a:off x="89785" y="66270"/>
              <a:ext cx="414787" cy="319630"/>
            </a:xfrm>
            <a:custGeom>
              <a:avLst/>
              <a:gdLst/>
              <a:ahLst/>
              <a:cxnLst/>
              <a:rect l="0" t="0" r="0" b="0"/>
              <a:pathLst>
                <a:path w="653" h="503">
                  <a:moveTo>
                    <a:pt x="6" y="7"/>
                  </a:moveTo>
                  <a:lnTo>
                    <a:pt x="647" y="495"/>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18" name="path"/>
            <p:cNvSpPr/>
            <p:nvPr/>
          </p:nvSpPr>
          <p:spPr>
            <a:xfrm>
              <a:off x="0" y="0"/>
              <a:ext cx="594359" cy="452158"/>
            </a:xfrm>
            <a:custGeom>
              <a:avLst/>
              <a:gdLst/>
              <a:ahLst/>
              <a:cxnLst/>
              <a:rect l="0" t="0" r="0" b="0"/>
              <a:pathLst>
                <a:path w="935" h="712">
                  <a:moveTo>
                    <a:pt x="0" y="0"/>
                  </a:moveTo>
                  <a:lnTo>
                    <a:pt x="218" y="41"/>
                  </a:lnTo>
                  <a:lnTo>
                    <a:pt x="98" y="199"/>
                  </a:lnTo>
                  <a:lnTo>
                    <a:pt x="0" y="0"/>
                  </a:lnTo>
                  <a:close/>
                </a:path>
                <a:path w="935" h="712">
                  <a:moveTo>
                    <a:pt x="935" y="712"/>
                  </a:moveTo>
                  <a:lnTo>
                    <a:pt x="717" y="670"/>
                  </a:lnTo>
                  <a:lnTo>
                    <a:pt x="837" y="513"/>
                  </a:lnTo>
                  <a:lnTo>
                    <a:pt x="935" y="712"/>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120" name="rect"/>
          <p:cNvSpPr/>
          <p:nvPr/>
        </p:nvSpPr>
        <p:spPr>
          <a:xfrm>
            <a:off x="2914018" y="5295732"/>
            <a:ext cx="23043" cy="285576"/>
          </a:xfrm>
          <a:prstGeom prst="rect">
            <a:avLst/>
          </a:prstGeom>
          <a:solidFill>
            <a:srgbClr val="5F6B00">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 name="table 12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algn="l" rtl="0" eaLnBrk="0">
                        <a:lnSpc>
                          <a:spcPct val="7000"/>
                        </a:lnSpc>
                      </a:pPr>
                      <a:endParaRPr lang="en-US" altLang="en-US" sz="100" dirty="0"/>
                    </a:p>
                    <a:p>
                      <a:pPr marL="8313420" algn="l" rtl="0" eaLnBrk="0">
                        <a:lnSpc>
                          <a:spcPct val="84000"/>
                        </a:lnSpc>
                      </a:pPr>
                      <a:r>
                        <a:rPr sz="1500" kern="0" spc="30" dirty="0">
                          <a:solidFill>
                            <a:srgbClr val="FFFFFF">
                              <a:alpha val="100000"/>
                            </a:srgbClr>
                          </a:solidFill>
                          <a:latin typeface="Arial" panose="020B0604020202020204"/>
                          <a:ea typeface="Arial" panose="020B0604020202020204"/>
                          <a:cs typeface="Arial" panose="020B0604020202020204"/>
                        </a:rPr>
                        <a:t>4</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26" name="textbox 126"/>
          <p:cNvSpPr/>
          <p:nvPr/>
        </p:nvSpPr>
        <p:spPr>
          <a:xfrm>
            <a:off x="667207" y="45059"/>
            <a:ext cx="7846694" cy="728344"/>
          </a:xfrm>
          <a:prstGeom prst="rect">
            <a:avLst/>
          </a:prstGeom>
        </p:spPr>
        <p:txBody>
          <a:bodyPr vert="horz" wrap="square" lIns="0" tIns="0" rIns="0" bIns="0"/>
          <a:lstStyle/>
          <a:p>
            <a:pPr algn="l" rtl="0" eaLnBrk="0">
              <a:lnSpc>
                <a:spcPct val="72000"/>
              </a:lnSpc>
            </a:pPr>
            <a:endParaRPr lang="en-US" altLang="en-US" sz="100" dirty="0"/>
          </a:p>
          <a:p>
            <a:pPr marL="12700" algn="l" rtl="0" eaLnBrk="0">
              <a:lnSpc>
                <a:spcPct val="75000"/>
              </a:lnSpc>
            </a:pPr>
            <a:r>
              <a:rPr sz="3600" kern="0" spc="50" dirty="0">
                <a:solidFill>
                  <a:srgbClr val="000000">
                    <a:alpha val="100000"/>
                  </a:srgbClr>
                </a:solidFill>
                <a:latin typeface="Arial" panose="020B0604020202020204"/>
                <a:ea typeface="Arial" panose="020B0604020202020204"/>
                <a:cs typeface="Arial" panose="020B0604020202020204"/>
              </a:rPr>
              <a:t>IP: Internet</a:t>
            </a:r>
            <a:r>
              <a:rPr sz="3600" kern="0" spc="280" dirty="0">
                <a:solidFill>
                  <a:srgbClr val="000000">
                    <a:alpha val="100000"/>
                  </a:srgbClr>
                </a:solidFill>
                <a:latin typeface="Arial" panose="020B0604020202020204"/>
                <a:ea typeface="Arial" panose="020B0604020202020204"/>
                <a:cs typeface="Arial" panose="020B0604020202020204"/>
              </a:rPr>
              <a:t> </a:t>
            </a:r>
            <a:r>
              <a:rPr sz="3600" kern="0" spc="50" dirty="0">
                <a:solidFill>
                  <a:srgbClr val="000000">
                    <a:alpha val="100000"/>
                  </a:srgbClr>
                </a:solidFill>
                <a:latin typeface="Arial" panose="020B0604020202020204"/>
                <a:ea typeface="Arial" panose="020B0604020202020204"/>
                <a:cs typeface="Arial" panose="020B0604020202020204"/>
              </a:rPr>
              <a:t>Proto</a:t>
            </a:r>
            <a:r>
              <a:rPr sz="3600" kern="0" spc="40" dirty="0">
                <a:solidFill>
                  <a:srgbClr val="000000">
                    <a:alpha val="100000"/>
                  </a:srgbClr>
                </a:solidFill>
                <a:latin typeface="Arial" panose="020B0604020202020204"/>
                <a:ea typeface="Arial" panose="020B0604020202020204"/>
                <a:cs typeface="Arial" panose="020B0604020202020204"/>
              </a:rPr>
              <a:t>co</a:t>
            </a:r>
            <a:r>
              <a:rPr sz="2400" kern="0" spc="250" dirty="0">
                <a:solidFill>
                  <a:srgbClr val="000000">
                    <a:alpha val="100000"/>
                  </a:srgbClr>
                </a:solidFill>
                <a:latin typeface="Arial" panose="020B0604020202020204"/>
                <a:ea typeface="Arial" panose="020B0604020202020204"/>
                <a:cs typeface="Arial" panose="020B0604020202020204"/>
                <a:hlinkClick r:id="rId1">
                  <a:extLst>
                    <a:ext uri="{DAF060AB-1E55-43B9-8AAB-6FB025537F2F}">
                      <wpsdc:hlinkClr xmlns:wpsdc="http://www.wps.cn/officeDocument/2017/drawingmlCustomData" val="000000"/>
                      <wpsdc:folHlinkClr xmlns:wpsdc="http://www.wps.cn/officeDocument/2017/drawingmlCustomData" val="000000"/>
                      <wpsdc:hlinkUnderline xmlns:wpsdc="http://www.wps.cn/officeDocument/2017/drawingmlCustomData" val="0"/>
                    </a:ext>
                  </a:extLst>
                </a:hlinkClick>
              </a:rPr>
              <a:t>137.222.0.38</a:t>
            </a:r>
            <a:endParaRPr lang="en-US" altLang="en-US" sz="2400" dirty="0"/>
          </a:p>
        </p:txBody>
      </p:sp>
      <p:pic>
        <p:nvPicPr>
          <p:cNvPr id="128" name="picture 128"/>
          <p:cNvPicPr>
            <a:picLocks noChangeAspect="1"/>
          </p:cNvPicPr>
          <p:nvPr/>
        </p:nvPicPr>
        <p:blipFill>
          <a:blip r:embed="rId2"/>
          <a:stretch>
            <a:fillRect/>
          </a:stretch>
        </p:blipFill>
        <p:spPr>
          <a:xfrm rot="21600000">
            <a:off x="3827525" y="2445118"/>
            <a:ext cx="2057171" cy="1143355"/>
          </a:xfrm>
          <a:prstGeom prst="rect">
            <a:avLst/>
          </a:prstGeom>
        </p:spPr>
      </p:pic>
      <p:grpSp>
        <p:nvGrpSpPr>
          <p:cNvPr id="30" name="group 30"/>
          <p:cNvGrpSpPr/>
          <p:nvPr/>
        </p:nvGrpSpPr>
        <p:grpSpPr>
          <a:xfrm rot="21600000">
            <a:off x="3900957" y="4149641"/>
            <a:ext cx="1761688" cy="1024275"/>
            <a:chOff x="0" y="0"/>
            <a:chExt cx="1761688" cy="1024275"/>
          </a:xfrm>
        </p:grpSpPr>
        <p:sp>
          <p:nvSpPr>
            <p:cNvPr id="130" name="path"/>
            <p:cNvSpPr/>
            <p:nvPr/>
          </p:nvSpPr>
          <p:spPr>
            <a:xfrm>
              <a:off x="644187" y="0"/>
              <a:ext cx="1117501" cy="463476"/>
            </a:xfrm>
            <a:custGeom>
              <a:avLst/>
              <a:gdLst/>
              <a:ahLst/>
              <a:cxnLst/>
              <a:rect l="0" t="0" r="0" b="0"/>
              <a:pathLst>
                <a:path w="1759" h="729">
                  <a:moveTo>
                    <a:pt x="3" y="9"/>
                  </a:moveTo>
                  <a:lnTo>
                    <a:pt x="1756" y="720"/>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32" name="path"/>
            <p:cNvSpPr/>
            <p:nvPr/>
          </p:nvSpPr>
          <p:spPr>
            <a:xfrm>
              <a:off x="0" y="127883"/>
              <a:ext cx="1447203" cy="896391"/>
            </a:xfrm>
            <a:custGeom>
              <a:avLst/>
              <a:gdLst/>
              <a:ahLst/>
              <a:cxnLst/>
              <a:rect l="0" t="0" r="0" b="0"/>
              <a:pathLst>
                <a:path w="2279" h="1411">
                  <a:moveTo>
                    <a:pt x="1139" y="1411"/>
                  </a:moveTo>
                  <a:lnTo>
                    <a:pt x="0" y="1411"/>
                  </a:lnTo>
                  <a:lnTo>
                    <a:pt x="0" y="0"/>
                  </a:lnTo>
                  <a:lnTo>
                    <a:pt x="2279" y="0"/>
                  </a:lnTo>
                  <a:lnTo>
                    <a:pt x="2279" y="1411"/>
                  </a:lnTo>
                  <a:lnTo>
                    <a:pt x="1139" y="1411"/>
                  </a:lnTo>
                  <a:close/>
                </a:path>
              </a:pathLst>
            </a:custGeom>
            <a:solidFill>
              <a:srgbClr val="E9E4F6">
                <a:alpha val="100000"/>
              </a:srgbClr>
            </a:solidFill>
            <a:ln cap="flat">
              <a:noFill/>
              <a:prstDash val="solid"/>
              <a:miter lim="0"/>
            </a:ln>
          </p:spPr>
          <p:txBody>
            <a:bodyPr rtlCol="0"/>
            <a:lstStyle/>
            <a:p>
              <a:pPr algn="ctr"/>
              <a:endParaRPr lang="zh-CN" altLang="en-US"/>
            </a:p>
          </p:txBody>
        </p:sp>
      </p:grpSp>
      <p:sp>
        <p:nvSpPr>
          <p:cNvPr id="134" name="path"/>
          <p:cNvSpPr/>
          <p:nvPr/>
        </p:nvSpPr>
        <p:spPr>
          <a:xfrm>
            <a:off x="3061709" y="4271252"/>
            <a:ext cx="843662" cy="1278684"/>
          </a:xfrm>
          <a:custGeom>
            <a:avLst/>
            <a:gdLst/>
            <a:ahLst/>
            <a:cxnLst/>
            <a:rect l="0" t="0" r="0" b="0"/>
            <a:pathLst>
              <a:path w="1328" h="2013">
                <a:moveTo>
                  <a:pt x="6" y="8"/>
                </a:moveTo>
                <a:lnTo>
                  <a:pt x="1321" y="715"/>
                </a:lnTo>
                <a:moveTo>
                  <a:pt x="1321" y="715"/>
                </a:moveTo>
                <a:lnTo>
                  <a:pt x="6" y="884"/>
                </a:lnTo>
                <a:moveTo>
                  <a:pt x="1321" y="715"/>
                </a:moveTo>
                <a:lnTo>
                  <a:pt x="6" y="2006"/>
                </a:lnTo>
              </a:path>
            </a:pathLst>
          </a:custGeom>
          <a:noFill/>
          <a:ln w="12599" cap="flat">
            <a:solidFill>
              <a:srgbClr val="000000">
                <a:alpha val="100000"/>
              </a:srgbClr>
            </a:solidFill>
            <a:prstDash val="solid"/>
            <a:round/>
          </a:ln>
        </p:spPr>
        <p:txBody>
          <a:bodyPr rtlCol="0"/>
          <a:lstStyle/>
          <a:p>
            <a:pPr algn="ctr"/>
            <a:endParaRPr lang="zh-CN" altLang="en-US"/>
          </a:p>
        </p:txBody>
      </p:sp>
      <p:graphicFrame>
        <p:nvGraphicFramePr>
          <p:cNvPr id="136" name="table 136"/>
          <p:cNvGraphicFramePr>
            <a:graphicFrameLocks noGrp="1"/>
          </p:cNvGraphicFramePr>
          <p:nvPr/>
        </p:nvGraphicFramePr>
        <p:xfrm>
          <a:off x="1073339" y="5144934"/>
          <a:ext cx="1998979" cy="800735"/>
        </p:xfrm>
        <a:graphic>
          <a:graphicData uri="http://schemas.openxmlformats.org/drawingml/2006/table">
            <a:tbl>
              <a:tblPr>
                <a:solidFill>
                  <a:srgbClr val="CBF7FC"/>
                </a:solidFill>
              </a:tblPr>
              <a:tblGrid>
                <a:gridCol w="1998979"/>
              </a:tblGrid>
              <a:tr h="791210">
                <a:tc>
                  <a:txBody>
                    <a:bodyPr/>
                    <a:lstStyle/>
                    <a:p>
                      <a:pPr algn="l" rtl="0" eaLnBrk="0">
                        <a:lnSpc>
                          <a:spcPct val="133000"/>
                        </a:lnSpc>
                      </a:pPr>
                      <a:endParaRPr lang="en-US" altLang="en-US" sz="1000" dirty="0"/>
                    </a:p>
                    <a:p>
                      <a:pPr algn="l" rtl="0" eaLnBrk="0">
                        <a:lnSpc>
                          <a:spcPct val="7000"/>
                        </a:lnSpc>
                      </a:pPr>
                      <a:endParaRPr lang="en-US" altLang="en-US" sz="100" dirty="0"/>
                    </a:p>
                    <a:p>
                      <a:pPr marL="113665" algn="l" rtl="0" eaLnBrk="0">
                        <a:lnSpc>
                          <a:spcPts val="3160"/>
                        </a:lnSpc>
                      </a:pPr>
                      <a:r>
                        <a:rPr sz="2400" kern="0" spc="0" dirty="0">
                          <a:solidFill>
                            <a:srgbClr val="000000">
                              <a:alpha val="100000"/>
                            </a:srgbClr>
                          </a:solidFill>
                          <a:latin typeface="Arial" panose="020B0604020202020204"/>
                          <a:ea typeface="Arial" panose="020B0604020202020204"/>
                          <a:cs typeface="Arial" panose="020B0604020202020204"/>
                        </a:rPr>
                        <a:t>data</a:t>
                      </a:r>
                      <a:endParaRPr lang="en-US" altLang="en-US" sz="2400" dirty="0"/>
                    </a:p>
                  </a:txBody>
                  <a:tcPr marL="0" marR="0" marT="0" marB="0" vert="horz">
                    <a:lnL w="9525" cap="flat" cmpd="sng" algn="ctr">
                      <a:solidFill>
                        <a:srgbClr val="06636F"/>
                      </a:solidFill>
                      <a:prstDash val="solid"/>
                      <a:round/>
                      <a:headEnd type="none" w="med" len="med"/>
                      <a:tailEnd type="none" w="med" len="med"/>
                    </a:lnL>
                    <a:lnR w="9525" cap="flat" cmpd="sng" algn="ctr">
                      <a:solidFill>
                        <a:srgbClr val="06636F"/>
                      </a:solidFill>
                      <a:prstDash val="solid"/>
                      <a:round/>
                      <a:headEnd type="none" w="med" len="med"/>
                      <a:tailEnd type="none" w="med" len="med"/>
                    </a:lnR>
                    <a:lnT w="9525" cap="flat" cmpd="sng" algn="ctr">
                      <a:solidFill>
                        <a:srgbClr val="06636F"/>
                      </a:solidFill>
                      <a:prstDash val="solid"/>
                      <a:round/>
                      <a:headEnd type="none" w="med" len="med"/>
                      <a:tailEnd type="none" w="med" len="med"/>
                    </a:lnT>
                    <a:lnB w="9525" cap="flat" cmpd="sng" algn="ctr">
                      <a:solidFill>
                        <a:srgbClr val="06636F"/>
                      </a:solidFill>
                      <a:prstDash val="solid"/>
                      <a:round/>
                      <a:headEnd type="none" w="med" len="med"/>
                      <a:tailEnd type="none" w="med" len="med"/>
                    </a:lnB>
                    <a:solidFill>
                      <a:srgbClr val="CBF7FC"/>
                    </a:solidFill>
                  </a:tcPr>
                </a:tc>
              </a:tr>
            </a:tbl>
          </a:graphicData>
        </a:graphic>
      </p:graphicFrame>
      <p:pic>
        <p:nvPicPr>
          <p:cNvPr id="138" name="picture 138"/>
          <p:cNvPicPr>
            <a:picLocks noChangeAspect="1"/>
          </p:cNvPicPr>
          <p:nvPr/>
        </p:nvPicPr>
        <p:blipFill>
          <a:blip r:embed="rId3"/>
          <a:stretch>
            <a:fillRect/>
          </a:stretch>
        </p:blipFill>
        <p:spPr>
          <a:xfrm rot="21600000">
            <a:off x="407042" y="1561241"/>
            <a:ext cx="1168351" cy="1180914"/>
          </a:xfrm>
          <a:prstGeom prst="rect">
            <a:avLst/>
          </a:prstGeom>
        </p:spPr>
      </p:pic>
      <p:graphicFrame>
        <p:nvGraphicFramePr>
          <p:cNvPr id="140" name="table 140"/>
          <p:cNvGraphicFramePr>
            <a:graphicFrameLocks noGrp="1"/>
          </p:cNvGraphicFramePr>
          <p:nvPr/>
        </p:nvGraphicFramePr>
        <p:xfrm>
          <a:off x="3894657" y="4271225"/>
          <a:ext cx="1459229" cy="908685"/>
        </p:xfrm>
        <a:graphic>
          <a:graphicData uri="http://schemas.openxmlformats.org/drawingml/2006/table">
            <a:tbl>
              <a:tblPr/>
              <a:tblGrid>
                <a:gridCol w="1459229"/>
              </a:tblGrid>
              <a:tr h="899160">
                <a:tc>
                  <a:txBody>
                    <a:bodyPr/>
                    <a:lstStyle/>
                    <a:p>
                      <a:pPr algn="l" rtl="0" eaLnBrk="0">
                        <a:lnSpc>
                          <a:spcPct val="117000"/>
                        </a:lnSpc>
                      </a:pPr>
                      <a:endParaRPr lang="en-US" altLang="en-US" sz="400" dirty="0"/>
                    </a:p>
                    <a:p>
                      <a:pPr marL="307975" indent="136525" algn="l" rtl="0" eaLnBrk="0">
                        <a:lnSpc>
                          <a:spcPct val="107000"/>
                        </a:lnSpc>
                      </a:pPr>
                      <a:r>
                        <a:rPr sz="2400" kern="0" spc="-20" dirty="0">
                          <a:solidFill>
                            <a:srgbClr val="000000">
                              <a:alpha val="100000"/>
                            </a:srgbClr>
                          </a:solidFill>
                          <a:latin typeface="Arial" panose="020B0604020202020204"/>
                          <a:ea typeface="Arial" panose="020B0604020202020204"/>
                          <a:cs typeface="Arial" panose="020B0604020202020204"/>
                        </a:rPr>
                        <a:t>data</a:t>
                      </a:r>
                      <a:r>
                        <a:rPr sz="2400" kern="0" spc="0" dirty="0">
                          <a:solidFill>
                            <a:srgbClr val="000000">
                              <a:alpha val="100000"/>
                            </a:srgbClr>
                          </a:solidFill>
                          <a:latin typeface="Arial" panose="020B0604020202020204"/>
                          <a:ea typeface="Arial" panose="020B0604020202020204"/>
                          <a:cs typeface="Arial" panose="020B0604020202020204"/>
                        </a:rPr>
                        <a:t>      </a:t>
                      </a:r>
                      <a:r>
                        <a:rPr sz="2400" kern="0" spc="-40" dirty="0">
                          <a:solidFill>
                            <a:srgbClr val="000000">
                              <a:alpha val="100000"/>
                            </a:srgbClr>
                          </a:solidFill>
                          <a:latin typeface="Arial" panose="020B0604020202020204"/>
                          <a:ea typeface="Arial" panose="020B0604020202020204"/>
                          <a:cs typeface="Arial" panose="020B0604020202020204"/>
                        </a:rPr>
                        <a:t>packet</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pic>
        <p:nvPicPr>
          <p:cNvPr id="142" name="picture 142"/>
          <p:cNvPicPr>
            <a:picLocks noChangeAspect="1"/>
          </p:cNvPicPr>
          <p:nvPr/>
        </p:nvPicPr>
        <p:blipFill>
          <a:blip r:embed="rId4"/>
          <a:stretch>
            <a:fillRect/>
          </a:stretch>
        </p:blipFill>
        <p:spPr>
          <a:xfrm rot="21600000">
            <a:off x="7214399" y="4911916"/>
            <a:ext cx="1299947" cy="803193"/>
          </a:xfrm>
          <a:prstGeom prst="rect">
            <a:avLst/>
          </a:prstGeom>
        </p:spPr>
      </p:pic>
      <p:graphicFrame>
        <p:nvGraphicFramePr>
          <p:cNvPr id="144" name="table 144"/>
          <p:cNvGraphicFramePr>
            <a:graphicFrameLocks noGrp="1"/>
          </p:cNvGraphicFramePr>
          <p:nvPr/>
        </p:nvGraphicFramePr>
        <p:xfrm>
          <a:off x="1073339" y="4588014"/>
          <a:ext cx="1998979" cy="489585"/>
        </p:xfrm>
        <a:graphic>
          <a:graphicData uri="http://schemas.openxmlformats.org/drawingml/2006/table">
            <a:tbl>
              <a:tblPr>
                <a:solidFill>
                  <a:srgbClr val="F9D3EB"/>
                </a:solidFill>
              </a:tblPr>
              <a:tblGrid>
                <a:gridCol w="1998979"/>
              </a:tblGrid>
              <a:tr h="480060">
                <a:tc>
                  <a:txBody>
                    <a:bodyPr/>
                    <a:lstStyle/>
                    <a:p>
                      <a:pPr algn="l" rtl="0" eaLnBrk="0">
                        <a:lnSpc>
                          <a:spcPct val="105000"/>
                        </a:lnSpc>
                      </a:pPr>
                      <a:endParaRPr lang="en-US" altLang="en-US" sz="300" dirty="0"/>
                    </a:p>
                    <a:p>
                      <a:pPr marL="113665" algn="l" rtl="0" eaLnBrk="0">
                        <a:lnSpc>
                          <a:spcPts val="3160"/>
                        </a:lnSpc>
                        <a:spcBef>
                          <a:spcPts val="0"/>
                        </a:spcBef>
                      </a:pPr>
                      <a:r>
                        <a:rPr sz="2400" kern="0" spc="0" dirty="0">
                          <a:solidFill>
                            <a:srgbClr val="000000">
                              <a:alpha val="100000"/>
                            </a:srgbClr>
                          </a:solidFill>
                          <a:latin typeface="Arial" panose="020B0604020202020204"/>
                          <a:ea typeface="Arial" panose="020B0604020202020204"/>
                          <a:cs typeface="Arial" panose="020B0604020202020204"/>
                        </a:rPr>
                        <a:t>dest</a:t>
                      </a:r>
                      <a:r>
                        <a:rPr sz="2400" kern="0" spc="18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addr</a:t>
                      </a:r>
                      <a:endParaRPr lang="en-US" altLang="en-US" sz="24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graphicFrame>
        <p:nvGraphicFramePr>
          <p:cNvPr id="146" name="table 146"/>
          <p:cNvGraphicFramePr>
            <a:graphicFrameLocks noGrp="1"/>
          </p:cNvGraphicFramePr>
          <p:nvPr/>
        </p:nvGraphicFramePr>
        <p:xfrm>
          <a:off x="1073339" y="4031817"/>
          <a:ext cx="1998979" cy="489585"/>
        </p:xfrm>
        <a:graphic>
          <a:graphicData uri="http://schemas.openxmlformats.org/drawingml/2006/table">
            <a:tbl>
              <a:tblPr>
                <a:solidFill>
                  <a:srgbClr val="F9D3EB"/>
                </a:solidFill>
              </a:tblPr>
              <a:tblGrid>
                <a:gridCol w="1998979"/>
              </a:tblGrid>
              <a:tr h="480060">
                <a:tc>
                  <a:txBody>
                    <a:bodyPr/>
                    <a:lstStyle/>
                    <a:p>
                      <a:pPr algn="l" rtl="0" eaLnBrk="0">
                        <a:lnSpc>
                          <a:spcPct val="105000"/>
                        </a:lnSpc>
                      </a:pPr>
                      <a:endParaRPr lang="en-US" altLang="en-US" sz="300" dirty="0"/>
                    </a:p>
                    <a:p>
                      <a:pPr marL="108585" algn="l" rtl="0" eaLnBrk="0">
                        <a:lnSpc>
                          <a:spcPts val="3160"/>
                        </a:lnSpc>
                        <a:spcBef>
                          <a:spcPts val="0"/>
                        </a:spcBef>
                      </a:pPr>
                      <a:r>
                        <a:rPr sz="2400" kern="0" spc="0" dirty="0">
                          <a:solidFill>
                            <a:srgbClr val="000000">
                              <a:alpha val="100000"/>
                            </a:srgbClr>
                          </a:solidFill>
                          <a:latin typeface="Arial" panose="020B0604020202020204"/>
                          <a:ea typeface="Arial" panose="020B0604020202020204"/>
                          <a:cs typeface="Arial" panose="020B0604020202020204"/>
                        </a:rPr>
                        <a:t>source</a:t>
                      </a:r>
                      <a:r>
                        <a:rPr sz="2400" kern="0" spc="160" dirty="0">
                          <a:solidFill>
                            <a:srgbClr val="000000">
                              <a:alpha val="100000"/>
                            </a:srgbClr>
                          </a:solidFill>
                          <a:latin typeface="Arial" panose="020B0604020202020204"/>
                          <a:ea typeface="Arial" panose="020B0604020202020204"/>
                          <a:cs typeface="Arial" panose="020B0604020202020204"/>
                        </a:rPr>
                        <a:t> </a:t>
                      </a:r>
                      <a:r>
                        <a:rPr sz="2400" kern="0" spc="0" dirty="0">
                          <a:solidFill>
                            <a:srgbClr val="000000">
                              <a:alpha val="100000"/>
                            </a:srgbClr>
                          </a:solidFill>
                          <a:latin typeface="Arial" panose="020B0604020202020204"/>
                          <a:ea typeface="Arial" panose="020B0604020202020204"/>
                          <a:cs typeface="Arial" panose="020B0604020202020204"/>
                        </a:rPr>
                        <a:t>addr</a:t>
                      </a:r>
                      <a:endParaRPr lang="en-US" altLang="en-US" sz="24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grpSp>
        <p:nvGrpSpPr>
          <p:cNvPr id="32" name="group 32"/>
          <p:cNvGrpSpPr/>
          <p:nvPr/>
        </p:nvGrpSpPr>
        <p:grpSpPr>
          <a:xfrm rot="21600000">
            <a:off x="1587957" y="2113915"/>
            <a:ext cx="1311846" cy="380530"/>
            <a:chOff x="0" y="0"/>
            <a:chExt cx="1311846" cy="380530"/>
          </a:xfrm>
        </p:grpSpPr>
        <p:sp>
          <p:nvSpPr>
            <p:cNvPr id="148" name="path"/>
            <p:cNvSpPr/>
            <p:nvPr/>
          </p:nvSpPr>
          <p:spPr>
            <a:xfrm>
              <a:off x="112997" y="53286"/>
              <a:ext cx="1085850" cy="273956"/>
            </a:xfrm>
            <a:custGeom>
              <a:avLst/>
              <a:gdLst/>
              <a:ahLst/>
              <a:cxnLst/>
              <a:rect l="0" t="0" r="0" b="0"/>
              <a:pathLst>
                <a:path w="1710" h="431">
                  <a:moveTo>
                    <a:pt x="2" y="9"/>
                  </a:moveTo>
                  <a:lnTo>
                    <a:pt x="1707" y="421"/>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50" name="path"/>
            <p:cNvSpPr/>
            <p:nvPr/>
          </p:nvSpPr>
          <p:spPr>
            <a:xfrm>
              <a:off x="0" y="0"/>
              <a:ext cx="1311846" cy="380530"/>
            </a:xfrm>
            <a:custGeom>
              <a:avLst/>
              <a:gdLst/>
              <a:ahLst/>
              <a:cxnLst/>
              <a:rect l="0" t="0" r="0" b="0"/>
              <a:pathLst>
                <a:path w="2065" h="599">
                  <a:moveTo>
                    <a:pt x="0" y="49"/>
                  </a:moveTo>
                  <a:lnTo>
                    <a:pt x="216" y="0"/>
                  </a:lnTo>
                  <a:lnTo>
                    <a:pt x="169" y="192"/>
                  </a:lnTo>
                  <a:lnTo>
                    <a:pt x="0" y="49"/>
                  </a:lnTo>
                  <a:close/>
                </a:path>
                <a:path w="2065" h="599">
                  <a:moveTo>
                    <a:pt x="2065" y="549"/>
                  </a:moveTo>
                  <a:lnTo>
                    <a:pt x="1849" y="599"/>
                  </a:lnTo>
                  <a:lnTo>
                    <a:pt x="1896" y="406"/>
                  </a:lnTo>
                  <a:lnTo>
                    <a:pt x="2065" y="549"/>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152" name="path"/>
          <p:cNvSpPr/>
          <p:nvPr/>
        </p:nvSpPr>
        <p:spPr>
          <a:xfrm>
            <a:off x="1588325" y="2392197"/>
            <a:ext cx="1126794" cy="793800"/>
          </a:xfrm>
          <a:custGeom>
            <a:avLst/>
            <a:gdLst/>
            <a:ahLst/>
            <a:cxnLst/>
            <a:rect l="0" t="0" r="0" b="0"/>
            <a:pathLst>
              <a:path w="1774" h="1250">
                <a:moveTo>
                  <a:pt x="0" y="498"/>
                </a:moveTo>
                <a:lnTo>
                  <a:pt x="1034" y="498"/>
                </a:lnTo>
                <a:lnTo>
                  <a:pt x="1462" y="0"/>
                </a:lnTo>
                <a:lnTo>
                  <a:pt x="1478" y="498"/>
                </a:lnTo>
                <a:lnTo>
                  <a:pt x="1774" y="498"/>
                </a:lnTo>
                <a:lnTo>
                  <a:pt x="1774" y="623"/>
                </a:lnTo>
                <a:lnTo>
                  <a:pt x="1774" y="623"/>
                </a:lnTo>
                <a:lnTo>
                  <a:pt x="1774" y="811"/>
                </a:lnTo>
                <a:lnTo>
                  <a:pt x="1774" y="1250"/>
                </a:lnTo>
                <a:lnTo>
                  <a:pt x="1478" y="1250"/>
                </a:lnTo>
                <a:lnTo>
                  <a:pt x="1034" y="1250"/>
                </a:lnTo>
                <a:lnTo>
                  <a:pt x="1034" y="1250"/>
                </a:lnTo>
                <a:lnTo>
                  <a:pt x="0" y="1250"/>
                </a:lnTo>
                <a:lnTo>
                  <a:pt x="0" y="811"/>
                </a:lnTo>
                <a:lnTo>
                  <a:pt x="0" y="623"/>
                </a:lnTo>
                <a:lnTo>
                  <a:pt x="0" y="623"/>
                </a:lnTo>
                <a:lnTo>
                  <a:pt x="0" y="498"/>
                </a:lnTo>
                <a:close/>
              </a:path>
            </a:pathLst>
          </a:custGeom>
          <a:solidFill>
            <a:srgbClr val="F8FFC4">
              <a:alpha val="100000"/>
            </a:srgbClr>
          </a:solidFill>
          <a:ln cap="flat">
            <a:noFill/>
            <a:prstDash val="solid"/>
            <a:miter lim="0"/>
          </a:ln>
        </p:spPr>
        <p:txBody>
          <a:bodyPr rtlCol="0"/>
          <a:lstStyle/>
          <a:p>
            <a:pPr algn="ctr"/>
            <a:endParaRPr lang="zh-CN" altLang="en-US"/>
          </a:p>
        </p:txBody>
      </p:sp>
      <p:graphicFrame>
        <p:nvGraphicFramePr>
          <p:cNvPr id="154" name="table 154"/>
          <p:cNvGraphicFramePr>
            <a:graphicFrameLocks noGrp="1"/>
          </p:cNvGraphicFramePr>
          <p:nvPr/>
        </p:nvGraphicFramePr>
        <p:xfrm>
          <a:off x="1582025" y="2702343"/>
          <a:ext cx="1139189" cy="489584"/>
        </p:xfrm>
        <a:graphic>
          <a:graphicData uri="http://schemas.openxmlformats.org/drawingml/2006/table">
            <a:tbl>
              <a:tblPr/>
              <a:tblGrid>
                <a:gridCol w="1139189"/>
              </a:tblGrid>
              <a:tr h="480059">
                <a:tc>
                  <a:txBody>
                    <a:bodyPr/>
                    <a:lstStyle/>
                    <a:p>
                      <a:pPr algn="l" rtl="0" eaLnBrk="0">
                        <a:lnSpc>
                          <a:spcPct val="105000"/>
                        </a:lnSpc>
                      </a:pPr>
                      <a:endParaRPr lang="en-US" altLang="en-US" sz="300" dirty="0"/>
                    </a:p>
                    <a:p>
                      <a:pPr marL="283845" algn="l" rtl="0" eaLnBrk="0">
                        <a:lnSpc>
                          <a:spcPts val="3160"/>
                        </a:lnSpc>
                        <a:spcBef>
                          <a:spcPts val="0"/>
                        </a:spcBef>
                      </a:pPr>
                      <a:r>
                        <a:rPr sz="2400" kern="0" spc="0" dirty="0">
                          <a:solidFill>
                            <a:srgbClr val="000000">
                              <a:alpha val="100000"/>
                            </a:srgbClr>
                          </a:solidFill>
                          <a:latin typeface="Arial" panose="020B0604020202020204"/>
                          <a:ea typeface="Arial" panose="020B0604020202020204"/>
                          <a:cs typeface="Arial" panose="020B0604020202020204"/>
                        </a:rPr>
                        <a:t>path</a:t>
                      </a:r>
                      <a:endParaRPr lang="en-US" altLang="en-US" sz="2400" dirty="0"/>
                    </a:p>
                  </a:txBody>
                  <a:tcPr marL="0" marR="0" marT="0" marB="0" vert="horz">
                    <a:lnL w="9525" cap="flat" cmpd="sng" algn="ctr">
                      <a:solidFill>
                        <a:srgbClr val="5F6B00"/>
                      </a:solidFill>
                      <a:prstDash val="solid"/>
                      <a:round/>
                      <a:headEnd type="none" w="med" len="med"/>
                      <a:tailEnd type="none" w="med" len="med"/>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tcPr>
                </a:tc>
              </a:tr>
            </a:tbl>
          </a:graphicData>
        </a:graphic>
      </p:graphicFrame>
      <p:pic>
        <p:nvPicPr>
          <p:cNvPr id="156" name="picture 156"/>
          <p:cNvPicPr>
            <a:picLocks noChangeAspect="1"/>
          </p:cNvPicPr>
          <p:nvPr/>
        </p:nvPicPr>
        <p:blipFill>
          <a:blip r:embed="rId5"/>
          <a:stretch>
            <a:fillRect/>
          </a:stretch>
        </p:blipFill>
        <p:spPr>
          <a:xfrm rot="21600000">
            <a:off x="3759695" y="3613377"/>
            <a:ext cx="727113" cy="547315"/>
          </a:xfrm>
          <a:prstGeom prst="rect">
            <a:avLst/>
          </a:prstGeom>
        </p:spPr>
      </p:pic>
      <p:pic>
        <p:nvPicPr>
          <p:cNvPr id="158" name="picture 158"/>
          <p:cNvPicPr>
            <a:picLocks noChangeAspect="1"/>
          </p:cNvPicPr>
          <p:nvPr/>
        </p:nvPicPr>
        <p:blipFill>
          <a:blip r:embed="rId5"/>
          <a:stretch>
            <a:fillRect/>
          </a:stretch>
        </p:blipFill>
        <p:spPr>
          <a:xfrm rot="21600000">
            <a:off x="3000095" y="2207772"/>
            <a:ext cx="727113" cy="547314"/>
          </a:xfrm>
          <a:prstGeom prst="rect">
            <a:avLst/>
          </a:prstGeom>
        </p:spPr>
      </p:pic>
      <p:pic>
        <p:nvPicPr>
          <p:cNvPr id="160" name="picture 160"/>
          <p:cNvPicPr>
            <a:picLocks noChangeAspect="1"/>
          </p:cNvPicPr>
          <p:nvPr/>
        </p:nvPicPr>
        <p:blipFill>
          <a:blip r:embed="rId6"/>
          <a:stretch>
            <a:fillRect/>
          </a:stretch>
        </p:blipFill>
        <p:spPr>
          <a:xfrm rot="21600000">
            <a:off x="5792611" y="4581249"/>
            <a:ext cx="714587" cy="534875"/>
          </a:xfrm>
          <a:prstGeom prst="rect">
            <a:avLst/>
          </a:prstGeom>
        </p:spPr>
      </p:pic>
      <p:grpSp>
        <p:nvGrpSpPr>
          <p:cNvPr id="34" name="group 34"/>
          <p:cNvGrpSpPr/>
          <p:nvPr/>
        </p:nvGrpSpPr>
        <p:grpSpPr>
          <a:xfrm rot="21600000">
            <a:off x="6620040" y="4836236"/>
            <a:ext cx="594359" cy="452158"/>
            <a:chOff x="0" y="0"/>
            <a:chExt cx="594359" cy="452158"/>
          </a:xfrm>
        </p:grpSpPr>
        <p:sp>
          <p:nvSpPr>
            <p:cNvPr id="162" name="path"/>
            <p:cNvSpPr/>
            <p:nvPr/>
          </p:nvSpPr>
          <p:spPr>
            <a:xfrm>
              <a:off x="89785" y="66270"/>
              <a:ext cx="414787" cy="319630"/>
            </a:xfrm>
            <a:custGeom>
              <a:avLst/>
              <a:gdLst/>
              <a:ahLst/>
              <a:cxnLst/>
              <a:rect l="0" t="0" r="0" b="0"/>
              <a:pathLst>
                <a:path w="653" h="503">
                  <a:moveTo>
                    <a:pt x="6" y="7"/>
                  </a:moveTo>
                  <a:lnTo>
                    <a:pt x="647" y="495"/>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64" name="path"/>
            <p:cNvSpPr/>
            <p:nvPr/>
          </p:nvSpPr>
          <p:spPr>
            <a:xfrm>
              <a:off x="0" y="0"/>
              <a:ext cx="594359" cy="452158"/>
            </a:xfrm>
            <a:custGeom>
              <a:avLst/>
              <a:gdLst/>
              <a:ahLst/>
              <a:cxnLst/>
              <a:rect l="0" t="0" r="0" b="0"/>
              <a:pathLst>
                <a:path w="935" h="712">
                  <a:moveTo>
                    <a:pt x="0" y="0"/>
                  </a:moveTo>
                  <a:lnTo>
                    <a:pt x="218" y="41"/>
                  </a:lnTo>
                  <a:lnTo>
                    <a:pt x="98" y="199"/>
                  </a:lnTo>
                  <a:lnTo>
                    <a:pt x="0" y="0"/>
                  </a:lnTo>
                  <a:close/>
                </a:path>
                <a:path w="935" h="712">
                  <a:moveTo>
                    <a:pt x="935" y="712"/>
                  </a:moveTo>
                  <a:lnTo>
                    <a:pt x="717" y="670"/>
                  </a:lnTo>
                  <a:lnTo>
                    <a:pt x="837" y="513"/>
                  </a:lnTo>
                  <a:lnTo>
                    <a:pt x="935" y="712"/>
                  </a:lnTo>
                  <a:close/>
                </a:path>
              </a:pathLst>
            </a:custGeom>
            <a:solidFill>
              <a:srgbClr val="000000">
                <a:alpha val="100000"/>
              </a:srgbClr>
            </a:solidFill>
            <a:ln cap="flat">
              <a:noFill/>
              <a:prstDash val="solid"/>
              <a:miter lim="0"/>
            </a:ln>
          </p:spPr>
          <p:txBody>
            <a:bodyPr rtlCol="0"/>
            <a:lstStyle/>
            <a:p>
              <a:pPr algn="ctr"/>
              <a:endParaRPr lang="zh-CN" altLang="en-US"/>
            </a:p>
          </p:txBody>
        </p:sp>
      </p:grpSp>
      <p:sp>
        <p:nvSpPr>
          <p:cNvPr id="166" name="path"/>
          <p:cNvSpPr/>
          <p:nvPr/>
        </p:nvSpPr>
        <p:spPr>
          <a:xfrm>
            <a:off x="2240540" y="2388095"/>
            <a:ext cx="281000" cy="324649"/>
          </a:xfrm>
          <a:custGeom>
            <a:avLst/>
            <a:gdLst/>
            <a:ahLst/>
            <a:cxnLst/>
            <a:rect l="0" t="0" r="0" b="0"/>
            <a:pathLst>
              <a:path w="442" h="511">
                <a:moveTo>
                  <a:pt x="7" y="504"/>
                </a:moveTo>
                <a:lnTo>
                  <a:pt x="434" y="6"/>
                </a:lnTo>
              </a:path>
            </a:pathLst>
          </a:custGeom>
          <a:noFill/>
          <a:ln w="12599" cap="flat">
            <a:solidFill>
              <a:srgbClr val="5F6B00">
                <a:alpha val="100000"/>
              </a:srgbClr>
            </a:solidFill>
            <a:prstDash val="solid"/>
            <a:miter lim="386370"/>
          </a:ln>
        </p:spPr>
        <p:txBody>
          <a:bodyPr rtlCol="0"/>
          <a:lstStyle/>
          <a:p>
            <a:pPr algn="ctr"/>
            <a:endParaRPr lang="zh-CN" altLang="en-US"/>
          </a:p>
        </p:txBody>
      </p:sp>
      <p:sp>
        <p:nvSpPr>
          <p:cNvPr id="168" name="path"/>
          <p:cNvSpPr/>
          <p:nvPr/>
        </p:nvSpPr>
        <p:spPr>
          <a:xfrm>
            <a:off x="4438433" y="4100398"/>
            <a:ext cx="140411" cy="116636"/>
          </a:xfrm>
          <a:custGeom>
            <a:avLst/>
            <a:gdLst/>
            <a:ahLst/>
            <a:cxnLst/>
            <a:rect l="0" t="0" r="0" b="0"/>
            <a:pathLst>
              <a:path w="221" h="183">
                <a:moveTo>
                  <a:pt x="0" y="17"/>
                </a:moveTo>
                <a:lnTo>
                  <a:pt x="221" y="0"/>
                </a:lnTo>
                <a:lnTo>
                  <a:pt x="146" y="183"/>
                </a:lnTo>
                <a:lnTo>
                  <a:pt x="0" y="17"/>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170" name="path"/>
          <p:cNvSpPr/>
          <p:nvPr/>
        </p:nvSpPr>
        <p:spPr>
          <a:xfrm>
            <a:off x="5628957" y="4545723"/>
            <a:ext cx="140398" cy="116636"/>
          </a:xfrm>
          <a:custGeom>
            <a:avLst/>
            <a:gdLst/>
            <a:ahLst/>
            <a:cxnLst/>
            <a:rect l="0" t="0" r="0" b="0"/>
            <a:pathLst>
              <a:path w="221" h="183">
                <a:moveTo>
                  <a:pt x="221" y="166"/>
                </a:moveTo>
                <a:lnTo>
                  <a:pt x="0" y="183"/>
                </a:lnTo>
                <a:lnTo>
                  <a:pt x="74" y="0"/>
                </a:lnTo>
                <a:lnTo>
                  <a:pt x="221" y="166"/>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172" name="rect"/>
          <p:cNvSpPr/>
          <p:nvPr/>
        </p:nvSpPr>
        <p:spPr>
          <a:xfrm>
            <a:off x="2510462" y="2391989"/>
            <a:ext cx="23032" cy="316861"/>
          </a:xfrm>
          <a:prstGeom prst="rect">
            <a:avLst/>
          </a:prstGeom>
          <a:solidFill>
            <a:srgbClr val="5F6B00">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7345680" y="47625"/>
            <a:ext cx="7801610" cy="3138170"/>
          </a:xfrm>
          <a:prstGeom prst="rect">
            <a:avLst/>
          </a:prstGeom>
          <a:noFill/>
        </p:spPr>
        <p:txBody>
          <a:bodyPr wrap="square" rtlCol="0">
            <a:spAutoFit/>
          </a:bodyPr>
          <a:p>
            <a:r>
              <a:rPr lang="zh-CN" altLang="en-US"/>
              <a:t>“路径”（path）通常在网络通信中指的是数据包从源节点传输到目标节点所经过的一系列网络节点或设备。这些节点构成了数据包在网络中的传输路径。</a:t>
            </a:r>
            <a:endParaRPr lang="zh-CN" altLang="en-US"/>
          </a:p>
          <a:p>
            <a:endParaRPr lang="zh-CN" altLang="en-US"/>
          </a:p>
          <a:p>
            <a:r>
              <a:rPr lang="zh-CN" altLang="en-US"/>
              <a:t>在互联网中，数据包通常会经过多个路由器、交换机和其他网络设备，沿着一条路径从发送方传输到接收方。这个路径可能会经过多个网络和子网，可能会经过多个ISP（Internet Service Provider，互联网服务提供商）的网络。</a:t>
            </a:r>
            <a:endParaRPr lang="zh-CN" altLang="en-US"/>
          </a:p>
          <a:p>
            <a:endParaRPr lang="zh-CN" altLang="en-US"/>
          </a:p>
          <a:p>
            <a:r>
              <a:rPr lang="zh-CN" altLang="en-US"/>
              <a:t>路径的选择是由网络中的路由器根据路由表和路由协议决定的。路由器会根据目标地址和当前网络拓扑，选择最佳的路径来转发数据包。在选择路径时，路由器会考虑到网络拥塞、延迟、带宽、成本等因素，以确保数据包能够以最快、最稳定的方式到达目标节点。</a:t>
            </a:r>
            <a:endParaRPr lang="zh-CN" altLang="en-US"/>
          </a:p>
        </p:txBody>
      </p:sp>
      <p:sp>
        <p:nvSpPr>
          <p:cNvPr id="3" name="文本框 2"/>
          <p:cNvSpPr txBox="1"/>
          <p:nvPr/>
        </p:nvSpPr>
        <p:spPr>
          <a:xfrm>
            <a:off x="8808085" y="3429000"/>
            <a:ext cx="8534400" cy="5077460"/>
          </a:xfrm>
          <a:prstGeom prst="rect">
            <a:avLst/>
          </a:prstGeom>
          <a:noFill/>
        </p:spPr>
        <p:txBody>
          <a:bodyPr wrap="square" rtlCol="0">
            <a:spAutoFit/>
          </a:bodyPr>
          <a:p>
            <a:endParaRPr lang="zh-CN" altLang="en-US"/>
          </a:p>
          <a:p>
            <a:r>
              <a:rPr lang="zh-CN" altLang="en-US"/>
              <a:t>在网络通信中，数据包（packet）是数据传输的基本单位，它包含了要传输的实际数据以及与传输相关的元数据。数据包通常由两部分组成：</a:t>
            </a:r>
            <a:endParaRPr lang="zh-CN" altLang="en-US"/>
          </a:p>
          <a:p>
            <a:endParaRPr lang="zh-CN" altLang="en-US"/>
          </a:p>
          <a:p>
            <a:r>
              <a:rPr lang="zh-CN" altLang="en-US"/>
              <a:t>数据（Data）： 这部分包含了要传输的实际信息，可以是文本、图像、音频、视频等任何形式的数据。数据的内容由发送方提供，并在传输过程中被封装在数据包中。</a:t>
            </a:r>
            <a:endParaRPr lang="zh-CN" altLang="en-US"/>
          </a:p>
          <a:p>
            <a:endParaRPr lang="zh-CN" altLang="en-US"/>
          </a:p>
          <a:p>
            <a:r>
              <a:rPr lang="zh-CN" altLang="en-US"/>
              <a:t>包头（Header）： 这部分包含了关于数据包的控制信息和元数据，用于帮助路由器和网络设备正确地处理和传输数据包。包头通常包括了源地址、目标地址、序列号、校验和等字段，这些字段在网络中起着重要的作用，用于确定数据包的传输路径、检测传输错误等。</a:t>
            </a:r>
            <a:endParaRPr lang="zh-CN" altLang="en-US"/>
          </a:p>
          <a:p>
            <a:r>
              <a:rPr lang="zh-CN" altLang="en-US"/>
              <a:t>源地址（Source Address）： 源地址指示了数据包的发送方的网络地址。它通常是发送方设备的唯一标识符，用于告知接收方数据包的来源。源地址可以是设备的IP地址、MAC地址或其他网络标识符，取决于网络协议和网络层次。</a:t>
            </a:r>
            <a:endParaRPr lang="zh-CN" altLang="en-US"/>
          </a:p>
          <a:p>
            <a:endParaRPr lang="zh-CN" altLang="en-US"/>
          </a:p>
          <a:p>
            <a:r>
              <a:rPr lang="zh-CN" altLang="en-US"/>
              <a:t>目标地址（Destination Address）： 目标地址指示了数据包的接收方的网络地址。它指定了数据包应该传输到的目标设备或目标网络。目标地址也可以是设备的IP地址、MAC地址或其他网络标识符。</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 name="table 174"/>
          <p:cNvGraphicFramePr>
            <a:graphicFrameLocks noGrp="1"/>
          </p:cNvGraphicFramePr>
          <p:nvPr/>
        </p:nvGraphicFramePr>
        <p:xfrm>
          <a:off x="241375" y="1651139"/>
          <a:ext cx="5324475" cy="1955164"/>
        </p:xfrm>
        <a:graphic>
          <a:graphicData uri="http://schemas.openxmlformats.org/drawingml/2006/table">
            <a:tbl>
              <a:tblPr/>
              <a:tblGrid>
                <a:gridCol w="1504314"/>
                <a:gridCol w="3820159"/>
              </a:tblGrid>
              <a:tr h="1955164">
                <a:tc>
                  <a:txBody>
                    <a:bodyPr/>
                    <a:lstStyle/>
                    <a:p>
                      <a:pPr algn="l" rtl="0" eaLnBrk="0">
                        <a:lnSpc>
                          <a:spcPct val="100000"/>
                        </a:lnSpc>
                      </a:pPr>
                      <a:endParaRPr lang="en-US" altLang="en-US" sz="1000" dirty="0"/>
                    </a:p>
                  </a:txBody>
                  <a:tcPr marL="0" marR="0" marT="0" marB="0" vert="horz">
                    <a:lnL w="9525" cap="flat" cmpd="sng" algn="ctr">
                      <a:solidFill>
                        <a:srgbClr val="5F6B00"/>
                      </a:solidFill>
                      <a:prstDash val="solid"/>
                      <a:round/>
                      <a:headEnd type="none" w="med" len="med"/>
                      <a:tailEnd type="none" w="med" len="med"/>
                    </a:lnL>
                    <a:lnR>
                      <a:noFill/>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solidFill>
                      <a:srgbClr val="F8FFC4"/>
                    </a:solidFill>
                  </a:tcPr>
                </a:tc>
                <a:tc>
                  <a:txBody>
                    <a:bodyPr/>
                    <a:lstStyle/>
                    <a:p>
                      <a:pPr algn="l" rtl="0" eaLnBrk="0">
                        <a:lnSpc>
                          <a:spcPct val="100000"/>
                        </a:lnSpc>
                      </a:pPr>
                      <a:endParaRPr lang="en-US" altLang="en-US" sz="1000" dirty="0"/>
                    </a:p>
                  </a:txBody>
                  <a:tcPr marL="0" marR="0" marT="0" marB="0" vert="horz">
                    <a:lnL>
                      <a:noFill/>
                    </a:lnL>
                    <a:lnR w="9525" cap="flat" cmpd="sng" algn="ctr">
                      <a:solidFill>
                        <a:srgbClr val="5F6B00"/>
                      </a:solidFill>
                      <a:prstDash val="solid"/>
                      <a:round/>
                      <a:headEnd type="none" w="med" len="med"/>
                      <a:tailEnd type="none" w="med" len="med"/>
                    </a:lnR>
                    <a:lnT w="9525" cap="flat" cmpd="sng" algn="ctr">
                      <a:solidFill>
                        <a:srgbClr val="5F6B00"/>
                      </a:solidFill>
                      <a:prstDash val="solid"/>
                      <a:round/>
                      <a:headEnd type="none" w="med" len="med"/>
                      <a:tailEnd type="none" w="med" len="med"/>
                    </a:lnT>
                    <a:lnB w="9525" cap="flat" cmpd="sng" algn="ctr">
                      <a:solidFill>
                        <a:srgbClr val="5F6B00"/>
                      </a:solidFill>
                      <a:prstDash val="solid"/>
                      <a:round/>
                      <a:headEnd type="none" w="med" len="med"/>
                      <a:tailEnd type="none" w="med" len="med"/>
                    </a:lnB>
                    <a:solidFill>
                      <a:srgbClr val="F8FFC4"/>
                    </a:solidFill>
                  </a:tcPr>
                </a:tc>
              </a:tr>
            </a:tbl>
          </a:graphicData>
        </a:graphic>
      </p:graphicFrame>
      <p:graphicFrame>
        <p:nvGraphicFramePr>
          <p:cNvPr id="176" name="table 17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178" name="table 17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0000"/>
                        </a:lnSpc>
                      </a:pPr>
                      <a:endParaRPr lang="en-US" altLang="en-US" sz="1000" dirty="0"/>
                    </a:p>
                    <a:p>
                      <a:pPr algn="l" rtl="0" eaLnBrk="0">
                        <a:lnSpc>
                          <a:spcPct val="9000"/>
                        </a:lnSpc>
                      </a:pPr>
                      <a:endParaRPr lang="en-US" altLang="en-US" sz="100" dirty="0"/>
                    </a:p>
                    <a:p>
                      <a:pPr marL="8323580" algn="l" rtl="0" eaLnBrk="0">
                        <a:lnSpc>
                          <a:spcPct val="83000"/>
                        </a:lnSpc>
                      </a:pPr>
                      <a:r>
                        <a:rPr sz="1500" kern="0" spc="-20" dirty="0">
                          <a:solidFill>
                            <a:srgbClr val="FFFFFF">
                              <a:alpha val="100000"/>
                            </a:srgbClr>
                          </a:solidFill>
                          <a:latin typeface="Arial" panose="020B0604020202020204"/>
                          <a:ea typeface="Arial" panose="020B0604020202020204"/>
                          <a:cs typeface="Arial" panose="020B0604020202020204"/>
                        </a:rPr>
                        <a:t>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180" name="path"/>
          <p:cNvSpPr/>
          <p:nvPr/>
        </p:nvSpPr>
        <p:spPr>
          <a:xfrm>
            <a:off x="1267324" y="2890968"/>
            <a:ext cx="1328513" cy="2030785"/>
          </a:xfrm>
          <a:custGeom>
            <a:avLst/>
            <a:gdLst/>
            <a:ahLst/>
            <a:cxnLst/>
            <a:rect l="0" t="0" r="0" b="0"/>
            <a:pathLst>
              <a:path w="2092" h="3198">
                <a:moveTo>
                  <a:pt x="8" y="5"/>
                </a:moveTo>
                <a:lnTo>
                  <a:pt x="2083" y="3192"/>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82" name="textbox 182"/>
          <p:cNvSpPr/>
          <p:nvPr/>
        </p:nvSpPr>
        <p:spPr>
          <a:xfrm>
            <a:off x="710336" y="1090269"/>
            <a:ext cx="7458709" cy="483234"/>
          </a:xfrm>
          <a:prstGeom prst="rect">
            <a:avLst/>
          </a:prstGeom>
        </p:spPr>
        <p:txBody>
          <a:bodyPr vert="horz" wrap="square" lIns="0" tIns="0" rIns="0" bIns="0"/>
          <a:lstStyle/>
          <a:p>
            <a:pPr algn="l" rtl="0" eaLnBrk="0">
              <a:lnSpc>
                <a:spcPct val="98000"/>
              </a:lnSpc>
            </a:pPr>
            <a:endParaRPr lang="en-US" altLang="en-US" sz="100" dirty="0"/>
          </a:p>
          <a:p>
            <a:pPr marL="12700" algn="l" rtl="0" eaLnBrk="0">
              <a:lnSpc>
                <a:spcPct val="83000"/>
              </a:lnSpc>
            </a:pPr>
            <a:r>
              <a:rPr sz="3600" kern="0" spc="0" dirty="0">
                <a:solidFill>
                  <a:srgbClr val="000000">
                    <a:alpha val="100000"/>
                  </a:srgbClr>
                </a:solidFill>
                <a:latin typeface="Arial" panose="020B0604020202020204"/>
                <a:ea typeface="Arial" panose="020B0604020202020204"/>
                <a:cs typeface="Arial" panose="020B0604020202020204"/>
              </a:rPr>
              <a:t>TCP</a:t>
            </a:r>
            <a:r>
              <a:rPr sz="3600" kern="0" spc="270" dirty="0">
                <a:solidFill>
                  <a:srgbClr val="000000">
                    <a:alpha val="100000"/>
                  </a:srgbClr>
                </a:solidFill>
                <a:latin typeface="Arial" panose="020B0604020202020204"/>
                <a:ea typeface="Arial" panose="020B0604020202020204"/>
                <a:cs typeface="Arial" panose="020B0604020202020204"/>
              </a:rPr>
              <a:t>: </a:t>
            </a:r>
            <a:r>
              <a:rPr sz="3600" kern="0" spc="0" dirty="0">
                <a:solidFill>
                  <a:srgbClr val="000000">
                    <a:alpha val="100000"/>
                  </a:srgbClr>
                </a:solidFill>
                <a:latin typeface="Arial" panose="020B0604020202020204"/>
                <a:ea typeface="Arial" panose="020B0604020202020204"/>
                <a:cs typeface="Arial" panose="020B0604020202020204"/>
              </a:rPr>
              <a:t>Transmission</a:t>
            </a:r>
            <a:r>
              <a:rPr sz="3600" kern="0" spc="270" dirty="0">
                <a:solidFill>
                  <a:srgbClr val="000000">
                    <a:alpha val="100000"/>
                  </a:srgbClr>
                </a:solidFill>
                <a:latin typeface="Arial" panose="020B0604020202020204"/>
                <a:ea typeface="Arial" panose="020B0604020202020204"/>
                <a:cs typeface="Arial" panose="020B0604020202020204"/>
              </a:rPr>
              <a:t> </a:t>
            </a:r>
            <a:r>
              <a:rPr sz="3600" kern="0" spc="0" dirty="0">
                <a:solidFill>
                  <a:srgbClr val="000000">
                    <a:alpha val="100000"/>
                  </a:srgbClr>
                </a:solidFill>
                <a:latin typeface="Arial" panose="020B0604020202020204"/>
                <a:ea typeface="Arial" panose="020B0604020202020204"/>
                <a:cs typeface="Arial" panose="020B0604020202020204"/>
              </a:rPr>
              <a:t>Control</a:t>
            </a:r>
            <a:r>
              <a:rPr sz="3600" kern="0" spc="300" dirty="0">
                <a:solidFill>
                  <a:srgbClr val="000000">
                    <a:alpha val="100000"/>
                  </a:srgbClr>
                </a:solidFill>
                <a:latin typeface="Arial" panose="020B0604020202020204"/>
                <a:ea typeface="Arial" panose="020B0604020202020204"/>
                <a:cs typeface="Arial" panose="020B0604020202020204"/>
              </a:rPr>
              <a:t> </a:t>
            </a:r>
            <a:r>
              <a:rPr sz="3600" kern="0" spc="0" dirty="0">
                <a:solidFill>
                  <a:srgbClr val="000000">
                    <a:alpha val="100000"/>
                  </a:srgbClr>
                </a:solidFill>
                <a:latin typeface="Arial" panose="020B0604020202020204"/>
                <a:ea typeface="Arial" panose="020B0604020202020204"/>
                <a:cs typeface="Arial" panose="020B0604020202020204"/>
              </a:rPr>
              <a:t>Protocol</a:t>
            </a:r>
            <a:endParaRPr lang="en-US" altLang="en-US" sz="3600" dirty="0"/>
          </a:p>
        </p:txBody>
      </p:sp>
      <p:pic>
        <p:nvPicPr>
          <p:cNvPr id="184" name="picture 184"/>
          <p:cNvPicPr>
            <a:picLocks noChangeAspect="1"/>
          </p:cNvPicPr>
          <p:nvPr/>
        </p:nvPicPr>
        <p:blipFill>
          <a:blip r:embed="rId1"/>
          <a:stretch>
            <a:fillRect/>
          </a:stretch>
        </p:blipFill>
        <p:spPr>
          <a:xfrm rot="21600000">
            <a:off x="6704446" y="4908903"/>
            <a:ext cx="1810267" cy="1119807"/>
          </a:xfrm>
          <a:prstGeom prst="rect">
            <a:avLst/>
          </a:prstGeom>
        </p:spPr>
      </p:pic>
      <p:graphicFrame>
        <p:nvGraphicFramePr>
          <p:cNvPr id="186" name="table 186"/>
          <p:cNvGraphicFramePr>
            <a:graphicFrameLocks noGrp="1"/>
          </p:cNvGraphicFramePr>
          <p:nvPr/>
        </p:nvGraphicFramePr>
        <p:xfrm>
          <a:off x="1889098" y="1917534"/>
          <a:ext cx="3209289" cy="393065"/>
        </p:xfrm>
        <a:graphic>
          <a:graphicData uri="http://schemas.openxmlformats.org/drawingml/2006/table">
            <a:tbl>
              <a:tblPr>
                <a:solidFill>
                  <a:srgbClr val="BFFFFB"/>
                </a:solidFill>
              </a:tblPr>
              <a:tblGrid>
                <a:gridCol w="3209289"/>
              </a:tblGrid>
              <a:tr h="383540">
                <a:tc>
                  <a:txBody>
                    <a:bodyPr/>
                    <a:lstStyle/>
                    <a:p>
                      <a:pPr algn="l" rtl="0" eaLnBrk="0">
                        <a:lnSpc>
                          <a:spcPct val="100000"/>
                        </a:lnSpc>
                      </a:pPr>
                      <a:endParaRPr lang="en-US" altLang="en-US" sz="1000" dirty="0"/>
                    </a:p>
                    <a:p>
                      <a:pPr algn="l" rtl="0" eaLnBrk="0">
                        <a:lnSpc>
                          <a:spcPct val="9000"/>
                        </a:lnSpc>
                      </a:pPr>
                      <a:endParaRPr lang="en-US" altLang="en-US" sz="100" dirty="0"/>
                    </a:p>
                    <a:p>
                      <a:pPr marL="1026795" algn="l" rtl="0" eaLnBrk="0">
                        <a:lnSpc>
                          <a:spcPts val="1835"/>
                        </a:lnSpc>
                      </a:pPr>
                      <a:r>
                        <a:rPr sz="2400" kern="0" spc="-70" dirty="0">
                          <a:solidFill>
                            <a:srgbClr val="000000">
                              <a:alpha val="100000"/>
                            </a:srgbClr>
                          </a:solidFill>
                          <a:latin typeface="Arial" panose="020B0604020202020204"/>
                          <a:ea typeface="Arial" panose="020B0604020202020204"/>
                          <a:cs typeface="Arial" panose="020B0604020202020204"/>
                        </a:rPr>
                        <a:t>message</a:t>
                      </a:r>
                      <a:endParaRPr lang="en-US" altLang="en-US" sz="2400" dirty="0"/>
                    </a:p>
                  </a:txBody>
                  <a:tcPr marL="0" marR="0" marT="0" marB="0" vert="horz">
                    <a:lnL w="9525" cap="flat" cmpd="sng" algn="ctr">
                      <a:solidFill>
                        <a:srgbClr val="00605A"/>
                      </a:solidFill>
                      <a:prstDash val="solid"/>
                      <a:round/>
                      <a:headEnd type="none" w="med" len="med"/>
                      <a:tailEnd type="none" w="med" len="med"/>
                    </a:lnL>
                    <a:lnR w="9525" cap="flat" cmpd="sng" algn="ctr">
                      <a:solidFill>
                        <a:srgbClr val="00605A"/>
                      </a:solidFill>
                      <a:prstDash val="solid"/>
                      <a:round/>
                      <a:headEnd type="none" w="med" len="med"/>
                      <a:tailEnd type="none" w="med" len="med"/>
                    </a:lnR>
                    <a:lnT w="9525" cap="flat" cmpd="sng" algn="ctr">
                      <a:solidFill>
                        <a:srgbClr val="00605A"/>
                      </a:solidFill>
                      <a:prstDash val="solid"/>
                      <a:round/>
                      <a:headEnd type="none" w="med" len="med"/>
                      <a:tailEnd type="none" w="med" len="med"/>
                    </a:lnT>
                    <a:lnB w="9525" cap="flat" cmpd="sng" algn="ctr">
                      <a:solidFill>
                        <a:srgbClr val="00605A"/>
                      </a:solidFill>
                      <a:prstDash val="solid"/>
                      <a:round/>
                      <a:headEnd type="none" w="med" len="med"/>
                      <a:tailEnd type="none" w="med" len="med"/>
                    </a:lnB>
                    <a:solidFill>
                      <a:srgbClr val="BFFFFB"/>
                    </a:solidFill>
                  </a:tcPr>
                </a:tc>
              </a:tr>
            </a:tbl>
          </a:graphicData>
        </a:graphic>
      </p:graphicFrame>
      <p:sp>
        <p:nvSpPr>
          <p:cNvPr id="188" name="path"/>
          <p:cNvSpPr/>
          <p:nvPr/>
        </p:nvSpPr>
        <p:spPr>
          <a:xfrm>
            <a:off x="1895043" y="2932201"/>
            <a:ext cx="3197161" cy="380517"/>
          </a:xfrm>
          <a:custGeom>
            <a:avLst/>
            <a:gdLst/>
            <a:ahLst/>
            <a:cxnLst/>
            <a:rect l="0" t="0" r="0" b="0"/>
            <a:pathLst>
              <a:path w="5034" h="599">
                <a:moveTo>
                  <a:pt x="442" y="599"/>
                </a:moveTo>
                <a:lnTo>
                  <a:pt x="0" y="599"/>
                </a:lnTo>
                <a:lnTo>
                  <a:pt x="0" y="0"/>
                </a:lnTo>
                <a:lnTo>
                  <a:pt x="883" y="0"/>
                </a:lnTo>
                <a:lnTo>
                  <a:pt x="883" y="599"/>
                </a:lnTo>
                <a:lnTo>
                  <a:pt x="442" y="599"/>
                </a:lnTo>
                <a:close/>
              </a:path>
              <a:path w="5034" h="599">
                <a:moveTo>
                  <a:pt x="1500" y="599"/>
                </a:moveTo>
                <a:lnTo>
                  <a:pt x="1058" y="599"/>
                </a:lnTo>
                <a:lnTo>
                  <a:pt x="1058" y="0"/>
                </a:lnTo>
                <a:lnTo>
                  <a:pt x="1942" y="0"/>
                </a:lnTo>
                <a:lnTo>
                  <a:pt x="1942" y="599"/>
                </a:lnTo>
                <a:lnTo>
                  <a:pt x="1500" y="599"/>
                </a:lnTo>
                <a:close/>
              </a:path>
              <a:path w="5034" h="599">
                <a:moveTo>
                  <a:pt x="2525" y="599"/>
                </a:moveTo>
                <a:lnTo>
                  <a:pt x="2082" y="599"/>
                </a:lnTo>
                <a:lnTo>
                  <a:pt x="2082" y="0"/>
                </a:lnTo>
                <a:lnTo>
                  <a:pt x="2966" y="0"/>
                </a:lnTo>
                <a:lnTo>
                  <a:pt x="2966" y="599"/>
                </a:lnTo>
                <a:lnTo>
                  <a:pt x="2525" y="599"/>
                </a:lnTo>
                <a:close/>
              </a:path>
              <a:path w="5034" h="599">
                <a:moveTo>
                  <a:pt x="3568" y="599"/>
                </a:moveTo>
                <a:lnTo>
                  <a:pt x="3126" y="599"/>
                </a:lnTo>
                <a:lnTo>
                  <a:pt x="3126" y="0"/>
                </a:lnTo>
                <a:lnTo>
                  <a:pt x="4010" y="0"/>
                </a:lnTo>
                <a:lnTo>
                  <a:pt x="4010" y="599"/>
                </a:lnTo>
                <a:lnTo>
                  <a:pt x="3568" y="599"/>
                </a:lnTo>
                <a:close/>
              </a:path>
              <a:path w="5034" h="599">
                <a:moveTo>
                  <a:pt x="4593" y="599"/>
                </a:moveTo>
                <a:lnTo>
                  <a:pt x="4151" y="599"/>
                </a:lnTo>
                <a:lnTo>
                  <a:pt x="4151" y="0"/>
                </a:lnTo>
                <a:lnTo>
                  <a:pt x="5034" y="0"/>
                </a:lnTo>
                <a:lnTo>
                  <a:pt x="5034" y="599"/>
                </a:lnTo>
                <a:lnTo>
                  <a:pt x="4593" y="599"/>
                </a:lnTo>
                <a:close/>
              </a:path>
            </a:pathLst>
          </a:custGeom>
          <a:solidFill>
            <a:srgbClr val="E9E4F6">
              <a:alpha val="100000"/>
            </a:srgbClr>
          </a:solidFill>
          <a:ln cap="flat">
            <a:noFill/>
            <a:prstDash val="solid"/>
            <a:miter lim="0"/>
          </a:ln>
        </p:spPr>
        <p:txBody>
          <a:bodyPr rtlCol="0"/>
          <a:lstStyle/>
          <a:p>
            <a:pPr algn="ctr"/>
            <a:endParaRPr lang="zh-CN" altLang="en-US"/>
          </a:p>
        </p:txBody>
      </p:sp>
      <p:pic>
        <p:nvPicPr>
          <p:cNvPr id="190" name="picture 190"/>
          <p:cNvPicPr>
            <a:picLocks noChangeAspect="1"/>
          </p:cNvPicPr>
          <p:nvPr/>
        </p:nvPicPr>
        <p:blipFill>
          <a:blip r:embed="rId2"/>
          <a:stretch>
            <a:fillRect/>
          </a:stretch>
        </p:blipFill>
        <p:spPr>
          <a:xfrm rot="21600000">
            <a:off x="730440" y="1854720"/>
            <a:ext cx="872642" cy="872642"/>
          </a:xfrm>
          <a:prstGeom prst="rect">
            <a:avLst/>
          </a:prstGeom>
        </p:spPr>
      </p:pic>
      <p:grpSp>
        <p:nvGrpSpPr>
          <p:cNvPr id="36" name="group 36"/>
          <p:cNvGrpSpPr/>
          <p:nvPr/>
        </p:nvGrpSpPr>
        <p:grpSpPr>
          <a:xfrm rot="21600000">
            <a:off x="5268521" y="5128564"/>
            <a:ext cx="887473" cy="622439"/>
            <a:chOff x="0" y="0"/>
            <a:chExt cx="887473" cy="622439"/>
          </a:xfrm>
        </p:grpSpPr>
        <p:sp>
          <p:nvSpPr>
            <p:cNvPr id="192" name="path"/>
            <p:cNvSpPr/>
            <p:nvPr/>
          </p:nvSpPr>
          <p:spPr>
            <a:xfrm>
              <a:off x="0" y="56929"/>
              <a:ext cx="791078" cy="498140"/>
            </a:xfrm>
            <a:custGeom>
              <a:avLst/>
              <a:gdLst/>
              <a:ahLst/>
              <a:cxnLst/>
              <a:rect l="0" t="0" r="0" b="0"/>
              <a:pathLst>
                <a:path w="1245" h="784">
                  <a:moveTo>
                    <a:pt x="1240" y="8"/>
                  </a:moveTo>
                  <a:lnTo>
                    <a:pt x="5" y="776"/>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194" name="path"/>
            <p:cNvSpPr/>
            <p:nvPr/>
          </p:nvSpPr>
          <p:spPr>
            <a:xfrm>
              <a:off x="747074" y="0"/>
              <a:ext cx="140398" cy="119875"/>
            </a:xfrm>
            <a:custGeom>
              <a:avLst/>
              <a:gdLst/>
              <a:ahLst/>
              <a:cxnLst/>
              <a:rect l="0" t="0" r="0" b="0"/>
              <a:pathLst>
                <a:path w="221" h="188">
                  <a:moveTo>
                    <a:pt x="221" y="0"/>
                  </a:moveTo>
                  <a:lnTo>
                    <a:pt x="104" y="188"/>
                  </a:lnTo>
                  <a:lnTo>
                    <a:pt x="0" y="20"/>
                  </a:lnTo>
                  <a:lnTo>
                    <a:pt x="221" y="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196" name="path"/>
            <p:cNvSpPr/>
            <p:nvPr/>
          </p:nvSpPr>
          <p:spPr>
            <a:xfrm>
              <a:off x="291678" y="241909"/>
              <a:ext cx="561238" cy="380530"/>
            </a:xfrm>
            <a:custGeom>
              <a:avLst/>
              <a:gdLst/>
              <a:ahLst/>
              <a:cxnLst/>
              <a:rect l="0" t="0" r="0" b="0"/>
              <a:pathLst>
                <a:path w="883" h="599">
                  <a:moveTo>
                    <a:pt x="442" y="599"/>
                  </a:moveTo>
                  <a:lnTo>
                    <a:pt x="0" y="599"/>
                  </a:lnTo>
                  <a:lnTo>
                    <a:pt x="0" y="0"/>
                  </a:lnTo>
                  <a:lnTo>
                    <a:pt x="883" y="0"/>
                  </a:lnTo>
                  <a:lnTo>
                    <a:pt x="883" y="599"/>
                  </a:lnTo>
                  <a:lnTo>
                    <a:pt x="442" y="599"/>
                  </a:lnTo>
                  <a:close/>
                </a:path>
              </a:pathLst>
            </a:custGeom>
            <a:solidFill>
              <a:srgbClr val="E9E4F6">
                <a:alpha val="100000"/>
              </a:srgbClr>
            </a:solidFill>
            <a:ln cap="flat">
              <a:noFill/>
              <a:prstDash val="solid"/>
              <a:miter lim="0"/>
            </a:ln>
          </p:spPr>
          <p:txBody>
            <a:bodyPr rtlCol="0"/>
            <a:lstStyle/>
            <a:p>
              <a:pPr algn="ctr"/>
              <a:endParaRPr lang="zh-CN" altLang="en-US"/>
            </a:p>
          </p:txBody>
        </p:sp>
      </p:grpSp>
      <p:grpSp>
        <p:nvGrpSpPr>
          <p:cNvPr id="38" name="group 38"/>
          <p:cNvGrpSpPr/>
          <p:nvPr/>
        </p:nvGrpSpPr>
        <p:grpSpPr>
          <a:xfrm rot="21600000">
            <a:off x="3118319" y="5295595"/>
            <a:ext cx="1126083" cy="458647"/>
            <a:chOff x="0" y="0"/>
            <a:chExt cx="1126083" cy="458647"/>
          </a:xfrm>
        </p:grpSpPr>
        <p:sp>
          <p:nvSpPr>
            <p:cNvPr id="198" name="path"/>
            <p:cNvSpPr/>
            <p:nvPr/>
          </p:nvSpPr>
          <p:spPr>
            <a:xfrm>
              <a:off x="107551" y="49920"/>
              <a:ext cx="910979" cy="358807"/>
            </a:xfrm>
            <a:custGeom>
              <a:avLst/>
              <a:gdLst/>
              <a:ahLst/>
              <a:cxnLst/>
              <a:rect l="0" t="0" r="0" b="0"/>
              <a:pathLst>
                <a:path w="1434" h="565">
                  <a:moveTo>
                    <a:pt x="1431" y="555"/>
                  </a:moveTo>
                  <a:lnTo>
                    <a:pt x="3" y="9"/>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200" name="path"/>
            <p:cNvSpPr/>
            <p:nvPr/>
          </p:nvSpPr>
          <p:spPr>
            <a:xfrm>
              <a:off x="0" y="0"/>
              <a:ext cx="1126083" cy="458647"/>
            </a:xfrm>
            <a:custGeom>
              <a:avLst/>
              <a:gdLst/>
              <a:ahLst/>
              <a:cxnLst/>
              <a:rect l="0" t="0" r="0" b="0"/>
              <a:pathLst>
                <a:path w="1773" h="722">
                  <a:moveTo>
                    <a:pt x="1773" y="700"/>
                  </a:moveTo>
                  <a:lnTo>
                    <a:pt x="1552" y="722"/>
                  </a:lnTo>
                  <a:lnTo>
                    <a:pt x="1623" y="536"/>
                  </a:lnTo>
                  <a:lnTo>
                    <a:pt x="1773" y="700"/>
                  </a:lnTo>
                  <a:close/>
                </a:path>
                <a:path w="1773" h="722">
                  <a:moveTo>
                    <a:pt x="0" y="21"/>
                  </a:moveTo>
                  <a:lnTo>
                    <a:pt x="220" y="0"/>
                  </a:lnTo>
                  <a:lnTo>
                    <a:pt x="149" y="185"/>
                  </a:lnTo>
                  <a:lnTo>
                    <a:pt x="0" y="21"/>
                  </a:lnTo>
                  <a:close/>
                </a:path>
              </a:pathLst>
            </a:custGeom>
            <a:solidFill>
              <a:srgbClr val="000000">
                <a:alpha val="100000"/>
              </a:srgbClr>
            </a:solidFill>
            <a:ln cap="flat">
              <a:noFill/>
              <a:prstDash val="solid"/>
              <a:miter lim="0"/>
            </a:ln>
          </p:spPr>
          <p:txBody>
            <a:bodyPr rtlCol="0"/>
            <a:lstStyle/>
            <a:p>
              <a:pPr algn="ctr"/>
              <a:endParaRPr lang="zh-CN" altLang="en-US"/>
            </a:p>
          </p:txBody>
        </p:sp>
      </p:grpSp>
      <p:grpSp>
        <p:nvGrpSpPr>
          <p:cNvPr id="40" name="group 40"/>
          <p:cNvGrpSpPr/>
          <p:nvPr/>
        </p:nvGrpSpPr>
        <p:grpSpPr>
          <a:xfrm rot="21600000">
            <a:off x="4919942" y="4049280"/>
            <a:ext cx="745907" cy="557574"/>
            <a:chOff x="0" y="0"/>
            <a:chExt cx="745907" cy="557574"/>
          </a:xfrm>
        </p:grpSpPr>
        <p:sp>
          <p:nvSpPr>
            <p:cNvPr id="202" name="path"/>
            <p:cNvSpPr/>
            <p:nvPr/>
          </p:nvSpPr>
          <p:spPr>
            <a:xfrm>
              <a:off x="0" y="196259"/>
              <a:ext cx="745907" cy="361315"/>
            </a:xfrm>
            <a:custGeom>
              <a:avLst/>
              <a:gdLst/>
              <a:ahLst/>
              <a:cxnLst/>
              <a:rect l="0" t="0" r="0" b="0"/>
              <a:pathLst>
                <a:path w="1174" h="569">
                  <a:moveTo>
                    <a:pt x="4" y="8"/>
                  </a:moveTo>
                  <a:lnTo>
                    <a:pt x="1170" y="560"/>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204" name="path"/>
            <p:cNvSpPr/>
            <p:nvPr/>
          </p:nvSpPr>
          <p:spPr>
            <a:xfrm>
              <a:off x="90892" y="0"/>
              <a:ext cx="561238" cy="380517"/>
            </a:xfrm>
            <a:custGeom>
              <a:avLst/>
              <a:gdLst/>
              <a:ahLst/>
              <a:cxnLst/>
              <a:rect l="0" t="0" r="0" b="0"/>
              <a:pathLst>
                <a:path w="883" h="599">
                  <a:moveTo>
                    <a:pt x="442" y="599"/>
                  </a:moveTo>
                  <a:lnTo>
                    <a:pt x="0" y="599"/>
                  </a:lnTo>
                  <a:lnTo>
                    <a:pt x="0" y="0"/>
                  </a:lnTo>
                  <a:lnTo>
                    <a:pt x="883" y="0"/>
                  </a:lnTo>
                  <a:lnTo>
                    <a:pt x="883" y="599"/>
                  </a:lnTo>
                  <a:lnTo>
                    <a:pt x="442" y="599"/>
                  </a:lnTo>
                  <a:close/>
                </a:path>
              </a:pathLst>
            </a:custGeom>
            <a:solidFill>
              <a:srgbClr val="E9E4F6">
                <a:alpha val="100000"/>
              </a:srgbClr>
            </a:solidFill>
            <a:ln cap="flat">
              <a:noFill/>
              <a:prstDash val="solid"/>
              <a:miter lim="0"/>
            </a:ln>
          </p:spPr>
          <p:txBody>
            <a:bodyPr rtlCol="0"/>
            <a:lstStyle/>
            <a:p>
              <a:pPr algn="ctr"/>
              <a:endParaRPr lang="zh-CN" altLang="en-US"/>
            </a:p>
          </p:txBody>
        </p:sp>
      </p:grpSp>
      <p:grpSp>
        <p:nvGrpSpPr>
          <p:cNvPr id="42" name="group 42"/>
          <p:cNvGrpSpPr/>
          <p:nvPr/>
        </p:nvGrpSpPr>
        <p:grpSpPr>
          <a:xfrm rot="21600000">
            <a:off x="3118319" y="4200842"/>
            <a:ext cx="770394" cy="523798"/>
            <a:chOff x="0" y="0"/>
            <a:chExt cx="770394" cy="523798"/>
          </a:xfrm>
        </p:grpSpPr>
        <p:sp>
          <p:nvSpPr>
            <p:cNvPr id="206" name="path"/>
            <p:cNvSpPr/>
            <p:nvPr/>
          </p:nvSpPr>
          <p:spPr>
            <a:xfrm>
              <a:off x="93665" y="61032"/>
              <a:ext cx="583076" cy="401734"/>
            </a:xfrm>
            <a:custGeom>
              <a:avLst/>
              <a:gdLst/>
              <a:ahLst/>
              <a:cxnLst/>
              <a:rect l="0" t="0" r="0" b="0"/>
              <a:pathLst>
                <a:path w="918" h="632">
                  <a:moveTo>
                    <a:pt x="5" y="624"/>
                  </a:moveTo>
                  <a:lnTo>
                    <a:pt x="912" y="8"/>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208" name="path"/>
            <p:cNvSpPr/>
            <p:nvPr/>
          </p:nvSpPr>
          <p:spPr>
            <a:xfrm>
              <a:off x="0" y="0"/>
              <a:ext cx="770394" cy="523798"/>
            </a:xfrm>
            <a:custGeom>
              <a:avLst/>
              <a:gdLst/>
              <a:ahLst/>
              <a:cxnLst/>
              <a:rect l="0" t="0" r="0" b="0"/>
              <a:pathLst>
                <a:path w="1213" h="824">
                  <a:moveTo>
                    <a:pt x="0" y="824"/>
                  </a:moveTo>
                  <a:lnTo>
                    <a:pt x="108" y="630"/>
                  </a:lnTo>
                  <a:lnTo>
                    <a:pt x="219" y="795"/>
                  </a:lnTo>
                  <a:lnTo>
                    <a:pt x="0" y="824"/>
                  </a:lnTo>
                  <a:close/>
                </a:path>
                <a:path w="1213" h="824">
                  <a:moveTo>
                    <a:pt x="1213" y="0"/>
                  </a:moveTo>
                  <a:lnTo>
                    <a:pt x="1104" y="193"/>
                  </a:lnTo>
                  <a:lnTo>
                    <a:pt x="993" y="29"/>
                  </a:lnTo>
                  <a:lnTo>
                    <a:pt x="1213" y="0"/>
                  </a:lnTo>
                  <a:close/>
                </a:path>
              </a:pathLst>
            </a:custGeom>
            <a:solidFill>
              <a:srgbClr val="000000">
                <a:alpha val="100000"/>
              </a:srgbClr>
            </a:solidFill>
            <a:ln cap="flat">
              <a:noFill/>
              <a:prstDash val="solid"/>
              <a:miter lim="0"/>
            </a:ln>
          </p:spPr>
          <p:txBody>
            <a:bodyPr rtlCol="0"/>
            <a:lstStyle/>
            <a:p>
              <a:pPr algn="ctr"/>
              <a:endParaRPr lang="zh-CN" altLang="en-US"/>
            </a:p>
          </p:txBody>
        </p:sp>
      </p:grpSp>
      <p:pic>
        <p:nvPicPr>
          <p:cNvPr id="210" name="picture 210"/>
          <p:cNvPicPr>
            <a:picLocks noChangeAspect="1"/>
          </p:cNvPicPr>
          <p:nvPr/>
        </p:nvPicPr>
        <p:blipFill>
          <a:blip r:embed="rId3"/>
          <a:stretch>
            <a:fillRect/>
          </a:stretch>
        </p:blipFill>
        <p:spPr>
          <a:xfrm rot="21600000">
            <a:off x="2754934" y="4749531"/>
            <a:ext cx="727113" cy="547314"/>
          </a:xfrm>
          <a:prstGeom prst="rect">
            <a:avLst/>
          </a:prstGeom>
        </p:spPr>
      </p:pic>
      <p:pic>
        <p:nvPicPr>
          <p:cNvPr id="212" name="picture 212"/>
          <p:cNvPicPr>
            <a:picLocks noChangeAspect="1"/>
          </p:cNvPicPr>
          <p:nvPr/>
        </p:nvPicPr>
        <p:blipFill>
          <a:blip r:embed="rId4"/>
          <a:stretch>
            <a:fillRect/>
          </a:stretch>
        </p:blipFill>
        <p:spPr>
          <a:xfrm rot="21600000">
            <a:off x="4344695" y="5484788"/>
            <a:ext cx="727113" cy="535912"/>
          </a:xfrm>
          <a:prstGeom prst="rect">
            <a:avLst/>
          </a:prstGeom>
        </p:spPr>
      </p:pic>
      <p:pic>
        <p:nvPicPr>
          <p:cNvPr id="214" name="picture 214"/>
          <p:cNvPicPr>
            <a:picLocks noChangeAspect="1"/>
          </p:cNvPicPr>
          <p:nvPr/>
        </p:nvPicPr>
        <p:blipFill>
          <a:blip r:embed="rId5"/>
          <a:stretch>
            <a:fillRect/>
          </a:stretch>
        </p:blipFill>
        <p:spPr>
          <a:xfrm rot="21600000">
            <a:off x="3988652" y="3945856"/>
            <a:ext cx="714587" cy="534875"/>
          </a:xfrm>
          <a:prstGeom prst="rect">
            <a:avLst/>
          </a:prstGeom>
        </p:spPr>
      </p:pic>
      <p:pic>
        <p:nvPicPr>
          <p:cNvPr id="216" name="picture 216"/>
          <p:cNvPicPr>
            <a:picLocks noChangeAspect="1"/>
          </p:cNvPicPr>
          <p:nvPr/>
        </p:nvPicPr>
        <p:blipFill>
          <a:blip r:embed="rId5"/>
          <a:stretch>
            <a:fillRect/>
          </a:stretch>
        </p:blipFill>
        <p:spPr>
          <a:xfrm rot="21600000">
            <a:off x="5792611" y="4581249"/>
            <a:ext cx="714587" cy="534875"/>
          </a:xfrm>
          <a:prstGeom prst="rect">
            <a:avLst/>
          </a:prstGeom>
        </p:spPr>
      </p:pic>
      <p:grpSp>
        <p:nvGrpSpPr>
          <p:cNvPr id="44" name="group 44"/>
          <p:cNvGrpSpPr/>
          <p:nvPr/>
        </p:nvGrpSpPr>
        <p:grpSpPr>
          <a:xfrm rot="21600000">
            <a:off x="3273871" y="2381223"/>
            <a:ext cx="492778" cy="460915"/>
            <a:chOff x="0" y="0"/>
            <a:chExt cx="492778" cy="460915"/>
          </a:xfrm>
        </p:grpSpPr>
        <p:sp>
          <p:nvSpPr>
            <p:cNvPr id="218" name="path"/>
            <p:cNvSpPr/>
            <p:nvPr/>
          </p:nvSpPr>
          <p:spPr>
            <a:xfrm>
              <a:off x="4290" y="6300"/>
              <a:ext cx="484200" cy="449999"/>
            </a:xfrm>
            <a:custGeom>
              <a:avLst/>
              <a:gdLst/>
              <a:ahLst/>
              <a:cxnLst/>
              <a:rect l="0" t="0" r="0" b="0"/>
              <a:pathLst>
                <a:path w="762" h="708">
                  <a:moveTo>
                    <a:pt x="0" y="354"/>
                  </a:moveTo>
                  <a:lnTo>
                    <a:pt x="190" y="354"/>
                  </a:lnTo>
                  <a:lnTo>
                    <a:pt x="190" y="0"/>
                  </a:lnTo>
                  <a:lnTo>
                    <a:pt x="571" y="0"/>
                  </a:lnTo>
                  <a:lnTo>
                    <a:pt x="571" y="354"/>
                  </a:lnTo>
                  <a:lnTo>
                    <a:pt x="762" y="354"/>
                  </a:lnTo>
                  <a:lnTo>
                    <a:pt x="380" y="708"/>
                  </a:lnTo>
                  <a:lnTo>
                    <a:pt x="0" y="354"/>
                  </a:lnTo>
                  <a:close/>
                </a:path>
              </a:pathLst>
            </a:custGeom>
            <a:solidFill>
              <a:srgbClr val="412A7B">
                <a:alpha val="100000"/>
              </a:srgbClr>
            </a:solidFill>
            <a:ln cap="flat">
              <a:noFill/>
              <a:prstDash val="solid"/>
              <a:miter lim="0"/>
            </a:ln>
          </p:spPr>
          <p:txBody>
            <a:bodyPr rtlCol="0"/>
            <a:lstStyle/>
            <a:p>
              <a:pPr algn="ctr"/>
              <a:endParaRPr lang="zh-CN" altLang="en-US"/>
            </a:p>
          </p:txBody>
        </p:sp>
        <p:sp>
          <p:nvSpPr>
            <p:cNvPr id="220" name="path"/>
            <p:cNvSpPr/>
            <p:nvPr/>
          </p:nvSpPr>
          <p:spPr>
            <a:xfrm>
              <a:off x="0" y="0"/>
              <a:ext cx="492778" cy="460915"/>
            </a:xfrm>
            <a:custGeom>
              <a:avLst/>
              <a:gdLst/>
              <a:ahLst/>
              <a:cxnLst/>
              <a:rect l="0" t="0" r="0" b="0"/>
              <a:pathLst>
                <a:path w="776" h="725">
                  <a:moveTo>
                    <a:pt x="6" y="364"/>
                  </a:moveTo>
                  <a:lnTo>
                    <a:pt x="197" y="364"/>
                  </a:lnTo>
                  <a:lnTo>
                    <a:pt x="197" y="9"/>
                  </a:lnTo>
                  <a:lnTo>
                    <a:pt x="578" y="9"/>
                  </a:lnTo>
                  <a:lnTo>
                    <a:pt x="578" y="364"/>
                  </a:lnTo>
                  <a:lnTo>
                    <a:pt x="769" y="364"/>
                  </a:lnTo>
                  <a:lnTo>
                    <a:pt x="387" y="718"/>
                  </a:lnTo>
                  <a:lnTo>
                    <a:pt x="6" y="364"/>
                  </a:lnTo>
                  <a:close/>
                </a:path>
              </a:pathLst>
            </a:custGeom>
            <a:noFill/>
            <a:ln w="12599" cap="flat">
              <a:solidFill>
                <a:srgbClr val="412A7B">
                  <a:alpha val="100000"/>
                </a:srgbClr>
              </a:solidFill>
              <a:prstDash val="solid"/>
              <a:miter lim="386370"/>
            </a:ln>
          </p:spPr>
          <p:txBody>
            <a:bodyPr rtlCol="0"/>
            <a:lstStyle/>
            <a:p>
              <a:pPr algn="ctr"/>
              <a:endParaRPr lang="zh-CN" altLang="en-US"/>
            </a:p>
          </p:txBody>
        </p:sp>
      </p:grpSp>
      <p:graphicFrame>
        <p:nvGraphicFramePr>
          <p:cNvPr id="222" name="table 222"/>
          <p:cNvGraphicFramePr>
            <a:graphicFrameLocks noGrp="1"/>
          </p:cNvGraphicFramePr>
          <p:nvPr/>
        </p:nvGraphicFramePr>
        <p:xfrm>
          <a:off x="3646258" y="5250776"/>
          <a:ext cx="573404" cy="393064"/>
        </p:xfrm>
        <a:graphic>
          <a:graphicData uri="http://schemas.openxmlformats.org/drawingml/2006/table">
            <a:tbl>
              <a:tblPr>
                <a:solidFill>
                  <a:srgbClr val="E9E4F6"/>
                </a:solidFill>
              </a:tblPr>
              <a:tblGrid>
                <a:gridCol w="573404"/>
              </a:tblGrid>
              <a:tr h="383539">
                <a:tc>
                  <a:txBody>
                    <a:bodyPr/>
                    <a:lstStyle/>
                    <a:p>
                      <a:pPr algn="l" rtl="0" eaLnBrk="0">
                        <a:lnSpc>
                          <a:spcPct val="106000"/>
                        </a:lnSpc>
                      </a:pPr>
                      <a:endParaRPr lang="en-US" altLang="en-US" sz="600" dirty="0"/>
                    </a:p>
                    <a:p>
                      <a:pPr marL="207010"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4</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24" name="table 224"/>
          <p:cNvGraphicFramePr>
            <a:graphicFrameLocks noGrp="1"/>
          </p:cNvGraphicFramePr>
          <p:nvPr/>
        </p:nvGraphicFramePr>
        <p:xfrm>
          <a:off x="5553899" y="5364174"/>
          <a:ext cx="573404" cy="393064"/>
        </p:xfrm>
        <a:graphic>
          <a:graphicData uri="http://schemas.openxmlformats.org/drawingml/2006/table">
            <a:tbl>
              <a:tblPr/>
              <a:tblGrid>
                <a:gridCol w="573404"/>
              </a:tblGrid>
              <a:tr h="383539">
                <a:tc>
                  <a:txBody>
                    <a:bodyPr/>
                    <a:lstStyle/>
                    <a:p>
                      <a:pPr algn="l" rtl="0" eaLnBrk="0">
                        <a:lnSpc>
                          <a:spcPct val="106000"/>
                        </a:lnSpc>
                      </a:pPr>
                      <a:endParaRPr lang="en-US" altLang="en-US" sz="600" dirty="0"/>
                    </a:p>
                    <a:p>
                      <a:pPr marL="213995"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3</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26" name="table 226"/>
          <p:cNvGraphicFramePr>
            <a:graphicFrameLocks noGrp="1"/>
          </p:cNvGraphicFramePr>
          <p:nvPr/>
        </p:nvGraphicFramePr>
        <p:xfrm>
          <a:off x="1998903" y="3844975"/>
          <a:ext cx="573404" cy="393064"/>
        </p:xfrm>
        <a:graphic>
          <a:graphicData uri="http://schemas.openxmlformats.org/drawingml/2006/table">
            <a:tbl>
              <a:tblPr>
                <a:solidFill>
                  <a:srgbClr val="E9E4F6"/>
                </a:solidFill>
              </a:tblPr>
              <a:tblGrid>
                <a:gridCol w="573404"/>
              </a:tblGrid>
              <a:tr h="383539">
                <a:tc>
                  <a:txBody>
                    <a:bodyPr/>
                    <a:lstStyle/>
                    <a:p>
                      <a:pPr algn="l" rtl="0" eaLnBrk="0">
                        <a:lnSpc>
                          <a:spcPct val="110000"/>
                        </a:lnSpc>
                      </a:pPr>
                      <a:endParaRPr lang="en-US" altLang="en-US" sz="600" dirty="0"/>
                    </a:p>
                    <a:p>
                      <a:pPr marL="221615" algn="l" rtl="0" eaLnBrk="0">
                        <a:lnSpc>
                          <a:spcPct val="78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5</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28" name="table 228"/>
          <p:cNvGraphicFramePr>
            <a:graphicFrameLocks noGrp="1"/>
          </p:cNvGraphicFramePr>
          <p:nvPr/>
        </p:nvGraphicFramePr>
        <p:xfrm>
          <a:off x="3874134" y="2925901"/>
          <a:ext cx="573404" cy="393065"/>
        </p:xfrm>
        <a:graphic>
          <a:graphicData uri="http://schemas.openxmlformats.org/drawingml/2006/table">
            <a:tbl>
              <a:tblPr/>
              <a:tblGrid>
                <a:gridCol w="573404"/>
              </a:tblGrid>
              <a:tr h="383540">
                <a:tc>
                  <a:txBody>
                    <a:bodyPr/>
                    <a:lstStyle/>
                    <a:p>
                      <a:pPr algn="l" rtl="0" eaLnBrk="0">
                        <a:lnSpc>
                          <a:spcPct val="110000"/>
                        </a:lnSpc>
                      </a:pPr>
                      <a:endParaRPr lang="en-US" altLang="en-US" sz="600" dirty="0"/>
                    </a:p>
                    <a:p>
                      <a:pPr marL="206375" algn="l" rtl="0" eaLnBrk="0">
                        <a:lnSpc>
                          <a:spcPct val="78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4</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30" name="table 230"/>
          <p:cNvGraphicFramePr>
            <a:graphicFrameLocks noGrp="1"/>
          </p:cNvGraphicFramePr>
          <p:nvPr/>
        </p:nvGraphicFramePr>
        <p:xfrm>
          <a:off x="6928014" y="4872418"/>
          <a:ext cx="573405" cy="393064"/>
        </p:xfrm>
        <a:graphic>
          <a:graphicData uri="http://schemas.openxmlformats.org/drawingml/2006/table">
            <a:tbl>
              <a:tblPr>
                <a:solidFill>
                  <a:srgbClr val="E9E4F6"/>
                </a:solidFill>
              </a:tblPr>
              <a:tblGrid>
                <a:gridCol w="573405"/>
              </a:tblGrid>
              <a:tr h="383539">
                <a:tc>
                  <a:txBody>
                    <a:bodyPr/>
                    <a:lstStyle/>
                    <a:p>
                      <a:pPr algn="l" rtl="0" eaLnBrk="0">
                        <a:lnSpc>
                          <a:spcPct val="110000"/>
                        </a:lnSpc>
                      </a:pPr>
                      <a:endParaRPr lang="en-US" altLang="en-US" sz="600" dirty="0"/>
                    </a:p>
                    <a:p>
                      <a:pPr marL="229870" algn="l" rtl="0" eaLnBrk="0">
                        <a:lnSpc>
                          <a:spcPct val="78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1</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32" name="table 232"/>
          <p:cNvGraphicFramePr>
            <a:graphicFrameLocks noGrp="1"/>
          </p:cNvGraphicFramePr>
          <p:nvPr/>
        </p:nvGraphicFramePr>
        <p:xfrm>
          <a:off x="5004535" y="4042980"/>
          <a:ext cx="573404" cy="393064"/>
        </p:xfrm>
        <a:graphic>
          <a:graphicData uri="http://schemas.openxmlformats.org/drawingml/2006/table">
            <a:tbl>
              <a:tblPr/>
              <a:tblGrid>
                <a:gridCol w="573404"/>
              </a:tblGrid>
              <a:tr h="383539">
                <a:tc>
                  <a:txBody>
                    <a:bodyPr/>
                    <a:lstStyle/>
                    <a:p>
                      <a:pPr algn="l" rtl="0" eaLnBrk="0">
                        <a:lnSpc>
                          <a:spcPct val="106000"/>
                        </a:lnSpc>
                      </a:pPr>
                      <a:endParaRPr lang="en-US" altLang="en-US" sz="600" dirty="0"/>
                    </a:p>
                    <a:p>
                      <a:pPr marL="216535"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2</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34" name="table 234"/>
          <p:cNvGraphicFramePr>
            <a:graphicFrameLocks noGrp="1"/>
          </p:cNvGraphicFramePr>
          <p:nvPr/>
        </p:nvGraphicFramePr>
        <p:xfrm>
          <a:off x="4524666" y="2925901"/>
          <a:ext cx="573404" cy="393065"/>
        </p:xfrm>
        <a:graphic>
          <a:graphicData uri="http://schemas.openxmlformats.org/drawingml/2006/table">
            <a:tbl>
              <a:tblPr/>
              <a:tblGrid>
                <a:gridCol w="573404"/>
              </a:tblGrid>
              <a:tr h="383540">
                <a:tc>
                  <a:txBody>
                    <a:bodyPr/>
                    <a:lstStyle/>
                    <a:p>
                      <a:pPr algn="l" rtl="0" eaLnBrk="0">
                        <a:lnSpc>
                          <a:spcPct val="110000"/>
                        </a:lnSpc>
                      </a:pPr>
                      <a:endParaRPr lang="en-US" altLang="en-US" sz="600" dirty="0"/>
                    </a:p>
                    <a:p>
                      <a:pPr marL="220345" algn="l" rtl="0" eaLnBrk="0">
                        <a:lnSpc>
                          <a:spcPct val="78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5</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36" name="table 236"/>
          <p:cNvGraphicFramePr>
            <a:graphicFrameLocks noGrp="1"/>
          </p:cNvGraphicFramePr>
          <p:nvPr/>
        </p:nvGraphicFramePr>
        <p:xfrm>
          <a:off x="3422699" y="4357623"/>
          <a:ext cx="573404" cy="393064"/>
        </p:xfrm>
        <a:graphic>
          <a:graphicData uri="http://schemas.openxmlformats.org/drawingml/2006/table">
            <a:tbl>
              <a:tblPr>
                <a:solidFill>
                  <a:srgbClr val="E9E4F6"/>
                </a:solidFill>
              </a:tblPr>
              <a:tblGrid>
                <a:gridCol w="573404"/>
              </a:tblGrid>
              <a:tr h="383539">
                <a:tc>
                  <a:txBody>
                    <a:bodyPr/>
                    <a:lstStyle/>
                    <a:p>
                      <a:pPr algn="l" rtl="0" eaLnBrk="0">
                        <a:lnSpc>
                          <a:spcPct val="106000"/>
                        </a:lnSpc>
                      </a:pPr>
                      <a:endParaRPr lang="en-US" altLang="en-US" sz="600" dirty="0"/>
                    </a:p>
                    <a:p>
                      <a:pPr marL="207010"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4</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38" name="table 238"/>
          <p:cNvGraphicFramePr>
            <a:graphicFrameLocks noGrp="1"/>
          </p:cNvGraphicFramePr>
          <p:nvPr/>
        </p:nvGraphicFramePr>
        <p:xfrm>
          <a:off x="1888743" y="2925901"/>
          <a:ext cx="573404" cy="393065"/>
        </p:xfrm>
        <a:graphic>
          <a:graphicData uri="http://schemas.openxmlformats.org/drawingml/2006/table">
            <a:tbl>
              <a:tblPr/>
              <a:tblGrid>
                <a:gridCol w="573404"/>
              </a:tblGrid>
              <a:tr h="383540">
                <a:tc>
                  <a:txBody>
                    <a:bodyPr/>
                    <a:lstStyle/>
                    <a:p>
                      <a:pPr algn="l" rtl="0" eaLnBrk="0">
                        <a:lnSpc>
                          <a:spcPct val="110000"/>
                        </a:lnSpc>
                      </a:pPr>
                      <a:endParaRPr lang="en-US" altLang="en-US" sz="600" dirty="0"/>
                    </a:p>
                    <a:p>
                      <a:pPr marL="229870" algn="l" rtl="0" eaLnBrk="0">
                        <a:lnSpc>
                          <a:spcPct val="78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1</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40" name="table 240"/>
          <p:cNvGraphicFramePr>
            <a:graphicFrameLocks noGrp="1"/>
          </p:cNvGraphicFramePr>
          <p:nvPr/>
        </p:nvGraphicFramePr>
        <p:xfrm>
          <a:off x="2560865" y="2925901"/>
          <a:ext cx="573404" cy="393065"/>
        </p:xfrm>
        <a:graphic>
          <a:graphicData uri="http://schemas.openxmlformats.org/drawingml/2006/table">
            <a:tbl>
              <a:tblPr/>
              <a:tblGrid>
                <a:gridCol w="573404"/>
              </a:tblGrid>
              <a:tr h="383540">
                <a:tc>
                  <a:txBody>
                    <a:bodyPr/>
                    <a:lstStyle/>
                    <a:p>
                      <a:pPr algn="l" rtl="0" eaLnBrk="0">
                        <a:lnSpc>
                          <a:spcPct val="106000"/>
                        </a:lnSpc>
                      </a:pPr>
                      <a:endParaRPr lang="en-US" altLang="en-US" sz="600" dirty="0"/>
                    </a:p>
                    <a:p>
                      <a:pPr marL="216535"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2</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42" name="table 242"/>
          <p:cNvGraphicFramePr>
            <a:graphicFrameLocks noGrp="1"/>
          </p:cNvGraphicFramePr>
          <p:nvPr/>
        </p:nvGraphicFramePr>
        <p:xfrm>
          <a:off x="3211384" y="2925901"/>
          <a:ext cx="573404" cy="393065"/>
        </p:xfrm>
        <a:graphic>
          <a:graphicData uri="http://schemas.openxmlformats.org/drawingml/2006/table">
            <a:tbl>
              <a:tblPr/>
              <a:tblGrid>
                <a:gridCol w="573404"/>
              </a:tblGrid>
              <a:tr h="383540">
                <a:tc>
                  <a:txBody>
                    <a:bodyPr/>
                    <a:lstStyle/>
                    <a:p>
                      <a:pPr algn="l" rtl="0" eaLnBrk="0">
                        <a:lnSpc>
                          <a:spcPct val="106000"/>
                        </a:lnSpc>
                      </a:pPr>
                      <a:endParaRPr lang="en-US" altLang="en-US" sz="600" dirty="0"/>
                    </a:p>
                    <a:p>
                      <a:pPr marL="213995" algn="l" rtl="0" eaLnBrk="0">
                        <a:lnSpc>
                          <a:spcPct val="79000"/>
                        </a:lnSpc>
                        <a:spcBef>
                          <a:spcPts val="5"/>
                        </a:spcBef>
                      </a:pPr>
                      <a:r>
                        <a:rPr sz="2400" kern="0" spc="-20" dirty="0">
                          <a:solidFill>
                            <a:srgbClr val="000000">
                              <a:alpha val="100000"/>
                            </a:srgbClr>
                          </a:solidFill>
                          <a:latin typeface="Arial" panose="020B0604020202020204"/>
                          <a:ea typeface="Arial" panose="020B0604020202020204"/>
                          <a:cs typeface="Arial" panose="020B0604020202020204"/>
                        </a:rPr>
                        <a:t>3</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sp>
        <p:nvSpPr>
          <p:cNvPr id="244" name="path"/>
          <p:cNvSpPr/>
          <p:nvPr/>
        </p:nvSpPr>
        <p:spPr>
          <a:xfrm>
            <a:off x="6620040" y="4836236"/>
            <a:ext cx="136435" cy="130327"/>
          </a:xfrm>
          <a:custGeom>
            <a:avLst/>
            <a:gdLst/>
            <a:ahLst/>
            <a:cxnLst/>
            <a:rect l="0" t="0" r="0" b="0"/>
            <a:pathLst>
              <a:path w="214" h="205">
                <a:moveTo>
                  <a:pt x="0" y="0"/>
                </a:moveTo>
                <a:lnTo>
                  <a:pt x="214" y="56"/>
                </a:lnTo>
                <a:lnTo>
                  <a:pt x="83" y="205"/>
                </a:lnTo>
                <a:lnTo>
                  <a:pt x="0" y="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46" name="path"/>
          <p:cNvSpPr/>
          <p:nvPr/>
        </p:nvSpPr>
        <p:spPr>
          <a:xfrm>
            <a:off x="2532963" y="4876914"/>
            <a:ext cx="121679" cy="140043"/>
          </a:xfrm>
          <a:custGeom>
            <a:avLst/>
            <a:gdLst/>
            <a:ahLst/>
            <a:cxnLst/>
            <a:rect l="0" t="0" r="0" b="0"/>
            <a:pathLst>
              <a:path w="191" h="220">
                <a:moveTo>
                  <a:pt x="191" y="220"/>
                </a:moveTo>
                <a:lnTo>
                  <a:pt x="0" y="108"/>
                </a:lnTo>
                <a:lnTo>
                  <a:pt x="166" y="0"/>
                </a:lnTo>
                <a:lnTo>
                  <a:pt x="191" y="22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48" name="path"/>
          <p:cNvSpPr/>
          <p:nvPr/>
        </p:nvSpPr>
        <p:spPr>
          <a:xfrm>
            <a:off x="1208519" y="2795765"/>
            <a:ext cx="121678" cy="140030"/>
          </a:xfrm>
          <a:custGeom>
            <a:avLst/>
            <a:gdLst/>
            <a:ahLst/>
            <a:cxnLst/>
            <a:rect l="0" t="0" r="0" b="0"/>
            <a:pathLst>
              <a:path w="191" h="220">
                <a:moveTo>
                  <a:pt x="0" y="0"/>
                </a:moveTo>
                <a:lnTo>
                  <a:pt x="191" y="112"/>
                </a:lnTo>
                <a:lnTo>
                  <a:pt x="24" y="220"/>
                </a:lnTo>
                <a:lnTo>
                  <a:pt x="0" y="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50" name="path"/>
          <p:cNvSpPr/>
          <p:nvPr/>
        </p:nvSpPr>
        <p:spPr>
          <a:xfrm>
            <a:off x="5172125" y="5620677"/>
            <a:ext cx="140398" cy="119887"/>
          </a:xfrm>
          <a:custGeom>
            <a:avLst/>
            <a:gdLst/>
            <a:ahLst/>
            <a:cxnLst/>
            <a:rect l="0" t="0" r="0" b="0"/>
            <a:pathLst>
              <a:path w="221" h="188">
                <a:moveTo>
                  <a:pt x="0" y="188"/>
                </a:moveTo>
                <a:lnTo>
                  <a:pt x="116" y="0"/>
                </a:lnTo>
                <a:lnTo>
                  <a:pt x="221" y="168"/>
                </a:lnTo>
                <a:lnTo>
                  <a:pt x="0" y="188"/>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52" name="path"/>
          <p:cNvSpPr/>
          <p:nvPr/>
        </p:nvSpPr>
        <p:spPr>
          <a:xfrm>
            <a:off x="4816437" y="4197604"/>
            <a:ext cx="140766" cy="114122"/>
          </a:xfrm>
          <a:custGeom>
            <a:avLst/>
            <a:gdLst/>
            <a:ahLst/>
            <a:cxnLst/>
            <a:rect l="0" t="0" r="0" b="0"/>
            <a:pathLst>
              <a:path w="221" h="179">
                <a:moveTo>
                  <a:pt x="0" y="5"/>
                </a:moveTo>
                <a:lnTo>
                  <a:pt x="221" y="0"/>
                </a:lnTo>
                <a:lnTo>
                  <a:pt x="137" y="179"/>
                </a:lnTo>
                <a:lnTo>
                  <a:pt x="0" y="5"/>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54" name="path"/>
          <p:cNvSpPr/>
          <p:nvPr/>
        </p:nvSpPr>
        <p:spPr>
          <a:xfrm>
            <a:off x="5628601" y="4540681"/>
            <a:ext cx="140754" cy="114122"/>
          </a:xfrm>
          <a:custGeom>
            <a:avLst/>
            <a:gdLst/>
            <a:ahLst/>
            <a:cxnLst/>
            <a:rect l="0" t="0" r="0" b="0"/>
            <a:pathLst>
              <a:path w="221" h="179">
                <a:moveTo>
                  <a:pt x="221" y="174"/>
                </a:moveTo>
                <a:lnTo>
                  <a:pt x="0" y="179"/>
                </a:lnTo>
                <a:lnTo>
                  <a:pt x="84" y="0"/>
                </a:lnTo>
                <a:lnTo>
                  <a:pt x="221" y="174"/>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2" name="文本框 1"/>
          <p:cNvSpPr txBox="1"/>
          <p:nvPr/>
        </p:nvSpPr>
        <p:spPr>
          <a:xfrm>
            <a:off x="9232265" y="305435"/>
            <a:ext cx="5820410" cy="5692775"/>
          </a:xfrm>
          <a:prstGeom prst="rect">
            <a:avLst/>
          </a:prstGeom>
          <a:noFill/>
        </p:spPr>
        <p:txBody>
          <a:bodyPr wrap="square" rtlCol="0">
            <a:spAutoFit/>
          </a:bodyPr>
          <a:p>
            <a:r>
              <a:rPr lang="zh-CN" altLang="en-US" sz="1400"/>
              <a:t>四次握手（Four-way Handshake）是TCP连接的关闭过程，用于确保通信双方都能够安全、有效地关闭连接。四次握手的过程如下：</a:t>
            </a:r>
            <a:endParaRPr lang="zh-CN" altLang="en-US" sz="1400"/>
          </a:p>
          <a:p>
            <a:endParaRPr lang="zh-CN" altLang="en-US" sz="1400"/>
          </a:p>
          <a:p>
            <a:r>
              <a:rPr lang="zh-CN" altLang="en-US" sz="1400"/>
              <a:t>1. **第一步（FIN_WAIT_1）：** 主动关闭方（通常是客户端）向被动关闭方（通常是服务器）发送一个FIN（Finish）报文段，表示它已经完成了数据的发送，并且希望关闭连接。此时，主动关闭方进入FIN_WAIT_1状态，等待对方的确认。</a:t>
            </a:r>
            <a:endParaRPr lang="zh-CN" altLang="en-US" sz="1400"/>
          </a:p>
          <a:p>
            <a:endParaRPr lang="zh-CN" altLang="en-US" sz="1400"/>
          </a:p>
          <a:p>
            <a:r>
              <a:rPr lang="zh-CN" altLang="en-US" sz="1400"/>
              <a:t>2. **第二步（CLOSE_WAIT）：** 被动关闭方接收到FIN报文段后，确认收到，并向主动关闭方发送一个ACK（Acknowledgement）报文段，表示已经收到了关闭请求。此时，被动关闭方进入CLOSE_WAIT状态，等待自己的应用程序处理完数据后再发送关闭请求。</a:t>
            </a:r>
            <a:endParaRPr lang="zh-CN" altLang="en-US" sz="1400"/>
          </a:p>
          <a:p>
            <a:endParaRPr lang="zh-CN" altLang="en-US" sz="1400"/>
          </a:p>
          <a:p>
            <a:r>
              <a:rPr lang="zh-CN" altLang="en-US" sz="1400"/>
              <a:t>3. **第三步（FIN_WAIT_2）：** 被动关闭方的应用程序处理完数据后，向主动关闭方发送一个FIN报文段，表示自己也已经完成了数据的发送，希望关闭连接。此时，被动关闭方进入FIN_WAIT_2状态，等待对方的确认。</a:t>
            </a:r>
            <a:endParaRPr lang="zh-CN" altLang="en-US" sz="1400"/>
          </a:p>
          <a:p>
            <a:endParaRPr lang="zh-CN" altLang="en-US" sz="1400"/>
          </a:p>
          <a:p>
            <a:r>
              <a:rPr lang="zh-CN" altLang="en-US" sz="1400"/>
              <a:t>4. **第四步（TIME_WAIT）：** 主动关闭方收到被动关闭方的关闭请求后，发送一个ACK报文段作为确认，并进入TIME_WAIT状态。在这个状态下，主动关闭方等待一段时间，确保对方收到了自己的确认，并且确保网络中所有的数据包都已经被处理完毕，然后才正式关闭连接。</a:t>
            </a:r>
            <a:endParaRPr lang="zh-CN" altLang="en-US" sz="1400"/>
          </a:p>
          <a:p>
            <a:endParaRPr lang="zh-CN" altLang="en-US" sz="1400"/>
          </a:p>
          <a:p>
            <a:r>
              <a:rPr lang="zh-CN" altLang="en-US" sz="1400"/>
              <a:t>完成四次握手后，TCP连接正式关闭，双方都释放了连接资源，并且可以重新建立新的连接。四次握手过程中的每一步都是为了确保数据的可靠传输和连接的安全关闭，以保障通信的稳定性和可靠性。</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 name="table 25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258" name="table 258"/>
          <p:cNvGraphicFramePr>
            <a:graphicFrameLocks noGrp="1"/>
          </p:cNvGraphicFramePr>
          <p:nvPr/>
        </p:nvGraphicFramePr>
        <p:xfrm>
          <a:off x="0" y="6305574"/>
          <a:ext cx="9144000" cy="563880"/>
        </p:xfrm>
        <a:graphic>
          <a:graphicData uri="http://schemas.openxmlformats.org/drawingml/2006/table">
            <a:tbl>
              <a:tblPr>
                <a:solidFill>
                  <a:srgbClr val="623FB8"/>
                </a:solidFill>
              </a:tblPr>
              <a:tblGrid>
                <a:gridCol w="9144000"/>
              </a:tblGrid>
              <a:tr h="554355">
                <a:tc>
                  <a:txBody>
                    <a:bodyPr/>
                    <a:lstStyle/>
                    <a:p>
                      <a:pPr algn="l" rtl="0" eaLnBrk="0">
                        <a:lnSpc>
                          <a:spcPct val="136000"/>
                        </a:lnSpc>
                      </a:pPr>
                      <a:endParaRPr lang="en-US" altLang="en-US" sz="1000" dirty="0"/>
                    </a:p>
                    <a:p>
                      <a:pPr algn="l" rtl="0" eaLnBrk="0">
                        <a:lnSpc>
                          <a:spcPct val="136000"/>
                        </a:lnSpc>
                      </a:pPr>
                      <a:endParaRPr lang="en-US" altLang="en-US" sz="1000" dirty="0"/>
                    </a:p>
                    <a:p>
                      <a:pPr marL="8322310" algn="l" rtl="0" eaLnBrk="0">
                        <a:lnSpc>
                          <a:spcPts val="112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260" name="rect"/>
          <p:cNvSpPr/>
          <p:nvPr/>
        </p:nvSpPr>
        <p:spPr>
          <a:xfrm>
            <a:off x="1933926" y="3901325"/>
            <a:ext cx="38159" cy="1776958"/>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262" name="path"/>
          <p:cNvSpPr/>
          <p:nvPr/>
        </p:nvSpPr>
        <p:spPr>
          <a:xfrm>
            <a:off x="1710004" y="3901325"/>
            <a:ext cx="2213635" cy="1978190"/>
          </a:xfrm>
          <a:custGeom>
            <a:avLst/>
            <a:gdLst/>
            <a:ahLst/>
            <a:cxnLst/>
            <a:rect l="0" t="0" r="0" b="0"/>
            <a:pathLst>
              <a:path w="3486" h="3115">
                <a:moveTo>
                  <a:pt x="1934" y="2798"/>
                </a:moveTo>
                <a:lnTo>
                  <a:pt x="382" y="2798"/>
                </a:lnTo>
                <a:lnTo>
                  <a:pt x="382" y="0"/>
                </a:lnTo>
                <a:lnTo>
                  <a:pt x="3486" y="0"/>
                </a:lnTo>
                <a:lnTo>
                  <a:pt x="3486" y="2798"/>
                </a:lnTo>
                <a:lnTo>
                  <a:pt x="1934" y="2798"/>
                </a:lnTo>
                <a:close/>
              </a:path>
              <a:path w="3486" h="3115">
                <a:moveTo>
                  <a:pt x="1551" y="3115"/>
                </a:moveTo>
                <a:lnTo>
                  <a:pt x="0" y="3115"/>
                </a:lnTo>
                <a:lnTo>
                  <a:pt x="0" y="316"/>
                </a:lnTo>
                <a:lnTo>
                  <a:pt x="3103" y="316"/>
                </a:lnTo>
                <a:lnTo>
                  <a:pt x="3103" y="3115"/>
                </a:lnTo>
                <a:lnTo>
                  <a:pt x="1551" y="3115"/>
                </a:lnTo>
                <a:close/>
              </a:path>
            </a:pathLst>
          </a:custGeom>
          <a:solidFill>
            <a:srgbClr val="412A7B">
              <a:alpha val="100000"/>
            </a:srgbClr>
          </a:solidFill>
          <a:ln cap="flat">
            <a:noFill/>
            <a:prstDash val="solid"/>
            <a:miter lim="0"/>
          </a:ln>
        </p:spPr>
        <p:txBody>
          <a:bodyPr rtlCol="0"/>
          <a:lstStyle/>
          <a:p>
            <a:pPr algn="ctr"/>
            <a:endParaRPr lang="zh-CN" altLang="en-US"/>
          </a:p>
        </p:txBody>
      </p:sp>
      <p:sp>
        <p:nvSpPr>
          <p:cNvPr id="264" name="path"/>
          <p:cNvSpPr/>
          <p:nvPr/>
        </p:nvSpPr>
        <p:spPr>
          <a:xfrm>
            <a:off x="2938322" y="3901325"/>
            <a:ext cx="1004396" cy="1796038"/>
          </a:xfrm>
          <a:custGeom>
            <a:avLst/>
            <a:gdLst/>
            <a:ahLst/>
            <a:cxnLst/>
            <a:rect l="0" t="0" r="0" b="0"/>
            <a:pathLst>
              <a:path w="1581" h="2828">
                <a:moveTo>
                  <a:pt x="1551" y="0"/>
                </a:moveTo>
                <a:lnTo>
                  <a:pt x="1551" y="2798"/>
                </a:lnTo>
                <a:lnTo>
                  <a:pt x="0" y="2798"/>
                </a:lnTo>
              </a:path>
            </a:pathLst>
          </a:custGeom>
          <a:noFill/>
          <a:ln w="38159" cap="flat">
            <a:solidFill>
              <a:srgbClr val="FFFFFF">
                <a:alpha val="100000"/>
              </a:srgbClr>
            </a:solidFill>
            <a:prstDash val="solid"/>
            <a:miter lim="386370"/>
          </a:ln>
        </p:spPr>
        <p:txBody>
          <a:bodyPr rtlCol="0"/>
          <a:lstStyle/>
          <a:p>
            <a:pPr algn="ctr"/>
            <a:endParaRPr lang="zh-CN" altLang="en-US"/>
          </a:p>
        </p:txBody>
      </p:sp>
      <p:sp>
        <p:nvSpPr>
          <p:cNvPr id="266" name="path"/>
          <p:cNvSpPr/>
          <p:nvPr/>
        </p:nvSpPr>
        <p:spPr>
          <a:xfrm>
            <a:off x="1690924" y="4083477"/>
            <a:ext cx="2008793" cy="1815117"/>
          </a:xfrm>
          <a:custGeom>
            <a:avLst/>
            <a:gdLst/>
            <a:ahLst/>
            <a:cxnLst/>
            <a:rect l="0" t="0" r="0" b="0"/>
            <a:pathLst>
              <a:path w="3163" h="2858">
                <a:moveTo>
                  <a:pt x="30" y="2828"/>
                </a:moveTo>
                <a:lnTo>
                  <a:pt x="30" y="30"/>
                </a:lnTo>
                <a:lnTo>
                  <a:pt x="3133" y="30"/>
                </a:lnTo>
                <a:lnTo>
                  <a:pt x="3133" y="2828"/>
                </a:lnTo>
                <a:lnTo>
                  <a:pt x="1581" y="2828"/>
                </a:lnTo>
              </a:path>
            </a:pathLst>
          </a:custGeom>
          <a:noFill/>
          <a:ln w="38159" cap="flat">
            <a:solidFill>
              <a:srgbClr val="FFFFFF">
                <a:alpha val="100000"/>
              </a:srgbClr>
            </a:solidFill>
            <a:prstDash val="solid"/>
            <a:miter lim="386370"/>
          </a:ln>
        </p:spPr>
        <p:txBody>
          <a:bodyPr rtlCol="0"/>
          <a:lstStyle/>
          <a:p>
            <a:pPr algn="ctr"/>
            <a:endParaRPr lang="zh-CN" altLang="en-US"/>
          </a:p>
        </p:txBody>
      </p:sp>
      <p:graphicFrame>
        <p:nvGraphicFramePr>
          <p:cNvPr id="268" name="table 268"/>
          <p:cNvGraphicFramePr>
            <a:graphicFrameLocks noGrp="1"/>
          </p:cNvGraphicFramePr>
          <p:nvPr/>
        </p:nvGraphicFramePr>
        <p:xfrm>
          <a:off x="1448278" y="4341604"/>
          <a:ext cx="2008504" cy="1814829"/>
        </p:xfrm>
        <a:graphic>
          <a:graphicData uri="http://schemas.openxmlformats.org/drawingml/2006/table">
            <a:tbl>
              <a:tblPr>
                <a:solidFill>
                  <a:srgbClr val="412A7B"/>
                </a:solidFill>
              </a:tblPr>
              <a:tblGrid>
                <a:gridCol w="2008504"/>
              </a:tblGrid>
              <a:tr h="1776729">
                <a:tc>
                  <a:txBody>
                    <a:bodyPr/>
                    <a:lstStyle/>
                    <a:p>
                      <a:pPr algn="l" rtl="0" eaLnBrk="0">
                        <a:lnSpc>
                          <a:spcPct val="100000"/>
                        </a:lnSpc>
                      </a:pPr>
                      <a:endParaRPr lang="en-US" altLang="en-US" sz="1000" dirty="0"/>
                    </a:p>
                  </a:txBody>
                  <a:tcPr marL="0" marR="0" marT="0" marB="0" vert="horz">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2A7B"/>
                    </a:solidFill>
                  </a:tcPr>
                </a:tc>
              </a:tr>
            </a:tbl>
          </a:graphicData>
        </a:graphic>
      </p:graphicFrame>
      <p:graphicFrame>
        <p:nvGraphicFramePr>
          <p:cNvPr id="270" name="table 270"/>
          <p:cNvGraphicFramePr>
            <a:graphicFrameLocks noGrp="1"/>
          </p:cNvGraphicFramePr>
          <p:nvPr/>
        </p:nvGraphicFramePr>
        <p:xfrm>
          <a:off x="4574154" y="2842204"/>
          <a:ext cx="2331084" cy="638175"/>
        </p:xfrm>
        <a:graphic>
          <a:graphicData uri="http://schemas.openxmlformats.org/drawingml/2006/table">
            <a:tbl>
              <a:tblPr>
                <a:solidFill>
                  <a:srgbClr val="412A7B"/>
                </a:solidFill>
              </a:tblPr>
              <a:tblGrid>
                <a:gridCol w="2331084"/>
              </a:tblGrid>
              <a:tr h="600075">
                <a:tc>
                  <a:txBody>
                    <a:bodyPr/>
                    <a:lstStyle/>
                    <a:p>
                      <a:pPr algn="l" rtl="0" eaLnBrk="0">
                        <a:lnSpc>
                          <a:spcPct val="100000"/>
                        </a:lnSpc>
                      </a:pPr>
                      <a:endParaRPr lang="en-US" altLang="en-US" sz="1000" dirty="0"/>
                    </a:p>
                  </a:txBody>
                  <a:tcPr marL="0" marR="0" marT="0" marB="0" vert="horz">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2A7B"/>
                    </a:solidFill>
                  </a:tcPr>
                </a:tc>
              </a:tr>
            </a:tbl>
          </a:graphicData>
        </a:graphic>
      </p:graphicFrame>
      <p:graphicFrame>
        <p:nvGraphicFramePr>
          <p:cNvPr id="272" name="table 272"/>
          <p:cNvGraphicFramePr>
            <a:graphicFrameLocks noGrp="1"/>
          </p:cNvGraphicFramePr>
          <p:nvPr/>
        </p:nvGraphicFramePr>
        <p:xfrm>
          <a:off x="5137920" y="3582005"/>
          <a:ext cx="2331085" cy="638175"/>
        </p:xfrm>
        <a:graphic>
          <a:graphicData uri="http://schemas.openxmlformats.org/drawingml/2006/table">
            <a:tbl>
              <a:tblPr>
                <a:solidFill>
                  <a:srgbClr val="412A7B"/>
                </a:solidFill>
              </a:tblPr>
              <a:tblGrid>
                <a:gridCol w="2331085"/>
              </a:tblGrid>
              <a:tr h="600075">
                <a:tc>
                  <a:txBody>
                    <a:bodyPr/>
                    <a:lstStyle/>
                    <a:p>
                      <a:pPr algn="l" rtl="0" eaLnBrk="0">
                        <a:lnSpc>
                          <a:spcPct val="100000"/>
                        </a:lnSpc>
                      </a:pPr>
                      <a:endParaRPr lang="en-US" altLang="en-US" sz="1000" dirty="0"/>
                    </a:p>
                  </a:txBody>
                  <a:tcPr marL="0" marR="0" marT="0" marB="0" vert="horz">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12A7B"/>
                    </a:solidFill>
                  </a:tcPr>
                </a:tc>
              </a:tr>
            </a:tbl>
          </a:graphicData>
        </a:graphic>
      </p:graphicFrame>
      <p:graphicFrame>
        <p:nvGraphicFramePr>
          <p:cNvPr id="274" name="table 274"/>
          <p:cNvGraphicFramePr>
            <a:graphicFrameLocks noGrp="1"/>
          </p:cNvGraphicFramePr>
          <p:nvPr/>
        </p:nvGraphicFramePr>
        <p:xfrm>
          <a:off x="1655825" y="5301182"/>
          <a:ext cx="1616074" cy="666114"/>
        </p:xfrm>
        <a:graphic>
          <a:graphicData uri="http://schemas.openxmlformats.org/drawingml/2006/table">
            <a:tbl>
              <a:tblPr>
                <a:solidFill>
                  <a:srgbClr val="E9E4F6"/>
                </a:solidFill>
              </a:tblPr>
              <a:tblGrid>
                <a:gridCol w="1616074"/>
              </a:tblGrid>
              <a:tr h="656589">
                <a:tc>
                  <a:txBody>
                    <a:bodyPr/>
                    <a:lstStyle/>
                    <a:p>
                      <a:pPr algn="l" rtl="0" eaLnBrk="0">
                        <a:lnSpc>
                          <a:spcPct val="122000"/>
                        </a:lnSpc>
                      </a:pPr>
                      <a:endParaRPr lang="en-US" altLang="en-US" sz="1000" dirty="0"/>
                    </a:p>
                    <a:p>
                      <a:pPr marL="594995" algn="l" rtl="0" eaLnBrk="0">
                        <a:lnSpc>
                          <a:spcPts val="2370"/>
                        </a:lnSpc>
                        <a:spcBef>
                          <a:spcPts val="0"/>
                        </a:spcBef>
                      </a:pPr>
                      <a:r>
                        <a:rPr sz="1800" kern="0" spc="-10" dirty="0">
                          <a:solidFill>
                            <a:srgbClr val="000000">
                              <a:alpha val="100000"/>
                            </a:srgbClr>
                          </a:solidFill>
                          <a:latin typeface="Arial" panose="020B0604020202020204"/>
                          <a:ea typeface="Arial" panose="020B0604020202020204"/>
                          <a:cs typeface="Arial" panose="020B0604020202020204"/>
                        </a:rPr>
                        <a:t>data</a:t>
                      </a:r>
                      <a:endParaRPr lang="en-US" altLang="en-US" sz="18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graphicFrame>
        <p:nvGraphicFramePr>
          <p:cNvPr id="276" name="table 276"/>
          <p:cNvGraphicFramePr>
            <a:graphicFrameLocks noGrp="1"/>
          </p:cNvGraphicFramePr>
          <p:nvPr/>
        </p:nvGraphicFramePr>
        <p:xfrm>
          <a:off x="5238545" y="3697375"/>
          <a:ext cx="2123439" cy="414654"/>
        </p:xfrm>
        <a:graphic>
          <a:graphicData uri="http://schemas.openxmlformats.org/drawingml/2006/table">
            <a:tbl>
              <a:tblPr>
                <a:solidFill>
                  <a:srgbClr val="F9D3EB"/>
                </a:solidFill>
              </a:tblPr>
              <a:tblGrid>
                <a:gridCol w="2123439"/>
              </a:tblGrid>
              <a:tr h="405129">
                <a:tc>
                  <a:txBody>
                    <a:bodyPr/>
                    <a:lstStyle/>
                    <a:p>
                      <a:pPr algn="l" rtl="0" eaLnBrk="0">
                        <a:lnSpc>
                          <a:spcPct val="109000"/>
                        </a:lnSpc>
                      </a:pPr>
                      <a:endParaRPr lang="en-US" altLang="en-US" sz="800" dirty="0"/>
                    </a:p>
                    <a:p>
                      <a:pPr algn="l" rtl="0" eaLnBrk="0">
                        <a:lnSpc>
                          <a:spcPct val="8000"/>
                        </a:lnSpc>
                      </a:pPr>
                      <a:endParaRPr lang="en-US" altLang="en-US" sz="100" dirty="0"/>
                    </a:p>
                    <a:p>
                      <a:pPr marL="632460" algn="l" rtl="0" eaLnBrk="0">
                        <a:lnSpc>
                          <a:spcPct val="80000"/>
                        </a:lnSpc>
                      </a:pPr>
                      <a:r>
                        <a:rPr sz="1800" kern="0" spc="-100" dirty="0">
                          <a:solidFill>
                            <a:srgbClr val="000000">
                              <a:alpha val="100000"/>
                            </a:srgbClr>
                          </a:solidFill>
                          <a:latin typeface="Arial" panose="020B0604020202020204"/>
                          <a:ea typeface="Arial" panose="020B0604020202020204"/>
                          <a:cs typeface="Arial" panose="020B0604020202020204"/>
                        </a:rPr>
                        <a:t>ACK</a:t>
                      </a:r>
                      <a:r>
                        <a:rPr sz="1800" kern="0" spc="140" dirty="0">
                          <a:solidFill>
                            <a:srgbClr val="000000">
                              <a:alpha val="100000"/>
                            </a:srgbClr>
                          </a:solidFill>
                          <a:latin typeface="Arial" panose="020B0604020202020204"/>
                          <a:ea typeface="Arial" panose="020B0604020202020204"/>
                          <a:cs typeface="Arial" panose="020B0604020202020204"/>
                        </a:rPr>
                        <a:t> </a:t>
                      </a:r>
                      <a:r>
                        <a:rPr sz="1800" kern="0" spc="-100" dirty="0">
                          <a:solidFill>
                            <a:srgbClr val="000000">
                              <a:alpha val="100000"/>
                            </a:srgbClr>
                          </a:solidFill>
                          <a:latin typeface="Arial" panose="020B0604020202020204"/>
                          <a:ea typeface="Arial" panose="020B0604020202020204"/>
                          <a:cs typeface="Arial" panose="020B0604020202020204"/>
                        </a:rPr>
                        <a:t>101</a:t>
                      </a:r>
                      <a:endParaRPr lang="en-US" altLang="en-US" sz="18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pic>
        <p:nvPicPr>
          <p:cNvPr id="278" name="picture 278"/>
          <p:cNvPicPr>
            <a:picLocks noChangeAspect="1"/>
          </p:cNvPicPr>
          <p:nvPr/>
        </p:nvPicPr>
        <p:blipFill>
          <a:blip r:embed="rId1"/>
          <a:stretch>
            <a:fillRect/>
          </a:stretch>
        </p:blipFill>
        <p:spPr>
          <a:xfrm rot="21600000">
            <a:off x="730440" y="1690191"/>
            <a:ext cx="872642" cy="872642"/>
          </a:xfrm>
          <a:prstGeom prst="rect">
            <a:avLst/>
          </a:prstGeom>
        </p:spPr>
      </p:pic>
      <p:sp>
        <p:nvSpPr>
          <p:cNvPr id="280" name="rect"/>
          <p:cNvSpPr/>
          <p:nvPr/>
        </p:nvSpPr>
        <p:spPr>
          <a:xfrm>
            <a:off x="1187284" y="2655354"/>
            <a:ext cx="1717192" cy="380530"/>
          </a:xfrm>
          <a:prstGeom prst="rect">
            <a:avLst/>
          </a:prstGeom>
          <a:solidFill>
            <a:srgbClr val="E9E4F6">
              <a:alpha val="100000"/>
            </a:srgbClr>
          </a:solidFill>
          <a:ln cap="flat">
            <a:noFill/>
            <a:prstDash val="solid"/>
            <a:miter lim="0"/>
          </a:ln>
        </p:spPr>
        <p:txBody>
          <a:bodyPr rtlCol="0"/>
          <a:lstStyle/>
          <a:p>
            <a:pPr algn="ctr"/>
            <a:endParaRPr lang="zh-CN" altLang="en-US"/>
          </a:p>
        </p:txBody>
      </p:sp>
      <p:graphicFrame>
        <p:nvGraphicFramePr>
          <p:cNvPr id="282" name="table 282"/>
          <p:cNvGraphicFramePr>
            <a:graphicFrameLocks noGrp="1"/>
          </p:cNvGraphicFramePr>
          <p:nvPr/>
        </p:nvGraphicFramePr>
        <p:xfrm>
          <a:off x="1180985" y="2649054"/>
          <a:ext cx="1729739" cy="393065"/>
        </p:xfrm>
        <a:graphic>
          <a:graphicData uri="http://schemas.openxmlformats.org/drawingml/2006/table">
            <a:tbl>
              <a:tblPr/>
              <a:tblGrid>
                <a:gridCol w="1729739"/>
              </a:tblGrid>
              <a:tr h="383540">
                <a:tc>
                  <a:txBody>
                    <a:bodyPr/>
                    <a:lstStyle/>
                    <a:p>
                      <a:pPr algn="l" rtl="0" eaLnBrk="0">
                        <a:lnSpc>
                          <a:spcPct val="100000"/>
                        </a:lnSpc>
                      </a:pPr>
                      <a:endParaRPr lang="en-US" altLang="en-US" sz="1000" dirty="0"/>
                    </a:p>
                    <a:p>
                      <a:pPr algn="l" rtl="0" eaLnBrk="0">
                        <a:lnSpc>
                          <a:spcPct val="9000"/>
                        </a:lnSpc>
                      </a:pPr>
                      <a:endParaRPr lang="en-US" altLang="en-US" sz="100" dirty="0"/>
                    </a:p>
                    <a:p>
                      <a:pPr marL="287020" algn="l" rtl="0" eaLnBrk="0">
                        <a:lnSpc>
                          <a:spcPts val="1835"/>
                        </a:lnSpc>
                      </a:pPr>
                      <a:r>
                        <a:rPr sz="2400" kern="0" spc="-70" dirty="0">
                          <a:solidFill>
                            <a:srgbClr val="000000">
                              <a:alpha val="100000"/>
                            </a:srgbClr>
                          </a:solidFill>
                          <a:latin typeface="Arial" panose="020B0604020202020204"/>
                          <a:ea typeface="Arial" panose="020B0604020202020204"/>
                          <a:cs typeface="Arial" panose="020B0604020202020204"/>
                        </a:rPr>
                        <a:t>message</a:t>
                      </a:r>
                      <a:endParaRPr lang="en-US" altLang="en-US" sz="24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tcPr>
                </a:tc>
              </a:tr>
            </a:tbl>
          </a:graphicData>
        </a:graphic>
      </p:graphicFrame>
      <p:graphicFrame>
        <p:nvGraphicFramePr>
          <p:cNvPr id="284" name="table 284"/>
          <p:cNvGraphicFramePr>
            <a:graphicFrameLocks noGrp="1"/>
          </p:cNvGraphicFramePr>
          <p:nvPr/>
        </p:nvGraphicFramePr>
        <p:xfrm>
          <a:off x="1655825" y="4891861"/>
          <a:ext cx="1616074" cy="347344"/>
        </p:xfrm>
        <a:graphic>
          <a:graphicData uri="http://schemas.openxmlformats.org/drawingml/2006/table">
            <a:tbl>
              <a:tblPr>
                <a:solidFill>
                  <a:srgbClr val="F9D3EB"/>
                </a:solidFill>
              </a:tblPr>
              <a:tblGrid>
                <a:gridCol w="1616074"/>
              </a:tblGrid>
              <a:tr h="337819">
                <a:tc>
                  <a:txBody>
                    <a:bodyPr/>
                    <a:lstStyle/>
                    <a:p>
                      <a:pPr algn="l" rtl="0" eaLnBrk="0">
                        <a:lnSpc>
                          <a:spcPct val="171000"/>
                        </a:lnSpc>
                      </a:pPr>
                      <a:endParaRPr lang="en-US" altLang="en-US" sz="100" dirty="0"/>
                    </a:p>
                    <a:p>
                      <a:pPr marL="306705" algn="l" rtl="0" eaLnBrk="0">
                        <a:lnSpc>
                          <a:spcPts val="2370"/>
                        </a:lnSpc>
                        <a:spcBef>
                          <a:spcPts val="0"/>
                        </a:spcBef>
                      </a:pPr>
                      <a:r>
                        <a:rPr sz="1800" kern="0" spc="-20" dirty="0">
                          <a:solidFill>
                            <a:srgbClr val="000000">
                              <a:alpha val="100000"/>
                            </a:srgbClr>
                          </a:solidFill>
                          <a:latin typeface="Arial" panose="020B0604020202020204"/>
                          <a:ea typeface="Arial" panose="020B0604020202020204"/>
                          <a:cs typeface="Arial" panose="020B0604020202020204"/>
                        </a:rPr>
                        <a:t>checksum</a:t>
                      </a:r>
                      <a:endParaRPr lang="en-US" altLang="en-US" sz="18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grpSp>
        <p:nvGrpSpPr>
          <p:cNvPr id="46" name="group 46"/>
          <p:cNvGrpSpPr/>
          <p:nvPr/>
        </p:nvGrpSpPr>
        <p:grpSpPr>
          <a:xfrm rot="21600000">
            <a:off x="7709941" y="3176459"/>
            <a:ext cx="749161" cy="749161"/>
            <a:chOff x="0" y="0"/>
            <a:chExt cx="749161" cy="749161"/>
          </a:xfrm>
        </p:grpSpPr>
        <p:grpSp>
          <p:nvGrpSpPr>
            <p:cNvPr id="48" name="group 48"/>
            <p:cNvGrpSpPr/>
            <p:nvPr/>
          </p:nvGrpSpPr>
          <p:grpSpPr>
            <a:xfrm rot="21600000">
              <a:off x="0" y="0"/>
              <a:ext cx="749161" cy="749161"/>
              <a:chOff x="0" y="0"/>
              <a:chExt cx="749161" cy="749161"/>
            </a:xfrm>
          </p:grpSpPr>
          <p:sp>
            <p:nvSpPr>
              <p:cNvPr id="286" name="path"/>
              <p:cNvSpPr/>
              <p:nvPr/>
            </p:nvSpPr>
            <p:spPr>
              <a:xfrm>
                <a:off x="6299" y="6300"/>
                <a:ext cx="736562" cy="736561"/>
              </a:xfrm>
              <a:custGeom>
                <a:avLst/>
                <a:gdLst/>
                <a:ahLst/>
                <a:cxnLst/>
                <a:rect l="0" t="0" r="0" b="0"/>
                <a:pathLst>
                  <a:path w="1159" h="1159">
                    <a:moveTo>
                      <a:pt x="0" y="579"/>
                    </a:moveTo>
                    <a:lnTo>
                      <a:pt x="0" y="579"/>
                    </a:lnTo>
                    <a:cubicBezTo>
                      <a:pt x="0" y="477"/>
                      <a:pt x="26" y="378"/>
                      <a:pt x="77" y="290"/>
                    </a:cubicBezTo>
                    <a:cubicBezTo>
                      <a:pt x="128" y="201"/>
                      <a:pt x="201" y="128"/>
                      <a:pt x="290" y="77"/>
                    </a:cubicBezTo>
                    <a:cubicBezTo>
                      <a:pt x="378" y="26"/>
                      <a:pt x="477" y="0"/>
                      <a:pt x="579" y="0"/>
                    </a:cubicBezTo>
                    <a:lnTo>
                      <a:pt x="579" y="0"/>
                    </a:lnTo>
                    <a:cubicBezTo>
                      <a:pt x="682" y="0"/>
                      <a:pt x="781" y="26"/>
                      <a:pt x="870" y="77"/>
                    </a:cubicBezTo>
                    <a:cubicBezTo>
                      <a:pt x="958" y="128"/>
                      <a:pt x="1031" y="201"/>
                      <a:pt x="1082" y="290"/>
                    </a:cubicBezTo>
                    <a:cubicBezTo>
                      <a:pt x="1133" y="378"/>
                      <a:pt x="1159" y="477"/>
                      <a:pt x="1159" y="579"/>
                    </a:cubicBezTo>
                    <a:lnTo>
                      <a:pt x="1159" y="579"/>
                    </a:lnTo>
                    <a:lnTo>
                      <a:pt x="1159" y="579"/>
                    </a:lnTo>
                    <a:cubicBezTo>
                      <a:pt x="1159" y="682"/>
                      <a:pt x="1133" y="781"/>
                      <a:pt x="1082" y="870"/>
                    </a:cubicBezTo>
                    <a:cubicBezTo>
                      <a:pt x="1031" y="958"/>
                      <a:pt x="958" y="1031"/>
                      <a:pt x="870" y="1082"/>
                    </a:cubicBezTo>
                    <a:cubicBezTo>
                      <a:pt x="781" y="1133"/>
                      <a:pt x="682" y="1159"/>
                      <a:pt x="579" y="1159"/>
                    </a:cubicBezTo>
                    <a:lnTo>
                      <a:pt x="579" y="1159"/>
                    </a:lnTo>
                    <a:cubicBezTo>
                      <a:pt x="477" y="1159"/>
                      <a:pt x="378" y="1133"/>
                      <a:pt x="290" y="1082"/>
                    </a:cubicBezTo>
                    <a:cubicBezTo>
                      <a:pt x="201" y="1031"/>
                      <a:pt x="128" y="958"/>
                      <a:pt x="77" y="870"/>
                    </a:cubicBezTo>
                    <a:cubicBezTo>
                      <a:pt x="26" y="781"/>
                      <a:pt x="0" y="682"/>
                      <a:pt x="0" y="579"/>
                    </a:cubicBezTo>
                    <a:lnTo>
                      <a:pt x="0" y="579"/>
                    </a:lnTo>
                    <a:close/>
                  </a:path>
                </a:pathLst>
              </a:custGeom>
              <a:solidFill>
                <a:srgbClr val="F9D3EB">
                  <a:alpha val="100000"/>
                </a:srgbClr>
              </a:solidFill>
              <a:ln cap="flat">
                <a:noFill/>
                <a:prstDash val="solid"/>
                <a:miter lim="0"/>
              </a:ln>
            </p:spPr>
            <p:txBody>
              <a:bodyPr rtlCol="0"/>
              <a:lstStyle/>
              <a:p>
                <a:pPr algn="ctr"/>
                <a:endParaRPr lang="zh-CN" altLang="en-US"/>
              </a:p>
            </p:txBody>
          </p:sp>
          <p:sp>
            <p:nvSpPr>
              <p:cNvPr id="288" name="path"/>
              <p:cNvSpPr/>
              <p:nvPr/>
            </p:nvSpPr>
            <p:spPr>
              <a:xfrm>
                <a:off x="0" y="0"/>
                <a:ext cx="749161" cy="749161"/>
              </a:xfrm>
              <a:custGeom>
                <a:avLst/>
                <a:gdLst/>
                <a:ahLst/>
                <a:cxnLst/>
                <a:rect l="0" t="0" r="0" b="0"/>
                <a:pathLst>
                  <a:path w="1179" h="1179">
                    <a:moveTo>
                      <a:pt x="9" y="589"/>
                    </a:moveTo>
                    <a:lnTo>
                      <a:pt x="9" y="589"/>
                    </a:lnTo>
                    <a:cubicBezTo>
                      <a:pt x="9" y="487"/>
                      <a:pt x="36" y="388"/>
                      <a:pt x="87" y="300"/>
                    </a:cubicBezTo>
                    <a:cubicBezTo>
                      <a:pt x="138" y="211"/>
                      <a:pt x="211" y="138"/>
                      <a:pt x="300" y="87"/>
                    </a:cubicBezTo>
                    <a:cubicBezTo>
                      <a:pt x="388" y="36"/>
                      <a:pt x="487" y="9"/>
                      <a:pt x="589" y="9"/>
                    </a:cubicBezTo>
                    <a:lnTo>
                      <a:pt x="589" y="9"/>
                    </a:lnTo>
                    <a:cubicBezTo>
                      <a:pt x="691" y="9"/>
                      <a:pt x="791" y="36"/>
                      <a:pt x="880" y="87"/>
                    </a:cubicBezTo>
                    <a:cubicBezTo>
                      <a:pt x="968" y="138"/>
                      <a:pt x="1041" y="211"/>
                      <a:pt x="1092" y="300"/>
                    </a:cubicBezTo>
                    <a:cubicBezTo>
                      <a:pt x="1143" y="388"/>
                      <a:pt x="1169" y="487"/>
                      <a:pt x="1169" y="589"/>
                    </a:cubicBezTo>
                    <a:lnTo>
                      <a:pt x="1169" y="589"/>
                    </a:lnTo>
                    <a:lnTo>
                      <a:pt x="1169" y="589"/>
                    </a:lnTo>
                    <a:cubicBezTo>
                      <a:pt x="1169" y="691"/>
                      <a:pt x="1143" y="791"/>
                      <a:pt x="1092" y="880"/>
                    </a:cubicBezTo>
                    <a:cubicBezTo>
                      <a:pt x="1041" y="968"/>
                      <a:pt x="968" y="1041"/>
                      <a:pt x="880" y="1092"/>
                    </a:cubicBezTo>
                    <a:cubicBezTo>
                      <a:pt x="791" y="1143"/>
                      <a:pt x="691" y="1169"/>
                      <a:pt x="589" y="1169"/>
                    </a:cubicBezTo>
                    <a:lnTo>
                      <a:pt x="589" y="1169"/>
                    </a:lnTo>
                    <a:cubicBezTo>
                      <a:pt x="487" y="1169"/>
                      <a:pt x="388" y="1143"/>
                      <a:pt x="300" y="1092"/>
                    </a:cubicBezTo>
                    <a:cubicBezTo>
                      <a:pt x="211" y="1041"/>
                      <a:pt x="138" y="968"/>
                      <a:pt x="87" y="880"/>
                    </a:cubicBezTo>
                    <a:cubicBezTo>
                      <a:pt x="36" y="791"/>
                      <a:pt x="9" y="691"/>
                      <a:pt x="9" y="589"/>
                    </a:cubicBezTo>
                  </a:path>
                </a:pathLst>
              </a:custGeom>
              <a:noFill/>
              <a:ln w="12599" cap="flat">
                <a:solidFill>
                  <a:srgbClr val="72104D">
                    <a:alpha val="100000"/>
                  </a:srgbClr>
                </a:solidFill>
                <a:prstDash val="solid"/>
                <a:miter lim="386370"/>
              </a:ln>
            </p:spPr>
            <p:txBody>
              <a:bodyPr rtlCol="0"/>
              <a:lstStyle/>
              <a:p>
                <a:pPr algn="ctr"/>
                <a:endParaRPr lang="zh-CN" altLang="en-US"/>
              </a:p>
            </p:txBody>
          </p:sp>
        </p:grpSp>
        <p:sp>
          <p:nvSpPr>
            <p:cNvPr id="290" name="textbox 290"/>
            <p:cNvSpPr/>
            <p:nvPr/>
          </p:nvSpPr>
          <p:spPr>
            <a:xfrm>
              <a:off x="-12700" y="-12700"/>
              <a:ext cx="774700" cy="841375"/>
            </a:xfrm>
            <a:prstGeom prst="rect">
              <a:avLst/>
            </a:prstGeom>
          </p:spPr>
          <p:txBody>
            <a:bodyPr vert="horz" wrap="square" lIns="0" tIns="0" rIns="0" bIns="0"/>
            <a:lstStyle/>
            <a:p>
              <a:pPr algn="l" rtl="0" eaLnBrk="0">
                <a:lnSpc>
                  <a:spcPct val="188000"/>
                </a:lnSpc>
              </a:pPr>
              <a:endParaRPr lang="en-US" altLang="en-US" sz="1000" dirty="0"/>
            </a:p>
            <a:p>
              <a:pPr marL="127000" algn="l" rtl="0" eaLnBrk="0">
                <a:lnSpc>
                  <a:spcPct val="83000"/>
                </a:lnSpc>
                <a:spcBef>
                  <a:spcPts val="5"/>
                </a:spcBef>
              </a:pPr>
              <a:r>
                <a:rPr sz="2300" kern="0" spc="-100" dirty="0">
                  <a:solidFill>
                    <a:srgbClr val="000000">
                      <a:alpha val="100000"/>
                    </a:srgbClr>
                  </a:solidFill>
                  <a:latin typeface="Arial" panose="020B0604020202020204"/>
                  <a:ea typeface="Arial" panose="020B0604020202020204"/>
                  <a:cs typeface="Arial" panose="020B0604020202020204"/>
                </a:rPr>
                <a:t>TCP</a:t>
              </a:r>
              <a:endParaRPr lang="en-US" altLang="en-US" sz="2300" dirty="0"/>
            </a:p>
          </p:txBody>
        </p:sp>
      </p:grpSp>
      <p:grpSp>
        <p:nvGrpSpPr>
          <p:cNvPr id="50" name="group 50"/>
          <p:cNvGrpSpPr/>
          <p:nvPr/>
        </p:nvGrpSpPr>
        <p:grpSpPr>
          <a:xfrm rot="21600000">
            <a:off x="723785" y="3176459"/>
            <a:ext cx="749148" cy="749161"/>
            <a:chOff x="0" y="0"/>
            <a:chExt cx="749148" cy="749161"/>
          </a:xfrm>
        </p:grpSpPr>
        <p:grpSp>
          <p:nvGrpSpPr>
            <p:cNvPr id="52" name="group 52"/>
            <p:cNvGrpSpPr/>
            <p:nvPr/>
          </p:nvGrpSpPr>
          <p:grpSpPr>
            <a:xfrm rot="21600000">
              <a:off x="0" y="0"/>
              <a:ext cx="749148" cy="749161"/>
              <a:chOff x="0" y="0"/>
              <a:chExt cx="749148" cy="749161"/>
            </a:xfrm>
          </p:grpSpPr>
          <p:sp>
            <p:nvSpPr>
              <p:cNvPr id="292" name="path"/>
              <p:cNvSpPr/>
              <p:nvPr/>
            </p:nvSpPr>
            <p:spPr>
              <a:xfrm>
                <a:off x="6299" y="6300"/>
                <a:ext cx="736549" cy="736561"/>
              </a:xfrm>
              <a:custGeom>
                <a:avLst/>
                <a:gdLst/>
                <a:ahLst/>
                <a:cxnLst/>
                <a:rect l="0" t="0" r="0" b="0"/>
                <a:pathLst>
                  <a:path w="1159" h="1159">
                    <a:moveTo>
                      <a:pt x="0" y="579"/>
                    </a:moveTo>
                    <a:lnTo>
                      <a:pt x="0" y="579"/>
                    </a:lnTo>
                    <a:cubicBezTo>
                      <a:pt x="0" y="477"/>
                      <a:pt x="26" y="378"/>
                      <a:pt x="77" y="290"/>
                    </a:cubicBezTo>
                    <a:cubicBezTo>
                      <a:pt x="128" y="201"/>
                      <a:pt x="201" y="128"/>
                      <a:pt x="289" y="77"/>
                    </a:cubicBezTo>
                    <a:cubicBezTo>
                      <a:pt x="378" y="26"/>
                      <a:pt x="477" y="0"/>
                      <a:pt x="579" y="0"/>
                    </a:cubicBezTo>
                    <a:lnTo>
                      <a:pt x="579" y="0"/>
                    </a:lnTo>
                    <a:cubicBezTo>
                      <a:pt x="682" y="0"/>
                      <a:pt x="781" y="26"/>
                      <a:pt x="869" y="77"/>
                    </a:cubicBezTo>
                    <a:cubicBezTo>
                      <a:pt x="958" y="128"/>
                      <a:pt x="1031" y="201"/>
                      <a:pt x="1082" y="290"/>
                    </a:cubicBezTo>
                    <a:cubicBezTo>
                      <a:pt x="1133" y="378"/>
                      <a:pt x="1159" y="477"/>
                      <a:pt x="1159" y="579"/>
                    </a:cubicBezTo>
                    <a:lnTo>
                      <a:pt x="1159" y="579"/>
                    </a:lnTo>
                    <a:lnTo>
                      <a:pt x="1159" y="579"/>
                    </a:lnTo>
                    <a:cubicBezTo>
                      <a:pt x="1159" y="682"/>
                      <a:pt x="1133" y="781"/>
                      <a:pt x="1082" y="870"/>
                    </a:cubicBezTo>
                    <a:cubicBezTo>
                      <a:pt x="1031" y="958"/>
                      <a:pt x="958" y="1031"/>
                      <a:pt x="870" y="1082"/>
                    </a:cubicBezTo>
                    <a:cubicBezTo>
                      <a:pt x="781" y="1133"/>
                      <a:pt x="682" y="1159"/>
                      <a:pt x="579" y="1159"/>
                    </a:cubicBezTo>
                    <a:lnTo>
                      <a:pt x="579" y="1159"/>
                    </a:lnTo>
                    <a:cubicBezTo>
                      <a:pt x="477" y="1159"/>
                      <a:pt x="378" y="1133"/>
                      <a:pt x="290" y="1082"/>
                    </a:cubicBezTo>
                    <a:cubicBezTo>
                      <a:pt x="201" y="1031"/>
                      <a:pt x="128" y="958"/>
                      <a:pt x="77" y="870"/>
                    </a:cubicBezTo>
                    <a:cubicBezTo>
                      <a:pt x="26" y="781"/>
                      <a:pt x="0" y="682"/>
                      <a:pt x="0" y="579"/>
                    </a:cubicBezTo>
                    <a:lnTo>
                      <a:pt x="0" y="579"/>
                    </a:lnTo>
                    <a:close/>
                  </a:path>
                </a:pathLst>
              </a:custGeom>
              <a:solidFill>
                <a:srgbClr val="F9D3EB">
                  <a:alpha val="100000"/>
                </a:srgbClr>
              </a:solidFill>
              <a:ln cap="flat">
                <a:noFill/>
                <a:prstDash val="solid"/>
                <a:miter lim="0"/>
              </a:ln>
            </p:spPr>
            <p:txBody>
              <a:bodyPr rtlCol="0"/>
              <a:lstStyle/>
              <a:p>
                <a:pPr algn="ctr"/>
                <a:endParaRPr lang="zh-CN" altLang="en-US"/>
              </a:p>
            </p:txBody>
          </p:sp>
          <p:sp>
            <p:nvSpPr>
              <p:cNvPr id="294" name="path"/>
              <p:cNvSpPr/>
              <p:nvPr/>
            </p:nvSpPr>
            <p:spPr>
              <a:xfrm>
                <a:off x="0" y="0"/>
                <a:ext cx="749148" cy="749161"/>
              </a:xfrm>
              <a:custGeom>
                <a:avLst/>
                <a:gdLst/>
                <a:ahLst/>
                <a:cxnLst/>
                <a:rect l="0" t="0" r="0" b="0"/>
                <a:pathLst>
                  <a:path w="1179" h="1179">
                    <a:moveTo>
                      <a:pt x="9" y="589"/>
                    </a:moveTo>
                    <a:lnTo>
                      <a:pt x="9" y="589"/>
                    </a:lnTo>
                    <a:cubicBezTo>
                      <a:pt x="9" y="487"/>
                      <a:pt x="36" y="388"/>
                      <a:pt x="87" y="300"/>
                    </a:cubicBezTo>
                    <a:cubicBezTo>
                      <a:pt x="138" y="211"/>
                      <a:pt x="211" y="138"/>
                      <a:pt x="299" y="87"/>
                    </a:cubicBezTo>
                    <a:cubicBezTo>
                      <a:pt x="388" y="36"/>
                      <a:pt x="487" y="9"/>
                      <a:pt x="589" y="9"/>
                    </a:cubicBezTo>
                    <a:lnTo>
                      <a:pt x="589" y="9"/>
                    </a:lnTo>
                    <a:cubicBezTo>
                      <a:pt x="691" y="9"/>
                      <a:pt x="791" y="36"/>
                      <a:pt x="879" y="87"/>
                    </a:cubicBezTo>
                    <a:cubicBezTo>
                      <a:pt x="968" y="138"/>
                      <a:pt x="1041" y="211"/>
                      <a:pt x="1092" y="300"/>
                    </a:cubicBezTo>
                    <a:cubicBezTo>
                      <a:pt x="1143" y="388"/>
                      <a:pt x="1169" y="487"/>
                      <a:pt x="1169" y="589"/>
                    </a:cubicBezTo>
                    <a:lnTo>
                      <a:pt x="1169" y="589"/>
                    </a:lnTo>
                    <a:lnTo>
                      <a:pt x="1169" y="589"/>
                    </a:lnTo>
                    <a:cubicBezTo>
                      <a:pt x="1169" y="691"/>
                      <a:pt x="1143" y="791"/>
                      <a:pt x="1092" y="880"/>
                    </a:cubicBezTo>
                    <a:cubicBezTo>
                      <a:pt x="1041" y="968"/>
                      <a:pt x="968" y="1041"/>
                      <a:pt x="880" y="1092"/>
                    </a:cubicBezTo>
                    <a:cubicBezTo>
                      <a:pt x="791" y="1143"/>
                      <a:pt x="691" y="1169"/>
                      <a:pt x="589" y="1169"/>
                    </a:cubicBezTo>
                    <a:lnTo>
                      <a:pt x="589" y="1169"/>
                    </a:lnTo>
                    <a:cubicBezTo>
                      <a:pt x="487" y="1169"/>
                      <a:pt x="388" y="1143"/>
                      <a:pt x="300" y="1092"/>
                    </a:cubicBezTo>
                    <a:cubicBezTo>
                      <a:pt x="211" y="1041"/>
                      <a:pt x="138" y="968"/>
                      <a:pt x="87" y="880"/>
                    </a:cubicBezTo>
                    <a:cubicBezTo>
                      <a:pt x="36" y="791"/>
                      <a:pt x="9" y="691"/>
                      <a:pt x="9" y="589"/>
                    </a:cubicBezTo>
                  </a:path>
                </a:pathLst>
              </a:custGeom>
              <a:noFill/>
              <a:ln w="12599" cap="flat">
                <a:solidFill>
                  <a:srgbClr val="72104D">
                    <a:alpha val="100000"/>
                  </a:srgbClr>
                </a:solidFill>
                <a:prstDash val="solid"/>
                <a:miter lim="386370"/>
              </a:ln>
            </p:spPr>
            <p:txBody>
              <a:bodyPr rtlCol="0"/>
              <a:lstStyle/>
              <a:p>
                <a:pPr algn="ctr"/>
                <a:endParaRPr lang="zh-CN" altLang="en-US"/>
              </a:p>
            </p:txBody>
          </p:sp>
        </p:grpSp>
        <p:sp>
          <p:nvSpPr>
            <p:cNvPr id="296" name="textbox 296"/>
            <p:cNvSpPr/>
            <p:nvPr/>
          </p:nvSpPr>
          <p:spPr>
            <a:xfrm>
              <a:off x="-12700" y="-12700"/>
              <a:ext cx="774700" cy="841375"/>
            </a:xfrm>
            <a:prstGeom prst="rect">
              <a:avLst/>
            </a:prstGeom>
          </p:spPr>
          <p:txBody>
            <a:bodyPr vert="horz" wrap="square" lIns="0" tIns="0" rIns="0" bIns="0"/>
            <a:lstStyle/>
            <a:p>
              <a:pPr algn="l" rtl="0" eaLnBrk="0">
                <a:lnSpc>
                  <a:spcPct val="188000"/>
                </a:lnSpc>
              </a:pPr>
              <a:endParaRPr lang="en-US" altLang="en-US" sz="1000" dirty="0"/>
            </a:p>
            <a:p>
              <a:pPr marL="127000" algn="l" rtl="0" eaLnBrk="0">
                <a:lnSpc>
                  <a:spcPct val="83000"/>
                </a:lnSpc>
                <a:spcBef>
                  <a:spcPts val="5"/>
                </a:spcBef>
              </a:pPr>
              <a:r>
                <a:rPr sz="2300" kern="0" spc="-100" dirty="0">
                  <a:solidFill>
                    <a:srgbClr val="000000">
                      <a:alpha val="100000"/>
                    </a:srgbClr>
                  </a:solidFill>
                  <a:latin typeface="Arial" panose="020B0604020202020204"/>
                  <a:ea typeface="Arial" panose="020B0604020202020204"/>
                  <a:cs typeface="Arial" panose="020B0604020202020204"/>
                </a:rPr>
                <a:t>TCP</a:t>
              </a:r>
              <a:endParaRPr lang="en-US" altLang="en-US" sz="2300" dirty="0"/>
            </a:p>
          </p:txBody>
        </p:sp>
      </p:grpSp>
      <p:graphicFrame>
        <p:nvGraphicFramePr>
          <p:cNvPr id="298" name="table 298"/>
          <p:cNvGraphicFramePr>
            <a:graphicFrameLocks noGrp="1"/>
          </p:cNvGraphicFramePr>
          <p:nvPr/>
        </p:nvGraphicFramePr>
        <p:xfrm>
          <a:off x="1655825" y="4484699"/>
          <a:ext cx="1616074" cy="343535"/>
        </p:xfrm>
        <a:graphic>
          <a:graphicData uri="http://schemas.openxmlformats.org/drawingml/2006/table">
            <a:tbl>
              <a:tblPr>
                <a:solidFill>
                  <a:srgbClr val="F9D3EB"/>
                </a:solidFill>
              </a:tblPr>
              <a:tblGrid>
                <a:gridCol w="1616074"/>
              </a:tblGrid>
              <a:tr h="334010">
                <a:tc>
                  <a:txBody>
                    <a:bodyPr/>
                    <a:lstStyle/>
                    <a:p>
                      <a:pPr algn="l" rtl="0" eaLnBrk="0">
                        <a:lnSpc>
                          <a:spcPct val="102000"/>
                        </a:lnSpc>
                      </a:pPr>
                      <a:endParaRPr lang="en-US" altLang="en-US" sz="900" dirty="0"/>
                    </a:p>
                    <a:p>
                      <a:pPr algn="l" rtl="0" eaLnBrk="0">
                        <a:lnSpc>
                          <a:spcPct val="9000"/>
                        </a:lnSpc>
                      </a:pPr>
                      <a:endParaRPr lang="en-US" altLang="en-US" sz="100" dirty="0"/>
                    </a:p>
                    <a:p>
                      <a:pPr marL="129540" algn="l" rtl="0" eaLnBrk="0">
                        <a:lnSpc>
                          <a:spcPct val="68000"/>
                        </a:lnSpc>
                      </a:pPr>
                      <a:r>
                        <a:rPr sz="1800" kern="0" spc="-10" dirty="0">
                          <a:solidFill>
                            <a:srgbClr val="000000">
                              <a:alpha val="100000"/>
                            </a:srgbClr>
                          </a:solidFill>
                          <a:latin typeface="Arial" panose="020B0604020202020204"/>
                          <a:ea typeface="Arial" panose="020B0604020202020204"/>
                          <a:cs typeface="Arial" panose="020B0604020202020204"/>
                        </a:rPr>
                        <a:t>sequence</a:t>
                      </a:r>
                      <a:r>
                        <a:rPr sz="1800" kern="0" spc="110" dirty="0">
                          <a:solidFill>
                            <a:srgbClr val="000000">
                              <a:alpha val="100000"/>
                            </a:srgbClr>
                          </a:solidFill>
                          <a:latin typeface="Arial" panose="020B0604020202020204"/>
                          <a:ea typeface="Arial" panose="020B0604020202020204"/>
                          <a:cs typeface="Arial" panose="020B0604020202020204"/>
                        </a:rPr>
                        <a:t> </a:t>
                      </a:r>
                      <a:r>
                        <a:rPr sz="1800" kern="0" spc="-10" dirty="0">
                          <a:solidFill>
                            <a:srgbClr val="000000">
                              <a:alpha val="100000"/>
                            </a:srgbClr>
                          </a:solidFill>
                          <a:latin typeface="Arial" panose="020B0604020202020204"/>
                          <a:ea typeface="Arial" panose="020B0604020202020204"/>
                          <a:cs typeface="Arial" panose="020B0604020202020204"/>
                        </a:rPr>
                        <a:t>no.</a:t>
                      </a:r>
                      <a:endParaRPr lang="en-US" altLang="en-US" sz="18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graphicFrame>
        <p:nvGraphicFramePr>
          <p:cNvPr id="300" name="table 300"/>
          <p:cNvGraphicFramePr>
            <a:graphicFrameLocks noGrp="1"/>
          </p:cNvGraphicFramePr>
          <p:nvPr/>
        </p:nvGraphicFramePr>
        <p:xfrm>
          <a:off x="5502782" y="2953981"/>
          <a:ext cx="1290954" cy="414654"/>
        </p:xfrm>
        <a:graphic>
          <a:graphicData uri="http://schemas.openxmlformats.org/drawingml/2006/table">
            <a:tbl>
              <a:tblPr>
                <a:solidFill>
                  <a:srgbClr val="E9E4F6"/>
                </a:solidFill>
              </a:tblPr>
              <a:tblGrid>
                <a:gridCol w="1290954"/>
              </a:tblGrid>
              <a:tr h="405129">
                <a:tc>
                  <a:txBody>
                    <a:bodyPr/>
                    <a:lstStyle/>
                    <a:p>
                      <a:pPr algn="l" rtl="0" eaLnBrk="0">
                        <a:lnSpc>
                          <a:spcPct val="129000"/>
                        </a:lnSpc>
                      </a:pPr>
                      <a:endParaRPr lang="en-US" altLang="en-US" sz="300" dirty="0"/>
                    </a:p>
                    <a:p>
                      <a:pPr marL="432435" algn="l" rtl="0" eaLnBrk="0">
                        <a:lnSpc>
                          <a:spcPts val="2370"/>
                        </a:lnSpc>
                        <a:spcBef>
                          <a:spcPts val="0"/>
                        </a:spcBef>
                      </a:pPr>
                      <a:r>
                        <a:rPr sz="1800" kern="0" spc="-10" dirty="0">
                          <a:solidFill>
                            <a:srgbClr val="000000">
                              <a:alpha val="100000"/>
                            </a:srgbClr>
                          </a:solidFill>
                          <a:latin typeface="Arial" panose="020B0604020202020204"/>
                          <a:ea typeface="Arial" panose="020B0604020202020204"/>
                          <a:cs typeface="Arial" panose="020B0604020202020204"/>
                        </a:rPr>
                        <a:t>data</a:t>
                      </a:r>
                      <a:endParaRPr lang="en-US" altLang="en-US" sz="1800" dirty="0"/>
                    </a:p>
                  </a:txBody>
                  <a:tcPr marL="0" marR="0" marT="0" marB="0" vert="horz">
                    <a:lnL w="9525" cap="flat" cmpd="sng" algn="ctr">
                      <a:solidFill>
                        <a:srgbClr val="412A7B"/>
                      </a:solidFill>
                      <a:prstDash val="solid"/>
                      <a:round/>
                      <a:headEnd type="none" w="med" len="med"/>
                      <a:tailEnd type="none" w="med" len="med"/>
                    </a:lnL>
                    <a:lnR w="9525" cap="flat" cmpd="sng" algn="ctr">
                      <a:solidFill>
                        <a:srgbClr val="412A7B"/>
                      </a:solidFill>
                      <a:prstDash val="solid"/>
                      <a:round/>
                      <a:headEnd type="none" w="med" len="med"/>
                      <a:tailEnd type="none" w="med" len="med"/>
                    </a:lnR>
                    <a:lnT w="9525" cap="flat" cmpd="sng" algn="ctr">
                      <a:solidFill>
                        <a:srgbClr val="412A7B"/>
                      </a:solidFill>
                      <a:prstDash val="solid"/>
                      <a:round/>
                      <a:headEnd type="none" w="med" len="med"/>
                      <a:tailEnd type="none" w="med" len="med"/>
                    </a:lnT>
                    <a:lnB w="9525" cap="flat" cmpd="sng" algn="ctr">
                      <a:solidFill>
                        <a:srgbClr val="412A7B"/>
                      </a:solidFill>
                      <a:prstDash val="solid"/>
                      <a:round/>
                      <a:headEnd type="none" w="med" len="med"/>
                      <a:tailEnd type="none" w="med" len="med"/>
                    </a:lnB>
                    <a:solidFill>
                      <a:srgbClr val="E9E4F6"/>
                    </a:solidFill>
                  </a:tcPr>
                </a:tc>
              </a:tr>
            </a:tbl>
          </a:graphicData>
        </a:graphic>
      </p:graphicFrame>
      <p:sp>
        <p:nvSpPr>
          <p:cNvPr id="302" name="path"/>
          <p:cNvSpPr/>
          <p:nvPr/>
        </p:nvSpPr>
        <p:spPr>
          <a:xfrm>
            <a:off x="1092415" y="3919321"/>
            <a:ext cx="374942" cy="1336142"/>
          </a:xfrm>
          <a:custGeom>
            <a:avLst/>
            <a:gdLst/>
            <a:ahLst/>
            <a:cxnLst/>
            <a:rect l="0" t="0" r="0" b="0"/>
            <a:pathLst>
              <a:path w="590" h="2104">
                <a:moveTo>
                  <a:pt x="9" y="0"/>
                </a:moveTo>
                <a:lnTo>
                  <a:pt x="9" y="2094"/>
                </a:lnTo>
                <a:lnTo>
                  <a:pt x="590" y="2094"/>
                </a:lnTo>
              </a:path>
            </a:pathLst>
          </a:custGeom>
          <a:noFill/>
          <a:ln w="12599" cap="flat">
            <a:solidFill>
              <a:srgbClr val="000000">
                <a:alpha val="100000"/>
              </a:srgbClr>
            </a:solidFill>
            <a:prstDash val="solid"/>
            <a:round/>
          </a:ln>
        </p:spPr>
        <p:txBody>
          <a:bodyPr rtlCol="0"/>
          <a:lstStyle/>
          <a:p>
            <a:pPr algn="ctr"/>
            <a:endParaRPr lang="zh-CN" altLang="en-US"/>
          </a:p>
        </p:txBody>
      </p:sp>
      <p:pic>
        <p:nvPicPr>
          <p:cNvPr id="304" name="picture 304"/>
          <p:cNvPicPr>
            <a:picLocks noChangeAspect="1"/>
          </p:cNvPicPr>
          <p:nvPr/>
        </p:nvPicPr>
        <p:blipFill>
          <a:blip r:embed="rId2"/>
          <a:stretch>
            <a:fillRect/>
          </a:stretch>
        </p:blipFill>
        <p:spPr>
          <a:xfrm rot="21600000">
            <a:off x="7655038" y="1826047"/>
            <a:ext cx="859675" cy="535348"/>
          </a:xfrm>
          <a:prstGeom prst="rect">
            <a:avLst/>
          </a:prstGeom>
        </p:spPr>
      </p:pic>
      <p:graphicFrame>
        <p:nvGraphicFramePr>
          <p:cNvPr id="306" name="table 306"/>
          <p:cNvGraphicFramePr>
            <a:graphicFrameLocks noGrp="1"/>
          </p:cNvGraphicFramePr>
          <p:nvPr/>
        </p:nvGraphicFramePr>
        <p:xfrm>
          <a:off x="4674056" y="2957943"/>
          <a:ext cx="779145" cy="414654"/>
        </p:xfrm>
        <a:graphic>
          <a:graphicData uri="http://schemas.openxmlformats.org/drawingml/2006/table">
            <a:tbl>
              <a:tblPr>
                <a:solidFill>
                  <a:srgbClr val="F9D3EB"/>
                </a:solidFill>
              </a:tblPr>
              <a:tblGrid>
                <a:gridCol w="779145"/>
              </a:tblGrid>
              <a:tr h="405129">
                <a:tc>
                  <a:txBody>
                    <a:bodyPr/>
                    <a:lstStyle/>
                    <a:p>
                      <a:pPr algn="l" rtl="0" eaLnBrk="0">
                        <a:lnSpc>
                          <a:spcPct val="110000"/>
                        </a:lnSpc>
                      </a:pPr>
                      <a:endParaRPr lang="en-US" altLang="en-US" sz="800" dirty="0"/>
                    </a:p>
                    <a:p>
                      <a:pPr marL="215900" algn="l" rtl="0" eaLnBrk="0">
                        <a:lnSpc>
                          <a:spcPct val="80000"/>
                        </a:lnSpc>
                        <a:spcBef>
                          <a:spcPts val="0"/>
                        </a:spcBef>
                      </a:pPr>
                      <a:r>
                        <a:rPr sz="1800" kern="0" spc="-40" dirty="0">
                          <a:solidFill>
                            <a:srgbClr val="000000">
                              <a:alpha val="100000"/>
                            </a:srgbClr>
                          </a:solidFill>
                          <a:latin typeface="Arial" panose="020B0604020202020204"/>
                          <a:ea typeface="Arial" panose="020B0604020202020204"/>
                          <a:cs typeface="Arial" panose="020B0604020202020204"/>
                        </a:rPr>
                        <a:t>100</a:t>
                      </a:r>
                      <a:endParaRPr lang="en-US" altLang="en-US" sz="1800" dirty="0"/>
                    </a:p>
                  </a:txBody>
                  <a:tcPr marL="0" marR="0" marT="0" marB="0" vert="horz">
                    <a:lnL w="9525" cap="flat" cmpd="sng" algn="ctr">
                      <a:solidFill>
                        <a:srgbClr val="72104D"/>
                      </a:solidFill>
                      <a:prstDash val="solid"/>
                      <a:round/>
                      <a:headEnd type="none" w="med" len="med"/>
                      <a:tailEnd type="none" w="med" len="med"/>
                    </a:lnL>
                    <a:lnR w="9525" cap="flat" cmpd="sng" algn="ctr">
                      <a:solidFill>
                        <a:srgbClr val="72104D"/>
                      </a:solidFill>
                      <a:prstDash val="solid"/>
                      <a:round/>
                      <a:headEnd type="none" w="med" len="med"/>
                      <a:tailEnd type="none" w="med" len="med"/>
                    </a:lnR>
                    <a:lnT w="9525" cap="flat" cmpd="sng" algn="ctr">
                      <a:solidFill>
                        <a:srgbClr val="72104D"/>
                      </a:solidFill>
                      <a:prstDash val="solid"/>
                      <a:round/>
                      <a:headEnd type="none" w="med" len="med"/>
                      <a:tailEnd type="none" w="med" len="med"/>
                    </a:lnT>
                    <a:lnB w="9525" cap="flat" cmpd="sng" algn="ctr">
                      <a:solidFill>
                        <a:srgbClr val="72104D"/>
                      </a:solidFill>
                      <a:prstDash val="solid"/>
                      <a:round/>
                      <a:headEnd type="none" w="med" len="med"/>
                      <a:tailEnd type="none" w="med" len="med"/>
                    </a:lnB>
                    <a:solidFill>
                      <a:srgbClr val="F9D3EB"/>
                    </a:solidFill>
                  </a:tcPr>
                </a:tc>
              </a:tr>
            </a:tbl>
          </a:graphicData>
        </a:graphic>
      </p:graphicFrame>
      <p:sp>
        <p:nvSpPr>
          <p:cNvPr id="308" name="textbox 308"/>
          <p:cNvSpPr/>
          <p:nvPr/>
        </p:nvSpPr>
        <p:spPr>
          <a:xfrm>
            <a:off x="710336" y="1106728"/>
            <a:ext cx="827405" cy="459105"/>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3400" kern="0" spc="-180" dirty="0">
                <a:solidFill>
                  <a:srgbClr val="000000">
                    <a:alpha val="100000"/>
                  </a:srgbClr>
                </a:solidFill>
                <a:latin typeface="Arial" panose="020B0604020202020204"/>
                <a:ea typeface="Arial" panose="020B0604020202020204"/>
                <a:cs typeface="Arial" panose="020B0604020202020204"/>
              </a:rPr>
              <a:t>TC</a:t>
            </a:r>
            <a:r>
              <a:rPr sz="3400" kern="0" spc="-150" dirty="0">
                <a:solidFill>
                  <a:srgbClr val="000000">
                    <a:alpha val="100000"/>
                  </a:srgbClr>
                </a:solidFill>
                <a:latin typeface="Arial" panose="020B0604020202020204"/>
                <a:ea typeface="Arial" panose="020B0604020202020204"/>
                <a:cs typeface="Arial" panose="020B0604020202020204"/>
              </a:rPr>
              <a:t>P</a:t>
            </a:r>
            <a:endParaRPr lang="en-US" altLang="en-US" sz="3400" dirty="0"/>
          </a:p>
        </p:txBody>
      </p:sp>
      <p:grpSp>
        <p:nvGrpSpPr>
          <p:cNvPr id="54" name="group 54"/>
          <p:cNvGrpSpPr/>
          <p:nvPr/>
        </p:nvGrpSpPr>
        <p:grpSpPr>
          <a:xfrm rot="21600000">
            <a:off x="4556381" y="3666464"/>
            <a:ext cx="543913" cy="493112"/>
            <a:chOff x="0" y="0"/>
            <a:chExt cx="543913" cy="493112"/>
          </a:xfrm>
        </p:grpSpPr>
        <p:sp>
          <p:nvSpPr>
            <p:cNvPr id="310" name="path"/>
            <p:cNvSpPr/>
            <p:nvPr/>
          </p:nvSpPr>
          <p:spPr>
            <a:xfrm>
              <a:off x="4454" y="4458"/>
              <a:ext cx="533158" cy="484200"/>
            </a:xfrm>
            <a:custGeom>
              <a:avLst/>
              <a:gdLst/>
              <a:ahLst/>
              <a:cxnLst/>
              <a:rect l="0" t="0" r="0" b="0"/>
              <a:pathLst>
                <a:path w="839" h="762">
                  <a:moveTo>
                    <a:pt x="839" y="190"/>
                  </a:moveTo>
                  <a:lnTo>
                    <a:pt x="381" y="190"/>
                  </a:lnTo>
                  <a:lnTo>
                    <a:pt x="381" y="0"/>
                  </a:lnTo>
                  <a:lnTo>
                    <a:pt x="0" y="380"/>
                  </a:lnTo>
                  <a:lnTo>
                    <a:pt x="381" y="762"/>
                  </a:lnTo>
                  <a:lnTo>
                    <a:pt x="381" y="571"/>
                  </a:lnTo>
                  <a:lnTo>
                    <a:pt x="839" y="571"/>
                  </a:lnTo>
                  <a:lnTo>
                    <a:pt x="839" y="190"/>
                  </a:lnTo>
                  <a:close/>
                </a:path>
              </a:pathLst>
            </a:custGeom>
            <a:solidFill>
              <a:srgbClr val="412A7B">
                <a:alpha val="100000"/>
              </a:srgbClr>
            </a:solidFill>
            <a:ln cap="flat">
              <a:noFill/>
              <a:prstDash val="solid"/>
              <a:miter lim="0"/>
            </a:ln>
          </p:spPr>
          <p:txBody>
            <a:bodyPr rtlCol="0"/>
            <a:lstStyle/>
            <a:p>
              <a:pPr algn="ctr"/>
              <a:endParaRPr lang="zh-CN" altLang="en-US"/>
            </a:p>
          </p:txBody>
        </p:sp>
        <p:sp>
          <p:nvSpPr>
            <p:cNvPr id="312" name="path"/>
            <p:cNvSpPr/>
            <p:nvPr/>
          </p:nvSpPr>
          <p:spPr>
            <a:xfrm>
              <a:off x="0" y="0"/>
              <a:ext cx="543913" cy="493112"/>
            </a:xfrm>
            <a:custGeom>
              <a:avLst/>
              <a:gdLst/>
              <a:ahLst/>
              <a:cxnLst/>
              <a:rect l="0" t="0" r="0" b="0"/>
              <a:pathLst>
                <a:path w="856" h="776">
                  <a:moveTo>
                    <a:pt x="846" y="197"/>
                  </a:moveTo>
                  <a:lnTo>
                    <a:pt x="388" y="197"/>
                  </a:lnTo>
                  <a:lnTo>
                    <a:pt x="388" y="7"/>
                  </a:lnTo>
                  <a:lnTo>
                    <a:pt x="7" y="388"/>
                  </a:lnTo>
                  <a:lnTo>
                    <a:pt x="388" y="769"/>
                  </a:lnTo>
                  <a:lnTo>
                    <a:pt x="388" y="578"/>
                  </a:lnTo>
                  <a:lnTo>
                    <a:pt x="846" y="578"/>
                  </a:lnTo>
                  <a:lnTo>
                    <a:pt x="846" y="197"/>
                  </a:lnTo>
                  <a:close/>
                </a:path>
              </a:pathLst>
            </a:custGeom>
            <a:noFill/>
            <a:ln w="12599" cap="flat">
              <a:solidFill>
                <a:srgbClr val="412A7B">
                  <a:alpha val="100000"/>
                </a:srgbClr>
              </a:solidFill>
              <a:prstDash val="solid"/>
              <a:miter lim="386370"/>
            </a:ln>
          </p:spPr>
          <p:txBody>
            <a:bodyPr rtlCol="0"/>
            <a:lstStyle/>
            <a:p>
              <a:pPr algn="ctr"/>
              <a:endParaRPr lang="zh-CN" altLang="en-US"/>
            </a:p>
          </p:txBody>
        </p:sp>
      </p:grpSp>
      <p:grpSp>
        <p:nvGrpSpPr>
          <p:cNvPr id="56" name="group 56"/>
          <p:cNvGrpSpPr/>
          <p:nvPr/>
        </p:nvGrpSpPr>
        <p:grpSpPr>
          <a:xfrm rot="21600000">
            <a:off x="6911098" y="2915144"/>
            <a:ext cx="543912" cy="493113"/>
            <a:chOff x="0" y="0"/>
            <a:chExt cx="543912" cy="493113"/>
          </a:xfrm>
        </p:grpSpPr>
        <p:sp>
          <p:nvSpPr>
            <p:cNvPr id="314" name="path"/>
            <p:cNvSpPr/>
            <p:nvPr/>
          </p:nvSpPr>
          <p:spPr>
            <a:xfrm>
              <a:off x="6299" y="4457"/>
              <a:ext cx="533158" cy="484200"/>
            </a:xfrm>
            <a:custGeom>
              <a:avLst/>
              <a:gdLst/>
              <a:ahLst/>
              <a:cxnLst/>
              <a:rect l="0" t="0" r="0" b="0"/>
              <a:pathLst>
                <a:path w="839" h="762">
                  <a:moveTo>
                    <a:pt x="0" y="190"/>
                  </a:moveTo>
                  <a:lnTo>
                    <a:pt x="458" y="190"/>
                  </a:lnTo>
                  <a:lnTo>
                    <a:pt x="458" y="0"/>
                  </a:lnTo>
                  <a:lnTo>
                    <a:pt x="839" y="380"/>
                  </a:lnTo>
                  <a:lnTo>
                    <a:pt x="458" y="762"/>
                  </a:lnTo>
                  <a:lnTo>
                    <a:pt x="458" y="571"/>
                  </a:lnTo>
                  <a:lnTo>
                    <a:pt x="0" y="571"/>
                  </a:lnTo>
                  <a:lnTo>
                    <a:pt x="0" y="190"/>
                  </a:lnTo>
                  <a:close/>
                </a:path>
              </a:pathLst>
            </a:custGeom>
            <a:solidFill>
              <a:srgbClr val="412A7B">
                <a:alpha val="100000"/>
              </a:srgbClr>
            </a:solidFill>
            <a:ln cap="flat">
              <a:noFill/>
              <a:prstDash val="solid"/>
              <a:miter lim="0"/>
            </a:ln>
          </p:spPr>
          <p:txBody>
            <a:bodyPr rtlCol="0"/>
            <a:lstStyle/>
            <a:p>
              <a:pPr algn="ctr"/>
              <a:endParaRPr lang="zh-CN" altLang="en-US"/>
            </a:p>
          </p:txBody>
        </p:sp>
        <p:sp>
          <p:nvSpPr>
            <p:cNvPr id="316" name="path"/>
            <p:cNvSpPr/>
            <p:nvPr/>
          </p:nvSpPr>
          <p:spPr>
            <a:xfrm>
              <a:off x="0" y="0"/>
              <a:ext cx="543912" cy="493113"/>
            </a:xfrm>
            <a:custGeom>
              <a:avLst/>
              <a:gdLst/>
              <a:ahLst/>
              <a:cxnLst/>
              <a:rect l="0" t="0" r="0" b="0"/>
              <a:pathLst>
                <a:path w="856" h="776">
                  <a:moveTo>
                    <a:pt x="9" y="197"/>
                  </a:moveTo>
                  <a:lnTo>
                    <a:pt x="468" y="197"/>
                  </a:lnTo>
                  <a:lnTo>
                    <a:pt x="468" y="7"/>
                  </a:lnTo>
                  <a:lnTo>
                    <a:pt x="849" y="388"/>
                  </a:lnTo>
                  <a:lnTo>
                    <a:pt x="468" y="769"/>
                  </a:lnTo>
                  <a:lnTo>
                    <a:pt x="468" y="578"/>
                  </a:lnTo>
                  <a:lnTo>
                    <a:pt x="9" y="578"/>
                  </a:lnTo>
                  <a:lnTo>
                    <a:pt x="9" y="197"/>
                  </a:lnTo>
                  <a:close/>
                </a:path>
              </a:pathLst>
            </a:custGeom>
            <a:noFill/>
            <a:ln w="12599" cap="flat">
              <a:solidFill>
                <a:srgbClr val="412A7B">
                  <a:alpha val="100000"/>
                </a:srgbClr>
              </a:solidFill>
              <a:prstDash val="solid"/>
              <a:miter lim="386370"/>
            </a:ln>
          </p:spPr>
          <p:txBody>
            <a:bodyPr rtlCol="0"/>
            <a:lstStyle/>
            <a:p>
              <a:pPr algn="ctr"/>
              <a:endParaRPr lang="zh-CN" altLang="en-US"/>
            </a:p>
          </p:txBody>
        </p:sp>
      </p:grpSp>
      <p:sp>
        <p:nvSpPr>
          <p:cNvPr id="318" name="path"/>
          <p:cNvSpPr/>
          <p:nvPr/>
        </p:nvSpPr>
        <p:spPr>
          <a:xfrm>
            <a:off x="1644840" y="3532322"/>
            <a:ext cx="5893561" cy="38159"/>
          </a:xfrm>
          <a:custGeom>
            <a:avLst/>
            <a:gdLst/>
            <a:ahLst/>
            <a:cxnLst/>
            <a:rect l="0" t="0" r="0" b="0"/>
            <a:pathLst>
              <a:path w="9281" h="60">
                <a:moveTo>
                  <a:pt x="0" y="30"/>
                </a:moveTo>
                <a:lnTo>
                  <a:pt x="9281" y="30"/>
                </a:lnTo>
              </a:path>
            </a:pathLst>
          </a:custGeom>
          <a:noFill/>
          <a:ln w="38159" cap="flat">
            <a:solidFill>
              <a:srgbClr val="000000">
                <a:alpha val="100000"/>
              </a:srgbClr>
            </a:solidFill>
            <a:prstDash val="solid"/>
            <a:round/>
          </a:ln>
        </p:spPr>
        <p:txBody>
          <a:bodyPr rtlCol="0"/>
          <a:lstStyle/>
          <a:p>
            <a:pPr algn="ctr"/>
            <a:endParaRPr lang="zh-CN" altLang="en-US"/>
          </a:p>
        </p:txBody>
      </p:sp>
      <p:sp>
        <p:nvSpPr>
          <p:cNvPr id="320" name="rect"/>
          <p:cNvSpPr/>
          <p:nvPr/>
        </p:nvSpPr>
        <p:spPr>
          <a:xfrm>
            <a:off x="1953005" y="3882245"/>
            <a:ext cx="1970633" cy="38159"/>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322" name="path"/>
          <p:cNvSpPr/>
          <p:nvPr/>
        </p:nvSpPr>
        <p:spPr>
          <a:xfrm>
            <a:off x="1466634" y="3456000"/>
            <a:ext cx="190804" cy="190804"/>
          </a:xfrm>
          <a:custGeom>
            <a:avLst/>
            <a:gdLst/>
            <a:ahLst/>
            <a:cxnLst/>
            <a:rect l="0" t="0" r="0" b="0"/>
            <a:pathLst>
              <a:path w="300" h="300">
                <a:moveTo>
                  <a:pt x="0" y="150"/>
                </a:moveTo>
                <a:lnTo>
                  <a:pt x="300" y="0"/>
                </a:lnTo>
                <a:lnTo>
                  <a:pt x="300" y="300"/>
                </a:lnTo>
                <a:lnTo>
                  <a:pt x="0" y="15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324" name="path"/>
          <p:cNvSpPr/>
          <p:nvPr/>
        </p:nvSpPr>
        <p:spPr>
          <a:xfrm>
            <a:off x="7525804" y="3456000"/>
            <a:ext cx="190791" cy="190804"/>
          </a:xfrm>
          <a:custGeom>
            <a:avLst/>
            <a:gdLst/>
            <a:ahLst/>
            <a:cxnLst/>
            <a:rect l="0" t="0" r="0" b="0"/>
            <a:pathLst>
              <a:path w="300" h="300">
                <a:moveTo>
                  <a:pt x="300" y="150"/>
                </a:moveTo>
                <a:lnTo>
                  <a:pt x="0" y="300"/>
                </a:lnTo>
                <a:lnTo>
                  <a:pt x="0" y="0"/>
                </a:lnTo>
                <a:lnTo>
                  <a:pt x="300" y="150"/>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326" name="rect"/>
          <p:cNvSpPr/>
          <p:nvPr/>
        </p:nvSpPr>
        <p:spPr>
          <a:xfrm>
            <a:off x="8073897" y="2464520"/>
            <a:ext cx="17284" cy="718635"/>
          </a:xfrm>
          <a:prstGeom prst="rect">
            <a:avLst/>
          </a:prstGeom>
          <a:solidFill>
            <a:srgbClr val="000000">
              <a:alpha val="100000"/>
            </a:srgbClr>
          </a:solidFill>
          <a:ln cap="flat">
            <a:noFill/>
            <a:prstDash val="solid"/>
            <a:miter lim="0"/>
          </a:ln>
        </p:spPr>
        <p:txBody>
          <a:bodyPr rtlCol="0"/>
          <a:lstStyle/>
          <a:p>
            <a:pPr algn="ctr"/>
            <a:endParaRPr lang="zh-CN" altLang="en-US"/>
          </a:p>
        </p:txBody>
      </p:sp>
      <p:sp>
        <p:nvSpPr>
          <p:cNvPr id="328" name="path"/>
          <p:cNvSpPr/>
          <p:nvPr/>
        </p:nvSpPr>
        <p:spPr>
          <a:xfrm>
            <a:off x="1092415" y="2533319"/>
            <a:ext cx="12599" cy="649795"/>
          </a:xfrm>
          <a:custGeom>
            <a:avLst/>
            <a:gdLst/>
            <a:ahLst/>
            <a:cxnLst/>
            <a:rect l="0" t="0" r="0" b="0"/>
            <a:pathLst>
              <a:path w="19" h="1023">
                <a:moveTo>
                  <a:pt x="9" y="0"/>
                </a:moveTo>
                <a:lnTo>
                  <a:pt x="9" y="1023"/>
                </a:lnTo>
              </a:path>
            </a:pathLst>
          </a:custGeom>
          <a:noFill/>
          <a:ln w="12599" cap="flat">
            <a:solidFill>
              <a:srgbClr val="000000">
                <a:alpha val="100000"/>
              </a:srgbClr>
            </a:solidFill>
            <a:prstDash val="solid"/>
            <a:round/>
          </a:ln>
        </p:spPr>
        <p:txBody>
          <a:bodyPr rtlCol="0"/>
          <a:lstStyle/>
          <a:p>
            <a:pPr algn="ctr"/>
            <a:endParaRPr lang="zh-CN" altLang="en-US"/>
          </a:p>
        </p:txBody>
      </p:sp>
      <p:sp>
        <p:nvSpPr>
          <p:cNvPr id="2" name="文本框 1"/>
          <p:cNvSpPr txBox="1"/>
          <p:nvPr/>
        </p:nvSpPr>
        <p:spPr>
          <a:xfrm>
            <a:off x="9392285" y="186690"/>
            <a:ext cx="7163435" cy="5908040"/>
          </a:xfrm>
          <a:prstGeom prst="rect">
            <a:avLst/>
          </a:prstGeom>
          <a:noFill/>
        </p:spPr>
        <p:txBody>
          <a:bodyPr wrap="square" rtlCol="0">
            <a:spAutoFit/>
          </a:bodyPr>
          <a:p>
            <a:r>
              <a:rPr lang="zh-CN" altLang="en-US"/>
              <a:t>在 TCP 协议中，数据包的头部通常包含了三个重要的字段：</a:t>
            </a:r>
            <a:endParaRPr lang="zh-CN" altLang="en-US"/>
          </a:p>
          <a:p>
            <a:endParaRPr lang="zh-CN" altLang="en-US"/>
          </a:p>
          <a:p>
            <a:r>
              <a:rPr lang="zh-CN" altLang="en-US"/>
              <a:t>1. **序列号（Sequence Number）：** 序列号用于标识数据包中的数据在数据流中的位置。每个数据包都有一个唯一的序列号，它指示了数据包中数据的起始位置。接收方根据序列号将数据包中的数据按顺序组装成完整的数据流。</a:t>
            </a:r>
            <a:endParaRPr lang="zh-CN" altLang="en-US"/>
          </a:p>
          <a:p>
            <a:endParaRPr lang="zh-CN" altLang="en-US"/>
          </a:p>
          <a:p>
            <a:r>
              <a:rPr lang="zh-CN" altLang="en-US"/>
              <a:t>2. **校验和（Checksum）：** 校验和是用于检测数据包在传输过程中是否发生错误的一种校验值。发送方根据数据包的内容计算出校验和，并将其添加到数据包的头部。接收方在接收到数据包后，会重新计算校验和，并与接收到的校验和进行比较，以检测数据包是否在传输过程中发生了错误。</a:t>
            </a:r>
            <a:endParaRPr lang="zh-CN" altLang="en-US"/>
          </a:p>
          <a:p>
            <a:endParaRPr lang="zh-CN" altLang="en-US"/>
          </a:p>
          <a:p>
            <a:r>
              <a:rPr lang="zh-CN" altLang="en-US"/>
              <a:t>3. **数据（Data）：** 数据字段包含了数据包要传输的实际信息。这部分数据可以是文本、图像、音频、视频等任何形式的信息。TCP 将数据分割成合适的数据包，并在网络中进行传输。</a:t>
            </a:r>
            <a:endParaRPr lang="zh-CN" altLang="en-US"/>
          </a:p>
          <a:p>
            <a:endParaRPr lang="zh-CN" altLang="en-US"/>
          </a:p>
          <a:p>
            <a:r>
              <a:rPr lang="zh-CN" altLang="en-US"/>
              <a:t>这三个字段构成了 TCP 数据包的基本结构，它们保证了数据包在传输过程中的可靠性、完整性和正确性。序列号用于保证数据包的顺序，校验和用于检测传输过程中的错误，数据字段则包含了要传输的实际信息。</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box 330"/>
          <p:cNvSpPr/>
          <p:nvPr/>
        </p:nvSpPr>
        <p:spPr>
          <a:xfrm>
            <a:off x="710336" y="1106728"/>
            <a:ext cx="6141084" cy="3583940"/>
          </a:xfrm>
          <a:prstGeom prst="rect">
            <a:avLst/>
          </a:prstGeom>
        </p:spPr>
        <p:txBody>
          <a:bodyPr vert="horz" wrap="square" lIns="0" tIns="0" rIns="0" bIns="0"/>
          <a:lstStyle/>
          <a:p>
            <a:pPr algn="l" rtl="0" eaLnBrk="0">
              <a:lnSpc>
                <a:spcPct val="72000"/>
              </a:lnSpc>
            </a:pPr>
            <a:endParaRPr lang="en-US" altLang="en-US" sz="100" dirty="0"/>
          </a:p>
          <a:p>
            <a:pPr marL="12700" algn="l" rtl="0" eaLnBrk="0">
              <a:lnSpc>
                <a:spcPct val="84000"/>
              </a:lnSpc>
            </a:pPr>
            <a:r>
              <a:rPr sz="3600" kern="0" spc="-50" dirty="0">
                <a:solidFill>
                  <a:srgbClr val="000000">
                    <a:alpha val="100000"/>
                  </a:srgbClr>
                </a:solidFill>
                <a:latin typeface="Arial" panose="020B0604020202020204"/>
                <a:ea typeface="Arial" panose="020B0604020202020204"/>
                <a:cs typeface="Arial" panose="020B0604020202020204"/>
              </a:rPr>
              <a:t>TCP</a:t>
            </a:r>
            <a:r>
              <a:rPr sz="3600" kern="0" spc="270" dirty="0">
                <a:solidFill>
                  <a:srgbClr val="000000">
                    <a:alpha val="100000"/>
                  </a:srgbClr>
                </a:solidFill>
                <a:latin typeface="Arial" panose="020B0604020202020204"/>
                <a:ea typeface="Arial" panose="020B0604020202020204"/>
                <a:cs typeface="Arial" panose="020B0604020202020204"/>
              </a:rPr>
              <a:t> </a:t>
            </a:r>
            <a:r>
              <a:rPr sz="3600" kern="0" spc="-50" dirty="0">
                <a:solidFill>
                  <a:srgbClr val="000000">
                    <a:alpha val="100000"/>
                  </a:srgbClr>
                </a:solidFill>
                <a:latin typeface="Arial" panose="020B0604020202020204"/>
                <a:ea typeface="Arial" panose="020B0604020202020204"/>
                <a:cs typeface="Arial" panose="020B0604020202020204"/>
              </a:rPr>
              <a:t>ports</a:t>
            </a:r>
            <a:endParaRPr lang="en-US" altLang="en-US" sz="3600" dirty="0"/>
          </a:p>
          <a:p>
            <a:pPr algn="l" rtl="0" eaLnBrk="0">
              <a:lnSpc>
                <a:spcPct val="112000"/>
              </a:lnSpc>
            </a:pPr>
            <a:endParaRPr lang="en-US" altLang="en-US" sz="1000" dirty="0"/>
          </a:p>
          <a:p>
            <a:pPr algn="l" rtl="0" eaLnBrk="0">
              <a:lnSpc>
                <a:spcPct val="113000"/>
              </a:lnSpc>
            </a:pPr>
            <a:endParaRPr lang="en-US" altLang="en-US" sz="1000" dirty="0"/>
          </a:p>
          <a:p>
            <a:pPr marL="29210" algn="l" rtl="0" eaLnBrk="0">
              <a:lnSpc>
                <a:spcPct val="80000"/>
              </a:lnSpc>
              <a:spcBef>
                <a:spcPts val="845"/>
              </a:spcBef>
            </a:pPr>
            <a:r>
              <a:rPr sz="2800" kern="0" spc="-150" dirty="0">
                <a:solidFill>
                  <a:srgbClr val="000000">
                    <a:alpha val="100000"/>
                  </a:srgbClr>
                </a:solidFill>
                <a:latin typeface="Arial" panose="020B0604020202020204"/>
                <a:ea typeface="Arial" panose="020B0604020202020204"/>
                <a:cs typeface="Arial" panose="020B0604020202020204"/>
              </a:rPr>
              <a:t>80</a:t>
            </a:r>
            <a:r>
              <a:rPr sz="2800" kern="0" spc="80" dirty="0">
                <a:solidFill>
                  <a:srgbClr val="000000">
                    <a:alpha val="100000"/>
                  </a:srgbClr>
                </a:solidFill>
                <a:latin typeface="Arial" panose="020B0604020202020204"/>
                <a:ea typeface="Arial" panose="020B0604020202020204"/>
                <a:cs typeface="Arial" panose="020B0604020202020204"/>
              </a:rPr>
              <a:t>     </a:t>
            </a:r>
            <a:r>
              <a:rPr sz="2800" kern="0" spc="-150" dirty="0">
                <a:solidFill>
                  <a:srgbClr val="000000">
                    <a:alpha val="100000"/>
                  </a:srgbClr>
                </a:solidFill>
                <a:latin typeface="Arial" panose="020B0604020202020204"/>
                <a:ea typeface="Arial" panose="020B0604020202020204"/>
                <a:cs typeface="Arial" panose="020B0604020202020204"/>
              </a:rPr>
              <a:t>HTTP</a:t>
            </a:r>
            <a:endParaRPr lang="en-US" altLang="en-US" sz="2800" dirty="0"/>
          </a:p>
          <a:p>
            <a:pPr algn="l" rtl="0" eaLnBrk="0">
              <a:lnSpc>
                <a:spcPct val="103000"/>
              </a:lnSpc>
            </a:pPr>
            <a:endParaRPr lang="en-US" altLang="en-US" sz="1000" dirty="0"/>
          </a:p>
          <a:p>
            <a:pPr algn="l" rtl="0" eaLnBrk="0">
              <a:lnSpc>
                <a:spcPct val="104000"/>
              </a:lnSpc>
            </a:pPr>
            <a:endParaRPr lang="en-US" altLang="en-US" sz="1000" dirty="0"/>
          </a:p>
          <a:p>
            <a:pPr marL="15875" algn="l" rtl="0" eaLnBrk="0">
              <a:lnSpc>
                <a:spcPct val="80000"/>
              </a:lnSpc>
              <a:spcBef>
                <a:spcPts val="850"/>
              </a:spcBef>
            </a:pPr>
            <a:r>
              <a:rPr sz="2800" kern="0" spc="-80" dirty="0">
                <a:solidFill>
                  <a:srgbClr val="000000">
                    <a:alpha val="100000"/>
                  </a:srgbClr>
                </a:solidFill>
                <a:latin typeface="Arial" panose="020B0604020202020204"/>
                <a:ea typeface="Arial" panose="020B0604020202020204"/>
                <a:cs typeface="Arial" panose="020B0604020202020204"/>
              </a:rPr>
              <a:t>443</a:t>
            </a:r>
            <a:r>
              <a:rPr sz="2800" kern="0" spc="30" dirty="0">
                <a:solidFill>
                  <a:srgbClr val="000000">
                    <a:alpha val="100000"/>
                  </a:srgbClr>
                </a:solidFill>
                <a:latin typeface="Arial" panose="020B0604020202020204"/>
                <a:ea typeface="Arial" panose="020B0604020202020204"/>
                <a:cs typeface="Arial" panose="020B0604020202020204"/>
              </a:rPr>
              <a:t>   </a:t>
            </a:r>
            <a:r>
              <a:rPr sz="2800" kern="0" spc="-80" dirty="0">
                <a:solidFill>
                  <a:srgbClr val="000000">
                    <a:alpha val="100000"/>
                  </a:srgbClr>
                </a:solidFill>
                <a:latin typeface="Arial" panose="020B0604020202020204"/>
                <a:ea typeface="Arial" panose="020B0604020202020204"/>
                <a:cs typeface="Arial" panose="020B0604020202020204"/>
              </a:rPr>
              <a:t>TLS</a:t>
            </a:r>
            <a:endParaRPr lang="en-US" altLang="en-US" sz="2800" dirty="0"/>
          </a:p>
          <a:p>
            <a:pPr algn="l" rtl="0" eaLnBrk="0">
              <a:lnSpc>
                <a:spcPct val="105000"/>
              </a:lnSpc>
            </a:pPr>
            <a:endParaRPr lang="en-US" altLang="en-US" sz="1000" dirty="0"/>
          </a:p>
          <a:p>
            <a:pPr algn="l" rtl="0" eaLnBrk="0">
              <a:lnSpc>
                <a:spcPct val="106000"/>
              </a:lnSpc>
            </a:pPr>
            <a:endParaRPr lang="en-US" altLang="en-US" sz="1000" dirty="0"/>
          </a:p>
          <a:p>
            <a:pPr marL="27940" algn="l" rtl="0" eaLnBrk="0">
              <a:lnSpc>
                <a:spcPct val="82000"/>
              </a:lnSpc>
              <a:spcBef>
                <a:spcPts val="820"/>
              </a:spcBef>
            </a:pPr>
            <a:r>
              <a:rPr sz="2700" kern="0" spc="-130" dirty="0">
                <a:solidFill>
                  <a:srgbClr val="000000">
                    <a:alpha val="100000"/>
                  </a:srgbClr>
                </a:solidFill>
                <a:latin typeface="Arial" panose="020B0604020202020204"/>
                <a:ea typeface="Arial" panose="020B0604020202020204"/>
                <a:cs typeface="Arial" panose="020B0604020202020204"/>
              </a:rPr>
              <a:t>22</a:t>
            </a:r>
            <a:r>
              <a:rPr sz="2700" kern="0" spc="80" dirty="0">
                <a:solidFill>
                  <a:srgbClr val="000000">
                    <a:alpha val="100000"/>
                  </a:srgbClr>
                </a:solidFill>
                <a:latin typeface="Arial" panose="020B0604020202020204"/>
                <a:ea typeface="Arial" panose="020B0604020202020204"/>
                <a:cs typeface="Arial" panose="020B0604020202020204"/>
              </a:rPr>
              <a:t>     </a:t>
            </a:r>
            <a:r>
              <a:rPr sz="2700" kern="0" spc="-130" dirty="0">
                <a:solidFill>
                  <a:srgbClr val="000000">
                    <a:alpha val="100000"/>
                  </a:srgbClr>
                </a:solidFill>
                <a:latin typeface="Arial" panose="020B0604020202020204"/>
                <a:ea typeface="Arial" panose="020B0604020202020204"/>
                <a:cs typeface="Arial" panose="020B0604020202020204"/>
              </a:rPr>
              <a:t>SSH</a:t>
            </a:r>
            <a:endParaRPr lang="en-US" altLang="en-US" sz="2700" dirty="0"/>
          </a:p>
          <a:p>
            <a:pPr algn="l" rtl="0" eaLnBrk="0">
              <a:lnSpc>
                <a:spcPct val="134000"/>
              </a:lnSpc>
            </a:pPr>
            <a:endParaRPr lang="en-US" altLang="en-US" sz="1000" dirty="0"/>
          </a:p>
          <a:p>
            <a:pPr algn="l" rtl="0" eaLnBrk="0">
              <a:lnSpc>
                <a:spcPct val="101000"/>
              </a:lnSpc>
            </a:pPr>
            <a:endParaRPr lang="en-US" altLang="en-US" sz="700" dirty="0"/>
          </a:p>
          <a:p>
            <a:pPr algn="r" rtl="0" eaLnBrk="0">
              <a:lnSpc>
                <a:spcPts val="3685"/>
              </a:lnSpc>
              <a:spcBef>
                <a:spcPts val="0"/>
              </a:spcBef>
            </a:pPr>
            <a:r>
              <a:rPr sz="2800" kern="0" spc="-30" dirty="0">
                <a:solidFill>
                  <a:srgbClr val="000000">
                    <a:alpha val="100000"/>
                  </a:srgbClr>
                </a:solidFill>
                <a:latin typeface="Arial" panose="020B0604020202020204"/>
                <a:ea typeface="Arial" panose="020B0604020202020204"/>
                <a:cs typeface="Arial" panose="020B0604020202020204"/>
              </a:rPr>
              <a:t>8000, 8080,</a:t>
            </a:r>
            <a:r>
              <a:rPr sz="2800" kern="0" spc="170" dirty="0">
                <a:solidFill>
                  <a:srgbClr val="000000">
                    <a:alpha val="100000"/>
                  </a:srgbClr>
                </a:solidFill>
                <a:latin typeface="Arial" panose="020B0604020202020204"/>
                <a:ea typeface="Arial" panose="020B0604020202020204"/>
                <a:cs typeface="Arial" panose="020B0604020202020204"/>
              </a:rPr>
              <a:t> </a:t>
            </a:r>
            <a:r>
              <a:rPr sz="2800" kern="0" spc="-30" dirty="0">
                <a:solidFill>
                  <a:srgbClr val="000000">
                    <a:alpha val="100000"/>
                  </a:srgbClr>
                </a:solidFill>
                <a:latin typeface="Arial" panose="020B0604020202020204"/>
                <a:ea typeface="Arial" panose="020B0604020202020204"/>
                <a:cs typeface="Arial" panose="020B0604020202020204"/>
              </a:rPr>
              <a:t>… development (uno</a:t>
            </a:r>
            <a:r>
              <a:rPr sz="2800" kern="0" spc="-40" dirty="0">
                <a:solidFill>
                  <a:srgbClr val="000000">
                    <a:alpha val="100000"/>
                  </a:srgbClr>
                </a:solidFill>
                <a:latin typeface="Arial" panose="020B0604020202020204"/>
                <a:ea typeface="Arial" panose="020B0604020202020204"/>
                <a:cs typeface="Arial" panose="020B0604020202020204"/>
              </a:rPr>
              <a:t>fficial)</a:t>
            </a:r>
            <a:endParaRPr lang="en-US" altLang="en-US" sz="2800" dirty="0"/>
          </a:p>
        </p:txBody>
      </p:sp>
      <p:graphicFrame>
        <p:nvGraphicFramePr>
          <p:cNvPr id="332" name="table 332"/>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34" name="table 334"/>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01000"/>
                        </a:lnSpc>
                      </a:pPr>
                      <a:endParaRPr lang="en-US" altLang="en-US" sz="1000" dirty="0"/>
                    </a:p>
                    <a:p>
                      <a:pPr marL="8319770" algn="l" rtl="0" eaLnBrk="0">
                        <a:lnSpc>
                          <a:spcPct val="83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7</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2" name="文本框 1"/>
          <p:cNvSpPr txBox="1"/>
          <p:nvPr/>
        </p:nvSpPr>
        <p:spPr>
          <a:xfrm>
            <a:off x="7091680" y="674370"/>
            <a:ext cx="8315960" cy="5631180"/>
          </a:xfrm>
          <a:prstGeom prst="rect">
            <a:avLst/>
          </a:prstGeom>
          <a:noFill/>
        </p:spPr>
        <p:txBody>
          <a:bodyPr wrap="square" rtlCol="0">
            <a:spAutoFit/>
          </a:bodyPr>
          <a:p>
            <a:r>
              <a:rPr lang="zh-CN" altLang="en-US"/>
              <a:t>TCP 端口是 TCP 协议中用于标识不同网络应用程序或服务的数字标识符。每个 TCP 端口都与一个特定的网络应用程序或服务相关联，用于在网络中唯一标识这些应用程序或服务。以下是一些常见的 TCP 端口及其关联的应用程序或服务：</a:t>
            </a:r>
            <a:endParaRPr lang="zh-CN" altLang="en-US"/>
          </a:p>
          <a:p>
            <a:endParaRPr lang="zh-CN" altLang="en-US"/>
          </a:p>
          <a:p>
            <a:r>
              <a:rPr lang="zh-CN" altLang="en-US"/>
              <a:t>1. **端口 80：** HTTP（超文本传输协议）的默认端口。HTTP 是用于在 Web 浏览器和 Web 服务器之间传输超文本文档的协议，用于访问网页和其他 Web 资源。</a:t>
            </a:r>
            <a:endParaRPr lang="zh-CN" altLang="en-US"/>
          </a:p>
          <a:p>
            <a:endParaRPr lang="zh-CN" altLang="en-US"/>
          </a:p>
          <a:p>
            <a:r>
              <a:rPr lang="zh-CN" altLang="en-US"/>
              <a:t>2. **端口 443：** TLS（传输层安全）的默认端口。TLS 是一种用于加密和保护数据传输的安全协议，通常用于在 Web 浏览器和 Web 服务器之间进行安全的 HTTP 通信（HTTPS）。</a:t>
            </a:r>
            <a:endParaRPr lang="zh-CN" altLang="en-US"/>
          </a:p>
          <a:p>
            <a:endParaRPr lang="zh-CN" altLang="en-US"/>
          </a:p>
          <a:p>
            <a:r>
              <a:rPr lang="zh-CN" altLang="en-US"/>
              <a:t>3. **端口 22：** SSH（安全外壳协议）的默认端口。SSH 是一种用于在网络中安全地远程登录和执行命令的协议，常用于远程管理和文件传输。</a:t>
            </a:r>
            <a:endParaRPr lang="zh-CN" altLang="en-US"/>
          </a:p>
          <a:p>
            <a:endParaRPr lang="zh-CN" altLang="en-US"/>
          </a:p>
          <a:p>
            <a:r>
              <a:rPr lang="zh-CN" altLang="en-US"/>
              <a:t>4. **端口 8000、8080 等：** 开发环境中常用的端口，用于运行开发服务器、调试应用程序等。这些端口通常是由开发人员根据需要自行选择的，不属于 TCP 协议的官方端口范围，因此被称为非官方端口。</a:t>
            </a:r>
            <a:endParaRPr lang="zh-CN" altLang="en-US"/>
          </a:p>
          <a:p>
            <a:endParaRPr lang="zh-CN" altLang="en-US"/>
          </a:p>
          <a:p>
            <a:r>
              <a:rPr lang="zh-CN" altLang="en-US"/>
              <a:t>TCP 端口的使用使得不同的网络应用程序能够在同一台计算机上共存并与网络进行通信，同时也方便了网络管理员对网络流量的控制和管理。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 name="table 33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38" name="table 33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1040"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8</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40" name="picture 340"/>
          <p:cNvPicPr>
            <a:picLocks noChangeAspect="1"/>
          </p:cNvPicPr>
          <p:nvPr/>
        </p:nvPicPr>
        <p:blipFill>
          <a:blip r:embed="rId1"/>
          <a:stretch>
            <a:fillRect/>
          </a:stretch>
        </p:blipFill>
        <p:spPr>
          <a:xfrm rot="21600000">
            <a:off x="483725" y="2399682"/>
            <a:ext cx="1168351" cy="1180914"/>
          </a:xfrm>
          <a:prstGeom prst="rect">
            <a:avLst/>
          </a:prstGeom>
        </p:spPr>
      </p:pic>
      <p:pic>
        <p:nvPicPr>
          <p:cNvPr id="342" name="picture 342"/>
          <p:cNvPicPr>
            <a:picLocks noChangeAspect="1"/>
          </p:cNvPicPr>
          <p:nvPr/>
        </p:nvPicPr>
        <p:blipFill>
          <a:blip r:embed="rId2"/>
          <a:stretch>
            <a:fillRect/>
          </a:stretch>
        </p:blipFill>
        <p:spPr>
          <a:xfrm rot="21600000">
            <a:off x="3650043" y="4132872"/>
            <a:ext cx="1299946" cy="803193"/>
          </a:xfrm>
          <a:prstGeom prst="rect">
            <a:avLst/>
          </a:prstGeom>
        </p:spPr>
      </p:pic>
      <p:pic>
        <p:nvPicPr>
          <p:cNvPr id="344" name="picture 344"/>
          <p:cNvPicPr>
            <a:picLocks noChangeAspect="1"/>
          </p:cNvPicPr>
          <p:nvPr/>
        </p:nvPicPr>
        <p:blipFill>
          <a:blip r:embed="rId3"/>
          <a:stretch>
            <a:fillRect/>
          </a:stretch>
        </p:blipFill>
        <p:spPr>
          <a:xfrm rot="21600000">
            <a:off x="7016762" y="2607552"/>
            <a:ext cx="1299947" cy="803192"/>
          </a:xfrm>
          <a:prstGeom prst="rect">
            <a:avLst/>
          </a:prstGeom>
        </p:spPr>
      </p:pic>
      <p:sp>
        <p:nvSpPr>
          <p:cNvPr id="346" name="textbox 346"/>
          <p:cNvSpPr/>
          <p:nvPr/>
        </p:nvSpPr>
        <p:spPr>
          <a:xfrm>
            <a:off x="6859838" y="2088700"/>
            <a:ext cx="1636395"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10" dirty="0">
                <a:solidFill>
                  <a:srgbClr val="000000">
                    <a:alpha val="100000"/>
                  </a:srgbClr>
                </a:solidFill>
                <a:latin typeface="Arial" panose="020B0604020202020204"/>
                <a:ea typeface="Arial" panose="020B0604020202020204"/>
                <a:cs typeface="Arial" panose="020B0604020202020204"/>
              </a:rPr>
              <a:t>bristol.ac.uk</a:t>
            </a:r>
            <a:endParaRPr lang="en-US" altLang="en-US" sz="2400" dirty="0"/>
          </a:p>
        </p:txBody>
      </p:sp>
      <p:grpSp>
        <p:nvGrpSpPr>
          <p:cNvPr id="58" name="group 58"/>
          <p:cNvGrpSpPr/>
          <p:nvPr/>
        </p:nvGrpSpPr>
        <p:grpSpPr>
          <a:xfrm rot="21600000">
            <a:off x="1780920" y="2927515"/>
            <a:ext cx="5039284" cy="126364"/>
            <a:chOff x="0" y="0"/>
            <a:chExt cx="5039284" cy="126364"/>
          </a:xfrm>
        </p:grpSpPr>
        <p:sp>
          <p:nvSpPr>
            <p:cNvPr id="348" name="path"/>
            <p:cNvSpPr/>
            <p:nvPr/>
          </p:nvSpPr>
          <p:spPr>
            <a:xfrm>
              <a:off x="117715" y="53464"/>
              <a:ext cx="4803840" cy="19435"/>
            </a:xfrm>
            <a:custGeom>
              <a:avLst/>
              <a:gdLst/>
              <a:ahLst/>
              <a:cxnLst/>
              <a:rect l="0" t="0" r="0" b="0"/>
              <a:pathLst>
                <a:path w="7565" h="30">
                  <a:moveTo>
                    <a:pt x="0" y="15"/>
                  </a:moveTo>
                  <a:lnTo>
                    <a:pt x="7565" y="15"/>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350" name="path"/>
            <p:cNvSpPr/>
            <p:nvPr/>
          </p:nvSpPr>
          <p:spPr>
            <a:xfrm>
              <a:off x="0" y="0"/>
              <a:ext cx="5039284" cy="126364"/>
            </a:xfrm>
            <a:custGeom>
              <a:avLst/>
              <a:gdLst/>
              <a:ahLst/>
              <a:cxnLst/>
              <a:rect l="0" t="0" r="0" b="0"/>
              <a:pathLst>
                <a:path w="7935" h="198">
                  <a:moveTo>
                    <a:pt x="0" y="99"/>
                  </a:moveTo>
                  <a:lnTo>
                    <a:pt x="198" y="0"/>
                  </a:lnTo>
                  <a:lnTo>
                    <a:pt x="198" y="198"/>
                  </a:lnTo>
                  <a:lnTo>
                    <a:pt x="0" y="99"/>
                  </a:lnTo>
                  <a:close/>
                </a:path>
                <a:path w="7935" h="198">
                  <a:moveTo>
                    <a:pt x="7935" y="99"/>
                  </a:moveTo>
                  <a:lnTo>
                    <a:pt x="7737" y="198"/>
                  </a:lnTo>
                  <a:lnTo>
                    <a:pt x="7737" y="0"/>
                  </a:lnTo>
                  <a:lnTo>
                    <a:pt x="7935" y="99"/>
                  </a:lnTo>
                  <a:close/>
                </a:path>
              </a:pathLst>
            </a:custGeom>
            <a:solidFill>
              <a:srgbClr val="412A7B">
                <a:alpha val="100000"/>
              </a:srgbClr>
            </a:solidFill>
            <a:ln cap="flat">
              <a:noFill/>
              <a:prstDash val="solid"/>
              <a:miter lim="0"/>
            </a:ln>
          </p:spPr>
          <p:txBody>
            <a:bodyPr rtlCol="0"/>
            <a:lstStyle/>
            <a:p>
              <a:pPr algn="ctr"/>
              <a:endParaRPr lang="zh-CN" altLang="en-US"/>
            </a:p>
          </p:txBody>
        </p:sp>
      </p:grpSp>
      <p:sp>
        <p:nvSpPr>
          <p:cNvPr id="352" name="textbox 352"/>
          <p:cNvSpPr/>
          <p:nvPr/>
        </p:nvSpPr>
        <p:spPr>
          <a:xfrm>
            <a:off x="710336" y="1106728"/>
            <a:ext cx="762000" cy="459105"/>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3400" kern="0" spc="-150" dirty="0">
                <a:solidFill>
                  <a:srgbClr val="000000">
                    <a:alpha val="100000"/>
                  </a:srgbClr>
                </a:solidFill>
                <a:latin typeface="Arial" panose="020B0604020202020204"/>
                <a:ea typeface="Arial" panose="020B0604020202020204"/>
                <a:cs typeface="Arial" panose="020B0604020202020204"/>
              </a:rPr>
              <a:t>TLS</a:t>
            </a:r>
            <a:endParaRPr lang="en-US" altLang="en-US" sz="3400" dirty="0"/>
          </a:p>
        </p:txBody>
      </p:sp>
      <p:sp>
        <p:nvSpPr>
          <p:cNvPr id="354" name="rect"/>
          <p:cNvSpPr/>
          <p:nvPr/>
        </p:nvSpPr>
        <p:spPr>
          <a:xfrm>
            <a:off x="4290654" y="3186337"/>
            <a:ext cx="19447" cy="871582"/>
          </a:xfrm>
          <a:prstGeom prst="rect">
            <a:avLst/>
          </a:prstGeom>
          <a:solidFill>
            <a:srgbClr val="412A7B">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 name="table 356"/>
          <p:cNvGraphicFramePr>
            <a:graphicFrameLocks noGrp="1"/>
          </p:cNvGraphicFramePr>
          <p:nvPr/>
        </p:nvGraphicFramePr>
        <p:xfrm>
          <a:off x="0" y="12"/>
          <a:ext cx="9144000" cy="725170"/>
        </p:xfrm>
        <a:graphic>
          <a:graphicData uri="http://schemas.openxmlformats.org/drawingml/2006/table">
            <a:tbl>
              <a:tblPr>
                <a:solidFill>
                  <a:srgbClr val="623FB8"/>
                </a:solidFill>
              </a:tblPr>
              <a:tblGrid>
                <a:gridCol w="9144000"/>
              </a:tblGrid>
              <a:tr h="721995">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58" name="table 358"/>
          <p:cNvGraphicFramePr>
            <a:graphicFrameLocks noGrp="1"/>
          </p:cNvGraphicFramePr>
          <p:nvPr/>
        </p:nvGraphicFramePr>
        <p:xfrm>
          <a:off x="0" y="6305574"/>
          <a:ext cx="9144000" cy="551815"/>
        </p:xfrm>
        <a:graphic>
          <a:graphicData uri="http://schemas.openxmlformats.org/drawingml/2006/table">
            <a:tbl>
              <a:tblPr>
                <a:solidFill>
                  <a:srgbClr val="623FB8"/>
                </a:solidFill>
              </a:tblPr>
              <a:tblGrid>
                <a:gridCol w="9144000"/>
              </a:tblGrid>
              <a:tr h="542290">
                <a:tc>
                  <a:txBody>
                    <a:bodyPr/>
                    <a:lstStyle/>
                    <a:p>
                      <a:pPr algn="l" rtl="0" eaLnBrk="0">
                        <a:lnSpc>
                          <a:spcPct val="110000"/>
                        </a:lnSpc>
                      </a:pPr>
                      <a:endParaRPr lang="en-US" altLang="en-US" sz="900" dirty="0"/>
                    </a:p>
                    <a:p>
                      <a:pPr marL="8320405" algn="l" rtl="0" eaLnBrk="0">
                        <a:lnSpc>
                          <a:spcPct val="84000"/>
                        </a:lnSpc>
                        <a:spcBef>
                          <a:spcPts val="5"/>
                        </a:spcBef>
                      </a:pPr>
                      <a:r>
                        <a:rPr sz="1500" kern="0" spc="-20" dirty="0">
                          <a:solidFill>
                            <a:srgbClr val="FFFFFF">
                              <a:alpha val="100000"/>
                            </a:srgbClr>
                          </a:solidFill>
                          <a:latin typeface="Arial" panose="020B0604020202020204"/>
                          <a:ea typeface="Arial" panose="020B0604020202020204"/>
                          <a:cs typeface="Arial" panose="020B0604020202020204"/>
                        </a:rPr>
                        <a:t>9</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360" name="textbox 360"/>
          <p:cNvSpPr/>
          <p:nvPr/>
        </p:nvSpPr>
        <p:spPr>
          <a:xfrm>
            <a:off x="3419558" y="2627256"/>
            <a:ext cx="5076825" cy="43053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85"/>
              </a:lnSpc>
            </a:pPr>
            <a:r>
              <a:rPr sz="2400" kern="0" spc="0" dirty="0">
                <a:solidFill>
                  <a:srgbClr val="000000">
                    <a:alpha val="100000"/>
                  </a:srgbClr>
                </a:solidFill>
                <a:latin typeface="Arial" panose="020B0604020202020204"/>
                <a:ea typeface="Arial" panose="020B0604020202020204"/>
                <a:cs typeface="Arial" panose="020B0604020202020204"/>
              </a:rPr>
              <a:t>"bristol.ac.uk"              </a:t>
            </a:r>
            <a:r>
              <a:rPr sz="2400" kern="0" spc="-10" dirty="0">
                <a:solidFill>
                  <a:srgbClr val="000000">
                    <a:alpha val="100000"/>
                  </a:srgbClr>
                </a:solidFill>
                <a:latin typeface="Arial" panose="020B0604020202020204"/>
                <a:ea typeface="Arial" panose="020B0604020202020204"/>
                <a:cs typeface="Arial" panose="020B0604020202020204"/>
              </a:rPr>
              <a:t>     bristol.ac.uk</a:t>
            </a:r>
            <a:endParaRPr lang="en-US" altLang="en-US" sz="2400" dirty="0"/>
          </a:p>
        </p:txBody>
      </p:sp>
      <p:pic>
        <p:nvPicPr>
          <p:cNvPr id="362" name="picture 362"/>
          <p:cNvPicPr>
            <a:picLocks noChangeAspect="1"/>
          </p:cNvPicPr>
          <p:nvPr/>
        </p:nvPicPr>
        <p:blipFill>
          <a:blip r:embed="rId1"/>
          <a:stretch>
            <a:fillRect/>
          </a:stretch>
        </p:blipFill>
        <p:spPr>
          <a:xfrm rot="21600000">
            <a:off x="483725" y="2942557"/>
            <a:ext cx="1168351" cy="1180914"/>
          </a:xfrm>
          <a:prstGeom prst="rect">
            <a:avLst/>
          </a:prstGeom>
        </p:spPr>
      </p:pic>
      <p:pic>
        <p:nvPicPr>
          <p:cNvPr id="364" name="picture 364"/>
          <p:cNvPicPr>
            <a:picLocks noChangeAspect="1"/>
          </p:cNvPicPr>
          <p:nvPr/>
        </p:nvPicPr>
        <p:blipFill>
          <a:blip r:embed="rId2"/>
          <a:stretch>
            <a:fillRect/>
          </a:stretch>
        </p:blipFill>
        <p:spPr>
          <a:xfrm rot="21600000">
            <a:off x="7016762" y="3150439"/>
            <a:ext cx="1299947" cy="803193"/>
          </a:xfrm>
          <a:prstGeom prst="rect">
            <a:avLst/>
          </a:prstGeom>
        </p:spPr>
      </p:pic>
      <p:pic>
        <p:nvPicPr>
          <p:cNvPr id="366" name="picture 366"/>
          <p:cNvPicPr>
            <a:picLocks noChangeAspect="1"/>
          </p:cNvPicPr>
          <p:nvPr/>
        </p:nvPicPr>
        <p:blipFill>
          <a:blip r:embed="rId3"/>
          <a:stretch>
            <a:fillRect/>
          </a:stretch>
        </p:blipFill>
        <p:spPr>
          <a:xfrm rot="21600000">
            <a:off x="3690721" y="3150439"/>
            <a:ext cx="1299946" cy="803193"/>
          </a:xfrm>
          <a:prstGeom prst="rect">
            <a:avLst/>
          </a:prstGeom>
        </p:spPr>
      </p:pic>
      <p:sp>
        <p:nvSpPr>
          <p:cNvPr id="368" name="textbox 368"/>
          <p:cNvSpPr/>
          <p:nvPr/>
        </p:nvSpPr>
        <p:spPr>
          <a:xfrm>
            <a:off x="619975" y="1106728"/>
            <a:ext cx="762000" cy="459105"/>
          </a:xfrm>
          <a:prstGeom prst="rect">
            <a:avLst/>
          </a:prstGeom>
        </p:spPr>
        <p:txBody>
          <a:bodyPr vert="horz" wrap="square" lIns="0" tIns="0" rIns="0" bIns="0"/>
          <a:lstStyle/>
          <a:p>
            <a:pPr algn="l" rtl="0" eaLnBrk="0">
              <a:lnSpc>
                <a:spcPct val="72000"/>
              </a:lnSpc>
            </a:pPr>
            <a:endParaRPr lang="en-US" altLang="en-US" sz="100" dirty="0"/>
          </a:p>
          <a:p>
            <a:pPr algn="r" rtl="0" eaLnBrk="0">
              <a:lnSpc>
                <a:spcPct val="84000"/>
              </a:lnSpc>
            </a:pPr>
            <a:r>
              <a:rPr sz="3400" kern="0" spc="-150" dirty="0">
                <a:solidFill>
                  <a:srgbClr val="000000">
                    <a:alpha val="100000"/>
                  </a:srgbClr>
                </a:solidFill>
                <a:latin typeface="Arial" panose="020B0604020202020204"/>
                <a:ea typeface="Arial" panose="020B0604020202020204"/>
                <a:cs typeface="Arial" panose="020B0604020202020204"/>
              </a:rPr>
              <a:t>TLS</a:t>
            </a:r>
            <a:endParaRPr lang="en-US" altLang="en-US" sz="3400" dirty="0"/>
          </a:p>
        </p:txBody>
      </p:sp>
      <p:grpSp>
        <p:nvGrpSpPr>
          <p:cNvPr id="60" name="group 60"/>
          <p:cNvGrpSpPr/>
          <p:nvPr/>
        </p:nvGrpSpPr>
        <p:grpSpPr>
          <a:xfrm rot="21600000">
            <a:off x="1664639" y="3463925"/>
            <a:ext cx="1840674" cy="126720"/>
            <a:chOff x="0" y="0"/>
            <a:chExt cx="1840674" cy="126720"/>
          </a:xfrm>
        </p:grpSpPr>
        <p:sp>
          <p:nvSpPr>
            <p:cNvPr id="370" name="path"/>
            <p:cNvSpPr/>
            <p:nvPr/>
          </p:nvSpPr>
          <p:spPr>
            <a:xfrm>
              <a:off x="117712" y="53452"/>
              <a:ext cx="1605250" cy="19803"/>
            </a:xfrm>
            <a:custGeom>
              <a:avLst/>
              <a:gdLst/>
              <a:ahLst/>
              <a:cxnLst/>
              <a:rect l="0" t="0" r="0" b="0"/>
              <a:pathLst>
                <a:path w="2527" h="31">
                  <a:moveTo>
                    <a:pt x="0" y="15"/>
                  </a:moveTo>
                  <a:lnTo>
                    <a:pt x="2527" y="16"/>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372" name="path"/>
            <p:cNvSpPr/>
            <p:nvPr/>
          </p:nvSpPr>
          <p:spPr>
            <a:xfrm>
              <a:off x="0" y="0"/>
              <a:ext cx="1840674" cy="126720"/>
            </a:xfrm>
            <a:custGeom>
              <a:avLst/>
              <a:gdLst/>
              <a:ahLst/>
              <a:cxnLst/>
              <a:rect l="0" t="0" r="0" b="0"/>
              <a:pathLst>
                <a:path w="2898" h="199">
                  <a:moveTo>
                    <a:pt x="0" y="99"/>
                  </a:moveTo>
                  <a:lnTo>
                    <a:pt x="198" y="0"/>
                  </a:lnTo>
                  <a:lnTo>
                    <a:pt x="198" y="198"/>
                  </a:lnTo>
                  <a:lnTo>
                    <a:pt x="0" y="99"/>
                  </a:lnTo>
                  <a:close/>
                </a:path>
                <a:path w="2898" h="199">
                  <a:moveTo>
                    <a:pt x="2898" y="100"/>
                  </a:moveTo>
                  <a:lnTo>
                    <a:pt x="2700" y="199"/>
                  </a:lnTo>
                  <a:lnTo>
                    <a:pt x="2700" y="1"/>
                  </a:lnTo>
                  <a:lnTo>
                    <a:pt x="2898" y="100"/>
                  </a:lnTo>
                  <a:close/>
                </a:path>
              </a:pathLst>
            </a:custGeom>
            <a:solidFill>
              <a:srgbClr val="412A7B">
                <a:alpha val="100000"/>
              </a:srgbClr>
            </a:solidFill>
            <a:ln cap="flat">
              <a:noFill/>
              <a:prstDash val="solid"/>
              <a:miter lim="0"/>
            </a:ln>
          </p:spPr>
          <p:txBody>
            <a:bodyPr rtlCol="0"/>
            <a:lstStyle/>
            <a:p>
              <a:pPr algn="ctr"/>
              <a:endParaRPr lang="zh-CN" altLang="en-US"/>
            </a:p>
          </p:txBody>
        </p:sp>
      </p:grpSp>
      <p:grpSp>
        <p:nvGrpSpPr>
          <p:cNvPr id="62" name="group 62"/>
          <p:cNvGrpSpPr/>
          <p:nvPr/>
        </p:nvGrpSpPr>
        <p:grpSpPr>
          <a:xfrm rot="21600000">
            <a:off x="5074920" y="3464280"/>
            <a:ext cx="1840319" cy="126364"/>
            <a:chOff x="0" y="0"/>
            <a:chExt cx="1840319" cy="126364"/>
          </a:xfrm>
        </p:grpSpPr>
        <p:sp>
          <p:nvSpPr>
            <p:cNvPr id="374" name="path"/>
            <p:cNvSpPr/>
            <p:nvPr/>
          </p:nvSpPr>
          <p:spPr>
            <a:xfrm>
              <a:off x="117714" y="53464"/>
              <a:ext cx="1604891" cy="19435"/>
            </a:xfrm>
            <a:custGeom>
              <a:avLst/>
              <a:gdLst/>
              <a:ahLst/>
              <a:cxnLst/>
              <a:rect l="0" t="0" r="0" b="0"/>
              <a:pathLst>
                <a:path w="2527" h="30">
                  <a:moveTo>
                    <a:pt x="0" y="15"/>
                  </a:moveTo>
                  <a:lnTo>
                    <a:pt x="2527" y="15"/>
                  </a:lnTo>
                </a:path>
              </a:pathLst>
            </a:custGeom>
            <a:noFill/>
            <a:ln w="19079" cap="flat">
              <a:solidFill>
                <a:srgbClr val="412A7B">
                  <a:alpha val="100000"/>
                </a:srgbClr>
              </a:solidFill>
              <a:prstDash val="solid"/>
              <a:round/>
            </a:ln>
          </p:spPr>
          <p:txBody>
            <a:bodyPr rtlCol="0"/>
            <a:lstStyle/>
            <a:p>
              <a:pPr algn="ctr"/>
              <a:endParaRPr lang="zh-CN" altLang="en-US"/>
            </a:p>
          </p:txBody>
        </p:sp>
        <p:sp>
          <p:nvSpPr>
            <p:cNvPr id="376" name="path"/>
            <p:cNvSpPr/>
            <p:nvPr/>
          </p:nvSpPr>
          <p:spPr>
            <a:xfrm>
              <a:off x="0" y="0"/>
              <a:ext cx="1840319" cy="126364"/>
            </a:xfrm>
            <a:custGeom>
              <a:avLst/>
              <a:gdLst/>
              <a:ahLst/>
              <a:cxnLst/>
              <a:rect l="0" t="0" r="0" b="0"/>
              <a:pathLst>
                <a:path w="2898" h="198">
                  <a:moveTo>
                    <a:pt x="0" y="99"/>
                  </a:moveTo>
                  <a:lnTo>
                    <a:pt x="198" y="0"/>
                  </a:lnTo>
                  <a:lnTo>
                    <a:pt x="198" y="198"/>
                  </a:lnTo>
                  <a:lnTo>
                    <a:pt x="0" y="99"/>
                  </a:lnTo>
                  <a:close/>
                </a:path>
                <a:path w="2898" h="198">
                  <a:moveTo>
                    <a:pt x="2898" y="99"/>
                  </a:moveTo>
                  <a:lnTo>
                    <a:pt x="2699" y="198"/>
                  </a:lnTo>
                  <a:lnTo>
                    <a:pt x="2699" y="0"/>
                  </a:lnTo>
                  <a:lnTo>
                    <a:pt x="2898" y="99"/>
                  </a:lnTo>
                  <a:close/>
                </a:path>
              </a:pathLst>
            </a:custGeom>
            <a:solidFill>
              <a:srgbClr val="412A7B">
                <a:alpha val="100000"/>
              </a:srgbClr>
            </a:solidFill>
            <a:ln cap="flat">
              <a:noFill/>
              <a:prstDash val="solid"/>
              <a:miter lim="0"/>
            </a:ln>
          </p:spPr>
          <p:txBody>
            <a:bodyPr rtlCol="0"/>
            <a:lstStyle/>
            <a:p>
              <a:pPr algn="ctr"/>
              <a:endParaRPr lang="zh-CN" altLang="en-US"/>
            </a:p>
          </p:txBody>
        </p:sp>
      </p:grpSp>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4000</Words>
  <Application>WPS 演示</Application>
  <PresentationFormat/>
  <Paragraphs>219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Internet</dc:title>
  <dc:creator>David Bernhard</dc:creator>
  <cp:lastModifiedBy>fufu</cp:lastModifiedBy>
  <cp:revision>2</cp:revision>
  <dcterms:created xsi:type="dcterms:W3CDTF">2024-04-17T11:06:00Z</dcterms:created>
  <dcterms:modified xsi:type="dcterms:W3CDTF">2024-04-30T15:07:59Z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2024-04-17T12:50:00Z</vt:filetime>
  </property>
  <property fmtid="{D5CDD505-2E9C-101B-9397-08002B2CF9AE}" pid="4" name="ICV">
    <vt:lpwstr>BE06E5D686F0481CBE793AAAF4010F7D_12</vt:lpwstr>
  </property>
  <property fmtid="{D5CDD505-2E9C-101B-9397-08002B2CF9AE}" pid="5" name="KSOProductBuildVer">
    <vt:lpwstr>2052-12.1.0.16729</vt:lpwstr>
  </property>
</Properties>
</file>