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URL（Uniform Resource Locator，统一资源定位符）是一种用于标识和定位互联网上资源的标准格式。它是 RFC 3986（Uniform Resource Identifier（URI）：通用资源标识符）定义的一种类型，用于唯一地标识资源的位置以及访问该资源的方式。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 RFC 3986 中，URL 被描述为一种 Uniform Resource Identifier（URI）的特殊形式，用于唯一地标识和定位互联网上的资源。URL 由多个组成部分构成，包括协议、主机名、路径、查询字符串等，每个部分都提供了关于资源的不同信息。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URL 的特点包括：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**统一性（Uniform）：** URL 提供了一种统一的格式来标识和定位互联网上的资源，无论资源的类型和位置如何，都可以使用 URL 来表示和访问。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**资源性质（Resource）：** URL 用于标识和定位各种类型的资源，包括网页、图片、视频、文件等，它可以指向任何在互联网上可访问的资源。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**定位性（Locator）：** URL 提供了一种明确的方式来定位和访问资源，通过指定资源的位置和访问方式，用户可以轻松地找到并获取所需的资源。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 **URI（Uniform Resource Identifier）：** URL 是 URI 的一种特殊形式，URI 是一种通用的资源标识符，用于唯一地标识和定位任何类型的资源，包括但不限于互联网资源。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总的来说，URL 是互联网上最常用的资源标识和定位方式之一，它提供了一种简单、统一、可靠的方式来表示和访问各种类型的资源，为用户提供了便捷的网络访问体验。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URL（Uniform Resource Locator，统一资源定位符）通常由以下几个部分组成：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**协议（Scheme）：** 协议部分指定了访问资源所使用的协议类型，例如 HTTP、HTTPS、FTP 等。通常以 "://" 结尾，例如 "http://"、"https://"。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**主机名（Host）：** 主机名部分指定了资源所在的主机或服务器的域名或 IP 地址。它是一个必需的组件，用于定位资源的所在位置。例如 "www.example.com"。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**端口号（Port）：** 端口号部分指定了服务器上提供该资源的端口号。它通常是可选的，如果未指定，则使用协议的默认端口号。例如 ":80" 表示使用默认的 HTTP 端口号。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 **路径（Path）：** 路径部分指定了服务器上资源的具体路径或位置。它用于确定要访问的具体资源。例如 "/index.html"。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 **查询字符串（Query）：** 查询字符串部分包含了向服务器传递的参数和数值，用于请求特定的资源或执行特定的操作。它通常以问号 "?" 开始，参数与数值之间用 "&amp;" 分隔。例如 "?id=123&amp;name=John"。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6. **片段标识符（Fragment）：** 片段标识符部分标识了资源中的特定部分或位置。它用于在页面内跳转到指定的位置。例如 "#section2"。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这些部分组合在一起构成了一个完整的 URL，用于唯一地标识和定位互联网上的资源。不同的协议和应用程序可能会对 URL 的组成部分有所不同，但通常遵循类似的格式和结构。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查询字符串（Query）： 查询字符串部分包含了向服务器传递的参数和数值，用于请求特定的资源或执行特定的操作。它通常以问号 "?" 开始，参数与数值之间用 "&amp;" 分隔。例如 "?id=123&amp;name=John"。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REST（Representational State Transfer，表述性状态转移）是一种软件架构风格，用于设计分布式系统和网络应用程序。其中的一项事实是，HTTP（Hypertext Transfer Protocol，超文本传输协议）是一种无状态协议，这意味着每个请求都是独立的，服务器不会记住之前的请求状态。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 REST 架构中，状态信息通常包含在客户端的请求中，而不是保存在服务器上。客户端通过向服务器发送 HTTP 请求来请求资源，每个资源都有一个唯一的标识符（URL）。因此，资源的名字就是它们的 URL。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REST 架构中，常常使用 HTTP 协议的动词（GET、POST、PUT、DELETE 等）来对资源进行不同的操作。例如，使用 GET 方法来获取资源的表示，使用 POST 方法来创建新资源，使用 PUT 方法来更新资源，使用 DELETE 方法来删除资源。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总的来说，REST 架构的设计理念是通过统一的接口和无状态的通信方式，实现客户端和服务器之间的资源交互和状态转移。这种简洁清晰的设计使得 REST 成为了设计和构建分布式系统的一种重要方式。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这些请求示例展示了在 REST 架构中如何使用 HTTP 动词来对资源进行操作：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**GET /files/README.txt：**</a:t>
            </a:r>
            <a:endParaRPr lang="zh-CN" altLang="en-US"/>
          </a:p>
          <a:p>
            <a:r>
              <a:rPr lang="zh-CN" altLang="en-US"/>
              <a:t>   这是一个获取资源的请求，它指定了要获取的资源的 URL 为 "/files/README.txt"。通过使用 GET 方法，客户端请求获取名为 "README.txt" 的文件资源的表示。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**DELETE /files/README.txt：**</a:t>
            </a:r>
            <a:endParaRPr lang="zh-CN" altLang="en-US"/>
          </a:p>
          <a:p>
            <a:r>
              <a:rPr lang="zh-CN" altLang="en-US"/>
              <a:t>   这是一个删除资源的请求，它指定了要删除的资源的 URL 为 "/files/README.txt"。通过使用 DELETE 方法，客户端请求删除名为 "README.txt" 的文件资源。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**POST /files/README.txt?action=delete：**</a:t>
            </a:r>
            <a:endParaRPr lang="zh-CN" altLang="en-US"/>
          </a:p>
          <a:p>
            <a:r>
              <a:rPr lang="zh-CN" altLang="en-US"/>
              <a:t>   这是一个执行特定操作的请求，它使用了 POST 方法，并且在 URL 中传递了一个参数 "action=delete"。这种方式不符合 RESTful 设计的原则，因为 POST 应该用于创建资源或执行非幂等的操作，而不是用于简单的资源删除操作。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 **GET /files?name=README.txt：**</a:t>
            </a:r>
            <a:endParaRPr lang="zh-CN" altLang="en-US"/>
          </a:p>
          <a:p>
            <a:r>
              <a:rPr lang="zh-CN" altLang="en-US"/>
              <a:t>   这是一个根据查询参数获取资源的请求，它指定了要获取的资源的 URL 为 "/files"，并且在查询参数中指定了要获取的文件名为 "README.txt"。这种方式适用于在资源集合中根据特定条件过滤和获取资源。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这些请求示例展示了如何在 REST 架构中使用 HTTP 动词和 URL 来对资源进行不同的操作，以及如何根据需要使用查询参数来过滤和定位资源。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bristol.ac.uk/engineering/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bristol.ac.uk/engineering/departments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hyperlink" Target="https://example.com/pages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telnet://192.0.2.16:80/" TargetMode="External"/><Relationship Id="rId2" Type="http://schemas.openxmlformats.org/officeDocument/2006/relationships/hyperlink" Target="http://www.ietf.org/rfc/rfc2396.txt" TargetMode="External"/><Relationship Id="rId1" Type="http://schemas.openxmlformats.org/officeDocument/2006/relationships/hyperlink" Target="ftp://ftp.is.co.za/rfc/rfc1808.txt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0" y="2022843"/>
          <a:ext cx="9142730" cy="240982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2730"/>
              </a:tblGrid>
              <a:tr h="2406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marL="391350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4700" kern="0" spc="-2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URLs</a:t>
                      </a:r>
                      <a:endParaRPr lang="en-US" altLang="en-US" sz="47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5493777"/>
            <a:ext cx="9144000" cy="136422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1363498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2687428" y="4663014"/>
            <a:ext cx="3785870" cy="10153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COMS10012 / COMSM008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endParaRPr lang="en-US" altLang="en-US" sz="2400" dirty="0"/>
          </a:p>
          <a:p>
            <a:pPr algn="l" rtl="0" eaLnBrk="0">
              <a:lnSpc>
                <a:spcPct val="195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907415" algn="l" rtl="0" eaLnBrk="0">
              <a:lnSpc>
                <a:spcPct val="84000"/>
              </a:lnSpc>
              <a:spcBef>
                <a:spcPts val="0"/>
              </a:spcBef>
            </a:pP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Software To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ols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0" y="5493777"/>
          <a:ext cx="9144000" cy="136398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13544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613356" y="6327000"/>
            <a:ext cx="19087" cy="1944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7500" y="894080"/>
            <a:ext cx="8367395" cy="4535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/>
              <a:t>URL</a:t>
            </a:r>
            <a:r>
              <a:rPr lang="zh-CN" altLang="en-US" sz="1400"/>
              <a:t>（Uniform Resource Locator，统一资源定位符）是用于定位和访问互联网上资源的标准格式。它是 Web 浏览器等客户端程序用于定位和获取 Web 资源（如网页、图片、视频等）的一种方式。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1. **协议（Protocol）：** 指定了访问资源所使用的协议类型，例如 HTTP、HTTPS、FTP 等。协议部分通常以 "://" 结尾，例如 "http://"、"https://"。</a:t>
            </a:r>
            <a:endParaRPr lang="zh-CN" altLang="en-US" sz="1400"/>
          </a:p>
          <a:p>
            <a:r>
              <a:rPr lang="zh-CN" altLang="en-US" sz="1400"/>
              <a:t>2. **主机名（Host Name）：** 指定了资源所在的主机或服务器的域名或 IP 地址。主机名部分通常紧跟在协议后面，例如 "www.example.com"。</a:t>
            </a:r>
            <a:endParaRPr lang="zh-CN" altLang="en-US" sz="1400"/>
          </a:p>
          <a:p>
            <a:r>
              <a:rPr lang="zh-CN" altLang="en-US" sz="1400"/>
              <a:t>3. **端口号（Port Number）：** 指定了服务器上提供该资源的端口号。端口号通常用冒号 ":" 后跟一个数字表示，例如 ":80" 表示使用默认的 HTTP 端口号。</a:t>
            </a:r>
            <a:endParaRPr lang="zh-CN" altLang="en-US" sz="1400"/>
          </a:p>
          <a:p>
            <a:r>
              <a:rPr lang="zh-CN" altLang="en-US" sz="1400"/>
              <a:t>4. **路径（Path）：** 指定了服务器上资源的具体路径或位置。路径部分通常跟在主机名或端口号后面，例如 "/index.html"。</a:t>
            </a:r>
            <a:endParaRPr lang="zh-CN" altLang="en-US" sz="1400"/>
          </a:p>
          <a:p>
            <a:r>
              <a:rPr lang="zh-CN" altLang="en-US" sz="1400"/>
              <a:t>5. **查询字符串（Query String）：** 包含了向服务器传递的参数和数值，用于请求特定的资源或执行特定的操作。查询字符串通常以问号 "?" 开始，参数与数值之间用 "&amp;" 分隔，例如 "?id=123&amp;name=John"。</a:t>
            </a:r>
            <a:endParaRPr lang="zh-CN" altLang="en-US" sz="1400"/>
          </a:p>
          <a:p>
            <a:r>
              <a:rPr lang="zh-CN" altLang="en-US" sz="1400"/>
              <a:t>6. **片段标识符（Fragment Identifier）：** 标识了资源中的特定部分或位置。片段标识符通常以井号 "#" 开始，用于在页面内跳转到指定的位置，例如 "#section2"。</a:t>
            </a:r>
            <a:endParaRPr lang="zh-CN" altLang="en-US" sz="1400"/>
          </a:p>
          <a:p>
            <a:r>
              <a:rPr lang="zh-CN" altLang="en-US" sz="1400"/>
              <a:t>总的来说，URL 提供了一种统一的方式来定位和访问互联网上的资源，它的格式清晰明了，易于理解和使用。在浏览器地址栏中输入 URL，即可快速访问相应的资源。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/>
          <p:nvPr/>
        </p:nvSpPr>
        <p:spPr>
          <a:xfrm>
            <a:off x="720448" y="1111300"/>
            <a:ext cx="4432934" cy="2885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40005" algn="l" rtl="0" eaLnBrk="0">
              <a:lnSpc>
                <a:spcPct val="81000"/>
              </a:lnSpc>
            </a:pPr>
            <a:r>
              <a:rPr sz="3500" kern="0" spc="-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URL</a:t>
            </a:r>
            <a:endParaRPr lang="en-US" altLang="en-US" sz="35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algn="l" rtl="0" eaLnBrk="0">
              <a:lnSpc>
                <a:spcPct val="122000"/>
              </a:lnSpc>
            </a:pPr>
            <a:endParaRPr lang="en-US" altLang="en-US" sz="1000" dirty="0"/>
          </a:p>
          <a:p>
            <a:pPr marL="34290" algn="l" rtl="0" eaLnBrk="0">
              <a:lnSpc>
                <a:spcPct val="82000"/>
              </a:lnSpc>
              <a:spcBef>
                <a:spcPts val="815"/>
              </a:spcBef>
            </a:pPr>
            <a:r>
              <a:rPr sz="2700" kern="0" spc="-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RFC</a:t>
            </a:r>
            <a:r>
              <a:rPr sz="27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700" kern="0" spc="-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3986:</a:t>
            </a:r>
            <a:endParaRPr lang="en-US" altLang="en-US" sz="2700" dirty="0"/>
          </a:p>
          <a:p>
            <a:pPr marL="12700" algn="l" rtl="0" eaLnBrk="0">
              <a:lnSpc>
                <a:spcPts val="3590"/>
              </a:lnSpc>
              <a:spcBef>
                <a:spcPts val="1490"/>
              </a:spcBef>
            </a:pPr>
            <a:r>
              <a:rPr sz="28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28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8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Uniform</a:t>
            </a:r>
            <a:endParaRPr lang="en-US" altLang="en-US" sz="2800" dirty="0"/>
          </a:p>
          <a:p>
            <a:pPr marL="12700" algn="l" rtl="0" eaLnBrk="0">
              <a:lnSpc>
                <a:spcPts val="3820"/>
              </a:lnSpc>
            </a:pPr>
            <a:r>
              <a:rPr sz="2800" kern="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2800" kern="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800" kern="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Resource</a:t>
            </a:r>
            <a:endParaRPr lang="en-US" altLang="en-US" sz="2800" dirty="0"/>
          </a:p>
          <a:p>
            <a:pPr algn="r" rtl="0" eaLnBrk="0">
              <a:lnSpc>
                <a:spcPts val="3590"/>
              </a:lnSpc>
              <a:spcBef>
                <a:spcPts val="240"/>
              </a:spcBef>
            </a:pPr>
            <a:r>
              <a:rPr sz="28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2800"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8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Locator (/Identifier –</a:t>
            </a:r>
            <a:r>
              <a:rPr sz="2800" kern="0" spc="2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URI)</a:t>
            </a:r>
            <a:endParaRPr lang="en-US" altLang="en-US" sz="2800" dirty="0"/>
          </a:p>
        </p:txBody>
      </p:sp>
      <p:sp>
        <p:nvSpPr>
          <p:cNvPr id="22" name="textbox 22"/>
          <p:cNvSpPr/>
          <p:nvPr/>
        </p:nvSpPr>
        <p:spPr>
          <a:xfrm>
            <a:off x="516255" y="4686935"/>
            <a:ext cx="4304030" cy="8674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21590" algn="l" rtl="0" eaLnBrk="0">
              <a:lnSpc>
                <a:spcPct val="84000"/>
              </a:lnSpc>
            </a:pPr>
            <a:r>
              <a:rPr sz="2800" kern="0" spc="5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https://bristol.ac.uk</a:t>
            </a:r>
            <a:r>
              <a:rPr sz="2800" kern="0" spc="5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/engineering/</a:t>
            </a:r>
            <a:endParaRPr lang="en-US" altLang="en-US" sz="2800" dirty="0"/>
          </a:p>
          <a:p>
            <a:pPr marL="12700" algn="l" rtl="0" eaLnBrk="0">
              <a:lnSpc>
                <a:spcPts val="3815"/>
              </a:lnSpc>
            </a:pPr>
            <a:r>
              <a:rPr sz="2800" kern="0" spc="2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departments/computerscience</a:t>
            </a:r>
            <a:endParaRPr lang="en-US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5624195" y="78105"/>
            <a:ext cx="10835640" cy="685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RFC 3986 定义了统一资源定位器（URL）的标准规范。URL 是用于标识和定位互联网上资源的标准格式，它包含了指定资源位置和访问方式的信息。在 RFC 3986 中，URL 被解释为 "Uniform Resource Locator"，意为统一资源定位器。同时，RFC 3986 也将 URL 视为统一资源标识符（Uniform Resource Identifier，URI）的一种特殊形式。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 RFC 3986 中，URL 主要由以下几个组件构成：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**方案（Scheme）：** URL 方案部分定义了用于访问资源的协议类型，例如 "http"、"https"、"ftp" 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**授权信息（Authority）：** URL 授权信息部分包含了资源的访问权限信息，通常包括用户名、密码和主机名等。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**路径（Path）：** URL 路径部分指定了资源在服务器上的位置或路径，用于确定要访问的具体资源。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 **查询字符串（Query）：** URL 查询字符串部分包含了向服务器传递的参数和数值，用于请求特定的资源或执行特定的操作。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 **片段标识符（Fragment）：** URL 片段标识符部分标识了资源中的特定部分或位置，用于在页面内跳转到指定的位置。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RFC 3986 对 URL 的定义和解析提供了详细的规范，使得 URL 在互联网上的使用更加统一和规范。通过遵循 RFC 3986 中的标准规范，可以确保 URL 在不同的网络环境和应用场景下都能正确解析和使用。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17562" y="2040838"/>
            <a:ext cx="7536873" cy="1753748"/>
          </a:xfrm>
          <a:prstGeom prst="rect">
            <a:avLst/>
          </a:prstGeom>
        </p:spPr>
      </p:pic>
      <p:graphicFrame>
        <p:nvGraphicFramePr>
          <p:cNvPr id="28" name="table 28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30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8313420" algn="l" rtl="0" eaLnBrk="0">
                        <a:lnSpc>
                          <a:spcPct val="84000"/>
                        </a:lnSpc>
                      </a:pPr>
                      <a:r>
                        <a:rPr sz="1500" kern="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2"/>
          <p:cNvSpPr/>
          <p:nvPr/>
        </p:nvSpPr>
        <p:spPr>
          <a:xfrm>
            <a:off x="728570" y="1925260"/>
            <a:ext cx="7544434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0000"/>
              </a:lnSpc>
            </a:pPr>
            <a:r>
              <a:rPr sz="2100" kern="0" spc="4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https://bristol.ac.uk/e</a:t>
            </a:r>
            <a:r>
              <a:rPr sz="2100" kern="0" spc="3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ngineering/departments</a:t>
            </a:r>
            <a:endParaRPr lang="en-US" altLang="en-US" sz="2100" dirty="0"/>
          </a:p>
        </p:txBody>
      </p:sp>
      <p:graphicFrame>
        <p:nvGraphicFramePr>
          <p:cNvPr id="34" name="table 34"/>
          <p:cNvGraphicFramePr>
            <a:graphicFrameLocks noGrp="1"/>
          </p:cNvGraphicFramePr>
          <p:nvPr/>
        </p:nvGraphicFramePr>
        <p:xfrm>
          <a:off x="3627538" y="3813301"/>
          <a:ext cx="1887854" cy="925829"/>
        </p:xfrm>
        <a:graphic>
          <a:graphicData uri="http://schemas.openxmlformats.org/drawingml/2006/table">
            <a:tbl>
              <a:tblPr>
                <a:solidFill>
                  <a:srgbClr val="412A7B"/>
                </a:solidFill>
              </a:tblPr>
              <a:tblGrid>
                <a:gridCol w="1887854"/>
              </a:tblGrid>
              <a:tr h="9163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657860" algn="l" rtl="0" eaLnBrk="0">
                        <a:lnSpc>
                          <a:spcPts val="3160"/>
                        </a:lnSpc>
                      </a:pPr>
                      <a:r>
                        <a:rPr sz="2400" kern="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host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2A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6"/>
          <p:cNvGraphicFramePr>
            <a:graphicFrameLocks noGrp="1"/>
          </p:cNvGraphicFramePr>
          <p:nvPr/>
        </p:nvGraphicFramePr>
        <p:xfrm>
          <a:off x="622261" y="3813301"/>
          <a:ext cx="1887854" cy="925829"/>
        </p:xfrm>
        <a:graphic>
          <a:graphicData uri="http://schemas.openxmlformats.org/drawingml/2006/table">
            <a:tbl>
              <a:tblPr>
                <a:solidFill>
                  <a:srgbClr val="412A7B"/>
                </a:solidFill>
              </a:tblPr>
              <a:tblGrid>
                <a:gridCol w="1887854"/>
              </a:tblGrid>
              <a:tr h="9163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408940" algn="l" rtl="0" eaLnBrk="0">
                        <a:lnSpc>
                          <a:spcPts val="3160"/>
                        </a:lnSpc>
                      </a:pPr>
                      <a:r>
                        <a:rPr sz="2400" kern="0" spc="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scheme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2A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8"/>
          <p:cNvGraphicFramePr>
            <a:graphicFrameLocks noGrp="1"/>
          </p:cNvGraphicFramePr>
          <p:nvPr/>
        </p:nvGraphicFramePr>
        <p:xfrm>
          <a:off x="6632461" y="3813301"/>
          <a:ext cx="1887855" cy="925829"/>
        </p:xfrm>
        <a:graphic>
          <a:graphicData uri="http://schemas.openxmlformats.org/drawingml/2006/table">
            <a:tbl>
              <a:tblPr>
                <a:solidFill>
                  <a:srgbClr val="412A7B"/>
                </a:solidFill>
              </a:tblPr>
              <a:tblGrid>
                <a:gridCol w="1887855"/>
              </a:tblGrid>
              <a:tr h="9163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643890" algn="l" rtl="0" eaLnBrk="0">
                        <a:lnSpc>
                          <a:spcPts val="3160"/>
                        </a:lnSpc>
                      </a:pPr>
                      <a:r>
                        <a:rPr sz="2400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path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2A7B"/>
                    </a:solidFill>
                  </a:tcPr>
                </a:tc>
              </a:tr>
            </a:tbl>
          </a:graphicData>
        </a:graphic>
      </p:graphicFrame>
      <p:sp>
        <p:nvSpPr>
          <p:cNvPr id="40" name="textbox 40"/>
          <p:cNvSpPr/>
          <p:nvPr/>
        </p:nvSpPr>
        <p:spPr>
          <a:xfrm>
            <a:off x="747826" y="1111300"/>
            <a:ext cx="2054225" cy="4800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3600" kern="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URL</a:t>
            </a:r>
            <a:r>
              <a:rPr sz="3600" kern="0" spc="3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600" kern="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parts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2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4"/>
          <p:cNvSpPr/>
          <p:nvPr/>
        </p:nvSpPr>
        <p:spPr>
          <a:xfrm>
            <a:off x="730614" y="1111300"/>
            <a:ext cx="4575175" cy="1513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29845" algn="l" rtl="0" eaLnBrk="0">
              <a:lnSpc>
                <a:spcPct val="83000"/>
              </a:lnSpc>
            </a:pPr>
            <a:r>
              <a:rPr sz="3600" kern="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URL</a:t>
            </a:r>
            <a:r>
              <a:rPr sz="3600" kern="0" spc="3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600" kern="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parts</a:t>
            </a:r>
            <a:endParaRPr lang="en-US" altLang="en-US" sz="3600" dirty="0"/>
          </a:p>
          <a:p>
            <a:pPr algn="l" rtl="0" eaLnBrk="0">
              <a:lnSpc>
                <a:spcPct val="180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6000"/>
              </a:lnSpc>
              <a:spcBef>
                <a:spcPts val="720"/>
              </a:spcBef>
            </a:pPr>
            <a:r>
              <a:rPr sz="2400" kern="0" spc="2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https://ex</a:t>
            </a:r>
            <a:r>
              <a:rPr sz="2400" kern="0" spc="2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ample.com/pages</a:t>
            </a:r>
            <a:endParaRPr lang="en-US" altLang="en-US" sz="2400" dirty="0"/>
          </a:p>
          <a:p>
            <a:pPr marL="15240" algn="l" rtl="0" eaLnBrk="0">
              <a:lnSpc>
                <a:spcPct val="83000"/>
              </a:lnSpc>
              <a:spcBef>
                <a:spcPts val="390"/>
              </a:spcBef>
            </a:pP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?name=welcome&amp;action=view</a:t>
            </a:r>
            <a:endParaRPr lang="en-US" altLang="en-US" sz="2400" dirty="0"/>
          </a:p>
        </p:txBody>
      </p:sp>
      <p:graphicFrame>
        <p:nvGraphicFramePr>
          <p:cNvPr id="46" name="table 46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8323580" algn="l" rtl="0" eaLnBrk="0">
                        <a:lnSpc>
                          <a:spcPct val="83000"/>
                        </a:lnSpc>
                      </a:pPr>
                      <a:r>
                        <a:rPr sz="15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8"/>
          <p:cNvGraphicFramePr>
            <a:graphicFrameLocks noGrp="1"/>
          </p:cNvGraphicFramePr>
          <p:nvPr/>
        </p:nvGraphicFramePr>
        <p:xfrm>
          <a:off x="622261" y="3813301"/>
          <a:ext cx="1887854" cy="925829"/>
        </p:xfrm>
        <a:graphic>
          <a:graphicData uri="http://schemas.openxmlformats.org/drawingml/2006/table">
            <a:tbl>
              <a:tblPr>
                <a:solidFill>
                  <a:srgbClr val="412A7B"/>
                </a:solidFill>
              </a:tblPr>
              <a:tblGrid>
                <a:gridCol w="1887854"/>
              </a:tblGrid>
              <a:tr h="9163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8000"/>
                        </a:lnSpc>
                      </a:pPr>
                      <a:endParaRPr lang="en-US" altLang="en-US" sz="1000" dirty="0"/>
                    </a:p>
                    <a:p>
                      <a:pPr marL="549275" algn="l" rtl="0" eaLnBrk="0">
                        <a:lnSpc>
                          <a:spcPct val="68000"/>
                        </a:lnSpc>
                      </a:pPr>
                      <a:r>
                        <a:rPr sz="2400" kern="0" spc="6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query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2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2A7B"/>
                    </a:solidFill>
                  </a:tcPr>
                </a:tc>
              </a:tr>
            </a:tbl>
          </a:graphicData>
        </a:graphic>
      </p:graphicFrame>
      <p:pic>
        <p:nvPicPr>
          <p:cNvPr id="50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29284" y="2370677"/>
            <a:ext cx="517585" cy="1445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2"/>
          <p:cNvSpPr/>
          <p:nvPr/>
        </p:nvSpPr>
        <p:spPr>
          <a:xfrm>
            <a:off x="718929" y="959053"/>
            <a:ext cx="7786369" cy="4317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41275" algn="l" rtl="0" eaLnBrk="0">
              <a:lnSpc>
                <a:spcPts val="4740"/>
              </a:lnSpc>
            </a:pPr>
            <a:r>
              <a:rPr sz="36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URI schemes</a:t>
            </a:r>
            <a:endParaRPr lang="en-US" altLang="en-US" sz="3600" dirty="0"/>
          </a:p>
          <a:p>
            <a:pPr algn="l" rtl="0" eaLnBrk="0">
              <a:lnSpc>
                <a:spcPct val="183000"/>
              </a:lnSpc>
            </a:pPr>
            <a:endParaRPr lang="en-US" altLang="en-US" sz="1000" dirty="0"/>
          </a:p>
          <a:p>
            <a:pPr marL="16510" algn="l" rtl="0" eaLnBrk="0">
              <a:lnSpc>
                <a:spcPct val="84000"/>
              </a:lnSpc>
              <a:spcBef>
                <a:spcPts val="605"/>
              </a:spcBef>
            </a:pPr>
            <a:r>
              <a:rPr sz="2000" kern="0" spc="4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ftp://ftp.is.co.za/rfc/rfc</a:t>
            </a:r>
            <a:r>
              <a:rPr sz="2000" kern="0" spc="4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1808.txt</a:t>
            </a:r>
            <a:endParaRPr lang="en-US" altLang="en-US" sz="2000" dirty="0"/>
          </a:p>
          <a:p>
            <a:pPr marL="20320" algn="l" rtl="0" eaLnBrk="0">
              <a:lnSpc>
                <a:spcPts val="3410"/>
              </a:lnSpc>
            </a:pPr>
            <a:r>
              <a:rPr sz="2000" kern="0" spc="3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http://www.ietf.or</a:t>
            </a:r>
            <a:r>
              <a:rPr sz="2000" kern="0" spc="3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g/rfc/rfc2396.txt</a:t>
            </a:r>
            <a:endParaRPr lang="en-US" altLang="en-US" sz="2000" dirty="0"/>
          </a:p>
          <a:p>
            <a:pPr marL="20320" algn="l" rtl="0" eaLnBrk="0">
              <a:lnSpc>
                <a:spcPct val="84000"/>
              </a:lnSpc>
              <a:spcBef>
                <a:spcPts val="1385"/>
              </a:spcBef>
            </a:pPr>
            <a:r>
              <a:rPr sz="2000" kern="0" spc="2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ldap://[200</a:t>
            </a:r>
            <a:r>
              <a:rPr sz="2000" kern="0" spc="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1:db8::7]/c=GB?objectClass?one</a:t>
            </a:r>
            <a:endParaRPr lang="en-US" altLang="en-US" sz="2000" dirty="0"/>
          </a:p>
          <a:p>
            <a:pPr marL="12700" algn="l" rtl="0" eaLnBrk="0">
              <a:lnSpc>
                <a:spcPts val="3390"/>
              </a:lnSpc>
            </a:pPr>
            <a:r>
              <a:rPr sz="2000" kern="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mailto:John.Doe@example.com</a:t>
            </a:r>
            <a:endParaRPr lang="en-US" altLang="en-US" sz="2000" dirty="0"/>
          </a:p>
          <a:p>
            <a:pPr marL="20320" algn="l" rtl="0" eaLnBrk="0">
              <a:lnSpc>
                <a:spcPct val="84000"/>
              </a:lnSpc>
              <a:spcBef>
                <a:spcPts val="1405"/>
              </a:spcBef>
            </a:pPr>
            <a:r>
              <a:rPr sz="2000" kern="0" spc="2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news:comp.infosystems.www.servers.</a:t>
            </a:r>
            <a:r>
              <a:rPr sz="2000"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unix</a:t>
            </a:r>
            <a:endParaRPr lang="en-US" altLang="en-US" sz="2000" dirty="0"/>
          </a:p>
          <a:p>
            <a:pPr marL="13970" algn="l" rtl="0" eaLnBrk="0">
              <a:lnSpc>
                <a:spcPts val="2930"/>
              </a:lnSpc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tel</a:t>
            </a:r>
            <a:r>
              <a:rPr sz="2000" kern="0" spc="2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:+1-816-555-</a:t>
            </a:r>
            <a:r>
              <a:rPr sz="2000" kern="0" spc="2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1212</a:t>
            </a:r>
            <a:endParaRPr lang="en-US" altLang="en-US" sz="2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marL="13970" algn="l" rtl="0" eaLnBrk="0">
              <a:lnSpc>
                <a:spcPct val="83000"/>
              </a:lnSpc>
              <a:spcBef>
                <a:spcPts val="605"/>
              </a:spcBef>
            </a:pPr>
            <a:r>
              <a:rPr sz="2000" kern="0" spc="3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3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telnet://192.0.2.16:80/</a:t>
            </a:r>
            <a:endParaRPr lang="en-US" altLang="en-US" sz="2000" dirty="0"/>
          </a:p>
          <a:p>
            <a:pPr algn="l" rtl="0" eaLnBrk="0">
              <a:lnSpc>
                <a:spcPct val="103000"/>
              </a:lnSpc>
            </a:pPr>
            <a:endParaRPr lang="en-US" altLang="en-US" sz="14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19050" algn="l" rtl="0" eaLnBrk="0">
              <a:lnSpc>
                <a:spcPct val="87000"/>
              </a:lnSpc>
            </a:pPr>
            <a:r>
              <a:rPr sz="2000" kern="0" spc="2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urn:oasis:names:specification:docbook:</a:t>
            </a:r>
            <a:r>
              <a:rPr sz="2000" kern="0" spc="2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dtd:xml:4.1.2</a:t>
            </a:r>
            <a:endParaRPr lang="en-US" altLang="en-US" sz="2000" dirty="0"/>
          </a:p>
        </p:txBody>
      </p:sp>
      <p:graphicFrame>
        <p:nvGraphicFramePr>
          <p:cNvPr id="54" name="table 54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6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2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marL="832231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15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6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60"/>
          <p:cNvGraphicFramePr>
            <a:graphicFrameLocks noGrp="1"/>
          </p:cNvGraphicFramePr>
          <p:nvPr/>
        </p:nvGraphicFramePr>
        <p:xfrm>
          <a:off x="0" y="5493777"/>
          <a:ext cx="9144000" cy="136398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13544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2" name="picture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144000" cy="1363498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613356" y="6327000"/>
            <a:ext cx="19087" cy="1944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0330" y="91440"/>
            <a:ext cx="894397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REST（Representational State Transfer，表述性状态转移）是一种软件架构风格，用于设计网络应用程序和服务。它是一种基于 HTTP 协议的通信模式，旨在简化系统之间的通信和资源访问。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REST 架构的主要特点包括：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1. **资源（Resources）：** 在 REST 架构中，所有的数据和功能都被视为资源。每个资源都有一个唯一的标识符（URL），用于定位和访问该资源。例如，一个网站中的文章、评论、用户等可以被视为不同的资源。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2. **表述性（Representation）：** 客户端和服务器之间的通信通过资源的表述进行。资源的表述可以是 JSON、XML、HTML 等格式，客户端可以根据需要选择最合适的表述进行交互。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3. **状态转移（State Transfer）：** 客户端通过发送 HTTP 请求对资源进行操作，服务器通过 HTTP 响应来响应这些请求。在 REST 中，客户端和服务器之间的状态转移是通过 HTTP 方法（GET、POST、PUT、DELETE 等）来实现的。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4. **无状态性（Statelessness）：** REST 架构是无状态的，即服务器不会保存客户端的状态信息。每个请求都包含了足够的信息来完成请求和响应，服务器不需要维护会话状态或上下文信息。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5. **统一接口（Uniform Interface）：** REST 架构中的统一接口指定了客户端和服务器之间的通信方式，包括使用标准的 HTTP 方法和状态码，以及资源的唯一标识符（URL）等。这种统一的接口使得不同系统之间的通信更加简单和可靠。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REST 架构风格的设计理念简洁清晰，使得它成为了设计和构建分布式系统的首选方案之一。它广泛应用于 Web API、移动应用程序、微服务架构等领域，为构建可扩展、灵活和易于维护的系统提供了有效的解决方案。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9845" y="19685"/>
            <a:ext cx="12745720" cy="679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textbox 66"/>
          <p:cNvSpPr/>
          <p:nvPr/>
        </p:nvSpPr>
        <p:spPr>
          <a:xfrm>
            <a:off x="256263" y="1064818"/>
            <a:ext cx="5226050" cy="4348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lang="en-US" altLang="en-US" sz="100" dirty="0"/>
          </a:p>
          <a:p>
            <a:pPr marL="43180" algn="l" rtl="0" eaLnBrk="0">
              <a:lnSpc>
                <a:spcPct val="86000"/>
              </a:lnSpc>
            </a:pPr>
            <a:r>
              <a:rPr sz="3300" kern="0" spc="-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REST</a:t>
            </a:r>
            <a:endParaRPr lang="en-US" altLang="en-US" sz="33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marL="34290" algn="l" rtl="0" eaLnBrk="0">
              <a:lnSpc>
                <a:spcPct val="84000"/>
              </a:lnSpc>
              <a:spcBef>
                <a:spcPts val="845"/>
              </a:spcBef>
            </a:pP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Representational Sta</a:t>
            </a:r>
            <a:r>
              <a:rPr sz="28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 Transfer</a:t>
            </a:r>
            <a:endParaRPr lang="en-US" altLang="en-US" sz="2800" dirty="0"/>
          </a:p>
          <a:p>
            <a:pPr marL="34290" algn="l" rtl="0" eaLnBrk="0">
              <a:lnSpc>
                <a:spcPts val="6105"/>
              </a:lnSpc>
            </a:pPr>
            <a:r>
              <a:rPr sz="2800" kern="0" spc="-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Fact:</a:t>
            </a:r>
            <a:r>
              <a:rPr sz="2800" kern="0" spc="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kern="0" spc="-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HTTP</a:t>
            </a:r>
            <a:r>
              <a:rPr sz="28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kern="0" spc="-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 stateless</a:t>
            </a:r>
            <a:endParaRPr lang="en-US" altLang="en-US" sz="2800" dirty="0"/>
          </a:p>
          <a:p>
            <a:pPr algn="l" rtl="0" eaLnBrk="0">
              <a:lnSpc>
                <a:spcPct val="125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3685"/>
              </a:lnSpc>
              <a:spcBef>
                <a:spcPts val="845"/>
              </a:spcBef>
            </a:pP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2800" kern="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 goes in the</a:t>
            </a:r>
            <a:r>
              <a:rPr sz="2800"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request</a:t>
            </a:r>
            <a:endParaRPr lang="en-US" altLang="en-US" sz="2800" dirty="0"/>
          </a:p>
          <a:p>
            <a:pPr algn="l" rtl="0" eaLnBrk="0">
              <a:lnSpc>
                <a:spcPct val="125000"/>
              </a:lnSpc>
            </a:pPr>
            <a:endParaRPr lang="en-US" altLang="en-US" sz="1000" dirty="0"/>
          </a:p>
          <a:p>
            <a:pPr algn="r" rtl="0" eaLnBrk="0">
              <a:lnSpc>
                <a:spcPts val="3685"/>
              </a:lnSpc>
              <a:spcBef>
                <a:spcPts val="845"/>
              </a:spcBef>
            </a:pPr>
            <a:r>
              <a:rPr sz="2800" kern="0" spc="-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2800" kern="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800" kern="0" spc="-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Resources</a:t>
            </a:r>
            <a:r>
              <a:rPr sz="2800" kern="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kern="0" spc="-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have</a:t>
            </a:r>
            <a:r>
              <a:rPr sz="2800"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kern="0" spc="-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names (URLs)</a:t>
            </a:r>
            <a:endParaRPr lang="en-US" altLang="en-US" sz="2800" dirty="0"/>
          </a:p>
          <a:p>
            <a:pPr marL="12700" algn="l" rtl="0" eaLnBrk="0">
              <a:lnSpc>
                <a:spcPts val="6020"/>
              </a:lnSpc>
            </a:pPr>
            <a:r>
              <a:rPr sz="2800" kern="0" spc="-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2800" kern="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800" kern="0" spc="-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use</a:t>
            </a:r>
            <a:r>
              <a:rPr sz="2800" kern="0" spc="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kern="0" spc="-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HTTP verbs as</a:t>
            </a:r>
            <a:r>
              <a:rPr sz="2800" kern="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kern="0" spc="-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intended</a:t>
            </a:r>
            <a:endParaRPr lang="en-US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5759450" y="817245"/>
            <a:ext cx="6207125" cy="4963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这三个要点是 REST 架构设计中的重要原则：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1. **State goes in the request（状态信息在请求中）：** 在 REST 架构中，客户端向服务器发送请求时，应该包含所有必要的状态信息。服务器不会保存客户端的状态，因此客户端每次请求都应该携带足够的信息来完成所需的操作。这种设计保持了服务器的无状态性，使得系统更加简单和可靠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2. **Resources have names (URLs)（资源有名称）：** 在 REST 架构中，每个资源都有一个唯一的标识符，即 URL（统一资源定位符）。URL 是用于定位和访问资源的地址，它为每个资源提供了一个唯一的标识符。资源的 URL 应该具有语义上的含义，并且应该通过 URL 来表示资源之间的关系和层次结构。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3. **Use HTTP verbs as intended（使用 HTTP 动词）：** HTTP 协议定义了一组常用的动词（GET、POST、PUT、DELETE 等），用于对资源进行不同的操作。在 REST 架构中，应该按照 HTTP 协议的语义来正确使用这些动词。例如，使用 GET 方法来获取资源的表示，使用 POST 方法来创建新资源，使用 PUT 方法来更新资源，使用 DELETE 方法来删除资源。这种正确使用 HTTP 动词的方式能够使系统的接口设计更加清晰和标准化。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这些原则是 REST 架构设计的基石，通过遵循这些原则，可以设计出清晰、可扩展和易于理解的 RESTful API。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2"/>
          <p:cNvSpPr/>
          <p:nvPr/>
        </p:nvSpPr>
        <p:spPr>
          <a:xfrm>
            <a:off x="719942" y="1106728"/>
            <a:ext cx="6964044" cy="31248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lang="en-US" altLang="en-US" sz="100" dirty="0"/>
          </a:p>
          <a:p>
            <a:pPr marL="43180" algn="l" rtl="0" eaLnBrk="0">
              <a:lnSpc>
                <a:spcPct val="86000"/>
              </a:lnSpc>
            </a:pPr>
            <a:r>
              <a:rPr sz="3300" kern="0" spc="-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REST</a:t>
            </a:r>
            <a:endParaRPr lang="en-US" altLang="en-US" sz="3300" dirty="0"/>
          </a:p>
          <a:p>
            <a:pPr algn="l" rtl="0" eaLnBrk="0">
              <a:lnSpc>
                <a:spcPct val="197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1860"/>
              </a:lnSpc>
              <a:spcBef>
                <a:spcPts val="725"/>
              </a:spcBef>
            </a:pPr>
            <a:r>
              <a:rPr sz="2400" kern="0" spc="-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GET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</a:t>
            </a:r>
            <a:r>
              <a:rPr sz="2400" kern="0" spc="3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/files/README.txt</a:t>
            </a:r>
            <a:endParaRPr lang="en-US" altLang="en-US" sz="2400" dirty="0"/>
          </a:p>
          <a:p>
            <a:pPr marL="20320" algn="l" rtl="0" eaLnBrk="0">
              <a:lnSpc>
                <a:spcPts val="3880"/>
              </a:lnSpc>
            </a:pPr>
            <a:r>
              <a:rPr sz="2400" kern="0" spc="-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DELETE</a:t>
            </a:r>
            <a:r>
              <a:rPr sz="2400" kern="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/files/README.txt</a:t>
            </a:r>
            <a:endParaRPr lang="en-US" altLang="en-US" sz="24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marL="27940" algn="l" rtl="0" eaLnBrk="0">
              <a:lnSpc>
                <a:spcPct val="84000"/>
              </a:lnSpc>
              <a:spcBef>
                <a:spcPts val="725"/>
              </a:spcBef>
            </a:pPr>
            <a:r>
              <a:rPr sz="2400" kern="0" spc="-1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POST        </a:t>
            </a:r>
            <a:r>
              <a:rPr sz="2400" kern="0" spc="3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/files/README.txt?action=delete</a:t>
            </a:r>
            <a:endParaRPr lang="en-US" altLang="en-US" sz="2400" dirty="0"/>
          </a:p>
          <a:p>
            <a:pPr algn="l" rtl="0" eaLnBrk="0">
              <a:lnSpc>
                <a:spcPct val="101000"/>
              </a:lnSpc>
            </a:pPr>
            <a:endParaRPr lang="en-US" altLang="en-US" sz="1200" dirty="0"/>
          </a:p>
          <a:p>
            <a:pPr algn="l" rtl="0" eaLnBrk="0">
              <a:lnSpc>
                <a:spcPct val="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2400" kern="0" spc="1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GET        /files?name=READM</a:t>
            </a:r>
            <a:r>
              <a:rPr sz="2400" kern="0" spc="1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E.txt</a:t>
            </a:r>
            <a:endParaRPr lang="en-US" altLang="en-US" sz="2400" dirty="0"/>
          </a:p>
        </p:txBody>
      </p:sp>
      <p:graphicFrame>
        <p:nvGraphicFramePr>
          <p:cNvPr id="74" name="table 74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3695" y="4780280"/>
            <a:ext cx="8251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尽管这个请求可以用来获取名为 "README.txt" 的文件，但它并不是符合 RESTful 设计原则的典型用法。在 RESTful 架构中，URL 应该代表资源的唯一标识符，而查询参数通常用于对资源进行过滤、排序或分页等操作，而不是用于直接定位资源。因此，对于这个请求来说，更符合 RESTful 设计原则的做法是直接使用资源的完整路径来定位资源，而不是通过查询参数来指定资源的名称。感谢你的澄清和提醒！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JlNzNhMmIyNTc4MmQ3N2UyMWU5NTFkNjQ5ZDE1YWY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3911</Words>
  <Application>WPS 演示</Application>
  <PresentationFormat/>
  <Paragraphs>146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URLs</dc:title>
  <dc:creator>David</dc:creator>
  <cp:lastModifiedBy>fufu</cp:lastModifiedBy>
  <cp:revision>3</cp:revision>
  <dcterms:created xsi:type="dcterms:W3CDTF">2024-04-17T11:15:00Z</dcterms:created>
  <dcterms:modified xsi:type="dcterms:W3CDTF">2024-04-30T15:12:08Z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2024-04-17T13:07:15Z</vt:filetime>
  </property>
  <property fmtid="{D5CDD505-2E9C-101B-9397-08002B2CF9AE}" pid="4" name="ICV">
    <vt:lpwstr>B0F16E4DD48A4C43A153B1BB42420DBB_12</vt:lpwstr>
  </property>
  <property fmtid="{D5CDD505-2E9C-101B-9397-08002B2CF9AE}" pid="5" name="KSOProductBuildVer">
    <vt:lpwstr>2052-12.1.0.16729</vt:lpwstr>
  </property>
</Properties>
</file>