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Lst>
  <p:sldSz cx="9144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相比之下，建议使用最大宽度（max-width）并将元素水平居中（margin: 0 auto），这样可以使元素在各种屏幕尺寸下都能够自适应，并且保持良好的布局和外观。</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这段代码展示了媒体查询（media queries）的基本语法。媒体查询允许您根据设备属性（如屏幕宽度、高度、方向等）来应用特定的 CSS 样式。在这个例子中，当满足媒体查询的条件时（由省略号表示），将应用于 h1 元素的样式规则是设置字体大小为 20 像素。</a:t>
            </a:r>
            <a:endParaRPr lang="zh-CN" altLang="en-US"/>
          </a:p>
          <a:p>
            <a:endParaRPr lang="zh-CN" altLang="en-US"/>
          </a:p>
          <a:p>
            <a:r>
              <a:rPr lang="zh-CN" altLang="en-US"/>
              <a:t>媒体查询可以根据不同的设备属性来应用不同的 CSS 样式。以下是一个简单的示例，当屏幕宽度小于 600px 时，段落文本的颜色将变为红色：</a:t>
            </a:r>
            <a:endParaRPr lang="zh-CN" altLang="en-US"/>
          </a:p>
          <a:p>
            <a:endParaRPr lang="zh-CN" altLang="en-US"/>
          </a:p>
          <a:p>
            <a:r>
              <a:rPr lang="zh-CN" altLang="en-US"/>
              <a:t>```css</a:t>
            </a:r>
            <a:endParaRPr lang="zh-CN" altLang="en-US"/>
          </a:p>
          <a:p>
            <a:r>
              <a:rPr lang="zh-CN" altLang="en-US"/>
              <a:t>@media (max-width: 600px) {</a:t>
            </a:r>
            <a:endParaRPr lang="zh-CN" altLang="en-US"/>
          </a:p>
          <a:p>
            <a:r>
              <a:rPr lang="zh-CN" altLang="en-US"/>
              <a:t>    p {</a:t>
            </a:r>
            <a:endParaRPr lang="zh-CN" altLang="en-US"/>
          </a:p>
          <a:p>
            <a:r>
              <a:rPr lang="zh-CN" altLang="en-US"/>
              <a:t>        color: red;</a:t>
            </a:r>
            <a:endParaRPr lang="zh-CN" altLang="en-US"/>
          </a:p>
          <a:p>
            <a:r>
              <a:rPr lang="zh-CN" altLang="en-US"/>
              <a:t>    }</a:t>
            </a:r>
            <a:endParaRPr lang="zh-CN" altLang="en-US"/>
          </a:p>
          <a:p>
            <a:r>
              <a:rPr lang="zh-CN" altLang="en-US"/>
              <a:t>}</a:t>
            </a:r>
            <a:endParaRPr lang="zh-CN" altLang="en-US"/>
          </a:p>
          <a:p>
            <a:r>
              <a:rPr lang="zh-CN" altLang="en-US"/>
              <a:t>```</a:t>
            </a:r>
            <a:endParaRPr lang="zh-CN" altLang="en-US"/>
          </a:p>
          <a:p>
            <a:endParaRPr lang="zh-CN" altLang="en-US"/>
          </a:p>
          <a:p>
            <a:r>
              <a:rPr lang="zh-CN" altLang="en-US"/>
              <a:t>这段代码表示，当屏幕宽度不超过 600px 时，将应用于段落元素（p）的样式规则，其中文本颜色被设置为红色。</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媒体查询可以根据不同的屏幕宽度应用不同的样式。第一个示例展示了当屏幕宽度在 600px 和 800px 之间时应用的样式：</a:t>
            </a:r>
            <a:endParaRPr lang="zh-CN" altLang="en-US"/>
          </a:p>
          <a:p>
            <a:endParaRPr lang="zh-CN" altLang="en-US"/>
          </a:p>
          <a:p>
            <a:r>
              <a:rPr lang="zh-CN" altLang="en-US"/>
              <a:t>```css</a:t>
            </a:r>
            <a:endParaRPr lang="zh-CN" altLang="en-US"/>
          </a:p>
          <a:p>
            <a:r>
              <a:rPr lang="zh-CN" altLang="en-US"/>
              <a:t>@media (min-width: 600px) and (max-width: 800px) {</a:t>
            </a:r>
            <a:endParaRPr lang="zh-CN" altLang="en-US"/>
          </a:p>
          <a:p>
            <a:r>
              <a:rPr lang="zh-CN" altLang="en-US"/>
              <a:t>    /* 在屏幕宽度介于 600px 和 800px 之间时应用的样式 */</a:t>
            </a:r>
            <a:endParaRPr lang="zh-CN" altLang="en-US"/>
          </a:p>
          <a:p>
            <a:r>
              <a:rPr lang="zh-CN" altLang="en-US"/>
              <a:t>    /* 在这里添加你的样式规则 */</a:t>
            </a:r>
            <a:endParaRPr lang="zh-CN" altLang="en-US"/>
          </a:p>
          <a:p>
            <a:r>
              <a:rPr lang="zh-CN" altLang="en-US"/>
              <a:t>}</a:t>
            </a:r>
            <a:endParaRPr lang="zh-CN" altLang="en-US"/>
          </a:p>
          <a:p>
            <a:r>
              <a:rPr lang="zh-CN" altLang="en-US"/>
              <a:t>```</a:t>
            </a:r>
            <a:endParaRPr lang="zh-CN" altLang="en-US"/>
          </a:p>
          <a:p>
            <a:endParaRPr lang="zh-CN" altLang="en-US"/>
          </a:p>
          <a:p>
            <a:r>
              <a:rPr lang="zh-CN" altLang="en-US"/>
              <a:t>第二个示例展示了当媒体类型为屏幕（screen）且满足其他条件时应用的样式：</a:t>
            </a:r>
            <a:endParaRPr lang="zh-CN" altLang="en-US"/>
          </a:p>
          <a:p>
            <a:endParaRPr lang="zh-CN" altLang="en-US"/>
          </a:p>
          <a:p>
            <a:r>
              <a:rPr lang="zh-CN" altLang="en-US"/>
              <a:t>```css</a:t>
            </a:r>
            <a:endParaRPr lang="zh-CN" altLang="en-US"/>
          </a:p>
          <a:p>
            <a:r>
              <a:rPr lang="zh-CN" altLang="en-US"/>
              <a:t>@media screen and (min-width: 768px) {</a:t>
            </a:r>
            <a:endParaRPr lang="zh-CN" altLang="en-US"/>
          </a:p>
          <a:p>
            <a:r>
              <a:rPr lang="zh-CN" altLang="en-US"/>
              <a:t>    /* 在屏幕宽度大于等于 768px 时应用的样式 */</a:t>
            </a:r>
            <a:endParaRPr lang="zh-CN" altLang="en-US"/>
          </a:p>
          <a:p>
            <a:r>
              <a:rPr lang="zh-CN" altLang="en-US"/>
              <a:t>    /* 在这里添加你的样式规则 */</a:t>
            </a:r>
            <a:endParaRPr lang="zh-CN" altLang="en-US"/>
          </a:p>
          <a:p>
            <a:r>
              <a:rPr lang="zh-CN" altLang="en-US"/>
              <a:t>}</a:t>
            </a:r>
            <a:endParaRPr lang="zh-CN" altLang="en-US"/>
          </a:p>
          <a:p>
            <a:r>
              <a:rPr lang="zh-CN" altLang="en-US"/>
              <a:t>```</a:t>
            </a:r>
            <a:endParaRPr lang="zh-CN" altLang="en-US"/>
          </a:p>
          <a:p>
            <a:endParaRPr lang="zh-CN" altLang="en-US"/>
          </a:p>
          <a:p>
            <a:r>
              <a:rPr lang="zh-CN" altLang="en-US"/>
              <a:t>这些媒体查询允许你根据屏幕宽度或其他媒体特性来调整网页的布局和样式。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189"/>
        </p:xfrm>
        <a:graphic>
          <a:graphicData uri="http://schemas.openxmlformats.org/drawingml/2006/table">
            <a:tbl>
              <a:tblPr>
                <a:solidFill>
                  <a:srgbClr val="623FB8"/>
                </a:solidFill>
              </a:tblPr>
              <a:tblGrid>
                <a:gridCol w="9142730"/>
              </a:tblGrid>
              <a:tr h="2406014">
                <a:tc>
                  <a:txBody>
                    <a:bodyPr/>
                    <a:lstStyle/>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7000"/>
                        </a:lnSpc>
                      </a:pPr>
                      <a:endParaRPr lang="en-US" altLang="en-US" sz="100" dirty="0"/>
                    </a:p>
                    <a:p>
                      <a:pPr marL="2416810" algn="l" rtl="0" eaLnBrk="0">
                        <a:lnSpc>
                          <a:spcPct val="86000"/>
                        </a:lnSpc>
                      </a:pPr>
                      <a:r>
                        <a:rPr sz="4700" kern="0" spc="-50" dirty="0">
                          <a:solidFill>
                            <a:srgbClr val="FFFFFF">
                              <a:alpha val="100000"/>
                            </a:srgbClr>
                          </a:solidFill>
                          <a:latin typeface="Arial" panose="020B0604020202020204"/>
                          <a:ea typeface="Arial" panose="020B0604020202020204"/>
                          <a:cs typeface="Arial" panose="020B0604020202020204"/>
                        </a:rPr>
                        <a:t>Responsive CSS</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pic>
        <p:nvPicPr>
          <p:cNvPr id="4" name="picture 4"/>
          <p:cNvPicPr>
            <a:picLocks noChangeAspect="1"/>
          </p:cNvPicPr>
          <p:nvPr/>
        </p:nvPicPr>
        <p:blipFill>
          <a:blip r:embed="rId1"/>
          <a:stretch>
            <a:fillRect/>
          </a:stretch>
        </p:blipFill>
        <p:spPr>
          <a:xfrm rot="21600000">
            <a:off x="0" y="5493422"/>
            <a:ext cx="9144000" cy="1364577"/>
          </a:xfrm>
          <a:prstGeom prst="rect">
            <a:avLst/>
          </a:prstGeom>
        </p:spPr>
      </p:pic>
      <p:pic>
        <p:nvPicPr>
          <p:cNvPr id="6" name="picture 6"/>
          <p:cNvPicPr>
            <a:picLocks noChangeAspect="1"/>
          </p:cNvPicPr>
          <p:nvPr/>
        </p:nvPicPr>
        <p:blipFill>
          <a:blip r:embed="rId2"/>
          <a:stretch>
            <a:fillRect/>
          </a:stretch>
        </p:blipFill>
        <p:spPr>
          <a:xfrm rot="21600000">
            <a:off x="0" y="0"/>
            <a:ext cx="9144000" cy="1362774"/>
          </a:xfrm>
          <a:prstGeom prst="rect">
            <a:avLst/>
          </a:prstGeom>
        </p:spPr>
      </p:pic>
      <p:sp>
        <p:nvSpPr>
          <p:cNvPr id="8" name="textbox 8"/>
          <p:cNvSpPr/>
          <p:nvPr/>
        </p:nvSpPr>
        <p:spPr>
          <a:xfrm>
            <a:off x="2687428" y="4482648"/>
            <a:ext cx="3785234" cy="945514"/>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1765"/>
              </a:lnSpc>
            </a:pPr>
            <a:r>
              <a:rPr sz="2400" kern="0" spc="-40" dirty="0">
                <a:solidFill>
                  <a:srgbClr val="000000">
                    <a:alpha val="100000"/>
                  </a:srgbClr>
                </a:solidFill>
                <a:latin typeface="Arial" panose="020B0604020202020204"/>
                <a:ea typeface="Arial" panose="020B0604020202020204"/>
                <a:cs typeface="Arial" panose="020B0604020202020204"/>
              </a:rPr>
              <a:t>COMS10012 / COMSM008</a:t>
            </a:r>
            <a:r>
              <a:rPr sz="2400" kern="0" spc="-50" dirty="0">
                <a:solidFill>
                  <a:srgbClr val="000000">
                    <a:alpha val="100000"/>
                  </a:srgbClr>
                </a:solidFill>
                <a:latin typeface="Arial" panose="020B0604020202020204"/>
                <a:ea typeface="Arial" panose="020B0604020202020204"/>
                <a:cs typeface="Arial" panose="020B0604020202020204"/>
              </a:rPr>
              <a:t>5</a:t>
            </a:r>
            <a:endParaRPr lang="en-US" altLang="en-US" sz="2400" dirty="0"/>
          </a:p>
          <a:p>
            <a:pPr marL="907415" algn="l" rtl="0" eaLnBrk="0">
              <a:lnSpc>
                <a:spcPts val="5480"/>
              </a:lnSpc>
            </a:pPr>
            <a:r>
              <a:rPr sz="2400" kern="0" spc="-30" dirty="0">
                <a:solidFill>
                  <a:srgbClr val="000000">
                    <a:alpha val="100000"/>
                  </a:srgbClr>
                </a:solidFill>
                <a:latin typeface="Arial" panose="020B0604020202020204"/>
                <a:ea typeface="Arial" panose="020B0604020202020204"/>
                <a:cs typeface="Arial" panose="020B0604020202020204"/>
              </a:rPr>
              <a:t>Software To</a:t>
            </a:r>
            <a:r>
              <a:rPr sz="2400" kern="0" spc="-40" dirty="0">
                <a:solidFill>
                  <a:srgbClr val="000000">
                    <a:alpha val="100000"/>
                  </a:srgbClr>
                </a:solidFill>
                <a:latin typeface="Arial" panose="020B0604020202020204"/>
                <a:ea typeface="Arial" panose="020B0604020202020204"/>
                <a:cs typeface="Arial" panose="020B0604020202020204"/>
              </a:rPr>
              <a:t>ols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p:cNvGraphicFramePr>
            <a:graphicFrameLocks noGrp="1"/>
          </p:cNvGraphicFramePr>
          <p:nvPr/>
        </p:nvGraphicFramePr>
        <p:xfrm>
          <a:off x="726655" y="2595777"/>
          <a:ext cx="3630929" cy="1990725"/>
        </p:xfrm>
        <a:graphic>
          <a:graphicData uri="http://schemas.openxmlformats.org/drawingml/2006/table">
            <a:tbl>
              <a:tblPr/>
              <a:tblGrid>
                <a:gridCol w="833755"/>
                <a:gridCol w="169545"/>
                <a:gridCol w="741680"/>
                <a:gridCol w="169545"/>
                <a:gridCol w="741680"/>
                <a:gridCol w="169545"/>
                <a:gridCol w="805179"/>
              </a:tblGrid>
              <a:tr h="421005">
                <a:tc gridSpan="7">
                  <a:txBody>
                    <a:bodyPr/>
                    <a:lstStyle/>
                    <a:p>
                      <a:pPr algn="l" rtl="0" eaLnBrk="0">
                        <a:lnSpc>
                          <a:spcPct val="100000"/>
                        </a:lnSpc>
                      </a:pPr>
                      <a:endParaRPr lang="en-US" altLang="en-US" sz="1000" dirty="0"/>
                    </a:p>
                  </a:txBody>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r>
              <a:tr h="135889">
                <a:tc gridSpan="5">
                  <a:txBody>
                    <a:bodyPr/>
                    <a:lstStyle/>
                    <a:p>
                      <a:pPr algn="l" rtl="0" eaLnBrk="0">
                        <a:lnSpc>
                          <a:spcPts val="1020"/>
                        </a:lnSpc>
                      </a:pPr>
                      <a:endParaRPr lang="en-US" altLang="en-US" sz="800" dirty="0"/>
                    </a:p>
                  </a:txBody>
                  <a:tcPr marL="0" marR="0" marT="0" marB="0" vert="horz">
                    <a:lnL w="9525" cap="flat" cmpd="sng" algn="ctr">
                      <a:solidFill>
                        <a:srgbClr val="008E85"/>
                      </a:solidFill>
                      <a:prstDash val="solid"/>
                      <a:round/>
                      <a:headEnd type="none" w="med" len="med"/>
                      <a:tailEnd type="none" w="med" len="med"/>
                    </a:lnL>
                    <a:lnR>
                      <a:noFill/>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a:noFill/>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a:noFill/>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a:noFill/>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a:noFill/>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rowSpan="4">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a:noFill/>
                    </a:lnB>
                  </a:tcPr>
                </a:tc>
                <a:tc>
                  <a:txBody>
                    <a:bodyPr/>
                    <a:lstStyle/>
                    <a:p>
                      <a:pPr algn="l" rtl="0" eaLnBrk="0">
                        <a:lnSpc>
                          <a:spcPts val="1020"/>
                        </a:lnSpc>
                      </a:pPr>
                      <a:endParaRPr lang="en-US" altLang="en-US" sz="800" dirty="0"/>
                    </a:p>
                  </a:txBody>
                  <a:tcPr marL="0" marR="0" marT="0" marB="0" vert="horz">
                    <a:lnL>
                      <a:noFill/>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r>
              <a:tr h="455930">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rowSpan="3">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rowSpan="3">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r>
              <a:tr h="184785">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a:noFill/>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a:noFill/>
                    </a:lnB>
                  </a:tcPr>
                </a:tc>
                <a:tc>
                  <a:txBody>
                    <a:bodyPr/>
                    <a:lstStyle/>
                    <a:p>
                      <a:pPr algn="l" rtl="0" eaLnBrk="0">
                        <a:lnSpc>
                          <a:spcPct val="100000"/>
                        </a:lnSpc>
                      </a:pPr>
                      <a:endParaRPr lang="en-US" altLang="en-US" sz="1000" dirty="0"/>
                    </a:p>
                  </a:txBody>
                  <a:tcPr marL="0" marR="0" marT="0" marB="0" vert="horz">
                    <a:lnL>
                      <a:noFill/>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tcPr>
                </a:tc>
              </a:tr>
              <a:tr h="455930">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a:noFill/>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c vMerge="1">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a:noFill/>
                    </a:lnB>
                  </a:tcPr>
                </a:tc>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r>
              <a:tr h="337184">
                <a:tc gridSpan="7">
                  <a:txBody>
                    <a:bodyPr/>
                    <a:lstStyle/>
                    <a:p>
                      <a:pPr algn="l" rtl="0" eaLnBrk="0">
                        <a:lnSpc>
                          <a:spcPct val="100000"/>
                        </a:lnSpc>
                      </a:pPr>
                      <a:endParaRPr lang="en-US" altLang="en-US" sz="1000" dirty="0"/>
                    </a:p>
                  </a:txBody>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r>
            </a:tbl>
          </a:graphicData>
        </a:graphic>
      </p:graphicFrame>
      <p:graphicFrame>
        <p:nvGraphicFramePr>
          <p:cNvPr id="12" name="table 1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4" name="table 1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1000"/>
                        </a:lnSpc>
                      </a:pPr>
                      <a:endParaRPr lang="en-US" altLang="en-US" sz="900" dirty="0"/>
                    </a:p>
                    <a:p>
                      <a:pPr marL="8319135" algn="l" rtl="0" eaLnBrk="0">
                        <a:lnSpc>
                          <a:spcPct val="84000"/>
                        </a:lnSpc>
                        <a:spcBef>
                          <a:spcPts val="0"/>
                        </a:spcBef>
                      </a:pPr>
                      <a:r>
                        <a:rPr sz="1500" kern="0" spc="-20" dirty="0">
                          <a:solidFill>
                            <a:srgbClr val="FFFFFF">
                              <a:alpha val="100000"/>
                            </a:srgbClr>
                          </a:solidFill>
                          <a:latin typeface="Arial" panose="020B0604020202020204"/>
                          <a:ea typeface="Arial" panose="020B0604020202020204"/>
                          <a:cs typeface="Arial" panose="020B0604020202020204"/>
                        </a:rPr>
                        <a:t>2</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6" name="textbox 16"/>
          <p:cNvSpPr/>
          <p:nvPr/>
        </p:nvSpPr>
        <p:spPr>
          <a:xfrm>
            <a:off x="742144" y="1102156"/>
            <a:ext cx="2399029" cy="1296669"/>
          </a:xfrm>
          <a:prstGeom prst="rect">
            <a:avLst/>
          </a:prstGeom>
        </p:spPr>
        <p:txBody>
          <a:bodyPr vert="horz" wrap="square" lIns="0" tIns="0" rIns="0" bIns="0"/>
          <a:lstStyle/>
          <a:p>
            <a:pPr algn="l" rtl="0" eaLnBrk="0">
              <a:lnSpc>
                <a:spcPct val="66000"/>
              </a:lnSpc>
            </a:pPr>
            <a:endParaRPr lang="en-US" altLang="en-US" sz="100" dirty="0"/>
          </a:p>
          <a:p>
            <a:pPr marL="20955" algn="l" rtl="0" eaLnBrk="0">
              <a:lnSpc>
                <a:spcPct val="85000"/>
              </a:lnSpc>
            </a:pPr>
            <a:r>
              <a:rPr sz="3600" kern="0" spc="-20" dirty="0">
                <a:solidFill>
                  <a:srgbClr val="000000">
                    <a:alpha val="100000"/>
                  </a:srgbClr>
                </a:solidFill>
                <a:latin typeface="Arial" panose="020B0604020202020204"/>
                <a:ea typeface="Arial" panose="020B0604020202020204"/>
                <a:cs typeface="Arial" panose="020B0604020202020204"/>
              </a:rPr>
              <a:t>Responsive</a:t>
            </a:r>
            <a:endParaRPr lang="en-US" altLang="en-US" sz="3600" dirty="0"/>
          </a:p>
          <a:p>
            <a:pPr algn="l" rtl="0" eaLnBrk="0">
              <a:lnSpc>
                <a:spcPct val="108000"/>
              </a:lnSpc>
            </a:pPr>
            <a:endParaRPr lang="en-US" altLang="en-US" sz="1000" dirty="0"/>
          </a:p>
          <a:p>
            <a:pPr algn="l" rtl="0" eaLnBrk="0">
              <a:lnSpc>
                <a:spcPct val="108000"/>
              </a:lnSpc>
            </a:pPr>
            <a:endParaRPr lang="en-US" altLang="en-US" sz="1000" dirty="0"/>
          </a:p>
          <a:p>
            <a:pPr algn="l" rtl="0" eaLnBrk="0">
              <a:lnSpc>
                <a:spcPct val="100000"/>
              </a:lnSpc>
            </a:pPr>
            <a:endParaRPr lang="en-US" altLang="en-US" sz="700" dirty="0"/>
          </a:p>
          <a:p>
            <a:pPr marL="12700" algn="l" rtl="0" eaLnBrk="0">
              <a:lnSpc>
                <a:spcPct val="87000"/>
              </a:lnSpc>
              <a:spcBef>
                <a:spcPts val="0"/>
              </a:spcBef>
            </a:pPr>
            <a:r>
              <a:rPr sz="2800" kern="0" spc="-30" dirty="0">
                <a:solidFill>
                  <a:srgbClr val="000000">
                    <a:alpha val="100000"/>
                  </a:srgbClr>
                </a:solidFill>
                <a:latin typeface="Arial" panose="020B0604020202020204"/>
                <a:ea typeface="Arial" panose="020B0604020202020204"/>
                <a:cs typeface="Arial" panose="020B0604020202020204"/>
              </a:rPr>
              <a:t>Desktop</a:t>
            </a:r>
            <a:endParaRPr lang="en-US" altLang="en-US" sz="2800" dirty="0"/>
          </a:p>
        </p:txBody>
      </p:sp>
      <p:graphicFrame>
        <p:nvGraphicFramePr>
          <p:cNvPr id="18" name="table 18"/>
          <p:cNvGraphicFramePr>
            <a:graphicFrameLocks noGrp="1"/>
          </p:cNvGraphicFramePr>
          <p:nvPr/>
        </p:nvGraphicFramePr>
        <p:xfrm>
          <a:off x="5192825" y="2595777"/>
          <a:ext cx="1108075" cy="1988185"/>
        </p:xfrm>
        <a:graphic>
          <a:graphicData uri="http://schemas.openxmlformats.org/drawingml/2006/table">
            <a:tbl>
              <a:tblPr/>
              <a:tblGrid>
                <a:gridCol w="133350"/>
                <a:gridCol w="733425"/>
                <a:gridCol w="241300"/>
              </a:tblGrid>
              <a:tr h="421005">
                <a:tc gridSpan="3">
                  <a:txBody>
                    <a:bodyPr/>
                    <a:lstStyle/>
                    <a:p>
                      <a:pPr algn="l" rtl="0" eaLnBrk="0">
                        <a:lnSpc>
                          <a:spcPct val="100000"/>
                        </a:lnSpc>
                      </a:pPr>
                      <a:endParaRPr lang="en-US" altLang="en-US" sz="1000" dirty="0"/>
                    </a:p>
                  </a:txBody>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r>
              <a:tr h="1464310">
                <a:tc gridSpan="3">
                  <a:txBody>
                    <a:bodyPr/>
                    <a:lstStyle/>
                    <a:p>
                      <a:pPr algn="l" rtl="0" eaLnBrk="0">
                        <a:lnSpc>
                          <a:spcPct val="100000"/>
                        </a:lnSpc>
                      </a:pPr>
                      <a:endParaRPr lang="en-US" altLang="en-US" sz="1000" dirty="0"/>
                    </a:p>
                  </a:txBody>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c hMerge="1">
                  <a:tcPr marL="0" marR="0" marT="0" marB="0" vert="horz">
                    <a:lnL w="9525" cap="flat" cmpd="sng" algn="ctr">
                      <a:solidFill>
                        <a:srgbClr val="008E85"/>
                      </a:solidFill>
                      <a:prstDash val="solid"/>
                      <a:round/>
                      <a:headEnd type="none" w="med" len="med"/>
                      <a:tailEnd type="none" w="med" len="med"/>
                    </a:lnL>
                    <a:lnR w="9525" cap="flat" cmpd="sng" algn="ctr">
                      <a:solidFill>
                        <a:srgbClr val="008E85"/>
                      </a:solidFill>
                      <a:prstDash val="solid"/>
                      <a:round/>
                      <a:headEnd type="none" w="med" len="med"/>
                      <a:tailEnd type="none" w="med" len="med"/>
                    </a:lnR>
                    <a:lnT w="9525" cap="flat" cmpd="sng" algn="ctr">
                      <a:solidFill>
                        <a:srgbClr val="008E85"/>
                      </a:solidFill>
                      <a:prstDash val="solid"/>
                      <a:round/>
                      <a:headEnd type="none" w="med" len="med"/>
                      <a:tailEnd type="none" w="med" len="med"/>
                    </a:lnT>
                    <a:lnB w="9525" cap="flat" cmpd="sng" algn="ctr">
                      <a:solidFill>
                        <a:srgbClr val="008E85"/>
                      </a:solidFill>
                      <a:prstDash val="solid"/>
                      <a:round/>
                      <a:headEnd type="none" w="med" len="med"/>
                      <a:tailEnd type="none" w="med" len="med"/>
                    </a:lnB>
                  </a:tcPr>
                </a:tc>
              </a:tr>
              <a:tr h="0">
                <a:tc>
                  <a:txBody>
                    <a:bodyPr/>
                    <a:lstStyle/>
                    <a:p>
                      <a:pPr algn="l" rtl="0" eaLnBrk="0">
                        <a:lnSpc>
                          <a:spcPts val="760"/>
                        </a:lnSpc>
                      </a:pPr>
                      <a:endParaRPr lang="en-US" altLang="en-US" sz="600" dirty="0"/>
                    </a:p>
                  </a:txBody>
                  <a:tcPr marL="0" marR="0" marT="0" marB="0" vert="horz">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l" rtl="0" eaLnBrk="0">
                        <a:lnSpc>
                          <a:spcPts val="760"/>
                        </a:lnSpc>
                      </a:pPr>
                      <a:endParaRPr lang="en-US" altLang="en-US" sz="600" dirty="0"/>
                    </a:p>
                  </a:txBody>
                  <a:tcPr marL="0" marR="0" marT="0" marB="0" vert="horz">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l" rtl="0" eaLnBrk="0">
                        <a:lnSpc>
                          <a:spcPts val="760"/>
                        </a:lnSpc>
                      </a:pPr>
                      <a:endParaRPr lang="en-US" altLang="en-US" sz="600" dirty="0"/>
                    </a:p>
                  </a:txBody>
                  <a:tcPr marL="0" marR="0" marT="0" marB="0" vert="horz">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r>
            </a:tbl>
          </a:graphicData>
        </a:graphic>
      </p:graphicFrame>
      <p:sp>
        <p:nvSpPr>
          <p:cNvPr id="20" name="textbox 20"/>
          <p:cNvSpPr/>
          <p:nvPr/>
        </p:nvSpPr>
        <p:spPr>
          <a:xfrm>
            <a:off x="5232789" y="2001550"/>
            <a:ext cx="1071880" cy="38036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2800" kern="0" spc="-10" dirty="0">
                <a:solidFill>
                  <a:srgbClr val="000000">
                    <a:alpha val="100000"/>
                  </a:srgbClr>
                </a:solidFill>
                <a:latin typeface="Arial" panose="020B0604020202020204"/>
                <a:ea typeface="Arial" panose="020B0604020202020204"/>
                <a:cs typeface="Arial" panose="020B0604020202020204"/>
              </a:rPr>
              <a:t>Mobile</a:t>
            </a:r>
            <a:endParaRPr lang="en-US" altLang="en-US" sz="2800" dirty="0"/>
          </a:p>
        </p:txBody>
      </p:sp>
      <p:graphicFrame>
        <p:nvGraphicFramePr>
          <p:cNvPr id="22" name="table 22"/>
          <p:cNvGraphicFramePr>
            <a:graphicFrameLocks noGrp="1"/>
          </p:cNvGraphicFramePr>
          <p:nvPr/>
        </p:nvGraphicFramePr>
        <p:xfrm>
          <a:off x="5369584" y="3146576"/>
          <a:ext cx="754379" cy="287020"/>
        </p:xfrm>
        <a:graphic>
          <a:graphicData uri="http://schemas.openxmlformats.org/drawingml/2006/table">
            <a:tbl>
              <a:tblPr>
                <a:solidFill>
                  <a:srgbClr val="40FFF4"/>
                </a:solidFill>
              </a:tblPr>
              <a:tblGrid>
                <a:gridCol w="754379"/>
              </a:tblGrid>
              <a:tr h="277495">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r>
            </a:tbl>
          </a:graphicData>
        </a:graphic>
      </p:graphicFrame>
      <p:graphicFrame>
        <p:nvGraphicFramePr>
          <p:cNvPr id="24" name="table 24"/>
          <p:cNvGraphicFramePr>
            <a:graphicFrameLocks noGrp="1"/>
          </p:cNvGraphicFramePr>
          <p:nvPr/>
        </p:nvGraphicFramePr>
        <p:xfrm>
          <a:off x="5369584" y="3557701"/>
          <a:ext cx="754379" cy="287020"/>
        </p:xfrm>
        <a:graphic>
          <a:graphicData uri="http://schemas.openxmlformats.org/drawingml/2006/table">
            <a:tbl>
              <a:tblPr>
                <a:solidFill>
                  <a:srgbClr val="40FFF4"/>
                </a:solidFill>
              </a:tblPr>
              <a:tblGrid>
                <a:gridCol w="754379"/>
              </a:tblGrid>
              <a:tr h="277495">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r>
            </a:tbl>
          </a:graphicData>
        </a:graphic>
      </p:graphicFrame>
      <p:graphicFrame>
        <p:nvGraphicFramePr>
          <p:cNvPr id="26" name="table 26"/>
          <p:cNvGraphicFramePr>
            <a:graphicFrameLocks noGrp="1"/>
          </p:cNvGraphicFramePr>
          <p:nvPr/>
        </p:nvGraphicFramePr>
        <p:xfrm>
          <a:off x="5369584" y="4016336"/>
          <a:ext cx="754379" cy="287020"/>
        </p:xfrm>
        <a:graphic>
          <a:graphicData uri="http://schemas.openxmlformats.org/drawingml/2006/table">
            <a:tbl>
              <a:tblPr>
                <a:solidFill>
                  <a:srgbClr val="40FFF4"/>
                </a:solidFill>
              </a:tblPr>
              <a:tblGrid>
                <a:gridCol w="754379"/>
              </a:tblGrid>
              <a:tr h="277495">
                <a:tc>
                  <a:txBody>
                    <a:bodyPr/>
                    <a:lstStyle/>
                    <a:p>
                      <a:pPr algn="l" rtl="0" eaLnBrk="0">
                        <a:lnSpc>
                          <a:spcPct val="100000"/>
                        </a:lnSpc>
                      </a:pPr>
                      <a:endParaRPr lang="en-US" altLang="en-US" sz="1000" dirty="0"/>
                    </a:p>
                  </a:txBody>
                  <a:tcPr marL="0" marR="0" marT="0" marB="0" vert="horz">
                    <a:lnL w="9525" cap="flat" cmpd="sng" algn="ctr">
                      <a:solidFill>
                        <a:srgbClr val="00C0B5"/>
                      </a:solidFill>
                      <a:prstDash val="solid"/>
                      <a:round/>
                      <a:headEnd type="none" w="med" len="med"/>
                      <a:tailEnd type="none" w="med" len="med"/>
                    </a:lnL>
                    <a:lnR w="9525" cap="flat" cmpd="sng" algn="ctr">
                      <a:solidFill>
                        <a:srgbClr val="00C0B5"/>
                      </a:solidFill>
                      <a:prstDash val="solid"/>
                      <a:round/>
                      <a:headEnd type="none" w="med" len="med"/>
                      <a:tailEnd type="none" w="med" len="med"/>
                    </a:lnR>
                    <a:lnT w="9525" cap="flat" cmpd="sng" algn="ctr">
                      <a:solidFill>
                        <a:srgbClr val="00C0B5"/>
                      </a:solidFill>
                      <a:prstDash val="solid"/>
                      <a:round/>
                      <a:headEnd type="none" w="med" len="med"/>
                      <a:tailEnd type="none" w="med" len="med"/>
                    </a:lnT>
                    <a:lnB w="9525" cap="flat" cmpd="sng" algn="ctr">
                      <a:solidFill>
                        <a:srgbClr val="00C0B5"/>
                      </a:solidFill>
                      <a:prstDash val="solid"/>
                      <a:round/>
                      <a:headEnd type="none" w="med" len="med"/>
                      <a:tailEnd type="none" w="med" len="med"/>
                    </a:lnB>
                    <a:solidFill>
                      <a:srgbClr val="40FFF4"/>
                    </a:solidFill>
                  </a:tcPr>
                </a:tc>
              </a:tr>
            </a:tbl>
          </a:graphicData>
        </a:graphic>
      </p:graphicFrame>
      <p:sp>
        <p:nvSpPr>
          <p:cNvPr id="28" name="rect"/>
          <p:cNvSpPr/>
          <p:nvPr/>
        </p:nvSpPr>
        <p:spPr>
          <a:xfrm>
            <a:off x="4288141" y="3152520"/>
            <a:ext cx="12600" cy="456120"/>
          </a:xfrm>
          <a:prstGeom prst="rect">
            <a:avLst/>
          </a:prstGeom>
          <a:solidFill>
            <a:srgbClr val="00C0B5">
              <a:alpha val="100000"/>
            </a:srgbClr>
          </a:solidFill>
          <a:ln cap="flat">
            <a:noFill/>
            <a:prstDash val="solid"/>
            <a:miter lim="0"/>
          </a:ln>
        </p:spPr>
        <p:txBody>
          <a:bodyPr rtlCol="0"/>
          <a:lstStyle/>
          <a:p>
            <a:pPr algn="ctr"/>
            <a:endParaRPr lang="zh-CN" altLang="en-US"/>
          </a:p>
        </p:txBody>
      </p:sp>
      <p:sp>
        <p:nvSpPr>
          <p:cNvPr id="30" name="rect"/>
          <p:cNvSpPr/>
          <p:nvPr/>
        </p:nvSpPr>
        <p:spPr>
          <a:xfrm>
            <a:off x="4288141" y="3793680"/>
            <a:ext cx="12600" cy="456120"/>
          </a:xfrm>
          <a:prstGeom prst="rect">
            <a:avLst/>
          </a:prstGeom>
          <a:solidFill>
            <a:srgbClr val="00C0B5">
              <a:alpha val="100000"/>
            </a:srgbClr>
          </a:solidFill>
          <a:ln cap="flat">
            <a:noFill/>
            <a:prstDash val="solid"/>
            <a:miter lim="0"/>
          </a:ln>
        </p:spPr>
        <p:txBody>
          <a:bodyPr rtlCol="0"/>
          <a:lstStyle/>
          <a:p>
            <a:pPr algn="ctr"/>
            <a:endParaRPr lang="zh-CN" altLang="en-US"/>
          </a:p>
        </p:txBody>
      </p:sp>
      <p:sp>
        <p:nvSpPr>
          <p:cNvPr id="32" name="rect"/>
          <p:cNvSpPr/>
          <p:nvPr/>
        </p:nvSpPr>
        <p:spPr>
          <a:xfrm>
            <a:off x="812342" y="3152520"/>
            <a:ext cx="12599" cy="456120"/>
          </a:xfrm>
          <a:prstGeom prst="rect">
            <a:avLst/>
          </a:prstGeom>
          <a:solidFill>
            <a:srgbClr val="00C0B5">
              <a:alpha val="100000"/>
            </a:srgbClr>
          </a:solidFill>
          <a:ln cap="flat">
            <a:noFill/>
            <a:prstDash val="solid"/>
            <a:miter lim="0"/>
          </a:ln>
        </p:spPr>
        <p:txBody>
          <a:bodyPr rtlCol="0"/>
          <a:lstStyle/>
          <a:p>
            <a:pPr algn="ctr"/>
            <a:endParaRPr lang="zh-CN" altLang="en-US"/>
          </a:p>
        </p:txBody>
      </p:sp>
      <p:sp>
        <p:nvSpPr>
          <p:cNvPr id="34" name="rect"/>
          <p:cNvSpPr/>
          <p:nvPr/>
        </p:nvSpPr>
        <p:spPr>
          <a:xfrm>
            <a:off x="812342" y="3793680"/>
            <a:ext cx="12599" cy="456120"/>
          </a:xfrm>
          <a:prstGeom prst="rect">
            <a:avLst/>
          </a:prstGeom>
          <a:solidFill>
            <a:srgbClr val="00C0B5">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6"/>
          <p:cNvSpPr/>
          <p:nvPr/>
        </p:nvSpPr>
        <p:spPr>
          <a:xfrm>
            <a:off x="728629" y="1090269"/>
            <a:ext cx="6035675" cy="3043554"/>
          </a:xfrm>
          <a:prstGeom prst="rect">
            <a:avLst/>
          </a:prstGeom>
        </p:spPr>
        <p:txBody>
          <a:bodyPr vert="horz" wrap="square" lIns="0" tIns="0" rIns="0" bIns="0"/>
          <a:lstStyle/>
          <a:p>
            <a:pPr algn="l" rtl="0" eaLnBrk="0">
              <a:lnSpc>
                <a:spcPct val="86000"/>
              </a:lnSpc>
            </a:pPr>
            <a:endParaRPr lang="en-US" altLang="en-US" sz="100" dirty="0"/>
          </a:p>
          <a:p>
            <a:pPr marL="17780" algn="l" rtl="0" eaLnBrk="0">
              <a:lnSpc>
                <a:spcPct val="83000"/>
              </a:lnSpc>
            </a:pPr>
            <a:r>
              <a:rPr sz="3600" kern="0" spc="10" dirty="0">
                <a:solidFill>
                  <a:srgbClr val="000000">
                    <a:alpha val="100000"/>
                  </a:srgbClr>
                </a:solidFill>
                <a:latin typeface="Arial" panose="020B0604020202020204"/>
                <a:ea typeface="Arial" panose="020B0604020202020204"/>
                <a:cs typeface="Arial" panose="020B0604020202020204"/>
              </a:rPr>
              <a:t>General</a:t>
            </a:r>
            <a:endParaRPr lang="en-US" altLang="en-US" sz="3600" dirty="0"/>
          </a:p>
          <a:p>
            <a:pPr algn="l" rtl="0" eaLnBrk="0">
              <a:lnSpc>
                <a:spcPct val="114000"/>
              </a:lnSpc>
            </a:pPr>
            <a:endParaRPr lang="en-US" altLang="en-US" sz="1000" dirty="0"/>
          </a:p>
          <a:p>
            <a:pPr algn="l" rtl="0" eaLnBrk="0">
              <a:lnSpc>
                <a:spcPct val="115000"/>
              </a:lnSpc>
            </a:pPr>
            <a:endParaRPr lang="en-US" altLang="en-US" sz="1000" dirty="0"/>
          </a:p>
          <a:p>
            <a:pPr marL="26035" algn="l" rtl="0" eaLnBrk="0">
              <a:lnSpc>
                <a:spcPct val="86000"/>
              </a:lnSpc>
              <a:spcBef>
                <a:spcPts val="840"/>
              </a:spcBef>
            </a:pPr>
            <a:r>
              <a:rPr sz="2800" kern="0" spc="0" dirty="0">
                <a:solidFill>
                  <a:srgbClr val="000000">
                    <a:alpha val="100000"/>
                  </a:srgbClr>
                </a:solidFill>
                <a:latin typeface="Arial" panose="020B0604020202020204"/>
                <a:ea typeface="Arial" panose="020B0604020202020204"/>
                <a:cs typeface="Arial" panose="020B0604020202020204"/>
              </a:rPr>
              <a:t>Bad</a:t>
            </a:r>
            <a:r>
              <a:rPr sz="2800" kern="0" spc="160" dirty="0">
                <a:solidFill>
                  <a:srgbClr val="000000">
                    <a:alpha val="100000"/>
                  </a:srgbClr>
                </a:solidFill>
                <a:latin typeface="Arial" panose="020B0604020202020204"/>
                <a:ea typeface="Arial" panose="020B0604020202020204"/>
                <a:cs typeface="Arial" panose="020B0604020202020204"/>
              </a:rPr>
              <a:t>:</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main</a:t>
            </a:r>
            <a:r>
              <a:rPr sz="2800" kern="0" spc="250" dirty="0">
                <a:solidFill>
                  <a:srgbClr val="000000">
                    <a:alpha val="100000"/>
                  </a:srgbClr>
                </a:solidFill>
                <a:latin typeface="Arial" panose="020B0604020202020204"/>
                <a:ea typeface="Arial" panose="020B0604020202020204"/>
                <a:cs typeface="Arial" panose="020B0604020202020204"/>
              </a:rPr>
              <a:t>  </a:t>
            </a:r>
            <a:r>
              <a:rPr sz="2800" kern="0" spc="160" dirty="0">
                <a:solidFill>
                  <a:srgbClr val="000000">
                    <a:alpha val="100000"/>
                  </a:srgbClr>
                </a:solidFill>
                <a:latin typeface="Arial" panose="020B0604020202020204"/>
                <a:ea typeface="Arial" panose="020B0604020202020204"/>
                <a:cs typeface="Arial" panose="020B0604020202020204"/>
              </a:rPr>
              <a:t>{</a:t>
            </a:r>
            <a:r>
              <a:rPr sz="2800" kern="0" spc="80" dirty="0">
                <a:solidFill>
                  <a:srgbClr val="000000">
                    <a:alpha val="100000"/>
                  </a:srgbClr>
                </a:solidFill>
                <a:latin typeface="Arial" panose="020B0604020202020204"/>
                <a:ea typeface="Arial" panose="020B0604020202020204"/>
                <a:cs typeface="Arial" panose="020B0604020202020204"/>
              </a:rPr>
              <a:t>  </a:t>
            </a:r>
            <a:r>
              <a:rPr sz="2800" kern="0" spc="330" dirty="0">
                <a:solidFill>
                  <a:srgbClr val="000000">
                    <a:alpha val="100000"/>
                  </a:srgbClr>
                </a:solidFill>
                <a:latin typeface="Arial" panose="020B0604020202020204"/>
                <a:ea typeface="Arial" panose="020B0604020202020204"/>
                <a:cs typeface="Arial" panose="020B0604020202020204"/>
              </a:rPr>
              <a:t>width:</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330" dirty="0">
                <a:solidFill>
                  <a:srgbClr val="000000">
                    <a:alpha val="100000"/>
                  </a:srgbClr>
                </a:solidFill>
                <a:latin typeface="Arial" panose="020B0604020202020204"/>
                <a:ea typeface="Arial" panose="020B0604020202020204"/>
                <a:cs typeface="Arial" panose="020B0604020202020204"/>
              </a:rPr>
              <a:t>800px;  }</a:t>
            </a:r>
            <a:endParaRPr lang="en-US" altLang="en-US" sz="28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algn="l" rtl="0" eaLnBrk="0">
              <a:lnSpc>
                <a:spcPct val="102000"/>
              </a:lnSpc>
            </a:pPr>
            <a:endParaRPr lang="en-US" altLang="en-US" sz="1000" dirty="0"/>
          </a:p>
          <a:p>
            <a:pPr marL="12700" algn="l" rtl="0" eaLnBrk="0">
              <a:lnSpc>
                <a:spcPct val="86000"/>
              </a:lnSpc>
              <a:spcBef>
                <a:spcPts val="840"/>
              </a:spcBef>
            </a:pPr>
            <a:r>
              <a:rPr sz="2800" kern="0" spc="200" dirty="0">
                <a:solidFill>
                  <a:srgbClr val="000000">
                    <a:alpha val="100000"/>
                  </a:srgbClr>
                </a:solidFill>
                <a:latin typeface="Arial" panose="020B0604020202020204"/>
                <a:ea typeface="Arial" panose="020B0604020202020204"/>
                <a:cs typeface="Arial" panose="020B0604020202020204"/>
              </a:rPr>
              <a:t>OK:   main</a:t>
            </a:r>
            <a:r>
              <a:rPr sz="2800" kern="0" spc="250" dirty="0">
                <a:solidFill>
                  <a:srgbClr val="000000">
                    <a:alpha val="100000"/>
                  </a:srgbClr>
                </a:solidFill>
                <a:latin typeface="Arial" panose="020B0604020202020204"/>
                <a:ea typeface="Arial" panose="020B0604020202020204"/>
                <a:cs typeface="Arial" panose="020B0604020202020204"/>
              </a:rPr>
              <a:t>  </a:t>
            </a:r>
            <a:r>
              <a:rPr sz="2800" kern="0" spc="200" dirty="0">
                <a:solidFill>
                  <a:srgbClr val="000000">
                    <a:alpha val="100000"/>
                  </a:srgbClr>
                </a:solidFill>
                <a:latin typeface="Arial" panose="020B0604020202020204"/>
                <a:ea typeface="Arial" panose="020B0604020202020204"/>
                <a:cs typeface="Arial" panose="020B0604020202020204"/>
              </a:rPr>
              <a:t>{</a:t>
            </a:r>
            <a:r>
              <a:rPr sz="2800" kern="0" spc="190" dirty="0">
                <a:solidFill>
                  <a:srgbClr val="000000">
                    <a:alpha val="100000"/>
                  </a:srgbClr>
                </a:solidFill>
                <a:latin typeface="Arial" panose="020B0604020202020204"/>
                <a:ea typeface="Arial" panose="020B0604020202020204"/>
                <a:cs typeface="Arial" panose="020B0604020202020204"/>
              </a:rPr>
              <a:t>  max-width:</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190" dirty="0">
                <a:solidFill>
                  <a:srgbClr val="000000">
                    <a:alpha val="100000"/>
                  </a:srgbClr>
                </a:solidFill>
                <a:latin typeface="Arial" panose="020B0604020202020204"/>
                <a:ea typeface="Arial" panose="020B0604020202020204"/>
                <a:cs typeface="Arial" panose="020B0604020202020204"/>
              </a:rPr>
              <a:t>800px;</a:t>
            </a:r>
            <a:endParaRPr lang="en-US" altLang="en-US" sz="2800" dirty="0"/>
          </a:p>
          <a:p>
            <a:pPr algn="l" rtl="0" eaLnBrk="0">
              <a:lnSpc>
                <a:spcPct val="113000"/>
              </a:lnSpc>
            </a:pPr>
            <a:endParaRPr lang="en-US" altLang="en-US" sz="700" dirty="0"/>
          </a:p>
          <a:p>
            <a:pPr algn="r" rtl="0" eaLnBrk="0">
              <a:lnSpc>
                <a:spcPct val="86000"/>
              </a:lnSpc>
              <a:spcBef>
                <a:spcPts val="5"/>
              </a:spcBef>
            </a:pPr>
            <a:r>
              <a:rPr sz="2800" kern="0" spc="310" dirty="0">
                <a:solidFill>
                  <a:srgbClr val="000000">
                    <a:alpha val="100000"/>
                  </a:srgbClr>
                </a:solidFill>
                <a:latin typeface="Arial" panose="020B0604020202020204"/>
                <a:ea typeface="Arial" panose="020B0604020202020204"/>
                <a:cs typeface="Arial" panose="020B0604020202020204"/>
              </a:rPr>
              <a:t>margin:</a:t>
            </a:r>
            <a:r>
              <a:rPr sz="2800" kern="0" spc="160" dirty="0">
                <a:solidFill>
                  <a:srgbClr val="000000">
                    <a:alpha val="100000"/>
                  </a:srgbClr>
                </a:solidFill>
                <a:latin typeface="Arial" panose="020B0604020202020204"/>
                <a:ea typeface="Arial" panose="020B0604020202020204"/>
                <a:cs typeface="Arial" panose="020B0604020202020204"/>
              </a:rPr>
              <a:t>  </a:t>
            </a:r>
            <a:r>
              <a:rPr sz="2800" kern="0" spc="310" dirty="0">
                <a:solidFill>
                  <a:srgbClr val="000000">
                    <a:alpha val="100000"/>
                  </a:srgbClr>
                </a:solidFill>
                <a:latin typeface="Arial" panose="020B0604020202020204"/>
                <a:ea typeface="Arial" panose="020B0604020202020204"/>
                <a:cs typeface="Arial" panose="020B0604020202020204"/>
              </a:rPr>
              <a:t>0</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310" dirty="0">
                <a:solidFill>
                  <a:srgbClr val="000000">
                    <a:alpha val="100000"/>
                  </a:srgbClr>
                </a:solidFill>
                <a:latin typeface="Arial" panose="020B0604020202020204"/>
                <a:ea typeface="Arial" panose="020B0604020202020204"/>
                <a:cs typeface="Arial" panose="020B0604020202020204"/>
              </a:rPr>
              <a:t>auto;  }</a:t>
            </a:r>
            <a:endParaRPr lang="en-US" altLang="en-US" sz="2800" dirty="0"/>
          </a:p>
        </p:txBody>
      </p:sp>
      <p:graphicFrame>
        <p:nvGraphicFramePr>
          <p:cNvPr id="38" name="table 3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0" name="table 4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marL="831723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2"/>
          <p:cNvSpPr/>
          <p:nvPr/>
        </p:nvSpPr>
        <p:spPr>
          <a:xfrm>
            <a:off x="710795" y="959053"/>
            <a:ext cx="4411345" cy="3257550"/>
          </a:xfrm>
          <a:prstGeom prst="rect">
            <a:avLst/>
          </a:prstGeom>
        </p:spPr>
        <p:txBody>
          <a:bodyPr vert="horz" wrap="square" lIns="0" tIns="0" rIns="0" bIns="0"/>
          <a:lstStyle/>
          <a:p>
            <a:pPr algn="l" rtl="0" eaLnBrk="0">
              <a:lnSpc>
                <a:spcPct val="83000"/>
              </a:lnSpc>
            </a:pPr>
            <a:endParaRPr lang="en-US" altLang="en-US" sz="100" dirty="0"/>
          </a:p>
          <a:p>
            <a:pPr marL="52705" algn="l" rtl="0" eaLnBrk="0">
              <a:lnSpc>
                <a:spcPts val="4740"/>
              </a:lnSpc>
            </a:pPr>
            <a:r>
              <a:rPr sz="3600" kern="0" spc="70" dirty="0">
                <a:solidFill>
                  <a:srgbClr val="000000">
                    <a:alpha val="100000"/>
                  </a:srgbClr>
                </a:solidFill>
                <a:latin typeface="Arial" panose="020B0604020202020204"/>
                <a:ea typeface="Arial" panose="020B0604020202020204"/>
                <a:cs typeface="Arial" panose="020B0604020202020204"/>
              </a:rPr>
              <a:t>Media que</a:t>
            </a:r>
            <a:r>
              <a:rPr sz="3600" kern="0" spc="60" dirty="0">
                <a:solidFill>
                  <a:srgbClr val="000000">
                    <a:alpha val="100000"/>
                  </a:srgbClr>
                </a:solidFill>
                <a:latin typeface="Arial" panose="020B0604020202020204"/>
                <a:ea typeface="Arial" panose="020B0604020202020204"/>
                <a:cs typeface="Arial" panose="020B0604020202020204"/>
              </a:rPr>
              <a:t>ries</a:t>
            </a:r>
            <a:endParaRPr lang="en-US" altLang="en-US" sz="3600" dirty="0"/>
          </a:p>
          <a:p>
            <a:pPr algn="l" rtl="0" eaLnBrk="0">
              <a:lnSpc>
                <a:spcPct val="183000"/>
              </a:lnSpc>
            </a:pPr>
            <a:endParaRPr lang="en-US" altLang="en-US" sz="1000" dirty="0"/>
          </a:p>
          <a:p>
            <a:pPr marL="12700" algn="l" rtl="0" eaLnBrk="0">
              <a:lnSpc>
                <a:spcPct val="76000"/>
              </a:lnSpc>
              <a:spcBef>
                <a:spcPts val="730"/>
              </a:spcBef>
            </a:pPr>
            <a:r>
              <a:rPr sz="2400" kern="0" spc="-70" dirty="0">
                <a:solidFill>
                  <a:srgbClr val="000000">
                    <a:alpha val="100000"/>
                  </a:srgbClr>
                </a:solidFill>
                <a:latin typeface="Arial" panose="020B0604020202020204"/>
                <a:ea typeface="Arial" panose="020B0604020202020204"/>
                <a:cs typeface="Arial" panose="020B0604020202020204"/>
              </a:rPr>
              <a:t>@media</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520" dirty="0">
                <a:solidFill>
                  <a:srgbClr val="000000">
                    <a:alpha val="100000"/>
                  </a:srgbClr>
                </a:solidFill>
                <a:latin typeface="Arial" panose="020B0604020202020204"/>
                <a:ea typeface="Arial" panose="020B0604020202020204"/>
                <a:cs typeface="Arial" panose="020B0604020202020204"/>
              </a:rPr>
              <a:t>...</a:t>
            </a:r>
            <a:r>
              <a:rPr sz="2400" kern="0" spc="230" dirty="0">
                <a:solidFill>
                  <a:srgbClr val="000000">
                    <a:alpha val="100000"/>
                  </a:srgbClr>
                </a:solidFill>
                <a:latin typeface="Arial" panose="020B0604020202020204"/>
                <a:ea typeface="Arial" panose="020B0604020202020204"/>
                <a:cs typeface="Arial" panose="020B0604020202020204"/>
              </a:rPr>
              <a:t>  </a:t>
            </a:r>
            <a:r>
              <a:rPr sz="2400" kern="0" spc="52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marL="763905" algn="l" rtl="0" eaLnBrk="0">
              <a:lnSpc>
                <a:spcPts val="3880"/>
              </a:lnSpc>
            </a:pPr>
            <a:r>
              <a:rPr sz="2400" kern="0" spc="100" dirty="0">
                <a:solidFill>
                  <a:srgbClr val="000000">
                    <a:alpha val="100000"/>
                  </a:srgbClr>
                </a:solidFill>
                <a:latin typeface="Arial" panose="020B0604020202020204"/>
                <a:ea typeface="Arial" panose="020B0604020202020204"/>
                <a:cs typeface="Arial" panose="020B0604020202020204"/>
              </a:rPr>
              <a:t>h1</a:t>
            </a:r>
            <a:r>
              <a:rPr sz="2400" kern="0" spc="220" dirty="0">
                <a:solidFill>
                  <a:srgbClr val="000000">
                    <a:alpha val="100000"/>
                  </a:srgbClr>
                </a:solidFill>
                <a:latin typeface="Arial" panose="020B0604020202020204"/>
                <a:ea typeface="Arial" panose="020B0604020202020204"/>
                <a:cs typeface="Arial" panose="020B0604020202020204"/>
              </a:rPr>
              <a:t>  </a:t>
            </a:r>
            <a:r>
              <a:rPr sz="2400" kern="0" spc="10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algn="r" rtl="0" eaLnBrk="0">
              <a:lnSpc>
                <a:spcPct val="84000"/>
              </a:lnSpc>
              <a:spcBef>
                <a:spcPts val="1660"/>
              </a:spcBef>
            </a:pPr>
            <a:r>
              <a:rPr sz="2400" kern="0" spc="380" dirty="0">
                <a:solidFill>
                  <a:srgbClr val="000000">
                    <a:alpha val="100000"/>
                  </a:srgbClr>
                </a:solidFill>
                <a:latin typeface="Arial" panose="020B0604020202020204"/>
                <a:ea typeface="Arial" panose="020B0604020202020204"/>
                <a:cs typeface="Arial" panose="020B0604020202020204"/>
              </a:rPr>
              <a:t>font-size</a:t>
            </a:r>
            <a:r>
              <a:rPr sz="2400" kern="0" spc="370" dirty="0">
                <a:solidFill>
                  <a:srgbClr val="000000">
                    <a:alpha val="100000"/>
                  </a:srgbClr>
                </a:solidFill>
                <a:latin typeface="Arial" panose="020B0604020202020204"/>
                <a:ea typeface="Arial" panose="020B0604020202020204"/>
                <a:cs typeface="Arial" panose="020B0604020202020204"/>
              </a:rPr>
              <a:t>:</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70" dirty="0">
                <a:solidFill>
                  <a:srgbClr val="000000">
                    <a:alpha val="100000"/>
                  </a:srgbClr>
                </a:solidFill>
                <a:latin typeface="Arial" panose="020B0604020202020204"/>
                <a:ea typeface="Arial" panose="020B0604020202020204"/>
                <a:cs typeface="Arial" panose="020B0604020202020204"/>
              </a:rPr>
              <a:t>20px;</a:t>
            </a:r>
            <a:endParaRPr lang="en-US" altLang="en-US" sz="2400" dirty="0"/>
          </a:p>
          <a:p>
            <a:pPr marL="782320" algn="l" rtl="0" eaLnBrk="0">
              <a:lnSpc>
                <a:spcPts val="3680"/>
              </a:lnSpc>
            </a:pPr>
            <a:r>
              <a:rPr sz="2400" kern="0" spc="29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algn="l" rtl="0" eaLnBrk="0">
              <a:lnSpc>
                <a:spcPct val="106000"/>
              </a:lnSpc>
            </a:pPr>
            <a:endParaRPr lang="en-US" altLang="en-US" sz="1400" dirty="0"/>
          </a:p>
          <a:p>
            <a:pPr algn="l" rtl="0" eaLnBrk="0">
              <a:lnSpc>
                <a:spcPct val="9000"/>
              </a:lnSpc>
            </a:pPr>
            <a:endParaRPr lang="en-US" altLang="en-US" sz="100" dirty="0"/>
          </a:p>
          <a:p>
            <a:pPr marL="50800" algn="l" rtl="0" eaLnBrk="0">
              <a:lnSpc>
                <a:spcPct val="75000"/>
              </a:lnSpc>
            </a:pPr>
            <a:r>
              <a:rPr sz="2400" kern="0" spc="29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graphicFrame>
        <p:nvGraphicFramePr>
          <p:cNvPr id="44" name="table 44"/>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6" name="table 46"/>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1000"/>
                        </a:lnSpc>
                      </a:pPr>
                      <a:endParaRPr lang="en-US" altLang="en-US" sz="900" dirty="0"/>
                    </a:p>
                    <a:p>
                      <a:pPr marL="8312150" algn="l" rtl="0" eaLnBrk="0">
                        <a:lnSpc>
                          <a:spcPct val="84000"/>
                        </a:lnSpc>
                        <a:spcBef>
                          <a:spcPts val="0"/>
                        </a:spcBef>
                      </a:pPr>
                      <a:r>
                        <a:rPr sz="1500" kern="0" spc="30" dirty="0">
                          <a:solidFill>
                            <a:srgbClr val="FFFFFF">
                              <a:alpha val="100000"/>
                            </a:srgbClr>
                          </a:solidFill>
                          <a:latin typeface="Arial" panose="020B0604020202020204"/>
                          <a:ea typeface="Arial" panose="020B0604020202020204"/>
                          <a:cs typeface="Arial" panose="020B0604020202020204"/>
                        </a:rPr>
                        <a:t>4</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8"/>
          <p:cNvSpPr/>
          <p:nvPr/>
        </p:nvSpPr>
        <p:spPr>
          <a:xfrm>
            <a:off x="710795" y="959053"/>
            <a:ext cx="6058534" cy="2616835"/>
          </a:xfrm>
          <a:prstGeom prst="rect">
            <a:avLst/>
          </a:prstGeom>
        </p:spPr>
        <p:txBody>
          <a:bodyPr vert="horz" wrap="square" lIns="0" tIns="0" rIns="0" bIns="0"/>
          <a:lstStyle/>
          <a:p>
            <a:pPr algn="l" rtl="0" eaLnBrk="0">
              <a:lnSpc>
                <a:spcPct val="83000"/>
              </a:lnSpc>
            </a:pPr>
            <a:endParaRPr lang="en-US" altLang="en-US" sz="100" dirty="0"/>
          </a:p>
          <a:p>
            <a:pPr marL="52705" algn="l" rtl="0" eaLnBrk="0">
              <a:lnSpc>
                <a:spcPts val="4740"/>
              </a:lnSpc>
            </a:pPr>
            <a:r>
              <a:rPr sz="3600" kern="0" spc="70" dirty="0">
                <a:solidFill>
                  <a:srgbClr val="000000">
                    <a:alpha val="100000"/>
                  </a:srgbClr>
                </a:solidFill>
                <a:latin typeface="Arial" panose="020B0604020202020204"/>
                <a:ea typeface="Arial" panose="020B0604020202020204"/>
                <a:cs typeface="Arial" panose="020B0604020202020204"/>
              </a:rPr>
              <a:t>Media que</a:t>
            </a:r>
            <a:r>
              <a:rPr sz="3600" kern="0" spc="60" dirty="0">
                <a:solidFill>
                  <a:srgbClr val="000000">
                    <a:alpha val="100000"/>
                  </a:srgbClr>
                </a:solidFill>
                <a:latin typeface="Arial" panose="020B0604020202020204"/>
                <a:ea typeface="Arial" panose="020B0604020202020204"/>
                <a:cs typeface="Arial" panose="020B0604020202020204"/>
              </a:rPr>
              <a:t>ries</a:t>
            </a:r>
            <a:endParaRPr lang="en-US" altLang="en-US" sz="3600" dirty="0"/>
          </a:p>
          <a:p>
            <a:pPr algn="l" rtl="0" eaLnBrk="0">
              <a:lnSpc>
                <a:spcPct val="182000"/>
              </a:lnSpc>
            </a:pPr>
            <a:endParaRPr lang="en-US" altLang="en-US" sz="1000" dirty="0"/>
          </a:p>
          <a:p>
            <a:pPr marL="12700" algn="l" rtl="0" eaLnBrk="0">
              <a:lnSpc>
                <a:spcPct val="86000"/>
              </a:lnSpc>
              <a:spcBef>
                <a:spcPts val="720"/>
              </a:spcBef>
            </a:pPr>
            <a:r>
              <a:rPr sz="2400" kern="0" spc="-60" dirty="0">
                <a:solidFill>
                  <a:srgbClr val="000000">
                    <a:alpha val="100000"/>
                  </a:srgbClr>
                </a:solidFill>
                <a:latin typeface="Arial" panose="020B0604020202020204"/>
                <a:ea typeface="Arial" panose="020B0604020202020204"/>
                <a:cs typeface="Arial" panose="020B0604020202020204"/>
              </a:rPr>
              <a:t>@media   </a:t>
            </a:r>
            <a:r>
              <a:rPr sz="2400" kern="0" spc="280" dirty="0">
                <a:solidFill>
                  <a:srgbClr val="000000">
                    <a:alpha val="100000"/>
                  </a:srgbClr>
                </a:solidFill>
                <a:latin typeface="Arial" panose="020B0604020202020204"/>
                <a:ea typeface="Arial" panose="020B0604020202020204"/>
                <a:cs typeface="Arial" panose="020B0604020202020204"/>
              </a:rPr>
              <a:t>(min-width:</a:t>
            </a:r>
            <a:r>
              <a:rPr sz="2400" kern="0" spc="160" dirty="0">
                <a:solidFill>
                  <a:srgbClr val="000000">
                    <a:alpha val="100000"/>
                  </a:srgbClr>
                </a:solidFill>
                <a:latin typeface="Arial" panose="020B0604020202020204"/>
                <a:ea typeface="Arial" panose="020B0604020202020204"/>
                <a:cs typeface="Arial" panose="020B0604020202020204"/>
              </a:rPr>
              <a:t>  </a:t>
            </a:r>
            <a:r>
              <a:rPr sz="2400" kern="0" spc="280" dirty="0">
                <a:solidFill>
                  <a:srgbClr val="000000">
                    <a:alpha val="100000"/>
                  </a:srgbClr>
                </a:solidFill>
                <a:latin typeface="Arial" panose="020B0604020202020204"/>
                <a:ea typeface="Arial" panose="020B0604020202020204"/>
                <a:cs typeface="Arial" panose="020B0604020202020204"/>
              </a:rPr>
              <a:t>600px)</a:t>
            </a:r>
            <a:endParaRPr lang="en-US" altLang="en-US" sz="2400" dirty="0"/>
          </a:p>
          <a:p>
            <a:pPr algn="r" rtl="0" eaLnBrk="0">
              <a:lnSpc>
                <a:spcPct val="86000"/>
              </a:lnSpc>
              <a:spcBef>
                <a:spcPts val="405"/>
              </a:spcBef>
            </a:pPr>
            <a:r>
              <a:rPr sz="2400" kern="0" spc="210" dirty="0">
                <a:solidFill>
                  <a:srgbClr val="000000">
                    <a:alpha val="100000"/>
                  </a:srgbClr>
                </a:solidFill>
                <a:latin typeface="Arial" panose="020B0604020202020204"/>
                <a:ea typeface="Arial" panose="020B0604020202020204"/>
                <a:cs typeface="Arial" panose="020B0604020202020204"/>
              </a:rPr>
              <a:t>and</a:t>
            </a:r>
            <a:r>
              <a:rPr sz="2400" kern="0" spc="30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000000">
                    <a:alpha val="100000"/>
                  </a:srgbClr>
                </a:solidFill>
                <a:latin typeface="Arial" panose="020B0604020202020204"/>
                <a:ea typeface="Arial" panose="020B0604020202020204"/>
                <a:cs typeface="Arial" panose="020B0604020202020204"/>
              </a:rPr>
              <a:t>(max-width:  800px) </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510" dirty="0">
                <a:solidFill>
                  <a:srgbClr val="000000">
                    <a:alpha val="100000"/>
                  </a:srgbClr>
                </a:solidFill>
                <a:latin typeface="Arial" panose="020B0604020202020204"/>
                <a:ea typeface="Arial" panose="020B0604020202020204"/>
                <a:cs typeface="Arial" panose="020B0604020202020204"/>
              </a:rPr>
              <a:t>...</a:t>
            </a:r>
            <a:r>
              <a:rPr sz="2400" kern="0" spc="230" dirty="0">
                <a:solidFill>
                  <a:srgbClr val="000000">
                    <a:alpha val="100000"/>
                  </a:srgbClr>
                </a:solidFill>
                <a:latin typeface="Arial" panose="020B0604020202020204"/>
                <a:ea typeface="Arial" panose="020B0604020202020204"/>
                <a:cs typeface="Arial" panose="020B0604020202020204"/>
              </a:rPr>
              <a:t>  </a:t>
            </a:r>
            <a:r>
              <a:rPr sz="2400" kern="0" spc="510" dirty="0">
                <a:solidFill>
                  <a:srgbClr val="000000">
                    <a:alpha val="100000"/>
                  </a:srgbClr>
                </a:solidFill>
                <a:latin typeface="Arial" panose="020B0604020202020204"/>
                <a:ea typeface="Arial" panose="020B0604020202020204"/>
                <a:cs typeface="Arial" panose="020B0604020202020204"/>
              </a:rPr>
              <a:t>}</a:t>
            </a:r>
            <a:endParaRPr lang="en-US" altLang="en-US" sz="2400" dirty="0"/>
          </a:p>
          <a:p>
            <a:pPr algn="l" rtl="0" eaLnBrk="0">
              <a:lnSpc>
                <a:spcPct val="127000"/>
              </a:lnSpc>
            </a:pPr>
            <a:endParaRPr lang="en-US" altLang="en-US" sz="1000" dirty="0"/>
          </a:p>
          <a:p>
            <a:pPr algn="l" rtl="0" eaLnBrk="0">
              <a:lnSpc>
                <a:spcPct val="127000"/>
              </a:lnSpc>
            </a:pPr>
            <a:endParaRPr lang="en-US" altLang="en-US" sz="1000" dirty="0"/>
          </a:p>
          <a:p>
            <a:pPr algn="l" rtl="0" eaLnBrk="0">
              <a:lnSpc>
                <a:spcPct val="127000"/>
              </a:lnSpc>
            </a:pPr>
            <a:endParaRPr lang="en-US" altLang="en-US" sz="1000" dirty="0"/>
          </a:p>
          <a:p>
            <a:pPr algn="l" rtl="0" eaLnBrk="0">
              <a:lnSpc>
                <a:spcPct val="100000"/>
              </a:lnSpc>
            </a:pPr>
            <a:endParaRPr lang="en-US" altLang="en-US" sz="600" dirty="0"/>
          </a:p>
          <a:p>
            <a:pPr marL="12700" algn="l" rtl="0" eaLnBrk="0">
              <a:lnSpc>
                <a:spcPct val="73000"/>
              </a:lnSpc>
              <a:spcBef>
                <a:spcPts val="5"/>
              </a:spcBef>
            </a:pPr>
            <a:r>
              <a:rPr sz="2400" kern="0" spc="60" dirty="0">
                <a:solidFill>
                  <a:srgbClr val="000000">
                    <a:alpha val="100000"/>
                  </a:srgbClr>
                </a:solidFill>
                <a:latin typeface="Arial" panose="020B0604020202020204"/>
                <a:ea typeface="Arial" panose="020B0604020202020204"/>
                <a:cs typeface="Arial" panose="020B0604020202020204"/>
              </a:rPr>
              <a:t>@media</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60" dirty="0">
                <a:solidFill>
                  <a:srgbClr val="000000">
                    <a:alpha val="100000"/>
                  </a:srgbClr>
                </a:solidFill>
                <a:latin typeface="Arial" panose="020B0604020202020204"/>
                <a:ea typeface="Arial" panose="020B0604020202020204"/>
                <a:cs typeface="Arial" panose="020B0604020202020204"/>
              </a:rPr>
              <a:t>screen</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60" dirty="0">
                <a:solidFill>
                  <a:srgbClr val="000000">
                    <a:alpha val="100000"/>
                  </a:srgbClr>
                </a:solidFill>
                <a:latin typeface="Arial" panose="020B0604020202020204"/>
                <a:ea typeface="Arial" panose="020B0604020202020204"/>
                <a:cs typeface="Arial" panose="020B0604020202020204"/>
              </a:rPr>
              <a:t>and</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59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graphicFrame>
        <p:nvGraphicFramePr>
          <p:cNvPr id="50" name="table 50"/>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52" name="table 52"/>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322310" algn="l" rtl="0" eaLnBrk="0">
                        <a:lnSpc>
                          <a:spcPct val="83000"/>
                        </a:lnSpc>
                        <a:spcBef>
                          <a:spcPts val="0"/>
                        </a:spcBef>
                      </a:pPr>
                      <a:r>
                        <a:rPr sz="1500" kern="0" spc="-20" dirty="0">
                          <a:solidFill>
                            <a:srgbClr val="FFFFFF">
                              <a:alpha val="100000"/>
                            </a:srgbClr>
                          </a:solidFill>
                          <a:latin typeface="Arial" panose="020B0604020202020204"/>
                          <a:ea typeface="Arial" panose="020B0604020202020204"/>
                          <a:cs typeface="Arial" panose="020B0604020202020204"/>
                        </a:rPr>
                        <a:t>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4"/>
          <p:cNvPicPr>
            <a:picLocks noChangeAspect="1"/>
          </p:cNvPicPr>
          <p:nvPr/>
        </p:nvPicPr>
        <p:blipFill>
          <a:blip r:embed="rId1"/>
          <a:stretch>
            <a:fillRect/>
          </a:stretch>
        </p:blipFill>
        <p:spPr>
          <a:xfrm rot="21600000">
            <a:off x="0" y="901446"/>
            <a:ext cx="9142920" cy="5053317"/>
          </a:xfrm>
          <a:prstGeom prst="rect">
            <a:avLst/>
          </a:prstGeom>
        </p:spPr>
      </p:pic>
      <p:graphicFrame>
        <p:nvGraphicFramePr>
          <p:cNvPr id="56" name="table 56"/>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58" name="table 58"/>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321040"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Words>
  <Application>WPS 演示</Application>
  <PresentationFormat/>
  <Paragraphs>63</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CSS</dc:title>
  <dc:creator>David</dc:creator>
  <cp:lastModifiedBy>fufu</cp:lastModifiedBy>
  <cp:revision>1</cp:revision>
  <dcterms:created xsi:type="dcterms:W3CDTF">2024-04-28T11:23:41Z</dcterms:created>
  <dcterms:modified xsi:type="dcterms:W3CDTF">2024-04-28T11:23:41Z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2024-04-18T12:36:03Z</vt:filetime>
  </property>
  <property fmtid="{D5CDD505-2E9C-101B-9397-08002B2CF9AE}" pid="4" name="ICV">
    <vt:lpwstr>193E0929C79247E28B110DD28FCB9DA0_12</vt:lpwstr>
  </property>
  <property fmtid="{D5CDD505-2E9C-101B-9397-08002B2CF9AE}" pid="5" name="KSOProductBuildVer">
    <vt:lpwstr>2052-12.1.0.16729</vt:lpwstr>
  </property>
</Properties>
</file>