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33415" saveSubsetFonts="1">
  <p:sldMasterIdLst>
    <p:sldMasterId id="2147483648" r:id="rId1"/>
  </p:sldMasterIdLst>
  <p:sldIdLst>
    <p:sldId id="256" r:id="rId2"/>
    <p:sldId id="257" r:id="rId3"/>
    <p:sldId id="265" r:id="rId4"/>
    <p:sldId id="267" r:id="rId5"/>
    <p:sldId id="266" r:id="rId6"/>
    <p:sldId id="268" r:id="rId7"/>
    <p:sldId id="269" r:id="rId8"/>
    <p:sldId id="272" r:id="rId9"/>
    <p:sldId id="273" r:id="rId10"/>
    <p:sldId id="271" r:id="rId11"/>
    <p:sldId id="275" r:id="rId12"/>
    <p:sldId id="276" r:id="rId13"/>
    <p:sldId id="274" r:id="rId14"/>
    <p:sldId id="270" r:id="rId15"/>
    <p:sldId id="258" r:id="rId16"/>
    <p:sldId id="263" r:id="rId17"/>
    <p:sldId id="259" r:id="rId18"/>
    <p:sldId id="264" r:id="rId1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4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1666992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919623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19089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801464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108231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1789649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661046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154839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323799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1069285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82713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474CF-42B4-4245-8ED0-15DF6A95F12F}" type="datetimeFigureOut">
              <a:rPr lang="ko-KR" altLang="en-US" smtClean="0"/>
              <a:t>2019-08-27</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3049984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Object-relational_mapp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oracle.com/technetwork/java/javaee/tech/persistence-jsp-140049.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hibernate.org/" TargetMode="External"/><Relationship Id="rId2" Type="http://schemas.openxmlformats.org/officeDocument/2006/relationships/hyperlink" Target="http://hibernate.org/orm/documentation/5.0/" TargetMode="External"/><Relationship Id="rId1" Type="http://schemas.openxmlformats.org/officeDocument/2006/relationships/slideLayout" Target="../slideLayouts/slideLayout2.xml"/><Relationship Id="rId4" Type="http://schemas.openxmlformats.org/officeDocument/2006/relationships/hyperlink" Target="https://www.baeldung.com/hibernate-second-level-cach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querydsl.com/static/querydsl/4.0.1/reference/ko-KR/html_single/" TargetMode="External"/><Relationship Id="rId2" Type="http://schemas.openxmlformats.org/officeDocument/2006/relationships/hyperlink" Target="http://www.querydsl.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ignite.apache.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oracle.com/technetwork/java/javase/downloads/jdk8-downloads-2133151.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pring.io/tools/sts/al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omcat.apache.org/download-80.cg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ariadb.com/downloads/mariadb-t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docs.spring.io/spring-framework/docs/current/spring-framework-reference/integration.html" TargetMode="External"/><Relationship Id="rId3" Type="http://schemas.openxmlformats.org/officeDocument/2006/relationships/hyperlink" Target="https://docs.spring.io/spring-framework/docs/current/spring-framework-reference/core.html" TargetMode="External"/><Relationship Id="rId7" Type="http://schemas.openxmlformats.org/officeDocument/2006/relationships/hyperlink" Target="https://docs.spring.io/spring/docs/current/spring-framework-reference/web-reactive.html" TargetMode="External"/><Relationship Id="rId2" Type="http://schemas.openxmlformats.org/officeDocument/2006/relationships/hyperlink" Target="https://spring.io/projects/spring-framework" TargetMode="External"/><Relationship Id="rId1" Type="http://schemas.openxmlformats.org/officeDocument/2006/relationships/slideLayout" Target="../slideLayouts/slideLayout2.xml"/><Relationship Id="rId6" Type="http://schemas.openxmlformats.org/officeDocument/2006/relationships/hyperlink" Target="https://docs.spring.io/spring/docs/current/spring-framework-reference/web.html" TargetMode="External"/><Relationship Id="rId5" Type="http://schemas.openxmlformats.org/officeDocument/2006/relationships/hyperlink" Target="https://docs.spring.io/spring-framework/docs/current/spring-framework-reference/data-access.html" TargetMode="External"/><Relationship Id="rId4" Type="http://schemas.openxmlformats.org/officeDocument/2006/relationships/hyperlink" Target="https://docs.spring.io/spring-framework/docs/current/spring-framework-reference/testing.html" TargetMode="External"/><Relationship Id="rId9" Type="http://schemas.openxmlformats.org/officeDocument/2006/relationships/hyperlink" Target="https://docs.spring.io/spring-framework/docs/current/spring-framework-reference/languages.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spring.io/projects/spring-dat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pring.io/projects/spring-data-jp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a:t>폴리텍</a:t>
            </a:r>
            <a:r>
              <a:rPr lang="ko-KR" altLang="en-US" dirty="0"/>
              <a:t> 대학 과제 진행</a:t>
            </a:r>
          </a:p>
        </p:txBody>
      </p:sp>
      <p:sp>
        <p:nvSpPr>
          <p:cNvPr id="3" name="부제목 2"/>
          <p:cNvSpPr>
            <a:spLocks noGrp="1"/>
          </p:cNvSpPr>
          <p:nvPr>
            <p:ph type="subTitle" idx="1"/>
          </p:nvPr>
        </p:nvSpPr>
        <p:spPr/>
        <p:txBody>
          <a:bodyPr/>
          <a:lstStyle/>
          <a:p>
            <a:r>
              <a:rPr lang="en-US" altLang="ko-KR" dirty="0"/>
              <a:t>Spring, Hibernate</a:t>
            </a:r>
            <a:r>
              <a:rPr lang="ko-KR" altLang="en-US" dirty="0"/>
              <a:t>를 사용한 </a:t>
            </a:r>
            <a:r>
              <a:rPr lang="en-US" altLang="ko-KR" dirty="0"/>
              <a:t>UC </a:t>
            </a:r>
            <a:r>
              <a:rPr lang="ko-KR" altLang="en-US" dirty="0"/>
              <a:t>사용자 </a:t>
            </a:r>
            <a:r>
              <a:rPr lang="ko-KR" altLang="en-US" dirty="0" err="1"/>
              <a:t>관리모듈</a:t>
            </a:r>
            <a:r>
              <a:rPr lang="ko-KR" altLang="en-US" dirty="0"/>
              <a:t> 개발</a:t>
            </a:r>
          </a:p>
        </p:txBody>
      </p:sp>
    </p:spTree>
    <p:extLst>
      <p:ext uri="{BB962C8B-B14F-4D97-AF65-F5344CB8AC3E}">
        <p14:creationId xmlns:p14="http://schemas.microsoft.com/office/powerpoint/2010/main" val="1471935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ORM</a:t>
            </a:r>
          </a:p>
          <a:p>
            <a:pPr lvl="1"/>
            <a:r>
              <a:rPr lang="en-US" altLang="ko-KR" b="1" dirty="0">
                <a:hlinkClick r:id="rId2"/>
              </a:rPr>
              <a:t>https://en.wikipedia.org/wiki/Object-relational_mapping</a:t>
            </a:r>
            <a:endParaRPr lang="en-US" altLang="ko-KR" b="1" dirty="0"/>
          </a:p>
          <a:p>
            <a:pPr lvl="1"/>
            <a:endParaRPr lang="en-US" altLang="ko-KR" b="1" dirty="0"/>
          </a:p>
          <a:p>
            <a:endParaRPr lang="en-US" altLang="ko-KR" b="1" dirty="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a:t>Framework</a:t>
            </a:r>
            <a:endParaRPr lang="ko-KR" altLang="en-US" dirty="0"/>
          </a:p>
        </p:txBody>
      </p:sp>
      <p:sp>
        <p:nvSpPr>
          <p:cNvPr id="4" name="Rectangle 1"/>
          <p:cNvSpPr>
            <a:spLocks noChangeArrowheads="1"/>
          </p:cNvSpPr>
          <p:nvPr/>
        </p:nvSpPr>
        <p:spPr bwMode="auto">
          <a:xfrm>
            <a:off x="1133231" y="2974048"/>
            <a:ext cx="9339385" cy="171968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Object-relational mapping (ORM, O/RM, and O/R mapping tool) in computer science is a programming technique for converting data between incompatible type systems using object-oriented programming languages. This creates, in effect, a "virtual object database" that can be used from within the programming language. There are both free and commercial packages available that perform object-relational mapping, although some programmers opt to construct their own ORM tools.</a:t>
            </a:r>
            <a:endParaRPr kumimoji="0" lang="ko-KR" altLang="ko-K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3499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1247291"/>
            <a:ext cx="10515600" cy="4351338"/>
          </a:xfrm>
        </p:spPr>
        <p:txBody>
          <a:bodyPr/>
          <a:lstStyle/>
          <a:p>
            <a:pPr marL="457200" lvl="1" indent="0">
              <a:buNone/>
            </a:pPr>
            <a:endParaRPr lang="en-US" altLang="ko-KR" b="1" dirty="0"/>
          </a:p>
          <a:p>
            <a:r>
              <a:rPr lang="en-US" altLang="ko-KR" b="1" dirty="0"/>
              <a:t>JPA</a:t>
            </a:r>
          </a:p>
          <a:p>
            <a:pPr lvl="1"/>
            <a:r>
              <a:rPr lang="en-US" altLang="ko-KR" b="1" dirty="0">
                <a:hlinkClick r:id="rId2"/>
              </a:rPr>
              <a:t>http://www.oracle.com/technetwork/java/javaee/tech/persistence-jsp-140049.html</a:t>
            </a:r>
            <a:endParaRPr lang="en-US" altLang="ko-KR" b="1" dirty="0"/>
          </a:p>
          <a:p>
            <a:pPr lvl="1"/>
            <a:endParaRPr lang="en-US" altLang="ko-KR" b="1" dirty="0"/>
          </a:p>
          <a:p>
            <a:endParaRPr lang="en-US" altLang="ko-KR" b="1" dirty="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a:t>Framework</a:t>
            </a:r>
            <a:endParaRPr lang="ko-KR" altLang="en-US" dirty="0"/>
          </a:p>
        </p:txBody>
      </p:sp>
      <p:sp>
        <p:nvSpPr>
          <p:cNvPr id="4" name="Rectangle 1"/>
          <p:cNvSpPr>
            <a:spLocks noChangeArrowheads="1"/>
          </p:cNvSpPr>
          <p:nvPr/>
        </p:nvSpPr>
        <p:spPr bwMode="auto">
          <a:xfrm>
            <a:off x="1133231" y="3112547"/>
            <a:ext cx="9339385" cy="144268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The Java Persistence API provides a POJO persistence model for object-relational mapping. The Java Persistence API was developed by the EJB 3.0 software expert group as part of JSR 220, but its use is not limited to EJB software components. It can also be used directly by web applications and application clients, and even outside the Java EE platform, for example, in Java SE applications. See JSR 220.</a:t>
            </a:r>
            <a:endParaRPr kumimoji="0" lang="ko-KR" altLang="ko-K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8335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Hibernate</a:t>
            </a:r>
          </a:p>
          <a:p>
            <a:pPr lvl="1"/>
            <a:r>
              <a:rPr lang="en-US" altLang="ko-KR" b="1" dirty="0">
                <a:hlinkClick r:id="rId2"/>
              </a:rPr>
              <a:t>http://hibernate.org/orm/documentation/5.0/</a:t>
            </a:r>
            <a:endParaRPr lang="en-US" altLang="ko-KR" b="1" dirty="0"/>
          </a:p>
          <a:p>
            <a:pPr lvl="1"/>
            <a:r>
              <a:rPr lang="en-US" altLang="ko-KR" b="1" dirty="0">
                <a:hlinkClick r:id="rId3"/>
              </a:rPr>
              <a:t>http://hibernate.org/</a:t>
            </a:r>
            <a:endParaRPr lang="en-US" altLang="ko-KR" b="1" dirty="0"/>
          </a:p>
          <a:p>
            <a:pPr lvl="1"/>
            <a:r>
              <a:rPr lang="en-US" altLang="ko-KR" b="1" dirty="0">
                <a:hlinkClick r:id="rId4"/>
              </a:rPr>
              <a:t>https://www.baeldung.com/hibernate-second-level-cache</a:t>
            </a:r>
            <a:endParaRPr lang="en-US" altLang="ko-KR" b="1" dirty="0"/>
          </a:p>
          <a:p>
            <a:endParaRPr lang="en-US" altLang="ko-KR" b="1" dirty="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a:t>Framework</a:t>
            </a:r>
            <a:endParaRPr lang="ko-KR" altLang="en-US" dirty="0"/>
          </a:p>
        </p:txBody>
      </p:sp>
      <p:sp>
        <p:nvSpPr>
          <p:cNvPr id="4" name="Rectangle 1"/>
          <p:cNvSpPr>
            <a:spLocks noChangeArrowheads="1"/>
          </p:cNvSpPr>
          <p:nvPr/>
        </p:nvSpPr>
        <p:spPr bwMode="auto">
          <a:xfrm>
            <a:off x="1133231" y="3680891"/>
            <a:ext cx="9339385" cy="116568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Hibernate ORM enables developers to more easily write applications whose data outlives the application process. As an Object/Relational Mapping (ORM) framework, Hibernate is concerned with data persistence as it applies to relational databases (via JDBC). Unfamiliar with the notion of ORM? Read here.</a:t>
            </a:r>
            <a:endParaRPr kumimoji="0" lang="ko-KR" altLang="ko-K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8917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err="1"/>
              <a:t>Querydsl</a:t>
            </a:r>
            <a:endParaRPr lang="en-US" altLang="ko-KR" b="1" dirty="0"/>
          </a:p>
          <a:p>
            <a:pPr lvl="1"/>
            <a:r>
              <a:rPr lang="en-US" altLang="ko-KR" b="1" dirty="0">
                <a:hlinkClick r:id="rId2"/>
              </a:rPr>
              <a:t>http://www.querydsl.com/</a:t>
            </a:r>
            <a:endParaRPr lang="en-US" altLang="ko-KR" b="1" dirty="0"/>
          </a:p>
          <a:p>
            <a:pPr lvl="1"/>
            <a:r>
              <a:rPr lang="en-US" altLang="ko-KR" b="1" dirty="0">
                <a:hlinkClick r:id="rId3"/>
              </a:rPr>
              <a:t>http://www.querydsl.com/static/querydsl/4.0.1/reference/ko-KR/html_single/</a:t>
            </a:r>
            <a:endParaRPr lang="en-US" altLang="ko-KR" b="1" dirty="0"/>
          </a:p>
          <a:p>
            <a:pPr lvl="1"/>
            <a:endParaRPr lang="en-US" altLang="ko-KR" b="1" dirty="0"/>
          </a:p>
          <a:p>
            <a:pPr lvl="1"/>
            <a:endParaRPr lang="en-US" altLang="ko-KR" b="1" dirty="0"/>
          </a:p>
          <a:p>
            <a:pPr marL="0" indent="0">
              <a:buNone/>
            </a:pPr>
            <a:endParaRPr lang="en-US" altLang="ko-KR" b="1" dirty="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a:t>Framework</a:t>
            </a:r>
            <a:endParaRPr lang="ko-KR" altLang="en-US" dirty="0"/>
          </a:p>
        </p:txBody>
      </p:sp>
      <p:sp>
        <p:nvSpPr>
          <p:cNvPr id="2" name="Rectangle 1"/>
          <p:cNvSpPr>
            <a:spLocks noChangeArrowheads="1"/>
          </p:cNvSpPr>
          <p:nvPr/>
        </p:nvSpPr>
        <p:spPr bwMode="auto">
          <a:xfrm>
            <a:off x="1133231" y="3606196"/>
            <a:ext cx="9339385" cy="61168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Unified Queries for Java.</a:t>
            </a:r>
            <a:br>
              <a:rPr lang="en-US" altLang="ko-KR" dirty="0"/>
            </a:br>
            <a:r>
              <a:rPr lang="en-US" altLang="ko-KR" dirty="0" err="1"/>
              <a:t>Querydsl</a:t>
            </a:r>
            <a:r>
              <a:rPr lang="en-US" altLang="ko-KR" dirty="0"/>
              <a:t> is compact, safe and easy to learn.</a:t>
            </a:r>
          </a:p>
        </p:txBody>
      </p:sp>
    </p:spTree>
    <p:extLst>
      <p:ext uri="{BB962C8B-B14F-4D97-AF65-F5344CB8AC3E}">
        <p14:creationId xmlns:p14="http://schemas.microsoft.com/office/powerpoint/2010/main" val="1051887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Apache ignite</a:t>
            </a:r>
          </a:p>
          <a:p>
            <a:pPr lvl="1"/>
            <a:r>
              <a:rPr lang="en-US" altLang="ko-KR" b="1" dirty="0">
                <a:hlinkClick r:id="rId2"/>
              </a:rPr>
              <a:t>https://ignite.apache.org/</a:t>
            </a:r>
            <a:endParaRPr lang="en-US" altLang="ko-KR" b="1" dirty="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a:t>Framework</a:t>
            </a:r>
            <a:endParaRPr lang="ko-KR" altLang="en-US" dirty="0"/>
          </a:p>
        </p:txBody>
      </p:sp>
      <p:sp>
        <p:nvSpPr>
          <p:cNvPr id="4" name="Rectangle 1"/>
          <p:cNvSpPr>
            <a:spLocks noChangeArrowheads="1"/>
          </p:cNvSpPr>
          <p:nvPr/>
        </p:nvSpPr>
        <p:spPr bwMode="auto">
          <a:xfrm>
            <a:off x="1133231" y="2897171"/>
            <a:ext cx="9339385" cy="88868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Ignite™ is a memory-centric distributed </a:t>
            </a:r>
            <a:r>
              <a:rPr lang="en-US" altLang="ko-KR" b="1" dirty="0"/>
              <a:t>database</a:t>
            </a:r>
            <a:r>
              <a:rPr lang="en-US" altLang="ko-KR" dirty="0"/>
              <a:t>, </a:t>
            </a:r>
            <a:r>
              <a:rPr lang="en-US" altLang="ko-KR" b="1" dirty="0"/>
              <a:t>caching</a:t>
            </a:r>
            <a:r>
              <a:rPr lang="en-US" altLang="ko-KR" dirty="0"/>
              <a:t>, and </a:t>
            </a:r>
            <a:r>
              <a:rPr lang="en-US" altLang="ko-KR" b="1" dirty="0"/>
              <a:t>processing</a:t>
            </a:r>
            <a:r>
              <a:rPr lang="en-US" altLang="ko-KR" dirty="0"/>
              <a:t> platform for transactional, analytical, and streaming workloads delivering in-memory speeds at petabyte scale</a:t>
            </a:r>
          </a:p>
        </p:txBody>
      </p:sp>
    </p:spTree>
    <p:extLst>
      <p:ext uri="{BB962C8B-B14F-4D97-AF65-F5344CB8AC3E}">
        <p14:creationId xmlns:p14="http://schemas.microsoft.com/office/powerpoint/2010/main" val="2580394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658690"/>
          </a:xfrm>
        </p:spPr>
        <p:txBody>
          <a:bodyPr>
            <a:normAutofit/>
          </a:bodyPr>
          <a:lstStyle/>
          <a:p>
            <a:r>
              <a:rPr lang="ko-KR" altLang="en-US" sz="3200" dirty="0"/>
              <a:t>구현 내용 </a:t>
            </a:r>
            <a:r>
              <a:rPr lang="en-US" altLang="ko-KR" sz="3200" dirty="0"/>
              <a:t>– </a:t>
            </a:r>
            <a:r>
              <a:rPr lang="ko-KR" altLang="en-US" sz="3200" dirty="0"/>
              <a:t>사용자</a:t>
            </a:r>
          </a:p>
        </p:txBody>
      </p:sp>
      <p:sp>
        <p:nvSpPr>
          <p:cNvPr id="3" name="내용 개체 틀 2"/>
          <p:cNvSpPr>
            <a:spLocks noGrp="1"/>
          </p:cNvSpPr>
          <p:nvPr>
            <p:ph idx="1"/>
          </p:nvPr>
        </p:nvSpPr>
        <p:spPr>
          <a:xfrm>
            <a:off x="990600" y="4477981"/>
            <a:ext cx="10515600" cy="1855416"/>
          </a:xfrm>
        </p:spPr>
        <p:txBody>
          <a:bodyPr>
            <a:normAutofit/>
          </a:bodyPr>
          <a:lstStyle/>
          <a:p>
            <a:r>
              <a:rPr lang="ko-KR" altLang="en-US" sz="1400" dirty="0"/>
              <a:t>사용자를 입력 하고 정상적으로 입력 되었는지를 확인 한다</a:t>
            </a:r>
            <a:r>
              <a:rPr lang="en-US" altLang="ko-KR" sz="1400" dirty="0"/>
              <a:t>. </a:t>
            </a:r>
          </a:p>
          <a:p>
            <a:r>
              <a:rPr lang="ko-KR" altLang="en-US" sz="1400" dirty="0"/>
              <a:t>사용자를 수정 하고 정상적으로 수정 되었는지를 확인 한다</a:t>
            </a:r>
            <a:r>
              <a:rPr lang="en-US" altLang="ko-KR" sz="1400" dirty="0"/>
              <a:t>.</a:t>
            </a:r>
          </a:p>
          <a:p>
            <a:r>
              <a:rPr lang="ko-KR" altLang="en-US" sz="1400" dirty="0"/>
              <a:t>사용자를 삭제 하고 정상적으로 삭제 되었는지를 확인 한다</a:t>
            </a:r>
            <a:r>
              <a:rPr lang="en-US" altLang="ko-KR" sz="1400" dirty="0"/>
              <a:t>.</a:t>
            </a:r>
          </a:p>
          <a:p>
            <a:r>
              <a:rPr lang="ko-KR" altLang="en-US" sz="1400" dirty="0"/>
              <a:t>특정 이름으로 사용자 리스트를 검색 하고 결과를 확인 한다</a:t>
            </a:r>
            <a:r>
              <a:rPr lang="en-US" altLang="ko-KR" sz="1400" dirty="0"/>
              <a:t>., </a:t>
            </a:r>
            <a:r>
              <a:rPr lang="ko-KR" altLang="en-US" sz="1400" dirty="0"/>
              <a:t>여러 명의 사용자가 이미 입력 되어 있는 상황에서 특정 이름으로 </a:t>
            </a:r>
            <a:r>
              <a:rPr lang="en-US" altLang="ko-KR" sz="1400" dirty="0"/>
              <a:t>2</a:t>
            </a:r>
            <a:r>
              <a:rPr lang="ko-KR" altLang="en-US" sz="1400" dirty="0"/>
              <a:t>명 이상 조회 될 수 있도록 한다</a:t>
            </a:r>
            <a:r>
              <a:rPr lang="en-US" altLang="ko-KR" sz="1400" dirty="0"/>
              <a:t>.</a:t>
            </a:r>
          </a:p>
        </p:txBody>
      </p:sp>
      <p:sp>
        <p:nvSpPr>
          <p:cNvPr id="4" name="제목 1"/>
          <p:cNvSpPr txBox="1">
            <a:spLocks/>
          </p:cNvSpPr>
          <p:nvPr/>
        </p:nvSpPr>
        <p:spPr>
          <a:xfrm>
            <a:off x="838200" y="3607538"/>
            <a:ext cx="10515600" cy="65869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sz="3200" dirty="0"/>
              <a:t>테스트</a:t>
            </a:r>
          </a:p>
        </p:txBody>
      </p:sp>
      <p:sp>
        <p:nvSpPr>
          <p:cNvPr id="5" name="내용 개체 틀 2"/>
          <p:cNvSpPr txBox="1">
            <a:spLocks/>
          </p:cNvSpPr>
          <p:nvPr/>
        </p:nvSpPr>
        <p:spPr>
          <a:xfrm>
            <a:off x="990600" y="1235569"/>
            <a:ext cx="10515600" cy="2160216"/>
          </a:xfrm>
          <a:prstGeom prst="rect">
            <a:avLst/>
          </a:prstGeom>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z="1400" dirty="0"/>
              <a:t>사용자 </a:t>
            </a:r>
            <a:r>
              <a:rPr lang="en-US" altLang="ko-KR" sz="1400" dirty="0"/>
              <a:t>Entity </a:t>
            </a:r>
            <a:r>
              <a:rPr lang="ko-KR" altLang="en-US" sz="1400" dirty="0"/>
              <a:t>구현</a:t>
            </a:r>
            <a:r>
              <a:rPr lang="en-US" altLang="ko-KR" sz="1400" dirty="0"/>
              <a:t>(</a:t>
            </a:r>
            <a:r>
              <a:rPr lang="ko-KR" altLang="en-US" sz="1400" dirty="0"/>
              <a:t>사용자의 이름 컬럼은 </a:t>
            </a:r>
            <a:r>
              <a:rPr lang="en-US" altLang="ko-KR" sz="1400" dirty="0"/>
              <a:t>20byte</a:t>
            </a:r>
            <a:r>
              <a:rPr lang="ko-KR" altLang="en-US" sz="1400" dirty="0"/>
              <a:t>로 제한</a:t>
            </a:r>
            <a:r>
              <a:rPr lang="en-US" altLang="ko-KR" sz="1400" dirty="0"/>
              <a:t>)</a:t>
            </a:r>
          </a:p>
          <a:p>
            <a:r>
              <a:rPr lang="ko-KR" altLang="en-US" sz="1400" dirty="0"/>
              <a:t>사용자 </a:t>
            </a:r>
            <a:r>
              <a:rPr lang="en-US" altLang="ko-KR" sz="1400" dirty="0"/>
              <a:t>Entity</a:t>
            </a:r>
            <a:r>
              <a:rPr lang="ko-KR" altLang="en-US" sz="1400" dirty="0"/>
              <a:t>는 전화기 </a:t>
            </a:r>
            <a:r>
              <a:rPr lang="en-US" altLang="ko-KR" sz="1400" dirty="0"/>
              <a:t>Entity</a:t>
            </a:r>
            <a:r>
              <a:rPr lang="ko-KR" altLang="en-US" sz="1400" dirty="0"/>
              <a:t>와 </a:t>
            </a:r>
            <a:r>
              <a:rPr lang="en-US" altLang="ko-KR" sz="1400" dirty="0" err="1"/>
              <a:t>OneToMany</a:t>
            </a:r>
            <a:r>
              <a:rPr lang="ko-KR" altLang="en-US" sz="1400" dirty="0"/>
              <a:t>로 매핑 되어야 하며 </a:t>
            </a:r>
            <a:r>
              <a:rPr lang="en-US" altLang="ko-KR" sz="1400" dirty="0"/>
              <a:t>Collection</a:t>
            </a:r>
            <a:r>
              <a:rPr lang="ko-KR" altLang="en-US" sz="1400" dirty="0"/>
              <a:t>에 대하여 </a:t>
            </a:r>
            <a:r>
              <a:rPr lang="en-US" altLang="ko-KR" sz="1400" dirty="0"/>
              <a:t>Cache</a:t>
            </a:r>
            <a:r>
              <a:rPr lang="ko-KR" altLang="en-US" sz="1400" dirty="0"/>
              <a:t>가 적용 되어야 함</a:t>
            </a:r>
            <a:r>
              <a:rPr lang="en-US" altLang="ko-KR" sz="1400" dirty="0"/>
              <a:t>. </a:t>
            </a:r>
          </a:p>
          <a:p>
            <a:r>
              <a:rPr lang="ko-KR" altLang="en-US" sz="1400" dirty="0"/>
              <a:t>사용자 </a:t>
            </a:r>
            <a:r>
              <a:rPr lang="en-US" altLang="ko-KR" sz="1400" dirty="0"/>
              <a:t>Entity</a:t>
            </a:r>
            <a:r>
              <a:rPr lang="ko-KR" altLang="en-US" sz="1400" dirty="0"/>
              <a:t>는 </a:t>
            </a:r>
            <a:r>
              <a:rPr lang="en-US" altLang="ko-KR" sz="1400" dirty="0"/>
              <a:t>L2 Cache</a:t>
            </a:r>
            <a:r>
              <a:rPr lang="ko-KR" altLang="en-US" sz="1400" dirty="0"/>
              <a:t>가 적용 되어야 함</a:t>
            </a:r>
            <a:r>
              <a:rPr lang="en-US" altLang="ko-KR" sz="1400" dirty="0"/>
              <a:t>. </a:t>
            </a:r>
          </a:p>
          <a:p>
            <a:r>
              <a:rPr lang="ko-KR" altLang="en-US" sz="1400" dirty="0"/>
              <a:t>사용자 </a:t>
            </a:r>
            <a:r>
              <a:rPr lang="en-US" altLang="ko-KR" sz="1400" dirty="0"/>
              <a:t>Entity</a:t>
            </a:r>
            <a:r>
              <a:rPr lang="ko-KR" altLang="en-US" sz="1400" dirty="0"/>
              <a:t>에 대한 </a:t>
            </a:r>
            <a:r>
              <a:rPr lang="en-US" altLang="ko-KR" sz="1400" dirty="0"/>
              <a:t>Repository</a:t>
            </a:r>
            <a:r>
              <a:rPr lang="ko-KR" altLang="en-US" sz="1400" dirty="0"/>
              <a:t>구현</a:t>
            </a:r>
            <a:endParaRPr lang="en-US" altLang="ko-KR" sz="1400" dirty="0"/>
          </a:p>
          <a:p>
            <a:r>
              <a:rPr lang="ko-KR" altLang="en-US" sz="1400" dirty="0"/>
              <a:t>전화기를 조회 하는 화면을 구현 한다</a:t>
            </a:r>
            <a:r>
              <a:rPr lang="en-US" altLang="ko-KR" sz="1400" dirty="0"/>
              <a:t>. </a:t>
            </a:r>
          </a:p>
          <a:p>
            <a:r>
              <a:rPr lang="ko-KR" altLang="en-US" sz="1400" dirty="0"/>
              <a:t>전화기를 추가</a:t>
            </a:r>
            <a:r>
              <a:rPr lang="en-US" altLang="ko-KR" sz="1400" dirty="0"/>
              <a:t>, </a:t>
            </a:r>
            <a:r>
              <a:rPr lang="ko-KR" altLang="en-US" sz="1400" dirty="0"/>
              <a:t>수정</a:t>
            </a:r>
            <a:r>
              <a:rPr lang="en-US" altLang="ko-KR" sz="1400" dirty="0"/>
              <a:t>, </a:t>
            </a:r>
            <a:r>
              <a:rPr lang="ko-KR" altLang="en-US" sz="1400" dirty="0"/>
              <a:t>삭제 하는 화면을 구현 한다</a:t>
            </a:r>
            <a:r>
              <a:rPr lang="en-US" altLang="ko-KR" sz="1400" dirty="0"/>
              <a:t>. </a:t>
            </a:r>
          </a:p>
          <a:p>
            <a:r>
              <a:rPr lang="ko-KR" altLang="en-US" sz="1400" dirty="0"/>
              <a:t>특정 이름으로 사용자 리스트를 검색 하는 서비스 구현</a:t>
            </a:r>
            <a:r>
              <a:rPr lang="en-US" altLang="ko-KR" sz="1400" dirty="0"/>
              <a:t>(Query Cache</a:t>
            </a:r>
            <a:r>
              <a:rPr lang="ko-KR" altLang="en-US" sz="1400" dirty="0"/>
              <a:t>를 적용 해야 함</a:t>
            </a:r>
            <a:r>
              <a:rPr lang="en-US" altLang="ko-KR" sz="1400" dirty="0"/>
              <a:t>. DB</a:t>
            </a:r>
            <a:r>
              <a:rPr lang="ko-KR" altLang="en-US" sz="1400" dirty="0"/>
              <a:t>에서 </a:t>
            </a:r>
            <a:r>
              <a:rPr lang="en-US" altLang="ko-KR" sz="1400" dirty="0"/>
              <a:t>LIKE </a:t>
            </a:r>
            <a:r>
              <a:rPr lang="ko-KR" altLang="en-US" sz="1400" dirty="0"/>
              <a:t>로 검색 해야 함</a:t>
            </a:r>
            <a:r>
              <a:rPr lang="en-US" altLang="ko-KR" sz="1400" dirty="0"/>
              <a:t>)</a:t>
            </a:r>
          </a:p>
        </p:txBody>
      </p:sp>
    </p:spTree>
    <p:extLst>
      <p:ext uri="{BB962C8B-B14F-4D97-AF65-F5344CB8AC3E}">
        <p14:creationId xmlns:p14="http://schemas.microsoft.com/office/powerpoint/2010/main" val="74464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658690"/>
          </a:xfrm>
        </p:spPr>
        <p:txBody>
          <a:bodyPr>
            <a:normAutofit/>
          </a:bodyPr>
          <a:lstStyle/>
          <a:p>
            <a:r>
              <a:rPr lang="ko-KR" altLang="en-US" sz="3200" dirty="0"/>
              <a:t>구현 내용 </a:t>
            </a:r>
            <a:r>
              <a:rPr lang="en-US" altLang="ko-KR" sz="3200" dirty="0"/>
              <a:t>– </a:t>
            </a:r>
            <a:r>
              <a:rPr lang="ko-KR" altLang="en-US" sz="3200" dirty="0"/>
              <a:t>전화기</a:t>
            </a:r>
          </a:p>
        </p:txBody>
      </p:sp>
      <p:sp>
        <p:nvSpPr>
          <p:cNvPr id="3" name="내용 개체 틀 2"/>
          <p:cNvSpPr>
            <a:spLocks noGrp="1"/>
          </p:cNvSpPr>
          <p:nvPr>
            <p:ph idx="1"/>
          </p:nvPr>
        </p:nvSpPr>
        <p:spPr>
          <a:xfrm>
            <a:off x="990600" y="4477981"/>
            <a:ext cx="10515600" cy="1855416"/>
          </a:xfrm>
        </p:spPr>
        <p:txBody>
          <a:bodyPr>
            <a:normAutofit/>
          </a:bodyPr>
          <a:lstStyle/>
          <a:p>
            <a:r>
              <a:rPr lang="ko-KR" altLang="en-US" sz="1400" dirty="0"/>
              <a:t>전화기를 입력 하고 정상적으로 입력 되었는지를 확인 한다</a:t>
            </a:r>
            <a:r>
              <a:rPr lang="en-US" altLang="ko-KR" sz="1400" dirty="0"/>
              <a:t>. </a:t>
            </a:r>
          </a:p>
          <a:p>
            <a:r>
              <a:rPr lang="ko-KR" altLang="en-US" sz="1400" dirty="0"/>
              <a:t>전화기를 수정 하고 정상적으로 수정 되었는지를 확인 한다</a:t>
            </a:r>
            <a:r>
              <a:rPr lang="en-US" altLang="ko-KR" sz="1400" dirty="0"/>
              <a:t>. </a:t>
            </a:r>
          </a:p>
          <a:p>
            <a:r>
              <a:rPr lang="ko-KR" altLang="en-US" sz="1400" dirty="0"/>
              <a:t>전화기를 삭제 하고 정상적으로 삭제 되었는지를 확인 한다</a:t>
            </a:r>
            <a:r>
              <a:rPr lang="en-US" altLang="ko-KR" sz="1400" dirty="0"/>
              <a:t>. </a:t>
            </a:r>
          </a:p>
          <a:p>
            <a:r>
              <a:rPr lang="ko-KR" altLang="en-US" sz="1400" dirty="0"/>
              <a:t>전화번호로 사용자 리스트를 검색 하고 결과를 확인 한다</a:t>
            </a:r>
            <a:r>
              <a:rPr lang="en-US" altLang="ko-KR" sz="1400" dirty="0"/>
              <a:t>. </a:t>
            </a:r>
          </a:p>
          <a:p>
            <a:endParaRPr lang="en-US" altLang="ko-KR" sz="1400" dirty="0"/>
          </a:p>
        </p:txBody>
      </p:sp>
      <p:sp>
        <p:nvSpPr>
          <p:cNvPr id="4" name="제목 1"/>
          <p:cNvSpPr txBox="1">
            <a:spLocks/>
          </p:cNvSpPr>
          <p:nvPr/>
        </p:nvSpPr>
        <p:spPr>
          <a:xfrm>
            <a:off x="838200" y="3607538"/>
            <a:ext cx="10515600" cy="65869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sz="3200" dirty="0"/>
              <a:t>테스트</a:t>
            </a:r>
          </a:p>
        </p:txBody>
      </p:sp>
      <p:sp>
        <p:nvSpPr>
          <p:cNvPr id="5" name="내용 개체 틀 2"/>
          <p:cNvSpPr txBox="1">
            <a:spLocks/>
          </p:cNvSpPr>
          <p:nvPr/>
        </p:nvSpPr>
        <p:spPr>
          <a:xfrm>
            <a:off x="990600" y="1540369"/>
            <a:ext cx="10515600" cy="1855416"/>
          </a:xfrm>
          <a:prstGeom prst="rect">
            <a:avLst/>
          </a:prstGeom>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z="1400" dirty="0"/>
              <a:t>전화기 </a:t>
            </a:r>
            <a:r>
              <a:rPr lang="en-US" altLang="ko-KR" sz="1400" dirty="0"/>
              <a:t>Entity </a:t>
            </a:r>
            <a:r>
              <a:rPr lang="ko-KR" altLang="en-US" sz="1400" dirty="0"/>
              <a:t>구현</a:t>
            </a:r>
            <a:endParaRPr lang="en-US" altLang="ko-KR" sz="1400" dirty="0"/>
          </a:p>
          <a:p>
            <a:r>
              <a:rPr lang="ko-KR" altLang="en-US" sz="1400" dirty="0"/>
              <a:t>전화기 </a:t>
            </a:r>
            <a:r>
              <a:rPr lang="en-US" altLang="ko-KR" sz="1400" dirty="0"/>
              <a:t>Entity</a:t>
            </a:r>
            <a:r>
              <a:rPr lang="ko-KR" altLang="en-US" sz="1400" dirty="0"/>
              <a:t>는 </a:t>
            </a:r>
            <a:r>
              <a:rPr lang="en-US" altLang="ko-KR" sz="1400" dirty="0"/>
              <a:t>L2 Cache</a:t>
            </a:r>
            <a:r>
              <a:rPr lang="ko-KR" altLang="en-US" sz="1400" dirty="0"/>
              <a:t>가 적용 되어야 한다</a:t>
            </a:r>
            <a:r>
              <a:rPr lang="en-US" altLang="ko-KR" sz="1400" dirty="0"/>
              <a:t>. </a:t>
            </a:r>
          </a:p>
          <a:p>
            <a:r>
              <a:rPr lang="ko-KR" altLang="en-US" sz="1400" dirty="0"/>
              <a:t>전화기 </a:t>
            </a:r>
            <a:r>
              <a:rPr lang="en-US" altLang="ko-KR" sz="1400" dirty="0"/>
              <a:t>Entity</a:t>
            </a:r>
            <a:r>
              <a:rPr lang="ko-KR" altLang="en-US" sz="1400" dirty="0"/>
              <a:t>에 대한 </a:t>
            </a:r>
            <a:r>
              <a:rPr lang="en-US" altLang="ko-KR" sz="1400" dirty="0"/>
              <a:t>Repository</a:t>
            </a:r>
            <a:r>
              <a:rPr lang="ko-KR" altLang="en-US" sz="1400" dirty="0"/>
              <a:t>구현</a:t>
            </a:r>
            <a:endParaRPr lang="en-US" altLang="ko-KR" sz="1400" dirty="0"/>
          </a:p>
          <a:p>
            <a:r>
              <a:rPr lang="ko-KR" altLang="en-US" sz="1400" dirty="0"/>
              <a:t>전화기를 조회 하는 화면을 구현 한다</a:t>
            </a:r>
            <a:r>
              <a:rPr lang="en-US" altLang="ko-KR" sz="1400" dirty="0"/>
              <a:t>. </a:t>
            </a:r>
          </a:p>
          <a:p>
            <a:r>
              <a:rPr lang="ko-KR" altLang="en-US" sz="1400" dirty="0"/>
              <a:t>전화기를 추가</a:t>
            </a:r>
            <a:r>
              <a:rPr lang="en-US" altLang="ko-KR" sz="1400" dirty="0"/>
              <a:t>, </a:t>
            </a:r>
            <a:r>
              <a:rPr lang="ko-KR" altLang="en-US" sz="1400" dirty="0"/>
              <a:t>수정</a:t>
            </a:r>
            <a:r>
              <a:rPr lang="en-US" altLang="ko-KR" sz="1400" dirty="0"/>
              <a:t>, </a:t>
            </a:r>
            <a:r>
              <a:rPr lang="ko-KR" altLang="en-US" sz="1400" dirty="0"/>
              <a:t>삭제 하는 화면을 구현 한다</a:t>
            </a:r>
            <a:r>
              <a:rPr lang="en-US" altLang="ko-KR" sz="1400" dirty="0"/>
              <a:t>. </a:t>
            </a:r>
          </a:p>
          <a:p>
            <a:r>
              <a:rPr lang="ko-KR" altLang="en-US" sz="1400" dirty="0"/>
              <a:t>전화번호로 사용자 리스트를 검색 하는 서비스 구현</a:t>
            </a:r>
            <a:r>
              <a:rPr lang="en-US" altLang="ko-KR" sz="1400" dirty="0"/>
              <a:t> (Query Cache</a:t>
            </a:r>
            <a:r>
              <a:rPr lang="ko-KR" altLang="en-US" sz="1400" dirty="0"/>
              <a:t>를 적용 해야 함</a:t>
            </a:r>
            <a:r>
              <a:rPr lang="en-US" altLang="ko-KR" sz="1400" dirty="0"/>
              <a:t>)</a:t>
            </a:r>
          </a:p>
        </p:txBody>
      </p:sp>
    </p:spTree>
    <p:extLst>
      <p:ext uri="{BB962C8B-B14F-4D97-AF65-F5344CB8AC3E}">
        <p14:creationId xmlns:p14="http://schemas.microsoft.com/office/powerpoint/2010/main" val="1327865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진행 방안</a:t>
            </a:r>
          </a:p>
        </p:txBody>
      </p:sp>
      <p:sp>
        <p:nvSpPr>
          <p:cNvPr id="3" name="내용 개체 틀 2"/>
          <p:cNvSpPr>
            <a:spLocks noGrp="1"/>
          </p:cNvSpPr>
          <p:nvPr>
            <p:ph idx="1"/>
          </p:nvPr>
        </p:nvSpPr>
        <p:spPr/>
        <p:txBody>
          <a:bodyPr/>
          <a:lstStyle/>
          <a:p>
            <a:r>
              <a:rPr lang="ko-KR" altLang="en-US" dirty="0"/>
              <a:t>환경 설정이 되어있는 </a:t>
            </a:r>
            <a:r>
              <a:rPr lang="en-US" altLang="ko-KR" dirty="0"/>
              <a:t>Eclipse </a:t>
            </a:r>
            <a:r>
              <a:rPr lang="ko-KR" altLang="en-US" dirty="0"/>
              <a:t>프로젝트를 제공 함</a:t>
            </a:r>
            <a:r>
              <a:rPr lang="en-US" altLang="ko-KR" dirty="0"/>
              <a:t>. </a:t>
            </a:r>
          </a:p>
          <a:p>
            <a:r>
              <a:rPr lang="ko-KR" altLang="en-US" dirty="0"/>
              <a:t>제출 </a:t>
            </a:r>
            <a:r>
              <a:rPr lang="en-US" altLang="ko-KR" dirty="0"/>
              <a:t>: </a:t>
            </a:r>
            <a:r>
              <a:rPr lang="ko-KR" altLang="en-US" dirty="0"/>
              <a:t>제공된 </a:t>
            </a:r>
            <a:r>
              <a:rPr lang="en-US" altLang="ko-KR" dirty="0"/>
              <a:t>Eclipse </a:t>
            </a:r>
            <a:r>
              <a:rPr lang="ko-KR" altLang="en-US" dirty="0"/>
              <a:t>프로젝트에 구현 후 </a:t>
            </a:r>
            <a:r>
              <a:rPr lang="en-US" altLang="ko-KR" dirty="0"/>
              <a:t>Zip </a:t>
            </a:r>
            <a:r>
              <a:rPr lang="ko-KR" altLang="en-US" dirty="0"/>
              <a:t>으로 압축 하여 제출</a:t>
            </a:r>
            <a:endParaRPr lang="en-US" altLang="ko-KR" dirty="0"/>
          </a:p>
          <a:p>
            <a:r>
              <a:rPr lang="ko-KR" altLang="en-US" dirty="0"/>
              <a:t>개인 과제로 진행</a:t>
            </a:r>
            <a:endParaRPr lang="en-US" altLang="ko-KR" dirty="0"/>
          </a:p>
          <a:p>
            <a:pPr marL="0" indent="0">
              <a:buNone/>
            </a:pPr>
            <a:endParaRPr lang="en-US" altLang="ko-KR" dirty="0"/>
          </a:p>
        </p:txBody>
      </p:sp>
    </p:spTree>
    <p:extLst>
      <p:ext uri="{BB962C8B-B14F-4D97-AF65-F5344CB8AC3E}">
        <p14:creationId xmlns:p14="http://schemas.microsoft.com/office/powerpoint/2010/main" val="1333822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평가 방법</a:t>
            </a:r>
          </a:p>
        </p:txBody>
      </p:sp>
      <p:sp>
        <p:nvSpPr>
          <p:cNvPr id="3" name="내용 개체 틀 2"/>
          <p:cNvSpPr>
            <a:spLocks noGrp="1"/>
          </p:cNvSpPr>
          <p:nvPr>
            <p:ph idx="1"/>
          </p:nvPr>
        </p:nvSpPr>
        <p:spPr/>
        <p:txBody>
          <a:bodyPr/>
          <a:lstStyle/>
          <a:p>
            <a:r>
              <a:rPr lang="ko-KR" altLang="en-US" dirty="0"/>
              <a:t>구현 결과물에 대한 소스 검토</a:t>
            </a:r>
            <a:endParaRPr lang="en-US" altLang="ko-KR" dirty="0"/>
          </a:p>
          <a:p>
            <a:endParaRPr lang="en-US" altLang="ko-KR" dirty="0"/>
          </a:p>
          <a:p>
            <a:r>
              <a:rPr lang="ko-KR" altLang="en-US" dirty="0"/>
              <a:t>프로그램을 실행 하여 성공적으로 수행 되는 지 확인</a:t>
            </a:r>
            <a:endParaRPr lang="en-US" altLang="ko-KR" dirty="0"/>
          </a:p>
          <a:p>
            <a:pPr marL="0" indent="0">
              <a:buNone/>
            </a:pPr>
            <a:endParaRPr lang="en-US" altLang="ko-KR" dirty="0"/>
          </a:p>
          <a:p>
            <a:endParaRPr lang="en-US" altLang="ko-KR" dirty="0"/>
          </a:p>
        </p:txBody>
      </p:sp>
    </p:spTree>
    <p:extLst>
      <p:ext uri="{BB962C8B-B14F-4D97-AF65-F5344CB8AC3E}">
        <p14:creationId xmlns:p14="http://schemas.microsoft.com/office/powerpoint/2010/main" val="724392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모서리가 둥근 직사각형 26"/>
          <p:cNvSpPr/>
          <p:nvPr/>
        </p:nvSpPr>
        <p:spPr>
          <a:xfrm>
            <a:off x="3212123" y="2015659"/>
            <a:ext cx="8127999" cy="3749964"/>
          </a:xfrm>
          <a:prstGeom prst="roundRect">
            <a:avLst/>
          </a:prstGeom>
          <a:solidFill>
            <a:schemeClr val="accent4">
              <a:alpha val="27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lstStyle/>
          <a:p>
            <a:r>
              <a:rPr lang="en-US" altLang="ko-KR" dirty="0"/>
              <a:t>Architecture</a:t>
            </a:r>
            <a:endParaRPr lang="ko-KR" altLang="en-US" dirty="0"/>
          </a:p>
        </p:txBody>
      </p:sp>
      <p:pic>
        <p:nvPicPr>
          <p:cNvPr id="14" name="내용 개체 틀 1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51573" y="2900074"/>
            <a:ext cx="868363" cy="868363"/>
          </a:xfrm>
        </p:spPr>
      </p:pic>
      <p:sp>
        <p:nvSpPr>
          <p:cNvPr id="5" name="모서리가 둥근 직사각형 4"/>
          <p:cNvSpPr/>
          <p:nvPr/>
        </p:nvSpPr>
        <p:spPr>
          <a:xfrm>
            <a:off x="4465127" y="2796487"/>
            <a:ext cx="972000" cy="1094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Controller</a:t>
            </a:r>
          </a:p>
          <a:p>
            <a:pPr algn="ctr"/>
            <a:r>
              <a:rPr lang="en-US" altLang="ko-KR" sz="900" dirty="0"/>
              <a:t>@Controller</a:t>
            </a:r>
          </a:p>
        </p:txBody>
      </p:sp>
      <p:sp>
        <p:nvSpPr>
          <p:cNvPr id="6" name="모서리가 둥근 직사각형 5"/>
          <p:cNvSpPr/>
          <p:nvPr/>
        </p:nvSpPr>
        <p:spPr>
          <a:xfrm>
            <a:off x="5552267" y="2796487"/>
            <a:ext cx="972000" cy="1094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Service</a:t>
            </a:r>
          </a:p>
          <a:p>
            <a:pPr algn="ctr"/>
            <a:r>
              <a:rPr lang="en-US" altLang="ko-KR" sz="900" dirty="0"/>
              <a:t>@Service</a:t>
            </a:r>
            <a:endParaRPr lang="ko-KR" altLang="en-US" sz="900" dirty="0"/>
          </a:p>
        </p:txBody>
      </p:sp>
      <p:sp>
        <p:nvSpPr>
          <p:cNvPr id="7" name="모서리가 둥근 직사각형 6"/>
          <p:cNvSpPr/>
          <p:nvPr/>
        </p:nvSpPr>
        <p:spPr>
          <a:xfrm>
            <a:off x="6639407" y="2796487"/>
            <a:ext cx="972000" cy="10941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sz="900" dirty="0"/>
              <a:t>Repository</a:t>
            </a:r>
          </a:p>
          <a:p>
            <a:pPr algn="ctr"/>
            <a:r>
              <a:rPr lang="en-US" altLang="ko-KR" sz="900" dirty="0"/>
              <a:t>@Repository</a:t>
            </a:r>
          </a:p>
        </p:txBody>
      </p:sp>
      <p:sp>
        <p:nvSpPr>
          <p:cNvPr id="8" name="모서리가 둥근 직사각형 7"/>
          <p:cNvSpPr/>
          <p:nvPr/>
        </p:nvSpPr>
        <p:spPr>
          <a:xfrm>
            <a:off x="7730824" y="2796487"/>
            <a:ext cx="972000" cy="10941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900" dirty="0"/>
              <a:t>Domain</a:t>
            </a:r>
          </a:p>
          <a:p>
            <a:pPr algn="ctr"/>
            <a:r>
              <a:rPr lang="en-US" altLang="ko-KR" sz="900" dirty="0"/>
              <a:t>@Entity</a:t>
            </a:r>
            <a:endParaRPr lang="ko-KR" altLang="en-US" sz="900" dirty="0"/>
          </a:p>
        </p:txBody>
      </p:sp>
      <p:sp>
        <p:nvSpPr>
          <p:cNvPr id="9" name="모서리가 둥근 직사각형 8"/>
          <p:cNvSpPr/>
          <p:nvPr/>
        </p:nvSpPr>
        <p:spPr>
          <a:xfrm>
            <a:off x="8822241" y="2796487"/>
            <a:ext cx="972000" cy="10941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900" dirty="0"/>
              <a:t>Hibernate</a:t>
            </a:r>
          </a:p>
          <a:p>
            <a:pPr algn="ctr"/>
            <a:r>
              <a:rPr lang="en-US" altLang="ko-KR" sz="900" dirty="0"/>
              <a:t>Ignite</a:t>
            </a:r>
          </a:p>
          <a:p>
            <a:pPr algn="ctr"/>
            <a:r>
              <a:rPr lang="en-US" altLang="ko-KR" sz="900" dirty="0"/>
              <a:t>(Hibernate L2 Cache, </a:t>
            </a:r>
            <a:r>
              <a:rPr lang="en-US" altLang="ko-KR" sz="900" dirty="0" err="1"/>
              <a:t>QueryCache</a:t>
            </a:r>
            <a:r>
              <a:rPr lang="en-US" altLang="ko-KR" sz="900" dirty="0"/>
              <a:t>)</a:t>
            </a:r>
          </a:p>
          <a:p>
            <a:pPr algn="ctr"/>
            <a:r>
              <a:rPr lang="en-US" altLang="ko-KR" sz="900" dirty="0"/>
              <a:t>@Cache</a:t>
            </a:r>
          </a:p>
          <a:p>
            <a:pPr algn="ctr"/>
            <a:r>
              <a:rPr lang="en-US" altLang="ko-KR" sz="900" dirty="0"/>
              <a:t>@</a:t>
            </a:r>
            <a:r>
              <a:rPr lang="en-US" altLang="ko-KR" sz="900" dirty="0" err="1"/>
              <a:t>QueryHint</a:t>
            </a:r>
            <a:endParaRPr lang="ko-KR" altLang="en-US" sz="900" dirty="0"/>
          </a:p>
        </p:txBody>
      </p:sp>
      <p:sp>
        <p:nvSpPr>
          <p:cNvPr id="11" name="순서도: 자기 디스크 10"/>
          <p:cNvSpPr/>
          <p:nvPr/>
        </p:nvSpPr>
        <p:spPr>
          <a:xfrm>
            <a:off x="10001094" y="4424862"/>
            <a:ext cx="1193800" cy="112878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dirty="0"/>
              <a:t>Database</a:t>
            </a:r>
          </a:p>
          <a:p>
            <a:pPr algn="ctr"/>
            <a:r>
              <a:rPr lang="en-US" altLang="ko-KR" dirty="0"/>
              <a:t>(H2)</a:t>
            </a:r>
            <a:endParaRPr lang="ko-KR" altLang="en-US" dirty="0"/>
          </a:p>
        </p:txBody>
      </p:sp>
      <p:sp>
        <p:nvSpPr>
          <p:cNvPr id="15" name="왼쪽/오른쪽 화살표 14"/>
          <p:cNvSpPr/>
          <p:nvPr/>
        </p:nvSpPr>
        <p:spPr>
          <a:xfrm>
            <a:off x="2547103" y="3177309"/>
            <a:ext cx="535709" cy="2309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2547103" y="2900074"/>
            <a:ext cx="535709" cy="261610"/>
          </a:xfrm>
          <a:prstGeom prst="rect">
            <a:avLst/>
          </a:prstGeom>
          <a:noFill/>
        </p:spPr>
        <p:txBody>
          <a:bodyPr wrap="square" rtlCol="0">
            <a:spAutoFit/>
          </a:bodyPr>
          <a:lstStyle/>
          <a:p>
            <a:r>
              <a:rPr lang="en-US" altLang="ko-KR" sz="1050" dirty="0"/>
              <a:t>HTTP</a:t>
            </a:r>
            <a:endParaRPr lang="ko-KR" altLang="en-US" sz="1050" dirty="0"/>
          </a:p>
        </p:txBody>
      </p:sp>
      <p:sp>
        <p:nvSpPr>
          <p:cNvPr id="18" name="왼쪽 중괄호 17"/>
          <p:cNvSpPr/>
          <p:nvPr/>
        </p:nvSpPr>
        <p:spPr>
          <a:xfrm rot="16200000">
            <a:off x="4621374" y="4042571"/>
            <a:ext cx="659512" cy="9719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 name="왼쪽 중괄호 18"/>
          <p:cNvSpPr/>
          <p:nvPr/>
        </p:nvSpPr>
        <p:spPr>
          <a:xfrm rot="16200000">
            <a:off x="6252082" y="3499002"/>
            <a:ext cx="659512" cy="205913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0" name="왼쪽/오른쪽 화살표 19"/>
          <p:cNvSpPr/>
          <p:nvPr/>
        </p:nvSpPr>
        <p:spPr>
          <a:xfrm rot="2451655">
            <a:off x="9804499" y="4016630"/>
            <a:ext cx="535709" cy="2309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3946865" y="5005244"/>
            <a:ext cx="2031999" cy="253916"/>
          </a:xfrm>
          <a:prstGeom prst="rect">
            <a:avLst/>
          </a:prstGeom>
          <a:noFill/>
        </p:spPr>
        <p:txBody>
          <a:bodyPr wrap="square" rtlCol="0">
            <a:spAutoFit/>
          </a:bodyPr>
          <a:lstStyle/>
          <a:p>
            <a:pPr algn="ctr"/>
            <a:r>
              <a:rPr lang="en-US" altLang="ko-KR" sz="1050" dirty="0"/>
              <a:t>Spring MVC</a:t>
            </a:r>
            <a:endParaRPr lang="ko-KR" altLang="en-US" sz="1050" dirty="0"/>
          </a:p>
        </p:txBody>
      </p:sp>
      <p:sp>
        <p:nvSpPr>
          <p:cNvPr id="23" name="TextBox 22"/>
          <p:cNvSpPr txBox="1"/>
          <p:nvPr/>
        </p:nvSpPr>
        <p:spPr>
          <a:xfrm>
            <a:off x="5995130" y="4999813"/>
            <a:ext cx="2031999" cy="415498"/>
          </a:xfrm>
          <a:prstGeom prst="rect">
            <a:avLst/>
          </a:prstGeom>
          <a:noFill/>
        </p:spPr>
        <p:txBody>
          <a:bodyPr wrap="square" rtlCol="0">
            <a:spAutoFit/>
          </a:bodyPr>
          <a:lstStyle/>
          <a:p>
            <a:pPr algn="ctr"/>
            <a:r>
              <a:rPr lang="en-US" altLang="ko-KR" sz="1050" dirty="0"/>
              <a:t>Spring Framework, Spring Data JPA</a:t>
            </a:r>
            <a:endParaRPr lang="ko-KR" altLang="en-US" sz="1050" dirty="0"/>
          </a:p>
        </p:txBody>
      </p:sp>
      <p:sp>
        <p:nvSpPr>
          <p:cNvPr id="24" name="왼쪽 중괄호 23"/>
          <p:cNvSpPr/>
          <p:nvPr/>
        </p:nvSpPr>
        <p:spPr>
          <a:xfrm rot="16200000">
            <a:off x="8432779" y="3500876"/>
            <a:ext cx="659512" cy="20634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5" name="TextBox 24"/>
          <p:cNvSpPr txBox="1"/>
          <p:nvPr/>
        </p:nvSpPr>
        <p:spPr>
          <a:xfrm>
            <a:off x="7790251" y="5005244"/>
            <a:ext cx="2031999" cy="253916"/>
          </a:xfrm>
          <a:prstGeom prst="rect">
            <a:avLst/>
          </a:prstGeom>
          <a:noFill/>
        </p:spPr>
        <p:txBody>
          <a:bodyPr wrap="square" rtlCol="0">
            <a:spAutoFit/>
          </a:bodyPr>
          <a:lstStyle/>
          <a:p>
            <a:pPr algn="ctr"/>
            <a:r>
              <a:rPr lang="en-US" altLang="ko-KR" sz="1050" dirty="0"/>
              <a:t>JPA/Hibernate</a:t>
            </a:r>
            <a:endParaRPr lang="ko-KR" altLang="en-US" sz="1050" dirty="0"/>
          </a:p>
        </p:txBody>
      </p:sp>
      <p:sp>
        <p:nvSpPr>
          <p:cNvPr id="28" name="TextBox 27"/>
          <p:cNvSpPr txBox="1"/>
          <p:nvPr/>
        </p:nvSpPr>
        <p:spPr>
          <a:xfrm>
            <a:off x="6996955" y="2143109"/>
            <a:ext cx="1425150" cy="400110"/>
          </a:xfrm>
          <a:prstGeom prst="rect">
            <a:avLst/>
          </a:prstGeom>
          <a:noFill/>
        </p:spPr>
        <p:txBody>
          <a:bodyPr wrap="square" rtlCol="0">
            <a:spAutoFit/>
          </a:bodyPr>
          <a:lstStyle/>
          <a:p>
            <a:r>
              <a:rPr lang="ko-KR" altLang="en-US" sz="2000" b="1" dirty="0"/>
              <a:t>구현 영역</a:t>
            </a:r>
          </a:p>
        </p:txBody>
      </p:sp>
      <p:sp>
        <p:nvSpPr>
          <p:cNvPr id="21" name="모서리가 둥근 직사각형 20"/>
          <p:cNvSpPr/>
          <p:nvPr/>
        </p:nvSpPr>
        <p:spPr>
          <a:xfrm>
            <a:off x="3376007" y="2796487"/>
            <a:ext cx="972000" cy="1094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JSP</a:t>
            </a:r>
          </a:p>
        </p:txBody>
      </p:sp>
      <p:sp>
        <p:nvSpPr>
          <p:cNvPr id="26" name="왼쪽 중괄호 25"/>
          <p:cNvSpPr/>
          <p:nvPr/>
        </p:nvSpPr>
        <p:spPr>
          <a:xfrm rot="16200000">
            <a:off x="3545949" y="4042571"/>
            <a:ext cx="659512" cy="9719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9" name="TextBox 28"/>
          <p:cNvSpPr txBox="1"/>
          <p:nvPr/>
        </p:nvSpPr>
        <p:spPr>
          <a:xfrm>
            <a:off x="2846008" y="5000344"/>
            <a:ext cx="2031999" cy="253916"/>
          </a:xfrm>
          <a:prstGeom prst="rect">
            <a:avLst/>
          </a:prstGeom>
          <a:noFill/>
        </p:spPr>
        <p:txBody>
          <a:bodyPr wrap="square" rtlCol="0">
            <a:spAutoFit/>
          </a:bodyPr>
          <a:lstStyle/>
          <a:p>
            <a:pPr algn="ctr"/>
            <a:r>
              <a:rPr lang="en-US" altLang="ko-KR" sz="1050" dirty="0"/>
              <a:t>J2EE, JSP</a:t>
            </a:r>
            <a:endParaRPr lang="ko-KR" altLang="en-US" sz="1050" dirty="0"/>
          </a:p>
        </p:txBody>
      </p:sp>
    </p:spTree>
    <p:extLst>
      <p:ext uri="{BB962C8B-B14F-4D97-AF65-F5344CB8AC3E}">
        <p14:creationId xmlns:p14="http://schemas.microsoft.com/office/powerpoint/2010/main" val="404578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개발환경 </a:t>
            </a:r>
            <a:r>
              <a:rPr lang="en-US" altLang="ko-KR" dirty="0"/>
              <a:t>- JDK</a:t>
            </a:r>
            <a:endParaRPr lang="ko-KR" altLang="en-US" dirty="0"/>
          </a:p>
        </p:txBody>
      </p:sp>
      <p:sp>
        <p:nvSpPr>
          <p:cNvPr id="3" name="내용 개체 틀 2"/>
          <p:cNvSpPr>
            <a:spLocks noGrp="1"/>
          </p:cNvSpPr>
          <p:nvPr>
            <p:ph idx="1"/>
          </p:nvPr>
        </p:nvSpPr>
        <p:spPr/>
        <p:txBody>
          <a:bodyPr/>
          <a:lstStyle/>
          <a:p>
            <a:r>
              <a:rPr lang="en-US" altLang="ko-KR" b="1" dirty="0"/>
              <a:t>JDK 8</a:t>
            </a:r>
          </a:p>
          <a:p>
            <a:pPr lvl="1"/>
            <a:r>
              <a:rPr lang="en-US" altLang="ko-KR" dirty="0">
                <a:hlinkClick r:id="rId2"/>
              </a:rPr>
              <a:t>http://www.oracle.com/technetwork/java/javase/downloads/jdk8-downloads-2133151.html</a:t>
            </a:r>
            <a:endParaRPr lang="en-US" altLang="ko-KR" dirty="0"/>
          </a:p>
          <a:p>
            <a:pPr lvl="1"/>
            <a:endParaRPr lang="ko-KR" altLang="en-US" dirty="0"/>
          </a:p>
        </p:txBody>
      </p:sp>
    </p:spTree>
    <p:extLst>
      <p:ext uri="{BB962C8B-B14F-4D97-AF65-F5344CB8AC3E}">
        <p14:creationId xmlns:p14="http://schemas.microsoft.com/office/powerpoint/2010/main" val="2780153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Spring Tool Suite</a:t>
            </a:r>
          </a:p>
          <a:p>
            <a:pPr lvl="1"/>
            <a:r>
              <a:rPr lang="en-US" altLang="ko-KR" dirty="0">
                <a:hlinkClick r:id="rId2"/>
              </a:rPr>
              <a:t>https://spring.io/tools/sts/all</a:t>
            </a:r>
            <a:endParaRPr lang="en-US" altLang="ko-KR" dirty="0"/>
          </a:p>
          <a:p>
            <a:pPr lvl="1"/>
            <a:endParaRPr lang="ko-KR" altLang="en-US" dirty="0"/>
          </a:p>
        </p:txBody>
      </p:sp>
      <p:sp>
        <p:nvSpPr>
          <p:cNvPr id="7" name="제목 1"/>
          <p:cNvSpPr>
            <a:spLocks noGrp="1"/>
          </p:cNvSpPr>
          <p:nvPr>
            <p:ph type="title"/>
          </p:nvPr>
        </p:nvSpPr>
        <p:spPr>
          <a:xfrm>
            <a:off x="838200" y="365125"/>
            <a:ext cx="10515600" cy="1325563"/>
          </a:xfrm>
        </p:spPr>
        <p:txBody>
          <a:bodyPr/>
          <a:lstStyle/>
          <a:p>
            <a:r>
              <a:rPr lang="ko-KR" altLang="en-US" dirty="0"/>
              <a:t>개발환경 </a:t>
            </a:r>
            <a:r>
              <a:rPr lang="en-US" altLang="ko-KR" dirty="0"/>
              <a:t>- IDE</a:t>
            </a:r>
            <a:endParaRPr lang="ko-KR" altLang="en-US" dirty="0"/>
          </a:p>
        </p:txBody>
      </p:sp>
    </p:spTree>
    <p:extLst>
      <p:ext uri="{BB962C8B-B14F-4D97-AF65-F5344CB8AC3E}">
        <p14:creationId xmlns:p14="http://schemas.microsoft.com/office/powerpoint/2010/main" val="282956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Apache Tomcat</a:t>
            </a:r>
            <a:r>
              <a:rPr lang="en-US" altLang="ko-KR" b="1" baseline="30000" dirty="0"/>
              <a:t>®</a:t>
            </a:r>
            <a:endParaRPr lang="en-US" altLang="ko-KR" b="1" dirty="0"/>
          </a:p>
          <a:p>
            <a:pPr lvl="1"/>
            <a:r>
              <a:rPr lang="en-US" altLang="ko-KR" dirty="0">
                <a:hlinkClick r:id="rId2"/>
              </a:rPr>
              <a:t>https://tomcat.apache.org/download-80.cgi</a:t>
            </a:r>
            <a:endParaRPr lang="en-US" altLang="ko-KR" dirty="0"/>
          </a:p>
          <a:p>
            <a:pPr lvl="1"/>
            <a:endParaRPr lang="ko-KR" altLang="en-US" dirty="0"/>
          </a:p>
        </p:txBody>
      </p:sp>
      <p:sp>
        <p:nvSpPr>
          <p:cNvPr id="7" name="제목 1"/>
          <p:cNvSpPr>
            <a:spLocks noGrp="1"/>
          </p:cNvSpPr>
          <p:nvPr>
            <p:ph type="title"/>
          </p:nvPr>
        </p:nvSpPr>
        <p:spPr>
          <a:xfrm>
            <a:off x="838200" y="365125"/>
            <a:ext cx="10515600" cy="1325563"/>
          </a:xfrm>
        </p:spPr>
        <p:txBody>
          <a:bodyPr/>
          <a:lstStyle/>
          <a:p>
            <a:r>
              <a:rPr lang="ko-KR" altLang="en-US" dirty="0"/>
              <a:t>개발환경 </a:t>
            </a:r>
            <a:r>
              <a:rPr lang="en-US" altLang="ko-KR" dirty="0"/>
              <a:t>– Servlet Container</a:t>
            </a:r>
            <a:endParaRPr lang="ko-KR" altLang="en-US" dirty="0"/>
          </a:p>
        </p:txBody>
      </p:sp>
    </p:spTree>
    <p:extLst>
      <p:ext uri="{BB962C8B-B14F-4D97-AF65-F5344CB8AC3E}">
        <p14:creationId xmlns:p14="http://schemas.microsoft.com/office/powerpoint/2010/main" val="3402256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err="1"/>
              <a:t>MariaDB</a:t>
            </a:r>
            <a:endParaRPr lang="en-US" altLang="ko-KR" b="1" dirty="0"/>
          </a:p>
          <a:p>
            <a:pPr lvl="1"/>
            <a:r>
              <a:rPr lang="en-US" altLang="ko-KR" dirty="0">
                <a:hlinkClick r:id="rId2"/>
              </a:rPr>
              <a:t>https://mariadb.com/downloads/mariadb-tx</a:t>
            </a:r>
            <a:endParaRPr lang="en-US" altLang="ko-KR" dirty="0"/>
          </a:p>
          <a:p>
            <a:pPr lvl="1"/>
            <a:r>
              <a:rPr lang="en-US" altLang="ko-KR" dirty="0" err="1"/>
              <a:t>jdbc:mariadb</a:t>
            </a:r>
            <a:r>
              <a:rPr lang="en-US" altLang="ko-KR" dirty="0"/>
              <a:t>://127.0.0.1:3306/</a:t>
            </a:r>
            <a:r>
              <a:rPr lang="en-US" altLang="ko-KR" dirty="0" err="1"/>
              <a:t>dbname</a:t>
            </a:r>
            <a:endParaRPr lang="ko-KR" altLang="en-US" dirty="0"/>
          </a:p>
        </p:txBody>
      </p:sp>
      <p:sp>
        <p:nvSpPr>
          <p:cNvPr id="7" name="제목 1"/>
          <p:cNvSpPr>
            <a:spLocks noGrp="1"/>
          </p:cNvSpPr>
          <p:nvPr>
            <p:ph type="title"/>
          </p:nvPr>
        </p:nvSpPr>
        <p:spPr>
          <a:xfrm>
            <a:off x="838200" y="365125"/>
            <a:ext cx="10515600" cy="1325563"/>
          </a:xfrm>
        </p:spPr>
        <p:txBody>
          <a:bodyPr/>
          <a:lstStyle/>
          <a:p>
            <a:r>
              <a:rPr lang="ko-KR" altLang="en-US" dirty="0"/>
              <a:t>개발환경 </a:t>
            </a:r>
            <a:r>
              <a:rPr lang="en-US" altLang="ko-KR" dirty="0"/>
              <a:t>- Database</a:t>
            </a:r>
            <a:endParaRPr lang="ko-KR" altLang="en-US" dirty="0"/>
          </a:p>
        </p:txBody>
      </p:sp>
    </p:spTree>
    <p:extLst>
      <p:ext uri="{BB962C8B-B14F-4D97-AF65-F5344CB8AC3E}">
        <p14:creationId xmlns:p14="http://schemas.microsoft.com/office/powerpoint/2010/main" val="881448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Spring</a:t>
            </a:r>
          </a:p>
          <a:p>
            <a:pPr lvl="1"/>
            <a:r>
              <a:rPr lang="en-US" altLang="ko-KR" b="1" dirty="0">
                <a:hlinkClick r:id="rId2"/>
              </a:rPr>
              <a:t>https://spring.io/projects/spring-framework</a:t>
            </a:r>
            <a:endParaRPr lang="en-US" altLang="ko-KR" b="1" dirty="0"/>
          </a:p>
          <a:p>
            <a:pPr lvl="1"/>
            <a:endParaRPr lang="en-US" altLang="ko-KR" b="1" dirty="0"/>
          </a:p>
          <a:p>
            <a:pPr marL="0" indent="0">
              <a:buNone/>
            </a:pPr>
            <a:endParaRPr lang="en-US" altLang="ko-KR" b="1" dirty="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a:t>Framework</a:t>
            </a:r>
            <a:endParaRPr lang="ko-KR" altLang="en-US" dirty="0"/>
          </a:p>
        </p:txBody>
      </p:sp>
      <p:sp>
        <p:nvSpPr>
          <p:cNvPr id="2" name="Rectangle 1"/>
          <p:cNvSpPr>
            <a:spLocks noChangeArrowheads="1"/>
          </p:cNvSpPr>
          <p:nvPr/>
        </p:nvSpPr>
        <p:spPr bwMode="auto">
          <a:xfrm>
            <a:off x="1133231" y="2926597"/>
            <a:ext cx="9339385" cy="264301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err="1">
                <a:ln>
                  <a:noFill/>
                </a:ln>
                <a:solidFill>
                  <a:srgbClr val="5FA134"/>
                </a:solidFill>
                <a:effectLst/>
                <a:latin typeface="Arial" panose="020B0604020202020204" pitchFamily="34" charset="0"/>
                <a:ea typeface="varela round"/>
                <a:hlinkClick r:id="rId3"/>
              </a:rPr>
              <a:t>Core</a:t>
            </a:r>
            <a:r>
              <a:rPr kumimoji="0" lang="ko-KR" altLang="ko-KR" sz="1600" b="0" i="0" u="none" strike="noStrike" cap="none" normalizeH="0" baseline="0" dirty="0">
                <a:ln>
                  <a:noFill/>
                </a:ln>
                <a:solidFill>
                  <a:srgbClr val="5FA134"/>
                </a:solidFill>
                <a:effectLst/>
                <a:latin typeface="Arial" panose="020B0604020202020204" pitchFamily="34" charset="0"/>
                <a:ea typeface="varela round"/>
                <a:hlinkClick r:id="rId3"/>
              </a:rPr>
              <a:t> </a:t>
            </a:r>
            <a:r>
              <a:rPr kumimoji="0" lang="ko-KR" altLang="ko-KR" sz="1600" b="0" i="0" u="none" strike="noStrike" cap="none" normalizeH="0" baseline="0" dirty="0" err="1">
                <a:ln>
                  <a:noFill/>
                </a:ln>
                <a:solidFill>
                  <a:srgbClr val="5FA134"/>
                </a:solidFill>
                <a:effectLst/>
                <a:latin typeface="Arial" panose="020B0604020202020204" pitchFamily="34" charset="0"/>
                <a:ea typeface="varela round"/>
                <a:hlinkClick r:id="rId3"/>
              </a:rPr>
              <a:t>technologies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dependency</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injection</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events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resources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i18n,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validation</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data</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binding</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type</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conversion</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SpEL</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AOP.</a:t>
            </a:r>
            <a:endParaRPr kumimoji="0" lang="ko-KR" altLang="ko-KR" sz="1200" b="0" i="0" u="none" strike="noStrike" cap="none" normalizeH="0" baseline="0" dirty="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err="1">
                <a:ln>
                  <a:noFill/>
                </a:ln>
                <a:solidFill>
                  <a:srgbClr val="5FA134"/>
                </a:solidFill>
                <a:effectLst/>
                <a:latin typeface="Arial" panose="020B0604020202020204" pitchFamily="34" charset="0"/>
                <a:ea typeface="varela round"/>
                <a:hlinkClick r:id="rId4"/>
              </a:rPr>
              <a:t>Testing</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mock</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objects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TestContext</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framework</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Spring</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MVC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Test</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200" b="0" i="0" u="none" strike="noStrike" cap="none" normalizeH="0" baseline="0" dirty="0" err="1">
                <a:ln>
                  <a:noFill/>
                </a:ln>
                <a:solidFill>
                  <a:srgbClr val="DD1144"/>
                </a:solidFill>
                <a:effectLst/>
                <a:latin typeface="Arial Unicode MS"/>
                <a:ea typeface="Monaco"/>
              </a:rPr>
              <a:t>WebTestClient</a:t>
            </a:r>
            <a:r>
              <a:rPr kumimoji="0" lang="ko-KR" altLang="ko-KR" sz="1600" b="0" i="0" u="none" strike="noStrike" cap="none" normalizeH="0" baseline="0" dirty="0">
                <a:ln>
                  <a:noFill/>
                </a:ln>
                <a:solidFill>
                  <a:srgbClr val="34302D"/>
                </a:solidFill>
                <a:effectLst/>
                <a:ea typeface="varela round"/>
              </a:rPr>
              <a:t>.</a:t>
            </a:r>
            <a:endParaRPr kumimoji="0" lang="ko-KR" altLang="ko-KR" sz="1200" b="0" i="0" u="none" strike="noStrike" cap="none" normalizeH="0" baseline="0" dirty="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a:ln>
                  <a:noFill/>
                </a:ln>
                <a:solidFill>
                  <a:srgbClr val="5FA134"/>
                </a:solidFill>
                <a:effectLst/>
                <a:latin typeface="Arial" panose="020B0604020202020204" pitchFamily="34" charset="0"/>
                <a:ea typeface="varela round"/>
                <a:hlinkClick r:id="rId5"/>
              </a:rPr>
              <a:t>Data Access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transactions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DAO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support</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JDBC, ORM,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Marshalling</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XML.</a:t>
            </a:r>
            <a:endParaRPr kumimoji="0" lang="ko-KR" altLang="ko-KR" sz="1200" b="0" i="0" u="none" strike="noStrike" cap="none" normalizeH="0" baseline="0" dirty="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err="1">
                <a:ln>
                  <a:noFill/>
                </a:ln>
                <a:solidFill>
                  <a:srgbClr val="5FA134"/>
                </a:solidFill>
                <a:effectLst/>
                <a:latin typeface="Arial" panose="020B0604020202020204" pitchFamily="34" charset="0"/>
                <a:ea typeface="varela round"/>
                <a:hlinkClick r:id="rId6"/>
              </a:rPr>
              <a:t>Spring</a:t>
            </a:r>
            <a:r>
              <a:rPr kumimoji="0" lang="ko-KR" altLang="ko-KR" sz="1600" b="0" i="0" u="none" strike="noStrike" cap="none" normalizeH="0" baseline="0" dirty="0">
                <a:ln>
                  <a:noFill/>
                </a:ln>
                <a:solidFill>
                  <a:srgbClr val="5FA134"/>
                </a:solidFill>
                <a:effectLst/>
                <a:latin typeface="Arial" panose="020B0604020202020204" pitchFamily="34" charset="0"/>
                <a:ea typeface="varela round"/>
                <a:hlinkClick r:id="rId6"/>
              </a:rPr>
              <a:t> MVC</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and </a:t>
            </a:r>
            <a:r>
              <a:rPr kumimoji="0" lang="ko-KR" altLang="ko-KR" sz="1600" b="0" i="0" u="none" strike="noStrike" cap="none" normalizeH="0" baseline="0" dirty="0" err="1">
                <a:ln>
                  <a:noFill/>
                </a:ln>
                <a:solidFill>
                  <a:srgbClr val="5FA134"/>
                </a:solidFill>
                <a:effectLst/>
                <a:latin typeface="Arial" panose="020B0604020202020204" pitchFamily="34" charset="0"/>
                <a:ea typeface="varela round"/>
                <a:hlinkClick r:id="rId7"/>
              </a:rPr>
              <a:t>Spring</a:t>
            </a:r>
            <a:r>
              <a:rPr kumimoji="0" lang="ko-KR" altLang="ko-KR" sz="1600" b="0" i="0" u="none" strike="noStrike" cap="none" normalizeH="0" baseline="0" dirty="0">
                <a:ln>
                  <a:noFill/>
                </a:ln>
                <a:solidFill>
                  <a:srgbClr val="5FA134"/>
                </a:solidFill>
                <a:effectLst/>
                <a:latin typeface="Arial" panose="020B0604020202020204" pitchFamily="34" charset="0"/>
                <a:ea typeface="varela round"/>
                <a:hlinkClick r:id="rId7"/>
              </a:rPr>
              <a:t> </a:t>
            </a:r>
            <a:r>
              <a:rPr kumimoji="0" lang="ko-KR" altLang="ko-KR" sz="1600" b="0" i="0" u="none" strike="noStrike" cap="none" normalizeH="0" baseline="0" dirty="0" err="1">
                <a:ln>
                  <a:noFill/>
                </a:ln>
                <a:solidFill>
                  <a:srgbClr val="5FA134"/>
                </a:solidFill>
                <a:effectLst/>
                <a:latin typeface="Arial" panose="020B0604020202020204" pitchFamily="34" charset="0"/>
                <a:ea typeface="varela round"/>
                <a:hlinkClick r:id="rId7"/>
              </a:rPr>
              <a:t>WebFlux</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web</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frameworks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a:t>
            </a:r>
            <a:endParaRPr kumimoji="0" lang="ko-KR" altLang="ko-KR" sz="1200" b="0" i="0" u="none" strike="noStrike" cap="none" normalizeH="0" baseline="0" dirty="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err="1">
                <a:ln>
                  <a:noFill/>
                </a:ln>
                <a:solidFill>
                  <a:srgbClr val="5FA134"/>
                </a:solidFill>
                <a:effectLst/>
                <a:latin typeface="Arial" panose="020B0604020202020204" pitchFamily="34" charset="0"/>
                <a:ea typeface="varela round"/>
                <a:hlinkClick r:id="rId8"/>
              </a:rPr>
              <a:t>Integration</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remoting</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JMS, JCA, JMX,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email</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tasks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scheduling</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cache</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a:t>
            </a:r>
            <a:endParaRPr kumimoji="0" lang="ko-KR" altLang="ko-KR" sz="1200" b="0" i="0" u="none" strike="noStrike" cap="none" normalizeH="0" baseline="0" dirty="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err="1">
                <a:ln>
                  <a:noFill/>
                </a:ln>
                <a:solidFill>
                  <a:srgbClr val="5FA134"/>
                </a:solidFill>
                <a:effectLst/>
                <a:latin typeface="Arial" panose="020B0604020202020204" pitchFamily="34" charset="0"/>
                <a:ea typeface="varela round"/>
                <a:hlinkClick r:id="rId9"/>
              </a:rPr>
              <a:t>Languages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Kotlin</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Groovy</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dynamic</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languages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a:t>
            </a:r>
            <a:endParaRPr kumimoji="0" lang="ko-KR" altLang="ko-KR" sz="1200" b="0" i="0" u="none" strike="noStrike" cap="none" normalizeH="0" baseline="0" dirty="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0550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Spring-Data</a:t>
            </a:r>
          </a:p>
          <a:p>
            <a:pPr lvl="1"/>
            <a:r>
              <a:rPr lang="en-US" altLang="ko-KR" b="1" dirty="0">
                <a:hlinkClick r:id="rId2"/>
              </a:rPr>
              <a:t>https://spring.io/projects/spring-data</a:t>
            </a:r>
            <a:endParaRPr lang="en-US" altLang="ko-KR" b="1" dirty="0"/>
          </a:p>
          <a:p>
            <a:pPr lvl="1"/>
            <a:endParaRPr lang="en-US" altLang="ko-KR" b="1" dirty="0"/>
          </a:p>
          <a:p>
            <a:pPr marL="0" indent="0">
              <a:buNone/>
            </a:pPr>
            <a:endParaRPr lang="en-US" altLang="ko-KR" b="1" dirty="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a:t>Framework</a:t>
            </a:r>
            <a:endParaRPr lang="ko-KR" altLang="en-US" dirty="0"/>
          </a:p>
        </p:txBody>
      </p:sp>
      <p:sp>
        <p:nvSpPr>
          <p:cNvPr id="2" name="Rectangle 1"/>
          <p:cNvSpPr>
            <a:spLocks noChangeArrowheads="1"/>
          </p:cNvSpPr>
          <p:nvPr/>
        </p:nvSpPr>
        <p:spPr bwMode="auto">
          <a:xfrm>
            <a:off x="1133231" y="2895820"/>
            <a:ext cx="9339385" cy="270456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Spring Data’s mission is to provide a familiar and consistent, Spring-based programming model for data access while still retaining the special traits of the underlying data store.</a:t>
            </a:r>
          </a:p>
          <a:p>
            <a:r>
              <a:rPr lang="en-US" altLang="ko-KR" dirty="0"/>
              <a:t>It makes it easy to use data access technologies, relational and non-relational databases, map-reduce frameworks, and cloud-based data services. This is an umbrella project which contains many subprojects that are specific to a given database. The projects are developed by working together with many of the companies and developers that are behind these exciting technologies.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0381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Spring-Data-JPA</a:t>
            </a:r>
          </a:p>
          <a:p>
            <a:pPr lvl="1"/>
            <a:r>
              <a:rPr lang="en-US" altLang="ko-KR" b="1" dirty="0">
                <a:hlinkClick r:id="rId2"/>
              </a:rPr>
              <a:t>https://spring.io/projects/spring-data-jpa</a:t>
            </a:r>
            <a:endParaRPr lang="en-US" altLang="ko-KR" b="1" dirty="0"/>
          </a:p>
          <a:p>
            <a:pPr lvl="1"/>
            <a:endParaRPr lang="en-US" altLang="ko-KR" b="1" dirty="0"/>
          </a:p>
          <a:p>
            <a:pPr marL="0" indent="0">
              <a:buNone/>
            </a:pPr>
            <a:endParaRPr lang="en-US" altLang="ko-KR" b="1" dirty="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a:t>Framework</a:t>
            </a:r>
            <a:endParaRPr lang="ko-KR" altLang="en-US" dirty="0"/>
          </a:p>
        </p:txBody>
      </p:sp>
      <p:sp>
        <p:nvSpPr>
          <p:cNvPr id="2" name="Rectangle 1"/>
          <p:cNvSpPr>
            <a:spLocks noChangeArrowheads="1"/>
          </p:cNvSpPr>
          <p:nvPr/>
        </p:nvSpPr>
        <p:spPr bwMode="auto">
          <a:xfrm>
            <a:off x="1133231" y="2719210"/>
            <a:ext cx="9339385" cy="310467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Spring Data JPA, part of the larger Spring Data family, makes it easy to easily implement JPA based repositories. This module deals with enhanced support for JPA based data access layers. It makes it easier to build Spring-powered applications that use data access technologies.</a:t>
            </a:r>
          </a:p>
          <a:p>
            <a:endParaRPr lang="en-US" altLang="ko-KR" dirty="0"/>
          </a:p>
          <a:p>
            <a:r>
              <a:rPr lang="en-US" altLang="ko-KR" dirty="0"/>
              <a:t>Implementing a data access layer of an application has been cumbersome for quite a while. Too much boilerplate code has to be written to execute simple queries as well as perform pagination, and auditing. Spring Data JPA aims to significantly improve the implementation of data access layers by reducing the effort to the amount that’s actually needed. As a developer you write your repository interfaces, including custom finder methods, and Spring will provide the implementation automatically.</a:t>
            </a:r>
            <a:endParaRPr kumimoji="0" lang="ko-KR" altLang="ko-K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041644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2893</TotalTime>
  <Words>1043</Words>
  <Application>Microsoft Office PowerPoint</Application>
  <PresentationFormat>와이드스크린</PresentationFormat>
  <Paragraphs>123</Paragraphs>
  <Slides>18</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18</vt:i4>
      </vt:variant>
    </vt:vector>
  </HeadingPairs>
  <TitlesOfParts>
    <vt:vector size="22" baseType="lpstr">
      <vt:lpstr>Arial Unicode MS</vt:lpstr>
      <vt:lpstr>맑은 고딕</vt:lpstr>
      <vt:lpstr>Arial</vt:lpstr>
      <vt:lpstr>Office 테마</vt:lpstr>
      <vt:lpstr>폴리텍 대학 과제 진행</vt:lpstr>
      <vt:lpstr>Architecture</vt:lpstr>
      <vt:lpstr>개발환경 - JDK</vt:lpstr>
      <vt:lpstr>개발환경 - IDE</vt:lpstr>
      <vt:lpstr>개발환경 – Servlet Container</vt:lpstr>
      <vt:lpstr>개발환경 - Database</vt:lpstr>
      <vt:lpstr>Framework</vt:lpstr>
      <vt:lpstr>Framework</vt:lpstr>
      <vt:lpstr>Framework</vt:lpstr>
      <vt:lpstr>Framework</vt:lpstr>
      <vt:lpstr>Framework</vt:lpstr>
      <vt:lpstr>Framework</vt:lpstr>
      <vt:lpstr>Framework</vt:lpstr>
      <vt:lpstr>Framework</vt:lpstr>
      <vt:lpstr>구현 내용 – 사용자</vt:lpstr>
      <vt:lpstr>구현 내용 – 전화기</vt:lpstr>
      <vt:lpstr>진행 방안</vt:lpstr>
      <vt:lpstr>평가 방법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실습 과제</dc:title>
  <dc:creator>cafe</dc:creator>
  <cp:lastModifiedBy>권준</cp:lastModifiedBy>
  <cp:revision>56</cp:revision>
  <dcterms:created xsi:type="dcterms:W3CDTF">2018-01-22T01:27:32Z</dcterms:created>
  <dcterms:modified xsi:type="dcterms:W3CDTF">2019-08-27T06:36:44Z</dcterms:modified>
</cp:coreProperties>
</file>