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9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166E62-A2BD-4F96-856E-0BFF0F68F5A0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5E41177-4483-4417-9EF4-80A3462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0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E31CA-6D34-4CEA-BA0C-4701B38BB9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1415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2379B9-F342-492D-87B5-C1943773D16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9964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76D92-82EA-4B1E-8AA7-EA9752FB247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3131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79B418-57A6-46C0-A1FD-3C5A4D7368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10064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3FF3D0-BD05-4FA8-A511-EDC35D4C122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1688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C5EA25-8965-4717-AC92-C06E3180214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2059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9177F8-B663-4E79-A37A-D17117BCE9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29906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9E3907-54D0-4DC5-B254-43BB80874E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63558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59E71-AE17-41CC-A82D-344367024A7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5083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8F11A6-BC5C-497F-A4ED-1D55632EA04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18027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CFEAB-1284-4935-96CF-F9CEA041DA8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9298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ED3CED-6FA5-4006-8FD4-E24AC8B2A26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09585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8F484-2CF5-4A65-8B9D-B10BBD062F4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64314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F80663-884E-4945-A0F2-94014BCF394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44160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FC128-EBBD-494B-956C-FD6B9A7E251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47360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65C550-26DE-4056-A714-523F189949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23644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A95666-21C0-49B5-944F-EC0BC1B8D8D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37107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50B3A-181A-4F15-A2F4-29009E060D3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36581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C81B5E-5E22-4316-8763-6D1E95E7B0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48242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63F4C9-A868-4414-BCF5-88080EB8EFE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69199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BA9917-DCC6-41A5-AF61-D59183C3961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57185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399A8-2C47-479D-B131-D8E8735B2EE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6863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CD4D90-A3ED-44A0-BDB7-48001A87AB3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95556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33644-9AE3-40CF-A7C3-530BBE2C5DB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03071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999597-F178-4920-A1CD-C182F4FE66B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59367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D7BDCA-4E87-40E4-99DF-139465C0AA9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75240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B431FC-FDD9-4C9E-BECA-8B2435499BD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58199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537097-F981-4A08-96D7-72A2344299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60456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5F19C-C507-4A7C-876C-6E0AF0E6321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39889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615387-27F6-469F-9C66-997C0BF4DA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985633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0D369F-0D57-45DE-AD9C-17D3385CE4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26315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BA4717-23C8-4CC3-B691-4FF4E574C34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605366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C28BA-9CFD-467F-BA3A-294AFBCBBBD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4038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12EA70-3D25-4286-8F78-6AD95448CB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226392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BCE99-0C22-48AA-B7CA-0D0321AD0BD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56098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B972AC-B995-4F25-8D96-CFE3380D22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500510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4CAA78-2074-42B4-9F15-241F8536EB5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342912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A8458-FF45-4869-9095-C0686B858D8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79230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991EBC-DE9D-421D-8800-07439CF4F0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635144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ECC4C3-8ADC-4BBD-936D-9D1E0324DE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62183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393979-DA64-4CE1-ADC1-CA4E777076D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66152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07A4A-35FC-4339-99E4-AB794B52923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146259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1AE4E5-FC05-4811-9DCD-436DECD670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115625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3FD870-8245-469F-A6AD-793A06C4824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5885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8A255D-A97B-458B-B3F3-2639E14A162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223840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1A6233-240C-45D3-A405-DACFA48C04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610633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298484-DBDD-419F-8D9C-CA14F01B99F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205075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418D28-2667-466C-A821-210B6EFD66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69431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4E25BF-88FC-45AB-B4CC-4999528E946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8922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806D82-27BF-4F80-8992-6CEC5C1923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7163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7326A-21F4-4D7F-922D-1A2FCB7528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8103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D1B107-B413-4A5B-B693-DB9ABAE4DB6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16323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022EA3-A6AD-4C6C-8A81-17B58BA863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1859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D5413-9A82-43F1-AA83-8EB2CA03B5F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6A19EAD2-BD79-4DCA-8D2B-8389251D1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48CA2-CBEA-4CD5-8B37-3B00A0CC933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1BF114C1-D870-4C1A-BA06-878DDF037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2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2411D-996E-4F38-9610-DC4E369B714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F404A225-2454-4357-A0A0-867FCBD9A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71CC3-DE69-49FF-870F-85CD3433B464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289787A2-8C5A-43EF-B0B7-DAA4A3939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447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501FD-4BE5-4636-8641-29F90C839692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CF2C3841-2105-465A-A39B-20A2CF533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5F2A5-256C-48D4-AD63-0F1A4B6CFED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34AF377B-6F17-44DD-BDC2-B5BCE700F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53BB-1F78-42EE-8D33-6178A641EFE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45A0D899-B0F2-49FC-8047-1FCADE0FC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6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D18A2-6E49-49A1-A88C-AF1607649BB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2DB06DA2-88A5-45A6-96A1-47306C688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36CF6-AC7F-4DFD-AD5A-B1EFF426985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76A36B23-D806-4615-85ED-00903443F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2CAD2-56A2-4C63-8C96-A6BD11C7A56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B63C45C1-6562-4DEE-B84B-DDA3CBA37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9E28-B4B4-4A90-ABF1-6A8FC1D1984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CBE16656-CDE8-41A5-91E7-6E48F420D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9FB367-E69D-450F-88DB-B2D62691D8EA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5E4738F-0518-449B-A325-960E7630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</a:t>
            </a:r>
            <a:r>
              <a:rPr lang="en-US" dirty="0" smtClean="0"/>
              <a:t>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Pointers and Dynamic Arrays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"Pointing to"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400" smtClean="0"/>
              <a:t>v1 = 0;</a:t>
            </a:r>
            <a:br>
              <a:rPr lang="en-US" sz="2400" smtClean="0"/>
            </a:br>
            <a:r>
              <a:rPr lang="en-US" sz="2400" smtClean="0"/>
              <a:t>p1 = &amp;v1;</a:t>
            </a:r>
            <a:br>
              <a:rPr lang="en-US" sz="2400" smtClean="0"/>
            </a:br>
            <a:r>
              <a:rPr lang="en-US" sz="2400" smtClean="0"/>
              <a:t>*p1 = 42;</a:t>
            </a:r>
            <a:br>
              <a:rPr lang="en-US" sz="2400" smtClean="0"/>
            </a:br>
            <a:r>
              <a:rPr lang="en-US" sz="2400" smtClean="0"/>
              <a:t>cout &lt;&lt; v1 &lt;&lt; endl;</a:t>
            </a:r>
            <a:br>
              <a:rPr lang="en-US" sz="2400" smtClean="0"/>
            </a:br>
            <a:r>
              <a:rPr lang="en-US" sz="2400" smtClean="0"/>
              <a:t>cout &lt;&lt; *p1 &lt;&lt; endl;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Produces output:</a:t>
            </a:r>
            <a:br>
              <a:rPr lang="en-US" sz="2800" smtClean="0"/>
            </a:br>
            <a:r>
              <a:rPr lang="en-US" sz="2800" smtClean="0"/>
              <a:t>42</a:t>
            </a:r>
            <a:br>
              <a:rPr lang="en-US" sz="2800" smtClean="0"/>
            </a:br>
            <a:r>
              <a:rPr lang="en-US" sz="2800" smtClean="0"/>
              <a:t>42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p1 and v1 refer to same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EDBF38D0-5B04-40A4-BA45-F2B49D612ED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&amp;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"address of" operator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Also used to specify call-by-reference</a:t>
            </a:r>
            <a:br>
              <a:rPr lang="en-US" smtClean="0"/>
            </a:br>
            <a:r>
              <a:rPr lang="en-US" smtClean="0"/>
              <a:t>parameter</a:t>
            </a:r>
          </a:p>
          <a:p>
            <a:pPr lvl="1" eaLnBrk="1" hangingPunct="1"/>
            <a:r>
              <a:rPr lang="en-US" smtClean="0"/>
              <a:t>No coincidence!</a:t>
            </a:r>
          </a:p>
          <a:p>
            <a:pPr lvl="1" eaLnBrk="1" hangingPunct="1"/>
            <a:r>
              <a:rPr lang="en-US" smtClean="0"/>
              <a:t>Recall: call-by-reference parameters pass</a:t>
            </a:r>
            <a:br>
              <a:rPr lang="en-US" smtClean="0"/>
            </a:br>
            <a:r>
              <a:rPr lang="en-US" smtClean="0"/>
              <a:t>"address of" the actual argument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Operator’s two uses are closely related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5B2B4F53-78B4-420A-94F7-58ADF9A99E2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Assignments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Pointer variables can be "assigned":</a:t>
            </a:r>
            <a:br>
              <a:rPr lang="en-US" smtClean="0"/>
            </a:br>
            <a:r>
              <a:rPr lang="en-US" sz="2800" smtClean="0"/>
              <a:t>int *p1, *p2;</a:t>
            </a:r>
            <a:br>
              <a:rPr lang="en-US" sz="2800" smtClean="0"/>
            </a:br>
            <a:r>
              <a:rPr lang="en-US" sz="2800" smtClean="0"/>
              <a:t>p2 = p1;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Assigns one pointer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"Make p2 point to where p1 points"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 not confuse with:</a:t>
            </a:r>
            <a:br>
              <a:rPr lang="en-US" smtClean="0"/>
            </a:br>
            <a:r>
              <a:rPr lang="en-US" sz="2800" smtClean="0"/>
              <a:t>*p1 = *p2;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Assigns "value pointed to" by p1, to "value</a:t>
            </a:r>
            <a:br>
              <a:rPr lang="en-US" smtClean="0"/>
            </a:br>
            <a:r>
              <a:rPr lang="en-US" smtClean="0"/>
              <a:t>pointed to" by p2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755CD923-F1C7-41B1-BC91-C2839F406A1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Pointer Assignments Graphic: </a:t>
            </a:r>
            <a:br>
              <a:rPr lang="en-US" sz="3000" smtClean="0"/>
            </a:br>
            <a:r>
              <a:rPr lang="en-US" sz="3000" b="1" smtClean="0"/>
              <a:t>Display 10.1</a:t>
            </a:r>
            <a:r>
              <a:rPr lang="en-US" sz="3000" smtClean="0"/>
              <a:t>  Uses of the Assignment Operator with Pointer Variables</a:t>
            </a:r>
          </a:p>
        </p:txBody>
      </p:sp>
      <p:pic>
        <p:nvPicPr>
          <p:cNvPr id="25603" name="Picture 5" descr="C:\WINDOWS\Desktop\Oh_type\sacitch_C++_ppt\gif\savitchc10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90688"/>
            <a:ext cx="7504113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A256DDA2-140B-4D07-A45A-55DE834355F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new Operator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Since pointers can refer to variables…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No "real" need to have a standard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Can dynamically allocate variables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Operator </a:t>
            </a:r>
            <a:r>
              <a:rPr lang="en-US" sz="2400" i="1" smtClean="0"/>
              <a:t>new</a:t>
            </a:r>
            <a:r>
              <a:rPr lang="en-US" sz="2400" smtClean="0"/>
              <a:t> creates variables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smtClean="0"/>
              <a:t>No identifiers to refer to them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smtClean="0"/>
              <a:t>Just a pointer!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p1 = new int;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Creates new "nameless" variable, and</a:t>
            </a:r>
            <a:br>
              <a:rPr lang="en-US" sz="2400" smtClean="0"/>
            </a:br>
            <a:r>
              <a:rPr lang="en-US" sz="2400" smtClean="0"/>
              <a:t>assigns p1 to "point to" it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Can access with *p1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smtClean="0"/>
              <a:t>Use just like ordinary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B5720968-54A1-4FA3-858F-1289AF56A9E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C:\WINDOWS\Desktop\Oh_type\sacitch_C++_ppt\gif\savitchc10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671638"/>
            <a:ext cx="7213600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Basic Pointer Manipulations Example: </a:t>
            </a:r>
            <a:br>
              <a:rPr lang="en-US" sz="3000" smtClean="0"/>
            </a:br>
            <a:r>
              <a:rPr lang="en-US" sz="3000" b="1" smtClean="0"/>
              <a:t>Display 10.2</a:t>
            </a:r>
            <a:r>
              <a:rPr lang="en-US" sz="3000" smtClean="0"/>
              <a:t>  Basic Pointer </a:t>
            </a:r>
            <a:br>
              <a:rPr lang="en-US" sz="3000" smtClean="0"/>
            </a:br>
            <a:r>
              <a:rPr lang="en-US" sz="3000" smtClean="0"/>
              <a:t>Manipulations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318B4284-95B3-498E-9EB7-A209A302E4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Basic Pointer Manipulations Example: </a:t>
            </a:r>
            <a:br>
              <a:rPr lang="en-US" sz="3000" smtClean="0"/>
            </a:br>
            <a:r>
              <a:rPr lang="en-US" sz="3000" b="1" smtClean="0"/>
              <a:t>Display 10.2</a:t>
            </a:r>
            <a:r>
              <a:rPr lang="en-US" sz="3000" smtClean="0"/>
              <a:t>  Basic Pointer </a:t>
            </a:r>
            <a:br>
              <a:rPr lang="en-US" sz="3000" smtClean="0"/>
            </a:br>
            <a:r>
              <a:rPr lang="en-US" sz="3000" smtClean="0"/>
              <a:t>Manipulations (2 of 2)</a:t>
            </a:r>
          </a:p>
        </p:txBody>
      </p:sp>
      <p:pic>
        <p:nvPicPr>
          <p:cNvPr id="28675" name="Picture 5" descr="C:\WINDOWS\Desktop\Oh_type\sacitch_C++_ppt\gif\savitchc10d02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28800"/>
            <a:ext cx="7772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3DF4D4C0-7306-4498-89C5-AB87C841D4C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2863850" cy="3235325"/>
          </a:xfrm>
        </p:spPr>
        <p:txBody>
          <a:bodyPr/>
          <a:lstStyle/>
          <a:p>
            <a:pPr eaLnBrk="1" hangingPunct="1"/>
            <a:r>
              <a:rPr lang="en-US" sz="3000" smtClean="0"/>
              <a:t>Basic Pointer Manipulations Graphic: </a:t>
            </a:r>
            <a:br>
              <a:rPr lang="en-US" sz="3000" smtClean="0"/>
            </a:br>
            <a:r>
              <a:rPr lang="en-US" sz="3000" b="1" smtClean="0"/>
              <a:t>Display 10.3  </a:t>
            </a:r>
            <a:r>
              <a:rPr lang="en-US" sz="3000" smtClean="0"/>
              <a:t>Explanation of Display 10.2</a:t>
            </a:r>
          </a:p>
        </p:txBody>
      </p:sp>
      <p:pic>
        <p:nvPicPr>
          <p:cNvPr id="29699" name="Picture 7" descr="C:\WINDOWS\Desktop\Oh_type\sacitch_C++_ppt\gif\savitchc10d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5300"/>
            <a:ext cx="5199063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69A27220-08D6-4653-BF5E-2E583B2BABB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new Operator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67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Creates new dynamic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Returns pointer to the new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If type is class type: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Constructor is called for new object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Can invoke different constructor with</a:t>
            </a:r>
            <a:br>
              <a:rPr lang="en-US" sz="2400" smtClean="0"/>
            </a:br>
            <a:r>
              <a:rPr lang="en-US" sz="2400" smtClean="0"/>
              <a:t>initializer arguments:</a:t>
            </a:r>
            <a:br>
              <a:rPr lang="en-US" sz="2400" smtClean="0"/>
            </a:br>
            <a:r>
              <a:rPr lang="en-US" sz="2000" smtClean="0"/>
              <a:t>MyClass *mcPtr;</a:t>
            </a:r>
            <a:br>
              <a:rPr lang="en-US" sz="2000" smtClean="0"/>
            </a:br>
            <a:r>
              <a:rPr lang="en-US" sz="2000" smtClean="0"/>
              <a:t>mcPtr = new MyClass(32.0, 17);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Can still initialize non-class types:</a:t>
            </a:r>
            <a:br>
              <a:rPr lang="en-US" sz="2800" smtClean="0"/>
            </a:br>
            <a:r>
              <a:rPr lang="en-US" sz="2400" smtClean="0"/>
              <a:t>int *n;</a:t>
            </a:r>
            <a:br>
              <a:rPr lang="en-US" sz="2400" smtClean="0"/>
            </a:br>
            <a:r>
              <a:rPr lang="en-US" sz="2400" smtClean="0"/>
              <a:t>n = new int(17);	//Initializes *n to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5E16A43A-F3A6-4FEF-B0FA-339DE772AE2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and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Pointers are full-fledged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used just like other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Can be function parameters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Can be returned from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int* findOtherPointer(int* p);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function declaration: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Has "pointer to an int" parameter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Returns "pointer to an int"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235F57A0-4CD6-45C8-B02B-5FAAB271464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Pointer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Memory management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Dynamic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Creating and using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Pointer arithmetic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Classes, Pointers, Dynamic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this</a:t>
            </a:r>
            <a:r>
              <a:rPr lang="en-US" sz="2400" smtClean="0"/>
              <a:t>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Destructors, copy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FED63BFF-DFA8-46A9-A104-E3A1E5E2E57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Management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Heap</a:t>
            </a:r>
          </a:p>
          <a:p>
            <a:pPr lvl="1" eaLnBrk="1" hangingPunct="1"/>
            <a:r>
              <a:rPr lang="en-US" sz="2400" smtClean="0"/>
              <a:t>Also called "freestore"</a:t>
            </a:r>
          </a:p>
          <a:p>
            <a:pPr lvl="1" eaLnBrk="1" hangingPunct="1"/>
            <a:r>
              <a:rPr lang="en-US" sz="2400" smtClean="0"/>
              <a:t>Reserved for dynamically-allocated variables</a:t>
            </a:r>
          </a:p>
          <a:p>
            <a:pPr lvl="1" eaLnBrk="1" hangingPunct="1"/>
            <a:r>
              <a:rPr lang="en-US" sz="2400" smtClean="0"/>
              <a:t>All new dynamic variables consume memory</a:t>
            </a:r>
            <a:br>
              <a:rPr lang="en-US" sz="2400" smtClean="0"/>
            </a:br>
            <a:r>
              <a:rPr lang="en-US" sz="2400" smtClean="0"/>
              <a:t>in freestore</a:t>
            </a:r>
          </a:p>
          <a:p>
            <a:pPr lvl="2" eaLnBrk="1" hangingPunct="1"/>
            <a:r>
              <a:rPr lang="en-US" sz="2000" smtClean="0"/>
              <a:t>If too many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could use all freestore memory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Future "new" operations will fail if freestore</a:t>
            </a:r>
            <a:br>
              <a:rPr lang="en-US" sz="2800" smtClean="0"/>
            </a:br>
            <a:r>
              <a:rPr lang="en-US" sz="2800" smtClean="0"/>
              <a:t>is "full"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98C731A4-1FA4-449F-A1C6-9D37C9CC6FF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Checking new Success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Older compilers: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Test if null returned by call to </a:t>
            </a:r>
            <a:r>
              <a:rPr lang="en-US" i="1" dirty="0" smtClean="0"/>
              <a:t>new: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*p;</a:t>
            </a:r>
            <a:br>
              <a:rPr lang="en-US" dirty="0" smtClean="0"/>
            </a:br>
            <a:r>
              <a:rPr lang="en-US" dirty="0" smtClean="0"/>
              <a:t>p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if (p == NULL</a:t>
            </a:r>
            <a:r>
              <a:rPr lang="en-US" dirty="0" smtClean="0"/>
              <a:t>)   // NULL represents empty pointer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"Error: Insufficient memory.\n";</a:t>
            </a:r>
            <a:br>
              <a:rPr lang="en-US" dirty="0" smtClean="0"/>
            </a:br>
            <a:r>
              <a:rPr lang="en-US" dirty="0" smtClean="0"/>
              <a:t>     exit(1);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If new succeeded, program continues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8A45AEF0-D012-416E-AFDD-3731BA1F338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Success – New Compiler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Newer compilers:</a:t>
            </a:r>
          </a:p>
          <a:p>
            <a:pPr lvl="1" eaLnBrk="1" hangingPunct="1"/>
            <a:r>
              <a:rPr lang="en-US" dirty="0" smtClean="0"/>
              <a:t>If new operation fails:</a:t>
            </a:r>
          </a:p>
          <a:p>
            <a:pPr lvl="2" eaLnBrk="1" hangingPunct="1"/>
            <a:r>
              <a:rPr lang="en-US" dirty="0" smtClean="0"/>
              <a:t>Program terminates automatically</a:t>
            </a:r>
          </a:p>
          <a:p>
            <a:pPr lvl="2" eaLnBrk="1" hangingPunct="1"/>
            <a:r>
              <a:rPr lang="en-US" dirty="0" smtClean="0"/>
              <a:t>Produces error message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Still good practice to use NULL </a:t>
            </a:r>
            <a:r>
              <a:rPr lang="en-US" dirty="0" smtClean="0"/>
              <a:t>check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NULL represents the empty pointer or a pointer to nothing and will be used later to mark the end of a list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CF9E8980-585A-4D01-B789-C80407ADD62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</a:t>
            </a:r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404938"/>
            <a:ext cx="8229600" cy="4525963"/>
          </a:xfrm>
        </p:spPr>
        <p:txBody>
          <a:bodyPr/>
          <a:lstStyle/>
          <a:p>
            <a:r>
              <a:rPr lang="en-US" dirty="0" smtClean="0"/>
              <a:t>NULL is actually the number 0 and can lead to ambiguity</a:t>
            </a:r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 err="1" smtClean="0"/>
              <a:t>func</a:t>
            </a:r>
            <a:r>
              <a:rPr lang="en-US" dirty="0" smtClean="0"/>
              <a:t> is invoked given </a:t>
            </a:r>
            <a:r>
              <a:rPr lang="en-US" b="1" dirty="0" err="1" smtClean="0"/>
              <a:t>func</a:t>
            </a:r>
            <a:r>
              <a:rPr lang="en-US" b="1" dirty="0" smtClean="0"/>
              <a:t>(NULL)</a:t>
            </a:r>
            <a:r>
              <a:rPr lang="en-US" dirty="0" smtClean="0"/>
              <a:t>?  Both are equally valid since NULL is 0</a:t>
            </a:r>
          </a:p>
          <a:p>
            <a:r>
              <a:rPr lang="en-US" dirty="0" smtClean="0"/>
              <a:t>C++11 resolves this problem by introducing a new constant, </a:t>
            </a:r>
            <a:r>
              <a:rPr lang="en-US" b="1" dirty="0" err="1" smtClean="0"/>
              <a:t>nullptr</a:t>
            </a:r>
            <a:endParaRPr lang="en-US" b="1" dirty="0" smtClean="0"/>
          </a:p>
          <a:p>
            <a:r>
              <a:rPr lang="en-US" b="1" dirty="0" err="1" smtClean="0"/>
              <a:t>nullptr</a:t>
            </a:r>
            <a:r>
              <a:rPr lang="en-US" dirty="0" smtClean="0"/>
              <a:t> is not 0 </a:t>
            </a:r>
          </a:p>
          <a:p>
            <a:r>
              <a:rPr lang="en-US" dirty="0" smtClean="0"/>
              <a:t>Can use anywhere you could use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10-</a:t>
            </a:r>
            <a:fld id="{289787A2-8C5A-43EF-B0B7-DAA4A393918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066800" y="254793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*p);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i);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</p:spTree>
    <p:extLst>
      <p:ext uri="{BB962C8B-B14F-4D97-AF65-F5344CB8AC3E}">
        <p14:creationId xmlns:p14="http://schemas.microsoft.com/office/powerpoint/2010/main" val="27378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Freestore Size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Varies with implementations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Typically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Most programs won’t use all memory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Memory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Still good practice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Solid software engineering principle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Memory IS finite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Regardless of how much there is!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42EEDBF6-DB07-4ED7-A22D-6B9A1881E3B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 Operator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De-allocate dynamic memory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When no longer needed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Returns memory to freestore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000" smtClean="0"/>
              <a:t>int *p;</a:t>
            </a:r>
            <a:br>
              <a:rPr lang="en-US" sz="2000" smtClean="0"/>
            </a:br>
            <a:r>
              <a:rPr lang="en-US" sz="2000" smtClean="0"/>
              <a:t>p = new int(5);</a:t>
            </a:r>
            <a:br>
              <a:rPr lang="en-US" sz="2000" smtClean="0"/>
            </a:br>
            <a:r>
              <a:rPr lang="en-US" sz="2000" smtClean="0"/>
              <a:t>… //Some processing…</a:t>
            </a:r>
            <a:br>
              <a:rPr lang="en-US" sz="2000" smtClean="0"/>
            </a:br>
            <a:r>
              <a:rPr lang="en-US" sz="2000" smtClean="0"/>
              <a:t>delete p;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De-allocates dynamic memory "pointed to by</a:t>
            </a:r>
            <a:br>
              <a:rPr lang="en-US" sz="2400" smtClean="0"/>
            </a:br>
            <a:r>
              <a:rPr lang="en-US" sz="2400" smtClean="0"/>
              <a:t>pointer p"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Literally "destroys"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03F0261A-EB0B-439A-A7E0-D50591FE2BD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Dangling Pointers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delete 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Destroys dynamic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p still points there!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Called "dangling pointer"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p is then dereferenced ( *p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Unpredicatable results!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Often disastrous!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Avoid dangling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Assign pointer to NULL after delete:</a:t>
            </a:r>
            <a:br>
              <a:rPr lang="en-US" sz="2400" smtClean="0"/>
            </a:br>
            <a:r>
              <a:rPr lang="en-US" sz="2000" smtClean="0"/>
              <a:t>delete p;</a:t>
            </a:r>
            <a:br>
              <a:rPr lang="en-US" sz="2000" smtClean="0"/>
            </a:br>
            <a:r>
              <a:rPr lang="en-US" sz="2000" smtClean="0"/>
              <a:t>p = NULL;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2F7CEEA4-19E7-4449-9774-CE62B47995D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and Automatic Variables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Dynamic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Created with new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Created and destroyed while program runs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Declared within function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 dynamic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Created when function 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Destroyed when function call completes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Often called "automatic"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Properties controlled for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C6EC954F-0157-4E93-B9B2-450CCC733DA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Define Pointer Types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Can "name" pointer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To be able to declare pointers like other</a:t>
            </a:r>
            <a:br>
              <a:rPr lang="en-US" sz="2800" smtClean="0"/>
            </a:br>
            <a:r>
              <a:rPr lang="en-US" sz="2800" smtClean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Eliminate need for "*" in pointer declaration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typedef int* IntPtr;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Defines a "new type" alias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Consider these declarations:</a:t>
            </a:r>
            <a:br>
              <a:rPr lang="en-US" sz="2400" smtClean="0"/>
            </a:br>
            <a:r>
              <a:rPr lang="en-US" sz="2400" smtClean="0"/>
              <a:t>IntPtr p;</a:t>
            </a:r>
            <a:br>
              <a:rPr lang="en-US" sz="2400" smtClean="0"/>
            </a:br>
            <a:r>
              <a:rPr lang="en-US" sz="2400" smtClean="0"/>
              <a:t>int *p;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two are equivalent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D4245B81-456D-4599-B549-C4EFAEBC84C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Call-by-value Pointers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Behavior subtle and troublesome</a:t>
            </a:r>
          </a:p>
          <a:p>
            <a:pPr lvl="1" eaLnBrk="1" hangingPunct="1"/>
            <a:r>
              <a:rPr lang="en-US" smtClean="0"/>
              <a:t>If function changes pointer parameter </a:t>
            </a:r>
            <a:br>
              <a:rPr lang="en-US" smtClean="0"/>
            </a:br>
            <a:r>
              <a:rPr lang="en-US" smtClean="0"/>
              <a:t>itself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only change is to local copy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Best illustrated with example…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084D985E-F1F2-4AE0-8878-E10E624DADA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Pointer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Memory address of a variable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Recall: memory divided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Numbered memory locations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Addresses used as name for variable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You’ve used pointers already!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Call-by-reference parameters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Address of actual argument was passed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040518FD-42CA-4DDF-B42F-ADD924788C8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C:\WINDOWS\Desktop\Oh_type\sacitch_C++_ppt\gif\savitchc10d0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95450"/>
            <a:ext cx="7599363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Call-by-value Pointers Example: </a:t>
            </a:r>
            <a:br>
              <a:rPr lang="en-US" sz="3000" smtClean="0"/>
            </a:br>
            <a:r>
              <a:rPr lang="en-US" sz="3000" b="1" smtClean="0"/>
              <a:t>Display 10.4</a:t>
            </a:r>
            <a:r>
              <a:rPr lang="en-US" sz="3000" smtClean="0"/>
              <a:t>  A Call-by-Value Pointer Parameter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4A1D9933-8911-4DD8-BC07-9F019ECCE04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C:\WINDOWS\Desktop\Oh_type\sacitch_C++_ppt\gif\savitchc10d0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54188"/>
            <a:ext cx="7772400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Call-by-value Pointers Example: </a:t>
            </a:r>
            <a:br>
              <a:rPr lang="en-US" sz="3000" smtClean="0"/>
            </a:br>
            <a:r>
              <a:rPr lang="en-US" sz="3000" b="1" smtClean="0"/>
              <a:t>Display 10.4</a:t>
            </a:r>
            <a:r>
              <a:rPr lang="en-US" sz="3000" smtClean="0"/>
              <a:t>  A Call-by-Value Pointer Parameter (2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803231A7-EF65-4CC5-ABA5-D013FDBF3FC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Call-by-value Pointers Graphic: </a:t>
            </a:r>
            <a:br>
              <a:rPr lang="en-US" sz="3200" smtClean="0"/>
            </a:br>
            <a:r>
              <a:rPr lang="en-US" sz="3000" b="1" smtClean="0"/>
              <a:t>Display 10.5  </a:t>
            </a:r>
            <a:r>
              <a:rPr lang="en-US" sz="3200" smtClean="0"/>
              <a:t>The Function Call sneaky(p); </a:t>
            </a:r>
          </a:p>
        </p:txBody>
      </p:sp>
      <p:pic>
        <p:nvPicPr>
          <p:cNvPr id="44035" name="Picture 4" descr="C:\WINDOWS\Desktop\Oh_type\sacitch_C++_ppt\gif\savitchc10d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831975"/>
            <a:ext cx="77724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487339C6-4324-4B15-A719-6EF18FBE20E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Arrays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variables</a:t>
            </a:r>
          </a:p>
          <a:p>
            <a:pPr lvl="1" eaLnBrk="1" hangingPunct="1"/>
            <a:r>
              <a:rPr lang="en-US" smtClean="0"/>
              <a:t>Really pointer variables!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Standard array</a:t>
            </a:r>
          </a:p>
          <a:p>
            <a:pPr lvl="1" eaLnBrk="1" hangingPunct="1"/>
            <a:r>
              <a:rPr lang="en-US" smtClean="0"/>
              <a:t>Fixed size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Dynamic array</a:t>
            </a:r>
          </a:p>
          <a:p>
            <a:pPr lvl="1" eaLnBrk="1" hangingPunct="1"/>
            <a:r>
              <a:rPr lang="en-US" smtClean="0"/>
              <a:t>Size not specified at programming time</a:t>
            </a:r>
          </a:p>
          <a:p>
            <a:pPr lvl="1" eaLnBrk="1" hangingPunct="1"/>
            <a:r>
              <a:rPr lang="en-US" smtClean="0"/>
              <a:t>Determined while program running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E852778B-30D1-4FC4-9B8D-F78A1F72A04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Recall: arrays stored in memory</a:t>
            </a:r>
            <a:br>
              <a:rPr lang="en-US" sz="2800" smtClean="0"/>
            </a:br>
            <a:r>
              <a:rPr lang="en-US" sz="2800" smtClean="0"/>
              <a:t>addresses, sequentially</a:t>
            </a:r>
          </a:p>
          <a:p>
            <a:pPr lvl="1" eaLnBrk="1" hangingPunct="1"/>
            <a:r>
              <a:rPr lang="en-US" sz="2400" smtClean="0"/>
              <a:t>Array variable "refers to" first indexed variable</a:t>
            </a:r>
          </a:p>
          <a:p>
            <a:pPr lvl="1" eaLnBrk="1" hangingPunct="1"/>
            <a:r>
              <a:rPr lang="en-US" sz="2400" smtClean="0"/>
              <a:t>So array variable is a kind of pointer variable!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int a[10];</a:t>
            </a:r>
            <a:br>
              <a:rPr lang="en-US" sz="2800" smtClean="0"/>
            </a:br>
            <a:r>
              <a:rPr lang="en-US" sz="2800" smtClean="0"/>
              <a:t>int * p;</a:t>
            </a:r>
          </a:p>
          <a:p>
            <a:pPr lvl="1" eaLnBrk="1" hangingPunct="1"/>
            <a:r>
              <a:rPr lang="en-US" sz="2400" smtClean="0"/>
              <a:t>a and p are both pointer variables!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CAB9E0D8-8233-4D2E-A65D-8002165C3B62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Variables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Pointers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mtClean="0"/>
              <a:t>Recall previous example:</a:t>
            </a:r>
            <a:br>
              <a:rPr lang="en-US" smtClean="0"/>
            </a:br>
            <a:r>
              <a:rPr lang="en-US" sz="2400" smtClean="0"/>
              <a:t>int a[10];</a:t>
            </a:r>
            <a:br>
              <a:rPr lang="en-US" sz="2400" smtClean="0"/>
            </a:br>
            <a:r>
              <a:rPr lang="en-US" sz="2400" smtClean="0"/>
              <a:t>typedef int* IntPtr;</a:t>
            </a:r>
            <a:br>
              <a:rPr lang="en-US" sz="2400" smtClean="0"/>
            </a:br>
            <a:r>
              <a:rPr lang="en-US" sz="2400" smtClean="0"/>
              <a:t>IntPtr p;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mtClean="0"/>
              <a:t>a and p are pointer variables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mtClean="0"/>
              <a:t>Can perform assignments:</a:t>
            </a:r>
            <a:br>
              <a:rPr lang="en-US" smtClean="0"/>
            </a:br>
            <a:r>
              <a:rPr lang="en-US" smtClean="0"/>
              <a:t>p = a;	// Legal.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mtClean="0"/>
              <a:t>p now points where a points</a:t>
            </a:r>
          </a:p>
          <a:p>
            <a:pPr lvl="3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mtClean="0"/>
              <a:t>To first indexed variable of array a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mtClean="0"/>
              <a:t>a = p;	// ILLEGAL!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mtClean="0"/>
              <a:t>Array pointer is CONSTANT pointer!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F85B234A-CA6F-48A8-BBA9-5D3212808173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Variables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Pointers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Array variable</a:t>
            </a:r>
            <a:br>
              <a:rPr lang="en-US" sz="2800" smtClean="0"/>
            </a:br>
            <a:r>
              <a:rPr lang="en-US" sz="2800" smtClean="0"/>
              <a:t>int a[10];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MORE than a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"const int *"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Array was allocated in memory already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Variable </a:t>
            </a:r>
            <a:r>
              <a:rPr lang="en-US" sz="2400" i="1" smtClean="0"/>
              <a:t>a</a:t>
            </a:r>
            <a:r>
              <a:rPr lang="en-US" sz="2400" smtClean="0"/>
              <a:t> MUST point there…always!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Cannot be changed!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In contrast to ordinary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Which can (&amp; typically do)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F152C818-860F-4E77-8EB0-58FEFD68F4E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Arrays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Array limitations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Must specify size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May not know until program runs!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Must "estimate" maximum size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Sometimes OK, sometimes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"Wastes" memory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Dynamic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grow and shrink as needed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1C4192AC-7FB8-4019-B02B-6C35A3F6342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Dynamic Arrays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Very simple!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Use new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Dynamically allocate with 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Treat like standard arrays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400" smtClean="0"/>
              <a:t>typedef double * DoublePtr;</a:t>
            </a:r>
            <a:br>
              <a:rPr lang="en-US" sz="2400" smtClean="0"/>
            </a:br>
            <a:r>
              <a:rPr lang="en-US" sz="2400" smtClean="0"/>
              <a:t>DoublePtr d;</a:t>
            </a:r>
            <a:br>
              <a:rPr lang="en-US" sz="2400" smtClean="0"/>
            </a:br>
            <a:r>
              <a:rPr lang="en-US" sz="2400" smtClean="0"/>
              <a:t>d = new double[10];    //Size in brackets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Creates dynamically allocated array variable </a:t>
            </a:r>
            <a:r>
              <a:rPr lang="en-US" sz="2400" i="1" smtClean="0"/>
              <a:t>d</a:t>
            </a:r>
            <a:r>
              <a:rPr lang="en-US" sz="2400" smtClean="0"/>
              <a:t>,</a:t>
            </a:r>
            <a:br>
              <a:rPr lang="en-US" sz="2400" smtClean="0"/>
            </a:br>
            <a:r>
              <a:rPr lang="en-US" sz="2400" smtClean="0"/>
              <a:t>with ten elements, base type 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28DC82FE-DD59-4921-A18E-DDF75C494B1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Dynamic Arrays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Allocated dynamically at run-time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 should be destroyed at run-time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Simple again.  Recall Example:</a:t>
            </a:r>
            <a:br>
              <a:rPr lang="en-US" sz="2800" smtClean="0"/>
            </a:br>
            <a:r>
              <a:rPr lang="en-US" sz="2400" smtClean="0"/>
              <a:t>d = new double[10];</a:t>
            </a:r>
            <a:br>
              <a:rPr lang="en-US" sz="2400" smtClean="0"/>
            </a:br>
            <a:r>
              <a:rPr lang="en-US" sz="2400" smtClean="0"/>
              <a:t>… //Processing</a:t>
            </a:r>
            <a:br>
              <a:rPr lang="en-US" sz="2400" smtClean="0"/>
            </a:br>
            <a:r>
              <a:rPr lang="en-US" sz="2400" smtClean="0"/>
              <a:t>delete [] 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De-allocates all memory for dynamic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Brackets indicate "array" is there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Recall: </a:t>
            </a:r>
            <a:r>
              <a:rPr lang="en-US" sz="2400" i="1" smtClean="0"/>
              <a:t>d</a:t>
            </a:r>
            <a:r>
              <a:rPr lang="en-US" sz="2400" smtClean="0"/>
              <a:t> still points there!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Should set d = NULL;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71E9E65D-7C6B-4D70-9139-0A1C6293CD4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Pointers are "typed"</a:t>
            </a:r>
          </a:p>
          <a:p>
            <a:pPr lvl="1" eaLnBrk="1" hangingPunct="1"/>
            <a:r>
              <a:rPr lang="en-US" sz="2400" dirty="0" smtClean="0"/>
              <a:t>Can store pointer in variable</a:t>
            </a:r>
          </a:p>
          <a:p>
            <a:pPr lvl="1" eaLnBrk="1" hangingPunct="1"/>
            <a:r>
              <a:rPr lang="en-US" sz="2400" dirty="0" smtClean="0"/>
              <a:t>Not int, double, etc.</a:t>
            </a:r>
          </a:p>
          <a:p>
            <a:pPr lvl="2" eaLnBrk="1" hangingPunct="1"/>
            <a:r>
              <a:rPr lang="en-US" sz="2000" dirty="0" smtClean="0"/>
              <a:t>Instead: A POINTER to int, double, etc.!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r>
              <a:rPr lang="en-US" sz="2800" dirty="0" smtClean="0"/>
              <a:t>double *p;</a:t>
            </a:r>
          </a:p>
          <a:p>
            <a:pPr lvl="1" eaLnBrk="1" hangingPunct="1"/>
            <a:r>
              <a:rPr lang="en-US" sz="2400" dirty="0" smtClean="0"/>
              <a:t>p is declared a "pointer to double" variable</a:t>
            </a:r>
          </a:p>
          <a:p>
            <a:pPr lvl="1" eaLnBrk="1" hangingPunct="1"/>
            <a:r>
              <a:rPr lang="en-US" sz="2400" dirty="0" smtClean="0"/>
              <a:t>Can hold pointers to variables of type double</a:t>
            </a:r>
          </a:p>
          <a:p>
            <a:pPr lvl="2" eaLnBrk="1" hangingPunct="1"/>
            <a:r>
              <a:rPr lang="en-US" sz="2000" dirty="0" smtClean="0"/>
              <a:t>Not other types! (unless typecast, but could be dangerous)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1D9DC376-3981-486C-814A-1176AEEAB2F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that Returns an Array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Array type NOT allowed as return-type </a:t>
            </a:r>
            <a:br>
              <a:rPr lang="en-US" sz="2800" smtClean="0"/>
            </a:br>
            <a:r>
              <a:rPr lang="en-US" sz="2800" smtClean="0"/>
              <a:t>of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int [] someFunction();   // ILLEGAL!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Instead return pointer to array base type:</a:t>
            </a:r>
            <a:br>
              <a:rPr lang="en-US" sz="2800" smtClean="0"/>
            </a:br>
            <a:r>
              <a:rPr lang="en-US" sz="2800" smtClean="0"/>
              <a:t>int* someFunction();  // LEGAL!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F7ADC733-B7B4-406D-B605-D902087F89E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Arithmetic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Can perform arithmetic on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"Address" arithmetic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400" smtClean="0"/>
              <a:t>typedef double* DoublePtr;</a:t>
            </a:r>
            <a:br>
              <a:rPr lang="en-US" sz="2400" smtClean="0"/>
            </a:br>
            <a:r>
              <a:rPr lang="en-US" sz="2400" smtClean="0"/>
              <a:t>DoublePtr d;</a:t>
            </a:r>
            <a:br>
              <a:rPr lang="en-US" sz="2400" smtClean="0"/>
            </a:br>
            <a:r>
              <a:rPr lang="en-US" sz="2400" smtClean="0"/>
              <a:t>d = new double[10];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 contains address of d[0]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 + 1 evaluates to address of d[1]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 + 2 evaluates to address of d[2]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Equates to "address" at these locations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D5BEF06C-648F-4DAC-B29B-8D8B78B59FFB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Array Manipulation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04950"/>
            <a:ext cx="7815262" cy="4764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Use pointer arithmetic!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"Step thru" array  without indexing:</a:t>
            </a:r>
            <a:br>
              <a:rPr lang="en-US" sz="2800" smtClean="0"/>
            </a:br>
            <a:r>
              <a:rPr lang="en-US" sz="2400" smtClean="0"/>
              <a:t>for (int i = 0; i &lt; arraySize; i++)</a:t>
            </a:r>
            <a:br>
              <a:rPr lang="en-US" sz="2400" smtClean="0"/>
            </a:br>
            <a:r>
              <a:rPr lang="en-US" sz="2400" smtClean="0"/>
              <a:t>	cout &lt;&lt; *(d + I) &lt;&lt; " " 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Equivalent to:</a:t>
            </a:r>
            <a:br>
              <a:rPr lang="en-US" sz="2800" smtClean="0"/>
            </a:br>
            <a:r>
              <a:rPr lang="en-US" sz="2400" smtClean="0"/>
              <a:t>for (int i = 0; i &lt; arraySize; i++)</a:t>
            </a:r>
            <a:br>
              <a:rPr lang="en-US" sz="2400" smtClean="0"/>
            </a:br>
            <a:r>
              <a:rPr lang="en-US" sz="2400" smtClean="0"/>
              <a:t>	cout &lt;&lt; d[I] &lt;&lt; " " 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Only addition/subtraction on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 multiplication, division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Can use ++ and -- on 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FAD8B83B-B9EC-4C8B-83BC-95BD8D80948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Dynamic Arrays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04950"/>
            <a:ext cx="7815262" cy="4725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Yes we can!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Recall: "arrays of arrays"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Type definitions help "see it":</a:t>
            </a:r>
            <a:br>
              <a:rPr lang="en-US" sz="2800" smtClean="0"/>
            </a:br>
            <a:r>
              <a:rPr lang="en-US" sz="2400" smtClean="0"/>
              <a:t>typedef int* IntArrayPtr;</a:t>
            </a:r>
            <a:br>
              <a:rPr lang="en-US" sz="2400" smtClean="0"/>
            </a:br>
            <a:r>
              <a:rPr lang="en-US" sz="2400" smtClean="0"/>
              <a:t>IntArrayPtr *m = new IntArrayPtr[3];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Creates array of three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Make each allocate array of 4 ints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for (int i = 0; i &lt; 3; i++)</a:t>
            </a:r>
            <a:br>
              <a:rPr lang="en-US" sz="2800" smtClean="0"/>
            </a:br>
            <a:r>
              <a:rPr lang="en-US" sz="2800" smtClean="0"/>
              <a:t>	m[i] = new int[4];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Results in three-by-four dynamic array!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54187302-117E-465C-8E5D-C9AAA6987631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 to Classes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387475"/>
            <a:ext cx="7815262" cy="4649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-&gt;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Shorthand notation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Combines dereference operator, *, and</a:t>
            </a:r>
            <a:br>
              <a:rPr lang="en-US" sz="2800" smtClean="0"/>
            </a:br>
            <a:r>
              <a:rPr lang="en-US" sz="2800" smtClean="0"/>
              <a:t>dot operator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Specifies member of class "pointed to"</a:t>
            </a:r>
            <a:br>
              <a:rPr lang="en-US" sz="2800" smtClean="0"/>
            </a:br>
            <a:r>
              <a:rPr lang="en-US" sz="2800" smtClean="0"/>
              <a:t>by given pointer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400" smtClean="0"/>
              <a:t>MyClass *p;</a:t>
            </a:r>
            <a:br>
              <a:rPr lang="en-US" sz="2400" smtClean="0"/>
            </a:br>
            <a:r>
              <a:rPr lang="en-US" sz="2400" smtClean="0"/>
              <a:t>p = new MyClass;</a:t>
            </a:r>
            <a:br>
              <a:rPr lang="en-US" sz="2400" smtClean="0"/>
            </a:br>
            <a:r>
              <a:rPr lang="en-US" sz="2400" smtClean="0"/>
              <a:t>p-&gt;grade = "A";   Equivalent to:</a:t>
            </a:r>
            <a:br>
              <a:rPr lang="en-US" sz="2400" smtClean="0"/>
            </a:br>
            <a:r>
              <a:rPr lang="en-US" sz="2400" smtClean="0"/>
              <a:t>(*p).grade = "A";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D88167F6-24D6-4093-A86B-D0482AEDD1B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this Pointer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349375"/>
            <a:ext cx="7815262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800" smtClean="0"/>
              <a:t>Member function definitions might need to refer to calling object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800" smtClean="0"/>
              <a:t>Use predefined </a:t>
            </a:r>
            <a:r>
              <a:rPr lang="en-US" sz="2800" i="1" smtClean="0"/>
              <a:t>this</a:t>
            </a:r>
            <a:r>
              <a:rPr lang="en-US" sz="2800" smtClean="0"/>
              <a:t> pointer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Automatically points to calling object:</a:t>
            </a:r>
            <a:br>
              <a:rPr lang="en-US" sz="2400" smtClean="0"/>
            </a:br>
            <a:r>
              <a:rPr lang="en-US" sz="2000" smtClean="0"/>
              <a:t>Class Simple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public:</a:t>
            </a:r>
            <a:br>
              <a:rPr lang="en-US" sz="2000" smtClean="0"/>
            </a:br>
            <a:r>
              <a:rPr lang="en-US" sz="2000" smtClean="0"/>
              <a:t>	void showStuff() const;</a:t>
            </a:r>
            <a:br>
              <a:rPr lang="en-US" sz="2000" smtClean="0"/>
            </a:br>
            <a:r>
              <a:rPr lang="en-US" sz="2000" smtClean="0"/>
              <a:t>private:</a:t>
            </a:r>
            <a:br>
              <a:rPr lang="en-US" sz="2000" smtClean="0"/>
            </a:br>
            <a:r>
              <a:rPr lang="en-US" sz="2000" smtClean="0"/>
              <a:t>	int stuff;</a:t>
            </a:r>
            <a:br>
              <a:rPr lang="en-US" sz="2000" smtClean="0"/>
            </a:br>
            <a:r>
              <a:rPr lang="en-US" sz="2000" smtClean="0"/>
              <a:t>};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800" smtClean="0"/>
              <a:t>Two ways for member functions to access:</a:t>
            </a:r>
            <a:br>
              <a:rPr lang="en-US" sz="2800" smtClean="0"/>
            </a:br>
            <a:r>
              <a:rPr lang="en-US" sz="2400" smtClean="0"/>
              <a:t>cout &lt;&lt; stuff;</a:t>
            </a:r>
            <a:br>
              <a:rPr lang="en-US" sz="2400" smtClean="0"/>
            </a:br>
            <a:r>
              <a:rPr lang="en-US" sz="2400" smtClean="0"/>
              <a:t>cout &lt;&lt; this-&gt;stuff;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DCB99094-B708-4522-83FF-F9D24883927C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Overloading Assignment Operator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Assignment operator returns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 assignment "chains" are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a = b = c;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Sets a and b equal to 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Operator must return "same type" as it’s</a:t>
            </a:r>
            <a:br>
              <a:rPr lang="en-US" smtClean="0"/>
            </a:br>
            <a:r>
              <a:rPr lang="en-US" smtClean="0"/>
              <a:t>left-hand 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allow chains to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i="1" smtClean="0"/>
              <a:t>this</a:t>
            </a:r>
            <a:r>
              <a:rPr lang="en-US" smtClean="0"/>
              <a:t> pointer will help with this!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08518F82-A5A7-43F2-BC12-B0CB99BA1FE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Overloading Assignment Operator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Recall: Assignment operator must be</a:t>
            </a:r>
            <a:br>
              <a:rPr lang="en-US" sz="2800" smtClean="0"/>
            </a:br>
            <a:r>
              <a:rPr lang="en-US" sz="2800" smtClean="0"/>
              <a:t>member of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has one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Left-operand is calling object</a:t>
            </a:r>
            <a:br>
              <a:rPr lang="en-US" sz="2400" smtClean="0"/>
            </a:br>
            <a:r>
              <a:rPr lang="en-US" sz="2400" smtClean="0"/>
              <a:t>s1 = s2;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Think of like: s1.=(s2);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s1 = s2 = s3;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Requires (s1 = s2) = s3;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 (s1 = s2) must return object of s1"s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And pass to " = s3";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9C41F306-95B6-443C-A804-00B161EA4EEF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= Operator Definition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427163"/>
            <a:ext cx="7815262" cy="4725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Uses string Class example:</a:t>
            </a:r>
            <a:br>
              <a:rPr lang="en-US" sz="2400" smtClean="0"/>
            </a:br>
            <a:r>
              <a:rPr lang="en-US" sz="2000" smtClean="0"/>
              <a:t>StringClass&amp; StringClass::operator=(const StringClass&amp; rtSide)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if (this == &amp;rtSide)	// if right side same as left side</a:t>
            </a:r>
            <a:br>
              <a:rPr lang="en-US" sz="2000" smtClean="0"/>
            </a:br>
            <a:r>
              <a:rPr lang="en-US" sz="2000" smtClean="0"/>
              <a:t>		return *this;</a:t>
            </a:r>
            <a:br>
              <a:rPr lang="en-US" sz="2000" smtClean="0"/>
            </a:br>
            <a:r>
              <a:rPr lang="en-US" sz="2000" smtClean="0"/>
              <a:t>	else</a:t>
            </a:r>
            <a:br>
              <a:rPr lang="en-US" sz="2000" smtClean="0"/>
            </a:br>
            <a:r>
              <a:rPr lang="en-US" sz="2000" smtClean="0"/>
              <a:t>	{</a:t>
            </a:r>
            <a:br>
              <a:rPr lang="en-US" sz="2000" smtClean="0"/>
            </a:br>
            <a:r>
              <a:rPr lang="en-US" sz="2000" smtClean="0"/>
              <a:t>		capacity = rtSide.length;</a:t>
            </a:r>
            <a:br>
              <a:rPr lang="en-US" sz="2000" smtClean="0"/>
            </a:br>
            <a:r>
              <a:rPr lang="en-US" sz="2000" smtClean="0"/>
              <a:t>		length</a:t>
            </a:r>
            <a:br>
              <a:rPr lang="en-US" sz="2000" smtClean="0"/>
            </a:br>
            <a:r>
              <a:rPr lang="en-US" sz="2000" smtClean="0"/>
              <a:t>		length = rtSide.length;</a:t>
            </a:r>
            <a:br>
              <a:rPr lang="en-US" sz="2000" smtClean="0"/>
            </a:br>
            <a:r>
              <a:rPr lang="en-US" sz="2000" smtClean="0"/>
              <a:t>		delete [] a;</a:t>
            </a:r>
            <a:br>
              <a:rPr lang="en-US" sz="2000" smtClean="0"/>
            </a:br>
            <a:r>
              <a:rPr lang="en-US" sz="2000" smtClean="0"/>
              <a:t>		a = new char[capacity];</a:t>
            </a:r>
            <a:br>
              <a:rPr lang="en-US" sz="2000" smtClean="0"/>
            </a:br>
            <a:r>
              <a:rPr lang="en-US" sz="2000" smtClean="0"/>
              <a:t>		for (int I = 0; I &lt; length; I++)</a:t>
            </a:r>
            <a:br>
              <a:rPr lang="en-US" sz="2000" smtClean="0"/>
            </a:br>
            <a:r>
              <a:rPr lang="en-US" sz="2000" smtClean="0"/>
              <a:t>			a[I] = rtSide.a[I];</a:t>
            </a:r>
            <a:br>
              <a:rPr lang="en-US" sz="2000" smtClean="0"/>
            </a:br>
            <a:r>
              <a:rPr lang="en-US" sz="2000" smtClean="0"/>
              <a:t>		return *this;</a:t>
            </a:r>
            <a:br>
              <a:rPr lang="en-US" sz="2000" smtClean="0"/>
            </a:br>
            <a:r>
              <a:rPr lang="en-US" sz="2000" smtClean="0"/>
              <a:t>	}</a:t>
            </a:r>
            <a:br>
              <a:rPr lang="en-US" sz="2000" smtClean="0"/>
            </a:br>
            <a:r>
              <a:rPr lang="en-US" sz="20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7A5CFB5A-3EB7-4568-BE38-5D5184D208E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Shallow and Deep Copies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Shallow copy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Assignment copies only member variable</a:t>
            </a:r>
            <a:br>
              <a:rPr lang="en-US" sz="2400" smtClean="0"/>
            </a:br>
            <a:r>
              <a:rPr lang="en-US" sz="2400" smtClean="0"/>
              <a:t>contents 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Default assignment and copy constructors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Deep copy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Pointers, dynamic memory involved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dereference pointer variables to</a:t>
            </a:r>
            <a:br>
              <a:rPr lang="en-US" sz="2400" smtClean="0"/>
            </a:br>
            <a:r>
              <a:rPr lang="en-US" sz="2400" smtClean="0"/>
              <a:t>"get to" data for copying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Write your own assignment overload and</a:t>
            </a:r>
            <a:br>
              <a:rPr lang="en-US" sz="2400" smtClean="0"/>
            </a:br>
            <a:r>
              <a:rPr lang="en-US" sz="2400" smtClean="0"/>
              <a:t>copy constructor in this case!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9191F5B9-5AC4-4CC5-81C0-32D7B486D37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Pointer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declared like other types</a:t>
            </a:r>
          </a:p>
          <a:p>
            <a:pPr lvl="1" eaLnBrk="1" hangingPunct="1"/>
            <a:r>
              <a:rPr lang="en-US" smtClean="0"/>
              <a:t>Add "*" before variable name</a:t>
            </a:r>
          </a:p>
          <a:p>
            <a:pPr lvl="1" eaLnBrk="1" hangingPunct="1"/>
            <a:r>
              <a:rPr lang="en-US" smtClean="0"/>
              <a:t>Produces "pointer to" that type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"*" must be before each variable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int *p1, *p2, v1, v2;</a:t>
            </a:r>
          </a:p>
          <a:p>
            <a:pPr lvl="1" eaLnBrk="1" hangingPunct="1"/>
            <a:r>
              <a:rPr lang="en-US" smtClean="0"/>
              <a:t>p1, p2 hold pointers to int variables</a:t>
            </a:r>
          </a:p>
          <a:p>
            <a:pPr lvl="1" eaLnBrk="1" hangingPunct="1"/>
            <a:r>
              <a:rPr lang="en-US" smtClean="0"/>
              <a:t>v1, v2 are ordinary int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9B27F6BE-8764-4019-9349-0C5AA2CC169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 Need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Dynamically-allocated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 not go away until "deleted"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If pointers are only private member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They dynamically allocate "real"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Must have means to "deallocate" when</a:t>
            </a:r>
            <a:br>
              <a:rPr lang="en-US" smtClean="0"/>
            </a:br>
            <a:r>
              <a:rPr lang="en-US" smtClean="0"/>
              <a:t>object is destroyed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Answer: destructor!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3EFA557F-D118-4322-B2BF-A37C28920F64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Opposite of constructor</a:t>
            </a:r>
          </a:p>
          <a:p>
            <a:pPr lvl="1" eaLnBrk="1" hangingPunct="1"/>
            <a:r>
              <a:rPr lang="en-US" sz="2400" smtClean="0"/>
              <a:t>Automatically called when object is out-of-scope</a:t>
            </a:r>
          </a:p>
          <a:p>
            <a:pPr lvl="1" eaLnBrk="1" hangingPunct="1"/>
            <a:r>
              <a:rPr lang="en-US" sz="2400" smtClean="0"/>
              <a:t>Default version only removes ordinary</a:t>
            </a:r>
            <a:br>
              <a:rPr lang="en-US" sz="2400" smtClean="0"/>
            </a:br>
            <a:r>
              <a:rPr lang="en-US" sz="2400" smtClean="0"/>
              <a:t>variables, not dynamic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Defined like constructor, just add ~</a:t>
            </a:r>
          </a:p>
          <a:p>
            <a:pPr lvl="1" eaLnBrk="1" hangingPunct="1"/>
            <a:r>
              <a:rPr lang="en-US" sz="2400" smtClean="0"/>
              <a:t>MyClass::~MyClass()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//Perform delete clean-up duties</a:t>
            </a:r>
            <a:br>
              <a:rPr lang="en-US" sz="2400" smtClean="0"/>
            </a:br>
            <a:r>
              <a:rPr lang="en-US" sz="24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4232C3BD-9741-4DD6-98FA-7A44594B4D50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400" smtClean="0"/>
              <a:t>Automatically called when:</a:t>
            </a:r>
          </a:p>
          <a:p>
            <a:pPr marL="914400" lvl="1" indent="-457200" eaLnBrk="1" hangingPunct="1">
              <a:buFont typeface="Times"/>
              <a:buAutoNum type="arabicPeriod"/>
            </a:pPr>
            <a:r>
              <a:rPr lang="en-US" sz="2000" smtClean="0"/>
              <a:t>Class object declared and initialized to other object</a:t>
            </a:r>
          </a:p>
          <a:p>
            <a:pPr marL="914400" lvl="1" indent="-457200" eaLnBrk="1" hangingPunct="1">
              <a:buFont typeface="Times"/>
              <a:buAutoNum type="arabicPeriod"/>
            </a:pPr>
            <a:r>
              <a:rPr lang="en-US" sz="2000" smtClean="0"/>
              <a:t>When function returns class type object</a:t>
            </a:r>
          </a:p>
          <a:p>
            <a:pPr marL="914400" lvl="1" indent="-457200" eaLnBrk="1" hangingPunct="1">
              <a:buFont typeface="Times"/>
              <a:buAutoNum type="arabicPeriod"/>
            </a:pPr>
            <a:r>
              <a:rPr lang="en-US" sz="2000" smtClean="0"/>
              <a:t>When argument of class type is "plugged in"</a:t>
            </a:r>
            <a:br>
              <a:rPr lang="en-US" sz="2000" smtClean="0"/>
            </a:br>
            <a:r>
              <a:rPr lang="en-US" sz="2000" smtClean="0"/>
              <a:t>as actual argument to call-by-value parameter</a:t>
            </a:r>
          </a:p>
          <a:p>
            <a:pPr marL="533400" indent="-533400" eaLnBrk="1" hangingPunct="1">
              <a:spcBef>
                <a:spcPct val="50000"/>
              </a:spcBef>
            </a:pPr>
            <a:r>
              <a:rPr lang="en-US" sz="2400" smtClean="0"/>
              <a:t>Requires "temporary copy" of object</a:t>
            </a:r>
          </a:p>
          <a:p>
            <a:pPr marL="914400" lvl="1" indent="-457200" eaLnBrk="1" hangingPunct="1"/>
            <a:r>
              <a:rPr lang="en-US" sz="2000" smtClean="0"/>
              <a:t>Copy constructor creates it</a:t>
            </a:r>
          </a:p>
          <a:p>
            <a:pPr marL="533400" indent="-533400" eaLnBrk="1" hangingPunct="1">
              <a:spcBef>
                <a:spcPct val="50000"/>
              </a:spcBef>
            </a:pPr>
            <a:r>
              <a:rPr lang="en-US" sz="2400" smtClean="0"/>
              <a:t>Default copy constructor</a:t>
            </a:r>
          </a:p>
          <a:p>
            <a:pPr marL="914400" lvl="1" indent="-457200" eaLnBrk="1" hangingPunct="1"/>
            <a:r>
              <a:rPr lang="en-US" sz="2000" smtClean="0"/>
              <a:t>Like default "=", performs member-wise copy</a:t>
            </a:r>
          </a:p>
          <a:p>
            <a:pPr marL="533400" indent="-533400" eaLnBrk="1" hangingPunct="1">
              <a:spcBef>
                <a:spcPct val="50000"/>
              </a:spcBef>
            </a:pPr>
            <a:r>
              <a:rPr lang="en-US" sz="2400" smtClean="0"/>
              <a:t>Pointers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write own copy constructor!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0B102907-4854-4A7F-B40B-BC767EE3C44C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Pointer is memory address</a:t>
            </a:r>
          </a:p>
          <a:p>
            <a:pPr lvl="1" eaLnBrk="1" hangingPunct="1"/>
            <a:r>
              <a:rPr lang="en-US" sz="2400" smtClean="0"/>
              <a:t>Provides indirect reference to variable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Dynamic variables</a:t>
            </a:r>
          </a:p>
          <a:p>
            <a:pPr lvl="1" eaLnBrk="1" hangingPunct="1"/>
            <a:r>
              <a:rPr lang="en-US" sz="2400" smtClean="0"/>
              <a:t>Created and destroyed while program runs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Freestore</a:t>
            </a:r>
          </a:p>
          <a:p>
            <a:pPr lvl="1" eaLnBrk="1" hangingPunct="1"/>
            <a:r>
              <a:rPr lang="en-US" sz="2400" smtClean="0"/>
              <a:t>Memory storage for dynamic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Dynamically allocated arrays</a:t>
            </a:r>
          </a:p>
          <a:p>
            <a:pPr lvl="1" eaLnBrk="1" hangingPunct="1"/>
            <a:r>
              <a:rPr lang="en-US" sz="2400" smtClean="0"/>
              <a:t>Size determined as program runs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B442CA30-2B75-44EB-A287-D51C3AD6BD04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 destructor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Special member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Automatically destroys objects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Copy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Single argument member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automatically when temp copy needed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Assignment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be overloaded as member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Returns reference for chaining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0A471B28-6C88-4FA1-81A3-27A1E64987E2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Addresses and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10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Pointer is an address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Address is an integer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Pointer is NOT an integer!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crazy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abstraction!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C++ forces pointers be used as</a:t>
            </a:r>
            <a:br>
              <a:rPr lang="en-US" smtClean="0"/>
            </a:br>
            <a:r>
              <a:rPr lang="en-US" smtClean="0"/>
              <a:t>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Cannot be used as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Even though it "is a" number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2FE61716-4EF9-4336-9E8B-3E44C77E406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Terminology, view</a:t>
            </a:r>
          </a:p>
          <a:p>
            <a:pPr lvl="1" eaLnBrk="1" hangingPunct="1"/>
            <a:r>
              <a:rPr lang="en-US" smtClean="0"/>
              <a:t>Talk of "pointing", not "addresses"</a:t>
            </a:r>
          </a:p>
          <a:p>
            <a:pPr lvl="1" eaLnBrk="1" hangingPunct="1"/>
            <a:r>
              <a:rPr lang="en-US" smtClean="0"/>
              <a:t>Pointer variable "points to" ordinary variable</a:t>
            </a:r>
          </a:p>
          <a:p>
            <a:pPr lvl="1" eaLnBrk="1" hangingPunct="1"/>
            <a:r>
              <a:rPr lang="en-US" smtClean="0"/>
              <a:t>Leave "address" talk out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Makes visualization clearer</a:t>
            </a:r>
          </a:p>
          <a:p>
            <a:pPr lvl="1" eaLnBrk="1" hangingPunct="1"/>
            <a:r>
              <a:rPr lang="en-US" smtClean="0"/>
              <a:t>"See" memory references</a:t>
            </a:r>
          </a:p>
          <a:p>
            <a:pPr lvl="2" eaLnBrk="1" hangingPunct="1"/>
            <a:r>
              <a:rPr lang="en-US" smtClean="0"/>
              <a:t>Arrows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D7FFC31C-A408-435E-BD4A-BA6D60A25CC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Pointing to 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int *p1, *p2, v1, v2;</a:t>
            </a:r>
            <a:br>
              <a:rPr lang="en-US" sz="2800" smtClean="0"/>
            </a:br>
            <a:r>
              <a:rPr lang="en-US" sz="2800" smtClean="0"/>
              <a:t>p1 = &amp;v1;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Sets pointer variable p1 to "point to" int </a:t>
            </a:r>
            <a:br>
              <a:rPr lang="en-US" sz="2400" smtClean="0"/>
            </a:br>
            <a:r>
              <a:rPr lang="en-US" sz="2400" smtClean="0"/>
              <a:t>variable v1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Operator, &amp;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Determines "address of" variable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Read like: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"p1 equals address of v1"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Or "p1 points to v1"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EA8E5A8B-CB46-40F8-BAA0-5B9A6AD0BC9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Pointing to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Recall:</a:t>
            </a:r>
            <a:br>
              <a:rPr lang="en-US" sz="2800" smtClean="0"/>
            </a:br>
            <a:r>
              <a:rPr lang="en-US" sz="2400" smtClean="0"/>
              <a:t>int *p1, *p2, v1, v2;</a:t>
            </a:r>
            <a:br>
              <a:rPr lang="en-US" sz="2400" smtClean="0"/>
            </a:br>
            <a:r>
              <a:rPr lang="en-US" sz="2400" smtClean="0"/>
              <a:t>p1 = &amp;v1;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Two ways to refer to v1 now: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Variable v1 itself:</a:t>
            </a:r>
            <a:br>
              <a:rPr lang="en-US" sz="2400" smtClean="0"/>
            </a:br>
            <a:r>
              <a:rPr lang="en-US" sz="2400" smtClean="0"/>
              <a:t>cout &lt;&lt; v1;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Via pointer p1:</a:t>
            </a:r>
            <a:br>
              <a:rPr lang="en-US" sz="2400" smtClean="0"/>
            </a:br>
            <a:r>
              <a:rPr lang="en-US" sz="2400" smtClean="0"/>
              <a:t>cout *p1;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Dereference operator, *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Pointer variable "derereferenced"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Means: "Get data that p1 points to"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E0CD8511-B875-411A-BF04-76BBFB138E2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1792</Words>
  <Application>Microsoft Office PowerPoint</Application>
  <PresentationFormat>On-screen Show (4:3)</PresentationFormat>
  <Paragraphs>518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Giovanni</vt:lpstr>
      <vt:lpstr>Times</vt:lpstr>
      <vt:lpstr>Times New Roman</vt:lpstr>
      <vt:lpstr>Wingdings</vt:lpstr>
      <vt:lpstr>Office Theme</vt:lpstr>
      <vt:lpstr>Chapter 10</vt:lpstr>
      <vt:lpstr>Learning Objectives</vt:lpstr>
      <vt:lpstr>Pointer Introduction</vt:lpstr>
      <vt:lpstr>Pointer Variables</vt:lpstr>
      <vt:lpstr>Declaring Pointer Variables</vt:lpstr>
      <vt:lpstr>Addresses and Numbers</vt:lpstr>
      <vt:lpstr>Pointing</vt:lpstr>
      <vt:lpstr>Pointing to …</vt:lpstr>
      <vt:lpstr>Pointing to …</vt:lpstr>
      <vt:lpstr>"Pointing to" Example</vt:lpstr>
      <vt:lpstr>&amp; Operator</vt:lpstr>
      <vt:lpstr>Pointer Assignments</vt:lpstr>
      <vt:lpstr>Pointer Assignments Graphic:  Display 10.1  Uses of the Assignment Operator with Pointer Variables</vt:lpstr>
      <vt:lpstr>The new Operator</vt:lpstr>
      <vt:lpstr>Basic Pointer Manipulations Example:  Display 10.2  Basic Pointer  Manipulations (1 of 2)</vt:lpstr>
      <vt:lpstr>Basic Pointer Manipulations Example:  Display 10.2  Basic Pointer  Manipulations (2 of 2)</vt:lpstr>
      <vt:lpstr>Basic Pointer Manipulations Graphic:  Display 10.3  Explanation of Display 10.2</vt:lpstr>
      <vt:lpstr>More on new Operator</vt:lpstr>
      <vt:lpstr>Pointers and Functions</vt:lpstr>
      <vt:lpstr>Memory Management</vt:lpstr>
      <vt:lpstr>Checking new Success</vt:lpstr>
      <vt:lpstr>new Success – New Compiler</vt:lpstr>
      <vt:lpstr>C++11 nullptr</vt:lpstr>
      <vt:lpstr>Freestore Size</vt:lpstr>
      <vt:lpstr>delete Operator</vt:lpstr>
      <vt:lpstr>Dangling Pointers</vt:lpstr>
      <vt:lpstr>Dynamic and Automatic Variables</vt:lpstr>
      <vt:lpstr>Define Pointer Types</vt:lpstr>
      <vt:lpstr>Pitfall: Call-by-value Pointers</vt:lpstr>
      <vt:lpstr>Call-by-value Pointers Example:  Display 10.4  A Call-by-Value Pointer Parameter (1 of 2)</vt:lpstr>
      <vt:lpstr>Call-by-value Pointers Example:  Display 10.4  A Call-by-Value Pointer Parameter (2 of 2)</vt:lpstr>
      <vt:lpstr>Call-by-value Pointers Graphic:  Display 10.5  The Function Call sneaky(p); </vt:lpstr>
      <vt:lpstr>Dynamic Arrays</vt:lpstr>
      <vt:lpstr>Array Variables</vt:lpstr>
      <vt:lpstr>Array Variables  Pointers</vt:lpstr>
      <vt:lpstr>Array Variables  Pointers</vt:lpstr>
      <vt:lpstr>Dynamic Arrays</vt:lpstr>
      <vt:lpstr>Creating Dynamic Arrays</vt:lpstr>
      <vt:lpstr>Deleting Dynamic Arrays</vt:lpstr>
      <vt:lpstr>Function that Returns an Array</vt:lpstr>
      <vt:lpstr>Pointer Arithmetic</vt:lpstr>
      <vt:lpstr>Alternative Array Manipulation</vt:lpstr>
      <vt:lpstr>Multidimensional Dynamic Arrays</vt:lpstr>
      <vt:lpstr>Back to Classes</vt:lpstr>
      <vt:lpstr>The this Pointer</vt:lpstr>
      <vt:lpstr>Overloading Assignment Operator</vt:lpstr>
      <vt:lpstr>Overloading Assignment Operator</vt:lpstr>
      <vt:lpstr>Overloaded = Operator Definition</vt:lpstr>
      <vt:lpstr>Shallow and Deep Copies</vt:lpstr>
      <vt:lpstr>Destructor Need</vt:lpstr>
      <vt:lpstr>Destructors</vt:lpstr>
      <vt:lpstr>Copy Constructors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17</cp:revision>
  <dcterms:created xsi:type="dcterms:W3CDTF">2006-08-16T00:00:00Z</dcterms:created>
  <dcterms:modified xsi:type="dcterms:W3CDTF">2015-04-01T09:29:57Z</dcterms:modified>
</cp:coreProperties>
</file>