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EB8382-3FC0-46C7-9866-416EF623DC02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31C6EC-2469-4428-AC8D-739084843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404F2-5DD9-4DE7-8B18-63E2A8C124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902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048A5-A6DC-4AAE-829C-1B140BF714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716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1384C2-97B7-4FB5-99B7-1C6809E123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1075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BE681-305B-4860-8D92-5C9DFCD251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439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29F65E-97B4-415D-B762-F9D3FF8694E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794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7D848-EE46-48D4-B442-6E1A7958CD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520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D2009D-9C49-4ADF-AF14-FA73C9B112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908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E5B725-17F7-4D78-BC45-FCAB1EF26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9637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EA8869-9745-412B-9DD4-9160221A3D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2980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06A383-9D36-45B5-8901-320885359E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189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F75638-7138-449B-9B07-81506400FE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5171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0F6087-B757-4384-959A-48796C1128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59204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66C1D4-6DDB-420B-A120-F9BE1AD4C7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19503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098779-5C44-42F0-AA04-58BD5003842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4301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A13E2-2C0D-42C3-9AC9-213467EFD5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54730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F6771-3DEA-4328-B519-CB1323CDE0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7467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D47E4-CD30-48F9-9C8E-90632DEB69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675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76D9D9-390E-4EA4-BB87-89E024DE26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14764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2E3D19-CAAC-4751-B2B7-848765A3D4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1679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D1803-B0FC-49FA-AEE5-02926AAF43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3173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669D2-1AD6-48A5-8468-ABAE9E4810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1289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FED383-D438-454F-92ED-B2235AFD3F6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8081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D2857C-3A64-46DF-8FE7-C438AFE88A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40827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44BDEB-CD30-4B04-A426-89A81C6211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0728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764C1-61D5-42DD-8C0C-A821AB7976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80535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BADBB5-5A78-4BA7-83D6-EE7EE3144A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3422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90CEE6-B237-44BA-87A8-3EB840706F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7237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0D71F2-7B68-46F8-935E-D8C0B5EBE5D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31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9536D-B4B7-4993-982B-F0ABED7BDC4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5261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73FE4-284B-49A3-A283-7674520A83E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4505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78B6B-5D70-4F65-BC3D-7B60CC9B83F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077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646BA0-6977-480B-91DF-1F057D14BC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3856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715A5F-DD95-4ED5-B1A0-A29B1CC565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148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D4280-CF8E-4A87-BBBB-69E3D01A4BC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F5A841F-ED7A-45F7-9FA3-A03EC22C5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1E57-3023-4CBB-ABF7-C816E031469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9AE6CC2-2406-46D7-960A-0F1F56C45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CA67-C13D-4AC1-87FB-A9D774B7AA5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FC9DFC53-EB25-4CF2-9757-1E6352482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E566A-D6E6-4B9F-99B1-16311E47F66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005BC12-08BB-4909-A0D6-8755099C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A0BCC-B8D1-4E8E-BB85-B613F331174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A121EBA-B7BD-4F2C-98B7-7CAC05422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23E7F-D3B7-4465-916B-95CF1C90A33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7A1D9D23-0932-4B4F-935E-D8C257D2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BC93-92AE-46C9-B8AA-85401C6372A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B3085F82-B623-4029-8FF4-F1C93B7B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270D2-ABF4-4F9C-A959-F6459F49803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43FAAEA-AACA-484E-BB4F-B97A0AADF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D911D-F215-44A3-B535-1B96C9A9629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230D9B30-37C9-4D47-B258-31C1E10EE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BE4E-F218-48AF-942B-C03501A4C0D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F6739C0B-C428-4EEA-B4F8-C7BE885F7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F6CD8-7E59-4DDF-932A-1081C269C91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4206544-65C9-4ED9-BF53-722F7776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C4D68-676F-4961-843F-73E487A4EE55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649C2AA-D30D-4B8E-A51D-A649259AB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Separate Compilation </a:t>
            </a:r>
            <a:br>
              <a:rPr lang="en-US" dirty="0" smtClean="0"/>
            </a:br>
            <a:r>
              <a:rPr lang="en-US" dirty="0" smtClean="0"/>
              <a:t>and Namespaces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Files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header file #included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Implementation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Program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Often called "application file" or "driver file"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Organization of files is system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 IDE has "project" or "workspace"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Implementation files "combined" 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Header files still "#included"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63D9020-67F1-42F8-8401-32BD658C371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Compiles of Header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Header files</a:t>
            </a:r>
          </a:p>
          <a:p>
            <a:pPr lvl="1" eaLnBrk="1" hangingPunct="1"/>
            <a:r>
              <a:rPr lang="en-US" sz="2400" smtClean="0"/>
              <a:t>Typically included multiple times</a:t>
            </a:r>
          </a:p>
          <a:p>
            <a:pPr lvl="2" eaLnBrk="1" hangingPunct="1"/>
            <a:r>
              <a:rPr lang="en-US" sz="2000" smtClean="0"/>
              <a:t>e.g., class interface included by class implementation and program file</a:t>
            </a:r>
          </a:p>
          <a:p>
            <a:pPr lvl="1" eaLnBrk="1" hangingPunct="1"/>
            <a:r>
              <a:rPr lang="en-US" sz="2400" smtClean="0"/>
              <a:t>Must only be compiled once!</a:t>
            </a:r>
          </a:p>
          <a:p>
            <a:pPr lvl="1" eaLnBrk="1" hangingPunct="1"/>
            <a:r>
              <a:rPr lang="en-US" sz="2400" smtClean="0"/>
              <a:t>No guarantee "which #include" in which file,</a:t>
            </a:r>
            <a:br>
              <a:rPr lang="en-US" sz="2400" smtClean="0"/>
            </a:br>
            <a:r>
              <a:rPr lang="en-US" sz="2400" smtClean="0"/>
              <a:t>compiler might see first</a:t>
            </a:r>
          </a:p>
          <a:p>
            <a:pPr eaLnBrk="1" hangingPunct="1"/>
            <a:r>
              <a:rPr lang="en-US" sz="2800" smtClean="0"/>
              <a:t>Use preprocessor</a:t>
            </a:r>
          </a:p>
          <a:p>
            <a:pPr lvl="1" eaLnBrk="1" hangingPunct="1"/>
            <a:r>
              <a:rPr lang="en-US" sz="2400" smtClean="0"/>
              <a:t>Tell compiler to include header only once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FB5F138-8F19-4176-B506-5F416E4F4C4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#ifndef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Header file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#ifndef FNAME_H</a:t>
            </a:r>
            <a:br>
              <a:rPr lang="en-US" sz="2400" smtClean="0"/>
            </a:br>
            <a:r>
              <a:rPr lang="en-US" sz="2400" smtClean="0"/>
              <a:t>#define FNAME_H</a:t>
            </a:r>
            <a:br>
              <a:rPr lang="en-US" sz="2400" smtClean="0"/>
            </a:br>
            <a:r>
              <a:rPr lang="en-US" sz="2400" smtClean="0"/>
              <a:t>… //Contents of header file</a:t>
            </a:r>
            <a:br>
              <a:rPr lang="en-US" sz="2400" smtClean="0"/>
            </a:br>
            <a:r>
              <a:rPr lang="en-US" sz="2400" smtClean="0"/>
              <a:t>…</a:t>
            </a:r>
            <a:br>
              <a:rPr lang="en-US" sz="2400" smtClean="0"/>
            </a:br>
            <a:r>
              <a:rPr lang="en-US" sz="2400" smtClean="0"/>
              <a:t>#endif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FNAME typically name of file for </a:t>
            </a:r>
            <a:br>
              <a:rPr lang="en-US" sz="2800" smtClean="0"/>
            </a:br>
            <a:r>
              <a:rPr lang="en-US" sz="2800" smtClean="0"/>
              <a:t>consistency,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syntax avoids multiple definitions</a:t>
            </a:r>
            <a:br>
              <a:rPr lang="en-US" sz="2800" smtClean="0"/>
            </a:br>
            <a:r>
              <a:rPr lang="en-US" sz="2800" smtClean="0"/>
              <a:t>of header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F0FED2B-6E57-45FD-A220-9785320BC8A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Library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Libraries not just for classes</a:t>
            </a:r>
          </a:p>
          <a:p>
            <a:pPr eaLnBrk="1" hangingPunct="1"/>
            <a:r>
              <a:rPr lang="en-US" smtClean="0"/>
              <a:t>Related functions</a:t>
            </a:r>
          </a:p>
          <a:p>
            <a:pPr lvl="1" eaLnBrk="1" hangingPunct="1"/>
            <a:r>
              <a:rPr lang="en-US" smtClean="0"/>
              <a:t>Prototypes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 header file</a:t>
            </a:r>
          </a:p>
          <a:p>
            <a:pPr lvl="1" eaLnBrk="1" hangingPunct="1"/>
            <a:r>
              <a:rPr lang="en-US" smtClean="0"/>
              <a:t>Definitions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implementation file</a:t>
            </a:r>
          </a:p>
          <a:p>
            <a:pPr eaLnBrk="1" hangingPunct="1"/>
            <a:r>
              <a:rPr lang="en-US" smtClean="0"/>
              <a:t>Other type definitions</a:t>
            </a:r>
          </a:p>
          <a:p>
            <a:pPr lvl="1" eaLnBrk="1" hangingPunct="1"/>
            <a:r>
              <a:rPr lang="en-US" smtClean="0"/>
              <a:t>structs, simple typedefs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header file</a:t>
            </a:r>
          </a:p>
          <a:p>
            <a:pPr lvl="1" eaLnBrk="1" hangingPunct="1"/>
            <a:r>
              <a:rPr lang="en-US" smtClean="0"/>
              <a:t>Constant declarations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header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93FCE21-26C9-419E-82EA-AC8CA7D76AB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Namespace defined:</a:t>
            </a:r>
            <a:br>
              <a:rPr lang="en-US" sz="2800" smtClean="0"/>
            </a:br>
            <a:r>
              <a:rPr lang="en-US" sz="2800" smtClean="0"/>
              <a:t>A collection of name definitions</a:t>
            </a:r>
          </a:p>
          <a:p>
            <a:pPr lvl="1" eaLnBrk="1" hangingPunct="1"/>
            <a:r>
              <a:rPr lang="en-US" sz="2400" smtClean="0"/>
              <a:t>Class definitions</a:t>
            </a:r>
          </a:p>
          <a:p>
            <a:pPr lvl="1" eaLnBrk="1" hangingPunct="1"/>
            <a:r>
              <a:rPr lang="en-US" sz="2400" smtClean="0"/>
              <a:t>Variable declarations</a:t>
            </a:r>
          </a:p>
          <a:p>
            <a:pPr eaLnBrk="1" hangingPunct="1"/>
            <a:r>
              <a:rPr lang="en-US" sz="2800" smtClean="0"/>
              <a:t>Programs use many classes, functions</a:t>
            </a:r>
          </a:p>
          <a:p>
            <a:pPr lvl="1" eaLnBrk="1" hangingPunct="1"/>
            <a:r>
              <a:rPr lang="en-US" sz="2400" smtClean="0"/>
              <a:t>Commonly have same names</a:t>
            </a:r>
          </a:p>
          <a:p>
            <a:pPr lvl="1" eaLnBrk="1" hangingPunct="1"/>
            <a:r>
              <a:rPr lang="en-US" sz="2400" smtClean="0"/>
              <a:t>Namespaces deal with this</a:t>
            </a:r>
          </a:p>
          <a:p>
            <a:pPr lvl="1" eaLnBrk="1" hangingPunct="1"/>
            <a:r>
              <a:rPr lang="en-US" sz="2400" smtClean="0"/>
              <a:t>Can be "on" or "off"</a:t>
            </a:r>
          </a:p>
          <a:p>
            <a:pPr lvl="2" eaLnBrk="1" hangingPunct="1"/>
            <a:r>
              <a:rPr lang="en-US" sz="2000" smtClean="0"/>
              <a:t>If names might conflict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turn 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9F9015D-20DC-4955-A677-16328A92979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Directive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namespace std;</a:t>
            </a:r>
          </a:p>
          <a:p>
            <a:pPr lvl="1" eaLnBrk="1" hangingPunct="1"/>
            <a:r>
              <a:rPr lang="en-US" smtClean="0"/>
              <a:t>Makes all definitions in std namespace</a:t>
            </a:r>
            <a:br>
              <a:rPr lang="en-US" smtClean="0"/>
            </a:br>
            <a:r>
              <a:rPr lang="en-US" smtClean="0"/>
              <a:t>available</a:t>
            </a:r>
          </a:p>
          <a:p>
            <a:pPr eaLnBrk="1" hangingPunct="1"/>
            <a:r>
              <a:rPr lang="en-US" smtClean="0"/>
              <a:t>Why might you NOT want this?</a:t>
            </a:r>
          </a:p>
          <a:p>
            <a:pPr lvl="1" eaLnBrk="1" hangingPunct="1"/>
            <a:r>
              <a:rPr lang="en-US" smtClean="0"/>
              <a:t>Can make cout, cin have non-standard</a:t>
            </a:r>
            <a:br>
              <a:rPr lang="en-US" smtClean="0"/>
            </a:br>
            <a:r>
              <a:rPr lang="en-US" smtClean="0"/>
              <a:t>meaning</a:t>
            </a:r>
          </a:p>
          <a:p>
            <a:pPr lvl="2" eaLnBrk="1" hangingPunct="1"/>
            <a:r>
              <a:rPr lang="en-US" smtClean="0"/>
              <a:t>Perhaps a need to redefine cout, cin</a:t>
            </a:r>
          </a:p>
          <a:p>
            <a:pPr lvl="1" eaLnBrk="1" hangingPunct="1"/>
            <a:r>
              <a:rPr lang="en-US" smtClean="0"/>
              <a:t>Can redefine any others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F42E2AE-F819-4EE1-9F1D-28BB216A625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 std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We’ve used namespace std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Contains all names defined in many standard library files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#include &lt;iostream&gt;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Places all name definitions (cin, cout, etc.)</a:t>
            </a:r>
            <a:br>
              <a:rPr lang="en-US" sz="2400" smtClean="0"/>
            </a:br>
            <a:r>
              <a:rPr lang="en-US" sz="2400" smtClean="0"/>
              <a:t>into std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 doesn’t know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specify this namespace for program</a:t>
            </a:r>
            <a:br>
              <a:rPr lang="en-US" sz="2400" smtClean="0"/>
            </a:br>
            <a:r>
              <a:rPr lang="en-US" sz="2400" smtClean="0"/>
              <a:t>to access names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B67F7D7-9414-4A83-AE87-858686EC9DC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Namespace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code goes in some namespace</a:t>
            </a:r>
          </a:p>
          <a:p>
            <a:pPr eaLnBrk="1" hangingPunct="1"/>
            <a:r>
              <a:rPr lang="en-US" smtClean="0"/>
              <a:t>Unless specified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global namespace</a:t>
            </a:r>
          </a:p>
          <a:p>
            <a:pPr lvl="1" eaLnBrk="1" hangingPunct="1"/>
            <a:r>
              <a:rPr lang="en-US" smtClean="0"/>
              <a:t>No need for using directive</a:t>
            </a:r>
          </a:p>
          <a:p>
            <a:pPr lvl="1" eaLnBrk="1" hangingPunct="1"/>
            <a:r>
              <a:rPr lang="en-US" smtClean="0"/>
              <a:t>Global namespace always available</a:t>
            </a:r>
          </a:p>
          <a:p>
            <a:pPr lvl="1" eaLnBrk="1" hangingPunct="1"/>
            <a:r>
              <a:rPr lang="en-US" smtClean="0"/>
              <a:t>Implied "automatic" using directive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6152BB3-0D6B-44E7-91AD-50F193A1D96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Names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namespaces</a:t>
            </a:r>
          </a:p>
          <a:p>
            <a:pPr lvl="1" eaLnBrk="1" hangingPunct="1"/>
            <a:r>
              <a:rPr lang="en-US" smtClean="0"/>
              <a:t>e.g., global, and std typically used</a:t>
            </a:r>
          </a:p>
          <a:p>
            <a:pPr eaLnBrk="1" hangingPunct="1"/>
            <a:r>
              <a:rPr lang="en-US" smtClean="0"/>
              <a:t>What if name defined in both?</a:t>
            </a:r>
          </a:p>
          <a:p>
            <a:pPr lvl="1" eaLnBrk="1" hangingPunct="1"/>
            <a:r>
              <a:rPr lang="en-US" smtClean="0"/>
              <a:t>Error</a:t>
            </a:r>
          </a:p>
          <a:p>
            <a:pPr lvl="1" eaLnBrk="1" hangingPunct="1"/>
            <a:r>
              <a:rPr lang="en-US" smtClean="0"/>
              <a:t>Can still use both namespaces</a:t>
            </a:r>
          </a:p>
          <a:p>
            <a:pPr lvl="1" eaLnBrk="1" hangingPunct="1"/>
            <a:r>
              <a:rPr lang="en-US" smtClean="0"/>
              <a:t>Must specify which namespace used at</a:t>
            </a:r>
            <a:br>
              <a:rPr lang="en-US" smtClean="0"/>
            </a:br>
            <a:r>
              <a:rPr lang="en-US" smtClean="0"/>
              <a:t>what time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F2FF5AF-8157-4BE3-AFA8-C569DB4D185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Namespaces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namespaces NS1, NS2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 smtClean="0"/>
              <a:t>Both have void function myFunction()</a:t>
            </a:r>
            <a:br>
              <a:rPr lang="en-US" sz="2400" smtClean="0"/>
            </a:br>
            <a:r>
              <a:rPr lang="en-US" sz="2400" smtClean="0"/>
              <a:t>defined differently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sz="2000" smtClean="0"/>
              <a:t>	{</a:t>
            </a:r>
            <a:br>
              <a:rPr lang="en-US" sz="2000" smtClean="0"/>
            </a:br>
            <a:r>
              <a:rPr lang="en-US" sz="2000" smtClean="0"/>
              <a:t>     using namespace NS1;</a:t>
            </a:r>
            <a:br>
              <a:rPr lang="en-US" sz="2000" smtClean="0"/>
            </a:br>
            <a:r>
              <a:rPr lang="en-US" sz="2000" smtClean="0"/>
              <a:t>     myFunction();</a:t>
            </a:r>
            <a:br>
              <a:rPr lang="en-US" sz="2000" smtClean="0"/>
            </a:br>
            <a:r>
              <a:rPr lang="en-US" sz="2000" smtClean="0"/>
              <a:t>}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     using namespace NS2;</a:t>
            </a:r>
            <a:br>
              <a:rPr lang="en-US" sz="2000" smtClean="0"/>
            </a:br>
            <a:r>
              <a:rPr lang="en-US" sz="2000" smtClean="0"/>
              <a:t>     myFunction();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using directive has block-scope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5EAB8E6-4FE9-4FC6-A3E5-C2C9373046D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Separate Compilation</a:t>
            </a:r>
          </a:p>
          <a:p>
            <a:pPr lvl="1" eaLnBrk="1" hangingPunct="1"/>
            <a:r>
              <a:rPr lang="en-US" sz="2400" smtClean="0"/>
              <a:t>Encapsulation reviewed</a:t>
            </a:r>
          </a:p>
          <a:p>
            <a:pPr lvl="1" eaLnBrk="1" hangingPunct="1"/>
            <a:r>
              <a:rPr lang="en-US" sz="2400" smtClean="0"/>
              <a:t>Header and implementation files</a:t>
            </a:r>
          </a:p>
          <a:p>
            <a:pPr eaLnBrk="1" hangingPunct="1"/>
            <a:r>
              <a:rPr lang="en-US" sz="2800" smtClean="0"/>
              <a:t>Namespaces</a:t>
            </a:r>
          </a:p>
          <a:p>
            <a:pPr lvl="1" eaLnBrk="1" hangingPunct="1"/>
            <a:r>
              <a:rPr lang="en-US" sz="2400" smtClean="0"/>
              <a:t>using directives</a:t>
            </a:r>
          </a:p>
          <a:p>
            <a:pPr lvl="1" eaLnBrk="1" hangingPunct="1"/>
            <a:r>
              <a:rPr lang="en-US" sz="2400" smtClean="0"/>
              <a:t>Qualifying names</a:t>
            </a:r>
          </a:p>
          <a:p>
            <a:pPr lvl="1" eaLnBrk="1" hangingPunct="1"/>
            <a:r>
              <a:rPr lang="en-US" sz="2400" smtClean="0"/>
              <a:t>Unnamed namespaces</a:t>
            </a:r>
          </a:p>
          <a:p>
            <a:pPr lvl="1" eaLnBrk="1" hangingPunct="1"/>
            <a:r>
              <a:rPr lang="en-US" sz="2400" smtClean="0"/>
              <a:t>Hiding helping functions</a:t>
            </a:r>
          </a:p>
          <a:p>
            <a:pPr lvl="1" eaLnBrk="1" hangingPunct="1"/>
            <a:r>
              <a:rPr lang="en-US" sz="2400" smtClean="0"/>
              <a:t>Nested namespaces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D5E6892-8775-4043-903F-19FF6339F95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Namespace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 namespace grouping:</a:t>
            </a:r>
            <a:br>
              <a:rPr lang="en-US" sz="2800" smtClean="0"/>
            </a:br>
            <a:r>
              <a:rPr lang="en-US" sz="2400" smtClean="0"/>
              <a:t>namespace Name_Space_Name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Some_Code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Places all names defined in Some_Code</a:t>
            </a:r>
            <a:br>
              <a:rPr lang="en-US" sz="2800" smtClean="0"/>
            </a:br>
            <a:r>
              <a:rPr lang="en-US" sz="2400" smtClean="0"/>
              <a:t>into namespace Name_Space_Name	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 then be made available:</a:t>
            </a:r>
            <a:br>
              <a:rPr lang="en-US" sz="2800" smtClean="0"/>
            </a:br>
            <a:r>
              <a:rPr lang="en-US" sz="2400" smtClean="0"/>
              <a:t>using namespace Name_Space_Name</a:t>
            </a: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34AFE4E-B19B-4AE1-A779-CBA5B0666BD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Namespace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Function declaration:</a:t>
            </a:r>
            <a:br>
              <a:rPr lang="en-US" sz="2400" smtClean="0"/>
            </a:br>
            <a:r>
              <a:rPr lang="en-US" sz="2000" smtClean="0"/>
              <a:t>namespace Space1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void greeting();</a:t>
            </a:r>
            <a:br>
              <a:rPr lang="en-US" sz="2000" smtClean="0"/>
            </a:br>
            <a:r>
              <a:rPr lang="en-US" sz="2000" smtClean="0"/>
              <a:t>}</a:t>
            </a:r>
            <a:endParaRPr lang="en-US" sz="2400" smtClean="0"/>
          </a:p>
          <a:p>
            <a:pPr eaLnBrk="1" hangingPunct="1"/>
            <a:r>
              <a:rPr lang="en-US" sz="2400" smtClean="0"/>
              <a:t>Function definition:</a:t>
            </a:r>
            <a:br>
              <a:rPr lang="en-US" sz="2400" smtClean="0"/>
            </a:br>
            <a:r>
              <a:rPr lang="en-US" sz="2000" smtClean="0"/>
              <a:t>namespace Space1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void greeting()</a:t>
            </a:r>
            <a:br>
              <a:rPr lang="en-US" sz="2000" smtClean="0"/>
            </a:br>
            <a:r>
              <a:rPr lang="en-US" sz="2000" smtClean="0"/>
              <a:t>	{</a:t>
            </a:r>
            <a:br>
              <a:rPr lang="en-US" sz="2000" smtClean="0"/>
            </a:br>
            <a:r>
              <a:rPr lang="en-US" sz="2000" smtClean="0"/>
              <a:t>		cout &lt;&lt; "Hello from namespace Space1.\n";</a:t>
            </a:r>
            <a:br>
              <a:rPr lang="en-US" sz="2000" smtClean="0"/>
            </a:br>
            <a:r>
              <a:rPr lang="en-US" sz="2000" smtClean="0"/>
              <a:t>	}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1634912-325F-4D6D-AD49-AE579129C83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Declarations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specify individual names </a:t>
            </a:r>
            <a:br>
              <a:rPr lang="en-US" sz="2800" smtClean="0"/>
            </a:br>
            <a:r>
              <a:rPr lang="en-US" sz="2800" smtClean="0"/>
              <a:t>from namespace</a:t>
            </a:r>
          </a:p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Namespaces NS1, NS2 exist</a:t>
            </a:r>
            <a:br>
              <a:rPr lang="en-US" sz="2400" smtClean="0"/>
            </a:br>
            <a:r>
              <a:rPr lang="en-US" sz="2400" smtClean="0"/>
              <a:t>Each have functions fun1(), fun(2)</a:t>
            </a:r>
          </a:p>
          <a:p>
            <a:pPr lvl="1" eaLnBrk="1" hangingPunct="1"/>
            <a:r>
              <a:rPr lang="en-US" sz="2400" smtClean="0"/>
              <a:t>Declaration syntax:</a:t>
            </a:r>
            <a:br>
              <a:rPr lang="en-US" sz="2400" smtClean="0"/>
            </a:br>
            <a:r>
              <a:rPr lang="en-US" sz="2400" smtClean="0"/>
              <a:t>using Name_Space::One_Name;</a:t>
            </a:r>
          </a:p>
          <a:p>
            <a:pPr lvl="1" eaLnBrk="1" hangingPunct="1"/>
            <a:r>
              <a:rPr lang="en-US" sz="2400" smtClean="0"/>
              <a:t>Specify which name from each:</a:t>
            </a:r>
            <a:br>
              <a:rPr lang="en-US" sz="2400" smtClean="0"/>
            </a:br>
            <a:r>
              <a:rPr lang="en-US" sz="2400" smtClean="0"/>
              <a:t>using NS1::fun1;</a:t>
            </a:r>
            <a:br>
              <a:rPr lang="en-US" sz="2400" smtClean="0"/>
            </a:br>
            <a:r>
              <a:rPr lang="en-US" sz="2400" smtClean="0"/>
              <a:t>using NS2::fun2;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158AE8E-D74A-45DC-8C5B-E6942467076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using Definitions and Declarations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using declaration</a:t>
            </a:r>
          </a:p>
          <a:p>
            <a:pPr lvl="2" eaLnBrk="1" hangingPunct="1"/>
            <a:r>
              <a:rPr lang="en-US" smtClean="0"/>
              <a:t>Makes ONE name in namespace available</a:t>
            </a:r>
          </a:p>
          <a:p>
            <a:pPr lvl="2" eaLnBrk="1" hangingPunct="1"/>
            <a:r>
              <a:rPr lang="en-US" smtClean="0"/>
              <a:t>Introduces names so no other uses of name </a:t>
            </a:r>
            <a:br>
              <a:rPr lang="en-US" smtClean="0"/>
            </a:br>
            <a:r>
              <a:rPr lang="en-US" smtClean="0"/>
              <a:t>are allowed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using directive</a:t>
            </a:r>
          </a:p>
          <a:p>
            <a:pPr lvl="2" eaLnBrk="1" hangingPunct="1"/>
            <a:r>
              <a:rPr lang="en-US" smtClean="0"/>
              <a:t>Makes ALL names in namespace available</a:t>
            </a:r>
          </a:p>
          <a:p>
            <a:pPr lvl="2" eaLnBrk="1" hangingPunct="1"/>
            <a:r>
              <a:rPr lang="en-US" smtClean="0"/>
              <a:t>Only "potentially" introduces names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3C3CACA-58A9-4FE7-ACE2-771968724D6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Qualifying Names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specify where name comes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"qualifier" and scope-resolution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if only intend one use (or few)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NS1::fun1();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Specifies that fun() comes from namespace</a:t>
            </a:r>
            <a:br>
              <a:rPr lang="en-US" sz="2400" smtClean="0"/>
            </a:br>
            <a:r>
              <a:rPr lang="en-US" sz="2400" smtClean="0"/>
              <a:t>NS1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Especially useful for parameters:</a:t>
            </a:r>
            <a:br>
              <a:rPr lang="en-US" sz="2800" smtClean="0"/>
            </a:br>
            <a:r>
              <a:rPr lang="en-US" sz="2400" smtClean="0"/>
              <a:t>int getInput(std::istream inputStream);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Parameter found in istream’s std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Eliminates need for using directive or declaration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352FDD3-73D6-4471-A710-DF5FB1DD04D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Namespaces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Include unique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last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Reduces chance of other namespaces</a:t>
            </a:r>
            <a:br>
              <a:rPr lang="en-US" sz="2800" smtClean="0"/>
            </a:br>
            <a:r>
              <a:rPr lang="en-US" sz="2800" smtClean="0"/>
              <a:t>with same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Often multiple programmers write</a:t>
            </a:r>
            <a:br>
              <a:rPr lang="en-US" sz="2800" smtClean="0"/>
            </a:br>
            <a:r>
              <a:rPr lang="en-US" sz="2800" smtClean="0"/>
              <a:t>namespaces for same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have distinct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Without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multiple definitions of same name</a:t>
            </a:r>
            <a:br>
              <a:rPr lang="en-US" sz="2400" smtClean="0"/>
            </a:br>
            <a:r>
              <a:rPr lang="en-US" sz="2400" smtClean="0"/>
              <a:t>in same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Results in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A4E6050-7CFF-444B-A4FD-008AC809E66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Class Namespace Example: </a:t>
            </a:r>
            <a:br>
              <a:rPr lang="en-US" sz="3000" smtClean="0"/>
            </a:br>
            <a:r>
              <a:rPr lang="en-US" sz="3000" b="1" smtClean="0"/>
              <a:t>Display 11.6</a:t>
            </a:r>
            <a:r>
              <a:rPr lang="en-US" sz="3000" smtClean="0"/>
              <a:t>  Placing a Class </a:t>
            </a:r>
            <a:br>
              <a:rPr lang="en-US" sz="3000" smtClean="0"/>
            </a:br>
            <a:r>
              <a:rPr lang="en-US" sz="3000" smtClean="0"/>
              <a:t>in a Namespace (Header File) </a:t>
            </a:r>
          </a:p>
        </p:txBody>
      </p:sp>
      <p:pic>
        <p:nvPicPr>
          <p:cNvPr id="38915" name="Picture 5" descr="C:\WINDOWS\Desktop\Oh_type\sacitch_C++_ppt\gif\savitchc11d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82750"/>
            <a:ext cx="6983413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8E4DFC3-4F0A-4F52-A151-EFEA6C6A0E0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Class Namespace Example: </a:t>
            </a:r>
            <a:br>
              <a:rPr lang="en-US" sz="3000" smtClean="0"/>
            </a:br>
            <a:r>
              <a:rPr lang="en-US" sz="3000" b="1" smtClean="0"/>
              <a:t>Display 11.7</a:t>
            </a:r>
            <a:r>
              <a:rPr lang="en-US" sz="3000" smtClean="0"/>
              <a:t>  Placing a Class </a:t>
            </a:r>
            <a:br>
              <a:rPr lang="en-US" sz="3000" smtClean="0"/>
            </a:br>
            <a:r>
              <a:rPr lang="en-US" sz="3000" smtClean="0"/>
              <a:t>in a Namespace (Implementation File) </a:t>
            </a:r>
          </a:p>
        </p:txBody>
      </p:sp>
      <p:pic>
        <p:nvPicPr>
          <p:cNvPr id="39939" name="Picture 6" descr="C:\WINDOWS\Desktop\Oh_type\sacitch_C++_ppt\gif\savitchc11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71650"/>
            <a:ext cx="777240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E732AF9-EE49-4539-9242-C3F507F86EC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Unnamed Namespaces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Compilation unit defined: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file, along with all files #included in file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Every compilation unit has unnamed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Written same way, but with no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names are then local to compilation unit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Use unnamed namespace to keep </a:t>
            </a:r>
            <a:br>
              <a:rPr lang="en-US" sz="2800" smtClean="0"/>
            </a:br>
            <a:r>
              <a:rPr lang="en-US" sz="2800" smtClean="0"/>
              <a:t>things "local"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Scope of unnamed namespace is </a:t>
            </a:r>
            <a:br>
              <a:rPr lang="en-US" sz="2800" smtClean="0"/>
            </a:br>
            <a:r>
              <a:rPr lang="en-US" sz="2800" smtClean="0"/>
              <a:t>compilation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F8BF211-5A5F-4482-B6A5-18D26C43BCE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Global vs. Unnamed Namespaces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same</a:t>
            </a:r>
          </a:p>
          <a:p>
            <a:pPr eaLnBrk="1" hangingPunct="1"/>
            <a:r>
              <a:rPr lang="en-US" smtClean="0"/>
              <a:t>Global namespace:</a:t>
            </a:r>
          </a:p>
          <a:p>
            <a:pPr lvl="1" eaLnBrk="1" hangingPunct="1"/>
            <a:r>
              <a:rPr lang="en-US" smtClean="0"/>
              <a:t>No namespace grouping at all</a:t>
            </a:r>
          </a:p>
          <a:p>
            <a:pPr lvl="1" eaLnBrk="1" hangingPunct="1"/>
            <a:r>
              <a:rPr lang="en-US" smtClean="0"/>
              <a:t>Global scope</a:t>
            </a:r>
          </a:p>
          <a:p>
            <a:pPr eaLnBrk="1" hangingPunct="1"/>
            <a:r>
              <a:rPr lang="en-US" smtClean="0"/>
              <a:t>Unnamed namespace:</a:t>
            </a:r>
          </a:p>
          <a:p>
            <a:pPr lvl="1" eaLnBrk="1" hangingPunct="1"/>
            <a:r>
              <a:rPr lang="en-US" smtClean="0"/>
              <a:t>Has namespace grouping, just no name</a:t>
            </a:r>
          </a:p>
          <a:p>
            <a:pPr lvl="1" eaLnBrk="1" hangingPunct="1"/>
            <a:r>
              <a:rPr lang="en-US" smtClean="0"/>
              <a:t>Local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EBEE2A1-38AF-421B-8304-816E9AA023C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Compilation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Program Parts</a:t>
            </a:r>
          </a:p>
          <a:p>
            <a:pPr lvl="1" eaLnBrk="1" hangingPunct="1"/>
            <a:r>
              <a:rPr lang="en-US" sz="2400" smtClean="0"/>
              <a:t>Kept in separate files</a:t>
            </a:r>
          </a:p>
          <a:p>
            <a:pPr lvl="1" eaLnBrk="1" hangingPunct="1"/>
            <a:r>
              <a:rPr lang="en-US" sz="2400" smtClean="0"/>
              <a:t>Compiled separately</a:t>
            </a:r>
          </a:p>
          <a:p>
            <a:pPr lvl="1" eaLnBrk="1" hangingPunct="1"/>
            <a:r>
              <a:rPr lang="en-US" sz="2400" smtClean="0"/>
              <a:t>Linked together before program runs</a:t>
            </a:r>
          </a:p>
          <a:p>
            <a:pPr eaLnBrk="1" hangingPunct="1"/>
            <a:r>
              <a:rPr lang="en-US" sz="2800" smtClean="0"/>
              <a:t>Class definitions</a:t>
            </a:r>
          </a:p>
          <a:p>
            <a:pPr lvl="1" eaLnBrk="1" hangingPunct="1"/>
            <a:r>
              <a:rPr lang="en-US" sz="2400" smtClean="0"/>
              <a:t>Separate from "using" programs</a:t>
            </a:r>
          </a:p>
          <a:p>
            <a:pPr lvl="1" eaLnBrk="1" hangingPunct="1"/>
            <a:r>
              <a:rPr lang="en-US" sz="2400" smtClean="0"/>
              <a:t>Build library of classes</a:t>
            </a:r>
          </a:p>
          <a:p>
            <a:pPr lvl="2" eaLnBrk="1" hangingPunct="1"/>
            <a:r>
              <a:rPr lang="en-US" sz="2000" smtClean="0"/>
              <a:t>Re-used by many different programs</a:t>
            </a:r>
          </a:p>
          <a:p>
            <a:pPr lvl="2" eaLnBrk="1" hangingPunct="1"/>
            <a:r>
              <a:rPr lang="en-US" sz="2000" smtClean="0"/>
              <a:t>Just like predefined libraries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4126F78-B41B-47E5-A2B9-9E0C25ADFE0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Namespaces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Legal to nest namespaces</a:t>
            </a:r>
            <a:br>
              <a:rPr lang="en-US" sz="2800" smtClean="0"/>
            </a:br>
            <a:r>
              <a:rPr lang="en-US" sz="2400" smtClean="0"/>
              <a:t>namespace S1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namespace S2</a:t>
            </a:r>
            <a:br>
              <a:rPr lang="en-US" sz="2400" smtClean="0"/>
            </a:br>
            <a:r>
              <a:rPr lang="en-US" sz="2400" smtClean="0"/>
              <a:t>	{</a:t>
            </a:r>
            <a:br>
              <a:rPr lang="en-US" sz="2400" smtClean="0"/>
            </a:br>
            <a:r>
              <a:rPr lang="en-US" sz="2400" smtClean="0"/>
              <a:t>		void sample()</a:t>
            </a:r>
            <a:br>
              <a:rPr lang="en-US" sz="2400" smtClean="0"/>
            </a:br>
            <a:r>
              <a:rPr lang="en-US" sz="2400" smtClean="0"/>
              <a:t>		{</a:t>
            </a:r>
            <a:br>
              <a:rPr lang="en-US" sz="2400" smtClean="0"/>
            </a:br>
            <a:r>
              <a:rPr lang="en-US" sz="2400" smtClean="0"/>
              <a:t>			…</a:t>
            </a:r>
            <a:br>
              <a:rPr lang="en-US" sz="2400" smtClean="0"/>
            </a:br>
            <a:r>
              <a:rPr lang="en-US" sz="2400" smtClean="0"/>
              <a:t>		}</a:t>
            </a:r>
            <a:br>
              <a:rPr lang="en-US" sz="2400" smtClean="0"/>
            </a:br>
            <a:r>
              <a:rPr lang="en-US" sz="2400" smtClean="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Qualify names twice: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S1::S2::sample();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FBBE10D-A761-4FBC-B1B8-EFF9F9534A8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Hiding Helping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 helping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Low-level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 for public 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 ways to hide: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 private member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function naturally takes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Place in class implementation’s unnamed namespace!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function needs no calling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Makes cleaner code (no qualifiers)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875C0DA-0AF4-4191-9AA8-3460D9B7B8A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separate class definition and implementation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separate files</a:t>
            </a:r>
          </a:p>
          <a:p>
            <a:pPr lvl="1" eaLnBrk="1" hangingPunct="1"/>
            <a:r>
              <a:rPr lang="en-US" sz="2400" smtClean="0"/>
              <a:t>Separate compilation units</a:t>
            </a:r>
          </a:p>
          <a:p>
            <a:pPr eaLnBrk="1" hangingPunct="1"/>
            <a:r>
              <a:rPr lang="en-US" sz="2800" smtClean="0"/>
              <a:t>Namespace is a collection of name definitions</a:t>
            </a:r>
          </a:p>
          <a:p>
            <a:pPr eaLnBrk="1" hangingPunct="1"/>
            <a:r>
              <a:rPr lang="en-US" sz="2800" smtClean="0"/>
              <a:t>Three ways to use name from namespace:</a:t>
            </a:r>
          </a:p>
          <a:p>
            <a:pPr lvl="1" eaLnBrk="1" hangingPunct="1"/>
            <a:r>
              <a:rPr lang="en-US" sz="2400" smtClean="0"/>
              <a:t>Using directive</a:t>
            </a:r>
          </a:p>
          <a:p>
            <a:pPr lvl="1" eaLnBrk="1" hangingPunct="1"/>
            <a:r>
              <a:rPr lang="en-US" sz="2400" smtClean="0"/>
              <a:t>Using declaration</a:t>
            </a:r>
          </a:p>
          <a:p>
            <a:pPr lvl="1" eaLnBrk="1" hangingPunct="1"/>
            <a:r>
              <a:rPr lang="en-US" sz="2400" smtClean="0"/>
              <a:t>Qualifying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3244D37-69B1-46AC-929E-A8A8DBD4500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Namespace definitions are placed</a:t>
            </a:r>
            <a:br>
              <a:rPr lang="en-US" smtClean="0"/>
            </a:br>
            <a:r>
              <a:rPr lang="en-US" smtClean="0"/>
              <a:t>inside namespace groupings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Unnamed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for local name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Scope is compilation unit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Global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Items not in a namespace grouping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Global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9B0D47C-8908-44C4-BAC8-76A03C1295D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Separation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Separate class definition/specification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Called "interface"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Separate class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Place in two files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implementation changes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only that</a:t>
            </a:r>
            <a:br>
              <a:rPr lang="en-US" smtClean="0"/>
            </a:br>
            <a:r>
              <a:rPr lang="en-US" smtClean="0"/>
              <a:t>file need be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Class specification need not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"User" programs need not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73DB00A-790A-41A4-B41C-39205E5782D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Reviewed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principle:</a:t>
            </a:r>
          </a:p>
          <a:p>
            <a:pPr lvl="1" eaLnBrk="1" hangingPunct="1"/>
            <a:r>
              <a:rPr lang="en-US" smtClean="0"/>
              <a:t>Separate how class is used by programmer</a:t>
            </a:r>
            <a:br>
              <a:rPr lang="en-US" smtClean="0"/>
            </a:br>
            <a:r>
              <a:rPr lang="en-US" smtClean="0"/>
              <a:t>from details of class’s implementation</a:t>
            </a:r>
          </a:p>
          <a:p>
            <a:pPr eaLnBrk="1" hangingPunct="1"/>
            <a:r>
              <a:rPr lang="en-US" smtClean="0"/>
              <a:t>"Complete" separation</a:t>
            </a:r>
          </a:p>
          <a:p>
            <a:pPr lvl="1" eaLnBrk="1" hangingPunct="1"/>
            <a:r>
              <a:rPr lang="en-US" smtClean="0"/>
              <a:t>Change to implementation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NO impact on</a:t>
            </a:r>
            <a:br>
              <a:rPr lang="en-US" smtClean="0"/>
            </a:br>
            <a:r>
              <a:rPr lang="en-US" smtClean="0"/>
              <a:t>any other programs</a:t>
            </a:r>
          </a:p>
          <a:p>
            <a:pPr eaLnBrk="1" hangingPunct="1"/>
            <a:r>
              <a:rPr lang="en-US" smtClean="0"/>
              <a:t>Basic OOP principle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6A5AF50-0482-4362-B85C-6AB693607E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Rules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>
                <a:sym typeface="Wingdings" pitchFamily="2" charset="2"/>
              </a:rPr>
              <a:t>Rules to ensure separation: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/>
            </a:pPr>
            <a:r>
              <a:rPr lang="en-US" sz="2400" smtClean="0">
                <a:sym typeface="Wingdings" pitchFamily="2" charset="2"/>
              </a:rPr>
              <a:t>All member variables should be private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/>
            </a:pPr>
            <a:r>
              <a:rPr lang="en-US" sz="2400" smtClean="0">
                <a:sym typeface="Wingdings" pitchFamily="2" charset="2"/>
              </a:rPr>
              <a:t>Basic class operations should be: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Public member functions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Friend or ordinary functions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Overloaded operators</a:t>
            </a:r>
          </a:p>
          <a:p>
            <a:pPr marL="914400" lvl="1" indent="-4572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>
                <a:sym typeface="Wingdings" pitchFamily="2" charset="2"/>
              </a:rPr>
              <a:t>	Group class definition and prototypes together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Called "interface" for class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 startAt="3"/>
            </a:pPr>
            <a:r>
              <a:rPr lang="en-US" sz="2400" smtClean="0">
                <a:sym typeface="Wingdings" pitchFamily="2" charset="2"/>
              </a:rPr>
              <a:t>Make class implementation unavailable to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ym typeface="Wingdings" pitchFamily="2" charset="2"/>
              </a:rPr>
              <a:t>users of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C778259-C21E-41F8-A0B1-13BA1E852A2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Class Separation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File</a:t>
            </a:r>
          </a:p>
          <a:p>
            <a:pPr lvl="1" eaLnBrk="1" hangingPunct="1"/>
            <a:r>
              <a:rPr lang="en-US" smtClean="0"/>
              <a:t>Contains class definition with function and</a:t>
            </a:r>
            <a:br>
              <a:rPr lang="en-US" smtClean="0"/>
            </a:br>
            <a:r>
              <a:rPr lang="en-US" smtClean="0"/>
              <a:t>operator declarations/prototypes</a:t>
            </a:r>
          </a:p>
          <a:p>
            <a:pPr lvl="1" eaLnBrk="1" hangingPunct="1"/>
            <a:r>
              <a:rPr lang="en-US" smtClean="0"/>
              <a:t>Users "see" this</a:t>
            </a:r>
          </a:p>
          <a:p>
            <a:pPr lvl="1" eaLnBrk="1" hangingPunct="1"/>
            <a:r>
              <a:rPr lang="en-US" smtClean="0"/>
              <a:t>Separate compilation unit</a:t>
            </a:r>
          </a:p>
          <a:p>
            <a:pPr eaLnBrk="1" hangingPunct="1"/>
            <a:r>
              <a:rPr lang="en-US" smtClean="0"/>
              <a:t>Implementation File</a:t>
            </a:r>
          </a:p>
          <a:p>
            <a:pPr lvl="1" eaLnBrk="1" hangingPunct="1"/>
            <a:r>
              <a:rPr lang="en-US" smtClean="0"/>
              <a:t>Contains member function definitions</a:t>
            </a:r>
          </a:p>
          <a:p>
            <a:pPr lvl="1" eaLnBrk="1" hangingPunct="1"/>
            <a:r>
              <a:rPr lang="en-US" smtClean="0"/>
              <a:t>Separate compilation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F1AA57F-337E-447C-963D-AA3F7B78519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Header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interface always in header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.h naming convention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Programs that use class will "include"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#include "myclass.h"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Quotes indicate you wrote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Find it in "your" working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Recall library includes, e.g., &lt;iostream&gt;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&lt; &gt; indicate predefined library header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Find it in library directory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1D083D2-456F-4723-9C67-E537A4BDDAB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Implementation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implementation in .cpp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Typically give interface file and implementation file same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myclass.h and myclass.cpp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class’s member function defined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Implementation file must #include class’s </a:t>
            </a:r>
            <a:br>
              <a:rPr lang="en-US" sz="2400" smtClean="0"/>
            </a:br>
            <a:r>
              <a:rPr lang="en-US" sz="2400" smtClean="0"/>
              <a:t>header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.cpp files in general, typically contain</a:t>
            </a:r>
            <a:br>
              <a:rPr lang="en-US" sz="2800" smtClean="0"/>
            </a:br>
            <a:r>
              <a:rPr lang="en-US" sz="2800" smtClean="0"/>
              <a:t>executable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e.g., Function definitions, including main()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50ECF59-358A-4DC7-A1CA-DD5135983D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1133</Words>
  <Application>Microsoft Office PowerPoint</Application>
  <PresentationFormat>On-screen Show (4:3)</PresentationFormat>
  <Paragraphs>327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</vt:lpstr>
      <vt:lpstr>Wingdings</vt:lpstr>
      <vt:lpstr>Office Theme</vt:lpstr>
      <vt:lpstr>Chapter 11</vt:lpstr>
      <vt:lpstr>Learning Objectives</vt:lpstr>
      <vt:lpstr>Separate Compilation</vt:lpstr>
      <vt:lpstr>Class Separation</vt:lpstr>
      <vt:lpstr>Encapsulation Reviewed</vt:lpstr>
      <vt:lpstr>Encapsulation Rules</vt:lpstr>
      <vt:lpstr>More Class Separation</vt:lpstr>
      <vt:lpstr>Class Header Files</vt:lpstr>
      <vt:lpstr>Class Implementation Files</vt:lpstr>
      <vt:lpstr>Class Files</vt:lpstr>
      <vt:lpstr>Multiple Compiles of Header Files</vt:lpstr>
      <vt:lpstr>Using #ifndef</vt:lpstr>
      <vt:lpstr>Other Library Files</vt:lpstr>
      <vt:lpstr>Namespaces</vt:lpstr>
      <vt:lpstr>using Directive</vt:lpstr>
      <vt:lpstr>Namespace std</vt:lpstr>
      <vt:lpstr>Global Namespace</vt:lpstr>
      <vt:lpstr>Multiple Names</vt:lpstr>
      <vt:lpstr>Specifying Namespaces</vt:lpstr>
      <vt:lpstr>Creating a Namespace</vt:lpstr>
      <vt:lpstr>Creating a Namespace Example</vt:lpstr>
      <vt:lpstr>using Declarations</vt:lpstr>
      <vt:lpstr>using Definitions and Declarations</vt:lpstr>
      <vt:lpstr>Qualifying Names</vt:lpstr>
      <vt:lpstr>Naming Namespaces</vt:lpstr>
      <vt:lpstr>Class Namespace Example:  Display 11.6  Placing a Class  in a Namespace (Header File) </vt:lpstr>
      <vt:lpstr>Class Namespace Example:  Display 11.7  Placing a Class  in a Namespace (Implementation File) </vt:lpstr>
      <vt:lpstr>Unnamed Namespaces</vt:lpstr>
      <vt:lpstr>Global vs. Unnamed Namespaces</vt:lpstr>
      <vt:lpstr>Nested Namespaces</vt:lpstr>
      <vt:lpstr>Hiding Helping Functions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16</cp:revision>
  <dcterms:created xsi:type="dcterms:W3CDTF">2006-08-16T00:00:00Z</dcterms:created>
  <dcterms:modified xsi:type="dcterms:W3CDTF">2015-04-01T09:30:48Z</dcterms:modified>
</cp:coreProperties>
</file>