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0" r:id="rId41"/>
    <p:sldId id="301" r:id="rId42"/>
    <p:sldId id="302" r:id="rId43"/>
    <p:sldId id="303" r:id="rId44"/>
    <p:sldId id="304" r:id="rId45"/>
    <p:sldId id="305" r:id="rId46"/>
    <p:sldId id="295" r:id="rId47"/>
    <p:sldId id="296" r:id="rId48"/>
    <p:sldId id="297" r:id="rId49"/>
    <p:sldId id="298" r:id="rId50"/>
    <p:sldId id="29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606121-4BBD-453C-A76F-818871F69AA7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4C7490-B100-4F2F-AF59-EC78E921C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018A07-999F-43FC-8C47-FEAACEB173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487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78F925-A0B9-4EDA-AD29-022CBC2421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86380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5B3B97-ACC6-4E0F-91F1-120DC3522D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67086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3F5BD6-5C8F-43C1-B636-5B97C6BC0A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1601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26CDA0-EA75-4451-BE1C-4FAC14C361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2911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04B95-B208-4875-B875-70A469517B8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69823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34862-3E20-4330-8CDF-F17532E357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5159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E395B-8FFF-4CD4-93E8-BBA5AE8F44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2235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82D58B-1C19-4207-9A94-23733F70A1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4341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8BCBFE-87FD-4C83-8534-7CF9E358A82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422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3DFDE-4D8F-4378-A323-92B2F85AF7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8666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0BDEE0-4546-4527-81AC-40447B3AC7F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10582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7CDA01-4DD2-423D-A39A-0CB905E354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8152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3C46E-5F0F-442A-BC53-942FD8F4E4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51458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5502A5-F406-403C-A500-6D241AADEC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2964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F71A84-06A0-409A-9FC3-900FCB3152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4944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0B9A2-AFF6-40E2-880E-682CC4021D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7893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05E530-6F99-4400-BEDE-62D15F267A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25516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F7792B-811F-447E-BF37-2ECE3FEA41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6089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3ABB9D-FA66-4D38-8535-17B090851A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0262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4E8731-3AD8-42D2-9A4C-86FACB1378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6438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C8BED4-9349-497F-8C37-69CDDEAA88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5303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C590E4-1062-42CF-85A1-77210C9BB7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51126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663061-5310-465B-AC86-300F00C9A3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78008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71589B-0A5D-40AA-A81F-BCB8267533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8310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903585-C8EA-4956-8802-35BB9DEBEB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47112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388C9F-8B57-4753-BBAB-0EA709B468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7607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1EEAE-81EA-40AD-946E-F0592E3F2D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24681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1344A5-205A-42A8-BB93-0142C46C8A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14143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3B7E2-220D-4453-AD71-8EE692AA77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05116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D4163D-8199-4667-B018-8839099F83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34355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7391A-05E2-47EF-8D7E-7D9062A359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79241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2D18AA-D68E-4011-A081-697904151D7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6173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3565CD-8FC0-45C1-A89A-C6DC0B3D1D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1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DDDEC-E85F-49BA-9EB0-8600B3FAB9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38495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D7437F-6D85-437E-81FB-45C1BCB702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33467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572411-078F-4F06-A59F-26440B04FB7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49018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EE6D05-F307-4C75-BA7A-BC592191F71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927364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B7765B-C6A5-4132-A192-62301CED55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0867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01BC58-3F6E-44BB-9C0F-1DF22BE172B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8991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9BE380-A58B-4392-9F1E-87430BEAE7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0511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454780-E3CD-42C9-A30C-65E84690EF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2219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40A2D2-A067-4065-962B-E3170F238A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499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4E50E-040A-46F2-B4BB-624DF789C6E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280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CAC13-EFEE-4C05-9EEB-453B2DE6D67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815760-9B42-46E4-98CE-EBAF2B3B9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6CB92-23BB-4B32-B11F-2660630C379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555A14A3-5B69-47C1-84EE-4F15FC635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0A5F9-C7BC-4197-975C-273D0FEC4F0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DB7900BE-95BD-442E-9AA0-671C36875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3D907-BCFA-4A13-B414-D3366D3D5118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C341F874-1E97-4936-9E25-A2BE919F3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07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D9B89-5FB8-4829-873D-B501811C4A06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DE8690C-B20A-4A83-810F-896FBC1D3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0BBA0-CF48-4EA0-9401-A8C6D4DC879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01C8EC6E-0DCA-4B1F-86A1-8C96B28A1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434D2-C5FF-44E1-A1FF-D778D3968AF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EEF49E84-C851-4A27-B8A0-F9C18570C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C8B-297F-4155-B3A9-25B5D5D1131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EC4698CD-B546-433F-B5AF-C4F694ACC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A94AF-9846-43EF-94C4-1508C6C2049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7785172D-CBE4-4168-BEF8-F868F051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ADFAC-A155-45DF-9A33-7D8F63F650E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193E5DA9-189E-4E08-B175-3A5DAC136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B157D-1A00-4B9E-BE26-3D088B0D3ED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1C2663D-D8C2-4A19-8513-225368571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2768AE-2F0D-4FD1-8E6C-BF39CC0D5AD4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20F38E7-E7BB-4924-8FA3-9B3FFFC99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Streams </a:t>
            </a:r>
            <a:br>
              <a:rPr lang="en-US" dirty="0" smtClean="0"/>
            </a:br>
            <a:r>
              <a:rPr lang="en-US" dirty="0" smtClean="0"/>
              <a:t>and File I/O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Streams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Stream must be declared like any other</a:t>
            </a:r>
            <a:br>
              <a:rPr lang="en-US" smtClean="0"/>
            </a:br>
            <a:r>
              <a:rPr lang="en-US" smtClean="0"/>
              <a:t>class variable: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 smtClean="0"/>
              <a:t>ifstream inStream;</a:t>
            </a:r>
            <a:br>
              <a:rPr lang="en-US" sz="2800" smtClean="0"/>
            </a:br>
            <a:r>
              <a:rPr lang="en-US" sz="2800" smtClean="0"/>
              <a:t>	ofstream outStream;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Must then "connect" to file: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 smtClean="0"/>
              <a:t>inStream.open("infile.txt");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Called "opening the file"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Uses member function </a:t>
            </a:r>
            <a:r>
              <a:rPr lang="en-US" i="1" smtClean="0"/>
              <a:t>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specify complete pathname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30387D2-212A-419D-AD09-5B954A30DB3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Once declared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use normally!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int oneNumber, anotherNumber;</a:t>
            </a:r>
            <a:br>
              <a:rPr lang="en-US" sz="2400" smtClean="0"/>
            </a:br>
            <a:r>
              <a:rPr lang="en-US" sz="2400" smtClean="0"/>
              <a:t>	inStream &gt;&gt; oneNumber &gt;&gt; anotherNumber;</a:t>
            </a:r>
          </a:p>
          <a:p>
            <a:pPr eaLnBrk="1" hangingPunct="1"/>
            <a:r>
              <a:rPr lang="en-US" sz="2800" smtClean="0"/>
              <a:t>Output stream similar: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ofstream outStream;</a:t>
            </a:r>
            <a:br>
              <a:rPr lang="en-US" sz="2400" smtClean="0"/>
            </a:br>
            <a:r>
              <a:rPr lang="en-US" sz="2400" smtClean="0"/>
              <a:t>	outStream.open("outfile.txt");</a:t>
            </a:r>
            <a:br>
              <a:rPr lang="en-US" sz="2400" smtClean="0"/>
            </a:br>
            <a:r>
              <a:rPr lang="en-US" sz="2400" smtClean="0"/>
              <a:t>	outStream 	&lt;&lt; "oneNumber = " &lt;&lt; oneNumber</a:t>
            </a:r>
            <a:br>
              <a:rPr lang="en-US" sz="2400" smtClean="0"/>
            </a:br>
            <a:r>
              <a:rPr lang="en-US" sz="2400" smtClean="0"/>
              <a:t>			&lt;&lt; " anotherNumber = "</a:t>
            </a:r>
            <a:br>
              <a:rPr lang="en-US" sz="2400" smtClean="0"/>
            </a:br>
            <a:r>
              <a:rPr lang="en-US" sz="2400" smtClean="0"/>
              <a:t>			&lt;&lt; anotherNumber;</a:t>
            </a:r>
          </a:p>
          <a:p>
            <a:pPr lvl="1" eaLnBrk="1" hangingPunct="1"/>
            <a:r>
              <a:rPr lang="en-US" sz="2400" smtClean="0"/>
              <a:t>Sends items to output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C6DD2CB-7950-41E7-A5D7-3873AB20379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Names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Programs and files</a:t>
            </a:r>
          </a:p>
          <a:p>
            <a:pPr eaLnBrk="1" hangingPunct="1"/>
            <a:r>
              <a:rPr lang="en-US" sz="2800" smtClean="0"/>
              <a:t>Files have two names to our programs</a:t>
            </a:r>
          </a:p>
          <a:p>
            <a:pPr lvl="1" eaLnBrk="1" hangingPunct="1"/>
            <a:r>
              <a:rPr lang="en-US" sz="2400" smtClean="0"/>
              <a:t>External file name</a:t>
            </a:r>
          </a:p>
          <a:p>
            <a:pPr lvl="2" eaLnBrk="1" hangingPunct="1"/>
            <a:r>
              <a:rPr lang="en-US" sz="2000" smtClean="0"/>
              <a:t>Also called "physical file name"</a:t>
            </a:r>
          </a:p>
          <a:p>
            <a:pPr lvl="2" eaLnBrk="1" hangingPunct="1"/>
            <a:r>
              <a:rPr lang="en-US" sz="2000" smtClean="0"/>
              <a:t>Like "infile.txt"</a:t>
            </a:r>
          </a:p>
          <a:p>
            <a:pPr lvl="2" eaLnBrk="1" hangingPunct="1"/>
            <a:r>
              <a:rPr lang="en-US" sz="2000" smtClean="0"/>
              <a:t>Sometimes considered "real file name"</a:t>
            </a:r>
          </a:p>
          <a:p>
            <a:pPr lvl="2" eaLnBrk="1" hangingPunct="1"/>
            <a:r>
              <a:rPr lang="en-US" sz="2000" smtClean="0"/>
              <a:t>Used only once in program (to open)</a:t>
            </a:r>
          </a:p>
          <a:p>
            <a:pPr lvl="1" eaLnBrk="1" hangingPunct="1"/>
            <a:r>
              <a:rPr lang="en-US" sz="2400" smtClean="0"/>
              <a:t>Stream name</a:t>
            </a:r>
          </a:p>
          <a:p>
            <a:pPr lvl="2" eaLnBrk="1" hangingPunct="1"/>
            <a:r>
              <a:rPr lang="en-US" sz="2000" smtClean="0"/>
              <a:t>Also called "logical file name"</a:t>
            </a:r>
          </a:p>
          <a:p>
            <a:pPr lvl="2" eaLnBrk="1" hangingPunct="1"/>
            <a:r>
              <a:rPr lang="en-US" sz="2000" smtClean="0"/>
              <a:t>Program uses this name for all file activity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9ACA304-0600-4850-85E9-A4D47A295D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Closing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Files should be closed</a:t>
            </a:r>
          </a:p>
          <a:p>
            <a:pPr lvl="1" eaLnBrk="1" hangingPunct="1"/>
            <a:r>
              <a:rPr lang="en-US" sz="2400" smtClean="0"/>
              <a:t>When program completed getting input or</a:t>
            </a:r>
            <a:br>
              <a:rPr lang="en-US" sz="2400" smtClean="0"/>
            </a:br>
            <a:r>
              <a:rPr lang="en-US" sz="2400" smtClean="0"/>
              <a:t>sending output</a:t>
            </a:r>
          </a:p>
          <a:p>
            <a:pPr lvl="1" eaLnBrk="1" hangingPunct="1"/>
            <a:r>
              <a:rPr lang="en-US" sz="2400" smtClean="0"/>
              <a:t>Disconnects stream from file</a:t>
            </a:r>
          </a:p>
          <a:p>
            <a:pPr lvl="1" eaLnBrk="1" hangingPunct="1"/>
            <a:r>
              <a:rPr lang="en-US" sz="2400" smtClean="0"/>
              <a:t>In action:</a:t>
            </a:r>
            <a:br>
              <a:rPr lang="en-US" sz="2400" smtClean="0"/>
            </a:br>
            <a:r>
              <a:rPr lang="en-US" sz="2400" smtClean="0"/>
              <a:t>	inStream.close();</a:t>
            </a:r>
            <a:br>
              <a:rPr lang="en-US" sz="2400" smtClean="0"/>
            </a:br>
            <a:r>
              <a:rPr lang="en-US" sz="2400" smtClean="0"/>
              <a:t>	outStream.close();</a:t>
            </a:r>
          </a:p>
          <a:p>
            <a:pPr lvl="2" eaLnBrk="1" hangingPunct="1"/>
            <a:r>
              <a:rPr lang="en-US" sz="2000" smtClean="0"/>
              <a:t>Note no arguments</a:t>
            </a:r>
          </a:p>
          <a:p>
            <a:pPr eaLnBrk="1" hangingPunct="1"/>
            <a:r>
              <a:rPr lang="en-US" sz="2800" smtClean="0"/>
              <a:t>Files automatically close when program ends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24AD745A-B09C-4528-901B-EFF3DBBD741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Flush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Output often "buffered"</a:t>
            </a:r>
          </a:p>
          <a:p>
            <a:pPr lvl="1" eaLnBrk="1" hangingPunct="1"/>
            <a:r>
              <a:rPr lang="en-US" sz="2400" smtClean="0"/>
              <a:t>Temporarily stored before written to file</a:t>
            </a:r>
          </a:p>
          <a:p>
            <a:pPr lvl="1" eaLnBrk="1" hangingPunct="1"/>
            <a:r>
              <a:rPr lang="en-US" sz="2400" smtClean="0"/>
              <a:t>Written in "groups"</a:t>
            </a:r>
          </a:p>
          <a:p>
            <a:pPr eaLnBrk="1" hangingPunct="1"/>
            <a:r>
              <a:rPr lang="en-US" sz="2800" smtClean="0"/>
              <a:t>Occasionally might need to force writing:</a:t>
            </a:r>
            <a:br>
              <a:rPr lang="en-US" sz="2800" smtClean="0"/>
            </a:br>
            <a:r>
              <a:rPr lang="en-US" sz="2800" smtClean="0"/>
              <a:t>outStream.flush();</a:t>
            </a:r>
          </a:p>
          <a:p>
            <a:pPr lvl="1" eaLnBrk="1" hangingPunct="1"/>
            <a:r>
              <a:rPr lang="en-US" sz="2400" smtClean="0"/>
              <a:t>Member function </a:t>
            </a:r>
            <a:r>
              <a:rPr lang="en-US" sz="2400" i="1" smtClean="0"/>
              <a:t>flush</a:t>
            </a:r>
            <a:r>
              <a:rPr lang="en-US" sz="2400" smtClean="0"/>
              <a:t>, for all output streams</a:t>
            </a:r>
          </a:p>
          <a:p>
            <a:pPr lvl="1" eaLnBrk="1" hangingPunct="1"/>
            <a:r>
              <a:rPr lang="en-US" sz="2400" smtClean="0"/>
              <a:t>All buffered output is physically written</a:t>
            </a:r>
          </a:p>
          <a:p>
            <a:pPr eaLnBrk="1" hangingPunct="1"/>
            <a:r>
              <a:rPr lang="en-US" sz="2800" smtClean="0"/>
              <a:t>Closing file automatically calls flush()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4BC4C37-2652-46D3-B518-AD74405DC9B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File Example: </a:t>
            </a:r>
            <a:br>
              <a:rPr lang="en-US" sz="3000" smtClean="0"/>
            </a:br>
            <a:r>
              <a:rPr lang="en-US" sz="3000" b="1" smtClean="0"/>
              <a:t>Display 12.1</a:t>
            </a:r>
            <a:r>
              <a:rPr lang="en-US" sz="3000" smtClean="0"/>
              <a:t>  Simple File </a:t>
            </a:r>
            <a:br>
              <a:rPr lang="en-US" sz="3000" smtClean="0"/>
            </a:br>
            <a:r>
              <a:rPr lang="en-US" sz="3000" smtClean="0"/>
              <a:t>Input/Output (1 of 2)</a:t>
            </a:r>
          </a:p>
        </p:txBody>
      </p:sp>
      <p:pic>
        <p:nvPicPr>
          <p:cNvPr id="27651" name="Picture 9" descr="C:\WINDOWS\Desktop\Oh_type\sacitch_C++_ppt\gif\savitchc12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644650"/>
            <a:ext cx="727233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C9C185A-9159-4A5B-AB85-8757445A47F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File Example: </a:t>
            </a:r>
            <a:br>
              <a:rPr lang="en-US" sz="3000" smtClean="0"/>
            </a:br>
            <a:r>
              <a:rPr lang="en-US" sz="3000" b="1" smtClean="0"/>
              <a:t>Display 12.1</a:t>
            </a:r>
            <a:r>
              <a:rPr lang="en-US" sz="3000" smtClean="0"/>
              <a:t>  Simple File </a:t>
            </a:r>
            <a:br>
              <a:rPr lang="en-US" sz="3000" smtClean="0"/>
            </a:br>
            <a:r>
              <a:rPr lang="en-US" sz="3000" smtClean="0"/>
              <a:t>Input/Output (1 of 2)</a:t>
            </a:r>
          </a:p>
        </p:txBody>
      </p:sp>
      <p:pic>
        <p:nvPicPr>
          <p:cNvPr id="28675" name="Picture 4" descr="C:\WINDOWS\Desktop\Oh_type\sacitch_C++_ppt\gif\savitchc12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36725"/>
            <a:ext cx="741838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CF1C446-99B6-4A89-B87B-73748CF782F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Appending to a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Standard open operation begins with </a:t>
            </a:r>
            <a:br>
              <a:rPr lang="en-US" sz="2800" smtClean="0"/>
            </a:br>
            <a:r>
              <a:rPr lang="en-US" sz="2800" smtClean="0"/>
              <a:t>empty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Even if file exists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contents lost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Open for append: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ofstream outStream;</a:t>
            </a:r>
            <a:br>
              <a:rPr lang="en-US" sz="2400" smtClean="0"/>
            </a:br>
            <a:r>
              <a:rPr lang="en-US" sz="2400" smtClean="0"/>
              <a:t>	outStream.open("important.txt", ios::app);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file doesn’t exist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creates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file exists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appends to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argument is class </a:t>
            </a:r>
            <a:r>
              <a:rPr lang="en-US" sz="2400" i="1" smtClean="0"/>
              <a:t>ios</a:t>
            </a:r>
            <a:r>
              <a:rPr lang="en-US" sz="2400" smtClean="0"/>
              <a:t> defined constant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&lt;iostream&gt; library,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CDA4DF7-38D2-4665-8EB6-1A67E8B7286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Syntax for File Opens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specify filename at declaration</a:t>
            </a:r>
          </a:p>
          <a:p>
            <a:pPr lvl="1" eaLnBrk="1" hangingPunct="1"/>
            <a:r>
              <a:rPr lang="en-US" smtClean="0"/>
              <a:t>Passed as argument to constructor</a:t>
            </a:r>
          </a:p>
          <a:p>
            <a:pPr eaLnBrk="1" hangingPunct="1"/>
            <a:r>
              <a:rPr lang="en-US" smtClean="0"/>
              <a:t>ifstream inStream;</a:t>
            </a:r>
            <a:br>
              <a:rPr lang="en-US" smtClean="0"/>
            </a:br>
            <a:r>
              <a:rPr lang="en-US" smtClean="0"/>
              <a:t>inStream.open("infile.txt");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EQUIVALENT TO: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ifstream inStream("infile.txt");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850B51B-35D5-4E79-B7FA-8876A50DF49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File Open Success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2413"/>
            <a:ext cx="7815262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File opens could fail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input file doesn’t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write permissions to output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Unexpected results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Member function fail()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Place call to fail() to check stream operation</a:t>
            </a:r>
            <a:br>
              <a:rPr lang="en-US" sz="2400" smtClean="0"/>
            </a:br>
            <a:r>
              <a:rPr lang="en-US" sz="2400" smtClean="0"/>
              <a:t>success</a:t>
            </a:r>
            <a:br>
              <a:rPr lang="en-US" sz="2400" smtClean="0"/>
            </a:br>
            <a:r>
              <a:rPr lang="en-US" sz="2000" smtClean="0"/>
              <a:t>inStream.open("stuff.txt");</a:t>
            </a:r>
            <a:br>
              <a:rPr lang="en-US" sz="2000" smtClean="0"/>
            </a:br>
            <a:r>
              <a:rPr lang="en-US" sz="2000" smtClean="0"/>
              <a:t>if (inStream.fail())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cout &lt;&lt; "File open failed.\n";</a:t>
            </a:r>
            <a:br>
              <a:rPr lang="en-US" sz="2000" smtClean="0"/>
            </a:br>
            <a:r>
              <a:rPr lang="en-US" sz="2000" smtClean="0"/>
              <a:t>	exit(1);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838B4D8-4749-4001-80F6-323489980BF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I/O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Character I/O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Tools for Stream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File names as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Formatting output, flag settings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Stream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Preview of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Random Access to Files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04A4658-08B9-49C6-BC5B-7D4D76EC82B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I/O with Files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cin and cout character I/O same </a:t>
            </a:r>
            <a:br>
              <a:rPr lang="en-US" smtClean="0"/>
            </a:br>
            <a:r>
              <a:rPr lang="en-US" smtClean="0"/>
              <a:t>for files!</a:t>
            </a:r>
          </a:p>
          <a:p>
            <a:pPr eaLnBrk="1" hangingPunct="1"/>
            <a:r>
              <a:rPr lang="en-US" smtClean="0"/>
              <a:t>Member functions work same:</a:t>
            </a:r>
          </a:p>
          <a:p>
            <a:pPr lvl="1" eaLnBrk="1" hangingPunct="1"/>
            <a:r>
              <a:rPr lang="en-US" smtClean="0"/>
              <a:t>get, getline</a:t>
            </a:r>
          </a:p>
          <a:p>
            <a:pPr lvl="1" eaLnBrk="1" hangingPunct="1"/>
            <a:r>
              <a:rPr lang="en-US" smtClean="0"/>
              <a:t>put, putback, </a:t>
            </a:r>
          </a:p>
          <a:p>
            <a:pPr lvl="1" eaLnBrk="1" hangingPunct="1"/>
            <a:r>
              <a:rPr lang="en-US" smtClean="0"/>
              <a:t>peek, ignore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1B4C6E5-1736-49F1-8FD8-2E7C832EE17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End of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 loop to process file until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Typical approach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 ways to test for end of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 function eof()</a:t>
            </a:r>
            <a:br>
              <a:rPr lang="en-US" sz="2400" smtClean="0"/>
            </a:br>
            <a:r>
              <a:rPr lang="en-US" sz="2000" smtClean="0"/>
              <a:t>inStream.get(next);</a:t>
            </a:r>
            <a:br>
              <a:rPr lang="en-US" sz="2000" smtClean="0"/>
            </a:br>
            <a:r>
              <a:rPr lang="en-US" sz="2000" smtClean="0"/>
              <a:t>while (!inStream.eof())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     cout &lt;&lt; next;</a:t>
            </a:r>
            <a:br>
              <a:rPr lang="en-US" sz="2000" smtClean="0"/>
            </a:br>
            <a:r>
              <a:rPr lang="en-US" sz="2000" smtClean="0"/>
              <a:t>     inStream.get(next);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Reads each character until file ends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eof() member function returns bool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39B9034-11D8-460E-8C0B-F320A361A3B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File Check with Read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835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Second method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read operation returns bool value!</a:t>
            </a:r>
            <a:br>
              <a:rPr lang="en-US" smtClean="0"/>
            </a:br>
            <a:r>
              <a:rPr lang="en-US" smtClean="0"/>
              <a:t>(inStream &gt;&gt; next)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Expression returns true if read successful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Returns false if attempt to read beyond end of file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In action:</a:t>
            </a:r>
            <a:br>
              <a:rPr lang="en-US" smtClean="0"/>
            </a:br>
            <a:r>
              <a:rPr lang="en-US" sz="2400" smtClean="0"/>
              <a:t>double next, sum = 0;</a:t>
            </a:r>
            <a:br>
              <a:rPr lang="en-US" sz="2400" smtClean="0"/>
            </a:br>
            <a:r>
              <a:rPr lang="en-US" sz="2400" smtClean="0"/>
              <a:t>while (inStream &gt;&gt; next)</a:t>
            </a:r>
            <a:br>
              <a:rPr lang="en-US" sz="2400" smtClean="0"/>
            </a:br>
            <a:r>
              <a:rPr lang="en-US" sz="2400" smtClean="0"/>
              <a:t>	sum = sum + next;</a:t>
            </a:r>
            <a:br>
              <a:rPr lang="en-US" sz="2400" smtClean="0"/>
            </a:br>
            <a:r>
              <a:rPr lang="en-US" sz="2400" smtClean="0"/>
              <a:t>cout &lt;&lt; "the sum is " &lt;&lt; sum &lt;&lt; endl;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8CD7289-4EA5-4103-894F-E6D5151536C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File Names as Input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open operation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Argument to open() is string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Can be literal (used so far) or variable</a:t>
            </a:r>
            <a:br>
              <a:rPr lang="en-US" smtClean="0"/>
            </a:br>
            <a:r>
              <a:rPr lang="en-US" sz="2400" smtClean="0"/>
              <a:t>char fileName[16];</a:t>
            </a:r>
            <a:br>
              <a:rPr lang="en-US" sz="2400" smtClean="0"/>
            </a:br>
            <a:r>
              <a:rPr lang="en-US" sz="2400" smtClean="0"/>
              <a:t>ifstream inStream;</a:t>
            </a:r>
            <a:br>
              <a:rPr lang="en-US" sz="2400" smtClean="0"/>
            </a:br>
            <a:r>
              <a:rPr lang="en-US" sz="2400" smtClean="0"/>
              <a:t>cout &lt;&lt; "Enter file name: ";</a:t>
            </a:r>
            <a:br>
              <a:rPr lang="en-US" sz="2400" smtClean="0"/>
            </a:br>
            <a:r>
              <a:rPr lang="en-US" sz="2400" smtClean="0"/>
              <a:t>cin &gt;&gt; fileName;</a:t>
            </a:r>
            <a:br>
              <a:rPr lang="en-US" sz="2400" smtClean="0"/>
            </a:br>
            <a:r>
              <a:rPr lang="en-US" sz="2400" smtClean="0"/>
              <a:t>inStream.open(fileName);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Provides more flexibility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5ACA7E5-003E-4ECB-B751-B59F4D76384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Formatting Output </a:t>
            </a:r>
            <a:br>
              <a:rPr lang="en-US" sz="3600" smtClean="0"/>
            </a:br>
            <a:r>
              <a:rPr lang="en-US" sz="3600" smtClean="0"/>
              <a:t>with Stream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Recall chapter 1 "magic formula":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 smtClean="0"/>
              <a:t>cout.setf(ios::fixed);</a:t>
            </a:r>
            <a:br>
              <a:rPr lang="en-US" sz="2800" smtClean="0"/>
            </a:br>
            <a:r>
              <a:rPr lang="en-US" sz="2800" smtClean="0"/>
              <a:t>	cout.setf(ios::showpoint);</a:t>
            </a:r>
            <a:br>
              <a:rPr lang="en-US" sz="2800" smtClean="0"/>
            </a:br>
            <a:r>
              <a:rPr lang="en-US" sz="2800" smtClean="0"/>
              <a:t>	cout.precision(2);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Outputs numbers in "money" </a:t>
            </a:r>
            <a:br>
              <a:rPr lang="en-US" smtClean="0"/>
            </a:br>
            <a:r>
              <a:rPr lang="en-US" smtClean="0"/>
              <a:t>form (12.52)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use on any output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File streams have same member functions</a:t>
            </a:r>
            <a:br>
              <a:rPr lang="en-US" smtClean="0"/>
            </a:br>
            <a:r>
              <a:rPr lang="en-US" smtClean="0"/>
              <a:t>as cout object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BF41021-B68C-47D7-9161-1EFDE0809E1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Member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outStream.setf(ios::fixed);</a:t>
            </a:r>
            <a:br>
              <a:rPr lang="en-US" sz="2400" smtClean="0"/>
            </a:br>
            <a:r>
              <a:rPr lang="en-US" sz="2400" smtClean="0"/>
              <a:t>	outStream.setf(ios::showpoint);</a:t>
            </a:r>
            <a:br>
              <a:rPr lang="en-US" sz="2400" smtClean="0"/>
            </a:br>
            <a:r>
              <a:rPr lang="en-US" sz="2400" smtClean="0"/>
              <a:t>	outStream.precision(2);</a:t>
            </a:r>
          </a:p>
          <a:p>
            <a:pPr eaLnBrk="1" hangingPunct="1"/>
            <a:r>
              <a:rPr lang="en-US" sz="2800" smtClean="0"/>
              <a:t>Member function precision(x)</a:t>
            </a:r>
          </a:p>
          <a:p>
            <a:pPr lvl="1" eaLnBrk="1" hangingPunct="1"/>
            <a:r>
              <a:rPr lang="en-US" sz="2400" smtClean="0"/>
              <a:t>Decimals written with "x" digits after decimal</a:t>
            </a:r>
          </a:p>
          <a:p>
            <a:pPr eaLnBrk="1" hangingPunct="1"/>
            <a:r>
              <a:rPr lang="en-US" sz="2800" smtClean="0"/>
              <a:t>Member function setf()</a:t>
            </a:r>
          </a:p>
          <a:p>
            <a:pPr lvl="1" eaLnBrk="1" hangingPunct="1"/>
            <a:r>
              <a:rPr lang="en-US" sz="2400" smtClean="0"/>
              <a:t>Allows multitude of output flags to be set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2DF57258-263F-4591-B890-4FD00C8877B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Output Member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	outStream.width(5);</a:t>
            </a:r>
          </a:p>
          <a:p>
            <a:pPr eaLnBrk="1" hangingPunct="1"/>
            <a:r>
              <a:rPr lang="en-US" sz="2800" smtClean="0"/>
              <a:t>Member function width(x)</a:t>
            </a:r>
          </a:p>
          <a:p>
            <a:pPr lvl="1" eaLnBrk="1" hangingPunct="1"/>
            <a:r>
              <a:rPr lang="en-US" sz="2400" smtClean="0"/>
              <a:t>Sets width to "x" for outputted value</a:t>
            </a:r>
          </a:p>
          <a:p>
            <a:pPr lvl="1" eaLnBrk="1" hangingPunct="1"/>
            <a:r>
              <a:rPr lang="en-US" sz="2400" smtClean="0"/>
              <a:t>Only affects "next" value outputted</a:t>
            </a:r>
          </a:p>
          <a:p>
            <a:pPr lvl="1" eaLnBrk="1" hangingPunct="1"/>
            <a:r>
              <a:rPr lang="en-US" sz="2400" smtClean="0"/>
              <a:t>Must set width before each value in order to</a:t>
            </a:r>
            <a:br>
              <a:rPr lang="en-US" sz="2400" smtClean="0"/>
            </a:br>
            <a:r>
              <a:rPr lang="en-US" sz="2400" smtClean="0"/>
              <a:t>affect all</a:t>
            </a:r>
          </a:p>
          <a:p>
            <a:pPr lvl="2" eaLnBrk="1" hangingPunct="1"/>
            <a:r>
              <a:rPr lang="en-US" sz="2000" smtClean="0"/>
              <a:t>Typical to have "varying" widths</a:t>
            </a:r>
          </a:p>
          <a:p>
            <a:pPr lvl="2" eaLnBrk="1" hangingPunct="1"/>
            <a:r>
              <a:rPr lang="en-US" sz="2000" smtClean="0"/>
              <a:t>To form "columns"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79659A9-30DE-48FF-999B-8F2F0630E67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Recall: member function setf()</a:t>
            </a:r>
          </a:p>
          <a:p>
            <a:pPr lvl="1" eaLnBrk="1" hangingPunct="1"/>
            <a:r>
              <a:rPr lang="en-US" smtClean="0"/>
              <a:t>Sets condition of output flags</a:t>
            </a:r>
          </a:p>
          <a:p>
            <a:pPr eaLnBrk="1" hangingPunct="1"/>
            <a:r>
              <a:rPr lang="en-US" smtClean="0"/>
              <a:t>All output streams have setf() member</a:t>
            </a:r>
          </a:p>
          <a:p>
            <a:pPr eaLnBrk="1" hangingPunct="1"/>
            <a:r>
              <a:rPr lang="en-US" smtClean="0"/>
              <a:t>Flags are constants in class ios</a:t>
            </a:r>
          </a:p>
          <a:p>
            <a:pPr lvl="1" eaLnBrk="1" hangingPunct="1"/>
            <a:r>
              <a:rPr lang="en-US" smtClean="0"/>
              <a:t>In library &lt;iostream&gt;,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FA2E6C5-71DF-4CD1-9646-19EB178BFE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setf() Examples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Common flag constants: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outStream.setf(ios::fixed);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Sets fixed-point notation (decimal)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outStream.setf(ios::showPoint)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Always include decimal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outStream.setf(ios::right);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Sets right-justification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Set multiple flags with one call: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outStream.setf(ios::fixed | ios::showpoint |</a:t>
            </a:r>
            <a:br>
              <a:rPr lang="en-US" sz="2400" smtClean="0"/>
            </a:br>
            <a:r>
              <a:rPr lang="en-US" sz="2400" smtClean="0"/>
              <a:t>				ios::right);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8356881-249C-40E7-9AB4-ACF72FCB8BC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Manipulator defined:</a:t>
            </a:r>
            <a:br>
              <a:rPr lang="en-US" sz="2800" smtClean="0"/>
            </a:br>
            <a:r>
              <a:rPr lang="en-US" sz="2800" smtClean="0"/>
              <a:t>"A function called in nontraditional way"</a:t>
            </a:r>
          </a:p>
          <a:p>
            <a:pPr lvl="1" eaLnBrk="1" hangingPunct="1"/>
            <a:r>
              <a:rPr lang="en-US" sz="2400" smtClean="0"/>
              <a:t>Can have arguments</a:t>
            </a:r>
          </a:p>
          <a:p>
            <a:pPr lvl="1" eaLnBrk="1" hangingPunct="1"/>
            <a:r>
              <a:rPr lang="en-US" sz="2400" smtClean="0"/>
              <a:t>Placed after insertion operator</a:t>
            </a:r>
          </a:p>
          <a:p>
            <a:pPr lvl="1" eaLnBrk="1" hangingPunct="1"/>
            <a:r>
              <a:rPr lang="en-US" sz="2400" smtClean="0"/>
              <a:t>Do same things as member functions!</a:t>
            </a:r>
          </a:p>
          <a:p>
            <a:pPr lvl="2" eaLnBrk="1" hangingPunct="1"/>
            <a:r>
              <a:rPr lang="en-US" sz="2000" smtClean="0"/>
              <a:t>In different way</a:t>
            </a:r>
          </a:p>
          <a:p>
            <a:pPr lvl="1" eaLnBrk="1" hangingPunct="1"/>
            <a:r>
              <a:rPr lang="en-US" sz="2400" smtClean="0"/>
              <a:t>Common to use both "together"</a:t>
            </a:r>
          </a:p>
          <a:p>
            <a:pPr eaLnBrk="1" hangingPunct="1"/>
            <a:r>
              <a:rPr lang="en-US" sz="2800" smtClean="0"/>
              <a:t>setw() and setprecision() are in library</a:t>
            </a:r>
            <a:br>
              <a:rPr lang="en-US" sz="2800" smtClean="0"/>
            </a:br>
            <a:r>
              <a:rPr lang="en-US" sz="2800" smtClean="0"/>
              <a:t>&lt;iomanip&gt;,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DFC8969-23BA-4929-B1F7-B78138F11D3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</a:t>
            </a:r>
          </a:p>
          <a:p>
            <a:pPr lvl="1" eaLnBrk="1" hangingPunct="1"/>
            <a:r>
              <a:rPr lang="en-US" smtClean="0"/>
              <a:t>Special objects</a:t>
            </a:r>
          </a:p>
          <a:p>
            <a:pPr lvl="1" eaLnBrk="1" hangingPunct="1"/>
            <a:r>
              <a:rPr lang="en-US" smtClean="0"/>
              <a:t>Deliver program input and output</a:t>
            </a:r>
          </a:p>
          <a:p>
            <a:pPr eaLnBrk="1" hangingPunct="1"/>
            <a:r>
              <a:rPr lang="en-US" smtClean="0"/>
              <a:t>File I/O</a:t>
            </a:r>
          </a:p>
          <a:p>
            <a:pPr lvl="1" eaLnBrk="1" hangingPunct="1"/>
            <a:r>
              <a:rPr lang="en-US" smtClean="0"/>
              <a:t>Uses inheritance</a:t>
            </a:r>
          </a:p>
          <a:p>
            <a:pPr lvl="2" eaLnBrk="1" hangingPunct="1"/>
            <a:r>
              <a:rPr lang="en-US" smtClean="0"/>
              <a:t>Not covered until chapter 14</a:t>
            </a:r>
          </a:p>
          <a:p>
            <a:pPr lvl="1" eaLnBrk="1" hangingPunct="1"/>
            <a:r>
              <a:rPr lang="en-US" smtClean="0"/>
              <a:t>File I/O very useful, so covered here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105AEBB-EEF4-4BD4-B600-3C82106C3F2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 Example: setw()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setw() manipulator:</a:t>
            </a:r>
            <a:br>
              <a:rPr lang="en-US" sz="2800" smtClean="0"/>
            </a:br>
            <a:r>
              <a:rPr lang="en-US" sz="2800" smtClean="0"/>
              <a:t>cout 	&lt;&lt; "Start" &lt;&lt; setw(4) &lt;&lt; 10</a:t>
            </a:r>
            <a:br>
              <a:rPr lang="en-US" sz="2800" smtClean="0"/>
            </a:br>
            <a:r>
              <a:rPr lang="en-US" sz="2800" smtClean="0"/>
              <a:t>		&lt;&lt; setw(4) &lt;&lt; 20 &lt;&lt; setw(6) &lt;&lt; 30;</a:t>
            </a:r>
          </a:p>
          <a:p>
            <a:pPr lvl="1" eaLnBrk="1" hangingPunct="1"/>
            <a:r>
              <a:rPr lang="en-US" sz="2400" smtClean="0"/>
              <a:t>Results in:</a:t>
            </a:r>
            <a:br>
              <a:rPr lang="en-US" sz="2400" smtClean="0"/>
            </a:br>
            <a:r>
              <a:rPr lang="en-US" sz="2400" smtClean="0"/>
              <a:t>Start  10  20    30</a:t>
            </a:r>
          </a:p>
          <a:p>
            <a:pPr eaLnBrk="1" hangingPunct="1"/>
            <a:r>
              <a:rPr lang="en-US" sz="2800" smtClean="0"/>
              <a:t>Note: setw() affects only NEXT </a:t>
            </a:r>
            <a:br>
              <a:rPr lang="en-US" sz="2800" smtClean="0"/>
            </a:br>
            <a:r>
              <a:rPr lang="en-US" sz="2800" smtClean="0"/>
              <a:t>outputted value</a:t>
            </a:r>
          </a:p>
          <a:p>
            <a:pPr lvl="1" eaLnBrk="1" hangingPunct="1"/>
            <a:r>
              <a:rPr lang="en-US" sz="2400" smtClean="0"/>
              <a:t>Must include setw() manipulator before each</a:t>
            </a:r>
            <a:br>
              <a:rPr lang="en-US" sz="2400" smtClean="0"/>
            </a:br>
            <a:r>
              <a:rPr lang="en-US" sz="2400" smtClean="0"/>
              <a:t>outputted item to affect 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C521464-09E9-4B19-8FB3-2736F19B306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  setprecision()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setprecision() manipulator: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400" smtClean="0"/>
              <a:t>cout.setf(ios::fixed | ios::showpoint);</a:t>
            </a:r>
            <a:br>
              <a:rPr lang="en-US" sz="2400" smtClean="0"/>
            </a:br>
            <a:r>
              <a:rPr lang="en-US" sz="2400" smtClean="0"/>
              <a:t>	cout 	&lt;&lt; "$" &lt;&lt; setprecision(2) &lt;&lt; 10.3 &lt;&lt; "  "</a:t>
            </a:r>
            <a:br>
              <a:rPr lang="en-US" sz="2400" smtClean="0"/>
            </a:br>
            <a:r>
              <a:rPr lang="en-US" sz="2400" smtClean="0"/>
              <a:t>		&lt;&lt; "$" &lt;&lt; 20.5 &lt;&lt; endl;</a:t>
            </a:r>
          </a:p>
          <a:p>
            <a:pPr eaLnBrk="1" hangingPunct="1"/>
            <a:r>
              <a:rPr lang="en-US" smtClean="0"/>
              <a:t>Results in:</a:t>
            </a:r>
            <a:br>
              <a:rPr lang="en-US" smtClean="0"/>
            </a:br>
            <a:r>
              <a:rPr lang="en-US" smtClean="0"/>
              <a:t>$10.30  $20.50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C6E2971-2ADB-408B-8781-7D239DBFA2A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 Flag Settings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Flag settings "stay" until changed</a:t>
            </a:r>
          </a:p>
          <a:p>
            <a:pPr eaLnBrk="1" hangingPunct="1"/>
            <a:r>
              <a:rPr lang="en-US" smtClean="0"/>
              <a:t>Precision and setf flags can be saved</a:t>
            </a:r>
            <a:br>
              <a:rPr lang="en-US" smtClean="0"/>
            </a:br>
            <a:r>
              <a:rPr lang="en-US" smtClean="0"/>
              <a:t>and restored</a:t>
            </a:r>
          </a:p>
          <a:p>
            <a:pPr lvl="1" eaLnBrk="1" hangingPunct="1"/>
            <a:r>
              <a:rPr lang="en-US" smtClean="0"/>
              <a:t>Function precision() returns current setting</a:t>
            </a:r>
            <a:br>
              <a:rPr lang="en-US" smtClean="0"/>
            </a:br>
            <a:r>
              <a:rPr lang="en-US" smtClean="0"/>
              <a:t>if called with no arguments</a:t>
            </a:r>
          </a:p>
          <a:p>
            <a:pPr lvl="1" eaLnBrk="1" hangingPunct="1"/>
            <a:r>
              <a:rPr lang="en-US" smtClean="0"/>
              <a:t>Member function flags() provides </a:t>
            </a:r>
            <a:br>
              <a:rPr lang="en-US" smtClean="0"/>
            </a:br>
            <a:r>
              <a:rPr lang="en-US" smtClean="0"/>
              <a:t>similar capability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9823861-9970-451D-9560-A7D2B73A631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 Flag Settings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void outputStuff(ofstream&amp; outStream)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int precisionSetting = outStream.precision();</a:t>
            </a:r>
            <a:br>
              <a:rPr lang="en-US" sz="2400" smtClean="0"/>
            </a:br>
            <a:r>
              <a:rPr lang="en-US" sz="2400" smtClean="0"/>
              <a:t>	long flagSettings = outStream.flags();</a:t>
            </a:r>
            <a:br>
              <a:rPr lang="en-US" sz="2400" smtClean="0"/>
            </a:br>
            <a:r>
              <a:rPr lang="en-US" sz="2400" smtClean="0"/>
              <a:t>	outStream.setf(ios::fixed | ios::showpoint);</a:t>
            </a:r>
            <a:br>
              <a:rPr lang="en-US" sz="2400" smtClean="0"/>
            </a:br>
            <a:r>
              <a:rPr lang="en-US" sz="2400" smtClean="0"/>
              <a:t>	outStream.precision(2);</a:t>
            </a:r>
            <a:br>
              <a:rPr lang="en-US" sz="2400" smtClean="0"/>
            </a:br>
            <a:r>
              <a:rPr lang="en-US" sz="2400" smtClean="0"/>
              <a:t>	outStream.precision(precisionSetting);</a:t>
            </a:r>
            <a:br>
              <a:rPr lang="en-US" sz="2400" smtClean="0"/>
            </a:br>
            <a:r>
              <a:rPr lang="en-US" sz="2400" smtClean="0"/>
              <a:t>	outStream.flags(flagSettings);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/>
            <a:r>
              <a:rPr lang="en-US" sz="2400" smtClean="0"/>
              <a:t>Function to save &amp; restore "typical" settings</a:t>
            </a:r>
          </a:p>
          <a:p>
            <a:pPr lvl="1" eaLnBrk="1" hangingPunct="1"/>
            <a:r>
              <a:rPr lang="en-US" sz="2000" smtClean="0"/>
              <a:t>Call: outputStuff(myStream);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31BAB80-711D-4BBE-8E09-FF9DED249E8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Restoring Default setf Settings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also restore default settings:</a:t>
            </a:r>
            <a:br>
              <a:rPr lang="en-US" smtClean="0"/>
            </a:br>
            <a:r>
              <a:rPr lang="en-US" smtClean="0"/>
              <a:t>	cout.setf(0, ios::floatfield);</a:t>
            </a:r>
          </a:p>
          <a:p>
            <a:pPr eaLnBrk="1" hangingPunct="1"/>
            <a:r>
              <a:rPr lang="en-US" smtClean="0"/>
              <a:t>Not necessarily the "last" setting!</a:t>
            </a:r>
          </a:p>
          <a:p>
            <a:pPr eaLnBrk="1" hangingPunct="1"/>
            <a:r>
              <a:rPr lang="en-US" smtClean="0"/>
              <a:t>Default values are implementation-</a:t>
            </a:r>
            <a:br>
              <a:rPr lang="en-US" smtClean="0"/>
            </a:br>
            <a:r>
              <a:rPr lang="en-US" smtClean="0"/>
              <a:t>dependent</a:t>
            </a:r>
          </a:p>
          <a:p>
            <a:pPr eaLnBrk="1" hangingPunct="1"/>
            <a:r>
              <a:rPr lang="en-US" smtClean="0"/>
              <a:t>Does not reset precision settings</a:t>
            </a:r>
          </a:p>
          <a:p>
            <a:pPr lvl="1" eaLnBrk="1" hangingPunct="1"/>
            <a:r>
              <a:rPr lang="en-US" smtClean="0"/>
              <a:t>Only setf settings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EA28D4F-F1E6-422E-8B92-0C17C7EBE9F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Hierarchies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 Relationships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"Derived from"</a:t>
            </a:r>
          </a:p>
          <a:p>
            <a:pPr lvl="2" eaLnBrk="1" hangingPunct="1"/>
            <a:r>
              <a:rPr lang="en-US" sz="2000" smtClean="0"/>
              <a:t>One class obtained from another class</a:t>
            </a:r>
          </a:p>
          <a:p>
            <a:pPr lvl="2" eaLnBrk="1" hangingPunct="1"/>
            <a:r>
              <a:rPr lang="en-US" sz="2000" smtClean="0"/>
              <a:t>Then features are "added"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Example:</a:t>
            </a:r>
          </a:p>
          <a:p>
            <a:pPr lvl="1" eaLnBrk="1" hangingPunct="1"/>
            <a:r>
              <a:rPr lang="en-US" sz="2400" i="1" smtClean="0"/>
              <a:t>Input file</a:t>
            </a:r>
            <a:r>
              <a:rPr lang="en-US" sz="2400" smtClean="0"/>
              <a:t> streams class is derived from class</a:t>
            </a:r>
            <a:br>
              <a:rPr lang="en-US" sz="2400" smtClean="0"/>
            </a:br>
            <a:r>
              <a:rPr lang="en-US" sz="2400" smtClean="0"/>
              <a:t>of </a:t>
            </a:r>
            <a:r>
              <a:rPr lang="en-US" sz="2400" i="1" smtClean="0"/>
              <a:t>all</a:t>
            </a:r>
            <a:r>
              <a:rPr lang="en-US" sz="2400" smtClean="0"/>
              <a:t> input streams</a:t>
            </a:r>
          </a:p>
          <a:p>
            <a:pPr lvl="2" eaLnBrk="1" hangingPunct="1"/>
            <a:r>
              <a:rPr lang="en-US" sz="2000" smtClean="0"/>
              <a:t>It then adds open and close member functions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i.e.: ifstream is derived from istream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D616EAB-B53E-4661-98A2-08E5156253A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Inheritance "Real"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of all convertibles is derived from</a:t>
            </a:r>
            <a:br>
              <a:rPr lang="en-US" smtClean="0"/>
            </a:br>
            <a:r>
              <a:rPr lang="en-US" smtClean="0"/>
              <a:t>class of all automobiles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Every convertible is an automobile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Convertible "adds features" to automobile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BFE219F-70F6-48C2-A6F2-9DB4D1E8066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Class Inheritance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D is derived class of class B </a:t>
            </a:r>
            <a:r>
              <a:rPr lang="en-US" smtClean="0">
                <a:sym typeface="Wingdings" pitchFamily="2" charset="2"/>
              </a:rPr>
              <a:t>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objects of type D are also of type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A convertible is also an automobile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Regarding streams: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 ifstream object is also an istream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use istream objects for parameters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More objects can be plugged in!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5EE1772-6C19-4AD8-B4E0-8901577233B0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Stream Class Inheritance Example</a:t>
            </a:r>
          </a:p>
        </p:txBody>
      </p:sp>
      <p:pic>
        <p:nvPicPr>
          <p:cNvPr id="51203" name="Picture 4" descr="C:\WINDOWS\Desktop\Oh_type\sacitch_C++_ppt\gif\savitchc12d_p55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922463"/>
            <a:ext cx="77914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3A23C81-04C7-41D8-88BE-E012B86ACF0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Stream Class Inheritance </a:t>
            </a:r>
            <a:br>
              <a:rPr lang="en-US" sz="3600" smtClean="0"/>
            </a:br>
            <a:r>
              <a:rPr lang="en-US" sz="3600" smtClean="0"/>
              <a:t>Example Calls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Considering previous functions: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twoSumVersion1(fileIn);	// 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twoSumVersion1(cin);	// ILLEGAL!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Because cin is not of type ifstream!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twoSumVersion2(fileIn);	// 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twoSumVersion2(cin);	// Legal!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More versatile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istream parameter accepts both objects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A7FC35B-AFF8-41C5-8B07-D746F4C3A9C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flow of characters</a:t>
            </a:r>
          </a:p>
          <a:p>
            <a:pPr eaLnBrk="1" hangingPunct="1"/>
            <a:r>
              <a:rPr lang="en-US" sz="2800" smtClean="0"/>
              <a:t>Input stream</a:t>
            </a:r>
          </a:p>
          <a:p>
            <a:pPr lvl="1" eaLnBrk="1" hangingPunct="1"/>
            <a:r>
              <a:rPr lang="en-US" sz="2400" smtClean="0"/>
              <a:t>Flow into program</a:t>
            </a:r>
          </a:p>
          <a:p>
            <a:pPr lvl="2" eaLnBrk="1" hangingPunct="1"/>
            <a:r>
              <a:rPr lang="en-US" sz="2000" smtClean="0"/>
              <a:t>Can come from keyboard</a:t>
            </a:r>
          </a:p>
          <a:p>
            <a:pPr lvl="2" eaLnBrk="1" hangingPunct="1"/>
            <a:r>
              <a:rPr lang="en-US" sz="2000" smtClean="0"/>
              <a:t>Can come from file</a:t>
            </a:r>
          </a:p>
          <a:p>
            <a:pPr eaLnBrk="1" hangingPunct="1"/>
            <a:r>
              <a:rPr lang="en-US" sz="2800" smtClean="0"/>
              <a:t>Output stream</a:t>
            </a:r>
          </a:p>
          <a:p>
            <a:pPr lvl="1" eaLnBrk="1" hangingPunct="1"/>
            <a:r>
              <a:rPr lang="en-US" sz="2400" smtClean="0"/>
              <a:t>Flow out of program</a:t>
            </a:r>
          </a:p>
          <a:p>
            <a:pPr lvl="2" eaLnBrk="1" hangingPunct="1"/>
            <a:r>
              <a:rPr lang="en-US" sz="2000" smtClean="0"/>
              <a:t>Can go to screen</a:t>
            </a:r>
          </a:p>
          <a:p>
            <a:pPr lvl="2" eaLnBrk="1" hangingPunct="1"/>
            <a:r>
              <a:rPr lang="en-US" sz="2000" smtClean="0"/>
              <a:t>Can go to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2E6B83B-8354-49EE-86F5-D23813762DD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stringstream</a:t>
            </a:r>
            <a:r>
              <a:rPr lang="en-US" dirty="0" smtClean="0"/>
              <a:t> class is another example of inheritance</a:t>
            </a:r>
          </a:p>
          <a:p>
            <a:pPr lvl="1"/>
            <a:r>
              <a:rPr lang="en-US" dirty="0" smtClean="0"/>
              <a:t>Derived from the </a:t>
            </a:r>
            <a:r>
              <a:rPr lang="en-US" dirty="0" err="1" smtClean="0"/>
              <a:t>iostream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Allows you to perform stream operations to or from a string, similar to how you perform stream operations from </a:t>
            </a:r>
            <a:r>
              <a:rPr lang="en-US" dirty="0" err="1" smtClean="0"/>
              <a:t>cin</a:t>
            </a:r>
            <a:r>
              <a:rPr lang="en-US" dirty="0" smtClean="0"/>
              <a:t> or from a file</a:t>
            </a:r>
          </a:p>
          <a:p>
            <a:pPr lvl="2"/>
            <a:r>
              <a:rPr lang="en-US" dirty="0" smtClean="0"/>
              <a:t>Shares or </a:t>
            </a:r>
            <a:r>
              <a:rPr lang="en-US" b="1" i="1" dirty="0" smtClean="0"/>
              <a:t>inherits</a:t>
            </a:r>
            <a:r>
              <a:rPr lang="en-US" dirty="0" smtClean="0"/>
              <a:t> the same methods</a:t>
            </a:r>
          </a:p>
          <a:p>
            <a:r>
              <a:rPr lang="en-US" dirty="0" smtClean="0"/>
              <a:t>Useful for converting strings to other data types and vice versa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341F874-1E97-4936-9E25-A2BE919F32D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6045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use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Create an object of type </a:t>
            </a:r>
            <a:r>
              <a:rPr lang="en-US" sz="2800" dirty="0" err="1" smtClean="0"/>
              <a:t>stringstream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To clear and initialize to blank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ss.clear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ss.str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en-US" sz="2800" dirty="0" smtClean="0"/>
              <a:t>To create a string from other variables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c &lt;&lt; " "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c is a char,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an int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341F874-1E97-4936-9E25-A2BE919F32D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9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sz="2800" dirty="0" smtClean="0"/>
              <a:t>To extract variables from a string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"x 10";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&gt;&gt; c 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 set to 'x'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is set 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341F874-1E97-4936-9E25-A2BE919F32D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96479" y="3996196"/>
            <a:ext cx="80379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This class is sometimes useful when reading a string from some source and extracting fields from the string</a:t>
            </a:r>
          </a:p>
        </p:txBody>
      </p:sp>
    </p:spTree>
    <p:extLst>
      <p:ext uri="{BB962C8B-B14F-4D97-AF65-F5344CB8AC3E}">
        <p14:creationId xmlns:p14="http://schemas.microsoft.com/office/powerpoint/2010/main" val="24058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Demo (1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341F874-1E97-4936-9E25-A2BE919F32D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5412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//Demonstration of the </a:t>
            </a:r>
            <a:r>
              <a:rPr lang="en-US" dirty="0" err="1"/>
              <a:t>stringstream</a:t>
            </a:r>
            <a:r>
              <a:rPr lang="en-US" dirty="0"/>
              <a:t> class.  This program takes</a:t>
            </a:r>
          </a:p>
          <a:p>
            <a:r>
              <a:rPr lang="en-US" dirty="0"/>
              <a:t>//a string with a name followed by scores.  It uses a</a:t>
            </a:r>
          </a:p>
          <a:p>
            <a:r>
              <a:rPr lang="en-US" dirty="0"/>
              <a:t>//</a:t>
            </a:r>
            <a:r>
              <a:rPr lang="en-US" dirty="0" err="1"/>
              <a:t>stringstream</a:t>
            </a:r>
            <a:r>
              <a:rPr lang="en-US" dirty="0"/>
              <a:t> to extract the name as a string, the scores</a:t>
            </a:r>
          </a:p>
          <a:p>
            <a:r>
              <a:rPr lang="en-US" dirty="0"/>
              <a:t>//as integers, then calculates the average score.  The name</a:t>
            </a:r>
          </a:p>
          <a:p>
            <a:r>
              <a:rPr lang="en-US" dirty="0"/>
              <a:t>//and average are placed into a new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main(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stringstream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;</a:t>
            </a:r>
          </a:p>
          <a:p>
            <a:r>
              <a:rPr lang="en-US" dirty="0"/>
              <a:t>	string scores = "Luigi 70 100 90";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46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demo (2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341F874-1E97-4936-9E25-A2BE919F32D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48854"/>
            <a:ext cx="65069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// </a:t>
            </a:r>
            <a:r>
              <a:rPr lang="en-US" dirty="0"/>
              <a:t>Clear the </a:t>
            </a:r>
            <a:r>
              <a:rPr lang="en-US" dirty="0" err="1"/>
              <a:t>stringstream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ss.str</a:t>
            </a:r>
            <a:r>
              <a:rPr lang="en-US" dirty="0"/>
              <a:t>("");</a:t>
            </a:r>
          </a:p>
          <a:p>
            <a:r>
              <a:rPr lang="en-US" dirty="0"/>
              <a:t>	</a:t>
            </a:r>
            <a:r>
              <a:rPr lang="en-US" dirty="0" err="1"/>
              <a:t>ss.clear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// Put the scores into the </a:t>
            </a:r>
            <a:r>
              <a:rPr lang="en-US" dirty="0" err="1"/>
              <a:t>stringstream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ss</a:t>
            </a:r>
            <a:r>
              <a:rPr lang="en-US" dirty="0"/>
              <a:t> &lt;&lt; scores;</a:t>
            </a:r>
          </a:p>
          <a:p>
            <a:endParaRPr lang="en-US" dirty="0"/>
          </a:p>
          <a:p>
            <a:r>
              <a:rPr lang="en-US" dirty="0"/>
              <a:t>	// Extract the name and average the scores</a:t>
            </a:r>
          </a:p>
          <a:p>
            <a:r>
              <a:rPr lang="en-US" dirty="0"/>
              <a:t>	string name = "";</a:t>
            </a:r>
          </a:p>
          <a:p>
            <a:r>
              <a:rPr lang="en-US" dirty="0"/>
              <a:t>	int total = 0, count = 0, average = 0;</a:t>
            </a:r>
          </a:p>
          <a:p>
            <a:r>
              <a:rPr lang="en-US" dirty="0"/>
              <a:t>	int score;</a:t>
            </a:r>
          </a:p>
          <a:p>
            <a:r>
              <a:rPr lang="en-US" dirty="0"/>
              <a:t>	</a:t>
            </a:r>
            <a:r>
              <a:rPr lang="en-US" dirty="0" err="1"/>
              <a:t>ss</a:t>
            </a:r>
            <a:r>
              <a:rPr lang="en-US" dirty="0"/>
              <a:t> &gt;&gt; name;		// Read the name</a:t>
            </a:r>
          </a:p>
          <a:p>
            <a:r>
              <a:rPr lang="en-US" dirty="0"/>
              <a:t>	while (</a:t>
            </a:r>
            <a:r>
              <a:rPr lang="en-US" dirty="0" err="1"/>
              <a:t>ss</a:t>
            </a:r>
            <a:r>
              <a:rPr lang="en-US" dirty="0"/>
              <a:t> &gt;&gt; score)  // Read until the end of the string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count++;</a:t>
            </a:r>
          </a:p>
          <a:p>
            <a:r>
              <a:rPr lang="en-US" dirty="0"/>
              <a:t>		total += score;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85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stringstream</a:t>
            </a:r>
            <a:r>
              <a:rPr lang="en-US" dirty="0"/>
              <a:t> demo </a:t>
            </a:r>
            <a:r>
              <a:rPr lang="en-US" dirty="0" smtClean="0"/>
              <a:t>(3 </a:t>
            </a:r>
            <a:r>
              <a:rPr lang="en-US" dirty="0"/>
              <a:t>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341F874-1E97-4936-9E25-A2BE919F32D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515257"/>
            <a:ext cx="650921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if </a:t>
            </a:r>
            <a:r>
              <a:rPr lang="en-US" dirty="0"/>
              <a:t>(count &gt;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average = total / count;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Clear the </a:t>
            </a:r>
            <a:r>
              <a:rPr lang="en-US" dirty="0" err="1"/>
              <a:t>stringstream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ss.clear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ss.str</a:t>
            </a:r>
            <a:r>
              <a:rPr lang="en-US" dirty="0"/>
              <a:t>("");</a:t>
            </a:r>
          </a:p>
          <a:p>
            <a:r>
              <a:rPr lang="en-US" dirty="0"/>
              <a:t>	// Put in the name and average</a:t>
            </a:r>
          </a:p>
          <a:p>
            <a:r>
              <a:rPr lang="en-US" dirty="0"/>
              <a:t>	</a:t>
            </a:r>
            <a:r>
              <a:rPr lang="en-US" dirty="0" err="1"/>
              <a:t>ss</a:t>
            </a:r>
            <a:r>
              <a:rPr lang="en-US" dirty="0"/>
              <a:t> &lt;&lt; "Name: " &lt;&lt; name &lt;&lt; " Average: " &lt;&lt; average;</a:t>
            </a:r>
          </a:p>
          <a:p>
            <a:endParaRPr lang="en-US" dirty="0"/>
          </a:p>
          <a:p>
            <a:r>
              <a:rPr lang="en-US" dirty="0"/>
              <a:t>	// Output as a string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ss.str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to Files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Access</a:t>
            </a:r>
          </a:p>
          <a:p>
            <a:pPr lvl="1" eaLnBrk="1" hangingPunct="1"/>
            <a:r>
              <a:rPr lang="en-US" smtClean="0"/>
              <a:t>Most commonly used</a:t>
            </a:r>
          </a:p>
          <a:p>
            <a:pPr eaLnBrk="1" hangingPunct="1"/>
            <a:r>
              <a:rPr lang="en-US" smtClean="0"/>
              <a:t>Random Access</a:t>
            </a:r>
          </a:p>
          <a:p>
            <a:pPr lvl="1" eaLnBrk="1" hangingPunct="1"/>
            <a:r>
              <a:rPr lang="en-US" smtClean="0"/>
              <a:t>Rapid access to records</a:t>
            </a:r>
          </a:p>
          <a:p>
            <a:pPr lvl="1" eaLnBrk="1" hangingPunct="1"/>
            <a:r>
              <a:rPr lang="en-US" smtClean="0"/>
              <a:t>Perhaps very large database</a:t>
            </a:r>
          </a:p>
          <a:p>
            <a:pPr lvl="1" eaLnBrk="1" hangingPunct="1"/>
            <a:r>
              <a:rPr lang="en-US" smtClean="0"/>
              <a:t>Access "randomly" to any part of file</a:t>
            </a:r>
          </a:p>
          <a:p>
            <a:pPr lvl="1" eaLnBrk="1" hangingPunct="1"/>
            <a:r>
              <a:rPr lang="en-US" smtClean="0"/>
              <a:t>Use  fstream objects</a:t>
            </a:r>
          </a:p>
          <a:p>
            <a:pPr lvl="2" eaLnBrk="1" hangingPunct="1"/>
            <a:r>
              <a:rPr lang="en-US" smtClean="0"/>
              <a:t>input and output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3160442-E6F6-4C74-AA6E-9A48B836864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Tools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Opens same as istream or ostream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Adds second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fstream rwStream;</a:t>
            </a:r>
            <a:br>
              <a:rPr lang="en-US" sz="2400" smtClean="0"/>
            </a:br>
            <a:r>
              <a:rPr lang="en-US" sz="2400" smtClean="0"/>
              <a:t>rwStream.open("stuff", ios::in | ios:: out);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Opens with read and write capability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Move about in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rwStream.seekp(1000);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Positions put-pointer at 1000</a:t>
            </a:r>
            <a:r>
              <a:rPr lang="en-US" sz="2000" baseline="30000" smtClean="0"/>
              <a:t>th</a:t>
            </a:r>
            <a:r>
              <a:rPr lang="en-US" sz="2000" smtClean="0"/>
              <a:t>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rwStream.seekg(1000);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Positions get-pointer at 1000</a:t>
            </a:r>
            <a:r>
              <a:rPr lang="en-US" sz="2000" baseline="30000" smtClean="0"/>
              <a:t>th</a:t>
            </a:r>
            <a:r>
              <a:rPr lang="en-US" sz="2000" smtClean="0"/>
              <a:t> byte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3CC7037-29F8-447A-A1EB-4B9772758D7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Sizes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move about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must know sizes</a:t>
            </a:r>
          </a:p>
          <a:p>
            <a:pPr lvl="1" eaLnBrk="1" hangingPunct="1"/>
            <a:r>
              <a:rPr lang="en-US" sz="2400" smtClean="0"/>
              <a:t>sizeof() operator determines number of bytes</a:t>
            </a:r>
            <a:br>
              <a:rPr lang="en-US" sz="2400" smtClean="0"/>
            </a:br>
            <a:r>
              <a:rPr lang="en-US" sz="2400" smtClean="0"/>
              <a:t>required for an object:</a:t>
            </a:r>
            <a:br>
              <a:rPr lang="en-US" sz="2400" smtClean="0"/>
            </a:br>
            <a:r>
              <a:rPr lang="en-US" sz="2400" smtClean="0"/>
              <a:t>sizeof(s)	//Where s is string s = "Hello"</a:t>
            </a:r>
            <a:br>
              <a:rPr lang="en-US" sz="2400" smtClean="0"/>
            </a:br>
            <a:r>
              <a:rPr lang="en-US" sz="2400" smtClean="0"/>
              <a:t>sizeof(10)</a:t>
            </a:r>
            <a:br>
              <a:rPr lang="en-US" sz="2400" smtClean="0"/>
            </a:br>
            <a:r>
              <a:rPr lang="en-US" sz="2400" smtClean="0"/>
              <a:t>sizeof(double)</a:t>
            </a:r>
            <a:br>
              <a:rPr lang="en-US" sz="2400" smtClean="0"/>
            </a:br>
            <a:r>
              <a:rPr lang="en-US" sz="2400" smtClean="0"/>
              <a:t>sizeof(myObject)</a:t>
            </a:r>
          </a:p>
          <a:p>
            <a:pPr lvl="1" eaLnBrk="1" hangingPunct="1"/>
            <a:r>
              <a:rPr lang="en-US" sz="2400" smtClean="0"/>
              <a:t>Position put-pointer at 100</a:t>
            </a:r>
            <a:r>
              <a:rPr lang="en-US" sz="2400" baseline="30000" smtClean="0"/>
              <a:t>th</a:t>
            </a:r>
            <a:r>
              <a:rPr lang="en-US" sz="2400" smtClean="0"/>
              <a:t> record of objects: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rwStream.seekp(100*sizeof(myObject) – 1);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D7BD915-EAFD-4DAF-B710-4C24A30F3F9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Streams connect to files with open operation</a:t>
            </a:r>
          </a:p>
          <a:p>
            <a:pPr eaLnBrk="1" hangingPunct="1"/>
            <a:r>
              <a:rPr lang="en-US" sz="2800" smtClean="0"/>
              <a:t>Member function fail() checks successes</a:t>
            </a:r>
          </a:p>
          <a:p>
            <a:pPr eaLnBrk="1" hangingPunct="1"/>
            <a:r>
              <a:rPr lang="en-US" sz="2800" smtClean="0"/>
              <a:t>Stream member functions format output</a:t>
            </a:r>
          </a:p>
          <a:p>
            <a:pPr lvl="1" eaLnBrk="1" hangingPunct="1"/>
            <a:r>
              <a:rPr lang="en-US" sz="2400" smtClean="0"/>
              <a:t>e.g., width, setf, precision</a:t>
            </a:r>
          </a:p>
          <a:p>
            <a:pPr lvl="1" eaLnBrk="1" hangingPunct="1"/>
            <a:r>
              <a:rPr lang="en-US" sz="2400" smtClean="0"/>
              <a:t>Same usage for cout (screen) or files</a:t>
            </a:r>
          </a:p>
          <a:p>
            <a:pPr eaLnBrk="1" hangingPunct="1"/>
            <a:r>
              <a:rPr lang="en-US" sz="2800" smtClean="0"/>
              <a:t>Stream types can be formal parameters</a:t>
            </a:r>
          </a:p>
          <a:p>
            <a:pPr lvl="1" eaLnBrk="1" hangingPunct="1"/>
            <a:r>
              <a:rPr lang="en-US" sz="2400" smtClean="0"/>
              <a:t>But must be call-by-reference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F687B6F-72E1-4769-BD9E-51DB0BAA4E8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 Usage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We’ve used streams already</a:t>
            </a:r>
          </a:p>
          <a:p>
            <a:pPr lvl="1" eaLnBrk="1" hangingPunct="1"/>
            <a:r>
              <a:rPr lang="en-US" smtClean="0"/>
              <a:t>cin</a:t>
            </a:r>
          </a:p>
          <a:p>
            <a:pPr lvl="2" eaLnBrk="1" hangingPunct="1"/>
            <a:r>
              <a:rPr lang="en-US" smtClean="0"/>
              <a:t>Input stream object connected to keyboard</a:t>
            </a:r>
          </a:p>
          <a:p>
            <a:pPr lvl="1" eaLnBrk="1" hangingPunct="1"/>
            <a:r>
              <a:rPr lang="en-US" smtClean="0"/>
              <a:t>cout</a:t>
            </a:r>
          </a:p>
          <a:p>
            <a:pPr lvl="2" eaLnBrk="1" hangingPunct="1"/>
            <a:r>
              <a:rPr lang="en-US" smtClean="0"/>
              <a:t>Output stream object connected to screen</a:t>
            </a:r>
          </a:p>
          <a:p>
            <a:pPr eaLnBrk="1" hangingPunct="1"/>
            <a:r>
              <a:rPr lang="en-US" smtClean="0"/>
              <a:t>Can define other streams</a:t>
            </a:r>
          </a:p>
          <a:p>
            <a:pPr lvl="1" eaLnBrk="1" hangingPunct="1"/>
            <a:r>
              <a:rPr lang="en-US" smtClean="0"/>
              <a:t>To or from files</a:t>
            </a:r>
          </a:p>
          <a:p>
            <a:pPr lvl="1" eaLnBrk="1" hangingPunct="1"/>
            <a:r>
              <a:rPr lang="en-US" smtClean="0"/>
              <a:t>Used similarly as cin, cout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0B11B24-90AD-4F2E-A94A-BA30FDC4C28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istream</a:t>
            </a:r>
            <a:r>
              <a:rPr lang="en-US" dirty="0" smtClean="0"/>
              <a:t> (no "f") parameters accept </a:t>
            </a:r>
            <a:r>
              <a:rPr lang="en-US" dirty="0" err="1" smtClean="0"/>
              <a:t>cin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ifstream</a:t>
            </a:r>
            <a:r>
              <a:rPr lang="en-US" dirty="0" smtClean="0"/>
              <a:t> objects as arguments</a:t>
            </a:r>
          </a:p>
          <a:p>
            <a:pPr eaLnBrk="1" hangingPunct="1"/>
            <a:r>
              <a:rPr lang="en-US" dirty="0" err="1" smtClean="0"/>
              <a:t>ostream</a:t>
            </a:r>
            <a:r>
              <a:rPr lang="en-US" dirty="0" smtClean="0"/>
              <a:t> (no "f) parameters accept </a:t>
            </a:r>
            <a:r>
              <a:rPr lang="en-US" dirty="0" err="1" smtClean="0"/>
              <a:t>cout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ofstream</a:t>
            </a:r>
            <a:r>
              <a:rPr lang="en-US" dirty="0" smtClean="0"/>
              <a:t> objects as arguments</a:t>
            </a:r>
          </a:p>
          <a:p>
            <a:pPr eaLnBrk="1" hangingPunct="1"/>
            <a:r>
              <a:rPr lang="en-US" dirty="0" smtClean="0"/>
              <a:t>Member function </a:t>
            </a:r>
            <a:r>
              <a:rPr lang="en-US" dirty="0" err="1" smtClean="0"/>
              <a:t>eof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Used to test for end of input file </a:t>
            </a:r>
          </a:p>
          <a:p>
            <a:pPr eaLnBrk="1" hangingPunct="1"/>
            <a:r>
              <a:rPr lang="en-US" dirty="0" smtClean="0"/>
              <a:t>Streams use inheritance to share common methods and variables in an “is-a” relationship between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73305DB-5F78-4AB2-A312-2B4B8C503A5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 Usage Like cin, cout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Given program defines stream inStream</a:t>
            </a:r>
            <a:br>
              <a:rPr lang="en-US" sz="2400" smtClean="0"/>
            </a:br>
            <a:r>
              <a:rPr lang="en-US" sz="2400" smtClean="0"/>
              <a:t>that comes from some file:</a:t>
            </a:r>
            <a:br>
              <a:rPr lang="en-US" sz="2400" smtClean="0"/>
            </a:br>
            <a:r>
              <a:rPr lang="en-US" sz="2000" smtClean="0"/>
              <a:t>int theNumber;</a:t>
            </a:r>
            <a:br>
              <a:rPr lang="en-US" sz="2000" smtClean="0"/>
            </a:br>
            <a:r>
              <a:rPr lang="en-US" sz="2000" smtClean="0"/>
              <a:t>inStream &gt;&gt; theNumber;</a:t>
            </a:r>
          </a:p>
          <a:p>
            <a:pPr lvl="2" eaLnBrk="1" hangingPunct="1"/>
            <a:r>
              <a:rPr lang="en-US" sz="2000" smtClean="0"/>
              <a:t>Reads value from stream, assigned to </a:t>
            </a:r>
            <a:r>
              <a:rPr lang="en-US" sz="2000" i="1" smtClean="0"/>
              <a:t>theNumber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Program defines stream outStream that goes</a:t>
            </a:r>
            <a:br>
              <a:rPr lang="en-US" sz="2400" smtClean="0"/>
            </a:br>
            <a:r>
              <a:rPr lang="en-US" sz="2400" smtClean="0"/>
              <a:t>to some file</a:t>
            </a:r>
            <a:br>
              <a:rPr lang="en-US" sz="2400" smtClean="0"/>
            </a:br>
            <a:r>
              <a:rPr lang="en-US" sz="2000" smtClean="0"/>
              <a:t>outStream &lt;&lt; "theNumber is " &lt;&lt; theNumber;</a:t>
            </a:r>
          </a:p>
          <a:p>
            <a:pPr lvl="2" eaLnBrk="1" hangingPunct="1"/>
            <a:r>
              <a:rPr lang="en-US" sz="2000" smtClean="0"/>
              <a:t>Writes value to stream, which goes to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23EA724C-5CE8-4D1E-86BE-FF772BF1493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We’ll use text files</a:t>
            </a:r>
          </a:p>
          <a:p>
            <a:pPr eaLnBrk="1" hangingPunct="1"/>
            <a:r>
              <a:rPr lang="en-US" sz="2800" smtClean="0"/>
              <a:t>Reading from file</a:t>
            </a:r>
          </a:p>
          <a:p>
            <a:pPr lvl="1" eaLnBrk="1" hangingPunct="1"/>
            <a:r>
              <a:rPr lang="en-US" sz="2400" smtClean="0"/>
              <a:t>When program takes input</a:t>
            </a:r>
          </a:p>
          <a:p>
            <a:pPr eaLnBrk="1" hangingPunct="1"/>
            <a:r>
              <a:rPr lang="en-US" sz="2800" smtClean="0"/>
              <a:t>Writing to file</a:t>
            </a:r>
          </a:p>
          <a:p>
            <a:pPr lvl="1" eaLnBrk="1" hangingPunct="1"/>
            <a:r>
              <a:rPr lang="en-US" sz="2400" smtClean="0"/>
              <a:t>When program sends output</a:t>
            </a:r>
          </a:p>
          <a:p>
            <a:pPr eaLnBrk="1" hangingPunct="1"/>
            <a:r>
              <a:rPr lang="en-US" sz="2800" smtClean="0"/>
              <a:t>Start at beginning of file to end</a:t>
            </a:r>
          </a:p>
          <a:p>
            <a:pPr lvl="1" eaLnBrk="1" hangingPunct="1"/>
            <a:r>
              <a:rPr lang="en-US" sz="2400" smtClean="0"/>
              <a:t>Other methods available</a:t>
            </a:r>
          </a:p>
          <a:p>
            <a:pPr lvl="1" eaLnBrk="1" hangingPunct="1"/>
            <a:r>
              <a:rPr lang="en-US" sz="2400" smtClean="0"/>
              <a:t>We’ll discuss this simple text file access here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B3826EE-6373-4DB5-8756-EF265CE9874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Connection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Must first connect </a:t>
            </a:r>
            <a:r>
              <a:rPr lang="en-US" sz="2800" i="1" smtClean="0"/>
              <a:t>file</a:t>
            </a:r>
            <a:r>
              <a:rPr lang="en-US" sz="2800" smtClean="0"/>
              <a:t> to </a:t>
            </a:r>
            <a:r>
              <a:rPr lang="en-US" sz="2800" i="1" smtClean="0"/>
              <a:t>stream object</a:t>
            </a:r>
          </a:p>
          <a:p>
            <a:pPr eaLnBrk="1" hangingPunct="1"/>
            <a:r>
              <a:rPr lang="en-US" sz="2800" smtClean="0"/>
              <a:t>For input:</a:t>
            </a:r>
          </a:p>
          <a:p>
            <a:pPr lvl="1" eaLnBrk="1" hangingPunct="1"/>
            <a:r>
              <a:rPr lang="en-US" sz="2400" smtClean="0"/>
              <a:t>File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ifstream object</a:t>
            </a:r>
          </a:p>
          <a:p>
            <a:pPr eaLnBrk="1" hangingPunct="1"/>
            <a:r>
              <a:rPr lang="en-US" sz="2800" smtClean="0"/>
              <a:t>For output:</a:t>
            </a:r>
          </a:p>
          <a:p>
            <a:pPr lvl="1" eaLnBrk="1" hangingPunct="1"/>
            <a:r>
              <a:rPr lang="en-US" sz="2400" smtClean="0"/>
              <a:t>File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ofstream object</a:t>
            </a:r>
          </a:p>
          <a:p>
            <a:pPr eaLnBrk="1" hangingPunct="1"/>
            <a:r>
              <a:rPr lang="en-US" sz="2800" smtClean="0"/>
              <a:t>Classes ifstream and ofstream</a:t>
            </a:r>
          </a:p>
          <a:p>
            <a:pPr lvl="1" eaLnBrk="1" hangingPunct="1"/>
            <a:r>
              <a:rPr lang="en-US" sz="2400" smtClean="0"/>
              <a:t>Defined in library &lt;fstream&gt;</a:t>
            </a:r>
          </a:p>
          <a:p>
            <a:pPr lvl="1" eaLnBrk="1" hangingPunct="1"/>
            <a:r>
              <a:rPr lang="en-US" sz="2400" smtClean="0"/>
              <a:t>Named in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4DF1184-9175-4355-8F7B-DD3C35FEDDE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I/O Libraries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allow both file input and output in your</a:t>
            </a:r>
            <a:br>
              <a:rPr lang="en-US" sz="2800" smtClean="0"/>
            </a:br>
            <a:r>
              <a:rPr lang="en-US" sz="2800" smtClean="0"/>
              <a:t>program: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#include &lt;fstream&gt;</a:t>
            </a:r>
            <a:br>
              <a:rPr lang="en-US" sz="2800" smtClean="0"/>
            </a:br>
            <a:r>
              <a:rPr lang="en-US" sz="2800" smtClean="0"/>
              <a:t>using namespace std;</a:t>
            </a:r>
            <a:br>
              <a:rPr lang="en-US" sz="2800" smtClean="0"/>
            </a:br>
            <a:r>
              <a:rPr lang="en-US" sz="2800" smtClean="0"/>
              <a:t>		OR</a:t>
            </a:r>
            <a:br>
              <a:rPr lang="en-US" sz="2800" smtClean="0"/>
            </a:br>
            <a:r>
              <a:rPr lang="en-US" sz="2800" smtClean="0"/>
              <a:t>#include &lt;fstream&gt;</a:t>
            </a:r>
            <a:br>
              <a:rPr lang="en-US" sz="2800" smtClean="0"/>
            </a:br>
            <a:r>
              <a:rPr lang="en-US" sz="2800" smtClean="0"/>
              <a:t>using std::ifstream;</a:t>
            </a:r>
            <a:br>
              <a:rPr lang="en-US" sz="2800" smtClean="0"/>
            </a:br>
            <a:r>
              <a:rPr lang="en-US" sz="2800" smtClean="0"/>
              <a:t>using std::ofstream;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A97F984-A6C3-44F5-A195-8D0638BDDB2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1714</Words>
  <Application>Microsoft Office PowerPoint</Application>
  <PresentationFormat>On-screen Show (4:3)</PresentationFormat>
  <Paragraphs>502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Wingdings</vt:lpstr>
      <vt:lpstr>Office Theme</vt:lpstr>
      <vt:lpstr>Chapter 12</vt:lpstr>
      <vt:lpstr>Learning Objectives</vt:lpstr>
      <vt:lpstr>Introduction</vt:lpstr>
      <vt:lpstr>Streams</vt:lpstr>
      <vt:lpstr>Streams Usage</vt:lpstr>
      <vt:lpstr>Streams Usage Like cin, cout</vt:lpstr>
      <vt:lpstr>Files</vt:lpstr>
      <vt:lpstr>File Connection</vt:lpstr>
      <vt:lpstr>File I/O Libraries</vt:lpstr>
      <vt:lpstr>Declaring Streams</vt:lpstr>
      <vt:lpstr>Streams Usage</vt:lpstr>
      <vt:lpstr>File Names</vt:lpstr>
      <vt:lpstr>Closing Files</vt:lpstr>
      <vt:lpstr>File Flush</vt:lpstr>
      <vt:lpstr>File Example:  Display 12.1  Simple File  Input/Output (1 of 2)</vt:lpstr>
      <vt:lpstr>File Example:  Display 12.1  Simple File  Input/Output (1 of 2)</vt:lpstr>
      <vt:lpstr>Appending to a File</vt:lpstr>
      <vt:lpstr>Alternative Syntax for File Opens</vt:lpstr>
      <vt:lpstr>Checking File Open Success</vt:lpstr>
      <vt:lpstr>Character I/O with Files</vt:lpstr>
      <vt:lpstr>Checking End of File</vt:lpstr>
      <vt:lpstr>End of File Check with Read</vt:lpstr>
      <vt:lpstr>Tools: File Names as Input</vt:lpstr>
      <vt:lpstr>Formatting Output  with Stream Functions</vt:lpstr>
      <vt:lpstr>Output Member Functions</vt:lpstr>
      <vt:lpstr>More Output Member Functions</vt:lpstr>
      <vt:lpstr>Flags</vt:lpstr>
      <vt:lpstr>setf() Examples</vt:lpstr>
      <vt:lpstr>Manipulators</vt:lpstr>
      <vt:lpstr>Manipulator Example: setw()</vt:lpstr>
      <vt:lpstr>Manipulator  setprecision()</vt:lpstr>
      <vt:lpstr>Saving Flag Settings</vt:lpstr>
      <vt:lpstr>Saving Flag Settings Example</vt:lpstr>
      <vt:lpstr>Restoring Default setf Settings</vt:lpstr>
      <vt:lpstr>Stream Hierarchies</vt:lpstr>
      <vt:lpstr>Class Inheritance "Real" Example</vt:lpstr>
      <vt:lpstr>Stream Class Inheritance</vt:lpstr>
      <vt:lpstr>Stream Class Inheritance Example</vt:lpstr>
      <vt:lpstr>Stream Class Inheritance  Example Calls</vt:lpstr>
      <vt:lpstr>stringstream</vt:lpstr>
      <vt:lpstr>Using stringstream</vt:lpstr>
      <vt:lpstr>Using stringstream</vt:lpstr>
      <vt:lpstr>stringstream Demo (1 of 3)</vt:lpstr>
      <vt:lpstr>stringstream demo (2 of 3)</vt:lpstr>
      <vt:lpstr>stringstream demo (3 of 3)</vt:lpstr>
      <vt:lpstr>Random Access to Files</vt:lpstr>
      <vt:lpstr>Random Access Tools</vt:lpstr>
      <vt:lpstr>Random Access Sizes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18</cp:revision>
  <dcterms:created xsi:type="dcterms:W3CDTF">2006-08-16T00:00:00Z</dcterms:created>
  <dcterms:modified xsi:type="dcterms:W3CDTF">2015-04-01T09:31:37Z</dcterms:modified>
</cp:coreProperties>
</file>