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0" r:id="rId28"/>
    <p:sldId id="289" r:id="rId29"/>
    <p:sldId id="291" r:id="rId30"/>
    <p:sldId id="292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54509C0-08F2-4E86-AD73-577829460516}" type="datetimeFigureOut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2487DA6-5FEC-4F6E-8CE3-C7875109A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20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94BC87-7DA8-4313-B4DB-2ED4DADFEEA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1272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D10D98-DC34-4B95-936B-DE52CFEFF1E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66139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6A04A2-3F6D-4BA6-AD62-0DA6A1FBBF5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81905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B7C38A-F052-46FF-9CB5-4DC8767999A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166758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4F4F81-F999-4742-9F62-8EE62F7EC1B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9078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C8BCEA-7E66-4B28-957E-B16A62F8F22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03888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A62BF8-6B99-4CC4-AD6E-E8FCC38E314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627373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1BE16C-83C3-41C9-86B9-AADA91C41C8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58211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4FEF1B-6695-473E-A45D-A2B69C95946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28288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194678-DE34-401B-9B75-7B1AB5AE12E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19214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A55CEF-2A11-431C-A835-ADF4F40A061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057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269C00-1186-450D-A96C-F5193C63D91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497070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1A7005-B81A-4335-8D2D-BB5FC031AC4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235796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C2161A-9986-4140-A665-213026E97DB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16727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A0EBFA-785D-4CC0-897D-1732C1A8E76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22580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B41398-886C-4DA9-A612-A893B22A02D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697083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897597-E527-4C15-8BAE-4A34A313F20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50751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B1869A-4175-41A3-B27C-B90BA5C21B0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240789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268709-87B2-4377-AA43-E6D11DFCAD8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24331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8027EA-F4CE-4347-B405-EC904F97395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293543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9AF7B7-DCC5-4F92-AA69-A390324A513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8223514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7DC756-707D-4F6F-A89F-A96710A36D5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192352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6A129F-32EB-4B7A-ACA1-5DE92CFFC06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948832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D0803B-7BA7-4E20-910F-E13E3FAA5C1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9227855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0E5F5D-6D91-4DAE-A701-58F05DC48E7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6531367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CC6E7E-B623-468E-8BC4-2A62E37FA96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8561705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A53697-1E63-48D7-8981-0F5F1437B55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51025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8E0736-0C8D-486D-8ECA-E395B95C988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024708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A8C6A-EB2A-4206-BE96-D2BE3B98758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86874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2E8F27-BCC1-4E8F-B3C1-06D6B630DFF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19581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C3558A-DB90-446E-A2A4-468062A47D7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641340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64AC22-5F3C-4280-A478-3EDE6F6FCD4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629785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6F436E-DA05-47FA-B2D0-EB292E90D3C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6059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5058E-538E-4792-AD3B-D97448D70FCD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A45ABE37-DEF0-41B3-8094-B758A7A51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3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2C88A-388B-4F75-9300-68613D376703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CCC4010B-D215-4D87-861A-13F8BB3478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3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23530-08E0-4705-9BB7-83DC6380FBA6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C96C760B-557A-4500-A662-4FE178E67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1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5C118-4CA7-4355-BA6A-A75992F38279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84CCE868-A48E-4828-B89E-3CE2B11A3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985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9853F-7B48-4944-AF32-9F72044C4B72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ADAE0F18-23D7-43D4-9525-4BC5569B5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2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8FCC6-CB17-4AD0-B49B-5FC583820E84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FCA0E0FA-3D27-407E-BEC8-5FF166ECA5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9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A58D4-77ED-465D-B386-CF5D02DC3CEC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42605438-48E9-4F00-B7AD-C113BD74E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0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89032-ADFC-4D37-A3E0-8FF741691A91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4672BE05-9370-4578-A0A0-8EF622241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5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FFF5F-1FDC-4752-B6C9-B6FC6932310D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0848F801-1C06-4B03-A1B1-551911AE41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0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08104-746D-49DC-B1F5-947F94B467A1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D1189D04-0D35-4E5F-AA4C-26FAC0803F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350D3-E35D-4A13-A362-EBBF453B01CD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5386226A-B0CB-45E5-BFCD-D1C13686B6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8B6F3D1-8CBD-4FA3-A615-1A69708B6F39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489DBF9B-677D-4E58-9B3E-5B00E63F6F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46824" y="6417318"/>
            <a:ext cx="2057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Calibri" pitchFamily="34" charset="0"/>
              </a:rPr>
              <a:t>Copyright © </a:t>
            </a:r>
            <a:r>
              <a:rPr lang="en-US" sz="1100" dirty="0" smtClean="0">
                <a:latin typeface="Calibri" pitchFamily="34" charset="0"/>
              </a:rPr>
              <a:t>2016 Pearson, Inc. All </a:t>
            </a:r>
            <a:r>
              <a:rPr lang="en-US" sz="1100" dirty="0">
                <a:latin typeface="Calibri" pitchFamily="34" charset="0"/>
              </a:rPr>
              <a:t>rights </a:t>
            </a:r>
            <a:r>
              <a:rPr lang="en-US" sz="1100" dirty="0" smtClean="0">
                <a:latin typeface="Calibri" pitchFamily="34" charset="0"/>
              </a:rPr>
              <a:t>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4" y="-10470"/>
            <a:ext cx="5562600" cy="68789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224" y="6485142"/>
            <a:ext cx="1180952" cy="2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Recursion—A Closer Look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Computer tracks recursive calls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smtClean="0"/>
              <a:t>Stops current function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smtClean="0"/>
              <a:t>Must know results of new recursive call </a:t>
            </a:r>
            <a:br>
              <a:rPr lang="en-US" sz="2400" smtClean="0"/>
            </a:br>
            <a:r>
              <a:rPr lang="en-US" sz="2400" smtClean="0"/>
              <a:t>before proceeding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smtClean="0"/>
              <a:t>Saves all information needed for current call</a:t>
            </a:r>
          </a:p>
          <a:p>
            <a:pPr lvl="2" eaLnBrk="1" hangingPunct="1"/>
            <a:r>
              <a:rPr lang="en-US" sz="2000" smtClean="0"/>
              <a:t>To be used later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smtClean="0"/>
              <a:t>Proceeds with evaluation of new recursive call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smtClean="0"/>
              <a:t>When THAT call is complete, returns to</a:t>
            </a:r>
            <a:br>
              <a:rPr lang="en-US" sz="2400" smtClean="0"/>
            </a:br>
            <a:r>
              <a:rPr lang="en-US" sz="2400" smtClean="0"/>
              <a:t>"outer" computation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76E4152A-5886-4685-A33C-BFCDD305760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Recursion Big Picture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800" smtClean="0"/>
              <a:t>Outline of successful recursive function: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One or more cases where function</a:t>
            </a:r>
            <a:br>
              <a:rPr lang="en-US" sz="2400" smtClean="0"/>
            </a:br>
            <a:r>
              <a:rPr lang="en-US" sz="2400" smtClean="0"/>
              <a:t>accomplishes it’s task by: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sz="2000" smtClean="0"/>
              <a:t>Making one or more recursive calls to solve</a:t>
            </a:r>
            <a:br>
              <a:rPr lang="en-US" sz="2000" smtClean="0"/>
            </a:br>
            <a:r>
              <a:rPr lang="en-US" sz="2000" smtClean="0"/>
              <a:t>smaller versions of original task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sz="2000" smtClean="0"/>
              <a:t>Called "recursive case(s)"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One or more cases where function</a:t>
            </a:r>
            <a:br>
              <a:rPr lang="en-US" sz="2400" smtClean="0"/>
            </a:br>
            <a:r>
              <a:rPr lang="en-US" sz="2400" smtClean="0"/>
              <a:t>accomplishes it’s task without recursive calls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sz="2000" smtClean="0"/>
              <a:t>Called "base case(s)" or stopping case(s)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F72F6EE9-0F7B-4B71-905E-D9998AA07F1C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Infinite Recursion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Base case MUST eventually be entered</a:t>
            </a:r>
          </a:p>
          <a:p>
            <a:pPr eaLnBrk="1" hangingPunct="1"/>
            <a:r>
              <a:rPr lang="en-US" smtClean="0"/>
              <a:t>If it doesn’t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infinite recursion</a:t>
            </a:r>
          </a:p>
          <a:p>
            <a:pPr lvl="1" eaLnBrk="1" hangingPunct="1"/>
            <a:r>
              <a:rPr lang="en-US" smtClean="0"/>
              <a:t>Recursive calls never end!</a:t>
            </a:r>
          </a:p>
          <a:p>
            <a:pPr eaLnBrk="1" hangingPunct="1"/>
            <a:r>
              <a:rPr lang="en-US" smtClean="0"/>
              <a:t>Recall writeVertical example:</a:t>
            </a:r>
          </a:p>
          <a:p>
            <a:pPr lvl="1" eaLnBrk="1" hangingPunct="1"/>
            <a:r>
              <a:rPr lang="en-US" smtClean="0"/>
              <a:t>Base case happened when down to </a:t>
            </a:r>
            <a:br>
              <a:rPr lang="en-US" smtClean="0"/>
            </a:br>
            <a:r>
              <a:rPr lang="en-US" smtClean="0"/>
              <a:t>1-digit number</a:t>
            </a:r>
          </a:p>
          <a:p>
            <a:pPr lvl="1" eaLnBrk="1" hangingPunct="1"/>
            <a:r>
              <a:rPr lang="en-US" smtClean="0"/>
              <a:t>That’s when recursion stopped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BA1A72F6-04B9-4145-BB9B-6A204DC8806B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Infinite Recursion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Consider alternate function definition:</a:t>
            </a:r>
            <a:br>
              <a:rPr lang="en-US" sz="2800" smtClean="0"/>
            </a:br>
            <a:r>
              <a:rPr lang="en-US" sz="2400" smtClean="0"/>
              <a:t>void newWriteVertical(int n)</a:t>
            </a:r>
            <a:br>
              <a:rPr lang="en-US" sz="24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	newWriteVertical(n/10);</a:t>
            </a:r>
            <a:br>
              <a:rPr lang="en-US" sz="2400" smtClean="0"/>
            </a:br>
            <a:r>
              <a:rPr lang="en-US" sz="2400" smtClean="0"/>
              <a:t>	cout &lt;&lt; (n%10) &lt;&lt; endl;	</a:t>
            </a:r>
            <a:br>
              <a:rPr lang="en-US" sz="2400" smtClean="0"/>
            </a:br>
            <a:r>
              <a:rPr lang="en-US" sz="2400" smtClean="0"/>
              <a:t>}</a:t>
            </a:r>
          </a:p>
          <a:p>
            <a:pPr eaLnBrk="1" hangingPunct="1"/>
            <a:r>
              <a:rPr lang="en-US" sz="2800" smtClean="0"/>
              <a:t>Seems "reasonable" enough</a:t>
            </a:r>
          </a:p>
          <a:p>
            <a:pPr eaLnBrk="1" hangingPunct="1"/>
            <a:r>
              <a:rPr lang="en-US" sz="2800" smtClean="0"/>
              <a:t>Missing "base case"!</a:t>
            </a:r>
          </a:p>
          <a:p>
            <a:pPr eaLnBrk="1" hangingPunct="1"/>
            <a:r>
              <a:rPr lang="en-US" sz="2800" smtClean="0"/>
              <a:t>Recursion never stops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1C5D0D49-A12F-44D2-A198-DFCBFBC4EC32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Stacks for Recursion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Specialized memory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Like stack of paper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Place new on top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Remove when needed from top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Called "last-in/first-out" memory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Recursion uses stacks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Each recursive call placed on 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When one completes, last call is removed</a:t>
            </a:r>
            <a:br>
              <a:rPr lang="en-US" sz="2400" smtClean="0"/>
            </a:br>
            <a:r>
              <a:rPr lang="en-US" sz="2400" smtClean="0"/>
              <a:t>from 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614AE41D-5098-4C25-8F0F-E4587063505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 Overflow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Size of stack limited</a:t>
            </a:r>
          </a:p>
          <a:p>
            <a:pPr lvl="1" eaLnBrk="1" hangingPunct="1"/>
            <a:r>
              <a:rPr lang="en-US" sz="2400" smtClean="0"/>
              <a:t>Memory is finite</a:t>
            </a:r>
          </a:p>
          <a:p>
            <a:pPr eaLnBrk="1" hangingPunct="1"/>
            <a:r>
              <a:rPr lang="en-US" sz="2800" smtClean="0"/>
              <a:t>Long chain of recursive calls continually</a:t>
            </a:r>
            <a:br>
              <a:rPr lang="en-US" sz="2800" smtClean="0"/>
            </a:br>
            <a:r>
              <a:rPr lang="en-US" sz="2800" smtClean="0"/>
              <a:t>adds to stack</a:t>
            </a:r>
          </a:p>
          <a:p>
            <a:pPr lvl="1" eaLnBrk="1" hangingPunct="1"/>
            <a:r>
              <a:rPr lang="en-US" sz="2400" smtClean="0"/>
              <a:t>All are added before base case causes removals</a:t>
            </a:r>
          </a:p>
          <a:p>
            <a:pPr eaLnBrk="1" hangingPunct="1"/>
            <a:r>
              <a:rPr lang="en-US" sz="2800" smtClean="0"/>
              <a:t>If stack attempts to grow beyond limit:</a:t>
            </a:r>
          </a:p>
          <a:p>
            <a:pPr lvl="1" eaLnBrk="1" hangingPunct="1"/>
            <a:r>
              <a:rPr lang="en-US" sz="2400" smtClean="0"/>
              <a:t>Stack overflow error</a:t>
            </a:r>
          </a:p>
          <a:p>
            <a:pPr eaLnBrk="1" hangingPunct="1"/>
            <a:r>
              <a:rPr lang="en-US" sz="2800" smtClean="0"/>
              <a:t>Infinite recursion always causes this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DE34162D-4116-4BFD-8ADE-0F010F9019F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Recursion Versus Iteration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Recursion not always "necessary"</a:t>
            </a:r>
          </a:p>
          <a:p>
            <a:pPr eaLnBrk="1" hangingPunct="1"/>
            <a:r>
              <a:rPr lang="en-US" sz="2800" dirty="0" smtClean="0"/>
              <a:t>Not even allowed in some languages</a:t>
            </a:r>
          </a:p>
          <a:p>
            <a:pPr eaLnBrk="1" hangingPunct="1"/>
            <a:r>
              <a:rPr lang="en-US" sz="2800" dirty="0" smtClean="0"/>
              <a:t>Any task accomplished with recursion can</a:t>
            </a:r>
            <a:br>
              <a:rPr lang="en-US" sz="2800" dirty="0" smtClean="0"/>
            </a:br>
            <a:r>
              <a:rPr lang="en-US" sz="2800" dirty="0" smtClean="0"/>
              <a:t>also be done without it</a:t>
            </a:r>
          </a:p>
          <a:p>
            <a:pPr lvl="1" eaLnBrk="1" hangingPunct="1"/>
            <a:r>
              <a:rPr lang="en-US" sz="2400" dirty="0" err="1" smtClean="0"/>
              <a:t>Nonrecursive</a:t>
            </a:r>
            <a:r>
              <a:rPr lang="en-US" sz="2400" dirty="0" smtClean="0"/>
              <a:t>: called iterative, using loops</a:t>
            </a:r>
          </a:p>
          <a:p>
            <a:pPr eaLnBrk="1" hangingPunct="1"/>
            <a:r>
              <a:rPr lang="en-US" sz="2800" dirty="0" smtClean="0"/>
              <a:t>Recursive:</a:t>
            </a:r>
          </a:p>
          <a:p>
            <a:pPr lvl="1" eaLnBrk="1" hangingPunct="1"/>
            <a:r>
              <a:rPr lang="en-US" sz="2400" dirty="0" smtClean="0"/>
              <a:t>Runs slower, uses more storage</a:t>
            </a:r>
          </a:p>
          <a:p>
            <a:pPr lvl="1" eaLnBrk="1" hangingPunct="1"/>
            <a:r>
              <a:rPr lang="en-US" sz="2400" dirty="0" smtClean="0"/>
              <a:t>Elegant solution; less coding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A0C36E8E-AFF6-4BAB-85C3-7EB3FC7EB67F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Recursive Functions </a:t>
            </a:r>
            <a:br>
              <a:rPr lang="en-US" sz="3600" smtClean="0"/>
            </a:br>
            <a:r>
              <a:rPr lang="en-US" sz="3600" smtClean="0"/>
              <a:t>that Return a Value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sz="2800" smtClean="0"/>
              <a:t>Recursion not limited to void functions</a:t>
            </a:r>
          </a:p>
          <a:p>
            <a:pPr marL="533400" indent="-533400" eaLnBrk="1" hangingPunct="1"/>
            <a:r>
              <a:rPr lang="en-US" sz="2800" smtClean="0"/>
              <a:t>Can return value of any type</a:t>
            </a:r>
          </a:p>
          <a:p>
            <a:pPr marL="533400" indent="-533400" eaLnBrk="1" hangingPunct="1"/>
            <a:r>
              <a:rPr lang="en-US" sz="2800" smtClean="0"/>
              <a:t>Same technique, outline:</a:t>
            </a:r>
          </a:p>
          <a:p>
            <a:pPr marL="914400" lvl="1" indent="-457200" eaLnBrk="1" hangingPunct="1">
              <a:buFont typeface="Times"/>
              <a:buAutoNum type="arabicPeriod"/>
            </a:pPr>
            <a:r>
              <a:rPr lang="en-US" sz="2400" smtClean="0"/>
              <a:t>One+ cases where value returned is</a:t>
            </a:r>
            <a:br>
              <a:rPr lang="en-US" sz="2400" smtClean="0"/>
            </a:br>
            <a:r>
              <a:rPr lang="en-US" sz="2400" smtClean="0"/>
              <a:t>computed by recursive calls</a:t>
            </a:r>
          </a:p>
          <a:p>
            <a:pPr marL="1295400" lvl="2" indent="-381000" eaLnBrk="1" hangingPunct="1"/>
            <a:r>
              <a:rPr lang="en-US" sz="2000" smtClean="0"/>
              <a:t>Should be "smaller" sub-problems</a:t>
            </a:r>
          </a:p>
          <a:p>
            <a:pPr marL="914400" lvl="1" indent="-457200" eaLnBrk="1" hangingPunct="1">
              <a:buFont typeface="Times"/>
              <a:buAutoNum type="arabicPeriod" startAt="2"/>
            </a:pPr>
            <a:r>
              <a:rPr lang="en-US" sz="2400" smtClean="0"/>
              <a:t>One+ cases where value returned</a:t>
            </a:r>
            <a:br>
              <a:rPr lang="en-US" sz="2400" smtClean="0"/>
            </a:br>
            <a:r>
              <a:rPr lang="en-US" sz="2400" smtClean="0"/>
              <a:t>computed without recursive calls</a:t>
            </a:r>
          </a:p>
          <a:p>
            <a:pPr marL="1295400" lvl="2" indent="-381000" eaLnBrk="1" hangingPunct="1"/>
            <a:r>
              <a:rPr lang="en-US" sz="2000" smtClean="0"/>
              <a:t>Base case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9BA0526F-F872-4FF2-B3D4-D5ED80AFC6B4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Return a Value </a:t>
            </a:r>
            <a:br>
              <a:rPr lang="en-US" sz="3600" smtClean="0"/>
            </a:br>
            <a:r>
              <a:rPr lang="en-US" sz="3600" smtClean="0"/>
              <a:t>Recursion Example: Powers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Recall predefined function pow():</a:t>
            </a:r>
            <a:br>
              <a:rPr lang="en-US" smtClean="0"/>
            </a:br>
            <a:r>
              <a:rPr lang="en-US" smtClean="0"/>
              <a:t>result = pow(2.0,3.0);</a:t>
            </a:r>
          </a:p>
          <a:p>
            <a:pPr lvl="1" eaLnBrk="1" hangingPunct="1"/>
            <a:r>
              <a:rPr lang="en-US" smtClean="0"/>
              <a:t>Returns 2 raised to power 3 (8.0)</a:t>
            </a:r>
          </a:p>
          <a:p>
            <a:pPr lvl="1" eaLnBrk="1" hangingPunct="1"/>
            <a:r>
              <a:rPr lang="en-US" smtClean="0"/>
              <a:t>Takes two double arguments</a:t>
            </a:r>
          </a:p>
          <a:p>
            <a:pPr lvl="1" eaLnBrk="1" hangingPunct="1"/>
            <a:r>
              <a:rPr lang="en-US" smtClean="0"/>
              <a:t>Returns double value</a:t>
            </a:r>
          </a:p>
          <a:p>
            <a:pPr eaLnBrk="1" hangingPunct="1"/>
            <a:r>
              <a:rPr lang="en-US" smtClean="0"/>
              <a:t>Let’s write recursively</a:t>
            </a:r>
          </a:p>
          <a:p>
            <a:pPr lvl="1" eaLnBrk="1" hangingPunct="1"/>
            <a:r>
              <a:rPr lang="en-US" smtClean="0"/>
              <a:t>For simple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CED15B09-ACBE-4D0B-AA1D-01373F30E771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Definition for power()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446213"/>
            <a:ext cx="7815262" cy="4591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int power(int x, int n)</a:t>
            </a:r>
            <a:br>
              <a:rPr lang="en-US" sz="2800" smtClean="0"/>
            </a:br>
            <a:r>
              <a:rPr lang="en-US" sz="2800" smtClean="0"/>
              <a:t>{</a:t>
            </a:r>
            <a:br>
              <a:rPr lang="en-US" sz="2800" smtClean="0"/>
            </a:br>
            <a:r>
              <a:rPr lang="en-US" sz="2800" smtClean="0"/>
              <a:t>	if (n&lt;0)</a:t>
            </a:r>
            <a:br>
              <a:rPr lang="en-US" sz="2800" smtClean="0"/>
            </a:br>
            <a:r>
              <a:rPr lang="en-US" sz="2800" smtClean="0"/>
              <a:t>	{</a:t>
            </a:r>
            <a:br>
              <a:rPr lang="en-US" sz="2800" smtClean="0"/>
            </a:br>
            <a:r>
              <a:rPr lang="en-US" sz="2800" smtClean="0"/>
              <a:t>		cout &lt;&lt; "Illegal argument";</a:t>
            </a:r>
            <a:br>
              <a:rPr lang="en-US" sz="2800" smtClean="0"/>
            </a:br>
            <a:r>
              <a:rPr lang="en-US" sz="2800" smtClean="0"/>
              <a:t>		exit(1);</a:t>
            </a:r>
            <a:br>
              <a:rPr lang="en-US" sz="2800" smtClean="0"/>
            </a:br>
            <a:r>
              <a:rPr lang="en-US" sz="2800" smtClean="0"/>
              <a:t>	}</a:t>
            </a:r>
            <a:br>
              <a:rPr lang="en-US" sz="2800" smtClean="0"/>
            </a:br>
            <a:r>
              <a:rPr lang="en-US" sz="2800" smtClean="0"/>
              <a:t>	if (n&gt;0)</a:t>
            </a:r>
            <a:br>
              <a:rPr lang="en-US" sz="2800" smtClean="0"/>
            </a:br>
            <a:r>
              <a:rPr lang="en-US" sz="2800" smtClean="0"/>
              <a:t>		return (power(x, n-1)*x);</a:t>
            </a:r>
            <a:br>
              <a:rPr lang="en-US" sz="2800" smtClean="0"/>
            </a:br>
            <a:r>
              <a:rPr lang="en-US" sz="2800" smtClean="0"/>
              <a:t>	else</a:t>
            </a:r>
            <a:br>
              <a:rPr lang="en-US" sz="2800" smtClean="0"/>
            </a:br>
            <a:r>
              <a:rPr lang="en-US" sz="2800" smtClean="0"/>
              <a:t>		return (1);</a:t>
            </a:r>
            <a:br>
              <a:rPr lang="en-US" sz="2800" smtClean="0"/>
            </a:br>
            <a:r>
              <a:rPr lang="en-US" sz="2800" smtClean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CA755397-5249-4594-9767-3C45C60A910D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Recursive void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Tracing recursive calls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Infinite recursion, overflows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Recursive Functions that Return a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Powers function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Thinking Recursively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Recursive design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Binary 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65422704-D665-4FFA-AA65-C053681FBC7D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Calling Function power()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Example calls: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power(2, 0);</a:t>
            </a:r>
            <a:br>
              <a:rPr lang="en-US" smtClean="0"/>
            </a:b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returns 1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power(2, 1);</a:t>
            </a:r>
            <a:br>
              <a:rPr lang="en-US" smtClean="0"/>
            </a:b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returns (power(2, 0) * 2);</a:t>
            </a:r>
            <a:br>
              <a:rPr lang="en-US" smtClean="0"/>
            </a:br>
            <a:r>
              <a:rPr lang="en-US" smtClean="0"/>
              <a:t>		    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returns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Value 1 multiplied by 2 &amp; returned to original call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20B51305-C02F-4C50-9C89-56AE8EC83969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Calling Function power()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Larger example:</a:t>
            </a:r>
            <a:br>
              <a:rPr lang="en-US" smtClean="0"/>
            </a:br>
            <a:r>
              <a:rPr lang="en-US" smtClean="0"/>
              <a:t>power(2,3);</a:t>
            </a:r>
            <a:br>
              <a:rPr lang="en-US" smtClean="0"/>
            </a:b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power(2,2)*2</a:t>
            </a:r>
            <a:br>
              <a:rPr lang="en-US" smtClean="0"/>
            </a:br>
            <a:r>
              <a:rPr lang="en-US" smtClean="0"/>
              <a:t>	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power(2,1)*2</a:t>
            </a:r>
            <a:br>
              <a:rPr lang="en-US" smtClean="0"/>
            </a:br>
            <a:r>
              <a:rPr lang="en-US" smtClean="0"/>
              <a:t>	    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power(2,0)*2</a:t>
            </a:r>
            <a:br>
              <a:rPr lang="en-US" smtClean="0"/>
            </a:br>
            <a:r>
              <a:rPr lang="en-US" smtClean="0"/>
              <a:t>		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Reaches base 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Recursion stops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Values "returned back" up 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D6ED9844-3BE4-4CA0-B72F-6865589A03DB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 descr="C:\WINDOWS\Desktop\Oh_type\sacitch_C++_ppt\gif\savitchc13d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608138"/>
            <a:ext cx="62230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Tracing Function power(): </a:t>
            </a:r>
            <a:br>
              <a:rPr lang="en-US" sz="3000" smtClean="0"/>
            </a:br>
            <a:r>
              <a:rPr lang="en-US" sz="3000" b="1" smtClean="0"/>
              <a:t>Display 13.4</a:t>
            </a:r>
            <a:r>
              <a:rPr lang="en-US" sz="3000" smtClean="0"/>
              <a:t>  Evaluating the Recursive Function Call power(2,3)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C9B014E6-3CBC-4751-B0CE-E36CF795B273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Thinking Recursively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Ignore details</a:t>
            </a:r>
          </a:p>
          <a:p>
            <a:pPr lvl="1" eaLnBrk="1" hangingPunct="1"/>
            <a:r>
              <a:rPr lang="en-US" smtClean="0"/>
              <a:t>Forget how stack works</a:t>
            </a:r>
          </a:p>
          <a:p>
            <a:pPr lvl="1" eaLnBrk="1" hangingPunct="1"/>
            <a:r>
              <a:rPr lang="en-US" smtClean="0"/>
              <a:t>Forget the suspended computations</a:t>
            </a:r>
          </a:p>
          <a:p>
            <a:pPr lvl="1" eaLnBrk="1" hangingPunct="1"/>
            <a:r>
              <a:rPr lang="en-US" smtClean="0"/>
              <a:t>Yes, this is an "abstraction" principle!</a:t>
            </a:r>
          </a:p>
          <a:p>
            <a:pPr lvl="1" eaLnBrk="1" hangingPunct="1"/>
            <a:r>
              <a:rPr lang="en-US" smtClean="0"/>
              <a:t>And encapsulation principle!</a:t>
            </a:r>
          </a:p>
          <a:p>
            <a:pPr eaLnBrk="1" hangingPunct="1"/>
            <a:r>
              <a:rPr lang="en-US" smtClean="0"/>
              <a:t>Let computer do "bookkeeping"</a:t>
            </a:r>
          </a:p>
          <a:p>
            <a:pPr lvl="1" eaLnBrk="1" hangingPunct="1"/>
            <a:r>
              <a:rPr lang="en-US" smtClean="0"/>
              <a:t>Programmer just think "big picture"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DC6056D0-053A-4A95-A7EF-4748AF08D719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Thinking Recursively: power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Consider power() again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Recursive definition of power:</a:t>
            </a:r>
            <a:br>
              <a:rPr lang="en-US" smtClean="0"/>
            </a:br>
            <a:r>
              <a:rPr lang="en-US" smtClean="0"/>
              <a:t>power(x, n)  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returns: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power(x, n – 1) * 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Just ensure "formula" correct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And ensure base case will be met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C7F57574-0E7A-4756-8DB9-1B8340DE414B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Design Techniques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mtClean="0"/>
              <a:t>Don’t trace entire recursive sequence!</a:t>
            </a:r>
          </a:p>
          <a:p>
            <a:pPr marL="609600" indent="-609600" eaLnBrk="1" hangingPunct="1"/>
            <a:r>
              <a:rPr lang="en-US" smtClean="0"/>
              <a:t>Just check 3 properties:</a:t>
            </a:r>
          </a:p>
          <a:p>
            <a:pPr marL="990600" lvl="1" indent="-533400" eaLnBrk="1" hangingPunct="1">
              <a:buFont typeface="Times"/>
              <a:buAutoNum type="arabicPeriod"/>
            </a:pPr>
            <a:r>
              <a:rPr lang="en-US" smtClean="0"/>
              <a:t>No infinite recursion</a:t>
            </a:r>
          </a:p>
          <a:p>
            <a:pPr marL="990600" lvl="1" indent="-533400" eaLnBrk="1" hangingPunct="1">
              <a:buFont typeface="Times"/>
              <a:buAutoNum type="arabicPeriod"/>
            </a:pPr>
            <a:r>
              <a:rPr lang="en-US" smtClean="0"/>
              <a:t>Stopping cases return correct values</a:t>
            </a:r>
          </a:p>
          <a:p>
            <a:pPr marL="990600" lvl="1" indent="-533400" eaLnBrk="1" hangingPunct="1">
              <a:buFont typeface="Times"/>
              <a:buAutoNum type="arabicPeriod"/>
            </a:pPr>
            <a:r>
              <a:rPr lang="en-US" smtClean="0"/>
              <a:t>Recursive cases return correct values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635E4152-CB83-4807-B6CA-A0FB7B95ADF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Design Check: power()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sz="2800" smtClean="0"/>
              <a:t>Check power() against 3 properties:</a:t>
            </a:r>
          </a:p>
          <a:p>
            <a:pPr marL="914400" lvl="1" indent="-457200" eaLnBrk="1" hangingPunct="1">
              <a:spcBef>
                <a:spcPct val="40000"/>
              </a:spcBef>
              <a:buFont typeface="Times"/>
              <a:buAutoNum type="arabicPeriod"/>
            </a:pPr>
            <a:r>
              <a:rPr lang="en-US" sz="2400" smtClean="0"/>
              <a:t>No infinite recursion:</a:t>
            </a:r>
          </a:p>
          <a:p>
            <a:pPr marL="1295400" lvl="2" indent="-381000" eaLnBrk="1" hangingPunct="1"/>
            <a:r>
              <a:rPr lang="en-US" sz="2000" smtClean="0"/>
              <a:t>2</a:t>
            </a:r>
            <a:r>
              <a:rPr lang="en-US" sz="2000" baseline="30000" smtClean="0"/>
              <a:t>nd</a:t>
            </a:r>
            <a:r>
              <a:rPr lang="en-US" sz="2000" smtClean="0"/>
              <a:t> argument decreases by 1 each call</a:t>
            </a:r>
          </a:p>
          <a:p>
            <a:pPr marL="1295400" lvl="2" indent="-381000" eaLnBrk="1" hangingPunct="1"/>
            <a:r>
              <a:rPr lang="en-US" sz="2000" smtClean="0"/>
              <a:t>Eventually must get to base case of 1</a:t>
            </a:r>
          </a:p>
          <a:p>
            <a:pPr marL="914400" lvl="1" indent="-457200" eaLnBrk="1" hangingPunct="1">
              <a:spcBef>
                <a:spcPct val="40000"/>
              </a:spcBef>
              <a:buFont typeface="Times"/>
              <a:buAutoNum type="arabicPeriod" startAt="2"/>
            </a:pPr>
            <a:r>
              <a:rPr lang="en-US" sz="2400" smtClean="0"/>
              <a:t>Stopping case returns correct value:</a:t>
            </a:r>
          </a:p>
          <a:p>
            <a:pPr marL="1295400" lvl="2" indent="-381000" eaLnBrk="1" hangingPunct="1"/>
            <a:r>
              <a:rPr lang="en-US" sz="2000" smtClean="0"/>
              <a:t>power(x,0) is base case</a:t>
            </a:r>
          </a:p>
          <a:p>
            <a:pPr marL="1295400" lvl="2" indent="-381000" eaLnBrk="1" hangingPunct="1"/>
            <a:r>
              <a:rPr lang="en-US" sz="2000" smtClean="0"/>
              <a:t>Returns 1, which is correct for x</a:t>
            </a:r>
            <a:r>
              <a:rPr lang="en-US" sz="2000" baseline="30000" smtClean="0"/>
              <a:t>0</a:t>
            </a:r>
            <a:endParaRPr lang="en-US" sz="2000" smtClean="0"/>
          </a:p>
          <a:p>
            <a:pPr marL="914400" lvl="1" indent="-457200" eaLnBrk="1" hangingPunct="1">
              <a:spcBef>
                <a:spcPct val="40000"/>
              </a:spcBef>
              <a:buFont typeface="Times"/>
              <a:buAutoNum type="arabicPeriod" startAt="3"/>
            </a:pPr>
            <a:r>
              <a:rPr lang="en-US" sz="2400" smtClean="0"/>
              <a:t>Recursive calls correct:</a:t>
            </a:r>
          </a:p>
          <a:p>
            <a:pPr marL="1295400" lvl="2" indent="-381000" eaLnBrk="1" hangingPunct="1"/>
            <a:r>
              <a:rPr lang="en-US" sz="2000" smtClean="0"/>
              <a:t>For n&gt;1, power(x,n) returns power(x,n-1)*x</a:t>
            </a:r>
          </a:p>
          <a:p>
            <a:pPr marL="1295400" lvl="2" indent="-381000" eaLnBrk="1" hangingPunct="1"/>
            <a:r>
              <a:rPr lang="en-US" sz="2000" smtClean="0"/>
              <a:t>Plug in values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correct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3C65321F-3349-4448-9C14-E57BD36EE34D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</a:t>
            </a:r>
            <a:r>
              <a:rPr lang="en-US" dirty="0" smtClean="0"/>
              <a:t>is tail recursive if it </a:t>
            </a:r>
            <a:r>
              <a:rPr lang="en-US" dirty="0"/>
              <a:t>has </a:t>
            </a:r>
            <a:r>
              <a:rPr lang="en-US" dirty="0" smtClean="0"/>
              <a:t>the property </a:t>
            </a:r>
            <a:r>
              <a:rPr lang="en-US" dirty="0"/>
              <a:t>that no further computation occurs after the recursive call; the </a:t>
            </a:r>
            <a:r>
              <a:rPr lang="en-US" dirty="0" smtClean="0"/>
              <a:t>function immediately </a:t>
            </a:r>
            <a:r>
              <a:rPr lang="en-US" dirty="0"/>
              <a:t>returns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Tail recursive functions can easily be converted to a more efficient iterative solution</a:t>
            </a:r>
          </a:p>
          <a:p>
            <a:pPr lvl="1"/>
            <a:r>
              <a:rPr lang="en-US" dirty="0" smtClean="0"/>
              <a:t>May be done automatically by your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13-</a:t>
            </a:r>
            <a:fld id="{84CCE868-A48E-4828-B89E-3CE2B11A372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</a:t>
            </a:r>
            <a:r>
              <a:rPr lang="en-US" dirty="0" smtClean="0"/>
              <a:t>2016 </a:t>
            </a:r>
            <a:r>
              <a:rPr lang="en-US" dirty="0" smtClean="0"/>
              <a:t>Pearson </a:t>
            </a:r>
            <a:r>
              <a:rPr lang="en-US" dirty="0" smtClean="0"/>
              <a:t>Inc. </a:t>
            </a:r>
            <a:r>
              <a:rPr lang="en-US" dirty="0" smtClean="0"/>
              <a:t>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63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two or more functions call each other it is called mutual recursion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Determine if a string has an even or odd number of 1’s by invoking a function that keeps track if the number of 1’s seen so far is even or odd</a:t>
            </a:r>
          </a:p>
          <a:p>
            <a:pPr lvl="1"/>
            <a:r>
              <a:rPr lang="en-US" dirty="0" smtClean="0"/>
              <a:t>Would result in stack overflow for long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13-</a:t>
            </a:r>
            <a:fld id="{84CCE868-A48E-4828-B89E-3CE2B11A372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</a:t>
            </a:r>
            <a:r>
              <a:rPr lang="en-US" dirty="0" smtClean="0"/>
              <a:t>2016 </a:t>
            </a:r>
            <a:r>
              <a:rPr lang="en-US" dirty="0" smtClean="0"/>
              <a:t>Pearson </a:t>
            </a:r>
            <a:r>
              <a:rPr lang="en-US" dirty="0" smtClean="0"/>
              <a:t>Inc. </a:t>
            </a:r>
            <a:r>
              <a:rPr lang="en-US" dirty="0" smtClean="0"/>
              <a:t>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770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Recursion Example (1 of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13-</a:t>
            </a:r>
            <a:fld id="{84CCE868-A48E-4828-B89E-3CE2B11A372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</a:t>
            </a:r>
            <a:r>
              <a:rPr lang="en-US" dirty="0" smtClean="0"/>
              <a:t>2016 </a:t>
            </a:r>
            <a:r>
              <a:rPr lang="en-US" dirty="0" smtClean="0"/>
              <a:t>Pearson </a:t>
            </a:r>
            <a:r>
              <a:rPr lang="en-US" dirty="0" smtClean="0"/>
              <a:t>Inc. </a:t>
            </a:r>
            <a:r>
              <a:rPr lang="en-US" dirty="0" smtClean="0"/>
              <a:t>All rights reserved.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219200"/>
            <a:ext cx="6708888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// Recursive program to determine if a string has an even number of 1's.</a:t>
            </a:r>
          </a:p>
          <a:p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 &lt;string&gt;</a:t>
            </a:r>
          </a:p>
          <a:p>
            <a:endParaRPr lang="en-US" sz="1600" dirty="0"/>
          </a:p>
          <a:p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// Function prototypes</a:t>
            </a:r>
          </a:p>
          <a:p>
            <a:r>
              <a:rPr lang="en-US" sz="1600" dirty="0" err="1"/>
              <a:t>bool</a:t>
            </a:r>
            <a:r>
              <a:rPr lang="en-US" sz="1600" dirty="0"/>
              <a:t> </a:t>
            </a:r>
            <a:r>
              <a:rPr lang="en-US" sz="1600" dirty="0" err="1"/>
              <a:t>evenNumberOfOnes</a:t>
            </a:r>
            <a:r>
              <a:rPr lang="en-US" sz="1600" dirty="0"/>
              <a:t>(string s);</a:t>
            </a:r>
          </a:p>
          <a:p>
            <a:r>
              <a:rPr lang="en-US" sz="1600" dirty="0" err="1"/>
              <a:t>bool</a:t>
            </a:r>
            <a:r>
              <a:rPr lang="en-US" sz="1600" dirty="0"/>
              <a:t> </a:t>
            </a:r>
            <a:r>
              <a:rPr lang="en-US" sz="1600" dirty="0" err="1"/>
              <a:t>oddNumberOfOnes</a:t>
            </a:r>
            <a:r>
              <a:rPr lang="en-US" sz="1600" dirty="0"/>
              <a:t>(string s);</a:t>
            </a:r>
          </a:p>
          <a:p>
            <a:endParaRPr lang="en-US" sz="1600" dirty="0"/>
          </a:p>
          <a:p>
            <a:r>
              <a:rPr lang="en-US" sz="1600" dirty="0"/>
              <a:t>// If the recursive calls end here with an empty string</a:t>
            </a:r>
          </a:p>
          <a:p>
            <a:r>
              <a:rPr lang="en-US" sz="1600" dirty="0"/>
              <a:t>// then we had an even number of 1's.</a:t>
            </a:r>
          </a:p>
          <a:p>
            <a:r>
              <a:rPr lang="en-US" sz="1600" dirty="0" err="1"/>
              <a:t>bool</a:t>
            </a:r>
            <a:r>
              <a:rPr lang="en-US" sz="1600" dirty="0"/>
              <a:t> </a:t>
            </a:r>
            <a:r>
              <a:rPr lang="en-US" sz="1600" dirty="0" err="1"/>
              <a:t>evenNumberOfOnes</a:t>
            </a:r>
            <a:r>
              <a:rPr lang="en-US" sz="1600" dirty="0"/>
              <a:t>(string s)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if (</a:t>
            </a:r>
            <a:r>
              <a:rPr lang="en-US" sz="1600" dirty="0" err="1"/>
              <a:t>s.length</a:t>
            </a:r>
            <a:r>
              <a:rPr lang="en-US" sz="1600" dirty="0"/>
              <a:t>() == 0)</a:t>
            </a:r>
          </a:p>
          <a:p>
            <a:r>
              <a:rPr lang="en-US" sz="1600" dirty="0"/>
              <a:t>		return true; // Is even</a:t>
            </a:r>
          </a:p>
          <a:p>
            <a:r>
              <a:rPr lang="en-US" sz="1600" dirty="0"/>
              <a:t>	else if (s[0]=='1')</a:t>
            </a:r>
          </a:p>
          <a:p>
            <a:r>
              <a:rPr lang="en-US" sz="1600" dirty="0"/>
              <a:t>		return </a:t>
            </a:r>
            <a:r>
              <a:rPr lang="en-US" sz="1600" dirty="0" err="1"/>
              <a:t>oddNumberOfOnes</a:t>
            </a:r>
            <a:r>
              <a:rPr lang="en-US" sz="1600" dirty="0"/>
              <a:t>(</a:t>
            </a:r>
            <a:r>
              <a:rPr lang="en-US" sz="1600" dirty="0" err="1"/>
              <a:t>s.substr</a:t>
            </a:r>
            <a:r>
              <a:rPr lang="en-US" sz="1600" dirty="0"/>
              <a:t>(1));</a:t>
            </a:r>
          </a:p>
          <a:p>
            <a:r>
              <a:rPr lang="en-US" sz="1600" dirty="0"/>
              <a:t>	else</a:t>
            </a:r>
          </a:p>
          <a:p>
            <a:r>
              <a:rPr lang="en-US" sz="1600" dirty="0"/>
              <a:t>		return </a:t>
            </a:r>
            <a:r>
              <a:rPr lang="en-US" sz="1600" dirty="0" err="1"/>
              <a:t>evenNumberOfOnes</a:t>
            </a:r>
            <a:r>
              <a:rPr lang="en-US" sz="1600" dirty="0"/>
              <a:t>(</a:t>
            </a:r>
            <a:r>
              <a:rPr lang="en-US" sz="1600" dirty="0" err="1"/>
              <a:t>s.substr</a:t>
            </a:r>
            <a:r>
              <a:rPr lang="en-US" sz="1600" dirty="0"/>
              <a:t>(1));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056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Recursion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function that "calls itself"</a:t>
            </a:r>
          </a:p>
          <a:p>
            <a:pPr lvl="1" eaLnBrk="1" hangingPunct="1"/>
            <a:r>
              <a:rPr lang="en-US" smtClean="0"/>
              <a:t>Said to be </a:t>
            </a:r>
            <a:r>
              <a:rPr lang="en-US" i="1" smtClean="0"/>
              <a:t>recursive</a:t>
            </a:r>
          </a:p>
          <a:p>
            <a:pPr lvl="1" eaLnBrk="1" hangingPunct="1"/>
            <a:r>
              <a:rPr lang="en-US" smtClean="0"/>
              <a:t>In function definition, call to same function</a:t>
            </a:r>
          </a:p>
          <a:p>
            <a:pPr eaLnBrk="1" hangingPunct="1"/>
            <a:r>
              <a:rPr lang="en-US" smtClean="0"/>
              <a:t>C++ allows recursion</a:t>
            </a:r>
          </a:p>
          <a:p>
            <a:pPr lvl="1" eaLnBrk="1" hangingPunct="1"/>
            <a:r>
              <a:rPr lang="en-US" smtClean="0"/>
              <a:t>As do most high-level languages</a:t>
            </a:r>
          </a:p>
          <a:p>
            <a:pPr lvl="1" eaLnBrk="1" hangingPunct="1"/>
            <a:r>
              <a:rPr lang="en-US" smtClean="0"/>
              <a:t>Can be useful programming technique</a:t>
            </a:r>
          </a:p>
          <a:p>
            <a:pPr lvl="1" eaLnBrk="1" hangingPunct="1"/>
            <a:r>
              <a:rPr lang="en-US" smtClean="0"/>
              <a:t>Has limitations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272C3613-7795-4A8A-81FA-4BD3434E874D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Recursion Example (2 of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13-</a:t>
            </a:r>
            <a:fld id="{84CCE868-A48E-4828-B89E-3CE2B11A372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</a:t>
            </a:r>
            <a:r>
              <a:rPr lang="en-US" dirty="0" smtClean="0"/>
              <a:t>2016 </a:t>
            </a:r>
            <a:r>
              <a:rPr lang="en-US" dirty="0" smtClean="0"/>
              <a:t>Pearson </a:t>
            </a:r>
            <a:r>
              <a:rPr lang="en-US" dirty="0" smtClean="0"/>
              <a:t>Inc. </a:t>
            </a:r>
            <a:r>
              <a:rPr lang="en-US" dirty="0" smtClean="0"/>
              <a:t>All rights reserved.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219200"/>
            <a:ext cx="572785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// if the recursive calls end up here with an empty string</a:t>
            </a:r>
          </a:p>
          <a:p>
            <a:r>
              <a:rPr lang="en-US" sz="1600" dirty="0"/>
              <a:t>// then we had an odd number of 1's.</a:t>
            </a:r>
          </a:p>
          <a:p>
            <a:r>
              <a:rPr lang="en-US" sz="1600" dirty="0" err="1"/>
              <a:t>bool</a:t>
            </a:r>
            <a:r>
              <a:rPr lang="en-US" sz="1600" dirty="0"/>
              <a:t> </a:t>
            </a:r>
            <a:r>
              <a:rPr lang="en-US" sz="1600" dirty="0" err="1"/>
              <a:t>oddNumberOfOnes</a:t>
            </a:r>
            <a:r>
              <a:rPr lang="en-US" sz="1600" dirty="0"/>
              <a:t>(string s)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if (</a:t>
            </a:r>
            <a:r>
              <a:rPr lang="en-US" sz="1600" dirty="0" err="1"/>
              <a:t>s.length</a:t>
            </a:r>
            <a:r>
              <a:rPr lang="en-US" sz="1600" dirty="0"/>
              <a:t>() == 0)</a:t>
            </a:r>
          </a:p>
          <a:p>
            <a:r>
              <a:rPr lang="en-US" sz="1600" dirty="0"/>
              <a:t>		return false;	// Not even</a:t>
            </a:r>
          </a:p>
          <a:p>
            <a:r>
              <a:rPr lang="en-US" sz="1600" dirty="0"/>
              <a:t>	else if (s[0]=='1')</a:t>
            </a:r>
          </a:p>
          <a:p>
            <a:r>
              <a:rPr lang="en-US" sz="1600" dirty="0"/>
              <a:t>		return </a:t>
            </a:r>
            <a:r>
              <a:rPr lang="en-US" sz="1600" dirty="0" err="1"/>
              <a:t>evenNumberOfOnes</a:t>
            </a:r>
            <a:r>
              <a:rPr lang="en-US" sz="1600" dirty="0"/>
              <a:t>(</a:t>
            </a:r>
            <a:r>
              <a:rPr lang="en-US" sz="1600" dirty="0" err="1"/>
              <a:t>s.substr</a:t>
            </a:r>
            <a:r>
              <a:rPr lang="en-US" sz="1600" dirty="0"/>
              <a:t>(1));</a:t>
            </a:r>
          </a:p>
          <a:p>
            <a:r>
              <a:rPr lang="en-US" sz="1600" dirty="0"/>
              <a:t>	else</a:t>
            </a:r>
          </a:p>
          <a:p>
            <a:r>
              <a:rPr lang="en-US" sz="1600" dirty="0"/>
              <a:t>		return </a:t>
            </a:r>
            <a:r>
              <a:rPr lang="en-US" sz="1600" dirty="0" err="1"/>
              <a:t>oddNumberOfOnes</a:t>
            </a:r>
            <a:r>
              <a:rPr lang="en-US" sz="1600" dirty="0"/>
              <a:t>(</a:t>
            </a:r>
            <a:r>
              <a:rPr lang="en-US" sz="1600" dirty="0" err="1"/>
              <a:t>s.substr</a:t>
            </a:r>
            <a:r>
              <a:rPr lang="en-US" sz="1600" dirty="0"/>
              <a:t>(1));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 smtClean="0"/>
              <a:t>int </a:t>
            </a:r>
            <a:r>
              <a:rPr lang="en-US" sz="1600" dirty="0"/>
              <a:t>main()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string s = "10011";</a:t>
            </a:r>
          </a:p>
          <a:p>
            <a:endParaRPr lang="en-US" sz="1600" dirty="0"/>
          </a:p>
          <a:p>
            <a:r>
              <a:rPr lang="en-US" sz="1600" dirty="0"/>
              <a:t>	if (</a:t>
            </a:r>
            <a:r>
              <a:rPr lang="en-US" sz="1600" dirty="0" err="1"/>
              <a:t>evenNumberOfOnes</a:t>
            </a:r>
            <a:r>
              <a:rPr lang="en-US" sz="1600" dirty="0"/>
              <a:t>(s))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cout</a:t>
            </a:r>
            <a:r>
              <a:rPr lang="en-US" sz="1600" dirty="0"/>
              <a:t> &lt;&lt; "Even number of ones."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	else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cout</a:t>
            </a:r>
            <a:r>
              <a:rPr lang="en-US" sz="1600" dirty="0"/>
              <a:t> &lt;&lt; "Odd number of ones."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	return 0;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9789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Recursive function to search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Determines IF item is in list, and if so: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Where in list it is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Assumes array is sorted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Breaks list in half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Determines if item in 1</a:t>
            </a:r>
            <a:r>
              <a:rPr lang="en-US" baseline="30000" smtClean="0"/>
              <a:t>st</a:t>
            </a:r>
            <a:r>
              <a:rPr lang="en-US" smtClean="0"/>
              <a:t> or 2</a:t>
            </a:r>
            <a:r>
              <a:rPr lang="en-US" baseline="30000" smtClean="0"/>
              <a:t>nd</a:t>
            </a:r>
            <a:r>
              <a:rPr lang="en-US" smtClean="0"/>
              <a:t> half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Then searches again just that half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Recursively (of course)!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5F288B2D-2629-44B3-BBB0-C9BA32D00642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/>
              <a:t>Display 13.6</a:t>
            </a:r>
            <a:r>
              <a:rPr lang="en-US" sz="3600" dirty="0" smtClean="0"/>
              <a:t>  </a:t>
            </a:r>
            <a:br>
              <a:rPr lang="en-US" sz="3600" dirty="0" smtClean="0"/>
            </a:br>
            <a:r>
              <a:rPr lang="en-US" sz="3600" dirty="0" err="1" smtClean="0"/>
              <a:t>Pseudocode</a:t>
            </a:r>
            <a:r>
              <a:rPr lang="en-US" sz="3600" dirty="0" smtClean="0"/>
              <a:t> for Binary 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4A87B332-EF38-47C8-B9D5-5D1FBBFF3F6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90403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Checking the Recursion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800" smtClean="0"/>
              <a:t>Check binary search against criteria: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ct val="40000"/>
              </a:spcBef>
              <a:buFont typeface="Times"/>
              <a:buAutoNum type="arabicPeriod"/>
            </a:pPr>
            <a:r>
              <a:rPr lang="en-US" sz="2400" smtClean="0"/>
              <a:t>No infinite recursion: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2000" smtClean="0"/>
              <a:t>Each call increases first or decreases last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2000" smtClean="0"/>
              <a:t>Eventually first will be greater than last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ct val="40000"/>
              </a:spcBef>
              <a:buFont typeface="Times"/>
              <a:buAutoNum type="arabicPeriod" startAt="2"/>
            </a:pPr>
            <a:r>
              <a:rPr lang="en-US" sz="2400" smtClean="0"/>
              <a:t>Stopping cases perform correct action: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2000" smtClean="0"/>
              <a:t>If first &gt; last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no elements between them, so key</a:t>
            </a:r>
            <a:br>
              <a:rPr lang="en-US" sz="2000" smtClean="0"/>
            </a:br>
            <a:r>
              <a:rPr lang="en-US" sz="2000" smtClean="0"/>
              <a:t>can’t be there!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2000" smtClean="0"/>
              <a:t>IF key == a[mid]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correctly found!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ct val="40000"/>
              </a:spcBef>
              <a:buFont typeface="Times"/>
              <a:buAutoNum type="arabicPeriod" startAt="3"/>
            </a:pPr>
            <a:r>
              <a:rPr lang="en-US" sz="2400" smtClean="0"/>
              <a:t>Recursive calls perform correct action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2000" smtClean="0"/>
              <a:t>If key &lt; a[mid]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key in 1</a:t>
            </a:r>
            <a:r>
              <a:rPr lang="en-US" sz="2000" baseline="30000" smtClean="0"/>
              <a:t>st</a:t>
            </a:r>
            <a:r>
              <a:rPr lang="en-US" sz="2000" smtClean="0"/>
              <a:t> half – correct call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2000" smtClean="0"/>
              <a:t>If key &gt; a[mid]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key in 2</a:t>
            </a:r>
            <a:r>
              <a:rPr lang="en-US" sz="2000" baseline="30000" smtClean="0"/>
              <a:t>nd</a:t>
            </a:r>
            <a:r>
              <a:rPr lang="en-US" sz="2000" smtClean="0"/>
              <a:t> half – correct call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0672EFCA-86E2-4C79-BD98-167BDF1CF0EC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193675"/>
            <a:ext cx="3105150" cy="2930525"/>
          </a:xfrm>
        </p:spPr>
        <p:txBody>
          <a:bodyPr/>
          <a:lstStyle/>
          <a:p>
            <a:pPr eaLnBrk="1" hangingPunct="1"/>
            <a:r>
              <a:rPr lang="en-US" sz="3000" dirty="0" smtClean="0"/>
              <a:t>Execution of </a:t>
            </a:r>
            <a:br>
              <a:rPr lang="en-US" sz="3000" dirty="0" smtClean="0"/>
            </a:br>
            <a:r>
              <a:rPr lang="en-US" sz="3000" dirty="0" smtClean="0"/>
              <a:t>Binary Search: </a:t>
            </a:r>
            <a:br>
              <a:rPr lang="en-US" sz="3000" dirty="0" smtClean="0"/>
            </a:br>
            <a:r>
              <a:rPr lang="en-US" sz="3000" b="1" dirty="0" smtClean="0"/>
              <a:t>Display 13.8  </a:t>
            </a:r>
            <a:r>
              <a:rPr lang="en-US" sz="3000" dirty="0" smtClean="0"/>
              <a:t>Execution of the Function 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DDA7D723-181B-47A3-A80C-704BDAF9167D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152400"/>
            <a:ext cx="4991100" cy="625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Efficiency of Binary Search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Extremely fast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Compared with sequential search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Half of array eliminated at start!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Then a quarter, then 1/8,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Essentially eliminate half with each call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Example:</a:t>
            </a:r>
            <a:br>
              <a:rPr lang="en-US" sz="2800" smtClean="0"/>
            </a:br>
            <a:r>
              <a:rPr lang="en-US" sz="2800" smtClean="0"/>
              <a:t>Array of 100 elements: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Binary search never needs more than 7 compares!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Logarithmic efficiency (log 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D44C782F-C26D-4016-AEF7-044940A947CC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Solutions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Notice binary search algorithm actually</a:t>
            </a:r>
            <a:br>
              <a:rPr lang="en-US" smtClean="0"/>
            </a:br>
            <a:r>
              <a:rPr lang="en-US" smtClean="0"/>
              <a:t>solves "more general"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Original goal: design function to search an</a:t>
            </a:r>
            <a:br>
              <a:rPr lang="en-US" smtClean="0"/>
            </a:br>
            <a:r>
              <a:rPr lang="en-US" smtClean="0"/>
              <a:t>entire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Our function: allows search of any interval of array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By specifying bounds </a:t>
            </a:r>
            <a:r>
              <a:rPr lang="en-US" i="1" smtClean="0"/>
              <a:t>first</a:t>
            </a:r>
            <a:r>
              <a:rPr lang="en-US" smtClean="0"/>
              <a:t> and </a:t>
            </a:r>
            <a:r>
              <a:rPr lang="en-US" i="1" smtClean="0"/>
              <a:t>last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Very common when designing </a:t>
            </a:r>
            <a:br>
              <a:rPr lang="en-US" smtClean="0"/>
            </a:br>
            <a:r>
              <a:rPr lang="en-US" smtClean="0"/>
              <a:t>recursive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FAFDB90B-7A09-44C9-86D1-49E8500BFAE2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1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Reduce problem into smaller instances of</a:t>
            </a:r>
            <a:br>
              <a:rPr lang="en-US" sz="2800" smtClean="0"/>
            </a:br>
            <a:r>
              <a:rPr lang="en-US" sz="2800" smtClean="0"/>
              <a:t>same problem -&gt; recursive solution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Recursive algorithm has two cases: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Base/stopping 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Recursive case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Ensure no infinite recursion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Use criteria to determine recursion correct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Three essential properties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Typically solves "more general" problem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744A58F8-3097-4170-82A9-72B02E1105F5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void Functions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Divide and Conquer</a:t>
            </a:r>
          </a:p>
          <a:p>
            <a:pPr lvl="1" eaLnBrk="1" hangingPunct="1"/>
            <a:r>
              <a:rPr lang="en-US" smtClean="0"/>
              <a:t>Basic design technique</a:t>
            </a:r>
          </a:p>
          <a:p>
            <a:pPr lvl="1" eaLnBrk="1" hangingPunct="1"/>
            <a:r>
              <a:rPr lang="en-US" smtClean="0"/>
              <a:t>Break large task into subtasks</a:t>
            </a:r>
          </a:p>
          <a:p>
            <a:pPr eaLnBrk="1" hangingPunct="1"/>
            <a:r>
              <a:rPr lang="en-US" smtClean="0"/>
              <a:t>Subtasks could be smaller versions of</a:t>
            </a:r>
            <a:br>
              <a:rPr lang="en-US" smtClean="0"/>
            </a:br>
            <a:r>
              <a:rPr lang="en-US" smtClean="0"/>
              <a:t>the original task!</a:t>
            </a:r>
          </a:p>
          <a:p>
            <a:pPr lvl="1" eaLnBrk="1" hangingPunct="1"/>
            <a:r>
              <a:rPr lang="en-US" smtClean="0"/>
              <a:t>When they are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recursion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371D52EA-81A1-4B94-850A-1DB805BCF40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void Function 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Consider task:</a:t>
            </a:r>
          </a:p>
          <a:p>
            <a:pPr eaLnBrk="1" hangingPunct="1"/>
            <a:r>
              <a:rPr lang="en-US" sz="2800" smtClean="0"/>
              <a:t>Search list for a value</a:t>
            </a:r>
          </a:p>
          <a:p>
            <a:pPr lvl="1" eaLnBrk="1" hangingPunct="1"/>
            <a:r>
              <a:rPr lang="en-US" sz="2400" smtClean="0"/>
              <a:t>Subtask 1: search 1</a:t>
            </a:r>
            <a:r>
              <a:rPr lang="en-US" sz="2400" baseline="30000" smtClean="0"/>
              <a:t>st</a:t>
            </a:r>
            <a:r>
              <a:rPr lang="en-US" sz="2400" smtClean="0"/>
              <a:t> half of list</a:t>
            </a:r>
          </a:p>
          <a:p>
            <a:pPr lvl="1" eaLnBrk="1" hangingPunct="1"/>
            <a:r>
              <a:rPr lang="en-US" sz="2400" smtClean="0"/>
              <a:t>Subtask 2: search 2</a:t>
            </a:r>
            <a:r>
              <a:rPr lang="en-US" sz="2400" baseline="30000" smtClean="0"/>
              <a:t>nd</a:t>
            </a:r>
            <a:r>
              <a:rPr lang="en-US" sz="2400" smtClean="0"/>
              <a:t> half of list</a:t>
            </a:r>
          </a:p>
          <a:p>
            <a:pPr eaLnBrk="1" hangingPunct="1"/>
            <a:r>
              <a:rPr lang="en-US" sz="2800" smtClean="0"/>
              <a:t>Subtasks are smaller versions of original task!</a:t>
            </a:r>
          </a:p>
          <a:p>
            <a:pPr eaLnBrk="1" hangingPunct="1"/>
            <a:r>
              <a:rPr lang="en-US" sz="2800" smtClean="0"/>
              <a:t>When this occurs, recursive function can</a:t>
            </a:r>
            <a:br>
              <a:rPr lang="en-US" sz="2800" smtClean="0"/>
            </a:br>
            <a:r>
              <a:rPr lang="en-US" sz="2800" smtClean="0"/>
              <a:t>be used.</a:t>
            </a:r>
          </a:p>
          <a:p>
            <a:pPr lvl="1" eaLnBrk="1" hangingPunct="1"/>
            <a:r>
              <a:rPr lang="en-US" sz="2400" smtClean="0"/>
              <a:t>Usually results in "elegant" solution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99690EC6-7C1C-481A-A34B-9FABA0FEB92D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Recursive void Function: </a:t>
            </a:r>
            <a:br>
              <a:rPr lang="en-US" sz="3600"/>
            </a:br>
            <a:r>
              <a:rPr lang="en-US" sz="3600"/>
              <a:t>Vertical Numbers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Task: display digits of number vertically,</a:t>
            </a:r>
            <a:br>
              <a:rPr lang="en-US" smtClean="0"/>
            </a:br>
            <a:r>
              <a:rPr lang="en-US" smtClean="0"/>
              <a:t>one per line</a:t>
            </a:r>
          </a:p>
          <a:p>
            <a:pPr eaLnBrk="1" hangingPunct="1"/>
            <a:r>
              <a:rPr lang="en-US" smtClean="0"/>
              <a:t>Example call:</a:t>
            </a:r>
            <a:br>
              <a:rPr lang="en-US" smtClean="0"/>
            </a:br>
            <a:r>
              <a:rPr lang="en-US" sz="2800" smtClean="0"/>
              <a:t>writeVertical(1234); </a:t>
            </a:r>
            <a:br>
              <a:rPr lang="en-US" sz="2800" smtClean="0"/>
            </a:br>
            <a:r>
              <a:rPr lang="en-US" sz="2800" smtClean="0"/>
              <a:t>Produces output:</a:t>
            </a:r>
            <a:br>
              <a:rPr lang="en-US" sz="2800" smtClean="0"/>
            </a:br>
            <a:r>
              <a:rPr lang="en-US" sz="2800" smtClean="0"/>
              <a:t>1</a:t>
            </a:r>
            <a:br>
              <a:rPr lang="en-US" sz="2800" smtClean="0"/>
            </a:br>
            <a:r>
              <a:rPr lang="en-US" sz="2800" smtClean="0"/>
              <a:t>2</a:t>
            </a:r>
            <a:br>
              <a:rPr lang="en-US" sz="2800" smtClean="0"/>
            </a:br>
            <a:r>
              <a:rPr lang="en-US" sz="2800" smtClean="0"/>
              <a:t>3</a:t>
            </a:r>
            <a:br>
              <a:rPr lang="en-US" sz="2800" smtClean="0"/>
            </a:br>
            <a:r>
              <a:rPr lang="en-US" sz="2800" smtClean="0"/>
              <a:t>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C9E15F87-640D-4F46-A173-ADD0500BE5FD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Vertical Numbers: </a:t>
            </a:r>
            <a:br>
              <a:rPr lang="en-US" sz="3600"/>
            </a:br>
            <a:r>
              <a:rPr lang="en-US" sz="3600"/>
              <a:t>Recursive Definition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Break problem into two cases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Simple/base case: if n&lt;10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Simply write number n to screen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Recursive case: if n&gt;=10, two subtasks: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400" smtClean="0"/>
              <a:t>1- Output all digits except last digit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400" smtClean="0"/>
              <a:t>2- Output last digit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Example: argument 1234: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1</a:t>
            </a:r>
            <a:r>
              <a:rPr lang="en-US" sz="2400" baseline="30000" smtClean="0"/>
              <a:t>st</a:t>
            </a:r>
            <a:r>
              <a:rPr lang="en-US" sz="2400" smtClean="0"/>
              <a:t> subtask displays 1, 2, 3 vertically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2</a:t>
            </a:r>
            <a:r>
              <a:rPr lang="en-US" sz="2400" baseline="30000" smtClean="0"/>
              <a:t>nd</a:t>
            </a:r>
            <a:r>
              <a:rPr lang="en-US" sz="2400" smtClean="0"/>
              <a:t> subtask displays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154E8CA2-8BAD-4902-9C88-A8B2790B6B3C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writeVertical Function Definition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Given previous cases:</a:t>
            </a:r>
            <a:br>
              <a:rPr lang="en-US" smtClean="0"/>
            </a:br>
            <a:r>
              <a:rPr lang="en-US" sz="2800" smtClean="0"/>
              <a:t>void writeVertical(int n)</a:t>
            </a:r>
            <a:br>
              <a:rPr lang="en-US" sz="2800" smtClean="0"/>
            </a:br>
            <a:r>
              <a:rPr lang="en-US" sz="2800" smtClean="0"/>
              <a:t>{</a:t>
            </a:r>
            <a:br>
              <a:rPr lang="en-US" sz="2800" smtClean="0"/>
            </a:br>
            <a:r>
              <a:rPr lang="en-US" sz="2800" smtClean="0"/>
              <a:t>	if (n &lt; 10) 			//Base case</a:t>
            </a:r>
            <a:br>
              <a:rPr lang="en-US" sz="2800" smtClean="0"/>
            </a:br>
            <a:r>
              <a:rPr lang="en-US" sz="2800" smtClean="0"/>
              <a:t>		cout &lt;&lt; n &lt;&lt; endl;</a:t>
            </a:r>
            <a:br>
              <a:rPr lang="en-US" sz="2800" smtClean="0"/>
            </a:br>
            <a:r>
              <a:rPr lang="en-US" sz="2800" smtClean="0"/>
              <a:t>	else </a:t>
            </a:r>
            <a:br>
              <a:rPr lang="en-US" sz="2800" smtClean="0"/>
            </a:br>
            <a:r>
              <a:rPr lang="en-US" sz="2800" smtClean="0"/>
              <a:t>	{				//Recursive step</a:t>
            </a:r>
            <a:br>
              <a:rPr lang="en-US" sz="2800" smtClean="0"/>
            </a:br>
            <a:r>
              <a:rPr lang="en-US" sz="2800" smtClean="0"/>
              <a:t>		writeVertical(n/10);</a:t>
            </a:r>
            <a:br>
              <a:rPr lang="en-US" sz="2800" smtClean="0"/>
            </a:br>
            <a:r>
              <a:rPr lang="en-US" sz="2800" smtClean="0"/>
              <a:t>		cout &lt;&lt; (n%10) &lt;&lt; endl;</a:t>
            </a:r>
            <a:br>
              <a:rPr lang="en-US" sz="2800" smtClean="0"/>
            </a:br>
            <a:r>
              <a:rPr lang="en-US" sz="2800" smtClean="0"/>
              <a:t>	}</a:t>
            </a:r>
            <a:br>
              <a:rPr lang="en-US" sz="2800" smtClean="0"/>
            </a:br>
            <a:r>
              <a:rPr lang="en-US" sz="2800" smtClean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B01AD014-4CC2-42A2-A50A-386D948801E4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writeVertical Trace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Example call:</a:t>
            </a:r>
            <a:br>
              <a:rPr lang="en-US" sz="2800" smtClean="0"/>
            </a:br>
            <a:r>
              <a:rPr lang="en-US" sz="2800" smtClean="0"/>
              <a:t>writeVertical(123);</a:t>
            </a:r>
            <a:br>
              <a:rPr lang="en-US" sz="2800" smtClean="0"/>
            </a:br>
            <a:r>
              <a:rPr lang="en-US" sz="2800" smtClean="0">
                <a:sym typeface="Wingdings" pitchFamily="2" charset="2"/>
              </a:rPr>
              <a:t></a:t>
            </a:r>
            <a:r>
              <a:rPr lang="en-US" sz="2800" smtClean="0"/>
              <a:t> writeVertical(12);   (123/10)</a:t>
            </a:r>
            <a:br>
              <a:rPr lang="en-US" sz="2800" smtClean="0"/>
            </a:br>
            <a:r>
              <a:rPr lang="en-US" sz="2800" smtClean="0"/>
              <a:t>	  </a:t>
            </a:r>
            <a:r>
              <a:rPr lang="en-US" sz="2800" smtClean="0">
                <a:sym typeface="Wingdings" pitchFamily="2" charset="2"/>
              </a:rPr>
              <a:t></a:t>
            </a:r>
            <a:r>
              <a:rPr lang="en-US" sz="2800" smtClean="0"/>
              <a:t> writeVertical(1);  (12/10)</a:t>
            </a:r>
            <a:br>
              <a:rPr lang="en-US" sz="2800" smtClean="0"/>
            </a:br>
            <a:r>
              <a:rPr lang="en-US" sz="2800" smtClean="0"/>
              <a:t>	       </a:t>
            </a:r>
            <a:r>
              <a:rPr lang="en-US" sz="2800" smtClean="0">
                <a:sym typeface="Wingdings" pitchFamily="2" charset="2"/>
              </a:rPr>
              <a:t></a:t>
            </a:r>
            <a:r>
              <a:rPr lang="en-US" sz="2800" smtClean="0"/>
              <a:t> cout &lt;&lt; 1 &lt;&lt; endl;</a:t>
            </a:r>
            <a:br>
              <a:rPr lang="en-US" sz="2800" smtClean="0"/>
            </a:br>
            <a:r>
              <a:rPr lang="en-US" sz="2800" smtClean="0"/>
              <a:t>	 cout &lt;&lt; 2 &lt;&lt; endl;</a:t>
            </a:r>
            <a:br>
              <a:rPr lang="en-US" sz="2800" smtClean="0"/>
            </a:br>
            <a:r>
              <a:rPr lang="en-US" sz="2800" smtClean="0"/>
              <a:t>cout &lt;&lt; 3 &lt;&lt; endl;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Arrows indicate task function performs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Notice 1</a:t>
            </a:r>
            <a:r>
              <a:rPr lang="en-US" sz="2800" baseline="30000" smtClean="0"/>
              <a:t>st</a:t>
            </a:r>
            <a:r>
              <a:rPr lang="en-US" sz="2800" smtClean="0"/>
              <a:t> two calls call again (recursive)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Last call (1) displays and "ends" 	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70348FF8-3F0B-4C40-9168-1EB61E55ADEF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1379</Words>
  <Application>Microsoft Office PowerPoint</Application>
  <PresentationFormat>On-screen Show (4:3)</PresentationFormat>
  <Paragraphs>369</Paragraphs>
  <Slides>37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Symbol</vt:lpstr>
      <vt:lpstr>Times</vt:lpstr>
      <vt:lpstr>Wingdings</vt:lpstr>
      <vt:lpstr>Office Theme</vt:lpstr>
      <vt:lpstr>Chapter 13</vt:lpstr>
      <vt:lpstr>Learning Objectives</vt:lpstr>
      <vt:lpstr>Introduction to Recursion</vt:lpstr>
      <vt:lpstr>Recursive void Functions</vt:lpstr>
      <vt:lpstr>Recursive void Function Example</vt:lpstr>
      <vt:lpstr>Recursive void Function:  Vertical Numbers</vt:lpstr>
      <vt:lpstr>Vertical Numbers:  Recursive Definition</vt:lpstr>
      <vt:lpstr>writeVertical Function Definition</vt:lpstr>
      <vt:lpstr>writeVertical Trace</vt:lpstr>
      <vt:lpstr>Recursion—A Closer Look</vt:lpstr>
      <vt:lpstr>Recursion Big Picture</vt:lpstr>
      <vt:lpstr>Infinite Recursion</vt:lpstr>
      <vt:lpstr>Infinite Recursion Example</vt:lpstr>
      <vt:lpstr>Stacks for Recursion</vt:lpstr>
      <vt:lpstr>Stack Overflow</vt:lpstr>
      <vt:lpstr>Recursion Versus Iteration</vt:lpstr>
      <vt:lpstr>Recursive Functions  that Return a Value</vt:lpstr>
      <vt:lpstr>Return a Value  Recursion Example: Powers</vt:lpstr>
      <vt:lpstr>Function Definition for power()</vt:lpstr>
      <vt:lpstr>Calling Function power()</vt:lpstr>
      <vt:lpstr>Calling Function power()</vt:lpstr>
      <vt:lpstr>Tracing Function power():  Display 13.4  Evaluating the Recursive Function Call power(2,3)</vt:lpstr>
      <vt:lpstr>Thinking Recursively</vt:lpstr>
      <vt:lpstr>Thinking Recursively: power</vt:lpstr>
      <vt:lpstr>Recursive Design Techniques</vt:lpstr>
      <vt:lpstr>Recursive Design Check: power()</vt:lpstr>
      <vt:lpstr>Tail recursion</vt:lpstr>
      <vt:lpstr>Mutual Recursion</vt:lpstr>
      <vt:lpstr>Mutual Recursion Example (1 of 2)</vt:lpstr>
      <vt:lpstr>Mutual Recursion Example (2 of 2)</vt:lpstr>
      <vt:lpstr>Binary Search</vt:lpstr>
      <vt:lpstr>Display 13.6   Pseudocode for Binary Search</vt:lpstr>
      <vt:lpstr>Checking the Recursion</vt:lpstr>
      <vt:lpstr>Execution of  Binary Search:  Display 13.8  Execution of the Function search</vt:lpstr>
      <vt:lpstr>Efficiency of Binary Search</vt:lpstr>
      <vt:lpstr>Recursive Solutions</vt:lpstr>
      <vt:lpstr>Summary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Kenrick Mock</cp:lastModifiedBy>
  <cp:revision>17</cp:revision>
  <dcterms:created xsi:type="dcterms:W3CDTF">2006-08-16T00:00:00Z</dcterms:created>
  <dcterms:modified xsi:type="dcterms:W3CDTF">2015-04-01T09:32:45Z</dcterms:modified>
</cp:coreProperties>
</file>