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1CE9DB-37B2-4FC8-B98F-4DEE322A9453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35FCE9-0E98-49F6-A0D2-5852675AB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4CA7E5-F682-4E88-A8D7-735A642698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003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417E6-AA1C-4810-893B-9146DF0977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491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3C125A-4F45-4AFF-9C98-FA1AC748421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8746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4141C-C8A1-45BD-8D3B-4FC25EAF9B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3974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62A4D-169D-44A8-A989-860BED1023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2619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2F504-E4E2-48DA-9C2B-7EAA7C0E55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4687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B6F7C8-3275-4EB0-ABE6-D0F6D49765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6080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38FED7-E2C0-47C1-A49F-3D7487D887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2658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783DBA-2DB9-4DAA-BE4F-EFE9A616E03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1783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9B83F-384D-4F71-969C-9404D4B1FB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1695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B85333-B458-4E39-BB9F-8EA8B6F0F8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2413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498D48-9080-443D-8628-483E4DA050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94431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AA048-1BED-41E4-8584-400A1FE62F8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4885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D7A48D-1149-40FB-8257-A2D107B3165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1055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E39CF-1914-4ABD-B211-4019713ED2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22562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FD75EE-BCA0-4F9E-A02E-032CD3E4E79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52160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F4846-0E78-4533-8805-8DB7062C78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1331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DE41B3-4A91-48D4-87DC-9F086A3AA1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15515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2BD65D-942D-41DA-83B9-B15DA12BB9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67601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16BA9A-C953-4992-BDEC-83A2E80450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8036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322AA7-34A2-454A-868F-8126672845D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0329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77ABB8-E420-420F-BD84-6E5B575CDA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6175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F65007-DB57-4D1B-83B2-E924652D2B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2215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C3974-C0E2-4971-9820-036ABF3D20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6785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C6118-AEEB-4D91-B10B-DEB77B73FE2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2017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26B7EF-016D-4726-AE94-03E58B80BF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6444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4829C-03FA-4A8F-9F92-47ADBD1563F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53452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39990F-98E0-4F13-9F96-43BEF0AC60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0911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D08CC-1239-42C6-B0A6-B3D68C5719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79320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4EBDA7-6721-40A6-B19D-1FC27D2E27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56992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C1A03-0AC0-41E6-8791-0674E2958FE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50571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877092-F1BF-43A2-9F17-B5D6BF3B94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547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4E2DD2-47D6-4E12-8012-EB0F312C75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5314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1B664-F74E-4434-B528-4502778FA06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1496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8C5590-F09F-4D90-BA99-D6BB74154E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8251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9AE54A-1FBC-46A4-A83A-AEEEE12779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063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8BC7A-FFC1-4A17-9D55-C0A57D705E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0188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93865-1ACF-4C89-9B77-898CEAD1F0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338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33A5A-36D9-47E3-9158-BE333BCE51C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E28102EF-2026-418B-89D6-293CAF62D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04FEE-9AD4-434E-BA43-9E81E17EDE3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84A39D4-B907-4C12-8380-EECD88FBA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55E4-ADFF-4929-B521-3380336BD83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9AA91348-5A15-46D9-AC2C-90760771C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95257-5A61-4F3D-8C3A-62DE378B5318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1B6F111-BE4F-48A1-9BC0-20976881E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525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77BDB-6342-4AD9-B41C-C11A2C9148F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2B1A6760-D94A-438B-94C8-B7EE0C84B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E69ED-7DB1-4DEB-87A6-D63A541BE69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76BC54D-C50E-41F4-8082-D053F81DC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85AB-53BF-490F-8533-90A8CFE4472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A1783D9-8F35-466C-8B5E-22823F8F7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2B0F-FC4E-4B15-B094-54FDD4D6642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0608199B-1A1E-4510-8BEA-B93CA0001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A963-7EC0-44CD-884F-6F785FEB82D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79E001A5-A058-4503-B266-53F4D7661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215CB-7C63-43F7-8B5E-E02CC40D650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CC70D10-BAEF-48BC-97A9-317D3A3B1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5244-8A1D-48A4-996A-532C2991010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EE368B2A-2162-44D5-A588-564FF8451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658439-F239-4A1C-8467-030B434289B2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4A311A4-93C5-465E-811A-49F79D7FB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</a:t>
            </a:r>
            <a:r>
              <a:rPr lang="en-US" dirty="0" smtClean="0"/>
              <a:t>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Display 14.3</a:t>
            </a:r>
            <a:r>
              <a:rPr lang="en-US" sz="3200" smtClean="0"/>
              <a:t>  Interface for the Derived Class HourlyEmployee (1 of 2)</a:t>
            </a:r>
          </a:p>
        </p:txBody>
      </p:sp>
      <p:pic>
        <p:nvPicPr>
          <p:cNvPr id="22531" name="Picture 4" descr="C:\WINDOWS\Desktop\Oh_type\sacitch_C++_ppt\gif\savitchc14d0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843088"/>
            <a:ext cx="82296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5787DC-ADEF-446D-9967-137F018E20F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Display 14.3</a:t>
            </a:r>
            <a:r>
              <a:rPr lang="en-US" sz="3200" smtClean="0"/>
              <a:t>  Interface for the Derived Class HourlyEmployee (2 of 2)</a:t>
            </a:r>
          </a:p>
        </p:txBody>
      </p:sp>
      <p:pic>
        <p:nvPicPr>
          <p:cNvPr id="23555" name="Picture 4" descr="C:\WINDOWS\Desktop\Oh_type\sacitch_C++_ppt\gif\savitchc14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33550"/>
            <a:ext cx="7772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C56E33C-F987-4C08-A854-8E615ECFD20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HourlyEmployee Class 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definition begins same as any other</a:t>
            </a:r>
          </a:p>
          <a:p>
            <a:pPr lvl="1" eaLnBrk="1" hangingPunct="1"/>
            <a:r>
              <a:rPr lang="en-US" sz="2400" smtClean="0"/>
              <a:t>#ifndef structure</a:t>
            </a:r>
          </a:p>
          <a:p>
            <a:pPr lvl="1" eaLnBrk="1" hangingPunct="1"/>
            <a:r>
              <a:rPr lang="en-US" sz="2400" smtClean="0"/>
              <a:t>Includes required libraries</a:t>
            </a:r>
          </a:p>
          <a:p>
            <a:pPr lvl="1" eaLnBrk="1" hangingPunct="1"/>
            <a:r>
              <a:rPr lang="en-US" sz="2400" smtClean="0"/>
              <a:t>Also includes employee.h!</a:t>
            </a:r>
          </a:p>
          <a:p>
            <a:pPr eaLnBrk="1" hangingPunct="1"/>
            <a:r>
              <a:rPr lang="en-US" sz="2800" smtClean="0"/>
              <a:t>And, the heading:</a:t>
            </a:r>
            <a:br>
              <a:rPr lang="en-US" sz="2800" smtClean="0"/>
            </a:br>
            <a:r>
              <a:rPr lang="en-US" sz="2800" smtClean="0"/>
              <a:t>class HourlyEmployee : public Employee</a:t>
            </a:r>
            <a:br>
              <a:rPr lang="en-US" sz="2800" smtClean="0"/>
            </a:br>
            <a:r>
              <a:rPr lang="en-US" sz="2800" smtClean="0"/>
              <a:t>{ …</a:t>
            </a:r>
          </a:p>
          <a:p>
            <a:pPr lvl="1" eaLnBrk="1" hangingPunct="1"/>
            <a:r>
              <a:rPr lang="en-US" sz="2400" smtClean="0"/>
              <a:t>Specifies "publicly inherited" from Employee</a:t>
            </a:r>
            <a:br>
              <a:rPr lang="en-US" sz="2400" smtClean="0"/>
            </a:br>
            <a:r>
              <a:rPr lang="en-US" sz="2400" smtClean="0"/>
              <a:t>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49289C0-5743-4F6E-BA17-B79485679C5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HourlyEmployee Class Additions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Derived class interface only lists new or</a:t>
            </a:r>
            <a:br>
              <a:rPr lang="en-US" sz="2800" smtClean="0"/>
            </a:br>
            <a:r>
              <a:rPr lang="en-US" sz="2800" smtClean="0"/>
              <a:t>"to be redefined" members</a:t>
            </a:r>
          </a:p>
          <a:p>
            <a:pPr lvl="1" eaLnBrk="1" hangingPunct="1"/>
            <a:r>
              <a:rPr lang="en-US" sz="2400" smtClean="0"/>
              <a:t>Since all others inherited are already defined</a:t>
            </a:r>
          </a:p>
          <a:p>
            <a:pPr lvl="1" eaLnBrk="1" hangingPunct="1"/>
            <a:r>
              <a:rPr lang="en-US" sz="2400" smtClean="0"/>
              <a:t>i.e.: "all" employees have ssn, name, etc.</a:t>
            </a:r>
          </a:p>
          <a:p>
            <a:pPr eaLnBrk="1" hangingPunct="1"/>
            <a:r>
              <a:rPr lang="en-US" sz="2800" smtClean="0"/>
              <a:t>HourlyEmployee adds:</a:t>
            </a:r>
          </a:p>
          <a:p>
            <a:pPr lvl="1" eaLnBrk="1" hangingPunct="1"/>
            <a:r>
              <a:rPr lang="en-US" sz="2400" smtClean="0"/>
              <a:t>Constructors</a:t>
            </a:r>
          </a:p>
          <a:p>
            <a:pPr lvl="1" eaLnBrk="1" hangingPunct="1"/>
            <a:r>
              <a:rPr lang="en-US" sz="2400" smtClean="0"/>
              <a:t>wageRate, hours member variables</a:t>
            </a:r>
          </a:p>
          <a:p>
            <a:pPr lvl="1" eaLnBrk="1" hangingPunct="1"/>
            <a:r>
              <a:rPr lang="en-US" sz="2400" smtClean="0"/>
              <a:t>setRate(), getRate(), setHours(), getHours()</a:t>
            </a:r>
            <a:br>
              <a:rPr lang="en-US" sz="2400" smtClean="0"/>
            </a:br>
            <a:r>
              <a:rPr lang="en-US" sz="2400" smtClean="0"/>
              <a:t>member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A87A084-D694-4421-A2BE-1F73B4CA30D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HourlyEmployee Class Redefinitions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HourlyEmployee redefines:</a:t>
            </a:r>
          </a:p>
          <a:p>
            <a:pPr lvl="1" eaLnBrk="1" hangingPunct="1"/>
            <a:r>
              <a:rPr lang="en-US" sz="2400" smtClean="0"/>
              <a:t>printCheck() member function</a:t>
            </a:r>
          </a:p>
          <a:p>
            <a:pPr lvl="1" eaLnBrk="1" hangingPunct="1"/>
            <a:r>
              <a:rPr lang="en-US" sz="2400" smtClean="0"/>
              <a:t>This "overrides" the printCheck() function</a:t>
            </a:r>
            <a:br>
              <a:rPr lang="en-US" sz="2400" smtClean="0"/>
            </a:br>
            <a:r>
              <a:rPr lang="en-US" sz="2400" smtClean="0"/>
              <a:t>implementation from Employee class</a:t>
            </a:r>
          </a:p>
          <a:p>
            <a:pPr eaLnBrk="1" hangingPunct="1"/>
            <a:r>
              <a:rPr lang="en-US" sz="2800" smtClean="0"/>
              <a:t>It’s definition must be in HourlyEmployee</a:t>
            </a:r>
            <a:br>
              <a:rPr lang="en-US" sz="2800" smtClean="0"/>
            </a:br>
            <a:r>
              <a:rPr lang="en-US" sz="2800" smtClean="0"/>
              <a:t>class’s implementation</a:t>
            </a:r>
          </a:p>
          <a:p>
            <a:pPr lvl="1" eaLnBrk="1" hangingPunct="1"/>
            <a:r>
              <a:rPr lang="en-US" sz="2400" smtClean="0"/>
              <a:t>As do other member functions declared in</a:t>
            </a:r>
            <a:br>
              <a:rPr lang="en-US" sz="2400" smtClean="0"/>
            </a:br>
            <a:r>
              <a:rPr lang="en-US" sz="2400" smtClean="0"/>
              <a:t>HourlyEmployee’s interface</a:t>
            </a:r>
          </a:p>
          <a:p>
            <a:pPr lvl="2" eaLnBrk="1" hangingPunct="1"/>
            <a:r>
              <a:rPr lang="en-US" sz="2000" smtClean="0"/>
              <a:t>New and "to be redefined"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ED43C43-7CB7-4BEE-B9FB-12556A30855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Terminology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to simulate family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Parent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Refers to base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Child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Refers to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Ancestor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 that’s a parent of a parent 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Descendant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Opposite of ancestor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DEA7F48-1E78-4B40-AD81-A43323EE0DE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in Derived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Base class constructors are NOT inherited in derived classes!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they can be invoked within derived class</a:t>
            </a:r>
            <a:br>
              <a:rPr lang="en-US" sz="2400" smtClean="0"/>
            </a:br>
            <a:r>
              <a:rPr lang="en-US" sz="2400" smtClean="0"/>
              <a:t>constructor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Which is all we need!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Base class constructor must initialize all</a:t>
            </a:r>
            <a:br>
              <a:rPr lang="en-US" sz="2800" smtClean="0"/>
            </a:br>
            <a:r>
              <a:rPr lang="en-US" sz="2800" smtClean="0"/>
              <a:t>base class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Those inherited by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 derived class constructor simply calls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"First" thing derived class constructor does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2DCBABB-6467-40A2-BAE4-D0A172628C3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Derived Class Constructor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syntax for HourlyEmployee</a:t>
            </a:r>
            <a:br>
              <a:rPr lang="en-US" sz="2800" smtClean="0"/>
            </a:br>
            <a:r>
              <a:rPr lang="en-US" sz="2800" smtClean="0"/>
              <a:t>constructor:</a:t>
            </a:r>
            <a:br>
              <a:rPr lang="en-US" sz="2800" smtClean="0"/>
            </a:br>
            <a:r>
              <a:rPr lang="en-US" sz="2000" smtClean="0"/>
              <a:t>HourlyEmployee::HourlyEmployee(string theName,</a:t>
            </a:r>
            <a:br>
              <a:rPr lang="en-US" sz="2000" smtClean="0"/>
            </a:br>
            <a:r>
              <a:rPr lang="en-US" sz="2000" smtClean="0"/>
              <a:t>			string theNumber, double theWageRate,</a:t>
            </a:r>
            <a:br>
              <a:rPr lang="en-US" sz="2000" smtClean="0"/>
            </a:br>
            <a:r>
              <a:rPr lang="en-US" sz="2000" smtClean="0"/>
              <a:t>			double theHours)</a:t>
            </a:r>
            <a:br>
              <a:rPr lang="en-US" sz="2000" smtClean="0"/>
            </a:br>
            <a:r>
              <a:rPr lang="en-US" sz="2000" smtClean="0"/>
              <a:t>		: Employee(theName, theNumber),</a:t>
            </a:r>
            <a:br>
              <a:rPr lang="en-US" sz="2000" smtClean="0"/>
            </a:br>
            <a:r>
              <a:rPr lang="en-US" sz="2000" smtClean="0"/>
              <a:t>		wageRate(theWageRate), hours(theHours)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//Deliberately empty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Portion after : is "initialization section"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Includes invocation of Employee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BDA6B0C-A8ED-43BB-843E-C71F5741FB9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Another HourlyEmployee Constructor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second constructor:</a:t>
            </a:r>
            <a:br>
              <a:rPr lang="en-US" sz="2800" smtClean="0"/>
            </a:br>
            <a:r>
              <a:rPr lang="en-US" sz="2400" smtClean="0"/>
              <a:t>HourlyEmployee::HourlyEmployee()</a:t>
            </a:r>
            <a:br>
              <a:rPr lang="en-US" sz="2400" smtClean="0"/>
            </a:br>
            <a:r>
              <a:rPr lang="en-US" sz="2400" smtClean="0"/>
              <a:t>		: Employee(), 	wageRate(0), </a:t>
            </a:r>
            <a:br>
              <a:rPr lang="en-US" sz="2400" smtClean="0"/>
            </a:br>
            <a:r>
              <a:rPr lang="en-US" sz="2400" smtClean="0"/>
              <a:t>					hours(0)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//Deliberately empty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Default version of base class constructor</a:t>
            </a:r>
            <a:br>
              <a:rPr lang="en-US" sz="2800" smtClean="0"/>
            </a:br>
            <a:r>
              <a:rPr lang="en-US" sz="2800" smtClean="0"/>
              <a:t>is called (no arguments)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Should always invoke one of the base</a:t>
            </a:r>
            <a:br>
              <a:rPr lang="en-US" sz="2800" smtClean="0"/>
            </a:br>
            <a:r>
              <a:rPr lang="en-US" sz="2800" smtClean="0"/>
              <a:t>class’s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7C254D8-8F2A-4090-B085-0428AA2FCDC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Constructor: No Base Class Call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Derived class constructor should always</a:t>
            </a:r>
            <a:br>
              <a:rPr lang="en-US" sz="2800" smtClean="0"/>
            </a:br>
            <a:r>
              <a:rPr lang="en-US" sz="2800" smtClean="0"/>
              <a:t>invoke one of the base class’s constructors</a:t>
            </a:r>
          </a:p>
          <a:p>
            <a:pPr eaLnBrk="1" hangingPunct="1"/>
            <a:r>
              <a:rPr lang="en-US" sz="2800" smtClean="0"/>
              <a:t>If you do not:</a:t>
            </a:r>
          </a:p>
          <a:p>
            <a:pPr lvl="1" eaLnBrk="1" hangingPunct="1"/>
            <a:r>
              <a:rPr lang="en-US" sz="2400" smtClean="0"/>
              <a:t>Default base class constructor automatically called</a:t>
            </a:r>
          </a:p>
          <a:p>
            <a:pPr eaLnBrk="1" hangingPunct="1"/>
            <a:r>
              <a:rPr lang="en-US" sz="2800" smtClean="0"/>
              <a:t>Equivalent constructor definition:</a:t>
            </a:r>
            <a:br>
              <a:rPr lang="en-US" sz="2800" smtClean="0"/>
            </a:br>
            <a:r>
              <a:rPr lang="en-US" sz="2400" smtClean="0"/>
              <a:t>HourlyEmployee::HourlyEmployee()</a:t>
            </a:r>
            <a:br>
              <a:rPr lang="en-US" sz="2400" smtClean="0"/>
            </a:br>
            <a:r>
              <a:rPr lang="en-US" sz="2400" smtClean="0"/>
              <a:t>			: wageRate(0), hours(0)</a:t>
            </a:r>
            <a:br>
              <a:rPr lang="en-US" sz="2400" smtClean="0"/>
            </a:br>
            <a:r>
              <a:rPr lang="en-US" sz="2400" smtClean="0"/>
              <a:t>{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FA1852D-C21E-4BE1-8E6B-CFAC122730B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Inheritance Basics</a:t>
            </a:r>
          </a:p>
          <a:p>
            <a:pPr lvl="1" eaLnBrk="1" hangingPunct="1"/>
            <a:r>
              <a:rPr lang="en-US" sz="2400" smtClean="0"/>
              <a:t>Derived classes, with constructors</a:t>
            </a:r>
          </a:p>
          <a:p>
            <a:pPr lvl="1" eaLnBrk="1" hangingPunct="1"/>
            <a:r>
              <a:rPr lang="en-US" sz="2400" smtClean="0"/>
              <a:t>protected: qualifier</a:t>
            </a:r>
          </a:p>
          <a:p>
            <a:pPr lvl="1" eaLnBrk="1" hangingPunct="1"/>
            <a:r>
              <a:rPr lang="en-US" sz="2400" smtClean="0"/>
              <a:t>Redefining member functions</a:t>
            </a:r>
          </a:p>
          <a:p>
            <a:pPr lvl="1" eaLnBrk="1" hangingPunct="1"/>
            <a:r>
              <a:rPr lang="en-US" sz="2400" smtClean="0"/>
              <a:t>Non-inherited functions</a:t>
            </a:r>
          </a:p>
          <a:p>
            <a:pPr eaLnBrk="1" hangingPunct="1"/>
            <a:r>
              <a:rPr lang="en-US" sz="2800" smtClean="0"/>
              <a:t>Programming with Inheritance</a:t>
            </a:r>
          </a:p>
          <a:p>
            <a:pPr lvl="1" eaLnBrk="1" hangingPunct="1"/>
            <a:r>
              <a:rPr lang="en-US" sz="2400" smtClean="0"/>
              <a:t>Assignment operators and copy constructors</a:t>
            </a:r>
          </a:p>
          <a:p>
            <a:pPr lvl="1" eaLnBrk="1" hangingPunct="1"/>
            <a:r>
              <a:rPr lang="en-US" sz="2400" smtClean="0"/>
              <a:t>Destructors in derived classes</a:t>
            </a:r>
          </a:p>
          <a:p>
            <a:pPr lvl="1" eaLnBrk="1" hangingPunct="1"/>
            <a:r>
              <a:rPr lang="en-US" sz="2400" smtClean="0"/>
              <a:t>Multiple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6DE8BAB-938E-4F15-ACBE-5B6012A89AF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Base Class Private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"inherits" private member</a:t>
            </a:r>
            <a:br>
              <a:rPr lang="en-US" smtClean="0"/>
            </a:br>
            <a:r>
              <a:rPr lang="en-US" smtClean="0"/>
              <a:t>variables</a:t>
            </a:r>
          </a:p>
          <a:p>
            <a:pPr lvl="1" eaLnBrk="1" hangingPunct="1"/>
            <a:r>
              <a:rPr lang="en-US" smtClean="0"/>
              <a:t>But still cannot directly access them</a:t>
            </a:r>
          </a:p>
          <a:p>
            <a:pPr lvl="1" eaLnBrk="1" hangingPunct="1"/>
            <a:r>
              <a:rPr lang="en-US" smtClean="0"/>
              <a:t>Not even through derived class member</a:t>
            </a:r>
            <a:br>
              <a:rPr lang="en-US" smtClean="0"/>
            </a:br>
            <a:r>
              <a:rPr lang="en-US" smtClean="0"/>
              <a:t>functions!</a:t>
            </a:r>
          </a:p>
          <a:p>
            <a:pPr eaLnBrk="1" hangingPunct="1"/>
            <a:r>
              <a:rPr lang="en-US" smtClean="0"/>
              <a:t>Private member variables can ONLY be</a:t>
            </a:r>
            <a:br>
              <a:rPr lang="en-US" smtClean="0"/>
            </a:br>
            <a:r>
              <a:rPr lang="en-US" smtClean="0"/>
              <a:t>accessed "by name" in member functions of the class they’re defined 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94DFB97-CF58-48DB-A89A-53356583C61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Base Class Private Member Functions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holds for base class </a:t>
            </a:r>
            <a:br>
              <a:rPr lang="en-US" smtClean="0"/>
            </a:br>
            <a:r>
              <a:rPr lang="en-US" smtClean="0"/>
              <a:t>member functions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Cannot be accessed outside interface and</a:t>
            </a:r>
            <a:br>
              <a:rPr lang="en-US" smtClean="0"/>
            </a:br>
            <a:r>
              <a:rPr lang="en-US" smtClean="0"/>
              <a:t>implementation of base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Not even in derived class member </a:t>
            </a:r>
            <a:br>
              <a:rPr lang="en-US" smtClean="0"/>
            </a:br>
            <a:r>
              <a:rPr lang="en-US" smtClean="0"/>
              <a:t>function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336EA05-F1BB-474A-87AE-358E501F836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Base Class Private Member Functions Impact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Larger impact here vs. member variables</a:t>
            </a:r>
          </a:p>
          <a:p>
            <a:pPr lvl="1" eaLnBrk="1" hangingPunct="1"/>
            <a:r>
              <a:rPr lang="en-US" sz="2400" smtClean="0"/>
              <a:t>Member variables can be accessed indirectly</a:t>
            </a:r>
            <a:br>
              <a:rPr lang="en-US" sz="2400" smtClean="0"/>
            </a:br>
            <a:r>
              <a:rPr lang="en-US" sz="2400" smtClean="0"/>
              <a:t>via accessor or mutator member functions</a:t>
            </a:r>
          </a:p>
          <a:p>
            <a:pPr lvl="1" eaLnBrk="1" hangingPunct="1"/>
            <a:r>
              <a:rPr lang="en-US" sz="2400" smtClean="0"/>
              <a:t>Member functions simply not available</a:t>
            </a:r>
          </a:p>
          <a:p>
            <a:pPr eaLnBrk="1" hangingPunct="1"/>
            <a:r>
              <a:rPr lang="en-US" sz="2800" smtClean="0"/>
              <a:t>This is "reasonable"</a:t>
            </a:r>
          </a:p>
          <a:p>
            <a:pPr lvl="1" eaLnBrk="1" hangingPunct="1"/>
            <a:r>
              <a:rPr lang="en-US" sz="2400" smtClean="0"/>
              <a:t>Private member functions should be simply</a:t>
            </a:r>
            <a:br>
              <a:rPr lang="en-US" sz="2400" smtClean="0"/>
            </a:br>
            <a:r>
              <a:rPr lang="en-US" sz="2400" smtClean="0"/>
              <a:t>"helper" functions</a:t>
            </a:r>
          </a:p>
          <a:p>
            <a:pPr lvl="1" eaLnBrk="1" hangingPunct="1"/>
            <a:r>
              <a:rPr lang="en-US" sz="2400" smtClean="0"/>
              <a:t>Should be used only in class they’re 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6981B87-C944-40B0-9B9E-8C89CAEA0DF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protected: Qualifier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New classification of class members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Allows access "by name"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nowhere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Still no access "by name" in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class it’s defined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acts like private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Considered "protected"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allow future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Many feel this "violates" information hiding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26AE462-24AC-4D14-955D-09135B812C0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Redefinition of Member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 interface of derived class:</a:t>
            </a:r>
          </a:p>
          <a:p>
            <a:pPr lvl="1" eaLnBrk="1" hangingPunct="1"/>
            <a:r>
              <a:rPr lang="en-US" sz="2400" smtClean="0"/>
              <a:t>Contains declarations for new member functions</a:t>
            </a:r>
          </a:p>
          <a:p>
            <a:pPr lvl="1" eaLnBrk="1" hangingPunct="1"/>
            <a:r>
              <a:rPr lang="en-US" sz="2400" smtClean="0"/>
              <a:t>Also contains declarations for inherited</a:t>
            </a:r>
            <a:br>
              <a:rPr lang="en-US" sz="2400" smtClean="0"/>
            </a:br>
            <a:r>
              <a:rPr lang="en-US" sz="2400" smtClean="0"/>
              <a:t>member functions to be changed</a:t>
            </a:r>
          </a:p>
          <a:p>
            <a:pPr lvl="1" eaLnBrk="1" hangingPunct="1"/>
            <a:r>
              <a:rPr lang="en-US" sz="2400" smtClean="0"/>
              <a:t>Inherited member functions NOT declared:</a:t>
            </a:r>
          </a:p>
          <a:p>
            <a:pPr lvl="2" eaLnBrk="1" hangingPunct="1"/>
            <a:r>
              <a:rPr lang="en-US" sz="2000" smtClean="0"/>
              <a:t>Automatically inherited unchanged</a:t>
            </a:r>
          </a:p>
          <a:p>
            <a:pPr eaLnBrk="1" hangingPunct="1"/>
            <a:r>
              <a:rPr lang="en-US" sz="2800" smtClean="0"/>
              <a:t>Implementation of derived class will:</a:t>
            </a:r>
          </a:p>
          <a:p>
            <a:pPr lvl="1" eaLnBrk="1" hangingPunct="1"/>
            <a:r>
              <a:rPr lang="en-US" sz="2400" smtClean="0"/>
              <a:t>Define new member functions</a:t>
            </a:r>
          </a:p>
          <a:p>
            <a:pPr lvl="1" eaLnBrk="1" hangingPunct="1"/>
            <a:r>
              <a:rPr lang="en-US" sz="2400" smtClean="0"/>
              <a:t>Redefine inherited functions as declared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B642B11-5934-4CFE-A36A-0D13950473E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Redefining vs. Overloading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Very different!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Redefining in derived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SAME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Essentially "re-writes" same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Overloading: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Different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Defined "new" function that takes </a:t>
            </a:r>
            <a:br>
              <a:rPr lang="en-US" sz="2400" smtClean="0"/>
            </a:br>
            <a:r>
              <a:rPr lang="en-US" sz="2400" smtClean="0"/>
              <a:t>different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Overloaded functions must have </a:t>
            </a:r>
            <a:br>
              <a:rPr lang="en-US" sz="2400" smtClean="0"/>
            </a:br>
            <a:r>
              <a:rPr lang="en-US" sz="2400" smtClean="0"/>
              <a:t>different signatures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FE10442-E683-442E-A1B1-156EB7EECC6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Function’s Signature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definition of a "signature":</a:t>
            </a:r>
          </a:p>
          <a:p>
            <a:pPr lvl="1" eaLnBrk="1" hangingPunct="1"/>
            <a:r>
              <a:rPr lang="en-US" smtClean="0"/>
              <a:t>Function’s name</a:t>
            </a:r>
          </a:p>
          <a:p>
            <a:pPr lvl="1" eaLnBrk="1" hangingPunct="1"/>
            <a:r>
              <a:rPr lang="en-US" smtClean="0"/>
              <a:t>Sequence of types in parameter list</a:t>
            </a:r>
          </a:p>
          <a:p>
            <a:pPr lvl="2" eaLnBrk="1" hangingPunct="1"/>
            <a:r>
              <a:rPr lang="en-US" smtClean="0"/>
              <a:t>Including order, number, types</a:t>
            </a:r>
          </a:p>
          <a:p>
            <a:pPr eaLnBrk="1" hangingPunct="1"/>
            <a:r>
              <a:rPr lang="en-US" smtClean="0"/>
              <a:t>Signature does NOT include:</a:t>
            </a:r>
          </a:p>
          <a:p>
            <a:pPr lvl="1" eaLnBrk="1" hangingPunct="1"/>
            <a:r>
              <a:rPr lang="en-US" smtClean="0"/>
              <a:t>Return type</a:t>
            </a:r>
          </a:p>
          <a:p>
            <a:pPr lvl="1" eaLnBrk="1" hangingPunct="1"/>
            <a:r>
              <a:rPr lang="en-US" smtClean="0"/>
              <a:t>const keyword</a:t>
            </a:r>
          </a:p>
          <a:p>
            <a:pPr lvl="1" eaLnBrk="1" hangingPunct="1"/>
            <a:r>
              <a:rPr lang="en-US" smtClean="0"/>
              <a:t>&amp;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FAAFF9-A7F0-41F7-B3A7-9D84EB7AB18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Accessing Redefined Base Function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redefined in derived class, base</a:t>
            </a:r>
            <a:br>
              <a:rPr lang="en-US" sz="2800" smtClean="0"/>
            </a:br>
            <a:r>
              <a:rPr lang="en-US" sz="2800" smtClean="0"/>
              <a:t>class’s definition not "lost"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 specify it’s use:</a:t>
            </a:r>
            <a:br>
              <a:rPr lang="en-US" sz="2800" smtClean="0"/>
            </a:br>
            <a:r>
              <a:rPr lang="en-US" sz="2000" smtClean="0"/>
              <a:t>Employee 	  JaneE;</a:t>
            </a:r>
            <a:br>
              <a:rPr lang="en-US" sz="2000" smtClean="0"/>
            </a:br>
            <a:r>
              <a:rPr lang="en-US" sz="2000" smtClean="0"/>
              <a:t>HourlyEmployee SallyH;</a:t>
            </a:r>
            <a:br>
              <a:rPr lang="en-US" sz="2000" smtClean="0"/>
            </a:br>
            <a:r>
              <a:rPr lang="en-US" sz="2000" smtClean="0"/>
              <a:t>JaneE.printCheck(); 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calls Employee’s</a:t>
            </a:r>
            <a:br>
              <a:rPr lang="en-US" sz="2000" smtClean="0"/>
            </a:br>
            <a:r>
              <a:rPr lang="en-US" sz="2000" smtClean="0"/>
              <a:t>				   printCheck function</a:t>
            </a:r>
            <a:br>
              <a:rPr lang="en-US" sz="2000" smtClean="0"/>
            </a:br>
            <a:r>
              <a:rPr lang="en-US" sz="2000" smtClean="0"/>
              <a:t>SallyH.printCheck(); 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calls HourlyEmployee</a:t>
            </a:r>
            <a:br>
              <a:rPr lang="en-US" sz="2000" smtClean="0"/>
            </a:br>
            <a:r>
              <a:rPr lang="en-US" sz="2000" smtClean="0"/>
              <a:t>				   printCheck function</a:t>
            </a:r>
            <a:br>
              <a:rPr lang="en-US" sz="2000" smtClean="0"/>
            </a:br>
            <a:r>
              <a:rPr lang="en-US" sz="2000" smtClean="0"/>
              <a:t>SallyH.Employee::printCheck(); 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Calls Employee’s</a:t>
            </a:r>
            <a:br>
              <a:rPr lang="en-US" sz="2000" smtClean="0"/>
            </a:br>
            <a:r>
              <a:rPr lang="en-US" sz="2000" smtClean="0"/>
              <a:t>				   printCheck function!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 typical here, but useful sometimes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3978253-0846-4BAD-8CBC-B39DD3A0564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Not Inherited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All "normal" functions in base class are</a:t>
            </a:r>
            <a:br>
              <a:rPr lang="en-US" sz="2800" smtClean="0"/>
            </a:br>
            <a:r>
              <a:rPr lang="en-US" sz="2800" smtClean="0"/>
              <a:t>inherited in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Exceptions: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Constructors (we’ve seen)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Destructors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Copy constructor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But if not defined, generates "default" 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Recall need to define one for pointers!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Assignment operator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not defined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default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52F6DEF-176D-4344-B363-79E5955705B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Assignment Operators </a:t>
            </a:r>
            <a:br>
              <a:rPr lang="en-US" sz="3600" smtClean="0"/>
            </a:br>
            <a:r>
              <a:rPr lang="en-US" sz="3600" smtClean="0"/>
              <a:t>and Copy Constructors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Recall: overloaded assignment operators and copy constructors </a:t>
            </a:r>
            <a:br>
              <a:rPr lang="en-US" smtClean="0"/>
            </a:br>
            <a:r>
              <a:rPr lang="en-US" smtClean="0"/>
              <a:t>NOT inherited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But can be used in derived class definitions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Typically MUST be used!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Similar to how derived class constructor</a:t>
            </a:r>
            <a:br>
              <a:rPr lang="en-US" smtClean="0"/>
            </a:br>
            <a:r>
              <a:rPr lang="en-US" smtClean="0"/>
              <a:t>invokes base class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7716F99-BC09-4459-BBB7-32D8D3B8803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Object-oriented programming</a:t>
            </a:r>
          </a:p>
          <a:p>
            <a:pPr lvl="1" eaLnBrk="1" hangingPunct="1"/>
            <a:r>
              <a:rPr lang="en-US" sz="2400" smtClean="0"/>
              <a:t>Powerful programming technique</a:t>
            </a:r>
          </a:p>
          <a:p>
            <a:pPr lvl="1" eaLnBrk="1" hangingPunct="1"/>
            <a:r>
              <a:rPr lang="en-US" sz="2400" smtClean="0"/>
              <a:t>Provides abstraction dimension called </a:t>
            </a:r>
            <a:r>
              <a:rPr lang="en-US" sz="2400" i="1" smtClean="0"/>
              <a:t>inheritance</a:t>
            </a:r>
          </a:p>
          <a:p>
            <a:pPr eaLnBrk="1" hangingPunct="1"/>
            <a:r>
              <a:rPr lang="en-US" sz="2800" smtClean="0"/>
              <a:t>General form of class is defined</a:t>
            </a:r>
          </a:p>
          <a:p>
            <a:pPr lvl="1" eaLnBrk="1" hangingPunct="1"/>
            <a:r>
              <a:rPr lang="en-US" sz="2400" smtClean="0"/>
              <a:t>Specialized versions then inherit properties of</a:t>
            </a:r>
            <a:br>
              <a:rPr lang="en-US" sz="2400" smtClean="0"/>
            </a:br>
            <a:r>
              <a:rPr lang="en-US" sz="2400" smtClean="0"/>
              <a:t>general class</a:t>
            </a:r>
          </a:p>
          <a:p>
            <a:pPr lvl="1" eaLnBrk="1" hangingPunct="1"/>
            <a:r>
              <a:rPr lang="en-US" sz="2400" smtClean="0"/>
              <a:t>And add to it/modify it’s functionality for it’s</a:t>
            </a:r>
            <a:br>
              <a:rPr lang="en-US" sz="2400" smtClean="0"/>
            </a:br>
            <a:r>
              <a:rPr lang="en-US" sz="2400" smtClean="0"/>
              <a:t>appropriate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A8BF47A-3733-47F1-995D-BE90BACBBD6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"Derived" is derived from "Base":</a:t>
            </a:r>
            <a:br>
              <a:rPr lang="en-US" sz="2800" smtClean="0"/>
            </a:br>
            <a:r>
              <a:rPr lang="en-US" sz="2000" smtClean="0"/>
              <a:t>Derived&amp; Derived::operator =(const Derived &amp; rightSide)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Base::operator =(rightSide);</a:t>
            </a:r>
            <a:br>
              <a:rPr lang="en-US" sz="2000" smtClean="0"/>
            </a:br>
            <a:r>
              <a:rPr lang="en-US" sz="2000" smtClean="0"/>
              <a:t>	…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eaLnBrk="1" hangingPunct="1"/>
            <a:r>
              <a:rPr lang="en-US" sz="2800" smtClean="0"/>
              <a:t>Notice code line</a:t>
            </a:r>
          </a:p>
          <a:p>
            <a:pPr lvl="1" eaLnBrk="1" hangingPunct="1"/>
            <a:r>
              <a:rPr lang="en-US" sz="2400" smtClean="0"/>
              <a:t>Calls assignment operator from base class</a:t>
            </a:r>
          </a:p>
          <a:p>
            <a:pPr lvl="2" eaLnBrk="1" hangingPunct="1"/>
            <a:r>
              <a:rPr lang="en-US" sz="2000" smtClean="0"/>
              <a:t>This takes care of all inherited member variables</a:t>
            </a:r>
          </a:p>
          <a:p>
            <a:pPr lvl="1" eaLnBrk="1" hangingPunct="1"/>
            <a:r>
              <a:rPr lang="en-US" sz="2400" smtClean="0"/>
              <a:t>Would then set new variables from derived</a:t>
            </a:r>
            <a:br>
              <a:rPr lang="en-US" sz="2400" smtClean="0"/>
            </a:br>
            <a:r>
              <a:rPr lang="en-US" sz="2400" smtClean="0"/>
              <a:t>class…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A5E2C75-A011-41B6-A453-5D08AADA6E0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Derived::Derived(const Derived&amp; Object)</a:t>
            </a:r>
            <a:br>
              <a:rPr lang="en-US" sz="2800" smtClean="0"/>
            </a:br>
            <a:r>
              <a:rPr lang="en-US" sz="2800" smtClean="0"/>
              <a:t>				: Base(Object), …</a:t>
            </a:r>
            <a:br>
              <a:rPr lang="en-US" sz="2800" smtClean="0"/>
            </a:br>
            <a:r>
              <a:rPr lang="en-US" sz="2800" smtClean="0"/>
              <a:t>{…}</a:t>
            </a:r>
          </a:p>
          <a:p>
            <a:pPr eaLnBrk="1" hangingPunct="1"/>
            <a:r>
              <a:rPr lang="en-US" sz="2800" smtClean="0"/>
              <a:t>After : is invocation of base copy constructor</a:t>
            </a:r>
          </a:p>
          <a:p>
            <a:pPr lvl="1" eaLnBrk="1" hangingPunct="1"/>
            <a:r>
              <a:rPr lang="en-US" sz="2400" smtClean="0"/>
              <a:t>Sets inherited member variables of derived</a:t>
            </a:r>
            <a:br>
              <a:rPr lang="en-US" sz="2400" smtClean="0"/>
            </a:br>
            <a:r>
              <a:rPr lang="en-US" sz="2400" smtClean="0"/>
              <a:t>class object being created</a:t>
            </a:r>
          </a:p>
          <a:p>
            <a:pPr lvl="1" eaLnBrk="1" hangingPunct="1"/>
            <a:r>
              <a:rPr lang="en-US" sz="2400" smtClean="0"/>
              <a:t>Note Object is of type Derived; but it’s also of</a:t>
            </a:r>
            <a:br>
              <a:rPr lang="en-US" sz="2400" smtClean="0"/>
            </a:br>
            <a:r>
              <a:rPr lang="en-US" sz="2400" smtClean="0"/>
              <a:t>type Base, so argument is valid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4F4B205-0620-4D27-AD5F-896FD4E5925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 in Derived Classes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base class destructor functions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Easy to write derived class destructor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derived class destructor is invoked: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Automatically calls base class destructor!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 no need for explicit call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 derived class destructors need only be</a:t>
            </a:r>
            <a:br>
              <a:rPr lang="en-US" sz="2800" smtClean="0"/>
            </a:br>
            <a:r>
              <a:rPr lang="en-US" sz="2800" smtClean="0"/>
              <a:t>concerned with derived class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And any data they "point"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Base class destructor handles inherited data</a:t>
            </a:r>
            <a:br>
              <a:rPr lang="en-US" sz="2400" smtClean="0"/>
            </a:br>
            <a:r>
              <a:rPr lang="en-US" sz="2400" smtClean="0"/>
              <a:t>automatically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DA8D4E5-A950-46F8-8233-0868AA2D18A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 Calling Order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class B derives from class A</a:t>
            </a:r>
            <a:br>
              <a:rPr lang="en-US" sz="2800" smtClean="0"/>
            </a:br>
            <a:r>
              <a:rPr lang="en-US" sz="2800" smtClean="0"/>
              <a:t>class C derives from class B</a:t>
            </a:r>
            <a:br>
              <a:rPr lang="en-US" sz="2800" smtClean="0"/>
            </a:br>
            <a:r>
              <a:rPr lang="en-US" sz="2800" smtClean="0"/>
              <a:t>	A </a:t>
            </a:r>
            <a:r>
              <a:rPr lang="en-US" sz="2800" smtClean="0">
                <a:sym typeface="Wingdings" pitchFamily="2" charset="2"/>
              </a:rPr>
              <a:t></a:t>
            </a:r>
            <a:r>
              <a:rPr lang="en-US" sz="2800" smtClean="0"/>
              <a:t> B </a:t>
            </a:r>
            <a:r>
              <a:rPr lang="en-US" sz="2800" smtClean="0">
                <a:sym typeface="Wingdings" pitchFamily="2" charset="2"/>
              </a:rPr>
              <a:t></a:t>
            </a:r>
            <a:r>
              <a:rPr lang="en-US" sz="2800" smtClean="0"/>
              <a:t> 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object of class C goes out of scope: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Class C destructor called 1</a:t>
            </a:r>
            <a:r>
              <a:rPr lang="en-US" sz="2400" baseline="30000" smtClean="0"/>
              <a:t>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Then class B destructor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Finally class A destructor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Opposite of how constructors are called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93300F4-D2E7-4F4C-8313-0DF9F597B01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"Is a" vs. "Has a" Relationships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Inheritance</a:t>
            </a:r>
          </a:p>
          <a:p>
            <a:pPr lvl="1" eaLnBrk="1" hangingPunct="1"/>
            <a:r>
              <a:rPr lang="en-US" sz="2400" smtClean="0"/>
              <a:t>Considered an "Is a" class relationship</a:t>
            </a:r>
          </a:p>
          <a:p>
            <a:pPr lvl="1" eaLnBrk="1" hangingPunct="1"/>
            <a:r>
              <a:rPr lang="en-US" sz="2400" smtClean="0"/>
              <a:t>e.g., An HourlyEmployee "is a" Employee</a:t>
            </a:r>
          </a:p>
          <a:p>
            <a:pPr lvl="1" eaLnBrk="1" hangingPunct="1"/>
            <a:r>
              <a:rPr lang="en-US" sz="2400" smtClean="0"/>
              <a:t>A Convertible "is a" Automobile</a:t>
            </a:r>
          </a:p>
          <a:p>
            <a:pPr eaLnBrk="1" hangingPunct="1"/>
            <a:r>
              <a:rPr lang="en-US" sz="2800" smtClean="0"/>
              <a:t>A class contains objects of another class</a:t>
            </a:r>
            <a:br>
              <a:rPr lang="en-US" sz="2800" smtClean="0"/>
            </a:br>
            <a:r>
              <a:rPr lang="en-US" sz="2800" smtClean="0"/>
              <a:t>as it’s member data</a:t>
            </a:r>
          </a:p>
          <a:p>
            <a:pPr lvl="1" eaLnBrk="1" hangingPunct="1"/>
            <a:r>
              <a:rPr lang="en-US" sz="2400" smtClean="0"/>
              <a:t>Considered a "Has a" class relationship</a:t>
            </a:r>
          </a:p>
          <a:p>
            <a:pPr lvl="1" eaLnBrk="1" hangingPunct="1"/>
            <a:r>
              <a:rPr lang="en-US" sz="2400" smtClean="0"/>
              <a:t>e.g., One class "has a" object of another</a:t>
            </a:r>
            <a:br>
              <a:rPr lang="en-US" sz="2400" smtClean="0"/>
            </a:br>
            <a:r>
              <a:rPr lang="en-US" sz="2400" smtClean="0"/>
              <a:t>class as it’s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B4B76C5-7C23-4B6E-A9A8-C0A8EC0C5AA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Protected and Private Inheritance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513263"/>
          </a:xfrm>
        </p:spPr>
        <p:txBody>
          <a:bodyPr/>
          <a:lstStyle/>
          <a:p>
            <a:pPr eaLnBrk="1" hangingPunct="1"/>
            <a:r>
              <a:rPr lang="en-US" sz="2400" smtClean="0"/>
              <a:t>New inheritance "forms"</a:t>
            </a:r>
          </a:p>
          <a:p>
            <a:pPr lvl="1" eaLnBrk="1" hangingPunct="1"/>
            <a:r>
              <a:rPr lang="en-US" sz="2000" smtClean="0"/>
              <a:t>Both are rarely used</a:t>
            </a:r>
          </a:p>
          <a:p>
            <a:pPr eaLnBrk="1" hangingPunct="1"/>
            <a:r>
              <a:rPr lang="en-US" sz="2400" smtClean="0"/>
              <a:t>Protected inheritance:</a:t>
            </a:r>
            <a:br>
              <a:rPr lang="en-US" sz="2400" smtClean="0"/>
            </a:br>
            <a:r>
              <a:rPr lang="en-US" sz="2000" smtClean="0"/>
              <a:t>class SalariedEmployee : protected Employee</a:t>
            </a:r>
            <a:br>
              <a:rPr lang="en-US" sz="2000" smtClean="0"/>
            </a:br>
            <a:r>
              <a:rPr lang="en-US" sz="2000" smtClean="0"/>
              <a:t>{…}</a:t>
            </a:r>
          </a:p>
          <a:p>
            <a:pPr lvl="1" eaLnBrk="1" hangingPunct="1"/>
            <a:r>
              <a:rPr lang="en-US" sz="2000" smtClean="0"/>
              <a:t>Public members in base class become</a:t>
            </a:r>
            <a:br>
              <a:rPr lang="en-US" sz="2000" smtClean="0"/>
            </a:br>
            <a:r>
              <a:rPr lang="en-US" sz="2000" smtClean="0"/>
              <a:t>protected in derived class</a:t>
            </a:r>
          </a:p>
          <a:p>
            <a:pPr eaLnBrk="1" hangingPunct="1"/>
            <a:r>
              <a:rPr lang="en-US" sz="2400" smtClean="0"/>
              <a:t>Private inheritance:</a:t>
            </a:r>
            <a:br>
              <a:rPr lang="en-US" sz="2400" smtClean="0"/>
            </a:br>
            <a:r>
              <a:rPr lang="en-US" sz="2000" smtClean="0"/>
              <a:t>class SalariedEmployee : private Employee</a:t>
            </a:r>
            <a:br>
              <a:rPr lang="en-US" sz="2000" smtClean="0"/>
            </a:br>
            <a:r>
              <a:rPr lang="en-US" sz="2000" smtClean="0"/>
              <a:t>{…}</a:t>
            </a:r>
          </a:p>
          <a:p>
            <a:pPr lvl="1" eaLnBrk="1" hangingPunct="1"/>
            <a:r>
              <a:rPr lang="en-US" sz="2000" smtClean="0"/>
              <a:t>All members in base class become private</a:t>
            </a:r>
            <a:br>
              <a:rPr lang="en-US" sz="2000" smtClean="0"/>
            </a:br>
            <a:r>
              <a:rPr lang="en-US" sz="2000" smtClean="0"/>
              <a:t>in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B665DD8-1C58-46FE-B429-637BD6BE98B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Inheritance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Derived class can have more than one</a:t>
            </a:r>
            <a:br>
              <a:rPr lang="en-US" sz="2800" smtClean="0"/>
            </a:br>
            <a:r>
              <a:rPr lang="en-US" sz="2800" smtClean="0"/>
              <a:t>base class!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Syntax just includes all base classes</a:t>
            </a:r>
            <a:br>
              <a:rPr lang="en-US" sz="2400" smtClean="0"/>
            </a:br>
            <a:r>
              <a:rPr lang="en-US" sz="2400" smtClean="0"/>
              <a:t>separated by commas:</a:t>
            </a:r>
            <a:br>
              <a:rPr lang="en-US" sz="2400" smtClean="0"/>
            </a:br>
            <a:r>
              <a:rPr lang="en-US" sz="2400" smtClean="0"/>
              <a:t>class derivedMulti : public base1, base2</a:t>
            </a:r>
            <a:br>
              <a:rPr lang="en-US" sz="2400" smtClean="0"/>
            </a:br>
            <a:r>
              <a:rPr lang="en-US" sz="2400" smtClean="0"/>
              <a:t>{…}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Possibilities for ambiguity are endless!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Dangerous undertaking!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Some believe should never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Certainly should only be used be experienced</a:t>
            </a:r>
            <a:br>
              <a:rPr lang="en-US" sz="2400" smtClean="0"/>
            </a:br>
            <a:r>
              <a:rPr lang="en-US" sz="2400" smtClean="0"/>
              <a:t>programmers!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9A6671D-40BC-48A8-8B02-2FFBAFCFAAE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Inheritance provides code reuse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Allows one class to "derive" from another,</a:t>
            </a:r>
            <a:br>
              <a:rPr lang="en-US" sz="2400" smtClean="0"/>
            </a:br>
            <a:r>
              <a:rPr lang="en-US" sz="2400" smtClean="0"/>
              <a:t>adding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Derived class objects inherit members of</a:t>
            </a:r>
            <a:br>
              <a:rPr lang="en-US" sz="2800" smtClean="0"/>
            </a:br>
            <a:r>
              <a:rPr lang="en-US" sz="2800" smtClean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And may add members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Private member variables in base class</a:t>
            </a:r>
            <a:br>
              <a:rPr lang="en-US" sz="2800" smtClean="0"/>
            </a:br>
            <a:r>
              <a:rPr lang="en-US" sz="2800" smtClean="0"/>
              <a:t>cannot be accessed "by name" in derived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Private member functions are not inherited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930072F-0B4C-434D-AAC3-9A971F9398C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redefine inherited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perform differently in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Protected members in base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accessed "by name" in derived class</a:t>
            </a:r>
            <a:br>
              <a:rPr lang="en-US" sz="2400" smtClean="0"/>
            </a:br>
            <a:r>
              <a:rPr lang="en-US" sz="2400" smtClean="0"/>
              <a:t>member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Overloaded assignment operator not inherited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can be invoked from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Constructors are not inherited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Are invoked from derived class’s constructor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4FC9285-F3DA-4517-9BA9-F7FC3D39C88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Basics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New class inherited from another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"General" class from which others derive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Automatically has base class’s: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Member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then add additional member functions</a:t>
            </a:r>
            <a:br>
              <a:rPr lang="en-US" sz="2400" smtClean="0"/>
            </a:br>
            <a:r>
              <a:rPr lang="en-US" sz="2400" smtClean="0"/>
              <a:t>and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852514E-7D43-4CFD-9BE7-E614181B7DD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example:</a:t>
            </a:r>
            <a:br>
              <a:rPr lang="en-US" sz="2800" smtClean="0"/>
            </a:br>
            <a:r>
              <a:rPr lang="en-US" sz="2800" smtClean="0"/>
              <a:t>Class of "Employees"</a:t>
            </a:r>
          </a:p>
          <a:p>
            <a:pPr eaLnBrk="1" hangingPunct="1"/>
            <a:r>
              <a:rPr lang="en-US" sz="2800" smtClean="0"/>
              <a:t>Composed of:</a:t>
            </a:r>
          </a:p>
          <a:p>
            <a:pPr lvl="1" eaLnBrk="1" hangingPunct="1"/>
            <a:r>
              <a:rPr lang="en-US" sz="2400" smtClean="0"/>
              <a:t>Salaried employees</a:t>
            </a:r>
          </a:p>
          <a:p>
            <a:pPr lvl="1" eaLnBrk="1" hangingPunct="1"/>
            <a:r>
              <a:rPr lang="en-US" sz="2400" smtClean="0"/>
              <a:t>Hourly employees</a:t>
            </a:r>
          </a:p>
          <a:p>
            <a:pPr eaLnBrk="1" hangingPunct="1"/>
            <a:r>
              <a:rPr lang="en-US" sz="2800" smtClean="0"/>
              <a:t>Each is "subset" of employees</a:t>
            </a:r>
          </a:p>
          <a:p>
            <a:pPr lvl="1" eaLnBrk="1" hangingPunct="1"/>
            <a:r>
              <a:rPr lang="en-US" sz="2400" smtClean="0"/>
              <a:t>Another might be those paid fixed wage each</a:t>
            </a:r>
            <a:br>
              <a:rPr lang="en-US" sz="2400" smtClean="0"/>
            </a:br>
            <a:r>
              <a:rPr lang="en-US" sz="2400" smtClean="0"/>
              <a:t>month or week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6D5DFC2-8F35-4CCF-98CB-CE2786B9F11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Don’t "need" type of generic "employee"</a:t>
            </a:r>
          </a:p>
          <a:p>
            <a:pPr lvl="1" eaLnBrk="1" hangingPunct="1"/>
            <a:r>
              <a:rPr lang="en-US" sz="2400" smtClean="0"/>
              <a:t>Since no one’s just an "employee"</a:t>
            </a:r>
          </a:p>
          <a:p>
            <a:pPr eaLnBrk="1" hangingPunct="1"/>
            <a:r>
              <a:rPr lang="en-US" sz="2800" smtClean="0"/>
              <a:t>General concept of employee helpful!</a:t>
            </a:r>
          </a:p>
          <a:p>
            <a:pPr lvl="1" eaLnBrk="1" hangingPunct="1"/>
            <a:r>
              <a:rPr lang="en-US" sz="2400" smtClean="0"/>
              <a:t>All have names</a:t>
            </a:r>
          </a:p>
          <a:p>
            <a:pPr lvl="1" eaLnBrk="1" hangingPunct="1"/>
            <a:r>
              <a:rPr lang="en-US" sz="2400" smtClean="0"/>
              <a:t>All have social security numbers</a:t>
            </a:r>
          </a:p>
          <a:p>
            <a:pPr lvl="1" eaLnBrk="1" hangingPunct="1"/>
            <a:r>
              <a:rPr lang="en-US" sz="2400" smtClean="0"/>
              <a:t>Associated functions for these "basics" are</a:t>
            </a:r>
            <a:br>
              <a:rPr lang="en-US" sz="2400" smtClean="0"/>
            </a:br>
            <a:r>
              <a:rPr lang="en-US" sz="2400" smtClean="0"/>
              <a:t>same among all employees</a:t>
            </a:r>
          </a:p>
          <a:p>
            <a:pPr eaLnBrk="1" hangingPunct="1"/>
            <a:r>
              <a:rPr lang="en-US" sz="2800" smtClean="0"/>
              <a:t>So "general" class can contain all these</a:t>
            </a:r>
            <a:br>
              <a:rPr lang="en-US" sz="2800" smtClean="0"/>
            </a:br>
            <a:r>
              <a:rPr lang="en-US" sz="2800" smtClean="0"/>
              <a:t>"things" about employees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074C0F5-E4D6-4A69-87A2-990F5259CB4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Employee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Many members of "employee" class apply</a:t>
            </a:r>
            <a:br>
              <a:rPr lang="en-US" sz="2800" smtClean="0"/>
            </a:br>
            <a:r>
              <a:rPr lang="en-US" sz="2800" smtClean="0"/>
              <a:t>to all types of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Accessor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Mutator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Most data items: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SSN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won’t have "objects" of this </a:t>
            </a:r>
            <a:br>
              <a:rPr lang="en-US" sz="2800" smtClean="0"/>
            </a:br>
            <a:r>
              <a:rPr lang="en-US" sz="2800" smtClean="0"/>
              <a:t>class,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623E955-8B3E-4492-920E-E099DE455E1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Employee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printCheck() function:</a:t>
            </a:r>
          </a:p>
          <a:p>
            <a:pPr lvl="1" eaLnBrk="1" hangingPunct="1"/>
            <a:r>
              <a:rPr lang="en-US" sz="2400" smtClean="0"/>
              <a:t>Will always be "redefined" in derived classes</a:t>
            </a:r>
          </a:p>
          <a:p>
            <a:pPr lvl="1" eaLnBrk="1" hangingPunct="1"/>
            <a:r>
              <a:rPr lang="en-US" sz="2400" smtClean="0"/>
              <a:t>So different employee types can have</a:t>
            </a:r>
            <a:br>
              <a:rPr lang="en-US" sz="2400" smtClean="0"/>
            </a:br>
            <a:r>
              <a:rPr lang="en-US" sz="2400" smtClean="0"/>
              <a:t>different checks</a:t>
            </a:r>
          </a:p>
          <a:p>
            <a:pPr lvl="1" eaLnBrk="1" hangingPunct="1"/>
            <a:r>
              <a:rPr lang="en-US" sz="2400" smtClean="0"/>
              <a:t>Makes no sense really for "undifferentiated"</a:t>
            </a:r>
            <a:br>
              <a:rPr lang="en-US" sz="2400" smtClean="0"/>
            </a:br>
            <a:r>
              <a:rPr lang="en-US" sz="2400" smtClean="0"/>
              <a:t>employee</a:t>
            </a:r>
          </a:p>
          <a:p>
            <a:pPr lvl="1" eaLnBrk="1" hangingPunct="1"/>
            <a:r>
              <a:rPr lang="en-US" sz="2400" smtClean="0"/>
              <a:t>So function printCheck() in Employee class</a:t>
            </a:r>
            <a:br>
              <a:rPr lang="en-US" sz="2400" smtClean="0"/>
            </a:br>
            <a:r>
              <a:rPr lang="en-US" sz="2400" smtClean="0"/>
              <a:t>says just that</a:t>
            </a:r>
          </a:p>
          <a:p>
            <a:pPr lvl="2" eaLnBrk="1" hangingPunct="1"/>
            <a:r>
              <a:rPr lang="en-US" sz="2000" smtClean="0"/>
              <a:t>Error message stating "printCheck called for</a:t>
            </a:r>
            <a:br>
              <a:rPr lang="en-US" sz="2000" smtClean="0"/>
            </a:br>
            <a:r>
              <a:rPr lang="en-US" sz="2000" smtClean="0"/>
              <a:t>undifferentiated employee!! Aborting…"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7BDBD55-35B1-434E-8CAF-7BBA7F1FE87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Deriving from Employee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 from Employee class:</a:t>
            </a:r>
          </a:p>
          <a:p>
            <a:pPr lvl="1" eaLnBrk="1" hangingPunct="1"/>
            <a:r>
              <a:rPr lang="en-US" smtClean="0"/>
              <a:t>Automatically have all member variables</a:t>
            </a:r>
          </a:p>
          <a:p>
            <a:pPr lvl="1" eaLnBrk="1" hangingPunct="1"/>
            <a:r>
              <a:rPr lang="en-US" smtClean="0"/>
              <a:t>Automatically have all member functions</a:t>
            </a:r>
          </a:p>
          <a:p>
            <a:pPr eaLnBrk="1" hangingPunct="1"/>
            <a:r>
              <a:rPr lang="en-US" smtClean="0"/>
              <a:t>Derived class said to "inherit" members</a:t>
            </a:r>
            <a:br>
              <a:rPr lang="en-US" smtClean="0"/>
            </a:br>
            <a:r>
              <a:rPr lang="en-US" smtClean="0"/>
              <a:t>from base class</a:t>
            </a:r>
          </a:p>
          <a:p>
            <a:pPr eaLnBrk="1" hangingPunct="1"/>
            <a:r>
              <a:rPr lang="en-US" smtClean="0"/>
              <a:t>Can then redefine existing members</a:t>
            </a:r>
            <a:br>
              <a:rPr lang="en-US" smtClean="0"/>
            </a:br>
            <a:r>
              <a:rPr lang="en-US" smtClean="0"/>
              <a:t>and/or add new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6348581-9AC2-4FCE-955B-A39FEB8DFEA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1223</Words>
  <Application>Microsoft Office PowerPoint</Application>
  <PresentationFormat>On-screen Show (4:3)</PresentationFormat>
  <Paragraphs>370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Chapter 14</vt:lpstr>
      <vt:lpstr>Learning Objectives</vt:lpstr>
      <vt:lpstr>Introduction to Inheritance</vt:lpstr>
      <vt:lpstr>Inheritance Basics</vt:lpstr>
      <vt:lpstr>Derived Classes</vt:lpstr>
      <vt:lpstr>Derived Classes</vt:lpstr>
      <vt:lpstr>Employee Class</vt:lpstr>
      <vt:lpstr>Employee Class</vt:lpstr>
      <vt:lpstr>Deriving from Employee Class</vt:lpstr>
      <vt:lpstr>Display 14.3  Interface for the Derived Class HourlyEmployee (1 of 2)</vt:lpstr>
      <vt:lpstr>Display 14.3  Interface for the Derived Class HourlyEmployee (2 of 2)</vt:lpstr>
      <vt:lpstr>HourlyEmployee Class Interface</vt:lpstr>
      <vt:lpstr>HourlyEmployee Class Additions</vt:lpstr>
      <vt:lpstr>HourlyEmployee Class Redefinitions</vt:lpstr>
      <vt:lpstr>Inheritance Terminology</vt:lpstr>
      <vt:lpstr>Constructors in Derived Classes</vt:lpstr>
      <vt:lpstr>Derived Class Constructor Example</vt:lpstr>
      <vt:lpstr>Another HourlyEmployee Constructor</vt:lpstr>
      <vt:lpstr>Constructor: No Base Class Call</vt:lpstr>
      <vt:lpstr>Pitfall: Base Class Private Data</vt:lpstr>
      <vt:lpstr>Pitfall: Base Class Private Member Functions</vt:lpstr>
      <vt:lpstr>Pitfall: Base Class Private Member Functions Impact</vt:lpstr>
      <vt:lpstr>The protected: Qualifier</vt:lpstr>
      <vt:lpstr>Redefinition of Member Functions</vt:lpstr>
      <vt:lpstr>Redefining vs. Overloading</vt:lpstr>
      <vt:lpstr>A Function’s Signature</vt:lpstr>
      <vt:lpstr>Accessing Redefined Base Function</vt:lpstr>
      <vt:lpstr>Functions Not Inherited</vt:lpstr>
      <vt:lpstr>Assignment Operators  and Copy Constructors</vt:lpstr>
      <vt:lpstr>Assignment Operator Example</vt:lpstr>
      <vt:lpstr>Copy Constructor Example</vt:lpstr>
      <vt:lpstr>Destructors in Derived Classes</vt:lpstr>
      <vt:lpstr>Destructor Calling Order</vt:lpstr>
      <vt:lpstr>"Is a" vs. "Has a" Relationships</vt:lpstr>
      <vt:lpstr>Protected and Private Inheritance</vt:lpstr>
      <vt:lpstr>Multiple Inheritance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16</cp:revision>
  <dcterms:created xsi:type="dcterms:W3CDTF">2006-08-16T00:00:00Z</dcterms:created>
  <dcterms:modified xsi:type="dcterms:W3CDTF">2015-04-01T09:33:33Z</dcterms:modified>
</cp:coreProperties>
</file>