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3" r:id="rId22"/>
    <p:sldId id="29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EF5116-D6C8-4D17-9D09-16D759D46B06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F29EEC4-B975-41C4-9F6B-6457DCDEC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042A41-6012-45FF-A83D-7487A631746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8956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14C9BA-AC68-4423-A64E-A2EE6588AE6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8420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1D0E67-B071-4744-B9A3-0FB7665E6C6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83499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454408-07B1-47DB-B62B-7D4602FAF7C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0355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606CA1-5E41-4F75-8D7F-8A2422BE55D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206963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334245-4B78-4C8C-996A-C018B212F8F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61553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64882B-E57A-4821-BC58-7B68D369232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16314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4AA1C2-8F31-4D26-92D8-3E8DF756E0A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97168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1B38BA-9A46-4DFC-A9F7-E650EC7A7ED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791798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14D52D-E0ED-46CF-9CD3-ABAC11ADA24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385511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701C6B-ADC2-4023-85E3-0CC43DF881C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2211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EBF0B8-6DCC-4CA9-94E5-5521B2675D8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50706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568DBA-23FA-4733-93EB-7ECF0135BA4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53820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D65324-DEB4-4BD6-9480-58B2C79C21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20401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06D2BB-BFA1-4998-AC0E-00117CB4B29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47304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48E821-BD1C-43DC-BF2B-17984FDFC62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11629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F9C909-AA6A-4C37-BB2B-5BF7A57DD3A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13477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3EFD7E-7C9B-465A-A3DB-98E91D967C5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5723064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E26FDE-CA90-479F-8B19-68A4A6A823A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16281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A0C2E5-541A-4835-AA69-CDBB8216DF7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873727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F3BA4F-F88F-4408-9E83-F5FE506813A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777153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1BD08B-1858-46FB-A201-443BEB59325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78483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D435EC-ACF0-4B70-A085-ECAE78D8925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31216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E7196E-7E2E-4516-B297-2BF0C647693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619559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C13CBE-D8ED-450F-B3FC-A9710E9068F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871063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D9A9A7-7CC6-4B9F-B7DB-E24558AF4C9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261320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DA9835-1F14-452A-9FED-B1DBB35F667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721282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9343B3-1C96-49B6-AB82-86CF121150E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6883530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006DE8-033B-4D2E-BF56-430710D1EFE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667185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B5B57F-4E14-4852-A53E-D98E6B270E9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832892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C51B1-EFD1-4ADA-89CB-941991466D9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8947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9DFC61-9D4E-4BA1-9A49-156C3D11C7C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72773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C4EFAB-5457-486B-8852-4B7CF8165B0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2094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24FBA1-6D9D-4E8C-A4B0-48F8A842ACF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84990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F37674-C008-4E53-A848-523585C66FE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31390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BD0043-AC94-4D99-90B5-9F03C30BBDD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42895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0522E-F728-4CCF-B8AE-23F9F053305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66218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0CCDF-4C36-4F47-9136-DD778DA18335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A2459291-E888-4570-AE63-162FF86C8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2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AC89F-235F-485F-BA1D-4D4351C82C57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32A2FDFA-134B-442F-849F-2EF14B0DD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7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1386-3823-434F-ADF7-85D6D92408F9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BC94717A-7A98-44B9-B73E-65BD913C3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4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50FB8-42BD-48D7-8D81-B6F847867AF3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07561F23-957E-4B15-8E7A-F8E29B297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60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0B021-416B-453F-9058-DADE0B180654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8A1B3EB2-07CA-4FB4-97E5-C6C21E793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0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BA44D-FC1A-4E2C-9F0E-C27B6C0752A2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1FD2D73A-21A1-4118-8D05-79D60FE0A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8F7DA-1E52-45CC-8FF7-2F645E98E0CC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08276475-7A34-41DF-991A-72ABC4DAA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88D48-3A0B-41F0-9C2B-2F9FB3BE32D0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9C840026-8580-406A-8F0B-BC524E18C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DC236-CB1A-4FB3-8F2F-62DCBD437AC9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E395F552-51C0-41E6-B0B9-0458818E5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9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20254-A0A5-4960-A859-C6178D5FE222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ACA2114E-DC9D-4A9A-8869-D6B3075A4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5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EE205-670D-4A00-870B-C343DD05934E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15-</a:t>
            </a:r>
            <a:fld id="{05DFD486-8639-4F5C-9CD6-9CDCF53D9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B84D22-D7A9-411A-8DD4-38F01A3646B2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499B5F10-1B52-4704-97CB-695F855F5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mtClean="0"/>
              <a:t>Polymorphism </a:t>
            </a:r>
            <a:r>
              <a:rPr lang="en-US" dirty="0" smtClean="0"/>
              <a:t>and Virtual Functions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46824" y="6417318"/>
            <a:ext cx="2057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</a:t>
            </a:r>
            <a:r>
              <a:rPr lang="en-US" sz="1100" dirty="0" smtClean="0">
                <a:latin typeface="Calibri" pitchFamily="34" charset="0"/>
              </a:rPr>
              <a:t>2016 Pearson, Inc. All </a:t>
            </a:r>
            <a:r>
              <a:rPr lang="en-US" sz="1100" dirty="0">
                <a:latin typeface="Calibri" pitchFamily="34" charset="0"/>
              </a:rPr>
              <a:t>rights </a:t>
            </a:r>
            <a:r>
              <a:rPr lang="en-US" sz="1100" dirty="0" smtClean="0">
                <a:latin typeface="Calibri" pitchFamily="34" charset="0"/>
              </a:rPr>
              <a:t>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" y="-10470"/>
            <a:ext cx="5562600" cy="6878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224" y="6485142"/>
            <a:ext cx="1180952" cy="2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Virtual Functions: Auto Parts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Program must: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Compute daily gross sales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Calculate largest/smallest sales of day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Perhaps average sale for day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All come from individual bills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But many functions for computing bills will</a:t>
            </a:r>
            <a:br>
              <a:rPr lang="en-US" sz="2400" smtClean="0"/>
            </a:br>
            <a:r>
              <a:rPr lang="en-US" sz="2400" smtClean="0"/>
              <a:t>be added "later"!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When different types of sales added!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So function for "computing a bill" will </a:t>
            </a:r>
            <a:br>
              <a:rPr lang="en-US" sz="2800" smtClean="0"/>
            </a:br>
            <a:r>
              <a:rPr lang="en-US" sz="2800" smtClean="0"/>
              <a:t>be virtual!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26E3A73B-6F2E-45BD-831F-2AB59687C5E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Sale Definition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class Sale</a:t>
            </a:r>
            <a:br>
              <a:rPr lang="en-US" sz="2800" smtClean="0"/>
            </a:br>
            <a:r>
              <a:rPr lang="en-US" sz="2800" smtClean="0"/>
              <a:t>{</a:t>
            </a:r>
            <a:br>
              <a:rPr lang="en-US" sz="2800" smtClean="0"/>
            </a:br>
            <a:r>
              <a:rPr lang="en-US" sz="2800" smtClean="0"/>
              <a:t>public:</a:t>
            </a:r>
            <a:br>
              <a:rPr lang="en-US" sz="2800" smtClean="0"/>
            </a:br>
            <a:r>
              <a:rPr lang="en-US" sz="2800" smtClean="0"/>
              <a:t>	Sale();</a:t>
            </a:r>
            <a:br>
              <a:rPr lang="en-US" sz="2800" smtClean="0"/>
            </a:br>
            <a:r>
              <a:rPr lang="en-US" sz="2800" smtClean="0"/>
              <a:t>	Sale(double thePrice);</a:t>
            </a:r>
            <a:br>
              <a:rPr lang="en-US" sz="2800" smtClean="0"/>
            </a:br>
            <a:r>
              <a:rPr lang="en-US" sz="2800" smtClean="0"/>
              <a:t>	double getPrice() const;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800" b="1" i="1" smtClean="0"/>
              <a:t>virtual</a:t>
            </a:r>
            <a:r>
              <a:rPr lang="en-US" sz="2800" smtClean="0"/>
              <a:t> double bill() const;</a:t>
            </a:r>
            <a:br>
              <a:rPr lang="en-US" sz="2800" smtClean="0"/>
            </a:br>
            <a:r>
              <a:rPr lang="en-US" sz="2800" smtClean="0"/>
              <a:t>	double savings(const Sale&amp; other) const;</a:t>
            </a:r>
            <a:br>
              <a:rPr lang="en-US" sz="2800" smtClean="0"/>
            </a:br>
            <a:r>
              <a:rPr lang="en-US" sz="2800" smtClean="0"/>
              <a:t>private:</a:t>
            </a:r>
            <a:br>
              <a:rPr lang="en-US" sz="2800" smtClean="0"/>
            </a:br>
            <a:r>
              <a:rPr lang="en-US" sz="2800" smtClean="0"/>
              <a:t>	double price;</a:t>
            </a:r>
            <a:br>
              <a:rPr lang="en-US" sz="2800" smtClean="0"/>
            </a:br>
            <a:r>
              <a:rPr lang="en-US" sz="2800" smtClean="0"/>
              <a:t>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D6FE60DC-52F2-4C15-92B6-01BDDE75AE4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Member Functions </a:t>
            </a:r>
            <a:br>
              <a:rPr lang="en-US" sz="3600"/>
            </a:br>
            <a:r>
              <a:rPr lang="en-US" sz="3600"/>
              <a:t>savings and operator &lt;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smtClean="0"/>
              <a:t>double Sale::savings(const Sale&amp; other) const</a:t>
            </a:r>
            <a:br>
              <a:rPr lang="en-US" sz="2800" smtClean="0"/>
            </a:br>
            <a:r>
              <a:rPr lang="en-US" sz="2800" smtClean="0"/>
              <a:t>{</a:t>
            </a:r>
            <a:br>
              <a:rPr lang="en-US" sz="2800" smtClean="0"/>
            </a:br>
            <a:r>
              <a:rPr lang="en-US" sz="2800" smtClean="0"/>
              <a:t>	return (bill() – other.bill());</a:t>
            </a:r>
            <a:br>
              <a:rPr lang="en-US" sz="2800" smtClean="0"/>
            </a:br>
            <a:r>
              <a:rPr lang="en-US" sz="2800" smtClean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smtClean="0"/>
              <a:t>bool operator &lt; (	const Sale&amp; first,</a:t>
            </a:r>
            <a:br>
              <a:rPr lang="en-US" sz="2800" smtClean="0"/>
            </a:br>
            <a:r>
              <a:rPr lang="en-US" sz="2800" smtClean="0"/>
              <a:t>				const Sale&amp; second)</a:t>
            </a:r>
            <a:br>
              <a:rPr lang="en-US" sz="2800" smtClean="0"/>
            </a:br>
            <a:r>
              <a:rPr lang="en-US" sz="2800" smtClean="0"/>
              <a:t>{</a:t>
            </a:r>
            <a:br>
              <a:rPr lang="en-US" sz="2800" smtClean="0"/>
            </a:br>
            <a:r>
              <a:rPr lang="en-US" sz="2800" smtClean="0"/>
              <a:t>	return (first.bill() &lt; second.bill());</a:t>
            </a:r>
            <a:br>
              <a:rPr lang="en-US" sz="2800" smtClean="0"/>
            </a:br>
            <a:r>
              <a:rPr lang="en-US" sz="2800" smtClean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smtClean="0"/>
              <a:t>Notice BOTH use member function bill()!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1BB94EE8-F927-4DCA-9653-910242BB8EF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Sale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Represents sales of single item with no</a:t>
            </a:r>
            <a:br>
              <a:rPr lang="en-US" sz="2800" smtClean="0"/>
            </a:br>
            <a:r>
              <a:rPr lang="en-US" sz="2800" smtClean="0"/>
              <a:t>added discounts or charges.</a:t>
            </a:r>
          </a:p>
          <a:p>
            <a:pPr eaLnBrk="1" hangingPunct="1"/>
            <a:r>
              <a:rPr lang="en-US" sz="2800" smtClean="0"/>
              <a:t>Notice reserved word "virtual" in</a:t>
            </a:r>
            <a:br>
              <a:rPr lang="en-US" sz="2800" smtClean="0"/>
            </a:br>
            <a:r>
              <a:rPr lang="en-US" sz="2800" smtClean="0"/>
              <a:t>declaration of member function </a:t>
            </a:r>
            <a:r>
              <a:rPr lang="en-US" sz="2800" i="1" smtClean="0"/>
              <a:t>bill</a:t>
            </a:r>
            <a:endParaRPr lang="en-US" sz="2800" smtClean="0"/>
          </a:p>
          <a:p>
            <a:pPr lvl="1" eaLnBrk="1" hangingPunct="1"/>
            <a:r>
              <a:rPr lang="en-US" sz="2400" smtClean="0"/>
              <a:t>Impact: Later, derived classes of Sale can</a:t>
            </a:r>
            <a:br>
              <a:rPr lang="en-US" sz="2400" smtClean="0"/>
            </a:br>
            <a:r>
              <a:rPr lang="en-US" sz="2400" smtClean="0"/>
              <a:t>define THEIR versions of function bill</a:t>
            </a:r>
          </a:p>
          <a:p>
            <a:pPr lvl="1" eaLnBrk="1" hangingPunct="1"/>
            <a:r>
              <a:rPr lang="en-US" sz="2400" smtClean="0"/>
              <a:t>Other member functions of Sale will use</a:t>
            </a:r>
            <a:br>
              <a:rPr lang="en-US" sz="2400" smtClean="0"/>
            </a:br>
            <a:r>
              <a:rPr lang="en-US" sz="2400" smtClean="0"/>
              <a:t>version based on object of derived class!</a:t>
            </a:r>
          </a:p>
          <a:p>
            <a:pPr lvl="1" eaLnBrk="1" hangingPunct="1"/>
            <a:r>
              <a:rPr lang="en-US" sz="2400" smtClean="0"/>
              <a:t>They won’t automatically use Sale’s version!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7F6AE09A-52D6-4B22-B7AB-0980748E75C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Derived Class DiscountSale Defined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class DiscountSale   :  public Sale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public:</a:t>
            </a:r>
            <a:br>
              <a:rPr lang="en-US" sz="2400" smtClean="0"/>
            </a:br>
            <a:r>
              <a:rPr lang="en-US" sz="2400" smtClean="0"/>
              <a:t>	DiscountSale();</a:t>
            </a:r>
            <a:br>
              <a:rPr lang="en-US" sz="2400" smtClean="0"/>
            </a:br>
            <a:r>
              <a:rPr lang="en-US" sz="2400" smtClean="0"/>
              <a:t>	DiscountSale(	double thePrice,</a:t>
            </a:r>
            <a:br>
              <a:rPr lang="en-US" sz="2400" smtClean="0"/>
            </a:br>
            <a:r>
              <a:rPr lang="en-US" sz="2400" smtClean="0"/>
              <a:t>				double the Discount);</a:t>
            </a:r>
            <a:br>
              <a:rPr lang="en-US" sz="2400" smtClean="0"/>
            </a:br>
            <a:r>
              <a:rPr lang="en-US" sz="2400" smtClean="0"/>
              <a:t>	double getDiscount() const;</a:t>
            </a:r>
            <a:br>
              <a:rPr lang="en-US" sz="2400" smtClean="0"/>
            </a:br>
            <a:r>
              <a:rPr lang="en-US" sz="2400" smtClean="0"/>
              <a:t>	void setDiscount(double newDiscount);</a:t>
            </a:r>
            <a:br>
              <a:rPr lang="en-US" sz="2400" smtClean="0"/>
            </a:br>
            <a:r>
              <a:rPr lang="en-US" sz="2400" smtClean="0"/>
              <a:t>	double bill() const;</a:t>
            </a:r>
            <a:br>
              <a:rPr lang="en-US" sz="2400" smtClean="0"/>
            </a:br>
            <a:r>
              <a:rPr lang="en-US" sz="2400" smtClean="0"/>
              <a:t>private:</a:t>
            </a:r>
            <a:br>
              <a:rPr lang="en-US" sz="2400" smtClean="0"/>
            </a:br>
            <a:r>
              <a:rPr lang="en-US" sz="2400" smtClean="0"/>
              <a:t>	double discount;</a:t>
            </a:r>
            <a:br>
              <a:rPr lang="en-US" sz="2400" smtClean="0"/>
            </a:br>
            <a:r>
              <a:rPr lang="en-US" sz="2400" smtClean="0"/>
              <a:t>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B1B6AFB3-93E0-4F05-AA51-6C1183934064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DiscountSale’s Implementation </a:t>
            </a:r>
            <a:br>
              <a:rPr lang="en-US" sz="3600" smtClean="0"/>
            </a:br>
            <a:r>
              <a:rPr lang="en-US" sz="3600" smtClean="0"/>
              <a:t>of bill()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double </a:t>
            </a:r>
            <a:r>
              <a:rPr lang="en-US" sz="2800" dirty="0" err="1" smtClean="0"/>
              <a:t>DiscountSale</a:t>
            </a:r>
            <a:r>
              <a:rPr lang="en-US" sz="2800" dirty="0" smtClean="0"/>
              <a:t>::bill() </a:t>
            </a:r>
            <a:r>
              <a:rPr lang="en-US" sz="2800" dirty="0" err="1" smtClean="0"/>
              <a:t>const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{</a:t>
            </a:r>
            <a:br>
              <a:rPr lang="en-US" sz="2800" dirty="0" smtClean="0"/>
            </a:br>
            <a:r>
              <a:rPr lang="en-US" sz="2800" dirty="0" smtClean="0"/>
              <a:t>	double fraction = discount/100;</a:t>
            </a:r>
            <a:br>
              <a:rPr lang="en-US" sz="2800" dirty="0" smtClean="0"/>
            </a:br>
            <a:r>
              <a:rPr lang="en-US" sz="2800" dirty="0" smtClean="0"/>
              <a:t>	return (1 – fraction)*</a:t>
            </a:r>
            <a:r>
              <a:rPr lang="en-US" sz="2800" dirty="0" err="1" smtClean="0"/>
              <a:t>getPrice</a:t>
            </a:r>
            <a:r>
              <a:rPr lang="en-US" sz="2800" dirty="0" smtClean="0"/>
              <a:t>();</a:t>
            </a:r>
            <a:br>
              <a:rPr lang="en-US" sz="2800" dirty="0" smtClean="0"/>
            </a:br>
            <a:r>
              <a:rPr lang="en-US" sz="28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Qualifier </a:t>
            </a:r>
            <a:r>
              <a:rPr lang="en-US" sz="2800" dirty="0" smtClean="0"/>
              <a:t>"virtual" does not go in actual</a:t>
            </a:r>
            <a:br>
              <a:rPr lang="en-US" sz="2800" dirty="0" smtClean="0"/>
            </a:br>
            <a:r>
              <a:rPr lang="en-US" sz="2800" dirty="0" smtClean="0"/>
              <a:t>function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"Automatically" virtual in 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Declaration (in interface) not required to have</a:t>
            </a:r>
            <a:br>
              <a:rPr lang="en-US" sz="2400" dirty="0" smtClean="0"/>
            </a:br>
            <a:r>
              <a:rPr lang="en-US" sz="2400" dirty="0" smtClean="0"/>
              <a:t>"virtual" keyword either (but usually does)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BE38E9C7-44B8-456F-9DA3-B22C156691D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DiscountSale’s Implementation </a:t>
            </a:r>
            <a:br>
              <a:rPr lang="en-US" sz="3600" smtClean="0"/>
            </a:br>
            <a:r>
              <a:rPr lang="en-US" sz="3600" smtClean="0"/>
              <a:t>of bill()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Virtual function in base class:</a:t>
            </a:r>
          </a:p>
          <a:p>
            <a:pPr lvl="1" eaLnBrk="1" hangingPunct="1"/>
            <a:r>
              <a:rPr lang="en-US" smtClean="0"/>
              <a:t>"Automatically" virtual in derived class</a:t>
            </a:r>
          </a:p>
          <a:p>
            <a:pPr eaLnBrk="1" hangingPunct="1"/>
            <a:r>
              <a:rPr lang="en-US" smtClean="0"/>
              <a:t>Derived class declaration (in interface)</a:t>
            </a:r>
          </a:p>
          <a:p>
            <a:pPr lvl="1" eaLnBrk="1" hangingPunct="1"/>
            <a:r>
              <a:rPr lang="en-US" smtClean="0"/>
              <a:t>Not required to have "virtual" keyword</a:t>
            </a:r>
          </a:p>
          <a:p>
            <a:pPr lvl="1" eaLnBrk="1" hangingPunct="1"/>
            <a:r>
              <a:rPr lang="en-US" smtClean="0"/>
              <a:t>But typically included anyway, </a:t>
            </a:r>
            <a:br>
              <a:rPr lang="en-US" smtClean="0"/>
            </a:br>
            <a:r>
              <a:rPr lang="en-US" smtClean="0"/>
              <a:t>for readability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8CDCED99-D255-4968-80B5-3AF14D6583D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 DiscountSale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DiscountSale’s member function bill()</a:t>
            </a:r>
            <a:br>
              <a:rPr lang="en-US" smtClean="0"/>
            </a:br>
            <a:r>
              <a:rPr lang="en-US" smtClean="0"/>
              <a:t>implemented differently than Sale’s</a:t>
            </a:r>
          </a:p>
          <a:p>
            <a:pPr lvl="1" eaLnBrk="1" hangingPunct="1"/>
            <a:r>
              <a:rPr lang="en-US" smtClean="0"/>
              <a:t>Particular to "discounts"</a:t>
            </a:r>
          </a:p>
          <a:p>
            <a:pPr eaLnBrk="1" hangingPunct="1"/>
            <a:r>
              <a:rPr lang="en-US" smtClean="0"/>
              <a:t>Member functions </a:t>
            </a:r>
            <a:r>
              <a:rPr lang="en-US" i="1" smtClean="0"/>
              <a:t>savings </a:t>
            </a:r>
            <a:r>
              <a:rPr lang="en-US" smtClean="0"/>
              <a:t>and "&lt;"</a:t>
            </a:r>
          </a:p>
          <a:p>
            <a:pPr lvl="1" eaLnBrk="1" hangingPunct="1"/>
            <a:r>
              <a:rPr lang="en-US" smtClean="0"/>
              <a:t>Will use this definition of bill() for all objects</a:t>
            </a:r>
            <a:br>
              <a:rPr lang="en-US" smtClean="0"/>
            </a:br>
            <a:r>
              <a:rPr lang="en-US" smtClean="0"/>
              <a:t>of DiscountSale class!</a:t>
            </a:r>
          </a:p>
          <a:p>
            <a:pPr lvl="1" eaLnBrk="1" hangingPunct="1"/>
            <a:r>
              <a:rPr lang="en-US" smtClean="0"/>
              <a:t>Instead of "defaulting" to version defined in</a:t>
            </a:r>
            <a:br>
              <a:rPr lang="en-US" smtClean="0"/>
            </a:br>
            <a:r>
              <a:rPr lang="en-US" smtClean="0"/>
              <a:t>Sales class!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BB6B0A83-5CBF-43C9-8646-6A67F4086D6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Virtual: Wow!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Recall class Sale written long before</a:t>
            </a:r>
            <a:br>
              <a:rPr lang="en-US" sz="2800" smtClean="0"/>
            </a:br>
            <a:r>
              <a:rPr lang="en-US" sz="2800" smtClean="0"/>
              <a:t>derived class DiscountSale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Members savings and "&lt;" compiled before</a:t>
            </a:r>
            <a:br>
              <a:rPr lang="en-US" sz="2400" smtClean="0"/>
            </a:br>
            <a:r>
              <a:rPr lang="en-US" sz="2400" smtClean="0"/>
              <a:t>even had ideas of a DiscountSale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Yet in a call like:</a:t>
            </a:r>
            <a:br>
              <a:rPr lang="en-US" sz="2800" smtClean="0"/>
            </a:br>
            <a:r>
              <a:rPr lang="en-US" sz="2400" smtClean="0"/>
              <a:t>DiscountSale d1, d2;</a:t>
            </a:r>
            <a:br>
              <a:rPr lang="en-US" sz="2400" smtClean="0"/>
            </a:br>
            <a:r>
              <a:rPr lang="en-US" sz="2400" smtClean="0"/>
              <a:t>d1.savings(d2);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Call in savings() to function bill() knows to</a:t>
            </a:r>
            <a:br>
              <a:rPr lang="en-US" sz="2400" smtClean="0"/>
            </a:br>
            <a:r>
              <a:rPr lang="en-US" sz="2400" smtClean="0"/>
              <a:t>use definition of bill() from DiscountSale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Powerful!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F3B660B2-7BA3-4D8C-82CE-F45280ACA7FF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Virtual: How?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To write C++ programs: </a:t>
            </a:r>
          </a:p>
          <a:p>
            <a:pPr lvl="1" eaLnBrk="1" hangingPunct="1"/>
            <a:r>
              <a:rPr lang="en-US" sz="2400" smtClean="0"/>
              <a:t>Assume it happens by "magic"!</a:t>
            </a:r>
          </a:p>
          <a:p>
            <a:pPr eaLnBrk="1" hangingPunct="1"/>
            <a:r>
              <a:rPr lang="en-US" sz="2800" smtClean="0"/>
              <a:t>But explanation involves late binding</a:t>
            </a:r>
          </a:p>
          <a:p>
            <a:pPr lvl="1" eaLnBrk="1" hangingPunct="1"/>
            <a:r>
              <a:rPr lang="en-US" sz="2400" smtClean="0"/>
              <a:t>Virtual functions implement late binding</a:t>
            </a:r>
          </a:p>
          <a:p>
            <a:pPr lvl="1" eaLnBrk="1" hangingPunct="1"/>
            <a:r>
              <a:rPr lang="en-US" sz="2400" smtClean="0"/>
              <a:t>Tells compiler to "wait" until function is used in</a:t>
            </a:r>
            <a:br>
              <a:rPr lang="en-US" sz="2400" smtClean="0"/>
            </a:br>
            <a:r>
              <a:rPr lang="en-US" sz="2400" smtClean="0"/>
              <a:t>program</a:t>
            </a:r>
          </a:p>
          <a:p>
            <a:pPr lvl="1" eaLnBrk="1" hangingPunct="1"/>
            <a:r>
              <a:rPr lang="en-US" sz="2400" smtClean="0"/>
              <a:t>Decide which definition to use based on</a:t>
            </a:r>
            <a:br>
              <a:rPr lang="en-US" sz="2400" smtClean="0"/>
            </a:br>
            <a:r>
              <a:rPr lang="en-US" sz="2400" smtClean="0"/>
              <a:t>calling object</a:t>
            </a:r>
          </a:p>
          <a:p>
            <a:pPr eaLnBrk="1" hangingPunct="1"/>
            <a:r>
              <a:rPr lang="en-US" sz="2800" smtClean="0"/>
              <a:t>Very important OOP principle!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79FF556F-E3EB-4CE3-AC94-418F96EC59A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Virtual Function Basics</a:t>
            </a:r>
          </a:p>
          <a:p>
            <a:pPr lvl="1" eaLnBrk="1" hangingPunct="1"/>
            <a:r>
              <a:rPr lang="en-US" sz="2400" smtClean="0"/>
              <a:t>Late binding</a:t>
            </a:r>
          </a:p>
          <a:p>
            <a:pPr lvl="1" eaLnBrk="1" hangingPunct="1"/>
            <a:r>
              <a:rPr lang="en-US" sz="2400" smtClean="0"/>
              <a:t>Implementing virtual functions</a:t>
            </a:r>
          </a:p>
          <a:p>
            <a:pPr lvl="1" eaLnBrk="1" hangingPunct="1"/>
            <a:r>
              <a:rPr lang="en-US" sz="2400" smtClean="0"/>
              <a:t>When to use a virtual function</a:t>
            </a:r>
          </a:p>
          <a:p>
            <a:pPr lvl="1" eaLnBrk="1" hangingPunct="1"/>
            <a:r>
              <a:rPr lang="en-US" sz="2400" smtClean="0"/>
              <a:t>Abstract classes and pure virtual functions</a:t>
            </a:r>
          </a:p>
          <a:p>
            <a:pPr eaLnBrk="1" hangingPunct="1"/>
            <a:r>
              <a:rPr lang="en-US" sz="2800" smtClean="0"/>
              <a:t>Pointers and Virtual Functions</a:t>
            </a:r>
          </a:p>
          <a:p>
            <a:pPr lvl="1" eaLnBrk="1" hangingPunct="1"/>
            <a:r>
              <a:rPr lang="en-US" sz="2400" smtClean="0"/>
              <a:t>Extended type compatibility</a:t>
            </a:r>
          </a:p>
          <a:p>
            <a:pPr lvl="1" eaLnBrk="1" hangingPunct="1"/>
            <a:r>
              <a:rPr lang="en-US" sz="2400" smtClean="0"/>
              <a:t>Downcasting and upcasting</a:t>
            </a:r>
          </a:p>
          <a:p>
            <a:pPr lvl="1" eaLnBrk="1" hangingPunct="1"/>
            <a:r>
              <a:rPr lang="en-US" sz="2400" smtClean="0"/>
              <a:t>C++ "under the hood" with virtual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1FC9B7DA-B678-4848-A740-8115165F3FF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Overriding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Virtual function definition changed in a</a:t>
            </a:r>
            <a:br>
              <a:rPr lang="en-US" smtClean="0"/>
            </a:br>
            <a:r>
              <a:rPr lang="en-US" smtClean="0"/>
              <a:t>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We say it’s been "overidden"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Similar to redefined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Recall: for standard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Virtual functions changed: </a:t>
            </a:r>
            <a:r>
              <a:rPr lang="en-US" b="1" i="1" smtClean="0"/>
              <a:t>overridden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Non-virtual functions changed: </a:t>
            </a:r>
            <a:r>
              <a:rPr lang="en-US" b="1" i="1" smtClean="0"/>
              <a:t>redefined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B69A6DD4-B334-4534-B08A-F561558E459D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</a:t>
            </a:r>
            <a:r>
              <a:rPr lang="en-US" b="1" dirty="0" smtClean="0"/>
              <a:t>override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C++11 includes the </a:t>
            </a:r>
            <a:r>
              <a:rPr lang="en-US" b="1" dirty="0" smtClean="0"/>
              <a:t>override</a:t>
            </a:r>
            <a:r>
              <a:rPr lang="en-US" dirty="0" smtClean="0"/>
              <a:t> keyword to make it clear if a function is overridden or redefined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15-</a:t>
            </a:r>
            <a:fld id="{07561F23-957E-4B15-8E7A-F8E29B29708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2016 Pearson Inc.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85800" y="2971800"/>
            <a:ext cx="67056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Sale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{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: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	…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	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virtual double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bill()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;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	…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};</a:t>
            </a:r>
            <a:endParaRPr lang="en-US" dirty="0">
              <a:solidFill>
                <a:srgbClr val="000000"/>
              </a:solidFill>
              <a:effectLst/>
              <a:latin typeface="Giovanni"/>
              <a:ea typeface="Times New Roman" panose="02020603050405020304" pitchFamily="18" charset="0"/>
              <a:cs typeface="Giovann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4586495"/>
            <a:ext cx="70866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DiscountSale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: public Sale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{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: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	…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	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double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bill()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const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;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	…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};</a:t>
            </a:r>
            <a:endParaRPr lang="en-US" dirty="0">
              <a:solidFill>
                <a:srgbClr val="000000"/>
              </a:solidFill>
              <a:effectLst/>
              <a:latin typeface="Giovanni"/>
              <a:ea typeface="Times New Roman" panose="02020603050405020304" pitchFamily="18" charset="0"/>
              <a:cs typeface="Giovanni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410200" y="4800600"/>
            <a:ext cx="15240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34200" y="4267200"/>
            <a:ext cx="175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Makes it explicit that this function overrides </a:t>
            </a:r>
            <a:r>
              <a:rPr lang="en-US" b="1" dirty="0" smtClean="0"/>
              <a:t>bill() </a:t>
            </a:r>
            <a:r>
              <a:rPr lang="en-US" dirty="0" smtClean="0"/>
              <a:t>in the Sale class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</a:t>
            </a:r>
            <a:r>
              <a:rPr lang="en-US" b="1" dirty="0" smtClean="0"/>
              <a:t>final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843"/>
            <a:ext cx="8229600" cy="4525963"/>
          </a:xfrm>
        </p:spPr>
        <p:txBody>
          <a:bodyPr/>
          <a:lstStyle/>
          <a:p>
            <a:r>
              <a:rPr lang="en-US" sz="2800" dirty="0" smtClean="0"/>
              <a:t>C++11 includes the </a:t>
            </a:r>
            <a:r>
              <a:rPr lang="en-US" sz="2800" b="1" dirty="0" smtClean="0"/>
              <a:t>final</a:t>
            </a:r>
            <a:r>
              <a:rPr lang="en-US" sz="2800" dirty="0" smtClean="0"/>
              <a:t> keyword to prevent a function from being overridden. Useful if a function is overridden but don’t want a derived classes to override it again.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15-</a:t>
            </a:r>
            <a:fld id="{07561F23-957E-4B15-8E7A-F8E29B29708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2016 Pearson Inc. All rights reserved.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98500" y="3338097"/>
            <a:ext cx="67056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Sale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{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: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	…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	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virtual double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bill() </a:t>
            </a:r>
            <a:r>
              <a:rPr lang="en-US" dirty="0" err="1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const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</a:t>
            </a:r>
            <a:r>
              <a:rPr lang="en-US" dirty="0" smtClean="0">
                <a:solidFill>
                  <a:srgbClr val="00B0F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final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;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	…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};</a:t>
            </a:r>
            <a:endParaRPr lang="en-US" dirty="0">
              <a:solidFill>
                <a:srgbClr val="000000"/>
              </a:solidFill>
              <a:effectLst/>
              <a:latin typeface="Giovanni"/>
              <a:ea typeface="Times New Roman" panose="02020603050405020304" pitchFamily="18" charset="0"/>
              <a:cs typeface="Giovann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0" y="4952792"/>
            <a:ext cx="70866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DiscountSale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: public Sale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{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 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: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	…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	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double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bill() </a:t>
            </a:r>
            <a:r>
              <a:rPr lang="en-US" dirty="0" err="1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;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	…</a:t>
            </a:r>
            <a:endParaRPr lang="en-US" dirty="0">
              <a:solidFill>
                <a:srgbClr val="000000"/>
              </a:solidFill>
              <a:latin typeface="Giovanni"/>
              <a:ea typeface="Times New Roman" panose="02020603050405020304" pitchFamily="18" charset="0"/>
              <a:cs typeface="Giovanni"/>
            </a:endParaRPr>
          </a:p>
          <a:p>
            <a:pPr marL="457200" marR="0" algn="just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Giovanni"/>
              </a:rPr>
              <a:t>};</a:t>
            </a:r>
            <a:endParaRPr lang="en-US" dirty="0">
              <a:solidFill>
                <a:srgbClr val="000000"/>
              </a:solidFill>
              <a:effectLst/>
              <a:latin typeface="Giovanni"/>
              <a:ea typeface="Times New Roman" panose="02020603050405020304" pitchFamily="18" charset="0"/>
              <a:cs typeface="Giovanni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13450" y="3375645"/>
            <a:ext cx="920750" cy="54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72300" y="3123785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Cannot override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419600" y="5086240"/>
            <a:ext cx="2028825" cy="60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86525" y="483438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in compiler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Virtual Functions: Why Not All?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Clear advantages to virtual functions as </a:t>
            </a:r>
            <a:br>
              <a:rPr lang="en-US" sz="2800" smtClean="0"/>
            </a:br>
            <a:r>
              <a:rPr lang="en-US" sz="2800" smtClean="0"/>
              <a:t>we’ve seen</a:t>
            </a:r>
          </a:p>
          <a:p>
            <a:pPr eaLnBrk="1" hangingPunct="1"/>
            <a:r>
              <a:rPr lang="en-US" sz="2800" smtClean="0"/>
              <a:t>One major disadvantage: overhead!</a:t>
            </a:r>
          </a:p>
          <a:p>
            <a:pPr lvl="1" eaLnBrk="1" hangingPunct="1"/>
            <a:r>
              <a:rPr lang="en-US" sz="2400" smtClean="0"/>
              <a:t>Uses more storage</a:t>
            </a:r>
          </a:p>
          <a:p>
            <a:pPr lvl="1" eaLnBrk="1" hangingPunct="1"/>
            <a:r>
              <a:rPr lang="en-US" sz="2400" smtClean="0"/>
              <a:t>Late binding is "on the fly", so programs run slower</a:t>
            </a:r>
          </a:p>
          <a:p>
            <a:pPr eaLnBrk="1" hangingPunct="1"/>
            <a:r>
              <a:rPr lang="en-US" sz="2800" smtClean="0"/>
              <a:t>So if virtual functions not needed, should</a:t>
            </a:r>
            <a:br>
              <a:rPr lang="en-US" sz="2800" smtClean="0"/>
            </a:br>
            <a:r>
              <a:rPr lang="en-US" sz="2800" smtClean="0"/>
              <a:t>not be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535C9911-7D99-4C94-9DFF-B3FC877B948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Pure Virtual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Base class might not have "meaningful"</a:t>
            </a:r>
            <a:br>
              <a:rPr lang="en-US" sz="2800" smtClean="0"/>
            </a:br>
            <a:r>
              <a:rPr lang="en-US" sz="2800" smtClean="0"/>
              <a:t>definition for some of it’s members!</a:t>
            </a:r>
          </a:p>
          <a:p>
            <a:pPr lvl="1" eaLnBrk="1" hangingPunct="1"/>
            <a:r>
              <a:rPr lang="en-US" sz="2400" smtClean="0"/>
              <a:t>It’s purpose solely for others to derive from</a:t>
            </a:r>
          </a:p>
          <a:p>
            <a:pPr eaLnBrk="1" hangingPunct="1"/>
            <a:r>
              <a:rPr lang="en-US" sz="2800" smtClean="0"/>
              <a:t>Recall class Figure</a:t>
            </a:r>
          </a:p>
          <a:p>
            <a:pPr lvl="1" eaLnBrk="1" hangingPunct="1"/>
            <a:r>
              <a:rPr lang="en-US" sz="2400" smtClean="0"/>
              <a:t>All figures are objects of derived classes</a:t>
            </a:r>
          </a:p>
          <a:p>
            <a:pPr lvl="2" eaLnBrk="1" hangingPunct="1"/>
            <a:r>
              <a:rPr lang="en-US" sz="2000" smtClean="0"/>
              <a:t>Rectangles, circles, triangles, etc.</a:t>
            </a:r>
          </a:p>
          <a:p>
            <a:pPr lvl="1" eaLnBrk="1" hangingPunct="1"/>
            <a:r>
              <a:rPr lang="en-US" sz="2400" smtClean="0"/>
              <a:t>Class Figure has no idea how to draw!</a:t>
            </a:r>
          </a:p>
          <a:p>
            <a:pPr eaLnBrk="1" hangingPunct="1"/>
            <a:r>
              <a:rPr lang="en-US" sz="2800" smtClean="0"/>
              <a:t>Make it a pure virtual function:</a:t>
            </a:r>
            <a:br>
              <a:rPr lang="en-US" sz="2800" smtClean="0"/>
            </a:br>
            <a:r>
              <a:rPr lang="en-US" sz="2800" smtClean="0"/>
              <a:t>virtual void draw() = 0;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A3DE3791-C140-4F66-A7A3-1D79517E24D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Base Classes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524000"/>
            <a:ext cx="7815262" cy="4610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Pure virtual functions require no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Forces all derived classes to define "their</a:t>
            </a:r>
            <a:br>
              <a:rPr lang="en-US" sz="2400" smtClean="0"/>
            </a:br>
            <a:r>
              <a:rPr lang="en-US" sz="2400" smtClean="0"/>
              <a:t>own" version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Class with one or more pure virtual</a:t>
            </a:r>
            <a:br>
              <a:rPr lang="en-US" sz="2800" smtClean="0"/>
            </a:br>
            <a:r>
              <a:rPr lang="en-US" sz="2800" smtClean="0"/>
              <a:t>functions is: abstract 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only be used as 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 objects can ever be created from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Since it doesn’t have complete "definitions" of all</a:t>
            </a:r>
            <a:br>
              <a:rPr lang="en-US" sz="2000" smtClean="0"/>
            </a:br>
            <a:r>
              <a:rPr lang="en-US" sz="2000" smtClean="0"/>
              <a:t>it’s members!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derived class fails to define all pure’s: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It’s an abstract base class too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32E99C82-AEFD-4D7D-837D-9050D6F4C3AC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Extended Type Compatibility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Given: </a:t>
            </a:r>
            <a:br>
              <a:rPr lang="en-US" smtClean="0"/>
            </a:br>
            <a:r>
              <a:rPr lang="en-US" smtClean="0"/>
              <a:t>Derived is derived class of Base</a:t>
            </a:r>
          </a:p>
          <a:p>
            <a:pPr lvl="1" eaLnBrk="1" hangingPunct="1"/>
            <a:r>
              <a:rPr lang="en-US" smtClean="0"/>
              <a:t>Derived objects can be assigned to objects</a:t>
            </a:r>
            <a:br>
              <a:rPr lang="en-US" smtClean="0"/>
            </a:br>
            <a:r>
              <a:rPr lang="en-US" smtClean="0"/>
              <a:t>of type Base</a:t>
            </a:r>
          </a:p>
          <a:p>
            <a:pPr lvl="1" eaLnBrk="1" hangingPunct="1"/>
            <a:r>
              <a:rPr lang="en-US" smtClean="0"/>
              <a:t>But NOT the other way!</a:t>
            </a:r>
          </a:p>
          <a:p>
            <a:pPr eaLnBrk="1" hangingPunct="1"/>
            <a:r>
              <a:rPr lang="en-US" smtClean="0"/>
              <a:t>Consider previous example:</a:t>
            </a:r>
          </a:p>
          <a:p>
            <a:pPr lvl="1" eaLnBrk="1" hangingPunct="1"/>
            <a:r>
              <a:rPr lang="en-US" smtClean="0"/>
              <a:t>A DiscountSale "is a" Sale, but reverse </a:t>
            </a:r>
            <a:br>
              <a:rPr lang="en-US" smtClean="0"/>
            </a:br>
            <a:r>
              <a:rPr lang="en-US" smtClean="0"/>
              <a:t>not true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9C639F4E-AF18-4ECD-BE5B-D58BE862BB61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Extended Type </a:t>
            </a:r>
            <a:br>
              <a:rPr lang="en-US" sz="3600" smtClean="0"/>
            </a:br>
            <a:r>
              <a:rPr lang="en-US" sz="3600" smtClean="0"/>
              <a:t>Compatibility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class Pet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public:</a:t>
            </a:r>
            <a:br>
              <a:rPr lang="en-US" sz="2400" smtClean="0"/>
            </a:br>
            <a:r>
              <a:rPr lang="en-US" sz="2400" smtClean="0"/>
              <a:t>	string name;</a:t>
            </a:r>
            <a:br>
              <a:rPr lang="en-US" sz="2400" smtClean="0"/>
            </a:br>
            <a:r>
              <a:rPr lang="en-US" sz="2400" smtClean="0"/>
              <a:t>	virtual void print() const;</a:t>
            </a:r>
            <a:br>
              <a:rPr lang="en-US" sz="2400" smtClean="0"/>
            </a:br>
            <a:r>
              <a:rPr lang="en-US" sz="2400" smtClean="0"/>
              <a:t>};</a:t>
            </a:r>
            <a:br>
              <a:rPr lang="en-US" sz="2400" smtClean="0"/>
            </a:br>
            <a:r>
              <a:rPr lang="en-US" sz="2400" smtClean="0"/>
              <a:t>class Dog : public Pet</a:t>
            </a:r>
            <a:br>
              <a:rPr lang="en-US" sz="2400" smtClean="0"/>
            </a:br>
            <a:r>
              <a:rPr lang="en-US" sz="2400" smtClean="0"/>
              <a:t>{</a:t>
            </a:r>
            <a:br>
              <a:rPr lang="en-US" sz="2400" smtClean="0"/>
            </a:br>
            <a:r>
              <a:rPr lang="en-US" sz="2400" smtClean="0"/>
              <a:t>public:</a:t>
            </a:r>
            <a:br>
              <a:rPr lang="en-US" sz="2400" smtClean="0"/>
            </a:br>
            <a:r>
              <a:rPr lang="en-US" sz="2400" smtClean="0"/>
              <a:t>	string breed;</a:t>
            </a:r>
            <a:br>
              <a:rPr lang="en-US" sz="2400" smtClean="0"/>
            </a:br>
            <a:r>
              <a:rPr lang="en-US" sz="2400" smtClean="0"/>
              <a:t>	virtual void print() const;</a:t>
            </a:r>
            <a:br>
              <a:rPr lang="en-US" sz="2400" smtClean="0"/>
            </a:br>
            <a:r>
              <a:rPr lang="en-US" sz="2400" smtClean="0"/>
              <a:t>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3C39C965-2762-4242-B858-F56E52030AB9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 Pet and Dog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Now given declarations:</a:t>
            </a:r>
            <a:br>
              <a:rPr lang="en-US" smtClean="0"/>
            </a:br>
            <a:r>
              <a:rPr lang="en-US" smtClean="0"/>
              <a:t>Dog vdog;</a:t>
            </a:r>
            <a:br>
              <a:rPr lang="en-US" smtClean="0"/>
            </a:br>
            <a:r>
              <a:rPr lang="en-US" smtClean="0"/>
              <a:t>Pet vpet;</a:t>
            </a:r>
          </a:p>
          <a:p>
            <a:pPr eaLnBrk="1" hangingPunct="1"/>
            <a:r>
              <a:rPr lang="en-US" smtClean="0"/>
              <a:t>Notice member variables name and breed are public!  </a:t>
            </a:r>
          </a:p>
          <a:p>
            <a:pPr lvl="1" eaLnBrk="1" hangingPunct="1"/>
            <a:r>
              <a:rPr lang="en-US" smtClean="0"/>
              <a:t>For example purposes only!  Not typical!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BF80E2C2-FF7B-4D7F-A48A-991E570B93B2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Classes Pet and Dog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Anything that "is a" dog "is a" pet:</a:t>
            </a:r>
          </a:p>
          <a:p>
            <a:pPr lvl="1" eaLnBrk="1" hangingPunct="1"/>
            <a:r>
              <a:rPr lang="en-US" smtClean="0"/>
              <a:t>vdog.name = "Tiny";</a:t>
            </a:r>
            <a:br>
              <a:rPr lang="en-US" smtClean="0"/>
            </a:br>
            <a:r>
              <a:rPr lang="en-US" smtClean="0"/>
              <a:t>vdog.breed = "Great Dane";</a:t>
            </a:r>
            <a:br>
              <a:rPr lang="en-US" smtClean="0"/>
            </a:br>
            <a:r>
              <a:rPr lang="en-US" smtClean="0"/>
              <a:t>vpet = vdog;</a:t>
            </a:r>
          </a:p>
          <a:p>
            <a:pPr lvl="1" eaLnBrk="1" hangingPunct="1"/>
            <a:r>
              <a:rPr lang="en-US" smtClean="0"/>
              <a:t>These are allowable</a:t>
            </a:r>
          </a:p>
          <a:p>
            <a:pPr eaLnBrk="1" hangingPunct="1"/>
            <a:r>
              <a:rPr lang="en-US" smtClean="0"/>
              <a:t>Can assign values to parent-types, but</a:t>
            </a:r>
            <a:br>
              <a:rPr lang="en-US" smtClean="0"/>
            </a:br>
            <a:r>
              <a:rPr lang="en-US" smtClean="0"/>
              <a:t>not reverse</a:t>
            </a:r>
          </a:p>
          <a:p>
            <a:pPr lvl="1" eaLnBrk="1" hangingPunct="1"/>
            <a:r>
              <a:rPr lang="en-US" smtClean="0"/>
              <a:t>A pet "is not a" dog (not necessarily)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B367ED95-B679-40B0-B47B-D15E835A2781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Virtual Function Basics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Polymorphism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Associating many meanings to one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Virtual functions provide this capability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Fundamental principle of object-oriented</a:t>
            </a:r>
            <a:br>
              <a:rPr lang="en-US" sz="2400" smtClean="0"/>
            </a:br>
            <a:r>
              <a:rPr lang="en-US" sz="2400" smtClean="0"/>
              <a:t>programming!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Virtual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Existing in "essence" though not in fact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Virtual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be "used" before it’s "defined"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88984AA0-ADDE-479D-BD7C-5704842B5AB2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Slicing Problem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Notice value assigned to vpet "loses" it’s</a:t>
            </a:r>
            <a:br>
              <a:rPr lang="en-US" sz="2800" smtClean="0"/>
            </a:br>
            <a:r>
              <a:rPr lang="en-US" sz="2800" smtClean="0"/>
              <a:t>breed field!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cout &lt;&lt; vpet.breed;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Produces ERROR msg!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Called slicing problem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Might seem appropriate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Dog was moved to Pet variable, so it should</a:t>
            </a:r>
            <a:br>
              <a:rPr lang="en-US" sz="2400" smtClean="0"/>
            </a:br>
            <a:r>
              <a:rPr lang="en-US" sz="2400" smtClean="0"/>
              <a:t>be treated like a Pet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And therefore not have "dog" properties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Makes for interesting philosphical debate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B9A25063-8F81-4F5C-A6F5-AD445A62CE6E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Slicing Problem Fix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C++, slicing problem is nuisance</a:t>
            </a:r>
          </a:p>
          <a:p>
            <a:pPr lvl="1" eaLnBrk="1" hangingPunct="1"/>
            <a:r>
              <a:rPr lang="en-US" smtClean="0"/>
              <a:t>It still "is a" Great Dane named Tiny</a:t>
            </a:r>
          </a:p>
          <a:p>
            <a:pPr lvl="1" eaLnBrk="1" hangingPunct="1"/>
            <a:r>
              <a:rPr lang="en-US" smtClean="0"/>
              <a:t>We’d like to refer to it’s breed even if it’s been treated as a Pet</a:t>
            </a:r>
          </a:p>
          <a:p>
            <a:pPr eaLnBrk="1" hangingPunct="1"/>
            <a:r>
              <a:rPr lang="en-US" smtClean="0"/>
              <a:t>Can do so with pointers to </a:t>
            </a:r>
            <a:br>
              <a:rPr lang="en-US" smtClean="0"/>
            </a:br>
            <a:r>
              <a:rPr lang="en-US" smtClean="0"/>
              <a:t>dynamic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D490DBB0-4571-484C-9E2F-015B82B69D2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Slicing Problem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Pet *ppet;</a:t>
            </a:r>
            <a:br>
              <a:rPr lang="en-US" smtClean="0"/>
            </a:br>
            <a:r>
              <a:rPr lang="en-US" smtClean="0"/>
              <a:t>Dog *pdog;</a:t>
            </a:r>
            <a:br>
              <a:rPr lang="en-US" smtClean="0"/>
            </a:br>
            <a:r>
              <a:rPr lang="en-US" smtClean="0"/>
              <a:t>pdog = new Dog;</a:t>
            </a:r>
            <a:br>
              <a:rPr lang="en-US" smtClean="0"/>
            </a:br>
            <a:r>
              <a:rPr lang="en-US" smtClean="0"/>
              <a:t>pdog-&gt;name = "Tiny";</a:t>
            </a:r>
            <a:br>
              <a:rPr lang="en-US" smtClean="0"/>
            </a:br>
            <a:r>
              <a:rPr lang="en-US" smtClean="0"/>
              <a:t>pdog-&gt;breed = "Great Dane";</a:t>
            </a:r>
            <a:br>
              <a:rPr lang="en-US" smtClean="0"/>
            </a:br>
            <a:r>
              <a:rPr lang="en-US" smtClean="0"/>
              <a:t>ppet = pdog;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Cannot access breed field of object</a:t>
            </a:r>
            <a:br>
              <a:rPr lang="en-US" smtClean="0"/>
            </a:br>
            <a:r>
              <a:rPr lang="en-US" smtClean="0"/>
              <a:t>pointed to by ppet:</a:t>
            </a:r>
            <a:br>
              <a:rPr lang="en-US" smtClean="0"/>
            </a:br>
            <a:r>
              <a:rPr lang="en-US" smtClean="0"/>
              <a:t>cout &lt;&lt; ppet-&gt;breed;	//ILLEGAL!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FB24620D-4E1D-41B1-865E-21B157D19FCB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Slicing Problem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Must use virtual member function:</a:t>
            </a:r>
            <a:br>
              <a:rPr lang="en-US" smtClean="0"/>
            </a:br>
            <a:r>
              <a:rPr lang="en-US" smtClean="0"/>
              <a:t>ppet-&gt;print();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Calls print member function in Dog class!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smtClean="0"/>
              <a:t>Because it’s virtual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C++ "waits" to see what object pointer ppet is actually pointing to before "binding" call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7A97FDB1-200F-4974-A50E-D42DA695ACD2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Virtual Destructors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Recall: destructors needed to de-allocate</a:t>
            </a:r>
            <a:br>
              <a:rPr lang="en-US" sz="2800" smtClean="0"/>
            </a:br>
            <a:r>
              <a:rPr lang="en-US" sz="2800" smtClean="0"/>
              <a:t>dynamically allocated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Consider:</a:t>
            </a:r>
            <a:br>
              <a:rPr lang="en-US" sz="2800" smtClean="0"/>
            </a:br>
            <a:r>
              <a:rPr lang="en-US" sz="2400" smtClean="0"/>
              <a:t>Base *pBase = new Derived;</a:t>
            </a:r>
            <a:br>
              <a:rPr lang="en-US" sz="2400" smtClean="0"/>
            </a:br>
            <a:r>
              <a:rPr lang="en-US" sz="2400" smtClean="0"/>
              <a:t>…</a:t>
            </a:r>
            <a:br>
              <a:rPr lang="en-US" sz="2400" smtClean="0"/>
            </a:br>
            <a:r>
              <a:rPr lang="en-US" sz="2400" smtClean="0"/>
              <a:t>delete pBase;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Would call base class destructor even though</a:t>
            </a:r>
            <a:br>
              <a:rPr lang="en-US" sz="2400" smtClean="0"/>
            </a:br>
            <a:r>
              <a:rPr lang="en-US" sz="2400" smtClean="0"/>
              <a:t>pointing to Derived class object!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Making destructor </a:t>
            </a:r>
            <a:r>
              <a:rPr lang="en-US" sz="2400" b="1" i="1" smtClean="0"/>
              <a:t>virtual</a:t>
            </a:r>
            <a:r>
              <a:rPr lang="en-US" sz="2400" smtClean="0"/>
              <a:t> fixes this!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Good policy for all destructors to be virtual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9B5ADC8A-CACE-43F5-95AF-F757D3347810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Casting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Consider:</a:t>
            </a:r>
            <a:br>
              <a:rPr lang="en-US" sz="2800" smtClean="0"/>
            </a:br>
            <a:r>
              <a:rPr lang="en-US" sz="2400" smtClean="0"/>
              <a:t>Pet vpet;</a:t>
            </a:r>
            <a:br>
              <a:rPr lang="en-US" sz="2400" smtClean="0"/>
            </a:br>
            <a:r>
              <a:rPr lang="en-US" sz="2400" smtClean="0"/>
              <a:t>Dog vdog;</a:t>
            </a:r>
            <a:br>
              <a:rPr lang="en-US" sz="2400" smtClean="0"/>
            </a:br>
            <a:r>
              <a:rPr lang="en-US" sz="2400" smtClean="0"/>
              <a:t>…</a:t>
            </a:r>
            <a:br>
              <a:rPr lang="en-US" sz="2400" smtClean="0"/>
            </a:br>
            <a:r>
              <a:rPr lang="en-US" sz="2400" smtClean="0"/>
              <a:t>vdog = static_cast&lt;Dog&gt;(vpet);  //ILLEGAL!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Can’t cast a pet to be a dog, but:</a:t>
            </a:r>
            <a:br>
              <a:rPr lang="en-US" sz="2800" smtClean="0"/>
            </a:br>
            <a:r>
              <a:rPr lang="en-US" sz="2400" smtClean="0"/>
              <a:t>vpet = vdog;	// Legal!</a:t>
            </a:r>
            <a:br>
              <a:rPr lang="en-US" sz="2400" smtClean="0"/>
            </a:br>
            <a:r>
              <a:rPr lang="en-US" sz="2400" smtClean="0"/>
              <a:t>vpet = static_cast&lt;Pet&gt;(vdog);  //Also legal!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Upcasting is OK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From descendant type to ancestor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8D150787-0C97-4910-8935-C3A068BE9E95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Downcasting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Downcasting dangerous!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Casting from ancestor type to descended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Assumes information is "added"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be done with dynamic_cast:</a:t>
            </a:r>
            <a:br>
              <a:rPr lang="en-US" sz="2400" smtClean="0"/>
            </a:br>
            <a:r>
              <a:rPr lang="en-US" sz="2400" smtClean="0"/>
              <a:t>Pet *ppet;</a:t>
            </a:r>
            <a:br>
              <a:rPr lang="en-US" sz="2400" smtClean="0"/>
            </a:br>
            <a:r>
              <a:rPr lang="en-US" sz="2400" smtClean="0"/>
              <a:t>ppet = new Dog;</a:t>
            </a:r>
            <a:br>
              <a:rPr lang="en-US" sz="2400" smtClean="0"/>
            </a:br>
            <a:r>
              <a:rPr lang="en-US" sz="2400" smtClean="0"/>
              <a:t>Dog *pdog = dynamic_cast&lt;Dog*&gt;(ppet);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Legal, but dangerous!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Downcasting rarely done due to pitfalls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Must track all information to be added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All member functions must be virtual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DA179AD1-87A4-4339-ADA6-597F0A64C21E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Inner Workings of Virtual Functions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Don’t need to know how to use it!</a:t>
            </a:r>
          </a:p>
          <a:p>
            <a:pPr lvl="1" eaLnBrk="1" hangingPunct="1"/>
            <a:r>
              <a:rPr lang="en-US" sz="2400" smtClean="0"/>
              <a:t>Principle of information hiding</a:t>
            </a:r>
          </a:p>
          <a:p>
            <a:pPr eaLnBrk="1" hangingPunct="1"/>
            <a:r>
              <a:rPr lang="en-US" sz="2800" smtClean="0"/>
              <a:t>Virtual function table</a:t>
            </a:r>
          </a:p>
          <a:p>
            <a:pPr lvl="1" eaLnBrk="1" hangingPunct="1"/>
            <a:r>
              <a:rPr lang="en-US" sz="2400" smtClean="0"/>
              <a:t>Compiler creates it</a:t>
            </a:r>
          </a:p>
          <a:p>
            <a:pPr lvl="1" eaLnBrk="1" hangingPunct="1"/>
            <a:r>
              <a:rPr lang="en-US" sz="2400" smtClean="0"/>
              <a:t>Has pointers for each virtual member function</a:t>
            </a:r>
          </a:p>
          <a:p>
            <a:pPr lvl="1" eaLnBrk="1" hangingPunct="1"/>
            <a:r>
              <a:rPr lang="en-US" sz="2400" smtClean="0"/>
              <a:t>Points to location of correct code for that function</a:t>
            </a:r>
          </a:p>
          <a:p>
            <a:pPr eaLnBrk="1" hangingPunct="1"/>
            <a:r>
              <a:rPr lang="en-US" sz="2800" smtClean="0"/>
              <a:t>Objects of such classes also have pointer</a:t>
            </a:r>
          </a:p>
          <a:p>
            <a:pPr lvl="1" eaLnBrk="1" hangingPunct="1"/>
            <a:r>
              <a:rPr lang="en-US" sz="2400" smtClean="0"/>
              <a:t>Points to virtual function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D166EB00-03DD-4EF1-AAD8-DAF07142B361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1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Late binding delays decision of which</a:t>
            </a:r>
            <a:br>
              <a:rPr lang="en-US" smtClean="0"/>
            </a:br>
            <a:r>
              <a:rPr lang="en-US" smtClean="0"/>
              <a:t>member function is called until runtime</a:t>
            </a:r>
          </a:p>
          <a:p>
            <a:pPr lvl="1" eaLnBrk="1" hangingPunct="1"/>
            <a:r>
              <a:rPr lang="en-US" smtClean="0"/>
              <a:t>In C++, virtual functions use late binding</a:t>
            </a:r>
          </a:p>
          <a:p>
            <a:pPr eaLnBrk="1" hangingPunct="1"/>
            <a:r>
              <a:rPr lang="en-US" smtClean="0"/>
              <a:t>Pure virtual functions have no definition</a:t>
            </a:r>
          </a:p>
          <a:p>
            <a:pPr lvl="1" eaLnBrk="1" hangingPunct="1"/>
            <a:r>
              <a:rPr lang="en-US" smtClean="0"/>
              <a:t>Classes with at least one are abstract</a:t>
            </a:r>
          </a:p>
          <a:p>
            <a:pPr lvl="1" eaLnBrk="1" hangingPunct="1"/>
            <a:r>
              <a:rPr lang="en-US" smtClean="0"/>
              <a:t>No objects can be created from </a:t>
            </a:r>
            <a:br>
              <a:rPr lang="en-US" smtClean="0"/>
            </a:br>
            <a:r>
              <a:rPr lang="en-US" smtClean="0"/>
              <a:t>abstract class</a:t>
            </a:r>
          </a:p>
          <a:p>
            <a:pPr lvl="1" eaLnBrk="1" hangingPunct="1"/>
            <a:r>
              <a:rPr lang="en-US" smtClean="0"/>
              <a:t>Used strictly as base for others to derive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E3EDC718-C145-413A-BFA4-3FB62329C143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2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Derived class objects can be assigned to</a:t>
            </a:r>
            <a:br>
              <a:rPr lang="en-US" sz="2800" smtClean="0"/>
            </a:br>
            <a:r>
              <a:rPr lang="en-US" sz="2800" smtClean="0"/>
              <a:t>base class objects</a:t>
            </a:r>
          </a:p>
          <a:p>
            <a:pPr lvl="1" eaLnBrk="1" hangingPunct="1"/>
            <a:r>
              <a:rPr lang="en-US" sz="2400" smtClean="0"/>
              <a:t>Base class members are lost; slicing problem</a:t>
            </a:r>
          </a:p>
          <a:p>
            <a:pPr eaLnBrk="1" hangingPunct="1"/>
            <a:r>
              <a:rPr lang="en-US" sz="2800" smtClean="0"/>
              <a:t>Pointer assignments and dynamic objects</a:t>
            </a:r>
          </a:p>
          <a:p>
            <a:pPr lvl="1" eaLnBrk="1" hangingPunct="1"/>
            <a:r>
              <a:rPr lang="en-US" sz="2400" smtClean="0"/>
              <a:t>Allow "fix" to slicing problem</a:t>
            </a:r>
          </a:p>
          <a:p>
            <a:pPr eaLnBrk="1" hangingPunct="1"/>
            <a:r>
              <a:rPr lang="en-US" sz="2800" smtClean="0"/>
              <a:t>Make all destructors virtual</a:t>
            </a:r>
          </a:p>
          <a:p>
            <a:pPr lvl="1" eaLnBrk="1" hangingPunct="1"/>
            <a:r>
              <a:rPr lang="en-US" sz="2400" smtClean="0"/>
              <a:t>Good programming practice</a:t>
            </a:r>
          </a:p>
          <a:p>
            <a:pPr lvl="1" eaLnBrk="1" hangingPunct="1"/>
            <a:r>
              <a:rPr lang="en-US" sz="2400" smtClean="0"/>
              <a:t>Ensures memory correctly de-allocated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8885A655-C495-4B9B-8C4F-8FDD9A777C99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Figures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Best explained by example: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Classes for several kinds of figures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Rectangles, circles, ovals,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Each figure an object of different class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Rectangle data: height, width, center point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Circle data: center point, radius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All derive from one parent-class: Figure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Require function: draw()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Different instructions for each figure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BECF7F9E-1E54-43BB-B846-E5968E411FA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Figures Example 2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class needs different </a:t>
            </a:r>
            <a:r>
              <a:rPr lang="en-US" i="1" smtClean="0"/>
              <a:t>draw</a:t>
            </a:r>
            <a:r>
              <a:rPr lang="en-US" smtClean="0"/>
              <a:t> function</a:t>
            </a:r>
          </a:p>
          <a:p>
            <a:pPr eaLnBrk="1" hangingPunct="1"/>
            <a:r>
              <a:rPr lang="en-US" smtClean="0"/>
              <a:t>Can be called "draw" in each class, so:</a:t>
            </a:r>
            <a:br>
              <a:rPr lang="en-US" smtClean="0"/>
            </a:br>
            <a:r>
              <a:rPr lang="en-US" sz="2800" smtClean="0"/>
              <a:t>Rectangle r;</a:t>
            </a:r>
            <a:br>
              <a:rPr lang="en-US" sz="2800" smtClean="0"/>
            </a:br>
            <a:r>
              <a:rPr lang="en-US" sz="2800" smtClean="0"/>
              <a:t>Circle c;</a:t>
            </a:r>
            <a:br>
              <a:rPr lang="en-US" sz="2800" smtClean="0"/>
            </a:br>
            <a:r>
              <a:rPr lang="en-US" sz="2800" smtClean="0"/>
              <a:t>r.draw();  //Calls Rectangle class’s draw</a:t>
            </a:r>
            <a:br>
              <a:rPr lang="en-US" sz="2800" smtClean="0"/>
            </a:br>
            <a:r>
              <a:rPr lang="en-US" sz="2800" smtClean="0"/>
              <a:t>c.draw(); //Calls Circle class’s draw</a:t>
            </a:r>
          </a:p>
          <a:p>
            <a:pPr eaLnBrk="1" hangingPunct="1"/>
            <a:r>
              <a:rPr lang="en-US" smtClean="0"/>
              <a:t>Nothing new here yet…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A2642DD9-37A4-448D-9CEB-A0E5A3634A0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Figures Example: center()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800" smtClean="0"/>
              <a:t>Parent class Figure contains functions</a:t>
            </a:r>
            <a:br>
              <a:rPr lang="en-US" sz="2800" smtClean="0"/>
            </a:br>
            <a:r>
              <a:rPr lang="en-US" sz="2800" smtClean="0"/>
              <a:t>that apply to "all" figures; consider:</a:t>
            </a:r>
            <a:br>
              <a:rPr lang="en-US" sz="2800" smtClean="0"/>
            </a:br>
            <a:r>
              <a:rPr lang="en-US" sz="2800" smtClean="0"/>
              <a:t>center(): moves a figure to center of screen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Erases 1</a:t>
            </a:r>
            <a:r>
              <a:rPr lang="en-US" sz="2400" baseline="30000" smtClean="0"/>
              <a:t>st</a:t>
            </a:r>
            <a:r>
              <a:rPr lang="en-US" sz="2400" smtClean="0"/>
              <a:t>, then re-draws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So Figure::center() would use function draw()</a:t>
            </a:r>
            <a:br>
              <a:rPr lang="en-US" sz="2400" smtClean="0"/>
            </a:br>
            <a:r>
              <a:rPr lang="en-US" sz="2400" smtClean="0"/>
              <a:t>to re-draw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Complications!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sz="2000" smtClean="0"/>
              <a:t>Which draw() function?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sz="2000" smtClean="0"/>
              <a:t>From which class?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60FB7C40-35E4-42E4-848F-FF44E4C2260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Figures Example: New Figure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Consider new kind of figure comes along:</a:t>
            </a:r>
            <a:br>
              <a:rPr lang="en-US" sz="2400" smtClean="0"/>
            </a:br>
            <a:r>
              <a:rPr lang="en-US" sz="2000" smtClean="0"/>
              <a:t>Triangle class</a:t>
            </a:r>
            <a:br>
              <a:rPr lang="en-US" sz="2000" smtClean="0"/>
            </a:br>
            <a:r>
              <a:rPr lang="en-US" sz="2000" smtClean="0"/>
              <a:t>	derived from Figure class</a:t>
            </a:r>
          </a:p>
          <a:p>
            <a:pPr eaLnBrk="1" hangingPunct="1"/>
            <a:r>
              <a:rPr lang="en-US" sz="2400" smtClean="0"/>
              <a:t>Function center() inherited from Figure</a:t>
            </a:r>
          </a:p>
          <a:p>
            <a:pPr lvl="1" eaLnBrk="1" hangingPunct="1"/>
            <a:r>
              <a:rPr lang="en-US" sz="2000" smtClean="0"/>
              <a:t>Will it work for triangles?</a:t>
            </a:r>
          </a:p>
          <a:p>
            <a:pPr lvl="1" eaLnBrk="1" hangingPunct="1"/>
            <a:r>
              <a:rPr lang="en-US" sz="2000" smtClean="0"/>
              <a:t>It uses draw(), which is different for each figure!</a:t>
            </a:r>
          </a:p>
          <a:p>
            <a:pPr lvl="1" eaLnBrk="1" hangingPunct="1"/>
            <a:r>
              <a:rPr lang="en-US" sz="2000" smtClean="0"/>
              <a:t>It will use Figure::draw() 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won’t work for triangles</a:t>
            </a:r>
          </a:p>
          <a:p>
            <a:pPr eaLnBrk="1" hangingPunct="1"/>
            <a:r>
              <a:rPr lang="en-US" sz="2400" smtClean="0"/>
              <a:t>Want inherited function center() to use function</a:t>
            </a:r>
            <a:br>
              <a:rPr lang="en-US" sz="2400" smtClean="0"/>
            </a:br>
            <a:r>
              <a:rPr lang="en-US" sz="2400" smtClean="0"/>
              <a:t>Triangle::draw() NOT function Figure::draw()</a:t>
            </a:r>
          </a:p>
          <a:p>
            <a:pPr lvl="1" eaLnBrk="1" hangingPunct="1"/>
            <a:r>
              <a:rPr lang="en-US" sz="2000" smtClean="0"/>
              <a:t>But class Triangle wasn’t even WRITTEN when</a:t>
            </a:r>
            <a:br>
              <a:rPr lang="en-US" sz="2000" smtClean="0"/>
            </a:br>
            <a:r>
              <a:rPr lang="en-US" sz="2000" smtClean="0"/>
              <a:t>Figure::center() was!  Doesn’t know "triangles"!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E4C894E9-D019-4477-809C-E5049D23CCAD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Figures Example: Virtual!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Virtual functions are the answer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Tells compiler: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"Don’t know how function is implemented"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"Wait until used in program"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"Then get implementation from object</a:t>
            </a:r>
            <a:br>
              <a:rPr lang="en-US" smtClean="0"/>
            </a:br>
            <a:r>
              <a:rPr lang="en-US" smtClean="0"/>
              <a:t>instance"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Called late binding or dynamic binding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Virtual functions implement late binding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E439A100-31BB-4110-B819-D438CCD7F388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Virtual Functions: Another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Bigger example best to demonstrate</a:t>
            </a:r>
          </a:p>
          <a:p>
            <a:pPr eaLnBrk="1" hangingPunct="1"/>
            <a:r>
              <a:rPr lang="en-US" smtClean="0"/>
              <a:t>Record-keeping program for automotive</a:t>
            </a:r>
            <a:br>
              <a:rPr lang="en-US" smtClean="0"/>
            </a:br>
            <a:r>
              <a:rPr lang="en-US" smtClean="0"/>
              <a:t>parts store</a:t>
            </a:r>
          </a:p>
          <a:p>
            <a:pPr lvl="1" eaLnBrk="1" hangingPunct="1"/>
            <a:r>
              <a:rPr lang="en-US" smtClean="0"/>
              <a:t>Track sales</a:t>
            </a:r>
          </a:p>
          <a:p>
            <a:pPr lvl="1" eaLnBrk="1" hangingPunct="1"/>
            <a:r>
              <a:rPr lang="en-US" smtClean="0"/>
              <a:t>Don’t know all sales yet</a:t>
            </a:r>
          </a:p>
          <a:p>
            <a:pPr lvl="1" eaLnBrk="1" hangingPunct="1"/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only regular retail sales</a:t>
            </a:r>
          </a:p>
          <a:p>
            <a:pPr lvl="1" eaLnBrk="1" hangingPunct="1"/>
            <a:r>
              <a:rPr lang="en-US" smtClean="0"/>
              <a:t>Later: Discount sales, mail-order, etc.</a:t>
            </a:r>
          </a:p>
          <a:p>
            <a:pPr lvl="2" eaLnBrk="1" hangingPunct="1"/>
            <a:r>
              <a:rPr lang="en-US" smtClean="0"/>
              <a:t>Depend on other factors besides just price, tax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</a:t>
            </a:r>
            <a:fld id="{CA984E34-28DD-47E9-A10C-E87064CBE14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1221</Words>
  <Application>Microsoft Office PowerPoint</Application>
  <PresentationFormat>On-screen Show (4:3)</PresentationFormat>
  <Paragraphs>384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Courier New</vt:lpstr>
      <vt:lpstr>Giovanni</vt:lpstr>
      <vt:lpstr>Times New Roman</vt:lpstr>
      <vt:lpstr>Wingdings</vt:lpstr>
      <vt:lpstr>Office Theme</vt:lpstr>
      <vt:lpstr>Chapter 15</vt:lpstr>
      <vt:lpstr>Learning Objectives</vt:lpstr>
      <vt:lpstr>Virtual Function Basics</vt:lpstr>
      <vt:lpstr>Figures Example</vt:lpstr>
      <vt:lpstr>Figures Example 2</vt:lpstr>
      <vt:lpstr>Figures Example: center()</vt:lpstr>
      <vt:lpstr>Figures Example: New Figure</vt:lpstr>
      <vt:lpstr>Figures Example: Virtual!</vt:lpstr>
      <vt:lpstr>Virtual Functions: Another Example</vt:lpstr>
      <vt:lpstr>Virtual Functions: Auto Parts</vt:lpstr>
      <vt:lpstr>Class Sale Definition</vt:lpstr>
      <vt:lpstr>Member Functions  savings and operator &lt;</vt:lpstr>
      <vt:lpstr>Class Sale</vt:lpstr>
      <vt:lpstr>Derived Class DiscountSale Defined</vt:lpstr>
      <vt:lpstr>DiscountSale’s Implementation  of bill()</vt:lpstr>
      <vt:lpstr>DiscountSale’s Implementation  of bill()</vt:lpstr>
      <vt:lpstr>Derived Class DiscountSale</vt:lpstr>
      <vt:lpstr>Virtual: Wow!</vt:lpstr>
      <vt:lpstr>Virtual: How?</vt:lpstr>
      <vt:lpstr>Overriding</vt:lpstr>
      <vt:lpstr>C++11 override keyword</vt:lpstr>
      <vt:lpstr>C++11 final keyword</vt:lpstr>
      <vt:lpstr>Virtual Functions: Why Not All?</vt:lpstr>
      <vt:lpstr>Pure Virtual Functions</vt:lpstr>
      <vt:lpstr>Abstract Base Classes</vt:lpstr>
      <vt:lpstr>Extended Type Compatibility</vt:lpstr>
      <vt:lpstr>Extended Type  Compatibility Example</vt:lpstr>
      <vt:lpstr>Classes Pet and Dog</vt:lpstr>
      <vt:lpstr>Using Classes Pet and Dog</vt:lpstr>
      <vt:lpstr>Slicing Problem</vt:lpstr>
      <vt:lpstr>Slicing Problem Fix</vt:lpstr>
      <vt:lpstr>Slicing Problem Example</vt:lpstr>
      <vt:lpstr>Slicing Problem Example</vt:lpstr>
      <vt:lpstr>Virtual Destructors</vt:lpstr>
      <vt:lpstr>Casting</vt:lpstr>
      <vt:lpstr>Downcasting</vt:lpstr>
      <vt:lpstr>Inner Workings of Virtual Functions</vt:lpstr>
      <vt:lpstr>Summary 1</vt:lpstr>
      <vt:lpstr>Summary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Kenrick Mock</cp:lastModifiedBy>
  <cp:revision>18</cp:revision>
  <dcterms:created xsi:type="dcterms:W3CDTF">2006-08-16T00:00:00Z</dcterms:created>
  <dcterms:modified xsi:type="dcterms:W3CDTF">2015-04-01T10:34:51Z</dcterms:modified>
</cp:coreProperties>
</file>