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C66A2-A2D8-43F2-B22F-DC940AF390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186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10C84-056A-439C-929A-85834C2A419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5095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0C757F-95EB-42E1-B480-11494DFB0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0230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465A87-4009-4EBD-9E2C-23FACE2724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668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12A96D-7196-4BD5-AB80-9CB599CA0EC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1981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A703C-E56E-442E-95DA-3946D2FEF8C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4954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666A7-2639-4909-9FE6-C6D2EA1BEF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7262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194E16-2A77-4231-871B-028F604A5C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65090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725AE0-EBBE-427A-89EA-21C907D2391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1242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89966-7444-4E32-9DC0-08D84A6E8D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51828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AE6F37-0393-4B7C-AE7A-A36EC096AD4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0757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89E933-8292-4CF2-8713-2C926DC5DF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326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E60BE-B7AC-4753-AC8C-F419E3822D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50064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879A7-CB66-47CF-91DC-E29519D8A03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17123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9E463-FABB-48EE-B3AB-4F85C6F7215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0694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374FE-E212-482C-98EB-D6A4CF3CFB2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59879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90FC22-8D20-4923-9182-F3166742F4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06293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A61A9-BFF1-4BC0-813F-2183F6CC55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82513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AEFB7-C5EE-42CC-AED2-CFF670F0FE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1469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83773F-8129-4036-86E3-80D0018701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55146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203DC-AED0-482E-BA49-42D88D44381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5006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A69015-0385-4776-B431-6E04F00F8F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701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DE118-AD1C-4A28-817C-43E35B4CA47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03106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72836-F337-438A-9865-CDAA2A0E71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93970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4FA10-5BB8-46F9-A872-5850DD44EC3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50828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65659-F98C-4D00-93F4-687B798697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50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231A8-396D-42CF-9AA1-CEFBFD71C9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1233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36C4AD-93E5-4DDA-A6F3-F81AE7B3F7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238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7AF57D-D816-489E-B834-8793803C40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2669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CD4609-4E6B-45F6-99FE-90A3DBDDAC0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1021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082F24-DCEB-435B-8C89-E5EF833EE0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4534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883704-E192-4550-85AE-154882D396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9932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Templates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a Function Template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 following call:</a:t>
            </a:r>
            <a:br>
              <a:rPr lang="en-US" smtClean="0"/>
            </a:br>
            <a:r>
              <a:rPr lang="en-US" smtClean="0"/>
              <a:t>swapValues(int1, int2);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C++ compiler "generates" function definition for two int parameters </a:t>
            </a:r>
            <a:br>
              <a:rPr lang="en-US" smtClean="0"/>
            </a:br>
            <a:r>
              <a:rPr lang="en-US" smtClean="0"/>
              <a:t>using template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Likewise for all other types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Needn’t do anything "special" in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Required definition automatically generated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1365513B-8D85-407B-B453-38CC024D2E8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Function Template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Declaration/prototype:</a:t>
            </a:r>
            <a:br>
              <a:rPr lang="en-US" sz="2800" smtClean="0"/>
            </a:br>
            <a:r>
              <a:rPr lang="en-US" sz="2400" smtClean="0"/>
              <a:t>Template&lt;class T&gt;</a:t>
            </a:r>
            <a:br>
              <a:rPr lang="en-US" sz="2400" smtClean="0"/>
            </a:br>
            <a:r>
              <a:rPr lang="en-US" sz="2400" smtClean="0"/>
              <a:t>void showStuff(int stuff1, T stuff2, T stuff3);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Definition:</a:t>
            </a:r>
            <a:br>
              <a:rPr lang="en-US" sz="2800" smtClean="0"/>
            </a:br>
            <a:r>
              <a:rPr lang="en-US" sz="2400" smtClean="0"/>
              <a:t>template&lt;class T&gt;</a:t>
            </a:r>
            <a:br>
              <a:rPr lang="en-US" sz="2400" smtClean="0"/>
            </a:br>
            <a:r>
              <a:rPr lang="en-US" sz="2400" smtClean="0"/>
              <a:t>void showStuff(int stuff1, T stuff2, T stuff3)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cout &lt;&lt; stuff1 &lt;&lt; endl</a:t>
            </a:r>
            <a:br>
              <a:rPr lang="en-US" sz="2400" smtClean="0"/>
            </a:br>
            <a:r>
              <a:rPr lang="en-US" sz="2400" smtClean="0"/>
              <a:t>		&lt;&lt; stuff2 &lt;&lt; endl</a:t>
            </a:r>
            <a:br>
              <a:rPr lang="en-US" sz="2400" smtClean="0"/>
            </a:br>
            <a:r>
              <a:rPr lang="en-US" sz="2400" smtClean="0"/>
              <a:t>		&lt;&lt; stuff3 &lt;&lt; endl;</a:t>
            </a:r>
            <a:br>
              <a:rPr lang="en-US" sz="2400" smtClean="0"/>
            </a:br>
            <a:r>
              <a:rPr lang="en-US" sz="24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76AC28D-00F5-4756-A820-C30BB6A198E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showStuff Call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function call:</a:t>
            </a:r>
            <a:br>
              <a:rPr lang="en-US" sz="2800" smtClean="0"/>
            </a:br>
            <a:r>
              <a:rPr lang="en-US" sz="2800" smtClean="0"/>
              <a:t>showStuff(2, 3.3, 4.4);</a:t>
            </a:r>
          </a:p>
          <a:p>
            <a:pPr eaLnBrk="1" hangingPunct="1"/>
            <a:r>
              <a:rPr lang="en-US" sz="2800" smtClean="0"/>
              <a:t>Compiler generates function definition</a:t>
            </a:r>
          </a:p>
          <a:p>
            <a:pPr lvl="1" eaLnBrk="1" hangingPunct="1"/>
            <a:r>
              <a:rPr lang="en-US" sz="2400" smtClean="0"/>
              <a:t>Replaces T with double</a:t>
            </a:r>
          </a:p>
          <a:p>
            <a:pPr lvl="2" eaLnBrk="1" hangingPunct="1"/>
            <a:r>
              <a:rPr lang="en-US" sz="2000" smtClean="0"/>
              <a:t>Since second parameter is type double</a:t>
            </a:r>
          </a:p>
          <a:p>
            <a:pPr eaLnBrk="1" hangingPunct="1"/>
            <a:r>
              <a:rPr lang="en-US" sz="2800" smtClean="0"/>
              <a:t>Displays:</a:t>
            </a:r>
            <a:br>
              <a:rPr lang="en-US" sz="2800" smtClean="0"/>
            </a:br>
            <a:r>
              <a:rPr lang="en-US" sz="2800" smtClean="0"/>
              <a:t>2</a:t>
            </a:r>
            <a:br>
              <a:rPr lang="en-US" sz="2800" smtClean="0"/>
            </a:br>
            <a:r>
              <a:rPr lang="en-US" sz="2800" smtClean="0"/>
              <a:t>3.3</a:t>
            </a:r>
            <a:br>
              <a:rPr lang="en-US" sz="2800" smtClean="0"/>
            </a:br>
            <a:r>
              <a:rPr lang="en-US" sz="2800" smtClean="0"/>
              <a:t>4.4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7A14FB3-6B75-4FF5-BBEC-D4CA1AB9F5E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Complications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declarations and definitions</a:t>
            </a:r>
          </a:p>
          <a:p>
            <a:pPr lvl="1" eaLnBrk="1" hangingPunct="1"/>
            <a:r>
              <a:rPr lang="en-US" smtClean="0"/>
              <a:t>Typically we have them separate</a:t>
            </a:r>
          </a:p>
          <a:p>
            <a:pPr lvl="1" eaLnBrk="1" hangingPunct="1"/>
            <a:r>
              <a:rPr lang="en-US" smtClean="0"/>
              <a:t>For templates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not supported on </a:t>
            </a:r>
            <a:br>
              <a:rPr lang="en-US" smtClean="0"/>
            </a:br>
            <a:r>
              <a:rPr lang="en-US" smtClean="0"/>
              <a:t>most compilers!</a:t>
            </a:r>
          </a:p>
          <a:p>
            <a:pPr eaLnBrk="1" hangingPunct="1"/>
            <a:r>
              <a:rPr lang="en-US" smtClean="0"/>
              <a:t>Safest to place template function</a:t>
            </a:r>
            <a:br>
              <a:rPr lang="en-US" smtClean="0"/>
            </a:br>
            <a:r>
              <a:rPr lang="en-US" smtClean="0"/>
              <a:t>definition in file where invoked</a:t>
            </a:r>
          </a:p>
          <a:p>
            <a:pPr lvl="1" eaLnBrk="1" hangingPunct="1"/>
            <a:r>
              <a:rPr lang="en-US" smtClean="0"/>
              <a:t>Many compilers require it appear 1</a:t>
            </a:r>
            <a:r>
              <a:rPr lang="en-US" baseline="30000" smtClean="0"/>
              <a:t>st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Often we #include all template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1CF7CA9A-E5F8-4A3E-9B09-64DD175DA5A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Compiler Complications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Check your compiler’s specific requirements</a:t>
            </a:r>
          </a:p>
          <a:p>
            <a:pPr lvl="1" eaLnBrk="1" hangingPunct="1"/>
            <a:r>
              <a:rPr lang="en-US" sz="2400" smtClean="0"/>
              <a:t>Some need to set special options</a:t>
            </a:r>
          </a:p>
          <a:p>
            <a:pPr lvl="1" eaLnBrk="1" hangingPunct="1"/>
            <a:r>
              <a:rPr lang="en-US" sz="2400" smtClean="0"/>
              <a:t>Some require special order of arrangement</a:t>
            </a:r>
            <a:br>
              <a:rPr lang="en-US" sz="2400" smtClean="0"/>
            </a:br>
            <a:r>
              <a:rPr lang="en-US" sz="2400" smtClean="0"/>
              <a:t>of template definitions vs. other file items</a:t>
            </a:r>
          </a:p>
          <a:p>
            <a:pPr eaLnBrk="1" hangingPunct="1"/>
            <a:r>
              <a:rPr lang="en-US" sz="2800" smtClean="0"/>
              <a:t>Most usable template program layout:</a:t>
            </a:r>
          </a:p>
          <a:p>
            <a:pPr lvl="1" eaLnBrk="1" hangingPunct="1"/>
            <a:r>
              <a:rPr lang="en-US" sz="2400" smtClean="0"/>
              <a:t>Template definition in same file it’s used</a:t>
            </a:r>
          </a:p>
          <a:p>
            <a:pPr lvl="1" eaLnBrk="1" hangingPunct="1"/>
            <a:r>
              <a:rPr lang="en-US" sz="2400" smtClean="0"/>
              <a:t>Ensure template definition precedes all uses</a:t>
            </a:r>
          </a:p>
          <a:p>
            <a:pPr lvl="2" eaLnBrk="1" hangingPunct="1"/>
            <a:r>
              <a:rPr lang="en-US" sz="2000" smtClean="0"/>
              <a:t>Can #include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5A32E64-F6BD-44ED-9153-DBAD5F4B663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Type Parameters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have:</a:t>
            </a:r>
            <a:br>
              <a:rPr lang="en-US" smtClean="0"/>
            </a:br>
            <a:r>
              <a:rPr lang="en-US" smtClean="0"/>
              <a:t>template&lt;class T1, class T2&gt;</a:t>
            </a:r>
          </a:p>
          <a:p>
            <a:pPr eaLnBrk="1" hangingPunct="1"/>
            <a:r>
              <a:rPr lang="en-US" smtClean="0"/>
              <a:t>Not typical</a:t>
            </a:r>
          </a:p>
          <a:p>
            <a:pPr lvl="1" eaLnBrk="1" hangingPunct="1"/>
            <a:r>
              <a:rPr lang="en-US" smtClean="0"/>
              <a:t>Usually only need one "replaceable" type</a:t>
            </a:r>
          </a:p>
          <a:p>
            <a:pPr lvl="1" eaLnBrk="1" hangingPunct="1"/>
            <a:r>
              <a:rPr lang="en-US" smtClean="0"/>
              <a:t>Cannot have "unused" </a:t>
            </a:r>
            <a:br>
              <a:rPr lang="en-US" smtClean="0"/>
            </a:br>
            <a:r>
              <a:rPr lang="en-US" smtClean="0"/>
              <a:t>template parameters</a:t>
            </a:r>
          </a:p>
          <a:p>
            <a:pPr lvl="2" eaLnBrk="1" hangingPunct="1"/>
            <a:r>
              <a:rPr lang="en-US" smtClean="0"/>
              <a:t>Each must be "used" in definition</a:t>
            </a:r>
          </a:p>
          <a:p>
            <a:pPr lvl="2" eaLnBrk="1" hangingPunct="1"/>
            <a:r>
              <a:rPr lang="en-US" smtClean="0"/>
              <a:t>Error otherwise!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B5C8DF7-17FC-43D1-9555-CEE05364B01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Abstraction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Refers to implementing templates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Express algorithms in "general" way: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Algorithm applies to variables of any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Ignore incidental detail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Concentrate on substantive parts </a:t>
            </a:r>
            <a:br>
              <a:rPr lang="en-US" smtClean="0"/>
            </a:br>
            <a:r>
              <a:rPr lang="en-US" smtClean="0"/>
              <a:t>of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Function templates are one way C++</a:t>
            </a:r>
            <a:br>
              <a:rPr lang="en-US" smtClean="0"/>
            </a:br>
            <a:r>
              <a:rPr lang="en-US" smtClean="0"/>
              <a:t>supports algorithm abstraction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64D0FCE-BCB4-4ECB-AC0E-FB555B243D7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Templates Strategies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Develop function normally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Using actual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Completely debug "ordinary"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Then convert to template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Replace type names with type parameter </a:t>
            </a:r>
            <a:br>
              <a:rPr lang="en-US" sz="2400" smtClean="0"/>
            </a:br>
            <a:r>
              <a:rPr lang="en-US" sz="2400" smtClean="0"/>
              <a:t>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Easier to solve "concrete"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Deal with algorithm, not template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452C2A5E-522F-418B-A514-9B220A87009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Inappropriate Types in Templates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use any type in template for which</a:t>
            </a:r>
            <a:br>
              <a:rPr lang="en-US" sz="2800" smtClean="0"/>
            </a:br>
            <a:r>
              <a:rPr lang="en-US" sz="2800" smtClean="0"/>
              <a:t>code makes "sense"</a:t>
            </a:r>
          </a:p>
          <a:p>
            <a:pPr lvl="1" eaLnBrk="1" hangingPunct="1"/>
            <a:r>
              <a:rPr lang="en-US" sz="2400" smtClean="0"/>
              <a:t>Code must behave in appropriate way</a:t>
            </a:r>
          </a:p>
          <a:p>
            <a:pPr eaLnBrk="1" hangingPunct="1"/>
            <a:r>
              <a:rPr lang="en-US" sz="2800" smtClean="0"/>
              <a:t>e.g., swapValues() template function</a:t>
            </a:r>
          </a:p>
          <a:p>
            <a:pPr lvl="1" eaLnBrk="1" hangingPunct="1"/>
            <a:r>
              <a:rPr lang="en-US" sz="2400" smtClean="0"/>
              <a:t>Cannot use type for which assignment operator isn’t defined</a:t>
            </a:r>
          </a:p>
          <a:p>
            <a:pPr lvl="1" eaLnBrk="1" hangingPunct="1"/>
            <a:r>
              <a:rPr lang="en-US" sz="2400" smtClean="0"/>
              <a:t>Example: an array:</a:t>
            </a:r>
            <a:br>
              <a:rPr lang="en-US" sz="2400" smtClean="0"/>
            </a:br>
            <a:r>
              <a:rPr lang="en-US" sz="2400" smtClean="0"/>
              <a:t>int a[10], b[10];</a:t>
            </a:r>
            <a:br>
              <a:rPr lang="en-US" sz="2400" smtClean="0"/>
            </a:br>
            <a:r>
              <a:rPr lang="en-US" sz="2400" smtClean="0"/>
              <a:t>swapValues(a, b);</a:t>
            </a:r>
          </a:p>
          <a:p>
            <a:pPr lvl="2" eaLnBrk="1" hangingPunct="1"/>
            <a:r>
              <a:rPr lang="en-US" sz="2000" smtClean="0"/>
              <a:t>Arrays cannot be "assigned"!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28D1A10-1D2B-4DA9-B926-BB656803E68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also "generalize" classes</a:t>
            </a:r>
            <a:br>
              <a:rPr lang="en-US" smtClean="0"/>
            </a:br>
            <a:r>
              <a:rPr lang="en-US" smtClean="0"/>
              <a:t>template&lt;class T&gt;</a:t>
            </a:r>
          </a:p>
          <a:p>
            <a:pPr lvl="1" eaLnBrk="1" hangingPunct="1"/>
            <a:r>
              <a:rPr lang="en-US" smtClean="0"/>
              <a:t>Can also apply to class definition</a:t>
            </a:r>
          </a:p>
          <a:p>
            <a:pPr lvl="1" eaLnBrk="1" hangingPunct="1"/>
            <a:r>
              <a:rPr lang="en-US" smtClean="0"/>
              <a:t>All instances of "T" in class definition replaced by type parameter</a:t>
            </a:r>
          </a:p>
          <a:p>
            <a:pPr lvl="1" eaLnBrk="1" hangingPunct="1"/>
            <a:r>
              <a:rPr lang="en-US" smtClean="0"/>
              <a:t>Just like for function templates!</a:t>
            </a:r>
          </a:p>
          <a:p>
            <a:pPr eaLnBrk="1" hangingPunct="1"/>
            <a:r>
              <a:rPr lang="en-US" smtClean="0"/>
              <a:t>Once template defined, can declare</a:t>
            </a:r>
            <a:br>
              <a:rPr lang="en-US" smtClean="0"/>
            </a:br>
            <a:r>
              <a:rPr lang="en-US" smtClean="0"/>
              <a:t>objects 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2D3FB25-7864-4CCA-A507-1A9CF6F7616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Function Templates</a:t>
            </a:r>
          </a:p>
          <a:p>
            <a:pPr lvl="1" eaLnBrk="1" hangingPunct="1"/>
            <a:r>
              <a:rPr lang="en-US" sz="2400" dirty="0" smtClean="0"/>
              <a:t>Syntax, defining</a:t>
            </a:r>
          </a:p>
          <a:p>
            <a:pPr lvl="1" eaLnBrk="1" hangingPunct="1"/>
            <a:r>
              <a:rPr lang="en-US" sz="2400" dirty="0" smtClean="0"/>
              <a:t>Compiler complications</a:t>
            </a:r>
          </a:p>
          <a:p>
            <a:pPr eaLnBrk="1" hangingPunct="1"/>
            <a:r>
              <a:rPr lang="en-US" sz="2800" dirty="0" smtClean="0"/>
              <a:t>Class Templates</a:t>
            </a:r>
          </a:p>
          <a:p>
            <a:pPr lvl="1" eaLnBrk="1" hangingPunct="1"/>
            <a:r>
              <a:rPr lang="en-US" sz="2400" dirty="0" smtClean="0"/>
              <a:t>Syntax</a:t>
            </a:r>
          </a:p>
          <a:p>
            <a:pPr lvl="1" eaLnBrk="1" hangingPunct="1"/>
            <a:r>
              <a:rPr lang="en-US" sz="2400" dirty="0" smtClean="0"/>
              <a:t>Example: array template class</a:t>
            </a:r>
          </a:p>
          <a:p>
            <a:pPr eaLnBrk="1" hangingPunct="1"/>
            <a:r>
              <a:rPr lang="en-US" sz="2800" dirty="0" smtClean="0"/>
              <a:t>Templates and Inheritance</a:t>
            </a:r>
          </a:p>
          <a:p>
            <a:pPr lvl="1" eaLnBrk="1" hangingPunct="1"/>
            <a:r>
              <a:rPr lang="en-US" sz="2400" dirty="0" smtClean="0"/>
              <a:t>Example: partially-filled array template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1358AF6F-26EC-4DDD-82B5-06D5C04A2EA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 Definition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400" smtClean="0"/>
              <a:t>template&lt;class T&gt;</a:t>
            </a:r>
            <a:br>
              <a:rPr lang="en-US" sz="2400" smtClean="0"/>
            </a:br>
            <a:r>
              <a:rPr lang="en-US" sz="2400" smtClean="0"/>
              <a:t>class Pair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	Pair();</a:t>
            </a:r>
            <a:br>
              <a:rPr lang="en-US" sz="2400" smtClean="0"/>
            </a:br>
            <a:r>
              <a:rPr lang="en-US" sz="2400" smtClean="0"/>
              <a:t>	Pair(T firstVal, T secondVal);</a:t>
            </a:r>
            <a:br>
              <a:rPr lang="en-US" sz="2400" smtClean="0"/>
            </a:br>
            <a:r>
              <a:rPr lang="en-US" sz="2400" smtClean="0"/>
              <a:t>	void setFirst(T newVal);</a:t>
            </a:r>
            <a:br>
              <a:rPr lang="en-US" sz="2400" smtClean="0"/>
            </a:br>
            <a:r>
              <a:rPr lang="en-US" sz="2400" smtClean="0"/>
              <a:t>	void setSecond(T newVal);</a:t>
            </a:r>
            <a:br>
              <a:rPr lang="en-US" sz="2400" smtClean="0"/>
            </a:br>
            <a:r>
              <a:rPr lang="en-US" sz="2400" smtClean="0"/>
              <a:t>	T getFirst() const;</a:t>
            </a:r>
            <a:br>
              <a:rPr lang="en-US" sz="2400" smtClean="0"/>
            </a:br>
            <a:r>
              <a:rPr lang="en-US" sz="2400" smtClean="0"/>
              <a:t>	T getSecond() const;</a:t>
            </a:r>
            <a:br>
              <a:rPr lang="en-US" sz="2400" smtClean="0"/>
            </a:br>
            <a:r>
              <a:rPr lang="en-US" sz="2400" smtClean="0"/>
              <a:t>private:</a:t>
            </a:r>
            <a:br>
              <a:rPr lang="en-US" sz="2400" smtClean="0"/>
            </a:br>
            <a:r>
              <a:rPr lang="en-US" sz="2400" smtClean="0"/>
              <a:t>	T first; T second;</a:t>
            </a:r>
            <a:br>
              <a:rPr lang="en-US" sz="2400" smtClean="0"/>
            </a:br>
            <a:r>
              <a:rPr lang="en-US" sz="2400" smtClean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E8A8185-E3C0-44C3-8828-736E19BE0DE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Class Pair Members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smtClean="0"/>
              <a:t>template&lt;class T&gt;</a:t>
            </a:r>
            <a:br>
              <a:rPr lang="en-US" sz="2800" smtClean="0"/>
            </a:br>
            <a:r>
              <a:rPr lang="en-US" sz="2800" smtClean="0"/>
              <a:t>Pair&lt;T&gt;::Pair(T firstVal, T secondVal)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first = firstVal;</a:t>
            </a:r>
            <a:br>
              <a:rPr lang="en-US" sz="2800" smtClean="0"/>
            </a:br>
            <a:r>
              <a:rPr lang="en-US" sz="2800" smtClean="0"/>
              <a:t>	second = secondVal;</a:t>
            </a:r>
            <a:br>
              <a:rPr lang="en-US" sz="2800" smtClean="0"/>
            </a:br>
            <a:r>
              <a:rPr lang="en-US" sz="2800" smtClean="0"/>
              <a:t>}</a:t>
            </a:r>
            <a:br>
              <a:rPr lang="en-US" sz="2800" smtClean="0"/>
            </a:br>
            <a:r>
              <a:rPr lang="en-US" sz="2800" smtClean="0"/>
              <a:t>template&lt;class T&gt;</a:t>
            </a:r>
            <a:br>
              <a:rPr lang="en-US" sz="2800" smtClean="0"/>
            </a:br>
            <a:r>
              <a:rPr lang="en-US" sz="2800" smtClean="0"/>
              <a:t>void Pair&lt;T&gt;::setFirst(T newVal)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first = newVal;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54F8547-80D4-4C33-8A9D-D3D1EC3B0B2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Class Pair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Objects of class have "pair" of values of </a:t>
            </a:r>
            <a:br>
              <a:rPr lang="en-US" sz="2800" smtClean="0"/>
            </a:br>
            <a:r>
              <a:rPr lang="en-US" sz="2800" smtClean="0"/>
              <a:t>type T</a:t>
            </a:r>
          </a:p>
          <a:p>
            <a:pPr eaLnBrk="1" hangingPunct="1"/>
            <a:r>
              <a:rPr lang="en-US" sz="2800" smtClean="0"/>
              <a:t>Can then declare objects:</a:t>
            </a:r>
            <a:br>
              <a:rPr lang="en-US" sz="2800" smtClean="0"/>
            </a:br>
            <a:r>
              <a:rPr lang="en-US" sz="2800" smtClean="0"/>
              <a:t>Pair&lt;int&gt; score;</a:t>
            </a:r>
            <a:br>
              <a:rPr lang="en-US" sz="2800" smtClean="0"/>
            </a:br>
            <a:r>
              <a:rPr lang="en-US" sz="2800" smtClean="0"/>
              <a:t>Pair&lt;char&gt; seats;</a:t>
            </a:r>
          </a:p>
          <a:p>
            <a:pPr lvl="1" eaLnBrk="1" hangingPunct="1"/>
            <a:r>
              <a:rPr lang="en-US" sz="2400" smtClean="0"/>
              <a:t>Objects then used like any other objects</a:t>
            </a:r>
          </a:p>
          <a:p>
            <a:pPr eaLnBrk="1" hangingPunct="1"/>
            <a:r>
              <a:rPr lang="en-US" sz="2800" smtClean="0"/>
              <a:t>Example uses:</a:t>
            </a:r>
            <a:br>
              <a:rPr lang="en-US" sz="2800" smtClean="0"/>
            </a:br>
            <a:r>
              <a:rPr lang="en-US" sz="2800" smtClean="0"/>
              <a:t>score.setFirst(3);</a:t>
            </a:r>
            <a:br>
              <a:rPr lang="en-US" sz="2800" smtClean="0"/>
            </a:br>
            <a:r>
              <a:rPr lang="en-US" sz="2800" smtClean="0"/>
              <a:t>score.setSecond(0);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57C6F70-6EFB-4C2A-8FD9-0CC5592E6CD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Pair Member Function Definitions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Notice in member function definitions:</a:t>
            </a:r>
          </a:p>
          <a:p>
            <a:pPr lvl="1" eaLnBrk="1" hangingPunct="1"/>
            <a:r>
              <a:rPr lang="en-US" smtClean="0"/>
              <a:t>Each definition is itself a "template"</a:t>
            </a:r>
          </a:p>
          <a:p>
            <a:pPr lvl="1" eaLnBrk="1" hangingPunct="1"/>
            <a:r>
              <a:rPr lang="en-US" smtClean="0"/>
              <a:t>Requires template prefix before </a:t>
            </a:r>
            <a:br>
              <a:rPr lang="en-US" smtClean="0"/>
            </a:br>
            <a:r>
              <a:rPr lang="en-US" smtClean="0"/>
              <a:t>each definition</a:t>
            </a:r>
          </a:p>
          <a:p>
            <a:pPr lvl="1" eaLnBrk="1" hangingPunct="1"/>
            <a:r>
              <a:rPr lang="en-US" smtClean="0"/>
              <a:t>Class name before :: is "Pair&lt;T&gt;"</a:t>
            </a:r>
          </a:p>
          <a:p>
            <a:pPr lvl="2" eaLnBrk="1" hangingPunct="1"/>
            <a:r>
              <a:rPr lang="en-US" smtClean="0"/>
              <a:t>Not just "Pair"</a:t>
            </a:r>
          </a:p>
          <a:p>
            <a:pPr lvl="1" eaLnBrk="1" hangingPunct="1"/>
            <a:r>
              <a:rPr lang="en-US" smtClean="0"/>
              <a:t>But constructor name is just "Pair"</a:t>
            </a:r>
          </a:p>
          <a:p>
            <a:pPr lvl="1" eaLnBrk="1" hangingPunct="1"/>
            <a:r>
              <a:rPr lang="en-US" smtClean="0"/>
              <a:t>Destructor name is also just "~Pair"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2B2486E4-339D-4F86-8CFE-3705A8122C3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Templates as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</a:t>
            </a:r>
            <a:br>
              <a:rPr lang="en-US" smtClean="0"/>
            </a:br>
            <a:r>
              <a:rPr lang="en-US" smtClean="0"/>
              <a:t>int addUP(const Pair&lt;int&gt;&amp; the Pair);</a:t>
            </a:r>
          </a:p>
          <a:p>
            <a:pPr lvl="1" eaLnBrk="1" hangingPunct="1"/>
            <a:r>
              <a:rPr lang="en-US" smtClean="0"/>
              <a:t>The type (int) is supplied to be used for T</a:t>
            </a:r>
            <a:br>
              <a:rPr lang="en-US" smtClean="0"/>
            </a:br>
            <a:r>
              <a:rPr lang="en-US" smtClean="0"/>
              <a:t>in defining this class type parameter</a:t>
            </a:r>
          </a:p>
          <a:p>
            <a:pPr lvl="1" eaLnBrk="1" hangingPunct="1"/>
            <a:r>
              <a:rPr lang="en-US" smtClean="0"/>
              <a:t>It "happens" to be call-by-reference here</a:t>
            </a:r>
          </a:p>
          <a:p>
            <a:pPr eaLnBrk="1" hangingPunct="1"/>
            <a:r>
              <a:rPr lang="en-US" smtClean="0"/>
              <a:t>Again: template types can be used</a:t>
            </a:r>
            <a:br>
              <a:rPr lang="en-US" smtClean="0"/>
            </a:br>
            <a:r>
              <a:rPr lang="en-US" smtClean="0"/>
              <a:t>anywhere standard types can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2334AEB-3134-4958-A234-7573A02AE03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Class Templates </a:t>
            </a:r>
            <a:br>
              <a:rPr lang="en-US" sz="3600" smtClean="0"/>
            </a:br>
            <a:r>
              <a:rPr lang="en-US" sz="3600" smtClean="0"/>
              <a:t>Within Function Templates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Rather than defining new overload:</a:t>
            </a:r>
            <a:br>
              <a:rPr lang="en-US" smtClean="0"/>
            </a:br>
            <a:r>
              <a:rPr lang="en-US" sz="2800" smtClean="0"/>
              <a:t>template&lt;class T&gt;</a:t>
            </a:r>
            <a:br>
              <a:rPr lang="en-US" sz="2800" smtClean="0"/>
            </a:br>
            <a:r>
              <a:rPr lang="en-US" sz="2800" smtClean="0"/>
              <a:t>T addUp(const Pair&lt;T&gt;&amp; the Pair);</a:t>
            </a:r>
            <a:br>
              <a:rPr lang="en-US" sz="2800" smtClean="0"/>
            </a:br>
            <a:r>
              <a:rPr lang="en-US" sz="2800" smtClean="0"/>
              <a:t>//Precondition: Operator + is defined for values</a:t>
            </a:r>
            <a:br>
              <a:rPr lang="en-US" sz="2800" smtClean="0"/>
            </a:br>
            <a:r>
              <a:rPr lang="en-US" sz="2800" smtClean="0"/>
              <a:t>			of type T</a:t>
            </a:r>
            <a:br>
              <a:rPr lang="en-US" sz="2800" smtClean="0"/>
            </a:br>
            <a:r>
              <a:rPr lang="en-US" sz="2800" smtClean="0"/>
              <a:t>//Returns sum of two values in thePair</a:t>
            </a:r>
            <a:endParaRPr lang="en-US" smtClean="0"/>
          </a:p>
          <a:p>
            <a:pPr eaLnBrk="1" hangingPunct="1"/>
            <a:r>
              <a:rPr lang="en-US" smtClean="0"/>
              <a:t>Function now applies to all kinds </a:t>
            </a:r>
            <a:br>
              <a:rPr lang="en-US" smtClean="0"/>
            </a:br>
            <a:r>
              <a:rPr lang="en-US" smtClean="0"/>
              <a:t>of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4F71C7A-FBAB-4DD8-86A9-9794D8A145C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Restrictions on Type Parameter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Only "reasonable" types can be substituted</a:t>
            </a:r>
            <a:br>
              <a:rPr lang="en-US" sz="2800" smtClean="0"/>
            </a:br>
            <a:r>
              <a:rPr lang="en-US" sz="2800" smtClean="0"/>
              <a:t>for T</a:t>
            </a:r>
          </a:p>
          <a:p>
            <a:pPr eaLnBrk="1" hangingPunct="1"/>
            <a:r>
              <a:rPr lang="en-US" sz="2800" smtClean="0"/>
              <a:t>Consider:</a:t>
            </a:r>
          </a:p>
          <a:p>
            <a:pPr lvl="1" eaLnBrk="1" hangingPunct="1"/>
            <a:r>
              <a:rPr lang="en-US" sz="2400" smtClean="0"/>
              <a:t>Assignment operator must be "well-behaved"</a:t>
            </a:r>
          </a:p>
          <a:p>
            <a:pPr lvl="1" eaLnBrk="1" hangingPunct="1"/>
            <a:r>
              <a:rPr lang="en-US" sz="2400" smtClean="0"/>
              <a:t>Copy constructor must also work</a:t>
            </a:r>
          </a:p>
          <a:p>
            <a:pPr lvl="1" eaLnBrk="1" hangingPunct="1"/>
            <a:r>
              <a:rPr lang="en-US" sz="2400" smtClean="0"/>
              <a:t>If T involves pointers, then destructor must</a:t>
            </a:r>
            <a:br>
              <a:rPr lang="en-US" sz="2400" smtClean="0"/>
            </a:br>
            <a:r>
              <a:rPr lang="en-US" sz="2400" smtClean="0"/>
              <a:t>be suitable!</a:t>
            </a:r>
          </a:p>
          <a:p>
            <a:pPr eaLnBrk="1" hangingPunct="1"/>
            <a:r>
              <a:rPr lang="en-US" sz="2800" smtClean="0"/>
              <a:t>Similar issues as function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77188DC-C8BF-4135-8D43-74D9475438C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Definitions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Can define new "class type name"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represent specialized class template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400" smtClean="0"/>
              <a:t>typedef Pair&lt;int&gt; PairOfInt;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Name "PairOfInt" now used to declare</a:t>
            </a:r>
            <a:br>
              <a:rPr lang="en-US" sz="2800" smtClean="0"/>
            </a:br>
            <a:r>
              <a:rPr lang="en-US" sz="2800" smtClean="0"/>
              <a:t>objects of type Pair&lt;int&gt;:</a:t>
            </a:r>
            <a:br>
              <a:rPr lang="en-US" sz="2800" smtClean="0"/>
            </a:br>
            <a:r>
              <a:rPr lang="en-US" sz="2400" smtClean="0"/>
              <a:t>PairOfInt pair1, pair2;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Name can also be used as parameter,</a:t>
            </a:r>
            <a:br>
              <a:rPr lang="en-US" sz="2800" smtClean="0"/>
            </a:br>
            <a:r>
              <a:rPr lang="en-US" sz="2800" smtClean="0"/>
              <a:t>or anywhere else type name allowed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061E8BE-C7CE-4035-9ACD-14159D69D18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Friends and Templates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Friend functions can be used with</a:t>
            </a:r>
            <a:br>
              <a:rPr lang="en-US" smtClean="0"/>
            </a:br>
            <a:r>
              <a:rPr lang="en-US" smtClean="0"/>
              <a:t>template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Same as with ordinary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Simply requires type parameter </a:t>
            </a:r>
            <a:br>
              <a:rPr lang="en-US" smtClean="0"/>
            </a:br>
            <a:r>
              <a:rPr lang="en-US" smtClean="0"/>
              <a:t>where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Very common to have friends of</a:t>
            </a:r>
            <a:br>
              <a:rPr lang="en-US" smtClean="0"/>
            </a:br>
            <a:r>
              <a:rPr lang="en-US" smtClean="0"/>
              <a:t>template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Especially for operator overloads (as </a:t>
            </a:r>
            <a:br>
              <a:rPr lang="en-US" smtClean="0"/>
            </a:br>
            <a:r>
              <a:rPr lang="en-US" smtClean="0"/>
              <a:t>we’ve seen)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60CC4F73-56FA-40CD-9C85-471847359E3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Predefined Template Classes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Recall vector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It’s a template class!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Another: </a:t>
            </a:r>
            <a:r>
              <a:rPr lang="en-US" sz="2800" dirty="0" err="1" smtClean="0"/>
              <a:t>basic_string</a:t>
            </a:r>
            <a:r>
              <a:rPr lang="en-US" sz="2800" dirty="0" smtClean="0"/>
              <a:t> template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Deals with strings of "any-type"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basic_string</a:t>
            </a:r>
            <a:r>
              <a:rPr lang="en-US" sz="2800" dirty="0" smtClean="0"/>
              <a:t>&lt;char&gt;		works for char’s</a:t>
            </a:r>
            <a:br>
              <a:rPr lang="en-US" sz="2800" dirty="0" smtClean="0"/>
            </a:br>
            <a:r>
              <a:rPr lang="en-US" sz="2800" dirty="0" err="1" smtClean="0"/>
              <a:t>basic_string</a:t>
            </a:r>
            <a:r>
              <a:rPr lang="en-US" sz="2800" dirty="0" smtClean="0"/>
              <a:t>&lt;double&gt;		works for doubles</a:t>
            </a:r>
            <a:br>
              <a:rPr lang="en-US" sz="2800" dirty="0" smtClean="0"/>
            </a:br>
            <a:r>
              <a:rPr lang="en-US" sz="2800" dirty="0" err="1" smtClean="0"/>
              <a:t>basic_string</a:t>
            </a:r>
            <a:r>
              <a:rPr lang="en-US" sz="2800" dirty="0" smtClean="0"/>
              <a:t>&lt;</a:t>
            </a:r>
            <a:r>
              <a:rPr lang="en-US" sz="2800" dirty="0" err="1" smtClean="0"/>
              <a:t>YourClass</a:t>
            </a:r>
            <a:r>
              <a:rPr lang="en-US" sz="2800" dirty="0" smtClean="0"/>
              <a:t>&gt;	works for</a:t>
            </a:r>
            <a:br>
              <a:rPr lang="en-US" sz="2800" dirty="0" smtClean="0"/>
            </a:br>
            <a:r>
              <a:rPr lang="en-US" sz="2800" dirty="0" smtClean="0"/>
              <a:t>					</a:t>
            </a:r>
            <a:r>
              <a:rPr lang="en-US" sz="2800" dirty="0" err="1" smtClean="0"/>
              <a:t>YourClass</a:t>
            </a:r>
            <a:r>
              <a:rPr lang="en-US" sz="2800" dirty="0" smtClean="0"/>
              <a:t>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33EB85A-4E47-493A-89D0-C62392CD24F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templates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Allow very "general" definitions for functions and classes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Type names are "parameters" instead of</a:t>
            </a:r>
            <a:br>
              <a:rPr lang="en-US" smtClean="0"/>
            </a:br>
            <a:r>
              <a:rPr lang="en-US" smtClean="0"/>
              <a:t>actual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Precise definition determined at run-time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44B3857-67C6-4E9B-97A4-AFAE0037884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basic_string Template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Already used it!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Recall "string"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It’s an alternate name for basic_string&lt;char&gt;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member functions behave similarly for</a:t>
            </a:r>
            <a:br>
              <a:rPr lang="en-US" smtClean="0"/>
            </a:br>
            <a:r>
              <a:rPr lang="en-US" smtClean="0"/>
              <a:t>basic_string&lt;T&gt;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basic_string defined in library &lt;string&gt;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Definition is in std namespace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38E53C0A-70E7-4E21-A1FF-C3E2666C2DB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 and Inheritance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Nothing new here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Derived template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derive from template or </a:t>
            </a:r>
            <a:br>
              <a:rPr lang="en-US" smtClean="0"/>
            </a:br>
            <a:r>
              <a:rPr lang="en-US" smtClean="0"/>
              <a:t>nontemplate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Derived class is then naturally a </a:t>
            </a:r>
            <a:br>
              <a:rPr lang="en-US" smtClean="0"/>
            </a:br>
            <a:r>
              <a:rPr lang="en-US" smtClean="0"/>
              <a:t>template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Syntax same as ordinary class derived</a:t>
            </a:r>
            <a:br>
              <a:rPr lang="en-US" smtClean="0"/>
            </a:br>
            <a:r>
              <a:rPr lang="en-US" smtClean="0"/>
              <a:t>from ordinary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746F918-986E-4FF7-AA83-D81D1DEF386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Function templates</a:t>
            </a:r>
          </a:p>
          <a:p>
            <a:pPr lvl="1" eaLnBrk="1" hangingPunct="1"/>
            <a:r>
              <a:rPr lang="en-US" sz="2400" smtClean="0"/>
              <a:t>Define functions with parameter for a type</a:t>
            </a:r>
          </a:p>
          <a:p>
            <a:pPr eaLnBrk="1" hangingPunct="1"/>
            <a:r>
              <a:rPr lang="en-US" sz="2800" smtClean="0"/>
              <a:t>Class templates</a:t>
            </a:r>
          </a:p>
          <a:p>
            <a:pPr lvl="1" eaLnBrk="1" hangingPunct="1"/>
            <a:r>
              <a:rPr lang="en-US" sz="2400" smtClean="0"/>
              <a:t>Define class with parameter for subparts of class</a:t>
            </a:r>
          </a:p>
          <a:p>
            <a:pPr eaLnBrk="1" hangingPunct="1"/>
            <a:r>
              <a:rPr lang="en-US" sz="2800" smtClean="0"/>
              <a:t>Predefined vector and basic_string</a:t>
            </a:r>
            <a:br>
              <a:rPr lang="en-US" sz="2800" smtClean="0"/>
            </a:br>
            <a:r>
              <a:rPr lang="en-US" sz="2800" smtClean="0"/>
              <a:t>classes are template classes</a:t>
            </a:r>
          </a:p>
          <a:p>
            <a:pPr eaLnBrk="1" hangingPunct="1"/>
            <a:r>
              <a:rPr lang="en-US" sz="2800" smtClean="0"/>
              <a:t>Can define template class derived from</a:t>
            </a:r>
            <a:br>
              <a:rPr lang="en-US" sz="2800" smtClean="0"/>
            </a:br>
            <a:r>
              <a:rPr lang="en-US" sz="2800" smtClean="0"/>
              <a:t>a template base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9D28B80-C0F3-4F78-B56F-AA007C15690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Recall function swapValues:</a:t>
            </a:r>
            <a:br>
              <a:rPr lang="en-US" sz="2800" smtClean="0"/>
            </a:br>
            <a:r>
              <a:rPr lang="en-US" sz="2400" smtClean="0"/>
              <a:t>void swapValues(int&amp; var1, int&amp; var2)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int temp;</a:t>
            </a:r>
            <a:br>
              <a:rPr lang="en-US" sz="2400" smtClean="0"/>
            </a:br>
            <a:r>
              <a:rPr lang="en-US" sz="2400" smtClean="0"/>
              <a:t>	temp = var1;</a:t>
            </a:r>
            <a:br>
              <a:rPr lang="en-US" sz="2400" smtClean="0"/>
            </a:br>
            <a:r>
              <a:rPr lang="en-US" sz="2400" smtClean="0"/>
              <a:t>	var1 = var2;</a:t>
            </a:r>
            <a:br>
              <a:rPr lang="en-US" sz="2400" smtClean="0"/>
            </a:br>
            <a:r>
              <a:rPr lang="en-US" sz="2400" smtClean="0"/>
              <a:t>	var2 = temp;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Applies only to variables of type int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But code would work for any types!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01ED0BF-3A69-43BF-8595-6306D40A3C5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Function Templates vs. Overloading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Could overload function for chars:</a:t>
            </a:r>
            <a:br>
              <a:rPr lang="en-US" dirty="0" smtClean="0"/>
            </a:br>
            <a:r>
              <a:rPr lang="en-US" sz="2800" dirty="0" smtClean="0"/>
              <a:t>void </a:t>
            </a:r>
            <a:r>
              <a:rPr lang="en-US" sz="2800" dirty="0" err="1" smtClean="0"/>
              <a:t>swapValues</a:t>
            </a:r>
            <a:r>
              <a:rPr lang="en-US" sz="2800" dirty="0" smtClean="0"/>
              <a:t>(char&amp; var1, char&amp; var2)</a:t>
            </a:r>
            <a:br>
              <a:rPr lang="en-US" sz="2800" dirty="0" smtClean="0"/>
            </a:b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char temp;</a:t>
            </a:r>
            <a:br>
              <a:rPr lang="en-US" sz="2800" dirty="0" smtClean="0"/>
            </a:br>
            <a:r>
              <a:rPr lang="en-US" sz="2800" dirty="0" smtClean="0"/>
              <a:t>	temp = var1;</a:t>
            </a:r>
            <a:br>
              <a:rPr lang="en-US" sz="2800" dirty="0" smtClean="0"/>
            </a:br>
            <a:r>
              <a:rPr lang="en-US" sz="2800" dirty="0" smtClean="0"/>
              <a:t>	var1 = var2;</a:t>
            </a:r>
            <a:br>
              <a:rPr lang="en-US" sz="2800" dirty="0" smtClean="0"/>
            </a:br>
            <a:r>
              <a:rPr lang="en-US" sz="2800" dirty="0" smtClean="0"/>
              <a:t>	var2 = temp;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But notice: code is nearly identical!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Only difference is type used in 3 places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43143BB1-D2A5-4043-8FF0-6CE3DC3259B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 Syntax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Allow "swap values" of any type variables:</a:t>
            </a:r>
            <a:br>
              <a:rPr lang="en-US" sz="2800" smtClean="0"/>
            </a:br>
            <a:r>
              <a:rPr lang="en-US" sz="2400" smtClean="0"/>
              <a:t>template&lt;class T&gt;</a:t>
            </a:r>
            <a:br>
              <a:rPr lang="en-US" sz="2400" smtClean="0"/>
            </a:br>
            <a:r>
              <a:rPr lang="en-US" sz="2400" smtClean="0"/>
              <a:t>void swapValues(T&amp; var1, T&amp; var2)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T temp;</a:t>
            </a:r>
            <a:br>
              <a:rPr lang="en-US" sz="2400" smtClean="0"/>
            </a:br>
            <a:r>
              <a:rPr lang="en-US" sz="2400" smtClean="0"/>
              <a:t>	temp = var1;</a:t>
            </a:r>
            <a:br>
              <a:rPr lang="en-US" sz="2400" smtClean="0"/>
            </a:br>
            <a:r>
              <a:rPr lang="en-US" sz="2400" smtClean="0"/>
              <a:t>	var1 = var2;</a:t>
            </a:r>
            <a:br>
              <a:rPr lang="en-US" sz="2400" smtClean="0"/>
            </a:br>
            <a:r>
              <a:rPr lang="en-US" sz="2400" smtClean="0"/>
              <a:t>	var2 = temp;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First line called "template prefix"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Tells compiler what’s coming is "template"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And that T is a type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283C99EC-DDA4-46A1-930B-2DFFACC8797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Prefix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Recall:</a:t>
            </a:r>
            <a:br>
              <a:rPr lang="en-US" sz="2800" smtClean="0"/>
            </a:br>
            <a:r>
              <a:rPr lang="en-US" sz="2800" smtClean="0"/>
              <a:t>template&lt;class T&gt;</a:t>
            </a:r>
          </a:p>
          <a:p>
            <a:pPr eaLnBrk="1" hangingPunct="1"/>
            <a:r>
              <a:rPr lang="en-US" sz="2800" smtClean="0"/>
              <a:t>In this usage, "class" means "type", or</a:t>
            </a:r>
            <a:br>
              <a:rPr lang="en-US" sz="2800" smtClean="0"/>
            </a:br>
            <a:r>
              <a:rPr lang="en-US" sz="2800" smtClean="0"/>
              <a:t>"classification"</a:t>
            </a:r>
          </a:p>
          <a:p>
            <a:pPr eaLnBrk="1" hangingPunct="1"/>
            <a:r>
              <a:rPr lang="en-US" sz="2800" smtClean="0"/>
              <a:t>Can be confused with other "known" use</a:t>
            </a:r>
            <a:br>
              <a:rPr lang="en-US" sz="2800" smtClean="0"/>
            </a:br>
            <a:r>
              <a:rPr lang="en-US" sz="2800" smtClean="0"/>
              <a:t>of word "class"!</a:t>
            </a:r>
          </a:p>
          <a:p>
            <a:pPr lvl="1" eaLnBrk="1" hangingPunct="1"/>
            <a:r>
              <a:rPr lang="en-US" sz="2400" smtClean="0"/>
              <a:t>C++ allows keyword "typename" in place of</a:t>
            </a:r>
            <a:br>
              <a:rPr lang="en-US" sz="2400" smtClean="0"/>
            </a:br>
            <a:r>
              <a:rPr lang="en-US" sz="2400" smtClean="0"/>
              <a:t>keyword "class" here</a:t>
            </a:r>
          </a:p>
          <a:p>
            <a:pPr lvl="1" eaLnBrk="1" hangingPunct="1"/>
            <a:r>
              <a:rPr lang="en-US" sz="2400" smtClean="0"/>
              <a:t>But most use "class" anyway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BA385498-CBB9-4A24-955E-5AF6D0B3D61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Prefix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Again:</a:t>
            </a:r>
            <a:br>
              <a:rPr lang="en-US" sz="2800" smtClean="0"/>
            </a:br>
            <a:r>
              <a:rPr lang="en-US" sz="2800" smtClean="0"/>
              <a:t>template&lt;class T&gt;</a:t>
            </a:r>
          </a:p>
          <a:p>
            <a:pPr eaLnBrk="1" hangingPunct="1"/>
            <a:r>
              <a:rPr lang="en-US" sz="2800" smtClean="0"/>
              <a:t>T can be replaced by any type</a:t>
            </a:r>
          </a:p>
          <a:p>
            <a:pPr lvl="1" eaLnBrk="1" hangingPunct="1"/>
            <a:r>
              <a:rPr lang="en-US" sz="2400" smtClean="0"/>
              <a:t>Predefined or user-defined (like a C++ class type)</a:t>
            </a:r>
          </a:p>
          <a:p>
            <a:pPr eaLnBrk="1" hangingPunct="1"/>
            <a:r>
              <a:rPr lang="en-US" sz="2800" smtClean="0"/>
              <a:t>In function definition body:</a:t>
            </a:r>
          </a:p>
          <a:p>
            <a:pPr lvl="1" eaLnBrk="1" hangingPunct="1"/>
            <a:r>
              <a:rPr lang="en-US" sz="2400" smtClean="0"/>
              <a:t>T used like any other type</a:t>
            </a:r>
          </a:p>
          <a:p>
            <a:pPr eaLnBrk="1" hangingPunct="1"/>
            <a:r>
              <a:rPr lang="en-US" sz="2800" smtClean="0"/>
              <a:t>Note: can use other than "T", but T is</a:t>
            </a:r>
            <a:br>
              <a:rPr lang="en-US" sz="2800" smtClean="0"/>
            </a:br>
            <a:r>
              <a:rPr lang="en-US" sz="2800" smtClean="0"/>
              <a:t>"traditional"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89D16E4-8A1C-4CE7-BD64-B3F959BFEBB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swapValues() function template is actually</a:t>
            </a:r>
            <a:br>
              <a:rPr lang="en-US" sz="2800" smtClean="0"/>
            </a:br>
            <a:r>
              <a:rPr lang="en-US" sz="2800" smtClean="0"/>
              <a:t>large "collection" of definitions!</a:t>
            </a:r>
          </a:p>
          <a:p>
            <a:pPr lvl="1" eaLnBrk="1" hangingPunct="1"/>
            <a:r>
              <a:rPr lang="en-US" sz="2400" smtClean="0"/>
              <a:t>A definition for each possible type!</a:t>
            </a:r>
          </a:p>
          <a:p>
            <a:pPr eaLnBrk="1" hangingPunct="1"/>
            <a:r>
              <a:rPr lang="en-US" sz="2800" smtClean="0"/>
              <a:t>Compiler only generates definitions when</a:t>
            </a:r>
            <a:br>
              <a:rPr lang="en-US" sz="2800" smtClean="0"/>
            </a:br>
            <a:r>
              <a:rPr lang="en-US" sz="2800" smtClean="0"/>
              <a:t>required</a:t>
            </a:r>
          </a:p>
          <a:p>
            <a:pPr lvl="1" eaLnBrk="1" hangingPunct="1"/>
            <a:r>
              <a:rPr lang="en-US" sz="2400" smtClean="0"/>
              <a:t>But it’s "as if" you’d defined for all types</a:t>
            </a:r>
          </a:p>
          <a:p>
            <a:pPr eaLnBrk="1" hangingPunct="1"/>
            <a:r>
              <a:rPr lang="en-US" sz="2800" smtClean="0"/>
              <a:t>Write one definition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works for all types</a:t>
            </a:r>
            <a:br>
              <a:rPr lang="en-US" sz="2800" smtClean="0"/>
            </a:br>
            <a:r>
              <a:rPr lang="en-US" sz="2800" smtClean="0"/>
              <a:t>that might be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983869F-C38A-435B-8CED-93C26936B16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808</Words>
  <Application>Microsoft Office PowerPoint</Application>
  <PresentationFormat>On-screen Show (4:3)</PresentationFormat>
  <Paragraphs>280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Symbol</vt:lpstr>
      <vt:lpstr>Wingdings</vt:lpstr>
      <vt:lpstr>Office Theme</vt:lpstr>
      <vt:lpstr>Chapter 16</vt:lpstr>
      <vt:lpstr>Learning Objectives</vt:lpstr>
      <vt:lpstr>Introduction</vt:lpstr>
      <vt:lpstr>Function Templates</vt:lpstr>
      <vt:lpstr>Function Templates vs. Overloading</vt:lpstr>
      <vt:lpstr>Function Template Syntax</vt:lpstr>
      <vt:lpstr>Template Prefix</vt:lpstr>
      <vt:lpstr>Template Prefix 2</vt:lpstr>
      <vt:lpstr>Function Template Definition</vt:lpstr>
      <vt:lpstr>Calling a Function Template</vt:lpstr>
      <vt:lpstr>Another Function Template</vt:lpstr>
      <vt:lpstr>showStuff Call</vt:lpstr>
      <vt:lpstr>Compiler Complications</vt:lpstr>
      <vt:lpstr>More Compiler Complications</vt:lpstr>
      <vt:lpstr>Multiple Type Parameters</vt:lpstr>
      <vt:lpstr>Algorithm Abstraction</vt:lpstr>
      <vt:lpstr>Defining Templates Strategies</vt:lpstr>
      <vt:lpstr>Inappropriate Types in Templates</vt:lpstr>
      <vt:lpstr>Class Templates</vt:lpstr>
      <vt:lpstr>Class Template Definition</vt:lpstr>
      <vt:lpstr>Template Class Pair Members</vt:lpstr>
      <vt:lpstr>Template Class Pair</vt:lpstr>
      <vt:lpstr>Pair Member Function Definitions</vt:lpstr>
      <vt:lpstr>Class Templates as Parameters</vt:lpstr>
      <vt:lpstr>Class Templates  Within Function Templates</vt:lpstr>
      <vt:lpstr>Restrictions on Type Parameter</vt:lpstr>
      <vt:lpstr>Type Definitions</vt:lpstr>
      <vt:lpstr>Friends and Templates</vt:lpstr>
      <vt:lpstr>Predefined Template Classes</vt:lpstr>
      <vt:lpstr>basic_string Template Class</vt:lpstr>
      <vt:lpstr>Templates and Inheritance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15</cp:revision>
  <dcterms:created xsi:type="dcterms:W3CDTF">2006-08-16T00:00:00Z</dcterms:created>
  <dcterms:modified xsi:type="dcterms:W3CDTF">2015-04-01T10:35:41Z</dcterms:modified>
</cp:coreProperties>
</file>