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9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14" r:id="rId45"/>
    <p:sldId id="315" r:id="rId46"/>
    <p:sldId id="324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4296F7-4D57-4DE0-A6FE-41CC2E68C711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46CEB-E584-4522-8E7C-F0F3236EA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97DB61-C335-4548-A977-474DD6620C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6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C195D-26D8-468F-8C2D-A8BB60E23E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2559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84554-365B-40A7-843C-5B8D31FC5D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341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899C94-5E63-45E0-B582-9CB0C74C8C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8379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05823-DEEF-4787-81FA-A753A9A8DEE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6104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BEFBA-A76C-40BD-8FF9-E4C8D2F96A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17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041408-0835-44A5-A269-BB76967FA2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92153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60B357-A66A-48B1-93B8-8CA2035725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0024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616E27-FEBA-4790-8D4B-40A90F74E7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2333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9CA454-6526-4240-9910-4F6854A6AE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324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A89C5-93E2-4C75-BBF6-C0E4D728BB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8609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DCA02-8E0A-4735-8636-B88B7A6736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53190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EE502-4A0C-4362-AE7D-F527268D09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02144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3188F5-84E5-4A60-AF6A-D745008A41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9657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FCCC7-AC01-4812-B7D2-692BACC7AA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9792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81705-4C9F-47CE-AFCD-7E9E97B81C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997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CB98A4-C17C-4875-A0D5-3741AD2A2A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9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A7FA1F-59EB-4FAA-8AAD-F2566647C3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F735DC-66C9-4F84-91F1-2EE1E96A36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1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DEC24-0366-43AF-9B55-402F423A963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3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0EA18-09F8-41FB-BCB2-EBEF61C95B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0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4DEC5-5D51-402B-80F2-6E7F84EF07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F6B3C2-BD88-4396-AA94-4E6B4228C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02278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EE2DAE-626E-496B-90D6-422ED577FB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0812F-EDD6-4FD4-B1F3-089DEE3A23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88014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477AF-6898-4BDB-9FEA-D157275415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41677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6D238-A974-4430-AC2C-F4CD4AE3C4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05617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D07340-380A-4576-946A-D6864C07E3B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78293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902265-ACD5-4610-994C-8E08153A22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5212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C5C8-B74D-4174-A281-FB94D700D8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4779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FAFF1-EA4D-488E-A072-A31E0ED224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91020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276BCE-AC4B-45B5-9C5E-4AAD538C06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78991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47BEB5-0EF4-412D-9AFE-9C7BB268C8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6918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855E8-7A02-484E-A9B0-D5B918A0F4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7179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A825E6-400B-4322-BBF0-52DB41BFE5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99257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C7537E-F42A-4B4F-ABC5-043E7E49CC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76968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5D987-F751-40F6-9691-1DF1F0356B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07125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9D1A3F-D939-41BD-A474-B845AFC966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34653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F46A1-A5AD-4CEA-9078-6F321CCC821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1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180DE-4044-4A8A-8D11-BEC3C15E2B4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0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CB295-DADA-4DB4-94ED-34288F0B554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2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84387-EAFA-4EF9-8F97-126E4A7F313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5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AE0C61-C797-49F4-A2A0-52F2E2B013D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0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3D49E-14AC-4F81-9512-D9E2C3642B8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800B7C-0EA3-4A31-A810-BE82D6A358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66020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577E2-00A3-4EB7-8F18-0C29E3037DA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7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A5F09-2FAC-4E8B-84EE-8E0AC26D403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4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D977E-8B95-4037-90CB-38E98EDD68A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91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94C13-C837-47ED-9676-15BEEB022C7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93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ABD097-857F-4D47-853D-B22A2EF750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5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C7C5C-A3B1-4540-9585-2561957A2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4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C5B64-9D1F-4DEA-ACCA-0BC24E95FB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5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9FE7A-615E-4C97-BD5C-CED1649E4D4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83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1D14BF-E9F3-44E9-B30B-A91F6C52C44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3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260042-A162-40D9-AB29-4B01DDDAC5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CD116-9AEF-470D-AF62-937A5A7689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81256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E8F2E8-9648-4D7F-BCE5-5BC9A6F8738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5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170F39-E13D-4166-9FE4-FDC3042F785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28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8B8D0F-27AC-4E87-BBAE-7E84C67249F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91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F8118-EF22-4377-B848-0D9943AB995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27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A0AE-7E7E-4A48-A530-E7CF8B4115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34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357E13-6E8B-42E2-8B18-35EDF740D4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729918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C6452-7063-42DE-AE7D-01008162BE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226022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1DF60-E57C-460E-A8DB-7027C47F89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3724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2DAE3-93B1-4E8B-BCAA-2F503E69B1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133016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13E37C-715F-479F-B743-70DA3C0ADD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697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73BE5-40E5-46C8-A5CD-0573441A7CB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79094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810590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BE4A5-EB3F-4115-BD7E-7870456EFD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20936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79CD8-6AA9-4036-8F5B-3554BA814A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367653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CBD9A5-4AEB-4A9A-949B-494C043617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627281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003E7-FD10-40E3-951B-3B825708FE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826672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D6B27-B82D-4B6F-9093-15466C1E9C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305622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7B5CC-C9B9-445A-B0F4-F19A5ADE775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0175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3815DA-5898-4545-B4DC-9869F8B8BE0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55585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D5DAF-5211-45E8-BD59-A3CC9712E5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395384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953313-926D-4F33-A47C-EBA1D2D134A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5847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433F8-3CE4-49B5-BDCD-9ECEB0C39A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1573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D59ED-7C80-45F4-BC57-9C3B6CCECA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446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7A31-C0F9-4FE8-A475-5AAB9D3B2AC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AAD3BFE6-BC25-4561-93C5-8FFED8E0D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7AE3-2EBC-4589-A64A-93B17BBAF2D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9FE08341-0F7C-4C44-80B4-6D3225142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CF52B-036A-40C1-AFB2-E45B3BEDFCC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73A15D8F-950A-48F6-A4AD-0FB25B5D7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6C5B-B36A-45B7-9CC1-35BA582FD1E5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4C495010-71B5-42DA-B53C-9B78ABC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68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F149-AD59-4170-9134-2A97D100086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C204C2B-6238-4B74-8F1B-97BBD3260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A221-53B3-4459-A438-5FED046B2F4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11EAF06-384C-4D5D-BB30-4D8B6A5BD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8907-2821-41BB-9152-42635256572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87D5C6B-D2E9-4BCD-A10C-77683634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3AA4-CEC8-4DE4-AC25-DB639F07F2C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75E13338-AE25-4E76-B478-E74BFFD6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8CA11-F05C-441F-834E-CF798775ACC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F7D21EE4-E7EF-401C-85FE-4C164A98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5B5DF-6AD0-4A2B-943D-CE4B0E3E38D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24A4BCF-8BB6-4A63-92FA-CEE1F4C81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4058-82B8-411A-A3F1-5836361A2E3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0E363E63-F42C-40F9-9959-FB6FCD156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210ED7-FF4C-4090-92A9-489B6C78DA5F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041154D-FBF7-43E3-AE12-E0459746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Linked </a:t>
            </a:r>
            <a:r>
              <a:rPr lang="en-US" smtClean="0"/>
              <a:t>Data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Markers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NULL </a:t>
            </a:r>
            <a:r>
              <a:rPr lang="en-US" dirty="0" smtClean="0"/>
              <a:t>or </a:t>
            </a:r>
            <a:r>
              <a:rPr lang="en-US" dirty="0" err="1" smtClean="0"/>
              <a:t>nullptr</a:t>
            </a:r>
            <a:r>
              <a:rPr lang="en-US" dirty="0" smtClean="0"/>
              <a:t> (in C++11) for </a:t>
            </a:r>
            <a:r>
              <a:rPr lang="en-US" dirty="0" smtClean="0"/>
              <a:t>node pointer</a:t>
            </a:r>
          </a:p>
          <a:p>
            <a:pPr lvl="1" eaLnBrk="1" hangingPunct="1"/>
            <a:r>
              <a:rPr lang="en-US" dirty="0" smtClean="0"/>
              <a:t>Considered "sentinel" for nodes</a:t>
            </a:r>
          </a:p>
          <a:p>
            <a:pPr lvl="1" eaLnBrk="1" hangingPunct="1"/>
            <a:r>
              <a:rPr lang="en-US" dirty="0" smtClean="0"/>
              <a:t>Indicates no further "links" after this node</a:t>
            </a:r>
          </a:p>
          <a:p>
            <a:pPr eaLnBrk="1" hangingPunct="1"/>
            <a:r>
              <a:rPr lang="en-US" dirty="0" smtClean="0"/>
              <a:t>Provides end marker similar to how we</a:t>
            </a:r>
            <a:br>
              <a:rPr lang="en-US" dirty="0" smtClean="0"/>
            </a:br>
            <a:r>
              <a:rPr lang="en-US" dirty="0" smtClean="0"/>
              <a:t>use partially-filled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B8A37A9-341B-4988-9F72-501F1F2D1EE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17.2  </a:t>
            </a:r>
            <a:r>
              <a:rPr lang="en-US" sz="3600" smtClean="0"/>
              <a:t>Accessing Node Data</a:t>
            </a:r>
          </a:p>
        </p:txBody>
      </p:sp>
      <p:pic>
        <p:nvPicPr>
          <p:cNvPr id="23555" name="Picture 4" descr="C:\WINDOWS\Desktop\Oh_type\sacitch_C++_ppt\gif\savitchc17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81125"/>
            <a:ext cx="7080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9FF6491-1D40-4B9F-B06B-F8E6E155F2E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Lists as illustrated called linked lists</a:t>
            </a:r>
          </a:p>
          <a:p>
            <a:pPr eaLnBrk="1" hangingPunct="1"/>
            <a:r>
              <a:rPr lang="en-US" dirty="0" smtClean="0"/>
              <a:t>First node called </a:t>
            </a:r>
            <a:r>
              <a:rPr lang="en-US" i="1" dirty="0" smtClean="0"/>
              <a:t>head</a:t>
            </a:r>
            <a:endParaRPr lang="en-US" dirty="0" smtClean="0"/>
          </a:p>
          <a:p>
            <a:pPr lvl="1" eaLnBrk="1" hangingPunct="1"/>
            <a:r>
              <a:rPr lang="en-US" dirty="0" smtClean="0"/>
              <a:t>Pointed to by pointer named </a:t>
            </a:r>
            <a:r>
              <a:rPr lang="en-US" i="1" dirty="0" smtClean="0"/>
              <a:t>head</a:t>
            </a:r>
            <a:endParaRPr lang="en-US" dirty="0" smtClean="0"/>
          </a:p>
          <a:p>
            <a:pPr eaLnBrk="1" hangingPunct="1"/>
            <a:r>
              <a:rPr lang="en-US" dirty="0" smtClean="0"/>
              <a:t>Last node special also</a:t>
            </a:r>
          </a:p>
          <a:p>
            <a:pPr lvl="1" eaLnBrk="1" hangingPunct="1"/>
            <a:r>
              <a:rPr lang="en-US" dirty="0" smtClean="0"/>
              <a:t>It’s member pointer variable is </a:t>
            </a:r>
            <a:r>
              <a:rPr lang="en-US" dirty="0" smtClean="0"/>
              <a:t>NULL (or </a:t>
            </a:r>
            <a:r>
              <a:rPr lang="en-US" dirty="0" err="1" smtClean="0"/>
              <a:t>nullptr</a:t>
            </a:r>
            <a:r>
              <a:rPr lang="en-US" dirty="0" smtClean="0"/>
              <a:t> in C++11)</a:t>
            </a:r>
            <a:endParaRPr lang="en-US" dirty="0" smtClean="0"/>
          </a:p>
          <a:p>
            <a:pPr lvl="1" eaLnBrk="1" hangingPunct="1"/>
            <a:r>
              <a:rPr lang="en-US" dirty="0" smtClean="0"/>
              <a:t>Easy test for "end" of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27B92A2-728C-4ED5-8534-4C46EFC96D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Class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485900"/>
            <a:ext cx="7815262" cy="46863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class </a:t>
            </a:r>
            <a:r>
              <a:rPr lang="en-US" sz="2000" dirty="0" err="1" smtClean="0"/>
              <a:t>IntNode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public: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IntNode</a:t>
            </a:r>
            <a:r>
              <a:rPr lang="en-US" sz="2000" dirty="0" smtClean="0"/>
              <a:t>() { }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IntNode</a:t>
            </a:r>
            <a:r>
              <a:rPr lang="en-US" sz="2000" dirty="0" smtClean="0"/>
              <a:t>(int </a:t>
            </a:r>
            <a:r>
              <a:rPr lang="en-US" sz="2000" dirty="0" err="1" smtClean="0"/>
              <a:t>theData</a:t>
            </a:r>
            <a:r>
              <a:rPr lang="en-US" sz="2000" dirty="0" smtClean="0"/>
              <a:t>, </a:t>
            </a:r>
            <a:r>
              <a:rPr lang="en-US" sz="2000" dirty="0" err="1" smtClean="0"/>
              <a:t>IntNode</a:t>
            </a:r>
            <a:r>
              <a:rPr lang="en-US" sz="2000" dirty="0" smtClean="0"/>
              <a:t>* </a:t>
            </a:r>
            <a:r>
              <a:rPr lang="en-US" sz="2000" dirty="0" err="1" smtClean="0"/>
              <a:t>theLink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		: data(</a:t>
            </a:r>
            <a:r>
              <a:rPr lang="en-US" sz="2000" dirty="0" err="1" smtClean="0"/>
              <a:t>theData</a:t>
            </a:r>
            <a:r>
              <a:rPr lang="en-US" sz="2000" dirty="0" smtClean="0"/>
              <a:t>), link(</a:t>
            </a:r>
            <a:r>
              <a:rPr lang="en-US" sz="2000" dirty="0" err="1" smtClean="0"/>
              <a:t>theLink</a:t>
            </a:r>
            <a:r>
              <a:rPr lang="en-US" sz="2000" dirty="0" smtClean="0"/>
              <a:t>) { }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IntNode</a:t>
            </a:r>
            <a:r>
              <a:rPr lang="en-US" sz="2000" dirty="0" smtClean="0"/>
              <a:t>* </a:t>
            </a:r>
            <a:r>
              <a:rPr lang="en-US" sz="2000" dirty="0" err="1" smtClean="0"/>
              <a:t>getLink</a:t>
            </a:r>
            <a:r>
              <a:rPr lang="en-US" sz="2000" dirty="0" smtClean="0"/>
              <a:t>() 	</a:t>
            </a:r>
            <a:r>
              <a:rPr lang="en-US" sz="2000" dirty="0" err="1" smtClean="0"/>
              <a:t>const</a:t>
            </a:r>
            <a:r>
              <a:rPr lang="en-US" sz="2000" dirty="0" smtClean="0"/>
              <a:t> 		{return link;}</a:t>
            </a:r>
            <a:br>
              <a:rPr lang="en-US" sz="2000" dirty="0" smtClean="0"/>
            </a:br>
            <a:r>
              <a:rPr lang="en-US" sz="2000" dirty="0" smtClean="0"/>
              <a:t>	int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 		</a:t>
            </a:r>
            <a:r>
              <a:rPr lang="en-US" sz="2000" dirty="0" err="1" smtClean="0"/>
              <a:t>const</a:t>
            </a:r>
            <a:r>
              <a:rPr lang="en-US" sz="2000" dirty="0" smtClean="0"/>
              <a:t>		{return data;}</a:t>
            </a:r>
            <a:br>
              <a:rPr lang="en-US" sz="2000" dirty="0" smtClean="0"/>
            </a:br>
            <a:r>
              <a:rPr lang="en-US" sz="2000" dirty="0" smtClean="0"/>
              <a:t>	void </a:t>
            </a:r>
            <a:r>
              <a:rPr lang="en-US" sz="2000" dirty="0" err="1" smtClean="0"/>
              <a:t>setData</a:t>
            </a:r>
            <a:r>
              <a:rPr lang="en-US" sz="2000" dirty="0" smtClean="0"/>
              <a:t>(int </a:t>
            </a:r>
            <a:r>
              <a:rPr lang="en-US" sz="2000" dirty="0" err="1" smtClean="0"/>
              <a:t>theData</a:t>
            </a:r>
            <a:r>
              <a:rPr lang="en-US" sz="2000" dirty="0" smtClean="0"/>
              <a:t>) 		{data = </a:t>
            </a:r>
            <a:r>
              <a:rPr lang="en-US" sz="2000" dirty="0" err="1" smtClean="0"/>
              <a:t>theData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smtClean="0"/>
              <a:t>	void </a:t>
            </a:r>
            <a:r>
              <a:rPr lang="en-US" sz="2000" dirty="0" err="1" smtClean="0"/>
              <a:t>setLink</a:t>
            </a:r>
            <a:r>
              <a:rPr lang="en-US" sz="2000" dirty="0" smtClean="0"/>
              <a:t>(</a:t>
            </a:r>
            <a:r>
              <a:rPr lang="en-US" sz="2000" dirty="0" err="1" smtClean="0"/>
              <a:t>IntNode</a:t>
            </a:r>
            <a:r>
              <a:rPr lang="en-US" sz="2000" dirty="0" smtClean="0"/>
              <a:t>* pointer) 	{link=pointer;}</a:t>
            </a:r>
            <a:br>
              <a:rPr lang="en-US" sz="2000" dirty="0" smtClean="0"/>
            </a:br>
            <a:r>
              <a:rPr lang="en-US" sz="2000" dirty="0" smtClean="0"/>
              <a:t>private:</a:t>
            </a:r>
            <a:br>
              <a:rPr lang="en-US" sz="2000" dirty="0" smtClean="0"/>
            </a:br>
            <a:r>
              <a:rPr lang="en-US" sz="2000" dirty="0" smtClean="0"/>
              <a:t>	int data;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IntNode</a:t>
            </a:r>
            <a:r>
              <a:rPr lang="en-US" sz="2000" dirty="0" smtClean="0"/>
              <a:t> *link;</a:t>
            </a:r>
            <a:br>
              <a:rPr lang="en-US" sz="2000" dirty="0" smtClean="0"/>
            </a:br>
            <a:r>
              <a:rPr lang="en-US" sz="2000" dirty="0" smtClean="0"/>
              <a:t>};</a:t>
            </a:r>
            <a:br>
              <a:rPr lang="en-US" sz="2000" dirty="0" smtClean="0"/>
            </a:b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IntNode</a:t>
            </a:r>
            <a:r>
              <a:rPr lang="en-US" sz="2000" dirty="0" smtClean="0"/>
              <a:t>* </a:t>
            </a:r>
            <a:r>
              <a:rPr lang="en-US" sz="2000" dirty="0" err="1" smtClean="0"/>
              <a:t>IntNodePtr</a:t>
            </a:r>
            <a:r>
              <a:rPr lang="en-US" sz="2000" dirty="0" smtClean="0"/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84E9355-648B-4018-85BD-06209897DD2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Notice all member function definitions are inline</a:t>
            </a:r>
          </a:p>
          <a:p>
            <a:pPr lvl="1" eaLnBrk="1" hangingPunct="1"/>
            <a:r>
              <a:rPr lang="en-US" smtClean="0"/>
              <a:t>Small and simple enough</a:t>
            </a:r>
          </a:p>
          <a:p>
            <a:pPr eaLnBrk="1" hangingPunct="1"/>
            <a:r>
              <a:rPr lang="en-US" smtClean="0"/>
              <a:t>Notice two-parameter constructor</a:t>
            </a:r>
          </a:p>
          <a:p>
            <a:pPr lvl="1" eaLnBrk="1" hangingPunct="1"/>
            <a:r>
              <a:rPr lang="en-US" smtClean="0"/>
              <a:t>Allows creation of nodes with specific data</a:t>
            </a:r>
            <a:br>
              <a:rPr lang="en-US" smtClean="0"/>
            </a:br>
            <a:r>
              <a:rPr lang="en-US" smtClean="0"/>
              <a:t>value and specified link member</a:t>
            </a:r>
          </a:p>
          <a:p>
            <a:pPr lvl="1"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IntNodePtr p2 = new IntNode(42, p1);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B7BF605-513A-48C7-8F0E-DD9ED27BB9B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1</a:t>
            </a:r>
            <a:r>
              <a:rPr lang="en-US" baseline="30000" smtClean="0"/>
              <a:t>st</a:t>
            </a:r>
            <a:r>
              <a:rPr lang="en-US" smtClean="0"/>
              <a:t>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IntNodePtr head;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Declares pointer variable </a:t>
            </a:r>
            <a:r>
              <a:rPr lang="en-US" sz="2400" i="1" smtClean="0"/>
              <a:t>head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head = new IntNode;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Dynamically allocates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Our 1</a:t>
            </a:r>
            <a:r>
              <a:rPr lang="en-US" sz="2400" baseline="30000" smtClean="0"/>
              <a:t>st</a:t>
            </a:r>
            <a:r>
              <a:rPr lang="en-US" sz="2400" smtClean="0"/>
              <a:t> node in list, so assigned to head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head-&gt;setData(3);</a:t>
            </a:r>
            <a:br>
              <a:rPr lang="en-US" sz="2800" smtClean="0"/>
            </a:br>
            <a:r>
              <a:rPr lang="en-US" sz="2800" smtClean="0"/>
              <a:t>head-&gt;setLink(NULL);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Sets head node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Link set to NULL since it’s the only node!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61E91D4-CE2A-40E3-A60B-6A0DAA6617E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52400"/>
            <a:ext cx="3109912" cy="2465388"/>
          </a:xfrm>
        </p:spPr>
        <p:txBody>
          <a:bodyPr/>
          <a:lstStyle/>
          <a:p>
            <a:pPr eaLnBrk="1" hangingPunct="1"/>
            <a:r>
              <a:rPr lang="en-US" sz="2800" b="1" smtClean="0"/>
              <a:t>Display 17.3  </a:t>
            </a:r>
            <a:r>
              <a:rPr lang="en-US" sz="2800" smtClean="0"/>
              <a:t>Adding a Node </a:t>
            </a:r>
            <a:br>
              <a:rPr lang="en-US" sz="2800" smtClean="0"/>
            </a:br>
            <a:r>
              <a:rPr lang="en-US" sz="2800" smtClean="0"/>
              <a:t>to the Head of </a:t>
            </a:r>
            <a:br>
              <a:rPr lang="en-US" sz="2800" smtClean="0"/>
            </a:br>
            <a:r>
              <a:rPr lang="en-US" sz="2800" smtClean="0"/>
              <a:t>a Linked List</a:t>
            </a:r>
          </a:p>
        </p:txBody>
      </p:sp>
      <p:pic>
        <p:nvPicPr>
          <p:cNvPr id="28675" name="Picture 7" descr="savitchc17d03_complete.gif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304800"/>
            <a:ext cx="5334000" cy="62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E59C194-EDB5-4EFC-A5E8-93D67755AD7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Lost Nodes Pitfall: </a:t>
            </a:r>
            <a:br>
              <a:rPr lang="en-US" sz="3600" smtClean="0"/>
            </a:br>
            <a:r>
              <a:rPr lang="en-US" sz="3600" b="1" smtClean="0"/>
              <a:t>Display 17.5  </a:t>
            </a:r>
            <a:r>
              <a:rPr lang="en-US" sz="3600" smtClean="0"/>
              <a:t>Lost Nodes</a:t>
            </a:r>
          </a:p>
        </p:txBody>
      </p:sp>
      <p:pic>
        <p:nvPicPr>
          <p:cNvPr id="29699" name="Picture 4" descr="C:\WINDOWS\Desktop\Oh_type\sacitch_C++_ppt\gif\savitchc17d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619250"/>
            <a:ext cx="73850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8E88056-D3BF-46FA-AFEE-B0C2DB2021A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17.6  </a:t>
            </a:r>
            <a:r>
              <a:rPr lang="en-US" sz="3600" smtClean="0"/>
              <a:t>Inserting in the Middle of a Linked List (1 of 2)</a:t>
            </a:r>
          </a:p>
        </p:txBody>
      </p:sp>
      <p:pic>
        <p:nvPicPr>
          <p:cNvPr id="30723" name="Picture 4" descr="C:\WINDOWS\Desktop\Oh_type\sacitch_C++_ppt\gif\savitchc17d06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2600"/>
            <a:ext cx="7772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3E79768-84EB-497F-8BCA-B4281B308DB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17.6  </a:t>
            </a:r>
            <a:r>
              <a:rPr lang="en-US" sz="3600" smtClean="0"/>
              <a:t>Inserting in the Middle of a Linked List (2 of 2)</a:t>
            </a:r>
          </a:p>
        </p:txBody>
      </p:sp>
      <p:pic>
        <p:nvPicPr>
          <p:cNvPr id="31747" name="Picture 4" descr="C:\WINDOWS\Desktop\Oh_type\sacitch_C++_ppt\gif\savitchc17d06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836738"/>
            <a:ext cx="77724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BE91BAE-2BC2-4204-8E22-B152DE85A49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Nodes and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Creating, searching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Linked List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Stacks, queues, sets, hash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Friend classes, alternatives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Pointers as iterators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E92645A-2268-40B8-BE94-355600A096E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8750"/>
            <a:ext cx="2933700" cy="1898650"/>
          </a:xfrm>
        </p:spPr>
        <p:txBody>
          <a:bodyPr/>
          <a:lstStyle/>
          <a:p>
            <a:pPr eaLnBrk="1" hangingPunct="1"/>
            <a:r>
              <a:rPr lang="en-US" sz="3000" b="1" smtClean="0"/>
              <a:t>Display 17.7  </a:t>
            </a:r>
            <a:r>
              <a:rPr lang="en-US" sz="3000" smtClean="0"/>
              <a:t>Removing </a:t>
            </a:r>
            <a:br>
              <a:rPr lang="en-US" sz="3000" smtClean="0"/>
            </a:br>
            <a:r>
              <a:rPr lang="en-US" sz="3000" smtClean="0"/>
              <a:t>a Node</a:t>
            </a:r>
          </a:p>
        </p:txBody>
      </p:sp>
      <p:pic>
        <p:nvPicPr>
          <p:cNvPr id="32771" name="Picture 4" descr="C:\WINDOWS\Desktop\Oh_type\sacitch_C++_ppt\gif\savitchc17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49238"/>
            <a:ext cx="5208587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0D1A5D9-B776-4601-9816-98A08699BC5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a Linked List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with two arguments:</a:t>
            </a:r>
            <a:br>
              <a:rPr lang="en-US" sz="2800" smtClean="0"/>
            </a:br>
            <a:r>
              <a:rPr lang="en-US" sz="2400" smtClean="0"/>
              <a:t>IntNodePtr search(IntNodePtr head, int target);</a:t>
            </a:r>
            <a:br>
              <a:rPr lang="en-US" sz="2400" smtClean="0"/>
            </a:br>
            <a:r>
              <a:rPr lang="en-US" sz="2400" b="1" smtClean="0"/>
              <a:t>//Precondition: pointer head points to head of</a:t>
            </a:r>
            <a:br>
              <a:rPr lang="en-US" sz="2400" b="1" smtClean="0"/>
            </a:br>
            <a:r>
              <a:rPr lang="en-US" sz="2400" b="1" smtClean="0"/>
              <a:t>//linked list.  Pointer in last node is NULL.</a:t>
            </a:r>
            <a:br>
              <a:rPr lang="en-US" sz="2400" b="1" smtClean="0"/>
            </a:br>
            <a:r>
              <a:rPr lang="en-US" sz="2400" b="1" smtClean="0"/>
              <a:t>//If list is empty, head is NULL</a:t>
            </a:r>
            <a:br>
              <a:rPr lang="en-US" sz="2400" b="1" smtClean="0"/>
            </a:br>
            <a:r>
              <a:rPr lang="en-US" sz="2400" b="1" smtClean="0"/>
              <a:t>//Returns pointer to 1</a:t>
            </a:r>
            <a:r>
              <a:rPr lang="en-US" sz="2400" b="1" baseline="30000" smtClean="0"/>
              <a:t>st</a:t>
            </a:r>
            <a:r>
              <a:rPr lang="en-US" sz="2400" b="1" smtClean="0"/>
              <a:t> node containing target</a:t>
            </a:r>
            <a:br>
              <a:rPr lang="en-US" sz="2400" b="1" smtClean="0"/>
            </a:br>
            <a:r>
              <a:rPr lang="en-US" sz="2400" b="1" smtClean="0"/>
              <a:t>//If not found, returns NULL</a:t>
            </a:r>
          </a:p>
          <a:p>
            <a:pPr eaLnBrk="1" hangingPunct="1"/>
            <a:r>
              <a:rPr lang="en-US" sz="2800" smtClean="0"/>
              <a:t>Simple "traversal" of list</a:t>
            </a:r>
          </a:p>
          <a:p>
            <a:pPr lvl="1" eaLnBrk="1" hangingPunct="1"/>
            <a:r>
              <a:rPr lang="en-US" sz="2400" smtClean="0"/>
              <a:t>Similar to array traversal</a:t>
            </a:r>
            <a:endParaRPr lang="en-US" sz="2400" b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75557EA-2867-4DC6-A5FA-3CC6D4B3AC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for search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while (here doesn’t point to target node or</a:t>
            </a:r>
            <a:br>
              <a:rPr lang="en-US" sz="2800" smtClean="0"/>
            </a:br>
            <a:r>
              <a:rPr lang="en-US" sz="2800" smtClean="0"/>
              <a:t>		last node)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  Make here point to next node in list</a:t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r>
              <a:rPr lang="en-US" sz="2800" smtClean="0"/>
              <a:t>if (here node points to target)</a:t>
            </a:r>
            <a:br>
              <a:rPr lang="en-US" sz="2800" smtClean="0"/>
            </a:br>
            <a:r>
              <a:rPr lang="en-US" sz="2800" smtClean="0"/>
              <a:t>	  return here;</a:t>
            </a:r>
            <a:br>
              <a:rPr lang="en-US" sz="2800" smtClean="0"/>
            </a:br>
            <a:r>
              <a:rPr lang="en-US" sz="2800" smtClean="0"/>
              <a:t>else</a:t>
            </a:r>
            <a:br>
              <a:rPr lang="en-US" sz="2800" smtClean="0"/>
            </a:br>
            <a:r>
              <a:rPr lang="en-US" sz="2800" smtClean="0"/>
              <a:t>	  return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20CF4A2-C5E9-4E4E-8EBE-BFD137E7607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search Function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while (here-&gt;getData() != target &amp;&amp;</a:t>
            </a:r>
            <a:br>
              <a:rPr lang="en-US" sz="2800" smtClean="0"/>
            </a:br>
            <a:r>
              <a:rPr lang="en-US" sz="2800" smtClean="0"/>
              <a:t>		here-&gt;getLink() != NULL)</a:t>
            </a:r>
            <a:br>
              <a:rPr lang="en-US" sz="2800" smtClean="0"/>
            </a:br>
            <a:r>
              <a:rPr lang="en-US" sz="2800" smtClean="0"/>
              <a:t>	  here = here-&gt;getLink();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if (here-&gt;getData() == target)</a:t>
            </a:r>
            <a:br>
              <a:rPr lang="en-US" sz="2800" smtClean="0"/>
            </a:br>
            <a:r>
              <a:rPr lang="en-US" sz="2800" smtClean="0"/>
              <a:t>	  return here;</a:t>
            </a:r>
            <a:br>
              <a:rPr lang="en-US" sz="2800" smtClean="0"/>
            </a:br>
            <a:r>
              <a:rPr lang="en-US" sz="2800" smtClean="0"/>
              <a:t>else</a:t>
            </a:r>
            <a:br>
              <a:rPr lang="en-US" sz="2800" smtClean="0"/>
            </a:br>
            <a:r>
              <a:rPr lang="en-US" sz="2800" smtClean="0"/>
              <a:t>	  return NULL;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Must make "special" case for empty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 done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08C3083-BB46-4667-BEA5-35319D7DD9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we just described is a singly linked list</a:t>
            </a:r>
          </a:p>
          <a:p>
            <a:pPr lvl="1" eaLnBrk="1" hangingPunct="1"/>
            <a:r>
              <a:rPr lang="en-US" sz="2400" smtClean="0"/>
              <a:t>Can only follow links in one direction</a:t>
            </a:r>
          </a:p>
          <a:p>
            <a:pPr eaLnBrk="1" hangingPunct="1"/>
            <a:r>
              <a:rPr lang="en-US" sz="2800" smtClean="0"/>
              <a:t>Doubly Linked List</a:t>
            </a:r>
          </a:p>
          <a:p>
            <a:pPr lvl="1" eaLnBrk="1" hangingPunct="1"/>
            <a:r>
              <a:rPr lang="en-US" sz="2400" smtClean="0"/>
              <a:t>Links to the next node and another link to the previous node</a:t>
            </a:r>
          </a:p>
          <a:p>
            <a:pPr lvl="1" eaLnBrk="1" hangingPunct="1"/>
            <a:r>
              <a:rPr lang="en-US" sz="2400" smtClean="0"/>
              <a:t>Can follow links in either direction</a:t>
            </a:r>
          </a:p>
          <a:p>
            <a:pPr lvl="1" eaLnBrk="1" hangingPunct="1"/>
            <a:r>
              <a:rPr lang="en-US" sz="2400" smtClean="0"/>
              <a:t>NULL signifies the beginning and end of the list</a:t>
            </a:r>
          </a:p>
          <a:p>
            <a:pPr lvl="1" eaLnBrk="1" hangingPunct="1"/>
            <a:r>
              <a:rPr lang="en-US" sz="2400" smtClean="0"/>
              <a:t>Can make some operations easier, e.g. deletion since we don’t need to search the list to find the node before the one we want to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B8374602-0067-491E-87C2-A8B8C8775A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457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Doubly Linked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7003DAED-FBD6-4C87-8066-28CA99EDC5D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685800" y="1981200"/>
            <a:ext cx="805497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class DoublyLinkedIntNode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( ){}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(int theData, DoublyLinkedIntNode* previous,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	        DoublyLinkedIntNode* next)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: data(theData), nextLink(next), previousLink(previous) {}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DoublyLinkedIntNode* getNextLink( ) const { return nextLink;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DoublyLinkedIntNode* getPreviousLink( ) const { return previousLink;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int getData( ) const { return data;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setData(int theData) { data = theData;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setNextLink(DoublyLinkedIntNode* pointer) { nextLink = pointer;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setPreviousLink(DoublyLinkedIntNode* pointer)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{ previousLink = pointer;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int data;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*nextLink;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*previousLink;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typedef DoublyLinkedIntNode* DoublyLinkedIntNodePtr;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Node to the Front of a Doubly Linked List (1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49956653-DC30-4C65-8621-E36A7B3C00B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1149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Node to the Front of a Doubly Linked List (2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7DF46D3A-1187-4F0D-8AD3-0E1B7011942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102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Node from a Doubly Linked List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 node requires updating references on both sides of the node we wish to delete</a:t>
            </a:r>
          </a:p>
          <a:p>
            <a:pPr eaLnBrk="1" hangingPunct="1"/>
            <a:r>
              <a:rPr lang="en-US" smtClean="0"/>
              <a:t>Thanks to the backward link we do not need a separate variable to keep track of the previous node in the list like we did for the singly linked list</a:t>
            </a:r>
          </a:p>
          <a:p>
            <a:pPr lvl="1" eaLnBrk="1" hangingPunct="1"/>
            <a:r>
              <a:rPr lang="en-US" smtClean="0"/>
              <a:t>Can access via  node-&gt;previous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CF0D04F7-F36B-4739-B28F-6CA8B743400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Node from a Doubly Linked List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7BFBBEDD-32D8-4E92-985A-C6B537FFB1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7338" y="1600200"/>
            <a:ext cx="6029325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Linked list</a:t>
            </a:r>
          </a:p>
          <a:p>
            <a:pPr lvl="1" eaLnBrk="1" hangingPunct="1"/>
            <a:r>
              <a:rPr lang="en-US" sz="2400" smtClean="0"/>
              <a:t>Constructed using pointers</a:t>
            </a:r>
          </a:p>
          <a:p>
            <a:pPr lvl="1" eaLnBrk="1" hangingPunct="1"/>
            <a:r>
              <a:rPr lang="en-US" sz="2400" smtClean="0"/>
              <a:t>Grows and shrinks during run-time</a:t>
            </a:r>
          </a:p>
          <a:p>
            <a:pPr lvl="1" eaLnBrk="1" hangingPunct="1"/>
            <a:r>
              <a:rPr lang="en-US" sz="2400" smtClean="0"/>
              <a:t>Doubly Linked List : A variation with pointers in both directions</a:t>
            </a:r>
          </a:p>
          <a:p>
            <a:pPr eaLnBrk="1" hangingPunct="1"/>
            <a:r>
              <a:rPr lang="en-US" sz="2800" smtClean="0"/>
              <a:t>Trees also use pointers</a:t>
            </a:r>
          </a:p>
          <a:p>
            <a:pPr eaLnBrk="1" hangingPunct="1"/>
            <a:r>
              <a:rPr lang="en-US" sz="2800" smtClean="0"/>
              <a:t>Pointers backbone of such structures</a:t>
            </a:r>
          </a:p>
          <a:p>
            <a:pPr lvl="1" eaLnBrk="1" hangingPunct="1"/>
            <a:r>
              <a:rPr lang="en-US" sz="2400" smtClean="0"/>
              <a:t>Use dynamic variables</a:t>
            </a:r>
          </a:p>
          <a:p>
            <a:pPr eaLnBrk="1" hangingPunct="1"/>
            <a:r>
              <a:rPr lang="en-US" sz="2800" smtClean="0"/>
              <a:t>Standard Template Library</a:t>
            </a:r>
          </a:p>
          <a:p>
            <a:pPr lvl="1" eaLnBrk="1" hangingPunct="1"/>
            <a:r>
              <a:rPr lang="en-US" sz="2400" smtClean="0"/>
              <a:t>Has predefined versions of some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DD56EA2-361A-40D3-B86D-6790A70AD81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Node from a Doubly Linked List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8CB76965-9E43-4F94-8E6C-41E94381D3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30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7363" y="1916113"/>
            <a:ext cx="5629275" cy="3894137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Stack data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Retrieves data in reverse order of how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LIFO – last-in/first-out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Think of like "hole in ground"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Stacks used for many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Track C++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Our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linked lists to implement 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E3A1C1E-6690-4A23-B638-DC370D9B9D7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 Stack—Graphic: </a:t>
            </a:r>
            <a:br>
              <a:rPr lang="en-US" sz="3600" smtClean="0"/>
            </a:br>
            <a:r>
              <a:rPr lang="en-US" sz="3600" b="1" smtClean="0"/>
              <a:t>Display 17.12  </a:t>
            </a:r>
            <a:r>
              <a:rPr lang="en-US" sz="3600" smtClean="0"/>
              <a:t>A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E690BF8-4D05-4EED-A8FC-49A34B28D8C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898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17.17 </a:t>
            </a:r>
            <a:r>
              <a:rPr lang="en-US" sz="3600" smtClean="0"/>
              <a:t> Interface File for a Stack Template Class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0D3D98F-0842-4F86-A17F-E7103BE41C7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313613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17.17 </a:t>
            </a:r>
            <a:r>
              <a:rPr lang="en-US" sz="3600" smtClean="0"/>
              <a:t> Interface File for a Stack Template Class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3FEBBC0-6DAD-42FA-87BE-B11907D1691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410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Stack Template Class Driver: </a:t>
            </a:r>
            <a:br>
              <a:rPr lang="en-US" sz="3000" smtClean="0"/>
            </a:br>
            <a:r>
              <a:rPr lang="en-US" sz="3000" b="1" smtClean="0"/>
              <a:t>Display 17.18  </a:t>
            </a:r>
            <a:r>
              <a:rPr lang="en-US" sz="3000" smtClean="0"/>
              <a:t>Program Using the Stack Template Class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3FAC644-6FDD-4EDE-894B-C25B6F8B7E5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85975"/>
            <a:ext cx="77898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Stack Template Class Driver: </a:t>
            </a:r>
            <a:br>
              <a:rPr lang="en-US" sz="3000" smtClean="0"/>
            </a:br>
            <a:r>
              <a:rPr lang="en-US" sz="3000" b="1" smtClean="0"/>
              <a:t>Display 17.18  </a:t>
            </a:r>
            <a:r>
              <a:rPr lang="en-US" sz="3000" smtClean="0"/>
              <a:t>Program Using the Stack Template Class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1485AA4-1ACB-4E82-B31F-56B3F182372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898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:\WINDOWS\Desktop\Oh_type\sacitch_C++_ppt\gif\savitchc17d14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673225"/>
            <a:ext cx="68103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Stack Template Class Driver: </a:t>
            </a:r>
            <a:br>
              <a:rPr lang="en-US" sz="3000" smtClean="0"/>
            </a:br>
            <a:r>
              <a:rPr lang="en-US" sz="3000" b="1" smtClean="0"/>
              <a:t>Display 17.18  </a:t>
            </a:r>
            <a:r>
              <a:rPr lang="en-US" sz="3000" smtClean="0"/>
              <a:t>Program Using the Stack Template Class (3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298065A-8168-41E5-A4E2-7C7D3E9F177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Push and Pop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data item to stack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 push</a:t>
            </a:r>
          </a:p>
          <a:p>
            <a:pPr lvl="1" eaLnBrk="1" hangingPunct="1"/>
            <a:r>
              <a:rPr lang="en-US" smtClean="0"/>
              <a:t>Considered "pushing" data onto stack</a:t>
            </a:r>
          </a:p>
          <a:p>
            <a:pPr lvl="1" eaLnBrk="1" hangingPunct="1"/>
            <a:r>
              <a:rPr lang="en-US" smtClean="0"/>
              <a:t>Recall: goes to "top" of stack</a:t>
            </a:r>
          </a:p>
          <a:p>
            <a:pPr eaLnBrk="1" hangingPunct="1"/>
            <a:r>
              <a:rPr lang="en-US" smtClean="0"/>
              <a:t>Removing data item from stack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pop</a:t>
            </a:r>
          </a:p>
          <a:p>
            <a:pPr lvl="1" eaLnBrk="1" hangingPunct="1"/>
            <a:r>
              <a:rPr lang="en-US" smtClean="0"/>
              <a:t>Considered "popping" item off stack</a:t>
            </a:r>
          </a:p>
          <a:p>
            <a:pPr lvl="1" eaLnBrk="1" hangingPunct="1"/>
            <a:r>
              <a:rPr lang="en-US" smtClean="0"/>
              <a:t>Recall: removed from "top" of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FE35A68-BA43-420E-A575-C8981A5AE05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common data structure:</a:t>
            </a:r>
          </a:p>
          <a:p>
            <a:pPr lvl="1" eaLnBrk="1" hangingPunct="1"/>
            <a:r>
              <a:rPr lang="en-US" smtClean="0"/>
              <a:t>Handles data in first-in/first-out manner</a:t>
            </a:r>
            <a:br>
              <a:rPr lang="en-US" smtClean="0"/>
            </a:br>
            <a:r>
              <a:rPr lang="en-US" smtClean="0"/>
              <a:t>(FIFO)</a:t>
            </a:r>
          </a:p>
          <a:p>
            <a:pPr lvl="1" eaLnBrk="1" hangingPunct="1"/>
            <a:r>
              <a:rPr lang="en-US" smtClean="0"/>
              <a:t>Items inserted to end of list</a:t>
            </a:r>
          </a:p>
          <a:p>
            <a:pPr lvl="1" eaLnBrk="1" hangingPunct="1"/>
            <a:r>
              <a:rPr lang="en-US" smtClean="0"/>
              <a:t>Items removed from front</a:t>
            </a:r>
          </a:p>
          <a:p>
            <a:pPr eaLnBrk="1" hangingPunct="1"/>
            <a:r>
              <a:rPr lang="en-US" smtClean="0"/>
              <a:t>Representation of typical "line" forming</a:t>
            </a:r>
          </a:p>
          <a:p>
            <a:pPr lvl="1" eaLnBrk="1" hangingPunct="1"/>
            <a:r>
              <a:rPr lang="en-US" smtClean="0"/>
              <a:t>Like bank teller lines, movie theatre </a:t>
            </a:r>
            <a:br>
              <a:rPr lang="en-US" smtClean="0"/>
            </a:br>
            <a:r>
              <a:rPr lang="en-US" smtClean="0"/>
              <a:t>lines,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D6E3D35-4187-4DED-A286-580F4DDBDF2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Approaches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sz="2800" smtClean="0"/>
              <a:t>Three ways to handle such data structures: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smtClean="0"/>
              <a:t>C-style approach: global functions and</a:t>
            </a:r>
            <a:br>
              <a:rPr lang="en-US" sz="2400" smtClean="0"/>
            </a:br>
            <a:r>
              <a:rPr lang="en-US" sz="2400" smtClean="0"/>
              <a:t>structs with everything public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smtClean="0"/>
              <a:t>Classes with private member variables and</a:t>
            </a:r>
            <a:br>
              <a:rPr lang="en-US" sz="2400" smtClean="0"/>
            </a:br>
            <a:r>
              <a:rPr lang="en-US" sz="2400" smtClean="0"/>
              <a:t>accessor and mutator functions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smtClean="0"/>
              <a:t>Friend classes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smtClean="0"/>
              <a:t>Linked lists will use method 1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smtClean="0"/>
              <a:t>Stacks, queues, sets, and hash tables will use method 2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smtClean="0"/>
              <a:t>Trees will use method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96B66CA-02FE-4D71-8DF4-03D4BEF266E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17.20</a:t>
            </a:r>
            <a:r>
              <a:rPr lang="en-US" sz="3600" smtClean="0"/>
              <a:t>  Interface File for a Queue Template Class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334447D-CD30-454E-A537-EE4BC4584FC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75513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17.20</a:t>
            </a:r>
            <a:r>
              <a:rPr lang="en-US" sz="3600" smtClean="0"/>
              <a:t>  Interface File for a Queue Template Class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678CC3E-D596-426A-8F08-09A3774ED54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6603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17.20</a:t>
            </a:r>
            <a:r>
              <a:rPr lang="en-US" sz="3600" smtClean="0"/>
              <a:t>  Interface File for a Queue Template Class (3 of 3)</a:t>
            </a:r>
          </a:p>
        </p:txBody>
      </p:sp>
      <p:pic>
        <p:nvPicPr>
          <p:cNvPr id="55299" name="Picture 4" descr="C:\WINDOWS\Desktop\Oh_type\sacitch_C++_ppt\gif\savitchc17d1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582738"/>
            <a:ext cx="71183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614F3BC-9475-4ABA-B4F9-172DE61C88E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57175"/>
            <a:ext cx="3094038" cy="3248025"/>
          </a:xfrm>
        </p:spPr>
        <p:txBody>
          <a:bodyPr/>
          <a:lstStyle/>
          <a:p>
            <a:pPr eaLnBrk="1" hangingPunct="1"/>
            <a:r>
              <a:rPr lang="en-US" sz="2800" smtClean="0"/>
              <a:t>Queue Template Class Driver: </a:t>
            </a:r>
            <a:br>
              <a:rPr lang="en-US" sz="2800" smtClean="0"/>
            </a:br>
            <a:r>
              <a:rPr lang="en-US" sz="2800" b="1" smtClean="0"/>
              <a:t>Display 17.21  </a:t>
            </a:r>
            <a:r>
              <a:rPr lang="en-US" sz="2800" smtClean="0"/>
              <a:t>Program Using </a:t>
            </a:r>
            <a:br>
              <a:rPr lang="en-US" sz="2800" smtClean="0"/>
            </a:br>
            <a:r>
              <a:rPr lang="en-US" sz="2800" smtClean="0"/>
              <a:t>the Queue Template Class</a:t>
            </a:r>
          </a:p>
        </p:txBody>
      </p:sp>
      <p:pic>
        <p:nvPicPr>
          <p:cNvPr id="56323" name="Picture 5" descr="savitchc17d17_driver.gif 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803275"/>
            <a:ext cx="496728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AADEDD1-1A81-45EC-AFC3-A3BA547D43C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</a:t>
            </a:r>
          </a:p>
        </p:txBody>
      </p:sp>
      <p:sp>
        <p:nvSpPr>
          <p:cNvPr id="573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table or hash map is a data structure that efficiently stores and retrieves data from memory</a:t>
            </a:r>
          </a:p>
          <a:p>
            <a:pPr eaLnBrk="1" hangingPunct="1"/>
            <a:r>
              <a:rPr lang="en-US" smtClean="0"/>
              <a:t>Here we discuss a hash table that uses an array in combination with singly linked lists</a:t>
            </a:r>
          </a:p>
          <a:p>
            <a:pPr eaLnBrk="1" hangingPunct="1"/>
            <a:r>
              <a:rPr lang="en-US" smtClean="0"/>
              <a:t>Uses a hash function</a:t>
            </a:r>
          </a:p>
          <a:p>
            <a:pPr lvl="1" eaLnBrk="1" hangingPunct="1"/>
            <a:r>
              <a:rPr lang="en-US" smtClean="0"/>
              <a:t>Maps an object to a key</a:t>
            </a:r>
          </a:p>
          <a:p>
            <a:pPr lvl="1" eaLnBrk="1" hangingPunct="1"/>
            <a:r>
              <a:rPr lang="en-US" smtClean="0"/>
              <a:t>In our example, a string to an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54A2757C-A865-4CD2-B4B0-9E81860950B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Hash Function for Strings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Sum the ASCII value of every character in the string and then compute the modulus of the sum using the size of the fixed array.  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073910D5-E760-4E34-91CC-CE0BD6A0787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1600200" y="3278188"/>
            <a:ext cx="6019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hash = 0;</a:t>
            </a:r>
          </a:p>
          <a:p>
            <a:pPr eaLnBrk="1" hangingPunct="1"/>
            <a:r>
              <a:rPr lang="nb-NO" sz="1600" b="1" dirty="0">
                <a:latin typeface="Courier New" pitchFamily="49" charset="0"/>
                <a:cs typeface="Courier New" pitchFamily="49" charset="0"/>
              </a:rPr>
              <a:t>  for (int i = 0; i &lt; s.length( ); i++)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hash = hash + s[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hash % SIZE;	// SIZE = 10 in example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Example: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"dog"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ASCII 100, 111, 103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Hash = (100 + 111 + 103) % 10      =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Idea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Storage</a:t>
            </a:r>
          </a:p>
          <a:p>
            <a:pPr lvl="1" eaLnBrk="1" hangingPunct="1"/>
            <a:r>
              <a:rPr lang="en-US" smtClean="0"/>
              <a:t>Make an array of fixed size, say 10</a:t>
            </a:r>
          </a:p>
          <a:p>
            <a:pPr lvl="1" eaLnBrk="1" hangingPunct="1"/>
            <a:r>
              <a:rPr lang="en-US" smtClean="0"/>
              <a:t>In each array element store a linked list</a:t>
            </a:r>
          </a:p>
          <a:p>
            <a:pPr lvl="1" eaLnBrk="1" hangingPunct="1"/>
            <a:r>
              <a:rPr lang="en-US" smtClean="0"/>
              <a:t>To add an item, map (i.e. hash) it to one of the 10 array elements, then add it to the linked list at that location</a:t>
            </a:r>
          </a:p>
          <a:p>
            <a:pPr eaLnBrk="1" hangingPunct="1"/>
            <a:r>
              <a:rPr lang="en-US" smtClean="0"/>
              <a:t>Retrieval</a:t>
            </a:r>
          </a:p>
          <a:p>
            <a:pPr lvl="1" eaLnBrk="1" hangingPunct="1"/>
            <a:r>
              <a:rPr lang="en-US" smtClean="0"/>
              <a:t>To look up an item, determine its hash code then search the linked list at the corresponding array slot for the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EBD7179F-8B22-48F3-944E-AE40F90762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Constructing a Hash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567E9D6E-CAE9-4351-A893-9968ED8BF71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04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906463"/>
            <a:ext cx="5486400" cy="54943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File for a HashTable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70203A1C-0C1C-40D5-8D52-4AD94722568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72040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1  // This is the header file hashtable.h.  This is the interface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2  // for the class HashTable, which is a class for a hash 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3  // of strings. 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4  #ifndef HASHTABLE_H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5  #define HASHTABLE_H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6  #include &lt;string&gt;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7  #include "listtools.h"</a:t>
            </a:r>
          </a:p>
          <a:p>
            <a:pPr eaLnBrk="1" hangingPunct="1"/>
            <a:r>
              <a:rPr lang="en-US" sz="1400" b="1" i="1">
                <a:latin typeface="Courier New" pitchFamily="49" charset="0"/>
                <a:cs typeface="Courier New" pitchFamily="49" charset="0"/>
              </a:rPr>
              <a:t> The library "listtools.h" is the linked list library</a:t>
            </a:r>
          </a:p>
          <a:p>
            <a:pPr eaLnBrk="1" hangingPunct="1"/>
            <a:r>
              <a:rPr lang="en-US" sz="1400" b="1" i="1">
                <a:latin typeface="Courier New" pitchFamily="49" charset="0"/>
                <a:cs typeface="Courier New" pitchFamily="49" charset="0"/>
              </a:rPr>
              <a:t> interface from Display 17.14.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8  using LinkedListSavitch::Node;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9  using std::string;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10  namespace HashTableSavitch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11 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12   const int SIZE = 10;  // Maximum size of the hash table array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File for a HashTable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96181C1A-311A-411C-A089-F85822C189A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533400" y="1524000"/>
            <a:ext cx="76295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13   class HashTable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14  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15    public: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16        HashTable(); // Initialize empty hash 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17        // Normally a copy constructor and overloaded assignment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18        // operator would be included.  They have been omitted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19        // to save space.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20        virtual ~HashTable();  // Destructor destroys hash table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21        bool containsString(string target) const;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22        // Returns true if target is in the hash table,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23        // false otherwise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24        void put(string s);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25        // Adds a new string to the hash table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26    private: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27        Node&lt;string&gt; *hashArray[SIZE];      // The actual hash 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28        static int computeHash(string s);   // Compute a hash value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29   }; // HashTable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30  } // HashTableSavitch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31  #endif // HASHTABLE_H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Nodes and Linked Lists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</a:t>
            </a:r>
          </a:p>
          <a:p>
            <a:pPr lvl="1" eaLnBrk="1" hangingPunct="1"/>
            <a:r>
              <a:rPr lang="en-US" smtClean="0"/>
              <a:t>Simple example of "dynamic data structure"</a:t>
            </a:r>
          </a:p>
          <a:p>
            <a:pPr lvl="1" eaLnBrk="1" hangingPunct="1"/>
            <a:r>
              <a:rPr lang="en-US" smtClean="0"/>
              <a:t>Composed of nodes</a:t>
            </a:r>
          </a:p>
          <a:p>
            <a:pPr eaLnBrk="1" hangingPunct="1"/>
            <a:r>
              <a:rPr lang="en-US" smtClean="0"/>
              <a:t>Each "node" is variable of struct or class</a:t>
            </a:r>
            <a:br>
              <a:rPr lang="en-US" smtClean="0"/>
            </a:br>
            <a:r>
              <a:rPr lang="en-US" smtClean="0"/>
              <a:t>type that’s dynamically created with new</a:t>
            </a:r>
          </a:p>
          <a:p>
            <a:pPr lvl="1" eaLnBrk="1" hangingPunct="1"/>
            <a:r>
              <a:rPr lang="en-US" smtClean="0"/>
              <a:t>Nodes also contain pointers to other nodes</a:t>
            </a:r>
          </a:p>
          <a:p>
            <a:pPr lvl="1" eaLnBrk="1" hangingPunct="1"/>
            <a:r>
              <a:rPr lang="en-US" smtClean="0"/>
              <a:t>Provide "links"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3CCD4A4-335C-4954-9707-BE0B7D71441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Hash Table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6CE2C7B5-B422-4158-AC5D-CE2D31D8B42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6246813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implementation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This is the implementation of the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LinkedListSavitch::search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{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NULL;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}</a:t>
            </a:r>
          </a:p>
          <a:p>
            <a:pPr marL="342900" indent="-342900">
              <a:buFontTx/>
              <a:buAutoNum type="arabicPlain" startAt="18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Hash Table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11F23F60-E1B8-49D6-9572-36054CE5D05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4864100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HashTable::~HashTable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Node&lt;string&gt; *next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while (next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  Node&lt;string&gt; *discard = next;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  next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  delete discard;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}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HashTable::computeHash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hash =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hash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return hash % SIZE;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Hash Table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D3679948-C908-4F90-9486-AFF0893ACAC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6034088" cy="2432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43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hash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44     if (search(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[hash], s)==NULL)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45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46       // Only add the target if it's not in the list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47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[hash], s);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48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49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50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Hash Table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48AF8E11-6731-4D30-8FB6-F1A78B56142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885825"/>
            <a:ext cx="7842250" cy="6048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Program to demonstrate use of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class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HashTableSavitch::HashTable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"Adding dog, cat, turtle, bird"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("dog");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("cat");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("turtle");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("bird");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dog?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("dog")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cat?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("cat")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turtle?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("turtle")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bird?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("bird")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fish?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("fish")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cow?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("cow")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return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219200"/>
            <a:ext cx="2854325" cy="19192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cap="all" dirty="0"/>
              <a:t>Sample Dialogue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Adding dog, cat, turtle, bird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dog?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cat?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turtle?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bird?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fish? 0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cow? 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Worst Case</a:t>
            </a:r>
          </a:p>
          <a:p>
            <a:pPr lvl="1" eaLnBrk="1" hangingPunct="1"/>
            <a:r>
              <a:rPr lang="en-US" sz="2400" smtClean="0"/>
              <a:t>Every item inserted into the table has the same hash key, the find operation may have to search through all items every time (same performance as a linked list)</a:t>
            </a:r>
          </a:p>
          <a:p>
            <a:pPr eaLnBrk="1" hangingPunct="1"/>
            <a:r>
              <a:rPr lang="en-US" sz="2800" smtClean="0"/>
              <a:t>Best Case</a:t>
            </a:r>
          </a:p>
          <a:p>
            <a:pPr lvl="1" eaLnBrk="1" hangingPunct="1"/>
            <a:r>
              <a:rPr lang="en-US" sz="2400" smtClean="0"/>
              <a:t>Every item inserted into the table has a different hash key, the find operation will only have to search a list of size 1, very fast</a:t>
            </a:r>
          </a:p>
          <a:p>
            <a:pPr eaLnBrk="1" hangingPunct="1"/>
            <a:r>
              <a:rPr lang="en-US" sz="2800" smtClean="0"/>
              <a:t>Can decrease the chance of collisions with a better hash function</a:t>
            </a:r>
          </a:p>
          <a:p>
            <a:pPr eaLnBrk="1" hangingPunct="1"/>
            <a:r>
              <a:rPr lang="en-US" sz="2800" smtClean="0"/>
              <a:t>Tradeoff:  Lower chance of collision with bigger hash table, but more wasted memory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661FBFAF-E8F1-4E74-9CDD-F0541D8EC4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Template Class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set is a collection of elements in which no element occurs more than once</a:t>
            </a:r>
          </a:p>
          <a:p>
            <a:pPr eaLnBrk="1" hangingPunct="1"/>
            <a:r>
              <a:rPr lang="en-US" smtClean="0"/>
              <a:t>We can implement a simple set that uses a linked list to store the items in the set</a:t>
            </a:r>
          </a:p>
          <a:p>
            <a:pPr eaLnBrk="1" hangingPunct="1"/>
            <a:r>
              <a:rPr lang="en-US" smtClean="0"/>
              <a:t>Fundamental set operations we will support:</a:t>
            </a:r>
          </a:p>
          <a:p>
            <a:pPr lvl="1" eaLnBrk="1" hangingPunct="1"/>
            <a:r>
              <a:rPr lang="en-US" smtClean="0"/>
              <a:t>Add</a:t>
            </a:r>
          </a:p>
          <a:p>
            <a:pPr lvl="1" eaLnBrk="1" hangingPunct="1"/>
            <a:r>
              <a:rPr lang="en-US" smtClean="0"/>
              <a:t>Contains</a:t>
            </a:r>
          </a:p>
          <a:p>
            <a:pPr lvl="1" eaLnBrk="1" hangingPunct="1"/>
            <a:r>
              <a:rPr lang="en-US" smtClean="0"/>
              <a:t>Union</a:t>
            </a:r>
          </a:p>
          <a:p>
            <a:pPr lvl="1" eaLnBrk="1" hangingPunct="1"/>
            <a:r>
              <a:rPr lang="en-US" smtClean="0"/>
              <a:t>Intersection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BBD560BB-F860-45F2-8613-5F86050FC1B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52435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5943600" y="4648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File for a Set Template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36B715F8-FDCC-449D-B446-B191F24D355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54975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header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  This is the interface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for the class Set, which is a class for a generic set.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SET_H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#define SET_H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is the linked list library interface from Display 17.14.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  class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   public: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   Set() { head = NULL; } // Initialize empty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   // Normally a copy constructor and overloaded assignment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   // operator would be included.  They have been omitted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// to save space.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virtual ~Set();  // Destructor destroys set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File for a Set Template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ADDA0891-10F4-42AD-9A03-A22A67A64A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7204075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contains(T target) const;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// Returns true if target is in the set, false otherwise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void add(T item);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// Adds a new element to the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void 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// Outputs the set to the console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Set&lt;T&gt;*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// Union calling object's set with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// and return a pointer to the new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Set&lt;T&gt;*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// Intersect calling object's set with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// and return a pointer to the new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private: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Node&lt;T&gt; *head;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}; //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#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// SET_H 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a Set Template Class (1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1CA400C7-C604-4228-8B59-2978D9F20D7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19238"/>
            <a:ext cx="56086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implementation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This is the implementation of the class Set.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LinkedListSavitch::search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Set&lt;T&gt;::~Set()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 Node&lt;T&gt;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 while (head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   head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a Set Template Class (2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85F3728B-01B1-4DE1-AFD0-D5EEE728D08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5395913" cy="455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Set&lt;T&gt;::contains(T target) const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Node&lt;T&gt;* result = search(head, target);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if (result ==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 return false;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 return true;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 } 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 void Set&lt;T&gt;::output()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    Node&lt;T&gt;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&lt;&lt; "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17.1  </a:t>
            </a:r>
            <a:r>
              <a:rPr lang="en-US" sz="3600" smtClean="0"/>
              <a:t>Nodes and Pointers</a:t>
            </a:r>
          </a:p>
        </p:txBody>
      </p:sp>
      <p:pic>
        <p:nvPicPr>
          <p:cNvPr id="18435" name="Picture 4" descr="C:\WINDOWS\Desktop\Oh_type\sacitch_C++_ppt\gif\savitchc17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631950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31AEBF1-0E0B-487B-ABA3-F3E3FC7F9D5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a Set Template Class (3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E1B597BE-E0AE-439D-AF7E-A8D1FEF2953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381000" y="1752600"/>
            <a:ext cx="3962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43     template&lt;class T&gt;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44     void Set&lt;T&gt;::add(T item)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45    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46      if (search(head, item)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==NULL)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47     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48        // Only add the target if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it's not in the list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49        headInsert(head, item);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50     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51     }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676400"/>
            <a:ext cx="4572000" cy="4772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52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53     Set&lt;T&gt;* Set&lt;T&gt;::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54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55      Set&lt;T&gt;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Set&lt;T&gt;();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56      Node&lt;T&gt;*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57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58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59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60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61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62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otherSet.head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63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64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65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66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67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68   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69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File for a Set Template Class (4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EEDA00D1-2E88-4095-AEB9-F36C295730B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6778625" cy="370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70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71     Set&lt;T&gt;* Set&lt;T&gt;::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72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73      Set&lt;T&gt;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Set&lt;T&gt;();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74      Node&lt;T&gt;*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75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76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77        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78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79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80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81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82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83   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84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85 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Demonstration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BFDA988C-E2D8-4292-9DC8-0CBB072761A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63638"/>
            <a:ext cx="64595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Program to demonstrate use of the Set class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   Set&lt;string&gt; round;   // Round things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   Set&lt;string&gt; green;   // Green things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("peas");   // Sample data for both sets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("grapes");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("grapes");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("garden hose");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("grass");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Demonstration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02B9B563-8FD0-4239-A15B-83EE7D77399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63638"/>
            <a:ext cx="73104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"Contents of set round: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round.output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"Contents of set green: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green.output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in set round? " &lt;&lt;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in set green? " &lt;&lt;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and peas in same set?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    if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("peas")) ||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       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true"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false"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"pie and grass in same set?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   if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("grass")) ||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      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true"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false"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Set Demonstration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FC76869B-F302-4267-B2A9-C99696A0487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89000"/>
            <a:ext cx="6884988" cy="3070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43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"Union of green and round: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44        Set&lt;string&gt;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(green);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46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"Intersection of green and round: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48        Set&lt;string&gt;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(green);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50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51        return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52   }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57200" y="3657600"/>
            <a:ext cx="5867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Contents of set round: grapes pie ball peas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Contents of set green: grass garden hose grapes peas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in set round? 1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in set green? 0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and peas in same set?   true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pie and grass in same set?   false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Union of green and round: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garden hose grass peas ball pie grapes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Intersection of green and round: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peas grapes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Classes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 constant use of getLink and</a:t>
            </a:r>
            <a:br>
              <a:rPr lang="en-US" sz="2800" smtClean="0"/>
            </a:br>
            <a:r>
              <a:rPr lang="en-US" sz="2800" smtClean="0"/>
              <a:t>setlink accessor and mutator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Somewhat of a nuisance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Similar to making data public?!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Public makes available to ALL!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friend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 queue template class "friend" of node</a:t>
            </a:r>
            <a:br>
              <a:rPr lang="en-US" sz="2400" smtClean="0"/>
            </a:br>
            <a:r>
              <a:rPr lang="en-US" sz="2400" smtClean="0"/>
              <a:t>template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private link members directly available in</a:t>
            </a:r>
            <a:br>
              <a:rPr lang="en-US" sz="2400" smtClean="0"/>
            </a:br>
            <a:r>
              <a:rPr lang="en-US" sz="2400" smtClean="0"/>
              <a:t>member functions of queue class!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7D00A01-D96D-4233-8616-E87DBD12805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Declaration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friendships typically require classes reference each other</a:t>
            </a:r>
          </a:p>
          <a:p>
            <a:pPr lvl="1" eaLnBrk="1" hangingPunct="1"/>
            <a:r>
              <a:rPr lang="en-US" smtClean="0"/>
              <a:t>Presents problem</a:t>
            </a:r>
          </a:p>
          <a:p>
            <a:pPr lvl="1" eaLnBrk="1" hangingPunct="1"/>
            <a:r>
              <a:rPr lang="en-US" smtClean="0"/>
              <a:t>How can "both" be declared at same time?</a:t>
            </a:r>
          </a:p>
          <a:p>
            <a:pPr eaLnBrk="1" hangingPunct="1"/>
            <a:r>
              <a:rPr lang="en-US" smtClean="0"/>
              <a:t>Requires forward declaration</a:t>
            </a:r>
          </a:p>
          <a:p>
            <a:pPr lvl="1" eaLnBrk="1" hangingPunct="1"/>
            <a:r>
              <a:rPr lang="en-US" smtClean="0"/>
              <a:t>Simple class heading given inside other:</a:t>
            </a:r>
            <a:br>
              <a:rPr lang="en-US" smtClean="0"/>
            </a:br>
            <a:r>
              <a:rPr lang="en-US" smtClean="0"/>
              <a:t>class Queue;    //Forward Dec.</a:t>
            </a:r>
          </a:p>
          <a:p>
            <a:pPr lvl="1" eaLnBrk="1" hangingPunct="1"/>
            <a:r>
              <a:rPr lang="en-US" smtClean="0"/>
              <a:t>Announces "class Queue will exist"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D538FB1-55D3-4A6B-8758-531518BFA54F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for cycling through data</a:t>
            </a:r>
          </a:p>
          <a:p>
            <a:pPr lvl="1" eaLnBrk="1" hangingPunct="1"/>
            <a:r>
              <a:rPr lang="en-US" smtClean="0"/>
              <a:t>Like a "traversal"</a:t>
            </a:r>
          </a:p>
          <a:p>
            <a:pPr lvl="1" eaLnBrk="1" hangingPunct="1"/>
            <a:r>
              <a:rPr lang="en-US" smtClean="0"/>
              <a:t>Allows "whatever" actions required on data</a:t>
            </a:r>
          </a:p>
          <a:p>
            <a:pPr eaLnBrk="1" hangingPunct="1"/>
            <a:r>
              <a:rPr lang="en-US" smtClean="0"/>
              <a:t>Pointers typically used as iterators</a:t>
            </a:r>
          </a:p>
          <a:p>
            <a:pPr lvl="1" eaLnBrk="1" hangingPunct="1"/>
            <a:r>
              <a:rPr lang="en-US" smtClean="0"/>
              <a:t>Seen in linked list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742FB06-1CFC-415A-B2B6-E2E049C2BA34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as Iterators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 linked list: "prototypical" data structure</a:t>
            </a:r>
          </a:p>
          <a:p>
            <a:pPr eaLnBrk="1" hangingPunct="1"/>
            <a:r>
              <a:rPr lang="en-US" sz="2800" smtClean="0"/>
              <a:t>Pointer: "prototypical" example of iterator</a:t>
            </a:r>
          </a:p>
          <a:p>
            <a:pPr lvl="1" eaLnBrk="1" hangingPunct="1"/>
            <a:r>
              <a:rPr lang="en-US" sz="2400" smtClean="0"/>
              <a:t>Pointer used as iterator by moving thru</a:t>
            </a:r>
            <a:br>
              <a:rPr lang="en-US" sz="2400" smtClean="0"/>
            </a:br>
            <a:r>
              <a:rPr lang="en-US" sz="2400" smtClean="0"/>
              <a:t>linked list node by node starting at head:</a:t>
            </a:r>
          </a:p>
          <a:p>
            <a:pPr lvl="1" eaLnBrk="1" hangingPunct="1"/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Node_Type *iterator;</a:t>
            </a:r>
            <a:br>
              <a:rPr lang="en-US" sz="2400" smtClean="0"/>
            </a:br>
            <a:r>
              <a:rPr lang="en-US" sz="2400" smtClean="0"/>
              <a:t>for (iterator = Head; iterator != NULL;</a:t>
            </a:r>
            <a:br>
              <a:rPr lang="en-US" sz="2400" smtClean="0"/>
            </a:br>
            <a:r>
              <a:rPr lang="en-US" sz="2400" smtClean="0"/>
              <a:t>				iterator=iterator-&gt;Link)</a:t>
            </a:r>
            <a:br>
              <a:rPr lang="en-US" sz="2400" smtClean="0"/>
            </a:br>
            <a:r>
              <a:rPr lang="en-US" sz="2400" smtClean="0"/>
              <a:t>	Do_Action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B1A2A9D-4A6D-4EA8-A89B-CA4E56CB532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 Classes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More versatile than pointer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Typical overloaded operators:</a:t>
            </a:r>
            <a:br>
              <a:rPr lang="en-US" sz="2800" smtClean="0"/>
            </a:br>
            <a:r>
              <a:rPr lang="en-US" sz="2800" smtClean="0"/>
              <a:t>++		advances iterator to next item</a:t>
            </a:r>
            <a:br>
              <a:rPr lang="en-US" sz="2800" smtClean="0"/>
            </a:br>
            <a:r>
              <a:rPr lang="en-US" sz="2800" smtClean="0"/>
              <a:t>--		retreats iterator to previous item</a:t>
            </a:r>
            <a:br>
              <a:rPr lang="en-US" sz="2800" smtClean="0"/>
            </a:br>
            <a:r>
              <a:rPr lang="en-US" sz="2800" smtClean="0"/>
              <a:t>==		Compares iterators</a:t>
            </a:r>
            <a:br>
              <a:rPr lang="en-US" sz="2800" smtClean="0"/>
            </a:br>
            <a:r>
              <a:rPr lang="en-US" sz="2800" smtClean="0"/>
              <a:t>!=		Compare for not equal</a:t>
            </a:r>
            <a:br>
              <a:rPr lang="en-US" sz="2800" smtClean="0"/>
            </a:br>
            <a:r>
              <a:rPr lang="en-US" sz="2800" smtClean="0"/>
              <a:t>*		Accesses one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structure class would have members:</a:t>
            </a:r>
            <a:br>
              <a:rPr lang="en-US" sz="2800" smtClean="0"/>
            </a:br>
            <a:r>
              <a:rPr lang="en-US" sz="2400" smtClean="0"/>
              <a:t>begin(): returns iterator to 1</a:t>
            </a:r>
            <a:r>
              <a:rPr lang="en-US" sz="2400" baseline="30000" smtClean="0"/>
              <a:t>st</a:t>
            </a:r>
            <a:r>
              <a:rPr lang="en-US" sz="2400" smtClean="0"/>
              <a:t> item in structure</a:t>
            </a:r>
            <a:br>
              <a:rPr lang="en-US" sz="2400" smtClean="0"/>
            </a:br>
            <a:r>
              <a:rPr lang="en-US" sz="2400" smtClean="0"/>
              <a:t>end(): returns iterator to test if at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6F8DD51-FDBB-44DD-9B7B-470CBB82307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struct ListNode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string item;</a:t>
            </a:r>
            <a:br>
              <a:rPr lang="en-US" sz="2800" smtClean="0"/>
            </a:br>
            <a:r>
              <a:rPr lang="en-US" sz="2800" smtClean="0"/>
              <a:t>	int count;</a:t>
            </a:r>
            <a:br>
              <a:rPr lang="en-US" sz="2800" smtClean="0"/>
            </a:br>
            <a:r>
              <a:rPr lang="en-US" sz="2800" smtClean="0"/>
              <a:t>	ListNode *link;</a:t>
            </a:r>
            <a:br>
              <a:rPr lang="en-US" sz="2800" smtClean="0"/>
            </a:br>
            <a:r>
              <a:rPr lang="en-US" sz="2800" smtClean="0"/>
              <a:t>};</a:t>
            </a:r>
            <a:br>
              <a:rPr lang="en-US" sz="2800" smtClean="0"/>
            </a:br>
            <a:r>
              <a:rPr lang="en-US" sz="2800" smtClean="0"/>
              <a:t>typedef ListNode* ListNodePtr;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Order here is important!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Listnode defined 1</a:t>
            </a:r>
            <a:r>
              <a:rPr lang="en-US" sz="2400" baseline="30000" smtClean="0"/>
              <a:t>st</a:t>
            </a:r>
            <a:r>
              <a:rPr lang="en-US" sz="2400" smtClean="0"/>
              <a:t>, since used in typedef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Also notice "circularity"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57A23FB-2F2C-4C71-804B-002D3DA79EA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 Class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through data structure named </a:t>
            </a:r>
            <a:r>
              <a:rPr lang="en-US" i="1" smtClean="0"/>
              <a:t>ds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for (i=ds.begin();i!=ds.end();i++)</a:t>
            </a:r>
            <a:br>
              <a:rPr lang="en-US" smtClean="0"/>
            </a:br>
            <a:r>
              <a:rPr lang="en-US" smtClean="0"/>
              <a:t>	process *i  //*i is current data item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 is name of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 Introduction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Trees can be complex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Only basics 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Constructing, manipulating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Using nodes and pointers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Recall linked list: nodes have only one</a:t>
            </a:r>
            <a:br>
              <a:rPr lang="en-US" smtClean="0"/>
            </a:br>
            <a:r>
              <a:rPr lang="en-US" smtClean="0"/>
              <a:t>pointer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next node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Trees have two, &amp; sometimes more,</a:t>
            </a:r>
            <a:br>
              <a:rPr lang="en-US" smtClean="0"/>
            </a:br>
            <a:r>
              <a:rPr lang="en-US" smtClean="0"/>
              <a:t>pointers to other nodes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3EB96EB-18C3-4B00-8364-8BABFDFA6C24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Tree Structure: </a:t>
            </a:r>
            <a:br>
              <a:rPr lang="en-US" sz="3600" smtClean="0"/>
            </a:br>
            <a:r>
              <a:rPr lang="en-US" sz="3600" b="1" smtClean="0"/>
              <a:t>Display 17.35  </a:t>
            </a:r>
            <a:r>
              <a:rPr lang="en-US" sz="3600" smtClean="0"/>
              <a:t>A Binary Tree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514C9CA-3DC9-4F92-90ED-18CB8DFAF46E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8508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Tree Structure: </a:t>
            </a:r>
            <a:br>
              <a:rPr lang="en-US" sz="3600" smtClean="0"/>
            </a:br>
            <a:r>
              <a:rPr lang="en-US" sz="3600" b="1" smtClean="0"/>
              <a:t>Display 17.35  </a:t>
            </a:r>
            <a:r>
              <a:rPr lang="en-US" sz="3600" smtClean="0"/>
              <a:t>A Binary Tree (2 of 2)</a:t>
            </a:r>
          </a:p>
        </p:txBody>
      </p:sp>
      <p:pic>
        <p:nvPicPr>
          <p:cNvPr id="87043" name="Picture 4" descr="C:\WINDOWS\Desktop\Oh_type\sacitch_C++_ppt\gif\savitchc17d2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005013"/>
            <a:ext cx="7869237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592D050-92AA-450E-BE8A-9CD4F0E48A08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Properties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Notice paths</a:t>
            </a:r>
          </a:p>
          <a:p>
            <a:pPr lvl="1" eaLnBrk="1" hangingPunct="1"/>
            <a:r>
              <a:rPr lang="en-US" sz="2000" smtClean="0"/>
              <a:t>From top to any node</a:t>
            </a:r>
          </a:p>
          <a:p>
            <a:pPr lvl="1" eaLnBrk="1" hangingPunct="1"/>
            <a:r>
              <a:rPr lang="en-US" sz="2000" smtClean="0"/>
              <a:t>No "cycles" – follow pointers, will reach "end"</a:t>
            </a:r>
          </a:p>
          <a:p>
            <a:pPr eaLnBrk="1" hangingPunct="1"/>
            <a:r>
              <a:rPr lang="en-US" sz="2400" smtClean="0"/>
              <a:t>Notice here each node has two links</a:t>
            </a:r>
          </a:p>
          <a:p>
            <a:pPr lvl="1" eaLnBrk="1" hangingPunct="1"/>
            <a:r>
              <a:rPr lang="en-US" sz="2000" smtClean="0"/>
              <a:t>Called </a:t>
            </a:r>
            <a:r>
              <a:rPr lang="en-US" sz="2000" b="1" i="1" smtClean="0"/>
              <a:t>binary tree</a:t>
            </a:r>
          </a:p>
          <a:p>
            <a:pPr lvl="1" eaLnBrk="1" hangingPunct="1"/>
            <a:r>
              <a:rPr lang="en-US" sz="2000" smtClean="0"/>
              <a:t>Most common type of tree</a:t>
            </a:r>
          </a:p>
          <a:p>
            <a:pPr eaLnBrk="1" hangingPunct="1"/>
            <a:r>
              <a:rPr lang="en-US" sz="2400" smtClean="0"/>
              <a:t>Root node</a:t>
            </a:r>
          </a:p>
          <a:p>
            <a:pPr lvl="1" eaLnBrk="1" hangingPunct="1"/>
            <a:r>
              <a:rPr lang="en-US" sz="2000" smtClean="0"/>
              <a:t>Similar to linked list’s head</a:t>
            </a:r>
          </a:p>
          <a:p>
            <a:pPr eaLnBrk="1" hangingPunct="1"/>
            <a:r>
              <a:rPr lang="en-US" sz="2400" smtClean="0"/>
              <a:t>Leaf nodes</a:t>
            </a:r>
          </a:p>
          <a:p>
            <a:pPr lvl="1" eaLnBrk="1" hangingPunct="1"/>
            <a:r>
              <a:rPr lang="en-US" sz="2000" smtClean="0"/>
              <a:t>Both link variables are NULL (no subtrees)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9D2E285-8331-4843-BD13-8EF968AB61A2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 and Recursion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tree’s "recursive structure"</a:t>
            </a:r>
          </a:p>
          <a:p>
            <a:pPr eaLnBrk="1" hangingPunct="1"/>
            <a:r>
              <a:rPr lang="en-US" smtClean="0"/>
              <a:t>Each tree has two subtrees</a:t>
            </a:r>
          </a:p>
          <a:p>
            <a:pPr lvl="1" eaLnBrk="1" hangingPunct="1"/>
            <a:r>
              <a:rPr lang="en-US" smtClean="0"/>
              <a:t>Each subtree has two subtrees</a:t>
            </a:r>
          </a:p>
          <a:p>
            <a:pPr lvl="2" eaLnBrk="1" hangingPunct="1"/>
            <a:r>
              <a:rPr lang="en-US" smtClean="0"/>
              <a:t>Etc., etc.</a:t>
            </a:r>
          </a:p>
          <a:p>
            <a:pPr eaLnBrk="1" hangingPunct="1"/>
            <a:r>
              <a:rPr lang="en-US" smtClean="0"/>
              <a:t>Makes trees amenable to recursive</a:t>
            </a:r>
            <a:br>
              <a:rPr lang="en-US" smtClean="0"/>
            </a:br>
            <a:r>
              <a:rPr lang="en-US" smtClean="0"/>
              <a:t>algorithms</a:t>
            </a:r>
          </a:p>
          <a:p>
            <a:pPr lvl="1" eaLnBrk="1" hangingPunct="1"/>
            <a:r>
              <a:rPr lang="en-US" smtClean="0"/>
              <a:t>For searching especially!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3F4E146-59DF-41B4-AC73-B1E32C196943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Processing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sz="2400" b="1" smtClean="0"/>
              <a:t>Preorder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data in root node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right subtree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400" b="1" smtClean="0"/>
              <a:t>In-order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data in root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right subtree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400" b="1" smtClean="0"/>
              <a:t>Postorder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right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Process data in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220143F-4754-4C05-965C-243BDF58F68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Storage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Our example stored values in special way: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Called binary search tree storage rule: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values in left subtree less than root value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values in right subtree greater than root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smtClean="0"/>
              <a:t>rule applies recursively to each subtree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Trees using this storage mechanism: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Called binary search tree (BST)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Traversals:</a:t>
            </a:r>
            <a:br>
              <a:rPr lang="en-US" sz="2400" smtClean="0"/>
            </a:br>
            <a:r>
              <a:rPr lang="en-US" sz="2400" smtClean="0"/>
              <a:t>Inorder		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values "in order"</a:t>
            </a:r>
            <a:br>
              <a:rPr lang="en-US" sz="2400" smtClean="0"/>
            </a:br>
            <a:r>
              <a:rPr lang="en-US" sz="2400" smtClean="0"/>
              <a:t>Preorder 	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"prefix" notation</a:t>
            </a:r>
            <a:br>
              <a:rPr lang="en-US" sz="2400" smtClean="0"/>
            </a:br>
            <a:r>
              <a:rPr lang="en-US" sz="2400" smtClean="0"/>
              <a:t>Postorder 	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"postfix"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BEA2CD5-C084-49A3-9C3F-DB8C7CE6D288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Node is struct or class object</a:t>
            </a:r>
          </a:p>
          <a:p>
            <a:pPr lvl="1" eaLnBrk="1" hangingPunct="1"/>
            <a:r>
              <a:rPr lang="en-US" sz="2400" smtClean="0"/>
              <a:t>One or more members is pointer</a:t>
            </a:r>
          </a:p>
          <a:p>
            <a:pPr lvl="1" eaLnBrk="1" hangingPunct="1"/>
            <a:r>
              <a:rPr lang="en-US" sz="2400" smtClean="0"/>
              <a:t>Nodes connected by member pointers</a:t>
            </a:r>
          </a:p>
          <a:p>
            <a:pPr lvl="2" eaLnBrk="1" hangingPunct="1"/>
            <a:r>
              <a:rPr lang="en-US" sz="2000" smtClean="0"/>
              <a:t>Produce structures that grow and shrink at runtime</a:t>
            </a:r>
          </a:p>
          <a:p>
            <a:pPr eaLnBrk="1" hangingPunct="1"/>
            <a:r>
              <a:rPr lang="en-US" sz="2800" smtClean="0"/>
              <a:t>Linked list</a:t>
            </a:r>
          </a:p>
          <a:p>
            <a:pPr lvl="1" eaLnBrk="1" hangingPunct="1"/>
            <a:r>
              <a:rPr lang="en-US" sz="2400" smtClean="0"/>
              <a:t>List of nodes where each node points to next</a:t>
            </a:r>
          </a:p>
          <a:p>
            <a:pPr lvl="1" eaLnBrk="1" hangingPunct="1"/>
            <a:r>
              <a:rPr lang="en-US" sz="2400" smtClean="0"/>
              <a:t>In a doubly linked lists there are pointers in both directions</a:t>
            </a:r>
          </a:p>
          <a:p>
            <a:pPr eaLnBrk="1" hangingPunct="1"/>
            <a:r>
              <a:rPr lang="en-US" sz="2800" smtClean="0"/>
              <a:t>End of linked list marked with NULL pointer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168C723-91B4-46B9-AD75-FE8A2862724A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Stack is LIFO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 is FIFO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Hash Tables are data structures for quick storage and retrieval; can be implemented with a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Sets can be implemented with linked lists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Iterator construct allows cycling through</a:t>
            </a:r>
            <a:br>
              <a:rPr lang="en-US" sz="2400" smtClean="0"/>
            </a:br>
            <a:r>
              <a:rPr lang="en-US" sz="2400" smtClean="0"/>
              <a:t>data items in given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Tree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Nodes have two member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point to other nodes/subtrees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Binary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storage rules allow rapid searches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7064B1C-9E46-4A55-BAB0-667055F30AD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 Pointer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Box labeled "head" not a node:</a:t>
            </a:r>
            <a:br>
              <a:rPr lang="en-US" smtClean="0"/>
            </a:br>
            <a:r>
              <a:rPr lang="en-US" smtClean="0"/>
              <a:t>ListNodePtr head;</a:t>
            </a:r>
          </a:p>
          <a:p>
            <a:pPr lvl="1" eaLnBrk="1" hangingPunct="1"/>
            <a:r>
              <a:rPr lang="en-US" smtClean="0"/>
              <a:t>A simple pointer to a node</a:t>
            </a:r>
          </a:p>
          <a:p>
            <a:pPr lvl="1" eaLnBrk="1" hangingPunct="1"/>
            <a:r>
              <a:rPr lang="en-US" smtClean="0"/>
              <a:t>Set to point to 1</a:t>
            </a:r>
            <a:r>
              <a:rPr lang="en-US" baseline="30000" smtClean="0"/>
              <a:t>st</a:t>
            </a:r>
            <a:r>
              <a:rPr lang="en-US" smtClean="0"/>
              <a:t> node in list</a:t>
            </a:r>
          </a:p>
          <a:p>
            <a:pPr eaLnBrk="1" hangingPunct="1"/>
            <a:r>
              <a:rPr lang="en-US" smtClean="0"/>
              <a:t>Head used to "maintain" start of list</a:t>
            </a:r>
          </a:p>
          <a:p>
            <a:pPr eaLnBrk="1" hangingPunct="1"/>
            <a:r>
              <a:rPr lang="en-US" smtClean="0"/>
              <a:t>Also used as argument to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60900D9-C4A2-4369-B1AD-AF5D767D3A8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Node Access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(*head).count = 12;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Sets </a:t>
            </a:r>
            <a:r>
              <a:rPr lang="en-US" sz="2400" i="1" smtClean="0"/>
              <a:t>count</a:t>
            </a:r>
            <a:r>
              <a:rPr lang="en-US" sz="2400" smtClean="0"/>
              <a:t> member of node pointed to by</a:t>
            </a:r>
            <a:br>
              <a:rPr lang="en-US" sz="2400" smtClean="0"/>
            </a:br>
            <a:r>
              <a:rPr lang="en-US" sz="2400" i="1" smtClean="0"/>
              <a:t>head</a:t>
            </a:r>
            <a:r>
              <a:rPr lang="en-US" sz="2400" smtClean="0"/>
              <a:t> equal to 12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Alternate operator, -&gt;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"arrow operator"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Shorthand notation that combines * and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head-&gt;count = 12;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Identical to above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cin &gt;&gt; head-&gt;item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Assigns entered string to </a:t>
            </a:r>
            <a:r>
              <a:rPr lang="en-US" sz="2400" i="1" smtClean="0"/>
              <a:t>item</a:t>
            </a:r>
            <a:r>
              <a:rPr lang="en-US" sz="2400" smtClean="0"/>
              <a:t> member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949CE66-FD3B-44A0-A821-ED6AED536A3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4542</Words>
  <Application>Microsoft Office PowerPoint</Application>
  <PresentationFormat>On-screen Show (4:3)</PresentationFormat>
  <Paragraphs>901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Courier New</vt:lpstr>
      <vt:lpstr>Times</vt:lpstr>
      <vt:lpstr>Wingdings</vt:lpstr>
      <vt:lpstr>Office Theme</vt:lpstr>
      <vt:lpstr>Chapter 17</vt:lpstr>
      <vt:lpstr>Learning Objectives</vt:lpstr>
      <vt:lpstr>Introduction</vt:lpstr>
      <vt:lpstr>Approaches</vt:lpstr>
      <vt:lpstr>Nodes and Linked Lists</vt:lpstr>
      <vt:lpstr>Display 17.1  Nodes and Pointers</vt:lpstr>
      <vt:lpstr>Node Definition</vt:lpstr>
      <vt:lpstr>Head Pointer</vt:lpstr>
      <vt:lpstr>Example Node Access</vt:lpstr>
      <vt:lpstr>End Markers</vt:lpstr>
      <vt:lpstr>Display 17.2  Accessing Node Data</vt:lpstr>
      <vt:lpstr>Linked List</vt:lpstr>
      <vt:lpstr>Linked List Class Definition</vt:lpstr>
      <vt:lpstr>Linked List Class</vt:lpstr>
      <vt:lpstr>Create 1st Node</vt:lpstr>
      <vt:lpstr>Display 17.3  Adding a Node  to the Head of  a Linked List</vt:lpstr>
      <vt:lpstr>Lost Nodes Pitfall:  Display 17.5  Lost Nodes</vt:lpstr>
      <vt:lpstr>Display 17.6  Inserting in the Middle of a Linked List (1 of 2)</vt:lpstr>
      <vt:lpstr>Display 17.6  Inserting in the Middle of a Linked List (2 of 2)</vt:lpstr>
      <vt:lpstr>Display 17.7  Removing  a Node</vt:lpstr>
      <vt:lpstr>Searching a Linked List</vt:lpstr>
      <vt:lpstr>Pseudocode for search Function</vt:lpstr>
      <vt:lpstr>Algorithm for search Function</vt:lpstr>
      <vt:lpstr>Doubly Linked Lists</vt:lpstr>
      <vt:lpstr>Doubly Linked Lists</vt:lpstr>
      <vt:lpstr>Adding a Node to the Front of a Doubly Linked List (1 of 2)</vt:lpstr>
      <vt:lpstr>Adding a Node to the Front of a Doubly Linked List (2 of 2)</vt:lpstr>
      <vt:lpstr>Deleting a Node from a Doubly Linked List</vt:lpstr>
      <vt:lpstr>Deleting a Node from a Doubly Linked List (1 of 2)</vt:lpstr>
      <vt:lpstr>Deleting a Node from a Doubly Linked List (2 of 2)</vt:lpstr>
      <vt:lpstr>Stacks</vt:lpstr>
      <vt:lpstr>A Stack—Graphic:  Display 17.12  A Stack</vt:lpstr>
      <vt:lpstr>Display 17.17  Interface File for a Stack Template Class (1 of 2)</vt:lpstr>
      <vt:lpstr>Display 17.17  Interface File for a Stack Template Class (2 of 2)</vt:lpstr>
      <vt:lpstr>Stack Template Class Driver:  Display 17.18  Program Using the Stack Template Class (1 of 3)</vt:lpstr>
      <vt:lpstr>Stack Template Class Driver:  Display 17.18  Program Using the Stack Template Class (2 of 3)</vt:lpstr>
      <vt:lpstr>Stack Template Class Driver:  Display 17.18  Program Using the Stack Template Class (3 of 3)</vt:lpstr>
      <vt:lpstr>Stack Push and Pop</vt:lpstr>
      <vt:lpstr>Queues</vt:lpstr>
      <vt:lpstr>Display 17.20  Interface File for a Queue Template Class (1 of 3)</vt:lpstr>
      <vt:lpstr>Display 17.20  Interface File for a Queue Template Class (2 of 3)</vt:lpstr>
      <vt:lpstr>Display 17.20  Interface File for a Queue Template Class (3 of 3)</vt:lpstr>
      <vt:lpstr>Queue Template Class Driver:  Display 17.21  Program Using  the Queue Template Class</vt:lpstr>
      <vt:lpstr>Hash Tables</vt:lpstr>
      <vt:lpstr>Simple Hash Function for Strings</vt:lpstr>
      <vt:lpstr>Hash Table Idea</vt:lpstr>
      <vt:lpstr>Constructing a Hash Table</vt:lpstr>
      <vt:lpstr>Interface File for a HashTable Class (1 of 2)</vt:lpstr>
      <vt:lpstr>Interface File for a HashTable Class (2 of 2)</vt:lpstr>
      <vt:lpstr>Implementation File for Hash Table Class (1 of 3)</vt:lpstr>
      <vt:lpstr>Implementation File for Hash Table Class (2 of 3)</vt:lpstr>
      <vt:lpstr>Implementation File for Hash Table Class (3 of 3)</vt:lpstr>
      <vt:lpstr>Hash Table Demonstration</vt:lpstr>
      <vt:lpstr>Hash Table Efficiency</vt:lpstr>
      <vt:lpstr>Set Template Class</vt:lpstr>
      <vt:lpstr>Interface File for a Set Template Class (1 of 2)</vt:lpstr>
      <vt:lpstr>Interface File for a Set Template Class (2 of 2)</vt:lpstr>
      <vt:lpstr>Implementation File for a Set Template Class (1 of 4)</vt:lpstr>
      <vt:lpstr>Implementation File for a Set Template Class (2 of 4)</vt:lpstr>
      <vt:lpstr>Implementation File for a Set Template Class (3 of 4)</vt:lpstr>
      <vt:lpstr>Implementation File for a Set Template Class (4 of 4)</vt:lpstr>
      <vt:lpstr>Set Demonstration (1 of 3)</vt:lpstr>
      <vt:lpstr>Set Demonstration (2 of 3)</vt:lpstr>
      <vt:lpstr>Set Demonstration (3 of 3)</vt:lpstr>
      <vt:lpstr>Friend Classes</vt:lpstr>
      <vt:lpstr>Forward Declaration</vt:lpstr>
      <vt:lpstr>Iterators</vt:lpstr>
      <vt:lpstr>Pointers as Iterators</vt:lpstr>
      <vt:lpstr>Iterator Classes</vt:lpstr>
      <vt:lpstr>Iterator Class Example</vt:lpstr>
      <vt:lpstr>Trees Introduction</vt:lpstr>
      <vt:lpstr>Tree Structure:  Display 17.35  A Binary Tree (1 of 2)</vt:lpstr>
      <vt:lpstr>Tree Structure:  Display 17.35  A Binary Tree (2 of 2)</vt:lpstr>
      <vt:lpstr>Tree Properties</vt:lpstr>
      <vt:lpstr>Trees and Recursion</vt:lpstr>
      <vt:lpstr>Tree Processing</vt:lpstr>
      <vt:lpstr>Tree Storage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29</cp:revision>
  <dcterms:created xsi:type="dcterms:W3CDTF">2006-08-16T00:00:00Z</dcterms:created>
  <dcterms:modified xsi:type="dcterms:W3CDTF">2015-04-01T10:41:40Z</dcterms:modified>
</cp:coreProperties>
</file>