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0" r:id="rId43"/>
    <p:sldId id="291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B82BD4-1110-436A-AFFC-7C62211DD782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9323204-3759-4E8C-8EE2-800BFAAA3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3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1CFFAC-3CC9-4743-9E4B-6DFBBD1A32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1139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FB5895-F88C-461B-8CB8-9D5744ABAC5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1665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C0824-F856-42CC-9DA5-F17B7174E0D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1044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5903E9-A581-4744-AC94-FBD20F1184E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61097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F28B41-4EDB-4667-AE33-0112D27D921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24442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3D5385-2D66-4385-A561-8A2E7DE7110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92603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9133F7-8DD2-461D-B30F-2B87E55C3BC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1879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5B9D94-3AFA-46CC-AEE0-7A53B954F14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98699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D40C0-D979-44EC-8B4B-23A58F9B2C3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52762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4A02B-FE35-4B61-A548-5586D926624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32478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873D5B-420D-431D-BCFD-BE7A9431C2C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0928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62C5C5-94D6-4622-AD75-65CCAC3D7A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98787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E7488-9ACC-451B-88C9-62AB1AE442F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48184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18D361-BE3E-4A8A-B04B-674A1500CE9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44169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40BD25-6EDF-434D-B02D-3F7D220AD29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02241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E3C19D-8129-4FD8-8412-B90346E67B3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16752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CF1B8-0EA7-481F-AF36-687DF12E803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79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213D56-1676-449F-ADA1-5FB56B76F0C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60661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60B81-2460-4B4E-81EA-C274CB3862E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88562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0D67D4-22FE-46D7-856B-7828EAAA40C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303287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5E38A9-F08F-4083-A004-AC2B97CD88A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35484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06B462-67A8-44D0-A9D8-F001421803E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2483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810627-0200-4806-8FA6-4B56575E38D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38434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0423C8-0598-4CA6-B32A-026623C65A2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84178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995A14-8F94-4E41-8ECB-0C6A4E876F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88459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ED684-5B43-4829-B78B-BA15DDA038C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536421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3200CA-E4D2-45FC-89B5-21F14A0E179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98481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ADEF1A-0F92-4A95-8D5C-ABF1437FD7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00596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5D2E80-8561-4B74-A7AE-154982C2292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9441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209EF5-87CE-400C-A6D9-CD29B44552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58221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64601A-BCF1-46E4-8A04-3E142C8580B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0431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F27EAB-1330-462C-ADDB-A85814D9B10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78792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942A4B-0437-4CD8-A211-B14EABADC87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9072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1DE081-C9B1-48D4-A3E4-7500AE88314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8191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2A69BB-56F0-406F-8A86-83C3D7E7F44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6841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566D89-1C25-443B-B8ED-90BE747D81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0503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6C3E1-6297-4BF5-89E6-F28C19AEAB88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AE603F56-A86F-4031-A3DE-1E107C7A3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BCA01-6919-47A8-810E-F46142BCE02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B18E18F9-C57D-4FA6-B8F6-DAE4526C0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94559-D0A7-4EF3-836B-F3EE8A3AA0EC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3DC56D9D-3993-43A8-85FE-3A0114B5C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229F3-A2B4-4B47-ACEC-D1604A88766F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817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134F8-BF05-4D31-808A-944941C4BBF4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999583EA-37E7-4258-A220-2DCE6D00E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86DA3-2762-4ED5-A3B8-01F664173E74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5B8C60F8-8E24-44CC-963F-DC56C632D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06AE9-B2FD-4F66-83FE-58F09E2BA80E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F4881946-3282-42EB-B5D7-E0857BF3B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AADA4-555D-4050-806A-247D74CED9EC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9AAA4431-2FB3-4169-BDE6-7EA3CF1DB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4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323AD-A48B-40FA-B5DE-5909CFC914E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634138C8-CB90-4A78-B2CB-AE63B7B43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1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5B11-2AFF-48EB-8AF8-DC59C32C61F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12C374B2-A8DE-4DA4-BA2C-E3FBA2CA2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C233-BD4E-49C6-9B2E-2C28043A27C8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1ADECA95-AA59-4BC4-8139-8BB31CE25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8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BCF7AA-D221-4A69-AF21-C9D4BBF87127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5703620-DC0F-4377-A2D0-903920F2B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block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Basic method of exception-handling is</a:t>
            </a:r>
            <a:br>
              <a:rPr lang="en-US" smtClean="0"/>
            </a:br>
            <a:r>
              <a:rPr lang="en-US" smtClean="0"/>
              <a:t>try-throw-catch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Try block:</a:t>
            </a:r>
            <a:br>
              <a:rPr lang="en-US" smtClean="0"/>
            </a:br>
            <a:r>
              <a:rPr lang="en-US" sz="2800" smtClean="0"/>
              <a:t>try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Some_Code;</a:t>
            </a:r>
            <a:br>
              <a:rPr lang="en-US" sz="2800" smtClean="0"/>
            </a:br>
            <a:r>
              <a:rPr lang="en-US" sz="280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Contains code for basic algorithm when all</a:t>
            </a:r>
            <a:br>
              <a:rPr lang="en-US" smtClean="0"/>
            </a:br>
            <a:r>
              <a:rPr lang="en-US" smtClean="0"/>
              <a:t>goes smoothly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3C0ACEBE-BA59-4300-97A8-A1FF106AA25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Inside try-block, when something </a:t>
            </a:r>
            <a:br>
              <a:rPr lang="en-US" sz="2800" smtClean="0"/>
            </a:br>
            <a:r>
              <a:rPr lang="en-US" sz="2800" smtClean="0"/>
              <a:t>unusual happens:</a:t>
            </a:r>
            <a:br>
              <a:rPr lang="en-US" sz="2800" smtClean="0"/>
            </a:br>
            <a:r>
              <a:rPr lang="en-US" sz="2400" smtClean="0"/>
              <a:t>try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Code_To_Try</a:t>
            </a:r>
            <a:br>
              <a:rPr lang="en-US" sz="2400" smtClean="0"/>
            </a:br>
            <a:r>
              <a:rPr lang="en-US" sz="2400" smtClean="0"/>
              <a:t>	if (exceptional_happened)</a:t>
            </a:r>
            <a:br>
              <a:rPr lang="en-US" sz="2400" smtClean="0"/>
            </a:br>
            <a:r>
              <a:rPr lang="en-US" sz="2400" smtClean="0"/>
              <a:t>		throw donuts;</a:t>
            </a:r>
            <a:br>
              <a:rPr lang="en-US" sz="2400" smtClean="0"/>
            </a:br>
            <a:r>
              <a:rPr lang="en-US" sz="2400" smtClean="0"/>
              <a:t>	More_Code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lvl="1" eaLnBrk="1" hangingPunct="1"/>
            <a:r>
              <a:rPr lang="en-US" sz="2400" smtClean="0"/>
              <a:t>Keyword </a:t>
            </a:r>
            <a:r>
              <a:rPr lang="en-US" sz="2400" i="1" smtClean="0"/>
              <a:t>throw</a:t>
            </a:r>
            <a:r>
              <a:rPr lang="en-US" sz="2400" smtClean="0"/>
              <a:t> followed by exception type</a:t>
            </a:r>
          </a:p>
          <a:p>
            <a:pPr lvl="1" eaLnBrk="1" hangingPunct="1"/>
            <a:r>
              <a:rPr lang="en-US" sz="2400" smtClean="0"/>
              <a:t>Called "throwing an exception"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116E5C5-34BE-4A6B-9F3F-185D46CB0B9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catch-block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When something thrown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goes somewhere</a:t>
            </a:r>
          </a:p>
          <a:p>
            <a:pPr lvl="1" eaLnBrk="1" hangingPunct="1"/>
            <a:r>
              <a:rPr lang="en-US" sz="2400" smtClean="0"/>
              <a:t>In C++, flow of control goes from try-block to</a:t>
            </a:r>
            <a:br>
              <a:rPr lang="en-US" sz="2400" smtClean="0"/>
            </a:br>
            <a:r>
              <a:rPr lang="en-US" sz="2400" smtClean="0"/>
              <a:t>catch-block</a:t>
            </a:r>
          </a:p>
          <a:p>
            <a:pPr lvl="2" eaLnBrk="1" hangingPunct="1"/>
            <a:r>
              <a:rPr lang="en-US" sz="2000" smtClean="0"/>
              <a:t>try-block is "exited" and control passes to  catch-block</a:t>
            </a:r>
          </a:p>
          <a:p>
            <a:pPr lvl="1" eaLnBrk="1" hangingPunct="1"/>
            <a:r>
              <a:rPr lang="en-US" sz="2400" smtClean="0"/>
              <a:t>Executing catch block called "catching the</a:t>
            </a:r>
            <a:br>
              <a:rPr lang="en-US" sz="2400" smtClean="0"/>
            </a:br>
            <a:r>
              <a:rPr lang="en-US" sz="2400" smtClean="0"/>
              <a:t>exception"</a:t>
            </a:r>
          </a:p>
          <a:p>
            <a:pPr eaLnBrk="1" hangingPunct="1"/>
            <a:r>
              <a:rPr lang="en-US" sz="2800" smtClean="0"/>
              <a:t>Exceptions must be "handled" in some</a:t>
            </a:r>
            <a:br>
              <a:rPr lang="en-US" sz="2800" smtClean="0"/>
            </a:br>
            <a:r>
              <a:rPr lang="en-US" sz="2800" smtClean="0"/>
              <a:t>catch block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F209E530-A4E4-4845-847C-B55CFB5878F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catch-block More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Recall:</a:t>
            </a:r>
            <a:br>
              <a:rPr lang="en-US" sz="2800" smtClean="0"/>
            </a:br>
            <a:r>
              <a:rPr lang="en-US" sz="2400" smtClean="0"/>
              <a:t>catch(int e)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cout &lt;&lt; e &lt;&lt; " donuts, and no milk!\n";</a:t>
            </a:r>
            <a:br>
              <a:rPr lang="en-US" sz="2400" smtClean="0"/>
            </a:br>
            <a:r>
              <a:rPr lang="en-US" sz="2400" smtClean="0"/>
              <a:t>		&lt;&lt; " Go buy some milk.\n";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/>
            <a:r>
              <a:rPr lang="en-US" sz="2800" smtClean="0"/>
              <a:t>Looks like function definition with </a:t>
            </a:r>
            <a:br>
              <a:rPr lang="en-US" sz="2800" smtClean="0"/>
            </a:br>
            <a:r>
              <a:rPr lang="en-US" sz="2800" smtClean="0"/>
              <a:t>int parameter!</a:t>
            </a:r>
          </a:p>
          <a:p>
            <a:pPr lvl="1" eaLnBrk="1" hangingPunct="1"/>
            <a:r>
              <a:rPr lang="en-US" sz="2400" smtClean="0"/>
              <a:t>Not a function, but works similarly</a:t>
            </a:r>
          </a:p>
          <a:p>
            <a:pPr lvl="1" eaLnBrk="1" hangingPunct="1"/>
            <a:r>
              <a:rPr lang="en-US" sz="2400" smtClean="0"/>
              <a:t>Throw like "function call"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385FC6F0-F390-44CE-9E8C-4B75CEEA96D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catch-block Parameter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1963" indent="-461963" eaLnBrk="1" hangingPunct="1"/>
            <a:r>
              <a:rPr lang="en-US" sz="2800" smtClean="0"/>
              <a:t>Recall:  catch(int e) </a:t>
            </a:r>
          </a:p>
          <a:p>
            <a:pPr marL="461963" indent="-461963" eaLnBrk="1" hangingPunct="1"/>
            <a:r>
              <a:rPr lang="en-US" sz="2800" smtClean="0"/>
              <a:t>"e" called catch-block parameter</a:t>
            </a:r>
          </a:p>
          <a:p>
            <a:pPr marL="1033463" lvl="1" indent="-457200" eaLnBrk="1" hangingPunct="1"/>
            <a:r>
              <a:rPr lang="en-US" sz="2400" smtClean="0"/>
              <a:t>Each catch block can have at most ONE</a:t>
            </a:r>
            <a:br>
              <a:rPr lang="en-US" sz="2400" smtClean="0"/>
            </a:br>
            <a:r>
              <a:rPr lang="en-US" sz="2400" smtClean="0"/>
              <a:t>catch-block parameter</a:t>
            </a:r>
          </a:p>
          <a:p>
            <a:pPr marL="461963" indent="-461963" eaLnBrk="1" hangingPunct="1"/>
            <a:r>
              <a:rPr lang="en-US" sz="2800" smtClean="0"/>
              <a:t>Does two things:</a:t>
            </a:r>
          </a:p>
          <a:p>
            <a:pPr marL="1033463" lvl="1" indent="-457200" eaLnBrk="1" hangingPunct="1">
              <a:buFont typeface="Times"/>
              <a:buAutoNum type="arabicPeriod"/>
            </a:pPr>
            <a:r>
              <a:rPr lang="en-US" sz="2400" smtClean="0"/>
              <a:t>type name specifies what kind of thrown</a:t>
            </a:r>
            <a:br>
              <a:rPr lang="en-US" sz="2400" smtClean="0"/>
            </a:br>
            <a:r>
              <a:rPr lang="en-US" sz="2400" smtClean="0"/>
              <a:t>value the catch-block can catch</a:t>
            </a:r>
          </a:p>
          <a:p>
            <a:pPr marL="1033463" lvl="1" indent="-457200" eaLnBrk="1" hangingPunct="1">
              <a:buFont typeface="Times"/>
              <a:buAutoNum type="arabicPeriod"/>
            </a:pPr>
            <a:r>
              <a:rPr lang="en-US" sz="2400" smtClean="0"/>
              <a:t>Provides name for thrown value caught;</a:t>
            </a:r>
            <a:br>
              <a:rPr lang="en-US" sz="2400" smtClean="0"/>
            </a:br>
            <a:r>
              <a:rPr lang="en-US" sz="2400" smtClean="0"/>
              <a:t>can "do things" with value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AD13E4C-FEE6-4BFA-9737-B6A51F9484F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Exception Classes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throw statement can throw value of </a:t>
            </a:r>
            <a:br>
              <a:rPr lang="en-US" smtClean="0"/>
            </a:br>
            <a:r>
              <a:rPr lang="en-US" smtClean="0"/>
              <a:t>any type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Exception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Contains objects with information to </a:t>
            </a:r>
            <a:br>
              <a:rPr lang="en-US" smtClean="0"/>
            </a:br>
            <a:r>
              <a:rPr lang="en-US" smtClean="0"/>
              <a:t>be thrown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have different types identifying each </a:t>
            </a:r>
            <a:br>
              <a:rPr lang="en-US" smtClean="0"/>
            </a:br>
            <a:r>
              <a:rPr lang="en-US" smtClean="0"/>
              <a:t>possible exceptional situation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Still just a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An "exception class" due to how it’s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34AB087-0428-4D15-9803-82D83771E9F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Class for Toy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400" smtClean="0"/>
              <a:t>class NoMilk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public:</a:t>
            </a:r>
            <a:br>
              <a:rPr lang="en-US" sz="2400" smtClean="0"/>
            </a:br>
            <a:r>
              <a:rPr lang="en-US" sz="2400" smtClean="0"/>
              <a:t>	NoMilk() { }</a:t>
            </a:r>
            <a:br>
              <a:rPr lang="en-US" sz="2400" smtClean="0"/>
            </a:br>
            <a:r>
              <a:rPr lang="en-US" sz="2400" smtClean="0"/>
              <a:t>	NoMilk(int howMany) : count(howMany) { }</a:t>
            </a:r>
            <a:br>
              <a:rPr lang="en-US" sz="2400" smtClean="0"/>
            </a:br>
            <a:r>
              <a:rPr lang="en-US" sz="2400" smtClean="0"/>
              <a:t>	int getcount() const { return count; }</a:t>
            </a:r>
            <a:br>
              <a:rPr lang="en-US" sz="2400" smtClean="0"/>
            </a:br>
            <a:r>
              <a:rPr lang="en-US" sz="2400" smtClean="0"/>
              <a:t>private:</a:t>
            </a:r>
            <a:br>
              <a:rPr lang="en-US" sz="2400" smtClean="0"/>
            </a:br>
            <a:r>
              <a:rPr lang="en-US" sz="2400" smtClean="0"/>
              <a:t>	int count;</a:t>
            </a:r>
            <a:br>
              <a:rPr lang="en-US" sz="2400" smtClean="0"/>
            </a:br>
            <a:r>
              <a:rPr lang="en-US" sz="2400" smtClean="0"/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throw NoMilk(donuts);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Invokes constructor of NoMilk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9A86CA2-36CA-455F-8BDA-A7670738EED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Throws and Catches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try-block typically throws any number of</a:t>
            </a:r>
            <a:br>
              <a:rPr lang="en-US" sz="2800" smtClean="0"/>
            </a:br>
            <a:r>
              <a:rPr lang="en-US" sz="2800" smtClean="0"/>
              <a:t>exception values, of differing types</a:t>
            </a:r>
          </a:p>
          <a:p>
            <a:pPr eaLnBrk="1" hangingPunct="1"/>
            <a:r>
              <a:rPr lang="en-US" sz="2800" smtClean="0"/>
              <a:t>Of course only one exception thrown</a:t>
            </a:r>
          </a:p>
          <a:p>
            <a:pPr lvl="1" eaLnBrk="1" hangingPunct="1"/>
            <a:r>
              <a:rPr lang="en-US" sz="2400" smtClean="0"/>
              <a:t>Since throw statement ends try-block</a:t>
            </a:r>
          </a:p>
          <a:p>
            <a:pPr eaLnBrk="1" hangingPunct="1"/>
            <a:r>
              <a:rPr lang="en-US" sz="2800" smtClean="0"/>
              <a:t>But different types can be thrown</a:t>
            </a:r>
          </a:p>
          <a:p>
            <a:pPr lvl="1" eaLnBrk="1" hangingPunct="1"/>
            <a:r>
              <a:rPr lang="en-US" sz="2400" smtClean="0"/>
              <a:t>Each catch block only catches "one type"</a:t>
            </a:r>
          </a:p>
          <a:p>
            <a:pPr lvl="1" eaLnBrk="1" hangingPunct="1"/>
            <a:r>
              <a:rPr lang="en-US" sz="2400" smtClean="0"/>
              <a:t>Typical to place many catch-blocks after each</a:t>
            </a:r>
            <a:br>
              <a:rPr lang="en-US" sz="2400" smtClean="0"/>
            </a:br>
            <a:r>
              <a:rPr lang="en-US" sz="2400" smtClean="0"/>
              <a:t>try-block</a:t>
            </a:r>
          </a:p>
          <a:p>
            <a:pPr lvl="2" eaLnBrk="1" hangingPunct="1"/>
            <a:r>
              <a:rPr lang="en-US" sz="2000" smtClean="0"/>
              <a:t>To catch "all-possible" exceptions to be thrown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2B6B9C8F-F6BE-42DC-85D3-465EC948154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Catching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Order of catch blocks important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Catch-blocks tried "in order" after try-block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First match handles it!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400" smtClean="0"/>
              <a:t>catch (…) {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Called "catch-all", "default" exception handler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Catches any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Ensure catch-all placed AFTER more specific</a:t>
            </a:r>
            <a:br>
              <a:rPr lang="en-US" sz="2400" smtClean="0"/>
            </a:br>
            <a:r>
              <a:rPr lang="en-US" sz="2400" smtClean="0"/>
              <a:t>exceptions!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Or others will never be caught!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3806D33D-6B5C-4289-BBEA-14C07D97922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Trivial Exception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400" smtClean="0"/>
              <a:t>class DivideByZero</a:t>
            </a:r>
            <a:br>
              <a:rPr lang="en-US" sz="2400" smtClean="0"/>
            </a:br>
            <a:r>
              <a:rPr lang="en-US" sz="2400" smtClean="0"/>
              <a:t>{ 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 member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 member functions (except default</a:t>
            </a:r>
            <a:br>
              <a:rPr lang="en-US" sz="2800" smtClean="0"/>
            </a:br>
            <a:r>
              <a:rPr lang="en-US" sz="2800" smtClean="0"/>
              <a:t>constructor)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Nothing but it’s name, which is enough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Might be "nothing to do" with exception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Used simply to "get to" catch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omit catch block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A1DB9E6A-3D97-4C2F-8BAB-1C5FBBEA27C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Exception Handling Basics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Defining exception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Multiple throws and catches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Exception specifications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Programming Techniques for </a:t>
            </a:r>
            <a:br>
              <a:rPr lang="en-US" smtClean="0"/>
            </a:br>
            <a:r>
              <a:rPr lang="en-US" smtClean="0"/>
              <a:t>Exception Handling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When to throw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Exception class hierarchies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A43BBED9-7ADE-4143-9963-42B85E000A9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Throwing Exception in Function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Function might throw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Callers might have different "reactions"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Some might desire to "end program"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Some might continue, or do something else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Makes sense to "catch" exception in</a:t>
            </a:r>
            <a:br>
              <a:rPr lang="en-US" smtClean="0"/>
            </a:br>
            <a:r>
              <a:rPr lang="en-US" smtClean="0"/>
              <a:t>calling function’s try-catch-block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Place call inside try-block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Handle in catch-block after try-block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8AB39B4-DC2C-4DFB-8C0B-0C0CF4D82D9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Throwing Exception </a:t>
            </a:r>
            <a:br>
              <a:rPr lang="en-US" sz="3600" smtClean="0"/>
            </a:br>
            <a:r>
              <a:rPr lang="en-US" sz="3600" smtClean="0"/>
              <a:t>in Function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400" smtClean="0"/>
              <a:t>try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quotient = safeDivide(num, den);</a:t>
            </a:r>
            <a:br>
              <a:rPr lang="en-US" sz="2400" smtClean="0"/>
            </a:br>
            <a:r>
              <a:rPr lang="en-US" sz="2400" smtClean="0"/>
              <a:t>}</a:t>
            </a:r>
            <a:br>
              <a:rPr lang="en-US" sz="2400" smtClean="0"/>
            </a:br>
            <a:r>
              <a:rPr lang="en-US" sz="2400" smtClean="0"/>
              <a:t>catch (DivideByZero)</a:t>
            </a:r>
            <a:br>
              <a:rPr lang="en-US" sz="2400" smtClean="0"/>
            </a:br>
            <a:r>
              <a:rPr lang="en-US" sz="2400" smtClean="0"/>
              <a:t>{ … }</a:t>
            </a:r>
          </a:p>
          <a:p>
            <a:pPr eaLnBrk="1" hangingPunct="1"/>
            <a:r>
              <a:rPr lang="en-US" sz="2800" smtClean="0"/>
              <a:t>safeDivide() function throws DividebyZero</a:t>
            </a:r>
            <a:br>
              <a:rPr lang="en-US" sz="2800" smtClean="0"/>
            </a:br>
            <a:r>
              <a:rPr lang="en-US" sz="2800" smtClean="0"/>
              <a:t>exception</a:t>
            </a:r>
          </a:p>
          <a:p>
            <a:pPr lvl="1" eaLnBrk="1" hangingPunct="1"/>
            <a:r>
              <a:rPr lang="en-US" sz="2400" smtClean="0"/>
              <a:t>Handled back in caller’s catch-block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FF53C93F-8999-4D06-8BE3-4C98A57C872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Specification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Functions that don’t catch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Should "warn" users that it could throw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it won’t catch!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Should list such exceptions:</a:t>
            </a:r>
            <a:br>
              <a:rPr lang="en-US" sz="2800" smtClean="0"/>
            </a:br>
            <a:r>
              <a:rPr lang="en-US" sz="2400" smtClean="0"/>
              <a:t>double safeDivide(int top, int bottom)</a:t>
            </a:r>
            <a:br>
              <a:rPr lang="en-US" sz="2400" smtClean="0"/>
            </a:br>
            <a:r>
              <a:rPr lang="en-US" sz="2400" smtClean="0"/>
              <a:t>			throw (DividebyZero);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Called "exception specification" or "throw list"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Should be in declaration and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types listed handled "normally"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no throw list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all types considered there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A0457392-14FD-49F9-AB89-E90DF091168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Throw List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exception thrown in function NOT in</a:t>
            </a:r>
            <a:br>
              <a:rPr lang="en-US" smtClean="0"/>
            </a:br>
            <a:r>
              <a:rPr lang="en-US" smtClean="0"/>
              <a:t>throw list:</a:t>
            </a:r>
          </a:p>
          <a:p>
            <a:pPr lvl="1" eaLnBrk="1" hangingPunct="1"/>
            <a:r>
              <a:rPr lang="en-US" smtClean="0"/>
              <a:t>No errors (compile or run-time)</a:t>
            </a:r>
          </a:p>
          <a:p>
            <a:pPr lvl="1" eaLnBrk="1" hangingPunct="1"/>
            <a:r>
              <a:rPr lang="en-US" smtClean="0"/>
              <a:t>Function unexpected() automatically called</a:t>
            </a:r>
          </a:p>
          <a:p>
            <a:pPr lvl="2" eaLnBrk="1" hangingPunct="1"/>
            <a:r>
              <a:rPr lang="en-US" smtClean="0"/>
              <a:t>Default behavior is to terminate</a:t>
            </a:r>
          </a:p>
          <a:p>
            <a:pPr lvl="2" eaLnBrk="1" hangingPunct="1"/>
            <a:r>
              <a:rPr lang="en-US" smtClean="0"/>
              <a:t>Can modify behavior</a:t>
            </a:r>
          </a:p>
          <a:p>
            <a:pPr eaLnBrk="1" hangingPunct="1"/>
            <a:r>
              <a:rPr lang="en-US" smtClean="0"/>
              <a:t>Same result if no catch-block found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700D15C2-118C-4BB8-8CFF-D27DAAA8A96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Throw List 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void someFunction()</a:t>
            </a:r>
            <a:br>
              <a:rPr lang="en-US" sz="2400" smtClean="0"/>
            </a:br>
            <a:r>
              <a:rPr lang="en-US" sz="2400" smtClean="0"/>
              <a:t>		throw(DividebyZero, OtherException);</a:t>
            </a:r>
            <a:br>
              <a:rPr lang="en-US" sz="2400" smtClean="0"/>
            </a:br>
            <a:r>
              <a:rPr lang="en-US" sz="2400" b="1" smtClean="0"/>
              <a:t>//Exception types DividebyZero or OtherException</a:t>
            </a:r>
            <a:br>
              <a:rPr lang="en-US" sz="2400" b="1" smtClean="0"/>
            </a:br>
            <a:r>
              <a:rPr lang="en-US" sz="2400" b="1" smtClean="0"/>
              <a:t>//treated normally.  All others invoke unexpected()</a:t>
            </a:r>
          </a:p>
          <a:p>
            <a:pPr eaLnBrk="1" hangingPunct="1"/>
            <a:r>
              <a:rPr lang="en-US" sz="2400" smtClean="0"/>
              <a:t>void someFunction() throw ();</a:t>
            </a:r>
            <a:br>
              <a:rPr lang="en-US" sz="2400" smtClean="0"/>
            </a:br>
            <a:r>
              <a:rPr lang="en-US" sz="2400" b="1" smtClean="0"/>
              <a:t>//Empty exception list, all exceptions invoke</a:t>
            </a:r>
            <a:br>
              <a:rPr lang="en-US" sz="2400" b="1" smtClean="0"/>
            </a:br>
            <a:r>
              <a:rPr lang="en-US" sz="2400" b="1" smtClean="0"/>
              <a:t>unexpected()</a:t>
            </a:r>
          </a:p>
          <a:p>
            <a:pPr eaLnBrk="1" hangingPunct="1"/>
            <a:r>
              <a:rPr lang="en-US" sz="2400" smtClean="0"/>
              <a:t>void someFunction();</a:t>
            </a:r>
            <a:br>
              <a:rPr lang="en-US" sz="2400" smtClean="0"/>
            </a:br>
            <a:r>
              <a:rPr lang="en-US" sz="2400" b="1" smtClean="0"/>
              <a:t>//All exceptions of all types treated normally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50CA2E9-CBB4-4A89-965A-2105B3D2377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Remember: derived class objects also</a:t>
            </a:r>
            <a:br>
              <a:rPr lang="en-US" sz="2800" smtClean="0"/>
            </a:br>
            <a:r>
              <a:rPr lang="en-US" sz="2800" smtClean="0"/>
              <a:t>objects of base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800" smtClean="0"/>
              <a:t>D is derived class of 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B is in exception specification </a:t>
            </a:r>
            <a:r>
              <a:rPr lang="en-US" sz="2800" smtClean="0">
                <a:sym typeface="Wingdings" pitchFamily="2" charset="2"/>
              </a:rPr>
              <a:t>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Class D thrown objects will also be treated</a:t>
            </a:r>
            <a:br>
              <a:rPr lang="en-US" sz="2400" smtClean="0"/>
            </a:br>
            <a:r>
              <a:rPr lang="en-US" sz="2400" smtClean="0"/>
              <a:t>normally, since it’s also object of class 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Note: does not do automatic type cast: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double will not account for throwing an int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0C47F98-DD04-4CE9-838E-9F0971A7A82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unexpected()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Default action: terminates program</a:t>
            </a:r>
          </a:p>
          <a:p>
            <a:pPr lvl="1" eaLnBrk="1" hangingPunct="1"/>
            <a:r>
              <a:rPr lang="en-US" smtClean="0"/>
              <a:t>No special includes or using directives</a:t>
            </a:r>
          </a:p>
          <a:p>
            <a:pPr eaLnBrk="1" hangingPunct="1"/>
            <a:r>
              <a:rPr lang="en-US" smtClean="0"/>
              <a:t>Normally no need to redefine</a:t>
            </a:r>
          </a:p>
          <a:p>
            <a:pPr eaLnBrk="1" hangingPunct="1"/>
            <a:r>
              <a:rPr lang="en-US" smtClean="0"/>
              <a:t>But you can:</a:t>
            </a:r>
          </a:p>
          <a:p>
            <a:pPr lvl="1" eaLnBrk="1" hangingPunct="1"/>
            <a:r>
              <a:rPr lang="en-US" smtClean="0"/>
              <a:t>Use set_unexpected</a:t>
            </a:r>
          </a:p>
          <a:p>
            <a:pPr lvl="1" eaLnBrk="1" hangingPunct="1"/>
            <a:r>
              <a:rPr lang="en-US" smtClean="0"/>
              <a:t>Consult compiler manual or advanced</a:t>
            </a:r>
            <a:br>
              <a:rPr lang="en-US" smtClean="0"/>
            </a:br>
            <a:r>
              <a:rPr lang="en-US" smtClean="0"/>
              <a:t>text for details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9D7B7D4-431D-459D-9B24-83DF214910B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to Throw Exceptions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Typical to separate throws and catches</a:t>
            </a:r>
          </a:p>
          <a:p>
            <a:pPr lvl="1" eaLnBrk="1" hangingPunct="1"/>
            <a:r>
              <a:rPr lang="en-US" sz="2400" smtClean="0"/>
              <a:t>In separate functions</a:t>
            </a:r>
          </a:p>
          <a:p>
            <a:pPr eaLnBrk="1" hangingPunct="1"/>
            <a:r>
              <a:rPr lang="en-US" sz="2800" smtClean="0"/>
              <a:t>Throwing function:</a:t>
            </a:r>
          </a:p>
          <a:p>
            <a:pPr lvl="1" eaLnBrk="1" hangingPunct="1"/>
            <a:r>
              <a:rPr lang="en-US" sz="2400" smtClean="0"/>
              <a:t>Include throw statements in definition</a:t>
            </a:r>
          </a:p>
          <a:p>
            <a:pPr lvl="1" eaLnBrk="1" hangingPunct="1"/>
            <a:r>
              <a:rPr lang="en-US" sz="2400" smtClean="0"/>
              <a:t>List exceptions in throw list</a:t>
            </a:r>
          </a:p>
          <a:p>
            <a:pPr lvl="2" eaLnBrk="1" hangingPunct="1"/>
            <a:r>
              <a:rPr lang="en-US" sz="2000" smtClean="0"/>
              <a:t>In both declaration and definition</a:t>
            </a:r>
          </a:p>
          <a:p>
            <a:pPr eaLnBrk="1" hangingPunct="1"/>
            <a:r>
              <a:rPr lang="en-US" sz="2800" smtClean="0"/>
              <a:t>Catching function:</a:t>
            </a:r>
          </a:p>
          <a:p>
            <a:pPr lvl="1" eaLnBrk="1" hangingPunct="1"/>
            <a:r>
              <a:rPr lang="en-US" sz="2400" smtClean="0"/>
              <a:t>Different function, perhaps even in different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7AB98D4-9C2E-460B-B5FC-E2C3BA59E8A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Preferred throw-catch Triad: throw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void functionA() throw (MyException)</a:t>
            </a:r>
            <a:br>
              <a:rPr lang="en-US" smtClean="0"/>
            </a:br>
            <a:r>
              <a:rPr lang="en-US" smtClean="0"/>
              <a:t>{</a:t>
            </a:r>
            <a:br>
              <a:rPr lang="en-US" smtClean="0"/>
            </a:br>
            <a:r>
              <a:rPr lang="en-US" smtClean="0"/>
              <a:t>	…</a:t>
            </a:r>
            <a:br>
              <a:rPr lang="en-US" smtClean="0"/>
            </a:br>
            <a:r>
              <a:rPr lang="en-US" smtClean="0"/>
              <a:t>	throw MyException(arg);</a:t>
            </a:r>
            <a:br>
              <a:rPr lang="en-US" smtClean="0"/>
            </a:br>
            <a:r>
              <a:rPr lang="en-US" smtClean="0"/>
              <a:t>	…</a:t>
            </a:r>
            <a:br>
              <a:rPr lang="en-US" smtClean="0"/>
            </a:br>
            <a:r>
              <a:rPr lang="en-US" smtClean="0"/>
              <a:t>}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Function throws exception as needed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E1ECB23E-B016-4FD6-8382-EB173584B14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Preferred throw-catch Triad: catch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400" smtClean="0"/>
              <a:t>Then some other function:</a:t>
            </a:r>
            <a:br>
              <a:rPr lang="en-US" sz="2400" smtClean="0"/>
            </a:br>
            <a:r>
              <a:rPr lang="en-US" sz="2000" smtClean="0"/>
              <a:t>void functionB()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	…</a:t>
            </a:r>
            <a:br>
              <a:rPr lang="en-US" sz="2000" smtClean="0"/>
            </a:br>
            <a:r>
              <a:rPr lang="en-US" sz="2000" smtClean="0"/>
              <a:t>	try</a:t>
            </a:r>
            <a:br>
              <a:rPr lang="en-US" sz="2000" smtClean="0"/>
            </a:br>
            <a:r>
              <a:rPr lang="en-US" sz="2000" smtClean="0"/>
              <a:t>	{</a:t>
            </a:r>
            <a:br>
              <a:rPr lang="en-US" sz="2000" smtClean="0"/>
            </a:br>
            <a:r>
              <a:rPr lang="en-US" sz="2000" smtClean="0"/>
              <a:t>		…</a:t>
            </a:r>
            <a:br>
              <a:rPr lang="en-US" sz="2000" smtClean="0"/>
            </a:br>
            <a:r>
              <a:rPr lang="en-US" sz="2000" smtClean="0"/>
              <a:t>		functionA();</a:t>
            </a:r>
            <a:br>
              <a:rPr lang="en-US" sz="2000" smtClean="0"/>
            </a:br>
            <a:r>
              <a:rPr lang="en-US" sz="2000" smtClean="0"/>
              <a:t>		…</a:t>
            </a:r>
            <a:br>
              <a:rPr lang="en-US" sz="2000" smtClean="0"/>
            </a:br>
            <a:r>
              <a:rPr lang="en-US" sz="2000" smtClean="0"/>
              <a:t>	}</a:t>
            </a:r>
            <a:br>
              <a:rPr lang="en-US" sz="2000" smtClean="0"/>
            </a:br>
            <a:r>
              <a:rPr lang="en-US" sz="2000" smtClean="0"/>
              <a:t>	catch (MyException e)</a:t>
            </a:r>
            <a:br>
              <a:rPr lang="en-US" sz="2000" smtClean="0"/>
            </a:br>
            <a:r>
              <a:rPr lang="en-US" sz="2000" smtClean="0"/>
              <a:t>	{ // Handle exception </a:t>
            </a:r>
            <a:br>
              <a:rPr lang="en-US" sz="2000" smtClean="0"/>
            </a:br>
            <a:r>
              <a:rPr lang="en-US" sz="2000" smtClean="0"/>
              <a:t>	}</a:t>
            </a:r>
            <a:br>
              <a:rPr lang="en-US" sz="2000" smtClean="0"/>
            </a:br>
            <a:r>
              <a:rPr lang="en-US" sz="2000" smtClean="0"/>
              <a:t>	…</a:t>
            </a:r>
            <a:br>
              <a:rPr lang="en-US" sz="2000" smtClean="0"/>
            </a:br>
            <a:r>
              <a:rPr lang="en-US" sz="20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41BB22CD-9914-4B76-9CCC-F68DF89B7A0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Typical approach to development:</a:t>
            </a:r>
          </a:p>
          <a:p>
            <a:pPr lvl="1" eaLnBrk="1" hangingPunct="1"/>
            <a:r>
              <a:rPr lang="en-US" sz="2400" smtClean="0"/>
              <a:t>Write programs assuming things go as planned</a:t>
            </a:r>
          </a:p>
          <a:p>
            <a:pPr lvl="1" eaLnBrk="1" hangingPunct="1"/>
            <a:r>
              <a:rPr lang="en-US" sz="2400" smtClean="0"/>
              <a:t>Get "core" working</a:t>
            </a:r>
          </a:p>
          <a:p>
            <a:pPr lvl="1" eaLnBrk="1" hangingPunct="1"/>
            <a:r>
              <a:rPr lang="en-US" sz="2400" smtClean="0"/>
              <a:t>Then take care of "exceptional" cases</a:t>
            </a:r>
          </a:p>
          <a:p>
            <a:pPr eaLnBrk="1" hangingPunct="1"/>
            <a:r>
              <a:rPr lang="en-US" sz="2800" smtClean="0"/>
              <a:t>C++ exception-handling facilities</a:t>
            </a:r>
          </a:p>
          <a:p>
            <a:pPr lvl="1" eaLnBrk="1" hangingPunct="1"/>
            <a:r>
              <a:rPr lang="en-US" sz="2400" smtClean="0"/>
              <a:t>Handle "exceptional" situations</a:t>
            </a:r>
          </a:p>
          <a:p>
            <a:pPr lvl="1" eaLnBrk="1" hangingPunct="1"/>
            <a:r>
              <a:rPr lang="en-US" sz="2400" smtClean="0"/>
              <a:t>Mechanism "signals" unusual happening</a:t>
            </a:r>
          </a:p>
          <a:p>
            <a:pPr lvl="1" eaLnBrk="1" hangingPunct="1"/>
            <a:r>
              <a:rPr lang="en-US" sz="2400" smtClean="0"/>
              <a:t>Another place in code "deals" with exception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AF878591-63A6-427F-8482-675D99F1308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Uncaught Exceptions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Should catch every exception thrown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not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program terminates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terminate()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Recall for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exception not in throw list: unexpected()</a:t>
            </a:r>
            <a:br>
              <a:rPr lang="en-US" smtClean="0"/>
            </a:br>
            <a:r>
              <a:rPr lang="en-US" smtClean="0"/>
              <a:t>is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It in turn calls terminate()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 same result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2A29D73-6780-41A6-B671-6280014D4271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Overuse of Exceptions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Exceptions alter flow of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Similar to old "goto" construct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"Unrestricted" flow of control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Should be used sparingly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Good rule: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desire a "throw": consider how to write</a:t>
            </a:r>
            <a:br>
              <a:rPr lang="en-US" smtClean="0"/>
            </a:br>
            <a:r>
              <a:rPr lang="en-US" smtClean="0"/>
              <a:t>program without throw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alternative reasonable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do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D42CF56A-FF81-4517-800C-CE6136EFD251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Class Hierarchies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Useful to have; consider:</a:t>
            </a:r>
            <a:br>
              <a:rPr lang="en-US" smtClean="0"/>
            </a:br>
            <a:r>
              <a:rPr lang="en-US" sz="2800" smtClean="0"/>
              <a:t>DivideByZero class derives from:</a:t>
            </a:r>
            <a:br>
              <a:rPr lang="en-US" sz="2800" smtClean="0"/>
            </a:br>
            <a:r>
              <a:rPr lang="en-US" sz="2800" smtClean="0"/>
              <a:t>	ArithmeticError exception class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All catch-blocks for ArithmeticError also</a:t>
            </a:r>
            <a:br>
              <a:rPr lang="en-US" smtClean="0"/>
            </a:br>
            <a:r>
              <a:rPr lang="en-US" smtClean="0"/>
              <a:t>catch DivideByZero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If ArithmeticError in throw list, then</a:t>
            </a:r>
            <a:br>
              <a:rPr lang="en-US" smtClean="0"/>
            </a:br>
            <a:r>
              <a:rPr lang="en-US" smtClean="0"/>
              <a:t>DividebyZero also considered there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06BBF35-C0CF-44CF-8CDC-3C9C1CAF560C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Available Memory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new operator throws bad_alloc exception</a:t>
            </a:r>
            <a:br>
              <a:rPr lang="en-US" sz="2800" smtClean="0"/>
            </a:br>
            <a:r>
              <a:rPr lang="en-US" sz="2800" smtClean="0"/>
              <a:t>if insufficient memory:</a:t>
            </a:r>
            <a:br>
              <a:rPr lang="en-US" sz="2800" smtClean="0"/>
            </a:br>
            <a:r>
              <a:rPr lang="en-US" sz="2400" smtClean="0"/>
              <a:t>try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NodePtr pointer = new Node;</a:t>
            </a:r>
            <a:br>
              <a:rPr lang="en-US" sz="2400" smtClean="0"/>
            </a:br>
            <a:r>
              <a:rPr lang="en-US" sz="2400" smtClean="0"/>
              <a:t>}</a:t>
            </a:r>
            <a:br>
              <a:rPr lang="en-US" sz="2400" smtClean="0"/>
            </a:br>
            <a:r>
              <a:rPr lang="en-US" sz="2400" smtClean="0"/>
              <a:t>catch (bad_alloc)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cout &lt;&lt; "Ran out of memory!";</a:t>
            </a:r>
            <a:br>
              <a:rPr lang="en-US" sz="2400" smtClean="0"/>
            </a:br>
            <a:r>
              <a:rPr lang="en-US" sz="2400" smtClean="0"/>
              <a:t>	// Can do other things here as well…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library &lt;new&gt;, std namespace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3F32FEDF-7127-4385-AB38-8386CE685BB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Rethrowing an Exception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Legal to throw exception IN catch-block!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Typically only in rare cases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Throws to catch-block "farther up chain"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 re-throw same or new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rethrow;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Throws same exception again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throw newExceptionUp;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Throws new exception to next catch-block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B06EB203-1BA3-49A3-BBAF-F98143DBDA83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High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Throwing an exception in a function is especially helpful when the exception has no relation to the return value of the function. </a:t>
            </a:r>
            <a:endParaRPr lang="en-US" dirty="0" smtClean="0"/>
          </a:p>
          <a:p>
            <a:r>
              <a:rPr lang="en-US" dirty="0" smtClean="0"/>
              <a:t>Consider a </a:t>
            </a:r>
            <a:r>
              <a:rPr lang="en-US" dirty="0"/>
              <a:t>function that scans through a text file of high scores and returns the highest </a:t>
            </a:r>
            <a:r>
              <a:rPr lang="en-US" dirty="0" smtClean="0"/>
              <a:t>score.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should the function return if the file cannot be opened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strategy is to return a special value, such as a negative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18-</a:t>
            </a:r>
            <a:fld id="{598C95CF-822C-4B5E-9F11-2A2C6BD5EAB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04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Score – No Exception Handling (1 of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18-</a:t>
            </a:r>
            <a:fld id="{598C95CF-822C-4B5E-9F11-2A2C6BD5EAB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85800" y="19812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Program that outputs the high score from a high scores file.</a:t>
            </a:r>
          </a:p>
          <a:p>
            <a:r>
              <a:rPr lang="en-US" dirty="0"/>
              <a:t>// Does not use exception handling.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ifstream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/>
              <a:t>Function prototypes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getHighscore</a:t>
            </a:r>
            <a:r>
              <a:rPr lang="en-US" dirty="0"/>
              <a:t>();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Score – No Exception Handling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18-</a:t>
            </a:r>
            <a:fld id="{598C95CF-822C-4B5E-9F11-2A2C6BD5EAB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7200" y="1471196"/>
            <a:ext cx="8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// Returns the high score in the scores.txt file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getHighscore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ifstream</a:t>
            </a:r>
            <a:r>
              <a:rPr lang="en-US" sz="1400" dirty="0"/>
              <a:t> f;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high = -1;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f.open</a:t>
            </a:r>
            <a:r>
              <a:rPr lang="en-US" sz="1400" dirty="0"/>
              <a:t>("scores.txt");</a:t>
            </a:r>
          </a:p>
          <a:p>
            <a:r>
              <a:rPr lang="en-US" sz="1400" dirty="0"/>
              <a:t>  // Check if the file did not open</a:t>
            </a:r>
          </a:p>
          <a:p>
            <a:r>
              <a:rPr lang="en-US" sz="1400" dirty="0"/>
              <a:t>  if (</a:t>
            </a:r>
            <a:r>
              <a:rPr lang="en-US" sz="1400" dirty="0" err="1"/>
              <a:t>f.fail</a:t>
            </a:r>
            <a:r>
              <a:rPr lang="en-US" sz="1400" dirty="0"/>
              <a:t>())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 &lt;&lt; "File could not be opened."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	return -1;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num</a:t>
            </a:r>
            <a:r>
              <a:rPr lang="en-US" sz="1400" dirty="0"/>
              <a:t>;</a:t>
            </a:r>
          </a:p>
          <a:p>
            <a:r>
              <a:rPr lang="en-US" sz="1400" dirty="0"/>
              <a:t>  // Scan through each number in the file and return the largest</a:t>
            </a:r>
          </a:p>
          <a:p>
            <a:r>
              <a:rPr lang="en-US" sz="1400" dirty="0"/>
              <a:t>  f &gt;&gt; high;</a:t>
            </a:r>
          </a:p>
          <a:p>
            <a:r>
              <a:rPr lang="en-US" sz="1400" dirty="0"/>
              <a:t>  while (f &gt;&gt; </a:t>
            </a:r>
            <a:r>
              <a:rPr lang="en-US" sz="1400" dirty="0" err="1"/>
              <a:t>num</a:t>
            </a:r>
            <a:r>
              <a:rPr lang="en-US" sz="1400" dirty="0"/>
              <a:t>)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	if (</a:t>
            </a:r>
            <a:r>
              <a:rPr lang="en-US" sz="1400" dirty="0" err="1"/>
              <a:t>num</a:t>
            </a:r>
            <a:r>
              <a:rPr lang="en-US" sz="1400" dirty="0"/>
              <a:t> &gt; high)</a:t>
            </a:r>
          </a:p>
          <a:p>
            <a:r>
              <a:rPr lang="en-US" sz="1400" dirty="0"/>
              <a:t>		high = </a:t>
            </a:r>
            <a:r>
              <a:rPr lang="en-US" sz="1400" dirty="0" err="1"/>
              <a:t>num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  return high;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71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Score – No Exception Handling </a:t>
            </a:r>
            <a:r>
              <a:rPr lang="en-US" dirty="0" smtClean="0"/>
              <a:t>(3 </a:t>
            </a:r>
            <a:r>
              <a:rPr lang="en-US" dirty="0"/>
              <a:t>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18-</a:t>
            </a:r>
            <a:fld id="{598C95CF-822C-4B5E-9F11-2A2C6BD5EAB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716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highscore</a:t>
            </a:r>
            <a:r>
              <a:rPr lang="en-US" dirty="0"/>
              <a:t> = </a:t>
            </a:r>
            <a:r>
              <a:rPr lang="en-US" dirty="0" err="1"/>
              <a:t>getHighscore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"The high score is " &lt;&lt; </a:t>
            </a:r>
            <a:r>
              <a:rPr lang="en-US" dirty="0" err="1"/>
              <a:t>highscore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4149824"/>
            <a:ext cx="7391400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Giovanni"/>
              </a:rPr>
              <a:t>Sample Dialogue 1 (file exists with values 10, 50, 30)</a:t>
            </a:r>
            <a:endParaRPr lang="en-US" sz="1400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D3D3D3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The high score is 50</a:t>
            </a:r>
            <a:endParaRPr lang="en-US" sz="1400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Giovanni"/>
              </a:rPr>
              <a:t> </a:t>
            </a:r>
            <a:endParaRPr lang="en-US" sz="1400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Giovanni"/>
              </a:rPr>
              <a:t>Sample Dialogue 2 (the file does not exist)</a:t>
            </a:r>
            <a:endParaRPr lang="en-US" sz="1400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D3D3D3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File could not be opened.</a:t>
            </a:r>
            <a:endParaRPr lang="en-US" sz="1400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D3D3D3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The high score is -1</a:t>
            </a:r>
            <a:endParaRPr lang="en-US" sz="1400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12" y="5706844"/>
            <a:ext cx="79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what if negative scores are possible?  No way to distinguish high scores</a:t>
            </a:r>
          </a:p>
          <a:p>
            <a:r>
              <a:rPr lang="en-US" dirty="0" smtClean="0"/>
              <a:t>from no scores!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50823"/>
            <a:ext cx="8229600" cy="1143000"/>
          </a:xfrm>
        </p:spPr>
        <p:txBody>
          <a:bodyPr/>
          <a:lstStyle/>
          <a:p>
            <a:r>
              <a:rPr lang="en-US" dirty="0" smtClean="0"/>
              <a:t>High Score Solution – Throw Exception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Throw an exception if there is an IO error and catch it in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18-</a:t>
            </a:r>
            <a:fld id="{598C95CF-822C-4B5E-9F11-2A2C6BD5EAB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7200" y="2386032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Program that outputs the high score from a high scores file.</a:t>
            </a:r>
          </a:p>
          <a:p>
            <a:r>
              <a:rPr lang="en-US" dirty="0"/>
              <a:t>// Uses exception handling.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ifstream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FileIOError</a:t>
            </a:r>
            <a:endParaRPr lang="en-US" dirty="0"/>
          </a:p>
          <a:p>
            <a:r>
              <a:rPr lang="en-US" dirty="0"/>
              <a:t>{};</a:t>
            </a:r>
          </a:p>
          <a:p>
            <a:endParaRPr lang="en-US" dirty="0"/>
          </a:p>
          <a:p>
            <a:r>
              <a:rPr lang="en-US" dirty="0"/>
              <a:t>//Function prototypes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getHighscore</a:t>
            </a:r>
            <a:r>
              <a:rPr lang="en-US" dirty="0"/>
              <a:t>() throw (</a:t>
            </a:r>
            <a:r>
              <a:rPr lang="en-US" dirty="0" err="1"/>
              <a:t>FileIOError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85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Exception-Handling Basics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Meant to be used sparingly</a:t>
            </a:r>
          </a:p>
          <a:p>
            <a:pPr lvl="1" eaLnBrk="1" hangingPunct="1"/>
            <a:r>
              <a:rPr lang="en-US" dirty="0" smtClean="0"/>
              <a:t>In "involved" situations</a:t>
            </a:r>
          </a:p>
          <a:p>
            <a:pPr eaLnBrk="1" hangingPunct="1"/>
            <a:r>
              <a:rPr lang="en-US" dirty="0" smtClean="0"/>
              <a:t>Difficult to teach such large examples</a:t>
            </a:r>
          </a:p>
          <a:p>
            <a:pPr eaLnBrk="1" hangingPunct="1"/>
            <a:r>
              <a:rPr lang="en-US" dirty="0" smtClean="0"/>
              <a:t>Approach:</a:t>
            </a:r>
          </a:p>
          <a:p>
            <a:pPr lvl="1" eaLnBrk="1" hangingPunct="1"/>
            <a:r>
              <a:rPr lang="en-US" dirty="0" smtClean="0"/>
              <a:t>Simple toy examples, that would not</a:t>
            </a:r>
            <a:br>
              <a:rPr lang="en-US" dirty="0" smtClean="0"/>
            </a:br>
            <a:r>
              <a:rPr lang="en-US" dirty="0" smtClean="0"/>
              <a:t>normally use exception-handling</a:t>
            </a:r>
          </a:p>
          <a:p>
            <a:pPr lvl="1" eaLnBrk="1" hangingPunct="1"/>
            <a:r>
              <a:rPr lang="en-US" dirty="0" smtClean="0"/>
              <a:t>Keep in mind "big picture"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F52E2E34-2E8B-45C5-961F-C2C432CC171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50823"/>
            <a:ext cx="8229600" cy="1143000"/>
          </a:xfrm>
        </p:spPr>
        <p:txBody>
          <a:bodyPr/>
          <a:lstStyle/>
          <a:p>
            <a:r>
              <a:rPr lang="en-US" dirty="0" smtClean="0"/>
              <a:t>High Score Solution – Throw Exception (2 of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18-</a:t>
            </a:r>
            <a:fld id="{598C95CF-822C-4B5E-9F11-2A2C6BD5EAB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469900" y="1255752"/>
            <a:ext cx="80899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/ Returns the high score in the scores.txt file</a:t>
            </a:r>
          </a:p>
          <a:p>
            <a:r>
              <a:rPr lang="en-US" sz="1400" dirty="0"/>
              <a:t>// but throws an exception if the file could not be opened.</a:t>
            </a:r>
          </a:p>
          <a:p>
            <a:r>
              <a:rPr lang="en-US" sz="1400" dirty="0"/>
              <a:t>// This eliminates possible confusion over the return value.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getHighscore</a:t>
            </a:r>
            <a:r>
              <a:rPr lang="en-US" sz="1400" dirty="0"/>
              <a:t>() throw (</a:t>
            </a:r>
            <a:r>
              <a:rPr lang="en-US" sz="1400" dirty="0" err="1"/>
              <a:t>FileIOError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ifstream</a:t>
            </a:r>
            <a:r>
              <a:rPr lang="en-US" sz="1400" dirty="0"/>
              <a:t> f;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high = -1;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f.open</a:t>
            </a:r>
            <a:r>
              <a:rPr lang="en-US" sz="1400" dirty="0"/>
              <a:t>("cores.txt");</a:t>
            </a:r>
          </a:p>
          <a:p>
            <a:r>
              <a:rPr lang="en-US" sz="1400" dirty="0"/>
              <a:t>  // Check if the file did not open</a:t>
            </a:r>
          </a:p>
          <a:p>
            <a:r>
              <a:rPr lang="en-US" sz="1400" dirty="0"/>
              <a:t>  if (</a:t>
            </a:r>
            <a:r>
              <a:rPr lang="en-US" sz="1400" dirty="0" err="1"/>
              <a:t>f.fail</a:t>
            </a:r>
            <a:r>
              <a:rPr lang="en-US" sz="1400" dirty="0"/>
              <a:t>())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	throw </a:t>
            </a:r>
            <a:r>
              <a:rPr lang="en-US" sz="1400" dirty="0" err="1"/>
              <a:t>FileIOError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num</a:t>
            </a:r>
            <a:r>
              <a:rPr lang="en-US" sz="1400" dirty="0"/>
              <a:t>;</a:t>
            </a:r>
          </a:p>
          <a:p>
            <a:r>
              <a:rPr lang="en-US" sz="1400" dirty="0"/>
              <a:t>  // Scan through each number in the file and return the largest</a:t>
            </a:r>
          </a:p>
          <a:p>
            <a:r>
              <a:rPr lang="en-US" sz="1400" dirty="0"/>
              <a:t>  f &gt;&gt; high;</a:t>
            </a:r>
          </a:p>
          <a:p>
            <a:r>
              <a:rPr lang="en-US" sz="1400" dirty="0"/>
              <a:t>  while (f &gt;&gt; </a:t>
            </a:r>
            <a:r>
              <a:rPr lang="en-US" sz="1400" dirty="0" err="1"/>
              <a:t>num</a:t>
            </a:r>
            <a:r>
              <a:rPr lang="en-US" sz="1400" dirty="0"/>
              <a:t>)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	if (</a:t>
            </a:r>
            <a:r>
              <a:rPr lang="en-US" sz="1400" dirty="0" err="1"/>
              <a:t>num</a:t>
            </a:r>
            <a:r>
              <a:rPr lang="en-US" sz="1400" dirty="0"/>
              <a:t> &gt; high)</a:t>
            </a:r>
          </a:p>
          <a:p>
            <a:r>
              <a:rPr lang="en-US" sz="1400" dirty="0"/>
              <a:t>		high = </a:t>
            </a:r>
            <a:r>
              <a:rPr lang="en-US" sz="1400" dirty="0" err="1"/>
              <a:t>num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  return high;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13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50823"/>
            <a:ext cx="8229600" cy="1143000"/>
          </a:xfrm>
        </p:spPr>
        <p:txBody>
          <a:bodyPr/>
          <a:lstStyle/>
          <a:p>
            <a:r>
              <a:rPr lang="en-US" dirty="0" smtClean="0"/>
              <a:t>High Score Solution – Throw Exception (3 of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18-</a:t>
            </a:r>
            <a:fld id="{598C95CF-822C-4B5E-9F11-2A2C6BD5EAB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990600" y="168079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try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highscore</a:t>
            </a:r>
            <a:r>
              <a:rPr lang="en-US" dirty="0"/>
              <a:t> = </a:t>
            </a:r>
            <a:r>
              <a:rPr lang="en-US" dirty="0" err="1"/>
              <a:t>getHighscore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"The high score is " &lt;&lt; </a:t>
            </a:r>
            <a:r>
              <a:rPr lang="en-US" dirty="0" err="1"/>
              <a:t>highscore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catch (</a:t>
            </a:r>
            <a:r>
              <a:rPr lang="en-US" dirty="0" err="1"/>
              <a:t>FileIOError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"Could not open the scores file."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Exception handling allows separation of</a:t>
            </a:r>
            <a:br>
              <a:rPr lang="en-US" sz="2800" smtClean="0"/>
            </a:br>
            <a:r>
              <a:rPr lang="en-US" sz="2800" smtClean="0"/>
              <a:t>"normal" cases and "exceptional" cases</a:t>
            </a:r>
          </a:p>
          <a:p>
            <a:pPr eaLnBrk="1" hangingPunct="1"/>
            <a:r>
              <a:rPr lang="en-US" sz="2800" smtClean="0"/>
              <a:t>Exceptions thrown in try-block</a:t>
            </a:r>
          </a:p>
          <a:p>
            <a:pPr lvl="1" eaLnBrk="1" hangingPunct="1"/>
            <a:r>
              <a:rPr lang="en-US" sz="2400" smtClean="0"/>
              <a:t>Or within a function whose call is in try-block</a:t>
            </a:r>
          </a:p>
          <a:p>
            <a:pPr eaLnBrk="1" hangingPunct="1"/>
            <a:r>
              <a:rPr lang="en-US" sz="2800" smtClean="0"/>
              <a:t>Exceptions caught in catch-block</a:t>
            </a:r>
          </a:p>
          <a:p>
            <a:pPr eaLnBrk="1" hangingPunct="1"/>
            <a:r>
              <a:rPr lang="en-US" sz="2800" smtClean="0"/>
              <a:t>try-blocks typically followed by more than</a:t>
            </a:r>
            <a:br>
              <a:rPr lang="en-US" sz="2800" smtClean="0"/>
            </a:br>
            <a:r>
              <a:rPr lang="en-US" sz="2800" smtClean="0"/>
              <a:t>one catch-block</a:t>
            </a:r>
          </a:p>
          <a:p>
            <a:pPr lvl="1" eaLnBrk="1" hangingPunct="1"/>
            <a:r>
              <a:rPr lang="en-US" sz="2400" smtClean="0"/>
              <a:t>List more specific exceptions 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781CBC9-2C11-4F1F-8076-C2E547BB155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Best used with separate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Especially considering callers might </a:t>
            </a:r>
            <a:br>
              <a:rPr lang="en-US" sz="2400" smtClean="0"/>
            </a:br>
            <a:r>
              <a:rPr lang="en-US" sz="2400" smtClean="0"/>
              <a:t>handle differently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Exceptions thrown in but not caught in</a:t>
            </a:r>
            <a:br>
              <a:rPr lang="en-US" sz="2800" smtClean="0"/>
            </a:br>
            <a:r>
              <a:rPr lang="en-US" sz="2800" smtClean="0"/>
              <a:t>function, should be listed in throw list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Exceptions thrown but never caught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program terminates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Resist overuse of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Unrestricted flow of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F0C1CF52-618A-4693-89CC-310D7B76339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Toy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Imagine: people rarely run out of milk:</a:t>
            </a:r>
            <a:br>
              <a:rPr lang="en-US" sz="2800" smtClean="0"/>
            </a:br>
            <a:r>
              <a:rPr lang="en-US" sz="2400" smtClean="0"/>
              <a:t>cout &lt;&lt; "Enter number of donuts:";</a:t>
            </a:r>
            <a:br>
              <a:rPr lang="en-US" sz="2400" smtClean="0"/>
            </a:br>
            <a:r>
              <a:rPr lang="en-US" sz="2400" smtClean="0"/>
              <a:t>cin &gt;&gt; donuts;</a:t>
            </a:r>
            <a:br>
              <a:rPr lang="en-US" sz="2400" smtClean="0"/>
            </a:br>
            <a:r>
              <a:rPr lang="en-US" sz="2400" smtClean="0"/>
              <a:t>cout &lt;&lt; "Enter number of glasses of milk:";</a:t>
            </a:r>
            <a:br>
              <a:rPr lang="en-US" sz="2400" smtClean="0"/>
            </a:br>
            <a:r>
              <a:rPr lang="en-US" sz="2400" smtClean="0"/>
              <a:t>cin &gt;&gt; milk</a:t>
            </a:r>
            <a:br>
              <a:rPr lang="en-US" sz="2400" smtClean="0"/>
            </a:br>
            <a:r>
              <a:rPr lang="en-US" sz="2400" smtClean="0"/>
              <a:t>dpg = donuts/static_cast&lt;double&gt;(milk);</a:t>
            </a:r>
            <a:br>
              <a:rPr lang="en-US" sz="2400" smtClean="0"/>
            </a:br>
            <a:r>
              <a:rPr lang="en-US" sz="2400" smtClean="0"/>
              <a:t>cout 	&lt;&lt; donuts &lt;&lt; "donuts.\n";</a:t>
            </a:r>
            <a:br>
              <a:rPr lang="en-US" sz="2400" smtClean="0"/>
            </a:br>
            <a:r>
              <a:rPr lang="en-US" sz="2400" smtClean="0"/>
              <a:t>		&lt;&lt; milk &lt;&lt; "glasses of milk.\n";</a:t>
            </a:r>
            <a:br>
              <a:rPr lang="en-US" sz="2400" smtClean="0"/>
            </a:br>
            <a:r>
              <a:rPr lang="en-US" sz="2400" smtClean="0"/>
              <a:t>		&lt;&lt; "You have " &lt;&lt; dpg </a:t>
            </a:r>
            <a:br>
              <a:rPr lang="en-US" sz="2400" smtClean="0"/>
            </a:br>
            <a:r>
              <a:rPr lang="en-US" sz="2400" smtClean="0"/>
              <a:t>		&lt;&lt; "donuts for each glass of milk.\n";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Basic code assumes never run out of milk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15CE17E4-856B-44AC-A23C-F4E2BC738BB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Toy Example if-else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Notice: If no milk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divide by zero error!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Program should accommodate unlikely</a:t>
            </a:r>
            <a:br>
              <a:rPr lang="en-US" smtClean="0"/>
            </a:br>
            <a:r>
              <a:rPr lang="en-US" smtClean="0"/>
              <a:t>situation of running out of milk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use simple if-else structure:</a:t>
            </a:r>
            <a:br>
              <a:rPr lang="en-US" smtClean="0"/>
            </a:br>
            <a:r>
              <a:rPr lang="en-US" sz="2400" smtClean="0"/>
              <a:t>if (milk &lt;= 0)</a:t>
            </a:r>
            <a:br>
              <a:rPr lang="en-US" sz="2400" smtClean="0"/>
            </a:br>
            <a:r>
              <a:rPr lang="en-US" sz="2400" smtClean="0"/>
              <a:t>	cout &lt;&lt; "Go buy some milk!\n";</a:t>
            </a:r>
            <a:br>
              <a:rPr lang="en-US" sz="2400" smtClean="0"/>
            </a:br>
            <a:r>
              <a:rPr lang="en-US" sz="2400" smtClean="0"/>
              <a:t>else</a:t>
            </a:r>
            <a:br>
              <a:rPr lang="en-US" sz="2400" smtClean="0"/>
            </a:br>
            <a:r>
              <a:rPr lang="en-US" sz="2400" smtClean="0"/>
              <a:t>{…}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Notice: no exception-handling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CF87C690-320A-43C2-A0D8-1937DA0861D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/>
              <a:t>Toy Example with Exception Handling: </a:t>
            </a:r>
            <a:r>
              <a:rPr lang="en-US" sz="3000" b="1"/>
              <a:t>Display 18.2</a:t>
            </a:r>
            <a:r>
              <a:rPr lang="en-US" sz="3000"/>
              <a:t>  Same Thing Using </a:t>
            </a:r>
            <a:br>
              <a:rPr lang="en-US" sz="3000"/>
            </a:br>
            <a:r>
              <a:rPr lang="en-US" sz="3000"/>
              <a:t>Exception Handling</a:t>
            </a:r>
          </a:p>
        </p:txBody>
      </p:sp>
      <p:pic>
        <p:nvPicPr>
          <p:cNvPr id="19459" name="Picture 4" descr="savitchc18d02_example.gif                                      00005BE4mt_external                    BE5D1705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1671638"/>
            <a:ext cx="5659437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48F9151A-A94F-432A-9195-0347FDC09AE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Toy Example Discussion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Code between keywords </a:t>
            </a:r>
            <a:r>
              <a:rPr lang="en-US" i="1" smtClean="0"/>
              <a:t>try</a:t>
            </a:r>
            <a:r>
              <a:rPr lang="en-US" smtClean="0"/>
              <a:t> and </a:t>
            </a:r>
            <a:r>
              <a:rPr lang="en-US" i="1" smtClean="0"/>
              <a:t>catch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Same code from ordinary version, except</a:t>
            </a:r>
            <a:br>
              <a:rPr lang="en-US" smtClean="0"/>
            </a:br>
            <a:r>
              <a:rPr lang="en-US" smtClean="0"/>
              <a:t>if statement simpler:</a:t>
            </a:r>
            <a:br>
              <a:rPr lang="en-US" smtClean="0"/>
            </a:br>
            <a:r>
              <a:rPr lang="en-US" smtClean="0"/>
              <a:t>if (milk &lt;= 0)</a:t>
            </a:r>
            <a:br>
              <a:rPr lang="en-US" smtClean="0"/>
            </a:br>
            <a:r>
              <a:rPr lang="en-US" smtClean="0"/>
              <a:t>	throw donuts;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Much cleaner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"no milk"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do something exceptional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"something exceptional" is provided</a:t>
            </a:r>
            <a:br>
              <a:rPr lang="en-US" smtClean="0"/>
            </a:br>
            <a:r>
              <a:rPr lang="en-US" smtClean="0"/>
              <a:t>after keyword </a:t>
            </a:r>
            <a:r>
              <a:rPr lang="en-US" i="1" smtClean="0"/>
              <a:t>catch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1AF7DCF7-02D0-4D28-B704-54850BDA538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Toy Example try-catch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Try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Handles "normal" situation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Catch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Handles "exceptional" situations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Provides separation of normal </a:t>
            </a:r>
            <a:br>
              <a:rPr lang="en-US" smtClean="0"/>
            </a:br>
            <a:r>
              <a:rPr lang="en-US" smtClean="0"/>
              <a:t>from exceptional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 big deal for this simple example, but</a:t>
            </a:r>
            <a:br>
              <a:rPr lang="en-US" smtClean="0"/>
            </a:br>
            <a:r>
              <a:rPr lang="en-US" smtClean="0"/>
              <a:t>important concept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E016615C-3CE8-4A8E-A4AA-63591B41907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1631</Words>
  <Application>Microsoft Office PowerPoint</Application>
  <PresentationFormat>On-screen Show (4:3)</PresentationFormat>
  <Paragraphs>450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Courier New</vt:lpstr>
      <vt:lpstr>Giovanni</vt:lpstr>
      <vt:lpstr>Times</vt:lpstr>
      <vt:lpstr>Times New Roman</vt:lpstr>
      <vt:lpstr>Wingdings</vt:lpstr>
      <vt:lpstr>Office Theme</vt:lpstr>
      <vt:lpstr>Chapter 18</vt:lpstr>
      <vt:lpstr>Learning Objectives</vt:lpstr>
      <vt:lpstr>Introduction</vt:lpstr>
      <vt:lpstr>Exception-Handling Basics</vt:lpstr>
      <vt:lpstr>Toy Example</vt:lpstr>
      <vt:lpstr>Toy Example if-else</vt:lpstr>
      <vt:lpstr>Toy Example with Exception Handling: Display 18.2  Same Thing Using  Exception Handling</vt:lpstr>
      <vt:lpstr>Toy Example Discussion</vt:lpstr>
      <vt:lpstr>Toy Example try-catch</vt:lpstr>
      <vt:lpstr>try block</vt:lpstr>
      <vt:lpstr>throw</vt:lpstr>
      <vt:lpstr>catch-block</vt:lpstr>
      <vt:lpstr>catch-block More</vt:lpstr>
      <vt:lpstr>catch-block Parameter</vt:lpstr>
      <vt:lpstr>Defining Exception Classes</vt:lpstr>
      <vt:lpstr>Exception Class for Toy Example</vt:lpstr>
      <vt:lpstr>Multiple Throws and Catches</vt:lpstr>
      <vt:lpstr>Catching</vt:lpstr>
      <vt:lpstr>Trivial Exception Classes</vt:lpstr>
      <vt:lpstr>Throwing Exception in Function</vt:lpstr>
      <vt:lpstr>Throwing Exception  in Function Example</vt:lpstr>
      <vt:lpstr>Exception Specification</vt:lpstr>
      <vt:lpstr>Throw List</vt:lpstr>
      <vt:lpstr>Throw List Summary</vt:lpstr>
      <vt:lpstr>Derived Classes</vt:lpstr>
      <vt:lpstr>unexpected()</vt:lpstr>
      <vt:lpstr>When to Throw Exceptions</vt:lpstr>
      <vt:lpstr>Preferred throw-catch Triad: throw</vt:lpstr>
      <vt:lpstr>Preferred throw-catch Triad: catch</vt:lpstr>
      <vt:lpstr>Uncaught Exceptions</vt:lpstr>
      <vt:lpstr>Overuse of Exceptions</vt:lpstr>
      <vt:lpstr>Exception Class Hierarchies</vt:lpstr>
      <vt:lpstr>Testing Available Memory</vt:lpstr>
      <vt:lpstr>Rethrowing an Exception</vt:lpstr>
      <vt:lpstr>Example – High Score</vt:lpstr>
      <vt:lpstr>High Score – No Exception Handling (1 of 3)</vt:lpstr>
      <vt:lpstr>High Score – No Exception Handling (2 of 3)</vt:lpstr>
      <vt:lpstr>High Score – No Exception Handling (3 of 3)</vt:lpstr>
      <vt:lpstr>High Score Solution – Throw Exception (1 of 3)</vt:lpstr>
      <vt:lpstr>High Score Solution – Throw Exception (2 of 3)</vt:lpstr>
      <vt:lpstr>High Score Solution – Throw Exception (3 of 3)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16</cp:revision>
  <dcterms:created xsi:type="dcterms:W3CDTF">2006-08-16T00:00:00Z</dcterms:created>
  <dcterms:modified xsi:type="dcterms:W3CDTF">2015-04-01T10:58:57Z</dcterms:modified>
</cp:coreProperties>
</file>