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9" r:id="rId10"/>
    <p:sldId id="30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6" r:id="rId35"/>
    <p:sldId id="297" r:id="rId36"/>
    <p:sldId id="298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7D2A5-7C84-4569-9490-69BFF1AEBF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741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52727-F7C7-4351-A5D2-08106D8C47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933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1D4A1C-C79E-4679-B030-5CA73E0E3F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309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3738B4-7FDF-46B9-909F-3C3BAA3F3D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443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1236A-8AD7-49C5-869C-639FF505E4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730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D0375-1BB1-4CA2-A19F-54D9F23CA5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6354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F395D-7381-4C26-AC63-7E27712BF3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9240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17DBE-5D23-4B8A-8F76-0BC584D8C1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487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54B687-778A-45D5-B5D1-18B0EF7753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5041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DBA8A-2570-448A-BD88-0B1584539E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2291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9F81E9-13C1-4EBD-83D3-C426AA4C15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319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B0A9A1-4478-4D46-92CF-D4C31E8E22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4389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9CC1F5-E99F-4F02-B9A1-898FF91C3E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1220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FFE7F7-08ED-4518-B9B2-A010A2F2CE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1258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84750-FECF-404D-ACB0-C229F0DC18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7535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7F3D50-3C76-4793-B8E2-59953DC71C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207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8745BF-38CF-43FF-8F46-AD482F0B44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47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667B4F-897E-4E92-964E-AD11D073BA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1726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9EA80-6229-4241-9CEC-8148B3EDEB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3887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96BC48-549C-4A1E-8B7C-9720A849E4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863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8CB39D-8A12-4C24-BBF6-A14FB81364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8893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3E353-7741-497E-AF8D-6F7D566271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201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C2418D-60B5-4D7F-9BE6-98F2283BF8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4834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ED01BB-A78E-4309-8136-61B80769A5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1707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DD028D-31F1-44C3-B4A4-84057DFAA0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6384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CEF201-6809-42C3-AAE6-A697A7D3EF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892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0B0112-B5E9-4991-8F8D-A96A639F9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93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9A290B-635B-4433-A418-6F4A52118C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1011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6354C8-D009-4187-A6F0-881FD747FB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4618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4868B9-5160-4A76-97C2-F94D04A0B7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50532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2BE2B5-C181-4FEB-8303-D1054F3BCDC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94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81DDCF-126E-46AC-B788-2397D89D5C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34923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94FCBD-0192-470F-9442-89D06DFDF4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490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EFA70-DADF-4C04-9009-33D8F1AB6C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29050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F0B539-C5F1-4716-91AB-C8D595BADB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90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8E1C95-28C4-4E3A-90F9-9930097F68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9467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8471A5-B305-41C2-96EA-7CF3CC9F6D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309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C4A176-C596-4051-8B77-3F535D61D7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902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4DA0D3-AC0A-44AE-B6D4-93D3D1C724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985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C8816F-52A1-4212-B39D-80FADBCA14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84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AB6F1-1FB6-4AAB-9C93-EB30F56289BA}" type="datetime1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2016 Pearson Inc.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BF37A71-C053-4672-B8D5-614BE64B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ED090-ADE9-4B0A-B86D-5FE3FC843E8D}" type="datetime1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B59D95-389C-475D-A038-F55EE0FAA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6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C999-1342-4703-842A-F2CAA21907E3}" type="datetime1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F62C324-9047-4D38-AE20-B6B3D763B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D06F-A980-4917-9D38-C8814F65F665}" type="datetime1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3B3C461-3E2D-46D3-9D15-F802950B3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6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5051-79AA-44B3-A265-F642C4E3F268}" type="datetime1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BA5E45F-794D-4CA3-A610-4D54A0899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8883-1614-41A1-A045-A2E918C6DBB8}" type="datetime1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2F145EF-8EE5-458B-BED5-A7EA7543A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3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EED0-7502-4482-A8EF-4C581CDD99AB}" type="datetime1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4958F26-20E1-4E74-963A-5D2A8DB8E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1AD1-6FF1-4A52-A0F0-82E7B479003E}" type="datetime1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1CD27A-5EEA-4A74-891A-44D9BC1AA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5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7C915-3838-4DAD-8AA9-EE4747359733}" type="datetime1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C421DBC-B008-4DC6-B57B-05F68DC0F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7B6DF-6ABC-4F39-8730-AAD955173F0C}" type="datetime1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D329ED-399D-4ABD-9AC7-24AE9BFFA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5D00-C7EC-4B44-9672-73D58F96BC33}" type="datetime1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 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77B3865-671B-4009-816E-101A3A3C4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F05736-0F12-4A59-9874-29B7F6E46A5A}" type="datetime1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© 2016 Pearson Inc. All rights reserved. 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C++ Basics</a:t>
            </a:r>
            <a:endParaRPr 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715000" y="642778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62600" cy="6878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649561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C++11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525963"/>
          </a:xfrm>
        </p:spPr>
        <p:txBody>
          <a:bodyPr/>
          <a:lstStyle/>
          <a:p>
            <a:r>
              <a:rPr lang="en-US" sz="2800" dirty="0" smtClean="0"/>
              <a:t>auto</a:t>
            </a:r>
          </a:p>
          <a:p>
            <a:pPr lvl="1"/>
            <a:r>
              <a:rPr lang="en-US" sz="2400" dirty="0" smtClean="0"/>
              <a:t>Deduces the type of the variable based on the expression on the right side of the assignment statement</a:t>
            </a:r>
          </a:p>
          <a:p>
            <a:pPr marL="914400" lvl="2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x = expression;</a:t>
            </a:r>
          </a:p>
          <a:p>
            <a:pPr lvl="1"/>
            <a:r>
              <a:rPr lang="en-US" sz="2400" dirty="0" smtClean="0"/>
              <a:t>More useful later when we have verbose types</a:t>
            </a:r>
          </a:p>
          <a:p>
            <a:r>
              <a:rPr lang="en-US" sz="2800" dirty="0" err="1" smtClean="0"/>
              <a:t>decltype</a:t>
            </a:r>
            <a:endParaRPr lang="en-US" sz="2800" dirty="0" smtClean="0"/>
          </a:p>
          <a:p>
            <a:pPr lvl="1"/>
            <a:r>
              <a:rPr lang="en-US" sz="2400" dirty="0" smtClean="0"/>
              <a:t>Determines the type of the expression.  In the example below, x*3.5 is a double so y is declared as a double.</a:t>
            </a:r>
          </a:p>
          <a:p>
            <a:pPr marL="457200" lvl="1" indent="0">
              <a:buNone/>
            </a:pPr>
            <a:r>
              <a:rPr lang="en-US" sz="2400" dirty="0" smtClean="0"/>
              <a:t>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(x*3.5) y;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3B3C461-3E2D-46D3-9D15-F802950B3AD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2016 Pearson Inc. All rights reserved.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54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AB3E7E8-9580-46B8-A938-5AD15109C0AE}" type="slidenum">
              <a:rPr lang="en-US"/>
              <a:pPr>
                <a:defRPr/>
              </a:pPr>
              <a:t>11</a:t>
            </a:fld>
            <a:endParaRPr lang="en-CA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Data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Initializing data in declaration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Results "undefined" if you don’t!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int myValue = 0;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Assigning data during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Lvalues (left-side) &amp; Rvalues (right-side)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Lvalues must be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Rvalues can be any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Example:</a:t>
            </a:r>
            <a:br>
              <a:rPr lang="en-US" sz="2000" smtClean="0"/>
            </a:br>
            <a:r>
              <a:rPr lang="en-US" sz="2000" smtClean="0"/>
              <a:t>distance = rate * time;</a:t>
            </a:r>
            <a:br>
              <a:rPr lang="en-US" sz="2000" smtClean="0"/>
            </a:br>
            <a:r>
              <a:rPr lang="en-US" sz="2000" smtClean="0"/>
              <a:t>Lvalue:  "distance"</a:t>
            </a:r>
            <a:br>
              <a:rPr lang="en-US" sz="2000" smtClean="0"/>
            </a:br>
            <a:r>
              <a:rPr lang="en-US" sz="2000" smtClean="0"/>
              <a:t>Rvalue: "rate * time"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FCF0916-8489-4858-803C-F9DE5DEF4513}" type="slidenum">
              <a:rPr lang="en-US"/>
              <a:pPr>
                <a:defRPr/>
              </a:pPr>
              <a:t>12</a:t>
            </a:fld>
            <a:endParaRPr lang="en-CA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Assigning Data: Shorthand Notations</a:t>
            </a:r>
          </a:p>
        </p:txBody>
      </p:sp>
      <p:pic>
        <p:nvPicPr>
          <p:cNvPr id="15365" name="Picture 4" descr="C:\WINDOWS\Desktop\Oh_type\sacitch_C++_ppt\gif\savitchc01d_p01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2438400"/>
            <a:ext cx="78898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EE4B2E1-5BA1-4FEC-A232-BD1FE18FFE6F}" type="slidenum">
              <a:rPr lang="en-US"/>
              <a:pPr>
                <a:defRPr/>
              </a:pPr>
              <a:t>13</a:t>
            </a:fld>
            <a:endParaRPr lang="en-CA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Assignment Rules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Compatibility of Data Assignments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Type mismatches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General Rule: Cannot place value of one type into variable of another type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intVar = 2.99;	// 2 is assigned to intVar!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Only integer part "fits", so that’s all that goes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Called "implicit" or "automatic type conversion"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Literals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2, 5.75, "Z", "Hello World"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Considered "constants": can’t change in program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62D46BE-6113-43F0-AD12-EE414DADA3B8}" type="slidenum">
              <a:rPr lang="en-US"/>
              <a:pPr>
                <a:defRPr/>
              </a:pPr>
              <a:t>14</a:t>
            </a:fld>
            <a:endParaRPr lang="en-CA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149600" algn="l"/>
              </a:tabLst>
            </a:pPr>
            <a:r>
              <a:rPr lang="en-US" sz="2800" dirty="0" smtClean="0"/>
              <a:t>Literals</a:t>
            </a:r>
          </a:p>
          <a:p>
            <a:pPr lvl="1" eaLnBrk="1" hangingPunct="1">
              <a:tabLst>
                <a:tab pos="3149600" algn="l"/>
              </a:tabLst>
            </a:pPr>
            <a:r>
              <a:rPr lang="en-US" sz="2400" dirty="0" smtClean="0"/>
              <a:t>Examples: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 smtClean="0"/>
              <a:t>2	// Literal constant int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 smtClean="0"/>
              <a:t>5.75	// Literal constant double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 smtClean="0"/>
              <a:t>"Z"	// Literal constant char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 smtClean="0"/>
              <a:t>"Hello World"	// Literal constant string</a:t>
            </a:r>
          </a:p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2800" dirty="0" smtClean="0"/>
              <a:t>Cannot change values during execution</a:t>
            </a:r>
          </a:p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2800" dirty="0" smtClean="0"/>
              <a:t>Called "literals" because you "literally typed"</a:t>
            </a:r>
            <a:br>
              <a:rPr lang="en-US" sz="2800" dirty="0" smtClean="0"/>
            </a:br>
            <a:r>
              <a:rPr lang="en-US" sz="2800" dirty="0" smtClean="0"/>
              <a:t>them in your program!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C753246-36A0-47FC-8A85-1F1C5AAB1CD1}" type="slidenum">
              <a:rPr lang="en-US"/>
              <a:pPr>
                <a:defRPr/>
              </a:pPr>
              <a:t>15</a:t>
            </a:fld>
            <a:endParaRPr lang="en-CA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Sequences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"Extend" character set</a:t>
            </a:r>
          </a:p>
          <a:p>
            <a:pPr eaLnBrk="1" hangingPunct="1"/>
            <a:r>
              <a:rPr lang="en-US" smtClean="0"/>
              <a:t>Backslash, \  preceding a character</a:t>
            </a:r>
          </a:p>
          <a:p>
            <a:pPr lvl="1" eaLnBrk="1" hangingPunct="1"/>
            <a:r>
              <a:rPr lang="en-US" smtClean="0"/>
              <a:t>Instructs compiler: a special "escape</a:t>
            </a:r>
            <a:br>
              <a:rPr lang="en-US" smtClean="0"/>
            </a:br>
            <a:r>
              <a:rPr lang="en-US" smtClean="0"/>
              <a:t>character" is coming</a:t>
            </a:r>
          </a:p>
          <a:p>
            <a:pPr lvl="1" eaLnBrk="1" hangingPunct="1"/>
            <a:r>
              <a:rPr lang="en-US" smtClean="0"/>
              <a:t>Following character treated as</a:t>
            </a:r>
            <a:br>
              <a:rPr lang="en-US" smtClean="0"/>
            </a:br>
            <a:r>
              <a:rPr lang="en-US" smtClean="0"/>
              <a:t>"escape sequence char"</a:t>
            </a:r>
          </a:p>
          <a:p>
            <a:pPr lvl="1" eaLnBrk="1" hangingPunct="1"/>
            <a:r>
              <a:rPr lang="en-US" smtClean="0"/>
              <a:t>Display 1.3 next slide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Display </a:t>
            </a:r>
            <a:r>
              <a:rPr lang="en-US" sz="3600" b="1" dirty="0" smtClean="0"/>
              <a:t>1.4</a:t>
            </a:r>
            <a:r>
              <a:rPr lang="en-US" sz="3600" dirty="0" smtClean="0"/>
              <a:t> 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Some Escape Sequences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8564147-7F38-45FA-88E5-0E9C31277DD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86" y="1718737"/>
            <a:ext cx="7771428" cy="428571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Display </a:t>
            </a:r>
            <a:r>
              <a:rPr lang="en-US" sz="3600" b="1" dirty="0" smtClean="0"/>
              <a:t>1.4</a:t>
            </a:r>
            <a:r>
              <a:rPr lang="en-US" sz="3600" dirty="0" smtClean="0"/>
              <a:t> 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Some Escape Sequences (2 of 2)</a:t>
            </a:r>
          </a:p>
        </p:txBody>
      </p:sp>
      <p:pic>
        <p:nvPicPr>
          <p:cNvPr id="20483" name="Picture 4" descr="C:\WINDOWS\Desktop\Oh_type\sacitch_C++_ppt\gif\savitchc01d0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676400"/>
            <a:ext cx="670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1D8F999-7CC9-400C-9100-D0F4102DCDF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 Literals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with C++11</a:t>
            </a:r>
          </a:p>
          <a:p>
            <a:r>
              <a:rPr lang="en-US" dirty="0" smtClean="0"/>
              <a:t>Avoids escape sequences by literally interpreting everything in </a:t>
            </a:r>
            <a:r>
              <a:rPr lang="en-US" dirty="0" err="1" smtClean="0"/>
              <a:t>parens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 = R“(\t\\t\n)”;</a:t>
            </a:r>
          </a:p>
          <a:p>
            <a:r>
              <a:rPr lang="en-US" dirty="0" smtClean="0"/>
              <a:t>The variable s is set to the exact string “\t\\t\n”</a:t>
            </a:r>
          </a:p>
          <a:p>
            <a:r>
              <a:rPr lang="en-US" dirty="0" smtClean="0"/>
              <a:t>Useful for filenames with \ in the </a:t>
            </a:r>
            <a:r>
              <a:rPr lang="en-US" dirty="0" err="1" smtClean="0"/>
              <a:t>filepath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01CD27A-5EEA-4A74-891A-44D9BC1AAD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4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0C9D569-148A-45C5-A9BB-2B9157AA2AEA}" type="slidenum">
              <a:rPr lang="en-US"/>
              <a:pPr>
                <a:defRPr/>
              </a:pPr>
              <a:t>19</a:t>
            </a:fld>
            <a:endParaRPr lang="en-CA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Naming your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Literal constants are "OK", but provide </a:t>
            </a:r>
            <a:br>
              <a:rPr lang="en-US" sz="2400" smtClean="0"/>
            </a:br>
            <a:r>
              <a:rPr lang="en-US" sz="2400" smtClean="0"/>
              <a:t>little meaning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e.g., seeing 24 in a pgm, tells nothing about</a:t>
            </a:r>
            <a:br>
              <a:rPr lang="en-US" sz="2000" smtClean="0"/>
            </a:br>
            <a:r>
              <a:rPr lang="en-US" sz="2000" smtClean="0"/>
              <a:t>what it represents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named constants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Meaningful name to represent data</a:t>
            </a:r>
            <a:br>
              <a:rPr lang="en-US" sz="2400" smtClean="0"/>
            </a:br>
            <a:r>
              <a:rPr lang="en-US" sz="2400" smtClean="0"/>
              <a:t>const int NUMBER_OF_STUDENTS = 24;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Called a "declared constant" or "named constant"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Now use it’s name wherever needed in program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Added benefit: changes to value result in one fix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7AC8D78-5BBC-4EAB-9BA9-AD74B4BC0F5D}" type="slidenum">
              <a:rPr lang="en-US"/>
              <a:pPr>
                <a:defRPr/>
              </a:pPr>
              <a:t>2</a:t>
            </a:fld>
            <a:endParaRPr lang="en-CA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Introduction to C++</a:t>
            </a:r>
          </a:p>
          <a:p>
            <a:pPr lvl="1" eaLnBrk="1" hangingPunct="1"/>
            <a:r>
              <a:rPr lang="en-US" sz="2400" smtClean="0"/>
              <a:t>Origins, Object-Oriented Programming, Terms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smtClean="0"/>
              <a:t>Variables, Expressions, and </a:t>
            </a:r>
            <a:br>
              <a:rPr lang="en-US" sz="2800" smtClean="0"/>
            </a:br>
            <a:r>
              <a:rPr lang="en-US" sz="2800" smtClean="0"/>
              <a:t>Assignment Statements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smtClean="0"/>
              <a:t>Console Input/Output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smtClean="0"/>
              <a:t>Program Style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smtClean="0"/>
              <a:t>Libraries and Namespaces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D5DEDD0-53D6-48A2-BDEC-BEDA1D5289E3}" type="slidenum">
              <a:rPr lang="en-US"/>
              <a:pPr>
                <a:defRPr/>
              </a:pPr>
              <a:t>20</a:t>
            </a:fld>
            <a:endParaRPr lang="en-CA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Arithmetic Operators:</a:t>
            </a:r>
            <a:br>
              <a:rPr lang="en-US" sz="3200" dirty="0" smtClean="0"/>
            </a:br>
            <a:r>
              <a:rPr lang="en-US" sz="3200" b="1" dirty="0" smtClean="0"/>
              <a:t>Display </a:t>
            </a:r>
            <a:r>
              <a:rPr lang="en-US" sz="3200" b="1" dirty="0" smtClean="0"/>
              <a:t>1.5</a:t>
            </a:r>
            <a:r>
              <a:rPr lang="en-US" sz="3200" dirty="0" smtClean="0"/>
              <a:t>  </a:t>
            </a:r>
            <a:r>
              <a:rPr lang="en-US" sz="3200" dirty="0" smtClean="0"/>
              <a:t>Named Constant (1 of 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Arithmetic Operators</a:t>
            </a:r>
          </a:p>
          <a:p>
            <a:pPr lvl="1" eaLnBrk="1" hangingPunct="1"/>
            <a:r>
              <a:rPr lang="en-US" smtClean="0"/>
              <a:t>Precedence rules – standard rules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600"/>
            <a:ext cx="7771428" cy="263809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Arithmetic Operators:</a:t>
            </a:r>
            <a:br>
              <a:rPr lang="en-US" sz="3200" dirty="0" smtClean="0"/>
            </a:br>
            <a:r>
              <a:rPr lang="en-US" sz="3200" b="1" dirty="0" smtClean="0"/>
              <a:t>Display </a:t>
            </a:r>
            <a:r>
              <a:rPr lang="en-US" sz="3200" b="1" dirty="0" smtClean="0"/>
              <a:t>1.5</a:t>
            </a:r>
            <a:r>
              <a:rPr lang="en-US" sz="3200" dirty="0" smtClean="0"/>
              <a:t>  </a:t>
            </a:r>
            <a:r>
              <a:rPr lang="en-US" sz="3200" dirty="0" smtClean="0"/>
              <a:t>Named Constant (2 of 2)</a:t>
            </a:r>
          </a:p>
        </p:txBody>
      </p:sp>
      <p:pic>
        <p:nvPicPr>
          <p:cNvPr id="23555" name="Picture 4" descr="C:\WINDOWS\Desktop\Oh_type\sacitch_C++_ppt\gif\savitchc01d0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136775"/>
            <a:ext cx="77724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704113C-B85B-402C-AFA3-3CEB8474FAC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6A3E161-FC64-4D84-8B4E-BAD47454EB67}" type="slidenum">
              <a:rPr lang="en-US"/>
              <a:pPr>
                <a:defRPr/>
              </a:pPr>
              <a:t>22</a:t>
            </a:fld>
            <a:endParaRPr lang="en-CA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Precision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Precision of Calculations</a:t>
            </a:r>
          </a:p>
          <a:p>
            <a:pPr lvl="1" eaLnBrk="1" hangingPunct="1"/>
            <a:r>
              <a:rPr lang="en-US" smtClean="0"/>
              <a:t>VERY important consideration!</a:t>
            </a:r>
          </a:p>
          <a:p>
            <a:pPr lvl="2" eaLnBrk="1" hangingPunct="1"/>
            <a:r>
              <a:rPr lang="en-US" smtClean="0"/>
              <a:t>Expressions in C++ might not evaluate as </a:t>
            </a:r>
            <a:br>
              <a:rPr lang="en-US" smtClean="0"/>
            </a:br>
            <a:r>
              <a:rPr lang="en-US" smtClean="0"/>
              <a:t>you’d "expect"!</a:t>
            </a:r>
          </a:p>
          <a:p>
            <a:pPr lvl="1" eaLnBrk="1" hangingPunct="1"/>
            <a:r>
              <a:rPr lang="en-US" smtClean="0"/>
              <a:t>"Highest-order operand" determines type</a:t>
            </a:r>
            <a:br>
              <a:rPr lang="en-US" smtClean="0"/>
            </a:br>
            <a:r>
              <a:rPr lang="en-US" smtClean="0"/>
              <a:t>of arithmetic "precision" performed</a:t>
            </a:r>
          </a:p>
          <a:p>
            <a:pPr lvl="1" eaLnBrk="1" hangingPunct="1"/>
            <a:r>
              <a:rPr lang="en-US" smtClean="0"/>
              <a:t>Common pitfall!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D89AC10-0B35-4743-99BC-A1F8DFA9FB43}" type="slidenum">
              <a:rPr lang="en-US"/>
              <a:pPr>
                <a:defRPr/>
              </a:pPr>
              <a:t>23</a:t>
            </a:fld>
            <a:endParaRPr lang="en-CA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Precision 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17 / 5  evaluates to 3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Both operands are integers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Integer division is performed!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17.0 / 5 equals 3.4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Highest-order operand is "double type"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Double "precision" division is performed!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int intVar1 =1, intVar2=2;</a:t>
            </a:r>
            <a:br>
              <a:rPr lang="en-US" sz="2400" smtClean="0"/>
            </a:br>
            <a:r>
              <a:rPr lang="en-US" sz="2400" smtClean="0"/>
              <a:t>intVar1 / intVar2;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Performs integer division!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Result: 0!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6CA8D37-B239-4BBE-834A-5332983314C0}" type="slidenum">
              <a:rPr lang="en-US"/>
              <a:pPr>
                <a:defRPr/>
              </a:pPr>
              <a:t>24</a:t>
            </a:fld>
            <a:endParaRPr lang="en-CA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Individual Arithmetic Precision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Calculations done "one-by-one"</a:t>
            </a:r>
          </a:p>
          <a:p>
            <a:pPr lvl="1" eaLnBrk="1" hangingPunct="1"/>
            <a:r>
              <a:rPr lang="en-US" sz="2400" smtClean="0"/>
              <a:t>1 / 2 / 3.0 / 4  performs 3 separate divisions.</a:t>
            </a:r>
          </a:p>
          <a:p>
            <a:pPr lvl="2" eaLnBrk="1" hangingPunct="1"/>
            <a:r>
              <a:rPr lang="en-US" sz="2000" smtClean="0"/>
              <a:t>First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 1 / 2    equals 0</a:t>
            </a:r>
          </a:p>
          <a:p>
            <a:pPr lvl="2" eaLnBrk="1" hangingPunct="1"/>
            <a:r>
              <a:rPr lang="en-US" sz="2000" smtClean="0"/>
              <a:t>Then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0 / 3.0 equals 0.0</a:t>
            </a:r>
          </a:p>
          <a:p>
            <a:pPr lvl="2" eaLnBrk="1" hangingPunct="1"/>
            <a:r>
              <a:rPr lang="en-US" sz="2000" smtClean="0"/>
              <a:t>Then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0.0 / 4 equals 0.0!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So not necessarily sufficient to change</a:t>
            </a:r>
            <a:br>
              <a:rPr lang="en-US" sz="2800" smtClean="0"/>
            </a:br>
            <a:r>
              <a:rPr lang="en-US" sz="2800" smtClean="0"/>
              <a:t>just "one operand" in a large expression</a:t>
            </a:r>
          </a:p>
          <a:p>
            <a:pPr lvl="1" eaLnBrk="1" hangingPunct="1"/>
            <a:r>
              <a:rPr lang="en-US" sz="2400" smtClean="0"/>
              <a:t>Must keep in mind all individual calculations</a:t>
            </a:r>
            <a:br>
              <a:rPr lang="en-US" sz="2400" smtClean="0"/>
            </a:br>
            <a:r>
              <a:rPr lang="en-US" sz="2400" smtClean="0"/>
              <a:t>that will be performed during evaluation!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67BAAC0-0A92-4425-9F2C-0A8156B4A302}" type="slidenum">
              <a:rPr lang="en-US"/>
              <a:pPr>
                <a:defRPr/>
              </a:pPr>
              <a:t>25</a:t>
            </a:fld>
            <a:endParaRPr lang="en-CA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Casting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Casting for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add ".0" to literals to force precision</a:t>
            </a:r>
            <a:br>
              <a:rPr lang="en-US" sz="2400" smtClean="0"/>
            </a:br>
            <a:r>
              <a:rPr lang="en-US" sz="2400" smtClean="0"/>
              <a:t>arithmetic, but what about variables?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We can’t use "myInt.0"!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static_cast&lt;double&gt;intVar 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Explicitly "casts" or "converts" intVar to </a:t>
            </a:r>
            <a:br>
              <a:rPr lang="en-US" sz="2400" smtClean="0"/>
            </a:br>
            <a:r>
              <a:rPr lang="en-US" sz="2400" smtClean="0"/>
              <a:t>double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Result of conversion is then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Example expression:</a:t>
            </a:r>
            <a:br>
              <a:rPr lang="en-US" sz="2000" smtClean="0"/>
            </a:br>
            <a:r>
              <a:rPr lang="en-US" sz="2000" smtClean="0"/>
              <a:t>doubleVar = static_cast&lt;double&gt;intVar1 / intVar2;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Casting forces double-precision division to take place</a:t>
            </a:r>
            <a:br>
              <a:rPr lang="en-US" sz="1800" smtClean="0"/>
            </a:br>
            <a:r>
              <a:rPr lang="en-US" sz="1800" smtClean="0"/>
              <a:t>among two integer variables!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C32C68-D757-4C26-BEB7-FDD710FAD64D}" type="slidenum">
              <a:rPr lang="en-US"/>
              <a:pPr>
                <a:defRPr/>
              </a:pPr>
              <a:t>26</a:t>
            </a:fld>
            <a:endParaRPr lang="en-CA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Casting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Two types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Implicit—also called "Automatic"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Done FOR you, automatically</a:t>
            </a:r>
            <a:br>
              <a:rPr lang="en-US" sz="2000" smtClean="0"/>
            </a:br>
            <a:r>
              <a:rPr lang="en-US" sz="2000" smtClean="0"/>
              <a:t>17 / 5.5</a:t>
            </a:r>
            <a:br>
              <a:rPr lang="en-US" sz="2000" smtClean="0"/>
            </a:br>
            <a:r>
              <a:rPr lang="en-US" sz="2000" smtClean="0"/>
              <a:t>This expression causes an "implicit type cast" to</a:t>
            </a:r>
            <a:br>
              <a:rPr lang="en-US" sz="2000" smtClean="0"/>
            </a:br>
            <a:r>
              <a:rPr lang="en-US" sz="2000" smtClean="0"/>
              <a:t>take place, casting the 17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17.0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Explicit type conversion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Programmer specifies conversion with cast operator</a:t>
            </a:r>
            <a:br>
              <a:rPr lang="en-US" sz="2000" smtClean="0"/>
            </a:br>
            <a:r>
              <a:rPr lang="en-US" sz="2000" smtClean="0"/>
              <a:t>(double)17 / 5.5</a:t>
            </a:r>
            <a:br>
              <a:rPr lang="en-US" sz="2000" smtClean="0"/>
            </a:br>
            <a:r>
              <a:rPr lang="en-US" sz="2000" smtClean="0"/>
              <a:t>	Same expression as above, using explicit cast</a:t>
            </a:r>
            <a:br>
              <a:rPr lang="en-US" sz="2000" smtClean="0"/>
            </a:br>
            <a:r>
              <a:rPr lang="en-US" sz="2000" smtClean="0"/>
              <a:t>(double)myInt / myDouble</a:t>
            </a:r>
            <a:br>
              <a:rPr lang="en-US" sz="2000" smtClean="0"/>
            </a:br>
            <a:r>
              <a:rPr lang="en-US" sz="2000" smtClean="0"/>
              <a:t>	More typical use; cast operator on variable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2E5D109-DCB8-4BBF-B944-BF39AB471877}" type="slidenum">
              <a:rPr lang="en-US"/>
              <a:pPr>
                <a:defRPr/>
              </a:pPr>
              <a:t>27</a:t>
            </a:fld>
            <a:endParaRPr lang="en-CA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Shorthand Operators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Increment &amp; Decrement Operators</a:t>
            </a:r>
          </a:p>
          <a:p>
            <a:pPr lvl="1" eaLnBrk="1" hangingPunct="1"/>
            <a:r>
              <a:rPr lang="en-US" smtClean="0"/>
              <a:t>Just short-hand notation</a:t>
            </a:r>
          </a:p>
          <a:p>
            <a:pPr lvl="1" eaLnBrk="1" hangingPunct="1"/>
            <a:r>
              <a:rPr lang="en-US" smtClean="0"/>
              <a:t>Increment operator, ++</a:t>
            </a:r>
            <a:br>
              <a:rPr lang="en-US" smtClean="0"/>
            </a:br>
            <a:r>
              <a:rPr lang="en-US" smtClean="0"/>
              <a:t>intVar++;  is equivalent to</a:t>
            </a:r>
            <a:br>
              <a:rPr lang="en-US" smtClean="0"/>
            </a:br>
            <a:r>
              <a:rPr lang="en-US" smtClean="0"/>
              <a:t>intVar = intVar + 1;</a:t>
            </a:r>
          </a:p>
          <a:p>
            <a:pPr lvl="1" eaLnBrk="1" hangingPunct="1"/>
            <a:r>
              <a:rPr lang="en-US" smtClean="0"/>
              <a:t>Decrement operator, --</a:t>
            </a:r>
            <a:br>
              <a:rPr lang="en-US" smtClean="0"/>
            </a:br>
            <a:r>
              <a:rPr lang="en-US" smtClean="0"/>
              <a:t>intVar--;   is equivalent to</a:t>
            </a:r>
            <a:br>
              <a:rPr lang="en-US" smtClean="0"/>
            </a:br>
            <a:r>
              <a:rPr lang="en-US" smtClean="0"/>
              <a:t>intVar = intVar – 1;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97C71CF-FB9C-4E34-A4C9-7D7203E12A4B}" type="slidenum">
              <a:rPr lang="en-US"/>
              <a:pPr>
                <a:defRPr/>
              </a:pPr>
              <a:t>28</a:t>
            </a:fld>
            <a:endParaRPr lang="en-CA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Shorthand Operators: Two Options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Post-Increment</a:t>
            </a:r>
            <a:br>
              <a:rPr lang="en-US" sz="2800" smtClean="0"/>
            </a:br>
            <a:r>
              <a:rPr lang="en-US" sz="2800" smtClean="0"/>
              <a:t>intVar++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Uses current value of variable, THEN increments 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Pre-Increment</a:t>
            </a:r>
            <a:br>
              <a:rPr lang="en-US" sz="2800" smtClean="0"/>
            </a:br>
            <a:r>
              <a:rPr lang="en-US" sz="2800" smtClean="0"/>
              <a:t>++intVar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Increments variable first, THEN uses new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"Use" is defined as whatever "context"</a:t>
            </a:r>
            <a:br>
              <a:rPr lang="en-US" sz="2800" smtClean="0"/>
            </a:br>
            <a:r>
              <a:rPr lang="en-US" sz="2800" smtClean="0"/>
              <a:t>variable is currently 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 difference if "alone" in statement:</a:t>
            </a:r>
            <a:br>
              <a:rPr lang="en-US" sz="2800" smtClean="0"/>
            </a:br>
            <a:r>
              <a:rPr lang="en-US" sz="2800" smtClean="0"/>
              <a:t>intVar++; and ++intVar;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identical result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3F90175-FB87-45BF-BD3B-7AF8D6788EA7}" type="slidenum">
              <a:rPr lang="en-US"/>
              <a:pPr>
                <a:defRPr/>
              </a:pPr>
              <a:t>29</a:t>
            </a:fld>
            <a:endParaRPr lang="en-CA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Post-Increment in Action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800" smtClean="0"/>
              <a:t>Post-Increment in Expressions:</a:t>
            </a:r>
            <a:br>
              <a:rPr lang="en-US" sz="2800" smtClean="0"/>
            </a:br>
            <a:r>
              <a:rPr lang="en-US" sz="2800" smtClean="0"/>
              <a:t>int 	n = 2,</a:t>
            </a:r>
            <a:br>
              <a:rPr lang="en-US" sz="2800" smtClean="0"/>
            </a:br>
            <a:r>
              <a:rPr lang="en-US" sz="2800" smtClean="0"/>
              <a:t>	valueProduced;</a:t>
            </a:r>
            <a:br>
              <a:rPr lang="en-US" sz="2800" smtClean="0"/>
            </a:br>
            <a:r>
              <a:rPr lang="en-US" sz="2800" smtClean="0"/>
              <a:t>valueProduced = 2 * (n++);</a:t>
            </a:r>
            <a:br>
              <a:rPr lang="en-US" sz="2800" smtClean="0"/>
            </a:br>
            <a:r>
              <a:rPr lang="en-US" sz="2800" smtClean="0"/>
              <a:t>cout &lt;&lt; valueProduced &lt;&lt; endl;</a:t>
            </a:r>
            <a:br>
              <a:rPr lang="en-US" sz="2800" smtClean="0"/>
            </a:br>
            <a:r>
              <a:rPr lang="en-US" sz="2800" smtClean="0"/>
              <a:t>cout &lt;&lt; n &lt;&lt; endl;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smtClean="0"/>
              <a:t>This code segment produces the output:</a:t>
            </a:r>
            <a:br>
              <a:rPr lang="en-US" sz="2400" smtClean="0"/>
            </a:br>
            <a:r>
              <a:rPr lang="en-US" sz="2400" smtClean="0"/>
              <a:t>4</a:t>
            </a:r>
            <a:br>
              <a:rPr lang="en-US" sz="2400" smtClean="0"/>
            </a:br>
            <a:r>
              <a:rPr lang="en-US" sz="2400" smtClean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smtClean="0"/>
              <a:t>Since post-increment was used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05375D2-0799-4E23-B453-C087ED30AF0F}" type="slidenum">
              <a:rPr lang="en-US"/>
              <a:pPr>
                <a:defRPr/>
              </a:pPr>
              <a:t>3</a:t>
            </a:fld>
            <a:endParaRPr lang="en-CA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C++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C++ Origins</a:t>
            </a:r>
          </a:p>
          <a:p>
            <a:pPr lvl="1" eaLnBrk="1" hangingPunct="1"/>
            <a:r>
              <a:rPr lang="en-US" sz="2400" smtClean="0"/>
              <a:t>Low-level languages</a:t>
            </a:r>
          </a:p>
          <a:p>
            <a:pPr lvl="2" eaLnBrk="1" hangingPunct="1"/>
            <a:r>
              <a:rPr lang="en-US" sz="2000" smtClean="0"/>
              <a:t>Machine, assembly</a:t>
            </a:r>
          </a:p>
          <a:p>
            <a:pPr lvl="1" eaLnBrk="1" hangingPunct="1"/>
            <a:r>
              <a:rPr lang="en-US" sz="2400" smtClean="0"/>
              <a:t>High-level languages</a:t>
            </a:r>
          </a:p>
          <a:p>
            <a:pPr lvl="2" eaLnBrk="1" hangingPunct="1"/>
            <a:r>
              <a:rPr lang="en-US" sz="2000" smtClean="0"/>
              <a:t>  C, C++, ADA, COBOL, FORTRAN</a:t>
            </a:r>
          </a:p>
          <a:p>
            <a:pPr lvl="1" eaLnBrk="1" hangingPunct="1"/>
            <a:r>
              <a:rPr lang="en-US" sz="2400" smtClean="0"/>
              <a:t>Object-Oriented-Programming in C++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C++ Terminology</a:t>
            </a:r>
          </a:p>
          <a:p>
            <a:pPr lvl="1" eaLnBrk="1" hangingPunct="1"/>
            <a:r>
              <a:rPr lang="en-US" sz="2400" i="1" smtClean="0"/>
              <a:t>Programs</a:t>
            </a:r>
            <a:r>
              <a:rPr lang="en-US" sz="2400" smtClean="0"/>
              <a:t> and </a:t>
            </a:r>
            <a:r>
              <a:rPr lang="en-US" sz="2400" i="1" smtClean="0"/>
              <a:t>functions</a:t>
            </a:r>
            <a:endParaRPr lang="en-US" sz="2400" smtClean="0"/>
          </a:p>
          <a:p>
            <a:pPr lvl="1" eaLnBrk="1" hangingPunct="1"/>
            <a:r>
              <a:rPr lang="en-US" sz="2400" smtClean="0"/>
              <a:t>Basic Input/Output (I/O) with cin and cout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8AD915F-1EEF-475D-BAA4-ECF4C855C684}" type="slidenum">
              <a:rPr lang="en-US"/>
              <a:pPr>
                <a:defRPr/>
              </a:pPr>
              <a:t>30</a:t>
            </a:fld>
            <a:endParaRPr lang="en-CA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Pre-Increment in Action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800" smtClean="0"/>
              <a:t>Now using Pre-increment:</a:t>
            </a:r>
            <a:br>
              <a:rPr lang="en-US" sz="2800" smtClean="0"/>
            </a:br>
            <a:r>
              <a:rPr lang="en-US" sz="2800" smtClean="0"/>
              <a:t>int 	n = 2,</a:t>
            </a:r>
            <a:br>
              <a:rPr lang="en-US" sz="2800" smtClean="0"/>
            </a:br>
            <a:r>
              <a:rPr lang="en-US" sz="2800" smtClean="0"/>
              <a:t>	valueProduced;</a:t>
            </a:r>
            <a:br>
              <a:rPr lang="en-US" sz="2800" smtClean="0"/>
            </a:br>
            <a:r>
              <a:rPr lang="en-US" sz="2800" smtClean="0"/>
              <a:t>valueProduced = 2 * (++n);</a:t>
            </a:r>
            <a:br>
              <a:rPr lang="en-US" sz="2800" smtClean="0"/>
            </a:br>
            <a:r>
              <a:rPr lang="en-US" sz="2800" smtClean="0"/>
              <a:t>cout &lt;&lt; valueProduced &lt;&lt; endl;</a:t>
            </a:r>
            <a:br>
              <a:rPr lang="en-US" sz="2800" smtClean="0"/>
            </a:br>
            <a:r>
              <a:rPr lang="en-US" sz="2800" smtClean="0"/>
              <a:t>cout &lt;&lt; n &lt;&lt; endl;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smtClean="0"/>
              <a:t>This code segment produces the output:</a:t>
            </a:r>
            <a:br>
              <a:rPr lang="en-US" sz="2400" smtClean="0"/>
            </a:br>
            <a:r>
              <a:rPr lang="en-US" sz="2400" smtClean="0"/>
              <a:t>6</a:t>
            </a:r>
            <a:br>
              <a:rPr lang="en-US" sz="2400" smtClean="0"/>
            </a:br>
            <a:r>
              <a:rPr lang="en-US" sz="2400" smtClean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smtClean="0"/>
              <a:t>Because pre-increment was used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CFDD711-92AE-4FA5-887A-384382795943}" type="slidenum">
              <a:rPr lang="en-US"/>
              <a:pPr>
                <a:defRPr/>
              </a:pPr>
              <a:t>31</a:t>
            </a:fld>
            <a:endParaRPr lang="en-CA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Console Input/Output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I/O objects cin, cout, cerr</a:t>
            </a:r>
          </a:p>
          <a:p>
            <a:pPr eaLnBrk="1" hangingPunct="1"/>
            <a:r>
              <a:rPr lang="en-US" sz="2800" smtClean="0"/>
              <a:t>Defined in the C++ library called</a:t>
            </a:r>
            <a:br>
              <a:rPr lang="en-US" sz="2800" smtClean="0"/>
            </a:br>
            <a:r>
              <a:rPr lang="en-US" sz="2800" smtClean="0"/>
              <a:t>&lt;iostream&gt;</a:t>
            </a:r>
          </a:p>
          <a:p>
            <a:pPr eaLnBrk="1" hangingPunct="1"/>
            <a:r>
              <a:rPr lang="en-US" sz="2800" smtClean="0"/>
              <a:t>Must have these lines (called pre-</a:t>
            </a:r>
            <a:br>
              <a:rPr lang="en-US" sz="2800" smtClean="0"/>
            </a:br>
            <a:r>
              <a:rPr lang="en-US" sz="2800" smtClean="0"/>
              <a:t>processor directives) near start of file:</a:t>
            </a:r>
          </a:p>
          <a:p>
            <a:pPr lvl="1" eaLnBrk="1" hangingPunct="1"/>
            <a:r>
              <a:rPr lang="en-US" sz="2400" smtClean="0"/>
              <a:t>#include &lt;iostream&gt;</a:t>
            </a:r>
            <a:br>
              <a:rPr lang="en-US" sz="2400" smtClean="0"/>
            </a:br>
            <a:r>
              <a:rPr lang="en-US" sz="2400" smtClean="0"/>
              <a:t>using namespace std;</a:t>
            </a:r>
          </a:p>
          <a:p>
            <a:pPr lvl="1" eaLnBrk="1" hangingPunct="1"/>
            <a:r>
              <a:rPr lang="en-US" sz="2400" smtClean="0"/>
              <a:t>Tells C++ to use appropriate library so we can</a:t>
            </a:r>
            <a:br>
              <a:rPr lang="en-US" sz="2400" smtClean="0"/>
            </a:br>
            <a:r>
              <a:rPr lang="en-US" sz="2400" smtClean="0"/>
              <a:t>use the I/O objects cin, cout, cerr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424B300-A6BA-40EA-8FD1-8916C1ED932B}" type="slidenum">
              <a:rPr lang="en-US"/>
              <a:pPr>
                <a:defRPr/>
              </a:pPr>
              <a:t>32</a:t>
            </a:fld>
            <a:endParaRPr lang="en-CA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Console Output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800" dirty="0" smtClean="0"/>
              <a:t>What can be outputted?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400" dirty="0" smtClean="0"/>
              <a:t>Any data can be outputted to display screen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 smtClean="0"/>
              <a:t>Variables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 smtClean="0"/>
              <a:t>Constants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 smtClean="0"/>
              <a:t>Literals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 smtClean="0"/>
              <a:t>Expressions (which can include all of above)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numberOfGames</a:t>
            </a:r>
            <a:r>
              <a:rPr lang="en-US" sz="2400" dirty="0" smtClean="0"/>
              <a:t> &lt;&lt; " games played.";</a:t>
            </a:r>
            <a:br>
              <a:rPr lang="en-US" sz="2400" dirty="0" smtClean="0"/>
            </a:br>
            <a:r>
              <a:rPr lang="en-US" sz="2400" dirty="0" smtClean="0"/>
              <a:t>2 values are outputted:</a:t>
            </a:r>
            <a:br>
              <a:rPr lang="en-US" sz="2400" dirty="0" smtClean="0"/>
            </a:br>
            <a:r>
              <a:rPr lang="en-US" sz="2400" dirty="0" smtClean="0"/>
              <a:t>	"value" of variable </a:t>
            </a:r>
            <a:r>
              <a:rPr lang="en-US" sz="2400" dirty="0" err="1" smtClean="0"/>
              <a:t>numberOfGames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literal string " games played."</a:t>
            </a:r>
          </a:p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800" dirty="0" smtClean="0"/>
              <a:t>Cascading: multiple values in one </a:t>
            </a:r>
            <a:r>
              <a:rPr lang="en-US" sz="2800" dirty="0" err="1" smtClean="0"/>
              <a:t>cout</a:t>
            </a:r>
            <a:endParaRPr lang="en-US" sz="2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0676326-89CF-4BB9-94D5-4FF8CF7485F9}" type="slidenum">
              <a:rPr lang="en-US"/>
              <a:pPr>
                <a:defRPr/>
              </a:pPr>
              <a:t>33</a:t>
            </a:fld>
            <a:endParaRPr lang="en-CA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Separating Lines of Output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New lines in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Recall: "\n" is escape sequence for the </a:t>
            </a:r>
            <a:br>
              <a:rPr lang="en-US" sz="2400" dirty="0" smtClean="0"/>
            </a:br>
            <a:r>
              <a:rPr lang="en-US" sz="2400" dirty="0" smtClean="0"/>
              <a:t>char "newline"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 second method: object </a:t>
            </a:r>
            <a:r>
              <a:rPr lang="en-US" sz="2800" dirty="0" err="1" smtClean="0"/>
              <a:t>endl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Examples: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 "Hello World\n";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Sends string "Hello World" to display, &amp; escape</a:t>
            </a:r>
            <a:br>
              <a:rPr lang="en-US" sz="2000" dirty="0" smtClean="0"/>
            </a:br>
            <a:r>
              <a:rPr lang="en-US" sz="2000" dirty="0" smtClean="0"/>
              <a:t>sequence "\n", skipping to next line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 "Hello World"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Same result as above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C++ has a data type of “string” to store sequences of characters</a:t>
            </a:r>
          </a:p>
          <a:p>
            <a:pPr lvl="1"/>
            <a:r>
              <a:rPr lang="en-US" dirty="0" smtClean="0"/>
              <a:t>Not a primitive data type; distinction will be made later</a:t>
            </a:r>
          </a:p>
          <a:p>
            <a:pPr lvl="1"/>
            <a:r>
              <a:rPr lang="en-US" dirty="0" smtClean="0"/>
              <a:t>Must add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#include &lt;string&gt; </a:t>
            </a:r>
            <a:r>
              <a:rPr lang="en-US" dirty="0" smtClean="0"/>
              <a:t>at the top of the program</a:t>
            </a:r>
          </a:p>
          <a:p>
            <a:pPr lvl="1"/>
            <a:r>
              <a:rPr lang="en-US" dirty="0" smtClean="0"/>
              <a:t>The “+” operator on strings concatenates two strings together</a:t>
            </a:r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str</a:t>
            </a:r>
            <a:r>
              <a:rPr lang="en-US" dirty="0" smtClean="0"/>
              <a:t> where </a:t>
            </a:r>
            <a:r>
              <a:rPr lang="en-US" dirty="0" err="1" smtClean="0"/>
              <a:t>str</a:t>
            </a:r>
            <a:r>
              <a:rPr lang="en-US" dirty="0" smtClean="0"/>
              <a:t> is a string only reads up to the first whitespace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3B3C461-3E2D-46D3-9D15-F802950B3AD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30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(1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3B3C461-3E2D-46D3-9D15-F802950B3AD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 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47480"/>
            <a:ext cx="5626764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4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3B3C461-3E2D-46D3-9D15-F802950B3AD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 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0411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5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1E8FB4C-6C62-4449-80B8-C6F2ADAEDDE7}" type="slidenum">
              <a:rPr lang="en-US"/>
              <a:pPr>
                <a:defRPr/>
              </a:pPr>
              <a:t>37</a:t>
            </a:fld>
            <a:endParaRPr lang="en-CA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Output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numeric values for output</a:t>
            </a:r>
          </a:p>
          <a:p>
            <a:pPr lvl="1" eaLnBrk="1" hangingPunct="1"/>
            <a:r>
              <a:rPr lang="en-US" smtClean="0"/>
              <a:t>Values may not display as you’d expect!</a:t>
            </a:r>
            <a:br>
              <a:rPr lang="en-US" smtClean="0"/>
            </a:br>
            <a:r>
              <a:rPr lang="en-US" smtClean="0"/>
              <a:t>cout &lt;&lt; "The price is $" &lt;&lt; price &lt;&lt; endl;</a:t>
            </a:r>
          </a:p>
          <a:p>
            <a:pPr lvl="2" eaLnBrk="1" hangingPunct="1"/>
            <a:r>
              <a:rPr lang="en-US" smtClean="0"/>
              <a:t>If price (declared double) has value 78.5, you</a:t>
            </a:r>
            <a:br>
              <a:rPr lang="en-US" smtClean="0"/>
            </a:br>
            <a:r>
              <a:rPr lang="en-US" smtClean="0"/>
              <a:t>might get:</a:t>
            </a:r>
          </a:p>
          <a:p>
            <a:pPr lvl="3" eaLnBrk="1" hangingPunct="1"/>
            <a:r>
              <a:rPr lang="en-US" smtClean="0"/>
              <a:t>The price is $78.500000    or:</a:t>
            </a:r>
          </a:p>
          <a:p>
            <a:pPr lvl="3" eaLnBrk="1" hangingPunct="1"/>
            <a:r>
              <a:rPr lang="en-US" smtClean="0"/>
              <a:t>The price is $78.5</a:t>
            </a:r>
          </a:p>
          <a:p>
            <a:pPr eaLnBrk="1" hangingPunct="1"/>
            <a:r>
              <a:rPr lang="en-US" smtClean="0"/>
              <a:t>We must explicitly tell C++ how to output numbers in our programs!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0EB6FA1-5EAB-4957-A7C1-379D26643D3C}" type="slidenum">
              <a:rPr lang="en-US"/>
              <a:pPr>
                <a:defRPr/>
              </a:pPr>
              <a:t>38</a:t>
            </a:fld>
            <a:endParaRPr lang="en-CA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Numbers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"Magic Formula" to force decimal sizes:</a:t>
            </a:r>
            <a:br>
              <a:rPr lang="en-US" sz="2800" smtClean="0"/>
            </a:br>
            <a:r>
              <a:rPr lang="en-US" sz="2800" smtClean="0"/>
              <a:t>cout.setf(ios::fixed);</a:t>
            </a:r>
            <a:br>
              <a:rPr lang="en-US" sz="2800" smtClean="0"/>
            </a:br>
            <a:r>
              <a:rPr lang="en-US" sz="2800" smtClean="0"/>
              <a:t>cout.setf(ios::showpoint);</a:t>
            </a:r>
            <a:br>
              <a:rPr lang="en-US" sz="2800" smtClean="0"/>
            </a:br>
            <a:r>
              <a:rPr lang="en-US" sz="2800" smtClean="0"/>
              <a:t>cout.precision(2);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These stmts force all future cout’ed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have exactly two digits after the decimal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cout &lt;&lt; "The price is $" &lt;&lt; price &lt;&lt; endl;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Now results in the following:</a:t>
            </a:r>
            <a:br>
              <a:rPr lang="en-US" sz="2000" smtClean="0"/>
            </a:br>
            <a:r>
              <a:rPr lang="en-US" sz="2000" smtClean="0"/>
              <a:t>The price is $78.50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Can modify precision "as you go" as well!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E5CE8C4-676D-4D4B-996A-BF870151EB49}" type="slidenum">
              <a:rPr lang="en-US"/>
              <a:pPr>
                <a:defRPr/>
              </a:pPr>
              <a:t>39</a:t>
            </a:fld>
            <a:endParaRPr lang="en-CA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Output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with cerr</a:t>
            </a:r>
          </a:p>
          <a:p>
            <a:pPr lvl="1" eaLnBrk="1" hangingPunct="1"/>
            <a:r>
              <a:rPr lang="en-US" smtClean="0"/>
              <a:t>cerr works same as cout</a:t>
            </a:r>
          </a:p>
          <a:p>
            <a:pPr lvl="1" eaLnBrk="1" hangingPunct="1"/>
            <a:r>
              <a:rPr lang="en-US" smtClean="0"/>
              <a:t>Provides mechanism for distinguishing</a:t>
            </a:r>
            <a:br>
              <a:rPr lang="en-US" smtClean="0"/>
            </a:br>
            <a:r>
              <a:rPr lang="en-US" smtClean="0"/>
              <a:t>between regular output and error output</a:t>
            </a:r>
          </a:p>
          <a:p>
            <a:pPr eaLnBrk="1" hangingPunct="1"/>
            <a:r>
              <a:rPr lang="en-US" smtClean="0"/>
              <a:t>Re-direct output streams</a:t>
            </a:r>
          </a:p>
          <a:p>
            <a:pPr lvl="1" eaLnBrk="1" hangingPunct="1"/>
            <a:r>
              <a:rPr lang="en-US" smtClean="0"/>
              <a:t>Most systems allow cout and cerr to be </a:t>
            </a:r>
            <a:br>
              <a:rPr lang="en-US" smtClean="0"/>
            </a:br>
            <a:r>
              <a:rPr lang="en-US" smtClean="0"/>
              <a:t>"redirected" to other devices</a:t>
            </a:r>
          </a:p>
          <a:p>
            <a:pPr lvl="2" eaLnBrk="1" hangingPunct="1"/>
            <a:r>
              <a:rPr lang="en-US" smtClean="0"/>
              <a:t>e.g., line printer, output file, error console, etc.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A533A63-B853-4B88-84C2-0AA7BA79D63A}" type="slidenum">
              <a:rPr lang="en-US"/>
              <a:pPr>
                <a:defRPr/>
              </a:pPr>
              <a:t>4</a:t>
            </a:fld>
            <a:endParaRPr lang="en-CA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1.1  </a:t>
            </a:r>
            <a:br>
              <a:rPr lang="en-US" sz="3600" b="1"/>
            </a:br>
            <a:r>
              <a:rPr lang="en-US" sz="3600"/>
              <a:t>A Sample C++ Program (1 of 2)</a:t>
            </a:r>
          </a:p>
        </p:txBody>
      </p:sp>
      <p:pic>
        <p:nvPicPr>
          <p:cNvPr id="9220" name="Picture 4" descr="C:\WINDOWS\Desktop\Oh_type\sacitch_C++_ppt\gif\savitchc01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41463"/>
            <a:ext cx="70866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762D42-8058-477A-B315-D535D586FD5D}" type="slidenum">
              <a:rPr lang="en-US"/>
              <a:pPr>
                <a:defRPr/>
              </a:pPr>
              <a:t>40</a:t>
            </a:fld>
            <a:endParaRPr lang="en-CA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Using cin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cin for input, cout for output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Differences: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"&gt;&gt;" (extraction operator) points opposite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Think of it as "pointing toward where the data goes"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Object name "cin" used instead of "cout"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 literals allowed for cin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Must input "to a variable"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cin &gt;&gt; num;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Waits on-screen for keyboard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Value entered at keyboard is "assigned" to num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CDA47B6-824F-41ED-988E-B70D1156F739}" type="slidenum">
              <a:rPr lang="en-US"/>
              <a:pPr>
                <a:defRPr/>
              </a:pPr>
              <a:t>41</a:t>
            </a:fld>
            <a:endParaRPr lang="en-CA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Prompting for Input: cin and cout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Always "prompt" user for input</a:t>
            </a:r>
            <a:br>
              <a:rPr lang="en-US" sz="2800" smtClean="0"/>
            </a:br>
            <a:r>
              <a:rPr lang="en-US" sz="2800" smtClean="0"/>
              <a:t>cout &lt;&lt; "Enter number of dragons: ";</a:t>
            </a:r>
            <a:br>
              <a:rPr lang="en-US" sz="2800" smtClean="0"/>
            </a:br>
            <a:r>
              <a:rPr lang="en-US" sz="2800" smtClean="0"/>
              <a:t>cin &gt;&gt; numOfDragons;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no "\n" in cout.  Prompt "waits" on same</a:t>
            </a:r>
            <a:br>
              <a:rPr lang="en-US" sz="2400" smtClean="0"/>
            </a:br>
            <a:r>
              <a:rPr lang="en-US" sz="2400" smtClean="0"/>
              <a:t>line for keyboard input as follows:</a:t>
            </a:r>
          </a:p>
          <a:p>
            <a:pPr lvl="2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Enter number of dragons: ____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Underscore above denotes where keyboard entry</a:t>
            </a:r>
            <a:br>
              <a:rPr lang="en-US" sz="2000" smtClean="0"/>
            </a:br>
            <a:r>
              <a:rPr lang="en-US" sz="2000" smtClean="0"/>
              <a:t>is made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Every cin should have cout prompt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Maximizes user-friendly input/output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3657A40-8C72-4D97-BDD7-BB7032256905}" type="slidenum">
              <a:rPr lang="en-US"/>
              <a:pPr>
                <a:defRPr/>
              </a:pPr>
              <a:t>42</a:t>
            </a:fld>
            <a:endParaRPr lang="en-CA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Style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Bottom-line: Make programs easy to read and modify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smtClean="0"/>
              <a:t>Comments, two methods:</a:t>
            </a:r>
          </a:p>
          <a:p>
            <a:pPr lvl="1" eaLnBrk="1" hangingPunct="1"/>
            <a:r>
              <a:rPr lang="en-US" sz="2000" smtClean="0"/>
              <a:t>// Two slashes indicate entire line is to be ignored</a:t>
            </a:r>
          </a:p>
          <a:p>
            <a:pPr lvl="1" eaLnBrk="1" hangingPunct="1"/>
            <a:r>
              <a:rPr lang="en-US" sz="2000" smtClean="0"/>
              <a:t>/*Delimiters indicates everything between is ignored*/</a:t>
            </a:r>
          </a:p>
          <a:p>
            <a:pPr lvl="1" eaLnBrk="1" hangingPunct="1"/>
            <a:r>
              <a:rPr lang="en-US" sz="2000" smtClean="0"/>
              <a:t>Both methods commonly used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smtClean="0"/>
              <a:t>Identifier naming</a:t>
            </a:r>
          </a:p>
          <a:p>
            <a:pPr lvl="1" eaLnBrk="1" hangingPunct="1"/>
            <a:r>
              <a:rPr lang="en-US" sz="2000" smtClean="0"/>
              <a:t>ALL_CAPS for constants</a:t>
            </a:r>
          </a:p>
          <a:p>
            <a:pPr lvl="1" eaLnBrk="1" hangingPunct="1"/>
            <a:r>
              <a:rPr lang="en-US" sz="2000" smtClean="0"/>
              <a:t>lowerToUpper for variables</a:t>
            </a:r>
          </a:p>
          <a:p>
            <a:pPr lvl="1" eaLnBrk="1" hangingPunct="1"/>
            <a:r>
              <a:rPr lang="en-US" sz="2000" smtClean="0"/>
              <a:t>Most important: MEANINGFUL NAMES!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EE60A05-153E-426E-BD2F-2276918B3220}" type="slidenum">
              <a:rPr lang="en-US"/>
              <a:pPr>
                <a:defRPr/>
              </a:pPr>
              <a:t>43</a:t>
            </a:fld>
            <a:endParaRPr lang="en-CA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Libraries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C++ Standard Libraries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#include &lt;</a:t>
            </a:r>
            <a:r>
              <a:rPr lang="en-US" dirty="0" err="1" smtClean="0"/>
              <a:t>Library_Name</a:t>
            </a:r>
            <a:r>
              <a:rPr lang="en-US" dirty="0" smtClean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Directive to "add" contents of library file to</a:t>
            </a:r>
            <a:br>
              <a:rPr lang="en-US" dirty="0" smtClean="0"/>
            </a:br>
            <a:r>
              <a:rPr lang="en-US" dirty="0" smtClean="0"/>
              <a:t>your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Called "preprocessor directive"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Executes before compiler, and simply "copies"</a:t>
            </a:r>
            <a:br>
              <a:rPr lang="en-US" dirty="0" smtClean="0"/>
            </a:br>
            <a:r>
              <a:rPr lang="en-US" dirty="0" smtClean="0"/>
              <a:t>library file into your program file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C++ has many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Input/output, math, strings, etc.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7B38C0B-100D-41CD-AA3D-26332509CBA1}" type="slidenum">
              <a:rPr lang="en-US"/>
              <a:pPr>
                <a:defRPr/>
              </a:pPr>
              <a:t>44</a:t>
            </a:fld>
            <a:endParaRPr lang="en-CA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Namespaces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238" y="1506538"/>
            <a:ext cx="7777162" cy="44370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/>
              <a:t>Namespaces defined: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/>
              <a:t>Collection of name definitions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/>
              <a:t>For now: interested in namespace "std"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/>
              <a:t>Has all standard library definitions we need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/>
              <a:t>Examples:</a:t>
            </a:r>
            <a:br>
              <a:rPr lang="en-US" sz="2800"/>
            </a:br>
            <a:r>
              <a:rPr lang="en-US" sz="2800"/>
              <a:t>#include &lt;iostream&gt;</a:t>
            </a:r>
            <a:br>
              <a:rPr lang="en-US" sz="2800"/>
            </a:br>
            <a:r>
              <a:rPr lang="en-US" sz="2800"/>
              <a:t>using namespace std;	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/>
              <a:t>Includes entire standard library of name definitions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/>
              <a:t>     #include &lt;iostream&gt;using std::cin;	</a:t>
            </a:r>
            <a:br>
              <a:rPr lang="en-US" sz="2800"/>
            </a:br>
            <a:r>
              <a:rPr lang="en-US" sz="2800"/>
              <a:t>using std::cout;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/>
              <a:t>Can specify just the objects we want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F5121E3-59A1-483E-8AB9-8DDB607E656A}" type="slidenum">
              <a:rPr lang="en-US"/>
              <a:pPr>
                <a:defRPr/>
              </a:pPr>
              <a:t>45</a:t>
            </a:fld>
            <a:endParaRPr lang="en-CA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C++ is case-sensitive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 meaningful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variables and constants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Variables must be declared before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Should also be initialized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 care in numeric manipulation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Precision, parentheses, order of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#include C++ libraries as needed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7436995-9444-49F4-AABD-8A56F737F117}" type="slidenum">
              <a:rPr lang="en-US"/>
              <a:pPr>
                <a:defRPr/>
              </a:pPr>
              <a:t>46</a:t>
            </a:fld>
            <a:endParaRPr lang="en-CA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Object cout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Used for console output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Object cin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Used for console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Object cerr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Used for error messages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comments to aid understanding of</a:t>
            </a:r>
            <a:br>
              <a:rPr lang="en-US" sz="2800" smtClean="0"/>
            </a:br>
            <a:r>
              <a:rPr lang="en-US" sz="2800" smtClean="0"/>
              <a:t>your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Do not overcomment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1.1  </a:t>
            </a:r>
            <a:br>
              <a:rPr lang="en-US" sz="3600" b="1"/>
            </a:br>
            <a:r>
              <a:rPr lang="en-US" sz="3600"/>
              <a:t>A Sample C++ Program (2 of 2)</a:t>
            </a:r>
          </a:p>
        </p:txBody>
      </p:sp>
      <p:pic>
        <p:nvPicPr>
          <p:cNvPr id="10243" name="Picture 4" descr="C:\WINDOWS\Desktop\Oh_type\sacitch_C++_ppt\gif\savitchc01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1981200"/>
            <a:ext cx="77724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D9CA0EB-B06F-4E28-AFCD-D0A963CCFEB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78C4659-86EC-4E1A-BF5D-8FA6FB3834FC}" type="slidenum">
              <a:rPr lang="en-US"/>
              <a:pPr>
                <a:defRPr/>
              </a:pPr>
              <a:t>6</a:t>
            </a:fld>
            <a:endParaRPr lang="en-CA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Variables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C++ Identifiers</a:t>
            </a:r>
          </a:p>
          <a:p>
            <a:pPr lvl="1" eaLnBrk="1" hangingPunct="1"/>
            <a:r>
              <a:rPr lang="en-US" sz="2400" smtClean="0"/>
              <a:t>Keywords/reserved words vs. Identifiers</a:t>
            </a:r>
          </a:p>
          <a:p>
            <a:pPr lvl="1" eaLnBrk="1" hangingPunct="1"/>
            <a:r>
              <a:rPr lang="en-US" sz="2400" smtClean="0"/>
              <a:t>Case-sensitivity and validity of identifiers</a:t>
            </a:r>
          </a:p>
          <a:p>
            <a:pPr lvl="1" eaLnBrk="1" hangingPunct="1"/>
            <a:r>
              <a:rPr lang="en-US" sz="2400" smtClean="0"/>
              <a:t>Meaningful names!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smtClean="0"/>
              <a:t>Variables</a:t>
            </a:r>
          </a:p>
          <a:p>
            <a:pPr lvl="1" eaLnBrk="1" hangingPunct="1"/>
            <a:r>
              <a:rPr lang="en-US" sz="2400" smtClean="0"/>
              <a:t>A memory location to store data for a program</a:t>
            </a:r>
          </a:p>
          <a:p>
            <a:pPr lvl="1" eaLnBrk="1" hangingPunct="1"/>
            <a:r>
              <a:rPr lang="en-US" sz="2400" smtClean="0"/>
              <a:t>Must declare all data before use in program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Data Types: </a:t>
            </a:r>
            <a:br>
              <a:rPr lang="en-US" sz="3600"/>
            </a:br>
            <a:r>
              <a:rPr lang="en-US" sz="3600" b="1"/>
              <a:t>Display 1.2</a:t>
            </a:r>
            <a:r>
              <a:rPr lang="en-US" sz="3600"/>
              <a:t>  Simple Types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D2C9C2-486D-4395-992A-DB26EB2B442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513638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Data Types: </a:t>
            </a:r>
            <a:br>
              <a:rPr lang="en-US" sz="3600"/>
            </a:br>
            <a:r>
              <a:rPr lang="en-US" sz="3600" b="1"/>
              <a:t>Display 1.2</a:t>
            </a:r>
            <a:r>
              <a:rPr lang="en-US" sz="3600"/>
              <a:t>  Simple Types (2 of 2)</a:t>
            </a:r>
          </a:p>
        </p:txBody>
      </p:sp>
      <p:pic>
        <p:nvPicPr>
          <p:cNvPr id="13315" name="Picture 4" descr="C:\WINDOWS\Desktop\Oh_type\sacitch_C++_ppt\gif\savitchc01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676400"/>
            <a:ext cx="77724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C86697D-6539-40EC-AE2A-B841D4A4968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Fixed Width Integer 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01CD27A-5EEA-4A74-891A-44D9BC1AAD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327923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7398" y="5694918"/>
            <a:ext cx="615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Avoids problem of variable integer sizes for different CPUs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1467</Words>
  <Application>Microsoft Office PowerPoint</Application>
  <PresentationFormat>On-screen Show (4:3)</PresentationFormat>
  <Paragraphs>406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Wingdings</vt:lpstr>
      <vt:lpstr>Office Theme</vt:lpstr>
      <vt:lpstr>Chapter 1</vt:lpstr>
      <vt:lpstr>Learning Objectives</vt:lpstr>
      <vt:lpstr>Introduction to C++</vt:lpstr>
      <vt:lpstr>Display 1.1   A Sample C++ Program (1 of 2)</vt:lpstr>
      <vt:lpstr>Display 1.1   A Sample C++ Program (2 of 2)</vt:lpstr>
      <vt:lpstr>C++ Variables</vt:lpstr>
      <vt:lpstr>Data Types:  Display 1.2  Simple Types (1 of 2)</vt:lpstr>
      <vt:lpstr>Data Types:  Display 1.2  Simple Types (2 of 2)</vt:lpstr>
      <vt:lpstr>C++11 Fixed Width Integer Types</vt:lpstr>
      <vt:lpstr>New C++11 Types</vt:lpstr>
      <vt:lpstr>Assigning Data</vt:lpstr>
      <vt:lpstr>Assigning Data: Shorthand Notations</vt:lpstr>
      <vt:lpstr>Data Assignment Rules</vt:lpstr>
      <vt:lpstr>Literal Data</vt:lpstr>
      <vt:lpstr>Escape Sequences</vt:lpstr>
      <vt:lpstr>Display 1.4   Some Escape Sequences (1 of 2)</vt:lpstr>
      <vt:lpstr>Display 1.4   Some Escape Sequences (2 of 2)</vt:lpstr>
      <vt:lpstr>Raw String Literals</vt:lpstr>
      <vt:lpstr>Constants</vt:lpstr>
      <vt:lpstr>Arithmetic Operators: Display 1.5  Named Constant (1 of 2)</vt:lpstr>
      <vt:lpstr>Arithmetic Operators: Display 1.5  Named Constant (2 of 2)</vt:lpstr>
      <vt:lpstr>Arithmetic Precision</vt:lpstr>
      <vt:lpstr>Arithmetic Precision Examples</vt:lpstr>
      <vt:lpstr>Individual Arithmetic Precision </vt:lpstr>
      <vt:lpstr>Type Casting </vt:lpstr>
      <vt:lpstr>Type Casting </vt:lpstr>
      <vt:lpstr>Shorthand Operators</vt:lpstr>
      <vt:lpstr>Shorthand Operators: Two Options</vt:lpstr>
      <vt:lpstr>Post-Increment in Action</vt:lpstr>
      <vt:lpstr>Pre-Increment in Action</vt:lpstr>
      <vt:lpstr>Console Input/Output</vt:lpstr>
      <vt:lpstr>Console Output</vt:lpstr>
      <vt:lpstr>Separating Lines of Output</vt:lpstr>
      <vt:lpstr>String type</vt:lpstr>
      <vt:lpstr>Input/Output (1 of 2)</vt:lpstr>
      <vt:lpstr>Input/Output (2 of 2)</vt:lpstr>
      <vt:lpstr>Formatting Output</vt:lpstr>
      <vt:lpstr>Formatting Numbers</vt:lpstr>
      <vt:lpstr>Error Output</vt:lpstr>
      <vt:lpstr>Input Using cin</vt:lpstr>
      <vt:lpstr>Prompting for Input: cin and cout</vt:lpstr>
      <vt:lpstr>Program Style</vt:lpstr>
      <vt:lpstr>Libraries</vt:lpstr>
      <vt:lpstr>Namespaces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20</cp:revision>
  <dcterms:created xsi:type="dcterms:W3CDTF">2006-08-16T00:00:00Z</dcterms:created>
  <dcterms:modified xsi:type="dcterms:W3CDTF">2015-03-31T09:26:40Z</dcterms:modified>
</cp:coreProperties>
</file>