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8B8FF9F-0E6A-4F13-9B1E-53CF82E64B66}" type="datetimeFigureOut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C8BF94-AAD5-47BD-A076-B4A664947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7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8262E9-638C-4AA4-8640-631DC83FD7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2993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74E67B-F857-4F8E-B048-7E971E20C22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303731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565BD7-DDF2-417B-9366-C8983F2E37F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631273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29E1F0-0CD4-4606-A41C-A8B8C5183FF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46438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54692B-643C-45A8-B0E4-631135AA163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976772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E2C91A-6673-495C-996E-3A26B2B8DA4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434177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12AC4C-34ED-454B-B03A-B205FBF1E8B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97164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9C0B10-88AC-4F1C-A724-CECDDCCBFB6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59148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894DFA-F5AF-4579-9A93-E96A2A1C878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5214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DEFF0B-2969-4D14-9A48-9FE23C88E57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03128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290C8A-2808-4899-90F6-19B00F4DBD1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73358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281BCE-3EFA-450A-A159-EC894760D42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46955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A163E2-6DA0-4C7E-A92B-BD2EDCB641F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172869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341FE7-26C1-4ED3-81EA-58B54F3C120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003990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C79E15-AEC0-4C5E-AF6C-FFE1DA9A96A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51567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EB5847-58BC-4853-A640-3C8D192BF6A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017791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910B2C-F110-43E8-9953-F8D8657F07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491420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5EED50-D9AC-4D84-9FA1-434F0063E90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930154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C34717-3F34-4F3F-86D1-CC7CEF78715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323035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2C6FDA-FF6B-4D84-9B5B-045D7603D12E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18505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99A68-AB40-46B3-B4EF-A9DF2E8ACB9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981504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540B6A-AA25-4FF9-82EC-1153317391C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69737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87C35F-344A-450E-8E47-50CA39052A7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968799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89C3F3-93B8-4F41-B31D-9A580BFCB19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8866348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11746C-6B22-4018-9C8B-751B9D128BC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8852746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B85693-BB01-414F-8E46-1D7FD153652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70429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F4391B-6A28-4395-8A90-A839938CBFBA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043596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5E1DB1-ACA7-45AF-8FA5-1F5BD28C536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98787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45727A-8D7D-4BFD-BDC1-257EB9EF0BD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123763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BA8B1E-C564-4C8B-9FE4-2A343C61D47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834776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78DC5F-D580-4035-B93E-035336958D4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623380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3B97FD-BB1B-49C8-8F51-B1718F5867D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354725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DAD28-EDCB-4EB8-80CB-7F1B67621BEA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BE0C1D4A-3951-454D-ADE6-A9CC2A1D4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E84CF-157E-4218-8E88-B4AA462B4A51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48606867-9226-429D-9FE4-A7FDF7B8A0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2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C3469-0450-40BE-803F-90B07B097907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0C54D2E0-4E73-4E5F-B512-5E61D3FC9E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F6DEB-5029-4808-A25A-438005CDA6E2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E1C6283B-75DC-4284-85E8-2E5581116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457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909C9-DFC7-4EB7-98B0-5844EAE44651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BD76D9C4-DAC4-4A1F-9202-1C3ECC37B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21772-09F5-4904-B201-5D799361B3F4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9943961F-82FA-4497-90AE-B3933E352A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95005-A88C-48F4-8890-D3F278DC4512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4653F57A-0B34-4A66-AE32-457D5420F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C2EE2-9DC6-4E58-ABC0-86C579C37047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3CB7563C-307B-48E0-B373-FDD97A039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1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50578-D093-4C09-A14B-61EC44927197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26E9AA3D-FC95-49F6-8FB3-BF43A06074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5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AAE77-3C37-4220-8ED7-BD78D499516E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79F1D45E-F846-470B-A98D-B09D3A47C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4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04E1C-DB4D-4396-8519-BB6918389C6C}" type="datetime1">
              <a:rPr lang="en-US"/>
              <a:pPr>
                <a:defRPr/>
              </a:pPr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20-</a:t>
            </a:r>
            <a:fld id="{FA37B961-2849-4630-8CC9-106E9FD749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4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520E28-D6B9-4856-83A0-7574CDE057DE}" type="datetime1">
              <a:rPr lang="en-US"/>
              <a:pPr>
                <a:defRPr/>
              </a:pPr>
              <a:t>4/1/2015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Copyright © </a:t>
            </a:r>
            <a:r>
              <a:rPr lang="en-US" dirty="0" smtClean="0"/>
              <a:t>2016 </a:t>
            </a:r>
            <a:r>
              <a:rPr lang="en-US" dirty="0"/>
              <a:t>Pearson </a:t>
            </a:r>
            <a:r>
              <a:rPr lang="en-US" dirty="0" smtClean="0"/>
              <a:t>Inc. </a:t>
            </a:r>
            <a:r>
              <a:rPr lang="en-US" dirty="0"/>
              <a:t>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146B1C69-969F-417E-BA2D-BD5BB84F9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98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Patterns </a:t>
            </a:r>
            <a:br>
              <a:rPr lang="en-US" dirty="0" smtClean="0"/>
            </a:br>
            <a:r>
              <a:rPr lang="en-US" dirty="0" smtClean="0"/>
              <a:t>and UML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46824" y="6417318"/>
            <a:ext cx="2057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itchFamily="34" charset="0"/>
              </a:rPr>
              <a:t>Copyright © </a:t>
            </a:r>
            <a:r>
              <a:rPr lang="en-US" sz="1100" dirty="0" smtClean="0">
                <a:latin typeface="Calibri" pitchFamily="34" charset="0"/>
              </a:rPr>
              <a:t>2016 Pearson, Inc. All </a:t>
            </a:r>
            <a:r>
              <a:rPr lang="en-US" sz="1100" dirty="0">
                <a:latin typeface="Calibri" pitchFamily="34" charset="0"/>
              </a:rPr>
              <a:t>rights </a:t>
            </a:r>
            <a:r>
              <a:rPr lang="en-US" sz="1100" dirty="0" smtClean="0">
                <a:latin typeface="Calibri" pitchFamily="34" charset="0"/>
              </a:rPr>
              <a:t>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" y="-10470"/>
            <a:ext cx="5562600" cy="68789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224" y="6485142"/>
            <a:ext cx="1180952" cy="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Model-View-Controller Pattern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Any application can fit</a:t>
            </a:r>
          </a:p>
          <a:p>
            <a:pPr eaLnBrk="1" hangingPunct="1"/>
            <a:r>
              <a:rPr lang="en-US" smtClean="0"/>
              <a:t>But particularly suited to GUI </a:t>
            </a:r>
            <a:br>
              <a:rPr lang="en-US" smtClean="0"/>
            </a:br>
            <a:r>
              <a:rPr lang="en-US" smtClean="0"/>
              <a:t>design projects</a:t>
            </a:r>
          </a:p>
          <a:p>
            <a:pPr lvl="1" eaLnBrk="1" hangingPunct="1"/>
            <a:r>
              <a:rPr lang="en-US" smtClean="0"/>
              <a:t>Where view can actually be visualization of</a:t>
            </a:r>
            <a:br>
              <a:rPr lang="en-US" smtClean="0"/>
            </a:br>
            <a:r>
              <a:rPr lang="en-US" smtClean="0"/>
              <a:t>state of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8B8A814E-E7D0-4EB8-BABF-F834AFD765B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/>
              <a:t>Display 20.1  </a:t>
            </a:r>
            <a:br>
              <a:rPr lang="en-US" sz="3600" b="1"/>
            </a:br>
            <a:r>
              <a:rPr lang="en-US" sz="3600"/>
              <a:t>Model-View-Controller Pattern</a:t>
            </a:r>
          </a:p>
        </p:txBody>
      </p:sp>
      <p:pic>
        <p:nvPicPr>
          <p:cNvPr id="23555" name="Picture 4" descr="C:\WINDOWS\Desktop\Oh_type\sacitch_C++_ppt\gif\savitchc20d0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617663"/>
            <a:ext cx="7772400" cy="454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E31F1DA9-67FE-4722-8F90-F23DAA314C1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Sorting Pattern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smtClean="0"/>
              <a:t>Similar pattern among "most-efficient"</a:t>
            </a:r>
            <a:br>
              <a:rPr lang="en-US" smtClean="0"/>
            </a:br>
            <a:r>
              <a:rPr lang="en-US" smtClean="0"/>
              <a:t>sorting algorithms: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Recursive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Divide list into smaller lists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Then recursively sort smaller lists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smtClean="0"/>
              <a:t>Recombine two sorted lists obtaining one</a:t>
            </a:r>
            <a:br>
              <a:rPr lang="en-US" smtClean="0"/>
            </a:br>
            <a:r>
              <a:rPr lang="en-US" smtClean="0"/>
              <a:t>final sorted list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F0FB2A3B-8B76-49F3-A703-1D186DC9D2A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Pattern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Clearly a divide-and-conquer strategy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Heart of pattern:</a:t>
            </a:r>
            <a:br>
              <a:rPr lang="en-US" sz="2800" smtClean="0"/>
            </a:br>
            <a:r>
              <a:rPr lang="en-US" sz="2400" smtClean="0"/>
              <a:t>int splitPt = split(a, begin, end);</a:t>
            </a:r>
            <a:br>
              <a:rPr lang="en-US" sz="2400" smtClean="0"/>
            </a:br>
            <a:r>
              <a:rPr lang="en-US" sz="2400" smtClean="0"/>
              <a:t>sort(a, begin, splitPt);</a:t>
            </a:r>
            <a:br>
              <a:rPr lang="en-US" sz="2400" smtClean="0"/>
            </a:br>
            <a:r>
              <a:rPr lang="en-US" sz="2400" smtClean="0"/>
              <a:t>sort(a, splitPt, end);</a:t>
            </a:r>
            <a:br>
              <a:rPr lang="en-US" sz="2400" smtClean="0"/>
            </a:br>
            <a:r>
              <a:rPr lang="en-US" sz="2400" smtClean="0"/>
              <a:t>join(a, begin, splitPt, end);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Note no details on how split and join </a:t>
            </a:r>
            <a:br>
              <a:rPr lang="en-US" sz="2800" smtClean="0"/>
            </a:br>
            <a:r>
              <a:rPr lang="en-US" sz="2800" smtClean="0"/>
              <a:t>are 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Different definitions will yield different </a:t>
            </a:r>
            <a:br>
              <a:rPr lang="en-US" sz="2400" smtClean="0"/>
            </a:br>
            <a:r>
              <a:rPr lang="en-US" sz="2400" smtClean="0"/>
              <a:t>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2F877D53-CC38-4B3C-8955-6ECF573E11E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split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Rearranges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 interval [begin, end]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Divides interval at split point, </a:t>
            </a:r>
            <a:r>
              <a:rPr lang="en-US" sz="2800" i="1" smtClean="0"/>
              <a:t>splitPt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Two new intervals then sorted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[begin, splitPt) – first half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[splitPt, end) – second half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No details in pattern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Nothing about how rearrange and divide</a:t>
            </a:r>
            <a:br>
              <a:rPr lang="en-US" sz="2400" smtClean="0"/>
            </a:br>
            <a:r>
              <a:rPr lang="en-US" sz="2400" smtClean="0"/>
              <a:t>takes place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880973D6-DFC7-4E31-8A9F-8168C8E706B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 join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Combines two sorted intervals</a:t>
            </a:r>
          </a:p>
          <a:p>
            <a:pPr lvl="1" eaLnBrk="1" hangingPunct="1"/>
            <a:r>
              <a:rPr lang="en-US" smtClean="0"/>
              <a:t>Produces final sorted version</a:t>
            </a:r>
          </a:p>
          <a:p>
            <a:pPr eaLnBrk="1" hangingPunct="1"/>
            <a:r>
              <a:rPr lang="en-US" smtClean="0"/>
              <a:t>Again, no details</a:t>
            </a:r>
          </a:p>
          <a:p>
            <a:pPr lvl="1" eaLnBrk="1" hangingPunct="1"/>
            <a:r>
              <a:rPr lang="en-US" smtClean="0"/>
              <a:t>join function could perform many ways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73D947C5-C8B9-425E-909C-27D86720615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Sample Realization </a:t>
            </a:r>
            <a:br>
              <a:rPr lang="en-US" sz="3600" smtClean="0"/>
            </a:br>
            <a:r>
              <a:rPr lang="en-US" sz="3600" smtClean="0"/>
              <a:t>of Sorting Pattern: Mergesort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Simplest "realization" of sorting pattern is</a:t>
            </a:r>
            <a:br>
              <a:rPr lang="en-US" sz="2800" smtClean="0"/>
            </a:br>
            <a:r>
              <a:rPr lang="en-US" sz="2800" smtClean="0"/>
              <a:t>mergesort</a:t>
            </a:r>
          </a:p>
          <a:p>
            <a:pPr eaLnBrk="1" hangingPunct="1"/>
            <a:r>
              <a:rPr lang="en-US" sz="2800" smtClean="0"/>
              <a:t>Definition of split very simple</a:t>
            </a:r>
          </a:p>
          <a:p>
            <a:pPr lvl="1" eaLnBrk="1" hangingPunct="1"/>
            <a:r>
              <a:rPr lang="en-US" sz="2400" smtClean="0"/>
              <a:t>Just divides array into two intervals</a:t>
            </a:r>
          </a:p>
          <a:p>
            <a:pPr lvl="1" eaLnBrk="1" hangingPunct="1"/>
            <a:r>
              <a:rPr lang="en-US" sz="2400" smtClean="0"/>
              <a:t>No rearranging of elements</a:t>
            </a:r>
          </a:p>
          <a:p>
            <a:pPr eaLnBrk="1" hangingPunct="1"/>
            <a:r>
              <a:rPr lang="en-US" sz="2800" smtClean="0"/>
              <a:t>Definition of join complex!</a:t>
            </a:r>
          </a:p>
          <a:p>
            <a:pPr lvl="1" eaLnBrk="1" hangingPunct="1"/>
            <a:r>
              <a:rPr lang="en-US" sz="2400" smtClean="0"/>
              <a:t>Must sort subintervals</a:t>
            </a:r>
          </a:p>
          <a:p>
            <a:pPr lvl="1" eaLnBrk="1" hangingPunct="1"/>
            <a:r>
              <a:rPr lang="en-US" sz="2400" smtClean="0"/>
              <a:t>Then merge, copying to temporary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478B2A9-1E15-40B0-92C3-57F6C514E61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Mergesort’s join Function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Sequence: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Compare smallest elements in </a:t>
            </a:r>
            <a:br>
              <a:rPr lang="en-US" smtClean="0"/>
            </a:br>
            <a:r>
              <a:rPr lang="en-US" smtClean="0"/>
              <a:t>each interval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Smaller of two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next position in </a:t>
            </a:r>
            <a:br>
              <a:rPr lang="en-US" smtClean="0"/>
            </a:br>
            <a:r>
              <a:rPr lang="en-US" smtClean="0"/>
              <a:t>temporary array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smtClean="0"/>
              <a:t>Repeated until through both intervals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smtClean="0"/>
              <a:t>Result is final sorted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8D22CAF3-71AC-437A-8F3A-1D4B11FBADE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 Pattern Complexity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Trade-off between split and join</a:t>
            </a:r>
          </a:p>
          <a:p>
            <a:pPr lvl="1" eaLnBrk="1" hangingPunct="1"/>
            <a:r>
              <a:rPr lang="en-US" smtClean="0"/>
              <a:t>Either can be simple at expense of other</a:t>
            </a:r>
          </a:p>
          <a:p>
            <a:pPr lvl="1" eaLnBrk="1" hangingPunct="1"/>
            <a:r>
              <a:rPr lang="en-US" smtClean="0"/>
              <a:t>e.g., In mergesort, split function simple at</a:t>
            </a:r>
            <a:br>
              <a:rPr lang="en-US" smtClean="0"/>
            </a:br>
            <a:r>
              <a:rPr lang="en-US" smtClean="0"/>
              <a:t>expense of complicated join function</a:t>
            </a:r>
          </a:p>
          <a:p>
            <a:pPr lvl="1" eaLnBrk="1" hangingPunct="1"/>
            <a:r>
              <a:rPr lang="en-US" smtClean="0"/>
              <a:t>Could vary in other algorithms</a:t>
            </a:r>
          </a:p>
          <a:p>
            <a:pPr eaLnBrk="1" hangingPunct="1"/>
            <a:r>
              <a:rPr lang="en-US" smtClean="0"/>
              <a:t>Comes down to "who does work?"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3EE449CB-96BF-40CA-93FB-3BC79189B94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Quicksort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Complexity switch</a:t>
            </a:r>
          </a:p>
          <a:p>
            <a:pPr lvl="1" eaLnBrk="1" hangingPunct="1"/>
            <a:r>
              <a:rPr lang="en-US" smtClean="0"/>
              <a:t>join function simple, split function complex</a:t>
            </a:r>
          </a:p>
          <a:p>
            <a:pPr eaLnBrk="1" hangingPunct="1"/>
            <a:r>
              <a:rPr lang="en-US" smtClean="0"/>
              <a:t>Library files</a:t>
            </a:r>
          </a:p>
          <a:p>
            <a:pPr lvl="1" eaLnBrk="1" hangingPunct="1"/>
            <a:r>
              <a:rPr lang="en-US" smtClean="0"/>
              <a:t>Include files "mergesort.cpp", "quicksort.cpp"</a:t>
            </a:r>
            <a:br>
              <a:rPr lang="en-US" smtClean="0"/>
            </a:br>
            <a:r>
              <a:rPr lang="en-US" smtClean="0"/>
              <a:t>both give two different realizations of same</a:t>
            </a:r>
            <a:br>
              <a:rPr lang="en-US" smtClean="0"/>
            </a:br>
            <a:r>
              <a:rPr lang="en-US" smtClean="0"/>
              <a:t>sort pattern</a:t>
            </a:r>
          </a:p>
          <a:p>
            <a:pPr lvl="1" eaLnBrk="1" hangingPunct="1"/>
            <a:r>
              <a:rPr lang="en-US" smtClean="0"/>
              <a:t>Provide same input and output!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9BF81459-736B-40FB-8291-FA04CCC8F42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Patterns</a:t>
            </a:r>
          </a:p>
          <a:p>
            <a:pPr lvl="1" eaLnBrk="1" hangingPunct="1"/>
            <a:r>
              <a:rPr lang="en-US" sz="2400" smtClean="0"/>
              <a:t>Adapter pattern</a:t>
            </a:r>
          </a:p>
          <a:p>
            <a:pPr lvl="1" eaLnBrk="1" hangingPunct="1"/>
            <a:r>
              <a:rPr lang="en-US" sz="2400" smtClean="0"/>
              <a:t>Model-View-Controller pattern</a:t>
            </a:r>
          </a:p>
          <a:p>
            <a:pPr lvl="1" eaLnBrk="1" hangingPunct="1"/>
            <a:r>
              <a:rPr lang="en-US" sz="2400" smtClean="0"/>
              <a:t>Sorting pattern and it’s efficiency</a:t>
            </a:r>
          </a:p>
          <a:p>
            <a:pPr lvl="1" eaLnBrk="1" hangingPunct="1"/>
            <a:r>
              <a:rPr lang="en-US" sz="2400" smtClean="0"/>
              <a:t>Pattern formalism</a:t>
            </a:r>
          </a:p>
          <a:p>
            <a:pPr eaLnBrk="1" hangingPunct="1"/>
            <a:r>
              <a:rPr lang="en-US" sz="2800" smtClean="0"/>
              <a:t>UML</a:t>
            </a:r>
          </a:p>
          <a:p>
            <a:pPr lvl="1" eaLnBrk="1" hangingPunct="1"/>
            <a:r>
              <a:rPr lang="en-US" sz="2400" smtClean="0"/>
              <a:t>History of UML</a:t>
            </a:r>
          </a:p>
          <a:p>
            <a:pPr lvl="1" eaLnBrk="1" hangingPunct="1"/>
            <a:r>
              <a:rPr lang="en-US" sz="2400" smtClean="0"/>
              <a:t>UML class diagrams</a:t>
            </a:r>
          </a:p>
          <a:p>
            <a:pPr lvl="1" eaLnBrk="1" hangingPunct="1"/>
            <a:r>
              <a:rPr lang="en-US" sz="2400" smtClean="0"/>
              <a:t>Class interactions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DDA1250-A206-4EC9-8A90-8BB0BB959AE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Quicksort Realization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sophisticated split function</a:t>
            </a:r>
          </a:p>
          <a:p>
            <a:pPr lvl="1" eaLnBrk="1" hangingPunct="1"/>
            <a:r>
              <a:rPr lang="en-US" sz="2400" smtClean="0"/>
              <a:t>Arbitrary value chosen, called "splitting value"</a:t>
            </a:r>
          </a:p>
          <a:p>
            <a:pPr lvl="1" eaLnBrk="1" hangingPunct="1"/>
            <a:r>
              <a:rPr lang="en-US" sz="2400" smtClean="0"/>
              <a:t>Array elements rearranged "around" splitting value</a:t>
            </a:r>
          </a:p>
          <a:p>
            <a:pPr lvl="2" eaLnBrk="1" hangingPunct="1"/>
            <a:r>
              <a:rPr lang="en-US" sz="2000" smtClean="0"/>
              <a:t>Those less than in front, greater than in back</a:t>
            </a:r>
          </a:p>
          <a:p>
            <a:pPr lvl="2" eaLnBrk="1" hangingPunct="1"/>
            <a:r>
              <a:rPr lang="en-US" sz="2000" smtClean="0"/>
              <a:t>Splitting value essentially "divides" array</a:t>
            </a:r>
          </a:p>
          <a:p>
            <a:pPr lvl="1" eaLnBrk="1" hangingPunct="1"/>
            <a:r>
              <a:rPr lang="en-US" sz="2400" smtClean="0"/>
              <a:t>Two "sides" then sorted recursively</a:t>
            </a:r>
          </a:p>
          <a:p>
            <a:pPr eaLnBrk="1" hangingPunct="1"/>
            <a:r>
              <a:rPr lang="en-US" sz="2800" smtClean="0"/>
              <a:t>Finally combined with join</a:t>
            </a:r>
          </a:p>
          <a:p>
            <a:pPr lvl="1" eaLnBrk="1" hangingPunct="1"/>
            <a:r>
              <a:rPr lang="en-US" sz="2400" smtClean="0"/>
              <a:t>Which does nothing!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0CDA9C78-F893-401E-8B0B-EF844F027FA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Pattern Efficiency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Most efficient realizations "divide" list into </a:t>
            </a:r>
            <a:br>
              <a:rPr lang="en-US" sz="2800" smtClean="0"/>
            </a:br>
            <a:r>
              <a:rPr lang="en-US" sz="2800" smtClean="0"/>
              <a:t>two chunks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Such as half and half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Inefficient if divided into "few" and "rest"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Mergesort: O(N log N)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Quicksort: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Worst case: O(N</a:t>
            </a:r>
            <a:r>
              <a:rPr lang="en-US" sz="2400" baseline="30000" smtClean="0"/>
              <a:t>2</a:t>
            </a:r>
            <a:r>
              <a:rPr lang="en-US" sz="2400" smtClean="0"/>
              <a:t>) (if split uneven)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Average case: O(N log 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 practice, one of best sort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A16AFA74-49F9-4C36-977F-E41BFCA36370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Pragmatics and Patterns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Patterns are guides, not requirements</a:t>
            </a:r>
          </a:p>
          <a:p>
            <a:pPr lvl="1" eaLnBrk="1" hangingPunct="1"/>
            <a:r>
              <a:rPr lang="en-US" sz="2400" smtClean="0"/>
              <a:t>Not compelled to follow all fine details</a:t>
            </a:r>
          </a:p>
          <a:p>
            <a:pPr lvl="1" eaLnBrk="1" hangingPunct="1"/>
            <a:r>
              <a:rPr lang="en-US" sz="2400" smtClean="0"/>
              <a:t>Can take "liberties" and adjust for particular needs</a:t>
            </a:r>
          </a:p>
          <a:p>
            <a:pPr lvl="2" eaLnBrk="1" hangingPunct="1"/>
            <a:r>
              <a:rPr lang="en-US" sz="2000" smtClean="0"/>
              <a:t>Like efficiency issues</a:t>
            </a:r>
          </a:p>
          <a:p>
            <a:pPr eaLnBrk="1" hangingPunct="1"/>
            <a:r>
              <a:rPr lang="en-US" sz="2800" smtClean="0"/>
              <a:t>Pattern formalism</a:t>
            </a:r>
          </a:p>
          <a:p>
            <a:pPr lvl="1" eaLnBrk="1" hangingPunct="1"/>
            <a:r>
              <a:rPr lang="en-US" sz="2400" smtClean="0"/>
              <a:t>Standard techniques exist for using patterns</a:t>
            </a:r>
          </a:p>
          <a:p>
            <a:pPr lvl="1" eaLnBrk="1" hangingPunct="1"/>
            <a:r>
              <a:rPr lang="en-US" sz="2400" smtClean="0"/>
              <a:t>Place of patterns in sofware design process</a:t>
            </a:r>
            <a:br>
              <a:rPr lang="en-US" sz="2400" smtClean="0"/>
            </a:br>
            <a:r>
              <a:rPr lang="en-US" sz="2400" smtClean="0"/>
              <a:t>not yet clear</a:t>
            </a:r>
          </a:p>
          <a:p>
            <a:pPr lvl="2" eaLnBrk="1" hangingPunct="1"/>
            <a:r>
              <a:rPr lang="en-US" sz="2000" smtClean="0"/>
              <a:t>Is clear that many basic patterns are useful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C6D1EF53-6323-4969-9489-82683437143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Unified Modeling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Attempt to produce "human-oriented"</a:t>
            </a:r>
            <a:br>
              <a:rPr lang="en-US" sz="2800" smtClean="0"/>
            </a:br>
            <a:r>
              <a:rPr lang="en-US" sz="2800" smtClean="0"/>
              <a:t>ways of representing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Like pseudocode: think of problem, without</a:t>
            </a:r>
            <a:br>
              <a:rPr lang="en-US" sz="2400" smtClean="0"/>
            </a:br>
            <a:r>
              <a:rPr lang="en-US" sz="2400" smtClean="0"/>
              <a:t>details of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Pseudocode very standard, very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But it’s a linear, algebraic representation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Prefer "graphical"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Enter UML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59CB0EFA-79AD-47A7-B2A4-4180DB4D606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Design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Designed to reflect/be used with</a:t>
            </a:r>
            <a:br>
              <a:rPr lang="en-US" smtClean="0"/>
            </a:br>
            <a:r>
              <a:rPr lang="en-US" smtClean="0"/>
              <a:t>object-oriented programming philosophy</a:t>
            </a:r>
          </a:p>
          <a:p>
            <a:pPr eaLnBrk="1" hangingPunct="1"/>
            <a:r>
              <a:rPr lang="en-US" smtClean="0"/>
              <a:t>A promising effort!</a:t>
            </a:r>
          </a:p>
          <a:p>
            <a:pPr eaLnBrk="1" hangingPunct="1"/>
            <a:r>
              <a:rPr lang="en-US" smtClean="0"/>
              <a:t>Many companies have adopted UML</a:t>
            </a:r>
            <a:br>
              <a:rPr lang="en-US" smtClean="0"/>
            </a:br>
            <a:r>
              <a:rPr lang="en-US" smtClean="0"/>
              <a:t>formalism in software design process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6857A4EA-BB8C-4EAB-BDB0-EDFA425A3D4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UML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Developed with OOP</a:t>
            </a:r>
          </a:p>
          <a:p>
            <a:pPr eaLnBrk="1" hangingPunct="1"/>
            <a:r>
              <a:rPr lang="en-US" sz="2800" smtClean="0"/>
              <a:t>Different groups developed own graphical</a:t>
            </a:r>
            <a:br>
              <a:rPr lang="en-US" sz="2800" smtClean="0"/>
            </a:br>
            <a:r>
              <a:rPr lang="en-US" sz="2800" smtClean="0"/>
              <a:t>representations for OOP design</a:t>
            </a:r>
          </a:p>
          <a:p>
            <a:pPr eaLnBrk="1" hangingPunct="1"/>
            <a:r>
              <a:rPr lang="en-US" sz="2800" smtClean="0"/>
              <a:t>1996:</a:t>
            </a:r>
          </a:p>
          <a:p>
            <a:pPr lvl="1" eaLnBrk="1" hangingPunct="1"/>
            <a:r>
              <a:rPr lang="en-US" sz="2400" smtClean="0"/>
              <a:t>Booch, Jacobsen, Rumbaugh released </a:t>
            </a:r>
            <a:br>
              <a:rPr lang="en-US" sz="2400" smtClean="0"/>
            </a:br>
            <a:r>
              <a:rPr lang="en-US" sz="2400" smtClean="0"/>
              <a:t>early version of UML</a:t>
            </a:r>
          </a:p>
          <a:p>
            <a:pPr lvl="1" eaLnBrk="1" hangingPunct="1"/>
            <a:r>
              <a:rPr lang="en-US" sz="2400" smtClean="0"/>
              <a:t>Intended to "bring together" various other</a:t>
            </a:r>
            <a:br>
              <a:rPr lang="en-US" sz="2400" smtClean="0"/>
            </a:br>
            <a:r>
              <a:rPr lang="en-US" sz="2400" smtClean="0"/>
              <a:t>representations to produce standard for all</a:t>
            </a:r>
            <a:br>
              <a:rPr lang="en-US" sz="2400" smtClean="0"/>
            </a:br>
            <a:r>
              <a:rPr lang="en-US" sz="2400" smtClean="0"/>
              <a:t>object-oriented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DA9AA94A-E4CB-40D0-BE8C-256621B642B3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Lately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Since 1996:</a:t>
            </a:r>
          </a:p>
          <a:p>
            <a:pPr lvl="1" eaLnBrk="1" hangingPunct="1"/>
            <a:r>
              <a:rPr lang="en-US" smtClean="0"/>
              <a:t>Developed and revised with feedback from</a:t>
            </a:r>
            <a:br>
              <a:rPr lang="en-US" smtClean="0"/>
            </a:br>
            <a:r>
              <a:rPr lang="en-US" smtClean="0"/>
              <a:t>OOP community</a:t>
            </a:r>
          </a:p>
          <a:p>
            <a:pPr eaLnBrk="1" hangingPunct="1"/>
            <a:r>
              <a:rPr lang="en-US" smtClean="0"/>
              <a:t>Today:</a:t>
            </a:r>
          </a:p>
          <a:p>
            <a:pPr lvl="1" eaLnBrk="1" hangingPunct="1"/>
            <a:r>
              <a:rPr lang="en-US" smtClean="0"/>
              <a:t>UML standard maintained and certified by</a:t>
            </a:r>
            <a:br>
              <a:rPr lang="en-US" smtClean="0"/>
            </a:br>
            <a:r>
              <a:rPr lang="en-US" smtClean="0"/>
              <a:t>Object Management Group (OMG)</a:t>
            </a:r>
          </a:p>
          <a:p>
            <a:pPr lvl="2" eaLnBrk="1" hangingPunct="1"/>
            <a:r>
              <a:rPr lang="en-US" smtClean="0"/>
              <a:t>Non-profit organization that promotes use of</a:t>
            </a:r>
            <a:br>
              <a:rPr lang="en-US" smtClean="0"/>
            </a:br>
            <a:r>
              <a:rPr lang="en-US" smtClean="0"/>
              <a:t>object-oriented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E5703DF6-36A3-4CA4-81C4-F1953847B0E0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Class Diagrams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 classes are central to OOP…</a:t>
            </a:r>
          </a:p>
          <a:p>
            <a:pPr eaLnBrk="1" hangingPunct="1"/>
            <a:r>
              <a:rPr lang="en-US" smtClean="0"/>
              <a:t>Class diagram is simplest of UML </a:t>
            </a:r>
            <a:br>
              <a:rPr lang="en-US" smtClean="0"/>
            </a:br>
            <a:r>
              <a:rPr lang="en-US" smtClean="0"/>
              <a:t>graphical representations to use</a:t>
            </a:r>
          </a:p>
          <a:p>
            <a:pPr lvl="1" eaLnBrk="1" hangingPunct="1"/>
            <a:r>
              <a:rPr lang="en-US" smtClean="0"/>
              <a:t>Three-sectioned box contains:</a:t>
            </a:r>
          </a:p>
          <a:p>
            <a:pPr lvl="2" eaLnBrk="1" hangingPunct="1"/>
            <a:r>
              <a:rPr lang="en-US" smtClean="0"/>
              <a:t>Class name</a:t>
            </a:r>
          </a:p>
          <a:p>
            <a:pPr lvl="2" eaLnBrk="1" hangingPunct="1"/>
            <a:r>
              <a:rPr lang="en-US" smtClean="0"/>
              <a:t>Data specifications</a:t>
            </a:r>
          </a:p>
          <a:p>
            <a:pPr lvl="2" eaLnBrk="1" hangingPunct="1"/>
            <a:r>
              <a:rPr lang="en-US" smtClean="0"/>
              <a:t>Actions (class member functions)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E9AD4E5-2745-454C-A238-6F9DFB4E1DF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Class Diagrams Example: </a:t>
            </a:r>
            <a:br>
              <a:rPr lang="en-US" sz="3600" smtClean="0"/>
            </a:br>
            <a:r>
              <a:rPr lang="en-US" sz="3600" b="1" smtClean="0"/>
              <a:t>Display 20.6  </a:t>
            </a:r>
            <a:r>
              <a:rPr lang="en-US" sz="3600" smtClean="0"/>
              <a:t>A UML Class Diagram</a:t>
            </a:r>
          </a:p>
        </p:txBody>
      </p:sp>
      <p:pic>
        <p:nvPicPr>
          <p:cNvPr id="40963" name="Picture 4" descr="C:\WINDOWS\Desktop\Oh_type\sacitch_C++_ppt\gif\savitchc20d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122488"/>
            <a:ext cx="7772400" cy="33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0DC4EAE-F7D7-4C86-8B91-0E889117E71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Diagrams Example Notes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Data section: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+ sign indicates public 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- sign indicates private 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# indicates protected member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Our example: both private (Typical in OOP)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Same +, -, # for public, private, protected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Need not provide all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Missing members indicated with ellipsis (…)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A26DDD2E-2284-4373-B48A-6A5E232025C7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88" y="1387475"/>
            <a:ext cx="7815262" cy="4649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Patterns and UML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Software design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Programming-language independent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Assuming object-oriented-capable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Pattern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Like "ordinary" pattern in other contexts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An "outline" of software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result in different code in different but</a:t>
            </a:r>
            <a:br>
              <a:rPr lang="en-US" sz="2400" smtClean="0"/>
            </a:br>
            <a:r>
              <a:rPr lang="en-US" sz="2400" smtClean="0"/>
              <a:t>similar tasks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Graphical language for OOP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5DA5F629-9CE1-4245-844F-CC74A8A9F03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Interactions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Class diagrams alone of little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Just repeat of class interface, often "less"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Must show how objects of various </a:t>
            </a:r>
            <a:br>
              <a:rPr lang="en-US" sz="2800" smtClean="0"/>
            </a:br>
            <a:r>
              <a:rPr lang="en-US" sz="2800" smtClean="0"/>
              <a:t>classes interact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Annotated arrows show information flow</a:t>
            </a:r>
            <a:br>
              <a:rPr lang="en-US" sz="2400" smtClean="0"/>
            </a:br>
            <a:r>
              <a:rPr lang="en-US" sz="2400" smtClean="0"/>
              <a:t>between class objects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Recall Model-View-Controller Pattern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Annotations also for class groupings into</a:t>
            </a:r>
            <a:br>
              <a:rPr lang="en-US" sz="2400" smtClean="0"/>
            </a:br>
            <a:r>
              <a:rPr lang="en-US" sz="2400" smtClean="0"/>
              <a:t>library-like aggregates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Such as for inheritance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37DBC270-9EEB-4479-9A1D-62C64EB7D17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Class Interactions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UML is extensible</a:t>
            </a:r>
          </a:p>
          <a:p>
            <a:pPr lvl="1" eaLnBrk="1" hangingPunct="1"/>
            <a:r>
              <a:rPr lang="en-US" smtClean="0"/>
              <a:t>If your needs not in UML, add them </a:t>
            </a:r>
            <a:br>
              <a:rPr lang="en-US" smtClean="0"/>
            </a:br>
            <a:r>
              <a:rPr lang="en-US" smtClean="0"/>
              <a:t>to UML!</a:t>
            </a:r>
          </a:p>
          <a:p>
            <a:pPr eaLnBrk="1" hangingPunct="1"/>
            <a:r>
              <a:rPr lang="en-US" smtClean="0"/>
              <a:t>Framework exists for this purpose</a:t>
            </a:r>
          </a:p>
          <a:p>
            <a:pPr lvl="1" eaLnBrk="1" hangingPunct="1"/>
            <a:r>
              <a:rPr lang="en-US" smtClean="0"/>
              <a:t>Prescribed standard for additions</a:t>
            </a:r>
          </a:p>
          <a:p>
            <a:pPr lvl="1" eaLnBrk="1" hangingPunct="1"/>
            <a:r>
              <a:rPr lang="en-US" smtClean="0"/>
              <a:t>Ensures different software developers</a:t>
            </a:r>
            <a:br>
              <a:rPr lang="en-US" smtClean="0"/>
            </a:br>
            <a:r>
              <a:rPr lang="en-US" smtClean="0"/>
              <a:t>understand each other’s UML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65965BA3-C1D7-4FC7-BB64-40D2A13399F3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Patterns are design principles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Apply across variety of software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Pattern can provide framework for</a:t>
            </a:r>
            <a:br>
              <a:rPr lang="en-US" sz="2800" dirty="0" smtClean="0"/>
            </a:br>
            <a:r>
              <a:rPr lang="en-US" sz="2800" dirty="0" smtClean="0"/>
              <a:t>comparing related algorithms" efficiency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Unified Modeling Language (UML)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Graphical representation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Designed for object-oriented software design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UML is one formalism used to </a:t>
            </a:r>
            <a:br>
              <a:rPr lang="en-US" sz="2800" smtClean="0"/>
            </a:br>
            <a:r>
              <a:rPr lang="en-US" sz="2800" smtClean="0"/>
              <a:t>express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52519936-D8A1-4B72-92A7-BC72AFB47B52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Patterns are design principles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Apply across variety of software </a:t>
            </a:r>
            <a:r>
              <a:rPr lang="en-US" i="1" smtClean="0"/>
              <a:t>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Must also apply across variety of </a:t>
            </a:r>
            <a:r>
              <a:rPr lang="en-US" i="1" smtClean="0"/>
              <a:t>situations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Must make assumptions about </a:t>
            </a:r>
            <a:br>
              <a:rPr lang="en-US" smtClean="0"/>
            </a:br>
            <a:r>
              <a:rPr lang="en-US" smtClean="0"/>
              <a:t>application domain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Example:</a:t>
            </a:r>
            <a:br>
              <a:rPr lang="en-US" smtClean="0"/>
            </a:br>
            <a:r>
              <a:rPr lang="en-US" sz="2800" smtClean="0"/>
              <a:t>Iterator pattern applies to containers of</a:t>
            </a:r>
            <a:br>
              <a:rPr lang="en-US" sz="2800" smtClean="0"/>
            </a:br>
            <a:r>
              <a:rPr lang="en-US" sz="2800" smtClean="0"/>
              <a:t>almost any kind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B7F48AA7-D243-4376-BD87-0550D8DA513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Pattern Example: Iterators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Recall iterators</a:t>
            </a:r>
          </a:p>
          <a:p>
            <a:pPr eaLnBrk="1" hangingPunct="1"/>
            <a:r>
              <a:rPr lang="en-US" sz="2800" smtClean="0"/>
              <a:t>Iterator pattern applies to containers of</a:t>
            </a:r>
            <a:br>
              <a:rPr lang="en-US" sz="2800" smtClean="0"/>
            </a:br>
            <a:r>
              <a:rPr lang="en-US" sz="2800" smtClean="0"/>
              <a:t>almost any kind</a:t>
            </a:r>
          </a:p>
          <a:p>
            <a:pPr eaLnBrk="1" hangingPunct="1"/>
            <a:r>
              <a:rPr lang="en-US" sz="2800" smtClean="0"/>
              <a:t>1</a:t>
            </a:r>
            <a:r>
              <a:rPr lang="en-US" sz="2800" baseline="30000" smtClean="0"/>
              <a:t>st</a:t>
            </a:r>
            <a:r>
              <a:rPr lang="en-US" sz="2800" smtClean="0"/>
              <a:t> described as "abstract"</a:t>
            </a:r>
          </a:p>
          <a:p>
            <a:pPr lvl="1" eaLnBrk="1" hangingPunct="1"/>
            <a:r>
              <a:rPr lang="en-US" sz="2400" smtClean="0"/>
              <a:t>As ways of cycling thru any data in any container</a:t>
            </a:r>
          </a:p>
          <a:p>
            <a:pPr eaLnBrk="1" hangingPunct="1"/>
            <a:r>
              <a:rPr lang="en-US" sz="2800" smtClean="0"/>
              <a:t>Then gave specific applications</a:t>
            </a:r>
          </a:p>
          <a:p>
            <a:pPr lvl="1" eaLnBrk="1" hangingPunct="1"/>
            <a:r>
              <a:rPr lang="en-US" sz="2400" smtClean="0"/>
              <a:t>Such as list iterator, constant list iterator,</a:t>
            </a:r>
            <a:br>
              <a:rPr lang="en-US" sz="2400" smtClean="0"/>
            </a:br>
            <a:r>
              <a:rPr lang="en-US" sz="2400" smtClean="0"/>
              <a:t>reverse list iterator,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0C9A7458-4A01-499B-8C77-D6EA837A95F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No Patterns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Iterators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Imagine huge amount of detail if all container</a:t>
            </a:r>
            <a:br>
              <a:rPr lang="en-US" sz="2400" smtClean="0"/>
            </a:br>
            <a:r>
              <a:rPr lang="en-US" sz="2400" smtClean="0"/>
              <a:t>iterators presented separately!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each had different names for begin(), end()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To make "sense" of it, learners might make</a:t>
            </a:r>
            <a:br>
              <a:rPr lang="en-US" sz="2400" smtClean="0"/>
            </a:br>
            <a:r>
              <a:rPr lang="en-US" sz="2400" smtClean="0"/>
              <a:t>pattern themselves!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Until pattern developed, all were different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"Seemed" similar, but not organized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Consider containers as well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Same issues!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29AF6DA9-172B-4F58-BF8B-46A81D2EE2E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Adapter Pattern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800" smtClean="0"/>
              <a:t>Transforms one class into different class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 smtClean="0"/>
              <a:t>With no changes to underlying class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 smtClean="0"/>
              <a:t>Only "adding" to interface</a:t>
            </a:r>
          </a:p>
          <a:p>
            <a:pPr eaLnBrk="1" hangingPunct="1">
              <a:lnSpc>
                <a:spcPct val="95000"/>
              </a:lnSpc>
            </a:pPr>
            <a:r>
              <a:rPr lang="en-US" sz="2800" smtClean="0"/>
              <a:t>Recall stack and queue template classes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 smtClean="0"/>
              <a:t>Both can choose underlying class used to</a:t>
            </a:r>
            <a:br>
              <a:rPr lang="en-US" sz="2400" smtClean="0"/>
            </a:br>
            <a:r>
              <a:rPr lang="en-US" sz="2400" smtClean="0"/>
              <a:t>store data:</a:t>
            </a:r>
            <a:br>
              <a:rPr lang="en-US" sz="2400" smtClean="0"/>
            </a:br>
            <a:r>
              <a:rPr lang="en-US" sz="2400" smtClean="0"/>
              <a:t>stack&lt;vector&lt;int&gt;&gt;  -- int stack under vector</a:t>
            </a:r>
            <a:br>
              <a:rPr lang="en-US" sz="2400" smtClean="0"/>
            </a:br>
            <a:r>
              <a:rPr lang="en-US" sz="2400" smtClean="0"/>
              <a:t>stack&lt;list&lt;int&gt;&gt; -- int stack underlying list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 smtClean="0"/>
              <a:t>All cases underlying class not changed</a:t>
            </a:r>
          </a:p>
          <a:p>
            <a:pPr lvl="2" eaLnBrk="1" hangingPunct="1">
              <a:lnSpc>
                <a:spcPct val="95000"/>
              </a:lnSpc>
            </a:pPr>
            <a:r>
              <a:rPr lang="en-US" sz="2000" smtClean="0"/>
              <a:t>Only interface is added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9A2A264A-ED1A-4B28-9CF6-6A4F25E9B19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Adapter Pattern Interface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mtClean="0"/>
              <a:t>How to add interface?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/>
              <a:t>Implementation detail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/>
              <a:t>Not part of pattern</a:t>
            </a:r>
          </a:p>
          <a:p>
            <a:pPr eaLnBrk="1" hangingPunct="1">
              <a:lnSpc>
                <a:spcPct val="95000"/>
              </a:lnSpc>
            </a:pPr>
            <a:r>
              <a:rPr lang="en-US" smtClean="0"/>
              <a:t>But… two ways:</a:t>
            </a:r>
          </a:p>
          <a:p>
            <a:pPr lvl="1" eaLnBrk="1" hangingPunct="1">
              <a:lnSpc>
                <a:spcPct val="95000"/>
              </a:lnSpc>
            </a:pPr>
            <a:r>
              <a:rPr lang="en-US" smtClean="0"/>
              <a:t>Example: for stack adapter:</a:t>
            </a:r>
          </a:p>
          <a:p>
            <a:pPr lvl="2" eaLnBrk="1" hangingPunct="1">
              <a:lnSpc>
                <a:spcPct val="95000"/>
              </a:lnSpc>
            </a:pPr>
            <a:r>
              <a:rPr lang="en-US" smtClean="0"/>
              <a:t>Underlying container class could be member</a:t>
            </a:r>
            <a:br>
              <a:rPr lang="en-US" smtClean="0"/>
            </a:br>
            <a:r>
              <a:rPr lang="en-US" smtClean="0"/>
              <a:t>variable of stack class</a:t>
            </a:r>
          </a:p>
          <a:p>
            <a:pPr lvl="2" eaLnBrk="1" hangingPunct="1">
              <a:lnSpc>
                <a:spcPct val="95000"/>
              </a:lnSpc>
            </a:pPr>
            <a:r>
              <a:rPr lang="en-US" smtClean="0"/>
              <a:t>Or stack class could be derived class of</a:t>
            </a:r>
            <a:br>
              <a:rPr lang="en-US" smtClean="0"/>
            </a:br>
            <a:r>
              <a:rPr lang="en-US" smtClean="0"/>
              <a:t>underlying container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D1CE77AF-4005-488A-BE9F-47E07DA38C3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Model-View-Controller Pattern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Way of dividing I/O task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Model part: heart of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View part: output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Displays picture of model’s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Controller part: input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Relays commands from user to model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divide and conquer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One big task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 three smaller tasks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Each with well-defined responsibilities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20-</a:t>
            </a:r>
            <a:fld id="{9EA4ED8F-B2D8-4BF3-8EB6-2736F86B071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Copyright ©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2016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Pearson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Inc. </a:t>
            </a:r>
            <a:r>
              <a:rPr lang="en-US" dirty="0">
                <a:solidFill>
                  <a:srgbClr val="898989"/>
                </a:solidFill>
                <a:latin typeface="Calibri" pitchFamily="34" charset="0"/>
              </a:rPr>
              <a:t>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1049</Words>
  <Application>Microsoft Office PowerPoint</Application>
  <PresentationFormat>On-screen Show (4:3)</PresentationFormat>
  <Paragraphs>313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Chapter 20</vt:lpstr>
      <vt:lpstr>Learning Objectives</vt:lpstr>
      <vt:lpstr>Introduction</vt:lpstr>
      <vt:lpstr>Patterns</vt:lpstr>
      <vt:lpstr>Pattern Example: Iterators</vt:lpstr>
      <vt:lpstr>Consider No Patterns</vt:lpstr>
      <vt:lpstr>Adapter Pattern</vt:lpstr>
      <vt:lpstr>Adapter Pattern Interface</vt:lpstr>
      <vt:lpstr>Model-View-Controller Pattern</vt:lpstr>
      <vt:lpstr>Model-View-Controller Pattern</vt:lpstr>
      <vt:lpstr>Display 20.1   Model-View-Controller Pattern</vt:lpstr>
      <vt:lpstr>A Sorting Pattern Example</vt:lpstr>
      <vt:lpstr>Sorting Pattern</vt:lpstr>
      <vt:lpstr>Function split</vt:lpstr>
      <vt:lpstr>Function join</vt:lpstr>
      <vt:lpstr>Sample Realization  of Sorting Pattern: Mergesort</vt:lpstr>
      <vt:lpstr>Mergesort’s join Function</vt:lpstr>
      <vt:lpstr>Sort Pattern Complexity</vt:lpstr>
      <vt:lpstr>Consider Quicksort</vt:lpstr>
      <vt:lpstr>Quicksort Realization</vt:lpstr>
      <vt:lpstr>Sorting Pattern Efficiency</vt:lpstr>
      <vt:lpstr>Pragmatics and Patterns</vt:lpstr>
      <vt:lpstr>UML</vt:lpstr>
      <vt:lpstr>UML Design</vt:lpstr>
      <vt:lpstr>History of UML</vt:lpstr>
      <vt:lpstr>UML Lately</vt:lpstr>
      <vt:lpstr>UML Class Diagrams</vt:lpstr>
      <vt:lpstr>Class Diagrams Example:  Display 20.6  A UML Class Diagram</vt:lpstr>
      <vt:lpstr>Class Diagrams Example Notes</vt:lpstr>
      <vt:lpstr>Class Interactions</vt:lpstr>
      <vt:lpstr>More Class Interactions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Kenrick Mock</cp:lastModifiedBy>
  <cp:revision>16</cp:revision>
  <dcterms:created xsi:type="dcterms:W3CDTF">2006-08-16T00:00:00Z</dcterms:created>
  <dcterms:modified xsi:type="dcterms:W3CDTF">2015-04-01T11:05:21Z</dcterms:modified>
</cp:coreProperties>
</file>