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8" r:id="rId43"/>
    <p:sldId id="299" r:id="rId44"/>
    <p:sldId id="300" r:id="rId45"/>
    <p:sldId id="301" r:id="rId46"/>
    <p:sldId id="302" r:id="rId47"/>
    <p:sldId id="296" r:id="rId48"/>
    <p:sldId id="297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82BFFFB-4C77-44D5-A0E5-7C996554889C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9A0F3A-956A-47A1-AD30-6CE4FA74F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6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E3459D-A970-4DCE-B2FF-43FFDDCE7D9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227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FB1F6D-ECD9-45A4-9988-A26A30DF93D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1411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11F904-F50E-412E-8FD1-8001FB064B8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2195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49FEA-B5D8-46C4-BCC0-B37BD39CF5B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0304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FEC4F-7ADE-4F74-90F7-E5A580FDEEB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52788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BB11C5-DCB1-4A8A-B9BD-4A1C50A9AF0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00738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3500DA-41A2-4062-A001-5BD830D581D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06548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E9DFCF-352E-4E40-B626-E757C23499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87818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4B1173-7717-461E-9EB6-AFDE2C62FD6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10685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408EA7-8A25-4368-B8CE-C7868ED739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26624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55A4B6-142A-4C7C-B41E-F2F93F18198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5132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D323A9-E67B-4125-80F5-E0F549417DD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87121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51CFC0-54D4-48B2-B07B-9A0A5F72CD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81318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905F65-3587-4826-AF02-E9DBEC33096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13525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6290D6-F01F-423D-8657-2D6C8DBAED8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29857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FBEC43-3109-45C9-A31F-FEEFE5B6EE6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99354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80CA8D-9143-4401-9E49-ED9D020DD5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17682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8A0BD8-13E9-4B6A-8B42-6457E61ECBB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29916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83DB8E-7B6E-41AC-8CF5-39D7EDAEEF5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08442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5D7740-D990-4F86-A979-F89EF52A86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573491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116E02-4239-44C4-B3A5-DA4A9775665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124270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1CCB4E-57F6-4276-A04F-E263DFFBBA3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0120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0E689-1E8D-411C-9474-54618B68795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61264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4F6D32-9221-4C37-AE60-2F723502FB4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34689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3E3D91-B940-4F3D-826B-1DE42EE767A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76928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B1689F-B20E-4264-9264-3A17D67BE60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82595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94EA57-6E33-48C4-8782-0AE3C93EA86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78138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1A466-DA0A-4E89-8F87-BF763F2EC4A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20369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7394BC-748E-45B9-9F39-B1408CA9243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27667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8D298E-450A-4254-B352-D13715626A6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278083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2040BB-FA58-4A83-B357-2B7250192AD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29932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C8A281-311A-4E31-ADC2-712535DDA9C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89780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8E315-B8C5-43B7-A610-DE01C2B65B3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6523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717CCF-065F-43C1-A317-072FA272F5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197334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6139EF-B7ED-4142-9691-2167710C69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42536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F5E1E6-3519-4E19-AAD4-83FF88113BD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98262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AABD3A-8AD4-443E-A645-0959F77CA31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3153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D9EC72-9ACA-4280-AEA4-447A7463CD3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0874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099A7-636A-4372-8DDE-B831F6A8A86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12238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9DE923-4534-4AE1-9D2F-685D3A4883E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12324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468DD-509F-4B0C-94EB-D1BECCBA46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9078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2E64CA-E6B5-4FF0-B5A3-3F40A4FDB8A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1771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5BC1F-2C3D-43CA-848E-0B6C06B9BC3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128CC179-1FA4-4E85-B412-8614B09EF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B30C-B511-4C63-8FA6-99FB886DACED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3F948BE3-8958-4291-B0AE-A63A6BFA7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05A08-8F39-4DF5-9572-EE4A04BF7DC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93CE7696-19A4-4390-A32F-D49E1698B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060A1-AA32-4EA7-897F-4E2B2A429DA5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6719999F-D597-4472-9EEB-F26622027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08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94F43-1F44-4CAC-980B-388F6A7D49DB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D0681D3B-F5C3-41E0-9508-D883FCD55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3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3190A-A5E7-4D32-8A46-7A57710FF3E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ACAF6AF2-E7E4-4F97-BF4C-2B1C050CD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F5F68-5420-4FD6-A47F-7E88671D22A8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EEF618B8-BB4B-48A8-9FF1-D63EE767B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86DAF-F18B-4E56-9900-94289E44E1A8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B2C99688-ADE3-4469-8129-70ACC975C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AB58B-51A8-4A62-8DF9-72755BAE4F9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43CDDE99-B9BE-4D21-9804-180D2547D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0338D-07D6-470F-AF75-801621E90653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C822A285-FBDE-41C1-B259-98ECE3DB8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2153C-4BCB-47E3-9235-2AD6DB2152A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2-</a:t>
            </a:r>
            <a:fld id="{C215AA42-CEBE-4625-881A-7B3CD93AF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5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55CBB3-5ECF-4EAD-B506-AA46A817889C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286B80FA-8C35-46D8-BB6C-D8D64E0D4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Flow of Control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15000" y="642778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0" y="649561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Precedence Examples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800" smtClean="0"/>
              <a:t>Arithmetic before logical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x + 1 &gt; 2 || x + 1 &lt; -3 means: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000" smtClean="0"/>
              <a:t>(x + 1) &gt; 2  || (x + 1) &lt; -3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Short-circuit evaluation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(x &gt;= 0) &amp;&amp; (y &gt; 1)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Be careful with increment operators!</a:t>
            </a:r>
          </a:p>
          <a:p>
            <a:pPr lvl="2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000" smtClean="0"/>
              <a:t>(x &gt; 1) &amp;&amp; (y++)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Integers as boolean values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All non-zero values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true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Zero value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false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7A57915-0E78-4653-9207-9AE964FFBEF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</a:t>
            </a:r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introduces </a:t>
            </a:r>
            <a:r>
              <a:rPr lang="en-US" b="1" dirty="0" smtClean="0"/>
              <a:t>strong </a:t>
            </a:r>
            <a:r>
              <a:rPr lang="en-US" b="1" dirty="0" err="1" smtClean="0"/>
              <a:t>enums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err="1" smtClean="0"/>
              <a:t>enum</a:t>
            </a:r>
            <a:r>
              <a:rPr lang="en-US" b="1" dirty="0" smtClean="0"/>
              <a:t> classes</a:t>
            </a:r>
          </a:p>
          <a:p>
            <a:pPr lvl="1"/>
            <a:r>
              <a:rPr lang="en-US" dirty="0" smtClean="0"/>
              <a:t>Does not act like an integer</a:t>
            </a:r>
          </a:p>
          <a:p>
            <a:pPr lvl="1"/>
            <a:r>
              <a:rPr lang="en-US" dirty="0" smtClean="0"/>
              <a:t>Examples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Illegal:    if (d == 0)</a:t>
            </a:r>
          </a:p>
          <a:p>
            <a:pPr lvl="1"/>
            <a:r>
              <a:rPr lang="en-US" dirty="0" smtClean="0"/>
              <a:t>Legal:     if (d == Days::Wed)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6719999F-D597-4472-9EEB-F26622027C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838200" y="3733800"/>
            <a:ext cx="8153400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45720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enum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Days { Sun, Mon, Tue, Wed, Thu, Fri, Sat };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0" marR="0" indent="45720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enum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Weather { Rain, Sun };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0" marR="0" indent="45720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Days d = Days::Tue;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0" marR="0" indent="45720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Weather w = Weather::Sun;</a:t>
            </a: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</p:spTree>
    <p:extLst>
      <p:ext uri="{BB962C8B-B14F-4D97-AF65-F5344CB8AC3E}">
        <p14:creationId xmlns:p14="http://schemas.microsoft.com/office/powerpoint/2010/main" val="78187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Branching Mechanisms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if-else statements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Choice of two alternate statements based</a:t>
            </a:r>
            <a:br>
              <a:rPr lang="en-US" smtClean="0"/>
            </a:br>
            <a:r>
              <a:rPr lang="en-US" smtClean="0"/>
              <a:t>on condition expression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if (hrs &gt; 40)</a:t>
            </a:r>
            <a:br>
              <a:rPr lang="en-US" smtClean="0"/>
            </a:br>
            <a:r>
              <a:rPr lang="en-US" smtClean="0"/>
              <a:t>	grossPay = rate*40 + 1.5*rate*(hrs-40);</a:t>
            </a:r>
            <a:br>
              <a:rPr lang="en-US" smtClean="0"/>
            </a:br>
            <a:r>
              <a:rPr lang="en-US" smtClean="0"/>
              <a:t>else</a:t>
            </a:r>
            <a:br>
              <a:rPr lang="en-US" smtClean="0"/>
            </a:br>
            <a:r>
              <a:rPr lang="en-US" smtClean="0"/>
              <a:t>	grossPay = rate*hrs;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F5DDF72-2070-4056-98FB-D0A2C38EEC4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if-else Statement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Formal syntax:</a:t>
            </a:r>
            <a:br>
              <a:rPr lang="en-US" sz="2800" smtClean="0"/>
            </a:br>
            <a:r>
              <a:rPr lang="en-US" sz="2800" smtClean="0"/>
              <a:t>if (&lt;boolean_expression&gt;)</a:t>
            </a:r>
            <a:br>
              <a:rPr lang="en-US" sz="2800" smtClean="0"/>
            </a:br>
            <a:r>
              <a:rPr lang="en-US" sz="2800" smtClean="0"/>
              <a:t>	&lt;yes_statement&gt;</a:t>
            </a:r>
            <a:br>
              <a:rPr lang="en-US" sz="2800" smtClean="0"/>
            </a:br>
            <a:r>
              <a:rPr lang="en-US" sz="2800" smtClean="0"/>
              <a:t>else</a:t>
            </a:r>
            <a:br>
              <a:rPr lang="en-US" sz="2800" smtClean="0"/>
            </a:br>
            <a:r>
              <a:rPr lang="en-US" sz="2800" smtClean="0"/>
              <a:t>	&lt;no_statement&gt;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Note each alternative is only </a:t>
            </a:r>
            <a:br>
              <a:rPr lang="en-US" sz="2800" smtClean="0"/>
            </a:br>
            <a:r>
              <a:rPr lang="en-US" sz="2800" smtClean="0"/>
              <a:t>ONE statement!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To have multiple statements execute in</a:t>
            </a:r>
            <a:br>
              <a:rPr lang="en-US" sz="2800" smtClean="0"/>
            </a:br>
            <a:r>
              <a:rPr lang="en-US" sz="2800" smtClean="0"/>
              <a:t>either branch </a:t>
            </a:r>
            <a:r>
              <a:rPr lang="en-US" sz="2800" smtClean="0">
                <a:sym typeface="Wingdings" pitchFamily="2" charset="2"/>
              </a:rPr>
              <a:t></a:t>
            </a:r>
            <a:r>
              <a:rPr lang="en-US" sz="2800" smtClean="0"/>
              <a:t> use compound statement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CC3A00B-D32B-4CDA-B1D4-18D3E26F2B1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Compound/Block Statement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Only "get" one statement per branch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Must use compound statement {  }</a:t>
            </a:r>
            <a:br>
              <a:rPr lang="en-US" smtClean="0"/>
            </a:br>
            <a:r>
              <a:rPr lang="en-US" smtClean="0"/>
              <a:t>for multiples</a:t>
            </a:r>
          </a:p>
          <a:p>
            <a:pPr lvl="1" eaLnBrk="1" hangingPunct="1"/>
            <a:r>
              <a:rPr lang="en-US" smtClean="0"/>
              <a:t>Also called a "block" stmt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Each block should have block statement</a:t>
            </a:r>
          </a:p>
          <a:p>
            <a:pPr lvl="1" eaLnBrk="1" hangingPunct="1"/>
            <a:r>
              <a:rPr lang="en-US" smtClean="0"/>
              <a:t>Even if just one statement</a:t>
            </a:r>
          </a:p>
          <a:p>
            <a:pPr lvl="1" eaLnBrk="1" hangingPunct="1"/>
            <a:r>
              <a:rPr lang="en-US" smtClean="0"/>
              <a:t>Enhances readability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1BE1DF9-2D92-4058-9133-2799B5A4F8D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Compound Statement in Action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Note indenting in this example:</a:t>
            </a:r>
            <a:br>
              <a:rPr lang="en-US" sz="2800" smtClean="0"/>
            </a:br>
            <a:r>
              <a:rPr lang="en-US" sz="2800" smtClean="0"/>
              <a:t>if (myScore &gt; yourScore)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cout &lt;&lt; "I win!\n";</a:t>
            </a:r>
            <a:br>
              <a:rPr lang="en-US" sz="2800" smtClean="0"/>
            </a:br>
            <a:r>
              <a:rPr lang="en-US" sz="2800" smtClean="0"/>
              <a:t>	wager = wager + 100;</a:t>
            </a:r>
            <a:br>
              <a:rPr lang="en-US" sz="2800" smtClean="0"/>
            </a:br>
            <a:r>
              <a:rPr lang="en-US" sz="2800" smtClean="0"/>
              <a:t>}</a:t>
            </a:r>
            <a:br>
              <a:rPr lang="en-US" sz="2800" smtClean="0"/>
            </a:br>
            <a:r>
              <a:rPr lang="en-US" sz="2800" smtClean="0"/>
              <a:t>else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cout &lt;&lt; "I wish these were golf scores.\n";</a:t>
            </a:r>
            <a:br>
              <a:rPr lang="en-US" sz="2800" smtClean="0"/>
            </a:br>
            <a:r>
              <a:rPr lang="en-US" sz="2800" smtClean="0"/>
              <a:t>	wager = 0;</a:t>
            </a:r>
            <a:br>
              <a:rPr lang="en-US" sz="2800" smtClean="0"/>
            </a:br>
            <a:r>
              <a:rPr lang="en-US" sz="280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63F2602-7EA9-4D21-93EA-DFA8CB4F9A4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Pitfalls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Operator "=" vs. operator "=="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One means "assignment" (=)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One means "equality" (==)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VERY different in C++!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if (x = 12)  </a:t>
            </a:r>
            <a:r>
              <a:rPr lang="en-US" smtClean="0">
                <a:sym typeface="Wingdings" pitchFamily="2" charset="2"/>
              </a:rPr>
              <a:t></a:t>
            </a:r>
            <a:r>
              <a:rPr lang="en-US" smtClean="0"/>
              <a:t>Note operator used!</a:t>
            </a:r>
            <a:br>
              <a:rPr lang="en-US" smtClean="0"/>
            </a:br>
            <a:r>
              <a:rPr lang="en-US" smtClean="0"/>
              <a:t>     Do_Something</a:t>
            </a:r>
            <a:br>
              <a:rPr lang="en-US" smtClean="0"/>
            </a:br>
            <a:r>
              <a:rPr lang="en-US" smtClean="0"/>
              <a:t>else</a:t>
            </a:r>
            <a:br>
              <a:rPr lang="en-US" smtClean="0"/>
            </a:br>
            <a:r>
              <a:rPr lang="en-US" smtClean="0"/>
              <a:t>     Do_Something_Else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8009FE7-3AE7-4EAD-BAFA-D26837D68C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Optional else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else clause is optional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If, in the false branch (else), you want "nothing" to happen, leave it out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if (sales &gt;= minimum)</a:t>
            </a:r>
            <a:br>
              <a:rPr lang="en-US" sz="2400" smtClean="0"/>
            </a:br>
            <a:r>
              <a:rPr lang="en-US" sz="2400" smtClean="0"/>
              <a:t>     salary = salary + bonus;</a:t>
            </a:r>
            <a:br>
              <a:rPr lang="en-US" sz="2400" smtClean="0"/>
            </a:br>
            <a:r>
              <a:rPr lang="en-US" sz="2400" smtClean="0"/>
              <a:t>cout &lt;&lt; "Salary = %" &lt;&lt; salary;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Note: nothing to do for false condition, so there is no else clause!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Execution continues with cout statement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74D4EEF-D796-4603-8B15-ED541169EFD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Statements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if-else statements contain smaller statements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Compound or simple statements (we’ve seen)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Can also contain any statement at all, including another if-else stmt!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if (speed &gt; 55)</a:t>
            </a:r>
            <a:br>
              <a:rPr lang="en-US" sz="2400" smtClean="0"/>
            </a:br>
            <a:r>
              <a:rPr lang="en-US" sz="2400" smtClean="0"/>
              <a:t>     if (speed &gt; 80)</a:t>
            </a:r>
            <a:br>
              <a:rPr lang="en-US" sz="2400" smtClean="0"/>
            </a:br>
            <a:r>
              <a:rPr lang="en-US" sz="2400" smtClean="0"/>
              <a:t>          cout &lt;&lt; "You’re really speeding!";</a:t>
            </a:r>
            <a:br>
              <a:rPr lang="en-US" sz="2400" smtClean="0"/>
            </a:br>
            <a:r>
              <a:rPr lang="en-US" sz="2400" smtClean="0"/>
              <a:t>     else</a:t>
            </a:r>
            <a:br>
              <a:rPr lang="en-US" sz="2400" smtClean="0"/>
            </a:br>
            <a:r>
              <a:rPr lang="en-US" sz="2400" smtClean="0"/>
              <a:t>          cout &lt;&lt; "You’re speeding.";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Note proper indenting!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7067774-230D-4651-A0E5-B71EF01C8092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Multiway if-else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600200"/>
            <a:ext cx="7815262" cy="1828800"/>
          </a:xfrm>
        </p:spPr>
        <p:txBody>
          <a:bodyPr/>
          <a:lstStyle/>
          <a:p>
            <a:pPr eaLnBrk="1" hangingPunct="1"/>
            <a:r>
              <a:rPr lang="en-US" sz="2800" smtClean="0"/>
              <a:t>Not new, just different indenting</a:t>
            </a:r>
          </a:p>
          <a:p>
            <a:pPr eaLnBrk="1" hangingPunct="1"/>
            <a:r>
              <a:rPr lang="en-US" sz="2800" smtClean="0"/>
              <a:t>Avoids "excessive" indenting</a:t>
            </a:r>
          </a:p>
          <a:p>
            <a:pPr lvl="1" eaLnBrk="1" hangingPunct="1"/>
            <a:r>
              <a:rPr lang="en-US" sz="2400" smtClean="0"/>
              <a:t>Syntax:</a:t>
            </a:r>
          </a:p>
        </p:txBody>
      </p:sp>
      <p:pic>
        <p:nvPicPr>
          <p:cNvPr id="30724" name="Picture 4" descr="C:\WINDOWS\Desktop\Oh_type\sacitch_C++_ppt\gif\savitchc02d_p63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624840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057833A2-BD87-4143-994B-C0F0CC1A638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Building, Evaluating &amp; Precedence Rules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Branching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Nesting if-else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While, do-while,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Nesting loops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Introduction to File Input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E227637E-6417-45AF-8294-3AFF6E8690B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Multiway if-else Example</a:t>
            </a:r>
          </a:p>
        </p:txBody>
      </p:sp>
      <p:pic>
        <p:nvPicPr>
          <p:cNvPr id="31747" name="Picture 4" descr="C:\WINDOWS\Desktop\Oh_type\sacitch_C++_ppt\gif\savitchc02d_p63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7724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41354DF-9545-4F2E-BA32-67CCBBFE728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switch Statement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A statement for controlling multiple branches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Can do the same thing with if statements but sometimes switch is more convenient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Uses controlling expression which returns </a:t>
            </a:r>
            <a:r>
              <a:rPr lang="en-US" dirty="0" err="1" smtClean="0"/>
              <a:t>bool</a:t>
            </a:r>
            <a:r>
              <a:rPr lang="en-US" dirty="0" smtClean="0"/>
              <a:t> data type (true or false)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Syntax:</a:t>
            </a:r>
          </a:p>
          <a:p>
            <a:pPr lvl="1" eaLnBrk="1" hangingPunct="1"/>
            <a:r>
              <a:rPr lang="en-US" dirty="0" smtClean="0"/>
              <a:t>Next slide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EAAE59D-7DEF-47CB-822F-F2C5F6127A2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switch Statement Syntax</a:t>
            </a:r>
          </a:p>
        </p:txBody>
      </p:sp>
      <p:pic>
        <p:nvPicPr>
          <p:cNvPr id="33795" name="Picture 4" descr="C:\WINDOWS\Desktop\Oh_type\sacitch_C++_ppt\gif\savitchc02d_p64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9" y="1219200"/>
            <a:ext cx="712311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25DFD18D-6879-4978-AEE3-EF6200B7C9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5876925"/>
            <a:ext cx="804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controlling expression must be integral!  This includes char.</a:t>
            </a:r>
            <a:endParaRPr lang="en-US" sz="2000" b="1" dirty="0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switch Statement in Action</a:t>
            </a:r>
          </a:p>
        </p:txBody>
      </p:sp>
      <p:pic>
        <p:nvPicPr>
          <p:cNvPr id="34819" name="Picture 4" descr="C:\WINDOWS\Desktop\Oh_type\sacitch_C++_ppt\gif\savitchc02d_p64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593850"/>
            <a:ext cx="6329362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3BAC693-473A-48CE-8507-652875499E2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switch: multiple case labels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238" y="1524000"/>
            <a:ext cx="7777162" cy="44370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Execution "falls thru" until break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switch provides a "point of entry"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case </a:t>
            </a:r>
            <a:r>
              <a:rPr lang="en-US" sz="2400" dirty="0" smtClean="0"/>
              <a:t>'A':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case </a:t>
            </a:r>
            <a:r>
              <a:rPr lang="en-US" sz="2400" dirty="0" smtClean="0"/>
              <a:t>'a':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 &lt;&lt; "Excellent: you got an "A"!\n";</a:t>
            </a:r>
            <a:br>
              <a:rPr lang="en-US" sz="2400" dirty="0"/>
            </a:br>
            <a:r>
              <a:rPr lang="en-US" sz="2400" dirty="0"/>
              <a:t>     break;</a:t>
            </a:r>
            <a:br>
              <a:rPr lang="en-US" sz="2400" dirty="0"/>
            </a:br>
            <a:r>
              <a:rPr lang="en-US" sz="2400" dirty="0"/>
              <a:t>case </a:t>
            </a:r>
            <a:r>
              <a:rPr lang="en-US" sz="2400" dirty="0" smtClean="0"/>
              <a:t>'B':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case </a:t>
            </a:r>
            <a:r>
              <a:rPr lang="en-US" sz="2400" dirty="0" smtClean="0"/>
              <a:t>'b':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 err="1"/>
              <a:t>cout</a:t>
            </a:r>
            <a:r>
              <a:rPr lang="en-US" sz="2400" dirty="0"/>
              <a:t> &lt;&lt; "Good: you got a "B"!\n";</a:t>
            </a:r>
            <a:br>
              <a:rPr lang="en-US" sz="2400" dirty="0"/>
            </a:br>
            <a:r>
              <a:rPr lang="en-US" sz="2400" dirty="0"/>
              <a:t>     break;</a:t>
            </a:r>
          </a:p>
          <a:p>
            <a:pPr lvl="1" eaLnBrk="1" fontAlgn="auto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/>
              <a:t>Note multiple labels provide same "entry"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7B6A7B0-4D78-4439-986F-FA134DF17E83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Pitfalls/Tip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Forgetting the break;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compiler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Execution simply "falls thru" other cases until break;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mtClean="0"/>
              <a:t>Biggest use: MENUs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Provides clearer "big-picture"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Shows menu structure effectively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branch is one menu choice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7322142-11AD-45DB-BB0E-1CB6BC88E9A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Menu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Switch </a:t>
            </a:r>
            <a:r>
              <a:rPr lang="en-US" sz="2000" dirty="0" err="1" smtClean="0"/>
              <a:t>stmt</a:t>
            </a:r>
            <a:r>
              <a:rPr lang="en-US" sz="2000" dirty="0" smtClean="0"/>
              <a:t> "perfect" for menus:</a:t>
            </a:r>
            <a:br>
              <a:rPr lang="en-US" sz="2000" dirty="0" smtClean="0"/>
            </a:br>
            <a:r>
              <a:rPr lang="en-US" sz="2000" dirty="0" smtClean="0"/>
              <a:t>switch (response)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case 1:</a:t>
            </a:r>
            <a:br>
              <a:rPr lang="en-US" sz="2000" dirty="0" smtClean="0"/>
            </a:br>
            <a:r>
              <a:rPr lang="en-US" sz="2000" dirty="0" smtClean="0"/>
              <a:t>		// Execute menu option 1</a:t>
            </a:r>
            <a:br>
              <a:rPr lang="en-US" sz="2000" dirty="0" smtClean="0"/>
            </a:br>
            <a:r>
              <a:rPr lang="en-US" sz="2000" dirty="0" smtClean="0"/>
              <a:t>		break;</a:t>
            </a:r>
            <a:br>
              <a:rPr lang="en-US" sz="2000" dirty="0" smtClean="0"/>
            </a:br>
            <a:r>
              <a:rPr lang="en-US" sz="2000" dirty="0" smtClean="0"/>
              <a:t>	case 2:</a:t>
            </a:r>
            <a:br>
              <a:rPr lang="en-US" sz="2000" dirty="0" smtClean="0"/>
            </a:br>
            <a:r>
              <a:rPr lang="en-US" sz="2000" dirty="0" smtClean="0"/>
              <a:t>		// Execute menu option 2</a:t>
            </a:r>
            <a:br>
              <a:rPr lang="en-US" sz="2000" dirty="0" smtClean="0"/>
            </a:br>
            <a:r>
              <a:rPr lang="en-US" sz="2000" dirty="0" smtClean="0"/>
              <a:t>		break;</a:t>
            </a:r>
            <a:br>
              <a:rPr lang="en-US" sz="2000" dirty="0" smtClean="0"/>
            </a:br>
            <a:r>
              <a:rPr lang="en-US" sz="2000" dirty="0" smtClean="0"/>
              <a:t>	case 3:</a:t>
            </a:r>
            <a:br>
              <a:rPr lang="en-US" sz="2000" dirty="0" smtClean="0"/>
            </a:br>
            <a:r>
              <a:rPr lang="en-US" sz="2000" dirty="0" smtClean="0"/>
              <a:t>		// Execute menu option 3</a:t>
            </a:r>
            <a:br>
              <a:rPr lang="en-US" sz="2000" dirty="0" smtClean="0"/>
            </a:br>
            <a:r>
              <a:rPr lang="en-US" sz="2000" dirty="0" smtClean="0"/>
              <a:t>		break;</a:t>
            </a:r>
            <a:br>
              <a:rPr lang="en-US" sz="2000" dirty="0" smtClean="0"/>
            </a:br>
            <a:r>
              <a:rPr lang="en-US" sz="2000" dirty="0" smtClean="0"/>
              <a:t>	default: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"Please enter valid response.";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6C47321B-9347-4152-AC20-DDA8E3DB315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Operator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Also called "ternary operator"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Allows embedded conditional in expression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Essentially "shorthand if-else" operator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if (n1 &gt; n2)</a:t>
            </a:r>
            <a:br>
              <a:rPr lang="en-US" sz="2400" smtClean="0"/>
            </a:br>
            <a:r>
              <a:rPr lang="en-US" sz="2400" smtClean="0"/>
              <a:t>     max = n1;</a:t>
            </a:r>
            <a:br>
              <a:rPr lang="en-US" sz="2400" smtClean="0"/>
            </a:br>
            <a:r>
              <a:rPr lang="en-US" sz="2400" smtClean="0"/>
              <a:t>else</a:t>
            </a:r>
            <a:br>
              <a:rPr lang="en-US" sz="2400" smtClean="0"/>
            </a:br>
            <a:r>
              <a:rPr lang="en-US" sz="2400" smtClean="0"/>
              <a:t>     max = n2;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/>
              <a:t>Can be written:</a:t>
            </a:r>
            <a:br>
              <a:rPr lang="en-US" sz="2400" smtClean="0"/>
            </a:br>
            <a:r>
              <a:rPr lang="en-US" sz="2400" smtClean="0"/>
              <a:t>max = (n1 &gt; n2) ? N1 : n2;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"?" and ":" form this "ternary" operator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F22EF7EF-7F96-4947-A5E2-0E5381A5D7A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3 Types of loops in C++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while</a:t>
            </a:r>
          </a:p>
          <a:p>
            <a:pPr lvl="2" eaLnBrk="1" hangingPunct="1"/>
            <a:r>
              <a:rPr lang="en-US" sz="2000" smtClean="0"/>
              <a:t>Most flexible</a:t>
            </a:r>
          </a:p>
          <a:p>
            <a:pPr lvl="2" eaLnBrk="1" hangingPunct="1"/>
            <a:r>
              <a:rPr lang="en-US" sz="2000" smtClean="0"/>
              <a:t>No "restrictions"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do-while</a:t>
            </a:r>
          </a:p>
          <a:p>
            <a:pPr lvl="2" eaLnBrk="1" hangingPunct="1"/>
            <a:r>
              <a:rPr lang="en-US" sz="2000" smtClean="0"/>
              <a:t>Least flexible</a:t>
            </a:r>
          </a:p>
          <a:p>
            <a:pPr lvl="2" eaLnBrk="1" hangingPunct="1"/>
            <a:r>
              <a:rPr lang="en-US" sz="2000" smtClean="0"/>
              <a:t>Always executes loop body at least once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for</a:t>
            </a:r>
          </a:p>
          <a:p>
            <a:pPr lvl="2" eaLnBrk="1" hangingPunct="1"/>
            <a:r>
              <a:rPr lang="en-US" sz="2000" smtClean="0"/>
              <a:t>Natural "counting" loop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375E710-E3B5-4A7E-9C6A-3D42656E219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while Loops Syntax</a:t>
            </a:r>
          </a:p>
        </p:txBody>
      </p:sp>
      <p:pic>
        <p:nvPicPr>
          <p:cNvPr id="40963" name="Picture 6" descr="savitchc02d_p69.gif                                            000528B5backup                         BE98102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582738"/>
            <a:ext cx="775176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4099F73-1631-4864-B50C-08F94BCA61F0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Boolean Expressions:</a:t>
            </a:r>
            <a:br>
              <a:rPr lang="en-US" sz="3600"/>
            </a:br>
            <a:r>
              <a:rPr lang="en-US" sz="3600" b="1"/>
              <a:t>Display 2.1</a:t>
            </a:r>
            <a:r>
              <a:rPr lang="en-US" sz="3600"/>
              <a:t>  Comparison Operators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Logical Operators</a:t>
            </a:r>
          </a:p>
          <a:p>
            <a:pPr lvl="1" eaLnBrk="1" hangingPunct="1"/>
            <a:r>
              <a:rPr lang="en-US" sz="2400" smtClean="0"/>
              <a:t>Logical AND  (&amp;&amp;)</a:t>
            </a:r>
          </a:p>
          <a:p>
            <a:pPr lvl="1" eaLnBrk="1" hangingPunct="1"/>
            <a:r>
              <a:rPr lang="en-US" sz="2400" smtClean="0"/>
              <a:t>Logical OR (||)</a:t>
            </a:r>
          </a:p>
        </p:txBody>
      </p:sp>
      <p:pic>
        <p:nvPicPr>
          <p:cNvPr id="15364" name="Picture 4" descr="C:\WINDOWS\Desktop\Oh_type\sacitch_C++_ppt\gif\savitchc02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132138"/>
            <a:ext cx="6143625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5A7C0B6-2D6C-4671-B610-0CB1ABBA0AD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while Loop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800" smtClean="0"/>
              <a:t>count = 0;			// Initialization</a:t>
            </a:r>
            <a:br>
              <a:rPr lang="en-US" sz="2800" smtClean="0"/>
            </a:br>
            <a:r>
              <a:rPr lang="en-US" sz="2800" smtClean="0"/>
              <a:t>while (count &lt; 3)		// Loop Condition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cout &lt;&lt; "Hi ";		// Loop Body</a:t>
            </a:r>
            <a:br>
              <a:rPr lang="en-US" sz="2800" smtClean="0"/>
            </a:br>
            <a:r>
              <a:rPr lang="en-US" sz="2800" smtClean="0"/>
              <a:t>	count++;			// Update expression</a:t>
            </a:r>
            <a:br>
              <a:rPr lang="en-US" sz="2800" smtClean="0"/>
            </a:br>
            <a:r>
              <a:rPr lang="en-US" sz="2800" smtClean="0"/>
              <a:t>}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Loop body executes how many times?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C8AC4F1F-64D6-405D-A790-EFE09F466D5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do-while Loop Syntax</a:t>
            </a:r>
          </a:p>
        </p:txBody>
      </p:sp>
      <p:pic>
        <p:nvPicPr>
          <p:cNvPr id="43011" name="Picture 4" descr="C:\WINDOWS\Desktop\Oh_type\sacitch_C++_ppt\gif\savitchc02d_p7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600200"/>
            <a:ext cx="7458075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FA0222D-AF23-4504-9BA7-A78820A8741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do-while Loop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count = 0;		// Initialization</a:t>
            </a:r>
            <a:br>
              <a:rPr lang="en-US" sz="2800" smtClean="0"/>
            </a:br>
            <a:r>
              <a:rPr lang="en-US" sz="2800" smtClean="0"/>
              <a:t>do   		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cout &lt;&lt; "Hi ";	// Loop Body</a:t>
            </a:r>
            <a:br>
              <a:rPr lang="en-US" sz="2800" smtClean="0"/>
            </a:br>
            <a:r>
              <a:rPr lang="en-US" sz="2800" smtClean="0"/>
              <a:t>	count++;		// Update expression</a:t>
            </a:r>
            <a:br>
              <a:rPr lang="en-US" sz="2800" smtClean="0"/>
            </a:br>
            <a:r>
              <a:rPr lang="en-US" sz="2800" smtClean="0"/>
              <a:t>} while (count &lt; 3);	// Loop Condition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Loop body executes how many times?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smtClean="0"/>
              <a:t>do-while loops always execute body at least once!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3A0E669-A418-42FE-97DC-AECDAE57B3F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while vs. do-while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Very similar, but…</a:t>
            </a:r>
          </a:p>
          <a:p>
            <a:pPr lvl="1" eaLnBrk="1" hangingPunct="1"/>
            <a:r>
              <a:rPr lang="en-US" sz="2400" smtClean="0"/>
              <a:t>One important difference</a:t>
            </a:r>
          </a:p>
          <a:p>
            <a:pPr lvl="2" eaLnBrk="1" hangingPunct="1"/>
            <a:r>
              <a:rPr lang="en-US" sz="2000" smtClean="0"/>
              <a:t>Issue is "WHEN" boolean expression is checked</a:t>
            </a:r>
          </a:p>
          <a:p>
            <a:pPr lvl="2" eaLnBrk="1" hangingPunct="1"/>
            <a:r>
              <a:rPr lang="en-US" sz="2000" smtClean="0"/>
              <a:t>while:		checks BEFORE body is executed</a:t>
            </a:r>
          </a:p>
          <a:p>
            <a:pPr lvl="2" eaLnBrk="1" hangingPunct="1"/>
            <a:r>
              <a:rPr lang="en-US" sz="2000" smtClean="0"/>
              <a:t>do-while:	checked AFTER body is executed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After this difference, they’re </a:t>
            </a:r>
            <a:br>
              <a:rPr lang="en-US" sz="2800" smtClean="0"/>
            </a:br>
            <a:r>
              <a:rPr lang="en-US" sz="2800" smtClean="0"/>
              <a:t>essentially identical!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while is more common, due to it’s </a:t>
            </a:r>
            <a:br>
              <a:rPr lang="en-US" sz="2800" smtClean="0"/>
            </a:br>
            <a:r>
              <a:rPr lang="en-US" sz="2800" smtClean="0"/>
              <a:t>ultimate "flexibility"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48875F8-6027-4BB9-BBF6-4223E987145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 Operator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Evaluate list of expressions, returning</a:t>
            </a:r>
            <a:br>
              <a:rPr lang="en-US" sz="2800" smtClean="0"/>
            </a:br>
            <a:r>
              <a:rPr lang="en-US" sz="2800" smtClean="0"/>
              <a:t>value of the last expression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Most often used in a for-loop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Example:</a:t>
            </a:r>
            <a:br>
              <a:rPr lang="en-US" sz="2800" smtClean="0"/>
            </a:br>
            <a:r>
              <a:rPr lang="en-US" sz="2800" smtClean="0"/>
              <a:t>first = (first = 2, second = first + 1);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first gets assigned the value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second gets assigned the value 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No guarantee what order expressions will</a:t>
            </a:r>
            <a:br>
              <a:rPr lang="en-US" sz="2800" smtClean="0"/>
            </a:br>
            <a:r>
              <a:rPr lang="en-US" sz="2800" smtClean="0"/>
              <a:t>be evaluated.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DA026D0-4934-412E-954A-96AE1C7A83E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Loop Syntax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sz="2800" smtClean="0"/>
              <a:t>for (Init_Action; Bool_Exp; Update_Action)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z="2800" smtClean="0"/>
              <a:t>	Body_Statement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Like if-else, Body_Statement can be</a:t>
            </a:r>
            <a:br>
              <a:rPr lang="en-US" sz="2800" smtClean="0"/>
            </a:br>
            <a:r>
              <a:rPr lang="en-US" sz="2800" smtClean="0"/>
              <a:t>a block statement</a:t>
            </a:r>
          </a:p>
          <a:p>
            <a:pPr lvl="1" eaLnBrk="1" hangingPunct="1"/>
            <a:r>
              <a:rPr lang="en-US" sz="2400" smtClean="0"/>
              <a:t>Much more typical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3F344A0B-CBE5-4305-A640-527F39CE3DD0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Loop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for (count=0;count&lt;3;count++)   		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cout &lt;&lt; "Hi ";	// Loop Body</a:t>
            </a:r>
            <a:br>
              <a:rPr lang="en-US" sz="2800" smtClean="0"/>
            </a:br>
            <a:r>
              <a:rPr lang="en-US" sz="2800" smtClean="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How many times does loop body execute?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Initialization, loop condition and update all</a:t>
            </a:r>
            <a:br>
              <a:rPr lang="en-US" sz="2800" smtClean="0"/>
            </a:br>
            <a:r>
              <a:rPr lang="en-US" sz="2800" smtClean="0"/>
              <a:t>"built into" the for-loop structure!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A natural "counting" loop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74C5A63-4916-4B0D-B644-A99247D0946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Issues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Loop’s condition expression can be ANY boolean expression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Examples: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while (count&lt;3 &amp;&amp; done!=0)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     // Do something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for (index=0;index&lt;10 &amp;&amp; entry!=-99)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     // Do something</a:t>
            </a:r>
            <a:br>
              <a:rPr lang="en-US" sz="2400" smtClean="0"/>
            </a:br>
            <a:r>
              <a:rPr lang="en-US" sz="2400" smtClean="0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EB30C60-5C78-4046-B659-3621633DAB21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Pitfalls: Misplaced ;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Watch the misplaced ; (semicolon)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Example:</a:t>
            </a:r>
            <a:br>
              <a:rPr lang="en-US" smtClean="0"/>
            </a:br>
            <a:r>
              <a:rPr lang="en-US" smtClean="0"/>
              <a:t>while (response != 0) ;</a:t>
            </a:r>
            <a:r>
              <a:rPr lang="en-US" b="1" smtClean="0">
                <a:sym typeface="Wingdings" pitchFamily="2" charset="2"/>
              </a:rPr>
              <a:t>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{</a:t>
            </a:r>
            <a:br>
              <a:rPr lang="en-US" smtClean="0"/>
            </a:br>
            <a:r>
              <a:rPr lang="en-US" smtClean="0"/>
              <a:t>     cout &lt;&lt; "Enter val: ";</a:t>
            </a:r>
            <a:br>
              <a:rPr lang="en-US" smtClean="0"/>
            </a:br>
            <a:r>
              <a:rPr lang="en-US" smtClean="0"/>
              <a:t>     cin &gt;&gt; response;</a:t>
            </a:r>
            <a:br>
              <a:rPr lang="en-US" smtClean="0"/>
            </a:br>
            <a:r>
              <a:rPr lang="en-US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Notice the ";" after the while condition!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Result here: INFINITE LOOP!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BD0630E1-843B-49B8-BE81-A2EB9724CEF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 Pitfalls: Infinite Loops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Loop condition must evaluate to false at</a:t>
            </a:r>
            <a:br>
              <a:rPr lang="en-US" sz="2800" smtClean="0"/>
            </a:br>
            <a:r>
              <a:rPr lang="en-US" sz="2800" smtClean="0"/>
              <a:t>some iteration through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not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 infinite loop.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Example:</a:t>
            </a:r>
            <a:br>
              <a:rPr lang="en-US" sz="2400" smtClean="0"/>
            </a:br>
            <a:r>
              <a:rPr lang="en-US" sz="2400" smtClean="0"/>
              <a:t>while (1)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     cout &lt;&lt; "Hello ";</a:t>
            </a:r>
            <a:br>
              <a:rPr lang="en-US" sz="2400" smtClean="0"/>
            </a:br>
            <a:r>
              <a:rPr lang="en-US" sz="2400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perfectly legal C++ loop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always infinite!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Infinite loops can be desirable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e.g., "Embedded Systems"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D67D715-84F3-4C6A-A07E-68EDC61EDF88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Boolean Expressions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 bool</a:t>
            </a:r>
          </a:p>
          <a:p>
            <a:pPr lvl="1" eaLnBrk="1" hangingPunct="1"/>
            <a:r>
              <a:rPr lang="en-US" smtClean="0"/>
              <a:t>Returns true or false</a:t>
            </a:r>
          </a:p>
          <a:p>
            <a:pPr lvl="1" eaLnBrk="1" hangingPunct="1"/>
            <a:r>
              <a:rPr lang="en-US" smtClean="0"/>
              <a:t>true, false are predefined library consts</a:t>
            </a:r>
          </a:p>
          <a:p>
            <a:pPr eaLnBrk="1" hangingPunct="1">
              <a:spcBef>
                <a:spcPct val="60000"/>
              </a:spcBef>
            </a:pPr>
            <a:r>
              <a:rPr lang="en-US" smtClean="0"/>
              <a:t>Truth tables</a:t>
            </a:r>
          </a:p>
          <a:p>
            <a:pPr lvl="1" eaLnBrk="1" hangingPunct="1"/>
            <a:r>
              <a:rPr lang="en-US" smtClean="0"/>
              <a:t>Display 2.2 next slide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8E2EA846-9A62-4392-91BA-E02C03B622C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break and continue Statements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Flow of Control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Recall how loops provide "graceful" and clear flow of control in and out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In RARE instances, can alter natural flow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smtClean="0"/>
              <a:t>break; 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Forces loop to exit immediately.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smtClean="0"/>
              <a:t>continue;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 Skips rest of loop body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sz="2800" smtClean="0"/>
              <a:t>These statements violate natural flow</a:t>
            </a:r>
          </a:p>
          <a:p>
            <a:pPr lvl="1"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Only used when absolutely necessary!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A1C3C6AB-4650-47EF-A7EC-75A61ABFF4AE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Loops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Recall: ANY valid C++ statements can be</a:t>
            </a:r>
            <a:br>
              <a:rPr lang="en-US" sz="2800" smtClean="0"/>
            </a:br>
            <a:r>
              <a:rPr lang="en-US" sz="2800" smtClean="0"/>
              <a:t>inside body of loop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This includes additional loop statements!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Called "nested loops"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smtClean="0"/>
              <a:t>Requires careful indenting:</a:t>
            </a:r>
            <a:br>
              <a:rPr lang="en-US" sz="2800" smtClean="0"/>
            </a:br>
            <a:r>
              <a:rPr lang="en-US" sz="2800" smtClean="0"/>
              <a:t>for (outer=0; outer&lt;5; outer++)</a:t>
            </a:r>
            <a:br>
              <a:rPr lang="en-US" sz="2800" smtClean="0"/>
            </a:br>
            <a:r>
              <a:rPr lang="en-US" sz="2800" smtClean="0"/>
              <a:t>     for (inner=7; inner&gt;2; inner--)</a:t>
            </a:r>
            <a:br>
              <a:rPr lang="en-US" sz="2800" smtClean="0"/>
            </a:br>
            <a:r>
              <a:rPr lang="en-US" sz="2800" smtClean="0"/>
              <a:t>          cout &lt;&lt; outer &lt;&lt; inner;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Notice no { } since each body is one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Good style dictates we use { } anyway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92271C09-E3ED-4799-900B-18ACABFC3A4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File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</a:t>
            </a:r>
            <a:r>
              <a:rPr lang="en-US" dirty="0" err="1" smtClean="0"/>
              <a:t>cin</a:t>
            </a:r>
            <a:r>
              <a:rPr lang="en-US" dirty="0" smtClean="0"/>
              <a:t> to read from a file in a manner very similar to reading from the keyboard</a:t>
            </a:r>
          </a:p>
          <a:p>
            <a:r>
              <a:rPr lang="en-US" dirty="0" smtClean="0"/>
              <a:t>Only an introduction is given here, more details are in chapter 12</a:t>
            </a:r>
          </a:p>
          <a:p>
            <a:pPr lvl="1"/>
            <a:r>
              <a:rPr lang="en-US" dirty="0" smtClean="0"/>
              <a:t>Just enough so you can read from text files and process larger amounts of data that would be too much work to type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6719999F-D597-4472-9EEB-F26622027C1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6421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Add at the top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#include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using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/>
              <a:t>You can then declare an input stream just as you would declare any other variable.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/>
              <a:t>Next you must connect the </a:t>
            </a:r>
            <a:r>
              <a:rPr lang="en-US" sz="2800" dirty="0" err="1"/>
              <a:t>inputStream</a:t>
            </a:r>
            <a:r>
              <a:rPr lang="en-US" sz="2800" dirty="0"/>
              <a:t> variable to a text file on the disk.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inputStream.open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("filename.txt");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The “filename.txt” is the pathname to a text file or a file in the current directory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6719999F-D597-4472-9EEB-F26622027C1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8012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  <a:p>
            <a:r>
              <a:rPr lang="en-US" dirty="0" smtClean="0"/>
              <a:t>The result is the same as using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except the input is coming from the text file and not the keyboard</a:t>
            </a:r>
          </a:p>
          <a:p>
            <a:r>
              <a:rPr lang="en-US" dirty="0" smtClean="0"/>
              <a:t>When done with the file close it with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inputStream.close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6719999F-D597-4472-9EEB-F26622027C1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844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Example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text file named player.txt with the following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6719999F-D597-4472-9EEB-F26622027C1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971800"/>
            <a:ext cx="7227887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Example (2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2-</a:t>
            </a:r>
            <a:fld id="{6719999F-D597-4472-9EEB-F26622027C1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smtClean="0"/>
              <a:t>2016 </a:t>
            </a:r>
            <a:r>
              <a:rPr lang="en-US" dirty="0" smtClean="0"/>
              <a:t>Pearson </a:t>
            </a:r>
            <a:r>
              <a:rPr lang="en-US" dirty="0" smtClean="0"/>
              <a:t>Inc. </a:t>
            </a:r>
            <a:r>
              <a:rPr lang="en-US" dirty="0" smtClean="0"/>
              <a:t>All rights reserved.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33245"/>
            <a:ext cx="4191000" cy="571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0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Boolean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Similar to arithmetic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results in true or false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C++ branching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if-else, switch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switch statement great for menus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/>
              <a:t>C++ loop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do-while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72836A0-AAE5-44B9-939F-E94B80DF5D16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do-while loops</a:t>
            </a:r>
          </a:p>
          <a:p>
            <a:pPr lvl="1" eaLnBrk="1" hangingPunct="1"/>
            <a:r>
              <a:rPr lang="en-US" sz="2400" dirty="0" smtClean="0"/>
              <a:t>Always execute their loop body at least once</a:t>
            </a:r>
          </a:p>
          <a:p>
            <a:pPr eaLnBrk="1" hangingPunct="1"/>
            <a:r>
              <a:rPr lang="en-US" sz="3200" dirty="0" smtClean="0"/>
              <a:t>for-loop</a:t>
            </a:r>
          </a:p>
          <a:p>
            <a:pPr lvl="1" eaLnBrk="1" hangingPunct="1"/>
            <a:r>
              <a:rPr lang="en-US" sz="2400" dirty="0" smtClean="0"/>
              <a:t> A natural "counting" loop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Loops can be exited early</a:t>
            </a:r>
          </a:p>
          <a:p>
            <a:pPr lvl="1" eaLnBrk="1" hangingPunct="1"/>
            <a:r>
              <a:rPr lang="en-US" sz="2400" dirty="0" smtClean="0"/>
              <a:t>break statement</a:t>
            </a:r>
          </a:p>
          <a:p>
            <a:pPr lvl="1" eaLnBrk="1" hangingPunct="1"/>
            <a:r>
              <a:rPr lang="en-US" sz="2400" dirty="0" smtClean="0"/>
              <a:t>continue statement</a:t>
            </a:r>
          </a:p>
          <a:p>
            <a:pPr lvl="1" eaLnBrk="1" hangingPunct="1"/>
            <a:r>
              <a:rPr lang="en-US" sz="2400" dirty="0" smtClean="0"/>
              <a:t>Usage restricted for style purposes</a:t>
            </a:r>
          </a:p>
          <a:p>
            <a:pPr eaLnBrk="1" hangingPunct="1"/>
            <a:r>
              <a:rPr lang="en-US" dirty="0" smtClean="0"/>
              <a:t>Reading from a text file is similar to reading from </a:t>
            </a:r>
            <a:r>
              <a:rPr lang="en-US" dirty="0" err="1" smtClean="0"/>
              <a:t>cin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17A069B1-98A5-4145-9015-470B4EA7BA9A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Evaluating Boolean Expressions: </a:t>
            </a:r>
            <a:r>
              <a:rPr lang="en-US" sz="3600" b="1"/>
              <a:t>Display 2.2  </a:t>
            </a:r>
            <a:r>
              <a:rPr lang="en-US" sz="3600"/>
              <a:t>Truth Tables</a:t>
            </a:r>
          </a:p>
        </p:txBody>
      </p:sp>
      <p:pic>
        <p:nvPicPr>
          <p:cNvPr id="17411" name="Picture 4" descr="C:\WINDOWS\Desktop\Oh_type\sacitch_C++_ppt\gif\savitchc02d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482725"/>
            <a:ext cx="6461125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84FA5DB-A743-432F-8C38-92E32A38BB2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(1 of 4)</a:t>
            </a:r>
          </a:p>
        </p:txBody>
      </p:sp>
      <p:pic>
        <p:nvPicPr>
          <p:cNvPr id="18435" name="Picture 4" descr="C:\WINDOWS\Desktop\Oh_type\sacitch_C++_ppt\gif\savitchc02d03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422400"/>
            <a:ext cx="6880225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D0C5931D-3E49-4894-83B3-60EECF96EB0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4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(2 of 4)</a:t>
            </a:r>
          </a:p>
        </p:txBody>
      </p:sp>
      <p:pic>
        <p:nvPicPr>
          <p:cNvPr id="19459" name="Picture 7" descr="C:\WINDOWS\Desktop\Oh_type\sacitch_C++_ppt\gif\savitchc02d03_2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772400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7BE943C-6387-4B0B-A1B5-55D87CD475B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(3 of 4)</a:t>
            </a:r>
          </a:p>
        </p:txBody>
      </p:sp>
      <p:pic>
        <p:nvPicPr>
          <p:cNvPr id="20483" name="Picture 4" descr="C:\WINDOWS\Desktop\Oh_type\sacitch_C++_ppt\gif\savitchc02d03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658938"/>
            <a:ext cx="78914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53BEB555-86FF-4CA0-8D77-332D687B752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2.3  </a:t>
            </a:r>
            <a:br>
              <a:rPr lang="en-US" sz="3600" b="1"/>
            </a:br>
            <a:r>
              <a:rPr lang="en-US" sz="3600"/>
              <a:t>Precedence of Operators (4 of 4)</a:t>
            </a:r>
          </a:p>
        </p:txBody>
      </p:sp>
      <p:pic>
        <p:nvPicPr>
          <p:cNvPr id="21507" name="Picture 4" descr="C:\WINDOWS\Desktop\Oh_type\sacitch_C++_ppt\gif\savitchc02d03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36750"/>
            <a:ext cx="77724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41C3FE80-52FF-4136-A316-4F185574162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1488</Words>
  <Application>Microsoft Office PowerPoint</Application>
  <PresentationFormat>On-screen Show (4:3)</PresentationFormat>
  <Paragraphs>379</Paragraphs>
  <Slides>48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Courier New</vt:lpstr>
      <vt:lpstr>Giovanni</vt:lpstr>
      <vt:lpstr>Symbol</vt:lpstr>
      <vt:lpstr>Times New Roman</vt:lpstr>
      <vt:lpstr>Wingdings</vt:lpstr>
      <vt:lpstr>Office Theme</vt:lpstr>
      <vt:lpstr>Chapter 2</vt:lpstr>
      <vt:lpstr>Learning Objectives</vt:lpstr>
      <vt:lpstr>Boolean Expressions: Display 2.1  Comparison Operators</vt:lpstr>
      <vt:lpstr>Evaluating Boolean Expressions</vt:lpstr>
      <vt:lpstr>Evaluating Boolean Expressions: Display 2.2  Truth Tables</vt:lpstr>
      <vt:lpstr>Display 2.3   Precedence of Operators (1 of 4)</vt:lpstr>
      <vt:lpstr>Display 2.3   Precedence of Operators (2 of 4)</vt:lpstr>
      <vt:lpstr>Display 2.3   Precedence of Operators (3 of 4)</vt:lpstr>
      <vt:lpstr>Display 2.3   Precedence of Operators (4 of 4)</vt:lpstr>
      <vt:lpstr>Precedence Examples</vt:lpstr>
      <vt:lpstr>Strong Enum</vt:lpstr>
      <vt:lpstr>Branching Mechanisms</vt:lpstr>
      <vt:lpstr>if-else Statement Syntax</vt:lpstr>
      <vt:lpstr> Compound/Block Statement</vt:lpstr>
      <vt:lpstr>Compound Statement in Action</vt:lpstr>
      <vt:lpstr>Common Pitfalls</vt:lpstr>
      <vt:lpstr>The Optional else</vt:lpstr>
      <vt:lpstr>Nested Statements</vt:lpstr>
      <vt:lpstr>Multiway if-else</vt:lpstr>
      <vt:lpstr>Multiway if-else Example</vt:lpstr>
      <vt:lpstr>The switch Statement</vt:lpstr>
      <vt:lpstr>switch Statement Syntax</vt:lpstr>
      <vt:lpstr>The switch Statement in Action</vt:lpstr>
      <vt:lpstr>The switch: multiple case labels</vt:lpstr>
      <vt:lpstr>switch Pitfalls/Tip</vt:lpstr>
      <vt:lpstr>switch Menu Example</vt:lpstr>
      <vt:lpstr>Conditional Operator</vt:lpstr>
      <vt:lpstr>Loops</vt:lpstr>
      <vt:lpstr>while Loops Syntax</vt:lpstr>
      <vt:lpstr>while Loop Example</vt:lpstr>
      <vt:lpstr>do-while Loop Syntax</vt:lpstr>
      <vt:lpstr>do-while Loop Example</vt:lpstr>
      <vt:lpstr>while vs. do-while</vt:lpstr>
      <vt:lpstr>Comma Operator</vt:lpstr>
      <vt:lpstr>for Loop Syntax</vt:lpstr>
      <vt:lpstr>for Loop Example</vt:lpstr>
      <vt:lpstr>Loop Issues</vt:lpstr>
      <vt:lpstr>Loop Pitfalls: Misplaced ;</vt:lpstr>
      <vt:lpstr>Loop Pitfalls: Infinite Loops</vt:lpstr>
      <vt:lpstr>The break and continue Statements</vt:lpstr>
      <vt:lpstr>Nested Loops</vt:lpstr>
      <vt:lpstr>Introduction to File Input</vt:lpstr>
      <vt:lpstr>Opening a Text File</vt:lpstr>
      <vt:lpstr>Reading from a Text File</vt:lpstr>
      <vt:lpstr>File Input Example (1 of 2)</vt:lpstr>
      <vt:lpstr>File Input Example (2 of 2)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22</cp:revision>
  <dcterms:created xsi:type="dcterms:W3CDTF">2006-08-16T00:00:00Z</dcterms:created>
  <dcterms:modified xsi:type="dcterms:W3CDTF">2015-04-01T08:55:21Z</dcterms:modified>
</cp:coreProperties>
</file>