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F4F347-D38A-40DB-AB2F-D192248501E1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97BD76-97D2-4CAA-BFB1-0D73F82C0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E79581-69B5-43B1-9505-0B5A059277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982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280236-216E-4061-B4E0-8285C6FC68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7441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6DA69-4786-4A27-8557-3B3C298B9A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2030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10B12C-7947-4238-85D4-5DB454B6BD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7640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91FCA-8715-4E65-84AF-51CB2CD1537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4207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9515F7-6DDA-4C6B-9948-170095E4DD9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64497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56EE40-FF2B-4BE4-835E-99F5BBC0F64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2943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6E9185-D061-4BB2-B676-D1C86BE966E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0423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D3AD7-50F7-4BBF-BEC7-2B79784D2B3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58282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D8E71F-4293-4D8C-B457-243B8FF042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79694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60E8E7-0C26-40BA-9257-6A7C51DCDB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64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E3D7FB-A9FC-436A-B790-4B2F41442A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15787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FF0BD-7C56-445A-814D-D1117DF813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60068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AFCFE-2EE1-4E88-BEE9-607F6E7E8A6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396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1D35EB-4EEE-4CCE-88E4-64E455D1CE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68317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5E6B2-95D0-424C-B7EC-D0AD9109D9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7742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4B5DE1-E924-4175-95F6-8CC9488325C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57105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0158C-E968-471C-A606-9BB1AA1A12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2099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6AAEEF-CBCC-4D1F-9514-FE53009B1F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5066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3AEF95-37FC-4BD1-96EA-795B4DAB74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49109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771FD-2BA8-400E-9C49-84AB056282C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20325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8DE75-2DDF-4827-B260-36E9AFB09C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31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B4F241-25D2-452B-A53D-31562EE9C8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36401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341BDC-F4E6-4205-AB13-3B17F0962C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72312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E93EEA-2BCF-4E41-8A55-29D1F5675D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58700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C67AAA-DD5B-41C0-A768-FD87E042D1C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58511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275FBA-49A2-4E02-88C0-F263B2CB11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51115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DF7A25-ACC6-4C6C-83EC-3B515536840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90638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C473F-5310-4AE5-828D-83A6CA07CE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59455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264C3D-0ED0-4736-A617-B1C2142A9F1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3120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6A97F9-6A8D-4FAD-8BE3-A3D61A7CA0B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0436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36574A-0F26-48B9-BBA5-22733E5E94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05250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49E5DD-1F86-48C2-9BD3-08B8440AED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3460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8311E-C70C-4013-B7EE-65B5715959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13458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F3AB9-B694-4AA5-94BB-D48EFD9DAC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79699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3257B-0685-4255-B66D-1CB6FE01F5F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7225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7D4D93-3969-4DD6-A333-FA14F8BC6AD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4015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08125-60A2-48E5-BA99-3B0E861375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6190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42C0A-B721-4BC8-913A-FB23688BFD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9093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33FE78-4022-4374-B7A9-4B560953B83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9405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E3439-9C12-484E-BE07-B72A81BEFE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342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5631-C98C-417A-82E9-00A8000A62C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D35940E-A5DB-4BFA-9072-674DBF606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3153-8096-4600-AB1E-E2D02442CD8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38631AD-1E78-4376-B11F-BA00E9A9C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BC890-5ECE-44D7-9126-A272A8324B0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5E91F64-F377-46D4-B8F9-7C6E33BE3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D20BE-0494-4652-BF3C-E2309CA2D38F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1159184-3924-417E-960A-F53463DDB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4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74BD1-B8A5-42E0-9363-A6C52D84356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C4659DE-BA6B-4202-A327-6C03E4092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3B1F-FA9A-4242-A365-D710E972228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FFF397A5-BAC7-4EB5-95E3-EB0CFC53B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3D99-F0A9-4EEE-A75D-4E2974BC7AF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DECF5EE-3520-4EF1-9F13-F3028AC46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99E56-9220-4384-8F2A-66930E78126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8240DCE-B5F7-46C7-8C62-EDCA2412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B1C3C-4EF0-4A3F-BC5A-E8224726246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92548C1-D677-4D88-9511-325775AC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116E-FCC1-4425-AA6E-447DE00DD01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23A1D5F-636F-455F-A76E-702E33275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AB8A-B07D-4061-B31B-6663BFA5864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4EAEF1B-B9A5-4A9F-B8FE-F997BC78D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64FB7F-FB47-4CB9-AEC9-68C988939D42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/>
              <a:t>Pearson </a:t>
            </a:r>
            <a:r>
              <a:rPr lang="en-US" smtClean="0"/>
              <a:t>Addison-Wesley.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A0209A0-DA6A-4081-8612-91230B661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Function Basics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Math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pow(x, y)</a:t>
            </a:r>
          </a:p>
          <a:p>
            <a:pPr lvl="1" eaLnBrk="1" hangingPunct="1"/>
            <a:r>
              <a:rPr lang="en-US" sz="2400" smtClean="0"/>
              <a:t>Returns x to the power y</a:t>
            </a:r>
            <a:br>
              <a:rPr lang="en-US" sz="2400" smtClean="0"/>
            </a:br>
            <a:r>
              <a:rPr lang="en-US" sz="2400" smtClean="0"/>
              <a:t>double result, x = 3.0, y = 2.0;</a:t>
            </a:r>
            <a:br>
              <a:rPr lang="en-US" sz="2400" smtClean="0"/>
            </a:br>
            <a:r>
              <a:rPr lang="en-US" sz="2400" smtClean="0"/>
              <a:t>result = pow(x, y);</a:t>
            </a:r>
            <a:br>
              <a:rPr lang="en-US" sz="2400" smtClean="0"/>
            </a:br>
            <a:r>
              <a:rPr lang="en-US" sz="2400" smtClean="0"/>
              <a:t>cout &lt;&lt; result;</a:t>
            </a:r>
          </a:p>
          <a:p>
            <a:pPr lvl="2" eaLnBrk="1" hangingPunct="1"/>
            <a:r>
              <a:rPr lang="en-US" sz="2000" smtClean="0"/>
              <a:t>Here 9.0 is displayed since 3.0</a:t>
            </a:r>
            <a:r>
              <a:rPr lang="en-US" sz="2000" baseline="30000" smtClean="0"/>
              <a:t>2.0</a:t>
            </a:r>
            <a:r>
              <a:rPr lang="en-US" sz="2000" smtClean="0"/>
              <a:t> = 9.0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Notice this function receives two arguments</a:t>
            </a:r>
          </a:p>
          <a:p>
            <a:pPr lvl="1" eaLnBrk="1" hangingPunct="1"/>
            <a:r>
              <a:rPr lang="en-US" sz="2400" smtClean="0"/>
              <a:t>A function can have any number of arguments, of varying data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5C5059A-6B45-4D99-ADF9-6E08DC2C164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C:\WINDOWS\Desktop\Oh_type\sacitch_C++_ppt\gif\savitchc03d0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46238"/>
            <a:ext cx="7431088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Even More Math Functions: </a:t>
            </a:r>
            <a:br>
              <a:rPr lang="en-US" sz="3200"/>
            </a:br>
            <a:r>
              <a:rPr lang="en-US" sz="3200" b="1"/>
              <a:t>Display 3.2  </a:t>
            </a:r>
            <a:r>
              <a:rPr lang="en-US" sz="3200"/>
              <a:t>Some Predefined </a:t>
            </a:r>
            <a:br>
              <a:rPr lang="en-US" sz="3200"/>
            </a:br>
            <a:r>
              <a:rPr lang="en-US" sz="3200"/>
              <a:t>Functions (1 of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483543A-206A-4165-B826-F19AD92A5FD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Even More Math Functions: </a:t>
            </a:r>
            <a:br>
              <a:rPr lang="en-US" sz="3200"/>
            </a:br>
            <a:r>
              <a:rPr lang="en-US" sz="3200" b="1"/>
              <a:t>Display 3.2  </a:t>
            </a:r>
            <a:r>
              <a:rPr lang="en-US" sz="3200"/>
              <a:t>Some Predefined </a:t>
            </a:r>
            <a:br>
              <a:rPr lang="en-US" sz="3200"/>
            </a:br>
            <a:r>
              <a:rPr lang="en-US" sz="3200"/>
              <a:t>Functions (2 of 2)</a:t>
            </a:r>
          </a:p>
        </p:txBody>
      </p:sp>
      <p:pic>
        <p:nvPicPr>
          <p:cNvPr id="24579" name="Picture 4" descr="C:\WINDOWS\Desktop\Oh_type\sacitch_C++_ppt\gif\savitchc03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57400"/>
            <a:ext cx="77724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2D8356-B366-4835-85DF-5E824392A31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Predefined Void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 returned value</a:t>
            </a:r>
          </a:p>
          <a:p>
            <a:pPr eaLnBrk="1" hangingPunct="1"/>
            <a:r>
              <a:rPr lang="en-US" sz="2800" smtClean="0"/>
              <a:t>Performs an action, but sends no "answer"</a:t>
            </a:r>
          </a:p>
          <a:p>
            <a:pPr eaLnBrk="1" hangingPunct="1"/>
            <a:r>
              <a:rPr lang="en-US" sz="2800" smtClean="0"/>
              <a:t>When called, it’s a statement itself</a:t>
            </a:r>
          </a:p>
          <a:p>
            <a:pPr lvl="1" eaLnBrk="1" hangingPunct="1"/>
            <a:r>
              <a:rPr lang="en-US" sz="2400" smtClean="0"/>
              <a:t>exit(1);	// No return value, so not assigned</a:t>
            </a:r>
          </a:p>
          <a:p>
            <a:pPr lvl="2" eaLnBrk="1" hangingPunct="1"/>
            <a:r>
              <a:rPr lang="en-US" sz="2000" smtClean="0"/>
              <a:t>This call terminates program</a:t>
            </a:r>
          </a:p>
          <a:p>
            <a:pPr lvl="2" eaLnBrk="1" hangingPunct="1"/>
            <a:r>
              <a:rPr lang="en-US" sz="2000" smtClean="0"/>
              <a:t>void functions can still have arguments</a:t>
            </a:r>
          </a:p>
          <a:p>
            <a:pPr eaLnBrk="1" hangingPunct="1"/>
            <a:r>
              <a:rPr lang="en-US" sz="2800" smtClean="0"/>
              <a:t>All aspects same as functions that "return</a:t>
            </a:r>
            <a:br>
              <a:rPr lang="en-US" sz="2800" smtClean="0"/>
            </a:br>
            <a:r>
              <a:rPr lang="en-US" sz="2800" smtClean="0"/>
              <a:t>a value"</a:t>
            </a:r>
          </a:p>
          <a:p>
            <a:pPr lvl="1" eaLnBrk="1" hangingPunct="1"/>
            <a:r>
              <a:rPr lang="en-US" sz="2400" smtClean="0"/>
              <a:t>They just don’t return a value!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61A0749-68FF-4541-829C-0945B9C295D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Number Generator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Return "randomly chosen" 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Used for simulations,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rand()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Takes no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Returns value between 0 &amp; RAND_MAX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Scaling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Squeezes random number into smaller range </a:t>
            </a:r>
            <a:br>
              <a:rPr lang="en-US" sz="2000" smtClean="0"/>
            </a:br>
            <a:r>
              <a:rPr lang="en-US" sz="2000" smtClean="0"/>
              <a:t>rand() % 6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Returns random value between 0 &amp;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Shifting</a:t>
            </a:r>
            <a:br>
              <a:rPr lang="en-US" sz="2400" smtClean="0"/>
            </a:br>
            <a:r>
              <a:rPr lang="en-US" sz="2400" smtClean="0"/>
              <a:t>rand() % 6 + 1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Shifts range between 1 &amp; 6 (e.g., die roll)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405CA27-4B14-4D0D-B393-985B98B8413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Number Seed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Pseudorandom numbers</a:t>
            </a:r>
          </a:p>
          <a:p>
            <a:pPr lvl="1" eaLnBrk="1" hangingPunct="1"/>
            <a:r>
              <a:rPr lang="en-US" sz="2000" smtClean="0"/>
              <a:t>Calls to rand() produce given "sequence"</a:t>
            </a:r>
            <a:br>
              <a:rPr lang="en-US" sz="2000" smtClean="0"/>
            </a:br>
            <a:r>
              <a:rPr lang="en-US" sz="2000" smtClean="0"/>
              <a:t>of random numbers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Use "seed" to alter sequence</a:t>
            </a:r>
            <a:br>
              <a:rPr lang="en-US" sz="2400" smtClean="0"/>
            </a:br>
            <a:r>
              <a:rPr lang="en-US" sz="2400" smtClean="0"/>
              <a:t>srand(seed_value);</a:t>
            </a:r>
          </a:p>
          <a:p>
            <a:pPr lvl="1" eaLnBrk="1" hangingPunct="1"/>
            <a:r>
              <a:rPr lang="en-US" sz="2000" smtClean="0"/>
              <a:t>void function</a:t>
            </a:r>
          </a:p>
          <a:p>
            <a:pPr lvl="1" eaLnBrk="1" hangingPunct="1"/>
            <a:r>
              <a:rPr lang="en-US" sz="2000" smtClean="0"/>
              <a:t>Receives one argument, the "seed"</a:t>
            </a:r>
          </a:p>
          <a:p>
            <a:pPr lvl="1" eaLnBrk="1" hangingPunct="1"/>
            <a:r>
              <a:rPr lang="en-US" sz="2000" smtClean="0"/>
              <a:t>Can use any seed value, including system time:</a:t>
            </a:r>
            <a:br>
              <a:rPr lang="en-US" sz="2000" smtClean="0"/>
            </a:br>
            <a:r>
              <a:rPr lang="en-US" sz="2000" smtClean="0"/>
              <a:t>srand(time(0));</a:t>
            </a:r>
          </a:p>
          <a:p>
            <a:pPr lvl="1" eaLnBrk="1" hangingPunct="1"/>
            <a:r>
              <a:rPr lang="en-US" sz="2000" smtClean="0"/>
              <a:t>time() returns system time as numeric value</a:t>
            </a:r>
          </a:p>
          <a:p>
            <a:pPr lvl="1" eaLnBrk="1" hangingPunct="1"/>
            <a:r>
              <a:rPr lang="en-US" sz="2000" smtClean="0"/>
              <a:t>Library &lt;time&gt; contains time()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0A4B74D-AB9B-469D-9F44-82767BC38A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Random double between 0.0 &amp; 1.0:</a:t>
            </a:r>
            <a:br>
              <a:rPr lang="en-US" sz="2800" smtClean="0"/>
            </a:br>
            <a:r>
              <a:rPr lang="en-US" sz="2000" smtClean="0"/>
              <a:t>(RAND_MAX – rand())/static_cast&lt;double&gt;(RAND_MAX)</a:t>
            </a:r>
          </a:p>
          <a:p>
            <a:pPr lvl="1" eaLnBrk="1" hangingPunct="1"/>
            <a:r>
              <a:rPr lang="en-US" sz="2400" smtClean="0"/>
              <a:t>Type cast used to force double-precision division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Random int between 1 &amp; 6:</a:t>
            </a:r>
            <a:br>
              <a:rPr lang="en-US" sz="2800" smtClean="0"/>
            </a:br>
            <a:r>
              <a:rPr lang="en-US" sz="2800" smtClean="0"/>
              <a:t>rand() % 6 + 1</a:t>
            </a:r>
          </a:p>
          <a:p>
            <a:pPr lvl="1" eaLnBrk="1" hangingPunct="1"/>
            <a:r>
              <a:rPr lang="en-US" sz="2400" smtClean="0"/>
              <a:t>"%" is modulus operator (remainder)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Random int between 10 &amp; 20:</a:t>
            </a:r>
            <a:br>
              <a:rPr lang="en-US" sz="2800" smtClean="0"/>
            </a:br>
            <a:r>
              <a:rPr lang="en-US" sz="2800" smtClean="0"/>
              <a:t>rand() % 10 + 10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C85D3E6-3774-479A-B148-288D5E2DF13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Programmer-Defined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Write your own functions!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Building blocks of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Divide &amp;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Re-use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Your "definition" can go in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Same file as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Separate file so others can use it, too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01BD8D2-0E9F-4EF4-8496-25D394D17B0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of Function Use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3 Pieces to using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 Declaration/prototype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Information for compiler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To properly interpret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Actual implementation/code for what </a:t>
            </a:r>
            <a:br>
              <a:rPr lang="en-US" smtClean="0"/>
            </a:br>
            <a:r>
              <a:rPr lang="en-US" smtClean="0"/>
              <a:t>function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Transfer control to function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4BF727-7E7B-4A69-8756-3C2989A901B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/>
              <a:t>Also called function prototoype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/>
              <a:t>An "informational" declaration for compiler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/>
              <a:t>Tells compiler how to interpret calls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/>
              <a:t>Syntax:</a:t>
            </a:r>
            <a:br>
              <a:rPr lang="en-US" sz="2400"/>
            </a:br>
            <a:r>
              <a:rPr lang="en-US" sz="2400"/>
              <a:t>&lt;return_type&gt; FnName(&lt;formal-parameter-list&gt;);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double totalCost(	int numberParameter,</a:t>
            </a:r>
            <a:br>
              <a:rPr lang="en-US" sz="2400"/>
            </a:br>
            <a:r>
              <a:rPr lang="en-US" sz="2400"/>
              <a:t>	double priceParameter);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/>
              <a:t>Placed before any calls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/>
              <a:t>In declaration space of main()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/>
              <a:t>Or above main() in global 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781D9F-05FC-4843-8294-D77A6F68A8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Predefined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Those that return a value and those that don’t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Programmer-defined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Defining, Declaring, Calling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Recursive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Scope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Global constants and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Blocks, nested scopes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52E0367-8154-4189-BA07-2FA0C9D3CF5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Implementation of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Just like implementing function main()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double totalCost(		int numberParameter,</a:t>
            </a:r>
            <a:br>
              <a:rPr lang="en-US" sz="2400" smtClean="0"/>
            </a:br>
            <a:r>
              <a:rPr lang="en-US" sz="2400" smtClean="0"/>
              <a:t>				double priceParameter)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const double TAXRATE = 0.05;</a:t>
            </a:r>
            <a:br>
              <a:rPr lang="en-US" sz="2400" smtClean="0"/>
            </a:br>
            <a:r>
              <a:rPr lang="en-US" sz="2400" smtClean="0"/>
              <a:t>	double subTotal;</a:t>
            </a:r>
            <a:br>
              <a:rPr lang="en-US" sz="2400" smtClean="0"/>
            </a:br>
            <a:r>
              <a:rPr lang="en-US" sz="2400" smtClean="0"/>
              <a:t>	subtotal = priceParameter * numberParameter;</a:t>
            </a:r>
            <a:br>
              <a:rPr lang="en-US" sz="2400" smtClean="0"/>
            </a:br>
            <a:r>
              <a:rPr lang="en-US" sz="2400" smtClean="0"/>
              <a:t>	return (subtotal + subtotal * TAXRATE);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Notice proper indenting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F9A19B6-18C6-4B3E-BC9E-03BADAA1899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 Placement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Placed after function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 "inside" function main()!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Functions are "equals"; no function is ever</a:t>
            </a:r>
            <a:br>
              <a:rPr lang="en-US" sz="2800" smtClean="0"/>
            </a:br>
            <a:r>
              <a:rPr lang="en-US" sz="2800" smtClean="0"/>
              <a:t>"part" of another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Formal parameters in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"Placeholders" for data sent 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"Variable name" used to refer to data in definition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return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Sends data back to caller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9351C8-D1B7-4B68-A1A3-3C058A3A536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Just like calling predefined function</a:t>
            </a:r>
            <a:br>
              <a:rPr lang="en-US" sz="2800" smtClean="0"/>
            </a:br>
            <a:r>
              <a:rPr lang="en-US" sz="2800" smtClean="0"/>
              <a:t>bill = totalCost(number, price);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Recall: totalCost returns double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Assigned to variable named "bill"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Arguments here: number, 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Recall arguments can be literals, variables,</a:t>
            </a:r>
            <a:br>
              <a:rPr lang="en-US" sz="2400" smtClean="0"/>
            </a:br>
            <a:r>
              <a:rPr lang="en-US" sz="2400" smtClean="0"/>
              <a:t>expressions, or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call, arguments often called </a:t>
            </a:r>
            <a:br>
              <a:rPr lang="en-US" sz="2400" smtClean="0"/>
            </a:br>
            <a:r>
              <a:rPr lang="en-US" sz="2400" smtClean="0"/>
              <a:t>"actual arguments"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Because they contain the "actual data" being sent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1889827-C459-414A-83D8-0D31A4F5601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Function Example: </a:t>
            </a:r>
            <a:br>
              <a:rPr lang="en-US" sz="3200" dirty="0"/>
            </a:br>
            <a:r>
              <a:rPr lang="en-US" sz="3200" b="1" dirty="0"/>
              <a:t>Display 3.5</a:t>
            </a:r>
            <a:r>
              <a:rPr lang="en-US" sz="3200" dirty="0"/>
              <a:t>  A Function </a:t>
            </a:r>
            <a:r>
              <a:rPr lang="en-US" sz="3200" dirty="0" smtClean="0"/>
              <a:t>to Calculate Total Cost (</a:t>
            </a:r>
            <a:r>
              <a:rPr lang="en-US" sz="3200" dirty="0"/>
              <a:t>1 of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B9340EA-DB22-4F55-9E16-E2F43788E24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7081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Function Example: </a:t>
            </a:r>
            <a:br>
              <a:rPr lang="en-US" sz="3200" dirty="0"/>
            </a:br>
            <a:r>
              <a:rPr lang="en-US" sz="3200" b="1" dirty="0"/>
              <a:t>Display 3.5</a:t>
            </a:r>
            <a:r>
              <a:rPr lang="en-US" sz="3200" dirty="0"/>
              <a:t>  A Function to Calculate Total Cost (1 of 2)</a:t>
            </a:r>
          </a:p>
        </p:txBody>
      </p:sp>
      <p:pic>
        <p:nvPicPr>
          <p:cNvPr id="36867" name="Picture 4" descr="C:\WINDOWS\Desktop\Oh_type\sacitch_C++_ppt\gif\savitchc03d05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1738313"/>
            <a:ext cx="6316662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B275B5E-7F04-4D1D-BB83-C9C5A89C44B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Function Declaration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 Function declaration is "information"</a:t>
            </a:r>
            <a:br>
              <a:rPr lang="en-US" sz="2800" smtClean="0"/>
            </a:br>
            <a:r>
              <a:rPr lang="en-US" sz="2800" smtClean="0"/>
              <a:t>for compiler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Compiler only needs to know: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Return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Function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Formal parameter names not needed:</a:t>
            </a:r>
            <a:br>
              <a:rPr lang="en-US" sz="2800" smtClean="0"/>
            </a:br>
            <a:r>
              <a:rPr lang="en-US" sz="2800" smtClean="0"/>
              <a:t>double totalCost(int, double);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Still "should" put in formal parameter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Improves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0E50B18-4B3C-438B-85F3-904D37BE721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vs. Argument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Terms often used interchangeably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Formal 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definition’s header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Actual 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Technically parameter is "formal" piece</a:t>
            </a:r>
            <a:br>
              <a:rPr lang="en-US" sz="2800" smtClean="0"/>
            </a:br>
            <a:r>
              <a:rPr lang="en-US" sz="2800" smtClean="0"/>
              <a:t>while argument is "actual" piece*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*Terms not always used this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EA46244-21AB-4FC0-B81F-7EA165D747A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Calling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We’re already doing this!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main() IS a function!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Only requirement: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Function’s declaration must appear first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Function’s definition typically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After main()"s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Or in separate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Common for functions to call many other</a:t>
            </a:r>
            <a:br>
              <a:rPr lang="en-US" sz="2800" smtClean="0"/>
            </a:br>
            <a:r>
              <a:rPr lang="en-US" sz="2800" smtClean="0"/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 can even call itself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"Recursion"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5D05666-634A-49D7-9F88-DF1A93ACF8C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Return-Type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Return-type can be any valid type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Given function declaration/prototype:</a:t>
            </a:r>
            <a:br>
              <a:rPr lang="en-US" sz="2000" smtClean="0"/>
            </a:br>
            <a:r>
              <a:rPr lang="en-US" sz="2000" smtClean="0"/>
              <a:t>bool appropriate(int rate);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And function’s definition:</a:t>
            </a:r>
            <a:br>
              <a:rPr lang="en-US" sz="2000" smtClean="0"/>
            </a:br>
            <a:r>
              <a:rPr lang="en-US" sz="2000" smtClean="0"/>
              <a:t>bool appropriate (int rate)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	return (((rate&gt;=10)&amp;&amp;(rate&lt;20))||(rate==0);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Returns "true" or "false"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Function call, from some other function:</a:t>
            </a:r>
            <a:br>
              <a:rPr lang="en-US" sz="2000" smtClean="0"/>
            </a:br>
            <a:r>
              <a:rPr lang="en-US" sz="2000" smtClean="0"/>
              <a:t>if (appropriate(entered_rate))</a:t>
            </a:r>
            <a:br>
              <a:rPr lang="en-US" sz="2000" smtClean="0"/>
            </a:br>
            <a:r>
              <a:rPr lang="en-US" sz="2000" smtClean="0"/>
              <a:t>     cout &lt;&lt; "Rate is valid\n";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D553E47-9942-40FD-9AEB-DF4B5B61ABB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Void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Similar to functions returning a value</a:t>
            </a:r>
          </a:p>
          <a:p>
            <a:pPr eaLnBrk="1" hangingPunct="1"/>
            <a:r>
              <a:rPr lang="en-US" dirty="0" smtClean="0"/>
              <a:t>Return type specified as "void"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lvl="1" eaLnBrk="1" hangingPunct="1"/>
            <a:r>
              <a:rPr lang="en-US" dirty="0" smtClean="0"/>
              <a:t>Function declaration/prototype: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showResults</a:t>
            </a:r>
            <a:r>
              <a:rPr lang="en-US" dirty="0" smtClean="0"/>
              <a:t>(     double </a:t>
            </a:r>
            <a:r>
              <a:rPr lang="en-US" dirty="0" err="1" smtClean="0"/>
              <a:t>fDegrees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	 double </a:t>
            </a:r>
            <a:r>
              <a:rPr lang="en-US" dirty="0" err="1" smtClean="0"/>
              <a:t>cDegrees</a:t>
            </a:r>
            <a:r>
              <a:rPr lang="en-US" dirty="0" smtClean="0"/>
              <a:t>);</a:t>
            </a:r>
          </a:p>
          <a:p>
            <a:pPr lvl="2" eaLnBrk="1" hangingPunct="1"/>
            <a:r>
              <a:rPr lang="en-US" dirty="0" smtClean="0"/>
              <a:t>Return-type is "void" </a:t>
            </a:r>
          </a:p>
          <a:p>
            <a:pPr lvl="2" eaLnBrk="1" hangingPunct="1"/>
            <a:r>
              <a:rPr lang="en-US" dirty="0" smtClean="0"/>
              <a:t>Nothing is returned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A50EA42-C182-4A89-9F4B-5FE281E35E7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Introduction to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Building Blocks of Programs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Other terminology in other languages:</a:t>
            </a:r>
          </a:p>
          <a:p>
            <a:pPr lvl="1" eaLnBrk="1" hangingPunct="1"/>
            <a:r>
              <a:rPr lang="en-US" sz="2400" smtClean="0"/>
              <a:t>Procedures, subprograms, methods</a:t>
            </a:r>
          </a:p>
          <a:p>
            <a:pPr lvl="1" eaLnBrk="1" hangingPunct="1"/>
            <a:r>
              <a:rPr lang="en-US" sz="2400" smtClean="0"/>
              <a:t>In C++: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I-P-O</a:t>
            </a:r>
          </a:p>
          <a:p>
            <a:pPr lvl="1" eaLnBrk="1" hangingPunct="1"/>
            <a:r>
              <a:rPr lang="en-US" sz="2400" smtClean="0"/>
              <a:t>Input – Process – Output</a:t>
            </a:r>
          </a:p>
          <a:p>
            <a:pPr lvl="1" eaLnBrk="1" hangingPunct="1"/>
            <a:r>
              <a:rPr lang="en-US" sz="2400" smtClean="0"/>
              <a:t>Basic subparts to any program</a:t>
            </a:r>
          </a:p>
          <a:p>
            <a:pPr lvl="1" eaLnBrk="1" hangingPunct="1"/>
            <a:r>
              <a:rPr lang="en-US" sz="2400" smtClean="0"/>
              <a:t>Use functions for these "pieces"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B3FC23-989B-47E1-9D89-B29A300E5B4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Void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1051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Function definition:</a:t>
            </a:r>
            <a:br>
              <a:rPr lang="en-US" sz="2400" smtClean="0"/>
            </a:br>
            <a:r>
              <a:rPr lang="en-US" sz="2400" smtClean="0"/>
              <a:t>void showResults(double fDegrees, double cDegrees)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cout.setf(ios::fixed);</a:t>
            </a:r>
            <a:br>
              <a:rPr lang="en-US" sz="2400" smtClean="0"/>
            </a:br>
            <a:r>
              <a:rPr lang="en-US" sz="2400" smtClean="0"/>
              <a:t>	cout.setf(ios::showpoint);</a:t>
            </a:r>
            <a:br>
              <a:rPr lang="en-US" sz="2400" smtClean="0"/>
            </a:br>
            <a:r>
              <a:rPr lang="en-US" sz="2400" smtClean="0"/>
              <a:t>	cout.precision(1);</a:t>
            </a:r>
            <a:br>
              <a:rPr lang="en-US" sz="2400" smtClean="0"/>
            </a:br>
            <a:r>
              <a:rPr lang="en-US" sz="2400" smtClean="0"/>
              <a:t>	cout 	&lt;&lt; fDegrees</a:t>
            </a:r>
            <a:br>
              <a:rPr lang="en-US" sz="2400" smtClean="0"/>
            </a:br>
            <a:r>
              <a:rPr lang="en-US" sz="2400" smtClean="0"/>
              <a:t>		&lt;&lt; " degrees fahrenheit equals \n"</a:t>
            </a:r>
            <a:br>
              <a:rPr lang="en-US" sz="2400" smtClean="0"/>
            </a:br>
            <a:r>
              <a:rPr lang="en-US" sz="2400" smtClean="0"/>
              <a:t>		&lt;&lt; cDegrees &lt;&lt; " degrees celsius.\n";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Notice: no return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Optional for void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6CDADEB-4CEA-4605-9827-A8A04251E3B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Void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Same as calling predefined void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From some other function, like main():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showResults(degreesF, degreesC);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showResults(32.5, 0.3);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Notice no assignment, since no </a:t>
            </a:r>
            <a:br>
              <a:rPr lang="en-US" sz="2800" smtClean="0"/>
            </a:br>
            <a:r>
              <a:rPr lang="en-US" sz="2800" smtClean="0"/>
              <a:t>value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Actual arguments (degreesF, degreesC)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Passed to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Function is called to "do it’s job" with the </a:t>
            </a:r>
            <a:br>
              <a:rPr lang="en-US" sz="2400" smtClean="0"/>
            </a:br>
            <a:r>
              <a:rPr lang="en-US" sz="2400" smtClean="0"/>
              <a:t>data passed 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A3B1E1D-CB7C-4167-B392-988F569FA81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Return Statements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Transfers control back to "calling" function</a:t>
            </a:r>
          </a:p>
          <a:p>
            <a:pPr lvl="1" eaLnBrk="1" hangingPunct="1"/>
            <a:r>
              <a:rPr lang="en-US" sz="2400" smtClean="0"/>
              <a:t>For return type other than void, MUST have</a:t>
            </a:r>
            <a:br>
              <a:rPr lang="en-US" sz="2400" smtClean="0"/>
            </a:br>
            <a:r>
              <a:rPr lang="en-US" sz="2400" smtClean="0"/>
              <a:t>return statement</a:t>
            </a:r>
          </a:p>
          <a:p>
            <a:pPr lvl="1" eaLnBrk="1" hangingPunct="1"/>
            <a:r>
              <a:rPr lang="en-US" sz="2400" smtClean="0"/>
              <a:t>Typically the LAST statement in </a:t>
            </a:r>
            <a:br>
              <a:rPr lang="en-US" sz="2400" smtClean="0"/>
            </a:br>
            <a:r>
              <a:rPr lang="en-US" sz="2400" smtClean="0"/>
              <a:t>function 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return statement optional for void functions</a:t>
            </a:r>
          </a:p>
          <a:p>
            <a:pPr lvl="1" eaLnBrk="1" hangingPunct="1"/>
            <a:r>
              <a:rPr lang="en-US" sz="2400" smtClean="0"/>
              <a:t>Closing } would implicitly return control from</a:t>
            </a:r>
            <a:br>
              <a:rPr lang="en-US" sz="2400" smtClean="0"/>
            </a:br>
            <a:r>
              <a:rPr lang="en-US" sz="2400" smtClean="0"/>
              <a:t>void 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2C6C7CE-0B95-4B81-AFEB-BE70A6CBBD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Preconditions and Postconditions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 to "I-P-O" discussion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Comment function declaration:</a:t>
            </a:r>
            <a:br>
              <a:rPr lang="en-US" sz="2800" smtClean="0"/>
            </a:br>
            <a:r>
              <a:rPr lang="en-US" sz="2000" smtClean="0"/>
              <a:t>void showInterest(double balance, double rate);</a:t>
            </a:r>
            <a:br>
              <a:rPr lang="en-US" sz="2000" smtClean="0"/>
            </a:br>
            <a:r>
              <a:rPr lang="en-US" sz="2000" smtClean="0"/>
              <a:t>//Precondition: balance is nonnegative account balance</a:t>
            </a:r>
            <a:br>
              <a:rPr lang="en-US" sz="2000" smtClean="0"/>
            </a:br>
            <a:r>
              <a:rPr lang="en-US" sz="2000" smtClean="0"/>
              <a:t>//		rate is interest rate as percentage</a:t>
            </a:r>
            <a:br>
              <a:rPr lang="en-US" sz="2000" smtClean="0"/>
            </a:br>
            <a:r>
              <a:rPr lang="en-US" sz="2000" smtClean="0"/>
              <a:t>//Postcondition: amount of interest on given balance,</a:t>
            </a:r>
            <a:br>
              <a:rPr lang="en-US" sz="2000" smtClean="0"/>
            </a:br>
            <a:r>
              <a:rPr lang="en-US" sz="2000" smtClean="0"/>
              <a:t>//		at given rate 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Often called Inputs &amp; Outputs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73A37F-A65A-401C-A884-07128C7B2E5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main(): "Special"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 main() IS a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"Special" in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and only one function called main()</a:t>
            </a:r>
            <a:br>
              <a:rPr lang="en-US" sz="2400" smtClean="0"/>
            </a:br>
            <a:r>
              <a:rPr lang="en-US" sz="2400" smtClean="0"/>
              <a:t>will exist in a program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Who calls main()?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Tradition holds it should have return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Value returned to "caller"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Here: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Should return "int" or "void"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554388A-90A9-4784-91F8-CC61C71EF3E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Rules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Declared inside body of given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Available only within that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Can have variables with same names declared in different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Scope is local: "that function is it’s scope"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Local variables preferred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Maintain individual control over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Need to know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Functions should declare whatever local data needed to "do their job"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4F9C2B2-F600-4C64-B4B0-96C152C56AA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Procedural Abstraction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Need to know "what" function does, not</a:t>
            </a:r>
            <a:br>
              <a:rPr lang="en-US" sz="2800" smtClean="0"/>
            </a:br>
            <a:r>
              <a:rPr lang="en-US" sz="2800" smtClean="0"/>
              <a:t>"how" it does it!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Think "black box"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Device you know how to use, but not it’s</a:t>
            </a:r>
            <a:br>
              <a:rPr lang="en-US" sz="2400" smtClean="0"/>
            </a:br>
            <a:r>
              <a:rPr lang="en-US" sz="2400" smtClean="0"/>
              <a:t>method of operation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Implement functions like black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User of function only needs: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Does NOT need 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Information Hiding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Hide details of "how" function does it’s job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26F4BF4-6A0F-4D5B-9B6F-A41703A21C6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Global Constants </a:t>
            </a:r>
            <a:br>
              <a:rPr lang="en-US" sz="3600"/>
            </a:br>
            <a:r>
              <a:rPr lang="en-US" sz="3600"/>
              <a:t>and Global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Declared "outside" function body</a:t>
            </a:r>
          </a:p>
          <a:p>
            <a:pPr lvl="1" eaLnBrk="1" hangingPunct="1"/>
            <a:r>
              <a:rPr lang="en-US" sz="2000" smtClean="0"/>
              <a:t>Global to all functions in that file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Declared "inside" function body</a:t>
            </a:r>
          </a:p>
          <a:p>
            <a:pPr lvl="1" eaLnBrk="1" hangingPunct="1"/>
            <a:r>
              <a:rPr lang="en-US" sz="2000" smtClean="0"/>
              <a:t>Local to that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Global declarations typical for constants:</a:t>
            </a:r>
          </a:p>
          <a:p>
            <a:pPr lvl="1" eaLnBrk="1" hangingPunct="1"/>
            <a:r>
              <a:rPr lang="en-US" sz="2000" smtClean="0"/>
              <a:t>const double TAXRATE = 0.05;</a:t>
            </a:r>
          </a:p>
          <a:p>
            <a:pPr lvl="1" eaLnBrk="1" hangingPunct="1"/>
            <a:r>
              <a:rPr lang="en-US" sz="2000" smtClean="0"/>
              <a:t>Declare globally so all functions have scope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Global variables?</a:t>
            </a:r>
          </a:p>
          <a:p>
            <a:pPr lvl="1" eaLnBrk="1" hangingPunct="1"/>
            <a:r>
              <a:rPr lang="en-US" sz="2000" smtClean="0"/>
              <a:t>Possible, but SELDOM-USED</a:t>
            </a:r>
          </a:p>
          <a:p>
            <a:pPr lvl="1" eaLnBrk="1" hangingPunct="1"/>
            <a:r>
              <a:rPr lang="en-US" sz="2000" smtClean="0"/>
              <a:t>Dangerous: no control over usage!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33A3588-F971-418A-A700-A3671201620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Declare data inside compound statement</a:t>
            </a:r>
          </a:p>
          <a:p>
            <a:pPr lvl="1" eaLnBrk="1" hangingPunct="1"/>
            <a:r>
              <a:rPr lang="en-US" sz="2000" smtClean="0"/>
              <a:t>Called a "block"</a:t>
            </a:r>
          </a:p>
          <a:p>
            <a:pPr lvl="1" eaLnBrk="1" hangingPunct="1"/>
            <a:r>
              <a:rPr lang="en-US" sz="2000" smtClean="0"/>
              <a:t>Has "block-scope"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Note: all function definitions are blocks!</a:t>
            </a:r>
          </a:p>
          <a:p>
            <a:pPr lvl="1" eaLnBrk="1" hangingPunct="1"/>
            <a:r>
              <a:rPr lang="en-US" sz="2000" smtClean="0"/>
              <a:t>This provides local "function-scope"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Loop blocks:</a:t>
            </a:r>
            <a:br>
              <a:rPr lang="en-US" sz="2400" smtClean="0"/>
            </a:br>
            <a:r>
              <a:rPr lang="en-US" sz="2400" smtClean="0"/>
              <a:t>for (int ctr=0;ctr&lt;10;ctr++)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sum+=ctr;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/>
            <a:r>
              <a:rPr lang="en-US" sz="2000" smtClean="0"/>
              <a:t>Variable ctr has scope in loop body block only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838EBD-6646-4222-B302-299FBB290D9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Scope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Same name variables declared in</a:t>
            </a:r>
            <a:br>
              <a:rPr lang="en-US" smtClean="0"/>
            </a:br>
            <a:r>
              <a:rPr lang="en-US" smtClean="0"/>
              <a:t>multiple blocks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Very legal; scope is "block-scope"</a:t>
            </a:r>
          </a:p>
          <a:p>
            <a:pPr lvl="1" eaLnBrk="1" hangingPunct="1"/>
            <a:r>
              <a:rPr lang="en-US" smtClean="0"/>
              <a:t>No ambiguity</a:t>
            </a:r>
          </a:p>
          <a:p>
            <a:pPr lvl="1" eaLnBrk="1" hangingPunct="1"/>
            <a:r>
              <a:rPr lang="en-US" smtClean="0"/>
              <a:t>Each name is distinct within its scope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BE3C21-E67D-422D-A775-2D225503ACF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Predefined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Libraries full of functions for our use!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Two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Those that return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Those that do not (void)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Must "#include" appropriate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&lt;cmath&gt;, &lt;cstdlib&gt; (Original "C" libraries)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&lt;iostream&gt; (for cout, cin)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16609D4-5786-4B86-BFE1-F68AC960CF7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Two kinds of functions:</a:t>
            </a:r>
          </a:p>
          <a:p>
            <a:pPr lvl="1" eaLnBrk="1" hangingPunct="1"/>
            <a:r>
              <a:rPr lang="en-US" sz="2400" smtClean="0"/>
              <a:t>"Return-a-value" and void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Functions should be "black boxes"</a:t>
            </a:r>
          </a:p>
          <a:p>
            <a:pPr lvl="1" eaLnBrk="1" hangingPunct="1"/>
            <a:r>
              <a:rPr lang="en-US" sz="2400" smtClean="0"/>
              <a:t>Hide "how" details</a:t>
            </a:r>
          </a:p>
          <a:p>
            <a:pPr lvl="1" eaLnBrk="1" hangingPunct="1"/>
            <a:r>
              <a:rPr lang="en-US" sz="2400" smtClean="0"/>
              <a:t>Declare own local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Function declarations should self-document</a:t>
            </a:r>
          </a:p>
          <a:p>
            <a:pPr lvl="1" eaLnBrk="1" hangingPunct="1"/>
            <a:r>
              <a:rPr lang="en-US" sz="2400" smtClean="0"/>
              <a:t>Provide pre- &amp; post-conditions in comments</a:t>
            </a:r>
          </a:p>
          <a:p>
            <a:pPr lvl="1" eaLnBrk="1" hangingPunct="1"/>
            <a:r>
              <a:rPr lang="en-US" sz="2400" smtClean="0"/>
              <a:t>Provide all "caller" needs for 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027E006-D6AB-4469-8F4E-5654C7AE42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Local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Declared in function definition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Global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Declared above 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OK for constants, not for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Formal: In function declaration and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Placeholder for incoming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Actual: In 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Actual data passed to 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9D458A2-6A46-429E-A187-6BCDCDF3DA2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Predefined Functions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800"/>
              <a:t>Math functions very plentiful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Found in library &lt;cmath.h&gt;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Most return a value (the "answer")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800"/>
              <a:t>Example: theRoot = sqrt(9.0);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Components:</a:t>
            </a:r>
            <a:br>
              <a:rPr lang="en-US" sz="2400"/>
            </a:br>
            <a:r>
              <a:rPr lang="en-US" sz="2400"/>
              <a:t>sqrt =		name of library function</a:t>
            </a:r>
            <a:br>
              <a:rPr lang="en-US" sz="2400"/>
            </a:br>
            <a:r>
              <a:rPr lang="en-US" sz="2400"/>
              <a:t>theRoot =	variable used to assign "answer" to</a:t>
            </a:r>
            <a:br>
              <a:rPr lang="en-US" sz="2400"/>
            </a:br>
            <a:r>
              <a:rPr lang="en-US" sz="2400"/>
              <a:t>9.0 =		argument or "starting input" for function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In I-P-O: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000"/>
              <a:t>I =	9.0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000"/>
              <a:t>P =	"compute the square root"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000"/>
              <a:t>O =	3, which is returned &amp; assigned to theRoot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D9DA3ED-0E9A-457D-B811-A8B089A56F6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Function Call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Back to this assignment:</a:t>
            </a:r>
            <a:br>
              <a:rPr lang="en-US" sz="2800" smtClean="0"/>
            </a:br>
            <a:r>
              <a:rPr lang="en-US" sz="2800" smtClean="0"/>
              <a:t>	theRoot = sqrt(9.0);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The expression "sqrt(9.0)" is known as a</a:t>
            </a:r>
            <a:br>
              <a:rPr lang="en-US" sz="2400" smtClean="0"/>
            </a:br>
            <a:r>
              <a:rPr lang="en-US" sz="2400" smtClean="0"/>
              <a:t>function </a:t>
            </a:r>
            <a:r>
              <a:rPr lang="en-US" sz="2400" i="1" smtClean="0"/>
              <a:t>call</a:t>
            </a:r>
            <a:r>
              <a:rPr lang="en-US" sz="2400" smtClean="0"/>
              <a:t>, or function </a:t>
            </a:r>
            <a:r>
              <a:rPr lang="en-US" sz="2400" i="1" smtClean="0"/>
              <a:t>invocation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The argument in a function call (9.0) can be a</a:t>
            </a:r>
            <a:br>
              <a:rPr lang="en-US" sz="2400" smtClean="0"/>
            </a:br>
            <a:r>
              <a:rPr lang="en-US" sz="2400" smtClean="0"/>
              <a:t>literal, a variable, or an expression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The call itself can be part of an expression:</a:t>
            </a:r>
          </a:p>
          <a:p>
            <a:pPr lvl="2" eaLnBrk="1" hangingPunct="1"/>
            <a:r>
              <a:rPr lang="en-US" sz="2000" smtClean="0"/>
              <a:t>bonus = sqrt(sales)/10;</a:t>
            </a:r>
          </a:p>
          <a:p>
            <a:pPr lvl="2" eaLnBrk="1" hangingPunct="1"/>
            <a:r>
              <a:rPr lang="en-US" sz="2000" smtClean="0"/>
              <a:t>A function call is allowed wherever it’s legal to use</a:t>
            </a:r>
            <a:br>
              <a:rPr lang="en-US" sz="2000" smtClean="0"/>
            </a:br>
            <a:r>
              <a:rPr lang="en-US" sz="2000" smtClean="0"/>
              <a:t>an expression of the function’s return type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1BA921E-258C-461E-B726-D0194D1C9BB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 Larger Example: </a:t>
            </a:r>
            <a:br>
              <a:rPr lang="en-US" sz="3200"/>
            </a:br>
            <a:r>
              <a:rPr lang="en-US" sz="3200" b="1"/>
              <a:t>Display 3.1  </a:t>
            </a:r>
            <a:r>
              <a:rPr lang="en-US" sz="3200"/>
              <a:t>A Predefined Function That Returns a Value (1 of 2)</a:t>
            </a:r>
          </a:p>
        </p:txBody>
      </p:sp>
      <p:pic>
        <p:nvPicPr>
          <p:cNvPr id="19459" name="Picture 5" descr="C:\WINDOWS\Desktop\Oh_type\sacitch_C++_ppt\gif\savitchc03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2600"/>
            <a:ext cx="77724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A3EB06-CF8F-4728-93EA-26F7FF220ED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 Larger Example: </a:t>
            </a:r>
            <a:br>
              <a:rPr lang="en-US" sz="3200"/>
            </a:br>
            <a:r>
              <a:rPr lang="en-US" sz="3200" b="1"/>
              <a:t>Display 3.1  </a:t>
            </a:r>
            <a:r>
              <a:rPr lang="en-US" sz="3200"/>
              <a:t>A Predefined Function That Returns a Value (2 of 2)</a:t>
            </a:r>
          </a:p>
        </p:txBody>
      </p:sp>
      <p:pic>
        <p:nvPicPr>
          <p:cNvPr id="20483" name="Picture 4" descr="C:\WINDOWS\Desktop\Oh_type\sacitch_C++_ppt\gif\savitchc03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66900"/>
            <a:ext cx="77724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EDF3E4-7B20-4F4C-BD7C-51100DD9209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Predefined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347913" algn="l"/>
              </a:tabLst>
            </a:pPr>
            <a:r>
              <a:rPr lang="en-US" sz="2800" smtClean="0"/>
              <a:t>#include &lt;cstdlib&gt;</a:t>
            </a:r>
          </a:p>
          <a:p>
            <a:pPr lvl="1" eaLnBrk="1" hangingPunct="1">
              <a:spcBef>
                <a:spcPct val="50000"/>
              </a:spcBef>
              <a:tabLst>
                <a:tab pos="2347913" algn="l"/>
              </a:tabLst>
            </a:pPr>
            <a:r>
              <a:rPr lang="en-US" sz="2400" smtClean="0"/>
              <a:t>Library contains functions like: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smtClean="0"/>
              <a:t>abs()	// Returns absolute value of an int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smtClean="0"/>
              <a:t>labs()	// Returns absolute value of a long int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smtClean="0"/>
              <a:t>*fabs()	// Returns absolute value of a float</a:t>
            </a:r>
          </a:p>
          <a:p>
            <a:pPr lvl="1" eaLnBrk="1" hangingPunct="1">
              <a:spcBef>
                <a:spcPct val="50000"/>
              </a:spcBef>
              <a:tabLst>
                <a:tab pos="2347913" algn="l"/>
              </a:tabLst>
            </a:pPr>
            <a:r>
              <a:rPr lang="en-US" sz="2400" smtClean="0"/>
              <a:t>*fabs() is actually in library &lt;cmath&gt;!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smtClean="0"/>
              <a:t>Can be confusing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smtClean="0"/>
              <a:t>Remember: libraries were added after C++ was</a:t>
            </a:r>
            <a:br>
              <a:rPr lang="en-US" sz="2000" smtClean="0"/>
            </a:br>
            <a:r>
              <a:rPr lang="en-US" sz="2000" smtClean="0"/>
              <a:t>"born," in incremental phases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smtClean="0"/>
              <a:t>Refer to appendices/manuals for details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56B5C05-6084-4095-A146-FBC62256351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Addison-Wesley.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1399</Words>
  <Application>Microsoft Office PowerPoint</Application>
  <PresentationFormat>On-screen Show (4:3)</PresentationFormat>
  <Paragraphs>411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Chapter 3</vt:lpstr>
      <vt:lpstr>Learning Objectives</vt:lpstr>
      <vt:lpstr> Introduction to Functions</vt:lpstr>
      <vt:lpstr>Predefined Functions</vt:lpstr>
      <vt:lpstr>Using Predefined Functions</vt:lpstr>
      <vt:lpstr>The Function Call</vt:lpstr>
      <vt:lpstr>A Larger Example:  Display 3.1  A Predefined Function That Returns a Value (1 of 2)</vt:lpstr>
      <vt:lpstr>A Larger Example:  Display 3.1  A Predefined Function That Returns a Value (2 of 2)</vt:lpstr>
      <vt:lpstr>More Predefined Functions</vt:lpstr>
      <vt:lpstr>More Math Functions</vt:lpstr>
      <vt:lpstr>Even More Math Functions:  Display 3.2  Some Predefined  Functions (1 of 2)</vt:lpstr>
      <vt:lpstr>Even More Math Functions:  Display 3.2  Some Predefined  Functions (2 of 2)</vt:lpstr>
      <vt:lpstr>Predefined Void Functions</vt:lpstr>
      <vt:lpstr>Random Number Generator</vt:lpstr>
      <vt:lpstr>Random Number Seed</vt:lpstr>
      <vt:lpstr>Random Examples</vt:lpstr>
      <vt:lpstr>Programmer-Defined Functions</vt:lpstr>
      <vt:lpstr>Components of Function Use</vt:lpstr>
      <vt:lpstr>Function Declaration</vt:lpstr>
      <vt:lpstr>Function Definition</vt:lpstr>
      <vt:lpstr>Function Definition Placement</vt:lpstr>
      <vt:lpstr>Function Call</vt:lpstr>
      <vt:lpstr>Function Example:  Display 3.5  A Function to Calculate Total Cost (1 of 2)</vt:lpstr>
      <vt:lpstr>Function Example:  Display 3.5  A Function to Calculate Total Cost (1 of 2)</vt:lpstr>
      <vt:lpstr>Alternative Function Declaration</vt:lpstr>
      <vt:lpstr>Parameter vs. Argument</vt:lpstr>
      <vt:lpstr>Functions Calling Functions</vt:lpstr>
      <vt:lpstr>Boolean Return-Type Functions</vt:lpstr>
      <vt:lpstr>Declaring Void Functions</vt:lpstr>
      <vt:lpstr>Declaring Void Functions</vt:lpstr>
      <vt:lpstr>Calling Void Functions</vt:lpstr>
      <vt:lpstr>More on Return Statements</vt:lpstr>
      <vt:lpstr>Preconditions and Postconditions</vt:lpstr>
      <vt:lpstr>main(): "Special"</vt:lpstr>
      <vt:lpstr>Scope Rules</vt:lpstr>
      <vt:lpstr>Procedural Abstraction</vt:lpstr>
      <vt:lpstr>Global Constants  and Global Variables</vt:lpstr>
      <vt:lpstr>Blocks</vt:lpstr>
      <vt:lpstr>Nested Scope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20</cp:revision>
  <dcterms:created xsi:type="dcterms:W3CDTF">2006-08-16T00:00:00Z</dcterms:created>
  <dcterms:modified xsi:type="dcterms:W3CDTF">2015-04-01T08:56:33Z</dcterms:modified>
</cp:coreProperties>
</file>