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9.xml" ContentType="application/vnd.openxmlformats-officedocument.presentationml.tags+xml"/>
  <Override PartName="/ppt/notesSlides/notesSlide35.xml" ContentType="application/vnd.openxmlformats-officedocument.presentationml.notesSlide+xml"/>
  <Override PartName="/ppt/tags/tag10.xml" ContentType="application/vnd.openxmlformats-officedocument.presentationml.tags+xml"/>
  <Override PartName="/ppt/notesSlides/notesSlide36.xml" ContentType="application/vnd.openxmlformats-officedocument.presentationml.notesSlide+xml"/>
  <Override PartName="/ppt/tags/tag1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684862-E5EB-43D7-BF4C-7C21774D01E5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DDF26-E9A1-4AC2-917D-C882DEAC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2A007-6476-416D-9948-2B4A72E381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93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325764-8A54-4C8F-A5AF-94AA8584EE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2076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7734EC-ABD0-4CDE-B11A-CB4F7BE20D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3726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9DF9-50F9-45C3-9B45-D7D3843DE2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665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28C5F-05EE-4D43-9D93-1A32C8DC2B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542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820E88-6F07-43FC-AD89-0ED14ADB40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405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EBDF7E-A275-415A-96EC-21EFE9AC84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75309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461662-4882-4256-9DD4-09A037D0FD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985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014E93-77DD-41FD-931E-079C581272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8189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EA1D7-B49E-4CBA-BDF7-0EE6AC396A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79560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F00265-80E0-47D1-8A74-3FB1872451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4761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09A506-B3B3-4123-9A81-36E5E2CAE4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39005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B4293-C166-48ED-8A2E-6455149315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62155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DBCB6A-7123-4A13-9AD9-50D9B924D4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7577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131CB-17AD-4E47-88B2-4BC605DFB42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22672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C1FD5-3AE2-4F3C-8BBC-15E8814954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674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16146B-847E-452F-8B0F-F526A33D8A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8905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D76E1B-C4A7-4BBB-9A12-FABD90B21C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63066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9E9B16-9F5E-4190-9E3E-829BACEFE9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88381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3AED1-3145-42B2-920E-8BBE276410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80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4B62D2-464D-4F22-B366-A77E6C5981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10715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EBD0B-61FA-4C5A-9FBF-9428109523E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521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F40F6-5A00-4781-841B-26B828A565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09137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87409-4A21-47D5-A111-6CB46ED936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151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83101B-BB0E-47D2-9888-67C84E8797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42638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2C0D4-474A-4AB8-8D9B-9F952F4284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7516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8CE3A-22A3-4446-997E-BB0E2A0C28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60325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A4FC6-1681-4D09-AC0C-B2339A6F0B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23881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38B36-1490-4DA0-B3E7-37B3879AF1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55179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F8435-48DA-4B8B-A4A9-EBF0507480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21337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712997-E0C9-44E0-90D7-0D69674316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46085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2BCB-1635-4E59-B1D3-8787168D6A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86166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DB0D58-5F0E-4846-BD8F-2EB469D609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8579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7EF00-A0BD-4B63-92FD-830B6550A6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44270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C0B2FB-57B3-42C0-AAE0-8F659B8683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525908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9E9309-1C70-4318-A9DB-9B33E26B8F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9218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6B9435-E8BC-493F-BCC8-47CA6498D4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9170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75705B-57DF-455A-A78A-1B4D861D0C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846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904FA-06F1-460E-A72C-23218B40E2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9229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27FD7-75DA-42AF-A181-89AF4AB87E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2965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32A16-E3BA-4994-9341-652DE4E576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4788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821B-9E64-4A98-A5C3-D5478C82A3E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58DC7D9-1C9C-4115-A3DA-CF1766B5C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E8C0-F6DE-4D76-9833-FA5CDAA6853B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0EAE7F-F153-445F-B2C5-F8AC3884B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F679-1BB3-414F-835C-6E59E8770FE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54BDE4E-8518-4324-BCF5-DCD5DBF3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8874-394F-4DF0-BAA8-8C0FB8F3B47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B54D787-0B5D-4654-9621-51222D8CA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0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931C-2207-48E5-B994-028F186F03A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A49AC52-B785-41DC-9342-BB37626F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D0A21-00BA-4A8B-9092-CDB0C092C98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31CDBF2-D551-4EC1-BD41-07BF2E193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0216D-E3F7-44AB-9239-DDFE4FCBB63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AD40884-2078-4BC0-91EE-745E1EBE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D552-8704-4543-8A96-5754E8C44FE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9145A52-100A-459B-937A-F27527296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DDF8-3C30-443F-90A4-664247657E9F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3AC4520-978E-4A7A-BF59-E50235641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32D9F-9757-45F7-8D07-F9A7A477DBF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4D9A2E3-244E-4EF7-8272-7035E177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8E6E0-7250-4939-85FD-076F0A63FD7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F5DDD88-1EFB-4894-B930-F45D978E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743D9F1-FB07-4D26-802F-18A4261614AE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2012 </a:t>
            </a:r>
            <a:r>
              <a:rPr lang="en-US" dirty="0"/>
              <a:t>Pearson Addison-Wesley. All rights reserved.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1D8E8D1-06B2-4B43-9E11-C4A0B233D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Parameters </a:t>
            </a:r>
            <a:br>
              <a:rPr lang="en-US" dirty="0" smtClean="0"/>
            </a:br>
            <a:r>
              <a:rPr lang="en-US" dirty="0" smtClean="0"/>
              <a:t>and Overloading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(1 of 3)</a:t>
            </a:r>
          </a:p>
        </p:txBody>
      </p:sp>
      <p:pic>
        <p:nvPicPr>
          <p:cNvPr id="22531" name="Picture 4" descr="C:\WINDOWS\Desktop\Oh_type\sacitch_C++_ppt\gif\savitchc0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68463"/>
            <a:ext cx="6915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0AC4146-8B6A-446F-9F94-B4D3DB0179C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(2 of 3)</a:t>
            </a:r>
          </a:p>
        </p:txBody>
      </p:sp>
      <p:pic>
        <p:nvPicPr>
          <p:cNvPr id="23555" name="Picture 6" descr="C:\WINDOWS\Desktop\Oh_type\sacitch_C++_ppt\gif\savitchc04d02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87525"/>
            <a:ext cx="4914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2756AB-DE02-438F-993C-085768C4D7C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(3 of 3)</a:t>
            </a:r>
          </a:p>
        </p:txBody>
      </p:sp>
      <p:pic>
        <p:nvPicPr>
          <p:cNvPr id="24579" name="Picture 4" descr="C:\WINDOWS\Desktop\Oh_type\sacitch_C++_ppt\gif\savitchc0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514600"/>
            <a:ext cx="7772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1419A7B-F595-4834-A93D-B3C960E3C64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Details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really passed in?</a:t>
            </a:r>
          </a:p>
          <a:p>
            <a:pPr eaLnBrk="1" hangingPunct="1"/>
            <a:r>
              <a:rPr lang="en-US" smtClean="0"/>
              <a:t>A "reference" back to caller’s</a:t>
            </a:r>
            <a:br>
              <a:rPr lang="en-US" smtClean="0"/>
            </a:br>
            <a:r>
              <a:rPr lang="en-US" smtClean="0"/>
              <a:t>actual argument!</a:t>
            </a:r>
          </a:p>
          <a:p>
            <a:pPr lvl="1" eaLnBrk="1" hangingPunct="1"/>
            <a:r>
              <a:rPr lang="en-US" smtClean="0"/>
              <a:t>Refers to memory location of </a:t>
            </a:r>
            <a:br>
              <a:rPr lang="en-US" smtClean="0"/>
            </a:br>
            <a:r>
              <a:rPr lang="en-US" smtClean="0"/>
              <a:t>actual argument</a:t>
            </a:r>
          </a:p>
          <a:p>
            <a:pPr lvl="1" eaLnBrk="1" hangingPunct="1"/>
            <a:r>
              <a:rPr lang="en-US" smtClean="0"/>
              <a:t>Called "address", which is a unique number</a:t>
            </a:r>
            <a:br>
              <a:rPr lang="en-US" smtClean="0"/>
            </a:br>
            <a:r>
              <a:rPr lang="en-US" smtClean="0"/>
              <a:t>referring to distinct place 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7A49D8C-86E7-45CA-B495-5971831EDD4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 Reference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Reference arguments inherently</a:t>
            </a:r>
            <a:br>
              <a:rPr lang="en-US" sz="2800" smtClean="0"/>
            </a:br>
            <a:r>
              <a:rPr lang="en-US" sz="2800" smtClean="0"/>
              <a:t>"dangerous"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Caller’s data 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Often this is desired, sometimes not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To "protect" data, &amp; still pass by 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const keyword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void sendConstRef(	const int &amp;par1,</a:t>
            </a:r>
            <a:br>
              <a:rPr lang="en-US" sz="2000" smtClean="0"/>
            </a:br>
            <a:r>
              <a:rPr lang="en-US" sz="2000" smtClean="0"/>
              <a:t>			const int &amp;par2);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Makes arguments "read-only" by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 changes allowed inside function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7FE09B-3652-493C-A744-5B31E72A26D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and Arguments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Confusing terms, often used interchangeably</a:t>
            </a:r>
          </a:p>
          <a:p>
            <a:pPr eaLnBrk="1" hangingPunct="1"/>
            <a:r>
              <a:rPr lang="en-US" sz="2800" smtClean="0"/>
              <a:t>True meanings:</a:t>
            </a:r>
          </a:p>
          <a:p>
            <a:pPr lvl="1" eaLnBrk="1" hangingPunct="1"/>
            <a:r>
              <a:rPr lang="en-US" sz="2400" smtClean="0"/>
              <a:t>Formal parameters</a:t>
            </a:r>
          </a:p>
          <a:p>
            <a:pPr lvl="2" eaLnBrk="1" hangingPunct="1"/>
            <a:r>
              <a:rPr lang="en-US" sz="2000" smtClean="0"/>
              <a:t>In function declaration and function definition</a:t>
            </a:r>
          </a:p>
          <a:p>
            <a:pPr lvl="1" eaLnBrk="1" hangingPunct="1"/>
            <a:r>
              <a:rPr lang="en-US" sz="2400" smtClean="0"/>
              <a:t>Arguments</a:t>
            </a:r>
          </a:p>
          <a:p>
            <a:pPr lvl="2" eaLnBrk="1" hangingPunct="1"/>
            <a:r>
              <a:rPr lang="en-US" sz="2000" smtClean="0"/>
              <a:t>Used to "fill-in" a formal parameter</a:t>
            </a:r>
          </a:p>
          <a:p>
            <a:pPr lvl="2" eaLnBrk="1" hangingPunct="1"/>
            <a:r>
              <a:rPr lang="en-US" sz="2000" smtClean="0"/>
              <a:t>In function call (argument list)</a:t>
            </a:r>
          </a:p>
          <a:p>
            <a:pPr lvl="1" eaLnBrk="1" hangingPunct="1"/>
            <a:r>
              <a:rPr lang="en-US" sz="2400" smtClean="0"/>
              <a:t>Call-by-value &amp; Call-by-reference</a:t>
            </a:r>
          </a:p>
          <a:p>
            <a:pPr lvl="2" eaLnBrk="1" hangingPunct="1"/>
            <a:r>
              <a:rPr lang="en-US" sz="2000" smtClean="0"/>
              <a:t>Simply the "mechanism" used in plug-in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650F2D9-94C2-40DA-AA30-E8397AD61C6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 Parameter 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combine passing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Parameter lists can include pass-by-value</a:t>
            </a:r>
            <a:br>
              <a:rPr lang="en-US" sz="2800" smtClean="0"/>
            </a:br>
            <a:r>
              <a:rPr lang="en-US" sz="2800" smtClean="0"/>
              <a:t>and pass-by-reference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Order of arguments in list is critical:</a:t>
            </a:r>
            <a:br>
              <a:rPr lang="en-US" sz="2800" smtClean="0"/>
            </a:br>
            <a:r>
              <a:rPr lang="en-US" sz="2800" smtClean="0"/>
              <a:t>void mixedCall(int &amp; par1, int par2, double &amp; par3);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 call:</a:t>
            </a:r>
            <a:br>
              <a:rPr lang="en-US" sz="2400" smtClean="0"/>
            </a:br>
            <a:r>
              <a:rPr lang="en-US" sz="2400" smtClean="0"/>
              <a:t>mixedCall(arg1, arg2, arg3);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arg1 must be integer type, is passed by 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arg2 must be integer type, is passed by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arg3 must be double type, is passed by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13B678A-3F8B-4269-B98E-50ABA7ADFE4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Choosing Formal Parameter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Same rule as naming any identifier: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Meaningful names!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Functions as "self-contained modules"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Designed separately from rest of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Assigned to teams of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must "understand" proper function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OK if formal parameter names are same</a:t>
            </a:r>
            <a:br>
              <a:rPr lang="en-US" sz="2400" smtClean="0"/>
            </a:br>
            <a:r>
              <a:rPr lang="en-US" sz="2400" smtClean="0"/>
              <a:t>as argument names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Choose function names with same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FAF28B-DF5C-4E8C-9ED6-0B24C4B911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Same function name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Different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Two separate function definitions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Function "signature"</a:t>
            </a:r>
          </a:p>
          <a:p>
            <a:pPr lvl="1" eaLnBrk="1" hangingPunct="1"/>
            <a:r>
              <a:rPr lang="en-US" sz="2400" smtClean="0"/>
              <a:t>Function name &amp; parameter list</a:t>
            </a:r>
          </a:p>
          <a:p>
            <a:pPr lvl="1" eaLnBrk="1" hangingPunct="1"/>
            <a:r>
              <a:rPr lang="en-US" sz="2400" smtClean="0"/>
              <a:t>Must be "unique" for each 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Allows same task performed on different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D20A728-869E-4FD5-AA6A-319068F8F57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Example: Average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Function computes average of 2 numbers:</a:t>
            </a:r>
            <a:br>
              <a:rPr lang="en-US" sz="2400" smtClean="0"/>
            </a:br>
            <a:r>
              <a:rPr lang="en-US" sz="2400" smtClean="0"/>
              <a:t>double average(double n1, double n2)</a:t>
            </a:r>
            <a:br>
              <a:rPr lang="en-US" sz="24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return ((n1 + n2) / 2.0);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Now compute average of 3 numbers:</a:t>
            </a:r>
            <a:br>
              <a:rPr lang="en-US" sz="2400" smtClean="0"/>
            </a:br>
            <a:r>
              <a:rPr lang="en-US" sz="2400" smtClean="0"/>
              <a:t>double average(double n1, double n2, double n3)</a:t>
            </a:r>
            <a:br>
              <a:rPr lang="en-US" sz="24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return ((n1 + n2) / 2.0);</a:t>
            </a:r>
            <a:br>
              <a:rPr lang="en-US" sz="2000" smtClean="0"/>
            </a:br>
            <a:r>
              <a:rPr lang="en-US" sz="2000" smtClean="0"/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Same name, two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00706DD-A1C3-4A8B-BDB7-EB94EDE2334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Mixed parameter-lists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Overloading and Default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Examples,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Testing and Debugging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assert Macro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Stubs, 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EA604D3-7C50-45A4-B27A-7FF2982F53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Average() Cont’d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Which function gets called?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Depends on function call itself: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avg = average(5.2, 6.7);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Calls "two-parameter average()"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avg = average(6.5, 8.5, 4.2);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Calls "three-parameter average()"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Compiler resolves invocation based on</a:t>
            </a:r>
            <a:br>
              <a:rPr lang="en-US" sz="2800" smtClean="0"/>
            </a:br>
            <a:r>
              <a:rPr lang="en-US" sz="2800" smtClean="0"/>
              <a:t>signature of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"Matches" call with appropriate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considered separate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02BE594-47BB-4E8C-9B51-1C2825F42A8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Pitfall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overload "same-task" functions</a:t>
            </a:r>
          </a:p>
          <a:p>
            <a:pPr lvl="1" eaLnBrk="1" hangingPunct="1"/>
            <a:r>
              <a:rPr lang="en-US" smtClean="0"/>
              <a:t>A mpg() function should always perform</a:t>
            </a:r>
            <a:br>
              <a:rPr lang="en-US" smtClean="0"/>
            </a:br>
            <a:r>
              <a:rPr lang="en-US" smtClean="0"/>
              <a:t>same task, in all overloads</a:t>
            </a:r>
          </a:p>
          <a:p>
            <a:pPr lvl="1" eaLnBrk="1" hangingPunct="1"/>
            <a:r>
              <a:rPr lang="en-US" smtClean="0"/>
              <a:t>Otherwise, unpredictable results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C++ function call resolution:</a:t>
            </a:r>
          </a:p>
          <a:p>
            <a:pPr lvl="1"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: looks for exact signature</a:t>
            </a:r>
          </a:p>
          <a:p>
            <a:pPr lvl="1" eaLnBrk="1" hangingPunct="1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: looks for "compatible" signature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A74AA75-9D10-4D5D-AB02-DEA612FC359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: Exact Match</a:t>
            </a:r>
          </a:p>
          <a:p>
            <a:pPr lvl="1" eaLnBrk="1" hangingPunct="1"/>
            <a:r>
              <a:rPr lang="en-US" sz="2400" smtClean="0"/>
              <a:t>Looks for exact signature</a:t>
            </a:r>
          </a:p>
          <a:p>
            <a:pPr lvl="2" eaLnBrk="1" hangingPunct="1"/>
            <a:r>
              <a:rPr lang="en-US" sz="2000" smtClean="0"/>
              <a:t>Where no argument conversion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: Compatible Match</a:t>
            </a:r>
          </a:p>
          <a:p>
            <a:pPr lvl="1" eaLnBrk="1" hangingPunct="1"/>
            <a:r>
              <a:rPr lang="en-US" sz="2400" smtClean="0"/>
              <a:t>Looks for "compatible" signature where</a:t>
            </a:r>
            <a:br>
              <a:rPr lang="en-US" sz="2400" smtClean="0"/>
            </a:br>
            <a:r>
              <a:rPr lang="en-US" sz="2400" smtClean="0"/>
              <a:t>automatic type conversion is possible:</a:t>
            </a:r>
          </a:p>
          <a:p>
            <a:pPr lvl="2" eaLnBrk="1" hangingPunct="1"/>
            <a:r>
              <a:rPr lang="en-US" sz="2000" smtClean="0"/>
              <a:t>1</a:t>
            </a:r>
            <a:r>
              <a:rPr lang="en-US" sz="2000" baseline="30000" smtClean="0"/>
              <a:t>st</a:t>
            </a:r>
            <a:r>
              <a:rPr lang="en-US" sz="2000" smtClean="0"/>
              <a:t> with promotion (e.g., int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double)</a:t>
            </a:r>
          </a:p>
          <a:p>
            <a:pPr lvl="3" eaLnBrk="1" hangingPunct="1"/>
            <a:r>
              <a:rPr lang="en-US" sz="1800" smtClean="0"/>
              <a:t>No loss of data</a:t>
            </a:r>
          </a:p>
          <a:p>
            <a:pPr lvl="2" eaLnBrk="1" hangingPunct="1"/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with demotion (e.g., double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int)</a:t>
            </a:r>
          </a:p>
          <a:p>
            <a:pPr lvl="3" eaLnBrk="1" hangingPunct="1"/>
            <a:r>
              <a:rPr lang="en-US" sz="1800" smtClean="0"/>
              <a:t>Possible loss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872A628-9880-487C-86CC-AAC708C571A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Resolution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Given following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1.  void f(int n, double m);</a:t>
            </a:r>
            <a:br>
              <a:rPr lang="en-US" dirty="0" smtClean="0"/>
            </a:br>
            <a:r>
              <a:rPr lang="en-US" dirty="0" smtClean="0"/>
              <a:t>2.  void f(double n, 	int m);</a:t>
            </a:r>
            <a:br>
              <a:rPr lang="en-US" dirty="0" smtClean="0"/>
            </a:br>
            <a:r>
              <a:rPr lang="en-US" dirty="0" smtClean="0"/>
              <a:t>3.  void f(int n, int 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These calls:</a:t>
            </a:r>
            <a:br>
              <a:rPr lang="en-US" dirty="0" smtClean="0"/>
            </a:br>
            <a:r>
              <a:rPr lang="en-US" dirty="0" smtClean="0"/>
              <a:t>f(98, 99);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Calls #3</a:t>
            </a:r>
            <a:br>
              <a:rPr lang="en-US" dirty="0" smtClean="0"/>
            </a:br>
            <a:r>
              <a:rPr lang="en-US" dirty="0" smtClean="0"/>
              <a:t>f(5.3, 4);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Calls #2</a:t>
            </a:r>
            <a:br>
              <a:rPr lang="en-US" dirty="0" smtClean="0"/>
            </a:br>
            <a:r>
              <a:rPr lang="en-US" dirty="0" smtClean="0"/>
              <a:t>f(4.3, 5.2);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Calls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Avoid such confusing overloading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A3D825A-256E-4756-AC00-E32BAB1ED63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Automatic Type Conversion </a:t>
            </a:r>
            <a:br>
              <a:rPr lang="en-US" sz="3600" smtClean="0"/>
            </a:br>
            <a:r>
              <a:rPr lang="en-US" sz="3600" smtClean="0"/>
              <a:t>and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Numeric formal parameters typically</a:t>
            </a:r>
            <a:br>
              <a:rPr lang="en-US" sz="2800" smtClean="0"/>
            </a:br>
            <a:r>
              <a:rPr lang="en-US" sz="2800" smtClean="0"/>
              <a:t>made "double" type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Allows for "any" numeric type</a:t>
            </a:r>
          </a:p>
          <a:p>
            <a:pPr lvl="1" eaLnBrk="1" hangingPunct="1"/>
            <a:r>
              <a:rPr lang="en-US" sz="2400" smtClean="0"/>
              <a:t>Any "subordinate" data automatically promoted</a:t>
            </a:r>
          </a:p>
          <a:p>
            <a:pPr lvl="2" eaLnBrk="1" hangingPunct="1"/>
            <a:r>
              <a:rPr lang="en-US" sz="2000" smtClean="0"/>
              <a:t>int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double</a:t>
            </a:r>
          </a:p>
          <a:p>
            <a:pPr lvl="2" eaLnBrk="1" hangingPunct="1"/>
            <a:r>
              <a:rPr lang="en-US" sz="2000" smtClean="0"/>
              <a:t>float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double</a:t>
            </a:r>
          </a:p>
          <a:p>
            <a:pPr lvl="2" eaLnBrk="1" hangingPunct="1"/>
            <a:r>
              <a:rPr lang="en-US" sz="2000" smtClean="0"/>
              <a:t>char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double	*More on this later!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Avoids overloading for different numeric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7365A3B-FD59-404E-BEA9-9286B9F9F6B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Type Conversion </a:t>
            </a:r>
            <a:br>
              <a:rPr lang="en-US" smtClean="0"/>
            </a:br>
            <a:r>
              <a:rPr lang="en-US" smtClean="0"/>
              <a:t>and Overloading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double mpg(double miles, double gallons)</a:t>
            </a:r>
            <a:br>
              <a:rPr lang="en-US" sz="28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return (miles/gallons);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 function calls: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mpgComputed = mpg(5, 20);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Converts 5 &amp; 20 to doubles, then passes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mpgComputed = mpg(5.8, 20.2);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 conversion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mpgComputed = mpg(5, 2.4);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Converts 5 to 5.0, then passes values to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5A7721B-4E76-43C9-9092-CAB2911F790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Arguments	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Allows omitting some arguments </a:t>
            </a:r>
          </a:p>
          <a:p>
            <a:pPr eaLnBrk="1" hangingPunct="1"/>
            <a:r>
              <a:rPr lang="en-US" sz="2800" smtClean="0"/>
              <a:t>Specified in function declaration/prototype</a:t>
            </a:r>
          </a:p>
          <a:p>
            <a:pPr lvl="1" eaLnBrk="1" hangingPunct="1"/>
            <a:r>
              <a:rPr lang="en-US" sz="2400" smtClean="0"/>
              <a:t>void showVolume(	int length,</a:t>
            </a:r>
            <a:br>
              <a:rPr lang="en-US" sz="2400" smtClean="0"/>
            </a:br>
            <a:r>
              <a:rPr lang="en-US" sz="2400" smtClean="0"/>
              <a:t>				int width = 1,</a:t>
            </a:r>
            <a:br>
              <a:rPr lang="en-US" sz="2400" smtClean="0"/>
            </a:br>
            <a:r>
              <a:rPr lang="en-US" sz="2400" smtClean="0"/>
              <a:t>				int height = 1);</a:t>
            </a:r>
          </a:p>
          <a:p>
            <a:pPr lvl="2" eaLnBrk="1" hangingPunct="1"/>
            <a:r>
              <a:rPr lang="en-US" sz="2000" smtClean="0"/>
              <a:t>Last 2 arguments are defaulted</a:t>
            </a:r>
          </a:p>
          <a:p>
            <a:pPr lvl="1" eaLnBrk="1" hangingPunct="1"/>
            <a:r>
              <a:rPr lang="en-US" sz="2400" smtClean="0"/>
              <a:t>Possible calls:</a:t>
            </a:r>
          </a:p>
          <a:p>
            <a:pPr lvl="2" eaLnBrk="1" hangingPunct="1"/>
            <a:r>
              <a:rPr lang="en-US" sz="2000" smtClean="0"/>
              <a:t>showVolume(2, 4, 6); //All arguments supplied</a:t>
            </a:r>
          </a:p>
          <a:p>
            <a:pPr lvl="2" eaLnBrk="1" hangingPunct="1"/>
            <a:r>
              <a:rPr lang="en-US" sz="2000" smtClean="0"/>
              <a:t>showVolume(3, 5); //height defaulted to 1</a:t>
            </a:r>
          </a:p>
          <a:p>
            <a:pPr lvl="2" eaLnBrk="1" hangingPunct="1"/>
            <a:r>
              <a:rPr lang="en-US" sz="2000" smtClean="0"/>
              <a:t>showVolume(7); //width &amp; height defaulted to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3A6198F-2B37-4601-8850-D232B3ADC4A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Default Arguments Example: </a:t>
            </a:r>
            <a:br>
              <a:rPr lang="en-US" sz="3200" smtClean="0"/>
            </a:br>
            <a:r>
              <a:rPr lang="en-US" sz="3200" b="1" smtClean="0"/>
              <a:t>Display 4.1  </a:t>
            </a:r>
            <a:r>
              <a:rPr lang="en-US" sz="3200" smtClean="0"/>
              <a:t>Default Arguments (1 of 2)</a:t>
            </a:r>
          </a:p>
        </p:txBody>
      </p:sp>
      <p:pic>
        <p:nvPicPr>
          <p:cNvPr id="39939" name="Picture 4" descr="C:\WINDOWS\Desktop\Oh_type\sacitch_C++_ppt\gif\savitchc04d08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673225"/>
            <a:ext cx="75215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3AA0DE7-14B0-4CD0-900C-742378CAD6C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Default Arguments Example: </a:t>
            </a:r>
            <a:br>
              <a:rPr lang="en-US" sz="3200" smtClean="0"/>
            </a:br>
            <a:r>
              <a:rPr lang="en-US" sz="3200" b="1" smtClean="0"/>
              <a:t>Display 4.1  </a:t>
            </a:r>
            <a:r>
              <a:rPr lang="en-US" sz="3200" smtClean="0"/>
              <a:t>Default Arguments (2 of 2)</a:t>
            </a:r>
          </a:p>
        </p:txBody>
      </p:sp>
      <p:pic>
        <p:nvPicPr>
          <p:cNvPr id="40963" name="Picture 4" descr="C:\WINDOWS\Desktop\Oh_type\sacitch_C++_ppt\gif\savitchc04d08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92300"/>
            <a:ext cx="7772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A614B87-2577-44CE-A928-D14E79AAA3E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and Debugging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Many methods: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Lots of cout 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calls and definitions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Used to "trace" execution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Compiler Debugger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Environment-dependent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assert Macro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Early termination as needed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Stubs and drivers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Incremental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16CF1E7-6624-482C-AD9D-69E9AE96AF5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methods of passing arguments </a:t>
            </a:r>
            <a:br>
              <a:rPr lang="en-US" smtClean="0"/>
            </a:br>
            <a:r>
              <a:rPr lang="en-US" smtClean="0"/>
              <a:t>as parameters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Call-by-value</a:t>
            </a:r>
          </a:p>
          <a:p>
            <a:pPr lvl="1" eaLnBrk="1" hangingPunct="1"/>
            <a:r>
              <a:rPr lang="en-US" smtClean="0"/>
              <a:t>"copy" of value is passed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Call-by-reference</a:t>
            </a:r>
          </a:p>
          <a:p>
            <a:pPr lvl="1" eaLnBrk="1" hangingPunct="1"/>
            <a:r>
              <a:rPr lang="en-US" smtClean="0"/>
              <a:t>"address of" actual argument is passed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F594515-2878-4CBE-9D46-520FE2C6D41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assert Macro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06538"/>
            <a:ext cx="7815262" cy="4437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Assertion: a true or false 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Used to document and check 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Preconditions &amp; Postconditions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Typical assert use: confirm their validity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Syntax:</a:t>
            </a:r>
            <a:br>
              <a:rPr lang="en-US" sz="2400" smtClean="0"/>
            </a:br>
            <a:r>
              <a:rPr lang="en-US" sz="2400" smtClean="0"/>
              <a:t>assert(&lt;assert_condition&gt;);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 return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Evaluates assert_condition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Terminates if false, continues if true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Predefined in library &lt;cassert&gt;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Macros used similarly as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FDB0502-3D0B-4498-BEFA-E82AB78A91A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assert Macro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692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Function Declaration:</a:t>
            </a:r>
            <a:br>
              <a:rPr lang="en-US" sz="2400" smtClean="0"/>
            </a:br>
            <a:r>
              <a:rPr lang="en-US" sz="2400" smtClean="0"/>
              <a:t>void computeCoin(	int coinValue,</a:t>
            </a:r>
            <a:br>
              <a:rPr lang="en-US" sz="2400" smtClean="0"/>
            </a:br>
            <a:r>
              <a:rPr lang="en-US" sz="2400" smtClean="0"/>
              <a:t>				int&amp; number,</a:t>
            </a:r>
            <a:br>
              <a:rPr lang="en-US" sz="2400" smtClean="0"/>
            </a:br>
            <a:r>
              <a:rPr lang="en-US" sz="2400" smtClean="0"/>
              <a:t>				int&amp; amountLeft);</a:t>
            </a:r>
            <a:br>
              <a:rPr lang="en-US" sz="2400" smtClean="0"/>
            </a:br>
            <a:r>
              <a:rPr lang="en-US" sz="2400" smtClean="0"/>
              <a:t>//Precondition: 0 &lt; coinValue &lt; 100</a:t>
            </a:r>
            <a:br>
              <a:rPr lang="en-US" sz="2400" smtClean="0"/>
            </a:br>
            <a:r>
              <a:rPr lang="en-US" sz="2400" smtClean="0"/>
              <a:t>			  0 &lt;= amountLeft &lt;100</a:t>
            </a:r>
            <a:br>
              <a:rPr lang="en-US" sz="2400" smtClean="0"/>
            </a:br>
            <a:r>
              <a:rPr lang="en-US" sz="2400" smtClean="0"/>
              <a:t>//Postcondition: number set to max. number</a:t>
            </a:r>
            <a:br>
              <a:rPr lang="en-US" sz="2400" smtClean="0"/>
            </a:br>
            <a:r>
              <a:rPr lang="en-US" sz="2400" smtClean="0"/>
              <a:t>			   of coins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Check precondition: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assert ((0 &lt; currentCoin) &amp;&amp; (currentCoin &lt; 100)</a:t>
            </a:r>
            <a:br>
              <a:rPr lang="en-US" sz="2000" smtClean="0"/>
            </a:br>
            <a:r>
              <a:rPr lang="en-US" sz="2000" smtClean="0"/>
              <a:t>  &amp;&amp; (0 &lt;= currentAmountLeft) &amp;&amp; (currentAmountLeft &lt; 100));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precondition not satisfied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condition is false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program execution terminates!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25F0653-850A-4F1C-8916-05AA5D4CCC5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assert Macro Example Cont’d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Useful in debugging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Stops execution so problem can </a:t>
            </a:r>
            <a:br>
              <a:rPr lang="en-US" smtClean="0"/>
            </a:br>
            <a:r>
              <a:rPr lang="en-US" smtClean="0"/>
              <a:t>be investigated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ED2B50F-3AB0-4DF5-BD4E-2FB66AF01A9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 On/Off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Preprocessor provides means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#define NDEBUG</a:t>
            </a:r>
            <a:br>
              <a:rPr lang="en-US" smtClean="0"/>
            </a:br>
            <a:r>
              <a:rPr lang="en-US" smtClean="0"/>
              <a:t>#include &lt;cassert&gt;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Add "#define" line before #include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Turns OFF all assertions throughout</a:t>
            </a:r>
            <a:br>
              <a:rPr lang="en-US" smtClean="0"/>
            </a:br>
            <a:r>
              <a:rPr lang="en-US" smtClean="0"/>
              <a:t>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Remove "#define" line (or comment out)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Turns assertions back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3C5565B-5E9B-4554-907E-045637CA7E8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Stubs and Drivers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Separate compilation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function designed, coded, tested</a:t>
            </a:r>
            <a:br>
              <a:rPr lang="en-US" smtClean="0"/>
            </a:br>
            <a:r>
              <a:rPr lang="en-US" smtClean="0"/>
              <a:t>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Ensures validity of each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Divide &amp; Conquer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Transforms one big task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smaller, </a:t>
            </a:r>
            <a:br>
              <a:rPr lang="en-US" smtClean="0"/>
            </a:br>
            <a:r>
              <a:rPr lang="en-US" smtClean="0"/>
              <a:t>manageable tasks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But how to test independently?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Driver programs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89F99F8-6B72-4F4D-9F6F-8BAE6AAA28A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C:\WINDOWS\Desktop\Oh_type\sacitch_C++_ppt\gif\savitchc04d09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75358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Driver Program Example: </a:t>
            </a:r>
            <a:br>
              <a:rPr lang="en-US" sz="3600" smtClean="0"/>
            </a:br>
            <a:r>
              <a:rPr lang="en-US" sz="3600" b="1" smtClean="0"/>
              <a:t>Display 4.9  </a:t>
            </a:r>
            <a:r>
              <a:rPr lang="en-US" sz="3600" smtClean="0"/>
              <a:t>Driver Program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0772F22-BC2F-4008-AA56-A1F6F1D0A00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Driver Program Example: </a:t>
            </a:r>
            <a:br>
              <a:rPr lang="en-US" sz="3600" smtClean="0"/>
            </a:br>
            <a:r>
              <a:rPr lang="en-US" sz="3600" b="1" smtClean="0"/>
              <a:t>Display 4.9  </a:t>
            </a:r>
            <a:r>
              <a:rPr lang="en-US" sz="3600" smtClean="0"/>
              <a:t>Driver Program (2 of 3)</a:t>
            </a:r>
          </a:p>
        </p:txBody>
      </p:sp>
      <p:pic>
        <p:nvPicPr>
          <p:cNvPr id="49155" name="Picture 4" descr="C:\WINDOWS\Desktop\Oh_type\sacitch_C++_ppt\gif\savitchc04d09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9738"/>
            <a:ext cx="7364413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3329BC4-00C3-476A-9393-0265957168C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Driver Program Example: </a:t>
            </a:r>
            <a:br>
              <a:rPr lang="en-US" sz="3600" smtClean="0"/>
            </a:br>
            <a:r>
              <a:rPr lang="en-US" sz="3600" b="1" smtClean="0"/>
              <a:t>Display 4.9  </a:t>
            </a:r>
            <a:r>
              <a:rPr lang="en-US" sz="3600" smtClean="0"/>
              <a:t>Driver Program (3 of 3)</a:t>
            </a:r>
          </a:p>
        </p:txBody>
      </p:sp>
      <p:pic>
        <p:nvPicPr>
          <p:cNvPr id="50179" name="Picture 4" descr="C:\WINDOWS\Desktop\Oh_type\sacitch_C++_ppt\gif\savitchc04d09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209800"/>
            <a:ext cx="7772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6BCDE97-D80B-4549-B4B5-EE7CF3DDE07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Stubs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Develop incrementally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Write "big-picture" functions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Low-level functions 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"Stub-out" functions until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double unitPrice(int diameter, double price)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     return (9.99);	// not valid, but noticeably</a:t>
            </a:r>
            <a:br>
              <a:rPr lang="en-US" sz="2400" smtClean="0"/>
            </a:br>
            <a:r>
              <a:rPr lang="en-US" sz="2400" smtClean="0"/>
              <a:t>				// a "temporary" value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Calls to function will still "work"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0ED1468-FB66-47F0-AB2E-E526EE479B8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Testing Rule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write "correct" programs</a:t>
            </a:r>
          </a:p>
          <a:p>
            <a:pPr eaLnBrk="1" hangingPunct="1"/>
            <a:r>
              <a:rPr lang="en-US" smtClean="0"/>
              <a:t>Minimize errors, "bugs"</a:t>
            </a:r>
          </a:p>
          <a:p>
            <a:pPr eaLnBrk="1" hangingPunct="1"/>
            <a:r>
              <a:rPr lang="en-US" smtClean="0"/>
              <a:t>Ensure validity of data</a:t>
            </a:r>
          </a:p>
          <a:p>
            <a:pPr lvl="1" eaLnBrk="1" hangingPunct="1"/>
            <a:r>
              <a:rPr lang="en-US" smtClean="0"/>
              <a:t>Test every function in a program where every other function has already been </a:t>
            </a:r>
            <a:br>
              <a:rPr lang="en-US" smtClean="0"/>
            </a:br>
            <a:r>
              <a:rPr lang="en-US" smtClean="0"/>
              <a:t>fully tested and debugged</a:t>
            </a:r>
          </a:p>
          <a:p>
            <a:pPr lvl="1" eaLnBrk="1" hangingPunct="1"/>
            <a:r>
              <a:rPr lang="en-US" smtClean="0"/>
              <a:t>Avoids "error-cascading" &amp; </a:t>
            </a:r>
            <a:br>
              <a:rPr lang="en-US" smtClean="0"/>
            </a:br>
            <a:r>
              <a:rPr lang="en-US" smtClean="0"/>
              <a:t>conflicting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86F991D-2FE7-442F-81FB-C2793909BA0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Copy of actual argument passed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Considered "local variable" inside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If modified, only "local copy" changes</a:t>
            </a:r>
          </a:p>
          <a:p>
            <a:pPr lvl="1" eaLnBrk="1" hangingPunct="1"/>
            <a:r>
              <a:rPr lang="en-US" sz="2400" smtClean="0"/>
              <a:t>Function has no access to "actual argument"</a:t>
            </a:r>
            <a:br>
              <a:rPr lang="en-US" sz="2400" smtClean="0"/>
            </a:br>
            <a:r>
              <a:rPr lang="en-US" sz="2400" smtClean="0"/>
              <a:t>from caller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This is the default method</a:t>
            </a:r>
          </a:p>
          <a:p>
            <a:pPr lvl="1" eaLnBrk="1" hangingPunct="1"/>
            <a:r>
              <a:rPr lang="en-US" sz="2400" smtClean="0"/>
              <a:t>Used in all examples thus 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EAED9FF-154A-4DBD-B668-2A6F6E5C10C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Formal parameter is placeholder, filled in with actual argument 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Call-by-value parameters are "local copies" in receiving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Actual argument cannot be modified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Call-by-reference passes memory address of actual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Actual argument can be modified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Argument MUST be variable, not constant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49804F-0890-45ED-98C3-A7C734F7665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Multiple definitions of same function name</a:t>
            </a:r>
            <a:br>
              <a:rPr lang="en-US" sz="2800" smtClean="0"/>
            </a:br>
            <a:r>
              <a:rPr lang="en-US" sz="2800" smtClean="0"/>
              <a:t>possible: called overloading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Default arguments allow function call to</a:t>
            </a:r>
            <a:br>
              <a:rPr lang="en-US" sz="2800" smtClean="0"/>
            </a:br>
            <a:r>
              <a:rPr lang="en-US" sz="2800" smtClean="0"/>
              <a:t>"omit" some or all arguments in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not provided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default values assigned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assert macro initiates program</a:t>
            </a:r>
            <a:br>
              <a:rPr lang="en-US" sz="2800" smtClean="0"/>
            </a:br>
            <a:r>
              <a:rPr lang="en-US" sz="2800" smtClean="0"/>
              <a:t>termination if assertions fail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Functions should be tested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 separate compilation units, with 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C3C6421-88FB-47AB-BD1C-CD69F58299D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(1 of 3) </a:t>
            </a:r>
          </a:p>
        </p:txBody>
      </p:sp>
      <p:pic>
        <p:nvPicPr>
          <p:cNvPr id="17411" name="Picture 4" descr="C:\WINDOWS\Desktop\Oh_type\sacitch_C++_ppt\gif\savitchc04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1200"/>
            <a:ext cx="7772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266060C-2373-4703-90E1-3E655BAF6B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(2 of 3) </a:t>
            </a:r>
          </a:p>
        </p:txBody>
      </p:sp>
      <p:pic>
        <p:nvPicPr>
          <p:cNvPr id="18435" name="Picture 7" descr="C:\WINDOWS\Desktop\Oh_type\sacitch_C++_ppt\gif\savitchc04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1200"/>
            <a:ext cx="77724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A59971C-1EE1-4EB5-BC3A-05DD70260B4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(3 of 3) </a:t>
            </a:r>
          </a:p>
        </p:txBody>
      </p:sp>
      <p:pic>
        <p:nvPicPr>
          <p:cNvPr id="19459" name="Picture 4" descr="C:\WINDOWS\Desktop\Oh_type\sacitch_C++_ppt\gif\savitchc04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694613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A07C39A-C2FF-4D5F-9072-10BDC7224C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Call-by-Value Pitfall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 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Declaring parameter "again" inside function:</a:t>
            </a:r>
            <a:br>
              <a:rPr lang="en-US" sz="2400" smtClean="0"/>
            </a:br>
            <a:r>
              <a:rPr lang="en-US" sz="2400" smtClean="0"/>
              <a:t>double fee(int hoursWorked, int minutesWorked)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int quarterHours;		// local variable</a:t>
            </a:r>
            <a:br>
              <a:rPr lang="en-US" sz="2400" smtClean="0"/>
            </a:br>
            <a:r>
              <a:rPr lang="en-US" sz="2400" smtClean="0"/>
              <a:t>	int minutesWorked		// NO!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error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"Redefinition error…"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Value arguments ARE like "local variables"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function gets them "automatically"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9BC25AC-DE04-43C8-834E-89572255076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Used to provide access to caller’s</a:t>
            </a:r>
            <a:br>
              <a:rPr lang="en-US" sz="2800" smtClean="0"/>
            </a:br>
            <a:r>
              <a:rPr lang="en-US" sz="2800" smtClean="0"/>
              <a:t>actual argument</a:t>
            </a:r>
          </a:p>
          <a:p>
            <a:pPr eaLnBrk="1" hangingPunct="1"/>
            <a:r>
              <a:rPr lang="en-US" sz="2800" smtClean="0"/>
              <a:t>Caller’s data can be modified by called function!</a:t>
            </a:r>
          </a:p>
          <a:p>
            <a:pPr eaLnBrk="1" hangingPunct="1"/>
            <a:r>
              <a:rPr lang="en-US" sz="2800" smtClean="0"/>
              <a:t>Typically used for input function</a:t>
            </a:r>
          </a:p>
          <a:p>
            <a:pPr lvl="1" eaLnBrk="1" hangingPunct="1"/>
            <a:r>
              <a:rPr lang="en-US" sz="2400" smtClean="0"/>
              <a:t>To retrieve data for caller</a:t>
            </a:r>
          </a:p>
          <a:p>
            <a:pPr lvl="1" eaLnBrk="1" hangingPunct="1"/>
            <a:r>
              <a:rPr lang="en-US" sz="2400" smtClean="0"/>
              <a:t>Data is then "given" to caller</a:t>
            </a:r>
          </a:p>
          <a:p>
            <a:pPr eaLnBrk="1" hangingPunct="1"/>
            <a:r>
              <a:rPr lang="en-US" sz="2800" smtClean="0"/>
              <a:t>Specified by ampersand, &amp;, after type </a:t>
            </a:r>
            <a:br>
              <a:rPr lang="en-US" sz="2800" smtClean="0"/>
            </a:br>
            <a:r>
              <a:rPr lang="en-US" sz="2800" smtClean="0"/>
              <a:t>in formal parameter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86D5ED-CD7D-43D9-B080-DCD6E30273D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2012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Addison-Wesley. All rights reserved. 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1135</Words>
  <Application>Microsoft Office PowerPoint</Application>
  <PresentationFormat>On-screen Show (4:3)</PresentationFormat>
  <Paragraphs>355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Chapter 4</vt:lpstr>
      <vt:lpstr>Learning Objectives</vt:lpstr>
      <vt:lpstr>Parameters</vt:lpstr>
      <vt:lpstr>Call-by-Value Parameters</vt:lpstr>
      <vt:lpstr>Call-by-Value Example:  Display 4.1  Formal Parameter Used  as a Local Variable (1 of 3) </vt:lpstr>
      <vt:lpstr>Call-by-Value Example:  Display 4.1  Formal Parameter Used  as a Local Variable (2 of 3) </vt:lpstr>
      <vt:lpstr>Call-by-Value Example:  Display 4.1  Formal Parameter Used  as a Local Variable (3 of 3) </vt:lpstr>
      <vt:lpstr>Call-by-Value Pitfall</vt:lpstr>
      <vt:lpstr>Call-By-Reference Parameters</vt:lpstr>
      <vt:lpstr>Call-By-Reference Example:  Display 4.1  Call-by-Reference Parameters (1 of 3)</vt:lpstr>
      <vt:lpstr>Call-By-Reference Example:  Display 4.1  Call-by-Reference Parameters (2 of 3)</vt:lpstr>
      <vt:lpstr>Call-By-Reference Example:  Display 4.1  Call-by-Reference Parameters (3 of 3)</vt:lpstr>
      <vt:lpstr>Call-By-Reference Details</vt:lpstr>
      <vt:lpstr>Constant Reference Parameters</vt:lpstr>
      <vt:lpstr>Parameters and Arguments</vt:lpstr>
      <vt:lpstr>Mixed Parameter Lists</vt:lpstr>
      <vt:lpstr>Choosing Formal Parameter Names</vt:lpstr>
      <vt:lpstr>Overloading</vt:lpstr>
      <vt:lpstr>Overloading Example: Average</vt:lpstr>
      <vt:lpstr>Overloaded Average() Cont’d</vt:lpstr>
      <vt:lpstr>Overloading Pitfall</vt:lpstr>
      <vt:lpstr>Overloading Resolution</vt:lpstr>
      <vt:lpstr>Overloading Resolution Example</vt:lpstr>
      <vt:lpstr>Automatic Type Conversion  and Overloading</vt:lpstr>
      <vt:lpstr>Automatic Type Conversion  and Overloading Example</vt:lpstr>
      <vt:lpstr>Default Arguments </vt:lpstr>
      <vt:lpstr>Default Arguments Example:  Display 4.1  Default Arguments (1 of 2)</vt:lpstr>
      <vt:lpstr>Default Arguments Example:  Display 4.1  Default Arguments (2 of 2)</vt:lpstr>
      <vt:lpstr>Testing and Debugging Functions</vt:lpstr>
      <vt:lpstr>The assert Macro</vt:lpstr>
      <vt:lpstr>An assert Macro Example</vt:lpstr>
      <vt:lpstr>An assert Macro Example Cont’d</vt:lpstr>
      <vt:lpstr>assert On/Off</vt:lpstr>
      <vt:lpstr>Stubs and Drivers</vt:lpstr>
      <vt:lpstr>Driver Program Example:  Display 4.9  Driver Program (1 of 3)</vt:lpstr>
      <vt:lpstr>Driver Program Example:  Display 4.9  Driver Program (2 of 3)</vt:lpstr>
      <vt:lpstr>Driver Program Example:  Display 4.9  Driver Program (3 of 3)</vt:lpstr>
      <vt:lpstr>Stubs</vt:lpstr>
      <vt:lpstr>Fundamental Testing Rule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17</cp:revision>
  <dcterms:created xsi:type="dcterms:W3CDTF">2006-08-16T00:00:00Z</dcterms:created>
  <dcterms:modified xsi:type="dcterms:W3CDTF">2015-04-01T08:58:08Z</dcterms:modified>
</cp:coreProperties>
</file>