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33EF42-AF9B-4560-8252-C309137AE02C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3CA012-1C20-4931-8194-9EB9437CB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CCEF5D-0C53-4871-8862-47082BFCF0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543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E739D2-A256-4561-9382-22EAB12F088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98019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774A47-4D15-451A-A880-2AF5A523AC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5983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4C493-334E-400B-8502-F716E65A7C3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93042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9146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21E871-447B-4FCA-A797-D721DF97F2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3784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76FAF4-7CC6-4EF7-A7A2-560CB9EF16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79719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0E9C11-2AE4-490B-B181-B1AD264E46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48970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9C9BD6-C0DF-4A04-9990-4502C1EA05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23043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697F1D-01DF-4B58-B215-7D99921693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39575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6FE5E5-E779-48EB-AF9B-EE8BECFAE28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5721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438457-B04D-47CE-91F2-BCF80DA7151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3814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DB9967-0A23-4B36-8188-5FFBD1C27A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07356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B50ACC-BA14-4E7B-AA8F-1D88C7573A4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0230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80C77B-D093-4CC5-820E-ADD94A0288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04683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B47EF-5A18-45CC-8F9B-729E0C4B22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90931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DF7243-534A-4026-A94E-E7A85E30A4D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71065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2F64BD-2042-4629-A1EA-2D126975E66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93293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072172-0B03-420E-BF29-7D1AB8DCFA3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77173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2B088B-54FC-4137-8451-E73AB13727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62444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43FF4B-85C0-4ADD-BADE-7BCC5A7E16D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93020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BEBB40-4787-44AF-9166-21CAF26EF47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5751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FF2CDE-5BED-4959-9A91-DF46CCB0E1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64542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3D337C-C303-4A7D-8379-3815B8C6A32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45605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01B668-9469-4F82-93DD-4F237EFE4C8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77253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8186CC-CAB1-4935-8DB1-B90666E5662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16792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6A4E4F-B835-4F6A-A941-B9CAC8CB928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52361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C23CC7-16D8-4359-8FED-9E036DC9E2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86920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E97A8-4707-43E7-A3ED-6A06DC215C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64510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CC2245-88D2-4A36-BE2C-3B6B9BB6AF7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80654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DF670F-32F5-499A-872F-7FBE45A6BB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11733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A9C46E-A370-49CD-BCAF-6B5F702B02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78498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8A730C-F8AC-44C4-A29E-79DA77E20D9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3624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F2D943-630C-4B14-B784-7C2EA68B58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6654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3D36D2-403F-4ED7-9AFF-DFE73AAF1FC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6639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DCBE88-8417-4770-B7E6-EDC45A1AC9C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9100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D04B3-BA49-4936-97A8-2A0F757845D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1259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6DABC2-11D6-458C-B468-62B0E327764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8601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3A21CD-3A28-42A6-850D-BFBA5139E90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4555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089A1-C33C-4715-BEDD-F78F6735CC7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4C4E213-2A9D-47AE-93D7-A8E3F740D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1480D-6E7D-4A13-9695-68C9C894CE8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02FE8D1-A111-4532-B198-CEA27B67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2AA1E-C22A-4B89-AA5E-B551B79879A6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8A722CA-0F5C-4828-AD56-AE4216196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438F0-1823-4504-961B-3108CF5D79BF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44CFC1F-CAFA-44B0-A5AE-E5747AB2B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812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335B1-4CF5-4CBC-AE68-2507B0EBE56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0B78290-264B-4979-854C-E0067D93A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69C7E-D215-4237-BE29-C3ED7FF1B86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464EA6F-4EAF-4C33-B058-15FA9F339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74C04-45D2-4F3D-81BE-380F3273369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8B5E243-34FF-405F-8AEB-45A27CF8A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FD26B-A1D5-43F7-8D78-F5693A32C8F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55ABEA0C-BE52-4E4E-A657-B15564038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9A64E-D1BE-45AF-B8B7-264FE44972D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48B9C2E-1D50-4ED9-9844-F02FAE86F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71612-871C-4BCB-A988-3D94CEA0FAB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5F0F2D1-3D42-4137-B551-709C82DC5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671F7-89A6-4B11-8200-569EDC8F077C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41772D7-B8AD-4A35-9118-34B65668A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124A31-A61F-4489-AB6A-1240E3164614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D3930B66-260F-4ADA-8410-F2AC67D3C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Structures </a:t>
            </a:r>
            <a:br>
              <a:rPr lang="en-US" dirty="0" smtClean="0"/>
            </a:br>
            <a:r>
              <a:rPr lang="en-US" dirty="0" smtClean="0"/>
              <a:t>and Classes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64200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0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152400"/>
            <a:ext cx="7815262" cy="1143000"/>
          </a:xfrm>
        </p:spPr>
        <p:txBody>
          <a:bodyPr/>
          <a:lstStyle/>
          <a:p>
            <a:pPr eaLnBrk="1" hangingPunct="1"/>
            <a:r>
              <a:rPr lang="en-US" smtClean="0"/>
              <a:t>Structure Pitfall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Semicolon after structure definition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; MUST exist:</a:t>
            </a:r>
            <a:br>
              <a:rPr lang="en-US" smtClean="0"/>
            </a:br>
            <a:r>
              <a:rPr lang="en-US" smtClean="0"/>
              <a:t>struct WeatherData</a:t>
            </a:r>
            <a:br>
              <a:rPr lang="en-US" smtClean="0"/>
            </a:b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	double temperature;</a:t>
            </a:r>
            <a:br>
              <a:rPr lang="en-US" smtClean="0"/>
            </a:br>
            <a:r>
              <a:rPr lang="en-US" smtClean="0"/>
              <a:t>	double windVelocity;</a:t>
            </a:r>
            <a:br>
              <a:rPr lang="en-US" smtClean="0"/>
            </a:br>
            <a:r>
              <a:rPr lang="en-US" smtClean="0"/>
              <a:t>}; </a:t>
            </a:r>
            <a:r>
              <a:rPr lang="en-US" smtClean="0">
                <a:sym typeface="Wingdings" pitchFamily="2" charset="2"/>
              </a:rPr>
              <a:t></a:t>
            </a:r>
            <a:r>
              <a:rPr lang="en-US" smtClean="0"/>
              <a:t> REQUIRED semicolon!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Required since you "can" declare structure</a:t>
            </a:r>
            <a:br>
              <a:rPr lang="en-US" smtClean="0"/>
            </a:br>
            <a:r>
              <a:rPr lang="en-US" smtClean="0"/>
              <a:t>variables in this 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61C629B-3E4B-4AB0-A240-6893ED00C67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Assignments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Given structure named CropYield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Declare two structure variables:</a:t>
            </a:r>
            <a:br>
              <a:rPr lang="en-US" sz="2800" smtClean="0"/>
            </a:br>
            <a:r>
              <a:rPr lang="en-US" sz="2800" smtClean="0"/>
              <a:t>CropYield apples, oranges;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Both are variables of "struct type CropYield"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Simple assignments are legal:</a:t>
            </a:r>
            <a:br>
              <a:rPr lang="en-US" sz="2400" smtClean="0"/>
            </a:br>
            <a:r>
              <a:rPr lang="en-US" sz="2400" smtClean="0"/>
              <a:t>apples = oranges;</a:t>
            </a:r>
          </a:p>
          <a:p>
            <a:pPr lvl="2" eaLnBrk="1" hangingPunct="1"/>
            <a:r>
              <a:rPr lang="en-US" sz="2000" smtClean="0"/>
              <a:t>Simply copies each member variable from apples</a:t>
            </a:r>
            <a:br>
              <a:rPr lang="en-US" sz="2000" smtClean="0"/>
            </a:br>
            <a:r>
              <a:rPr lang="en-US" sz="2000" smtClean="0"/>
              <a:t>into member variables from oranges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0EC5836-4EF6-4437-9FE3-659DD228090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Structures as Function Arguments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Passed like any simple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Pass-by-value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Pass-by-reference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 combination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Can also be returned by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Return-type is structure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Return statement in function definition</a:t>
            </a:r>
            <a:br>
              <a:rPr lang="en-US" smtClean="0"/>
            </a:br>
            <a:r>
              <a:rPr lang="en-US" smtClean="0"/>
              <a:t>sends structure variable back to caller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0868C1A-2A86-45DE-BCCB-C59E8350E7C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Structures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initialize at declaration</a:t>
            </a:r>
          </a:p>
          <a:p>
            <a:pPr lvl="1" eaLnBrk="1" hangingPunct="1"/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	struct Date</a:t>
            </a:r>
            <a:br>
              <a:rPr lang="en-US" sz="2400" smtClean="0"/>
            </a:br>
            <a:r>
              <a:rPr lang="en-US" sz="2400" smtClean="0"/>
              <a:t>	{</a:t>
            </a:r>
            <a:br>
              <a:rPr lang="en-US" sz="2400" smtClean="0"/>
            </a:br>
            <a:r>
              <a:rPr lang="en-US" sz="2400" smtClean="0"/>
              <a:t>		int month;</a:t>
            </a:r>
            <a:br>
              <a:rPr lang="en-US" sz="2400" smtClean="0"/>
            </a:br>
            <a:r>
              <a:rPr lang="en-US" sz="2400" smtClean="0"/>
              <a:t>		int day;</a:t>
            </a:r>
            <a:br>
              <a:rPr lang="en-US" sz="2400" smtClean="0"/>
            </a:br>
            <a:r>
              <a:rPr lang="en-US" sz="2400" smtClean="0"/>
              <a:t>		int year;</a:t>
            </a:r>
            <a:br>
              <a:rPr lang="en-US" sz="2400" smtClean="0"/>
            </a:br>
            <a:r>
              <a:rPr lang="en-US" sz="2400" smtClean="0"/>
              <a:t>	};</a:t>
            </a:r>
            <a:br>
              <a:rPr lang="en-US" sz="2400" smtClean="0"/>
            </a:br>
            <a:r>
              <a:rPr lang="en-US" sz="2400" smtClean="0"/>
              <a:t>	Date dueDate = {12, 31, 2003};</a:t>
            </a:r>
          </a:p>
          <a:p>
            <a:pPr lvl="1" eaLnBrk="1" hangingPunct="1"/>
            <a:r>
              <a:rPr lang="en-US" sz="2400" smtClean="0"/>
              <a:t>Declaration provides initial data to all three member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 to structures</a:t>
            </a:r>
          </a:p>
          <a:p>
            <a:pPr lvl="1" eaLnBrk="1" hangingPunct="1"/>
            <a:r>
              <a:rPr lang="en-US" smtClean="0"/>
              <a:t>Adds member FUNCTIONS</a:t>
            </a:r>
          </a:p>
          <a:p>
            <a:pPr lvl="1" eaLnBrk="1" hangingPunct="1"/>
            <a:r>
              <a:rPr lang="en-US" smtClean="0"/>
              <a:t>Not just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Integral to object-oriented programming</a:t>
            </a:r>
          </a:p>
          <a:p>
            <a:pPr lvl="1" eaLnBrk="1" hangingPunct="1"/>
            <a:r>
              <a:rPr lang="en-US" smtClean="0"/>
              <a:t>Focus on objects</a:t>
            </a:r>
          </a:p>
          <a:p>
            <a:pPr lvl="2" eaLnBrk="1" hangingPunct="1"/>
            <a:r>
              <a:rPr lang="en-US" smtClean="0"/>
              <a:t>Object: Contains data and operations</a:t>
            </a:r>
          </a:p>
          <a:p>
            <a:pPr lvl="2" eaLnBrk="1" hangingPunct="1"/>
            <a:r>
              <a:rPr lang="en-US" smtClean="0"/>
              <a:t>In C++, variables of class type are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0BFCAE4-3CDD-4642-B4B1-200433353C1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Definitions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Defined similar to structures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400" smtClean="0"/>
              <a:t>class DayOfYear    </a:t>
            </a:r>
            <a:r>
              <a:rPr lang="en-US" sz="2400" smtClean="0">
                <a:sym typeface="Wingdings" pitchFamily="2" charset="2"/>
              </a:rPr>
              <a:t></a:t>
            </a:r>
            <a:r>
              <a:rPr lang="en-US" sz="2400" smtClean="0"/>
              <a:t> name of new class type</a:t>
            </a:r>
            <a:br>
              <a:rPr lang="en-US" sz="2400" smtClean="0"/>
            </a:br>
            <a:r>
              <a:rPr lang="en-US" sz="2400" smtClean="0"/>
              <a:t>	{</a:t>
            </a:r>
            <a:br>
              <a:rPr lang="en-US" sz="2400" smtClean="0"/>
            </a:br>
            <a:r>
              <a:rPr lang="en-US" sz="2400" smtClean="0"/>
              <a:t>	public:</a:t>
            </a:r>
            <a:br>
              <a:rPr lang="en-US" sz="2400" smtClean="0"/>
            </a:br>
            <a:r>
              <a:rPr lang="en-US" sz="2400" smtClean="0"/>
              <a:t>		void output();	   </a:t>
            </a:r>
            <a:r>
              <a:rPr lang="en-US" sz="2400" smtClean="0">
                <a:sym typeface="Wingdings" pitchFamily="2" charset="2"/>
              </a:rPr>
              <a:t></a:t>
            </a:r>
            <a:r>
              <a:rPr lang="en-US" sz="2400" smtClean="0"/>
              <a:t> member function!</a:t>
            </a:r>
            <a:br>
              <a:rPr lang="en-US" sz="2400" smtClean="0"/>
            </a:br>
            <a:r>
              <a:rPr lang="en-US" sz="2400" smtClean="0"/>
              <a:t>		int month;</a:t>
            </a:r>
            <a:br>
              <a:rPr lang="en-US" sz="2400" smtClean="0"/>
            </a:br>
            <a:r>
              <a:rPr lang="en-US" sz="2400" smtClean="0"/>
              <a:t>		int day;</a:t>
            </a:r>
            <a:br>
              <a:rPr lang="en-US" sz="2400" smtClean="0"/>
            </a:br>
            <a:r>
              <a:rPr lang="en-US" sz="2400" smtClean="0"/>
              <a:t>	};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Notice only member function’s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Function’s implementation is elsewhere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9274393-F7A2-4329-935D-E9735915A83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Objects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Declared same as all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Predefined types, structure types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	DayOfYear today, birthday;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Declares two objects of class type DayOfYear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Objects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Members month,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Operations (member functions)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output()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22D5301-3058-4DBD-876C-10294584912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Member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Members accessed same as structures</a:t>
            </a:r>
          </a:p>
          <a:p>
            <a:pPr eaLnBrk="1" hangingPunct="1"/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800" smtClean="0"/>
              <a:t>today.month</a:t>
            </a:r>
            <a:br>
              <a:rPr lang="en-US" sz="2800" smtClean="0"/>
            </a:br>
            <a:r>
              <a:rPr lang="en-US" sz="2800" smtClean="0"/>
              <a:t>	today.day	</a:t>
            </a:r>
          </a:p>
          <a:p>
            <a:pPr lvl="1" eaLnBrk="1" hangingPunct="1"/>
            <a:r>
              <a:rPr lang="en-US" smtClean="0"/>
              <a:t>And to access member function:</a:t>
            </a:r>
            <a:br>
              <a:rPr lang="en-US" smtClean="0"/>
            </a:br>
            <a:r>
              <a:rPr lang="en-US" smtClean="0"/>
              <a:t>today.output();  </a:t>
            </a:r>
            <a:r>
              <a:rPr lang="en-US" smtClean="0">
                <a:sym typeface="Wingdings" pitchFamily="2" charset="2"/>
              </a:rPr>
              <a:t></a:t>
            </a:r>
            <a:r>
              <a:rPr lang="en-US" smtClean="0"/>
              <a:t> Invokes member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97D76B2-1602-46E7-9760-0CFA3570F81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Member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Must define or "implement" class member</a:t>
            </a:r>
            <a:br>
              <a:rPr lang="en-US" sz="2800" smtClean="0"/>
            </a:br>
            <a:r>
              <a:rPr lang="en-US" sz="2800" smtClean="0"/>
              <a:t>functions</a:t>
            </a:r>
          </a:p>
          <a:p>
            <a:pPr eaLnBrk="1" hangingPunct="1"/>
            <a:r>
              <a:rPr lang="en-US" sz="2800" smtClean="0"/>
              <a:t>Like other function definitions</a:t>
            </a:r>
          </a:p>
          <a:p>
            <a:pPr lvl="1" eaLnBrk="1" hangingPunct="1"/>
            <a:r>
              <a:rPr lang="en-US" sz="2400" smtClean="0"/>
              <a:t>Can be after main() definition</a:t>
            </a:r>
          </a:p>
          <a:p>
            <a:pPr lvl="1" eaLnBrk="1" hangingPunct="1"/>
            <a:r>
              <a:rPr lang="en-US" sz="2400" smtClean="0"/>
              <a:t>Must specify class:</a:t>
            </a:r>
            <a:br>
              <a:rPr lang="en-US" sz="2400" smtClean="0"/>
            </a:br>
            <a:r>
              <a:rPr lang="en-US" sz="2400" smtClean="0"/>
              <a:t>void DayOfYear::output()</a:t>
            </a:r>
            <a:br>
              <a:rPr lang="en-US" sz="2400" smtClean="0"/>
            </a:br>
            <a:r>
              <a:rPr lang="en-US" sz="2400" smtClean="0"/>
              <a:t>{…}</a:t>
            </a:r>
          </a:p>
          <a:p>
            <a:pPr lvl="2" eaLnBrk="1" hangingPunct="1"/>
            <a:r>
              <a:rPr lang="en-US" sz="2000" smtClean="0"/>
              <a:t>:: is scope resolution operator</a:t>
            </a:r>
          </a:p>
          <a:p>
            <a:pPr lvl="2" eaLnBrk="1" hangingPunct="1"/>
            <a:r>
              <a:rPr lang="en-US" sz="2000" smtClean="0"/>
              <a:t>Instructs compiler "what class" member is from</a:t>
            </a:r>
          </a:p>
          <a:p>
            <a:pPr lvl="2" eaLnBrk="1" hangingPunct="1"/>
            <a:r>
              <a:rPr lang="en-US" sz="2000" smtClean="0"/>
              <a:t>Item before :: called type qualifier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A58433E-D831-451C-9617-23F79FA8C9C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Class Member Functions Definition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Notice output() member function’s</a:t>
            </a:r>
            <a:br>
              <a:rPr lang="en-US" sz="2800" smtClean="0"/>
            </a:br>
            <a:r>
              <a:rPr lang="en-US" sz="2800" smtClean="0"/>
              <a:t>definition (in next example)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Refers to member data of class</a:t>
            </a:r>
          </a:p>
          <a:p>
            <a:pPr lvl="1" eaLnBrk="1" hangingPunct="1"/>
            <a:r>
              <a:rPr lang="en-US" sz="2400" smtClean="0"/>
              <a:t>No qualifiers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Function used for all objects of the class</a:t>
            </a:r>
          </a:p>
          <a:p>
            <a:pPr lvl="1" eaLnBrk="1" hangingPunct="1"/>
            <a:r>
              <a:rPr lang="en-US" sz="2400" smtClean="0"/>
              <a:t>Will refer to "that object’s" data when invoked</a:t>
            </a:r>
          </a:p>
          <a:p>
            <a:pPr lvl="1" eaLnBrk="1" hangingPunct="1"/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today.output();</a:t>
            </a:r>
          </a:p>
          <a:p>
            <a:pPr lvl="2" eaLnBrk="1" hangingPunct="1"/>
            <a:r>
              <a:rPr lang="en-US" sz="2000" smtClean="0"/>
              <a:t>Displays "today" object’s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DCF6082-E640-43E7-9100-4AEDA2847E3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Structure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Structures as function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Initializing structures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Defining,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Public and private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Accessor and mutator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Structures vs.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DC44442-C51D-4EF0-9392-16A7B39F20C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Complete Class Example: </a:t>
            </a:r>
            <a:br>
              <a:rPr lang="en-US" sz="3200" smtClean="0"/>
            </a:br>
            <a:r>
              <a:rPr lang="en-US" sz="3200" b="1" smtClean="0"/>
              <a:t>Display 6.3</a:t>
            </a:r>
            <a:r>
              <a:rPr lang="en-US" sz="3200" smtClean="0"/>
              <a:t>  Class With a Member Function (1 of 4)</a:t>
            </a:r>
          </a:p>
        </p:txBody>
      </p:sp>
      <p:pic>
        <p:nvPicPr>
          <p:cNvPr id="32771" name="Picture 5" descr="C:\WINDOWS\Desktop\Oh_type\sacitch_C++_ppt\gif\savitchc06d03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587500"/>
            <a:ext cx="6135687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64EA559-28FF-43A0-90F0-45FE3998EBB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Complete Class Example: </a:t>
            </a:r>
            <a:br>
              <a:rPr lang="en-US" sz="3200" smtClean="0"/>
            </a:br>
            <a:r>
              <a:rPr lang="en-US" sz="3200" b="1" smtClean="0"/>
              <a:t>Display 6.3</a:t>
            </a:r>
            <a:r>
              <a:rPr lang="en-US" sz="3200" smtClean="0"/>
              <a:t>  Class With a Member Function (2 of 4)</a:t>
            </a:r>
          </a:p>
        </p:txBody>
      </p:sp>
      <p:pic>
        <p:nvPicPr>
          <p:cNvPr id="33795" name="Picture 6" descr="C:\WINDOWS\Desktop\Oh_type\sacitch_C++_ppt\gif\savitchc06d03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609725"/>
            <a:ext cx="625475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06C8DBC-52DB-489F-A2F9-34058DF341D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Complete Class Example: </a:t>
            </a:r>
            <a:br>
              <a:rPr lang="en-US" sz="3200" smtClean="0"/>
            </a:br>
            <a:r>
              <a:rPr lang="en-US" sz="3200" b="1" smtClean="0"/>
              <a:t>Display 6.3</a:t>
            </a:r>
            <a:r>
              <a:rPr lang="en-US" sz="3200" smtClean="0"/>
              <a:t>  Class With a Member Function (3 of 4)</a:t>
            </a:r>
          </a:p>
        </p:txBody>
      </p:sp>
      <p:pic>
        <p:nvPicPr>
          <p:cNvPr id="34819" name="Picture 4" descr="C:\WINDOWS\Desktop\Oh_type\sacitch_C++_ppt\gif\savitchc06d03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760538"/>
            <a:ext cx="708025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B311CED-3022-4299-B203-D6C0524F8E2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Complete Class Example: </a:t>
            </a:r>
            <a:br>
              <a:rPr lang="en-US" sz="3200" smtClean="0"/>
            </a:br>
            <a:r>
              <a:rPr lang="en-US" sz="3200" b="1" smtClean="0"/>
              <a:t>Display 6.3</a:t>
            </a:r>
            <a:r>
              <a:rPr lang="en-US" sz="3200" smtClean="0"/>
              <a:t>  Class With a Member Function (4 of 4)</a:t>
            </a:r>
          </a:p>
        </p:txBody>
      </p:sp>
      <p:pic>
        <p:nvPicPr>
          <p:cNvPr id="35843" name="Picture 4" descr="C:\WINDOWS\Desktop\Oh_type\sacitch_C++_ppt\gif\savitchc06d03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989138"/>
            <a:ext cx="7772400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09F21FC-C694-48FB-9ADD-52851DB39FA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Dot and Scope Resolution Operator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Used to specify "of what thing" they are</a:t>
            </a:r>
            <a:br>
              <a:rPr lang="en-US" smtClean="0"/>
            </a:br>
            <a:r>
              <a:rPr lang="en-US" smtClean="0"/>
              <a:t>members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Dot operator:</a:t>
            </a:r>
          </a:p>
          <a:p>
            <a:pPr lvl="1" eaLnBrk="1" hangingPunct="1"/>
            <a:r>
              <a:rPr lang="en-US" smtClean="0"/>
              <a:t>Specifies member of particular object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Scope resolution operator:</a:t>
            </a:r>
          </a:p>
          <a:p>
            <a:pPr lvl="1" eaLnBrk="1" hangingPunct="1"/>
            <a:r>
              <a:rPr lang="en-US" smtClean="0"/>
              <a:t>Specifies what class the function</a:t>
            </a:r>
            <a:br>
              <a:rPr lang="en-US" smtClean="0"/>
            </a:br>
            <a:r>
              <a:rPr lang="en-US" smtClean="0"/>
              <a:t>definition comes from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3D3C13B-B4B6-41C7-A4AA-01D006B8E7E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Class’s Place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Class is full-fledged type!</a:t>
            </a:r>
          </a:p>
          <a:p>
            <a:pPr lvl="1" eaLnBrk="1" hangingPunct="1"/>
            <a:r>
              <a:rPr lang="en-US" sz="2400" smtClean="0"/>
              <a:t>Just like data types int, double,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have variables of a class type</a:t>
            </a:r>
          </a:p>
          <a:p>
            <a:pPr lvl="1" eaLnBrk="1" hangingPunct="1"/>
            <a:r>
              <a:rPr lang="en-US" sz="2400" smtClean="0"/>
              <a:t>We simply call them "objects"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have parameters of a class type</a:t>
            </a:r>
          </a:p>
          <a:p>
            <a:pPr lvl="1" eaLnBrk="1" hangingPunct="1"/>
            <a:r>
              <a:rPr lang="en-US" sz="2400" smtClean="0"/>
              <a:t>Pass-by-value</a:t>
            </a:r>
          </a:p>
          <a:p>
            <a:pPr lvl="1" eaLnBrk="1" hangingPunct="1"/>
            <a:r>
              <a:rPr lang="en-US" sz="2400" smtClean="0"/>
              <a:t>Pass-by-reference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Can use class type like any other type!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3B8D655-295F-4D31-B3E6-89872AEAED4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Any data type includes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 (range of 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Operations (that can be performed on data)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i="1" dirty="0" smtClean="0"/>
              <a:t>int</a:t>
            </a:r>
            <a:r>
              <a:rPr lang="en-US" sz="2800" dirty="0" smtClean="0"/>
              <a:t> data type has:</a:t>
            </a:r>
            <a:br>
              <a:rPr lang="en-US" sz="2800" dirty="0" smtClean="0"/>
            </a:br>
            <a:r>
              <a:rPr lang="en-US" sz="2800" dirty="0" smtClean="0"/>
              <a:t>	Data: </a:t>
            </a:r>
            <a:r>
              <a:rPr lang="en-US" sz="2800" dirty="0"/>
              <a:t>-2147483648 to </a:t>
            </a:r>
            <a:r>
              <a:rPr lang="en-US" sz="2800" dirty="0" smtClean="0"/>
              <a:t>2147483647 (for 32 bit int)</a:t>
            </a:r>
            <a:br>
              <a:rPr lang="en-US" sz="2800" dirty="0" smtClean="0"/>
            </a:br>
            <a:r>
              <a:rPr lang="en-US" sz="2800" dirty="0" smtClean="0"/>
              <a:t>	Operations: +,-,*,/,%,</a:t>
            </a:r>
            <a:r>
              <a:rPr lang="en-US" sz="2800" dirty="0" err="1" smtClean="0"/>
              <a:t>logical,etc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Same with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But WE specify data, and the operations to</a:t>
            </a:r>
            <a:br>
              <a:rPr lang="en-US" sz="2400" dirty="0" smtClean="0"/>
            </a:br>
            <a:r>
              <a:rPr lang="en-US" sz="2400" dirty="0" smtClean="0"/>
              <a:t>be allowed on our data!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5F6D657-EAFD-4D36-A7D1-314B5B9BA80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"Abstract"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Programmers don’t know details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Abbreviated "ADT"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Collection of data values together with set</a:t>
            </a:r>
            <a:br>
              <a:rPr lang="en-US" sz="2400" smtClean="0"/>
            </a:br>
            <a:r>
              <a:rPr lang="en-US" sz="2400" smtClean="0"/>
              <a:t>of basic operations defined for the values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ADT’s often "language-independent"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We implement ADT’s in C++ with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C++ class "defines" the ADT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Other languages implement ADT’s 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D137A5F-1BF5-4FD7-A1F1-1E17275CAD4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Encapsulation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Encapsulation</a:t>
            </a:r>
          </a:p>
          <a:p>
            <a:pPr lvl="1" eaLnBrk="1" hangingPunct="1"/>
            <a:r>
              <a:rPr lang="en-US" smtClean="0"/>
              <a:t>Means "bringing together as one"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Declare a class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get an object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Object is "encapsulation" of</a:t>
            </a:r>
          </a:p>
          <a:p>
            <a:pPr lvl="1" eaLnBrk="1" hangingPunct="1"/>
            <a:r>
              <a:rPr lang="en-US" smtClean="0"/>
              <a:t>Data values</a:t>
            </a:r>
          </a:p>
          <a:p>
            <a:pPr lvl="1" eaLnBrk="1" hangingPunct="1"/>
            <a:r>
              <a:rPr lang="en-US" smtClean="0"/>
              <a:t>Operations on the data (member functions)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D264041-402C-4A06-9C9A-8BB572BE537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Principles of OOP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Information Hiding</a:t>
            </a:r>
          </a:p>
          <a:p>
            <a:pPr lvl="1" eaLnBrk="1" hangingPunct="1"/>
            <a:r>
              <a:rPr lang="en-US" sz="2400" smtClean="0"/>
              <a:t>Details of how operations work not known to "user" of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Data Abstraction</a:t>
            </a:r>
          </a:p>
          <a:p>
            <a:pPr lvl="1" eaLnBrk="1" hangingPunct="1"/>
            <a:r>
              <a:rPr lang="en-US" sz="2400" smtClean="0"/>
              <a:t>Details of how data is manipulated within</a:t>
            </a:r>
            <a:br>
              <a:rPr lang="en-US" sz="2400" smtClean="0"/>
            </a:br>
            <a:r>
              <a:rPr lang="en-US" sz="2400" smtClean="0"/>
              <a:t>ADT/class not known to user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Encapsulation</a:t>
            </a:r>
          </a:p>
          <a:p>
            <a:pPr lvl="1" eaLnBrk="1" hangingPunct="1"/>
            <a:r>
              <a:rPr lang="en-US" sz="2400" smtClean="0"/>
              <a:t>Bring together data and operations, but keep "details" hidden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09C8C2A-919D-402C-B10F-4A2FA39D9CE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aggregate data type: struct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Recall: aggregate meaning "grouping"</a:t>
            </a:r>
          </a:p>
          <a:p>
            <a:pPr lvl="1" eaLnBrk="1" hangingPunct="1"/>
            <a:r>
              <a:rPr lang="en-US" sz="2400" smtClean="0"/>
              <a:t>Recall array: collection of values of same type</a:t>
            </a:r>
          </a:p>
          <a:p>
            <a:pPr lvl="1" eaLnBrk="1" hangingPunct="1"/>
            <a:r>
              <a:rPr lang="en-US" sz="2400" smtClean="0"/>
              <a:t>Structure: collection of values of different types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Treated as a single item, like arrays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Major difference: Must first "define" struct</a:t>
            </a:r>
          </a:p>
          <a:p>
            <a:pPr lvl="1" eaLnBrk="1" hangingPunct="1"/>
            <a:r>
              <a:rPr lang="en-US" sz="2400" smtClean="0"/>
              <a:t>Prior to declaring any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559A916-562B-47DF-AAC6-5FA667C24A1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and Private Members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in class almost always designated</a:t>
            </a:r>
            <a:br>
              <a:rPr lang="en-US" smtClean="0"/>
            </a:br>
            <a:r>
              <a:rPr lang="en-US" smtClean="0"/>
              <a:t>private in definition!</a:t>
            </a:r>
          </a:p>
          <a:p>
            <a:pPr lvl="1" eaLnBrk="1" hangingPunct="1"/>
            <a:r>
              <a:rPr lang="en-US" smtClean="0"/>
              <a:t>Upholds principles of OOP</a:t>
            </a:r>
          </a:p>
          <a:p>
            <a:pPr lvl="1" eaLnBrk="1" hangingPunct="1"/>
            <a:r>
              <a:rPr lang="en-US" smtClean="0"/>
              <a:t>Hide data from user</a:t>
            </a:r>
          </a:p>
          <a:p>
            <a:pPr lvl="1" eaLnBrk="1" hangingPunct="1"/>
            <a:r>
              <a:rPr lang="en-US" smtClean="0"/>
              <a:t>Allow manipulation only via operations</a:t>
            </a:r>
          </a:p>
          <a:p>
            <a:pPr lvl="2" eaLnBrk="1" hangingPunct="1"/>
            <a:r>
              <a:rPr lang="en-US" smtClean="0"/>
              <a:t>Which are member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Public items (usually member functions)</a:t>
            </a:r>
            <a:br>
              <a:rPr lang="en-US" smtClean="0"/>
            </a:br>
            <a:r>
              <a:rPr lang="en-US" smtClean="0"/>
              <a:t>are "user-accessible"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E01EC26-FC58-4892-A46B-9EA27515381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and Private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Modify previous example:</a:t>
            </a:r>
            <a:br>
              <a:rPr lang="en-US" sz="2800" smtClean="0"/>
            </a:br>
            <a:r>
              <a:rPr lang="en-US" sz="2400" smtClean="0"/>
              <a:t>class DayOfYear    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public:</a:t>
            </a:r>
            <a:br>
              <a:rPr lang="en-US" sz="2400" smtClean="0"/>
            </a:br>
            <a:r>
              <a:rPr lang="en-US" sz="2400" smtClean="0"/>
              <a:t>	void input();		</a:t>
            </a:r>
            <a:br>
              <a:rPr lang="en-US" sz="2400" smtClean="0"/>
            </a:br>
            <a:r>
              <a:rPr lang="en-US" sz="2400" smtClean="0"/>
              <a:t>	void output();</a:t>
            </a:r>
            <a:br>
              <a:rPr lang="en-US" sz="2400" smtClean="0"/>
            </a:br>
            <a:r>
              <a:rPr lang="en-US" sz="2400" smtClean="0"/>
              <a:t>private:		</a:t>
            </a:r>
            <a:br>
              <a:rPr lang="en-US" sz="2400" smtClean="0"/>
            </a:br>
            <a:r>
              <a:rPr lang="en-US" sz="2400" smtClean="0"/>
              <a:t>	int month;</a:t>
            </a:r>
            <a:br>
              <a:rPr lang="en-US" sz="2400" smtClean="0"/>
            </a:br>
            <a:r>
              <a:rPr lang="en-US" sz="2400" smtClean="0"/>
              <a:t>	int day;</a:t>
            </a:r>
            <a:br>
              <a:rPr lang="en-US" sz="2400" smtClean="0"/>
            </a:br>
            <a:r>
              <a:rPr lang="en-US" sz="2400" smtClean="0"/>
              <a:t>};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Data now private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Objects have no direct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93F762F-AB8A-4F07-898E-EE2EBF706AD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and Private Example 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Given previous example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Declare object:</a:t>
            </a:r>
            <a:br>
              <a:rPr lang="en-US" sz="2800" smtClean="0"/>
            </a:br>
            <a:r>
              <a:rPr lang="en-US" sz="2800" smtClean="0"/>
              <a:t>DayOfYear today;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Object </a:t>
            </a:r>
            <a:r>
              <a:rPr lang="en-US" sz="2800" i="1" smtClean="0"/>
              <a:t>today</a:t>
            </a:r>
            <a:r>
              <a:rPr lang="en-US" sz="2800" smtClean="0"/>
              <a:t> can ONLY access</a:t>
            </a:r>
            <a:br>
              <a:rPr lang="en-US" sz="2800" smtClean="0"/>
            </a:br>
            <a:r>
              <a:rPr lang="en-US" sz="2800" smtClean="0"/>
              <a:t>public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cin &gt;&gt; today.month;  // NOT ALLOWED!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cout &lt;&lt; today.day;    // NOT ALLOWED!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instead call public operations: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today.input();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today.output();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D490479-1496-4B6D-8B0C-AE977A2981D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and Private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mix &amp; match public &amp; private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More typically place public first</a:t>
            </a:r>
          </a:p>
          <a:p>
            <a:pPr lvl="1" eaLnBrk="1" hangingPunct="1"/>
            <a:r>
              <a:rPr lang="en-US" sz="2400" smtClean="0"/>
              <a:t>Allows easy viewing of portions that can be</a:t>
            </a:r>
            <a:br>
              <a:rPr lang="en-US" sz="2400" smtClean="0"/>
            </a:br>
            <a:r>
              <a:rPr lang="en-US" sz="2400" smtClean="0"/>
              <a:t>USED by programmers using the class</a:t>
            </a:r>
          </a:p>
          <a:p>
            <a:pPr lvl="1" eaLnBrk="1" hangingPunct="1"/>
            <a:r>
              <a:rPr lang="en-US" sz="2400" smtClean="0"/>
              <a:t>Private data is "hidden", so irrelevant to users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Outside of class definition, cannot change </a:t>
            </a:r>
            <a:br>
              <a:rPr lang="en-US" sz="2800" smtClean="0"/>
            </a:br>
            <a:r>
              <a:rPr lang="en-US" sz="2800" smtClean="0"/>
              <a:t>(or even access) private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BA53751-2969-4B01-94EB-6C12766AA2B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 and Mutator Functions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Object needs to "do something" with its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Call accessor member functions</a:t>
            </a:r>
          </a:p>
          <a:p>
            <a:pPr lvl="1" eaLnBrk="1" hangingPunct="1"/>
            <a:r>
              <a:rPr lang="en-US" sz="2400" smtClean="0"/>
              <a:t>Allow object to read data</a:t>
            </a:r>
          </a:p>
          <a:p>
            <a:pPr lvl="1" eaLnBrk="1" hangingPunct="1"/>
            <a:r>
              <a:rPr lang="en-US" sz="2400" smtClean="0"/>
              <a:t>Also called "get member functions"</a:t>
            </a:r>
          </a:p>
          <a:p>
            <a:pPr lvl="1" eaLnBrk="1" hangingPunct="1"/>
            <a:r>
              <a:rPr lang="en-US" sz="2400" smtClean="0"/>
              <a:t>Simple retrieval of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Mutator member functions</a:t>
            </a:r>
          </a:p>
          <a:p>
            <a:pPr lvl="1" eaLnBrk="1" hangingPunct="1"/>
            <a:r>
              <a:rPr lang="en-US" sz="2400" smtClean="0"/>
              <a:t>Allow object to change data</a:t>
            </a:r>
          </a:p>
          <a:p>
            <a:pPr lvl="1" eaLnBrk="1" hangingPunct="1"/>
            <a:r>
              <a:rPr lang="en-US" sz="2400" smtClean="0"/>
              <a:t>Manipulated based on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35025A2-AED1-4042-8264-02C9CB0A948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Separate Interface </a:t>
            </a:r>
            <a:br>
              <a:rPr lang="en-US" sz="3600" smtClean="0"/>
            </a:br>
            <a:r>
              <a:rPr lang="en-US" sz="3600" smtClean="0"/>
              <a:t>and Implementation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User of class need not see details of how</a:t>
            </a:r>
            <a:br>
              <a:rPr lang="en-US" sz="2800" smtClean="0"/>
            </a:br>
            <a:r>
              <a:rPr lang="en-US" sz="2800" smtClean="0"/>
              <a:t>class is implemented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Principle of OOP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encapsulation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User only needs "rules"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"interface" for the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C++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public member functions and</a:t>
            </a:r>
            <a:br>
              <a:rPr lang="en-US" sz="2000" smtClean="0"/>
            </a:br>
            <a:r>
              <a:rPr lang="en-US" sz="2000" smtClean="0"/>
              <a:t>associated comments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Implementation of class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Member function definitions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User need not see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F9378B4-4869-446C-ABEB-AE83C6DA303D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versus Classes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all members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Typically all data members 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Interface member functions public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Technically,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Perceptionally, very different mechanisms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DBD7992-6D39-42FF-AFE7-7BE19262B5C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Objects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Focus for programming changes</a:t>
            </a:r>
          </a:p>
          <a:p>
            <a:pPr lvl="1" eaLnBrk="1" hangingPunct="1"/>
            <a:r>
              <a:rPr lang="en-US" sz="2400" smtClean="0"/>
              <a:t>Before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algorithms center stage</a:t>
            </a:r>
          </a:p>
          <a:p>
            <a:pPr lvl="1" eaLnBrk="1" hangingPunct="1"/>
            <a:r>
              <a:rPr lang="en-US" sz="2400" smtClean="0"/>
              <a:t>OOP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data is focus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Algorithms still exist</a:t>
            </a:r>
          </a:p>
          <a:p>
            <a:pPr lvl="1" eaLnBrk="1" hangingPunct="1"/>
            <a:r>
              <a:rPr lang="en-US" sz="2400" smtClean="0"/>
              <a:t>They simply focus on their data</a:t>
            </a:r>
          </a:p>
          <a:p>
            <a:pPr lvl="1" eaLnBrk="1" hangingPunct="1"/>
            <a:r>
              <a:rPr lang="en-US" sz="2400" smtClean="0"/>
              <a:t>Are "made" to "fit" the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Designing software solution</a:t>
            </a:r>
          </a:p>
          <a:p>
            <a:pPr lvl="1" eaLnBrk="1" hangingPunct="1"/>
            <a:r>
              <a:rPr lang="en-US" sz="2400" smtClean="0"/>
              <a:t>Define variety of objects and how they interact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6A0163D-0519-4904-AE2C-F1415019E450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Structure is collection of different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Class used to combine data and functions</a:t>
            </a:r>
            <a:br>
              <a:rPr lang="en-US" sz="2800" smtClean="0"/>
            </a:br>
            <a:r>
              <a:rPr lang="en-US" sz="2800" smtClean="0"/>
              <a:t>into single unit -&gt; object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Member variables and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public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accessed outside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private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accessed only in a member</a:t>
            </a:r>
            <a:br>
              <a:rPr lang="en-US" sz="2400" smtClean="0"/>
            </a:br>
            <a:r>
              <a:rPr lang="en-US" sz="2400" smtClean="0"/>
              <a:t>function’s definition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Class and structure types can be formal</a:t>
            </a:r>
            <a:br>
              <a:rPr lang="en-US" sz="2800" smtClean="0"/>
            </a:br>
            <a:r>
              <a:rPr lang="en-US" sz="2800" smtClean="0"/>
              <a:t>parameters to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007D44A-99C4-4942-A40A-6E87DEA7508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C++ class definition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Should separate two key parts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smtClean="0"/>
              <a:t>Interface: what user needs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smtClean="0"/>
              <a:t>Implementation: details of how class 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14B4DAB-8FFA-4801-95E2-11A7E1B82A5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Types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Define struct globally (typically)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No memory is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Just a "placeholder" for what our struct </a:t>
            </a:r>
            <a:br>
              <a:rPr lang="en-US" sz="2400" smtClean="0"/>
            </a:br>
            <a:r>
              <a:rPr lang="en-US" sz="2400" smtClean="0"/>
              <a:t>will "look like"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Definition:</a:t>
            </a:r>
            <a:br>
              <a:rPr lang="en-US" sz="2800" smtClean="0"/>
            </a:br>
            <a:r>
              <a:rPr lang="en-US" sz="2400" smtClean="0"/>
              <a:t>	struct CDAccountV1   </a:t>
            </a:r>
            <a:r>
              <a:rPr lang="en-US" sz="2400" smtClean="0">
                <a:sym typeface="Wingdings" pitchFamily="2" charset="2"/>
              </a:rPr>
              <a:t></a:t>
            </a:r>
            <a:r>
              <a:rPr lang="en-US" sz="2400" smtClean="0"/>
              <a:t>Name of new struct "type"</a:t>
            </a:r>
            <a:br>
              <a:rPr lang="en-US" sz="2400" smtClean="0"/>
            </a:br>
            <a:r>
              <a:rPr lang="en-US" sz="2400" smtClean="0"/>
              <a:t>	{</a:t>
            </a:r>
            <a:br>
              <a:rPr lang="en-US" sz="2400" smtClean="0"/>
            </a:br>
            <a:r>
              <a:rPr lang="en-US" sz="2400" smtClean="0"/>
              <a:t>		double balance;	</a:t>
            </a:r>
            <a:r>
              <a:rPr lang="en-US" sz="2400" smtClean="0">
                <a:sym typeface="Wingdings" pitchFamily="2" charset="2"/>
              </a:rPr>
              <a:t></a:t>
            </a:r>
            <a:r>
              <a:rPr lang="en-US" sz="2400" smtClean="0"/>
              <a:t> member names</a:t>
            </a:r>
            <a:br>
              <a:rPr lang="en-US" sz="2400" smtClean="0"/>
            </a:br>
            <a:r>
              <a:rPr lang="en-US" sz="2400" smtClean="0"/>
              <a:t>		double interestRate;</a:t>
            </a:r>
            <a:br>
              <a:rPr lang="en-US" sz="2400" smtClean="0"/>
            </a:br>
            <a:r>
              <a:rPr lang="en-US" sz="2400" smtClean="0"/>
              <a:t>		int term;</a:t>
            </a:r>
            <a:br>
              <a:rPr lang="en-US" sz="2400" smtClean="0"/>
            </a:br>
            <a:r>
              <a:rPr lang="en-US" sz="2400" smtClean="0"/>
              <a:t>	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682E106-57B9-4CA5-A8B2-5BE63761A27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Declare Structure Variable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structure type defined, now declare</a:t>
            </a:r>
            <a:br>
              <a:rPr lang="en-US" smtClean="0"/>
            </a:br>
            <a:r>
              <a:rPr lang="en-US" smtClean="0"/>
              <a:t>variables of this new type:</a:t>
            </a:r>
            <a:br>
              <a:rPr lang="en-US" smtClean="0"/>
            </a:br>
            <a:r>
              <a:rPr lang="en-US" smtClean="0"/>
              <a:t>CDAccountV1 account;</a:t>
            </a:r>
          </a:p>
          <a:p>
            <a:pPr lvl="1" eaLnBrk="1" hangingPunct="1"/>
            <a:r>
              <a:rPr lang="en-US" smtClean="0"/>
              <a:t>Just like declaring simple types</a:t>
            </a:r>
          </a:p>
          <a:p>
            <a:pPr lvl="1" eaLnBrk="1" hangingPunct="1"/>
            <a:r>
              <a:rPr lang="en-US" smtClean="0"/>
              <a:t>Variable </a:t>
            </a:r>
            <a:r>
              <a:rPr lang="en-US" i="1" smtClean="0"/>
              <a:t>account</a:t>
            </a:r>
            <a:r>
              <a:rPr lang="en-US" smtClean="0"/>
              <a:t> now of type CDAccountV1</a:t>
            </a:r>
          </a:p>
          <a:p>
            <a:pPr lvl="1" eaLnBrk="1" hangingPunct="1"/>
            <a:r>
              <a:rPr lang="en-US" smtClean="0"/>
              <a:t>It contains "member values"</a:t>
            </a:r>
          </a:p>
          <a:p>
            <a:pPr lvl="2" eaLnBrk="1" hangingPunct="1"/>
            <a:r>
              <a:rPr lang="en-US" smtClean="0"/>
              <a:t>Each of the struct "parts"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CF64D5A-4EC6-4B48-BD3D-E39F1D2246A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Structure Members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Dot Operator to access members</a:t>
            </a:r>
          </a:p>
          <a:p>
            <a:pPr lvl="1" eaLnBrk="1" hangingPunct="1"/>
            <a:r>
              <a:rPr lang="en-US" sz="2400" smtClean="0"/>
              <a:t>account.balance</a:t>
            </a:r>
          </a:p>
          <a:p>
            <a:pPr lvl="1" eaLnBrk="1" hangingPunct="1"/>
            <a:r>
              <a:rPr lang="en-US" sz="2400" smtClean="0"/>
              <a:t>account.interestRate</a:t>
            </a:r>
          </a:p>
          <a:p>
            <a:pPr lvl="1" eaLnBrk="1" hangingPunct="1"/>
            <a:r>
              <a:rPr lang="en-US" sz="2400" smtClean="0"/>
              <a:t>account.term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Called "member variables"</a:t>
            </a:r>
          </a:p>
          <a:p>
            <a:pPr lvl="1" eaLnBrk="1" hangingPunct="1"/>
            <a:r>
              <a:rPr lang="en-US" sz="2400" smtClean="0"/>
              <a:t>The "parts" of the structure variable</a:t>
            </a:r>
          </a:p>
          <a:p>
            <a:pPr lvl="1" eaLnBrk="1" hangingPunct="1"/>
            <a:r>
              <a:rPr lang="en-US" sz="2400" smtClean="0"/>
              <a:t>Different structs can have same name </a:t>
            </a:r>
            <a:br>
              <a:rPr lang="en-US" sz="2400" smtClean="0"/>
            </a:br>
            <a:r>
              <a:rPr lang="en-US" sz="2400" smtClean="0"/>
              <a:t>member variables</a:t>
            </a:r>
          </a:p>
          <a:p>
            <a:pPr lvl="2" eaLnBrk="1" hangingPunct="1"/>
            <a:r>
              <a:rPr lang="en-US" sz="2000" smtClean="0"/>
              <a:t>No conflicts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6BD0920-9450-4D15-9D00-6211A8889D7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Structure Example: </a:t>
            </a:r>
            <a:br>
              <a:rPr lang="en-US" sz="3200" smtClean="0"/>
            </a:br>
            <a:r>
              <a:rPr lang="en-US" sz="3200" b="1" smtClean="0"/>
              <a:t>Display 6.1  </a:t>
            </a:r>
            <a:r>
              <a:rPr lang="en-US" sz="3200" smtClean="0"/>
              <a:t>A Structure Definition (1 of 3)</a:t>
            </a:r>
          </a:p>
        </p:txBody>
      </p:sp>
      <p:pic>
        <p:nvPicPr>
          <p:cNvPr id="19459" name="Picture 4" descr="C:\WINDOWS\Desktop\Oh_type\sacitch_C++_ppt\gif\savitchc06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28800"/>
            <a:ext cx="77724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05C8418-AD85-4C29-BC04-683A746A574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Structure Example: </a:t>
            </a:r>
            <a:br>
              <a:rPr lang="en-US" sz="3200" smtClean="0"/>
            </a:br>
            <a:r>
              <a:rPr lang="en-US" sz="3200" b="1" smtClean="0"/>
              <a:t>Display 6.1  </a:t>
            </a:r>
            <a:r>
              <a:rPr lang="en-US" sz="3200" smtClean="0"/>
              <a:t>A Structure Definition (2 of 3)</a:t>
            </a:r>
          </a:p>
        </p:txBody>
      </p:sp>
      <p:pic>
        <p:nvPicPr>
          <p:cNvPr id="20483" name="Picture 6" descr="C:\WINDOWS\Desktop\Oh_type\sacitch_C++_ppt\gif\savitchc06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1611313"/>
            <a:ext cx="7526338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D515B2F-4F3E-4212-AF99-49EEE13DFCC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Structure Example: </a:t>
            </a:r>
            <a:br>
              <a:rPr lang="en-US" sz="3200" smtClean="0"/>
            </a:br>
            <a:r>
              <a:rPr lang="en-US" sz="3200" b="1" smtClean="0"/>
              <a:t>Display 6.1  </a:t>
            </a:r>
            <a:r>
              <a:rPr lang="en-US" sz="3200" smtClean="0"/>
              <a:t>A Structure Definition (3 of 3)</a:t>
            </a:r>
          </a:p>
        </p:txBody>
      </p:sp>
      <p:pic>
        <p:nvPicPr>
          <p:cNvPr id="21507" name="Picture 4" descr="C:\WINDOWS\Desktop\Oh_type\sacitch_C++_ppt\gif\savitchc06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619250"/>
            <a:ext cx="7758112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7879F2F-BE50-49C9-8834-ED432802964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1173</Words>
  <Application>Microsoft Office PowerPoint</Application>
  <PresentationFormat>On-screen Show (4:3)</PresentationFormat>
  <Paragraphs>347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Chapter 6</vt:lpstr>
      <vt:lpstr>Learning Objectives</vt:lpstr>
      <vt:lpstr>Structures</vt:lpstr>
      <vt:lpstr>Structure Types</vt:lpstr>
      <vt:lpstr>Declare Structure Variable</vt:lpstr>
      <vt:lpstr>Accessing Structure Members</vt:lpstr>
      <vt:lpstr>Structure Example:  Display 6.1  A Structure Definition (1 of 3)</vt:lpstr>
      <vt:lpstr>Structure Example:  Display 6.1  A Structure Definition (2 of 3)</vt:lpstr>
      <vt:lpstr>Structure Example:  Display 6.1  A Structure Definition (3 of 3)</vt:lpstr>
      <vt:lpstr>Structure Pitfall</vt:lpstr>
      <vt:lpstr>Structure Assignments</vt:lpstr>
      <vt:lpstr>Structures as Function Arguments</vt:lpstr>
      <vt:lpstr>Initializing Structures</vt:lpstr>
      <vt:lpstr>Classes</vt:lpstr>
      <vt:lpstr>Class Definitions</vt:lpstr>
      <vt:lpstr>Declaring Objects</vt:lpstr>
      <vt:lpstr>Class Member Access</vt:lpstr>
      <vt:lpstr>Class Member Functions</vt:lpstr>
      <vt:lpstr>Class Member Functions Definition</vt:lpstr>
      <vt:lpstr>Complete Class Example:  Display 6.3  Class With a Member Function (1 of 4)</vt:lpstr>
      <vt:lpstr>Complete Class Example:  Display 6.3  Class With a Member Function (2 of 4)</vt:lpstr>
      <vt:lpstr>Complete Class Example:  Display 6.3  Class With a Member Function (3 of 4)</vt:lpstr>
      <vt:lpstr>Complete Class Example:  Display 6.3  Class With a Member Function (4 of 4)</vt:lpstr>
      <vt:lpstr>Dot and Scope Resolution Operator</vt:lpstr>
      <vt:lpstr>A Class’s Place</vt:lpstr>
      <vt:lpstr>Encapsulation</vt:lpstr>
      <vt:lpstr>Abstract Data Types</vt:lpstr>
      <vt:lpstr>More Encapsulation</vt:lpstr>
      <vt:lpstr>Principles of OOP</vt:lpstr>
      <vt:lpstr>Public and Private Members</vt:lpstr>
      <vt:lpstr>Public and Private Example</vt:lpstr>
      <vt:lpstr>Public and Private Example 2</vt:lpstr>
      <vt:lpstr>Public and Private Style</vt:lpstr>
      <vt:lpstr>Accessor and Mutator Functions</vt:lpstr>
      <vt:lpstr>Separate Interface  and Implementation</vt:lpstr>
      <vt:lpstr>Structures versus Classes</vt:lpstr>
      <vt:lpstr>Thinking Objects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17</cp:revision>
  <dcterms:created xsi:type="dcterms:W3CDTF">2006-08-16T00:00:00Z</dcterms:created>
  <dcterms:modified xsi:type="dcterms:W3CDTF">2015-04-01T09:08:13Z</dcterms:modified>
</cp:coreProperties>
</file>