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9.xml" ContentType="application/vnd.openxmlformats-officedocument.presentationml.tags+xml"/>
  <Override PartName="/ppt/notesSlides/notesSlide33.xml" ContentType="application/vnd.openxmlformats-officedocument.presentationml.notesSlide+xml"/>
  <Override PartName="/ppt/tags/tag10.xml" ContentType="application/vnd.openxmlformats-officedocument.presentationml.tags+xml"/>
  <Override PartName="/ppt/notesSlides/notesSlide34.xml" ContentType="application/vnd.openxmlformats-officedocument.presentationml.notesSlide+xml"/>
  <Override PartName="/ppt/tags/tag11.xml" ContentType="application/vnd.openxmlformats-officedocument.presentationml.tags+xml"/>
  <Override PartName="/ppt/notesSlides/notesSlide35.xml" ContentType="application/vnd.openxmlformats-officedocument.presentationml.notesSlide+xml"/>
  <Override PartName="/ppt/tags/tag1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13.xml" ContentType="application/vnd.openxmlformats-officedocument.presentationml.tags+xml"/>
  <Override PartName="/ppt/notesSlides/notesSlide40.xml" ContentType="application/vnd.openxmlformats-officedocument.presentationml.notesSlide+xml"/>
  <Override PartName="/ppt/tags/tag14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0" r:id="rId32"/>
    <p:sldId id="301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935759-96F7-4396-B4D7-9667E370A01C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55686F-80EF-4FE5-98B5-623148FCB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0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2AD093-0974-48B2-B1BE-62DA11DD8E40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84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58F30B-C148-4B2C-94AD-8E7CDFC6FE0A}" type="slidenum">
              <a:rPr lang="en-CA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36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448B93-CCF1-47D7-B3B4-36A4C9F26433}" type="slidenum">
              <a:rPr lang="en-CA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76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A17762-D1E5-46F3-B675-7D5CE005EC69}" type="slidenum">
              <a:rPr lang="en-CA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09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59C57C-8C91-4291-B1AE-AC85715758CD}" type="slidenum">
              <a:rPr lang="en-CA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6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BE955F-F78F-4DBF-AFE7-DBDC8998C684}" type="slidenum">
              <a:rPr lang="en-CA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4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E6147D-5768-4432-8FA6-C3281B570D01}" type="slidenum">
              <a:rPr lang="en-CA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71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B0747A-F2EE-4B5E-B95A-1FBD56BDA4C1}" type="slidenum">
              <a:rPr lang="en-CA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0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242DED-826D-4A92-ADAC-8ED6439037DC}" type="slidenum">
              <a:rPr lang="en-CA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49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065F85-150D-40BF-A001-0E242A19F513}" type="slidenum">
              <a:rPr lang="en-CA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83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AA6868-FEA8-4D08-880C-B0ED3989B6AC}" type="slidenum">
              <a:rPr lang="en-CA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1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77F1AF-0F66-4C21-A61A-69101F377FEB}" type="slidenum">
              <a:rPr lang="en-CA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66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8BF1C8-144C-484B-9E14-14DC4C12AA68}" type="slidenum">
              <a:rPr lang="en-CA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87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4B4CF0-CFDE-4C23-8123-7761197C381B}" type="slidenum">
              <a:rPr lang="en-CA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06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6C81F9-6D5B-4A21-A4BF-E3927A9AFA25}" type="slidenum">
              <a:rPr lang="en-CA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92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A1B625-165E-4DA9-8636-3A9AC35C1CFA}" type="slidenum">
              <a:rPr lang="en-CA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64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C754AC-1DCD-462D-B043-F77A8EDD5220}" type="slidenum">
              <a:rPr lang="en-CA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59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A05BF4-ABAE-4E8E-B294-9D24748F58E0}" type="slidenum">
              <a:rPr lang="en-CA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13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233622-A0D8-478F-A679-19DD05D79398}" type="slidenum">
              <a:rPr lang="en-CA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38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A25233-FCB3-4467-BE77-0D46BD6BE158}" type="slidenum">
              <a:rPr lang="en-CA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15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24C291-2FCC-4989-A001-8F35A83E6969}" type="slidenum">
              <a:rPr lang="en-CA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84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63694B-EFA8-405E-A4F5-1EDE2EC36D8C}" type="slidenum">
              <a:rPr lang="en-CA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59F01F-CF0E-4B4D-8D4D-92A3BC3551C8}" type="slidenum">
              <a:rPr lang="en-CA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21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51E549-907A-4360-8CC9-E2E197CABCEE}" type="slidenum">
              <a:rPr lang="en-CA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1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6AC604-BBEF-4295-AA91-796C843CD0CA}" type="slidenum">
              <a:rPr lang="en-CA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88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915A0A-0AC8-4012-9E55-2087EEEE79F6}" type="slidenum">
              <a:rPr lang="en-CA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12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2949C0-5936-40A5-99F3-23DD921AA52F}" type="slidenum">
              <a:rPr lang="en-CA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65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FE4796-4C3E-4C5E-8315-C1EDE4ADA4D3}" type="slidenum">
              <a:rPr lang="en-CA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93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6A5303-83F6-444A-9411-1208E88B13BA}" type="slidenum">
              <a:rPr lang="en-CA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996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CB054D-5DA5-4131-AF20-0B145974E9E2}" type="slidenum">
              <a:rPr lang="en-CA" altLang="en-US">
                <a:latin typeface="Calibri" panose="020F0502020204030204" pitchFamily="34" charset="0"/>
              </a:rPr>
              <a:pPr eaLnBrk="1" hangingPunct="1"/>
              <a:t>38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682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78CE7E-01E2-4D4A-90B9-BAB57C1381FB}" type="slidenum">
              <a:rPr lang="en-CA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695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8AA47E-73B5-4703-B08E-5297FFBE6E8C}" type="slidenum">
              <a:rPr lang="en-CA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2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3AC859-FE41-474F-8D73-0FD0925D4B7B}" type="slidenum">
              <a:rPr lang="en-CA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0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A90EC0-3D2A-42CE-8081-9AAAFB4A6FC4}" type="slidenum">
              <a:rPr lang="en-CA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91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12316A-249F-4129-A253-3B15004AF1EB}" type="slidenum">
              <a:rPr lang="en-CA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5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2A7AF9-8AA2-4E07-8210-150E1FE21535}" type="slidenum">
              <a:rPr lang="en-CA" altLang="en-US">
                <a:latin typeface="Calibri" panose="020F0502020204030204" pitchFamily="34" charset="0"/>
              </a:rPr>
              <a:pPr eaLnBrk="1" hangingPunct="1"/>
              <a:t>43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28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13446D-D648-47B2-A733-9CBAD974EF8D}" type="slidenum">
              <a:rPr lang="en-CA" altLang="en-US">
                <a:latin typeface="Calibri" panose="020F0502020204030204" pitchFamily="34" charset="0"/>
              </a:rPr>
              <a:pPr eaLnBrk="1" hangingPunct="1"/>
              <a:t>44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348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C0F030-9B08-43E8-B46C-4B8B3049F12E}" type="slidenum">
              <a:rPr lang="en-CA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363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DA5686-FC30-4FC3-9ED0-A7748F77AC31}" type="slidenum">
              <a:rPr lang="en-CA" altLang="en-US">
                <a:latin typeface="Calibri" panose="020F0502020204030204" pitchFamily="34" charset="0"/>
              </a:rPr>
              <a:pPr eaLnBrk="1" hangingPunct="1"/>
              <a:t>46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8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C50DD9-C8F3-47F6-B403-3248EC291F72}" type="slidenum">
              <a:rPr lang="en-CA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0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8984D4-60C6-4B73-939E-EDBE88A7F04D}" type="slidenum">
              <a:rPr lang="en-CA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1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C080C4-CF8A-4595-9A6A-7D4A195881DF}" type="slidenum">
              <a:rPr lang="en-CA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26A405-696B-4AEA-A1BA-9CACE3943560}" type="slidenum">
              <a:rPr lang="en-CA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5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4EAC19-B313-41BB-8EED-0294A74EF46F}" type="slidenum">
              <a:rPr lang="en-CA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1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D3AE-9D0B-44AE-8343-3F9D1E782BE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259CE6BC-3E79-4373-B254-AB9EB2E0D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19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3DB58-9F8F-46B3-9060-44A0FDE6CAD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B6879DE0-1A13-4482-BE34-95D1B168B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83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18E15-5526-42DA-B636-97D2B4C2B9BB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9DC5558B-FDBA-49C4-B66E-0CC6D98EE7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5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83F4B-7737-457C-B199-82A0903023A3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3C4CA6D4-64F8-4BE7-8B02-2D3314DA5F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183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088E8-3057-415A-85A9-1DA5A721806F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CFECE69C-2D56-435E-AF7E-1879BA01DA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25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4EE8E-7DBA-4669-9165-9274948D34AC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36C22565-2FC2-4264-AC2A-6D9F906A81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04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B5491-2A48-49C3-90EA-C37BCABF324F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0E7776DE-9F07-4A09-8B4A-D6D1FC336C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93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72EDB-50B3-4AB6-850F-099BBD67403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1B7428A8-5952-4076-AF76-C0AD93A6C7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86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731D7-9E6D-462B-B96E-66AB56E6C9A8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EC0F289E-7D07-4F41-969B-1DA3D6014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28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AAA0C-3F4D-4EEE-9495-FA12D8969AD8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933FA6C4-9D02-4A77-8977-B90F4B55F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6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4D2A9-BB44-41E8-95C2-AC5C7856940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0F69A95D-CC71-4AC8-820C-03F050B74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0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CAB05E-56AD-4953-9BD5-4977523C7197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en-US"/>
              <a:t>1-</a:t>
            </a:r>
            <a:fld id="{6864294D-4055-4CCF-841B-F8B782D1A7D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Constructors and Other Tools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Alternative Definition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Previous definition equivalent to:</a:t>
            </a:r>
            <a:br>
              <a:rPr lang="en-US" altLang="en-US" sz="2800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2400" smtClean="0"/>
              <a:t>DayOfYear::DayOfYear(		int monthValue,</a:t>
            </a:r>
            <a:br>
              <a:rPr lang="en-US" altLang="en-US" sz="2400" smtClean="0"/>
            </a:br>
            <a:r>
              <a:rPr lang="en-US" altLang="en-US" sz="2400" smtClean="0"/>
              <a:t>					int dayValue)</a:t>
            </a:r>
            <a:br>
              <a:rPr lang="en-US" altLang="en-US" sz="2400" smtClean="0"/>
            </a:br>
            <a:r>
              <a:rPr lang="en-US" altLang="en-US" sz="2400" smtClean="0"/>
              <a:t>		: month(monthValue), day(dayValue)  </a:t>
            </a:r>
            <a:r>
              <a:rPr lang="en-US" altLang="en-US" sz="2400" smtClean="0">
                <a:sym typeface="Wingdings" panose="05000000000000000000" pitchFamily="2" charset="2"/>
              </a:rPr>
              <a:t></a:t>
            </a:r>
            <a:br>
              <a:rPr lang="en-US" altLang="en-US" sz="2400" smtClean="0">
                <a:sym typeface="Wingdings" panose="05000000000000000000" pitchFamily="2" charset="2"/>
              </a:rPr>
            </a:br>
            <a:r>
              <a:rPr lang="en-US" altLang="en-US" sz="2400" smtClean="0"/>
              <a:t>{…}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Third line called "Initialization Section"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Body left empty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Preferable definition version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DF2F127B-B976-4082-9323-C23EE666FF4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 Additional Purpose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 just initialize data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Body doesn’t have to be empty</a:t>
            </a:r>
          </a:p>
          <a:p>
            <a:pPr lvl="1" eaLnBrk="1" hangingPunct="1"/>
            <a:r>
              <a:rPr lang="en-US" altLang="en-US" smtClean="0"/>
              <a:t>In initializer version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Validate the data!</a:t>
            </a:r>
          </a:p>
          <a:p>
            <a:pPr lvl="1" eaLnBrk="1" hangingPunct="1"/>
            <a:r>
              <a:rPr lang="en-US" altLang="en-US" smtClean="0"/>
              <a:t>Ensure only appropriate data is assigned to</a:t>
            </a:r>
            <a:br>
              <a:rPr lang="en-US" altLang="en-US" smtClean="0"/>
            </a:br>
            <a:r>
              <a:rPr lang="en-US" altLang="en-US" smtClean="0"/>
              <a:t>class private member variables</a:t>
            </a:r>
          </a:p>
          <a:p>
            <a:pPr lvl="1" eaLnBrk="1" hangingPunct="1"/>
            <a:r>
              <a:rPr lang="en-US" altLang="en-US" smtClean="0"/>
              <a:t>Powerful OOP principle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ECB6A72B-3D7A-4C29-B861-1B14AC86412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Overloaded Constructors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Can overload constructors just like </a:t>
            </a:r>
            <a:br>
              <a:rPr lang="en-US" altLang="en-US" smtClean="0"/>
            </a:br>
            <a:r>
              <a:rPr lang="en-US" altLang="en-US" smtClean="0"/>
              <a:t>other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Recall: a signature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Name of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Parameter list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Provide constructors for all possible</a:t>
            </a:r>
            <a:br>
              <a:rPr lang="en-US" altLang="en-US" smtClean="0"/>
            </a:br>
            <a:r>
              <a:rPr lang="en-US" altLang="en-US" smtClean="0"/>
              <a:t>argument-lists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Particularly "how many"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E63B72F1-CB58-4FAC-8AB5-78E7446B69D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/>
              <a:t>Class with Constructors Example: </a:t>
            </a:r>
            <a:br>
              <a:rPr lang="en-US" altLang="en-US" sz="3000" smtClean="0"/>
            </a:br>
            <a:r>
              <a:rPr lang="en-US" altLang="en-US" sz="3000" b="1" smtClean="0"/>
              <a:t>Display 7.1  </a:t>
            </a:r>
            <a:r>
              <a:rPr lang="en-US" altLang="en-US" sz="3000" smtClean="0"/>
              <a:t>Class with Constructors (1 of 3)</a:t>
            </a:r>
          </a:p>
        </p:txBody>
      </p:sp>
      <p:pic>
        <p:nvPicPr>
          <p:cNvPr id="25603" name="Picture 5" descr="C:\WINDOWS\Desktop\Oh_type\sacitch_C++_ppt\gif\savitchc07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576388"/>
            <a:ext cx="740727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90DDE88C-2492-4F3D-9C72-5737D636A39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/>
              <a:t>Class with Constructors Example: </a:t>
            </a:r>
            <a:br>
              <a:rPr lang="en-US" altLang="en-US" sz="3000" smtClean="0"/>
            </a:br>
            <a:r>
              <a:rPr lang="en-US" altLang="en-US" sz="3000" b="1" smtClean="0"/>
              <a:t>Display 7.1  </a:t>
            </a:r>
            <a:r>
              <a:rPr lang="en-US" altLang="en-US" sz="3000" smtClean="0"/>
              <a:t>Class with Constructors (2 of 3)</a:t>
            </a:r>
          </a:p>
        </p:txBody>
      </p:sp>
      <p:pic>
        <p:nvPicPr>
          <p:cNvPr id="26627" name="Picture 6" descr="C:\WINDOWS\Desktop\Oh_type\sacitch_C++_ppt\gif\savitchc07d01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485900"/>
            <a:ext cx="664051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749C0E98-1D05-4475-9C38-EB20DC8C6A0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/>
              <a:t>Class with Constructors Example: </a:t>
            </a:r>
            <a:br>
              <a:rPr lang="en-US" altLang="en-US" sz="3000" smtClean="0"/>
            </a:br>
            <a:r>
              <a:rPr lang="en-US" altLang="en-US" sz="3000" b="1" smtClean="0"/>
              <a:t>Display 7.1  </a:t>
            </a:r>
            <a:r>
              <a:rPr lang="en-US" altLang="en-US" sz="3000" smtClean="0"/>
              <a:t>Class with Constructors (3 of 3)</a:t>
            </a:r>
          </a:p>
        </p:txBody>
      </p:sp>
      <p:pic>
        <p:nvPicPr>
          <p:cNvPr id="27651" name="Picture 4" descr="C:\WINDOWS\Desktop\Oh_type\sacitch_C++_ppt\gif\savitchc07d01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1381125"/>
            <a:ext cx="5386387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0DC91DD6-A2CB-4022-BF7C-9C8E320A319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 with No Arguments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be confusing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Standard functions with no arguments: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Called with syntax: callMyFunction();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Including empty parentheses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Object declarations with no "initializers":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DayOfYear date1;	// This way!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DayOfYear date(); 	// NO!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What is this really?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Compiler sees a function declaration/prototype!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Yes!  Look closely!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7AADF4E9-F7B5-4B8F-B16F-E46766E675E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Explicit Constructor Calls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Can also call constructor AGAIN</a:t>
            </a:r>
          </a:p>
          <a:p>
            <a:pPr lvl="1" eaLnBrk="1" hangingPunct="1"/>
            <a:r>
              <a:rPr lang="en-US" altLang="en-US" sz="2400" smtClean="0"/>
              <a:t>After object declared</a:t>
            </a:r>
          </a:p>
          <a:p>
            <a:pPr lvl="2" eaLnBrk="1" hangingPunct="1"/>
            <a:r>
              <a:rPr lang="en-US" altLang="en-US" sz="2000" smtClean="0"/>
              <a:t>Recall: constructor was automatically called then</a:t>
            </a:r>
          </a:p>
          <a:p>
            <a:pPr lvl="1" eaLnBrk="1" hangingPunct="1"/>
            <a:r>
              <a:rPr lang="en-US" altLang="en-US" sz="2400" smtClean="0"/>
              <a:t>Can call via object’s name; standard member</a:t>
            </a:r>
            <a:br>
              <a:rPr lang="en-US" altLang="en-US" sz="2400" smtClean="0"/>
            </a:br>
            <a:r>
              <a:rPr lang="en-US" altLang="en-US" sz="2400" smtClean="0"/>
              <a:t>function call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Convenient method of setting </a:t>
            </a:r>
            <a:br>
              <a:rPr lang="en-US" altLang="en-US" sz="2800" smtClean="0"/>
            </a:br>
            <a:r>
              <a:rPr lang="en-US" altLang="en-US" sz="2800" smtClean="0"/>
              <a:t>member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Method quite different from standard </a:t>
            </a:r>
            <a:br>
              <a:rPr lang="en-US" altLang="en-US" sz="2800" smtClean="0"/>
            </a:br>
            <a:r>
              <a:rPr lang="en-US" altLang="en-US" sz="2800" smtClean="0"/>
              <a:t>member function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8BEA4535-5763-4616-949F-041FFC242B0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Explicit Constructor Call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Such a call returns "anonymous object"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Which can then be assigned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b="1" u="sng" smtClean="0"/>
              <a:t>In Action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/>
              <a:t>DayOfYear holiday(7, 4);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Constructor called at object’s declaration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Now to "re-initialize":</a:t>
            </a:r>
            <a:br>
              <a:rPr lang="en-US" altLang="en-US" smtClean="0"/>
            </a:br>
            <a:r>
              <a:rPr lang="en-US" altLang="en-US" smtClean="0"/>
              <a:t>holiday = DayOfYear(5, 5);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mtClean="0"/>
              <a:t>Explicit constructor call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mtClean="0"/>
              <a:t>Returns new "anonymous object"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mtClean="0"/>
              <a:t>Assigned back to current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B345CA27-104E-4DF2-8BB0-A40EFE53149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Constructor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Defined as: constructor w/ no arguments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One should always be defined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Auto-Generated?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Yes &amp; 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no constructors AT ALL are defined </a:t>
            </a:r>
            <a:r>
              <a:rPr lang="en-US" altLang="en-US" sz="2400" smtClean="0">
                <a:sym typeface="Wingdings" panose="05000000000000000000" pitchFamily="2" charset="2"/>
              </a:rPr>
              <a:t></a:t>
            </a:r>
            <a:r>
              <a:rPr lang="en-US" altLang="en-US" sz="2400" smtClean="0"/>
              <a:t>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any constructors are defined </a:t>
            </a:r>
            <a:r>
              <a:rPr lang="en-US" altLang="en-US" sz="2400" smtClean="0">
                <a:sym typeface="Wingdings" panose="05000000000000000000" pitchFamily="2" charset="2"/>
              </a:rPr>
              <a:t></a:t>
            </a:r>
            <a:r>
              <a:rPr lang="en-US" altLang="en-US" sz="2400" smtClean="0"/>
              <a:t> No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If no default constructor: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Cannot declare: MyClass myObject;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With no initializers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6D0DE8A6-3043-4BE0-8D77-0A92B5B9014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Constructors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Calling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/>
              <a:t>More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/>
              <a:t>const</a:t>
            </a:r>
            <a:r>
              <a:rPr lang="en-US" altLang="en-US" sz="2400" dirty="0" smtClean="0"/>
              <a:t> parameter modifier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Inline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Static member data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/>
              <a:t>Vectors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Introduction to vector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F9CD2C0A-2304-42AF-8F79-1F7422DC507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Type Member 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 smtClean="0"/>
              <a:t>Class member variables can be any type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smtClean="0"/>
              <a:t>Including objects of other classes!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smtClean="0"/>
              <a:t>Type of class relationship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en-US" sz="2000" smtClean="0"/>
              <a:t>Powerful OOP principle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smtClean="0"/>
              <a:t>Need special notation for constructors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smtClean="0"/>
              <a:t>So they can call "back" to member </a:t>
            </a:r>
            <a:br>
              <a:rPr lang="en-US" altLang="en-US" sz="2400" smtClean="0"/>
            </a:br>
            <a:r>
              <a:rPr lang="en-US" altLang="en-US" sz="2400" smtClean="0"/>
              <a:t>object’s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BEF32C07-31EA-4A49-B403-9DC034AE2D3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Class Member Variable Example: </a:t>
            </a:r>
            <a:br>
              <a:rPr lang="en-US" altLang="en-US" sz="2800" smtClean="0"/>
            </a:br>
            <a:r>
              <a:rPr lang="en-US" altLang="en-US" sz="2800" b="1" smtClean="0"/>
              <a:t>Display 7.3  </a:t>
            </a:r>
            <a:r>
              <a:rPr lang="en-US" altLang="en-US" sz="2800" smtClean="0"/>
              <a:t>A Class Member Variable (1 of 5)</a:t>
            </a:r>
          </a:p>
        </p:txBody>
      </p:sp>
      <p:pic>
        <p:nvPicPr>
          <p:cNvPr id="33795" name="Picture 6" descr="C:\WINDOWS\Desktop\Oh_type\sacitch_C++_ppt\gif\savitchc07d03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528763"/>
            <a:ext cx="76962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4A9FC9F3-2541-4AD3-8452-635CDB6F93E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Class Member Variable Example: </a:t>
            </a:r>
            <a:br>
              <a:rPr lang="en-US" altLang="en-US" sz="2800" smtClean="0"/>
            </a:br>
            <a:r>
              <a:rPr lang="en-US" altLang="en-US" sz="2800" b="1" smtClean="0"/>
              <a:t>Display 7.3  </a:t>
            </a:r>
            <a:r>
              <a:rPr lang="en-US" altLang="en-US" sz="2800" smtClean="0"/>
              <a:t>A Class Member Variable (2 of 5)</a:t>
            </a:r>
          </a:p>
        </p:txBody>
      </p:sp>
      <p:pic>
        <p:nvPicPr>
          <p:cNvPr id="34819" name="Picture 6" descr="C:\WINDOWS\Desktop\Oh_type\sacitch_C++_ppt\gif\savitchc07d03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412875"/>
            <a:ext cx="6350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DE819C94-3B42-4192-8A37-5986C0088D6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Class Member Variable Example: </a:t>
            </a:r>
            <a:br>
              <a:rPr lang="en-US" altLang="en-US" sz="2800" smtClean="0"/>
            </a:br>
            <a:r>
              <a:rPr lang="en-US" altLang="en-US" sz="2800" b="1" smtClean="0"/>
              <a:t>Display 7.3  </a:t>
            </a:r>
            <a:r>
              <a:rPr lang="en-US" altLang="en-US" sz="2800" smtClean="0"/>
              <a:t>A Class Member Variable (3 of 5)</a:t>
            </a:r>
          </a:p>
        </p:txBody>
      </p:sp>
      <p:pic>
        <p:nvPicPr>
          <p:cNvPr id="35843" name="Picture 4" descr="C:\WINDOWS\Desktop\Oh_type\sacitch_C++_ppt\gif\savitchc07d03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28800"/>
            <a:ext cx="77724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E53F6AD7-C0EB-4DBA-BDA2-B22DDC0D828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Class Member Variable Example: </a:t>
            </a:r>
            <a:br>
              <a:rPr lang="en-US" altLang="en-US" sz="2800" smtClean="0"/>
            </a:br>
            <a:r>
              <a:rPr lang="en-US" altLang="en-US" sz="2800" b="1" smtClean="0"/>
              <a:t>Display 7.3  </a:t>
            </a:r>
            <a:r>
              <a:rPr lang="en-US" altLang="en-US" sz="2800" smtClean="0"/>
              <a:t>A Class Member Variable (4 of 5)</a:t>
            </a:r>
          </a:p>
        </p:txBody>
      </p:sp>
      <p:pic>
        <p:nvPicPr>
          <p:cNvPr id="36867" name="Picture 4" descr="C:\WINDOWS\Desktop\Oh_type\sacitch_C++_ppt\gif\savitchc07d03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1419225"/>
            <a:ext cx="5816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B6E76611-8399-46B1-8D0A-044C16F03FF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Class Member Variable Example: </a:t>
            </a:r>
            <a:br>
              <a:rPr lang="en-US" altLang="en-US" sz="2800" smtClean="0"/>
            </a:br>
            <a:r>
              <a:rPr lang="en-US" altLang="en-US" sz="2800" b="1" smtClean="0"/>
              <a:t>Display 7.3  </a:t>
            </a:r>
            <a:r>
              <a:rPr lang="en-US" altLang="en-US" sz="2800" smtClean="0"/>
              <a:t>A Class Member Variable (5 of 5)</a:t>
            </a:r>
          </a:p>
        </p:txBody>
      </p:sp>
      <p:pic>
        <p:nvPicPr>
          <p:cNvPr id="37891" name="Picture 4" descr="C:\WINDOWS\Desktop\Oh_type\sacitch_C++_ppt\gif\savitchc07d03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55775"/>
            <a:ext cx="77724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DD000FBA-9FA3-46FA-B3C2-997AD070E56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 Passing Methods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Efficiency of parameter passing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Call-by-value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Requires copy be made </a:t>
            </a:r>
            <a:r>
              <a:rPr lang="en-US" altLang="en-US" sz="2000" smtClean="0">
                <a:sym typeface="Wingdings" panose="05000000000000000000" pitchFamily="2" charset="2"/>
              </a:rPr>
              <a:t></a:t>
            </a:r>
            <a:r>
              <a:rPr lang="en-US" altLang="en-US" sz="2000" smtClean="0"/>
              <a:t> Overhead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Call-by-reference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Placeholder for actual argument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Most efficient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Negligible difference for simple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For class types </a:t>
            </a:r>
            <a:r>
              <a:rPr lang="en-US" altLang="en-US" sz="2400" smtClean="0">
                <a:sym typeface="Wingdings" panose="05000000000000000000" pitchFamily="2" charset="2"/>
              </a:rPr>
              <a:t></a:t>
            </a:r>
            <a:r>
              <a:rPr lang="en-US" altLang="en-US" sz="2400" smtClean="0"/>
              <a:t> clear advantage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Call-by-reference desirable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Especially for "large" data, like class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238A32D6-2B4C-45A6-88B7-857442CBE0F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const Parameter Modifier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Large data types (typically classes)</a:t>
            </a:r>
          </a:p>
          <a:p>
            <a:pPr lvl="1" eaLnBrk="1" hangingPunct="1"/>
            <a:r>
              <a:rPr lang="en-US" altLang="en-US" sz="2400" smtClean="0"/>
              <a:t>Desirable to use pass-by-reference</a:t>
            </a:r>
          </a:p>
          <a:p>
            <a:pPr lvl="1" eaLnBrk="1" hangingPunct="1"/>
            <a:r>
              <a:rPr lang="en-US" altLang="en-US" sz="2400" smtClean="0"/>
              <a:t>Even if function will not make modifications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Protect argument</a:t>
            </a:r>
          </a:p>
          <a:p>
            <a:pPr lvl="1" eaLnBrk="1" hangingPunct="1"/>
            <a:r>
              <a:rPr lang="en-US" altLang="en-US" sz="2400" smtClean="0"/>
              <a:t>Use constant parameter</a:t>
            </a:r>
          </a:p>
          <a:p>
            <a:pPr lvl="2" eaLnBrk="1" hangingPunct="1"/>
            <a:r>
              <a:rPr lang="en-US" altLang="en-US" sz="2000" smtClean="0"/>
              <a:t>Also called constant call-by-reference parameter</a:t>
            </a:r>
          </a:p>
          <a:p>
            <a:pPr lvl="1" eaLnBrk="1" hangingPunct="1"/>
            <a:r>
              <a:rPr lang="en-US" altLang="en-US" sz="2400" smtClean="0"/>
              <a:t>Place keyword </a:t>
            </a:r>
            <a:r>
              <a:rPr lang="en-US" altLang="en-US" sz="2400" i="1" smtClean="0"/>
              <a:t>const</a:t>
            </a:r>
            <a:r>
              <a:rPr lang="en-US" altLang="en-US" sz="2400" smtClean="0"/>
              <a:t> before type</a:t>
            </a:r>
          </a:p>
          <a:p>
            <a:pPr lvl="1" eaLnBrk="1" hangingPunct="1"/>
            <a:r>
              <a:rPr lang="en-US" altLang="en-US" sz="2400" smtClean="0"/>
              <a:t>Makes parameter "read-only"</a:t>
            </a:r>
          </a:p>
          <a:p>
            <a:pPr lvl="1" eaLnBrk="1" hangingPunct="1"/>
            <a:r>
              <a:rPr lang="en-US" altLang="en-US" sz="2400" smtClean="0"/>
              <a:t>Attempt to modify parameter results in compiler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96640154-A74C-481A-9174-49C361463C0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41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of const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All-or-nothing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If no need for function modifications</a:t>
            </a:r>
          </a:p>
          <a:p>
            <a:pPr lvl="1" eaLnBrk="1" hangingPunct="1"/>
            <a:r>
              <a:rPr lang="en-US" altLang="en-US" smtClean="0"/>
              <a:t>Protect parameter with const</a:t>
            </a:r>
          </a:p>
          <a:p>
            <a:pPr lvl="1" eaLnBrk="1" hangingPunct="1"/>
            <a:r>
              <a:rPr lang="en-US" altLang="en-US" smtClean="0"/>
              <a:t>Protect ALL such parameters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This includes class member function</a:t>
            </a:r>
            <a:br>
              <a:rPr lang="en-US" altLang="en-US" smtClean="0"/>
            </a:br>
            <a:r>
              <a:rPr lang="en-US" altLang="en-US" smtClean="0"/>
              <a:t>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C160F410-6DE2-40C7-A052-535775FC4A0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Inline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For non-member functions:</a:t>
            </a:r>
          </a:p>
          <a:p>
            <a:pPr lvl="1" eaLnBrk="1" hangingPunct="1"/>
            <a:r>
              <a:rPr lang="en-US" altLang="en-US" sz="2000" smtClean="0"/>
              <a:t>Use keyword </a:t>
            </a:r>
            <a:r>
              <a:rPr lang="en-US" altLang="en-US" sz="2000" i="1" smtClean="0"/>
              <a:t>inline</a:t>
            </a:r>
            <a:r>
              <a:rPr lang="en-US" altLang="en-US" sz="2000" smtClean="0"/>
              <a:t> in function declaration </a:t>
            </a:r>
            <a:br>
              <a:rPr lang="en-US" altLang="en-US" sz="2000" smtClean="0"/>
            </a:br>
            <a:r>
              <a:rPr lang="en-US" altLang="en-US" sz="2000" smtClean="0"/>
              <a:t>and function heading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/>
              <a:t>For class member functions:</a:t>
            </a:r>
          </a:p>
          <a:p>
            <a:pPr lvl="1" eaLnBrk="1" hangingPunct="1"/>
            <a:r>
              <a:rPr lang="en-US" altLang="en-US" sz="2000" smtClean="0"/>
              <a:t>Place implementation (code) for function IN</a:t>
            </a:r>
            <a:br>
              <a:rPr lang="en-US" altLang="en-US" sz="2000" smtClean="0"/>
            </a:br>
            <a:r>
              <a:rPr lang="en-US" altLang="en-US" sz="2000" smtClean="0"/>
              <a:t>class definition </a:t>
            </a:r>
            <a:r>
              <a:rPr lang="en-US" altLang="en-US" sz="2000" smtClean="0">
                <a:sym typeface="Wingdings" panose="05000000000000000000" pitchFamily="2" charset="2"/>
              </a:rPr>
              <a:t></a:t>
            </a:r>
            <a:r>
              <a:rPr lang="en-US" altLang="en-US" sz="2000" smtClean="0"/>
              <a:t> automatically inline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/>
              <a:t>Use for very short functions only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/>
              <a:t>Code actually inserted in place of call</a:t>
            </a:r>
          </a:p>
          <a:p>
            <a:pPr lvl="1" eaLnBrk="1" hangingPunct="1"/>
            <a:r>
              <a:rPr lang="en-US" altLang="en-US" sz="2000" smtClean="0"/>
              <a:t>Eliminates overhead</a:t>
            </a:r>
          </a:p>
          <a:p>
            <a:pPr lvl="1" eaLnBrk="1" hangingPunct="1"/>
            <a:r>
              <a:rPr lang="en-US" altLang="en-US" sz="2000" smtClean="0"/>
              <a:t>More efficient, but only when short!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92AED55A-A463-42F2-87AE-DEFBF1788CB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Initialization of objects</a:t>
            </a:r>
          </a:p>
          <a:p>
            <a:pPr lvl="1" eaLnBrk="1" hangingPunct="1"/>
            <a:r>
              <a:rPr lang="en-US" altLang="en-US" smtClean="0"/>
              <a:t>Initialize some or all member variables</a:t>
            </a:r>
          </a:p>
          <a:p>
            <a:pPr lvl="1" eaLnBrk="1" hangingPunct="1"/>
            <a:r>
              <a:rPr lang="en-US" altLang="en-US" smtClean="0"/>
              <a:t>Other actions possible as well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A special kind of member function</a:t>
            </a:r>
          </a:p>
          <a:p>
            <a:pPr lvl="1" eaLnBrk="1" hangingPunct="1"/>
            <a:r>
              <a:rPr lang="en-US" altLang="en-US" smtClean="0"/>
              <a:t>Automatically called when object declared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Very useful tool</a:t>
            </a:r>
          </a:p>
          <a:p>
            <a:pPr lvl="1" eaLnBrk="1" hangingPunct="1"/>
            <a:r>
              <a:rPr lang="en-US" altLang="en-US" smtClean="0"/>
              <a:t>Key principle of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A7A3A70A-CE49-4A21-9362-44C0A57908A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Inline Member Functions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Member function definitions</a:t>
            </a:r>
          </a:p>
          <a:p>
            <a:pPr lvl="1" eaLnBrk="1" hangingPunct="1"/>
            <a:r>
              <a:rPr lang="en-US" altLang="en-US" smtClean="0"/>
              <a:t>Typically defined separately, in different file</a:t>
            </a:r>
          </a:p>
          <a:p>
            <a:pPr lvl="1" eaLnBrk="1" hangingPunct="1"/>
            <a:r>
              <a:rPr lang="en-US" altLang="en-US" smtClean="0"/>
              <a:t>Can be defined IN class definition</a:t>
            </a:r>
          </a:p>
          <a:p>
            <a:pPr lvl="2" eaLnBrk="1" hangingPunct="1"/>
            <a:r>
              <a:rPr lang="en-US" altLang="en-US" smtClean="0"/>
              <a:t>Makes function "in-line"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Again: use for very short functions only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More efficient</a:t>
            </a:r>
          </a:p>
          <a:p>
            <a:pPr lvl="1" eaLnBrk="1" hangingPunct="1"/>
            <a:r>
              <a:rPr lang="en-US" altLang="en-US" smtClean="0"/>
              <a:t>If too long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 actually less efficient!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E738D34B-77A0-48F3-9ED1-755506BA25E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supports a feature called member initialization</a:t>
            </a:r>
          </a:p>
          <a:p>
            <a:pPr lvl="1"/>
            <a:r>
              <a:rPr lang="en-US" dirty="0" smtClean="0"/>
              <a:t>This feature allows you to set default values for member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7-</a:t>
            </a:r>
            <a:fld id="{3C4CA6D4-64F8-4BE7-8B02-2D3314DA5FCC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85800" y="386318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Coordinate</a:t>
            </a:r>
            <a:endParaRPr lang="en-US" dirty="0" smtClean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{</a:t>
            </a:r>
            <a:endParaRPr lang="en-US" dirty="0" smtClean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</a:t>
            </a:r>
            <a:r>
              <a:rPr lang="en-US" dirty="0" smtClean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:</a:t>
            </a:r>
            <a:endParaRPr lang="en-US" dirty="0" smtClean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Coordinate();</a:t>
            </a:r>
            <a:endParaRPr lang="en-US" dirty="0" smtClean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private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:</a:t>
            </a:r>
            <a:endParaRPr lang="en-US" dirty="0" smtClean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</a:t>
            </a:r>
            <a:r>
              <a:rPr lang="en-US" dirty="0" err="1" smtClean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x=1;</a:t>
            </a:r>
            <a:endParaRPr lang="en-US" dirty="0" smtClean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</a:t>
            </a:r>
            <a:r>
              <a:rPr lang="en-US" dirty="0" err="1" smtClean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y=2;</a:t>
            </a:r>
            <a:endParaRPr lang="en-US" dirty="0" smtClean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};</a:t>
            </a:r>
          </a:p>
          <a:p>
            <a:pPr algn="just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Coordinate::Coordinate()</a:t>
            </a:r>
          </a:p>
          <a:p>
            <a:pPr algn="just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{ }</a:t>
            </a:r>
          </a:p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5924152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Coordinate c1;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6540" y="591036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Initializes c1.x to 1 and c1.y to 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3581400" y="4878843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455567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</a:t>
            </a:r>
          </a:p>
          <a:p>
            <a:r>
              <a:rPr lang="en-US" dirty="0" smtClean="0"/>
              <a:t>Initializers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allows one constructor to invoke another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default constructor invokes the constructor to initialize x and y to 99,99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7-</a:t>
            </a:r>
            <a:fld id="{3C4CA6D4-64F8-4BE7-8B02-2D3314DA5FC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76200" y="3048000"/>
            <a:ext cx="8991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Coordinate::Coordinate(</a:t>
            </a:r>
            <a:r>
              <a:rPr lang="en-US" dirty="0" err="1" smtClean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xval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, </a:t>
            </a:r>
            <a:r>
              <a:rPr lang="en-US" dirty="0" err="1" smtClean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yval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) : x(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xval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), y(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yval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)</a:t>
            </a:r>
            <a:endParaRPr lang="en-US" dirty="0" smtClean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{ }</a:t>
            </a:r>
          </a:p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Giovanni"/>
            </a:endParaRP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Coordinate::Coordinate() : Coordinate(99,99)</a:t>
            </a:r>
            <a:b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{ }</a:t>
            </a:r>
          </a:p>
          <a:p>
            <a:pPr marL="457200" marR="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</p:spTree>
    <p:extLst>
      <p:ext uri="{BB962C8B-B14F-4D97-AF65-F5344CB8AC3E}">
        <p14:creationId xmlns:p14="http://schemas.microsoft.com/office/powerpoint/2010/main" val="5849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Members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member variables</a:t>
            </a:r>
          </a:p>
          <a:p>
            <a:pPr lvl="1" eaLnBrk="1" hangingPunct="1"/>
            <a:r>
              <a:rPr lang="en-US" altLang="en-US" smtClean="0"/>
              <a:t>All objects of class "share" one copy</a:t>
            </a:r>
          </a:p>
          <a:p>
            <a:pPr lvl="1" eaLnBrk="1" hangingPunct="1"/>
            <a:r>
              <a:rPr lang="en-US" altLang="en-US" smtClean="0"/>
              <a:t>One object changes it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all see change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Useful for "tracking"</a:t>
            </a:r>
          </a:p>
          <a:p>
            <a:pPr lvl="1" eaLnBrk="1" hangingPunct="1"/>
            <a:r>
              <a:rPr lang="en-US" altLang="en-US" smtClean="0"/>
              <a:t>How often a member function is called</a:t>
            </a:r>
          </a:p>
          <a:p>
            <a:pPr lvl="1" eaLnBrk="1" hangingPunct="1"/>
            <a:r>
              <a:rPr lang="en-US" altLang="en-US" smtClean="0"/>
              <a:t>How many objects exist at given time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Place keyword </a:t>
            </a:r>
            <a:r>
              <a:rPr lang="en-US" altLang="en-US" i="1" smtClean="0"/>
              <a:t>static</a:t>
            </a:r>
            <a:r>
              <a:rPr lang="en-US" altLang="en-US" smtClean="0"/>
              <a:t> before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A756411E-3730-4052-9C90-AC548AE03A1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Functions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Member functions can be static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no access to object data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And still "must" be member of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Make it a static function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Can then be called outside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From non-class objects: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E.g., Server::getTurn();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As well as via class objects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Standard method: myObject.getTurn();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Can only use static data, functions!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463C4EA9-8B33-40F3-9232-1A2A5B5C865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5061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Static Members Example: </a:t>
            </a:r>
            <a:br>
              <a:rPr lang="en-US" altLang="en-US" sz="3600" smtClean="0"/>
            </a:br>
            <a:r>
              <a:rPr lang="en-US" altLang="en-US" sz="3600" b="1" smtClean="0"/>
              <a:t>Display 7.6</a:t>
            </a:r>
            <a:r>
              <a:rPr lang="en-US" altLang="en-US" sz="3600" smtClean="0"/>
              <a:t>  Static Members (1 of 4)</a:t>
            </a:r>
          </a:p>
        </p:txBody>
      </p:sp>
      <p:pic>
        <p:nvPicPr>
          <p:cNvPr id="46083" name="Picture 6" descr="C:\WINDOWS\Desktop\Oh_type\sacitch_C++_ppt\gif\savitchc07d06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495425"/>
            <a:ext cx="7561263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D6764F8E-EA8F-41E4-AF39-8E44202A85E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Static Members Example: </a:t>
            </a:r>
            <a:br>
              <a:rPr lang="en-US" altLang="en-US" sz="3600" smtClean="0"/>
            </a:br>
            <a:r>
              <a:rPr lang="en-US" altLang="en-US" sz="3600" b="1" smtClean="0"/>
              <a:t>Display 7.6</a:t>
            </a:r>
            <a:r>
              <a:rPr lang="en-US" altLang="en-US" sz="3600" smtClean="0"/>
              <a:t>  Static Members (2 of 4)</a:t>
            </a:r>
          </a:p>
        </p:txBody>
      </p:sp>
      <p:pic>
        <p:nvPicPr>
          <p:cNvPr id="47107" name="Picture 4" descr="C:\WINDOWS\Desktop\Oh_type\sacitch_C++_ppt\gif\savitchc07d06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09713"/>
            <a:ext cx="5178425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ECB9708A-0BBF-4C70-AFC8-437DCFE2F59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Static Members Example: </a:t>
            </a:r>
            <a:br>
              <a:rPr lang="en-US" altLang="en-US" sz="3600" smtClean="0"/>
            </a:br>
            <a:r>
              <a:rPr lang="en-US" altLang="en-US" sz="3600" b="1" smtClean="0"/>
              <a:t>Display 7.6</a:t>
            </a:r>
            <a:r>
              <a:rPr lang="en-US" altLang="en-US" sz="3600" smtClean="0"/>
              <a:t>  Static Members (3 of 4)</a:t>
            </a:r>
          </a:p>
        </p:txBody>
      </p:sp>
      <p:pic>
        <p:nvPicPr>
          <p:cNvPr id="48131" name="Picture 4" descr="C:\WINDOWS\Desktop\Oh_type\sacitch_C++_ppt\gif\savitchc07d06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09713"/>
            <a:ext cx="7526338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320CE7ED-E8E0-4469-83E0-A42271660FD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Static Members Example: </a:t>
            </a:r>
            <a:br>
              <a:rPr lang="en-US" altLang="en-US" sz="3600" smtClean="0"/>
            </a:br>
            <a:r>
              <a:rPr lang="en-US" altLang="en-US" sz="3600" b="1" smtClean="0"/>
              <a:t>Display 7.6</a:t>
            </a:r>
            <a:r>
              <a:rPr lang="en-US" altLang="en-US" sz="3600" smtClean="0"/>
              <a:t>  Static Members (4 of 4)</a:t>
            </a:r>
          </a:p>
        </p:txBody>
      </p:sp>
      <p:pic>
        <p:nvPicPr>
          <p:cNvPr id="49155" name="Picture 6" descr="C:\WINDOWS\Desktop\Oh_type\sacitch_C++_ppt\gif\savitchc07d06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743075"/>
            <a:ext cx="7772400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3AC3CF87-C7DB-4BB9-ACBA-7C29FD3D11E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Introduction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Recall: arrays are fixed size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Vectors: "arrays that grow and shrink"</a:t>
            </a:r>
          </a:p>
          <a:p>
            <a:pPr lvl="2" eaLnBrk="1" hangingPunct="1"/>
            <a:r>
              <a:rPr lang="en-US" altLang="en-US" smtClean="0"/>
              <a:t>During program execution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Formed from Standard Template Library</a:t>
            </a:r>
            <a:br>
              <a:rPr lang="en-US" altLang="en-US" smtClean="0"/>
            </a:br>
            <a:r>
              <a:rPr lang="en-US" altLang="en-US" smtClean="0"/>
              <a:t>(STL)</a:t>
            </a:r>
          </a:p>
          <a:p>
            <a:pPr lvl="2" eaLnBrk="1" hangingPunct="1"/>
            <a:r>
              <a:rPr lang="en-US" altLang="en-US" smtClean="0"/>
              <a:t>Using template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C47B7ED8-4395-4750-8DA4-ACF46720D52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 Definitions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spcBef>
                <a:spcPct val="50000"/>
              </a:spcBef>
            </a:pPr>
            <a:r>
              <a:rPr lang="en-US" altLang="en-US" smtClean="0"/>
              <a:t>Constructors defined like any </a:t>
            </a:r>
            <a:br>
              <a:rPr lang="en-US" altLang="en-US" smtClean="0"/>
            </a:br>
            <a:r>
              <a:rPr lang="en-US" altLang="en-US" smtClean="0"/>
              <a:t>member function</a:t>
            </a:r>
          </a:p>
          <a:p>
            <a:pPr marL="990600" lvl="1" indent="-533400" eaLnBrk="1" hangingPunct="1">
              <a:spcBef>
                <a:spcPct val="50000"/>
              </a:spcBef>
            </a:pPr>
            <a:r>
              <a:rPr lang="en-US" altLang="en-US" smtClean="0"/>
              <a:t>Except:</a:t>
            </a:r>
          </a:p>
          <a:p>
            <a:pPr marL="1371600" lvl="2" indent="-457200" eaLnBrk="1" hangingPunct="1"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en-US" smtClean="0"/>
              <a:t>Must have same name as class</a:t>
            </a:r>
          </a:p>
          <a:p>
            <a:pPr marL="1371600" lvl="2" indent="-457200" eaLnBrk="1" hangingPunct="1"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en-US" smtClean="0"/>
              <a:t>Cannot return a value; not even void!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0AE9A830-8422-4EAE-9BEC-BAD8B9B5AE2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9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Basics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Similar to array: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Has base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Stores collection of base type values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Declared differently: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Syntax: vector&lt;Base_Type&gt;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Indicates template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Any type can be "plugged in" to Base_Type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Produces "new" class for vectors with that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 declaration:</a:t>
            </a:r>
            <a:br>
              <a:rPr lang="en-US" altLang="en-US" sz="2400" smtClean="0"/>
            </a:br>
            <a:r>
              <a:rPr lang="en-US" altLang="en-US" sz="2400" smtClean="0"/>
              <a:t>vector&lt;int&gt; v;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ED06F9B0-20FD-40F3-ADFE-3C325ACE12D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Use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vector&lt;int&gt; v;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"v is vector of type int"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Calls class default constructor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Empty vector object created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Indexed like arrays for access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But to add elements: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Must call member function push_back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Member function size()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Returns current number of elements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21148F06-DBC7-4C0D-A22B-3BADFE6ABC7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Vector Example: </a:t>
            </a:r>
            <a:br>
              <a:rPr lang="en-US" altLang="en-US" sz="3600" smtClean="0"/>
            </a:br>
            <a:r>
              <a:rPr lang="en-US" altLang="en-US" sz="3600" b="1" smtClean="0"/>
              <a:t>Display 7.7  </a:t>
            </a:r>
            <a:r>
              <a:rPr lang="en-US" altLang="en-US" sz="3600" smtClean="0"/>
              <a:t>Using a Vector (1 of 2)</a:t>
            </a:r>
          </a:p>
        </p:txBody>
      </p:sp>
      <p:pic>
        <p:nvPicPr>
          <p:cNvPr id="53251" name="Picture 5" descr="C:\WINDOWS\Desktop\Oh_type\sacitch_C++_ppt\gif\savitchc07d07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577975"/>
            <a:ext cx="7772400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ABEBB943-D082-434F-995E-709B90019ED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Vector Example: </a:t>
            </a:r>
            <a:br>
              <a:rPr lang="en-US" altLang="en-US" sz="3600" smtClean="0"/>
            </a:br>
            <a:r>
              <a:rPr lang="en-US" altLang="en-US" sz="3600" b="1" smtClean="0"/>
              <a:t>Display 7.7  </a:t>
            </a:r>
            <a:r>
              <a:rPr lang="en-US" altLang="en-US" sz="3600" smtClean="0"/>
              <a:t>Using a Vector (2 of 2)</a:t>
            </a:r>
          </a:p>
        </p:txBody>
      </p:sp>
      <p:pic>
        <p:nvPicPr>
          <p:cNvPr id="54275" name="Picture 4" descr="C:\WINDOWS\Desktop\Oh_type\sacitch_C++_ppt\gif\savitchc07d07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743075"/>
            <a:ext cx="77724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81F5290D-B476-4307-B7C6-68A5F605056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Efficiency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Member function capacity()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Returns memory currently 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same as size()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Capacity typically &gt;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Automatically increased as needed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If efficiency critical: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 set behaviors manually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v.reserve(32);  //sets capacity to 32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v.reserve(v.size()+10);  //sets capacity to 10 more</a:t>
            </a:r>
            <a:br>
              <a:rPr lang="en-US" altLang="en-US" sz="2000" smtClean="0"/>
            </a:br>
            <a:r>
              <a:rPr lang="en-US" altLang="en-US" sz="2000" smtClean="0"/>
              <a:t>than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CF08F4DF-62F9-44B4-83EB-D4D5FED7F8E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1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Constructors: automatic initialization of </a:t>
            </a:r>
            <a:br>
              <a:rPr lang="en-US" altLang="en-US" sz="2800" smtClean="0"/>
            </a:br>
            <a:r>
              <a:rPr lang="en-US" altLang="en-US" sz="2800" smtClean="0"/>
              <a:t>class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Called when objects are declared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Constructor has same name as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Default constructor has no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Should always be defined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Class member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 be objects of other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Require initialization-section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65350712-0534-489D-AA3B-59191D2850C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Constant call-by-reference parameters</a:t>
            </a:r>
          </a:p>
          <a:p>
            <a:pPr lvl="1" eaLnBrk="1" hangingPunct="1"/>
            <a:r>
              <a:rPr lang="en-US" altLang="en-US" sz="2400" smtClean="0"/>
              <a:t>More efficient than call-by-value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Can </a:t>
            </a:r>
            <a:r>
              <a:rPr lang="en-US" altLang="en-US" sz="2800" i="1" smtClean="0"/>
              <a:t>inline</a:t>
            </a:r>
            <a:r>
              <a:rPr lang="en-US" altLang="en-US" sz="2800" smtClean="0"/>
              <a:t> very short function definitions</a:t>
            </a:r>
          </a:p>
          <a:p>
            <a:pPr lvl="1" eaLnBrk="1" hangingPunct="1"/>
            <a:r>
              <a:rPr lang="en-US" altLang="en-US" sz="2400" smtClean="0"/>
              <a:t>Can improve efficiency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Static member variables</a:t>
            </a:r>
          </a:p>
          <a:p>
            <a:pPr lvl="1" eaLnBrk="1" hangingPunct="1"/>
            <a:r>
              <a:rPr lang="en-US" altLang="en-US" sz="2400" smtClean="0"/>
              <a:t>Shared by all objects of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Vector classes</a:t>
            </a:r>
          </a:p>
          <a:p>
            <a:pPr lvl="1" eaLnBrk="1" hangingPunct="1"/>
            <a:r>
              <a:rPr lang="en-US" altLang="en-US" sz="2400" smtClean="0"/>
              <a:t>Like: "arrays that grow and shrink"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957C30DE-2793-469A-BEEF-F994439BFE5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 Definition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Class definition with constructor: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class DayOfYear</a:t>
            </a:r>
            <a:br>
              <a:rPr lang="en-US" altLang="en-US" sz="2400" smtClean="0"/>
            </a:br>
            <a:r>
              <a:rPr lang="en-US" altLang="en-US" sz="2400" smtClean="0"/>
              <a:t>{</a:t>
            </a:r>
            <a:br>
              <a:rPr lang="en-US" altLang="en-US" sz="2400" smtClean="0"/>
            </a:br>
            <a:r>
              <a:rPr lang="en-US" altLang="en-US" sz="2400" smtClean="0"/>
              <a:t>public:</a:t>
            </a:r>
            <a:br>
              <a:rPr lang="en-US" altLang="en-US" sz="2400" smtClean="0"/>
            </a:br>
            <a:r>
              <a:rPr lang="en-US" altLang="en-US" sz="2400" smtClean="0"/>
              <a:t>     DayOfYear(int monthValue, int dayValue);</a:t>
            </a:r>
            <a:br>
              <a:rPr lang="en-US" altLang="en-US" sz="2400" smtClean="0"/>
            </a:br>
            <a:r>
              <a:rPr lang="en-US" altLang="en-US" sz="2400" smtClean="0"/>
              <a:t>		//Constructor initializes month and day</a:t>
            </a:r>
            <a:br>
              <a:rPr lang="en-US" altLang="en-US" sz="2400" smtClean="0"/>
            </a:br>
            <a:r>
              <a:rPr lang="en-US" altLang="en-US" sz="2400" smtClean="0"/>
              <a:t>     void input();</a:t>
            </a:r>
            <a:br>
              <a:rPr lang="en-US" altLang="en-US" sz="2400" smtClean="0"/>
            </a:br>
            <a:r>
              <a:rPr lang="en-US" altLang="en-US" sz="2400" smtClean="0"/>
              <a:t>     void output();</a:t>
            </a:r>
            <a:br>
              <a:rPr lang="en-US" altLang="en-US" sz="2400" smtClean="0"/>
            </a:br>
            <a:r>
              <a:rPr lang="en-US" altLang="en-US" sz="2400" smtClean="0"/>
              <a:t>     …</a:t>
            </a:r>
            <a:br>
              <a:rPr lang="en-US" altLang="en-US" sz="2400" smtClean="0"/>
            </a:br>
            <a:r>
              <a:rPr lang="en-US" altLang="en-US" sz="2400" smtClean="0"/>
              <a:t>private:</a:t>
            </a:r>
            <a:br>
              <a:rPr lang="en-US" altLang="en-US" sz="2400" smtClean="0"/>
            </a:br>
            <a:r>
              <a:rPr lang="en-US" altLang="en-US" sz="2400" smtClean="0"/>
              <a:t>     int month;</a:t>
            </a:r>
            <a:br>
              <a:rPr lang="en-US" altLang="en-US" sz="2400" smtClean="0"/>
            </a:br>
            <a:r>
              <a:rPr lang="en-US" altLang="en-US" sz="2400" smtClean="0"/>
              <a:t>     int day;</a:t>
            </a:r>
            <a:br>
              <a:rPr lang="en-US" altLang="en-US" sz="2400" smtClean="0"/>
            </a:br>
            <a:r>
              <a:rPr lang="en-US" altLang="en-US" sz="24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16D76717-E6D6-4765-B7DE-FA792873BEF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 Notes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Notice name of constructor: DayOfYear</a:t>
            </a:r>
          </a:p>
          <a:p>
            <a:pPr lvl="1" eaLnBrk="1" hangingPunct="1"/>
            <a:r>
              <a:rPr lang="en-US" altLang="en-US" sz="2400" smtClean="0"/>
              <a:t>Same name as class itself!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Constructor declaration has no return-type</a:t>
            </a:r>
          </a:p>
          <a:p>
            <a:pPr lvl="1" eaLnBrk="1" hangingPunct="1"/>
            <a:r>
              <a:rPr lang="en-US" altLang="en-US" sz="2400" smtClean="0"/>
              <a:t>Not even void!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Constructor in public section</a:t>
            </a:r>
          </a:p>
          <a:p>
            <a:pPr lvl="1" eaLnBrk="1" hangingPunct="1"/>
            <a:r>
              <a:rPr lang="en-US" altLang="en-US" sz="2400" smtClean="0"/>
              <a:t>It’s called when objects are declared</a:t>
            </a:r>
          </a:p>
          <a:p>
            <a:pPr lvl="1" eaLnBrk="1" hangingPunct="1"/>
            <a:r>
              <a:rPr lang="en-US" altLang="en-US" sz="2400" smtClean="0"/>
              <a:t>If private, could never declare objects!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BCF71205-4BCA-47C0-A55D-20FC0C03762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Calling Constructors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Declare objects:</a:t>
            </a:r>
            <a:br>
              <a:rPr lang="en-US" altLang="en-US" sz="2800" smtClean="0"/>
            </a:br>
            <a:r>
              <a:rPr lang="en-US" altLang="en-US" sz="2800" smtClean="0"/>
              <a:t>	DayOfYear date1(7, 4),</a:t>
            </a:r>
            <a:br>
              <a:rPr lang="en-US" altLang="en-US" sz="2800" smtClean="0"/>
            </a:br>
            <a:r>
              <a:rPr lang="en-US" altLang="en-US" sz="2800" smtClean="0"/>
              <a:t>		        date2(5, 5);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Objects are created 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Constructor is called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Values in parens passed as arguments </a:t>
            </a:r>
            <a:br>
              <a:rPr lang="en-US" altLang="en-US" sz="2400" smtClean="0"/>
            </a:br>
            <a:r>
              <a:rPr lang="en-US" altLang="en-US" sz="2400" smtClean="0"/>
              <a:t>to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Member variables month, day initialized:</a:t>
            </a:r>
            <a:br>
              <a:rPr lang="en-US" altLang="en-US" sz="2400" smtClean="0"/>
            </a:br>
            <a:r>
              <a:rPr lang="en-US" altLang="en-US" sz="2400" smtClean="0"/>
              <a:t>date1.month </a:t>
            </a:r>
            <a:r>
              <a:rPr lang="en-US" altLang="en-US" sz="2400" smtClean="0">
                <a:sym typeface="Wingdings" panose="05000000000000000000" pitchFamily="2" charset="2"/>
              </a:rPr>
              <a:t></a:t>
            </a:r>
            <a:r>
              <a:rPr lang="en-US" altLang="en-US" sz="2400" smtClean="0"/>
              <a:t> 7 date2.month </a:t>
            </a:r>
            <a:r>
              <a:rPr lang="en-US" altLang="en-US" sz="2400" smtClean="0">
                <a:sym typeface="Wingdings" panose="05000000000000000000" pitchFamily="2" charset="2"/>
              </a:rPr>
              <a:t></a:t>
            </a:r>
            <a:r>
              <a:rPr lang="en-US" altLang="en-US" sz="2400" smtClean="0"/>
              <a:t> 5</a:t>
            </a:r>
            <a:br>
              <a:rPr lang="en-US" altLang="en-US" sz="2400" smtClean="0"/>
            </a:br>
            <a:r>
              <a:rPr lang="en-US" altLang="en-US" sz="2400" smtClean="0"/>
              <a:t>date1.dat </a:t>
            </a:r>
            <a:r>
              <a:rPr lang="en-US" altLang="en-US" sz="2400" smtClean="0">
                <a:sym typeface="Wingdings" panose="05000000000000000000" pitchFamily="2" charset="2"/>
              </a:rPr>
              <a:t> </a:t>
            </a:r>
            <a:r>
              <a:rPr lang="en-US" altLang="en-US" sz="2400" smtClean="0"/>
              <a:t>4 date2.day </a:t>
            </a:r>
            <a:r>
              <a:rPr lang="en-US" altLang="en-US" sz="2400" smtClean="0">
                <a:sym typeface="Wingdings" panose="05000000000000000000" pitchFamily="2" charset="2"/>
              </a:rPr>
              <a:t></a:t>
            </a:r>
            <a:r>
              <a:rPr lang="en-US" altLang="en-US" sz="2400" smtClean="0"/>
              <a:t>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036A77ED-E9B0-4CAE-98D7-B970FD75EE0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 Equivalency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Consider:</a:t>
            </a:r>
          </a:p>
          <a:p>
            <a:pPr lvl="1" eaLnBrk="1" hangingPunct="1"/>
            <a:r>
              <a:rPr lang="en-US" altLang="en-US" smtClean="0"/>
              <a:t>DayOfYear date1, date2</a:t>
            </a:r>
            <a:br>
              <a:rPr lang="en-US" altLang="en-US" smtClean="0"/>
            </a:br>
            <a:r>
              <a:rPr lang="en-US" altLang="en-US" smtClean="0"/>
              <a:t>date1.DayOfYear(7, 4);	// ILLEGAL!</a:t>
            </a:r>
            <a:br>
              <a:rPr lang="en-US" altLang="en-US" smtClean="0"/>
            </a:br>
            <a:r>
              <a:rPr lang="en-US" altLang="en-US" smtClean="0"/>
              <a:t>date2.DayOfYear(5, 5);	// ILLEGAL!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Seemingly OK…</a:t>
            </a:r>
          </a:p>
          <a:p>
            <a:pPr lvl="1" eaLnBrk="1" hangingPunct="1"/>
            <a:r>
              <a:rPr lang="en-US" altLang="en-US" smtClean="0"/>
              <a:t>CANNOT call constructors like other member functions!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FBA11A91-C495-4BBB-A0D5-C6F307E74C9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 Code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Constructor definition is like all other </a:t>
            </a:r>
            <a:br>
              <a:rPr lang="en-US" altLang="en-US" sz="2800" smtClean="0"/>
            </a:br>
            <a:r>
              <a:rPr lang="en-US" altLang="en-US" sz="2800" smtClean="0"/>
              <a:t>member functions:</a:t>
            </a:r>
            <a:br>
              <a:rPr lang="en-US" altLang="en-US" sz="2800" smtClean="0"/>
            </a:br>
            <a:r>
              <a:rPr lang="en-US" altLang="en-US" sz="2400" smtClean="0"/>
              <a:t>DayOfYear::DayOfYear(int monthValue, int dayValue)</a:t>
            </a:r>
            <a:br>
              <a:rPr lang="en-US" altLang="en-US" sz="2400" smtClean="0"/>
            </a:br>
            <a:r>
              <a:rPr lang="en-US" altLang="en-US" sz="2400" smtClean="0"/>
              <a:t>{</a:t>
            </a:r>
            <a:br>
              <a:rPr lang="en-US" altLang="en-US" sz="2400" smtClean="0"/>
            </a:br>
            <a:r>
              <a:rPr lang="en-US" altLang="en-US" sz="2400" smtClean="0"/>
              <a:t>	month = monthValue;</a:t>
            </a:r>
            <a:br>
              <a:rPr lang="en-US" altLang="en-US" sz="2400" smtClean="0"/>
            </a:br>
            <a:r>
              <a:rPr lang="en-US" altLang="en-US" sz="2400" smtClean="0"/>
              <a:t>	day = dayValue;</a:t>
            </a:r>
            <a:br>
              <a:rPr lang="en-US" altLang="en-US" sz="2400" smtClean="0"/>
            </a:br>
            <a:r>
              <a:rPr lang="en-US" altLang="en-US" sz="2400" smtClean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Note same name around ::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Clearly identifies a constructor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Note no return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Just as in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7-</a:t>
            </a:r>
            <a:fld id="{D74A02AD-2724-433C-A685-F2ECD071279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Copyright ©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2016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Pearson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Inc. </a:t>
            </a:r>
            <a:r>
              <a:rPr lang="en-US" altLang="en-US" dirty="0" smtClean="0">
                <a:solidFill>
                  <a:srgbClr val="898989"/>
                </a:solidFill>
                <a:latin typeface="Calibri" panose="020F0502020204030204" pitchFamily="34" charset="0"/>
              </a:rPr>
              <a:t>All rights reserved.</a:t>
            </a:r>
            <a:endParaRPr lang="en-CA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1564</Words>
  <Application>Microsoft Office PowerPoint</Application>
  <PresentationFormat>On-screen Show (4:3)</PresentationFormat>
  <Paragraphs>410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Times</vt:lpstr>
      <vt:lpstr>Wingdings</vt:lpstr>
      <vt:lpstr>Office Theme</vt:lpstr>
      <vt:lpstr>Chapter 7</vt:lpstr>
      <vt:lpstr>Learning Objectives</vt:lpstr>
      <vt:lpstr>Constructors</vt:lpstr>
      <vt:lpstr>Constructor Definitions</vt:lpstr>
      <vt:lpstr>Constructor Definition Example</vt:lpstr>
      <vt:lpstr>Constructor Notes</vt:lpstr>
      <vt:lpstr>Calling Constructors</vt:lpstr>
      <vt:lpstr>Constructor Equivalency</vt:lpstr>
      <vt:lpstr>Constructor Code</vt:lpstr>
      <vt:lpstr>Alternative Definition</vt:lpstr>
      <vt:lpstr>Constructor Additional Purpose</vt:lpstr>
      <vt:lpstr>Overloaded Constructors</vt:lpstr>
      <vt:lpstr>Class with Constructors Example:  Display 7.1  Class with Constructors (1 of 3)</vt:lpstr>
      <vt:lpstr>Class with Constructors Example:  Display 7.1  Class with Constructors (2 of 3)</vt:lpstr>
      <vt:lpstr>Class with Constructors Example:  Display 7.1  Class with Constructors (3 of 3)</vt:lpstr>
      <vt:lpstr>Constructor with No Arguments</vt:lpstr>
      <vt:lpstr>Explicit Constructor Calls</vt:lpstr>
      <vt:lpstr>Explicit Constructor Call Example</vt:lpstr>
      <vt:lpstr>Default Constructor</vt:lpstr>
      <vt:lpstr>Class Type Member Variables</vt:lpstr>
      <vt:lpstr>Class Member Variable Example:  Display 7.3  A Class Member Variable (1 of 5)</vt:lpstr>
      <vt:lpstr>Class Member Variable Example:  Display 7.3  A Class Member Variable (2 of 5)</vt:lpstr>
      <vt:lpstr>Class Member Variable Example:  Display 7.3  A Class Member Variable (3 of 5)</vt:lpstr>
      <vt:lpstr>Class Member Variable Example:  Display 7.3  A Class Member Variable (4 of 5)</vt:lpstr>
      <vt:lpstr>Class Member Variable Example:  Display 7.3  A Class Member Variable (5 of 5)</vt:lpstr>
      <vt:lpstr>Parameter Passing Methods</vt:lpstr>
      <vt:lpstr>The const Parameter Modifier</vt:lpstr>
      <vt:lpstr>Use of const</vt:lpstr>
      <vt:lpstr>Inline Functions</vt:lpstr>
      <vt:lpstr>Inline Member Functions</vt:lpstr>
      <vt:lpstr>Member Initializers</vt:lpstr>
      <vt:lpstr>Constructor Delegation</vt:lpstr>
      <vt:lpstr>Static Members</vt:lpstr>
      <vt:lpstr>Static Functions</vt:lpstr>
      <vt:lpstr>Static Members Example:  Display 7.6  Static Members (1 of 4)</vt:lpstr>
      <vt:lpstr>Static Members Example:  Display 7.6  Static Members (2 of 4)</vt:lpstr>
      <vt:lpstr>Static Members Example:  Display 7.6  Static Members (3 of 4)</vt:lpstr>
      <vt:lpstr>Static Members Example:  Display 7.6  Static Members (4 of 4)</vt:lpstr>
      <vt:lpstr>Vectors</vt:lpstr>
      <vt:lpstr>Vector Basics</vt:lpstr>
      <vt:lpstr>Vector Use</vt:lpstr>
      <vt:lpstr>Vector Example:  Display 7.7  Using a Vector (1 of 2)</vt:lpstr>
      <vt:lpstr>Vector Example:  Display 7.7  Using a Vector (2 of 2)</vt:lpstr>
      <vt:lpstr>Vector Efficiency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18</cp:revision>
  <dcterms:created xsi:type="dcterms:W3CDTF">2006-08-16T00:00:00Z</dcterms:created>
  <dcterms:modified xsi:type="dcterms:W3CDTF">2015-04-01T09:17:25Z</dcterms:modified>
</cp:coreProperties>
</file>