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tags/tag6.xml" ContentType="application/vnd.openxmlformats-officedocument.presentationml.tags+xml"/>
  <Override PartName="/ppt/notesSlides/notesSlide40.xml" ContentType="application/vnd.openxmlformats-officedocument.presentationml.notesSlide+xml"/>
  <Override PartName="/ppt/tags/tag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315E00-FB24-4E88-8503-D1B3F9833012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7FAFAC-5236-4458-A5EA-CC387E6F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0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406E01-08D9-49B3-9D73-55A84690C2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4333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A4681A-E948-4BEF-A25E-446471369C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708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79764C-932E-43E5-9A93-DADDA2550B5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49094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30CB50-1E25-4512-901C-C14B8EBEC22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60403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2C102B-BD38-48B8-A9BA-3929B587D6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82995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794BAA-4099-4B0E-B7E4-934A9BB998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8259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58E370-436E-4EA4-A216-A9611381D9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55979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E09192-F83A-4A67-8139-49CDEC5016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0505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00DC6C-00BE-46E3-8B91-DA88FD6B4F2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32464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ED275F-8B62-4182-B24F-CE7D51AC47D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581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EF55C-7801-4BCE-AAA8-FBA9992F02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9341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FA3F41-3B11-4FBB-84A3-F7E2BE56346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89656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618470-9922-4A14-8C74-D627701D71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74972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C22C3A-64AA-47DA-A383-5F4F82F832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42951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D3F21-C0C8-4D6D-930B-826A133AC05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92703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7F5B64-30B4-4890-833B-2522D0B6D3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37645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CF2AB-3084-4FE9-B205-4DB427F6329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66382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F40C44-FCEE-4E75-AA8F-985A173D07F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96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A368E5-6456-4337-B573-4315420F338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13411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F24E0-ECAF-49CC-8633-AB188E82821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79528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CF081-FC82-48C8-9D6D-F8CE0A3F5D0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682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107673-AA15-4586-8F99-B5F03C95ACE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80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0C274-DA1D-448F-9A8D-6F58580096B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91119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9BBACE-90BE-4F38-BD70-BC3C9E8A82C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73480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488C15-DE74-410E-BA5F-9839ABDF7C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04513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FF7D88-7AC3-448B-B422-18F4ECB0E10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10092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549239-C396-4D3A-BB6D-2F06C47484F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92828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0E1AA-0CB8-47AB-B194-FAFF347A6D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92203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6718BF-999A-4ADF-AD06-271BB7135D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73408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AFB44-810B-4067-8E77-51F55E0EAC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95851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3B4B89-9F31-4667-ADDB-37E17B22E37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514269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B316AD-E413-4CCA-ACDF-7597B3FD78F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20357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C801A-8745-40E8-84DA-04A78DBCE9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1780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FDE362-68C3-4E96-BE8E-E81CA296493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644587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A53D7F-E449-4799-9666-B330C91AB39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20627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D29BB7-5A92-42E3-9061-F6653E57A9A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372230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D990CA-4A63-4313-B7FC-D782C3CAE5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108544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1A8CC-6C11-4EAE-BA03-48ADC7E5AD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724001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81527-2C3B-4620-B8A4-72E7EC2287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44423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49A1D0-AB5D-4768-8E98-FE4AF45E57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41155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CDAFC4-DE5D-467C-8479-4AC6806621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3007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1EB132-43BA-42C9-A782-A32E944EF5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2289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4B1357-3287-4716-9CAD-48E42CFCC54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8718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F07A86-C958-49C0-874D-3E8E148D12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8335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33D4D4-9070-45A6-B615-34EAD0C129F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3357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008DC-7A24-4426-BB8F-F02B7924EF0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9242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F677-3DFC-4D76-B6E1-29C22284F99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9A594E5-166C-4C8D-A481-5A7920BB2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382D3-1E60-45D9-8EA3-AB9C31ACB8C6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626980BC-D9E0-4BB1-A0AE-1BB5F1802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9A666-B948-40BA-AD12-AA5C4947F45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35F0D2C-96DA-4F87-B75D-4DF8CD0ED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D41FD-7DA9-4A0E-9EE4-95548879A6E1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36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A6073-9143-4A77-8F16-FB7980BEE7B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BC6C4F1C-5DE8-47F8-B15A-DF3CA9BF8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7D02D-FC41-417F-848A-051664FB34D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7168B7D9-A1AB-4CDC-BDDA-E63484A0D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95DE9-A62F-47B0-9BD9-B9C8F84ECAE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80AFDCF-FF34-41A8-A26E-FB9264793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BFF83-35AC-4520-BA2F-64463CF06A8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40AD38F3-AA97-445C-87CF-C8557FBBB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1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BEDA0-9F8C-4006-8BFF-694775C0CEF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CFCE8022-8135-4903-B2F9-75D504326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3B958-DFA6-4A82-8222-2627B0F7BAF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4A00D14A-C958-4459-820D-831B21474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3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98C78-845F-41BD-8370-6CD32C9D424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4432AF7-C596-47BF-A742-53679C66F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590533-FED1-4491-8CD1-E4B011AEF56B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DE84458-DE60-4855-9D7D-699FC7523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Operator Overloading, Friends, </a:t>
            </a:r>
            <a:br>
              <a:rPr lang="en-US" dirty="0" smtClean="0"/>
            </a:br>
            <a:r>
              <a:rPr lang="en-US" dirty="0" smtClean="0"/>
              <a:t>and References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 Returning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Constructor a "void" function?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We "think" that way, but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"special"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With special properties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return a value!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Recall return statement in "+" overload</a:t>
            </a:r>
            <a:br>
              <a:rPr lang="en-US" sz="2800" smtClean="0"/>
            </a:br>
            <a:r>
              <a:rPr lang="en-US" sz="2800" smtClean="0"/>
              <a:t>for Money type: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return Money(finalDollars, finalCents);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Returns an "invocation" of Money class!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So constructor actually "returns" an object!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Called an "anonymous object"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69BBACF-B987-42EF-9115-14CBDF580EB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by const Value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"+" operator overload again:</a:t>
            </a:r>
            <a:br>
              <a:rPr lang="en-US" smtClean="0"/>
            </a:br>
            <a:r>
              <a:rPr lang="en-US" sz="2400" smtClean="0"/>
              <a:t>const Money operator +(const Money&amp; amount1,</a:t>
            </a:r>
            <a:br>
              <a:rPr lang="en-US" sz="2400" smtClean="0"/>
            </a:br>
            <a:r>
              <a:rPr lang="en-US" sz="2400" smtClean="0"/>
              <a:t>			        	   const Money&amp; amount2);</a:t>
            </a:r>
          </a:p>
          <a:p>
            <a:pPr lvl="1" eaLnBrk="1" hangingPunct="1"/>
            <a:r>
              <a:rPr lang="en-US" smtClean="0"/>
              <a:t>Returns a "constant object"?</a:t>
            </a:r>
          </a:p>
          <a:p>
            <a:pPr lvl="1" eaLnBrk="1" hangingPunct="1"/>
            <a:r>
              <a:rPr lang="en-US" smtClean="0"/>
              <a:t>Why?</a:t>
            </a:r>
          </a:p>
          <a:p>
            <a:pPr eaLnBrk="1" hangingPunct="1"/>
            <a:r>
              <a:rPr lang="en-US" smtClean="0"/>
              <a:t>Consider impact of returning "non-const"</a:t>
            </a:r>
            <a:br>
              <a:rPr lang="en-US" smtClean="0"/>
            </a:br>
            <a:r>
              <a:rPr lang="en-US" smtClean="0"/>
              <a:t>object to see…</a:t>
            </a:r>
            <a:r>
              <a:rPr lang="en-US" smtClean="0">
                <a:sym typeface="Wingdings" pitchFamily="2" charset="2"/>
              </a:rPr>
              <a:t>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A8E2903-DE45-4566-BB9F-55D54814492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by non-const Value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 "no const" in declaration:</a:t>
            </a:r>
            <a:br>
              <a:rPr lang="en-US" sz="2800" smtClean="0"/>
            </a:br>
            <a:r>
              <a:rPr lang="en-US" sz="2800" smtClean="0"/>
              <a:t>Money operator +(	const Money&amp; amount1,</a:t>
            </a:r>
            <a:br>
              <a:rPr lang="en-US" sz="2800" smtClean="0"/>
            </a:br>
            <a:r>
              <a:rPr lang="en-US" sz="2800" smtClean="0"/>
              <a:t>		  	    	const Money&amp; amount2);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Consider expression that calls:</a:t>
            </a:r>
            <a:br>
              <a:rPr lang="en-US" sz="2800" smtClean="0"/>
            </a:br>
            <a:r>
              <a:rPr lang="en-US" sz="2800" smtClean="0"/>
              <a:t>m1 + m2</a:t>
            </a:r>
          </a:p>
          <a:p>
            <a:pPr lvl="1" eaLnBrk="1" hangingPunct="1"/>
            <a:r>
              <a:rPr lang="en-US" sz="2400" smtClean="0"/>
              <a:t>Where m1 &amp; m2 are Money objects</a:t>
            </a:r>
          </a:p>
          <a:p>
            <a:pPr lvl="1" eaLnBrk="1" hangingPunct="1"/>
            <a:r>
              <a:rPr lang="en-US" sz="2400" smtClean="0"/>
              <a:t>Object returned is Money object</a:t>
            </a:r>
          </a:p>
          <a:p>
            <a:pPr lvl="1" eaLnBrk="1" hangingPunct="1"/>
            <a:r>
              <a:rPr lang="en-US" sz="2400" smtClean="0"/>
              <a:t>We can "do things" with objects!</a:t>
            </a:r>
          </a:p>
          <a:p>
            <a:pPr lvl="2" eaLnBrk="1" hangingPunct="1"/>
            <a:r>
              <a:rPr lang="en-US" sz="2000" smtClean="0"/>
              <a:t>Like call member functions…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22437EC-71B7-4A6B-98E6-A22B23286DE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do with Non-const Object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call member functions:</a:t>
            </a:r>
          </a:p>
          <a:p>
            <a:pPr lvl="1" eaLnBrk="1" hangingPunct="1"/>
            <a:r>
              <a:rPr lang="en-US" sz="2400" smtClean="0"/>
              <a:t>We could invoke member functions on</a:t>
            </a:r>
            <a:br>
              <a:rPr lang="en-US" sz="2400" smtClean="0"/>
            </a:br>
            <a:r>
              <a:rPr lang="en-US" sz="2400" smtClean="0"/>
              <a:t>object returned by expression m1+m2:</a:t>
            </a:r>
          </a:p>
          <a:p>
            <a:pPr lvl="2" eaLnBrk="1" hangingPunct="1"/>
            <a:r>
              <a:rPr lang="en-US" sz="2000" smtClean="0"/>
              <a:t>(m1+m2).output();  //Legal, right?</a:t>
            </a:r>
          </a:p>
          <a:p>
            <a:pPr lvl="3" eaLnBrk="1" hangingPunct="1"/>
            <a:r>
              <a:rPr lang="en-US" sz="1800" smtClean="0"/>
              <a:t>Not a problem: doesn’t change anything</a:t>
            </a:r>
          </a:p>
          <a:p>
            <a:pPr lvl="2" eaLnBrk="1" hangingPunct="1"/>
            <a:r>
              <a:rPr lang="en-US" sz="2000" smtClean="0"/>
              <a:t>(m1+m2).input();	  //Legal!</a:t>
            </a:r>
          </a:p>
          <a:p>
            <a:pPr lvl="3" eaLnBrk="1" hangingPunct="1"/>
            <a:r>
              <a:rPr lang="en-US" sz="1800" smtClean="0"/>
              <a:t>PROBLEM!	  //Legal, but MODIFIES!</a:t>
            </a:r>
          </a:p>
          <a:p>
            <a:pPr lvl="2" eaLnBrk="1" hangingPunct="1"/>
            <a:r>
              <a:rPr lang="en-US" sz="2000" smtClean="0"/>
              <a:t>Allows modification of "anonymous" object!</a:t>
            </a:r>
          </a:p>
          <a:p>
            <a:pPr lvl="2" eaLnBrk="1" hangingPunct="1"/>
            <a:r>
              <a:rPr lang="en-US" sz="2000" smtClean="0"/>
              <a:t>Can’t allow that here!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So we define the return object as const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610A934-C1F4-4537-9FCE-5A065269DC6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Unary Operators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has unary operators:</a:t>
            </a:r>
          </a:p>
          <a:p>
            <a:pPr lvl="1" eaLnBrk="1" hangingPunct="1"/>
            <a:r>
              <a:rPr lang="en-US" smtClean="0"/>
              <a:t>Defined as taking one operand</a:t>
            </a:r>
          </a:p>
          <a:p>
            <a:pPr lvl="1" eaLnBrk="1" hangingPunct="1"/>
            <a:r>
              <a:rPr lang="en-US" smtClean="0"/>
              <a:t>e.g., - (negation)</a:t>
            </a:r>
          </a:p>
          <a:p>
            <a:pPr lvl="2" eaLnBrk="1" hangingPunct="1"/>
            <a:r>
              <a:rPr lang="en-US" smtClean="0"/>
              <a:t>x = -y;	 // Sets x equal to negative of y</a:t>
            </a:r>
          </a:p>
          <a:p>
            <a:pPr lvl="1" eaLnBrk="1" hangingPunct="1"/>
            <a:r>
              <a:rPr lang="en-US" smtClean="0"/>
              <a:t>Other unary operators:</a:t>
            </a:r>
          </a:p>
          <a:p>
            <a:pPr lvl="2" eaLnBrk="1" hangingPunct="1"/>
            <a:r>
              <a:rPr lang="en-US" smtClean="0"/>
              <a:t>++, --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Unary operators can also be overloaded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1192DF2-E95F-4999-97D9-A3D7D0E0532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 "-" for Money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Overloaded "-" function declaration</a:t>
            </a:r>
          </a:p>
          <a:p>
            <a:pPr lvl="1" eaLnBrk="1" hangingPunct="1"/>
            <a:r>
              <a:rPr lang="en-US" sz="2400" smtClean="0"/>
              <a:t>Placed outside class definition:</a:t>
            </a:r>
            <a:br>
              <a:rPr lang="en-US" sz="2400" smtClean="0"/>
            </a:br>
            <a:r>
              <a:rPr lang="en-US" sz="2400" smtClean="0"/>
              <a:t>const Money operator –(const Money&amp; amount);</a:t>
            </a:r>
          </a:p>
          <a:p>
            <a:pPr lvl="1" eaLnBrk="1" hangingPunct="1"/>
            <a:r>
              <a:rPr lang="en-US" sz="2400" smtClean="0"/>
              <a:t>Notice: only one argument</a:t>
            </a:r>
          </a:p>
          <a:p>
            <a:pPr lvl="2" eaLnBrk="1" hangingPunct="1"/>
            <a:r>
              <a:rPr lang="en-US" sz="2000" smtClean="0"/>
              <a:t>Since only 1 operand (unary)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"-" operator is overloaded twice!</a:t>
            </a:r>
          </a:p>
          <a:p>
            <a:pPr lvl="1" eaLnBrk="1" hangingPunct="1"/>
            <a:r>
              <a:rPr lang="en-US" sz="2400" smtClean="0"/>
              <a:t>For two operands/arguments (binary)</a:t>
            </a:r>
          </a:p>
          <a:p>
            <a:pPr lvl="1" eaLnBrk="1" hangingPunct="1"/>
            <a:r>
              <a:rPr lang="en-US" sz="2400" smtClean="0"/>
              <a:t>For one operand/argument (unary)</a:t>
            </a:r>
          </a:p>
          <a:p>
            <a:pPr lvl="1" eaLnBrk="1" hangingPunct="1"/>
            <a:r>
              <a:rPr lang="en-US" sz="2400" smtClean="0"/>
              <a:t>Definitions must exist for both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6535CBD-6BFD-4F60-A9CE-EDEE39DD5F9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"-"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Overloaded "-" function definition:</a:t>
            </a:r>
            <a:br>
              <a:rPr lang="en-US" sz="2800" smtClean="0"/>
            </a:br>
            <a:r>
              <a:rPr lang="en-US" sz="2400" smtClean="0"/>
              <a:t>const Money operator –(const Money&amp; amount)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return Money(-amount.getDollars(), </a:t>
            </a:r>
            <a:br>
              <a:rPr lang="en-US" sz="2400" smtClean="0"/>
            </a:br>
            <a:r>
              <a:rPr lang="en-US" sz="2400" smtClean="0"/>
              <a:t>			-amount.getCents());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Applies "-" unary operator to built-in type</a:t>
            </a:r>
          </a:p>
          <a:p>
            <a:pPr lvl="1" eaLnBrk="1" hangingPunct="1"/>
            <a:r>
              <a:rPr lang="en-US" sz="2400" smtClean="0"/>
              <a:t>Operation is "known" for built-in types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Returns anonymous object again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2581D82-4FC2-4716-89B8-6F56E7C2B5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"-" Usage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800" smtClean="0"/>
              <a:t>Money 	amount1(10),</a:t>
            </a:r>
            <a:br>
              <a:rPr lang="en-US" sz="2800" smtClean="0"/>
            </a:br>
            <a:r>
              <a:rPr lang="en-US" sz="2800" smtClean="0"/>
              <a:t>		amount2(6),</a:t>
            </a:r>
            <a:br>
              <a:rPr lang="en-US" sz="2800" smtClean="0"/>
            </a:br>
            <a:r>
              <a:rPr lang="en-US" sz="2800" smtClean="0"/>
              <a:t>		amount3;</a:t>
            </a:r>
            <a:br>
              <a:rPr lang="en-US" sz="2800" smtClean="0"/>
            </a:br>
            <a:r>
              <a:rPr lang="en-US" sz="2800" smtClean="0"/>
              <a:t>amount3 = amount1 – amount2;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Calls binary "-" overload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smtClean="0"/>
              <a:t> 	amount3.output();	//Displays $4.00</a:t>
            </a:r>
            <a:br>
              <a:rPr lang="en-US" sz="2800" smtClean="0"/>
            </a:br>
            <a:r>
              <a:rPr lang="en-US" sz="2800" smtClean="0"/>
              <a:t>amount3 = -amount1;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Calls unary "-" overload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smtClean="0"/>
              <a:t>	amount3.output()	//Displays -$10.00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6BA87E9-4CB7-4184-A923-8D3425089F3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Overloading as Member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Previous examples: standalone functions</a:t>
            </a:r>
          </a:p>
          <a:p>
            <a:pPr lvl="1" eaLnBrk="1" hangingPunct="1"/>
            <a:r>
              <a:rPr lang="en-US" sz="2400" smtClean="0"/>
              <a:t>Defined outside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overload as "member operator"</a:t>
            </a:r>
          </a:p>
          <a:p>
            <a:pPr lvl="1" eaLnBrk="1" hangingPunct="1"/>
            <a:r>
              <a:rPr lang="en-US" sz="2400" smtClean="0"/>
              <a:t>Considered "member function" like others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When operator is member function:</a:t>
            </a:r>
          </a:p>
          <a:p>
            <a:pPr lvl="1" eaLnBrk="1" hangingPunct="1"/>
            <a:r>
              <a:rPr lang="en-US" sz="2400" smtClean="0"/>
              <a:t>Only ONE parameter, not two!</a:t>
            </a:r>
          </a:p>
          <a:p>
            <a:pPr lvl="1" eaLnBrk="1" hangingPunct="1"/>
            <a:r>
              <a:rPr lang="en-US" sz="2400" smtClean="0"/>
              <a:t>Calling object serves as 1</a:t>
            </a:r>
            <a:r>
              <a:rPr lang="en-US" sz="2400" baseline="30000" smtClean="0"/>
              <a:t>st</a:t>
            </a:r>
            <a:r>
              <a:rPr lang="en-US" sz="2400" smtClean="0"/>
              <a:t>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7181F6C-9DFA-41A2-92A2-C6740557202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 Operator in Action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Money  cost(1, 50), tax(0, 15), total;</a:t>
            </a:r>
            <a:br>
              <a:rPr lang="en-US" sz="2800" smtClean="0"/>
            </a:br>
            <a:r>
              <a:rPr lang="en-US" sz="2800" smtClean="0"/>
              <a:t>total = cost + tax;</a:t>
            </a:r>
          </a:p>
          <a:p>
            <a:pPr lvl="1" eaLnBrk="1" hangingPunct="1"/>
            <a:r>
              <a:rPr lang="en-US" sz="2400" smtClean="0"/>
              <a:t>If "+" overloaded as member operator:</a:t>
            </a:r>
          </a:p>
          <a:p>
            <a:pPr lvl="2" eaLnBrk="1" hangingPunct="1"/>
            <a:r>
              <a:rPr lang="en-US" sz="2000" smtClean="0"/>
              <a:t>Variable/object cost is calling object</a:t>
            </a:r>
          </a:p>
          <a:p>
            <a:pPr lvl="2" eaLnBrk="1" hangingPunct="1"/>
            <a:r>
              <a:rPr lang="en-US" sz="2000" smtClean="0"/>
              <a:t>Object tax is single argument</a:t>
            </a:r>
          </a:p>
          <a:p>
            <a:pPr lvl="1" eaLnBrk="1" hangingPunct="1"/>
            <a:r>
              <a:rPr lang="en-US" sz="2400" smtClean="0"/>
              <a:t>Think of as: total = cost.+(tax);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Declaration of "+" in class definition:</a:t>
            </a:r>
          </a:p>
          <a:p>
            <a:pPr lvl="1" eaLnBrk="1" hangingPunct="1"/>
            <a:r>
              <a:rPr lang="en-US" sz="2400" smtClean="0"/>
              <a:t>const Money operator +(const Money&amp; amount);</a:t>
            </a:r>
          </a:p>
          <a:p>
            <a:pPr lvl="1" eaLnBrk="1" hangingPunct="1"/>
            <a:r>
              <a:rPr lang="en-US" sz="2400" smtClean="0"/>
              <a:t>Notice only ONE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D158314-C844-4413-872E-B5F3968D8CC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Basic Operator Overloading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As 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Friends and Automatic Type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Friend functions, friend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Constructors for automatic type conversion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References and More Overloading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&lt;&lt; and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Operators: = , [], ++, --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89C2C14-FA73-4525-A8E4-EF9E85EAFD0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 Functions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When to make function const?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Constant functions not allowed to alter class</a:t>
            </a:r>
            <a:br>
              <a:rPr lang="en-US" sz="2400" smtClean="0"/>
            </a:br>
            <a:r>
              <a:rPr lang="en-US" sz="2400" smtClean="0"/>
              <a:t>member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Constant objects can ONLY call constant</a:t>
            </a:r>
            <a:br>
              <a:rPr lang="en-US" sz="2400" smtClean="0"/>
            </a:br>
            <a:r>
              <a:rPr lang="en-US" sz="2400" smtClean="0"/>
              <a:t>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Good style dictates: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 member function that will NOT modify data</a:t>
            </a:r>
            <a:br>
              <a:rPr lang="en-US" sz="2400" smtClean="0"/>
            </a:br>
            <a:r>
              <a:rPr lang="en-US" sz="2400" smtClean="0"/>
              <a:t>should be made const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Use keyword </a:t>
            </a:r>
            <a:r>
              <a:rPr lang="en-US" sz="2800" i="1" smtClean="0"/>
              <a:t>const</a:t>
            </a:r>
            <a:r>
              <a:rPr lang="en-US" sz="2800" smtClean="0"/>
              <a:t> after function</a:t>
            </a:r>
            <a:br>
              <a:rPr lang="en-US" sz="2800" smtClean="0"/>
            </a:br>
            <a:r>
              <a:rPr lang="en-US" sz="2800" smtClean="0"/>
              <a:t>declaration and heading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B4511BC-2E0F-42EF-AEF0-FE20DBB134F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Overloading Operators: </a:t>
            </a:r>
            <a:br>
              <a:rPr lang="en-US" sz="3600" smtClean="0"/>
            </a:br>
            <a:r>
              <a:rPr lang="en-US" sz="3600" smtClean="0"/>
              <a:t>Which Method?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Object-Oriented-Programming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Principles suggest member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Many agree, to maintain "spirit" of OOP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Member operators more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need to call accessor &amp; </a:t>
            </a:r>
            <a:br>
              <a:rPr lang="en-US" smtClean="0"/>
            </a:br>
            <a:r>
              <a:rPr lang="en-US" smtClean="0"/>
              <a:t>mutator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At least one significant disadvantage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(Later in chapter…)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FAE3A7C-E4D6-43B1-9A17-F97995D0D52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Overloading Function Application ()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Function call operator,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Must be overloaded as member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Allows use of class object like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overload for all possible numbers </a:t>
            </a:r>
            <a:br>
              <a:rPr lang="en-US" smtClean="0"/>
            </a:br>
            <a:r>
              <a:rPr lang="en-US" smtClean="0"/>
              <a:t>of arguments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Example:</a:t>
            </a:r>
            <a:br>
              <a:rPr lang="en-US" smtClean="0"/>
            </a:br>
            <a:r>
              <a:rPr lang="en-US" sz="2800" smtClean="0"/>
              <a:t>Aclass anObject;</a:t>
            </a:r>
            <a:br>
              <a:rPr lang="en-US" sz="2800" smtClean="0"/>
            </a:br>
            <a:r>
              <a:rPr lang="en-US" sz="2800" smtClean="0"/>
              <a:t>anObject(42);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If ( ) overloaded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calls overload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6E20189-7715-4D07-94CF-0F7AA4AB549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Overloads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&amp;&amp;, ||, and comma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Predefined versions work for bool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Recall: use "short-circuit evaluation"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overloaded no longer uses </a:t>
            </a:r>
            <a:br>
              <a:rPr lang="en-US" smtClean="0"/>
            </a:br>
            <a:r>
              <a:rPr lang="en-US" smtClean="0"/>
              <a:t>short-circuit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Uses "complete evaluation" instead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Contrary to expectations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Generally should not overload </a:t>
            </a:r>
            <a:br>
              <a:rPr lang="en-US" smtClean="0"/>
            </a:br>
            <a:r>
              <a:rPr lang="en-US" smtClean="0"/>
              <a:t>these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F746F8F-C043-45CA-844B-C1AE3F4A45E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Nonmember functions</a:t>
            </a:r>
          </a:p>
          <a:p>
            <a:pPr lvl="1" eaLnBrk="1" hangingPunct="1"/>
            <a:r>
              <a:rPr lang="en-US" sz="2400" smtClean="0"/>
              <a:t>Recall: operator overloads as nonmembers</a:t>
            </a:r>
          </a:p>
          <a:p>
            <a:pPr lvl="2" eaLnBrk="1" hangingPunct="1"/>
            <a:r>
              <a:rPr lang="en-US" sz="2000" smtClean="0"/>
              <a:t>They access data through accessor and mutator</a:t>
            </a:r>
            <a:br>
              <a:rPr lang="en-US" sz="2000" smtClean="0"/>
            </a:br>
            <a:r>
              <a:rPr lang="en-US" sz="2000" smtClean="0"/>
              <a:t>functions</a:t>
            </a:r>
          </a:p>
          <a:p>
            <a:pPr lvl="2" eaLnBrk="1" hangingPunct="1"/>
            <a:r>
              <a:rPr lang="en-US" sz="2000" smtClean="0"/>
              <a:t>Very inefficient (overhead of calls)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Friends can directly access private class data</a:t>
            </a:r>
          </a:p>
          <a:p>
            <a:pPr lvl="1" eaLnBrk="1" hangingPunct="1"/>
            <a:r>
              <a:rPr lang="en-US" sz="2400" smtClean="0"/>
              <a:t>No overhead, more efficient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So: best to make nonmember operator</a:t>
            </a:r>
            <a:br>
              <a:rPr lang="en-US" sz="2800" smtClean="0"/>
            </a:br>
            <a:r>
              <a:rPr lang="en-US" sz="2800" smtClean="0"/>
              <a:t>overloads friends!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1015701-37D1-466C-9088-30742843713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Friend function of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a member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Has direct access to private members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Just as member functions do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Use keyword </a:t>
            </a:r>
            <a:r>
              <a:rPr lang="en-US" i="1" smtClean="0"/>
              <a:t>friend</a:t>
            </a:r>
            <a:r>
              <a:rPr lang="en-US" smtClean="0"/>
              <a:t> in front of </a:t>
            </a:r>
            <a:br>
              <a:rPr lang="en-US" smtClean="0"/>
            </a:br>
            <a:r>
              <a:rPr lang="en-US" smtClean="0"/>
              <a:t>function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Specified IN class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But they’re NOT member functions!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430A771-1CB0-4064-A44B-E2DFCCA3887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 Function Uses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Operator Overloads 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Most common use of friends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Improves efficiency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Avoids need to call accessor/mutator</a:t>
            </a:r>
            <a:br>
              <a:rPr lang="en-US" smtClean="0"/>
            </a:br>
            <a:r>
              <a:rPr lang="en-US" smtClean="0"/>
              <a:t>member functions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Operator must have access anyway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Might as well give full access as friend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mtClean="0"/>
              <a:t>Friends can be any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54EA1F7-4E72-4B7D-A0FB-E9824EE44E7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 Function Purity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Friends not pure?</a:t>
            </a:r>
          </a:p>
          <a:p>
            <a:pPr lvl="1" eaLnBrk="1" hangingPunct="1"/>
            <a:r>
              <a:rPr lang="en-US" sz="2400" smtClean="0"/>
              <a:t>"Spirit" of OOP dictates all operators and functions be member functions</a:t>
            </a:r>
          </a:p>
          <a:p>
            <a:pPr lvl="1" eaLnBrk="1" hangingPunct="1"/>
            <a:r>
              <a:rPr lang="en-US" sz="2400" smtClean="0"/>
              <a:t>Many believe friends violate basic OOP principles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Advantageous?</a:t>
            </a:r>
          </a:p>
          <a:p>
            <a:pPr lvl="1" eaLnBrk="1" hangingPunct="1"/>
            <a:r>
              <a:rPr lang="en-US" sz="2400" smtClean="0"/>
              <a:t>For operators: very!</a:t>
            </a:r>
          </a:p>
          <a:p>
            <a:pPr lvl="1" eaLnBrk="1" hangingPunct="1"/>
            <a:r>
              <a:rPr lang="en-US" sz="2400" smtClean="0"/>
              <a:t>Allows automatic type conversion</a:t>
            </a:r>
          </a:p>
          <a:p>
            <a:pPr lvl="1" eaLnBrk="1" hangingPunct="1"/>
            <a:r>
              <a:rPr lang="en-US" sz="2400" smtClean="0"/>
              <a:t>Still encapsulates: friend is in class definition</a:t>
            </a:r>
          </a:p>
          <a:p>
            <a:pPr lvl="1" eaLnBrk="1" hangingPunct="1"/>
            <a:r>
              <a:rPr lang="en-US" sz="2400" smtClean="0"/>
              <a:t>Improves 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A7547A0-0841-42F1-B421-1E84B4D3F90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 Classes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Entire classes can be friends</a:t>
            </a:r>
          </a:p>
          <a:p>
            <a:pPr lvl="1" eaLnBrk="1" hangingPunct="1"/>
            <a:r>
              <a:rPr lang="en-US" sz="2400" smtClean="0"/>
              <a:t>Similar to function being friend to class</a:t>
            </a:r>
          </a:p>
          <a:p>
            <a:pPr lvl="1" eaLnBrk="1" hangingPunct="1"/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class F is friend of class C</a:t>
            </a:r>
          </a:p>
          <a:p>
            <a:pPr lvl="2" eaLnBrk="1" hangingPunct="1"/>
            <a:r>
              <a:rPr lang="en-US" sz="2000" smtClean="0"/>
              <a:t>All class F member functions are friends of C</a:t>
            </a:r>
          </a:p>
          <a:p>
            <a:pPr lvl="2" eaLnBrk="1" hangingPunct="1"/>
            <a:r>
              <a:rPr lang="en-US" sz="2000" smtClean="0"/>
              <a:t>NOT reciprocated</a:t>
            </a:r>
          </a:p>
          <a:p>
            <a:pPr lvl="2" eaLnBrk="1" hangingPunct="1"/>
            <a:r>
              <a:rPr lang="en-US" sz="2000" smtClean="0"/>
              <a:t>Friendship granted, not taken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Syntax:  friend class F</a:t>
            </a:r>
          </a:p>
          <a:p>
            <a:pPr lvl="1" eaLnBrk="1" hangingPunct="1"/>
            <a:r>
              <a:rPr lang="en-US" sz="2400" smtClean="0"/>
              <a:t>Goes inside class definition of "authorizing"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046109B-2BAD-4ED8-8638-49ADA31BFF9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Reference defined:</a:t>
            </a:r>
          </a:p>
          <a:p>
            <a:pPr lvl="1" eaLnBrk="1" hangingPunct="1"/>
            <a:r>
              <a:rPr lang="en-US" sz="2400" smtClean="0"/>
              <a:t>Name of a storage location</a:t>
            </a:r>
          </a:p>
          <a:p>
            <a:pPr lvl="1" eaLnBrk="1" hangingPunct="1"/>
            <a:r>
              <a:rPr lang="en-US" sz="2400" smtClean="0"/>
              <a:t>Similar to "pointer"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Example of stand alone reference:</a:t>
            </a:r>
          </a:p>
          <a:p>
            <a:pPr lvl="1" eaLnBrk="1" hangingPunct="1"/>
            <a:r>
              <a:rPr lang="en-US" sz="2400" smtClean="0"/>
              <a:t>int robert;</a:t>
            </a:r>
            <a:br>
              <a:rPr lang="en-US" sz="2400" smtClean="0"/>
            </a:br>
            <a:r>
              <a:rPr lang="en-US" sz="2400" smtClean="0"/>
              <a:t>int&amp; bob = robert;</a:t>
            </a:r>
          </a:p>
          <a:p>
            <a:pPr lvl="2" eaLnBrk="1" hangingPunct="1"/>
            <a:r>
              <a:rPr lang="en-US" sz="2000" i="1" smtClean="0"/>
              <a:t>bob</a:t>
            </a:r>
            <a:r>
              <a:rPr lang="en-US" sz="2000" smtClean="0"/>
              <a:t> is reference to storage location for </a:t>
            </a:r>
            <a:r>
              <a:rPr lang="en-US" sz="2000" i="1" smtClean="0"/>
              <a:t>robert</a:t>
            </a:r>
            <a:endParaRPr lang="en-US" sz="2000" smtClean="0"/>
          </a:p>
          <a:p>
            <a:pPr lvl="2" eaLnBrk="1" hangingPunct="1"/>
            <a:r>
              <a:rPr lang="en-US" sz="2000" smtClean="0"/>
              <a:t>Changes made to </a:t>
            </a:r>
            <a:r>
              <a:rPr lang="en-US" sz="2000" i="1" smtClean="0"/>
              <a:t>bob</a:t>
            </a:r>
            <a:r>
              <a:rPr lang="en-US" sz="2000" smtClean="0"/>
              <a:t> will affect </a:t>
            </a:r>
            <a:r>
              <a:rPr lang="en-US" sz="2000" i="1" smtClean="0"/>
              <a:t>robert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Confusing?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E808F62-08A0-4A03-B05F-540637E2016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Operator Overloading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Operators +, -, %, ==,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Really just functions!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Simply "called" with different syntax:</a:t>
            </a:r>
            <a:br>
              <a:rPr lang="en-US" sz="2400" smtClean="0"/>
            </a:br>
            <a:r>
              <a:rPr lang="en-US" sz="2400" smtClean="0"/>
              <a:t>x + 7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"+" is binary operator with x &amp; 7 as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"like" this notation as humans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Think of it as:</a:t>
            </a:r>
            <a:br>
              <a:rPr lang="en-US" sz="2400" smtClean="0"/>
            </a:br>
            <a:r>
              <a:rPr lang="en-US" sz="2400" smtClean="0"/>
              <a:t>+(x, 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"+" is the function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x, 7 are the arguments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Function "+" returns "sum" of it’s arguments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ECB6A8F-9129-48F4-9901-0B6BCDEEACA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Usage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Seemingly dangerous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Useful in several cases: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Call-by-reference</a:t>
            </a:r>
          </a:p>
          <a:p>
            <a:pPr lvl="1" eaLnBrk="1" hangingPunct="1"/>
            <a:r>
              <a:rPr lang="en-US" sz="2400" smtClean="0"/>
              <a:t>Often used to implement this mechanism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Returning a reference</a:t>
            </a:r>
          </a:p>
          <a:p>
            <a:pPr lvl="1" eaLnBrk="1" hangingPunct="1"/>
            <a:r>
              <a:rPr lang="en-US" sz="2400" smtClean="0"/>
              <a:t>Allows operator overload implementations to</a:t>
            </a:r>
            <a:br>
              <a:rPr lang="en-US" sz="2400" smtClean="0"/>
            </a:br>
            <a:r>
              <a:rPr lang="en-US" sz="2400" smtClean="0"/>
              <a:t>be written more naturally</a:t>
            </a:r>
          </a:p>
          <a:p>
            <a:pPr lvl="1" eaLnBrk="1" hangingPunct="1"/>
            <a:r>
              <a:rPr lang="en-US" sz="2400" smtClean="0"/>
              <a:t>Think of as returning an "alias" to a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AF89507-2FE3-4834-9889-F1AD3AE5938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Reference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Syntax:</a:t>
            </a:r>
            <a:br>
              <a:rPr lang="en-US" smtClean="0"/>
            </a:br>
            <a:r>
              <a:rPr lang="en-US" sz="2800" smtClean="0"/>
              <a:t>double&amp; sampleFunction(double&amp; variable);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double&amp; and double are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Must match in function declaration </a:t>
            </a:r>
            <a:br>
              <a:rPr lang="en-US" smtClean="0"/>
            </a:br>
            <a:r>
              <a:rPr lang="en-US" smtClean="0"/>
              <a:t>and heading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Returned item must "have" a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Like a variable of that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Cannot be expression like "x+5"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Has no place in memory to "refer to"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5F592B9-ED81-42F5-96E0-F6CD1E780C7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Reference in Definition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10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 function definition:</a:t>
            </a:r>
            <a:br>
              <a:rPr lang="en-US" smtClean="0"/>
            </a:br>
            <a:r>
              <a:rPr lang="en-US" sz="2800" smtClean="0"/>
              <a:t>double&amp; sampleFunction(double&amp; variable)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return variable;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Trivial, useless example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Shows concept only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Major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Certain overloaded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A9DD4BA-B743-478A-8608-F7073850D9F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&gt;&gt; and &lt;&lt;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Enables input and output of our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Similar to other operator overloads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New subtleties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Improves 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Like all operator overloads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Enables:</a:t>
            </a:r>
            <a:br>
              <a:rPr lang="en-US" sz="2400" smtClean="0"/>
            </a:br>
            <a:r>
              <a:rPr lang="en-US" sz="2400" smtClean="0"/>
              <a:t>cout &lt;&lt; myObject;</a:t>
            </a:r>
            <a:br>
              <a:rPr lang="en-US" sz="2400" smtClean="0"/>
            </a:br>
            <a:r>
              <a:rPr lang="en-US" sz="2400" smtClean="0"/>
              <a:t>cin &gt;&gt; myObject;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Instead of need for:</a:t>
            </a:r>
            <a:br>
              <a:rPr lang="en-US" sz="2400" smtClean="0"/>
            </a:br>
            <a:r>
              <a:rPr lang="en-US" sz="2400" smtClean="0"/>
              <a:t>myObject.output();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F2E31DD-D5D1-4A3B-A913-11C973DC59F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&gt;&gt;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Insertion operator, &lt;&lt;</a:t>
            </a:r>
          </a:p>
          <a:p>
            <a:pPr lvl="1" eaLnBrk="1" hangingPunct="1"/>
            <a:r>
              <a:rPr lang="en-US" sz="2400" smtClean="0"/>
              <a:t>Used with cout</a:t>
            </a:r>
          </a:p>
          <a:p>
            <a:pPr lvl="1" eaLnBrk="1" hangingPunct="1"/>
            <a:r>
              <a:rPr lang="en-US" sz="2400" smtClean="0"/>
              <a:t>A binary operator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400" smtClean="0"/>
              <a:t>cout &lt;&lt; "Hello";</a:t>
            </a:r>
          </a:p>
          <a:p>
            <a:pPr lvl="1" eaLnBrk="1" hangingPunct="1"/>
            <a:r>
              <a:rPr lang="en-US" sz="2400" smtClean="0"/>
              <a:t>Operator is &lt;&lt;</a:t>
            </a:r>
          </a:p>
          <a:p>
            <a:pPr lvl="1" eaLnBrk="1" hangingPunct="1"/>
            <a:r>
              <a:rPr lang="en-US" sz="2400" smtClean="0"/>
              <a:t>1</a:t>
            </a:r>
            <a:r>
              <a:rPr lang="en-US" sz="2400" baseline="30000" smtClean="0"/>
              <a:t>st</a:t>
            </a:r>
            <a:r>
              <a:rPr lang="en-US" sz="2400" smtClean="0"/>
              <a:t> operand is predefined object </a:t>
            </a:r>
            <a:r>
              <a:rPr lang="en-US" sz="2400" i="1" smtClean="0"/>
              <a:t>cout</a:t>
            </a:r>
            <a:endParaRPr lang="en-US" sz="2400" smtClean="0"/>
          </a:p>
          <a:p>
            <a:pPr lvl="2" eaLnBrk="1" hangingPunct="1"/>
            <a:r>
              <a:rPr lang="en-US" sz="2000" smtClean="0"/>
              <a:t>From library iostream</a:t>
            </a:r>
          </a:p>
          <a:p>
            <a:pPr lvl="1" eaLnBrk="1" hangingPunct="1"/>
            <a:r>
              <a:rPr lang="en-US" sz="2400" smtClean="0"/>
              <a:t>2</a:t>
            </a:r>
            <a:r>
              <a:rPr lang="en-US" sz="2400" baseline="30000" smtClean="0"/>
              <a:t>nd</a:t>
            </a:r>
            <a:r>
              <a:rPr lang="en-US" sz="2400" smtClean="0"/>
              <a:t> operand is literal string "Hello"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CB9F631-1EE5-424A-8878-9B640F71E5C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&gt;&gt;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Operands of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Cout object, of class type ostream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Our class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Recall Money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Used member function output()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Nicer if we can use &gt;&gt; operator:</a:t>
            </a:r>
            <a:br>
              <a:rPr lang="en-US" sz="2400" smtClean="0"/>
            </a:br>
            <a:r>
              <a:rPr lang="en-US" sz="2400" smtClean="0"/>
              <a:t>Money amount(100);</a:t>
            </a:r>
            <a:br>
              <a:rPr lang="en-US" sz="2400" smtClean="0"/>
            </a:br>
            <a:r>
              <a:rPr lang="en-US" sz="2400" smtClean="0"/>
              <a:t>cout &lt;&lt; "I have " &lt;&lt; amount &lt;&lt; endl;</a:t>
            </a:r>
            <a:br>
              <a:rPr lang="en-US" sz="2400" smtClean="0"/>
            </a:br>
            <a:r>
              <a:rPr lang="en-US" sz="2400" smtClean="0"/>
              <a:t>		instead of:</a:t>
            </a:r>
            <a:br>
              <a:rPr lang="en-US" sz="2400" smtClean="0"/>
            </a:br>
            <a:r>
              <a:rPr lang="en-US" sz="2400" smtClean="0"/>
              <a:t>cout &lt;&lt; "I have ";</a:t>
            </a:r>
            <a:br>
              <a:rPr lang="en-US" sz="2400" smtClean="0"/>
            </a:br>
            <a:r>
              <a:rPr lang="en-US" sz="2400" smtClean="0"/>
              <a:t>amount.output()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11EE35B-B9F3-4C5F-A5E8-3504D93F6AB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&gt;&gt; Return Value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Money amount(100);</a:t>
            </a:r>
            <a:br>
              <a:rPr lang="en-US" sz="2800" dirty="0" smtClean="0"/>
            </a:br>
            <a:r>
              <a:rPr lang="en-US" sz="2800" dirty="0" err="1" smtClean="0"/>
              <a:t>cout</a:t>
            </a:r>
            <a:r>
              <a:rPr lang="en-US" sz="2800" dirty="0" smtClean="0"/>
              <a:t> &lt;&lt; amount;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&lt;&lt; should return some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To allow cascades:</a:t>
            </a:r>
            <a:br>
              <a:rPr lang="en-US" sz="2400" dirty="0" smtClean="0"/>
            </a:br>
            <a:r>
              <a:rPr lang="en-US" sz="2400" dirty="0" err="1" smtClean="0"/>
              <a:t>cout</a:t>
            </a:r>
            <a:r>
              <a:rPr lang="en-US" sz="2400" dirty="0" smtClean="0"/>
              <a:t> &lt;&lt; "I have " &lt;&lt; amount;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"I have ") &lt;&lt; amount;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Two are equivalent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What to return?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cout</a:t>
            </a:r>
            <a:r>
              <a:rPr lang="en-US" sz="2400" dirty="0" smtClean="0"/>
              <a:t> object!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Returns its first argument type, </a:t>
            </a:r>
            <a:r>
              <a:rPr lang="en-US" sz="2000" dirty="0" err="1" smtClean="0"/>
              <a:t>ostream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EBE19B8-ABE9-4761-A17B-60F9DD89A0BC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Overloaded &gt;&gt; Example: </a:t>
            </a:r>
            <a:br>
              <a:rPr lang="en-US" sz="3000" smtClean="0"/>
            </a:br>
            <a:r>
              <a:rPr lang="en-US" sz="3000" b="1" smtClean="0"/>
              <a:t>Display 8.5  </a:t>
            </a:r>
            <a:r>
              <a:rPr lang="en-US" sz="3000" smtClean="0"/>
              <a:t>Overloading &lt;&lt; and &gt;&gt; (1 of 5)</a:t>
            </a:r>
          </a:p>
        </p:txBody>
      </p:sp>
      <p:pic>
        <p:nvPicPr>
          <p:cNvPr id="50179" name="Picture 7" descr="C:\WINDOWS\Desktop\Oh_type\sacitch_C++_ppt\gif\savitchc08d5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420813"/>
            <a:ext cx="6600825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397BDD1-D4E6-4AF4-AFE0-03F39C43C29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Overloaded &gt;&gt; Example: </a:t>
            </a:r>
            <a:br>
              <a:rPr lang="en-US" sz="3000" smtClean="0"/>
            </a:br>
            <a:r>
              <a:rPr lang="en-US" sz="3000" b="1" smtClean="0"/>
              <a:t>Display 8.5  </a:t>
            </a:r>
            <a:r>
              <a:rPr lang="en-US" sz="3000" smtClean="0"/>
              <a:t>Overloading &lt;&lt; and &gt;&gt; (2 of 5)</a:t>
            </a:r>
          </a:p>
        </p:txBody>
      </p:sp>
      <p:pic>
        <p:nvPicPr>
          <p:cNvPr id="51203" name="Picture 6" descr="C:\WINDOWS\Desktop\Oh_type\sacitch_C++_ppt\gif\savitchc08d5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0338"/>
            <a:ext cx="6508750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A4CD055-E7DA-444C-B06C-86B61743058D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Overloaded &gt;&gt; Example: </a:t>
            </a:r>
            <a:br>
              <a:rPr lang="en-US" sz="3000" smtClean="0"/>
            </a:br>
            <a:r>
              <a:rPr lang="en-US" sz="3000" b="1" smtClean="0"/>
              <a:t>Display 8.5  </a:t>
            </a:r>
            <a:r>
              <a:rPr lang="en-US" sz="3000" smtClean="0"/>
              <a:t>Overloading &lt;&lt; and &gt;&gt; (3 of 5)</a:t>
            </a:r>
          </a:p>
        </p:txBody>
      </p:sp>
      <p:pic>
        <p:nvPicPr>
          <p:cNvPr id="52227" name="Picture 7" descr="C:\WINDOWS\Desktop\Oh_type\sacitch_C++_ppt\gif\savitchc08d5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524000"/>
            <a:ext cx="6848475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B85B81F-1EFC-4EA0-BD81-792A8DAB340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Operator Overloading Perspective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Built-in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e.g., +, -, = , %, ==,  /, *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Already work for C++ built-in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standard "binary" notation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We can overload them!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work with OUR types!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add "Chair types", or "Money types"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As appropriate for our needs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"notation" we’re comfortable with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Always overload with similar "actions"!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6A83D4B-8694-486A-8CB9-7AB75F7FD1D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Overloaded &gt;&gt; Example: </a:t>
            </a:r>
            <a:br>
              <a:rPr lang="en-US" sz="3000" smtClean="0"/>
            </a:br>
            <a:r>
              <a:rPr lang="en-US" sz="3000" b="1" smtClean="0"/>
              <a:t>Display 8.5  </a:t>
            </a:r>
            <a:r>
              <a:rPr lang="en-US" sz="3000" smtClean="0"/>
              <a:t>Overloading &lt;&lt; and &gt;&gt; (4 of 5)</a:t>
            </a:r>
          </a:p>
        </p:txBody>
      </p:sp>
      <p:pic>
        <p:nvPicPr>
          <p:cNvPr id="53251" name="Picture 4" descr="C:\WINDOWS\Desktop\Oh_type\sacitch_C++_ppt\gif\savitchc08d5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624013"/>
            <a:ext cx="719613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690247-300F-4606-B6B6-E1C243A1643D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Overloaded &gt;&gt; Example: </a:t>
            </a:r>
            <a:br>
              <a:rPr lang="en-US" sz="3000" smtClean="0"/>
            </a:br>
            <a:r>
              <a:rPr lang="en-US" sz="3000" b="1" smtClean="0"/>
              <a:t>Display 8.5  </a:t>
            </a:r>
            <a:r>
              <a:rPr lang="en-US" sz="3000" smtClean="0"/>
              <a:t>Overloading &lt;&lt; and &gt;&gt; (5 of 5)</a:t>
            </a:r>
          </a:p>
        </p:txBody>
      </p:sp>
      <p:pic>
        <p:nvPicPr>
          <p:cNvPr id="54275" name="Picture 4" descr="C:\WINDOWS\Desktop\Oh_type\sacitch_C++_ppt\gif\savitchc08d5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12950"/>
            <a:ext cx="7772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1DAD3C5-E3BF-45ED-AADC-8539AC96567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Operator, =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Must be overloaded as </a:t>
            </a:r>
            <a:br>
              <a:rPr lang="en-US" smtClean="0"/>
            </a:br>
            <a:r>
              <a:rPr lang="en-US" smtClean="0"/>
              <a:t>member operator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Automatically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Default assignment operator: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Member-wise copy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Member variables from one object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corresponding member variables from other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Default OK for simple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But with pointers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must write our own!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F621AA8-03DB-49FC-8442-B9BEB126BC7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Increment and Decrement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operator has two versions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Prefix notation: ++x;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Postfix notation: x++;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mtClean="0"/>
              <a:t>Must distinguish in overload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Standard overload method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Prefix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Add 2d parameter of type int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Postfix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Just a marker for compiler!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Specifies postfix is allowed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F68AF3E-EBC1-44C4-AB66-FDE7F4574174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 Array Operator, [ ]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Can overload [ ] for your class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To be used with objects of your class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Operator must return a reference!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Operator [ ] must be a member function!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49FB8A1-4AD0-4DAB-A973-AD4C7B9D611E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C++ built-in operators can be overloaded</a:t>
            </a:r>
          </a:p>
          <a:p>
            <a:pPr lvl="1" eaLnBrk="1" hangingPunct="1"/>
            <a:r>
              <a:rPr lang="en-US" sz="2400" smtClean="0"/>
              <a:t>To work with objects of your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Operators are really just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Friend functions have direct private</a:t>
            </a:r>
            <a:br>
              <a:rPr lang="en-US" sz="2800" smtClean="0"/>
            </a:br>
            <a:r>
              <a:rPr lang="en-US" sz="2800" smtClean="0"/>
              <a:t>member access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Operators can be overloaded as </a:t>
            </a:r>
            <a:br>
              <a:rPr lang="en-US" sz="2800" smtClean="0"/>
            </a:br>
            <a:r>
              <a:rPr lang="en-US" sz="2800" smtClean="0"/>
              <a:t>member functions</a:t>
            </a:r>
          </a:p>
          <a:p>
            <a:pPr lvl="1" eaLnBrk="1" hangingPunct="1"/>
            <a:r>
              <a:rPr lang="en-US" sz="2400" smtClean="0"/>
              <a:t>1</a:t>
            </a:r>
            <a:r>
              <a:rPr lang="en-US" sz="2400" baseline="30000" smtClean="0"/>
              <a:t>st</a:t>
            </a:r>
            <a:r>
              <a:rPr lang="en-US" sz="2400" smtClean="0"/>
              <a:t> operand is calling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D5ABEF3-8A9F-42B9-AAE4-2DF428935331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Friend functions add efficiency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required if sufficient accessors/mutators</a:t>
            </a:r>
            <a:br>
              <a:rPr lang="en-US" smtClean="0"/>
            </a:br>
            <a:r>
              <a:rPr lang="en-US" smtClean="0"/>
              <a:t>available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Reference "names" a variable with </a:t>
            </a:r>
            <a:br>
              <a:rPr lang="en-US" smtClean="0"/>
            </a:br>
            <a:r>
              <a:rPr lang="en-US" smtClean="0"/>
              <a:t>an alias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Can overload &lt;&lt;,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Return type is a reference to stream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702FC79-FEC0-415A-9132-4884DA4E8C5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67250"/>
          </a:xfrm>
        </p:spPr>
        <p:txBody>
          <a:bodyPr/>
          <a:lstStyle/>
          <a:p>
            <a:pPr eaLnBrk="1" hangingPunct="1"/>
            <a:r>
              <a:rPr lang="en-US" sz="2800" smtClean="0"/>
              <a:t>Overloading operators</a:t>
            </a:r>
          </a:p>
          <a:p>
            <a:pPr lvl="1" eaLnBrk="1" hangingPunct="1"/>
            <a:r>
              <a:rPr lang="en-US" sz="2400" smtClean="0"/>
              <a:t>VERY similar to overloading functions</a:t>
            </a:r>
          </a:p>
          <a:p>
            <a:pPr lvl="1" eaLnBrk="1" hangingPunct="1"/>
            <a:r>
              <a:rPr lang="en-US" sz="2400" smtClean="0"/>
              <a:t>Operator itself is "name" of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Example Declaration:</a:t>
            </a:r>
            <a:br>
              <a:rPr lang="en-US" sz="2800" smtClean="0"/>
            </a:br>
            <a:r>
              <a:rPr lang="en-US" sz="2000" smtClean="0"/>
              <a:t>const Money operator +(	const Money&amp; amount1,</a:t>
            </a:r>
            <a:br>
              <a:rPr lang="en-US" sz="2000" smtClean="0"/>
            </a:br>
            <a:r>
              <a:rPr lang="en-US" sz="2000" smtClean="0"/>
              <a:t>			        	const Money&amp; amount2);</a:t>
            </a:r>
          </a:p>
          <a:p>
            <a:pPr lvl="1" eaLnBrk="1" hangingPunct="1"/>
            <a:r>
              <a:rPr lang="en-US" sz="2400" smtClean="0"/>
              <a:t>Overloads + for operands of type Money</a:t>
            </a:r>
          </a:p>
          <a:p>
            <a:pPr lvl="1" eaLnBrk="1" hangingPunct="1"/>
            <a:r>
              <a:rPr lang="en-US" sz="2400" smtClean="0"/>
              <a:t>Uses constant reference parameters for efficiency</a:t>
            </a:r>
          </a:p>
          <a:p>
            <a:pPr lvl="1" eaLnBrk="1" hangingPunct="1"/>
            <a:r>
              <a:rPr lang="en-US" sz="2400" smtClean="0"/>
              <a:t>Returned value is type Money</a:t>
            </a:r>
          </a:p>
          <a:p>
            <a:pPr lvl="2" eaLnBrk="1" hangingPunct="1"/>
            <a:r>
              <a:rPr lang="en-US" sz="2000" smtClean="0"/>
              <a:t>Allows addition of "Money"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7741B7F-DF51-4643-93BE-3BCC4747A28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"+"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Given previous example:</a:t>
            </a:r>
          </a:p>
          <a:p>
            <a:pPr lvl="1" eaLnBrk="1" hangingPunct="1"/>
            <a:r>
              <a:rPr lang="en-US" sz="2400" smtClean="0"/>
              <a:t>Note: overloaded "+" NOT member function</a:t>
            </a:r>
          </a:p>
          <a:p>
            <a:pPr lvl="1" eaLnBrk="1" hangingPunct="1"/>
            <a:r>
              <a:rPr lang="en-US" sz="2400" smtClean="0"/>
              <a:t>Definition is "more involved" than simple "add"</a:t>
            </a:r>
          </a:p>
          <a:p>
            <a:pPr lvl="2" eaLnBrk="1" hangingPunct="1"/>
            <a:r>
              <a:rPr lang="en-US" sz="2000" smtClean="0"/>
              <a:t>Requires issues of money type addition</a:t>
            </a:r>
          </a:p>
          <a:p>
            <a:pPr lvl="2" eaLnBrk="1" hangingPunct="1"/>
            <a:r>
              <a:rPr lang="en-US" sz="2000" smtClean="0"/>
              <a:t>Must handle negative/positive values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Operator overload definitions generally</a:t>
            </a:r>
            <a:br>
              <a:rPr lang="en-US" sz="2800" smtClean="0"/>
            </a:br>
            <a:r>
              <a:rPr lang="en-US" sz="2800" smtClean="0"/>
              <a:t>very simple</a:t>
            </a:r>
          </a:p>
          <a:p>
            <a:pPr lvl="1" eaLnBrk="1" hangingPunct="1"/>
            <a:r>
              <a:rPr lang="en-US" sz="2400" smtClean="0"/>
              <a:t>Just perform "addition" particular to "your"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7092FB2-2494-4E3E-B646-34A97411933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Money "+" Definition: </a:t>
            </a:r>
            <a:br>
              <a:rPr lang="en-US" sz="3600"/>
            </a:br>
            <a:r>
              <a:rPr lang="en-US" sz="3600" b="1"/>
              <a:t>Display 8.1</a:t>
            </a:r>
            <a:r>
              <a:rPr lang="en-US" sz="3600"/>
              <a:t>  Operator Overloading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1146175"/>
          </a:xfrm>
        </p:spPr>
        <p:txBody>
          <a:bodyPr/>
          <a:lstStyle/>
          <a:p>
            <a:pPr eaLnBrk="1" hangingPunct="1"/>
            <a:r>
              <a:rPr lang="en-US" sz="2800" smtClean="0"/>
              <a:t>Definition of "+" operator for Money class:</a:t>
            </a:r>
          </a:p>
        </p:txBody>
      </p:sp>
      <p:pic>
        <p:nvPicPr>
          <p:cNvPr id="19460" name="Picture 4" descr="C:\WINDOWS\Desktop\Oh_type\sacitch_C++_ppt\gif\savitchc08d01_partA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2171700"/>
            <a:ext cx="723265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0FCEC4A-41A8-4FAB-AA7C-92B8119A42A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"=="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Equality operator, ==</a:t>
            </a:r>
          </a:p>
          <a:p>
            <a:pPr lvl="1" eaLnBrk="1" hangingPunct="1"/>
            <a:r>
              <a:rPr lang="en-US" smtClean="0"/>
              <a:t>Enables comparison of Money objects</a:t>
            </a:r>
          </a:p>
          <a:p>
            <a:pPr lvl="1" eaLnBrk="1" hangingPunct="1"/>
            <a:r>
              <a:rPr lang="en-US" smtClean="0"/>
              <a:t>Declaration:</a:t>
            </a:r>
            <a:br>
              <a:rPr lang="en-US" smtClean="0"/>
            </a:br>
            <a:r>
              <a:rPr lang="en-US" smtClean="0"/>
              <a:t>bool operator ==(const Money&amp; amount1,</a:t>
            </a:r>
            <a:br>
              <a:rPr lang="en-US" smtClean="0"/>
            </a:br>
            <a:r>
              <a:rPr lang="en-US" smtClean="0"/>
              <a:t>				const Money&amp; amount2);</a:t>
            </a:r>
          </a:p>
          <a:p>
            <a:pPr lvl="2" eaLnBrk="1" hangingPunct="1"/>
            <a:r>
              <a:rPr lang="en-US" smtClean="0"/>
              <a:t>Returns bool type for true/false equality</a:t>
            </a:r>
          </a:p>
          <a:p>
            <a:pPr lvl="1" eaLnBrk="1" hangingPunct="1"/>
            <a:r>
              <a:rPr lang="en-US" smtClean="0"/>
              <a:t>Again, it’s a non-member function</a:t>
            </a:r>
            <a:br>
              <a:rPr lang="en-US" smtClean="0"/>
            </a:br>
            <a:r>
              <a:rPr lang="en-US" smtClean="0"/>
              <a:t>(like "+" overload)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6DC8B22-159E-44BF-B95F-C7E73D4A804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Overloaded "==" for Money:</a:t>
            </a:r>
            <a:br>
              <a:rPr lang="en-US" sz="3600"/>
            </a:br>
            <a:r>
              <a:rPr lang="en-US" sz="3600" b="1"/>
              <a:t>Display 8.1</a:t>
            </a:r>
            <a:r>
              <a:rPr lang="en-US" sz="3600"/>
              <a:t>  Operator Overloading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1262063"/>
          </a:xfrm>
        </p:spPr>
        <p:txBody>
          <a:bodyPr/>
          <a:lstStyle/>
          <a:p>
            <a:pPr eaLnBrk="1" hangingPunct="1"/>
            <a:r>
              <a:rPr lang="en-US" sz="2800" smtClean="0"/>
              <a:t>Definition of "==" operator for Money class:</a:t>
            </a:r>
          </a:p>
        </p:txBody>
      </p:sp>
      <p:pic>
        <p:nvPicPr>
          <p:cNvPr id="21508" name="Picture 4" descr="C:\WINDOWS\Desktop\Oh_type\sacitch_C++_ppt\gif\savitchc08d01_partB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19400"/>
            <a:ext cx="77724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86D2971-6926-4BFE-8499-FF0AE634FCD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1484</Words>
  <Application>Microsoft Office PowerPoint</Application>
  <PresentationFormat>On-screen Show (4:3)</PresentationFormat>
  <Paragraphs>450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Symbol</vt:lpstr>
      <vt:lpstr>Wingdings</vt:lpstr>
      <vt:lpstr>Office Theme</vt:lpstr>
      <vt:lpstr>Chapter 8</vt:lpstr>
      <vt:lpstr>Learning Objectives</vt:lpstr>
      <vt:lpstr>Operator Overloading Introduction</vt:lpstr>
      <vt:lpstr>Operator Overloading Perspective</vt:lpstr>
      <vt:lpstr>Overloading Basics</vt:lpstr>
      <vt:lpstr>Overloaded "+"</vt:lpstr>
      <vt:lpstr>Money "+" Definition:  Display 8.1  Operator Overloading</vt:lpstr>
      <vt:lpstr>Overloaded "=="</vt:lpstr>
      <vt:lpstr>Overloaded "==" for Money: Display 8.1  Operator Overloading</vt:lpstr>
      <vt:lpstr>Constructors Returning Objects</vt:lpstr>
      <vt:lpstr>Returning by const Value</vt:lpstr>
      <vt:lpstr>Returning by non-const Value</vt:lpstr>
      <vt:lpstr>What to do with Non-const Object</vt:lpstr>
      <vt:lpstr>Overloading Unary Operators</vt:lpstr>
      <vt:lpstr>Overload "-" for Money</vt:lpstr>
      <vt:lpstr>Overloaded "-" Definition</vt:lpstr>
      <vt:lpstr>Overloaded "-" Usage</vt:lpstr>
      <vt:lpstr>Overloading as Member Functions</vt:lpstr>
      <vt:lpstr>Member Operator in Action</vt:lpstr>
      <vt:lpstr>const Functions</vt:lpstr>
      <vt:lpstr>Overloading Operators:  Which Method?</vt:lpstr>
      <vt:lpstr>Overloading Function Application ()</vt:lpstr>
      <vt:lpstr>Other Overloads</vt:lpstr>
      <vt:lpstr>Friend Functions</vt:lpstr>
      <vt:lpstr>Friend Functions</vt:lpstr>
      <vt:lpstr>Friend Function Uses</vt:lpstr>
      <vt:lpstr>Friend Function Purity</vt:lpstr>
      <vt:lpstr>Friend Classes</vt:lpstr>
      <vt:lpstr>References</vt:lpstr>
      <vt:lpstr>References Usage</vt:lpstr>
      <vt:lpstr>Returning Reference</vt:lpstr>
      <vt:lpstr>Returning Reference in Definition</vt:lpstr>
      <vt:lpstr>Overloading &gt;&gt; and &lt;&lt;</vt:lpstr>
      <vt:lpstr>Overloading &gt;&gt;</vt:lpstr>
      <vt:lpstr>Overloading &gt;&gt;</vt:lpstr>
      <vt:lpstr>Overloaded &gt;&gt; Return Value</vt:lpstr>
      <vt:lpstr>Overloaded &gt;&gt; Example:  Display 8.5  Overloading &lt;&lt; and &gt;&gt; (1 of 5)</vt:lpstr>
      <vt:lpstr>Overloaded &gt;&gt; Example:  Display 8.5  Overloading &lt;&lt; and &gt;&gt; (2 of 5)</vt:lpstr>
      <vt:lpstr>Overloaded &gt;&gt; Example:  Display 8.5  Overloading &lt;&lt; and &gt;&gt; (3 of 5)</vt:lpstr>
      <vt:lpstr>Overloaded &gt;&gt; Example:  Display 8.5  Overloading &lt;&lt; and &gt;&gt; (4 of 5)</vt:lpstr>
      <vt:lpstr>Overloaded &gt;&gt; Example:  Display 8.5  Overloading &lt;&lt; and &gt;&gt; (5 of 5)</vt:lpstr>
      <vt:lpstr>Assignment Operator, =</vt:lpstr>
      <vt:lpstr>Increment and Decrement</vt:lpstr>
      <vt:lpstr>Overload Array Operator, [ ]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16</cp:revision>
  <dcterms:created xsi:type="dcterms:W3CDTF">2006-08-16T00:00:00Z</dcterms:created>
  <dcterms:modified xsi:type="dcterms:W3CDTF">2015-04-01T09:18:27Z</dcterms:modified>
</cp:coreProperties>
</file>