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tags/tag5.xml" ContentType="application/vnd.openxmlformats-officedocument.presentationml.tags+xml"/>
  <Override PartName="/ppt/notesSlides/notesSlide31.xml" ContentType="application/vnd.openxmlformats-officedocument.presentationml.notesSlide+xml"/>
  <Override PartName="/ppt/tags/tag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8.xml" ContentType="application/vnd.openxmlformats-officedocument.presentationml.tags+xml"/>
  <Override PartName="/ppt/notesSlides/notesSlide40.xml" ContentType="application/vnd.openxmlformats-officedocument.presentationml.notesSlide+xml"/>
  <Override PartName="/ppt/tags/tag9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6" r:id="rId23"/>
    <p:sldId id="297" r:id="rId24"/>
    <p:sldId id="298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9" r:id="rId44"/>
    <p:sldId id="300" r:id="rId45"/>
    <p:sldId id="29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04CB23-5457-4F4E-BA5F-C537D63AFBCC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861E09-E94D-4069-A4BF-3528AEDDD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6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CDDF0B-422D-4809-B357-BD614E50D9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19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9F6587-6D96-4D01-99E3-F35273AF20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9768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07B23A-28DF-463C-B016-9DEB7A7DE0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88036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50A3E8-9902-4002-A941-596F0452822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64810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76E7D7-41F8-44E9-B0CD-0ECB1D0032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66061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F88D36-CB46-41F2-BD4B-E29138554D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7367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0E8947-C8E9-460D-A7D5-FC5A2C8D3C2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6684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6C627A-9405-4539-B834-447711F207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60957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79637-504F-46FC-9E38-2521BC4298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7600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3CE0AE-FBDE-4973-822A-7A74806B68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16604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4CFC06-E6CD-46EE-AB51-91615C6D34F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9275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1083B5-E03A-4CC1-B5A5-BF21196625A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9505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1556B5-1DC3-4159-8457-38A2E8846E2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6705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2F12B-D46A-4441-8151-7F4884A852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47596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F4472A-399A-4DEF-8048-9E8FDE1EF14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6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4576A-B857-4064-B637-D1BF00BE85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5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848F1D-807F-4CE4-B1D5-49FECA7AA8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A5C78-27D1-4D00-858A-871EC788D0C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83008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9B291B-AC39-4B7B-981E-F705FAADE36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71650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A477B4-2951-43A3-80DC-26114B57F86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6212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A2503F-37BB-44CB-B226-127C247876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46706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0C6675-EDF2-44C6-9428-37D654814D4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4897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3219D0-6369-4591-852A-B84DCA7446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16791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E64E3-CA3B-4922-A0CC-996B6F642E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53139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90DED1-4E42-4728-9191-6328A2302C8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55169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EBE9E0-4D93-4109-AC02-5E5C906BCC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14308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8C1E6F-FC97-49BF-A224-CB5114879C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56405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2FDBAC-0395-4BE9-9AC9-56941575F02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64133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8DFC63-292D-4DCF-8433-CD75F54DF98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80321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CAB21C-60B6-4EEA-BFA3-BC001675368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0738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052B0-41A0-46E5-9E1A-CB171C3E73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74568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E6BE47-0884-45C6-B398-2CC9155E14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03340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614E23-A73D-47A0-955B-0655F28998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1355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F63C90-B8A1-436C-85E5-98ABEBE9A3E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70850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357267-D1CD-4612-8BC3-DDA43F66985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46784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E7AEE-C6CC-48BC-AA37-24258894448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17710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389F26-9A7C-4866-B0FD-CB91CE04F1B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44649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CF20B4-1D0C-4335-83A8-73B85BFC68C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7459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B1F45B-43EB-429D-AC6C-A57277DC05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3164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E1EE60-79BF-4392-9219-B408E1D2536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664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EC237-1CF8-42FC-8A6E-7E0CB5178C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0515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47F6C0-5F83-4810-95AA-FA31936BFDD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2753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828BE7-2EAF-4858-9DE2-7691040B496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402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1280-5149-4D0D-82FD-4948140F2C5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EE859D5A-F42E-4542-BE10-CFD9FB706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E6A42-3C1C-41E9-B621-069CE8DE60A2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8A6A654A-F56C-44D1-905A-367FBAB2B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FB67-B9CE-4E6D-81A3-4EA15CAA9E2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5ECCE314-A1B0-45DD-A383-27D4F9F34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3DCB7-9142-4739-A08E-693181B52DC7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4E0A851-EB09-49AE-A101-1B91A31C8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64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6434C-0921-4390-96B0-59E575B9AD3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02280CB3-C8F3-4B11-9288-DB17524F9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C8D52-BDA1-477A-BC59-BAD8ABE77D4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21E16B3-18B8-4242-BE05-6C1C28C89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6BF4D-8D05-43EB-96AC-6A80170B172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933BF5DF-AD7A-4750-846F-066E7427A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96CD0-6E5F-4A43-BE38-0AEE0C4B7F2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AC8CF435-10A0-4E36-A577-EB2BF1FC2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46CD-227D-4B7B-9B49-4FF0505A1FF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B9977F8F-5F7F-464E-80D6-BB724C8DF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C7655-2807-4DEF-814D-6DC9BF9CB10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DF786192-CC37-4777-8074-41F360DE2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DA89-9E2B-4532-9B59-8BC09317D21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B2A2336-30ED-4E4D-B19E-05B8AAB69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4FA00D-7EF1-42FE-810D-222E2E59DE60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A5940AA-A2E4-4407-AE47-C759D195F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c-strings</a:t>
            </a:r>
          </a:p>
          <a:p>
            <a:pPr lvl="1" eaLnBrk="1" hangingPunct="1"/>
            <a:r>
              <a:rPr lang="en-US" smtClean="0"/>
              <a:t>Requires no C++ library</a:t>
            </a:r>
          </a:p>
          <a:p>
            <a:pPr lvl="1" eaLnBrk="1" hangingPunct="1"/>
            <a:r>
              <a:rPr lang="en-US" smtClean="0"/>
              <a:t>Built into standard C++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Manipulations</a:t>
            </a:r>
          </a:p>
          <a:p>
            <a:pPr lvl="1" eaLnBrk="1" hangingPunct="1"/>
            <a:r>
              <a:rPr lang="en-US" smtClean="0"/>
              <a:t>Require library &lt;cstring&gt;</a:t>
            </a:r>
          </a:p>
          <a:p>
            <a:pPr lvl="1" eaLnBrk="1" hangingPunct="1"/>
            <a:r>
              <a:rPr lang="en-US" smtClean="0"/>
              <a:t>Typically included when using c-strings</a:t>
            </a:r>
          </a:p>
          <a:p>
            <a:pPr lvl="2" eaLnBrk="1" hangingPunct="1"/>
            <a:r>
              <a:rPr lang="en-US" smtClean="0"/>
              <a:t>Normally want to do "fun" things with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7215BAB-1DEA-4409-BC32-AAA6069DB82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= and == with C-strings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745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C-strings not like other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Cannot assign or compare:</a:t>
            </a:r>
            <a:br>
              <a:rPr lang="en-US" sz="2400" smtClean="0"/>
            </a:br>
            <a:r>
              <a:rPr lang="en-US" sz="2400" smtClean="0"/>
              <a:t>char aString[10];</a:t>
            </a:r>
            <a:br>
              <a:rPr lang="en-US" sz="2400" smtClean="0"/>
            </a:br>
            <a:r>
              <a:rPr lang="en-US" sz="2400" smtClean="0"/>
              <a:t>aString = "Hello";	// ILLEGAL!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ONLY use "=" at declaration of c-string!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Must use library function for assignment:</a:t>
            </a:r>
            <a:br>
              <a:rPr lang="en-US" sz="2800" smtClean="0"/>
            </a:br>
            <a:r>
              <a:rPr lang="en-US" sz="2400" smtClean="0"/>
              <a:t>strcpy(aString, "Hello");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Built-in function (in &lt;cstring&gt;)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Sets value of aString equal to "Hello"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 checks for size!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Up to programmer, just like other arrays!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8C706C5-9244-4A1C-B178-9E0C37EF08C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C-strings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Also cannot use operator ==</a:t>
            </a:r>
            <a:br>
              <a:rPr lang="en-US" smtClean="0"/>
            </a:br>
            <a:r>
              <a:rPr lang="en-US" sz="2800" smtClean="0"/>
              <a:t>char aString[10] = "Hello";</a:t>
            </a:r>
            <a:br>
              <a:rPr lang="en-US" sz="2800" smtClean="0"/>
            </a:br>
            <a:r>
              <a:rPr lang="en-US" sz="2800" smtClean="0"/>
              <a:t>char anotherString[10] = "Goodbye";</a:t>
            </a:r>
          </a:p>
          <a:p>
            <a:pPr lvl="1" eaLnBrk="1" hangingPunct="1"/>
            <a:r>
              <a:rPr lang="en-US" smtClean="0"/>
              <a:t>aString == anotherString;   // NOT allowed!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Must use library function again:</a:t>
            </a:r>
            <a:br>
              <a:rPr lang="en-US" smtClean="0"/>
            </a:br>
            <a:r>
              <a:rPr lang="en-US" sz="2800" smtClean="0"/>
              <a:t>if (strcmp(aString, anotherString))</a:t>
            </a:r>
            <a:br>
              <a:rPr lang="en-US" sz="2800" smtClean="0"/>
            </a:br>
            <a:r>
              <a:rPr lang="en-US" sz="2800" smtClean="0"/>
              <a:t>	cout &lt;&lt; "Strings NOT same.";</a:t>
            </a:r>
            <a:br>
              <a:rPr lang="en-US" sz="2800" smtClean="0"/>
            </a:br>
            <a:r>
              <a:rPr lang="en-US" sz="2800" smtClean="0"/>
              <a:t>else</a:t>
            </a:r>
            <a:br>
              <a:rPr lang="en-US" sz="2800" smtClean="0"/>
            </a:br>
            <a:r>
              <a:rPr lang="en-US" sz="2800" smtClean="0"/>
              <a:t>	cout &lt;&lt; "Strings are same.";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6D4BB67-2895-4CD1-BDCB-9ADA584662A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&lt;cstring&gt; Library: </a:t>
            </a:r>
            <a:br>
              <a:rPr lang="en-US" sz="3200" smtClean="0"/>
            </a:br>
            <a:r>
              <a:rPr lang="en-US" sz="3200" b="1" smtClean="0">
                <a:sym typeface="Wingdings" pitchFamily="2" charset="2"/>
              </a:rPr>
              <a:t>Display 9.1</a:t>
            </a:r>
            <a:r>
              <a:rPr lang="en-US" sz="3200" smtClean="0">
                <a:sym typeface="Wingdings" pitchFamily="2" charset="2"/>
              </a:rPr>
              <a:t>  Some Predefined C-String Functions in &lt;cstring&gt; (1 of 2)</a:t>
            </a:r>
          </a:p>
        </p:txBody>
      </p:sp>
      <p:sp>
        <p:nvSpPr>
          <p:cNvPr id="2560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04888" y="1771650"/>
            <a:ext cx="7815262" cy="990600"/>
          </a:xfrm>
        </p:spPr>
        <p:txBody>
          <a:bodyPr/>
          <a:lstStyle/>
          <a:p>
            <a:pPr eaLnBrk="1" hangingPunct="1"/>
            <a:r>
              <a:rPr lang="en-US" sz="2800" smtClean="0"/>
              <a:t>Full of string manipulation functions</a:t>
            </a:r>
          </a:p>
        </p:txBody>
      </p:sp>
      <p:pic>
        <p:nvPicPr>
          <p:cNvPr id="25604" name="Picture 10" descr="C:\WINDOWS\Desktop\Oh_type\sacitch_C++_ppt\gif\savitchc09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14600"/>
            <a:ext cx="7253288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7DAB837-D012-472D-BC79-430D775A34D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&lt;cstring&gt; Library: </a:t>
            </a:r>
            <a:br>
              <a:rPr lang="en-US" sz="3200" smtClean="0"/>
            </a:br>
            <a:r>
              <a:rPr lang="en-US" sz="3200" b="1" smtClean="0">
                <a:sym typeface="Wingdings" pitchFamily="2" charset="2"/>
              </a:rPr>
              <a:t>Display 9.1</a:t>
            </a:r>
            <a:r>
              <a:rPr lang="en-US" sz="3200" smtClean="0">
                <a:sym typeface="Wingdings" pitchFamily="2" charset="2"/>
              </a:rPr>
              <a:t>  Some Predefined C-String Functions in &lt;cstring&gt; (2 of 2)</a:t>
            </a:r>
          </a:p>
        </p:txBody>
      </p:sp>
      <p:pic>
        <p:nvPicPr>
          <p:cNvPr id="26627" name="Picture 6" descr="C:\WINDOWS\Desktop\Oh_type\sacitch_C++_ppt\gif\savitchc09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8463"/>
            <a:ext cx="648335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D00B905-48BE-461B-BAFF-87D83E220BB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Functions: strlen()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"String length"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Often useful to know string length:</a:t>
            </a:r>
            <a:br>
              <a:rPr lang="en-US" smtClean="0"/>
            </a:br>
            <a:r>
              <a:rPr lang="en-US" sz="2800" smtClean="0"/>
              <a:t>char myString[10] = "dobedo";</a:t>
            </a:r>
            <a:br>
              <a:rPr lang="en-US" sz="2800" smtClean="0"/>
            </a:br>
            <a:r>
              <a:rPr lang="en-US" sz="2800" smtClean="0"/>
              <a:t>cout &lt;&lt; strlen(myString);</a:t>
            </a:r>
          </a:p>
          <a:p>
            <a:pPr lvl="1" eaLnBrk="1" hangingPunct="1"/>
            <a:r>
              <a:rPr lang="en-US" smtClean="0"/>
              <a:t>Returns number of characters</a:t>
            </a:r>
          </a:p>
          <a:p>
            <a:pPr lvl="2" eaLnBrk="1" hangingPunct="1"/>
            <a:r>
              <a:rPr lang="en-US" smtClean="0"/>
              <a:t>Not including null</a:t>
            </a:r>
          </a:p>
          <a:p>
            <a:pPr lvl="1" eaLnBrk="1" hangingPunct="1"/>
            <a:r>
              <a:rPr lang="en-US" smtClean="0"/>
              <a:t>Result here:</a:t>
            </a:r>
            <a:br>
              <a:rPr lang="en-US" smtClean="0"/>
            </a:br>
            <a:r>
              <a:rPr lang="en-US" smtClean="0"/>
              <a:t>		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48F81A6-BF74-402D-84C3-6C0210EC3C4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Functions: strcat()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strcat()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"String concatenate":</a:t>
            </a:r>
            <a:br>
              <a:rPr lang="en-US" smtClean="0"/>
            </a:br>
            <a:r>
              <a:rPr lang="en-US" sz="2800" smtClean="0"/>
              <a:t>char stringVar[20] = "The rain";</a:t>
            </a:r>
            <a:br>
              <a:rPr lang="en-US" sz="2800" smtClean="0"/>
            </a:br>
            <a:r>
              <a:rPr lang="en-US" sz="2800" smtClean="0"/>
              <a:t>strcat(stringVar, "in Spain");</a:t>
            </a:r>
          </a:p>
          <a:p>
            <a:pPr lvl="1" eaLnBrk="1" hangingPunct="1"/>
            <a:r>
              <a:rPr lang="en-US" smtClean="0"/>
              <a:t>Note result:</a:t>
            </a:r>
            <a:br>
              <a:rPr lang="en-US" smtClean="0"/>
            </a:br>
            <a:r>
              <a:rPr lang="en-US" smtClean="0"/>
              <a:t>stringVar now contains "The rainin Spain"</a:t>
            </a:r>
          </a:p>
          <a:p>
            <a:pPr lvl="1" eaLnBrk="1" hangingPunct="1"/>
            <a:r>
              <a:rPr lang="en-US" smtClean="0"/>
              <a:t>Be careful!</a:t>
            </a:r>
          </a:p>
          <a:p>
            <a:pPr lvl="1" eaLnBrk="1" hangingPunct="1"/>
            <a:r>
              <a:rPr lang="en-US" smtClean="0"/>
              <a:t>Incorporate spaces as needed!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13C45DC-EB8A-42C9-BF07-DADAB348A8A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C-string Arguments and Parameters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Recall: c-string is array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So c-string parameter is array parameter</a:t>
            </a:r>
          </a:p>
          <a:p>
            <a:pPr lvl="1" eaLnBrk="1" hangingPunct="1"/>
            <a:r>
              <a:rPr lang="en-US" sz="2400" smtClean="0"/>
              <a:t>C-strings passed to functions can be changed</a:t>
            </a:r>
            <a:br>
              <a:rPr lang="en-US" sz="2400" smtClean="0"/>
            </a:br>
            <a:r>
              <a:rPr lang="en-US" sz="2400" smtClean="0"/>
              <a:t>by receiving function!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Like all arrays, typical to send size as well</a:t>
            </a:r>
          </a:p>
          <a:p>
            <a:pPr lvl="1" eaLnBrk="1" hangingPunct="1"/>
            <a:r>
              <a:rPr lang="en-US" sz="2400" smtClean="0"/>
              <a:t>Function "could" also use "\0" to find end</a:t>
            </a:r>
          </a:p>
          <a:p>
            <a:pPr lvl="1" eaLnBrk="1" hangingPunct="1"/>
            <a:r>
              <a:rPr lang="en-US" sz="2400" smtClean="0"/>
              <a:t>So size not necessary if function won’t change</a:t>
            </a:r>
            <a:br>
              <a:rPr lang="en-US" sz="2400" smtClean="0"/>
            </a:br>
            <a:r>
              <a:rPr lang="en-US" sz="2400" smtClean="0"/>
              <a:t>c-string parameter</a:t>
            </a:r>
          </a:p>
          <a:p>
            <a:pPr lvl="1" eaLnBrk="1" hangingPunct="1"/>
            <a:r>
              <a:rPr lang="en-US" sz="2400" smtClean="0"/>
              <a:t>Use "const" modifier to protect c-string arguments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1F2BF95-6D70-4BD4-BA32-B3FA9CDD753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Output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output with insertion operator, &lt;&lt;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As we’ve been doing already:</a:t>
            </a:r>
            <a:br>
              <a:rPr lang="en-US" smtClean="0"/>
            </a:br>
            <a:r>
              <a:rPr lang="en-US" smtClean="0"/>
              <a:t>cout &lt;&lt; news &lt;&lt; " Wow.\n";</a:t>
            </a:r>
          </a:p>
          <a:p>
            <a:pPr lvl="1" eaLnBrk="1" hangingPunct="1"/>
            <a:r>
              <a:rPr lang="en-US" smtClean="0"/>
              <a:t>Where </a:t>
            </a:r>
            <a:r>
              <a:rPr lang="en-US" i="1" smtClean="0"/>
              <a:t>news</a:t>
            </a:r>
            <a:r>
              <a:rPr lang="en-US" smtClean="0"/>
              <a:t> is a c-string variable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Possible because &lt;&lt; operator is</a:t>
            </a:r>
            <a:br>
              <a:rPr lang="en-US" smtClean="0"/>
            </a:br>
            <a:r>
              <a:rPr lang="en-US" smtClean="0"/>
              <a:t>overloaded for c-strings!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DC88CB9-ABDA-4893-901D-571F33D4BCA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Input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Can input with extraction operator,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Issues exist, however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Whitespace is "delimiter"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Tab, space, line breaks are "skipped"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Input reading "stops" at delimiter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Watch size of c-string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Must be large enough to hold entered string!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C++ gives no warnings of such issues!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40F9F6A-E86C-42AD-9A80-8A749768731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Array Type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C-Strings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Character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Character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get, put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putback, peek, ignore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Standard Class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String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B1D0259-521A-4AC2-A016-EE7A91E36EA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Input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char a[80], b[80];</a:t>
            </a:r>
            <a:br>
              <a:rPr lang="en-US" sz="2800" smtClean="0"/>
            </a:br>
            <a:r>
              <a:rPr lang="en-US" sz="2800" smtClean="0"/>
              <a:t>cout &lt;&lt; "Enter input: ";</a:t>
            </a:r>
            <a:br>
              <a:rPr lang="en-US" sz="2800" smtClean="0"/>
            </a:br>
            <a:r>
              <a:rPr lang="en-US" sz="2800" smtClean="0"/>
              <a:t>cin &gt;&gt; a &gt;&gt; b;</a:t>
            </a:r>
            <a:br>
              <a:rPr lang="en-US" sz="2800" smtClean="0"/>
            </a:br>
            <a:r>
              <a:rPr lang="en-US" sz="2800" smtClean="0"/>
              <a:t>cout &lt;&lt; a &lt;&lt; b &lt;&lt; "END OF OUTPUT\n";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Dialogue offered: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400" smtClean="0"/>
              <a:t>Enter input: </a:t>
            </a:r>
            <a:r>
              <a:rPr lang="en-US" sz="2400" u="sng" smtClean="0"/>
              <a:t>Do be do to you!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DobeEND OF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Note: Underlined portion typed at keyboard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C-string </a:t>
            </a:r>
            <a:r>
              <a:rPr lang="en-US" sz="2800" i="1" smtClean="0"/>
              <a:t>a</a:t>
            </a:r>
            <a:r>
              <a:rPr lang="en-US" sz="2800" smtClean="0"/>
              <a:t> receives: "do"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C-string </a:t>
            </a:r>
            <a:r>
              <a:rPr lang="en-US" sz="2800" i="1" smtClean="0"/>
              <a:t>b</a:t>
            </a:r>
            <a:r>
              <a:rPr lang="en-US" sz="2800" smtClean="0"/>
              <a:t> receives: "be"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7B8B507-26A1-4DE7-AEE3-5A4E2709209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Line Input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receive entire line into c-string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Use getline(), a predefined member function:</a:t>
            </a:r>
            <a:br>
              <a:rPr lang="en-US" sz="2800" smtClean="0"/>
            </a:br>
            <a:r>
              <a:rPr lang="en-US" sz="2400" smtClean="0"/>
              <a:t>char a[80];</a:t>
            </a:r>
            <a:br>
              <a:rPr lang="en-US" sz="2400" smtClean="0"/>
            </a:br>
            <a:r>
              <a:rPr lang="en-US" sz="2400" smtClean="0"/>
              <a:t>cout &lt;&lt; "Enter input: ";</a:t>
            </a:r>
            <a:br>
              <a:rPr lang="en-US" sz="2400" smtClean="0"/>
            </a:br>
            <a:r>
              <a:rPr lang="en-US" sz="2400" smtClean="0"/>
              <a:t>cin.getline(a, 80);</a:t>
            </a:r>
            <a:br>
              <a:rPr lang="en-US" sz="2400" smtClean="0"/>
            </a:br>
            <a:r>
              <a:rPr lang="en-US" sz="2400" smtClean="0"/>
              <a:t>cout &lt;&lt; a &lt;&lt; "END OF OUTPUT\n";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Dialogue:</a:t>
            </a:r>
            <a:br>
              <a:rPr lang="en-US" sz="2400" smtClean="0"/>
            </a:br>
            <a:r>
              <a:rPr lang="en-US" sz="2400" smtClean="0"/>
              <a:t>Enter input: </a:t>
            </a:r>
            <a:r>
              <a:rPr lang="en-US" sz="2400" u="sng" smtClean="0"/>
              <a:t>Do be do to you!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Do be do to you!END OF INPUT</a:t>
            </a:r>
            <a:endParaRPr lang="en-US" sz="2400" u="sng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CC550400-95C9-42E1-8BFB-EFC4795B6B6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Command Line Arguments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 invoked from the command line (e.g. a UNIX shell, DOS command prompt) can be sent arguments</a:t>
            </a:r>
          </a:p>
          <a:p>
            <a:pPr lvl="1" eaLnBrk="1" hangingPunct="1"/>
            <a:r>
              <a:rPr lang="en-US" smtClean="0"/>
              <a:t>Example:     COPY  C:\FOO.TXT   D:\FOO2.TXT</a:t>
            </a:r>
          </a:p>
          <a:p>
            <a:pPr lvl="2" eaLnBrk="1" hangingPunct="1"/>
            <a:r>
              <a:rPr lang="en-US" smtClean="0"/>
              <a:t>This runs the program named “COPY” and sends in two C-String parameters, “C:\FOO.TXT” and “D:\FOO2.TXT”</a:t>
            </a:r>
          </a:p>
          <a:p>
            <a:pPr lvl="2" eaLnBrk="1" hangingPunct="1"/>
            <a:r>
              <a:rPr lang="en-US" smtClean="0"/>
              <a:t>It is up to the COPY program to process the inputs presented to it; i.e. actually copy the files</a:t>
            </a:r>
          </a:p>
          <a:p>
            <a:pPr eaLnBrk="1" hangingPunct="1"/>
            <a:r>
              <a:rPr lang="en-US" smtClean="0"/>
              <a:t>Arguments are passed as an array of C-Strings to the main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0D1DE7BF-598E-4758-8D98-4128772940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Command Line Arguments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Header for main</a:t>
            </a:r>
          </a:p>
          <a:p>
            <a:pPr lvl="1" eaLnBrk="1" hangingPunct="1"/>
            <a:r>
              <a:rPr lang="en-US" smtClean="0"/>
              <a:t>int main(int argc,  char *argv[])</a:t>
            </a:r>
          </a:p>
          <a:p>
            <a:pPr lvl="1" eaLnBrk="1" hangingPunct="1"/>
            <a:r>
              <a:rPr lang="en-US" smtClean="0"/>
              <a:t>argc specifies how many arguments are supplied.  The name of the program counts, so argc will be at least 1.</a:t>
            </a:r>
          </a:p>
          <a:p>
            <a:pPr lvl="1" eaLnBrk="1" hangingPunct="1"/>
            <a:r>
              <a:rPr lang="en-US" smtClean="0"/>
              <a:t>argv is an array of C-Strings.</a:t>
            </a:r>
          </a:p>
          <a:p>
            <a:pPr lvl="2" eaLnBrk="1" hangingPunct="1"/>
            <a:r>
              <a:rPr lang="en-US" smtClean="0"/>
              <a:t>argv[0] holds the name of the program that is invoked</a:t>
            </a:r>
          </a:p>
          <a:p>
            <a:pPr lvl="2" eaLnBrk="1" hangingPunct="1"/>
            <a:r>
              <a:rPr lang="en-US" smtClean="0"/>
              <a:t>argv[1] holds the name of the first parameter</a:t>
            </a:r>
          </a:p>
          <a:p>
            <a:pPr lvl="2" eaLnBrk="1" hangingPunct="1"/>
            <a:r>
              <a:rPr lang="en-US" smtClean="0"/>
              <a:t>argv[2] holds the name of the second parameter</a:t>
            </a:r>
          </a:p>
          <a:p>
            <a:pPr lvl="2" eaLnBrk="1" hangingPunct="1"/>
            <a:r>
              <a:rPr lang="en-US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9AE343DC-B0D4-4301-81C0-91D7E7810CF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FA2153C5-10A2-41FE-886B-ECC2401649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1295400" y="1905000"/>
            <a:ext cx="69738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// Echo back the input arguments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int main(int argc, char *argv[])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for (int i=0; i&lt;argc; i++)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  cout &lt;&lt; "Argument " &lt;&lt; i &lt;&lt; " " &lt;&lt; argv[i] &lt;&lt; endl;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572000"/>
            <a:ext cx="2057400" cy="13541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cs typeface="Courier New" pitchFamily="49" charset="0"/>
              </a:rPr>
              <a:t>Sample Execution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&gt; Test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Argument 0 Test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4114800"/>
            <a:ext cx="2406650" cy="1846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cs typeface="Courier New" pitchFamily="49" charset="0"/>
              </a:rPr>
              <a:t>Sample Execution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&gt; Test hello world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Argument 0 Test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Argument 1 hello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Argument 2 world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72" name="TextBox 9"/>
          <p:cNvSpPr txBox="1">
            <a:spLocks noChangeArrowheads="1"/>
          </p:cNvSpPr>
          <p:nvPr/>
        </p:nvSpPr>
        <p:spPr bwMode="auto">
          <a:xfrm>
            <a:off x="3886200" y="4724400"/>
            <a:ext cx="19161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Invoking Test</a:t>
            </a:r>
          </a:p>
          <a:p>
            <a:pPr eaLnBrk="1" hangingPunct="1"/>
            <a:r>
              <a:rPr lang="en-US" b="1"/>
              <a:t>from command </a:t>
            </a:r>
          </a:p>
          <a:p>
            <a:pPr eaLnBrk="1" hangingPunct="1"/>
            <a:r>
              <a:rPr lang="en-US" b="1"/>
              <a:t>prompt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2362200" y="4953000"/>
            <a:ext cx="1447800" cy="228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62600" y="4800600"/>
            <a:ext cx="609600" cy="76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getline()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Can explicitly tell length to receive:</a:t>
            </a:r>
            <a:br>
              <a:rPr lang="en-US" smtClean="0"/>
            </a:br>
            <a:r>
              <a:rPr lang="en-US" sz="2800" smtClean="0"/>
              <a:t>char shortString[5];</a:t>
            </a:r>
            <a:br>
              <a:rPr lang="en-US" sz="2800" smtClean="0"/>
            </a:br>
            <a:r>
              <a:rPr lang="en-US" sz="2800" smtClean="0"/>
              <a:t>cout &lt;&lt; "Enter input: ";</a:t>
            </a:r>
            <a:br>
              <a:rPr lang="en-US" sz="2800" smtClean="0"/>
            </a:br>
            <a:r>
              <a:rPr lang="en-US" sz="2800" smtClean="0"/>
              <a:t>cin.getline(shortString, 5);</a:t>
            </a:r>
            <a:br>
              <a:rPr lang="en-US" sz="2800" smtClean="0"/>
            </a:br>
            <a:r>
              <a:rPr lang="en-US" sz="2800" smtClean="0"/>
              <a:t>cout &lt;&lt; shortString &lt;&lt; "END OF OUTPUT\n";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Results:</a:t>
            </a:r>
            <a:br>
              <a:rPr lang="en-US" smtClean="0"/>
            </a:br>
            <a:r>
              <a:rPr lang="en-US" sz="2400" smtClean="0"/>
              <a:t>Enter input: </a:t>
            </a:r>
            <a:r>
              <a:rPr lang="en-US" sz="2400" u="sng" smtClean="0"/>
              <a:t>dobedowap</a:t>
            </a:r>
            <a:br>
              <a:rPr lang="en-US" sz="2400" u="sng" smtClean="0"/>
            </a:br>
            <a:r>
              <a:rPr lang="en-US" sz="2400" smtClean="0"/>
              <a:t>dobeEND OF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Forces FOUR characters only be 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Recall need for null character!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B2E5566-903B-464F-853B-501F8742164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I/O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and output data</a:t>
            </a:r>
          </a:p>
          <a:p>
            <a:pPr lvl="1" eaLnBrk="1" hangingPunct="1"/>
            <a:r>
              <a:rPr lang="en-US" smtClean="0"/>
              <a:t>ALL treated as character data</a:t>
            </a:r>
          </a:p>
          <a:p>
            <a:pPr lvl="1" eaLnBrk="1" hangingPunct="1"/>
            <a:r>
              <a:rPr lang="en-US" smtClean="0"/>
              <a:t>e.g., number 10 outputted as "1" and "0"</a:t>
            </a:r>
          </a:p>
          <a:p>
            <a:pPr lvl="1" eaLnBrk="1" hangingPunct="1"/>
            <a:r>
              <a:rPr lang="en-US" smtClean="0"/>
              <a:t>Conversion done automatically</a:t>
            </a:r>
          </a:p>
          <a:p>
            <a:pPr lvl="2" eaLnBrk="1" hangingPunct="1"/>
            <a:r>
              <a:rPr lang="en-US" smtClean="0"/>
              <a:t>Uses low-level utilities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Can use same low-level utilities ourselves 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3B8C868-57EE-4798-867A-44981143F22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 Function get()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Reads one char at a time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Member function of cin object:</a:t>
            </a:r>
            <a:br>
              <a:rPr lang="en-US" smtClean="0"/>
            </a:br>
            <a:r>
              <a:rPr lang="en-US" smtClean="0"/>
              <a:t>char nextSymbol;</a:t>
            </a:r>
            <a:br>
              <a:rPr lang="en-US" smtClean="0"/>
            </a:br>
            <a:r>
              <a:rPr lang="en-US" smtClean="0"/>
              <a:t>cin.get(nextSymbol);</a:t>
            </a:r>
          </a:p>
          <a:p>
            <a:pPr lvl="1" eaLnBrk="1" hangingPunct="1"/>
            <a:r>
              <a:rPr lang="en-US" smtClean="0"/>
              <a:t>Reads next char &amp; puts in variable</a:t>
            </a:r>
            <a:br>
              <a:rPr lang="en-US" smtClean="0"/>
            </a:br>
            <a:r>
              <a:rPr lang="en-US" smtClean="0"/>
              <a:t>nextSymbol</a:t>
            </a:r>
          </a:p>
          <a:p>
            <a:pPr lvl="1" eaLnBrk="1" hangingPunct="1"/>
            <a:r>
              <a:rPr lang="en-US" smtClean="0"/>
              <a:t>Argument must be char type</a:t>
            </a:r>
          </a:p>
          <a:p>
            <a:pPr lvl="2" eaLnBrk="1" hangingPunct="1"/>
            <a:r>
              <a:rPr lang="en-US" smtClean="0"/>
              <a:t>Not "string"!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E5868A0-9F74-4BD2-A3D7-D9054589325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 Function put()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Outputs one character at a time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Member function of cout object: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Examples:</a:t>
            </a:r>
            <a:br>
              <a:rPr lang="en-US" smtClean="0"/>
            </a:br>
            <a:r>
              <a:rPr lang="en-US" sz="2800" smtClean="0"/>
              <a:t>cout.put("a");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Outputs letter "a" to screen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smtClean="0"/>
              <a:t>	char myString[10] = "Hello";</a:t>
            </a:r>
            <a:br>
              <a:rPr lang="en-US" sz="2800" smtClean="0"/>
            </a:br>
            <a:r>
              <a:rPr lang="en-US" sz="2800" smtClean="0"/>
              <a:t>cout.put(myString[1]);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Outputs letter "e" to screen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0F551DF-2152-4F1E-82C1-D49327630C4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Member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putback()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Once read, might need to "put back"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cin.putback(lastChar);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peek()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Returns next char, but leaves it there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peekChar = cin.peek();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ignore()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Skip input, up to designated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cin.ignore(1000, "\n");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Skips at most 1000 characters until "\n"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5ABE427-DD9F-4D06-93F2-23AA3431368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string types: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C-strings</a:t>
            </a:r>
          </a:p>
          <a:p>
            <a:pPr lvl="1" eaLnBrk="1" hangingPunct="1"/>
            <a:r>
              <a:rPr lang="en-US" smtClean="0"/>
              <a:t>Array with base type char</a:t>
            </a:r>
          </a:p>
          <a:p>
            <a:pPr lvl="1" eaLnBrk="1" hangingPunct="1"/>
            <a:r>
              <a:rPr lang="en-US" smtClean="0"/>
              <a:t>End of string marked with null, "\0"</a:t>
            </a:r>
          </a:p>
          <a:p>
            <a:pPr lvl="1" eaLnBrk="1" hangingPunct="1"/>
            <a:r>
              <a:rPr lang="en-US" smtClean="0"/>
              <a:t>"Older" method inherited from C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String class</a:t>
            </a:r>
          </a:p>
          <a:p>
            <a:pPr lvl="1" eaLnBrk="1" hangingPunct="1"/>
            <a:r>
              <a:rPr lang="en-US" smtClean="0"/>
              <a:t>Uses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42D9EA6-C89E-4C0D-86B9-30DD023B174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Character-Manipulating Functions: </a:t>
            </a:r>
            <a:br>
              <a:rPr lang="en-US" sz="3000" smtClean="0"/>
            </a:br>
            <a:r>
              <a:rPr lang="en-US" sz="3000" b="1" smtClean="0"/>
              <a:t>Display 9.3</a:t>
            </a:r>
            <a:r>
              <a:rPr lang="en-US" sz="3000" smtClean="0"/>
              <a:t>  Some Functions </a:t>
            </a:r>
            <a:br>
              <a:rPr lang="en-US" sz="3000" smtClean="0"/>
            </a:br>
            <a:r>
              <a:rPr lang="en-US" sz="3000" smtClean="0"/>
              <a:t>in &lt;cctype&gt; (1 of 3)</a:t>
            </a:r>
          </a:p>
        </p:txBody>
      </p:sp>
      <p:pic>
        <p:nvPicPr>
          <p:cNvPr id="43011" name="Picture 4" descr="C:\WINDOWS\Desktop\Oh_type\sacitch_C++_ppt\gif\savitchc09d03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970088"/>
            <a:ext cx="821372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B4F137A-D91E-4999-B3A6-4C332EA060D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Character-Manipulating Functions: </a:t>
            </a:r>
            <a:br>
              <a:rPr lang="en-US" sz="3000" smtClean="0"/>
            </a:br>
            <a:r>
              <a:rPr lang="en-US" sz="3000" b="1" smtClean="0"/>
              <a:t>Display 9.3</a:t>
            </a:r>
            <a:r>
              <a:rPr lang="en-US" sz="3000" smtClean="0"/>
              <a:t>  Some Functions </a:t>
            </a:r>
            <a:br>
              <a:rPr lang="en-US" sz="3000" smtClean="0"/>
            </a:br>
            <a:r>
              <a:rPr lang="en-US" sz="3000" smtClean="0"/>
              <a:t>in &lt;cctype&gt; (2 of 3)</a:t>
            </a:r>
          </a:p>
        </p:txBody>
      </p:sp>
      <p:pic>
        <p:nvPicPr>
          <p:cNvPr id="44035" name="Picture 6" descr="C:\WINDOWS\Desktop\Oh_type\sacitch_C++_ppt\gif\savitchc09d03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581150"/>
            <a:ext cx="72723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434B79E-B9F7-4814-AB97-722618BEFD4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Character-Manipulating Functions: </a:t>
            </a:r>
            <a:br>
              <a:rPr lang="en-US" sz="3000" smtClean="0"/>
            </a:br>
            <a:r>
              <a:rPr lang="en-US" sz="3000" b="1" smtClean="0"/>
              <a:t>Display 9.3</a:t>
            </a:r>
            <a:r>
              <a:rPr lang="en-US" sz="3000" smtClean="0"/>
              <a:t>  Some Functions </a:t>
            </a:r>
            <a:br>
              <a:rPr lang="en-US" sz="3000" smtClean="0"/>
            </a:br>
            <a:r>
              <a:rPr lang="en-US" sz="3000" smtClean="0"/>
              <a:t>in &lt;cctype&gt; (3 of 3)</a:t>
            </a:r>
          </a:p>
        </p:txBody>
      </p:sp>
      <p:pic>
        <p:nvPicPr>
          <p:cNvPr id="45059" name="Picture 4" descr="C:\WINDOWS\Desktop\Oh_type\sacitch_C++_ppt\gif\savitchc09d03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81150"/>
            <a:ext cx="64389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6637D4-C3C5-4160-81F7-A1A72809DCD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Class string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Defined in library:</a:t>
            </a:r>
            <a:br>
              <a:rPr lang="en-US" sz="2800" smtClean="0"/>
            </a:br>
            <a:r>
              <a:rPr lang="en-US" sz="2400" smtClean="0"/>
              <a:t>#include &lt;string&gt;</a:t>
            </a:r>
            <a:br>
              <a:rPr lang="en-US" sz="2400" smtClean="0"/>
            </a:br>
            <a:r>
              <a:rPr lang="en-US" sz="2400" smtClean="0"/>
              <a:t>using namespace std;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String variables and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Treated much like simple types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Can assign, compare, add:</a:t>
            </a:r>
            <a:br>
              <a:rPr lang="en-US" sz="2800" smtClean="0"/>
            </a:br>
            <a:r>
              <a:rPr lang="en-US" sz="2400" smtClean="0"/>
              <a:t>string s1, s2, s3;</a:t>
            </a:r>
            <a:br>
              <a:rPr lang="en-US" sz="2400" smtClean="0"/>
            </a:br>
            <a:r>
              <a:rPr lang="en-US" sz="2400" smtClean="0"/>
              <a:t>s3 = s1 + s2;		//Concatenation</a:t>
            </a:r>
            <a:br>
              <a:rPr lang="en-US" sz="2400" smtClean="0"/>
            </a:br>
            <a:r>
              <a:rPr lang="en-US" sz="2400" smtClean="0"/>
              <a:t>s3 = "Hello Mom!"	//Assignment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c-string "Hello Mom!" automatically</a:t>
            </a:r>
            <a:br>
              <a:rPr lang="en-US" sz="2400" smtClean="0"/>
            </a:br>
            <a:r>
              <a:rPr lang="en-US" sz="2400" smtClean="0"/>
              <a:t>converted to string type!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BAB5C1D-89B4-499D-964A-885C49840A8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>
          <a:xfrm>
            <a:off x="1004888" y="193675"/>
            <a:ext cx="796925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Display 9.4  </a:t>
            </a:r>
            <a:br>
              <a:rPr lang="en-US" sz="3600" b="1" smtClean="0"/>
            </a:br>
            <a:r>
              <a:rPr lang="en-US" sz="3600" smtClean="0"/>
              <a:t>Program Using the Class string</a:t>
            </a:r>
          </a:p>
        </p:txBody>
      </p:sp>
      <p:pic>
        <p:nvPicPr>
          <p:cNvPr id="47107" name="Picture 6" descr="C:\WINDOWS\Desktop\Oh_type\sacitch_C++_ppt\gif\savitchc09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1428750"/>
            <a:ext cx="7256462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8B1D382-A070-4BEA-BFAD-F776E319D9D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with Class string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Just like other types!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string s1, s2;</a:t>
            </a:r>
            <a:br>
              <a:rPr lang="en-US" sz="2800" smtClean="0"/>
            </a:br>
            <a:r>
              <a:rPr lang="en-US" sz="2800" smtClean="0"/>
              <a:t>cin &gt;&gt; s1;</a:t>
            </a:r>
            <a:br>
              <a:rPr lang="en-US" sz="2800" smtClean="0"/>
            </a:br>
            <a:r>
              <a:rPr lang="en-US" sz="2800" smtClean="0"/>
              <a:t>cin &gt;&gt; s2;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Results:</a:t>
            </a:r>
            <a:br>
              <a:rPr lang="en-US" sz="2800" smtClean="0"/>
            </a:br>
            <a:r>
              <a:rPr lang="en-US" sz="2400" smtClean="0"/>
              <a:t>User types in:</a:t>
            </a:r>
            <a:br>
              <a:rPr lang="en-US" sz="2400" smtClean="0"/>
            </a:br>
            <a:r>
              <a:rPr lang="en-US" sz="2400" smtClean="0"/>
              <a:t>May the hair on your toes grow long and curly!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Extraction still ignores whitespace:</a:t>
            </a:r>
            <a:br>
              <a:rPr lang="en-US" sz="2800" smtClean="0"/>
            </a:br>
            <a:r>
              <a:rPr lang="en-US" sz="2400" smtClean="0"/>
              <a:t>s1 receives value "May"</a:t>
            </a:r>
            <a:br>
              <a:rPr lang="en-US" sz="2400" smtClean="0"/>
            </a:br>
            <a:r>
              <a:rPr lang="en-US" sz="2400" smtClean="0"/>
              <a:t>s2 receives value "the"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81001FDD-256C-462C-A4FF-E4E69DC4E56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getline() with Class string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complete lines:</a:t>
            </a:r>
            <a:br>
              <a:rPr lang="en-US" smtClean="0"/>
            </a:br>
            <a:r>
              <a:rPr lang="en-US" sz="2800" smtClean="0"/>
              <a:t>string line;</a:t>
            </a:r>
            <a:br>
              <a:rPr lang="en-US" sz="2800" smtClean="0"/>
            </a:br>
            <a:r>
              <a:rPr lang="en-US" sz="2800" smtClean="0"/>
              <a:t>cout &lt;&lt; "Enter a line of input: ";</a:t>
            </a:r>
            <a:br>
              <a:rPr lang="en-US" sz="2800" smtClean="0"/>
            </a:br>
            <a:r>
              <a:rPr lang="en-US" sz="2800" smtClean="0"/>
              <a:t>getline(cin, line);</a:t>
            </a:r>
            <a:br>
              <a:rPr lang="en-US" sz="2800" smtClean="0"/>
            </a:br>
            <a:r>
              <a:rPr lang="en-US" sz="2800" smtClean="0"/>
              <a:t>cout &lt;&lt; line &lt;&lt; "END OF OUTPUT";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Dialogue produced:</a:t>
            </a:r>
            <a:br>
              <a:rPr lang="en-US" smtClean="0"/>
            </a:br>
            <a:r>
              <a:rPr lang="en-US" sz="2800" smtClean="0"/>
              <a:t>Enter a line of input: </a:t>
            </a:r>
            <a:r>
              <a:rPr lang="en-US" sz="2800" u="sng" smtClean="0"/>
              <a:t>Do be do to you!</a:t>
            </a:r>
            <a:br>
              <a:rPr lang="en-US" sz="2800" u="sng" smtClean="0"/>
            </a:br>
            <a:r>
              <a:rPr lang="en-US" sz="2800" smtClean="0"/>
              <a:t>Do be do to you!END OF INPUT</a:t>
            </a:r>
          </a:p>
          <a:p>
            <a:pPr lvl="1" eaLnBrk="1" hangingPunct="1"/>
            <a:r>
              <a:rPr lang="en-US" smtClean="0"/>
              <a:t>Similar to c-string’s usage of getline()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3F0B600-F49D-487D-A629-4ED8FA793478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getline() Versions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Can specify "delimiter" character:</a:t>
            </a:r>
            <a:br>
              <a:rPr lang="en-US" smtClean="0"/>
            </a:br>
            <a:r>
              <a:rPr lang="en-US" sz="2800" smtClean="0"/>
              <a:t>string line;</a:t>
            </a:r>
            <a:br>
              <a:rPr lang="en-US" sz="2800" smtClean="0"/>
            </a:br>
            <a:r>
              <a:rPr lang="en-US" sz="2800" smtClean="0"/>
              <a:t>cout &lt;&lt; "Enter input: ";</a:t>
            </a:r>
            <a:br>
              <a:rPr lang="en-US" sz="2800" smtClean="0"/>
            </a:br>
            <a:r>
              <a:rPr lang="en-US" sz="2800" smtClean="0"/>
              <a:t>getline(cin, line, "?");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Receives input until "?" encountered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getline() actually returns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string s1, s2;</a:t>
            </a:r>
            <a:br>
              <a:rPr lang="en-US" smtClean="0"/>
            </a:br>
            <a:r>
              <a:rPr lang="en-US" smtClean="0"/>
              <a:t>getline(cin, s1) &gt;&gt; s2;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Results in: (cin) &gt;&gt; s2;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E393106-CCD5-457A-B8CE-5320A58FEF1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Mixing Input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Be careful mixing cin &gt;&gt; var and getline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int n;</a:t>
            </a:r>
            <a:br>
              <a:rPr lang="en-US" sz="2400" smtClean="0"/>
            </a:br>
            <a:r>
              <a:rPr lang="en-US" sz="2400" smtClean="0"/>
              <a:t>string line;</a:t>
            </a:r>
            <a:br>
              <a:rPr lang="en-US" sz="2400" smtClean="0"/>
            </a:br>
            <a:r>
              <a:rPr lang="en-US" sz="2400" smtClean="0"/>
              <a:t>cin &gt;&gt; n;</a:t>
            </a:r>
            <a:br>
              <a:rPr lang="en-US" sz="2400" smtClean="0"/>
            </a:br>
            <a:r>
              <a:rPr lang="en-US" sz="2400" smtClean="0"/>
              <a:t>getline(cin, line);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If input is:	42</a:t>
            </a:r>
            <a:br>
              <a:rPr lang="en-US" sz="2400" smtClean="0"/>
            </a:br>
            <a:r>
              <a:rPr lang="en-US" sz="2400" smtClean="0"/>
              <a:t>			Hello hitchhiker.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Variable n set to 42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line set to empty string!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cin &gt;&gt; n skipped leading whitespace, leaving</a:t>
            </a:r>
            <a:br>
              <a:rPr lang="en-US" sz="2400" smtClean="0"/>
            </a:br>
            <a:r>
              <a:rPr lang="en-US" sz="2400" smtClean="0"/>
              <a:t>"\n" on stream for getline()!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0A813CB-71D9-43C9-8365-5B820F1C614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string Processing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Same operations available as c-strings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And more!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Over 100 members of standard string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Some member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.length()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Returns length of string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.at(i)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Returns reference to char at position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A33AC8F-9D08-4C0D-9FE3-FC0D4D6BA48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with base type </a:t>
            </a:r>
            <a:r>
              <a:rPr lang="en-US" i="1" smtClean="0"/>
              <a:t>char</a:t>
            </a:r>
            <a:endParaRPr lang="en-US" smtClean="0"/>
          </a:p>
          <a:p>
            <a:pPr lvl="1" eaLnBrk="1" hangingPunct="1"/>
            <a:r>
              <a:rPr lang="en-US" smtClean="0"/>
              <a:t>One character per indexed variable</a:t>
            </a:r>
          </a:p>
          <a:p>
            <a:pPr lvl="1" eaLnBrk="1" hangingPunct="1"/>
            <a:r>
              <a:rPr lang="en-US" smtClean="0"/>
              <a:t>One extra character: "\0"</a:t>
            </a:r>
          </a:p>
          <a:p>
            <a:pPr lvl="2" eaLnBrk="1" hangingPunct="1"/>
            <a:r>
              <a:rPr lang="en-US" smtClean="0"/>
              <a:t>Called "null character"</a:t>
            </a:r>
          </a:p>
          <a:p>
            <a:pPr lvl="2" eaLnBrk="1" hangingPunct="1"/>
            <a:r>
              <a:rPr lang="en-US" smtClean="0"/>
              <a:t>End marker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We’ve used c-strings</a:t>
            </a:r>
          </a:p>
          <a:p>
            <a:pPr lvl="1" eaLnBrk="1" hangingPunct="1"/>
            <a:r>
              <a:rPr lang="en-US" smtClean="0"/>
              <a:t>Literal "Hello" stored as c-string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D57BAD9-9A4D-421F-96A8-0862DF7A109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9.7  </a:t>
            </a:r>
            <a:r>
              <a:rPr lang="en-US" sz="3600" smtClean="0"/>
              <a:t>Member Functions </a:t>
            </a:r>
            <a:br>
              <a:rPr lang="en-US" sz="3600" smtClean="0"/>
            </a:br>
            <a:r>
              <a:rPr lang="en-US" sz="3600" smtClean="0"/>
              <a:t>of the Standard Class string (1 of 2)</a:t>
            </a:r>
          </a:p>
        </p:txBody>
      </p:sp>
      <p:pic>
        <p:nvPicPr>
          <p:cNvPr id="53251" name="Picture 5" descr="C:\WINDOWS\Desktop\Oh_type\sacitch_C++_ppt\gif\savitchc09d07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66850"/>
            <a:ext cx="6286500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A391E93-62A6-4250-B5C4-FF37B1ED4788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9.7  </a:t>
            </a:r>
            <a:r>
              <a:rPr lang="en-US" sz="3600" smtClean="0"/>
              <a:t>Member Functions </a:t>
            </a:r>
            <a:br>
              <a:rPr lang="en-US" sz="3600" smtClean="0"/>
            </a:br>
            <a:r>
              <a:rPr lang="en-US" sz="3600" smtClean="0"/>
              <a:t>of the Standard Class string (2 of 2)</a:t>
            </a:r>
          </a:p>
        </p:txBody>
      </p:sp>
      <p:pic>
        <p:nvPicPr>
          <p:cNvPr id="54275" name="Picture 4" descr="C:\WINDOWS\Desktop\Oh_type\sacitch_C++_ppt\gif\savitchc09d07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452563"/>
            <a:ext cx="7291387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7C7D7DC-FBEB-4052-A2EB-84387C91C73D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C-string and string </a:t>
            </a:r>
            <a:br>
              <a:rPr lang="en-US" sz="3600" smtClean="0"/>
            </a:br>
            <a:r>
              <a:rPr lang="en-US" sz="3600" smtClean="0"/>
              <a:t>Object Conversions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Automatic type conversions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From c-string to string object:</a:t>
            </a:r>
            <a:br>
              <a:rPr lang="en-US" sz="2400" smtClean="0"/>
            </a:br>
            <a:r>
              <a:rPr lang="en-US" sz="2400" smtClean="0"/>
              <a:t>char aCString[] = "My C-string";</a:t>
            </a:r>
            <a:br>
              <a:rPr lang="en-US" sz="2400" smtClean="0"/>
            </a:br>
            <a:r>
              <a:rPr lang="en-US" sz="2400" smtClean="0"/>
              <a:t>string stringVar;</a:t>
            </a:r>
            <a:br>
              <a:rPr lang="en-US" sz="2400" smtClean="0"/>
            </a:br>
            <a:r>
              <a:rPr lang="en-US" sz="2400" smtClean="0"/>
              <a:t>stringVar = aCstring;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Perfectly legal and appropriate!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aCString = stringVar;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ILLEGAL!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Cannot auto-convert to c-string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Must use explicit conversion:</a:t>
            </a:r>
            <a:br>
              <a:rPr lang="en-US" sz="2400" smtClean="0"/>
            </a:br>
            <a:r>
              <a:rPr lang="en-US" sz="2400" smtClean="0"/>
              <a:t>strcpy(aCString, stringVar.c_str());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5D0A74D-C0B1-4F2A-9B4B-5123BC955280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600" dirty="0" smtClean="0"/>
              <a:t> </a:t>
            </a:r>
            <a:r>
              <a:rPr lang="en-US" dirty="0" smtClean="0"/>
              <a:t>and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C++11 it is simply a matter of calling </a:t>
            </a:r>
            <a:r>
              <a:rPr lang="en-US" b="1" dirty="0" err="1" smtClean="0"/>
              <a:t>stof</a:t>
            </a:r>
            <a:r>
              <a:rPr lang="en-US" dirty="0"/>
              <a:t>, </a:t>
            </a:r>
            <a:r>
              <a:rPr lang="en-US" b="1" dirty="0" err="1"/>
              <a:t>stod</a:t>
            </a:r>
            <a:r>
              <a:rPr lang="en-US" dirty="0"/>
              <a:t>, </a:t>
            </a:r>
            <a:r>
              <a:rPr lang="en-US" b="1" dirty="0" err="1"/>
              <a:t>stoi</a:t>
            </a:r>
            <a:r>
              <a:rPr lang="en-US" dirty="0"/>
              <a:t>, or </a:t>
            </a:r>
            <a:r>
              <a:rPr lang="en-US" b="1" dirty="0" err="1"/>
              <a:t>stol</a:t>
            </a:r>
            <a:r>
              <a:rPr lang="en-US" dirty="0"/>
              <a:t> to convert a string to a float, double, </a:t>
            </a:r>
            <a:r>
              <a:rPr lang="en-US" dirty="0" err="1"/>
              <a:t>int</a:t>
            </a:r>
            <a:r>
              <a:rPr lang="en-US" dirty="0"/>
              <a:t>, or long,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24E0A851-EB09-49AE-A101-1B91A31C8E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33400" y="33528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i;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d;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string s;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i =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stoi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("35");  // Converts the string "35" to an integer 35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d =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stod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("2.5"); // Converts the string "2.5" to the double 2.5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35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numbers and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600" dirty="0" smtClean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C++11 </a:t>
            </a:r>
            <a:r>
              <a:rPr lang="en-US" dirty="0" smtClean="0"/>
              <a:t>use </a:t>
            </a:r>
            <a:r>
              <a:rPr lang="en-US" b="1" dirty="0" err="1" smtClean="0"/>
              <a:t>to_string</a:t>
            </a:r>
            <a:r>
              <a:rPr lang="en-US" dirty="0" smtClean="0"/>
              <a:t> to convert a numeric type to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24E0A851-EB09-49AE-A101-1B91A31C8E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762000" y="32766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string s;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s =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to_string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(d*2);  // Converts the double 5.0 to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//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string "5.0000"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C-string variable is "array of characters"</a:t>
            </a:r>
          </a:p>
          <a:p>
            <a:pPr lvl="1" eaLnBrk="1" hangingPunct="1"/>
            <a:r>
              <a:rPr lang="en-US" sz="2000" smtClean="0"/>
              <a:t>With addition of null character, "\0"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C-strings act like arrays</a:t>
            </a:r>
          </a:p>
          <a:p>
            <a:pPr lvl="1" eaLnBrk="1" hangingPunct="1"/>
            <a:r>
              <a:rPr lang="en-US" sz="2000" smtClean="0"/>
              <a:t>Cannot assign, compare like simple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Libraries &lt;cctype&gt; &amp; &lt;string&gt; have useful manipulating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cin.get() reads next single character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getline() versions allow full line reading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Class string objects are better-behaved than c-strings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4BF0BC1-DEB4-4DF9-8AE9-8905A5B7796C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Variable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Array of characters:</a:t>
            </a:r>
            <a:br>
              <a:rPr lang="en-US" sz="2800" smtClean="0"/>
            </a:br>
            <a:r>
              <a:rPr lang="en-US" sz="2400" smtClean="0"/>
              <a:t>char s[10];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Declares a c-string variable to hold up to </a:t>
            </a:r>
            <a:br>
              <a:rPr lang="en-US" sz="2400" smtClean="0"/>
            </a:br>
            <a:r>
              <a:rPr lang="en-US" sz="2400" smtClean="0"/>
              <a:t>9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+ one null character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Typically "partially-filled"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Declare large enough to hold max-size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Indicate end with null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Only difference from standard array: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contain null character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7B8E0CB-C9A9-45F4-8E56-D6CC41964BA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Storage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A standard array:</a:t>
            </a:r>
            <a:br>
              <a:rPr lang="en-US" smtClean="0"/>
            </a:br>
            <a:r>
              <a:rPr lang="en-US" smtClean="0"/>
              <a:t>char s[10];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If s contains string "Hi Mom", stored as:</a:t>
            </a:r>
          </a:p>
        </p:txBody>
      </p:sp>
      <p:pic>
        <p:nvPicPr>
          <p:cNvPr id="18436" name="Picture 4" descr="C:\WINDOWS\Desktop\Oh_type\sacitch_C++_ppt\gif\savitchc09d_p3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7772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4ACDA3B-DFB2-4558-B12F-3AAB1A5B843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Initialization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Can initialize c-string:</a:t>
            </a:r>
            <a:br>
              <a:rPr lang="en-US" sz="2800" smtClean="0"/>
            </a:br>
            <a:r>
              <a:rPr lang="en-US" sz="2400" smtClean="0"/>
              <a:t>char myMessage[20] = "Hi there.";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Needn’t fill entire array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Initialization places "\0" at end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Can omit array-size:</a:t>
            </a:r>
            <a:br>
              <a:rPr lang="en-US" sz="2800" smtClean="0"/>
            </a:br>
            <a:r>
              <a:rPr lang="en-US" sz="2400" smtClean="0"/>
              <a:t>char shortString[] = "abc";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Automatically makes size one more than</a:t>
            </a:r>
            <a:br>
              <a:rPr lang="en-US" sz="2400" smtClean="0"/>
            </a:br>
            <a:r>
              <a:rPr lang="en-US" sz="2400" smtClean="0"/>
              <a:t>length of quoted string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NOT same as:</a:t>
            </a:r>
            <a:br>
              <a:rPr lang="en-US" sz="2400" smtClean="0"/>
            </a:br>
            <a:r>
              <a:rPr lang="en-US" sz="2400" smtClean="0"/>
              <a:t>char shortString[] = {"a", "b", "c"};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B92D464-1931-4442-BB92-ABF82C6AB2B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Indexes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c-string IS an array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Can access indexed variables of:</a:t>
            </a:r>
            <a:br>
              <a:rPr lang="en-US" smtClean="0"/>
            </a:br>
            <a:r>
              <a:rPr lang="en-US" smtClean="0"/>
              <a:t>char ourString[5] = "Hi";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ourString[0] is "H"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ourString[1] is "i"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ourString[2] is "\0"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ourString[3] is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ourString[4] is unknown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8E598B0-FAB1-446F-ADDC-0D517FF545C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C-String Index Manipulation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manipulate indexed variables</a:t>
            </a:r>
            <a:br>
              <a:rPr lang="en-US" smtClean="0"/>
            </a:br>
            <a:r>
              <a:rPr lang="en-US" sz="2800" smtClean="0"/>
              <a:t>char happyString[7] = "DoBeDo";</a:t>
            </a:r>
            <a:br>
              <a:rPr lang="en-US" sz="2800" smtClean="0"/>
            </a:br>
            <a:r>
              <a:rPr lang="en-US" sz="2800" smtClean="0"/>
              <a:t>happyString[6] = "Z";</a:t>
            </a:r>
          </a:p>
          <a:p>
            <a:pPr lvl="1" eaLnBrk="1" hangingPunct="1"/>
            <a:r>
              <a:rPr lang="en-US" smtClean="0"/>
              <a:t>Be careful!</a:t>
            </a:r>
          </a:p>
          <a:p>
            <a:pPr lvl="1" eaLnBrk="1" hangingPunct="1"/>
            <a:r>
              <a:rPr lang="en-US" smtClean="0"/>
              <a:t>Here, "\0" (null) was overwritten by a "Z"!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If null overwritten, c-string no longer "acts" like c-string!</a:t>
            </a:r>
          </a:p>
          <a:p>
            <a:pPr lvl="1" eaLnBrk="1" hangingPunct="1"/>
            <a:r>
              <a:rPr lang="en-US" smtClean="0"/>
              <a:t>Unpredictable results!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DCF786F-7870-497B-9EF0-935C183AC5D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1541</Words>
  <Application>Microsoft Office PowerPoint</Application>
  <PresentationFormat>On-screen Show (4:3)</PresentationFormat>
  <Paragraphs>401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Chapter 9</vt:lpstr>
      <vt:lpstr>Learning Objectives</vt:lpstr>
      <vt:lpstr>Introduction</vt:lpstr>
      <vt:lpstr>C-Strings</vt:lpstr>
      <vt:lpstr>C-String Variable</vt:lpstr>
      <vt:lpstr>C-String Storage</vt:lpstr>
      <vt:lpstr>C-String Initialization</vt:lpstr>
      <vt:lpstr>C-String Indexes</vt:lpstr>
      <vt:lpstr>C-String Index Manipulation</vt:lpstr>
      <vt:lpstr>Library</vt:lpstr>
      <vt:lpstr>= and == with C-strings</vt:lpstr>
      <vt:lpstr>Comparing C-strings</vt:lpstr>
      <vt:lpstr>The &lt;cstring&gt; Library:  Display 9.1  Some Predefined C-String Functions in &lt;cstring&gt; (1 of 2)</vt:lpstr>
      <vt:lpstr>The &lt;cstring&gt; Library:  Display 9.1  Some Predefined C-String Functions in &lt;cstring&gt; (2 of 2)</vt:lpstr>
      <vt:lpstr>C-string Functions: strlen()</vt:lpstr>
      <vt:lpstr>C-string Functions: strcat()</vt:lpstr>
      <vt:lpstr>C-string Arguments and Parameters</vt:lpstr>
      <vt:lpstr>C-String Output</vt:lpstr>
      <vt:lpstr>C-String Input</vt:lpstr>
      <vt:lpstr>C-String Input Example</vt:lpstr>
      <vt:lpstr>C-String Line Input</vt:lpstr>
      <vt:lpstr>Example: Command Line Arguments</vt:lpstr>
      <vt:lpstr>Example: Command Line Arguments</vt:lpstr>
      <vt:lpstr>Example: Command Line Arguments</vt:lpstr>
      <vt:lpstr>More getline()</vt:lpstr>
      <vt:lpstr>Character I/O</vt:lpstr>
      <vt:lpstr>Member Function get()</vt:lpstr>
      <vt:lpstr>Member Function put()</vt:lpstr>
      <vt:lpstr>More Member Functions</vt:lpstr>
      <vt:lpstr>Character-Manipulating Functions:  Display 9.3  Some Functions  in &lt;cctype&gt; (1 of 3)</vt:lpstr>
      <vt:lpstr>Character-Manipulating Functions:  Display 9.3  Some Functions  in &lt;cctype&gt; (2 of 3)</vt:lpstr>
      <vt:lpstr>Character-Manipulating Functions:  Display 9.3  Some Functions  in &lt;cctype&gt; (3 of 3)</vt:lpstr>
      <vt:lpstr>Standard Class string</vt:lpstr>
      <vt:lpstr>Display 9.4   Program Using the Class string</vt:lpstr>
      <vt:lpstr>I/O with Class string</vt:lpstr>
      <vt:lpstr>getline() with Class string</vt:lpstr>
      <vt:lpstr>Other getline() Versions</vt:lpstr>
      <vt:lpstr>Pitfall: Mixing Input Methods</vt:lpstr>
      <vt:lpstr>Class string Processing</vt:lpstr>
      <vt:lpstr>Display 9.7  Member Functions  of the Standard Class string (1 of 2)</vt:lpstr>
      <vt:lpstr>Display 9.7  Member Functions  of the Standard Class string (2 of 2)</vt:lpstr>
      <vt:lpstr>C-string and string  Object Conversions</vt:lpstr>
      <vt:lpstr>Converting between string and numbers</vt:lpstr>
      <vt:lpstr>Converting between numbers and string objects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19</cp:revision>
  <dcterms:created xsi:type="dcterms:W3CDTF">2006-08-16T00:00:00Z</dcterms:created>
  <dcterms:modified xsi:type="dcterms:W3CDTF">2015-04-01T09:22:57Z</dcterms:modified>
</cp:coreProperties>
</file>