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258" r:id="rId2"/>
    <p:sldId id="360" r:id="rId3"/>
    <p:sldId id="37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6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71" r:id="rId91"/>
    <p:sldId id="372" r:id="rId92"/>
    <p:sldId id="37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2" r:id="rId110"/>
    <p:sldId id="363" r:id="rId111"/>
    <p:sldId id="364" r:id="rId112"/>
    <p:sldId id="365" r:id="rId113"/>
    <p:sldId id="366" r:id="rId114"/>
    <p:sldId id="367" r:id="rId115"/>
    <p:sldId id="368" r:id="rId116"/>
    <p:sldId id="369" r:id="rId117"/>
    <p:sldId id="370" r:id="rId1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Onebox\&#24037;&#20316;&#30446;&#24405;\2019&#24180;&#24037;&#20316;&#30446;&#24405;\&#36895;&#36882;&#31867;\Oracle&#21644;&#24494;&#36719;&#21512;&#20316;&#20998;&#26512;\&#25968;&#25454;&#2421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712722235689825E-2"/>
          <c:y val="4.6191957507366904E-2"/>
          <c:w val="0.88652371958671261"/>
          <c:h val="0.76933614519021698"/>
        </c:manualLayout>
      </c:layout>
      <c:barChart>
        <c:barDir val="col"/>
        <c:grouping val="percentStacked"/>
        <c:varyColors val="0"/>
        <c:ser>
          <c:idx val="0"/>
          <c:order val="0"/>
          <c:tx>
            <c:strRef>
              <c:f>Sheet2!$C$26</c:f>
              <c:strCache>
                <c:ptCount val="1"/>
                <c:pt idx="0">
                  <c:v>Microsoft</c:v>
                </c:pt>
              </c:strCache>
            </c:strRef>
          </c:tx>
          <c:spPr>
            <a:solidFill>
              <a:srgbClr val="32323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Sheet2!$D$26:$H$26</c:f>
              <c:numCache>
                <c:formatCode>0.0%</c:formatCode>
                <c:ptCount val="5"/>
                <c:pt idx="0">
                  <c:v>0.18668243612069069</c:v>
                </c:pt>
                <c:pt idx="1">
                  <c:v>0.20159266848288249</c:v>
                </c:pt>
                <c:pt idx="2">
                  <c:v>0.21119491948563052</c:v>
                </c:pt>
                <c:pt idx="3">
                  <c:v>0.21594859331563998</c:v>
                </c:pt>
                <c:pt idx="4">
                  <c:v>0.23947878228576483</c:v>
                </c:pt>
              </c:numCache>
            </c:numRef>
          </c:val>
          <c:extLst>
            <c:ext xmlns:c16="http://schemas.microsoft.com/office/drawing/2014/chart" uri="{C3380CC4-5D6E-409C-BE32-E72D297353CC}">
              <c16:uniqueId val="{00000000-943E-4EDA-954D-0D0F8B232745}"/>
            </c:ext>
          </c:extLst>
        </c:ser>
        <c:ser>
          <c:idx val="1"/>
          <c:order val="1"/>
          <c:tx>
            <c:strRef>
              <c:f>Sheet2!$C$27</c:f>
              <c:strCache>
                <c:ptCount val="1"/>
                <c:pt idx="0">
                  <c:v>IBM</c:v>
                </c:pt>
              </c:strCache>
            </c:strRef>
          </c:tx>
          <c:spPr>
            <a:solidFill>
              <a:srgbClr val="898989"/>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Sheet2!$D$27:$H$27</c:f>
              <c:numCache>
                <c:formatCode>0.0%</c:formatCode>
                <c:ptCount val="5"/>
                <c:pt idx="0">
                  <c:v>0.1843040638378845</c:v>
                </c:pt>
                <c:pt idx="1">
                  <c:v>0.16987601102267832</c:v>
                </c:pt>
                <c:pt idx="2">
                  <c:v>0.15563004768238178</c:v>
                </c:pt>
                <c:pt idx="3">
                  <c:v>0.12813648309278752</c:v>
                </c:pt>
                <c:pt idx="4">
                  <c:v>0.10558181377389293</c:v>
                </c:pt>
              </c:numCache>
            </c:numRef>
          </c:val>
          <c:extLst>
            <c:ext xmlns:c16="http://schemas.microsoft.com/office/drawing/2014/chart" uri="{C3380CC4-5D6E-409C-BE32-E72D297353CC}">
              <c16:uniqueId val="{00000001-943E-4EDA-954D-0D0F8B232745}"/>
            </c:ext>
          </c:extLst>
        </c:ser>
        <c:ser>
          <c:idx val="2"/>
          <c:order val="2"/>
          <c:tx>
            <c:strRef>
              <c:f>Sheet2!$C$28</c:f>
              <c:strCache>
                <c:ptCount val="1"/>
                <c:pt idx="0">
                  <c:v>Oracle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Sheet2!$D$28:$H$28</c:f>
              <c:numCache>
                <c:formatCode>0.0%</c:formatCode>
                <c:ptCount val="5"/>
                <c:pt idx="0">
                  <c:v>0.4306188796764967</c:v>
                </c:pt>
                <c:pt idx="1">
                  <c:v>0.42239589390498711</c:v>
                </c:pt>
                <c:pt idx="2">
                  <c:v>0.41227783643719318</c:v>
                </c:pt>
                <c:pt idx="3">
                  <c:v>0.36301722872360581</c:v>
                </c:pt>
                <c:pt idx="4">
                  <c:v>0.3149377957787069</c:v>
                </c:pt>
              </c:numCache>
            </c:numRef>
          </c:val>
          <c:extLst>
            <c:ext xmlns:c16="http://schemas.microsoft.com/office/drawing/2014/chart" uri="{C3380CC4-5D6E-409C-BE32-E72D297353CC}">
              <c16:uniqueId val="{00000002-943E-4EDA-954D-0D0F8B232745}"/>
            </c:ext>
          </c:extLst>
        </c:ser>
        <c:ser>
          <c:idx val="3"/>
          <c:order val="3"/>
          <c:tx>
            <c:strRef>
              <c:f>Sheet2!$C$29</c:f>
              <c:strCache>
                <c:ptCount val="1"/>
                <c:pt idx="0">
                  <c:v>Amazon</c:v>
                </c:pt>
              </c:strCache>
            </c:strRef>
          </c:tx>
          <c:spPr>
            <a:solidFill>
              <a:srgbClr val="7C000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Sheet2!$D$29:$H$29</c:f>
              <c:numCache>
                <c:formatCode>0.0%</c:formatCode>
                <c:ptCount val="5"/>
                <c:pt idx="0">
                  <c:v>1.3273417318029853E-2</c:v>
                </c:pt>
                <c:pt idx="1">
                  <c:v>1.8153265134516088E-2</c:v>
                </c:pt>
                <c:pt idx="2">
                  <c:v>3.5720659740550997E-2</c:v>
                </c:pt>
                <c:pt idx="3">
                  <c:v>9.2858134074341597E-2</c:v>
                </c:pt>
                <c:pt idx="4">
                  <c:v>0.13707903081317832</c:v>
                </c:pt>
              </c:numCache>
            </c:numRef>
          </c:val>
          <c:extLst>
            <c:ext xmlns:c16="http://schemas.microsoft.com/office/drawing/2014/chart" uri="{C3380CC4-5D6E-409C-BE32-E72D297353CC}">
              <c16:uniqueId val="{00000003-943E-4EDA-954D-0D0F8B232745}"/>
            </c:ext>
          </c:extLst>
        </c:ser>
        <c:ser>
          <c:idx val="4"/>
          <c:order val="4"/>
          <c:tx>
            <c:strRef>
              <c:f>Sheet2!$C$30</c:f>
              <c:strCache>
                <c:ptCount val="1"/>
                <c:pt idx="0">
                  <c:v>SAP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1"/>
              <c:tx>
                <c:rich>
                  <a:bodyPr/>
                  <a:lstStyle/>
                  <a:p>
                    <a:fld id="{E1D94CC7-7C35-4163-A068-E7E18F69094A}" type="VALUE">
                      <a:rPr lang="en-US" altLang="zh-CN">
                        <a:solidFill>
                          <a:schemeClr val="tx1"/>
                        </a:solidFill>
                      </a:rPr>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943E-4EDA-954D-0D0F8B232745}"/>
                </c:ext>
              </c:extLst>
            </c:dLbl>
            <c:spPr>
              <a:solidFill>
                <a:srgbClr val="DDDDDD"/>
              </a:solid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Sheet2!$D$30:$H$30</c:f>
              <c:numCache>
                <c:formatCode>0.0%</c:formatCode>
                <c:ptCount val="5"/>
                <c:pt idx="0">
                  <c:v>7.0734575831393573E-2</c:v>
                </c:pt>
                <c:pt idx="1">
                  <c:v>6.894591193551107E-2</c:v>
                </c:pt>
                <c:pt idx="2">
                  <c:v>7.2768375312299169E-2</c:v>
                </c:pt>
                <c:pt idx="3">
                  <c:v>7.439292213408899E-2</c:v>
                </c:pt>
                <c:pt idx="4">
                  <c:v>7.0007947123313582E-2</c:v>
                </c:pt>
              </c:numCache>
            </c:numRef>
          </c:val>
          <c:extLst>
            <c:ext xmlns:c16="http://schemas.microsoft.com/office/drawing/2014/chart" uri="{C3380CC4-5D6E-409C-BE32-E72D297353CC}">
              <c16:uniqueId val="{00000005-943E-4EDA-954D-0D0F8B232745}"/>
            </c:ext>
          </c:extLst>
        </c:ser>
        <c:ser>
          <c:idx val="5"/>
          <c:order val="5"/>
          <c:tx>
            <c:strRef>
              <c:f>Sheet2!$C$31</c:f>
              <c:strCache>
                <c:ptCount val="1"/>
                <c:pt idx="0">
                  <c:v>Others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Sheet2!$D$31:$H$31</c:f>
              <c:numCache>
                <c:formatCode>0.0%</c:formatCode>
                <c:ptCount val="5"/>
                <c:pt idx="0">
                  <c:v>0.11438662721550463</c:v>
                </c:pt>
                <c:pt idx="1">
                  <c:v>0.11903624951942493</c:v>
                </c:pt>
                <c:pt idx="2">
                  <c:v>0.11240816134194431</c:v>
                </c:pt>
                <c:pt idx="3">
                  <c:v>0.12564663865953607</c:v>
                </c:pt>
                <c:pt idx="4">
                  <c:v>0.13291463022514338</c:v>
                </c:pt>
              </c:numCache>
            </c:numRef>
          </c:val>
          <c:extLst>
            <c:ext xmlns:c16="http://schemas.microsoft.com/office/drawing/2014/chart" uri="{C3380CC4-5D6E-409C-BE32-E72D297353CC}">
              <c16:uniqueId val="{00000006-943E-4EDA-954D-0D0F8B232745}"/>
            </c:ext>
          </c:extLst>
        </c:ser>
        <c:dLbls>
          <c:showLegendKey val="0"/>
          <c:showVal val="0"/>
          <c:showCatName val="0"/>
          <c:showSerName val="0"/>
          <c:showPercent val="0"/>
          <c:showBubbleSize val="0"/>
        </c:dLbls>
        <c:gapWidth val="150"/>
        <c:overlap val="100"/>
        <c:serLines>
          <c:spPr>
            <a:ln w="9525" cap="flat" cmpd="sng" algn="ctr">
              <a:solidFill>
                <a:schemeClr val="tx1">
                  <a:lumMod val="35000"/>
                  <a:lumOff val="65000"/>
                </a:schemeClr>
              </a:solidFill>
              <a:round/>
            </a:ln>
            <a:effectLst/>
          </c:spPr>
        </c:serLines>
        <c:axId val="602479136"/>
        <c:axId val="602486752"/>
      </c:barChart>
      <c:catAx>
        <c:axId val="602479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602486752"/>
        <c:crosses val="autoZero"/>
        <c:auto val="1"/>
        <c:lblAlgn val="ctr"/>
        <c:lblOffset val="100"/>
        <c:noMultiLvlLbl val="0"/>
      </c:catAx>
      <c:valAx>
        <c:axId val="602486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602479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noFill/>
    <a:ln>
      <a:noFill/>
    </a:ln>
    <a:effectLst/>
  </c:spPr>
  <c:txPr>
    <a:bodyPr/>
    <a:lstStyle/>
    <a:p>
      <a:pPr>
        <a:defRPr>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Sheet3!$B$19</c:f>
              <c:strCache>
                <c:ptCount val="1"/>
                <c:pt idx="0">
                  <c:v>总收入</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Sheet3!$C$18:$G$18</c:f>
              <c:strCache>
                <c:ptCount val="5"/>
                <c:pt idx="0">
                  <c:v>2014 YR</c:v>
                </c:pt>
                <c:pt idx="1">
                  <c:v>2015 YR</c:v>
                </c:pt>
                <c:pt idx="2">
                  <c:v>2016 YR</c:v>
                </c:pt>
                <c:pt idx="3">
                  <c:v>2017 YR</c:v>
                </c:pt>
                <c:pt idx="4">
                  <c:v>2018 YR</c:v>
                </c:pt>
              </c:strCache>
            </c:strRef>
          </c:cat>
          <c:val>
            <c:numRef>
              <c:f>Sheet3!$C$19:$G$19</c:f>
              <c:numCache>
                <c:formatCode>#,##0.0</c:formatCode>
                <c:ptCount val="5"/>
                <c:pt idx="0">
                  <c:v>32507.424325</c:v>
                </c:pt>
                <c:pt idx="1">
                  <c:v>31846.046522000008</c:v>
                </c:pt>
                <c:pt idx="2">
                  <c:v>33701.36052200001</c:v>
                </c:pt>
                <c:pt idx="3">
                  <c:v>38940.056216351506</c:v>
                </c:pt>
                <c:pt idx="4">
                  <c:v>46098.291959851267</c:v>
                </c:pt>
              </c:numCache>
            </c:numRef>
          </c:val>
          <c:extLst>
            <c:ext xmlns:c16="http://schemas.microsoft.com/office/drawing/2014/chart" uri="{C3380CC4-5D6E-409C-BE32-E72D297353CC}">
              <c16:uniqueId val="{00000000-B2B4-4979-90D9-9A8968F6E90C}"/>
            </c:ext>
          </c:extLst>
        </c:ser>
        <c:ser>
          <c:idx val="2"/>
          <c:order val="2"/>
          <c:tx>
            <c:strRef>
              <c:f>Sheet3!$B$21</c:f>
              <c:strCache>
                <c:ptCount val="1"/>
                <c:pt idx="0">
                  <c:v>Oracle收入</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Sheet3!$C$18:$G$18</c:f>
              <c:strCache>
                <c:ptCount val="5"/>
                <c:pt idx="0">
                  <c:v>2014 YR</c:v>
                </c:pt>
                <c:pt idx="1">
                  <c:v>2015 YR</c:v>
                </c:pt>
                <c:pt idx="2">
                  <c:v>2016 YR</c:v>
                </c:pt>
                <c:pt idx="3">
                  <c:v>2017 YR</c:v>
                </c:pt>
                <c:pt idx="4">
                  <c:v>2018 YR</c:v>
                </c:pt>
              </c:strCache>
            </c:strRef>
          </c:cat>
          <c:val>
            <c:numRef>
              <c:f>Sheet3!$C$21:$G$21</c:f>
              <c:numCache>
                <c:formatCode>#,##0.0</c:formatCode>
                <c:ptCount val="5"/>
                <c:pt idx="0">
                  <c:v>13998.310643999997</c:v>
                </c:pt>
                <c:pt idx="1">
                  <c:v>13451.639287999998</c:v>
                </c:pt>
                <c:pt idx="2">
                  <c:v>13894.324000999999</c:v>
                </c:pt>
                <c:pt idx="3">
                  <c:v>14135.911294001342</c:v>
                </c:pt>
                <c:pt idx="4">
                  <c:v>14518.094458998845</c:v>
                </c:pt>
              </c:numCache>
            </c:numRef>
          </c:val>
          <c:extLst>
            <c:ext xmlns:c16="http://schemas.microsoft.com/office/drawing/2014/chart" uri="{C3380CC4-5D6E-409C-BE32-E72D297353CC}">
              <c16:uniqueId val="{00000001-B2B4-4979-90D9-9A8968F6E90C}"/>
            </c:ext>
          </c:extLst>
        </c:ser>
        <c:ser>
          <c:idx val="4"/>
          <c:order val="4"/>
          <c:tx>
            <c:strRef>
              <c:f>Sheet3!$B$23</c:f>
              <c:strCache>
                <c:ptCount val="1"/>
                <c:pt idx="0">
                  <c:v>微软收入</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Sheet3!$C$18:$G$18</c:f>
              <c:strCache>
                <c:ptCount val="5"/>
                <c:pt idx="0">
                  <c:v>2014 YR</c:v>
                </c:pt>
                <c:pt idx="1">
                  <c:v>2015 YR</c:v>
                </c:pt>
                <c:pt idx="2">
                  <c:v>2016 YR</c:v>
                </c:pt>
                <c:pt idx="3">
                  <c:v>2017 YR</c:v>
                </c:pt>
                <c:pt idx="4">
                  <c:v>2018 YR</c:v>
                </c:pt>
              </c:strCache>
            </c:strRef>
          </c:cat>
          <c:val>
            <c:numRef>
              <c:f>Sheet3!$C$23:$G$23</c:f>
              <c:numCache>
                <c:formatCode>#,##0.0</c:formatCode>
                <c:ptCount val="5"/>
                <c:pt idx="0">
                  <c:v>6068.5651649999991</c:v>
                </c:pt>
                <c:pt idx="1">
                  <c:v>6419.9294990000008</c:v>
                </c:pt>
                <c:pt idx="2">
                  <c:v>7117.556121999999</c:v>
                </c:pt>
                <c:pt idx="3">
                  <c:v>8409.0503635530495</c:v>
                </c:pt>
                <c:pt idx="4">
                  <c:v>11039.562823998845</c:v>
                </c:pt>
              </c:numCache>
            </c:numRef>
          </c:val>
          <c:extLst>
            <c:ext xmlns:c16="http://schemas.microsoft.com/office/drawing/2014/chart" uri="{C3380CC4-5D6E-409C-BE32-E72D297353CC}">
              <c16:uniqueId val="{00000002-B2B4-4979-90D9-9A8968F6E90C}"/>
            </c:ext>
          </c:extLst>
        </c:ser>
        <c:ser>
          <c:idx val="6"/>
          <c:order val="6"/>
          <c:tx>
            <c:strRef>
              <c:f>Sheet3!$B$25</c:f>
              <c:strCache>
                <c:ptCount val="1"/>
                <c:pt idx="0">
                  <c:v>AWS收入</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Sheet3!$C$18:$G$18</c:f>
              <c:strCache>
                <c:ptCount val="5"/>
                <c:pt idx="0">
                  <c:v>2014 YR</c:v>
                </c:pt>
                <c:pt idx="1">
                  <c:v>2015 YR</c:v>
                </c:pt>
                <c:pt idx="2">
                  <c:v>2016 YR</c:v>
                </c:pt>
                <c:pt idx="3">
                  <c:v>2017 YR</c:v>
                </c:pt>
                <c:pt idx="4">
                  <c:v>2018 YR</c:v>
                </c:pt>
              </c:strCache>
            </c:strRef>
          </c:cat>
          <c:val>
            <c:numRef>
              <c:f>Sheet3!$C$25:$G$25</c:f>
              <c:numCache>
                <c:formatCode>#,##0.0</c:formatCode>
                <c:ptCount val="5"/>
                <c:pt idx="0">
                  <c:v>431.48460899999992</c:v>
                </c:pt>
                <c:pt idx="1">
                  <c:v>578.10972600000002</c:v>
                </c:pt>
                <c:pt idx="2">
                  <c:v>1203.8348320000005</c:v>
                </c:pt>
                <c:pt idx="3">
                  <c:v>3615.9009610003673</c:v>
                </c:pt>
                <c:pt idx="4">
                  <c:v>6319.1091839993423</c:v>
                </c:pt>
              </c:numCache>
            </c:numRef>
          </c:val>
          <c:extLst>
            <c:ext xmlns:c16="http://schemas.microsoft.com/office/drawing/2014/chart" uri="{C3380CC4-5D6E-409C-BE32-E72D297353CC}">
              <c16:uniqueId val="{00000003-B2B4-4979-90D9-9A8968F6E90C}"/>
            </c:ext>
          </c:extLst>
        </c:ser>
        <c:dLbls>
          <c:showLegendKey val="0"/>
          <c:showVal val="0"/>
          <c:showCatName val="0"/>
          <c:showSerName val="0"/>
          <c:showPercent val="0"/>
          <c:showBubbleSize val="0"/>
        </c:dLbls>
        <c:gapWidth val="269"/>
        <c:overlap val="-27"/>
        <c:axId val="602477504"/>
        <c:axId val="602480768"/>
      </c:barChart>
      <c:lineChart>
        <c:grouping val="stacked"/>
        <c:varyColors val="0"/>
        <c:ser>
          <c:idx val="1"/>
          <c:order val="1"/>
          <c:tx>
            <c:strRef>
              <c:f>Sheet3!$B$20</c:f>
              <c:strCache>
                <c:ptCount val="1"/>
                <c:pt idx="0">
                  <c:v>总体增速</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Sheet3!$C$18:$G$18</c:f>
              <c:strCache>
                <c:ptCount val="5"/>
                <c:pt idx="0">
                  <c:v>2014 YR</c:v>
                </c:pt>
                <c:pt idx="1">
                  <c:v>2015 YR</c:v>
                </c:pt>
                <c:pt idx="2">
                  <c:v>2016 YR</c:v>
                </c:pt>
                <c:pt idx="3">
                  <c:v>2017 YR</c:v>
                </c:pt>
                <c:pt idx="4">
                  <c:v>2018 YR</c:v>
                </c:pt>
              </c:strCache>
            </c:strRef>
          </c:cat>
          <c:val>
            <c:numRef>
              <c:f>Sheet3!$C$20:$G$20</c:f>
              <c:numCache>
                <c:formatCode>0.0%</c:formatCode>
                <c:ptCount val="5"/>
                <c:pt idx="1">
                  <c:v>-0.02</c:v>
                </c:pt>
                <c:pt idx="2">
                  <c:v>5.8000000000000003E-2</c:v>
                </c:pt>
                <c:pt idx="3">
                  <c:v>0.155</c:v>
                </c:pt>
                <c:pt idx="4">
                  <c:v>0.184</c:v>
                </c:pt>
              </c:numCache>
            </c:numRef>
          </c:val>
          <c:smooth val="0"/>
          <c:extLst>
            <c:ext xmlns:c16="http://schemas.microsoft.com/office/drawing/2014/chart" uri="{C3380CC4-5D6E-409C-BE32-E72D297353CC}">
              <c16:uniqueId val="{00000004-B2B4-4979-90D9-9A8968F6E90C}"/>
            </c:ext>
          </c:extLst>
        </c:ser>
        <c:ser>
          <c:idx val="3"/>
          <c:order val="3"/>
          <c:tx>
            <c:strRef>
              <c:f>Sheet3!$B$22</c:f>
              <c:strCache>
                <c:ptCount val="1"/>
                <c:pt idx="0">
                  <c:v>Oracle增速</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Sheet3!$C$18:$G$18</c:f>
              <c:strCache>
                <c:ptCount val="5"/>
                <c:pt idx="0">
                  <c:v>2014 YR</c:v>
                </c:pt>
                <c:pt idx="1">
                  <c:v>2015 YR</c:v>
                </c:pt>
                <c:pt idx="2">
                  <c:v>2016 YR</c:v>
                </c:pt>
                <c:pt idx="3">
                  <c:v>2017 YR</c:v>
                </c:pt>
                <c:pt idx="4">
                  <c:v>2018 YR</c:v>
                </c:pt>
              </c:strCache>
            </c:strRef>
          </c:cat>
          <c:val>
            <c:numRef>
              <c:f>Sheet3!$C$22:$G$22</c:f>
              <c:numCache>
                <c:formatCode>0.0%</c:formatCode>
                <c:ptCount val="5"/>
                <c:pt idx="1">
                  <c:v>-3.90526664183092E-2</c:v>
                </c:pt>
                <c:pt idx="2">
                  <c:v>3.2909350564797914E-2</c:v>
                </c:pt>
                <c:pt idx="3">
                  <c:v>1.7387480886724354E-2</c:v>
                </c:pt>
                <c:pt idx="4">
                  <c:v>2.7036330169932843E-2</c:v>
                </c:pt>
              </c:numCache>
            </c:numRef>
          </c:val>
          <c:smooth val="0"/>
          <c:extLst>
            <c:ext xmlns:c16="http://schemas.microsoft.com/office/drawing/2014/chart" uri="{C3380CC4-5D6E-409C-BE32-E72D297353CC}">
              <c16:uniqueId val="{00000005-B2B4-4979-90D9-9A8968F6E90C}"/>
            </c:ext>
          </c:extLst>
        </c:ser>
        <c:ser>
          <c:idx val="5"/>
          <c:order val="5"/>
          <c:tx>
            <c:strRef>
              <c:f>Sheet3!$B$24</c:f>
              <c:strCache>
                <c:ptCount val="1"/>
                <c:pt idx="0">
                  <c:v>微软增速</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6-B2B4-4979-90D9-9A8968F6E90C}"/>
                </c:ext>
              </c:extLst>
            </c:dLbl>
            <c:dLbl>
              <c:idx val="1"/>
              <c:layout>
                <c:manualLayout>
                  <c:x val="0"/>
                  <c:y val="-4.1992688643060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B4-4979-90D9-9A8968F6E90C}"/>
                </c:ext>
              </c:extLst>
            </c:dLbl>
            <c:dLbl>
              <c:idx val="2"/>
              <c:layout>
                <c:manualLayout>
                  <c:x val="2.2611447730878907E-3"/>
                  <c:y val="-6.71883018288972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2B4-4979-90D9-9A8968F6E90C}"/>
                </c:ext>
              </c:extLst>
            </c:dLbl>
            <c:dLbl>
              <c:idx val="3"/>
              <c:layout>
                <c:manualLayout>
                  <c:x val="-1.1305723865439536E-2"/>
                  <c:y val="-4.1992688643060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B4-4979-90D9-9A8968F6E90C}"/>
                </c:ext>
              </c:extLst>
            </c:dLbl>
            <c:dLbl>
              <c:idx val="4"/>
              <c:layout>
                <c:manualLayout>
                  <c:x val="-2.2611447730878907E-3"/>
                  <c:y val="-3.35941509144487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2B4-4979-90D9-9A8968F6E90C}"/>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Sheet3!$C$18:$G$18</c:f>
              <c:strCache>
                <c:ptCount val="5"/>
                <c:pt idx="0">
                  <c:v>2014 YR</c:v>
                </c:pt>
                <c:pt idx="1">
                  <c:v>2015 YR</c:v>
                </c:pt>
                <c:pt idx="2">
                  <c:v>2016 YR</c:v>
                </c:pt>
                <c:pt idx="3">
                  <c:v>2017 YR</c:v>
                </c:pt>
                <c:pt idx="4">
                  <c:v>2018 YR</c:v>
                </c:pt>
              </c:strCache>
            </c:strRef>
          </c:cat>
          <c:val>
            <c:numRef>
              <c:f>Sheet3!$C$24:$G$24</c:f>
              <c:numCache>
                <c:formatCode>0.0%</c:formatCode>
                <c:ptCount val="5"/>
                <c:pt idx="1">
                  <c:v>5.7899079015657523E-2</c:v>
                </c:pt>
                <c:pt idx="2">
                  <c:v>0.10866577633113635</c:v>
                </c:pt>
                <c:pt idx="3">
                  <c:v>0.18145192245988875</c:v>
                </c:pt>
                <c:pt idx="4">
                  <c:v>0.31281920629790755</c:v>
                </c:pt>
              </c:numCache>
            </c:numRef>
          </c:val>
          <c:smooth val="0"/>
          <c:extLst>
            <c:ext xmlns:c16="http://schemas.microsoft.com/office/drawing/2014/chart" uri="{C3380CC4-5D6E-409C-BE32-E72D297353CC}">
              <c16:uniqueId val="{0000000B-B2B4-4979-90D9-9A8968F6E90C}"/>
            </c:ext>
          </c:extLst>
        </c:ser>
        <c:ser>
          <c:idx val="7"/>
          <c:order val="7"/>
          <c:tx>
            <c:strRef>
              <c:f>Sheet3!$B$26</c:f>
              <c:strCache>
                <c:ptCount val="1"/>
                <c:pt idx="0">
                  <c:v>AWS增速</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C-B2B4-4979-90D9-9A8968F6E90C}"/>
                </c:ext>
              </c:extLst>
            </c:dLbl>
            <c:dLbl>
              <c:idx val="1"/>
              <c:layout>
                <c:manualLayout>
                  <c:x val="-3.6178316369406251E-2"/>
                  <c:y val="-6.7188301828897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B4-4979-90D9-9A8968F6E90C}"/>
                </c:ext>
              </c:extLst>
            </c:dLbl>
            <c:dLbl>
              <c:idx val="2"/>
              <c:layout>
                <c:manualLayout>
                  <c:x val="-2.9394882050142578E-2"/>
                  <c:y val="-0.113380259336264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2B4-4979-90D9-9A8968F6E90C}"/>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Sheet3!$C$18:$G$18</c:f>
              <c:strCache>
                <c:ptCount val="5"/>
                <c:pt idx="0">
                  <c:v>2014 YR</c:v>
                </c:pt>
                <c:pt idx="1">
                  <c:v>2015 YR</c:v>
                </c:pt>
                <c:pt idx="2">
                  <c:v>2016 YR</c:v>
                </c:pt>
                <c:pt idx="3">
                  <c:v>2017 YR</c:v>
                </c:pt>
                <c:pt idx="4">
                  <c:v>2018 YR</c:v>
                </c:pt>
              </c:strCache>
            </c:strRef>
          </c:cat>
          <c:val>
            <c:numRef>
              <c:f>Sheet3!$C$26:$G$26</c:f>
              <c:numCache>
                <c:formatCode>0.0%</c:formatCode>
                <c:ptCount val="5"/>
                <c:pt idx="1">
                  <c:v>0.33981540463242832</c:v>
                </c:pt>
                <c:pt idx="2">
                  <c:v>1.082363914424094</c:v>
                </c:pt>
                <c:pt idx="3">
                  <c:v>2.0036520500017945</c:v>
                </c:pt>
                <c:pt idx="4">
                  <c:v>0.74758912153697687</c:v>
                </c:pt>
              </c:numCache>
            </c:numRef>
          </c:val>
          <c:smooth val="0"/>
          <c:extLst>
            <c:ext xmlns:c16="http://schemas.microsoft.com/office/drawing/2014/chart" uri="{C3380CC4-5D6E-409C-BE32-E72D297353CC}">
              <c16:uniqueId val="{0000000F-B2B4-4979-90D9-9A8968F6E90C}"/>
            </c:ext>
          </c:extLst>
        </c:ser>
        <c:dLbls>
          <c:showLegendKey val="0"/>
          <c:showVal val="0"/>
          <c:showCatName val="0"/>
          <c:showSerName val="0"/>
          <c:showPercent val="0"/>
          <c:showBubbleSize val="0"/>
        </c:dLbls>
        <c:marker val="1"/>
        <c:smooth val="0"/>
        <c:axId val="602476960"/>
        <c:axId val="602485120"/>
      </c:lineChart>
      <c:catAx>
        <c:axId val="6024775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602480768"/>
        <c:crosses val="autoZero"/>
        <c:auto val="1"/>
        <c:lblAlgn val="ctr"/>
        <c:lblOffset val="100"/>
        <c:noMultiLvlLbl val="0"/>
      </c:catAx>
      <c:valAx>
        <c:axId val="6024807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602477504"/>
        <c:crosses val="autoZero"/>
        <c:crossBetween val="between"/>
      </c:valAx>
      <c:valAx>
        <c:axId val="602485120"/>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602476960"/>
        <c:crosses val="max"/>
        <c:crossBetween val="between"/>
      </c:valAx>
      <c:catAx>
        <c:axId val="602476960"/>
        <c:scaling>
          <c:orientation val="minMax"/>
        </c:scaling>
        <c:delete val="1"/>
        <c:axPos val="b"/>
        <c:numFmt formatCode="General" sourceLinked="1"/>
        <c:majorTickMark val="none"/>
        <c:minorTickMark val="none"/>
        <c:tickLblPos val="nextTo"/>
        <c:crossAx val="602485120"/>
        <c:crosses val="autoZero"/>
        <c:auto val="1"/>
        <c:lblAlgn val="ctr"/>
        <c:lblOffset val="100"/>
        <c:noMultiLvlLbl val="0"/>
      </c:catAx>
      <c:spPr>
        <a:noFill/>
        <a:ln>
          <a:noFill/>
        </a:ln>
        <a:effectLst/>
      </c:spPr>
    </c:plotArea>
    <c:legend>
      <c:legendPos val="b"/>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noFill/>
    <a:ln>
      <a:noFill/>
    </a:ln>
    <a:effectLst/>
  </c:spPr>
  <c:txPr>
    <a:bodyPr/>
    <a:lstStyle/>
    <a:p>
      <a:pPr>
        <a:defRPr>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E7EC9-FEFA-4E53-BBE2-1E23B138529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0DE2B4E6-1E33-4C1F-B850-208F039E74F1}">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共建生态</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FFD7D656-FA62-4D52-807A-8608D7C3871B}" type="parTrans" cxnId="{D62C7859-6286-460F-B673-1109DFF6C212}">
      <dgm:prSet/>
      <dgm:spPr/>
      <dgm:t>
        <a:bodyPr/>
        <a:lstStyle/>
        <a:p>
          <a:endParaRPr lang="zh-CN" altLang="en-US"/>
        </a:p>
      </dgm:t>
    </dgm:pt>
    <dgm:pt modelId="{EDE8382A-9AFB-48D1-AF49-9CF1BAFCBDB4}" type="sibTrans" cxnId="{D62C7859-6286-460F-B673-1109DFF6C212}">
      <dgm:prSet/>
      <dgm:spPr/>
      <dgm:t>
        <a:bodyPr/>
        <a:lstStyle/>
        <a:p>
          <a:endParaRPr lang="zh-CN" altLang="en-US"/>
        </a:p>
      </dgm:t>
    </dgm:pt>
    <dgm:pt modelId="{AE3A9972-CB71-4931-97E6-9250B18FE2E5}">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41EB7084-E706-43FB-8913-BB28499D1A35}" type="parTrans" cxnId="{D3ADDE0A-99C0-461E-AAB4-E75742305733}">
      <dgm:prSet/>
      <dgm:spPr/>
      <dgm:t>
        <a:bodyPr/>
        <a:lstStyle/>
        <a:p>
          <a:endParaRPr lang="zh-CN" altLang="en-US"/>
        </a:p>
      </dgm:t>
    </dgm:pt>
    <dgm:pt modelId="{2A47BF6A-C9EA-4CB6-B517-C4B96F681206}" type="sibTrans" cxnId="{D3ADDE0A-99C0-461E-AAB4-E75742305733}">
      <dgm:prSet/>
      <dgm:spPr/>
      <dgm:t>
        <a:bodyPr/>
        <a:lstStyle/>
        <a:p>
          <a:endParaRPr lang="zh-CN" altLang="en-US"/>
        </a:p>
      </dgm:t>
    </dgm:pt>
    <dgm:pt modelId="{CFEDD78D-F2A6-47D3-9596-FEA155EEA01A}">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分享企业级能力</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42991B8-2BFE-4823-BF41-83C1AB45164E}" type="parTrans" cxnId="{2B08AF09-D39A-4868-AC7B-B628533D6292}">
      <dgm:prSet/>
      <dgm:spPr/>
      <dgm:t>
        <a:bodyPr/>
        <a:lstStyle/>
        <a:p>
          <a:endParaRPr lang="zh-CN" altLang="en-US"/>
        </a:p>
      </dgm:t>
    </dgm:pt>
    <dgm:pt modelId="{31E38977-16F9-4D15-9A43-6F2031AEEEA0}" type="sibTrans" cxnId="{2B08AF09-D39A-4868-AC7B-B628533D6292}">
      <dgm:prSet/>
      <dgm:spPr/>
      <dgm:t>
        <a:bodyPr/>
        <a:lstStyle/>
        <a:p>
          <a:endParaRPr lang="zh-CN" altLang="en-US"/>
        </a:p>
      </dgm:t>
    </dgm:pt>
    <dgm:pt modelId="{4BFA1251-7D45-4B5C-86AF-7858C97DEAFC}">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把企业级能力带给客户</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B2EB059-9157-4F97-9B1C-AE85ECDA10CC}" type="parTrans" cxnId="{F4FD860F-E82A-47C4-B603-B168BCABF56E}">
      <dgm:prSet/>
      <dgm:spPr/>
      <dgm:t>
        <a:bodyPr/>
        <a:lstStyle/>
        <a:p>
          <a:endParaRPr lang="zh-CN" altLang="en-US"/>
        </a:p>
      </dgm:t>
    </dgm:pt>
    <dgm:pt modelId="{408E5FC1-8818-4064-95A7-85740B7A653B}" type="sibTrans" cxnId="{F4FD860F-E82A-47C4-B603-B168BCABF56E}">
      <dgm:prSet/>
      <dgm:spPr/>
      <dgm:t>
        <a:bodyPr/>
        <a:lstStyle/>
        <a:p>
          <a:endParaRPr lang="zh-CN" altLang="en-US"/>
        </a:p>
      </dgm:t>
    </dgm:pt>
    <dgm:pt modelId="{10890D9B-A4E7-4CDD-8EB9-D3C8315B4621}">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社区共同研发；</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37826673-4CE6-46C2-B6B9-1D5E5EAC1346}" type="parTrans" cxnId="{10B97880-22DE-4908-93B2-98BEDC26FE01}">
      <dgm:prSet/>
      <dgm:spPr/>
      <dgm:t>
        <a:bodyPr/>
        <a:lstStyle/>
        <a:p>
          <a:endParaRPr lang="zh-CN" altLang="en-US"/>
        </a:p>
      </dgm:t>
    </dgm:pt>
    <dgm:pt modelId="{6D64E2CC-AC54-4D3F-A902-40FB6B6877BE}" type="sibTrans" cxnId="{10B97880-22DE-4908-93B2-98BEDC26FE01}">
      <dgm:prSet/>
      <dgm:spPr/>
      <dgm:t>
        <a:bodyPr/>
        <a:lstStyle/>
        <a:p>
          <a:endParaRPr lang="zh-CN" altLang="en-US"/>
        </a:p>
      </dgm:t>
    </dgm:pt>
    <dgm:pt modelId="{074A2550-31AA-4677-99F8-81B28D7FDFE9}">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高校产学研</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BC91DE6E-A2FB-44EA-BF94-C8E5AA9AF52F}" type="parTrans" cxnId="{8F3E3296-BF18-41A5-9CFD-A365B7C7C306}">
      <dgm:prSet/>
      <dgm:spPr/>
      <dgm:t>
        <a:bodyPr/>
        <a:lstStyle/>
        <a:p>
          <a:endParaRPr lang="zh-CN" altLang="en-US"/>
        </a:p>
      </dgm:t>
    </dgm:pt>
    <dgm:pt modelId="{BAE90E32-A218-496D-A78D-4BFC394E40D2}" type="sibTrans" cxnId="{8F3E3296-BF18-41A5-9CFD-A365B7C7C306}">
      <dgm:prSet/>
      <dgm:spPr/>
      <dgm:t>
        <a:bodyPr/>
        <a:lstStyle/>
        <a:p>
          <a:endParaRPr lang="zh-CN" altLang="en-US"/>
        </a:p>
      </dgm:t>
    </dgm:pt>
    <dgm:pt modelId="{5C11B2A0-39A0-46E6-847A-EDBCF6A3EA82}">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建设高校生态；</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C1F32947-790E-41F5-9186-D89CA9490BB2}" type="parTrans" cxnId="{30D943DE-74D7-424B-B6D8-ADEA02E61A4F}">
      <dgm:prSet/>
      <dgm:spPr/>
      <dgm:t>
        <a:bodyPr/>
        <a:lstStyle/>
        <a:p>
          <a:endParaRPr lang="zh-CN" altLang="en-US"/>
        </a:p>
      </dgm:t>
    </dgm:pt>
    <dgm:pt modelId="{D46512A6-054B-42A2-BB0F-A8504FF0CBEA}" type="sibTrans" cxnId="{30D943DE-74D7-424B-B6D8-ADEA02E61A4F}">
      <dgm:prSet/>
      <dgm:spPr/>
      <dgm:t>
        <a:bodyPr/>
        <a:lstStyle/>
        <a:p>
          <a:endParaRPr lang="zh-CN" altLang="en-US"/>
        </a:p>
      </dgm:t>
    </dgm:pt>
    <dgm:pt modelId="{451B4BF8-5A9F-47FA-BDB1-23DB9CF843E2}">
      <dgm:prSet phldrT="[文本]"/>
      <dgm:spPr/>
      <dgm:t>
        <a:bodyPr/>
        <a:lstStyle/>
        <a:p>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FC17AE06-7659-445E-BAC6-6C02A14549CA}" type="parTrans" cxnId="{A6FD5579-17FD-483B-836A-6A099D1D510F}">
      <dgm:prSet/>
      <dgm:spPr/>
      <dgm:t>
        <a:bodyPr/>
        <a:lstStyle/>
        <a:p>
          <a:endParaRPr lang="zh-CN" altLang="en-US"/>
        </a:p>
      </dgm:t>
    </dgm:pt>
    <dgm:pt modelId="{1874CFD5-03E1-4CD5-8052-E0187304564A}" type="sibTrans" cxnId="{A6FD5579-17FD-483B-836A-6A099D1D510F}">
      <dgm:prSet/>
      <dgm:spPr/>
      <dgm:t>
        <a:bodyPr/>
        <a:lstStyle/>
        <a:p>
          <a:endParaRPr lang="zh-CN" altLang="en-US"/>
        </a:p>
      </dgm:t>
    </dgm:pt>
    <dgm:pt modelId="{4C386EB0-3420-4C51-910C-6B95CE91DF47}">
      <dgm:prSet phldrT="[文本]"/>
      <dgm:spPr/>
      <dgm:t>
        <a:bodyPr/>
        <a:lstStyle/>
        <a:p>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AEA2C920-EF6B-48F2-8BE7-83B5C06564F4}" type="parTrans" cxnId="{F3705DA1-5CB2-4C12-90A7-9BB8247F9BCF}">
      <dgm:prSet/>
      <dgm:spPr/>
      <dgm:t>
        <a:bodyPr/>
        <a:lstStyle/>
        <a:p>
          <a:endParaRPr lang="zh-CN" altLang="en-US"/>
        </a:p>
      </dgm:t>
    </dgm:pt>
    <dgm:pt modelId="{C5DCD086-C68F-4D74-B1C2-A37C8FDF899F}" type="sibTrans" cxnId="{F3705DA1-5CB2-4C12-90A7-9BB8247F9BCF}">
      <dgm:prSet/>
      <dgm:spPr/>
      <dgm:t>
        <a:bodyPr/>
        <a:lstStyle/>
        <a:p>
          <a:endParaRPr lang="zh-CN" altLang="en-US"/>
        </a:p>
      </dgm:t>
    </dgm:pt>
    <dgm:pt modelId="{26BBCA58-A6E1-4342-B124-8B39710C4B02}">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技术分享；</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6568045D-41AF-4C6B-9E31-FDDC4B43C170}" type="parTrans" cxnId="{7265F5E7-EAF5-4365-8384-2D90D1AB3253}">
      <dgm:prSet/>
      <dgm:spPr/>
      <dgm:t>
        <a:bodyPr/>
        <a:lstStyle/>
        <a:p>
          <a:endParaRPr lang="zh-CN" altLang="en-US"/>
        </a:p>
      </dgm:t>
    </dgm:pt>
    <dgm:pt modelId="{E60F20ED-23E3-44F7-B4A0-E26B9E773D8B}" type="sibTrans" cxnId="{7265F5E7-EAF5-4365-8384-2D90D1AB3253}">
      <dgm:prSet/>
      <dgm:spPr/>
      <dgm:t>
        <a:bodyPr/>
        <a:lstStyle/>
        <a:p>
          <a:endParaRPr lang="zh-CN" altLang="en-US"/>
        </a:p>
      </dgm:t>
    </dgm:pt>
    <dgm:pt modelId="{35359B15-9B09-4F40-A41B-474F8F866F26}">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4DBDFB6-CED0-41FC-9ACC-C1AF2C156443}" type="parTrans" cxnId="{CB6392E1-0D6B-48DF-A881-B20A069CEDD8}">
      <dgm:prSet/>
      <dgm:spPr/>
      <dgm:t>
        <a:bodyPr/>
        <a:lstStyle/>
        <a:p>
          <a:endParaRPr lang="zh-CN" altLang="en-US"/>
        </a:p>
      </dgm:t>
    </dgm:pt>
    <dgm:pt modelId="{416029B5-20A4-4D17-B4EB-3A2BA0763033}" type="sibTrans" cxnId="{CB6392E1-0D6B-48DF-A881-B20A069CEDD8}">
      <dgm:prSet/>
      <dgm:spPr/>
      <dgm:t>
        <a:bodyPr/>
        <a:lstStyle/>
        <a:p>
          <a:endParaRPr lang="zh-CN" altLang="en-US"/>
        </a:p>
      </dgm:t>
    </dgm:pt>
    <dgm:pt modelId="{38607298-72EC-427C-BAFA-F48D7D6E7558}">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48E22D1-79B6-4BBC-AFBF-5419280AA8AC}" type="parTrans" cxnId="{834814E6-FC67-4B72-95FF-7A3F5B6CDA62}">
      <dgm:prSet/>
      <dgm:spPr/>
      <dgm:t>
        <a:bodyPr/>
        <a:lstStyle/>
        <a:p>
          <a:endParaRPr lang="zh-CN" altLang="en-US"/>
        </a:p>
      </dgm:t>
    </dgm:pt>
    <dgm:pt modelId="{F4357EC3-26A6-4847-ADF3-C1826D91D822}" type="sibTrans" cxnId="{834814E6-FC67-4B72-95FF-7A3F5B6CDA62}">
      <dgm:prSet/>
      <dgm:spPr/>
      <dgm:t>
        <a:bodyPr/>
        <a:lstStyle/>
        <a:p>
          <a:endParaRPr lang="zh-CN" altLang="en-US"/>
        </a:p>
      </dgm:t>
    </dgm:pt>
    <dgm:pt modelId="{72214FC3-6765-4FC0-9B3D-F6CCD40BDBE3}">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0D83D6AD-DBCF-4290-A24A-A7D6BF891304}" type="parTrans" cxnId="{36938061-1EAC-4AE2-994D-0BD50CC10D99}">
      <dgm:prSet/>
      <dgm:spPr/>
      <dgm:t>
        <a:bodyPr/>
        <a:lstStyle/>
        <a:p>
          <a:endParaRPr lang="zh-CN" altLang="en-US"/>
        </a:p>
      </dgm:t>
    </dgm:pt>
    <dgm:pt modelId="{2F972DF1-4C9A-41B3-A6B5-596C5B85ECE0}" type="sibTrans" cxnId="{36938061-1EAC-4AE2-994D-0BD50CC10D99}">
      <dgm:prSet/>
      <dgm:spPr/>
      <dgm:t>
        <a:bodyPr/>
        <a:lstStyle/>
        <a:p>
          <a:endParaRPr lang="zh-CN" altLang="en-US"/>
        </a:p>
      </dgm:t>
    </dgm:pt>
    <dgm:pt modelId="{6E2CC39D-B2CD-4FBF-9732-D8D20C0099E1}">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ED82C415-8A93-4ABA-B873-926D6212C872}" type="parTrans" cxnId="{FBC6B6A0-1AEF-49CE-9B92-E005BB6F03D0}">
      <dgm:prSet/>
      <dgm:spPr/>
      <dgm:t>
        <a:bodyPr/>
        <a:lstStyle/>
        <a:p>
          <a:endParaRPr lang="zh-CN" altLang="en-US"/>
        </a:p>
      </dgm:t>
    </dgm:pt>
    <dgm:pt modelId="{329CAEA4-9083-4C23-A0C0-FEA3C5CC690A}" type="sibTrans" cxnId="{FBC6B6A0-1AEF-49CE-9B92-E005BB6F03D0}">
      <dgm:prSet/>
      <dgm:spPr/>
      <dgm:t>
        <a:bodyPr/>
        <a:lstStyle/>
        <a:p>
          <a:endParaRPr lang="zh-CN" altLang="en-US"/>
        </a:p>
      </dgm:t>
    </dgm:pt>
    <dgm:pt modelId="{A92320E9-E001-478F-BE2C-A54317AF3E89}">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DCF0F96-4CF3-448D-A023-0915B2550B25}" type="parTrans" cxnId="{F601125A-7B63-4BE7-A2A2-C2E1EA739F23}">
      <dgm:prSet/>
      <dgm:spPr/>
      <dgm:t>
        <a:bodyPr/>
        <a:lstStyle/>
        <a:p>
          <a:endParaRPr lang="zh-CN" altLang="en-US"/>
        </a:p>
      </dgm:t>
    </dgm:pt>
    <dgm:pt modelId="{614F568B-00F6-4627-B00E-CB712D1F659D}" type="sibTrans" cxnId="{F601125A-7B63-4BE7-A2A2-C2E1EA739F23}">
      <dgm:prSet/>
      <dgm:spPr/>
      <dgm:t>
        <a:bodyPr/>
        <a:lstStyle/>
        <a:p>
          <a:endParaRPr lang="zh-CN" altLang="en-US"/>
        </a:p>
      </dgm:t>
    </dgm:pt>
    <dgm:pt modelId="{170738F5-8856-4FBE-893C-5904E5CC58CB}">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926BA3C-3787-4D81-82E6-688F0C1E946D}" type="parTrans" cxnId="{041867BD-295F-4DF6-9E8E-3AF2BF70EA6E}">
      <dgm:prSet/>
      <dgm:spPr/>
      <dgm:t>
        <a:bodyPr/>
        <a:lstStyle/>
        <a:p>
          <a:endParaRPr lang="zh-CN" altLang="en-US"/>
        </a:p>
      </dgm:t>
    </dgm:pt>
    <dgm:pt modelId="{8E4A98AC-B64D-4DE3-A762-5FA76DD51E00}" type="sibTrans" cxnId="{041867BD-295F-4DF6-9E8E-3AF2BF70EA6E}">
      <dgm:prSet/>
      <dgm:spPr/>
      <dgm:t>
        <a:bodyPr/>
        <a:lstStyle/>
        <a:p>
          <a:endParaRPr lang="zh-CN" altLang="en-US"/>
        </a:p>
      </dgm:t>
    </dgm:pt>
    <dgm:pt modelId="{1940145A-8E22-4B00-AC15-F7003FE28BC3}">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624988FD-A038-4FDF-8090-BD457C53679A}" type="parTrans" cxnId="{332D3916-2A23-4F2C-881B-3498C1E50486}">
      <dgm:prSet/>
      <dgm:spPr/>
      <dgm:t>
        <a:bodyPr/>
        <a:lstStyle/>
        <a:p>
          <a:endParaRPr lang="zh-CN" altLang="en-US"/>
        </a:p>
      </dgm:t>
    </dgm:pt>
    <dgm:pt modelId="{B457CB27-89CD-4DC3-B2AE-93C9D9A636C6}" type="sibTrans" cxnId="{332D3916-2A23-4F2C-881B-3498C1E50486}">
      <dgm:prSet/>
      <dgm:spPr/>
      <dgm:t>
        <a:bodyPr/>
        <a:lstStyle/>
        <a:p>
          <a:endParaRPr lang="zh-CN" altLang="en-US"/>
        </a:p>
      </dgm:t>
    </dgm:pt>
    <dgm:pt modelId="{71BF584B-638F-419D-9472-603263C5EA76}">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7192903-094D-46A3-AF7C-7739586F2B16}" type="parTrans" cxnId="{94C04F0C-8FBC-4D1D-984C-2479789B9AF0}">
      <dgm:prSet/>
      <dgm:spPr/>
      <dgm:t>
        <a:bodyPr/>
        <a:lstStyle/>
        <a:p>
          <a:endParaRPr lang="zh-CN" altLang="en-US"/>
        </a:p>
      </dgm:t>
    </dgm:pt>
    <dgm:pt modelId="{A3BE3C06-406E-4EBB-BE5E-9350E2B58A6C}" type="sibTrans" cxnId="{94C04F0C-8FBC-4D1D-984C-2479789B9AF0}">
      <dgm:prSet/>
      <dgm:spPr/>
      <dgm:t>
        <a:bodyPr/>
        <a:lstStyle/>
        <a:p>
          <a:endParaRPr lang="zh-CN" altLang="en-US"/>
        </a:p>
      </dgm:t>
    </dgm:pt>
    <dgm:pt modelId="{D5571867-1446-4F19-8CD3-1D6278D7EFF2}">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77DB9B4-B5EC-465E-A14D-845F9C337036}" type="parTrans" cxnId="{912BB9AE-D322-41D2-BFC2-17C06AB43595}">
      <dgm:prSet/>
      <dgm:spPr/>
      <dgm:t>
        <a:bodyPr/>
        <a:lstStyle/>
        <a:p>
          <a:endParaRPr lang="zh-CN" altLang="en-US"/>
        </a:p>
      </dgm:t>
    </dgm:pt>
    <dgm:pt modelId="{9A16B6E4-008D-432F-AEBD-ED31C826E4DC}" type="sibTrans" cxnId="{912BB9AE-D322-41D2-BFC2-17C06AB43595}">
      <dgm:prSet/>
      <dgm:spPr/>
      <dgm:t>
        <a:bodyPr/>
        <a:lstStyle/>
        <a:p>
          <a:endParaRPr lang="zh-CN" altLang="en-US"/>
        </a:p>
      </dgm:t>
    </dgm:pt>
    <dgm:pt modelId="{CCBA878A-B91B-4F1D-A2AD-5D68547EE953}">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34E2584C-9937-483C-A87D-370552055CA5}" type="parTrans" cxnId="{BB9BBD8D-B7D2-4193-B432-2C27B6227BCF}">
      <dgm:prSet/>
      <dgm:spPr/>
      <dgm:t>
        <a:bodyPr/>
        <a:lstStyle/>
        <a:p>
          <a:endParaRPr lang="zh-CN" altLang="en-US"/>
        </a:p>
      </dgm:t>
    </dgm:pt>
    <dgm:pt modelId="{05AB71D3-D6DD-4251-9B80-312733B82208}" type="sibTrans" cxnId="{BB9BBD8D-B7D2-4193-B432-2C27B6227BCF}">
      <dgm:prSet/>
      <dgm:spPr/>
      <dgm:t>
        <a:bodyPr/>
        <a:lstStyle/>
        <a:p>
          <a:endParaRPr lang="zh-CN" altLang="en-US"/>
        </a:p>
      </dgm:t>
    </dgm:pt>
    <dgm:pt modelId="{0AAA770F-FB25-45D6-AA03-87E9A5920E17}">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高性能，高可用，安全可信；</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5441AF4-9210-4C65-8CA5-639BC7765703}" type="parTrans" cxnId="{2A498C43-30F4-4551-ADF4-348B82F1E586}">
      <dgm:prSet/>
      <dgm:spPr/>
      <dgm:t>
        <a:bodyPr/>
        <a:lstStyle/>
        <a:p>
          <a:endParaRPr lang="zh-CN" altLang="en-US"/>
        </a:p>
      </dgm:t>
    </dgm:pt>
    <dgm:pt modelId="{2F4578A9-89FA-401B-9675-DDE54E08533B}" type="sibTrans" cxnId="{2A498C43-30F4-4551-ADF4-348B82F1E586}">
      <dgm:prSet/>
      <dgm:spPr/>
      <dgm:t>
        <a:bodyPr/>
        <a:lstStyle/>
        <a:p>
          <a:endParaRPr lang="zh-CN" altLang="en-US"/>
        </a:p>
      </dgm:t>
    </dgm:pt>
    <dgm:pt modelId="{CEEED393-0E14-40DE-B331-490DFE58F8C8}">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合作共赢：</a:t>
          </a:r>
          <a:r>
            <a:rPr lang="zh-CN" altLang="en-US" sz="18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各显神通。</a:t>
          </a:r>
          <a:endParaRPr lang="zh-CN" altLang="en-US" sz="18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484D9AFC-792A-4116-9CB1-30E4AF73AB56}" type="sibTrans" cxnId="{2CC88AEB-A9ED-4AAF-A1CA-2C5A28C3F93F}">
      <dgm:prSet/>
      <dgm:spPr/>
      <dgm:t>
        <a:bodyPr/>
        <a:lstStyle/>
        <a:p>
          <a:endParaRPr lang="zh-CN" altLang="en-US"/>
        </a:p>
      </dgm:t>
    </dgm:pt>
    <dgm:pt modelId="{3E4FC4D5-9B7B-4938-8785-C48F0D0A513D}" type="parTrans" cxnId="{2CC88AEB-A9ED-4AAF-A1CA-2C5A28C3F93F}">
      <dgm:prSet/>
      <dgm:spPr/>
      <dgm:t>
        <a:bodyPr/>
        <a:lstStyle/>
        <a:p>
          <a:endParaRPr lang="zh-CN" altLang="en-US"/>
        </a:p>
      </dgm:t>
    </dgm:pt>
    <dgm:pt modelId="{FCB7EDA2-6357-4B79-8289-ACAFFB2C37D2}">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产学研模式；</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A73821E8-5F6C-4107-B8BC-0429F2D66384}" type="parTrans" cxnId="{8C150C59-F311-4A9A-B199-D0C62E707934}">
      <dgm:prSet/>
      <dgm:spPr/>
      <dgm:t>
        <a:bodyPr/>
        <a:lstStyle/>
        <a:p>
          <a:endParaRPr lang="zh-CN" altLang="en-US"/>
        </a:p>
      </dgm:t>
    </dgm:pt>
    <dgm:pt modelId="{3AFAB2AA-C2AB-4DB8-9519-3FCBB81BCF72}" type="sibTrans" cxnId="{8C150C59-F311-4A9A-B199-D0C62E707934}">
      <dgm:prSet/>
      <dgm:spPr/>
      <dgm:t>
        <a:bodyPr/>
        <a:lstStyle/>
        <a:p>
          <a:endParaRPr lang="zh-CN" altLang="en-US"/>
        </a:p>
      </dgm:t>
    </dgm:pt>
    <dgm:pt modelId="{AD840104-C296-420A-843F-E58166D07007}">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促进国内基础软件发展、教育。</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3038F81-F065-4036-8EB8-6B9EF7A1C891}" type="parTrans" cxnId="{12EA9AAA-DB9B-42AF-9D78-6DD5F2884EB5}">
      <dgm:prSet/>
      <dgm:spPr/>
      <dgm:t>
        <a:bodyPr/>
        <a:lstStyle/>
        <a:p>
          <a:endParaRPr lang="zh-CN" altLang="en-US"/>
        </a:p>
      </dgm:t>
    </dgm:pt>
    <dgm:pt modelId="{93DC0ED7-D0CF-44E9-8692-99B09FAA84D6}" type="sibTrans" cxnId="{12EA9AAA-DB9B-42AF-9D78-6DD5F2884EB5}">
      <dgm:prSet/>
      <dgm:spPr/>
      <dgm:t>
        <a:bodyPr/>
        <a:lstStyle/>
        <a:p>
          <a:endParaRPr lang="zh-CN" altLang="en-US"/>
        </a:p>
      </dgm:t>
    </dgm:pt>
    <dgm:pt modelId="{EB62EEF9-FB6A-40FF-AB6B-CF28969BF083}">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共同挑战数据库难题；</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9B3D9AF-8944-468B-A63C-60A5794265D7}" type="parTrans" cxnId="{32595562-8B08-4496-88DB-BDB9ABF713F2}">
      <dgm:prSet/>
      <dgm:spPr/>
      <dgm:t>
        <a:bodyPr/>
        <a:lstStyle/>
        <a:p>
          <a:endParaRPr lang="zh-CN" altLang="en-US"/>
        </a:p>
      </dgm:t>
    </dgm:pt>
    <dgm:pt modelId="{8F177348-D98A-4C21-AF4F-D971C0E4AEFF}" type="sibTrans" cxnId="{32595562-8B08-4496-88DB-BDB9ABF713F2}">
      <dgm:prSet/>
      <dgm:spPr/>
      <dgm:t>
        <a:bodyPr/>
        <a:lstStyle/>
        <a:p>
          <a:endParaRPr lang="zh-CN" altLang="en-US"/>
        </a:p>
      </dgm:t>
    </dgm:pt>
    <dgm:pt modelId="{84DC7294-1814-4720-89C4-D06506BB8781}" type="pres">
      <dgm:prSet presAssocID="{D93E7EC9-FEFA-4E53-BBE2-1E23B1385292}" presName="Name0" presStyleCnt="0">
        <dgm:presLayoutVars>
          <dgm:dir/>
          <dgm:animLvl val="lvl"/>
          <dgm:resizeHandles val="exact"/>
        </dgm:presLayoutVars>
      </dgm:prSet>
      <dgm:spPr/>
      <dgm:t>
        <a:bodyPr/>
        <a:lstStyle/>
        <a:p>
          <a:endParaRPr lang="zh-CN" altLang="en-US"/>
        </a:p>
      </dgm:t>
    </dgm:pt>
    <dgm:pt modelId="{7FE29C74-D92E-464E-9725-AD170F6E8F6D}" type="pres">
      <dgm:prSet presAssocID="{0DE2B4E6-1E33-4C1F-B850-208F039E74F1}" presName="composite" presStyleCnt="0"/>
      <dgm:spPr/>
      <dgm:t>
        <a:bodyPr/>
        <a:lstStyle/>
        <a:p>
          <a:endParaRPr lang="zh-CN" altLang="en-US"/>
        </a:p>
      </dgm:t>
    </dgm:pt>
    <dgm:pt modelId="{AB5678C0-3E21-4C63-8E36-8DC2C8833077}" type="pres">
      <dgm:prSet presAssocID="{0DE2B4E6-1E33-4C1F-B850-208F039E74F1}" presName="parTx" presStyleLbl="alignNode1" presStyleIdx="0" presStyleCnt="3">
        <dgm:presLayoutVars>
          <dgm:chMax val="0"/>
          <dgm:chPref val="0"/>
          <dgm:bulletEnabled val="1"/>
        </dgm:presLayoutVars>
      </dgm:prSet>
      <dgm:spPr/>
      <dgm:t>
        <a:bodyPr/>
        <a:lstStyle/>
        <a:p>
          <a:endParaRPr lang="zh-CN" altLang="en-US"/>
        </a:p>
      </dgm:t>
    </dgm:pt>
    <dgm:pt modelId="{231B3DFE-FF00-49D7-AB75-80CB789BBFD7}" type="pres">
      <dgm:prSet presAssocID="{0DE2B4E6-1E33-4C1F-B850-208F039E74F1}" presName="desTx" presStyleLbl="alignAccFollowNode1" presStyleIdx="0" presStyleCnt="3">
        <dgm:presLayoutVars>
          <dgm:bulletEnabled val="1"/>
        </dgm:presLayoutVars>
      </dgm:prSet>
      <dgm:spPr/>
      <dgm:t>
        <a:bodyPr/>
        <a:lstStyle/>
        <a:p>
          <a:endParaRPr lang="zh-CN" altLang="en-US"/>
        </a:p>
      </dgm:t>
    </dgm:pt>
    <dgm:pt modelId="{2D00F58D-8AE2-4996-A57F-2C988980E4A5}" type="pres">
      <dgm:prSet presAssocID="{EDE8382A-9AFB-48D1-AF49-9CF1BAFCBDB4}" presName="space" presStyleCnt="0"/>
      <dgm:spPr/>
      <dgm:t>
        <a:bodyPr/>
        <a:lstStyle/>
        <a:p>
          <a:endParaRPr lang="zh-CN" altLang="en-US"/>
        </a:p>
      </dgm:t>
    </dgm:pt>
    <dgm:pt modelId="{6616E708-FEA9-40B9-946E-B8AA48A8CA01}" type="pres">
      <dgm:prSet presAssocID="{CFEDD78D-F2A6-47D3-9596-FEA155EEA01A}" presName="composite" presStyleCnt="0"/>
      <dgm:spPr/>
      <dgm:t>
        <a:bodyPr/>
        <a:lstStyle/>
        <a:p>
          <a:endParaRPr lang="zh-CN" altLang="en-US"/>
        </a:p>
      </dgm:t>
    </dgm:pt>
    <dgm:pt modelId="{5BB8F383-57B5-4EAA-AEC7-90E10D211600}" type="pres">
      <dgm:prSet presAssocID="{CFEDD78D-F2A6-47D3-9596-FEA155EEA01A}" presName="parTx" presStyleLbl="alignNode1" presStyleIdx="1" presStyleCnt="3">
        <dgm:presLayoutVars>
          <dgm:chMax val="0"/>
          <dgm:chPref val="0"/>
          <dgm:bulletEnabled val="1"/>
        </dgm:presLayoutVars>
      </dgm:prSet>
      <dgm:spPr/>
      <dgm:t>
        <a:bodyPr/>
        <a:lstStyle/>
        <a:p>
          <a:endParaRPr lang="zh-CN" altLang="en-US"/>
        </a:p>
      </dgm:t>
    </dgm:pt>
    <dgm:pt modelId="{9EA821E1-A6CA-450E-BCC5-113EA81A18EF}" type="pres">
      <dgm:prSet presAssocID="{CFEDD78D-F2A6-47D3-9596-FEA155EEA01A}" presName="desTx" presStyleLbl="alignAccFollowNode1" presStyleIdx="1" presStyleCnt="3">
        <dgm:presLayoutVars>
          <dgm:bulletEnabled val="1"/>
        </dgm:presLayoutVars>
      </dgm:prSet>
      <dgm:spPr/>
      <dgm:t>
        <a:bodyPr/>
        <a:lstStyle/>
        <a:p>
          <a:endParaRPr lang="zh-CN" altLang="en-US"/>
        </a:p>
      </dgm:t>
    </dgm:pt>
    <dgm:pt modelId="{C0B05E3C-FF3C-4169-B57F-79E68F7AAF5D}" type="pres">
      <dgm:prSet presAssocID="{31E38977-16F9-4D15-9A43-6F2031AEEEA0}" presName="space" presStyleCnt="0"/>
      <dgm:spPr/>
      <dgm:t>
        <a:bodyPr/>
        <a:lstStyle/>
        <a:p>
          <a:endParaRPr lang="zh-CN" altLang="en-US"/>
        </a:p>
      </dgm:t>
    </dgm:pt>
    <dgm:pt modelId="{D2329E51-9C2A-4C4D-815F-1269AFE90B4B}" type="pres">
      <dgm:prSet presAssocID="{074A2550-31AA-4677-99F8-81B28D7FDFE9}" presName="composite" presStyleCnt="0"/>
      <dgm:spPr/>
      <dgm:t>
        <a:bodyPr/>
        <a:lstStyle/>
        <a:p>
          <a:endParaRPr lang="zh-CN" altLang="en-US"/>
        </a:p>
      </dgm:t>
    </dgm:pt>
    <dgm:pt modelId="{B3C856B6-68FA-491A-8054-4FF83A6DF97D}" type="pres">
      <dgm:prSet presAssocID="{074A2550-31AA-4677-99F8-81B28D7FDFE9}" presName="parTx" presStyleLbl="alignNode1" presStyleIdx="2" presStyleCnt="3">
        <dgm:presLayoutVars>
          <dgm:chMax val="0"/>
          <dgm:chPref val="0"/>
          <dgm:bulletEnabled val="1"/>
        </dgm:presLayoutVars>
      </dgm:prSet>
      <dgm:spPr/>
      <dgm:t>
        <a:bodyPr/>
        <a:lstStyle/>
        <a:p>
          <a:endParaRPr lang="zh-CN" altLang="en-US"/>
        </a:p>
      </dgm:t>
    </dgm:pt>
    <dgm:pt modelId="{9C1FEEAF-47BC-485A-B64B-A9A74E1090FE}" type="pres">
      <dgm:prSet presAssocID="{074A2550-31AA-4677-99F8-81B28D7FDFE9}" presName="desTx" presStyleLbl="alignAccFollowNode1" presStyleIdx="2" presStyleCnt="3">
        <dgm:presLayoutVars>
          <dgm:bulletEnabled val="1"/>
        </dgm:presLayoutVars>
      </dgm:prSet>
      <dgm:spPr/>
      <dgm:t>
        <a:bodyPr/>
        <a:lstStyle/>
        <a:p>
          <a:endParaRPr lang="zh-CN" altLang="en-US"/>
        </a:p>
      </dgm:t>
    </dgm:pt>
  </dgm:ptLst>
  <dgm:cxnLst>
    <dgm:cxn modelId="{7265F5E7-EAF5-4365-8384-2D90D1AB3253}" srcId="{CFEDD78D-F2A6-47D3-9596-FEA155EEA01A}" destId="{26BBCA58-A6E1-4342-B124-8B39710C4B02}" srcOrd="1" destOrd="0" parTransId="{6568045D-41AF-4C6B-9E31-FDDC4B43C170}" sibTransId="{E60F20ED-23E3-44F7-B4A0-E26B9E773D8B}"/>
    <dgm:cxn modelId="{94C04F0C-8FBC-4D1D-984C-2479789B9AF0}" srcId="{0DE2B4E6-1E33-4C1F-B850-208F039E74F1}" destId="{71BF584B-638F-419D-9472-603263C5EA76}" srcOrd="3" destOrd="0" parTransId="{27192903-094D-46A3-AF7C-7739586F2B16}" sibTransId="{A3BE3C06-406E-4EBB-BE5E-9350E2B58A6C}"/>
    <dgm:cxn modelId="{30D943DE-74D7-424B-B6D8-ADEA02E61A4F}" srcId="{074A2550-31AA-4677-99F8-81B28D7FDFE9}" destId="{5C11B2A0-39A0-46E6-847A-EDBCF6A3EA82}" srcOrd="0" destOrd="0" parTransId="{C1F32947-790E-41F5-9186-D89CA9490BB2}" sibTransId="{D46512A6-054B-42A2-BB0F-A8504FF0CBEA}"/>
    <dgm:cxn modelId="{5080B3D1-B735-4D9F-BF08-1F9C26682965}" type="presOf" srcId="{FCB7EDA2-6357-4B79-8289-ACAFFB2C37D2}" destId="{9C1FEEAF-47BC-485A-B64B-A9A74E1090FE}" srcOrd="0" destOrd="1" presId="urn:microsoft.com/office/officeart/2005/8/layout/hList1"/>
    <dgm:cxn modelId="{2A498C43-30F4-4551-ADF4-348B82F1E586}" srcId="{4BFA1251-7D45-4B5C-86AF-7858C97DEAFC}" destId="{0AAA770F-FB25-45D6-AA03-87E9A5920E17}" srcOrd="0" destOrd="0" parTransId="{D5441AF4-9210-4C65-8CA5-639BC7765703}" sibTransId="{2F4578A9-89FA-401B-9675-DDE54E08533B}"/>
    <dgm:cxn modelId="{F601125A-7B63-4BE7-A2A2-C2E1EA739F23}" srcId="{0DE2B4E6-1E33-4C1F-B850-208F039E74F1}" destId="{A92320E9-E001-478F-BE2C-A54317AF3E89}" srcOrd="9" destOrd="0" parTransId="{DDCF0F96-4CF3-448D-A023-0915B2550B25}" sibTransId="{614F568B-00F6-4627-B00E-CB712D1F659D}"/>
    <dgm:cxn modelId="{F12722DA-CCAB-4FF9-85C2-E43C98AB9393}" type="presOf" srcId="{0DE2B4E6-1E33-4C1F-B850-208F039E74F1}" destId="{AB5678C0-3E21-4C63-8E36-8DC2C8833077}" srcOrd="0" destOrd="0" presId="urn:microsoft.com/office/officeart/2005/8/layout/hList1"/>
    <dgm:cxn modelId="{36938061-1EAC-4AE2-994D-0BD50CC10D99}" srcId="{0DE2B4E6-1E33-4C1F-B850-208F039E74F1}" destId="{72214FC3-6765-4FC0-9B3D-F6CCD40BDBE3}" srcOrd="7" destOrd="0" parTransId="{0D83D6AD-DBCF-4290-A24A-A7D6BF891304}" sibTransId="{2F972DF1-4C9A-41B3-A6B5-596C5B85ECE0}"/>
    <dgm:cxn modelId="{12EA9AAA-DB9B-42AF-9D78-6DD5F2884EB5}" srcId="{074A2550-31AA-4677-99F8-81B28D7FDFE9}" destId="{AD840104-C296-420A-843F-E58166D07007}" srcOrd="3" destOrd="0" parTransId="{83038F81-F065-4036-8EB8-6B9EF7A1C891}" sibTransId="{93DC0ED7-D0CF-44E9-8692-99B09FAA84D6}"/>
    <dgm:cxn modelId="{D3ADDE0A-99C0-461E-AAB4-E75742305733}" srcId="{0DE2B4E6-1E33-4C1F-B850-208F039E74F1}" destId="{AE3A9972-CB71-4931-97E6-9250B18FE2E5}" srcOrd="10" destOrd="0" parTransId="{41EB7084-E706-43FB-8913-BB28499D1A35}" sibTransId="{2A47BF6A-C9EA-4CB6-B517-C4B96F681206}"/>
    <dgm:cxn modelId="{2CC88AEB-A9ED-4AAF-A1CA-2C5A28C3F93F}" srcId="{CFEDD78D-F2A6-47D3-9596-FEA155EEA01A}" destId="{CEEED393-0E14-40DE-B331-490DFE58F8C8}" srcOrd="3" destOrd="0" parTransId="{3E4FC4D5-9B7B-4938-8785-C48F0D0A513D}" sibTransId="{484D9AFC-792A-4116-9CB1-30E4AF73AB56}"/>
    <dgm:cxn modelId="{8107F703-4498-46D7-BD5A-5DDF7B335791}" type="presOf" srcId="{AD840104-C296-420A-843F-E58166D07007}" destId="{9C1FEEAF-47BC-485A-B64B-A9A74E1090FE}" srcOrd="0" destOrd="3" presId="urn:microsoft.com/office/officeart/2005/8/layout/hList1"/>
    <dgm:cxn modelId="{69C55C6A-024A-4162-AE2F-4786626BF755}" type="presOf" srcId="{26BBCA58-A6E1-4342-B124-8B39710C4B02}" destId="{9EA821E1-A6CA-450E-BCC5-113EA81A18EF}" srcOrd="0" destOrd="2" presId="urn:microsoft.com/office/officeart/2005/8/layout/hList1"/>
    <dgm:cxn modelId="{041867BD-295F-4DF6-9E8E-3AF2BF70EA6E}" srcId="{0DE2B4E6-1E33-4C1F-B850-208F039E74F1}" destId="{170738F5-8856-4FBE-893C-5904E5CC58CB}" srcOrd="1" destOrd="0" parTransId="{8926BA3C-3787-4D81-82E6-688F0C1E946D}" sibTransId="{8E4A98AC-B64D-4DE3-A762-5FA76DD51E00}"/>
    <dgm:cxn modelId="{85D2A613-DBEE-4EAB-991B-5EE6B70368EC}" type="presOf" srcId="{A92320E9-E001-478F-BE2C-A54317AF3E89}" destId="{231B3DFE-FF00-49D7-AB75-80CB789BBFD7}" srcOrd="0" destOrd="9" presId="urn:microsoft.com/office/officeart/2005/8/layout/hList1"/>
    <dgm:cxn modelId="{7AC8C588-98F7-487E-AD67-C9A5D8C3788E}" type="presOf" srcId="{38607298-72EC-427C-BAFA-F48D7D6E7558}" destId="{231B3DFE-FF00-49D7-AB75-80CB789BBFD7}" srcOrd="0" destOrd="6" presId="urn:microsoft.com/office/officeart/2005/8/layout/hList1"/>
    <dgm:cxn modelId="{0DFB7E81-DE70-4125-BB05-346C1C7041C1}" type="presOf" srcId="{6E2CC39D-B2CD-4FBF-9732-D8D20C0099E1}" destId="{231B3DFE-FF00-49D7-AB75-80CB789BBFD7}" srcOrd="0" destOrd="8" presId="urn:microsoft.com/office/officeart/2005/8/layout/hList1"/>
    <dgm:cxn modelId="{2B607632-9BEE-4EE5-8076-C4735BAD8CB7}" type="presOf" srcId="{10890D9B-A4E7-4CDD-8EB9-D3C8315B4621}" destId="{9EA821E1-A6CA-450E-BCC5-113EA81A18EF}" srcOrd="0" destOrd="3" presId="urn:microsoft.com/office/officeart/2005/8/layout/hList1"/>
    <dgm:cxn modelId="{10B97880-22DE-4908-93B2-98BEDC26FE01}" srcId="{CFEDD78D-F2A6-47D3-9596-FEA155EEA01A}" destId="{10890D9B-A4E7-4CDD-8EB9-D3C8315B4621}" srcOrd="2" destOrd="0" parTransId="{37826673-4CE6-46C2-B6B9-1D5E5EAC1346}" sibTransId="{6D64E2CC-AC54-4D3F-A902-40FB6B6877BE}"/>
    <dgm:cxn modelId="{F4FD860F-E82A-47C4-B603-B168BCABF56E}" srcId="{CFEDD78D-F2A6-47D3-9596-FEA155EEA01A}" destId="{4BFA1251-7D45-4B5C-86AF-7858C97DEAFC}" srcOrd="0" destOrd="0" parTransId="{9B2EB059-9157-4F97-9B1C-AE85ECDA10CC}" sibTransId="{408E5FC1-8818-4064-95A7-85740B7A653B}"/>
    <dgm:cxn modelId="{332D3916-2A23-4F2C-881B-3498C1E50486}" srcId="{0DE2B4E6-1E33-4C1F-B850-208F039E74F1}" destId="{1940145A-8E22-4B00-AC15-F7003FE28BC3}" srcOrd="2" destOrd="0" parTransId="{624988FD-A038-4FDF-8090-BD457C53679A}" sibTransId="{B457CB27-89CD-4DC3-B2AE-93C9D9A636C6}"/>
    <dgm:cxn modelId="{F7655F82-2DAF-4093-B597-5D425A0938CB}" type="presOf" srcId="{5C11B2A0-39A0-46E6-847A-EDBCF6A3EA82}" destId="{9C1FEEAF-47BC-485A-B64B-A9A74E1090FE}" srcOrd="0" destOrd="0" presId="urn:microsoft.com/office/officeart/2005/8/layout/hList1"/>
    <dgm:cxn modelId="{834814E6-FC67-4B72-95FF-7A3F5B6CDA62}" srcId="{0DE2B4E6-1E33-4C1F-B850-208F039E74F1}" destId="{38607298-72EC-427C-BAFA-F48D7D6E7558}" srcOrd="6" destOrd="0" parTransId="{248E22D1-79B6-4BBC-AFBF-5419280AA8AC}" sibTransId="{F4357EC3-26A6-4847-ADF3-C1826D91D822}"/>
    <dgm:cxn modelId="{32595562-8B08-4496-88DB-BDB9ABF713F2}" srcId="{074A2550-31AA-4677-99F8-81B28D7FDFE9}" destId="{EB62EEF9-FB6A-40FF-AB6B-CF28969BF083}" srcOrd="2" destOrd="0" parTransId="{D9B3D9AF-8944-468B-A63C-60A5794265D7}" sibTransId="{8F177348-D98A-4C21-AF4F-D971C0E4AEFF}"/>
    <dgm:cxn modelId="{A6FD5579-17FD-483B-836A-6A099D1D510F}" srcId="{074A2550-31AA-4677-99F8-81B28D7FDFE9}" destId="{451B4BF8-5A9F-47FA-BDB1-23DB9CF843E2}" srcOrd="5" destOrd="0" parTransId="{FC17AE06-7659-445E-BAC6-6C02A14549CA}" sibTransId="{1874CFD5-03E1-4CD5-8052-E0187304564A}"/>
    <dgm:cxn modelId="{AF590D88-8509-41CF-9292-176771EA3891}" type="presOf" srcId="{0AAA770F-FB25-45D6-AA03-87E9A5920E17}" destId="{9EA821E1-A6CA-450E-BCC5-113EA81A18EF}" srcOrd="0" destOrd="1" presId="urn:microsoft.com/office/officeart/2005/8/layout/hList1"/>
    <dgm:cxn modelId="{8537E4AE-63C0-468B-8719-8C2993C61AB5}" type="presOf" srcId="{CFEDD78D-F2A6-47D3-9596-FEA155EEA01A}" destId="{5BB8F383-57B5-4EAA-AEC7-90E10D211600}" srcOrd="0" destOrd="0" presId="urn:microsoft.com/office/officeart/2005/8/layout/hList1"/>
    <dgm:cxn modelId="{A70D648C-D7B9-4A9E-A8DF-C195AE3BFCB4}" type="presOf" srcId="{71BF584B-638F-419D-9472-603263C5EA76}" destId="{231B3DFE-FF00-49D7-AB75-80CB789BBFD7}" srcOrd="0" destOrd="3" presId="urn:microsoft.com/office/officeart/2005/8/layout/hList1"/>
    <dgm:cxn modelId="{7CDD0393-9973-464D-9B0C-0E40A0ACA019}" type="presOf" srcId="{4C386EB0-3420-4C51-910C-6B95CE91DF47}" destId="{9C1FEEAF-47BC-485A-B64B-A9A74E1090FE}" srcOrd="0" destOrd="4" presId="urn:microsoft.com/office/officeart/2005/8/layout/hList1"/>
    <dgm:cxn modelId="{02E54C9C-13AE-497D-8C74-4D2FEEEE7619}" type="presOf" srcId="{35359B15-9B09-4F40-A41B-474F8F866F26}" destId="{231B3DFE-FF00-49D7-AB75-80CB789BBFD7}" srcOrd="0" destOrd="0" presId="urn:microsoft.com/office/officeart/2005/8/layout/hList1"/>
    <dgm:cxn modelId="{5CD4ED40-354A-48DA-B497-36AE722F7E34}" type="presOf" srcId="{D5571867-1446-4F19-8CD3-1D6278D7EFF2}" destId="{231B3DFE-FF00-49D7-AB75-80CB789BBFD7}" srcOrd="0" destOrd="4" presId="urn:microsoft.com/office/officeart/2005/8/layout/hList1"/>
    <dgm:cxn modelId="{179FD620-C349-424C-9100-F38100B45745}" type="presOf" srcId="{AE3A9972-CB71-4931-97E6-9250B18FE2E5}" destId="{231B3DFE-FF00-49D7-AB75-80CB789BBFD7}" srcOrd="0" destOrd="10" presId="urn:microsoft.com/office/officeart/2005/8/layout/hList1"/>
    <dgm:cxn modelId="{2B08AF09-D39A-4868-AC7B-B628533D6292}" srcId="{D93E7EC9-FEFA-4E53-BBE2-1E23B1385292}" destId="{CFEDD78D-F2A6-47D3-9596-FEA155EEA01A}" srcOrd="1" destOrd="0" parTransId="{542991B8-2BFE-4823-BF41-83C1AB45164E}" sibTransId="{31E38977-16F9-4D15-9A43-6F2031AEEEA0}"/>
    <dgm:cxn modelId="{D62C7859-6286-460F-B673-1109DFF6C212}" srcId="{D93E7EC9-FEFA-4E53-BBE2-1E23B1385292}" destId="{0DE2B4E6-1E33-4C1F-B850-208F039E74F1}" srcOrd="0" destOrd="0" parTransId="{FFD7D656-FA62-4D52-807A-8608D7C3871B}" sibTransId="{EDE8382A-9AFB-48D1-AF49-9CF1BAFCBDB4}"/>
    <dgm:cxn modelId="{CB6392E1-0D6B-48DF-A881-B20A069CEDD8}" srcId="{0DE2B4E6-1E33-4C1F-B850-208F039E74F1}" destId="{35359B15-9B09-4F40-A41B-474F8F866F26}" srcOrd="0" destOrd="0" parTransId="{74DBDFB6-CED0-41FC-9ACC-C1AF2C156443}" sibTransId="{416029B5-20A4-4D17-B4EB-3A2BA0763033}"/>
    <dgm:cxn modelId="{6A460594-3287-47EB-99D2-AA9BD2700515}" type="presOf" srcId="{451B4BF8-5A9F-47FA-BDB1-23DB9CF843E2}" destId="{9C1FEEAF-47BC-485A-B64B-A9A74E1090FE}" srcOrd="0" destOrd="5" presId="urn:microsoft.com/office/officeart/2005/8/layout/hList1"/>
    <dgm:cxn modelId="{EDBE6305-4434-4973-B961-4D161D8F0370}" type="presOf" srcId="{CCBA878A-B91B-4F1D-A2AD-5D68547EE953}" destId="{231B3DFE-FF00-49D7-AB75-80CB789BBFD7}" srcOrd="0" destOrd="5" presId="urn:microsoft.com/office/officeart/2005/8/layout/hList1"/>
    <dgm:cxn modelId="{06C9F350-784F-4655-9C75-968A9561FCBF}" type="presOf" srcId="{170738F5-8856-4FBE-893C-5904E5CC58CB}" destId="{231B3DFE-FF00-49D7-AB75-80CB789BBFD7}" srcOrd="0" destOrd="1" presId="urn:microsoft.com/office/officeart/2005/8/layout/hList1"/>
    <dgm:cxn modelId="{BB9BBD8D-B7D2-4193-B432-2C27B6227BCF}" srcId="{0DE2B4E6-1E33-4C1F-B850-208F039E74F1}" destId="{CCBA878A-B91B-4F1D-A2AD-5D68547EE953}" srcOrd="5" destOrd="0" parTransId="{34E2584C-9937-483C-A87D-370552055CA5}" sibTransId="{05AB71D3-D6DD-4251-9B80-312733B82208}"/>
    <dgm:cxn modelId="{BA37367F-2CFC-4144-8E21-F5DE4F40446F}" type="presOf" srcId="{CEEED393-0E14-40DE-B331-490DFE58F8C8}" destId="{9EA821E1-A6CA-450E-BCC5-113EA81A18EF}" srcOrd="0" destOrd="4" presId="urn:microsoft.com/office/officeart/2005/8/layout/hList1"/>
    <dgm:cxn modelId="{912BB9AE-D322-41D2-BFC2-17C06AB43595}" srcId="{0DE2B4E6-1E33-4C1F-B850-208F039E74F1}" destId="{D5571867-1446-4F19-8CD3-1D6278D7EFF2}" srcOrd="4" destOrd="0" parTransId="{277DB9B4-B5EC-465E-A14D-845F9C337036}" sibTransId="{9A16B6E4-008D-432F-AEBD-ED31C826E4DC}"/>
    <dgm:cxn modelId="{8C150C59-F311-4A9A-B199-D0C62E707934}" srcId="{074A2550-31AA-4677-99F8-81B28D7FDFE9}" destId="{FCB7EDA2-6357-4B79-8289-ACAFFB2C37D2}" srcOrd="1" destOrd="0" parTransId="{A73821E8-5F6C-4107-B8BC-0429F2D66384}" sibTransId="{3AFAB2AA-C2AB-4DB8-9519-3FCBB81BCF72}"/>
    <dgm:cxn modelId="{87C0020D-00E8-47D8-A271-E6BF5BF83023}" type="presOf" srcId="{4BFA1251-7D45-4B5C-86AF-7858C97DEAFC}" destId="{9EA821E1-A6CA-450E-BCC5-113EA81A18EF}" srcOrd="0" destOrd="0" presId="urn:microsoft.com/office/officeart/2005/8/layout/hList1"/>
    <dgm:cxn modelId="{E2281271-9BC5-4F6F-BDDF-970BC9438BEF}" type="presOf" srcId="{72214FC3-6765-4FC0-9B3D-F6CCD40BDBE3}" destId="{231B3DFE-FF00-49D7-AB75-80CB789BBFD7}" srcOrd="0" destOrd="7" presId="urn:microsoft.com/office/officeart/2005/8/layout/hList1"/>
    <dgm:cxn modelId="{8F3E3296-BF18-41A5-9CFD-A365B7C7C306}" srcId="{D93E7EC9-FEFA-4E53-BBE2-1E23B1385292}" destId="{074A2550-31AA-4677-99F8-81B28D7FDFE9}" srcOrd="2" destOrd="0" parTransId="{BC91DE6E-A2FB-44EA-BF94-C8E5AA9AF52F}" sibTransId="{BAE90E32-A218-496D-A78D-4BFC394E40D2}"/>
    <dgm:cxn modelId="{F3705DA1-5CB2-4C12-90A7-9BB8247F9BCF}" srcId="{074A2550-31AA-4677-99F8-81B28D7FDFE9}" destId="{4C386EB0-3420-4C51-910C-6B95CE91DF47}" srcOrd="4" destOrd="0" parTransId="{AEA2C920-EF6B-48F2-8BE7-83B5C06564F4}" sibTransId="{C5DCD086-C68F-4D74-B1C2-A37C8FDF899F}"/>
    <dgm:cxn modelId="{65FBD07E-52CC-4AAC-911E-F513F10B98CC}" type="presOf" srcId="{074A2550-31AA-4677-99F8-81B28D7FDFE9}" destId="{B3C856B6-68FA-491A-8054-4FF83A6DF97D}" srcOrd="0" destOrd="0" presId="urn:microsoft.com/office/officeart/2005/8/layout/hList1"/>
    <dgm:cxn modelId="{FBC6B6A0-1AEF-49CE-9B92-E005BB6F03D0}" srcId="{0DE2B4E6-1E33-4C1F-B850-208F039E74F1}" destId="{6E2CC39D-B2CD-4FBF-9732-D8D20C0099E1}" srcOrd="8" destOrd="0" parTransId="{ED82C415-8A93-4ABA-B873-926D6212C872}" sibTransId="{329CAEA4-9083-4C23-A0C0-FEA3C5CC690A}"/>
    <dgm:cxn modelId="{E6D7AD0A-52FA-463B-970B-D7C2E3FAEBBA}" type="presOf" srcId="{EB62EEF9-FB6A-40FF-AB6B-CF28969BF083}" destId="{9C1FEEAF-47BC-485A-B64B-A9A74E1090FE}" srcOrd="0" destOrd="2" presId="urn:microsoft.com/office/officeart/2005/8/layout/hList1"/>
    <dgm:cxn modelId="{4C84C732-C406-4EA2-8F51-A6C01DCB842C}" type="presOf" srcId="{D93E7EC9-FEFA-4E53-BBE2-1E23B1385292}" destId="{84DC7294-1814-4720-89C4-D06506BB8781}" srcOrd="0" destOrd="0" presId="urn:microsoft.com/office/officeart/2005/8/layout/hList1"/>
    <dgm:cxn modelId="{F3E03CB9-22FF-45AA-9D51-CB91CD8F08C2}" type="presOf" srcId="{1940145A-8E22-4B00-AC15-F7003FE28BC3}" destId="{231B3DFE-FF00-49D7-AB75-80CB789BBFD7}" srcOrd="0" destOrd="2" presId="urn:microsoft.com/office/officeart/2005/8/layout/hList1"/>
    <dgm:cxn modelId="{ECD62382-5F4B-4483-9E88-F185ED6AA6A3}" type="presParOf" srcId="{84DC7294-1814-4720-89C4-D06506BB8781}" destId="{7FE29C74-D92E-464E-9725-AD170F6E8F6D}" srcOrd="0" destOrd="0" presId="urn:microsoft.com/office/officeart/2005/8/layout/hList1"/>
    <dgm:cxn modelId="{287E0CFE-6BF8-4C0B-8D72-EC1BC3265593}" type="presParOf" srcId="{7FE29C74-D92E-464E-9725-AD170F6E8F6D}" destId="{AB5678C0-3E21-4C63-8E36-8DC2C8833077}" srcOrd="0" destOrd="0" presId="urn:microsoft.com/office/officeart/2005/8/layout/hList1"/>
    <dgm:cxn modelId="{C0BE1C52-003B-4E1D-B8B8-8B1F756BAD80}" type="presParOf" srcId="{7FE29C74-D92E-464E-9725-AD170F6E8F6D}" destId="{231B3DFE-FF00-49D7-AB75-80CB789BBFD7}" srcOrd="1" destOrd="0" presId="urn:microsoft.com/office/officeart/2005/8/layout/hList1"/>
    <dgm:cxn modelId="{3FCF447D-2AC3-406B-84D9-9D281C425C1A}" type="presParOf" srcId="{84DC7294-1814-4720-89C4-D06506BB8781}" destId="{2D00F58D-8AE2-4996-A57F-2C988980E4A5}" srcOrd="1" destOrd="0" presId="urn:microsoft.com/office/officeart/2005/8/layout/hList1"/>
    <dgm:cxn modelId="{6422C983-4362-4C45-A0BB-E2232B9E54F4}" type="presParOf" srcId="{84DC7294-1814-4720-89C4-D06506BB8781}" destId="{6616E708-FEA9-40B9-946E-B8AA48A8CA01}" srcOrd="2" destOrd="0" presId="urn:microsoft.com/office/officeart/2005/8/layout/hList1"/>
    <dgm:cxn modelId="{7BFA0378-18CE-4AE3-87EF-55E197542B54}" type="presParOf" srcId="{6616E708-FEA9-40B9-946E-B8AA48A8CA01}" destId="{5BB8F383-57B5-4EAA-AEC7-90E10D211600}" srcOrd="0" destOrd="0" presId="urn:microsoft.com/office/officeart/2005/8/layout/hList1"/>
    <dgm:cxn modelId="{A39E1F89-37A4-4223-8FDB-13BF6B1B54F3}" type="presParOf" srcId="{6616E708-FEA9-40B9-946E-B8AA48A8CA01}" destId="{9EA821E1-A6CA-450E-BCC5-113EA81A18EF}" srcOrd="1" destOrd="0" presId="urn:microsoft.com/office/officeart/2005/8/layout/hList1"/>
    <dgm:cxn modelId="{3E5F2E01-65D0-4800-8B8B-A8470C06E46D}" type="presParOf" srcId="{84DC7294-1814-4720-89C4-D06506BB8781}" destId="{C0B05E3C-FF3C-4169-B57F-79E68F7AAF5D}" srcOrd="3" destOrd="0" presId="urn:microsoft.com/office/officeart/2005/8/layout/hList1"/>
    <dgm:cxn modelId="{FDFE2EA1-CB87-4136-9283-6F0A73B16141}" type="presParOf" srcId="{84DC7294-1814-4720-89C4-D06506BB8781}" destId="{D2329E51-9C2A-4C4D-815F-1269AFE90B4B}" srcOrd="4" destOrd="0" presId="urn:microsoft.com/office/officeart/2005/8/layout/hList1"/>
    <dgm:cxn modelId="{1357B363-1D98-4149-BAB6-97C35A32B1CA}" type="presParOf" srcId="{D2329E51-9C2A-4C4D-815F-1269AFE90B4B}" destId="{B3C856B6-68FA-491A-8054-4FF83A6DF97D}" srcOrd="0" destOrd="0" presId="urn:microsoft.com/office/officeart/2005/8/layout/hList1"/>
    <dgm:cxn modelId="{C39043C5-A354-4662-B682-96848781C781}" type="presParOf" srcId="{D2329E51-9C2A-4C4D-815F-1269AFE90B4B}" destId="{9C1FEEAF-47BC-485A-B64B-A9A74E1090F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678C0-3E21-4C63-8E36-8DC2C8833077}">
      <dsp:nvSpPr>
        <dsp:cNvPr id="0" name=""/>
        <dsp:cNvSpPr/>
      </dsp:nvSpPr>
      <dsp:spPr>
        <a:xfrm>
          <a:off x="2769" y="65764"/>
          <a:ext cx="2700165" cy="403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Huawei Sans" panose="020C0503030203020204" pitchFamily="34" charset="0"/>
              <a:ea typeface="方正兰亭黑简体" panose="02000000000000000000" pitchFamily="2" charset="-122"/>
              <a:sym typeface="Huawei Sans" panose="020C0503030203020204" pitchFamily="34" charset="0"/>
            </a:rPr>
            <a:t>共建生态</a:t>
          </a:r>
          <a:endParaRPr lang="zh-CN" altLang="en-US" sz="14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2769" y="65764"/>
        <a:ext cx="2700165" cy="403200"/>
      </dsp:txXfrm>
    </dsp:sp>
    <dsp:sp modelId="{231B3DFE-FF00-49D7-AB75-80CB789BBFD7}">
      <dsp:nvSpPr>
        <dsp:cNvPr id="0" name=""/>
        <dsp:cNvSpPr/>
      </dsp:nvSpPr>
      <dsp:spPr>
        <a:xfrm>
          <a:off x="2769" y="468964"/>
          <a:ext cx="2700165" cy="292067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22300">
            <a:lnSpc>
              <a:spcPct val="90000"/>
            </a:lnSpc>
            <a:spcBef>
              <a:spcPct val="0"/>
            </a:spcBef>
            <a:spcAft>
              <a:spcPct val="15000"/>
            </a:spcAft>
            <a:buChar char="••"/>
          </a:pP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2769" y="468964"/>
        <a:ext cx="2700165" cy="2920679"/>
      </dsp:txXfrm>
    </dsp:sp>
    <dsp:sp modelId="{5BB8F383-57B5-4EAA-AEC7-90E10D211600}">
      <dsp:nvSpPr>
        <dsp:cNvPr id="0" name=""/>
        <dsp:cNvSpPr/>
      </dsp:nvSpPr>
      <dsp:spPr>
        <a:xfrm>
          <a:off x="3080958" y="65764"/>
          <a:ext cx="2700165" cy="403200"/>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Huawei Sans" panose="020C0503030203020204" pitchFamily="34" charset="0"/>
              <a:ea typeface="方正兰亭黑简体" panose="02000000000000000000" pitchFamily="2" charset="-122"/>
              <a:sym typeface="Huawei Sans" panose="020C0503030203020204" pitchFamily="34" charset="0"/>
            </a:rPr>
            <a:t>分享企业级能力</a:t>
          </a:r>
          <a:endParaRPr lang="zh-CN" altLang="en-US" sz="14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3080958" y="65764"/>
        <a:ext cx="2700165" cy="403200"/>
      </dsp:txXfrm>
    </dsp:sp>
    <dsp:sp modelId="{9EA821E1-A6CA-450E-BCC5-113EA81A18EF}">
      <dsp:nvSpPr>
        <dsp:cNvPr id="0" name=""/>
        <dsp:cNvSpPr/>
      </dsp:nvSpPr>
      <dsp:spPr>
        <a:xfrm>
          <a:off x="3080958" y="468964"/>
          <a:ext cx="2700165" cy="2920679"/>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把企业级能力带给客户</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342900" lvl="2"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高性能，高可用，安全可信；</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技术分享；</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社区共同研发；</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合作共赢：</a:t>
          </a:r>
          <a:r>
            <a:rPr lang="zh-CN" altLang="en-US" sz="1800" b="1" kern="1200"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各显神通。</a:t>
          </a:r>
          <a:endParaRPr lang="zh-CN" altLang="en-US" sz="1800" b="1" kern="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dsp:txBody>
      <dsp:txXfrm>
        <a:off x="3080958" y="468964"/>
        <a:ext cx="2700165" cy="2920679"/>
      </dsp:txXfrm>
    </dsp:sp>
    <dsp:sp modelId="{B3C856B6-68FA-491A-8054-4FF83A6DF97D}">
      <dsp:nvSpPr>
        <dsp:cNvPr id="0" name=""/>
        <dsp:cNvSpPr/>
      </dsp:nvSpPr>
      <dsp:spPr>
        <a:xfrm>
          <a:off x="6159147" y="65764"/>
          <a:ext cx="2700165" cy="4032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Huawei Sans" panose="020C0503030203020204" pitchFamily="34" charset="0"/>
              <a:ea typeface="方正兰亭黑简体" panose="02000000000000000000" pitchFamily="2" charset="-122"/>
              <a:sym typeface="Huawei Sans" panose="020C0503030203020204" pitchFamily="34" charset="0"/>
            </a:rPr>
            <a:t>高校产学研</a:t>
          </a:r>
          <a:endParaRPr lang="zh-CN" altLang="en-US" sz="14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6159147" y="65764"/>
        <a:ext cx="2700165" cy="403200"/>
      </dsp:txXfrm>
    </dsp:sp>
    <dsp:sp modelId="{9C1FEEAF-47BC-485A-B64B-A9A74E1090FE}">
      <dsp:nvSpPr>
        <dsp:cNvPr id="0" name=""/>
        <dsp:cNvSpPr/>
      </dsp:nvSpPr>
      <dsp:spPr>
        <a:xfrm>
          <a:off x="6159147" y="468964"/>
          <a:ext cx="2700165" cy="2920679"/>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建设高校生态；</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产学研模式；</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共同挑战数据库难题；</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Huawei Sans" panose="020C0503030203020204" pitchFamily="34" charset="0"/>
              <a:ea typeface="方正兰亭黑简体" panose="02000000000000000000" pitchFamily="2" charset="-122"/>
              <a:sym typeface="Huawei Sans" panose="020C0503030203020204" pitchFamily="34" charset="0"/>
            </a:rPr>
            <a:t>促进国内基础软件发展、教育。</a:t>
          </a:r>
          <a:endParaRPr lang="zh-CN" altLang="en-US" sz="18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66750">
            <a:lnSpc>
              <a:spcPct val="90000"/>
            </a:lnSpc>
            <a:spcBef>
              <a:spcPct val="0"/>
            </a:spcBef>
            <a:spcAft>
              <a:spcPct val="15000"/>
            </a:spcAft>
            <a:buChar char="••"/>
          </a:pPr>
          <a:endParaRPr lang="zh-CN" altLang="en-US" sz="15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114300" lvl="1" indent="-114300" algn="l" defTabSz="666750">
            <a:lnSpc>
              <a:spcPct val="90000"/>
            </a:lnSpc>
            <a:spcBef>
              <a:spcPct val="0"/>
            </a:spcBef>
            <a:spcAft>
              <a:spcPct val="15000"/>
            </a:spcAft>
            <a:buChar char="••"/>
          </a:pPr>
          <a:endParaRPr lang="zh-CN" altLang="en-US" sz="15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6159147" y="468964"/>
        <a:ext cx="2700165" cy="29206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drawings/drawing1.xml><?xml version="1.0" encoding="utf-8"?>
<c:userShapes xmlns:c="http://schemas.openxmlformats.org/drawingml/2006/chart">
  <cdr:relSizeAnchor xmlns:cdr="http://schemas.openxmlformats.org/drawingml/2006/chartDrawing">
    <cdr:from>
      <cdr:x>0.93651</cdr:x>
      <cdr:y>0.30664</cdr:y>
    </cdr:from>
    <cdr:to>
      <cdr:x>1</cdr:x>
      <cdr:y>0.72741</cdr:y>
    </cdr:to>
    <cdr:sp macro="" textlink="">
      <cdr:nvSpPr>
        <cdr:cNvPr id="4" name="文本框 4"/>
        <cdr:cNvSpPr txBox="1"/>
      </cdr:nvSpPr>
      <cdr:spPr>
        <a:xfrm xmlns:a="http://schemas.openxmlformats.org/drawingml/2006/main">
          <a:off x="5280278" y="1143909"/>
          <a:ext cx="357972" cy="156966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xmlns:a="http://schemas.openxmlformats.org/drawingml/2006/main">
          <a:r>
            <a:rPr lang="zh-CN" altLang="en-US" sz="1200" b="1" dirty="0">
              <a:solidFill>
                <a:srgbClr val="C7000B"/>
              </a:solidFill>
              <a:latin typeface="方正兰亭黑简体" panose="02000000000000000000" pitchFamily="2" charset="-122"/>
              <a:ea typeface="方正兰亭黑简体" panose="02000000000000000000" pitchFamily="2" charset="-122"/>
            </a:rPr>
            <a:t>线</a:t>
          </a:r>
          <a:r>
            <a:rPr lang="zh-CN" altLang="en-US" sz="1200" b="1" dirty="0" smtClean="0">
              <a:solidFill>
                <a:srgbClr val="C7000B"/>
              </a:solidFill>
              <a:latin typeface="方正兰亭黑简体" panose="02000000000000000000" pitchFamily="2" charset="-122"/>
              <a:ea typeface="方正兰亭黑简体" panose="02000000000000000000" pitchFamily="2" charset="-122"/>
            </a:rPr>
            <a:t>下占比持续下滑</a:t>
          </a:r>
          <a:endParaRPr lang="en-US" altLang="zh-CN" sz="1200" b="1" dirty="0" smtClean="0">
            <a:solidFill>
              <a:srgbClr val="C7000B"/>
            </a:solidFill>
            <a:latin typeface="方正兰亭黑简体" panose="02000000000000000000" pitchFamily="2" charset="-122"/>
            <a:ea typeface="方正兰亭黑简体" panose="02000000000000000000" pitchFamily="2" charset="-122"/>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A4C77-5337-41D7-B531-95297B235499}" type="datetimeFigureOut">
              <a:rPr lang="zh-CN" altLang="en-US" smtClean="0"/>
              <a:t>2022/9/12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C2AC9-7165-4B80-8152-6907959B24CC}" type="slidenum">
              <a:rPr lang="zh-CN" altLang="en-US" smtClean="0"/>
              <a:t>‹#›</a:t>
            </a:fld>
            <a:endParaRPr lang="zh-CN" altLang="en-US"/>
          </a:p>
        </p:txBody>
      </p:sp>
    </p:spTree>
    <p:extLst>
      <p:ext uri="{BB962C8B-B14F-4D97-AF65-F5344CB8AC3E}">
        <p14:creationId xmlns:p14="http://schemas.microsoft.com/office/powerpoint/2010/main" val="325015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zh-CN" altLang="en-US" dirty="0" smtClean="0"/>
              <a:t>通过</a:t>
            </a:r>
            <a:r>
              <a:rPr lang="en-US" altLang="zh-CN" dirty="0" err="1" smtClean="0">
                <a:sym typeface="Huawei Sans"/>
              </a:rPr>
              <a:t>openGauss</a:t>
            </a:r>
            <a:r>
              <a:rPr lang="zh-CN" altLang="en-US" dirty="0" smtClean="0">
                <a:sym typeface="Huawei Sans"/>
              </a:rPr>
              <a:t>产品：商用</a:t>
            </a:r>
            <a:r>
              <a:rPr lang="en-US" altLang="zh-CN" dirty="0" smtClean="0">
                <a:sym typeface="Huawei Sans"/>
              </a:rPr>
              <a:t>+</a:t>
            </a:r>
            <a:r>
              <a:rPr lang="zh-CN" altLang="en-US" dirty="0" smtClean="0">
                <a:sym typeface="Huawei Sans"/>
              </a:rPr>
              <a:t>自用</a:t>
            </a:r>
            <a:r>
              <a:rPr lang="en-US" altLang="zh-CN" dirty="0" smtClean="0">
                <a:sym typeface="Huawei Sans"/>
              </a:rPr>
              <a:t>+</a:t>
            </a:r>
            <a:r>
              <a:rPr lang="zh-CN" altLang="en-US" dirty="0" smtClean="0">
                <a:sym typeface="Huawei Sans"/>
              </a:rPr>
              <a:t>开源相结合，内核将长期演进策略的学习，</a:t>
            </a:r>
            <a:r>
              <a:rPr lang="zh-CN" altLang="en-US" dirty="0" smtClean="0"/>
              <a:t>培养学生勇攀高峰、精益求精的责任感、使命感、大国工匠精神</a:t>
            </a:r>
          </a:p>
          <a:p>
            <a:endParaRPr lang="zh-CN" altLang="en-US" dirty="0"/>
          </a:p>
        </p:txBody>
      </p:sp>
    </p:spTree>
    <p:extLst>
      <p:ext uri="{BB962C8B-B14F-4D97-AF65-F5344CB8AC3E}">
        <p14:creationId xmlns:p14="http://schemas.microsoft.com/office/powerpoint/2010/main" val="257561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zh-CN" altLang="en-US" dirty="0" smtClean="0"/>
              <a:t>培养学生科研报国、公主国产数据库事业的责任感、使命感、大国工匠精神</a:t>
            </a:r>
            <a:endParaRPr lang="zh-CN" altLang="en-US" dirty="0"/>
          </a:p>
        </p:txBody>
      </p:sp>
    </p:spTree>
    <p:extLst>
      <p:ext uri="{BB962C8B-B14F-4D97-AF65-F5344CB8AC3E}">
        <p14:creationId xmlns:p14="http://schemas.microsoft.com/office/powerpoint/2010/main" val="23930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zh-CN" altLang="en-US" dirty="0" smtClean="0"/>
              <a:t>这是基本的</a:t>
            </a:r>
            <a:r>
              <a:rPr lang="en-US" altLang="zh-CN" dirty="0" smtClean="0"/>
              <a:t>DBMS</a:t>
            </a:r>
            <a:r>
              <a:rPr lang="zh-CN" altLang="en-US" dirty="0" smtClean="0"/>
              <a:t>进程架构，培养对于数据库管理系统软件的整体科学认识</a:t>
            </a:r>
            <a:endParaRPr lang="zh-CN" altLang="en-US" dirty="0"/>
          </a:p>
        </p:txBody>
      </p:sp>
    </p:spTree>
    <p:extLst>
      <p:ext uri="{BB962C8B-B14F-4D97-AF65-F5344CB8AC3E}">
        <p14:creationId xmlns:p14="http://schemas.microsoft.com/office/powerpoint/2010/main" val="198967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pPr marL="0" marR="0" lvl="0" indent="0" algn="l" defTabSz="9144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首先大致了解</a:t>
            </a:r>
            <a:r>
              <a:rPr kumimoji="0" lang="en-US" altLang="zh-CN" sz="1200" b="0" i="0" u="none" strike="noStrike" kern="120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zh-CN" altLang="en-US"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虽然衍生自</a:t>
            </a:r>
            <a:r>
              <a:rPr kumimoji="0" lang="en-US" altLang="zh-CN"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PostgreSQL-XC</a:t>
            </a:r>
            <a:r>
              <a:rPr kumimoji="0" lang="zh-CN" altLang="en-US"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，单机逻辑架构与</a:t>
            </a:r>
            <a:r>
              <a:rPr kumimoji="0" lang="en-US" altLang="zh-CN"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PG</a:t>
            </a:r>
            <a:r>
              <a:rPr kumimoji="0" lang="zh-CN" altLang="en-US"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接近，但架构和关键技术上有根本性差异，尤其是存储引擎和优化器两大核心能力。</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通过上述了解，培养学生勇攀高峰、精益求精的责任感、使命感、大国工匠精神</a:t>
            </a:r>
          </a:p>
          <a:p>
            <a:endParaRPr lang="zh-CN" altLang="en-US" dirty="0"/>
          </a:p>
        </p:txBody>
      </p:sp>
    </p:spTree>
    <p:extLst>
      <p:ext uri="{BB962C8B-B14F-4D97-AF65-F5344CB8AC3E}">
        <p14:creationId xmlns:p14="http://schemas.microsoft.com/office/powerpoint/2010/main" val="45829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z="1100" dirty="0" smtClean="0">
                <a:sym typeface="Calibri"/>
              </a:rPr>
              <a:t>多样性算力下首先企业级开源数据库，多样性算力（鲲鹏，</a:t>
            </a:r>
            <a:r>
              <a:rPr lang="en-US" altLang="zh-CN" sz="1100" dirty="0" smtClean="0">
                <a:sym typeface="Calibri"/>
              </a:rPr>
              <a:t>X86</a:t>
            </a:r>
            <a:r>
              <a:rPr lang="zh-CN" altLang="en-US" sz="1100" dirty="0" smtClean="0">
                <a:sym typeface="Calibri"/>
              </a:rPr>
              <a:t>）</a:t>
            </a:r>
            <a:endParaRPr lang="en-US" altLang="zh-CN" sz="1100" dirty="0">
              <a:sym typeface="Calibri"/>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7288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数据库</a:t>
            </a:r>
            <a:r>
              <a:rPr lang="zh-CN" altLang="zh-CN" dirty="0" smtClean="0"/>
              <a:t>云服务</a:t>
            </a:r>
            <a:r>
              <a:rPr lang="zh-CN" altLang="en-US" dirty="0" smtClean="0"/>
              <a:t>市场增长迅速，传统线下数据库增长乏力</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47068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数据库</a:t>
            </a:r>
            <a:r>
              <a:rPr lang="zh-CN" altLang="zh-CN" dirty="0" smtClean="0"/>
              <a:t>云服务</a:t>
            </a:r>
            <a:r>
              <a:rPr lang="zh-CN" altLang="en-US" dirty="0" smtClean="0"/>
              <a:t>市场增长迅速，传统线下数据库增长乏力</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6436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GaussDB</a:t>
            </a:r>
            <a:r>
              <a:rPr lang="zh-CN" altLang="en-US" dirty="0" smtClean="0"/>
              <a:t>数据库升级为全场景云服务，依托华为云与云</a:t>
            </a:r>
            <a:r>
              <a:rPr lang="en-US" altLang="zh-CN" dirty="0" smtClean="0"/>
              <a:t>Stack</a:t>
            </a:r>
            <a:r>
              <a:rPr lang="zh-CN" altLang="en-US" dirty="0" smtClean="0"/>
              <a:t>，持续服务客户</a:t>
            </a:r>
            <a:endParaRPr lang="en-US" altLang="zh-CN" dirty="0" smtClean="0"/>
          </a:p>
          <a:p>
            <a:endParaRPr lang="en-US" altLang="zh-CN" dirty="0" smtClean="0"/>
          </a:p>
          <a:p>
            <a:pPr marL="0" marR="0" lvl="0" indent="0" algn="l" defTabSz="9144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学习</a:t>
            </a:r>
            <a:r>
              <a:rPr kumimoji="0" lang="en-US" altLang="zh-CN" sz="1200" b="0" i="0" u="none" strike="noStrike" kern="120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GuassDB</a:t>
            </a:r>
            <a:r>
              <a:rPr kumimoji="0" lang="zh-CN" altLang="en-US" sz="12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与时俱进、勇于开拓云服务技术、全场景服务技术的进取精神，再次激励</a:t>
            </a:r>
            <a:r>
              <a:rPr lang="zh-CN" altLang="en-US" dirty="0" smtClean="0"/>
              <a:t>学生勇攀高峰、精益求精的责任感、使命感、大国工匠精神</a:t>
            </a:r>
          </a:p>
          <a:p>
            <a:endParaRPr lang="zh-CN" altLang="en-US" dirty="0"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610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7200"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4172624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8040955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33222722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055673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59638776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07448577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6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1081732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79D7B-CF84-4B07-A334-1372988A70DD}" type="slidenum">
              <a:rPr lang="zh-CN" altLang="en-US" smtClean="0"/>
              <a:t>‹#›</a:t>
            </a:fld>
            <a:endParaRPr lang="zh-CN" altLang="en-US" dirty="0"/>
          </a:p>
        </p:txBody>
      </p:sp>
    </p:spTree>
    <p:extLst>
      <p:ext uri="{BB962C8B-B14F-4D97-AF65-F5344CB8AC3E}">
        <p14:creationId xmlns:p14="http://schemas.microsoft.com/office/powerpoint/2010/main" val="753737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1471468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65823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9090218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06347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3623123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F887678-C12F-4F10-B19C-8768B669C46C}" type="datetimeFigureOut">
              <a:rPr lang="zh-CN" altLang="en-US" smtClean="0"/>
              <a:t>2022/9/12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B79D7B-CF84-4B07-A334-1372988A70DD}" type="slidenum">
              <a:rPr lang="zh-CN" altLang="en-US" smtClean="0"/>
              <a:t>‹#›</a:t>
            </a:fld>
            <a:endParaRPr lang="zh-CN" altLang="en-US"/>
          </a:p>
        </p:txBody>
      </p:sp>
    </p:spTree>
    <p:extLst>
      <p:ext uri="{BB962C8B-B14F-4D97-AF65-F5344CB8AC3E}">
        <p14:creationId xmlns:p14="http://schemas.microsoft.com/office/powerpoint/2010/main" val="293049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87678-C12F-4F10-B19C-8768B669C46C}" type="datetimeFigureOut">
              <a:rPr lang="zh-CN" altLang="en-US" smtClean="0"/>
              <a:t>2022/9/12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79D7B-CF84-4B07-A334-1372988A70DD}" type="slidenum">
              <a:rPr lang="zh-CN" altLang="en-US" smtClean="0"/>
              <a:t>‹#›</a:t>
            </a:fld>
            <a:endParaRPr lang="zh-CN" altLang="en-US"/>
          </a:p>
        </p:txBody>
      </p:sp>
      <p:pic>
        <p:nvPicPr>
          <p:cNvPr id="9" name="图片 8"/>
          <p:cNvPicPr>
            <a:picLocks noChangeAspect="1"/>
          </p:cNvPicPr>
          <p:nvPr/>
        </p:nvPicPr>
        <p:blipFill>
          <a:blip r:embed="rId16"/>
          <a:stretch>
            <a:fillRect/>
          </a:stretch>
        </p:blipFill>
        <p:spPr>
          <a:xfrm>
            <a:off x="10461867" y="3744"/>
            <a:ext cx="1719742" cy="1702458"/>
          </a:xfrm>
          <a:prstGeom prst="rect">
            <a:avLst/>
          </a:prstGeom>
        </p:spPr>
      </p:pic>
    </p:spTree>
    <p:extLst>
      <p:ext uri="{BB962C8B-B14F-4D97-AF65-F5344CB8AC3E}">
        <p14:creationId xmlns:p14="http://schemas.microsoft.com/office/powerpoint/2010/main" val="3640757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audio" Target="../media/audio1.wav"/><Relationship Id="rId5" Type="http://schemas.openxmlformats.org/officeDocument/2006/relationships/slide" Target="slide4.xml"/><Relationship Id="rId4" Type="http://schemas.openxmlformats.org/officeDocument/2006/relationships/image" Target="../media/image23.wmf"/></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hyperlink" Target="https://edu.huaweicloud.com/roadmap/colleges.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edu.huaweicloud.com/roadmap/colleges.html" TargetMode="External"/><Relationship Id="rId2" Type="http://schemas.openxmlformats.org/officeDocument/2006/relationships/hyperlink" Target="https://www.icourse163.org/course/HUST-1449788170?tid=146824247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audio" Target="../media/audio1.wav"/></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audio" Target="../media/audio1.wav"/><Relationship Id="rId5" Type="http://schemas.openxmlformats.org/officeDocument/2006/relationships/slide" Target="slide4.xml"/><Relationship Id="rId4" Type="http://schemas.openxmlformats.org/officeDocument/2006/relationships/image" Target="../media/image16.wmf"/></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audio" Target="../media/audio1.wav"/><Relationship Id="rId5" Type="http://schemas.openxmlformats.org/officeDocument/2006/relationships/slide" Target="slide4.xml"/><Relationship Id="rId4" Type="http://schemas.openxmlformats.org/officeDocument/2006/relationships/image" Target="../media/image1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audio" Target="../media/audio1.wav"/><Relationship Id="rId5" Type="http://schemas.openxmlformats.org/officeDocument/2006/relationships/slide" Target="slide4.xml"/><Relationship Id="rId4" Type="http://schemas.openxmlformats.org/officeDocument/2006/relationships/image" Target="../media/image21.wmf"/></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audio" Target="../media/audio1.wav"/><Relationship Id="rId5" Type="http://schemas.openxmlformats.org/officeDocument/2006/relationships/slide" Target="slide4.xml"/><Relationship Id="rId4" Type="http://schemas.openxmlformats.org/officeDocument/2006/relationships/image" Target="../media/image22.wmf"/></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841733" y="1116323"/>
            <a:ext cx="8207375" cy="1944687"/>
          </a:xfrm>
        </p:spPr>
        <p:txBody>
          <a:bodyPr/>
          <a:lstStyle/>
          <a:p>
            <a:r>
              <a:rPr lang="zh-CN" altLang="en-US" sz="7200" dirty="0" smtClean="0"/>
              <a:t>数据库系统原理</a:t>
            </a:r>
          </a:p>
        </p:txBody>
      </p:sp>
      <p:sp>
        <p:nvSpPr>
          <p:cNvPr id="6147" name="Rectangle 1027"/>
          <p:cNvSpPr>
            <a:spLocks noGrp="1" noChangeArrowheads="1"/>
          </p:cNvSpPr>
          <p:nvPr>
            <p:ph type="subTitle" idx="1"/>
          </p:nvPr>
        </p:nvSpPr>
        <p:spPr bwMode="auto"/>
        <p:txBody>
          <a:bodyPr wrap="square" numCol="1" anchor="t" anchorCtr="0" compatLnSpc="1">
            <a:prstTxWarp prst="textNoShape">
              <a:avLst/>
            </a:prstTxWarp>
          </a:bodyPr>
          <a:lstStyle/>
          <a:p>
            <a:r>
              <a:rPr lang="zh-CN" altLang="en-US" sz="4400" dirty="0" smtClean="0"/>
              <a:t>教师：江胜</a:t>
            </a:r>
          </a:p>
          <a:p>
            <a:r>
              <a:rPr lang="en-US" altLang="zh-CN" sz="4400" dirty="0" smtClean="0"/>
              <a:t>jwt@hust.edu.cn</a:t>
            </a:r>
          </a:p>
          <a:p>
            <a:endParaRPr lang="en-US" altLang="zh-CN" dirty="0" smtClean="0"/>
          </a:p>
        </p:txBody>
      </p:sp>
    </p:spTree>
    <p:extLst>
      <p:ext uri="{BB962C8B-B14F-4D97-AF65-F5344CB8AC3E}">
        <p14:creationId xmlns:p14="http://schemas.microsoft.com/office/powerpoint/2010/main" val="4205212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2694" y="360555"/>
            <a:ext cx="8162925" cy="762000"/>
          </a:xfrm>
        </p:spPr>
        <p:txBody>
          <a:bodyPr vert="horz" lIns="91440" tIns="45720" rIns="91440" bIns="45720" rtlCol="0" anchor="ctr">
            <a:normAutofit/>
          </a:bodyPr>
          <a:lstStyle/>
          <a:p>
            <a:r>
              <a:rPr lang="zh-CN" altLang="en-US" sz="3200" dirty="0"/>
              <a:t>课程特点（续）</a:t>
            </a:r>
          </a:p>
        </p:txBody>
      </p:sp>
      <p:sp>
        <p:nvSpPr>
          <p:cNvPr id="13315" name="Rectangle 3"/>
          <p:cNvSpPr>
            <a:spLocks noGrp="1" noChangeArrowheads="1"/>
          </p:cNvSpPr>
          <p:nvPr>
            <p:ph idx="1"/>
          </p:nvPr>
        </p:nvSpPr>
        <p:spPr bwMode="auto">
          <a:xfrm>
            <a:off x="652694" y="1732155"/>
            <a:ext cx="7264672" cy="4824762"/>
          </a:xfrm>
        </p:spPr>
        <p:txBody>
          <a:bodyPr wrap="square" numCol="1" anchor="t" anchorCtr="0" compatLnSpc="1">
            <a:prstTxWarp prst="textNoShape">
              <a:avLst/>
            </a:prstTxWarp>
            <a:normAutofit/>
          </a:bodyPr>
          <a:lstStyle/>
          <a:p>
            <a:pPr marL="0" indent="0">
              <a:buFont typeface="Arial" panose="020B0604020202020204" pitchFamily="34" charset="0"/>
              <a:buNone/>
            </a:pPr>
            <a:r>
              <a:rPr lang="en-US" altLang="zh-CN" sz="2800" dirty="0" smtClean="0"/>
              <a:t>    </a:t>
            </a:r>
            <a:r>
              <a:rPr lang="zh-CN" altLang="en-US" sz="2800" dirty="0" smtClean="0"/>
              <a:t>第七章涉及到软件工程的一些基本方法和经验；</a:t>
            </a:r>
            <a:endParaRPr lang="en-US" altLang="zh-CN" dirty="0"/>
          </a:p>
          <a:p>
            <a:pPr marL="0" indent="0">
              <a:buNone/>
            </a:pPr>
            <a:r>
              <a:rPr lang="zh-CN" altLang="en-US" dirty="0" smtClean="0"/>
              <a:t>    第八章</a:t>
            </a:r>
            <a:r>
              <a:rPr lang="zh-CN" altLang="en-US" dirty="0"/>
              <a:t>的“数据库引擎” </a:t>
            </a:r>
            <a:r>
              <a:rPr lang="zh-CN" altLang="en-US" dirty="0" smtClean="0"/>
              <a:t>数据存储、索引、缓层、哈希、查询处理等机制；</a:t>
            </a:r>
            <a:endParaRPr lang="zh-CN" altLang="en-US" dirty="0"/>
          </a:p>
          <a:p>
            <a:pPr marL="0" indent="0">
              <a:buFont typeface="Arial" panose="020B0604020202020204" pitchFamily="34" charset="0"/>
              <a:buNone/>
            </a:pPr>
            <a:r>
              <a:rPr lang="zh-CN" altLang="en-US" sz="2800" dirty="0" smtClean="0"/>
              <a:t>    </a:t>
            </a:r>
            <a:r>
              <a:rPr lang="zh-CN" altLang="en-US" dirty="0"/>
              <a:t>第九</a:t>
            </a:r>
            <a:r>
              <a:rPr lang="zh-CN" altLang="en-US" sz="2800" dirty="0" smtClean="0"/>
              <a:t>章的逻辑优化和物理优化；</a:t>
            </a:r>
          </a:p>
          <a:p>
            <a:pPr marL="0" indent="0">
              <a:buFont typeface="Arial" panose="020B0604020202020204" pitchFamily="34" charset="0"/>
              <a:buNone/>
            </a:pPr>
            <a:r>
              <a:rPr lang="zh-CN" altLang="en-US" sz="2800" dirty="0" smtClean="0"/>
              <a:t>    第十章中事务之基本概念，保障系统可靠性的</a:t>
            </a:r>
            <a:r>
              <a:rPr lang="zh-CN" altLang="en-US" dirty="0"/>
              <a:t>恢复</a:t>
            </a:r>
            <a:r>
              <a:rPr lang="zh-CN" altLang="en-US" sz="2800" dirty="0" smtClean="0"/>
              <a:t>策略；</a:t>
            </a:r>
            <a:endParaRPr lang="en-US" altLang="zh-CN" sz="2800" dirty="0" smtClean="0"/>
          </a:p>
          <a:p>
            <a:pPr marL="0" indent="0">
              <a:buFont typeface="Arial" panose="020B0604020202020204" pitchFamily="34" charset="0"/>
              <a:buNone/>
            </a:pPr>
            <a:r>
              <a:rPr lang="zh-CN" altLang="en-US" dirty="0" smtClean="0"/>
              <a:t>    第十一章关于并发不当产生的数据不一致问题，锁机制及其协议。</a:t>
            </a:r>
            <a:endParaRPr lang="zh-CN" altLang="en-US" sz="2800" dirty="0" smtClean="0"/>
          </a:p>
        </p:txBody>
      </p:sp>
      <p:pic>
        <p:nvPicPr>
          <p:cNvPr id="4" name="图片 3"/>
          <p:cNvPicPr>
            <a:picLocks noChangeAspect="1"/>
          </p:cNvPicPr>
          <p:nvPr/>
        </p:nvPicPr>
        <p:blipFill>
          <a:blip r:embed="rId2"/>
          <a:stretch>
            <a:fillRect/>
          </a:stretch>
        </p:blipFill>
        <p:spPr>
          <a:xfrm>
            <a:off x="7593980" y="1732155"/>
            <a:ext cx="4598020" cy="4460488"/>
          </a:xfrm>
          <a:prstGeom prst="rect">
            <a:avLst/>
          </a:prstGeom>
        </p:spPr>
      </p:pic>
    </p:spTree>
    <p:extLst>
      <p:ext uri="{BB962C8B-B14F-4D97-AF65-F5344CB8AC3E}">
        <p14:creationId xmlns:p14="http://schemas.microsoft.com/office/powerpoint/2010/main" val="3288074020"/>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38561" y="301083"/>
            <a:ext cx="7772400" cy="577850"/>
          </a:xfrm>
        </p:spPr>
        <p:txBody>
          <a:bodyPr vert="horz" lIns="91440" tIns="45720" rIns="91440" bIns="45720" rtlCol="0" anchor="ctr">
            <a:normAutofit/>
          </a:bodyPr>
          <a:lstStyle/>
          <a:p>
            <a:r>
              <a:rPr lang="en-US" altLang="zh-CN" sz="3200" dirty="0"/>
              <a:t>1.4 </a:t>
            </a:r>
            <a:r>
              <a:rPr lang="zh-CN" altLang="en-US" sz="3200" dirty="0"/>
              <a:t>数据库系统组成</a:t>
            </a:r>
            <a:endParaRPr lang="en-US" altLang="zh-CN" sz="3200" dirty="0"/>
          </a:p>
        </p:txBody>
      </p:sp>
      <p:sp>
        <p:nvSpPr>
          <p:cNvPr id="101379" name="Rectangle 3"/>
          <p:cNvSpPr>
            <a:spLocks noGrp="1" noChangeArrowheads="1"/>
          </p:cNvSpPr>
          <p:nvPr>
            <p:ph idx="1"/>
          </p:nvPr>
        </p:nvSpPr>
        <p:spPr bwMode="auto">
          <a:xfrm>
            <a:off x="938561" y="1100254"/>
            <a:ext cx="7772400" cy="50292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dirty="0" smtClean="0">
                <a:ea typeface="黑体" panose="02010609060101010101" pitchFamily="49" charset="-122"/>
              </a:rPr>
              <a:t>1.4.3  </a:t>
            </a:r>
            <a:r>
              <a:rPr lang="zh-CN" altLang="en-US" sz="2400" b="1" dirty="0" smtClean="0">
                <a:ea typeface="黑体" panose="02010609060101010101" pitchFamily="49" charset="-122"/>
              </a:rPr>
              <a:t>用户</a:t>
            </a:r>
          </a:p>
          <a:p>
            <a:pPr algn="just">
              <a:buFont typeface="Wingdings" panose="05000000000000000000" pitchFamily="2" charset="2"/>
              <a:buNone/>
            </a:pPr>
            <a:endParaRPr lang="zh-CN" altLang="en-US" sz="2000" b="1" dirty="0" smtClean="0">
              <a:ea typeface="黑体" panose="02010609060101010101" pitchFamily="49" charset="-122"/>
            </a:endParaRPr>
          </a:p>
          <a:p>
            <a:pPr algn="just">
              <a:buFont typeface="Wingdings" panose="05000000000000000000" pitchFamily="2" charset="2"/>
              <a:buNone/>
            </a:pPr>
            <a:r>
              <a:rPr lang="en-US" altLang="zh-CN" sz="2000" b="1" dirty="0" smtClean="0">
                <a:ea typeface="黑体" panose="02010609060101010101" pitchFamily="49" charset="-122"/>
              </a:rPr>
              <a:t>1</a:t>
            </a:r>
            <a:r>
              <a:rPr lang="zh-CN" altLang="en-US" sz="2000" b="1" dirty="0" smtClean="0">
                <a:ea typeface="黑体" panose="02010609060101010101" pitchFamily="49" charset="-122"/>
              </a:rPr>
              <a:t>、</a:t>
            </a:r>
            <a:r>
              <a:rPr lang="en-US" altLang="zh-CN" sz="2000" b="1" dirty="0" smtClean="0">
                <a:ea typeface="黑体" panose="02010609060101010101" pitchFamily="49" charset="-122"/>
              </a:rPr>
              <a:t>DBA (Database </a:t>
            </a:r>
            <a:r>
              <a:rPr lang="en-US" altLang="zh-CN" sz="2000" b="1" dirty="0" err="1" smtClean="0">
                <a:ea typeface="黑体" panose="02010609060101010101" pitchFamily="49" charset="-122"/>
              </a:rPr>
              <a:t>Adminitor</a:t>
            </a:r>
            <a:r>
              <a:rPr lang="en-US" altLang="zh-CN" sz="2000" b="1" dirty="0" smtClean="0">
                <a:ea typeface="黑体" panose="02010609060101010101" pitchFamily="49" charset="-122"/>
              </a:rPr>
              <a:t>)</a:t>
            </a:r>
            <a:endParaRPr lang="en-US" altLang="zh-CN" sz="2000" b="1" dirty="0" smtClean="0"/>
          </a:p>
          <a:p>
            <a:pPr algn="just">
              <a:buFont typeface="Wingdings" panose="05000000000000000000" pitchFamily="2" charset="2"/>
              <a:buNone/>
            </a:pPr>
            <a:r>
              <a:rPr lang="en-US" altLang="zh-CN" sz="2000" b="1" dirty="0" smtClean="0"/>
              <a:t>DBMS</a:t>
            </a:r>
            <a:r>
              <a:rPr lang="zh-CN" altLang="en-US" sz="2000" b="1" dirty="0" smtClean="0"/>
              <a:t>、</a:t>
            </a:r>
            <a:r>
              <a:rPr lang="en-US" altLang="zh-CN" sz="2000" b="1" dirty="0" smtClean="0"/>
              <a:t>DB</a:t>
            </a:r>
            <a:r>
              <a:rPr lang="zh-CN" altLang="en-US" sz="2000" b="1" dirty="0" smtClean="0"/>
              <a:t>及其它软件管理与维护（安全授权、监测和改进性能）</a:t>
            </a:r>
          </a:p>
          <a:p>
            <a:pPr algn="just">
              <a:buFont typeface="Wingdings" panose="05000000000000000000" pitchFamily="2" charset="2"/>
              <a:buNone/>
            </a:pPr>
            <a:r>
              <a:rPr lang="en-US" altLang="zh-CN" sz="2000" b="1" dirty="0" smtClean="0">
                <a:ea typeface="黑体" panose="02010609060101010101" pitchFamily="49" charset="-122"/>
              </a:rPr>
              <a:t>2</a:t>
            </a:r>
            <a:r>
              <a:rPr lang="zh-CN" altLang="en-US" sz="2000" b="1" dirty="0" smtClean="0">
                <a:ea typeface="黑体" panose="02010609060101010101" pitchFamily="49" charset="-122"/>
              </a:rPr>
              <a:t>、系统分析员</a:t>
            </a:r>
            <a:endParaRPr lang="zh-CN" altLang="en-US" sz="2000" b="1" dirty="0" smtClean="0"/>
          </a:p>
          <a:p>
            <a:pPr algn="just">
              <a:buFont typeface="Wingdings" panose="05000000000000000000" pitchFamily="2" charset="2"/>
              <a:buNone/>
            </a:pPr>
            <a:r>
              <a:rPr lang="zh-CN" altLang="en-US" sz="2000" b="1" dirty="0" smtClean="0"/>
              <a:t>分析用户需求，确定数据库事务</a:t>
            </a:r>
          </a:p>
          <a:p>
            <a:pPr algn="just">
              <a:buFont typeface="Wingdings" panose="05000000000000000000" pitchFamily="2" charset="2"/>
              <a:buNone/>
            </a:pPr>
            <a:r>
              <a:rPr lang="en-US" altLang="zh-CN" sz="2000" b="1" dirty="0" smtClean="0">
                <a:ea typeface="黑体" panose="02010609060101010101" pitchFamily="49" charset="-122"/>
              </a:rPr>
              <a:t>3</a:t>
            </a:r>
            <a:r>
              <a:rPr lang="zh-CN" altLang="en-US" sz="2000" b="1" dirty="0" smtClean="0">
                <a:ea typeface="黑体" panose="02010609060101010101" pitchFamily="49" charset="-122"/>
              </a:rPr>
              <a:t>、应用程序员</a:t>
            </a:r>
            <a:endParaRPr lang="zh-CN" altLang="en-US" sz="2000" b="1" dirty="0" smtClean="0"/>
          </a:p>
          <a:p>
            <a:pPr algn="just">
              <a:buFont typeface="Wingdings" panose="05000000000000000000" pitchFamily="2" charset="2"/>
              <a:buNone/>
            </a:pPr>
            <a:r>
              <a:rPr lang="zh-CN" altLang="en-US" sz="2000" b="1" dirty="0" smtClean="0"/>
              <a:t>应用软件编码、调试和维护</a:t>
            </a:r>
          </a:p>
          <a:p>
            <a:pPr algn="just">
              <a:buFont typeface="Wingdings" panose="05000000000000000000" pitchFamily="2" charset="2"/>
              <a:buNone/>
            </a:pPr>
            <a:r>
              <a:rPr lang="en-US" altLang="zh-CN" sz="2000" b="1" dirty="0" smtClean="0">
                <a:ea typeface="黑体" panose="02010609060101010101" pitchFamily="49" charset="-122"/>
              </a:rPr>
              <a:t>4</a:t>
            </a:r>
            <a:r>
              <a:rPr lang="zh-CN" altLang="en-US" sz="2000" b="1" dirty="0" smtClean="0">
                <a:ea typeface="黑体" panose="02010609060101010101" pitchFamily="49" charset="-122"/>
              </a:rPr>
              <a:t>、终端用户</a:t>
            </a:r>
            <a:endParaRPr lang="zh-CN" altLang="en-US" sz="2000" b="1" dirty="0" smtClean="0"/>
          </a:p>
          <a:p>
            <a:pPr algn="just">
              <a:buFont typeface="Wingdings" panose="05000000000000000000" pitchFamily="2" charset="2"/>
              <a:buNone/>
            </a:pPr>
            <a:r>
              <a:rPr lang="zh-CN" altLang="en-US" sz="2000" b="1" dirty="0" smtClean="0"/>
              <a:t>使用</a:t>
            </a:r>
            <a:r>
              <a:rPr lang="en-US" altLang="zh-CN" sz="2000" b="1" dirty="0" smtClean="0"/>
              <a:t>DB</a:t>
            </a:r>
          </a:p>
          <a:p>
            <a:pPr>
              <a:buFont typeface="Wingdings" panose="05000000000000000000" pitchFamily="2" charset="2"/>
              <a:buNone/>
            </a:pPr>
            <a:endParaRPr lang="en-US" altLang="zh-CN" sz="2000" b="1" dirty="0" smtClean="0"/>
          </a:p>
        </p:txBody>
      </p:sp>
      <p:sp>
        <p:nvSpPr>
          <p:cNvPr id="101380" name="AutoShape 4">
            <a:hlinkClick r:id="rId2" action="ppaction://hlinksldjump" highlightClick="1">
              <a:snd r:embed="rId3" name="projctor.wav"/>
            </a:hlinkClick>
          </p:cNvPr>
          <p:cNvSpPr>
            <a:spLocks noChangeArrowheads="1"/>
          </p:cNvSpPr>
          <p:nvPr/>
        </p:nvSpPr>
        <p:spPr bwMode="auto">
          <a:xfrm>
            <a:off x="7644161" y="582465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880514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156939" y="334286"/>
            <a:ext cx="7772400" cy="577850"/>
          </a:xfrm>
        </p:spPr>
        <p:txBody>
          <a:bodyPr vert="horz" lIns="91440" tIns="45720" rIns="91440" bIns="45720" rtlCol="0" anchor="ctr">
            <a:normAutofit/>
          </a:bodyPr>
          <a:lstStyle/>
          <a:p>
            <a:r>
              <a:rPr lang="en-US" altLang="zh-CN" sz="3200" dirty="0"/>
              <a:t>1.5 </a:t>
            </a:r>
            <a:r>
              <a:rPr lang="zh-CN" altLang="en-US" sz="3200" dirty="0"/>
              <a:t>数据库访问过程</a:t>
            </a:r>
            <a:endParaRPr lang="en-US" altLang="zh-CN" sz="3200" dirty="0"/>
          </a:p>
        </p:txBody>
      </p:sp>
      <p:sp>
        <p:nvSpPr>
          <p:cNvPr id="102403" name="Rectangle 3"/>
          <p:cNvSpPr>
            <a:spLocks noGrp="1" noChangeArrowheads="1"/>
          </p:cNvSpPr>
          <p:nvPr>
            <p:ph idx="1"/>
          </p:nvPr>
        </p:nvSpPr>
        <p:spPr bwMode="auto">
          <a:xfrm>
            <a:off x="1271239" y="1252654"/>
            <a:ext cx="7772400" cy="48768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smtClean="0">
                <a:ea typeface="黑体" panose="02010609060101010101" pitchFamily="49" charset="-122"/>
              </a:rPr>
              <a:t>1.5.1</a:t>
            </a:r>
            <a:r>
              <a:rPr lang="zh-CN" altLang="en-US" sz="2400" b="1" smtClean="0">
                <a:ea typeface="黑体" panose="02010609060101010101" pitchFamily="49" charset="-122"/>
              </a:rPr>
              <a:t>从数据库中读取记录的过程</a:t>
            </a:r>
          </a:p>
          <a:p>
            <a:pPr>
              <a:buFont typeface="Wingdings" panose="05000000000000000000" pitchFamily="2" charset="2"/>
              <a:buNone/>
            </a:pPr>
            <a:endParaRPr lang="en-US" altLang="zh-CN" sz="2400" b="1" smtClean="0"/>
          </a:p>
        </p:txBody>
      </p:sp>
      <p:graphicFrame>
        <p:nvGraphicFramePr>
          <p:cNvPr id="102404" name="Object 4"/>
          <p:cNvGraphicFramePr>
            <a:graphicFrameLocks noChangeAspect="1"/>
          </p:cNvGraphicFramePr>
          <p:nvPr>
            <p:extLst>
              <p:ext uri="{D42A27DB-BD31-4B8C-83A1-F6EECF244321}">
                <p14:modId xmlns:p14="http://schemas.microsoft.com/office/powerpoint/2010/main" val="4046512230"/>
              </p:ext>
            </p:extLst>
          </p:nvPr>
        </p:nvGraphicFramePr>
        <p:xfrm>
          <a:off x="1576039" y="1862254"/>
          <a:ext cx="6934200" cy="3859213"/>
        </p:xfrm>
        <a:graphic>
          <a:graphicData uri="http://schemas.openxmlformats.org/presentationml/2006/ole">
            <mc:AlternateContent xmlns:mc="http://schemas.openxmlformats.org/markup-compatibility/2006">
              <mc:Choice xmlns:v="urn:schemas-microsoft-com:vml" Requires="v">
                <p:oleObj spid="_x0000_s11377" name="图片" r:id="rId3" imgW="5915025" imgH="3295650" progId="Word.Picture.8">
                  <p:embed/>
                </p:oleObj>
              </mc:Choice>
              <mc:Fallback>
                <p:oleObj name="图片" r:id="rId3" imgW="5915025" imgH="3295650" progId="Word.Picture.8">
                  <p:embed/>
                  <p:pic>
                    <p:nvPicPr>
                      <p:cNvPr id="1024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039" y="1862254"/>
                        <a:ext cx="69342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05" name="AutoShape 5">
            <a:hlinkClick r:id="rId5" action="ppaction://hlinksldjump" highlightClick="1">
              <a:snd r:embed="rId6" name="projctor.wav"/>
            </a:hlinkClick>
          </p:cNvPr>
          <p:cNvSpPr>
            <a:spLocks noChangeArrowheads="1"/>
          </p:cNvSpPr>
          <p:nvPr/>
        </p:nvSpPr>
        <p:spPr bwMode="auto">
          <a:xfrm>
            <a:off x="7443439" y="582465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158464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26688" y="250902"/>
            <a:ext cx="7772400" cy="577850"/>
          </a:xfrm>
        </p:spPr>
        <p:txBody>
          <a:bodyPr vert="horz" lIns="91440" tIns="45720" rIns="91440" bIns="45720" rtlCol="0" anchor="ctr">
            <a:normAutofit/>
          </a:bodyPr>
          <a:lstStyle/>
          <a:p>
            <a:r>
              <a:rPr lang="en-US" altLang="zh-CN" sz="3200" dirty="0"/>
              <a:t>1.5 </a:t>
            </a:r>
            <a:r>
              <a:rPr lang="zh-CN" altLang="en-US" sz="3200" dirty="0"/>
              <a:t>数据库访问过程</a:t>
            </a:r>
            <a:endParaRPr lang="en-US" altLang="zh-CN" sz="3200" dirty="0"/>
          </a:p>
        </p:txBody>
      </p:sp>
      <p:sp>
        <p:nvSpPr>
          <p:cNvPr id="103427" name="Rectangle 3"/>
          <p:cNvSpPr>
            <a:spLocks noGrp="1" noChangeArrowheads="1"/>
          </p:cNvSpPr>
          <p:nvPr>
            <p:ph idx="1"/>
          </p:nvPr>
        </p:nvSpPr>
        <p:spPr bwMode="auto">
          <a:xfrm>
            <a:off x="726687" y="1317702"/>
            <a:ext cx="8740697" cy="5138854"/>
          </a:xfrm>
        </p:spPr>
        <p:txBody>
          <a:bodyPr wrap="square" numCol="1" anchor="t" anchorCtr="0" compatLnSpc="1">
            <a:prstTxWarp prst="textNoShape">
              <a:avLst/>
            </a:prstTxWarp>
            <a:normAutofit/>
          </a:bodyPr>
          <a:lstStyle/>
          <a:p>
            <a:pPr algn="just">
              <a:buFont typeface="Wingdings" panose="05000000000000000000" pitchFamily="2" charset="2"/>
              <a:buNone/>
            </a:pPr>
            <a:r>
              <a:rPr lang="en-US" altLang="zh-CN" sz="2400" b="1" dirty="0" smtClean="0"/>
              <a:t>         </a:t>
            </a:r>
            <a:r>
              <a:rPr lang="zh-CN" altLang="en-US" sz="2400" b="1" dirty="0" smtClean="0"/>
              <a:t>在数据库系统中，当一个应用程序或用户需要存取数据库中的数据时，应用程序、</a:t>
            </a:r>
            <a:r>
              <a:rPr lang="en-US" altLang="zh-CN" sz="2400" b="1" dirty="0" smtClean="0"/>
              <a:t>DBMS</a:t>
            </a:r>
            <a:r>
              <a:rPr lang="zh-CN" altLang="en-US" sz="2400" b="1" dirty="0" smtClean="0"/>
              <a:t>、操作系统、硬件等几个方面必须协同工作，共同完成用户的请求。这是一个较为复杂的过程，其中</a:t>
            </a:r>
            <a:r>
              <a:rPr lang="en-US" altLang="zh-CN" sz="2400" b="1" dirty="0" smtClean="0"/>
              <a:t>DBMS</a:t>
            </a:r>
            <a:r>
              <a:rPr lang="zh-CN" altLang="en-US" sz="2400" b="1" dirty="0" smtClean="0"/>
              <a:t>起着关键的中介作用。</a:t>
            </a:r>
          </a:p>
          <a:p>
            <a:pPr algn="just">
              <a:buFont typeface="Wingdings" panose="05000000000000000000" pitchFamily="2" charset="2"/>
              <a:buNone/>
            </a:pPr>
            <a:r>
              <a:rPr lang="zh-CN" altLang="en-US" sz="2400" b="1" dirty="0" smtClean="0"/>
              <a:t>         应用程序（或用户）从数据库读取一个数据通常需要以下步骤：</a:t>
            </a:r>
          </a:p>
          <a:p>
            <a:pPr algn="just">
              <a:buFont typeface="Wingdings" panose="05000000000000000000" pitchFamily="2" charset="2"/>
              <a:buNone/>
            </a:pPr>
            <a:r>
              <a:rPr lang="en-US" altLang="zh-CN" sz="2400" b="1" dirty="0" smtClean="0"/>
              <a:t>1. </a:t>
            </a:r>
            <a:r>
              <a:rPr lang="zh-CN" altLang="en-US" sz="2400" b="1" dirty="0" smtClean="0"/>
              <a:t>应用程序（或用户）</a:t>
            </a:r>
            <a:r>
              <a:rPr lang="en-US" altLang="zh-CN" sz="2400" b="1" dirty="0" smtClean="0"/>
              <a:t>A</a:t>
            </a:r>
            <a:r>
              <a:rPr lang="zh-CN" altLang="en-US" sz="2400" b="1" dirty="0" smtClean="0"/>
              <a:t>向</a:t>
            </a:r>
            <a:r>
              <a:rPr lang="en-US" altLang="zh-CN" sz="2400" b="1" dirty="0" smtClean="0"/>
              <a:t>DBMS</a:t>
            </a:r>
            <a:r>
              <a:rPr lang="zh-CN" altLang="en-US" sz="2400" b="1" dirty="0" smtClean="0"/>
              <a:t>发出从数据库中读数据记录的命令；</a:t>
            </a:r>
          </a:p>
          <a:p>
            <a:pPr algn="just">
              <a:buFont typeface="Wingdings" panose="05000000000000000000" pitchFamily="2" charset="2"/>
              <a:buNone/>
            </a:pPr>
            <a:r>
              <a:rPr lang="en-US" altLang="zh-CN" sz="2400" b="1" dirty="0" smtClean="0"/>
              <a:t>2. DBMS</a:t>
            </a:r>
            <a:r>
              <a:rPr lang="zh-CN" altLang="en-US" sz="2400" b="1" dirty="0" smtClean="0"/>
              <a:t>对该命令进行语法检查、语义检查，并调用应用程序</a:t>
            </a:r>
            <a:r>
              <a:rPr lang="en-US" altLang="zh-CN" sz="2400" b="1" dirty="0" smtClean="0"/>
              <a:t>A</a:t>
            </a:r>
            <a:r>
              <a:rPr lang="zh-CN" altLang="en-US" sz="2400" b="1" dirty="0" smtClean="0"/>
              <a:t>对应的子模式，检查</a:t>
            </a:r>
            <a:r>
              <a:rPr lang="en-US" altLang="zh-CN" sz="2400" b="1" dirty="0" smtClean="0"/>
              <a:t>A</a:t>
            </a:r>
            <a:r>
              <a:rPr lang="zh-CN" altLang="en-US" sz="2400" b="1" dirty="0" smtClean="0"/>
              <a:t>的存取权限，决定是否执行命令，如果拒绝执行，则向用户返回错误信息；</a:t>
            </a:r>
          </a:p>
          <a:p>
            <a:pPr algn="just">
              <a:buFont typeface="Wingdings" panose="05000000000000000000" pitchFamily="2" charset="2"/>
              <a:buNone/>
            </a:pPr>
            <a:r>
              <a:rPr lang="zh-CN" altLang="en-US" sz="2400" b="1" dirty="0" smtClean="0"/>
              <a:t> </a:t>
            </a:r>
          </a:p>
          <a:p>
            <a:pPr>
              <a:buFont typeface="Wingdings" panose="05000000000000000000" pitchFamily="2" charset="2"/>
              <a:buNone/>
            </a:pPr>
            <a:endParaRPr lang="en-US" altLang="zh-CN" sz="2400" b="1" dirty="0" smtClean="0"/>
          </a:p>
        </p:txBody>
      </p:sp>
      <p:sp>
        <p:nvSpPr>
          <p:cNvPr id="103428" name="AutoShape 4">
            <a:hlinkClick r:id="rId2" action="ppaction://hlinksldjump" highlightClick="1">
              <a:snd r:embed="rId3" name="projctor.wav"/>
            </a:hlinkClick>
          </p:cNvPr>
          <p:cNvSpPr>
            <a:spLocks noChangeArrowheads="1"/>
          </p:cNvSpPr>
          <p:nvPr/>
        </p:nvSpPr>
        <p:spPr bwMode="auto">
          <a:xfrm>
            <a:off x="7432288" y="5813502"/>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470693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91375" y="317811"/>
            <a:ext cx="7772400" cy="577850"/>
          </a:xfrm>
        </p:spPr>
        <p:txBody>
          <a:bodyPr vert="horz" lIns="91440" tIns="45720" rIns="91440" bIns="45720" rtlCol="0" anchor="ctr">
            <a:normAutofit/>
          </a:bodyPr>
          <a:lstStyle/>
          <a:p>
            <a:r>
              <a:rPr lang="en-US" altLang="zh-CN" sz="3200" dirty="0"/>
              <a:t>1.5 </a:t>
            </a:r>
            <a:r>
              <a:rPr lang="zh-CN" altLang="en-US" sz="3200" dirty="0"/>
              <a:t>数据库访问过程</a:t>
            </a:r>
            <a:endParaRPr lang="en-US" altLang="zh-CN" sz="3200" dirty="0"/>
          </a:p>
        </p:txBody>
      </p:sp>
      <p:sp>
        <p:nvSpPr>
          <p:cNvPr id="100355" name="Rectangle 3"/>
          <p:cNvSpPr>
            <a:spLocks noGrp="1" noChangeArrowheads="1"/>
          </p:cNvSpPr>
          <p:nvPr>
            <p:ph idx="1"/>
          </p:nvPr>
        </p:nvSpPr>
        <p:spPr>
          <a:xfrm>
            <a:off x="691375" y="1068659"/>
            <a:ext cx="9121698" cy="5254082"/>
          </a:xfrm>
        </p:spPr>
        <p:txBody>
          <a:bodyPr>
            <a:normAutofit/>
          </a:bodyPr>
          <a:lstStyle/>
          <a:p>
            <a:pPr algn="just" fontAlgn="auto">
              <a:lnSpc>
                <a:spcPct val="110000"/>
              </a:lnSpc>
              <a:spcAft>
                <a:spcPts val="0"/>
              </a:spcAft>
              <a:buFont typeface="Wingdings" panose="05000000000000000000" pitchFamily="2" charset="2"/>
              <a:buNone/>
              <a:defRPr/>
            </a:pPr>
            <a:r>
              <a:rPr lang="en-US" altLang="zh-CN" sz="2000" b="1" dirty="0"/>
              <a:t>3. </a:t>
            </a:r>
            <a:r>
              <a:rPr lang="zh-CN" altLang="en-US" sz="2000" b="1" dirty="0"/>
              <a:t>在决定执行该命令后，</a:t>
            </a:r>
            <a:r>
              <a:rPr lang="en-US" altLang="zh-CN" sz="2000" b="1" dirty="0"/>
              <a:t>DBMS</a:t>
            </a:r>
            <a:r>
              <a:rPr lang="zh-CN" altLang="en-US" sz="2000" b="1" dirty="0"/>
              <a:t>调用模式，依据子模式</a:t>
            </a:r>
            <a:r>
              <a:rPr lang="en-US" altLang="zh-CN" sz="2000" b="1" dirty="0"/>
              <a:t>/</a:t>
            </a:r>
            <a:r>
              <a:rPr lang="zh-CN" altLang="en-US" sz="2000" b="1" dirty="0"/>
              <a:t>模式映象的定义，确定应读入模式中的哪些记录；</a:t>
            </a:r>
          </a:p>
          <a:p>
            <a:pPr algn="just" fontAlgn="auto">
              <a:lnSpc>
                <a:spcPct val="110000"/>
              </a:lnSpc>
              <a:spcAft>
                <a:spcPts val="0"/>
              </a:spcAft>
              <a:buFont typeface="Wingdings" panose="05000000000000000000" pitchFamily="2" charset="2"/>
              <a:buNone/>
              <a:defRPr/>
            </a:pPr>
            <a:r>
              <a:rPr lang="en-US" altLang="zh-CN" sz="2000" b="1" dirty="0"/>
              <a:t>4. DBMS</a:t>
            </a:r>
            <a:r>
              <a:rPr lang="zh-CN" altLang="en-US" sz="2000" b="1" dirty="0"/>
              <a:t>调用物理模式，依据模式</a:t>
            </a:r>
            <a:r>
              <a:rPr lang="en-US" altLang="zh-CN" sz="2000" b="1" dirty="0"/>
              <a:t>/</a:t>
            </a:r>
            <a:r>
              <a:rPr lang="zh-CN" altLang="en-US" sz="2000" b="1" dirty="0"/>
              <a:t>物理模式映象的定义，决定从哪个文件、用什么存取方式、读入哪个或哪些物理记录；</a:t>
            </a:r>
          </a:p>
          <a:p>
            <a:pPr algn="just" fontAlgn="auto">
              <a:lnSpc>
                <a:spcPct val="110000"/>
              </a:lnSpc>
              <a:spcAft>
                <a:spcPts val="0"/>
              </a:spcAft>
              <a:buFont typeface="Wingdings" panose="05000000000000000000" pitchFamily="2" charset="2"/>
              <a:buNone/>
              <a:defRPr/>
            </a:pPr>
            <a:r>
              <a:rPr lang="en-US" altLang="zh-CN" sz="2000" b="1" dirty="0"/>
              <a:t>5. DBMS</a:t>
            </a:r>
            <a:r>
              <a:rPr lang="zh-CN" altLang="en-US" sz="2000" b="1" dirty="0"/>
              <a:t>向操作系统发出执行读取所需物理记录的命令；</a:t>
            </a:r>
          </a:p>
          <a:p>
            <a:pPr algn="just" fontAlgn="auto">
              <a:lnSpc>
                <a:spcPct val="110000"/>
              </a:lnSpc>
              <a:spcAft>
                <a:spcPts val="0"/>
              </a:spcAft>
              <a:buFont typeface="Wingdings" panose="05000000000000000000" pitchFamily="2" charset="2"/>
              <a:buNone/>
              <a:defRPr/>
            </a:pPr>
            <a:r>
              <a:rPr lang="en-US" altLang="zh-CN" sz="2000" b="1" dirty="0"/>
              <a:t>6. </a:t>
            </a:r>
            <a:r>
              <a:rPr lang="zh-CN" altLang="en-US" sz="2000" b="1" dirty="0"/>
              <a:t>操作系统执行读数据的有关操作；</a:t>
            </a:r>
          </a:p>
          <a:p>
            <a:pPr algn="just" fontAlgn="auto">
              <a:lnSpc>
                <a:spcPct val="110000"/>
              </a:lnSpc>
              <a:spcAft>
                <a:spcPts val="0"/>
              </a:spcAft>
              <a:buFont typeface="Wingdings" panose="05000000000000000000" pitchFamily="2" charset="2"/>
              <a:buNone/>
              <a:defRPr/>
            </a:pPr>
            <a:r>
              <a:rPr lang="en-US" altLang="zh-CN" sz="2000" b="1" dirty="0"/>
              <a:t>7. </a:t>
            </a:r>
            <a:r>
              <a:rPr lang="zh-CN" altLang="en-US" sz="2000" b="1" dirty="0"/>
              <a:t>操作系统将数据从数据库的存储区送到系统缓冲区；</a:t>
            </a:r>
          </a:p>
          <a:p>
            <a:pPr algn="just" fontAlgn="auto">
              <a:lnSpc>
                <a:spcPct val="110000"/>
              </a:lnSpc>
              <a:spcAft>
                <a:spcPts val="0"/>
              </a:spcAft>
              <a:buFont typeface="Wingdings" panose="05000000000000000000" pitchFamily="2" charset="2"/>
              <a:buNone/>
              <a:defRPr/>
            </a:pPr>
            <a:r>
              <a:rPr lang="en-US" altLang="zh-CN" sz="2000" b="1" dirty="0"/>
              <a:t>8. DBMS</a:t>
            </a:r>
            <a:r>
              <a:rPr lang="zh-CN" altLang="en-US" sz="2000" b="1" dirty="0"/>
              <a:t>依据子模式</a:t>
            </a:r>
            <a:r>
              <a:rPr lang="en-US" altLang="zh-CN" sz="2000" b="1" dirty="0"/>
              <a:t>/</a:t>
            </a:r>
            <a:r>
              <a:rPr lang="zh-CN" altLang="en-US" sz="2000" b="1" dirty="0"/>
              <a:t>模式映象的定义，导出应用程序</a:t>
            </a:r>
            <a:r>
              <a:rPr lang="en-US" altLang="zh-CN" sz="2000" b="1" dirty="0"/>
              <a:t>A</a:t>
            </a:r>
            <a:r>
              <a:rPr lang="zh-CN" altLang="en-US" sz="2000" b="1" dirty="0"/>
              <a:t>所要读取记录的格式；</a:t>
            </a:r>
          </a:p>
          <a:p>
            <a:pPr algn="just" fontAlgn="auto">
              <a:lnSpc>
                <a:spcPct val="110000"/>
              </a:lnSpc>
              <a:spcAft>
                <a:spcPts val="0"/>
              </a:spcAft>
              <a:buFont typeface="Wingdings" panose="05000000000000000000" pitchFamily="2" charset="2"/>
              <a:buNone/>
              <a:defRPr/>
            </a:pPr>
            <a:r>
              <a:rPr lang="en-US" altLang="zh-CN" sz="2000" b="1" dirty="0"/>
              <a:t>9. DBMS</a:t>
            </a:r>
            <a:r>
              <a:rPr lang="zh-CN" altLang="en-US" sz="2000" b="1" dirty="0"/>
              <a:t>将数据记录从系统缓冲区传送到应用程序</a:t>
            </a:r>
            <a:r>
              <a:rPr lang="en-US" altLang="zh-CN" sz="2000" b="1" dirty="0"/>
              <a:t>A</a:t>
            </a:r>
            <a:r>
              <a:rPr lang="zh-CN" altLang="en-US" sz="2000" b="1" dirty="0"/>
              <a:t>的用户工作区；</a:t>
            </a:r>
          </a:p>
          <a:p>
            <a:pPr algn="just" fontAlgn="auto">
              <a:lnSpc>
                <a:spcPct val="110000"/>
              </a:lnSpc>
              <a:spcAft>
                <a:spcPts val="0"/>
              </a:spcAft>
              <a:buFont typeface="Wingdings" panose="05000000000000000000" pitchFamily="2" charset="2"/>
              <a:buNone/>
              <a:defRPr/>
            </a:pPr>
            <a:r>
              <a:rPr lang="en-US" altLang="zh-CN" sz="2000" b="1" dirty="0"/>
              <a:t>10. DBMS</a:t>
            </a:r>
            <a:r>
              <a:rPr lang="zh-CN" altLang="en-US" sz="2000" b="1" dirty="0"/>
              <a:t>向应用程序返回命令执行情况的状态信息。</a:t>
            </a:r>
          </a:p>
          <a:p>
            <a:pPr algn="just" fontAlgn="auto">
              <a:lnSpc>
                <a:spcPct val="110000"/>
              </a:lnSpc>
              <a:spcAft>
                <a:spcPts val="0"/>
              </a:spcAft>
              <a:buFont typeface="Wingdings" panose="05000000000000000000" pitchFamily="2" charset="2"/>
              <a:buNone/>
              <a:defRPr/>
            </a:pPr>
            <a:r>
              <a:rPr lang="zh-CN" altLang="en-US" sz="2000" b="1" dirty="0"/>
              <a:t>图中显示了应用程序（用户）从数据库中读取记录的过程。执行其他操作的过程也与此类似。</a:t>
            </a:r>
          </a:p>
          <a:p>
            <a:pPr fontAlgn="auto">
              <a:spcAft>
                <a:spcPts val="0"/>
              </a:spcAft>
              <a:buFont typeface="Wingdings" panose="05000000000000000000" pitchFamily="2" charset="2"/>
              <a:buNone/>
              <a:defRPr/>
            </a:pPr>
            <a:endParaRPr lang="en-US" altLang="zh-CN" sz="2000" b="1" dirty="0"/>
          </a:p>
        </p:txBody>
      </p:sp>
      <p:sp>
        <p:nvSpPr>
          <p:cNvPr id="104452" name="AutoShape 4">
            <a:hlinkClick r:id="rId2" action="ppaction://hlinksldjump" highlightClick="1">
              <a:snd r:embed="rId3" name="projctor.wav"/>
            </a:hlinkClick>
          </p:cNvPr>
          <p:cNvSpPr>
            <a:spLocks noChangeArrowheads="1"/>
          </p:cNvSpPr>
          <p:nvPr/>
        </p:nvSpPr>
        <p:spPr bwMode="auto">
          <a:xfrm>
            <a:off x="6863575" y="5869259"/>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562099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50194" y="395236"/>
            <a:ext cx="8318810" cy="577850"/>
          </a:xfrm>
        </p:spPr>
        <p:txBody>
          <a:bodyPr vert="horz" lIns="91440" tIns="45720" rIns="91440" bIns="45720" rtlCol="0" anchor="ctr">
            <a:normAutofit/>
          </a:bodyPr>
          <a:lstStyle/>
          <a:p>
            <a:r>
              <a:rPr lang="en-US" altLang="zh-CN" sz="3200" dirty="0"/>
              <a:t>1.6 </a:t>
            </a:r>
            <a:r>
              <a:rPr lang="zh-CN" altLang="en-US" sz="3200" dirty="0"/>
              <a:t>数据库系统特点</a:t>
            </a:r>
            <a:r>
              <a:rPr lang="en-US" altLang="zh-CN" sz="3200" dirty="0"/>
              <a:t>(the characteristic of DBS) </a:t>
            </a:r>
          </a:p>
        </p:txBody>
      </p:sp>
      <p:sp>
        <p:nvSpPr>
          <p:cNvPr id="101379" name="Rectangle 3"/>
          <p:cNvSpPr>
            <a:spLocks noGrp="1" noChangeArrowheads="1"/>
          </p:cNvSpPr>
          <p:nvPr>
            <p:ph idx="1"/>
          </p:nvPr>
        </p:nvSpPr>
        <p:spPr>
          <a:xfrm>
            <a:off x="462591" y="1209907"/>
            <a:ext cx="7772400" cy="4953000"/>
          </a:xfrm>
        </p:spPr>
        <p:txBody>
          <a:bodyPr>
            <a:normAutofit fontScale="92500" lnSpcReduction="20000"/>
          </a:bodyPr>
          <a:lstStyle/>
          <a:p>
            <a:pPr marL="609600" indent="-609600" algn="just" fontAlgn="auto">
              <a:spcAft>
                <a:spcPts val="0"/>
              </a:spcAft>
              <a:buFont typeface="Arial" panose="020B0604020202020204" pitchFamily="34" charset="0"/>
              <a:buNone/>
              <a:defRPr/>
            </a:pPr>
            <a:r>
              <a:rPr lang="en-US" altLang="zh-CN" sz="2000" b="1" dirty="0">
                <a:latin typeface="Arial" panose="020B0604020202020204" pitchFamily="34" charset="0"/>
                <a:ea typeface="黑体" panose="02010609060101010101" pitchFamily="49" charset="-122"/>
              </a:rPr>
              <a:t>1</a:t>
            </a:r>
            <a:r>
              <a:rPr lang="zh-CN" altLang="en-US" sz="2000" b="1" dirty="0">
                <a:latin typeface="Arial" panose="020B0604020202020204" pitchFamily="34" charset="0"/>
                <a:ea typeface="黑体" panose="02010609060101010101" pitchFamily="49" charset="-122"/>
              </a:rPr>
              <a:t>、数据结构化</a:t>
            </a:r>
            <a:endParaRPr lang="zh-CN" altLang="en-US" sz="2000" b="1" dirty="0">
              <a:latin typeface="Arial" panose="020B0604020202020204" pitchFamily="34" charset="0"/>
              <a:cs typeface="Arial" panose="020B0604020202020204" pitchFamily="34" charset="0"/>
            </a:endParaRPr>
          </a:p>
          <a:p>
            <a:pPr marL="609600" indent="-609600" algn="just" fontAlgn="auto">
              <a:spcAft>
                <a:spcPts val="0"/>
              </a:spcAft>
              <a:buFont typeface="Arial" panose="020B0604020202020204" pitchFamily="34" charset="0"/>
              <a:buNone/>
              <a:defRPr/>
            </a:pPr>
            <a:endParaRPr lang="zh-CN" altLang="en-US" sz="2000" b="1" dirty="0"/>
          </a:p>
          <a:p>
            <a:pPr marL="609600" indent="-609600" algn="just" fontAlgn="auto">
              <a:spcAft>
                <a:spcPts val="0"/>
              </a:spcAft>
              <a:buFont typeface="Arial" panose="020B0604020202020204" pitchFamily="34" charset="0"/>
              <a:buNone/>
              <a:defRPr/>
            </a:pPr>
            <a:endParaRPr lang="zh-CN" altLang="en-US" sz="2000" b="1" dirty="0"/>
          </a:p>
          <a:p>
            <a:pPr marL="609600" indent="-609600" algn="just" fontAlgn="auto">
              <a:spcAft>
                <a:spcPts val="0"/>
              </a:spcAft>
              <a:buFont typeface="Arial" panose="020B0604020202020204" pitchFamily="34" charset="0"/>
              <a:buNone/>
              <a:defRPr/>
            </a:pPr>
            <a:endParaRPr lang="zh-CN" altLang="en-US" sz="2000" b="1" dirty="0"/>
          </a:p>
          <a:p>
            <a:pPr marL="609600" indent="-609600" algn="just" fontAlgn="auto">
              <a:spcAft>
                <a:spcPts val="0"/>
              </a:spcAft>
              <a:buFont typeface="Arial" panose="020B0604020202020204" pitchFamily="34" charset="0"/>
              <a:buNone/>
              <a:defRPr/>
            </a:pPr>
            <a:r>
              <a:rPr lang="en-US" altLang="zh-CN" sz="2000" b="1" dirty="0"/>
              <a:t>·</a:t>
            </a:r>
            <a:r>
              <a:rPr lang="zh-CN" altLang="en-US" sz="2000" b="1" dirty="0"/>
              <a:t>表示数据间的联系</a:t>
            </a:r>
          </a:p>
          <a:p>
            <a:pPr marL="609600" indent="-609600" algn="just" fontAlgn="auto">
              <a:spcAft>
                <a:spcPts val="0"/>
              </a:spcAft>
              <a:buFont typeface="Arial" panose="020B0604020202020204" pitchFamily="34" charset="0"/>
              <a:buNone/>
              <a:defRPr/>
            </a:pPr>
            <a:r>
              <a:rPr lang="en-US" altLang="zh-CN" sz="2000" b="1" dirty="0"/>
              <a:t>·</a:t>
            </a:r>
            <a:r>
              <a:rPr lang="zh-CN" altLang="en-US" sz="2000" b="1" dirty="0"/>
              <a:t>可交叉使用</a:t>
            </a:r>
          </a:p>
          <a:p>
            <a:pPr marL="609600" indent="-609600" algn="just" fontAlgn="auto">
              <a:spcAft>
                <a:spcPts val="0"/>
              </a:spcAft>
              <a:buFont typeface="Arial" panose="020B0604020202020204" pitchFamily="34" charset="0"/>
              <a:buNone/>
              <a:defRPr/>
            </a:pPr>
            <a:r>
              <a:rPr lang="en-US" altLang="zh-CN" sz="2000" b="1" dirty="0">
                <a:ea typeface="黑体" panose="02010609060101010101" pitchFamily="49" charset="-122"/>
              </a:rPr>
              <a:t>2 </a:t>
            </a:r>
            <a:r>
              <a:rPr lang="zh-CN" altLang="en-US" sz="2000" b="1" dirty="0">
                <a:latin typeface="Arial" panose="020B0604020202020204" pitchFamily="34" charset="0"/>
                <a:ea typeface="黑体" panose="02010609060101010101" pitchFamily="49" charset="-122"/>
              </a:rPr>
              <a:t>、</a:t>
            </a:r>
            <a:r>
              <a:rPr lang="zh-CN" altLang="en-US" sz="2000" b="1" dirty="0">
                <a:ea typeface="黑体" panose="02010609060101010101" pitchFamily="49" charset="-122"/>
              </a:rPr>
              <a:t>数据共享性高</a:t>
            </a:r>
            <a:endParaRPr lang="zh-CN" altLang="en-US" sz="2000" b="1" dirty="0"/>
          </a:p>
          <a:p>
            <a:pPr marL="609600" indent="-609600" algn="just" fontAlgn="auto">
              <a:spcAft>
                <a:spcPts val="0"/>
              </a:spcAft>
              <a:buFont typeface="Arial" panose="020B0604020202020204" pitchFamily="34" charset="0"/>
              <a:buNone/>
              <a:defRPr/>
            </a:pPr>
            <a:r>
              <a:rPr lang="en-US" altLang="zh-CN" sz="2000" b="1" dirty="0"/>
              <a:t>(a)</a:t>
            </a:r>
            <a:r>
              <a:rPr lang="zh-CN" altLang="en-US" sz="2000" b="1" dirty="0"/>
              <a:t>数据项一级；</a:t>
            </a:r>
          </a:p>
          <a:p>
            <a:pPr marL="609600" indent="-609600" algn="just" fontAlgn="auto">
              <a:spcAft>
                <a:spcPts val="0"/>
              </a:spcAft>
              <a:buFont typeface="Arial" panose="020B0604020202020204" pitchFamily="34" charset="0"/>
              <a:buNone/>
              <a:defRPr/>
            </a:pPr>
            <a:r>
              <a:rPr lang="en-US" altLang="zh-CN" sz="2000" b="1" dirty="0"/>
              <a:t>(b) </a:t>
            </a:r>
            <a:r>
              <a:rPr lang="zh-CN" altLang="en-US" sz="2000" b="1" dirty="0"/>
              <a:t>模式数据全体共享（授权）；</a:t>
            </a:r>
          </a:p>
          <a:p>
            <a:pPr marL="609600" indent="-609600" algn="just" fontAlgn="auto">
              <a:spcAft>
                <a:spcPts val="0"/>
              </a:spcAft>
              <a:buFont typeface="Arial" panose="020B0604020202020204" pitchFamily="34" charset="0"/>
              <a:buNone/>
              <a:defRPr/>
            </a:pPr>
            <a:r>
              <a:rPr lang="en-US" altLang="zh-CN" sz="2000" b="1" dirty="0"/>
              <a:t>(c) </a:t>
            </a:r>
            <a:r>
              <a:rPr lang="zh-CN" altLang="en-US" sz="2000" b="1" dirty="0"/>
              <a:t>新的应用。</a:t>
            </a:r>
          </a:p>
          <a:p>
            <a:pPr marL="609600" indent="-609600" algn="just" fontAlgn="auto">
              <a:spcAft>
                <a:spcPts val="0"/>
              </a:spcAft>
              <a:buFont typeface="Arial" panose="020B0604020202020204" pitchFamily="34" charset="0"/>
              <a:buNone/>
              <a:defRPr/>
            </a:pPr>
            <a:r>
              <a:rPr lang="en-US" altLang="zh-CN" sz="2000" b="1" dirty="0">
                <a:latin typeface="Arial" panose="020B0604020202020204" pitchFamily="34" charset="0"/>
                <a:ea typeface="黑体" panose="02010609060101010101" pitchFamily="49" charset="-122"/>
              </a:rPr>
              <a:t>3 </a:t>
            </a:r>
            <a:r>
              <a:rPr lang="zh-CN" altLang="en-US" sz="2000" b="1" dirty="0">
                <a:latin typeface="Arial" panose="020B0604020202020204" pitchFamily="34" charset="0"/>
                <a:ea typeface="黑体" panose="02010609060101010101" pitchFamily="49" charset="-122"/>
              </a:rPr>
              <a:t>、数据冗余低（</a:t>
            </a:r>
            <a:r>
              <a:rPr lang="en-US" altLang="zh-CN" sz="2000" b="1" dirty="0">
                <a:latin typeface="Arial" panose="020B0604020202020204" pitchFamily="34" charset="0"/>
                <a:ea typeface="黑体" panose="02010609060101010101" pitchFamily="49" charset="-122"/>
              </a:rPr>
              <a:t>redundancy</a:t>
            </a:r>
            <a:r>
              <a:rPr lang="zh-CN" altLang="en-US" sz="2000" b="1" dirty="0">
                <a:latin typeface="Arial" panose="020B0604020202020204" pitchFamily="34" charset="0"/>
                <a:ea typeface="黑体" panose="02010609060101010101" pitchFamily="49" charset="-122"/>
              </a:rPr>
              <a:t>）</a:t>
            </a:r>
          </a:p>
          <a:p>
            <a:pPr marL="609600" indent="-609600" algn="just" fontAlgn="auto">
              <a:spcAft>
                <a:spcPts val="0"/>
              </a:spcAft>
              <a:buFont typeface="Arial" panose="020B0604020202020204" pitchFamily="34" charset="0"/>
              <a:buNone/>
              <a:defRPr/>
            </a:pPr>
            <a:r>
              <a:rPr lang="zh-CN" altLang="en-US" sz="2000" b="1" dirty="0">
                <a:latin typeface="Arial" panose="020B0604020202020204" pitchFamily="34" charset="0"/>
                <a:ea typeface="黑体" panose="02010609060101010101" pitchFamily="49" charset="-122"/>
              </a:rPr>
              <a:t>                           </a:t>
            </a:r>
            <a:r>
              <a:rPr lang="en-US" altLang="zh-CN" sz="2000" b="1" dirty="0"/>
              <a:t>——</a:t>
            </a:r>
            <a:r>
              <a:rPr lang="zh-CN" altLang="en-US" sz="2000" b="1" dirty="0"/>
              <a:t>相同数据对象的重复构造与存放。</a:t>
            </a:r>
          </a:p>
          <a:p>
            <a:pPr marL="609600" indent="-609600" algn="just" fontAlgn="auto">
              <a:spcAft>
                <a:spcPts val="0"/>
              </a:spcAft>
              <a:buFont typeface="Arial" panose="020B0604020202020204" pitchFamily="34" charset="0"/>
              <a:buNone/>
              <a:defRPr/>
            </a:pPr>
            <a:r>
              <a:rPr lang="en-US" altLang="zh-CN" sz="2000" b="1" dirty="0"/>
              <a:t>1</a:t>
            </a:r>
            <a:r>
              <a:rPr lang="zh-CN" altLang="en-US" sz="2000" b="1" dirty="0"/>
              <a:t>）问题：花费空间，修改麻烦，潜在数据不一致性。</a:t>
            </a:r>
          </a:p>
          <a:p>
            <a:pPr marL="609600" indent="-609600" algn="just" fontAlgn="auto">
              <a:spcAft>
                <a:spcPts val="0"/>
              </a:spcAft>
              <a:buFont typeface="Arial" panose="020B0604020202020204" pitchFamily="34" charset="0"/>
              <a:buNone/>
              <a:defRPr/>
            </a:pPr>
            <a:r>
              <a:rPr lang="en-US" altLang="zh-CN" sz="2000" b="1" dirty="0"/>
              <a:t>2</a:t>
            </a:r>
            <a:r>
              <a:rPr lang="zh-CN" altLang="en-US" sz="2000" b="1" dirty="0"/>
              <a:t>）优点：可减少并发冲突。</a:t>
            </a:r>
          </a:p>
          <a:p>
            <a:pPr marL="609600" indent="-609600" fontAlgn="auto">
              <a:spcAft>
                <a:spcPts val="0"/>
              </a:spcAft>
              <a:buFont typeface="Arial" panose="020B0604020202020204" pitchFamily="34" charset="0"/>
              <a:buNone/>
              <a:defRPr/>
            </a:pPr>
            <a:endParaRPr lang="en-US" altLang="zh-CN" sz="2000" b="1" dirty="0"/>
          </a:p>
        </p:txBody>
      </p:sp>
      <p:grpSp>
        <p:nvGrpSpPr>
          <p:cNvPr id="105476" name="Group 4"/>
          <p:cNvGrpSpPr>
            <a:grpSpLocks/>
          </p:cNvGrpSpPr>
          <p:nvPr/>
        </p:nvGrpSpPr>
        <p:grpSpPr bwMode="auto">
          <a:xfrm>
            <a:off x="3471321" y="1286107"/>
            <a:ext cx="4754562" cy="1581150"/>
            <a:chOff x="2189" y="768"/>
            <a:chExt cx="2227" cy="804"/>
          </a:xfrm>
        </p:grpSpPr>
        <p:sp>
          <p:nvSpPr>
            <p:cNvPr id="105478" name="Rectangle 5"/>
            <p:cNvSpPr>
              <a:spLocks noChangeArrowheads="1"/>
            </p:cNvSpPr>
            <p:nvPr/>
          </p:nvSpPr>
          <p:spPr bwMode="auto">
            <a:xfrm>
              <a:off x="2197" y="1314"/>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课程</a:t>
              </a:r>
              <a:endParaRPr lang="zh-CN" altLang="en-US" sz="1000">
                <a:latin typeface="Times New Roman" panose="02020603050405020304" pitchFamily="18" charset="0"/>
                <a:ea typeface="宋体" panose="02010600030101010101" pitchFamily="2" charset="-122"/>
              </a:endParaRPr>
            </a:p>
          </p:txBody>
        </p:sp>
        <p:sp>
          <p:nvSpPr>
            <p:cNvPr id="105479" name="Rectangle 6"/>
            <p:cNvSpPr>
              <a:spLocks noChangeArrowheads="1"/>
            </p:cNvSpPr>
            <p:nvPr/>
          </p:nvSpPr>
          <p:spPr bwMode="auto">
            <a:xfrm>
              <a:off x="3569" y="1334"/>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奖惩</a:t>
              </a:r>
            </a:p>
          </p:txBody>
        </p:sp>
        <p:sp>
          <p:nvSpPr>
            <p:cNvPr id="105480" name="Rectangle 7"/>
            <p:cNvSpPr>
              <a:spLocks noChangeArrowheads="1"/>
            </p:cNvSpPr>
            <p:nvPr/>
          </p:nvSpPr>
          <p:spPr bwMode="auto">
            <a:xfrm>
              <a:off x="3569" y="1467"/>
              <a:ext cx="8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Uq</a:t>
              </a:r>
              <a:endParaRPr lang="en-US" altLang="zh-CN" sz="1000">
                <a:latin typeface="Times New Roman" panose="02020603050405020304" pitchFamily="18" charset="0"/>
                <a:ea typeface="宋体" panose="02010600030101010101" pitchFamily="2" charset="-122"/>
              </a:endParaRPr>
            </a:p>
          </p:txBody>
        </p:sp>
        <p:sp>
          <p:nvSpPr>
            <p:cNvPr id="105481" name="Rectangle 8"/>
            <p:cNvSpPr>
              <a:spLocks noChangeArrowheads="1"/>
            </p:cNvSpPr>
            <p:nvPr/>
          </p:nvSpPr>
          <p:spPr bwMode="auto">
            <a:xfrm>
              <a:off x="2197" y="786"/>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学生</a:t>
              </a:r>
            </a:p>
          </p:txBody>
        </p:sp>
        <p:sp>
          <p:nvSpPr>
            <p:cNvPr id="105482" name="Rectangle 9"/>
            <p:cNvSpPr>
              <a:spLocks noChangeArrowheads="1"/>
            </p:cNvSpPr>
            <p:nvPr/>
          </p:nvSpPr>
          <p:spPr bwMode="auto">
            <a:xfrm>
              <a:off x="2238" y="941"/>
              <a:ext cx="10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XH</a:t>
              </a:r>
              <a:endParaRPr lang="en-US" altLang="zh-CN" sz="1000">
                <a:latin typeface="Times New Roman" panose="02020603050405020304" pitchFamily="18" charset="0"/>
                <a:ea typeface="宋体" panose="02010600030101010101" pitchFamily="2" charset="-122"/>
              </a:endParaRPr>
            </a:p>
          </p:txBody>
        </p:sp>
        <p:sp>
          <p:nvSpPr>
            <p:cNvPr id="105483" name="Rectangle 10"/>
            <p:cNvSpPr>
              <a:spLocks noChangeArrowheads="1"/>
            </p:cNvSpPr>
            <p:nvPr/>
          </p:nvSpPr>
          <p:spPr bwMode="auto">
            <a:xfrm>
              <a:off x="2502" y="941"/>
              <a:ext cx="11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XM</a:t>
              </a:r>
              <a:endParaRPr lang="en-US" altLang="zh-CN" sz="1000">
                <a:latin typeface="Times New Roman" panose="02020603050405020304" pitchFamily="18" charset="0"/>
                <a:ea typeface="宋体" panose="02010600030101010101" pitchFamily="2" charset="-122"/>
              </a:endParaRPr>
            </a:p>
          </p:txBody>
        </p:sp>
        <p:sp>
          <p:nvSpPr>
            <p:cNvPr id="105484" name="Rectangle 11"/>
            <p:cNvSpPr>
              <a:spLocks noChangeArrowheads="1"/>
            </p:cNvSpPr>
            <p:nvPr/>
          </p:nvSpPr>
          <p:spPr bwMode="auto">
            <a:xfrm>
              <a:off x="2769" y="941"/>
              <a:ext cx="9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XB</a:t>
              </a:r>
              <a:endParaRPr lang="en-US" altLang="zh-CN" sz="1000">
                <a:latin typeface="Times New Roman" panose="02020603050405020304" pitchFamily="18" charset="0"/>
                <a:ea typeface="宋体" panose="02010600030101010101" pitchFamily="2" charset="-122"/>
              </a:endParaRPr>
            </a:p>
          </p:txBody>
        </p:sp>
        <p:sp>
          <p:nvSpPr>
            <p:cNvPr id="105485" name="Rectangle 12"/>
            <p:cNvSpPr>
              <a:spLocks noChangeArrowheads="1"/>
            </p:cNvSpPr>
            <p:nvPr/>
          </p:nvSpPr>
          <p:spPr bwMode="auto">
            <a:xfrm>
              <a:off x="3032" y="941"/>
              <a:ext cx="9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YL</a:t>
              </a:r>
              <a:endParaRPr lang="en-US" altLang="zh-CN" sz="1000">
                <a:latin typeface="Times New Roman" panose="02020603050405020304" pitchFamily="18" charset="0"/>
                <a:ea typeface="宋体" panose="02010600030101010101" pitchFamily="2" charset="-122"/>
              </a:endParaRPr>
            </a:p>
          </p:txBody>
        </p:sp>
        <p:sp>
          <p:nvSpPr>
            <p:cNvPr id="105486" name="Line 13"/>
            <p:cNvSpPr>
              <a:spLocks noChangeShapeType="1"/>
            </p:cNvSpPr>
            <p:nvPr/>
          </p:nvSpPr>
          <p:spPr bwMode="auto">
            <a:xfrm flipH="1">
              <a:off x="2189"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7" name="Line 14"/>
            <p:cNvSpPr>
              <a:spLocks noChangeShapeType="1"/>
            </p:cNvSpPr>
            <p:nvPr/>
          </p:nvSpPr>
          <p:spPr bwMode="auto">
            <a:xfrm flipV="1">
              <a:off x="2189" y="936"/>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15"/>
            <p:cNvSpPr>
              <a:spLocks noChangeShapeType="1"/>
            </p:cNvSpPr>
            <p:nvPr/>
          </p:nvSpPr>
          <p:spPr bwMode="auto">
            <a:xfrm flipH="1">
              <a:off x="2189"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16"/>
            <p:cNvSpPr>
              <a:spLocks noChangeShapeType="1"/>
            </p:cNvSpPr>
            <p:nvPr/>
          </p:nvSpPr>
          <p:spPr bwMode="auto">
            <a:xfrm flipV="1">
              <a:off x="2189" y="936"/>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Line 17"/>
            <p:cNvSpPr>
              <a:spLocks noChangeShapeType="1"/>
            </p:cNvSpPr>
            <p:nvPr/>
          </p:nvSpPr>
          <p:spPr bwMode="auto">
            <a:xfrm flipH="1">
              <a:off x="2193" y="936"/>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1" name="Line 18"/>
            <p:cNvSpPr>
              <a:spLocks noChangeShapeType="1"/>
            </p:cNvSpPr>
            <p:nvPr/>
          </p:nvSpPr>
          <p:spPr bwMode="auto">
            <a:xfrm flipH="1">
              <a:off x="2454"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2" name="Line 19"/>
            <p:cNvSpPr>
              <a:spLocks noChangeShapeType="1"/>
            </p:cNvSpPr>
            <p:nvPr/>
          </p:nvSpPr>
          <p:spPr bwMode="auto">
            <a:xfrm flipV="1">
              <a:off x="2454" y="936"/>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3" name="Line 20"/>
            <p:cNvSpPr>
              <a:spLocks noChangeShapeType="1"/>
            </p:cNvSpPr>
            <p:nvPr/>
          </p:nvSpPr>
          <p:spPr bwMode="auto">
            <a:xfrm flipH="1">
              <a:off x="2458" y="936"/>
              <a:ext cx="260"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4" name="Line 21"/>
            <p:cNvSpPr>
              <a:spLocks noChangeShapeType="1"/>
            </p:cNvSpPr>
            <p:nvPr/>
          </p:nvSpPr>
          <p:spPr bwMode="auto">
            <a:xfrm flipH="1">
              <a:off x="2718"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5" name="Line 22"/>
            <p:cNvSpPr>
              <a:spLocks noChangeShapeType="1"/>
            </p:cNvSpPr>
            <p:nvPr/>
          </p:nvSpPr>
          <p:spPr bwMode="auto">
            <a:xfrm flipV="1">
              <a:off x="2718" y="936"/>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6" name="Line 23"/>
            <p:cNvSpPr>
              <a:spLocks noChangeShapeType="1"/>
            </p:cNvSpPr>
            <p:nvPr/>
          </p:nvSpPr>
          <p:spPr bwMode="auto">
            <a:xfrm flipH="1">
              <a:off x="2722" y="936"/>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7" name="Line 24"/>
            <p:cNvSpPr>
              <a:spLocks noChangeShapeType="1"/>
            </p:cNvSpPr>
            <p:nvPr/>
          </p:nvSpPr>
          <p:spPr bwMode="auto">
            <a:xfrm flipH="1">
              <a:off x="2983"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8" name="Line 25"/>
            <p:cNvSpPr>
              <a:spLocks noChangeShapeType="1"/>
            </p:cNvSpPr>
            <p:nvPr/>
          </p:nvSpPr>
          <p:spPr bwMode="auto">
            <a:xfrm flipV="1">
              <a:off x="2983" y="936"/>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9" name="Line 26"/>
            <p:cNvSpPr>
              <a:spLocks noChangeShapeType="1"/>
            </p:cNvSpPr>
            <p:nvPr/>
          </p:nvSpPr>
          <p:spPr bwMode="auto">
            <a:xfrm flipH="1">
              <a:off x="2987" y="936"/>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27"/>
            <p:cNvSpPr>
              <a:spLocks noChangeShapeType="1"/>
            </p:cNvSpPr>
            <p:nvPr/>
          </p:nvSpPr>
          <p:spPr bwMode="auto">
            <a:xfrm flipH="1">
              <a:off x="3248"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Line 28"/>
            <p:cNvSpPr>
              <a:spLocks noChangeShapeType="1"/>
            </p:cNvSpPr>
            <p:nvPr/>
          </p:nvSpPr>
          <p:spPr bwMode="auto">
            <a:xfrm flipV="1">
              <a:off x="3248" y="936"/>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2" name="Line 29"/>
            <p:cNvSpPr>
              <a:spLocks noChangeShapeType="1"/>
            </p:cNvSpPr>
            <p:nvPr/>
          </p:nvSpPr>
          <p:spPr bwMode="auto">
            <a:xfrm flipH="1">
              <a:off x="3248"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3" name="Line 30"/>
            <p:cNvSpPr>
              <a:spLocks noChangeShapeType="1"/>
            </p:cNvSpPr>
            <p:nvPr/>
          </p:nvSpPr>
          <p:spPr bwMode="auto">
            <a:xfrm flipV="1">
              <a:off x="3248" y="936"/>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4" name="Line 31"/>
            <p:cNvSpPr>
              <a:spLocks noChangeShapeType="1"/>
            </p:cNvSpPr>
            <p:nvPr/>
          </p:nvSpPr>
          <p:spPr bwMode="auto">
            <a:xfrm flipV="1">
              <a:off x="2189" y="940"/>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5" name="Line 32"/>
            <p:cNvSpPr>
              <a:spLocks noChangeShapeType="1"/>
            </p:cNvSpPr>
            <p:nvPr/>
          </p:nvSpPr>
          <p:spPr bwMode="auto">
            <a:xfrm flipH="1">
              <a:off x="2189"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6" name="Line 33"/>
            <p:cNvSpPr>
              <a:spLocks noChangeShapeType="1"/>
            </p:cNvSpPr>
            <p:nvPr/>
          </p:nvSpPr>
          <p:spPr bwMode="auto">
            <a:xfrm flipV="1">
              <a:off x="2189" y="104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7" name="Line 34"/>
            <p:cNvSpPr>
              <a:spLocks noChangeShapeType="1"/>
            </p:cNvSpPr>
            <p:nvPr/>
          </p:nvSpPr>
          <p:spPr bwMode="auto">
            <a:xfrm flipH="1">
              <a:off x="2189"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8" name="Line 35"/>
            <p:cNvSpPr>
              <a:spLocks noChangeShapeType="1"/>
            </p:cNvSpPr>
            <p:nvPr/>
          </p:nvSpPr>
          <p:spPr bwMode="auto">
            <a:xfrm flipV="1">
              <a:off x="2189" y="104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9" name="Line 36"/>
            <p:cNvSpPr>
              <a:spLocks noChangeShapeType="1"/>
            </p:cNvSpPr>
            <p:nvPr/>
          </p:nvSpPr>
          <p:spPr bwMode="auto">
            <a:xfrm flipH="1">
              <a:off x="2193" y="1047"/>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0" name="Line 37"/>
            <p:cNvSpPr>
              <a:spLocks noChangeShapeType="1"/>
            </p:cNvSpPr>
            <p:nvPr/>
          </p:nvSpPr>
          <p:spPr bwMode="auto">
            <a:xfrm flipV="1">
              <a:off x="2454" y="940"/>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1" name="Line 38"/>
            <p:cNvSpPr>
              <a:spLocks noChangeShapeType="1"/>
            </p:cNvSpPr>
            <p:nvPr/>
          </p:nvSpPr>
          <p:spPr bwMode="auto">
            <a:xfrm flipH="1">
              <a:off x="2454"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2" name="Line 39"/>
            <p:cNvSpPr>
              <a:spLocks noChangeShapeType="1"/>
            </p:cNvSpPr>
            <p:nvPr/>
          </p:nvSpPr>
          <p:spPr bwMode="auto">
            <a:xfrm flipV="1">
              <a:off x="2454" y="104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3" name="Line 40"/>
            <p:cNvSpPr>
              <a:spLocks noChangeShapeType="1"/>
            </p:cNvSpPr>
            <p:nvPr/>
          </p:nvSpPr>
          <p:spPr bwMode="auto">
            <a:xfrm flipH="1">
              <a:off x="2458" y="1047"/>
              <a:ext cx="260"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4" name="Line 41"/>
            <p:cNvSpPr>
              <a:spLocks noChangeShapeType="1"/>
            </p:cNvSpPr>
            <p:nvPr/>
          </p:nvSpPr>
          <p:spPr bwMode="auto">
            <a:xfrm flipV="1">
              <a:off x="2718" y="940"/>
              <a:ext cx="1"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5" name="Line 42"/>
            <p:cNvSpPr>
              <a:spLocks noChangeShapeType="1"/>
            </p:cNvSpPr>
            <p:nvPr/>
          </p:nvSpPr>
          <p:spPr bwMode="auto">
            <a:xfrm flipH="1">
              <a:off x="2718"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6" name="Line 43"/>
            <p:cNvSpPr>
              <a:spLocks noChangeShapeType="1"/>
            </p:cNvSpPr>
            <p:nvPr/>
          </p:nvSpPr>
          <p:spPr bwMode="auto">
            <a:xfrm flipV="1">
              <a:off x="2718" y="104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7" name="Line 44"/>
            <p:cNvSpPr>
              <a:spLocks noChangeShapeType="1"/>
            </p:cNvSpPr>
            <p:nvPr/>
          </p:nvSpPr>
          <p:spPr bwMode="auto">
            <a:xfrm flipH="1">
              <a:off x="2722" y="1047"/>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8" name="Line 45"/>
            <p:cNvSpPr>
              <a:spLocks noChangeShapeType="1"/>
            </p:cNvSpPr>
            <p:nvPr/>
          </p:nvSpPr>
          <p:spPr bwMode="auto">
            <a:xfrm flipV="1">
              <a:off x="2983" y="940"/>
              <a:ext cx="1"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9" name="Line 46"/>
            <p:cNvSpPr>
              <a:spLocks noChangeShapeType="1"/>
            </p:cNvSpPr>
            <p:nvPr/>
          </p:nvSpPr>
          <p:spPr bwMode="auto">
            <a:xfrm flipH="1">
              <a:off x="2983"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0" name="Line 47"/>
            <p:cNvSpPr>
              <a:spLocks noChangeShapeType="1"/>
            </p:cNvSpPr>
            <p:nvPr/>
          </p:nvSpPr>
          <p:spPr bwMode="auto">
            <a:xfrm flipV="1">
              <a:off x="2983" y="104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1" name="Line 48"/>
            <p:cNvSpPr>
              <a:spLocks noChangeShapeType="1"/>
            </p:cNvSpPr>
            <p:nvPr/>
          </p:nvSpPr>
          <p:spPr bwMode="auto">
            <a:xfrm flipH="1">
              <a:off x="2987" y="1047"/>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2" name="Line 49"/>
            <p:cNvSpPr>
              <a:spLocks noChangeShapeType="1"/>
            </p:cNvSpPr>
            <p:nvPr/>
          </p:nvSpPr>
          <p:spPr bwMode="auto">
            <a:xfrm flipV="1">
              <a:off x="3248" y="940"/>
              <a:ext cx="1"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3" name="Line 50"/>
            <p:cNvSpPr>
              <a:spLocks noChangeShapeType="1"/>
            </p:cNvSpPr>
            <p:nvPr/>
          </p:nvSpPr>
          <p:spPr bwMode="auto">
            <a:xfrm flipH="1">
              <a:off x="3248"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4" name="Line 51"/>
            <p:cNvSpPr>
              <a:spLocks noChangeShapeType="1"/>
            </p:cNvSpPr>
            <p:nvPr/>
          </p:nvSpPr>
          <p:spPr bwMode="auto">
            <a:xfrm flipV="1">
              <a:off x="3248" y="104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5" name="Line 52"/>
            <p:cNvSpPr>
              <a:spLocks noChangeShapeType="1"/>
            </p:cNvSpPr>
            <p:nvPr/>
          </p:nvSpPr>
          <p:spPr bwMode="auto">
            <a:xfrm flipH="1">
              <a:off x="3248"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6" name="Line 53"/>
            <p:cNvSpPr>
              <a:spLocks noChangeShapeType="1"/>
            </p:cNvSpPr>
            <p:nvPr/>
          </p:nvSpPr>
          <p:spPr bwMode="auto">
            <a:xfrm flipV="1">
              <a:off x="3248" y="104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7" name="Rectangle 54"/>
            <p:cNvSpPr>
              <a:spLocks noChangeArrowheads="1"/>
            </p:cNvSpPr>
            <p:nvPr/>
          </p:nvSpPr>
          <p:spPr bwMode="auto">
            <a:xfrm>
              <a:off x="3549" y="941"/>
              <a:ext cx="10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DH</a:t>
              </a:r>
              <a:endParaRPr lang="en-US" altLang="zh-CN" sz="1000">
                <a:latin typeface="Times New Roman" panose="02020603050405020304" pitchFamily="18" charset="0"/>
                <a:ea typeface="宋体" panose="02010600030101010101" pitchFamily="2" charset="-122"/>
              </a:endParaRPr>
            </a:p>
          </p:txBody>
        </p:sp>
        <p:sp>
          <p:nvSpPr>
            <p:cNvPr id="105528" name="Rectangle 55"/>
            <p:cNvSpPr>
              <a:spLocks noChangeArrowheads="1"/>
            </p:cNvSpPr>
            <p:nvPr/>
          </p:nvSpPr>
          <p:spPr bwMode="auto">
            <a:xfrm>
              <a:off x="3813" y="941"/>
              <a:ext cx="11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DM</a:t>
              </a:r>
              <a:endParaRPr lang="en-US" altLang="zh-CN" sz="1000">
                <a:latin typeface="Times New Roman" panose="02020603050405020304" pitchFamily="18" charset="0"/>
                <a:ea typeface="宋体" panose="02010600030101010101" pitchFamily="2" charset="-122"/>
              </a:endParaRPr>
            </a:p>
          </p:txBody>
        </p:sp>
        <p:sp>
          <p:nvSpPr>
            <p:cNvPr id="105529" name="Line 56"/>
            <p:cNvSpPr>
              <a:spLocks noChangeShapeType="1"/>
            </p:cNvSpPr>
            <p:nvPr/>
          </p:nvSpPr>
          <p:spPr bwMode="auto">
            <a:xfrm flipH="1">
              <a:off x="3500" y="936"/>
              <a:ext cx="5"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0" name="Line 57"/>
            <p:cNvSpPr>
              <a:spLocks noChangeShapeType="1"/>
            </p:cNvSpPr>
            <p:nvPr/>
          </p:nvSpPr>
          <p:spPr bwMode="auto">
            <a:xfrm flipV="1">
              <a:off x="3500" y="936"/>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1" name="Line 58"/>
            <p:cNvSpPr>
              <a:spLocks noChangeShapeType="1"/>
            </p:cNvSpPr>
            <p:nvPr/>
          </p:nvSpPr>
          <p:spPr bwMode="auto">
            <a:xfrm flipH="1">
              <a:off x="3500" y="936"/>
              <a:ext cx="5"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2" name="Line 59"/>
            <p:cNvSpPr>
              <a:spLocks noChangeShapeType="1"/>
            </p:cNvSpPr>
            <p:nvPr/>
          </p:nvSpPr>
          <p:spPr bwMode="auto">
            <a:xfrm flipV="1">
              <a:off x="3500" y="936"/>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3" name="Line 60"/>
            <p:cNvSpPr>
              <a:spLocks noChangeShapeType="1"/>
            </p:cNvSpPr>
            <p:nvPr/>
          </p:nvSpPr>
          <p:spPr bwMode="auto">
            <a:xfrm flipH="1">
              <a:off x="3505" y="936"/>
              <a:ext cx="260"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4" name="Line 61"/>
            <p:cNvSpPr>
              <a:spLocks noChangeShapeType="1"/>
            </p:cNvSpPr>
            <p:nvPr/>
          </p:nvSpPr>
          <p:spPr bwMode="auto">
            <a:xfrm flipH="1">
              <a:off x="3765"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5" name="Line 62"/>
            <p:cNvSpPr>
              <a:spLocks noChangeShapeType="1"/>
            </p:cNvSpPr>
            <p:nvPr/>
          </p:nvSpPr>
          <p:spPr bwMode="auto">
            <a:xfrm flipV="1">
              <a:off x="3765" y="936"/>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6" name="Line 63"/>
            <p:cNvSpPr>
              <a:spLocks noChangeShapeType="1"/>
            </p:cNvSpPr>
            <p:nvPr/>
          </p:nvSpPr>
          <p:spPr bwMode="auto">
            <a:xfrm flipH="1">
              <a:off x="3769" y="936"/>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7" name="Line 64"/>
            <p:cNvSpPr>
              <a:spLocks noChangeShapeType="1"/>
            </p:cNvSpPr>
            <p:nvPr/>
          </p:nvSpPr>
          <p:spPr bwMode="auto">
            <a:xfrm flipH="1">
              <a:off x="4030"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8" name="Line 65"/>
            <p:cNvSpPr>
              <a:spLocks noChangeShapeType="1"/>
            </p:cNvSpPr>
            <p:nvPr/>
          </p:nvSpPr>
          <p:spPr bwMode="auto">
            <a:xfrm flipV="1">
              <a:off x="4030" y="936"/>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39" name="Line 66"/>
            <p:cNvSpPr>
              <a:spLocks noChangeShapeType="1"/>
            </p:cNvSpPr>
            <p:nvPr/>
          </p:nvSpPr>
          <p:spPr bwMode="auto">
            <a:xfrm flipH="1">
              <a:off x="4030" y="936"/>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0" name="Line 67"/>
            <p:cNvSpPr>
              <a:spLocks noChangeShapeType="1"/>
            </p:cNvSpPr>
            <p:nvPr/>
          </p:nvSpPr>
          <p:spPr bwMode="auto">
            <a:xfrm flipV="1">
              <a:off x="4030" y="936"/>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1" name="Line 68"/>
            <p:cNvSpPr>
              <a:spLocks noChangeShapeType="1"/>
            </p:cNvSpPr>
            <p:nvPr/>
          </p:nvSpPr>
          <p:spPr bwMode="auto">
            <a:xfrm flipV="1">
              <a:off x="3500" y="940"/>
              <a:ext cx="1"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2" name="Line 69"/>
            <p:cNvSpPr>
              <a:spLocks noChangeShapeType="1"/>
            </p:cNvSpPr>
            <p:nvPr/>
          </p:nvSpPr>
          <p:spPr bwMode="auto">
            <a:xfrm flipH="1">
              <a:off x="3500" y="1047"/>
              <a:ext cx="5"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3" name="Line 70"/>
            <p:cNvSpPr>
              <a:spLocks noChangeShapeType="1"/>
            </p:cNvSpPr>
            <p:nvPr/>
          </p:nvSpPr>
          <p:spPr bwMode="auto">
            <a:xfrm flipV="1">
              <a:off x="3500" y="104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4" name="Line 71"/>
            <p:cNvSpPr>
              <a:spLocks noChangeShapeType="1"/>
            </p:cNvSpPr>
            <p:nvPr/>
          </p:nvSpPr>
          <p:spPr bwMode="auto">
            <a:xfrm flipH="1">
              <a:off x="3500" y="1047"/>
              <a:ext cx="5"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5" name="Line 72"/>
            <p:cNvSpPr>
              <a:spLocks noChangeShapeType="1"/>
            </p:cNvSpPr>
            <p:nvPr/>
          </p:nvSpPr>
          <p:spPr bwMode="auto">
            <a:xfrm flipV="1">
              <a:off x="3500" y="104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6" name="Line 73"/>
            <p:cNvSpPr>
              <a:spLocks noChangeShapeType="1"/>
            </p:cNvSpPr>
            <p:nvPr/>
          </p:nvSpPr>
          <p:spPr bwMode="auto">
            <a:xfrm flipH="1">
              <a:off x="3505" y="1047"/>
              <a:ext cx="260"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7" name="Line 74"/>
            <p:cNvSpPr>
              <a:spLocks noChangeShapeType="1"/>
            </p:cNvSpPr>
            <p:nvPr/>
          </p:nvSpPr>
          <p:spPr bwMode="auto">
            <a:xfrm flipV="1">
              <a:off x="3765" y="940"/>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8" name="Line 75"/>
            <p:cNvSpPr>
              <a:spLocks noChangeShapeType="1"/>
            </p:cNvSpPr>
            <p:nvPr/>
          </p:nvSpPr>
          <p:spPr bwMode="auto">
            <a:xfrm flipH="1">
              <a:off x="3765"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49" name="Line 76"/>
            <p:cNvSpPr>
              <a:spLocks noChangeShapeType="1"/>
            </p:cNvSpPr>
            <p:nvPr/>
          </p:nvSpPr>
          <p:spPr bwMode="auto">
            <a:xfrm flipV="1">
              <a:off x="3765" y="104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0" name="Line 77"/>
            <p:cNvSpPr>
              <a:spLocks noChangeShapeType="1"/>
            </p:cNvSpPr>
            <p:nvPr/>
          </p:nvSpPr>
          <p:spPr bwMode="auto">
            <a:xfrm flipH="1">
              <a:off x="3769" y="1047"/>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1" name="Line 78"/>
            <p:cNvSpPr>
              <a:spLocks noChangeShapeType="1"/>
            </p:cNvSpPr>
            <p:nvPr/>
          </p:nvSpPr>
          <p:spPr bwMode="auto">
            <a:xfrm flipV="1">
              <a:off x="4030" y="940"/>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2" name="Line 79"/>
            <p:cNvSpPr>
              <a:spLocks noChangeShapeType="1"/>
            </p:cNvSpPr>
            <p:nvPr/>
          </p:nvSpPr>
          <p:spPr bwMode="auto">
            <a:xfrm flipH="1">
              <a:off x="4030"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3" name="Line 80"/>
            <p:cNvSpPr>
              <a:spLocks noChangeShapeType="1"/>
            </p:cNvSpPr>
            <p:nvPr/>
          </p:nvSpPr>
          <p:spPr bwMode="auto">
            <a:xfrm flipV="1">
              <a:off x="4030" y="104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4" name="Line 81"/>
            <p:cNvSpPr>
              <a:spLocks noChangeShapeType="1"/>
            </p:cNvSpPr>
            <p:nvPr/>
          </p:nvSpPr>
          <p:spPr bwMode="auto">
            <a:xfrm flipH="1">
              <a:off x="4030" y="1047"/>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5" name="Line 82"/>
            <p:cNvSpPr>
              <a:spLocks noChangeShapeType="1"/>
            </p:cNvSpPr>
            <p:nvPr/>
          </p:nvSpPr>
          <p:spPr bwMode="auto">
            <a:xfrm flipV="1">
              <a:off x="4030" y="104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6" name="Rectangle 83"/>
            <p:cNvSpPr>
              <a:spLocks noChangeArrowheads="1"/>
            </p:cNvSpPr>
            <p:nvPr/>
          </p:nvSpPr>
          <p:spPr bwMode="auto">
            <a:xfrm>
              <a:off x="2337" y="1462"/>
              <a:ext cx="10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KH</a:t>
              </a:r>
              <a:endParaRPr lang="en-US" altLang="zh-CN" sz="1000">
                <a:latin typeface="Times New Roman" panose="02020603050405020304" pitchFamily="18" charset="0"/>
                <a:ea typeface="宋体" panose="02010600030101010101" pitchFamily="2" charset="-122"/>
              </a:endParaRPr>
            </a:p>
          </p:txBody>
        </p:sp>
        <p:sp>
          <p:nvSpPr>
            <p:cNvPr id="105557" name="Rectangle 84"/>
            <p:cNvSpPr>
              <a:spLocks noChangeArrowheads="1"/>
            </p:cNvSpPr>
            <p:nvPr/>
          </p:nvSpPr>
          <p:spPr bwMode="auto">
            <a:xfrm>
              <a:off x="2600" y="1462"/>
              <a:ext cx="11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KM</a:t>
              </a:r>
            </a:p>
          </p:txBody>
        </p:sp>
        <p:sp>
          <p:nvSpPr>
            <p:cNvPr id="105558" name="Line 85"/>
            <p:cNvSpPr>
              <a:spLocks noChangeShapeType="1"/>
            </p:cNvSpPr>
            <p:nvPr/>
          </p:nvSpPr>
          <p:spPr bwMode="auto">
            <a:xfrm flipH="1">
              <a:off x="2287"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59" name="Line 86"/>
            <p:cNvSpPr>
              <a:spLocks noChangeShapeType="1"/>
            </p:cNvSpPr>
            <p:nvPr/>
          </p:nvSpPr>
          <p:spPr bwMode="auto">
            <a:xfrm flipV="1">
              <a:off x="2287"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0" name="Line 87"/>
            <p:cNvSpPr>
              <a:spLocks noChangeShapeType="1"/>
            </p:cNvSpPr>
            <p:nvPr/>
          </p:nvSpPr>
          <p:spPr bwMode="auto">
            <a:xfrm flipH="1">
              <a:off x="2287"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1" name="Line 88"/>
            <p:cNvSpPr>
              <a:spLocks noChangeShapeType="1"/>
            </p:cNvSpPr>
            <p:nvPr/>
          </p:nvSpPr>
          <p:spPr bwMode="auto">
            <a:xfrm flipV="1">
              <a:off x="2287"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2" name="Line 89"/>
            <p:cNvSpPr>
              <a:spLocks noChangeShapeType="1"/>
            </p:cNvSpPr>
            <p:nvPr/>
          </p:nvSpPr>
          <p:spPr bwMode="auto">
            <a:xfrm flipH="1">
              <a:off x="2291" y="1457"/>
              <a:ext cx="261"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3" name="Line 90"/>
            <p:cNvSpPr>
              <a:spLocks noChangeShapeType="1"/>
            </p:cNvSpPr>
            <p:nvPr/>
          </p:nvSpPr>
          <p:spPr bwMode="auto">
            <a:xfrm flipH="1">
              <a:off x="2552"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4" name="Line 91"/>
            <p:cNvSpPr>
              <a:spLocks noChangeShapeType="1"/>
            </p:cNvSpPr>
            <p:nvPr/>
          </p:nvSpPr>
          <p:spPr bwMode="auto">
            <a:xfrm flipV="1">
              <a:off x="2552"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5" name="Line 92"/>
            <p:cNvSpPr>
              <a:spLocks noChangeShapeType="1"/>
            </p:cNvSpPr>
            <p:nvPr/>
          </p:nvSpPr>
          <p:spPr bwMode="auto">
            <a:xfrm flipH="1">
              <a:off x="2556" y="1457"/>
              <a:ext cx="261"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6" name="Line 93"/>
            <p:cNvSpPr>
              <a:spLocks noChangeShapeType="1"/>
            </p:cNvSpPr>
            <p:nvPr/>
          </p:nvSpPr>
          <p:spPr bwMode="auto">
            <a:xfrm flipH="1">
              <a:off x="2817"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7" name="Line 94"/>
            <p:cNvSpPr>
              <a:spLocks noChangeShapeType="1"/>
            </p:cNvSpPr>
            <p:nvPr/>
          </p:nvSpPr>
          <p:spPr bwMode="auto">
            <a:xfrm flipV="1">
              <a:off x="2817"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8" name="Line 95"/>
            <p:cNvSpPr>
              <a:spLocks noChangeShapeType="1"/>
            </p:cNvSpPr>
            <p:nvPr/>
          </p:nvSpPr>
          <p:spPr bwMode="auto">
            <a:xfrm flipH="1">
              <a:off x="2817"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69" name="Line 96"/>
            <p:cNvSpPr>
              <a:spLocks noChangeShapeType="1"/>
            </p:cNvSpPr>
            <p:nvPr/>
          </p:nvSpPr>
          <p:spPr bwMode="auto">
            <a:xfrm flipV="1">
              <a:off x="2817"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0" name="Line 97"/>
            <p:cNvSpPr>
              <a:spLocks noChangeShapeType="1"/>
            </p:cNvSpPr>
            <p:nvPr/>
          </p:nvSpPr>
          <p:spPr bwMode="auto">
            <a:xfrm flipV="1">
              <a:off x="2287" y="1461"/>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1" name="Line 98"/>
            <p:cNvSpPr>
              <a:spLocks noChangeShapeType="1"/>
            </p:cNvSpPr>
            <p:nvPr/>
          </p:nvSpPr>
          <p:spPr bwMode="auto">
            <a:xfrm flipH="1">
              <a:off x="2287"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2" name="Line 99"/>
            <p:cNvSpPr>
              <a:spLocks noChangeShapeType="1"/>
            </p:cNvSpPr>
            <p:nvPr/>
          </p:nvSpPr>
          <p:spPr bwMode="auto">
            <a:xfrm flipV="1">
              <a:off x="2287"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3" name="Line 100"/>
            <p:cNvSpPr>
              <a:spLocks noChangeShapeType="1"/>
            </p:cNvSpPr>
            <p:nvPr/>
          </p:nvSpPr>
          <p:spPr bwMode="auto">
            <a:xfrm flipH="1">
              <a:off x="2287"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4" name="Line 101"/>
            <p:cNvSpPr>
              <a:spLocks noChangeShapeType="1"/>
            </p:cNvSpPr>
            <p:nvPr/>
          </p:nvSpPr>
          <p:spPr bwMode="auto">
            <a:xfrm flipV="1">
              <a:off x="2287"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5" name="Line 102"/>
            <p:cNvSpPr>
              <a:spLocks noChangeShapeType="1"/>
            </p:cNvSpPr>
            <p:nvPr/>
          </p:nvSpPr>
          <p:spPr bwMode="auto">
            <a:xfrm flipH="1">
              <a:off x="2291" y="1568"/>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6" name="Line 103"/>
            <p:cNvSpPr>
              <a:spLocks noChangeShapeType="1"/>
            </p:cNvSpPr>
            <p:nvPr/>
          </p:nvSpPr>
          <p:spPr bwMode="auto">
            <a:xfrm flipV="1">
              <a:off x="2552" y="1461"/>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7" name="Line 104"/>
            <p:cNvSpPr>
              <a:spLocks noChangeShapeType="1"/>
            </p:cNvSpPr>
            <p:nvPr/>
          </p:nvSpPr>
          <p:spPr bwMode="auto">
            <a:xfrm flipH="1">
              <a:off x="2552"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8" name="Line 105"/>
            <p:cNvSpPr>
              <a:spLocks noChangeShapeType="1"/>
            </p:cNvSpPr>
            <p:nvPr/>
          </p:nvSpPr>
          <p:spPr bwMode="auto">
            <a:xfrm flipV="1">
              <a:off x="2552"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79" name="Line 106"/>
            <p:cNvSpPr>
              <a:spLocks noChangeShapeType="1"/>
            </p:cNvSpPr>
            <p:nvPr/>
          </p:nvSpPr>
          <p:spPr bwMode="auto">
            <a:xfrm flipH="1">
              <a:off x="2556" y="1568"/>
              <a:ext cx="261"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0" name="Line 107"/>
            <p:cNvSpPr>
              <a:spLocks noChangeShapeType="1"/>
            </p:cNvSpPr>
            <p:nvPr/>
          </p:nvSpPr>
          <p:spPr bwMode="auto">
            <a:xfrm flipV="1">
              <a:off x="2817" y="1461"/>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1" name="Line 108"/>
            <p:cNvSpPr>
              <a:spLocks noChangeShapeType="1"/>
            </p:cNvSpPr>
            <p:nvPr/>
          </p:nvSpPr>
          <p:spPr bwMode="auto">
            <a:xfrm flipH="1">
              <a:off x="2817"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2" name="Line 109"/>
            <p:cNvSpPr>
              <a:spLocks noChangeShapeType="1"/>
            </p:cNvSpPr>
            <p:nvPr/>
          </p:nvSpPr>
          <p:spPr bwMode="auto">
            <a:xfrm flipV="1">
              <a:off x="2817"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3" name="Line 110"/>
            <p:cNvSpPr>
              <a:spLocks noChangeShapeType="1"/>
            </p:cNvSpPr>
            <p:nvPr/>
          </p:nvSpPr>
          <p:spPr bwMode="auto">
            <a:xfrm flipH="1">
              <a:off x="2817"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4" name="Line 111"/>
            <p:cNvSpPr>
              <a:spLocks noChangeShapeType="1"/>
            </p:cNvSpPr>
            <p:nvPr/>
          </p:nvSpPr>
          <p:spPr bwMode="auto">
            <a:xfrm flipV="1">
              <a:off x="2817"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5" name="Rectangle 112"/>
            <p:cNvSpPr>
              <a:spLocks noChangeArrowheads="1"/>
            </p:cNvSpPr>
            <p:nvPr/>
          </p:nvSpPr>
          <p:spPr bwMode="auto">
            <a:xfrm>
              <a:off x="3465" y="1462"/>
              <a:ext cx="6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SJ</a:t>
              </a:r>
              <a:endParaRPr lang="en-US" altLang="zh-CN" sz="1000">
                <a:latin typeface="Times New Roman" panose="02020603050405020304" pitchFamily="18" charset="0"/>
                <a:ea typeface="宋体" panose="02010600030101010101" pitchFamily="2" charset="-122"/>
              </a:endParaRPr>
            </a:p>
          </p:txBody>
        </p:sp>
        <p:sp>
          <p:nvSpPr>
            <p:cNvPr id="105586" name="Rectangle 113"/>
            <p:cNvSpPr>
              <a:spLocks noChangeArrowheads="1"/>
            </p:cNvSpPr>
            <p:nvPr/>
          </p:nvSpPr>
          <p:spPr bwMode="auto">
            <a:xfrm>
              <a:off x="3797" y="1462"/>
              <a:ext cx="9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LX</a:t>
              </a:r>
              <a:endParaRPr lang="en-US" altLang="zh-CN" sz="1000">
                <a:latin typeface="Times New Roman" panose="02020603050405020304" pitchFamily="18" charset="0"/>
                <a:ea typeface="宋体" panose="02010600030101010101" pitchFamily="2" charset="-122"/>
              </a:endParaRPr>
            </a:p>
          </p:txBody>
        </p:sp>
        <p:sp>
          <p:nvSpPr>
            <p:cNvPr id="105587" name="Rectangle 114"/>
            <p:cNvSpPr>
              <a:spLocks noChangeArrowheads="1"/>
            </p:cNvSpPr>
            <p:nvPr/>
          </p:nvSpPr>
          <p:spPr bwMode="auto">
            <a:xfrm>
              <a:off x="4129" y="1462"/>
              <a:ext cx="12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RIN</a:t>
              </a:r>
              <a:endParaRPr lang="en-US" altLang="zh-CN" sz="1000">
                <a:latin typeface="Times New Roman" panose="02020603050405020304" pitchFamily="18" charset="0"/>
                <a:ea typeface="宋体" panose="02010600030101010101" pitchFamily="2" charset="-122"/>
              </a:endParaRPr>
            </a:p>
          </p:txBody>
        </p:sp>
        <p:sp>
          <p:nvSpPr>
            <p:cNvPr id="105588" name="Line 115"/>
            <p:cNvSpPr>
              <a:spLocks noChangeShapeType="1"/>
            </p:cNvSpPr>
            <p:nvPr/>
          </p:nvSpPr>
          <p:spPr bwMode="auto">
            <a:xfrm flipH="1">
              <a:off x="3415"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89" name="Line 116"/>
            <p:cNvSpPr>
              <a:spLocks noChangeShapeType="1"/>
            </p:cNvSpPr>
            <p:nvPr/>
          </p:nvSpPr>
          <p:spPr bwMode="auto">
            <a:xfrm flipV="1">
              <a:off x="3415"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0" name="Line 117"/>
            <p:cNvSpPr>
              <a:spLocks noChangeShapeType="1"/>
            </p:cNvSpPr>
            <p:nvPr/>
          </p:nvSpPr>
          <p:spPr bwMode="auto">
            <a:xfrm flipH="1">
              <a:off x="3415"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1" name="Line 118"/>
            <p:cNvSpPr>
              <a:spLocks noChangeShapeType="1"/>
            </p:cNvSpPr>
            <p:nvPr/>
          </p:nvSpPr>
          <p:spPr bwMode="auto">
            <a:xfrm flipV="1">
              <a:off x="3415"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2" name="Line 119"/>
            <p:cNvSpPr>
              <a:spLocks noChangeShapeType="1"/>
            </p:cNvSpPr>
            <p:nvPr/>
          </p:nvSpPr>
          <p:spPr bwMode="auto">
            <a:xfrm flipH="1">
              <a:off x="3419" y="1457"/>
              <a:ext cx="328"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3" name="Line 120"/>
            <p:cNvSpPr>
              <a:spLocks noChangeShapeType="1"/>
            </p:cNvSpPr>
            <p:nvPr/>
          </p:nvSpPr>
          <p:spPr bwMode="auto">
            <a:xfrm flipH="1">
              <a:off x="3747"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4" name="Line 121"/>
            <p:cNvSpPr>
              <a:spLocks noChangeShapeType="1"/>
            </p:cNvSpPr>
            <p:nvPr/>
          </p:nvSpPr>
          <p:spPr bwMode="auto">
            <a:xfrm flipV="1">
              <a:off x="3747" y="145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5" name="Line 122"/>
            <p:cNvSpPr>
              <a:spLocks noChangeShapeType="1"/>
            </p:cNvSpPr>
            <p:nvPr/>
          </p:nvSpPr>
          <p:spPr bwMode="auto">
            <a:xfrm flipH="1">
              <a:off x="3751" y="1457"/>
              <a:ext cx="328"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6" name="Line 123"/>
            <p:cNvSpPr>
              <a:spLocks noChangeShapeType="1"/>
            </p:cNvSpPr>
            <p:nvPr/>
          </p:nvSpPr>
          <p:spPr bwMode="auto">
            <a:xfrm flipH="1">
              <a:off x="4079" y="1457"/>
              <a:ext cx="5"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7" name="Line 124"/>
            <p:cNvSpPr>
              <a:spLocks noChangeShapeType="1"/>
            </p:cNvSpPr>
            <p:nvPr/>
          </p:nvSpPr>
          <p:spPr bwMode="auto">
            <a:xfrm flipV="1">
              <a:off x="4079" y="1457"/>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8" name="Line 125"/>
            <p:cNvSpPr>
              <a:spLocks noChangeShapeType="1"/>
            </p:cNvSpPr>
            <p:nvPr/>
          </p:nvSpPr>
          <p:spPr bwMode="auto">
            <a:xfrm flipH="1">
              <a:off x="4084" y="1457"/>
              <a:ext cx="328"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99" name="Line 126"/>
            <p:cNvSpPr>
              <a:spLocks noChangeShapeType="1"/>
            </p:cNvSpPr>
            <p:nvPr/>
          </p:nvSpPr>
          <p:spPr bwMode="auto">
            <a:xfrm flipH="1">
              <a:off x="4412"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0" name="Line 127"/>
            <p:cNvSpPr>
              <a:spLocks noChangeShapeType="1"/>
            </p:cNvSpPr>
            <p:nvPr/>
          </p:nvSpPr>
          <p:spPr bwMode="auto">
            <a:xfrm flipV="1">
              <a:off x="4412"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1" name="Line 128"/>
            <p:cNvSpPr>
              <a:spLocks noChangeShapeType="1"/>
            </p:cNvSpPr>
            <p:nvPr/>
          </p:nvSpPr>
          <p:spPr bwMode="auto">
            <a:xfrm flipH="1">
              <a:off x="4412" y="1457"/>
              <a:ext cx="4" cy="1"/>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2" name="Line 129"/>
            <p:cNvSpPr>
              <a:spLocks noChangeShapeType="1"/>
            </p:cNvSpPr>
            <p:nvPr/>
          </p:nvSpPr>
          <p:spPr bwMode="auto">
            <a:xfrm flipV="1">
              <a:off x="4412" y="1457"/>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3" name="Line 130"/>
            <p:cNvSpPr>
              <a:spLocks noChangeShapeType="1"/>
            </p:cNvSpPr>
            <p:nvPr/>
          </p:nvSpPr>
          <p:spPr bwMode="auto">
            <a:xfrm flipV="1">
              <a:off x="3415" y="1461"/>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4" name="Line 131"/>
            <p:cNvSpPr>
              <a:spLocks noChangeShapeType="1"/>
            </p:cNvSpPr>
            <p:nvPr/>
          </p:nvSpPr>
          <p:spPr bwMode="auto">
            <a:xfrm flipH="1">
              <a:off x="3415"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5" name="Line 132"/>
            <p:cNvSpPr>
              <a:spLocks noChangeShapeType="1"/>
            </p:cNvSpPr>
            <p:nvPr/>
          </p:nvSpPr>
          <p:spPr bwMode="auto">
            <a:xfrm flipV="1">
              <a:off x="3415"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6" name="Line 133"/>
            <p:cNvSpPr>
              <a:spLocks noChangeShapeType="1"/>
            </p:cNvSpPr>
            <p:nvPr/>
          </p:nvSpPr>
          <p:spPr bwMode="auto">
            <a:xfrm flipH="1">
              <a:off x="3415"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7" name="Line 134"/>
            <p:cNvSpPr>
              <a:spLocks noChangeShapeType="1"/>
            </p:cNvSpPr>
            <p:nvPr/>
          </p:nvSpPr>
          <p:spPr bwMode="auto">
            <a:xfrm flipV="1">
              <a:off x="3415"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8" name="Line 135"/>
            <p:cNvSpPr>
              <a:spLocks noChangeShapeType="1"/>
            </p:cNvSpPr>
            <p:nvPr/>
          </p:nvSpPr>
          <p:spPr bwMode="auto">
            <a:xfrm flipH="1">
              <a:off x="3419" y="1568"/>
              <a:ext cx="328"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09" name="Line 136"/>
            <p:cNvSpPr>
              <a:spLocks noChangeShapeType="1"/>
            </p:cNvSpPr>
            <p:nvPr/>
          </p:nvSpPr>
          <p:spPr bwMode="auto">
            <a:xfrm flipV="1">
              <a:off x="3747" y="1461"/>
              <a:ext cx="1"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0" name="Line 137"/>
            <p:cNvSpPr>
              <a:spLocks noChangeShapeType="1"/>
            </p:cNvSpPr>
            <p:nvPr/>
          </p:nvSpPr>
          <p:spPr bwMode="auto">
            <a:xfrm flipH="1">
              <a:off x="3747"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1" name="Line 138"/>
            <p:cNvSpPr>
              <a:spLocks noChangeShapeType="1"/>
            </p:cNvSpPr>
            <p:nvPr/>
          </p:nvSpPr>
          <p:spPr bwMode="auto">
            <a:xfrm flipV="1">
              <a:off x="3747" y="1568"/>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2" name="Line 139"/>
            <p:cNvSpPr>
              <a:spLocks noChangeShapeType="1"/>
            </p:cNvSpPr>
            <p:nvPr/>
          </p:nvSpPr>
          <p:spPr bwMode="auto">
            <a:xfrm flipH="1">
              <a:off x="3751" y="1568"/>
              <a:ext cx="328"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3" name="Line 140"/>
            <p:cNvSpPr>
              <a:spLocks noChangeShapeType="1"/>
            </p:cNvSpPr>
            <p:nvPr/>
          </p:nvSpPr>
          <p:spPr bwMode="auto">
            <a:xfrm flipV="1">
              <a:off x="4079" y="1461"/>
              <a:ext cx="1"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4" name="Line 141"/>
            <p:cNvSpPr>
              <a:spLocks noChangeShapeType="1"/>
            </p:cNvSpPr>
            <p:nvPr/>
          </p:nvSpPr>
          <p:spPr bwMode="auto">
            <a:xfrm flipH="1">
              <a:off x="4079" y="1568"/>
              <a:ext cx="5"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5" name="Line 142"/>
            <p:cNvSpPr>
              <a:spLocks noChangeShapeType="1"/>
            </p:cNvSpPr>
            <p:nvPr/>
          </p:nvSpPr>
          <p:spPr bwMode="auto">
            <a:xfrm flipV="1">
              <a:off x="4079" y="1568"/>
              <a:ext cx="1"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6" name="Line 143"/>
            <p:cNvSpPr>
              <a:spLocks noChangeShapeType="1"/>
            </p:cNvSpPr>
            <p:nvPr/>
          </p:nvSpPr>
          <p:spPr bwMode="auto">
            <a:xfrm flipH="1">
              <a:off x="4084" y="1568"/>
              <a:ext cx="328"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7" name="Line 144"/>
            <p:cNvSpPr>
              <a:spLocks noChangeShapeType="1"/>
            </p:cNvSpPr>
            <p:nvPr/>
          </p:nvSpPr>
          <p:spPr bwMode="auto">
            <a:xfrm flipV="1">
              <a:off x="4412" y="1461"/>
              <a:ext cx="0" cy="107"/>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8" name="Line 145"/>
            <p:cNvSpPr>
              <a:spLocks noChangeShapeType="1"/>
            </p:cNvSpPr>
            <p:nvPr/>
          </p:nvSpPr>
          <p:spPr bwMode="auto">
            <a:xfrm flipH="1">
              <a:off x="4412"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19" name="Line 146"/>
            <p:cNvSpPr>
              <a:spLocks noChangeShapeType="1"/>
            </p:cNvSpPr>
            <p:nvPr/>
          </p:nvSpPr>
          <p:spPr bwMode="auto">
            <a:xfrm flipV="1">
              <a:off x="4412"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20" name="Line 147"/>
            <p:cNvSpPr>
              <a:spLocks noChangeShapeType="1"/>
            </p:cNvSpPr>
            <p:nvPr/>
          </p:nvSpPr>
          <p:spPr bwMode="auto">
            <a:xfrm flipH="1">
              <a:off x="4412" y="1568"/>
              <a:ext cx="4" cy="0"/>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21" name="Line 148"/>
            <p:cNvSpPr>
              <a:spLocks noChangeShapeType="1"/>
            </p:cNvSpPr>
            <p:nvPr/>
          </p:nvSpPr>
          <p:spPr bwMode="auto">
            <a:xfrm flipV="1">
              <a:off x="4412" y="1568"/>
              <a:ext cx="0" cy="4"/>
            </a:xfrm>
            <a:prstGeom prst="line">
              <a:avLst/>
            </a:prstGeom>
            <a:noFill/>
            <a:ln w="63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22" name="Line 149"/>
            <p:cNvSpPr>
              <a:spLocks noChangeShapeType="1"/>
            </p:cNvSpPr>
            <p:nvPr/>
          </p:nvSpPr>
          <p:spPr bwMode="auto">
            <a:xfrm flipH="1">
              <a:off x="3254" y="990"/>
              <a:ext cx="251" cy="0"/>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23" name="Freeform 150"/>
            <p:cNvSpPr>
              <a:spLocks/>
            </p:cNvSpPr>
            <p:nvPr/>
          </p:nvSpPr>
          <p:spPr bwMode="auto">
            <a:xfrm>
              <a:off x="3254" y="955"/>
              <a:ext cx="69" cy="69"/>
            </a:xfrm>
            <a:custGeom>
              <a:avLst/>
              <a:gdLst>
                <a:gd name="T0" fmla="*/ 0 w 515"/>
                <a:gd name="T1" fmla="*/ 0 h 515"/>
                <a:gd name="T2" fmla="*/ 0 w 515"/>
                <a:gd name="T3" fmla="*/ 0 h 515"/>
                <a:gd name="T4" fmla="*/ 0 w 515"/>
                <a:gd name="T5" fmla="*/ 0 h 515"/>
                <a:gd name="T6" fmla="*/ 0 60000 65536"/>
                <a:gd name="T7" fmla="*/ 0 60000 65536"/>
                <a:gd name="T8" fmla="*/ 0 60000 65536"/>
                <a:gd name="T9" fmla="*/ 0 w 515"/>
                <a:gd name="T10" fmla="*/ 0 h 515"/>
                <a:gd name="T11" fmla="*/ 515 w 515"/>
                <a:gd name="T12" fmla="*/ 515 h 515"/>
              </a:gdLst>
              <a:ahLst/>
              <a:cxnLst>
                <a:cxn ang="T6">
                  <a:pos x="T0" y="T1"/>
                </a:cxn>
                <a:cxn ang="T7">
                  <a:pos x="T2" y="T3"/>
                </a:cxn>
                <a:cxn ang="T8">
                  <a:pos x="T4" y="T5"/>
                </a:cxn>
              </a:cxnLst>
              <a:rect l="T9" t="T10" r="T11" b="T12"/>
              <a:pathLst>
                <a:path w="515" h="515">
                  <a:moveTo>
                    <a:pt x="515" y="515"/>
                  </a:moveTo>
                  <a:lnTo>
                    <a:pt x="0" y="261"/>
                  </a:lnTo>
                  <a:lnTo>
                    <a:pt x="515" y="0"/>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24" name="Freeform 151"/>
            <p:cNvSpPr>
              <a:spLocks/>
            </p:cNvSpPr>
            <p:nvPr/>
          </p:nvSpPr>
          <p:spPr bwMode="auto">
            <a:xfrm>
              <a:off x="3437" y="956"/>
              <a:ext cx="68" cy="68"/>
            </a:xfrm>
            <a:custGeom>
              <a:avLst/>
              <a:gdLst>
                <a:gd name="T0" fmla="*/ 0 w 514"/>
                <a:gd name="T1" fmla="*/ 0 h 514"/>
                <a:gd name="T2" fmla="*/ 0 w 514"/>
                <a:gd name="T3" fmla="*/ 0 h 514"/>
                <a:gd name="T4" fmla="*/ 0 w 514"/>
                <a:gd name="T5" fmla="*/ 0 h 514"/>
                <a:gd name="T6" fmla="*/ 0 60000 65536"/>
                <a:gd name="T7" fmla="*/ 0 60000 65536"/>
                <a:gd name="T8" fmla="*/ 0 60000 65536"/>
                <a:gd name="T9" fmla="*/ 0 w 514"/>
                <a:gd name="T10" fmla="*/ 0 h 514"/>
                <a:gd name="T11" fmla="*/ 514 w 514"/>
                <a:gd name="T12" fmla="*/ 514 h 514"/>
              </a:gdLst>
              <a:ahLst/>
              <a:cxnLst>
                <a:cxn ang="T6">
                  <a:pos x="T0" y="T1"/>
                </a:cxn>
                <a:cxn ang="T7">
                  <a:pos x="T2" y="T3"/>
                </a:cxn>
                <a:cxn ang="T8">
                  <a:pos x="T4" y="T5"/>
                </a:cxn>
              </a:cxnLst>
              <a:rect l="T9" t="T10" r="T11" b="T12"/>
              <a:pathLst>
                <a:path w="514" h="514">
                  <a:moveTo>
                    <a:pt x="0" y="0"/>
                  </a:moveTo>
                  <a:lnTo>
                    <a:pt x="514" y="252"/>
                  </a:lnTo>
                  <a:lnTo>
                    <a:pt x="0" y="514"/>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25" name="Line 152"/>
            <p:cNvSpPr>
              <a:spLocks noChangeShapeType="1"/>
            </p:cNvSpPr>
            <p:nvPr/>
          </p:nvSpPr>
          <p:spPr bwMode="auto">
            <a:xfrm flipH="1">
              <a:off x="3301" y="990"/>
              <a:ext cx="191" cy="0"/>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26" name="Freeform 153"/>
            <p:cNvSpPr>
              <a:spLocks/>
            </p:cNvSpPr>
            <p:nvPr/>
          </p:nvSpPr>
          <p:spPr bwMode="auto">
            <a:xfrm>
              <a:off x="3301" y="955"/>
              <a:ext cx="68" cy="69"/>
            </a:xfrm>
            <a:custGeom>
              <a:avLst/>
              <a:gdLst>
                <a:gd name="T0" fmla="*/ 0 w 514"/>
                <a:gd name="T1" fmla="*/ 0 h 515"/>
                <a:gd name="T2" fmla="*/ 0 w 514"/>
                <a:gd name="T3" fmla="*/ 0 h 515"/>
                <a:gd name="T4" fmla="*/ 0 w 514"/>
                <a:gd name="T5" fmla="*/ 0 h 515"/>
                <a:gd name="T6" fmla="*/ 0 60000 65536"/>
                <a:gd name="T7" fmla="*/ 0 60000 65536"/>
                <a:gd name="T8" fmla="*/ 0 60000 65536"/>
                <a:gd name="T9" fmla="*/ 0 w 514"/>
                <a:gd name="T10" fmla="*/ 0 h 515"/>
                <a:gd name="T11" fmla="*/ 514 w 514"/>
                <a:gd name="T12" fmla="*/ 515 h 515"/>
              </a:gdLst>
              <a:ahLst/>
              <a:cxnLst>
                <a:cxn ang="T6">
                  <a:pos x="T0" y="T1"/>
                </a:cxn>
                <a:cxn ang="T7">
                  <a:pos x="T2" y="T3"/>
                </a:cxn>
                <a:cxn ang="T8">
                  <a:pos x="T4" y="T5"/>
                </a:cxn>
              </a:cxnLst>
              <a:rect l="T9" t="T10" r="T11" b="T12"/>
              <a:pathLst>
                <a:path w="514" h="515">
                  <a:moveTo>
                    <a:pt x="514" y="515"/>
                  </a:moveTo>
                  <a:lnTo>
                    <a:pt x="0" y="261"/>
                  </a:lnTo>
                  <a:lnTo>
                    <a:pt x="514" y="0"/>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27" name="Line 154"/>
            <p:cNvSpPr>
              <a:spLocks noChangeShapeType="1"/>
            </p:cNvSpPr>
            <p:nvPr/>
          </p:nvSpPr>
          <p:spPr bwMode="auto">
            <a:xfrm flipV="1">
              <a:off x="2681" y="1122"/>
              <a:ext cx="1" cy="330"/>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28" name="Freeform 155"/>
            <p:cNvSpPr>
              <a:spLocks/>
            </p:cNvSpPr>
            <p:nvPr/>
          </p:nvSpPr>
          <p:spPr bwMode="auto">
            <a:xfrm>
              <a:off x="2647" y="1122"/>
              <a:ext cx="69" cy="68"/>
            </a:xfrm>
            <a:custGeom>
              <a:avLst/>
              <a:gdLst>
                <a:gd name="T0" fmla="*/ 0 w 514"/>
                <a:gd name="T1" fmla="*/ 0 h 515"/>
                <a:gd name="T2" fmla="*/ 0 w 514"/>
                <a:gd name="T3" fmla="*/ 0 h 515"/>
                <a:gd name="T4" fmla="*/ 0 w 514"/>
                <a:gd name="T5" fmla="*/ 0 h 515"/>
                <a:gd name="T6" fmla="*/ 0 60000 65536"/>
                <a:gd name="T7" fmla="*/ 0 60000 65536"/>
                <a:gd name="T8" fmla="*/ 0 60000 65536"/>
                <a:gd name="T9" fmla="*/ 0 w 514"/>
                <a:gd name="T10" fmla="*/ 0 h 515"/>
                <a:gd name="T11" fmla="*/ 514 w 514"/>
                <a:gd name="T12" fmla="*/ 515 h 515"/>
              </a:gdLst>
              <a:ahLst/>
              <a:cxnLst>
                <a:cxn ang="T6">
                  <a:pos x="T0" y="T1"/>
                </a:cxn>
                <a:cxn ang="T7">
                  <a:pos x="T2" y="T3"/>
                </a:cxn>
                <a:cxn ang="T8">
                  <a:pos x="T4" y="T5"/>
                </a:cxn>
              </a:cxnLst>
              <a:rect l="T9" t="T10" r="T11" b="T12"/>
              <a:pathLst>
                <a:path w="514" h="515">
                  <a:moveTo>
                    <a:pt x="0" y="515"/>
                  </a:moveTo>
                  <a:lnTo>
                    <a:pt x="253" y="0"/>
                  </a:lnTo>
                  <a:lnTo>
                    <a:pt x="514" y="515"/>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29" name="Freeform 156"/>
            <p:cNvSpPr>
              <a:spLocks/>
            </p:cNvSpPr>
            <p:nvPr/>
          </p:nvSpPr>
          <p:spPr bwMode="auto">
            <a:xfrm>
              <a:off x="2647" y="1384"/>
              <a:ext cx="68" cy="68"/>
            </a:xfrm>
            <a:custGeom>
              <a:avLst/>
              <a:gdLst>
                <a:gd name="T0" fmla="*/ 0 w 515"/>
                <a:gd name="T1" fmla="*/ 0 h 514"/>
                <a:gd name="T2" fmla="*/ 0 w 515"/>
                <a:gd name="T3" fmla="*/ 0 h 514"/>
                <a:gd name="T4" fmla="*/ 0 w 515"/>
                <a:gd name="T5" fmla="*/ 0 h 514"/>
                <a:gd name="T6" fmla="*/ 0 60000 65536"/>
                <a:gd name="T7" fmla="*/ 0 60000 65536"/>
                <a:gd name="T8" fmla="*/ 0 60000 65536"/>
                <a:gd name="T9" fmla="*/ 0 w 515"/>
                <a:gd name="T10" fmla="*/ 0 h 514"/>
                <a:gd name="T11" fmla="*/ 515 w 515"/>
                <a:gd name="T12" fmla="*/ 514 h 514"/>
              </a:gdLst>
              <a:ahLst/>
              <a:cxnLst>
                <a:cxn ang="T6">
                  <a:pos x="T0" y="T1"/>
                </a:cxn>
                <a:cxn ang="T7">
                  <a:pos x="T2" y="T3"/>
                </a:cxn>
                <a:cxn ang="T8">
                  <a:pos x="T4" y="T5"/>
                </a:cxn>
              </a:cxnLst>
              <a:rect l="T9" t="T10" r="T11" b="T12"/>
              <a:pathLst>
                <a:path w="515" h="514">
                  <a:moveTo>
                    <a:pt x="515" y="0"/>
                  </a:moveTo>
                  <a:lnTo>
                    <a:pt x="261" y="514"/>
                  </a:lnTo>
                  <a:lnTo>
                    <a:pt x="0" y="0"/>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30" name="Line 157"/>
            <p:cNvSpPr>
              <a:spLocks noChangeShapeType="1"/>
            </p:cNvSpPr>
            <p:nvPr/>
          </p:nvSpPr>
          <p:spPr bwMode="auto">
            <a:xfrm flipV="1">
              <a:off x="2681" y="1168"/>
              <a:ext cx="1" cy="218"/>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31" name="Freeform 158"/>
            <p:cNvSpPr>
              <a:spLocks/>
            </p:cNvSpPr>
            <p:nvPr/>
          </p:nvSpPr>
          <p:spPr bwMode="auto">
            <a:xfrm>
              <a:off x="2647" y="1168"/>
              <a:ext cx="69" cy="69"/>
            </a:xfrm>
            <a:custGeom>
              <a:avLst/>
              <a:gdLst>
                <a:gd name="T0" fmla="*/ 0 w 514"/>
                <a:gd name="T1" fmla="*/ 0 h 514"/>
                <a:gd name="T2" fmla="*/ 0 w 514"/>
                <a:gd name="T3" fmla="*/ 0 h 514"/>
                <a:gd name="T4" fmla="*/ 0 w 514"/>
                <a:gd name="T5" fmla="*/ 0 h 514"/>
                <a:gd name="T6" fmla="*/ 0 60000 65536"/>
                <a:gd name="T7" fmla="*/ 0 60000 65536"/>
                <a:gd name="T8" fmla="*/ 0 60000 65536"/>
                <a:gd name="T9" fmla="*/ 0 w 514"/>
                <a:gd name="T10" fmla="*/ 0 h 514"/>
                <a:gd name="T11" fmla="*/ 514 w 514"/>
                <a:gd name="T12" fmla="*/ 514 h 514"/>
              </a:gdLst>
              <a:ahLst/>
              <a:cxnLst>
                <a:cxn ang="T6">
                  <a:pos x="T0" y="T1"/>
                </a:cxn>
                <a:cxn ang="T7">
                  <a:pos x="T2" y="T3"/>
                </a:cxn>
                <a:cxn ang="T8">
                  <a:pos x="T4" y="T5"/>
                </a:cxn>
              </a:cxnLst>
              <a:rect l="T9" t="T10" r="T11" b="T12"/>
              <a:pathLst>
                <a:path w="514" h="514">
                  <a:moveTo>
                    <a:pt x="0" y="514"/>
                  </a:moveTo>
                  <a:lnTo>
                    <a:pt x="253" y="0"/>
                  </a:lnTo>
                  <a:lnTo>
                    <a:pt x="514" y="514"/>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32" name="Line 159"/>
            <p:cNvSpPr>
              <a:spLocks noChangeShapeType="1"/>
            </p:cNvSpPr>
            <p:nvPr/>
          </p:nvSpPr>
          <p:spPr bwMode="auto">
            <a:xfrm flipV="1">
              <a:off x="3861" y="1122"/>
              <a:ext cx="0" cy="330"/>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33" name="Freeform 160"/>
            <p:cNvSpPr>
              <a:spLocks/>
            </p:cNvSpPr>
            <p:nvPr/>
          </p:nvSpPr>
          <p:spPr bwMode="auto">
            <a:xfrm>
              <a:off x="3827" y="1122"/>
              <a:ext cx="69" cy="68"/>
            </a:xfrm>
            <a:custGeom>
              <a:avLst/>
              <a:gdLst>
                <a:gd name="T0" fmla="*/ 0 w 516"/>
                <a:gd name="T1" fmla="*/ 0 h 515"/>
                <a:gd name="T2" fmla="*/ 0 w 516"/>
                <a:gd name="T3" fmla="*/ 0 h 515"/>
                <a:gd name="T4" fmla="*/ 0 w 516"/>
                <a:gd name="T5" fmla="*/ 0 h 515"/>
                <a:gd name="T6" fmla="*/ 0 60000 65536"/>
                <a:gd name="T7" fmla="*/ 0 60000 65536"/>
                <a:gd name="T8" fmla="*/ 0 60000 65536"/>
                <a:gd name="T9" fmla="*/ 0 w 516"/>
                <a:gd name="T10" fmla="*/ 0 h 515"/>
                <a:gd name="T11" fmla="*/ 516 w 516"/>
                <a:gd name="T12" fmla="*/ 515 h 515"/>
              </a:gdLst>
              <a:ahLst/>
              <a:cxnLst>
                <a:cxn ang="T6">
                  <a:pos x="T0" y="T1"/>
                </a:cxn>
                <a:cxn ang="T7">
                  <a:pos x="T2" y="T3"/>
                </a:cxn>
                <a:cxn ang="T8">
                  <a:pos x="T4" y="T5"/>
                </a:cxn>
              </a:cxnLst>
              <a:rect l="T9" t="T10" r="T11" b="T12"/>
              <a:pathLst>
                <a:path w="516" h="515">
                  <a:moveTo>
                    <a:pt x="0" y="515"/>
                  </a:moveTo>
                  <a:lnTo>
                    <a:pt x="254" y="0"/>
                  </a:lnTo>
                  <a:lnTo>
                    <a:pt x="516" y="515"/>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34" name="Freeform 161"/>
            <p:cNvSpPr>
              <a:spLocks/>
            </p:cNvSpPr>
            <p:nvPr/>
          </p:nvSpPr>
          <p:spPr bwMode="auto">
            <a:xfrm>
              <a:off x="3826" y="1384"/>
              <a:ext cx="69" cy="68"/>
            </a:xfrm>
            <a:custGeom>
              <a:avLst/>
              <a:gdLst>
                <a:gd name="T0" fmla="*/ 0 w 514"/>
                <a:gd name="T1" fmla="*/ 0 h 514"/>
                <a:gd name="T2" fmla="*/ 0 w 514"/>
                <a:gd name="T3" fmla="*/ 0 h 514"/>
                <a:gd name="T4" fmla="*/ 0 w 514"/>
                <a:gd name="T5" fmla="*/ 0 h 514"/>
                <a:gd name="T6" fmla="*/ 0 60000 65536"/>
                <a:gd name="T7" fmla="*/ 0 60000 65536"/>
                <a:gd name="T8" fmla="*/ 0 60000 65536"/>
                <a:gd name="T9" fmla="*/ 0 w 514"/>
                <a:gd name="T10" fmla="*/ 0 h 514"/>
                <a:gd name="T11" fmla="*/ 514 w 514"/>
                <a:gd name="T12" fmla="*/ 514 h 514"/>
              </a:gdLst>
              <a:ahLst/>
              <a:cxnLst>
                <a:cxn ang="T6">
                  <a:pos x="T0" y="T1"/>
                </a:cxn>
                <a:cxn ang="T7">
                  <a:pos x="T2" y="T3"/>
                </a:cxn>
                <a:cxn ang="T8">
                  <a:pos x="T4" y="T5"/>
                </a:cxn>
              </a:cxnLst>
              <a:rect l="T9" t="T10" r="T11" b="T12"/>
              <a:pathLst>
                <a:path w="514" h="514">
                  <a:moveTo>
                    <a:pt x="514" y="0"/>
                  </a:moveTo>
                  <a:lnTo>
                    <a:pt x="261" y="514"/>
                  </a:lnTo>
                  <a:lnTo>
                    <a:pt x="0" y="0"/>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35" name="Line 162"/>
            <p:cNvSpPr>
              <a:spLocks noChangeShapeType="1"/>
            </p:cNvSpPr>
            <p:nvPr/>
          </p:nvSpPr>
          <p:spPr bwMode="auto">
            <a:xfrm flipV="1">
              <a:off x="3861" y="1168"/>
              <a:ext cx="0" cy="218"/>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36" name="Freeform 163"/>
            <p:cNvSpPr>
              <a:spLocks/>
            </p:cNvSpPr>
            <p:nvPr/>
          </p:nvSpPr>
          <p:spPr bwMode="auto">
            <a:xfrm>
              <a:off x="3827" y="1168"/>
              <a:ext cx="69" cy="69"/>
            </a:xfrm>
            <a:custGeom>
              <a:avLst/>
              <a:gdLst>
                <a:gd name="T0" fmla="*/ 0 w 516"/>
                <a:gd name="T1" fmla="*/ 0 h 514"/>
                <a:gd name="T2" fmla="*/ 0 w 516"/>
                <a:gd name="T3" fmla="*/ 0 h 514"/>
                <a:gd name="T4" fmla="*/ 0 w 516"/>
                <a:gd name="T5" fmla="*/ 0 h 514"/>
                <a:gd name="T6" fmla="*/ 0 60000 65536"/>
                <a:gd name="T7" fmla="*/ 0 60000 65536"/>
                <a:gd name="T8" fmla="*/ 0 60000 65536"/>
                <a:gd name="T9" fmla="*/ 0 w 516"/>
                <a:gd name="T10" fmla="*/ 0 h 514"/>
                <a:gd name="T11" fmla="*/ 516 w 516"/>
                <a:gd name="T12" fmla="*/ 514 h 514"/>
              </a:gdLst>
              <a:ahLst/>
              <a:cxnLst>
                <a:cxn ang="T6">
                  <a:pos x="T0" y="T1"/>
                </a:cxn>
                <a:cxn ang="T7">
                  <a:pos x="T2" y="T3"/>
                </a:cxn>
                <a:cxn ang="T8">
                  <a:pos x="T4" y="T5"/>
                </a:cxn>
              </a:cxnLst>
              <a:rect l="T9" t="T10" r="T11" b="T12"/>
              <a:pathLst>
                <a:path w="516" h="514">
                  <a:moveTo>
                    <a:pt x="0" y="514"/>
                  </a:moveTo>
                  <a:lnTo>
                    <a:pt x="254" y="0"/>
                  </a:lnTo>
                  <a:lnTo>
                    <a:pt x="516" y="514"/>
                  </a:lnTo>
                </a:path>
              </a:pathLst>
            </a:custGeom>
            <a:noFill/>
            <a:ln w="508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637" name="Rectangle 164"/>
            <p:cNvSpPr>
              <a:spLocks noChangeArrowheads="1"/>
            </p:cNvSpPr>
            <p:nvPr/>
          </p:nvSpPr>
          <p:spPr bwMode="auto">
            <a:xfrm>
              <a:off x="3573" y="768"/>
              <a:ext cx="13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100">
                  <a:latin typeface="宋体" panose="02010600030101010101" pitchFamily="2" charset="-122"/>
                  <a:ea typeface="宋体" panose="02010600030101010101" pitchFamily="2" charset="-122"/>
                </a:rPr>
                <a:t>单位</a:t>
              </a:r>
              <a:endParaRPr lang="zh-CN" altLang="en-US" sz="1000">
                <a:latin typeface="Times New Roman" panose="02020603050405020304" pitchFamily="18" charset="0"/>
                <a:ea typeface="宋体" panose="02010600030101010101" pitchFamily="2" charset="-122"/>
              </a:endParaRPr>
            </a:p>
          </p:txBody>
        </p:sp>
      </p:grpSp>
      <p:sp>
        <p:nvSpPr>
          <p:cNvPr id="105477" name="AutoShape 165">
            <a:hlinkClick r:id="rId2" action="ppaction://hlinksldjump" highlightClick="1">
              <a:snd r:embed="rId3" name="projctor.wav"/>
            </a:hlinkClick>
          </p:cNvPr>
          <p:cNvSpPr>
            <a:spLocks noChangeArrowheads="1"/>
          </p:cNvSpPr>
          <p:nvPr/>
        </p:nvSpPr>
        <p:spPr bwMode="auto">
          <a:xfrm>
            <a:off x="7387683" y="585810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865330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47854" y="297366"/>
            <a:ext cx="7772400" cy="577850"/>
          </a:xfrm>
        </p:spPr>
        <p:txBody>
          <a:bodyPr vert="horz" lIns="91440" tIns="45720" rIns="91440" bIns="45720" rtlCol="0" anchor="ctr">
            <a:normAutofit/>
          </a:bodyPr>
          <a:lstStyle/>
          <a:p>
            <a:r>
              <a:rPr lang="en-US" altLang="zh-CN" sz="3200" dirty="0"/>
              <a:t>1.6 </a:t>
            </a:r>
            <a:r>
              <a:rPr lang="zh-CN" altLang="en-US" sz="3200" dirty="0"/>
              <a:t>数据库系统特点</a:t>
            </a:r>
            <a:endParaRPr lang="en-US" altLang="zh-CN" sz="3200" dirty="0"/>
          </a:p>
        </p:txBody>
      </p:sp>
      <p:sp>
        <p:nvSpPr>
          <p:cNvPr id="106499" name="Rectangle 3"/>
          <p:cNvSpPr>
            <a:spLocks noGrp="1" noChangeArrowheads="1"/>
          </p:cNvSpPr>
          <p:nvPr>
            <p:ph idx="1"/>
          </p:nvPr>
        </p:nvSpPr>
        <p:spPr bwMode="auto">
          <a:xfrm>
            <a:off x="947854" y="1286107"/>
            <a:ext cx="7772400" cy="48768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dirty="0" smtClean="0">
                <a:latin typeface="Arial" panose="020B0604020202020204" pitchFamily="34" charset="0"/>
                <a:ea typeface="黑体" panose="02010609060101010101" pitchFamily="49" charset="-122"/>
              </a:rPr>
              <a:t>4 </a:t>
            </a:r>
            <a:r>
              <a:rPr lang="zh-CN" altLang="en-US" sz="1800" b="1" dirty="0" smtClean="0">
                <a:latin typeface="Arial" panose="020B0604020202020204" pitchFamily="34" charset="0"/>
                <a:ea typeface="黑体" panose="02010609060101010101" pitchFamily="49" charset="-122"/>
              </a:rPr>
              <a:t>、</a:t>
            </a:r>
            <a:r>
              <a:rPr lang="zh-CN" altLang="en-US" sz="2000" b="1" dirty="0" smtClean="0">
                <a:latin typeface="Arial" panose="020B0604020202020204" pitchFamily="34" charset="0"/>
                <a:ea typeface="黑体" panose="02010609060101010101" pitchFamily="49" charset="-122"/>
              </a:rPr>
              <a:t>数据独立性高（</a:t>
            </a:r>
            <a:r>
              <a:rPr lang="en-US" altLang="zh-CN" sz="2000" b="1" dirty="0" smtClean="0">
                <a:latin typeface="Arial" panose="020B0604020202020204" pitchFamily="34" charset="0"/>
                <a:ea typeface="黑体" panose="02010609060101010101" pitchFamily="49" charset="-122"/>
              </a:rPr>
              <a:t>independence</a:t>
            </a:r>
            <a:r>
              <a:rPr lang="zh-CN" altLang="en-US" sz="2000" b="1" dirty="0" smtClean="0">
                <a:latin typeface="Arial" panose="020B0604020202020204" pitchFamily="34" charset="0"/>
                <a:ea typeface="黑体" panose="02010609060101010101" pitchFamily="49" charset="-122"/>
              </a:rPr>
              <a:t>）</a:t>
            </a:r>
          </a:p>
          <a:p>
            <a:pPr algn="just">
              <a:buFont typeface="Wingdings" panose="05000000000000000000" pitchFamily="2" charset="2"/>
              <a:buNone/>
            </a:pPr>
            <a:r>
              <a:rPr lang="en-US" altLang="zh-CN" sz="2000" b="1" dirty="0" smtClean="0"/>
              <a:t>——</a:t>
            </a:r>
            <a:r>
              <a:rPr lang="zh-CN" altLang="en-US" sz="2000" b="1" dirty="0" smtClean="0"/>
              <a:t>应用程序独立于其所使用数据的说明的特性。</a:t>
            </a:r>
          </a:p>
          <a:p>
            <a:pPr algn="just">
              <a:buFont typeface="Wingdings" panose="05000000000000000000" pitchFamily="2" charset="2"/>
              <a:buNone/>
            </a:pPr>
            <a:r>
              <a:rPr lang="en-US" altLang="zh-CN" sz="2000" b="1" dirty="0" smtClean="0"/>
              <a:t>1</a:t>
            </a:r>
            <a:r>
              <a:rPr lang="zh-CN" altLang="en-US" sz="2000" b="1" dirty="0" smtClean="0"/>
              <a:t>）分类</a:t>
            </a:r>
          </a:p>
          <a:p>
            <a:pPr algn="just">
              <a:buFont typeface="Wingdings" panose="05000000000000000000" pitchFamily="2" charset="2"/>
              <a:buNone/>
            </a:pPr>
            <a:r>
              <a:rPr lang="zh-CN" altLang="en-US" sz="2000" b="1" dirty="0" smtClean="0"/>
              <a:t>①逻辑数据独立性</a:t>
            </a:r>
          </a:p>
          <a:p>
            <a:pPr algn="just">
              <a:buFont typeface="Wingdings" panose="05000000000000000000" pitchFamily="2" charset="2"/>
              <a:buNone/>
            </a:pPr>
            <a:r>
              <a:rPr lang="en-US" altLang="zh-CN" sz="2000" b="1" dirty="0" smtClean="0"/>
              <a:t>——</a:t>
            </a:r>
            <a:r>
              <a:rPr lang="zh-CN" altLang="en-US" sz="2000" b="1" dirty="0" smtClean="0"/>
              <a:t>模式变、变模式</a:t>
            </a:r>
            <a:r>
              <a:rPr lang="en-US" altLang="zh-CN" sz="2000" b="1" dirty="0" smtClean="0"/>
              <a:t>/</a:t>
            </a:r>
            <a:r>
              <a:rPr lang="zh-CN" altLang="en-US" sz="2000" b="1" dirty="0" smtClean="0"/>
              <a:t>子模式映像，子模式不变，应用程序不变。</a:t>
            </a:r>
          </a:p>
          <a:p>
            <a:pPr algn="just">
              <a:buFont typeface="Wingdings" panose="05000000000000000000" pitchFamily="2" charset="2"/>
              <a:buNone/>
            </a:pPr>
            <a:r>
              <a:rPr lang="zh-CN" altLang="en-US" sz="2000" b="1" dirty="0" smtClean="0"/>
              <a:t>②物理数据独立性。</a:t>
            </a:r>
          </a:p>
          <a:p>
            <a:pPr algn="just">
              <a:buFont typeface="Wingdings" panose="05000000000000000000" pitchFamily="2" charset="2"/>
              <a:buNone/>
            </a:pPr>
            <a:r>
              <a:rPr lang="en-US" altLang="zh-CN" sz="2000" b="1" dirty="0" smtClean="0"/>
              <a:t>——</a:t>
            </a:r>
            <a:r>
              <a:rPr lang="zh-CN" altLang="en-US" sz="2000" b="1" dirty="0" smtClean="0"/>
              <a:t>内模式变，应用程序不变。</a:t>
            </a:r>
          </a:p>
          <a:p>
            <a:pPr algn="just">
              <a:buFont typeface="Wingdings" panose="05000000000000000000" pitchFamily="2" charset="2"/>
              <a:buNone/>
            </a:pPr>
            <a:r>
              <a:rPr lang="en-US" altLang="zh-CN" sz="2000" b="1" dirty="0" smtClean="0"/>
              <a:t>2</a:t>
            </a:r>
            <a:r>
              <a:rPr lang="zh-CN" altLang="en-US" sz="2000" b="1" dirty="0" smtClean="0"/>
              <a:t>）目标</a:t>
            </a:r>
          </a:p>
          <a:p>
            <a:pPr algn="just">
              <a:buFont typeface="Wingdings" panose="05000000000000000000" pitchFamily="2" charset="2"/>
              <a:buNone/>
            </a:pPr>
            <a:r>
              <a:rPr lang="zh-CN" altLang="en-US" sz="2000" b="1" dirty="0" smtClean="0"/>
              <a:t>①数据定义从应用程序中分离出来；</a:t>
            </a:r>
          </a:p>
          <a:p>
            <a:pPr algn="just">
              <a:buFont typeface="Wingdings" panose="05000000000000000000" pitchFamily="2" charset="2"/>
              <a:buNone/>
            </a:pPr>
            <a:r>
              <a:rPr lang="zh-CN" altLang="en-US" sz="2000" b="1" dirty="0" smtClean="0"/>
              <a:t>②编程不考虑逻辑、物理细节；</a:t>
            </a:r>
          </a:p>
          <a:p>
            <a:pPr algn="just">
              <a:buFont typeface="Wingdings" panose="05000000000000000000" pitchFamily="2" charset="2"/>
              <a:buNone/>
            </a:pPr>
            <a:r>
              <a:rPr lang="zh-CN" altLang="en-US" sz="2000" b="1" dirty="0" smtClean="0"/>
              <a:t>③简化编程；</a:t>
            </a:r>
          </a:p>
          <a:p>
            <a:pPr>
              <a:buFont typeface="Wingdings" panose="05000000000000000000" pitchFamily="2" charset="2"/>
              <a:buNone/>
            </a:pPr>
            <a:r>
              <a:rPr lang="zh-CN" altLang="en-US" sz="2000" b="1" dirty="0" smtClean="0"/>
              <a:t>④提高应用程序稳定性，应变能力强，减少维护修改。 </a:t>
            </a:r>
          </a:p>
        </p:txBody>
      </p:sp>
      <p:sp>
        <p:nvSpPr>
          <p:cNvPr id="106500" name="AutoShape 4">
            <a:hlinkClick r:id="rId2" action="ppaction://hlinksldjump" highlightClick="1">
              <a:snd r:embed="rId3" name="projctor.wav"/>
            </a:hlinkClick>
          </p:cNvPr>
          <p:cNvSpPr>
            <a:spLocks noChangeArrowheads="1"/>
          </p:cNvSpPr>
          <p:nvPr/>
        </p:nvSpPr>
        <p:spPr bwMode="auto">
          <a:xfrm>
            <a:off x="7120054" y="585810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19000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69434" y="295507"/>
            <a:ext cx="7772400" cy="577850"/>
          </a:xfrm>
        </p:spPr>
        <p:txBody>
          <a:bodyPr vert="horz" lIns="91440" tIns="45720" rIns="91440" bIns="45720" rtlCol="0" anchor="ctr">
            <a:normAutofit/>
          </a:bodyPr>
          <a:lstStyle/>
          <a:p>
            <a:r>
              <a:rPr lang="en-US" altLang="zh-CN" sz="3200" dirty="0"/>
              <a:t>1.6 </a:t>
            </a:r>
            <a:r>
              <a:rPr lang="zh-CN" altLang="en-US" sz="3200" dirty="0"/>
              <a:t>数据库系统特点</a:t>
            </a:r>
            <a:endParaRPr lang="en-US" altLang="zh-CN" sz="3200" dirty="0"/>
          </a:p>
        </p:txBody>
      </p:sp>
      <p:sp>
        <p:nvSpPr>
          <p:cNvPr id="107523" name="Rectangle 3"/>
          <p:cNvSpPr>
            <a:spLocks noGrp="1" noChangeArrowheads="1"/>
          </p:cNvSpPr>
          <p:nvPr>
            <p:ph idx="1"/>
          </p:nvPr>
        </p:nvSpPr>
        <p:spPr bwMode="auto">
          <a:xfrm>
            <a:off x="769434" y="1163444"/>
            <a:ext cx="7772400" cy="48768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5 </a:t>
            </a:r>
            <a:r>
              <a:rPr lang="zh-CN" altLang="en-US" sz="2000" b="1" smtClean="0">
                <a:latin typeface="Arial" panose="020B0604020202020204" pitchFamily="34" charset="0"/>
                <a:ea typeface="黑体" panose="02010609060101010101" pitchFamily="49" charset="-122"/>
              </a:rPr>
              <a:t>、数据安全性（</a:t>
            </a:r>
            <a:r>
              <a:rPr lang="en-US" altLang="zh-CN" sz="2000" b="1" smtClean="0">
                <a:latin typeface="Arial" panose="020B0604020202020204" pitchFamily="34" charset="0"/>
                <a:ea typeface="黑体" panose="02010609060101010101" pitchFamily="49" charset="-122"/>
              </a:rPr>
              <a:t>security</a:t>
            </a:r>
            <a:r>
              <a:rPr lang="zh-CN" altLang="en-US" sz="2000" b="1" smtClean="0">
                <a:latin typeface="Arial" panose="020B0604020202020204" pitchFamily="34" charset="0"/>
                <a:ea typeface="黑体" panose="02010609060101010101" pitchFamily="49" charset="-122"/>
              </a:rPr>
              <a:t>）</a:t>
            </a:r>
          </a:p>
          <a:p>
            <a:pPr algn="just">
              <a:buFont typeface="Wingdings" panose="05000000000000000000" pitchFamily="2" charset="2"/>
              <a:buNone/>
            </a:pPr>
            <a:r>
              <a:rPr lang="en-US" altLang="zh-CN" sz="2000" b="1" smtClean="0"/>
              <a:t>——</a:t>
            </a:r>
            <a:r>
              <a:rPr lang="zh-CN" altLang="en-US" sz="2000" b="1" smtClean="0"/>
              <a:t>防止非授权使用或破坏</a:t>
            </a:r>
            <a:r>
              <a:rPr lang="en-US" altLang="zh-CN" sz="2000" b="1" smtClean="0"/>
              <a:t>DB</a:t>
            </a:r>
            <a:r>
              <a:rPr lang="zh-CN" altLang="en-US" sz="2000" b="1" smtClean="0"/>
              <a:t>中的数据。</a:t>
            </a:r>
          </a:p>
          <a:p>
            <a:pPr algn="just">
              <a:buFont typeface="Wingdings" panose="05000000000000000000" pitchFamily="2" charset="2"/>
              <a:buNone/>
            </a:pPr>
            <a:r>
              <a:rPr lang="en-US" altLang="zh-CN" sz="2000" b="1" smtClean="0"/>
              <a:t>1</a:t>
            </a:r>
            <a:r>
              <a:rPr lang="zh-CN" altLang="en-US" sz="2000" b="1" smtClean="0"/>
              <a:t>）身份鉴别；</a:t>
            </a:r>
          </a:p>
          <a:p>
            <a:pPr algn="just">
              <a:buFont typeface="Wingdings" panose="05000000000000000000" pitchFamily="2" charset="2"/>
              <a:buNone/>
            </a:pPr>
            <a:r>
              <a:rPr lang="en-US" altLang="zh-CN" sz="2000" b="1" smtClean="0"/>
              <a:t>2</a:t>
            </a:r>
            <a:r>
              <a:rPr lang="zh-CN" altLang="en-US" sz="2000" b="1" smtClean="0"/>
              <a:t>）操作授权；</a:t>
            </a:r>
          </a:p>
          <a:p>
            <a:pPr algn="just">
              <a:buFont typeface="Wingdings" panose="05000000000000000000" pitchFamily="2" charset="2"/>
              <a:buNone/>
            </a:pPr>
            <a:r>
              <a:rPr lang="en-US" altLang="zh-CN" sz="2000" b="1" smtClean="0"/>
              <a:t>3</a:t>
            </a:r>
            <a:r>
              <a:rPr lang="zh-CN" altLang="en-US" sz="2000" b="1" smtClean="0"/>
              <a:t>）加密存储。</a:t>
            </a:r>
          </a:p>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6 </a:t>
            </a:r>
            <a:r>
              <a:rPr lang="zh-CN" altLang="en-US" sz="2000" b="1" smtClean="0">
                <a:latin typeface="Arial" panose="020B0604020202020204" pitchFamily="34" charset="0"/>
                <a:ea typeface="黑体" panose="02010609060101010101" pitchFamily="49" charset="-122"/>
              </a:rPr>
              <a:t>、数据完整性（</a:t>
            </a:r>
            <a:r>
              <a:rPr lang="en-US" altLang="zh-CN" sz="2000" b="1" smtClean="0">
                <a:latin typeface="Arial" panose="020B0604020202020204" pitchFamily="34" charset="0"/>
                <a:ea typeface="黑体" panose="02010609060101010101" pitchFamily="49" charset="-122"/>
              </a:rPr>
              <a:t>integrity</a:t>
            </a:r>
            <a:r>
              <a:rPr lang="zh-CN" altLang="en-US" sz="2000" b="1" smtClean="0">
                <a:latin typeface="Arial" panose="020B0604020202020204" pitchFamily="34" charset="0"/>
                <a:ea typeface="黑体" panose="02010609060101010101" pitchFamily="49" charset="-122"/>
              </a:rPr>
              <a:t>）</a:t>
            </a:r>
          </a:p>
          <a:p>
            <a:pPr algn="just">
              <a:buFont typeface="Wingdings" panose="05000000000000000000" pitchFamily="2" charset="2"/>
              <a:buNone/>
            </a:pPr>
            <a:r>
              <a:rPr lang="en-US" altLang="zh-CN" sz="2000" b="1" smtClean="0"/>
              <a:t>——</a:t>
            </a:r>
            <a:r>
              <a:rPr lang="zh-CN" altLang="en-US" sz="2000" b="1" smtClean="0"/>
              <a:t>数据的正确性，有效性、相容性。</a:t>
            </a:r>
          </a:p>
          <a:p>
            <a:pPr algn="just">
              <a:buFont typeface="Wingdings" panose="05000000000000000000" pitchFamily="2" charset="2"/>
              <a:buNone/>
            </a:pPr>
            <a:r>
              <a:rPr lang="en-US" altLang="zh-CN" sz="2000" b="1" smtClean="0"/>
              <a:t>·</a:t>
            </a:r>
            <a:r>
              <a:rPr lang="zh-CN" altLang="en-US" sz="2000" b="1" smtClean="0"/>
              <a:t>实体完整性</a:t>
            </a:r>
          </a:p>
          <a:p>
            <a:pPr algn="just">
              <a:buFont typeface="Wingdings" panose="05000000000000000000" pitchFamily="2" charset="2"/>
              <a:buNone/>
            </a:pPr>
            <a:r>
              <a:rPr lang="en-US" altLang="zh-CN" sz="2000" b="1" smtClean="0"/>
              <a:t>·</a:t>
            </a:r>
            <a:r>
              <a:rPr lang="zh-CN" altLang="en-US" sz="2000" b="1" smtClean="0"/>
              <a:t>参照完整性</a:t>
            </a:r>
          </a:p>
          <a:p>
            <a:pPr algn="just">
              <a:buFont typeface="Wingdings" panose="05000000000000000000" pitchFamily="2" charset="2"/>
              <a:buNone/>
            </a:pPr>
            <a:r>
              <a:rPr lang="en-US" altLang="zh-CN" sz="2000" b="1" smtClean="0"/>
              <a:t>·</a:t>
            </a:r>
            <a:r>
              <a:rPr lang="zh-CN" altLang="en-US" sz="2000" b="1" smtClean="0"/>
              <a:t>用户完整性</a:t>
            </a:r>
          </a:p>
          <a:p>
            <a:pPr algn="just">
              <a:buFont typeface="Wingdings" panose="05000000000000000000" pitchFamily="2" charset="2"/>
              <a:buNone/>
            </a:pPr>
            <a:r>
              <a:rPr lang="zh-CN" altLang="en-US" sz="2000" b="1" smtClean="0"/>
              <a:t>工龄</a:t>
            </a:r>
            <a:r>
              <a:rPr lang="en-US" altLang="zh-CN" sz="2000" b="1" smtClean="0"/>
              <a:t>&lt;</a:t>
            </a:r>
            <a:r>
              <a:rPr lang="zh-CN" altLang="en-US" sz="2000" b="1" smtClean="0"/>
              <a:t>年龄，身高</a:t>
            </a:r>
            <a:r>
              <a:rPr lang="en-US" altLang="zh-CN" sz="2000" b="1" smtClean="0"/>
              <a:t>&lt;3</a:t>
            </a:r>
            <a:r>
              <a:rPr lang="zh-CN" altLang="en-US" sz="2000" b="1" smtClean="0"/>
              <a:t>米（用户定义完整性）。</a:t>
            </a:r>
          </a:p>
          <a:p>
            <a:pPr>
              <a:buFont typeface="Wingdings" panose="05000000000000000000" pitchFamily="2" charset="2"/>
              <a:buNone/>
            </a:pPr>
            <a:r>
              <a:rPr lang="zh-CN" altLang="en-US" sz="2000" b="1" smtClean="0"/>
              <a:t>原因：输入不当、修改不当、故障。 </a:t>
            </a:r>
          </a:p>
          <a:p>
            <a:pPr>
              <a:buFont typeface="Wingdings" panose="05000000000000000000" pitchFamily="2" charset="2"/>
              <a:buNone/>
            </a:pPr>
            <a:endParaRPr lang="en-US" altLang="zh-CN" sz="2000" b="1" smtClean="0"/>
          </a:p>
        </p:txBody>
      </p:sp>
      <p:sp>
        <p:nvSpPr>
          <p:cNvPr id="107524" name="AutoShape 4">
            <a:hlinkClick r:id="rId2" action="ppaction://hlinksldjump" highlightClick="1">
              <a:snd r:embed="rId3" name="projctor.wav"/>
            </a:hlinkClick>
          </p:cNvPr>
          <p:cNvSpPr>
            <a:spLocks noChangeArrowheads="1"/>
          </p:cNvSpPr>
          <p:nvPr/>
        </p:nvSpPr>
        <p:spPr bwMode="auto">
          <a:xfrm>
            <a:off x="6941634" y="573544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922366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95093" y="325399"/>
            <a:ext cx="7772400" cy="577850"/>
          </a:xfrm>
        </p:spPr>
        <p:txBody>
          <a:bodyPr vert="horz" lIns="91440" tIns="45720" rIns="91440" bIns="45720" rtlCol="0" anchor="ctr">
            <a:normAutofit/>
          </a:bodyPr>
          <a:lstStyle/>
          <a:p>
            <a:r>
              <a:rPr lang="en-US" altLang="zh-CN" sz="3200" dirty="0"/>
              <a:t>1.6 </a:t>
            </a:r>
            <a:r>
              <a:rPr lang="zh-CN" altLang="en-US" sz="3200" dirty="0"/>
              <a:t>数据库系统特点</a:t>
            </a:r>
            <a:endParaRPr lang="en-US" altLang="zh-CN" sz="3200" dirty="0"/>
          </a:p>
        </p:txBody>
      </p:sp>
      <p:sp>
        <p:nvSpPr>
          <p:cNvPr id="108547" name="Rectangle 3"/>
          <p:cNvSpPr>
            <a:spLocks noGrp="1" noChangeArrowheads="1"/>
          </p:cNvSpPr>
          <p:nvPr>
            <p:ph idx="1"/>
          </p:nvPr>
        </p:nvSpPr>
        <p:spPr bwMode="auto">
          <a:xfrm>
            <a:off x="695093" y="1208049"/>
            <a:ext cx="7772400" cy="45720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smtClean="0">
                <a:latin typeface="Arial" panose="020B0604020202020204" pitchFamily="34" charset="0"/>
                <a:cs typeface="Arial" panose="020B0604020202020204" pitchFamily="34" charset="0"/>
              </a:rPr>
              <a:t>7 </a:t>
            </a:r>
            <a:r>
              <a:rPr lang="zh-CN" altLang="en-US" sz="2000" b="1" smtClean="0">
                <a:latin typeface="Arial" panose="020B0604020202020204" pitchFamily="34" charset="0"/>
                <a:ea typeface="黑体" panose="02010609060101010101" pitchFamily="49" charset="-122"/>
              </a:rPr>
              <a:t>、恢复能力强（</a:t>
            </a:r>
            <a:r>
              <a:rPr lang="en-US" altLang="zh-CN" sz="2000" b="1" smtClean="0">
                <a:latin typeface="Arial" panose="020B0604020202020204" pitchFamily="34" charset="0"/>
                <a:cs typeface="Arial" panose="020B0604020202020204" pitchFamily="34" charset="0"/>
              </a:rPr>
              <a:t>recovery</a:t>
            </a:r>
            <a:r>
              <a:rPr lang="zh-CN" altLang="en-US" sz="2000" b="1" smtClean="0">
                <a:latin typeface="Arial" panose="020B0604020202020204" pitchFamily="34" charset="0"/>
                <a:ea typeface="黑体" panose="02010609060101010101" pitchFamily="49" charset="-122"/>
              </a:rPr>
              <a:t>）</a:t>
            </a:r>
            <a:endParaRPr lang="zh-CN" altLang="en-US" sz="2000" b="1"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en-US" altLang="zh-CN" sz="2000" b="1" smtClean="0"/>
              <a:t>——</a:t>
            </a:r>
            <a:r>
              <a:rPr lang="zh-CN" altLang="en-US" sz="2000" b="1" smtClean="0"/>
              <a:t>将</a:t>
            </a:r>
            <a:r>
              <a:rPr lang="en-US" altLang="zh-CN" sz="2000" b="1" smtClean="0"/>
              <a:t>DB</a:t>
            </a:r>
            <a:r>
              <a:rPr lang="zh-CN" altLang="en-US" sz="2000" b="1" smtClean="0"/>
              <a:t>从不正确状态恢复到某一正确状态。</a:t>
            </a:r>
          </a:p>
          <a:p>
            <a:pPr algn="just">
              <a:buFont typeface="Wingdings" panose="05000000000000000000" pitchFamily="2" charset="2"/>
              <a:buNone/>
            </a:pPr>
            <a:r>
              <a:rPr lang="zh-CN" altLang="en-US" sz="2000" b="1" smtClean="0"/>
              <a:t>备份</a:t>
            </a:r>
            <a:r>
              <a:rPr lang="en-US" altLang="zh-CN" sz="2000" b="1" smtClean="0"/>
              <a:t>+</a:t>
            </a:r>
            <a:r>
              <a:rPr lang="zh-CN" altLang="en-US" sz="2000" b="1" smtClean="0"/>
              <a:t>日志</a:t>
            </a:r>
            <a:r>
              <a:rPr lang="en-US" altLang="zh-CN" sz="2000" b="1" smtClean="0"/>
              <a:t>+</a:t>
            </a:r>
            <a:r>
              <a:rPr lang="zh-CN" altLang="en-US" sz="2000" b="1" smtClean="0"/>
              <a:t>回复处理技术</a:t>
            </a:r>
          </a:p>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8 </a:t>
            </a:r>
            <a:r>
              <a:rPr lang="zh-CN" altLang="en-US" sz="2000" b="1" smtClean="0">
                <a:latin typeface="Arial" panose="020B0604020202020204" pitchFamily="34" charset="0"/>
                <a:ea typeface="黑体" panose="02010609060101010101" pitchFamily="49" charset="-122"/>
              </a:rPr>
              <a:t>、数据一致性（</a:t>
            </a:r>
            <a:r>
              <a:rPr lang="en-US" altLang="zh-CN" sz="2000" b="1" smtClean="0">
                <a:latin typeface="Arial" panose="020B0604020202020204" pitchFamily="34" charset="0"/>
                <a:ea typeface="黑体" panose="02010609060101010101" pitchFamily="49" charset="-122"/>
              </a:rPr>
              <a:t>consistency</a:t>
            </a:r>
            <a:r>
              <a:rPr lang="zh-CN" altLang="en-US" sz="2000" b="1" smtClean="0">
                <a:latin typeface="Arial" panose="020B0604020202020204" pitchFamily="34" charset="0"/>
                <a:ea typeface="黑体" panose="02010609060101010101" pitchFamily="49" charset="-122"/>
              </a:rPr>
              <a:t>）</a:t>
            </a:r>
            <a:endParaRPr lang="zh-CN" altLang="en-US" sz="2000" b="1"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en-US" altLang="zh-CN" sz="2000" b="1" smtClean="0"/>
              <a:t>——</a:t>
            </a:r>
            <a:r>
              <a:rPr lang="zh-CN" altLang="en-US" sz="2000" b="1" smtClean="0"/>
              <a:t>任何时刻对同一</a:t>
            </a:r>
            <a:r>
              <a:rPr lang="en-US" altLang="zh-CN" sz="2000" b="1" smtClean="0"/>
              <a:t>DB</a:t>
            </a:r>
            <a:r>
              <a:rPr lang="zh-CN" altLang="en-US" sz="2000" b="1" smtClean="0"/>
              <a:t>中相同数据的并发访问所获得的值应该是一致的（往往须相同）。</a:t>
            </a:r>
          </a:p>
          <a:p>
            <a:pPr>
              <a:buFont typeface="Wingdings" panose="05000000000000000000" pitchFamily="2" charset="2"/>
              <a:buNone/>
            </a:pPr>
            <a:r>
              <a:rPr lang="zh-CN" altLang="en-US" sz="2000" b="1" smtClean="0"/>
              <a:t>飞机订票系统问题。 </a:t>
            </a:r>
          </a:p>
        </p:txBody>
      </p:sp>
      <p:sp>
        <p:nvSpPr>
          <p:cNvPr id="108548" name="AutoShape 4">
            <a:hlinkClick r:id="rId2" action="ppaction://hlinksldjump" highlightClick="1">
              <a:snd r:embed="rId3" name="projctor.wav"/>
            </a:hlinkClick>
          </p:cNvPr>
          <p:cNvSpPr>
            <a:spLocks noChangeArrowheads="1"/>
          </p:cNvSpPr>
          <p:nvPr/>
        </p:nvSpPr>
        <p:spPr bwMode="auto">
          <a:xfrm>
            <a:off x="7476893" y="5780049"/>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042488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026"/>
          <p:cNvSpPr txBox="1">
            <a:spLocks noChangeArrowheads="1"/>
          </p:cNvSpPr>
          <p:nvPr/>
        </p:nvSpPr>
        <p:spPr bwMode="auto">
          <a:xfrm>
            <a:off x="797312" y="375734"/>
            <a:ext cx="62484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1.6 </a:t>
            </a:r>
            <a:r>
              <a:rPr lang="zh-CN" altLang="en-US" dirty="0"/>
              <a:t>小结</a:t>
            </a:r>
          </a:p>
        </p:txBody>
      </p:sp>
      <p:sp>
        <p:nvSpPr>
          <p:cNvPr id="109571" name="Rectangle 1027"/>
          <p:cNvSpPr>
            <a:spLocks noChangeArrowheads="1"/>
          </p:cNvSpPr>
          <p:nvPr/>
        </p:nvSpPr>
        <p:spPr bwMode="auto">
          <a:xfrm>
            <a:off x="797312" y="1317703"/>
            <a:ext cx="6629400" cy="467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数据管理技术的三个阶段及特点</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数据模型及其三要素</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概念模型：</a:t>
            </a:r>
            <a:r>
              <a:rPr kumimoji="1" lang="en-US" altLang="zh-CN" sz="2400" b="1" dirty="0">
                <a:latin typeface="Times New Roman" panose="02020603050405020304" pitchFamily="18" charset="0"/>
                <a:ea typeface="宋体" panose="02010600030101010101" pitchFamily="2" charset="-122"/>
              </a:rPr>
              <a:t>E-R</a:t>
            </a:r>
            <a:r>
              <a:rPr kumimoji="1" lang="zh-CN" altLang="en-US" sz="2400" b="1" dirty="0">
                <a:latin typeface="华文行楷" panose="02010800040101010101" pitchFamily="2" charset="-122"/>
                <a:ea typeface="宋体" panose="02010600030101010101" pitchFamily="2" charset="-122"/>
              </a:rPr>
              <a:t>模型</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三个主要的经典数据模型</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关系模型</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数据库的三级模式和两级映象</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数据独立性</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数据库系统的组成</a:t>
            </a:r>
          </a:p>
          <a:p>
            <a:pPr eaLnBrk="1" hangingPunct="1">
              <a:lnSpc>
                <a:spcPct val="110000"/>
              </a:lnSpc>
              <a:spcBef>
                <a:spcPct val="10000"/>
              </a:spcBef>
              <a:spcAft>
                <a:spcPct val="10000"/>
              </a:spcAft>
              <a:buFont typeface="Wingdings" panose="05000000000000000000" pitchFamily="2" charset="2"/>
              <a:buChar char="§"/>
            </a:pPr>
            <a:r>
              <a:rPr kumimoji="1" lang="zh-CN" altLang="en-US" sz="2400" b="1" dirty="0">
                <a:latin typeface="华文行楷" panose="02010800040101010101" pitchFamily="2" charset="-122"/>
                <a:ea typeface="宋体" panose="02010600030101010101" pitchFamily="2" charset="-122"/>
              </a:rPr>
              <a:t>数据库访问过程</a:t>
            </a:r>
          </a:p>
        </p:txBody>
      </p:sp>
    </p:spTree>
    <p:extLst>
      <p:ext uri="{BB962C8B-B14F-4D97-AF65-F5344CB8AC3E}">
        <p14:creationId xmlns:p14="http://schemas.microsoft.com/office/powerpoint/2010/main" val="5383382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839" y="447468"/>
            <a:ext cx="9257982" cy="5210382"/>
          </a:xfrm>
        </p:spPr>
        <p:txBody>
          <a:bodyPr>
            <a:normAutofit/>
          </a:bodyPr>
          <a:lstStyle/>
          <a:p>
            <a:r>
              <a:rPr lang="zh-CN" altLang="en-US" dirty="0" smtClean="0"/>
              <a:t>培养学生勇攀高峰、精益求精的责任感、使命感、大国工匠精神</a:t>
            </a:r>
            <a:r>
              <a:rPr lang="en-US" altLang="zh-CN" dirty="0" smtClean="0"/>
              <a:t/>
            </a:r>
            <a:br>
              <a:rPr lang="en-US" altLang="zh-CN" dirty="0" smtClean="0"/>
            </a:br>
            <a:r>
              <a:rPr lang="en-US" altLang="zh-CN" dirty="0" smtClean="0"/>
              <a:t/>
            </a:r>
            <a:br>
              <a:rPr lang="en-US" altLang="zh-CN" dirty="0" smtClean="0"/>
            </a:br>
            <a:r>
              <a:rPr lang="en-US" altLang="zh-CN" u="sng" dirty="0">
                <a:hlinkClick r:id="rId2"/>
              </a:rPr>
              <a:t>https://</a:t>
            </a:r>
            <a:r>
              <a:rPr lang="en-US" altLang="zh-CN" u="sng" dirty="0" smtClean="0">
                <a:hlinkClick r:id="rId2"/>
              </a:rPr>
              <a:t>edu.huaweicloud.com/roadmap/colleges.html</a:t>
            </a:r>
            <a:r>
              <a:rPr lang="en-US" altLang="zh-CN" u="sng" dirty="0" smtClean="0"/>
              <a:t/>
            </a:r>
            <a:br>
              <a:rPr lang="en-US" altLang="zh-CN" u="sng" dirty="0" smtClean="0"/>
            </a:br>
            <a:endParaRPr lang="zh-CN" altLang="en-US" dirty="0"/>
          </a:p>
        </p:txBody>
      </p:sp>
    </p:spTree>
    <p:extLst>
      <p:ext uri="{BB962C8B-B14F-4D97-AF65-F5344CB8AC3E}">
        <p14:creationId xmlns:p14="http://schemas.microsoft.com/office/powerpoint/2010/main" val="3755947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905224" y="338254"/>
            <a:ext cx="7793038" cy="860425"/>
          </a:xfrm>
          <a:prstGeom prst="rect">
            <a:avLst/>
          </a:prstGeom>
          <a:extLst/>
        </p:spPr>
        <p:txBody>
          <a:bodyPr vert="horz" lIns="91440" tIns="45720" rIns="91440" bIns="45720" rtlCol="0" anchor="ctr">
            <a:normAutofit/>
          </a:bodyPr>
          <a:lstStyle/>
          <a:p>
            <a:pPr>
              <a:lnSpc>
                <a:spcPct val="90000"/>
              </a:lnSpc>
              <a:spcBef>
                <a:spcPct val="0"/>
              </a:spcBef>
            </a:pPr>
            <a:r>
              <a:rPr lang="zh-CN" altLang="en-US" sz="3200" b="1" dirty="0">
                <a:latin typeface="+mj-lt"/>
                <a:ea typeface="+mj-ea"/>
                <a:cs typeface="+mj-cs"/>
              </a:rPr>
              <a:t>课程内容及课时分解</a:t>
            </a:r>
          </a:p>
        </p:txBody>
      </p:sp>
      <p:sp>
        <p:nvSpPr>
          <p:cNvPr id="14339" name="Rectangle 3"/>
          <p:cNvSpPr>
            <a:spLocks noChangeArrowheads="1"/>
          </p:cNvSpPr>
          <p:nvPr/>
        </p:nvSpPr>
        <p:spPr bwMode="auto">
          <a:xfrm>
            <a:off x="905224" y="1444083"/>
            <a:ext cx="8985908"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buFontTx/>
              <a:buChar char="•"/>
            </a:pPr>
            <a:r>
              <a:rPr kumimoji="1" lang="zh-CN" altLang="en-US" sz="2400" dirty="0">
                <a:latin typeface="楷体_GB2312" pitchFamily="49" charset="-122"/>
                <a:ea typeface="楷体_GB2312" pitchFamily="49" charset="-122"/>
              </a:rPr>
              <a:t>第一章  绪论（</a:t>
            </a:r>
            <a:r>
              <a:rPr kumimoji="1" lang="en-US" altLang="zh-CN" sz="2400" dirty="0">
                <a:latin typeface="楷体_GB2312" pitchFamily="49" charset="-122"/>
                <a:ea typeface="楷体_GB2312" pitchFamily="49" charset="-122"/>
              </a:rPr>
              <a:t>7</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6-7</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第二章  关系数据库（</a:t>
            </a:r>
            <a:r>
              <a:rPr kumimoji="1" lang="en-US" altLang="zh-CN" sz="2400" dirty="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2-3</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第三章  关系数据库标准语言</a:t>
            </a:r>
            <a:r>
              <a:rPr kumimoji="1" lang="en-US" altLang="zh-CN" sz="2400" dirty="0">
                <a:latin typeface="楷体_GB2312" pitchFamily="49" charset="-122"/>
                <a:ea typeface="楷体_GB2312" pitchFamily="49" charset="-122"/>
              </a:rPr>
              <a:t>SQL</a:t>
            </a:r>
            <a:r>
              <a:rPr kumimoji="1" lang="zh-CN" altLang="en-US" sz="2400" dirty="0">
                <a:latin typeface="楷体_GB2312" pitchFamily="49" charset="-122"/>
                <a:ea typeface="楷体_GB2312" pitchFamily="49" charset="-122"/>
              </a:rPr>
              <a:t>（</a:t>
            </a:r>
            <a:r>
              <a:rPr kumimoji="1" lang="en-US" altLang="zh-CN" sz="2400" dirty="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4-5</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第四章  数据库安全性（</a:t>
            </a:r>
            <a:r>
              <a:rPr kumimoji="1" lang="en-US" altLang="zh-CN" sz="2400" dirty="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1</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第五章  数据库完整性（</a:t>
            </a:r>
            <a:r>
              <a:rPr kumimoji="1" lang="en-US" altLang="zh-CN" sz="2400" dirty="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1</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第六章  关系数据理论（</a:t>
            </a:r>
            <a:r>
              <a:rPr kumimoji="1" lang="en-US" altLang="zh-CN" sz="2400" dirty="0">
                <a:latin typeface="楷体_GB2312" pitchFamily="49" charset="-122"/>
                <a:ea typeface="楷体_GB2312" pitchFamily="49" charset="-122"/>
              </a:rPr>
              <a:t>8</a:t>
            </a:r>
            <a:r>
              <a:rPr kumimoji="1" lang="zh-CN" altLang="en-US" sz="2400" dirty="0">
                <a:latin typeface="楷体_GB2312" pitchFamily="49" charset="-122"/>
                <a:ea typeface="楷体_GB2312" pitchFamily="49" charset="-122"/>
              </a:rPr>
              <a:t>）（</a:t>
            </a:r>
            <a:r>
              <a:rPr kumimoji="1" lang="en-US" altLang="zh-CN" sz="2400" dirty="0">
                <a:solidFill>
                  <a:srgbClr val="FF0000"/>
                </a:solidFill>
                <a:latin typeface="楷体_GB2312" pitchFamily="49" charset="-122"/>
                <a:ea typeface="楷体_GB2312" pitchFamily="49" charset="-122"/>
              </a:rPr>
              <a:t>4-5</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第七章  关系数据库设计（</a:t>
            </a:r>
            <a:r>
              <a:rPr kumimoji="1" lang="en-US" altLang="zh-CN" sz="2400" dirty="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3-4</a:t>
            </a:r>
            <a:r>
              <a:rPr kumimoji="1" lang="zh-CN" altLang="en-US" sz="2400" dirty="0" smtClean="0">
                <a:latin typeface="楷体_GB2312" pitchFamily="49" charset="-122"/>
                <a:ea typeface="楷体_GB2312" pitchFamily="49" charset="-122"/>
              </a:rPr>
              <a:t>）</a:t>
            </a:r>
            <a:endParaRPr kumimoji="1" lang="en-US" altLang="zh-CN" sz="2400" dirty="0" smtClean="0">
              <a:latin typeface="楷体_GB2312" pitchFamily="49" charset="-122"/>
              <a:ea typeface="楷体_GB2312" pitchFamily="49" charset="-122"/>
            </a:endParaRPr>
          </a:p>
          <a:p>
            <a:pPr>
              <a:lnSpc>
                <a:spcPct val="90000"/>
              </a:lnSpc>
              <a:buFontTx/>
              <a:buChar char="•"/>
            </a:pPr>
            <a:r>
              <a:rPr kumimoji="1" lang="zh-CN" altLang="en-US" sz="2400" dirty="0">
                <a:latin typeface="楷体_GB2312" pitchFamily="49" charset="-122"/>
                <a:ea typeface="楷体_GB2312" pitchFamily="49" charset="-122"/>
              </a:rPr>
              <a:t>第八章  </a:t>
            </a:r>
            <a:r>
              <a:rPr kumimoji="1" lang="zh-CN" altLang="en-US" sz="2400" dirty="0" smtClean="0">
                <a:latin typeface="楷体_GB2312" pitchFamily="49" charset="-122"/>
                <a:ea typeface="楷体_GB2312" pitchFamily="49" charset="-122"/>
              </a:rPr>
              <a:t>关系数据库引擎（</a:t>
            </a:r>
            <a:r>
              <a:rPr kumimoji="1" lang="en-US" altLang="zh-CN" sz="2400" dirty="0" smtClean="0">
                <a:latin typeface="楷体_GB2312" pitchFamily="49" charset="-122"/>
                <a:ea typeface="楷体_GB2312" pitchFamily="49" charset="-122"/>
              </a:rPr>
              <a:t>0</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7-8</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smtClean="0">
                <a:latin typeface="楷体_GB2312" pitchFamily="49" charset="-122"/>
                <a:ea typeface="楷体_GB2312" pitchFamily="49" charset="-122"/>
              </a:rPr>
              <a:t>第九章  </a:t>
            </a:r>
            <a:r>
              <a:rPr kumimoji="1" lang="zh-CN" altLang="en-US" sz="2400" dirty="0">
                <a:latin typeface="楷体_GB2312" pitchFamily="49" charset="-122"/>
                <a:ea typeface="楷体_GB2312" pitchFamily="49" charset="-122"/>
              </a:rPr>
              <a:t>关系查询处理和查询优化（</a:t>
            </a:r>
            <a:r>
              <a:rPr kumimoji="1" lang="en-US" altLang="zh-CN" sz="2400" dirty="0">
                <a:latin typeface="楷体_GB2312" pitchFamily="49" charset="-122"/>
                <a:ea typeface="楷体_GB2312" pitchFamily="49" charset="-122"/>
              </a:rPr>
              <a:t>3</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4-5</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smtClean="0">
                <a:latin typeface="楷体_GB2312" pitchFamily="49" charset="-122"/>
                <a:ea typeface="楷体_GB2312" pitchFamily="49" charset="-122"/>
              </a:rPr>
              <a:t>第十章  </a:t>
            </a:r>
            <a:r>
              <a:rPr kumimoji="1" lang="zh-CN" altLang="en-US" sz="2400" dirty="0">
                <a:latin typeface="楷体_GB2312" pitchFamily="49" charset="-122"/>
                <a:ea typeface="楷体_GB2312" pitchFamily="49" charset="-122"/>
              </a:rPr>
              <a:t>关系数据库恢复（</a:t>
            </a:r>
            <a:r>
              <a:rPr kumimoji="1" lang="en-US" altLang="zh-CN" sz="2400" dirty="0">
                <a:latin typeface="楷体_GB2312" pitchFamily="49" charset="-122"/>
                <a:ea typeface="楷体_GB2312" pitchFamily="49" charset="-122"/>
              </a:rPr>
              <a:t>3</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3-4</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a:lnSpc>
                <a:spcPct val="90000"/>
              </a:lnSpc>
              <a:buFontTx/>
              <a:buChar char="•"/>
            </a:pPr>
            <a:r>
              <a:rPr kumimoji="1" lang="zh-CN" altLang="en-US" sz="2400" dirty="0" smtClean="0">
                <a:latin typeface="楷体_GB2312" pitchFamily="49" charset="-122"/>
                <a:ea typeface="楷体_GB2312" pitchFamily="49" charset="-122"/>
              </a:rPr>
              <a:t>第十一章  </a:t>
            </a:r>
            <a:r>
              <a:rPr kumimoji="1" lang="zh-CN" altLang="en-US" sz="2400" dirty="0">
                <a:latin typeface="楷体_GB2312" pitchFamily="49" charset="-122"/>
                <a:ea typeface="楷体_GB2312" pitchFamily="49" charset="-122"/>
              </a:rPr>
              <a:t>关系数据库并发控制（</a:t>
            </a:r>
            <a:r>
              <a:rPr kumimoji="1" lang="en-US" altLang="zh-CN" sz="2400" dirty="0">
                <a:latin typeface="楷体_GB2312" pitchFamily="49" charset="-122"/>
                <a:ea typeface="楷体_GB2312" pitchFamily="49" charset="-122"/>
              </a:rPr>
              <a:t>3</a:t>
            </a:r>
            <a:r>
              <a:rPr kumimoji="1" lang="zh-CN" altLang="en-US" sz="2400" dirty="0" smtClean="0">
                <a:latin typeface="楷体_GB2312" pitchFamily="49" charset="-122"/>
                <a:ea typeface="楷体_GB2312" pitchFamily="49" charset="-122"/>
              </a:rPr>
              <a:t>）（</a:t>
            </a:r>
            <a:r>
              <a:rPr kumimoji="1" lang="en-US" altLang="zh-CN" sz="2400" dirty="0" smtClean="0">
                <a:solidFill>
                  <a:srgbClr val="FF0000"/>
                </a:solidFill>
                <a:latin typeface="楷体_GB2312" pitchFamily="49" charset="-122"/>
                <a:ea typeface="楷体_GB2312" pitchFamily="49" charset="-122"/>
              </a:rPr>
              <a:t>3-4</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a:p>
            <a:pPr eaLnBrk="1" hangingPunct="1">
              <a:lnSpc>
                <a:spcPct val="90000"/>
              </a:lnSpc>
              <a:buFontTx/>
              <a:buChar char="•"/>
            </a:pPr>
            <a:r>
              <a:rPr kumimoji="1" lang="zh-CN" altLang="en-US" sz="2400" dirty="0" smtClean="0">
                <a:latin typeface="楷体_GB2312" pitchFamily="49" charset="-122"/>
                <a:ea typeface="楷体_GB2312" pitchFamily="49" charset="-122"/>
              </a:rPr>
              <a:t>课堂测验  </a:t>
            </a:r>
            <a:r>
              <a:rPr kumimoji="1" lang="zh-CN" altLang="en-US" sz="2400" dirty="0">
                <a:latin typeface="楷体_GB2312" pitchFamily="49" charset="-122"/>
                <a:ea typeface="楷体_GB2312" pitchFamily="49" charset="-122"/>
              </a:rPr>
              <a:t>（</a:t>
            </a:r>
            <a:r>
              <a:rPr kumimoji="1" lang="en-US" altLang="zh-CN" sz="2400" dirty="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a:t>
            </a:r>
            <a:endParaRPr kumimoji="1"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530521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defTabSz="914126">
              <a:lnSpc>
                <a:spcPct val="110000"/>
              </a:lnSpc>
              <a:spcBef>
                <a:spcPct val="20000"/>
              </a:spcBef>
              <a:spcAft>
                <a:spcPct val="0"/>
              </a:spcAft>
              <a:defRPr/>
            </a:pPr>
            <a:r>
              <a:rPr lang="en-US" altLang="zh-CN" sz="2800" dirty="0" err="1">
                <a:sym typeface="Huawei Sans"/>
              </a:rPr>
              <a:t>openGauss</a:t>
            </a:r>
            <a:r>
              <a:rPr lang="zh-CN" altLang="en-US" sz="2800" dirty="0">
                <a:sym typeface="Huawei Sans"/>
              </a:rPr>
              <a:t>产品：商用</a:t>
            </a:r>
            <a:r>
              <a:rPr lang="en-US" altLang="zh-CN" sz="2800" dirty="0">
                <a:sym typeface="Huawei Sans"/>
              </a:rPr>
              <a:t>+</a:t>
            </a:r>
            <a:r>
              <a:rPr lang="zh-CN" altLang="en-US" sz="2800" dirty="0">
                <a:sym typeface="Huawei Sans"/>
              </a:rPr>
              <a:t>自用</a:t>
            </a:r>
            <a:r>
              <a:rPr lang="en-US" altLang="zh-CN" sz="2800" dirty="0">
                <a:sym typeface="Huawei Sans"/>
              </a:rPr>
              <a:t>+</a:t>
            </a:r>
            <a:r>
              <a:rPr lang="zh-CN" altLang="en-US" sz="2800" dirty="0">
                <a:sym typeface="Huawei Sans"/>
              </a:rPr>
              <a:t>开源相结合，内核将长期演进</a:t>
            </a:r>
          </a:p>
        </p:txBody>
      </p:sp>
      <p:sp>
        <p:nvSpPr>
          <p:cNvPr id="8" name="文本占位符 7"/>
          <p:cNvSpPr>
            <a:spLocks noGrp="1"/>
          </p:cNvSpPr>
          <p:nvPr>
            <p:ph type="body" sz="quarter" idx="10"/>
          </p:nvPr>
        </p:nvSpPr>
        <p:spPr>
          <a:xfrm>
            <a:off x="731838" y="1132079"/>
            <a:ext cx="9863772" cy="4879805"/>
          </a:xfrm>
        </p:spPr>
        <p:txBody>
          <a:bodyPr/>
          <a:lstStyle/>
          <a:p>
            <a:r>
              <a:rPr lang="zh-CN" altLang="en-US" dirty="0" smtClean="0">
                <a:sym typeface="Huawei Sans" panose="020C0503030203020204" pitchFamily="34" charset="0"/>
              </a:rPr>
              <a:t>华为公司内部配套和公有云的</a:t>
            </a:r>
            <a:r>
              <a:rPr lang="en-US" altLang="zh-CN" dirty="0" err="1" smtClean="0">
                <a:sym typeface="Huawei Sans" panose="020C0503030203020204" pitchFamily="34" charset="0"/>
              </a:rPr>
              <a:t>GaussDB</a:t>
            </a:r>
            <a:r>
              <a:rPr lang="zh-CN" altLang="en-US" dirty="0" smtClean="0">
                <a:sym typeface="Huawei Sans" panose="020C0503030203020204" pitchFamily="34" charset="0"/>
              </a:rPr>
              <a:t>服务均基于</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，内核将保持长期演进。</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pSp>
        <p:nvGrpSpPr>
          <p:cNvPr id="71" name="组合 1"/>
          <p:cNvGrpSpPr/>
          <p:nvPr/>
        </p:nvGrpSpPr>
        <p:grpSpPr>
          <a:xfrm>
            <a:off x="635059" y="2181062"/>
            <a:ext cx="10677881" cy="4019716"/>
            <a:chOff x="224480" y="1505915"/>
            <a:chExt cx="10944903" cy="4682722"/>
          </a:xfrm>
        </p:grpSpPr>
        <p:sp>
          <p:nvSpPr>
            <p:cNvPr id="9" name="文本框 3"/>
            <p:cNvSpPr txBox="1"/>
            <p:nvPr/>
          </p:nvSpPr>
          <p:spPr>
            <a:xfrm>
              <a:off x="594123" y="2159547"/>
              <a:ext cx="662494" cy="430100"/>
            </a:xfrm>
            <a:prstGeom prst="rect">
              <a:avLst/>
            </a:prstGeom>
            <a:noFill/>
          </p:spPr>
          <p:txBody>
            <a:bodyPr vert="horz" wrap="none" rtlCol="0">
              <a:spAutoFit/>
            </a:bodyPr>
            <a:lstStyle/>
            <a:p>
              <a:pPr marL="0" marR="0" lvl="0" indent="0" algn="l" defTabSz="1218049" rtl="0" eaLnBrk="1" fontAlgn="auto" latinLnBrk="0" hangingPunct="1">
                <a:lnSpc>
                  <a:spcPct val="100000"/>
                </a:lnSpc>
                <a:spcBef>
                  <a:spcPts val="0"/>
                </a:spcBef>
                <a:spcAft>
                  <a:spcPts val="0"/>
                </a:spcAft>
                <a:buClrTx/>
                <a:buSzTx/>
                <a:buFontTx/>
                <a:buNone/>
                <a:tabLst/>
                <a:defRPr/>
              </a:pPr>
              <a:r>
                <a:rPr kumimoji="0" lang="zh-CN" altLang="en-US" sz="1799"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客户</a:t>
              </a:r>
            </a:p>
          </p:txBody>
        </p:sp>
        <p:sp>
          <p:nvSpPr>
            <p:cNvPr id="10" name="文本框 4"/>
            <p:cNvSpPr txBox="1"/>
            <p:nvPr/>
          </p:nvSpPr>
          <p:spPr>
            <a:xfrm>
              <a:off x="224480" y="5061945"/>
              <a:ext cx="1390344" cy="435968"/>
            </a:xfrm>
            <a:prstGeom prst="rect">
              <a:avLst/>
            </a:prstGeom>
            <a:noFill/>
          </p:spPr>
          <p:txBody>
            <a:bodyPr vert="horz" wrap="square" rtlCol="0">
              <a:spAutoFit/>
            </a:bodyPr>
            <a:lstStyle>
              <a:defPPr>
                <a:defRPr lang="zh-CN"/>
              </a:defPPr>
              <a:lvl1pPr>
                <a:defRPr sz="1200" b="1">
                  <a:solidFill>
                    <a:srgbClr val="000000"/>
                  </a:solidFill>
                  <a:latin typeface="微软雅黑" panose="020B0503020204020204" pitchFamily="34" charset="-122"/>
                  <a:ea typeface="微软雅黑" panose="020B0503020204020204" pitchFamily="34" charset="-122"/>
                </a:defRPr>
              </a:lvl1pPr>
            </a:lstStyle>
            <a:p>
              <a:pPr marL="0" marR="0" lvl="0" indent="0" algn="ctr" defTabSz="1218049" rtl="0" eaLnBrk="1" fontAlgn="auto" latinLnBrk="0" hangingPunct="1">
                <a:lnSpc>
                  <a:spcPct val="100000"/>
                </a:lnSpc>
                <a:spcBef>
                  <a:spcPts val="0"/>
                </a:spcBef>
                <a:spcAft>
                  <a:spcPts val="0"/>
                </a:spcAft>
                <a:buClrTx/>
                <a:buSzTx/>
                <a:buFontTx/>
                <a:buNone/>
                <a:tabLst/>
                <a:defRPr/>
              </a:pPr>
              <a:r>
                <a:rPr kumimoji="0" lang="zh-CN" altLang="en-US" sz="1799"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统一内核</a:t>
              </a:r>
              <a:endParaRPr kumimoji="0" lang="en-US" altLang="zh-CN" sz="1799"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1" name="矩形 5"/>
            <p:cNvSpPr/>
            <p:nvPr/>
          </p:nvSpPr>
          <p:spPr bwMode="auto">
            <a:xfrm flipV="1">
              <a:off x="1482845" y="3557929"/>
              <a:ext cx="9684753" cy="1282304"/>
            </a:xfrm>
            <a:prstGeom prst="rect">
              <a:avLst/>
            </a:prstGeom>
            <a:solidFill>
              <a:schemeClr val="bg1">
                <a:lumMod val="10000"/>
                <a:lumOff val="90000"/>
              </a:schemeClr>
            </a:solidFill>
            <a:ln>
              <a:solidFill>
                <a:schemeClr val="bg1">
                  <a:lumMod val="50000"/>
                </a:schemeClr>
              </a:solidFill>
              <a:prstDash val="solid"/>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cxnSp>
          <p:nvCxnSpPr>
            <p:cNvPr id="12" name="直接连接符 6"/>
            <p:cNvCxnSpPr/>
            <p:nvPr/>
          </p:nvCxnSpPr>
          <p:spPr bwMode="auto">
            <a:xfrm>
              <a:off x="475296" y="3427771"/>
              <a:ext cx="10694087" cy="0"/>
            </a:xfrm>
            <a:prstGeom prst="line">
              <a:avLst/>
            </a:prstGeom>
            <a:noFill/>
            <a:ln w="19050" cap="flat" cmpd="sng" algn="ctr">
              <a:solidFill>
                <a:schemeClr val="bg1">
                  <a:lumMod val="65000"/>
                </a:schemeClr>
              </a:solidFill>
              <a:prstDash val="dash"/>
              <a:round/>
              <a:headEnd type="none" w="med" len="med"/>
              <a:tailEnd type="none" w="med" len="med"/>
            </a:ln>
            <a:effectLst/>
          </p:spPr>
        </p:cxnSp>
        <p:sp>
          <p:nvSpPr>
            <p:cNvPr id="13" name="文本框 7"/>
            <p:cNvSpPr txBox="1"/>
            <p:nvPr/>
          </p:nvSpPr>
          <p:spPr>
            <a:xfrm>
              <a:off x="3870613" y="3594301"/>
              <a:ext cx="1871807" cy="394245"/>
            </a:xfrm>
            <a:prstGeom prst="rect">
              <a:avLst/>
            </a:prstGeom>
            <a:noFill/>
          </p:spPr>
          <p:txBody>
            <a:bodyPr vert="horz" wrap="none" rtlCol="0" anchor="ctr">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599"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云数据库服务上线</a:t>
              </a:r>
              <a:endParaRPr kumimoji="0" lang="en-US" altLang="zh-CN" sz="1599"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4" name="文本框 15"/>
            <p:cNvSpPr txBox="1"/>
            <p:nvPr/>
          </p:nvSpPr>
          <p:spPr>
            <a:xfrm>
              <a:off x="8676836" y="3605479"/>
              <a:ext cx="1451177" cy="394245"/>
            </a:xfrm>
            <a:prstGeom prst="rect">
              <a:avLst/>
            </a:prstGeom>
            <a:noFill/>
          </p:spPr>
          <p:txBody>
            <a:bodyPr vert="horz" wrap="none" rtlCol="0" anchor="ctr">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599"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计算产业生态</a:t>
              </a:r>
              <a:endParaRPr kumimoji="0" lang="en-US" altLang="zh-CN" sz="1599"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5" name="矩形 16"/>
            <p:cNvSpPr/>
            <p:nvPr/>
          </p:nvSpPr>
          <p:spPr bwMode="auto">
            <a:xfrm>
              <a:off x="1723785" y="4002616"/>
              <a:ext cx="5832491" cy="422006"/>
            </a:xfrm>
            <a:prstGeom prst="rect">
              <a:avLst/>
            </a:prstGeom>
            <a:solidFill>
              <a:schemeClr val="bg1">
                <a:lumMod val="85000"/>
              </a:schemeClr>
            </a:solidFill>
            <a:ln>
              <a:solidFill>
                <a:schemeClr val="tx1"/>
              </a:solid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GaussDB</a:t>
              </a:r>
              <a:r>
                <a:rPr kumimoji="0" lang="en-US" altLang="zh-CN"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en-US" altLang="zh-CN" sz="1400" b="0" i="0" u="none" strike="noStrike" kern="0" cap="none" spc="0" normalizeH="0" baseline="0" noProof="0" dirty="0" err="1"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en-US" altLang="zh-CN"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en-US"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云</a:t>
              </a:r>
              <a:r>
                <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服务</a:t>
              </a:r>
              <a:endParaRPr kumimoji="0" lang="en-US" altLang="zh-CN"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（分布式交易型数据库）</a:t>
              </a:r>
            </a:p>
          </p:txBody>
        </p:sp>
        <p:sp>
          <p:nvSpPr>
            <p:cNvPr id="18" name="上箭头 72"/>
            <p:cNvSpPr/>
            <p:nvPr/>
          </p:nvSpPr>
          <p:spPr>
            <a:xfrm>
              <a:off x="9088586" y="4871927"/>
              <a:ext cx="396919" cy="203119"/>
            </a:xfrm>
            <a:prstGeom prst="upArrow">
              <a:avLst/>
            </a:prstGeom>
            <a:solidFill>
              <a:schemeClr val="bg1">
                <a:lumMod val="50000"/>
                <a:lumOff val="50000"/>
              </a:schemeClr>
            </a:solidFill>
            <a:ln w="6350" cap="flat" cmpd="sng" algn="ctr">
              <a:solidFill>
                <a:schemeClr val="tx1">
                  <a:lumMod val="50000"/>
                  <a:lumOff val="50000"/>
                </a:schemeClr>
              </a:solidFill>
              <a:prstDash val="solid"/>
              <a:miter lim="800000"/>
            </a:ln>
            <a:effectLst/>
          </p:spPr>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9" name="上箭头 73"/>
            <p:cNvSpPr/>
            <p:nvPr/>
          </p:nvSpPr>
          <p:spPr>
            <a:xfrm>
              <a:off x="3601473" y="4839263"/>
              <a:ext cx="433122" cy="222681"/>
            </a:xfrm>
            <a:prstGeom prst="upArrow">
              <a:avLst/>
            </a:prstGeom>
            <a:solidFill>
              <a:schemeClr val="bg1">
                <a:lumMod val="50000"/>
                <a:lumOff val="50000"/>
              </a:schemeClr>
            </a:solidFill>
            <a:ln w="6350" cap="flat" cmpd="sng" algn="ctr">
              <a:solidFill>
                <a:schemeClr val="tx1">
                  <a:lumMod val="50000"/>
                  <a:lumOff val="50000"/>
                </a:schemeClr>
              </a:solidFill>
              <a:prstDash val="solid"/>
              <a:miter lim="800000"/>
            </a:ln>
            <a:effectLst/>
          </p:spPr>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0" name="上箭头 74"/>
            <p:cNvSpPr/>
            <p:nvPr/>
          </p:nvSpPr>
          <p:spPr>
            <a:xfrm>
              <a:off x="9088586"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1" name="上箭头 75"/>
            <p:cNvSpPr/>
            <p:nvPr/>
          </p:nvSpPr>
          <p:spPr>
            <a:xfrm>
              <a:off x="3753319"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grpSp>
          <p:nvGrpSpPr>
            <p:cNvPr id="22" name="组合 76"/>
            <p:cNvGrpSpPr/>
            <p:nvPr/>
          </p:nvGrpSpPr>
          <p:grpSpPr>
            <a:xfrm>
              <a:off x="1482845" y="1505915"/>
              <a:ext cx="9684752" cy="1737365"/>
              <a:chOff x="907288" y="1103178"/>
              <a:chExt cx="9447556" cy="995664"/>
            </a:xfrm>
          </p:grpSpPr>
          <p:sp>
            <p:nvSpPr>
              <p:cNvPr id="23" name="矩形 60"/>
              <p:cNvSpPr/>
              <p:nvPr/>
            </p:nvSpPr>
            <p:spPr bwMode="auto">
              <a:xfrm>
                <a:off x="907288" y="1103178"/>
                <a:ext cx="4419489" cy="995664"/>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4" name="矩形 60"/>
              <p:cNvSpPr/>
              <p:nvPr/>
            </p:nvSpPr>
            <p:spPr bwMode="auto">
              <a:xfrm>
                <a:off x="5403990" y="1105988"/>
                <a:ext cx="2072790" cy="99277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5" name="矩形 60"/>
              <p:cNvSpPr/>
              <p:nvPr/>
            </p:nvSpPr>
            <p:spPr bwMode="auto">
              <a:xfrm>
                <a:off x="6254746" y="1432014"/>
                <a:ext cx="456538" cy="499555"/>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终端云</a:t>
                </a:r>
              </a:p>
            </p:txBody>
          </p:sp>
          <p:sp>
            <p:nvSpPr>
              <p:cNvPr id="26" name="TextBox 19"/>
              <p:cNvSpPr txBox="1"/>
              <p:nvPr/>
            </p:nvSpPr>
            <p:spPr>
              <a:xfrm>
                <a:off x="5602401" y="1211095"/>
                <a:ext cx="1682753" cy="164380"/>
              </a:xfrm>
              <a:prstGeom prst="rect">
                <a:avLst/>
              </a:prstGeom>
              <a:noFill/>
            </p:spPr>
            <p:txBody>
              <a:bodyPr wrap="square" lIns="0" tIns="0" rIns="0" bIns="0" rtlCol="0" anchor="ctr">
                <a:spAutoFit/>
              </a:bodyPr>
              <a:lstStyle/>
              <a:p>
                <a:pPr marL="0" marR="0" lvl="0" indent="0" algn="ctr" defTabSz="1218049" rtl="0" eaLnBrk="1" fontAlgn="auto" latinLnBrk="0" hangingPunct="1">
                  <a:lnSpc>
                    <a:spcPct val="100000"/>
                  </a:lnSpc>
                  <a:spcBef>
                    <a:spcPts val="0"/>
                  </a:spcBef>
                  <a:spcAft>
                    <a:spcPts val="0"/>
                  </a:spcAft>
                  <a:buClr>
                    <a:srgbClr val="CC9900"/>
                  </a:buClr>
                  <a:buSzTx/>
                  <a:buFontTx/>
                  <a:buNone/>
                  <a:tabLst/>
                  <a:defRPr/>
                </a:pPr>
                <a:r>
                  <a:rPr kumimoji="0" lang="zh-CN" altLang="en-US"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华为内部业务</a:t>
                </a:r>
              </a:p>
            </p:txBody>
          </p:sp>
          <p:sp>
            <p:nvSpPr>
              <p:cNvPr id="27" name="TextBox 19"/>
              <p:cNvSpPr txBox="1"/>
              <p:nvPr/>
            </p:nvSpPr>
            <p:spPr>
              <a:xfrm>
                <a:off x="1879184" y="1209292"/>
                <a:ext cx="2342395" cy="164380"/>
              </a:xfrm>
              <a:prstGeom prst="rect">
                <a:avLst/>
              </a:prstGeom>
              <a:noFill/>
            </p:spPr>
            <p:txBody>
              <a:bodyPr wrap="square" lIns="0" tIns="0" rIns="0" bIns="0" rtlCol="0" anchor="ctr">
                <a:spAutoFit/>
              </a:bodyPr>
              <a:lstStyle/>
              <a:p>
                <a:pPr marL="0" marR="0" lvl="0" indent="0" algn="ctr" defTabSz="1218049" rtl="0" eaLnBrk="1" fontAlgn="auto" latinLnBrk="0" hangingPunct="1">
                  <a:lnSpc>
                    <a:spcPct val="100000"/>
                  </a:lnSpc>
                  <a:spcBef>
                    <a:spcPts val="0"/>
                  </a:spcBef>
                  <a:spcAft>
                    <a:spcPts val="0"/>
                  </a:spcAft>
                  <a:buClr>
                    <a:srgbClr val="CC9900"/>
                  </a:buClr>
                  <a:buSzTx/>
                  <a:buFontTx/>
                  <a:buNone/>
                  <a:tabLst/>
                  <a:defRPr/>
                </a:pPr>
                <a:r>
                  <a:rPr kumimoji="0" lang="zh-CN" altLang="en-US"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公有云</a:t>
                </a:r>
                <a:r>
                  <a:rPr kumimoji="0" lang="en-US" altLang="zh-CN"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en-US"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混合云</a:t>
                </a:r>
              </a:p>
            </p:txBody>
          </p:sp>
          <p:sp>
            <p:nvSpPr>
              <p:cNvPr id="28" name="矩形 60"/>
              <p:cNvSpPr/>
              <p:nvPr/>
            </p:nvSpPr>
            <p:spPr bwMode="auto">
              <a:xfrm>
                <a:off x="1036034" y="1446277"/>
                <a:ext cx="729723"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9" name="矩形 60"/>
              <p:cNvSpPr/>
              <p:nvPr/>
            </p:nvSpPr>
            <p:spPr bwMode="auto">
              <a:xfrm>
                <a:off x="3100292" y="1442374"/>
                <a:ext cx="928039"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0" name="矩形 60"/>
              <p:cNvSpPr/>
              <p:nvPr/>
            </p:nvSpPr>
            <p:spPr bwMode="auto">
              <a:xfrm>
                <a:off x="2129509" y="1446277"/>
                <a:ext cx="729723"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marL="0" marR="0" lvl="0" indent="0" algn="ctr" defTabSz="914478" rtl="0" eaLnBrk="1" fontAlgn="auto" latinLnBrk="0" hangingPunct="1">
                  <a:lnSpc>
                    <a:spcPct val="100000"/>
                  </a:lnSpc>
                  <a:spcBef>
                    <a:spcPts val="60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2" name="矩形 60"/>
              <p:cNvSpPr/>
              <p:nvPr/>
            </p:nvSpPr>
            <p:spPr bwMode="auto">
              <a:xfrm>
                <a:off x="4225851" y="1446277"/>
                <a:ext cx="818318"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3" name="矩形 60"/>
              <p:cNvSpPr/>
              <p:nvPr/>
            </p:nvSpPr>
            <p:spPr bwMode="auto">
              <a:xfrm>
                <a:off x="5577521" y="1432014"/>
                <a:ext cx="456538" cy="499555"/>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运营商</a:t>
                </a:r>
              </a:p>
            </p:txBody>
          </p:sp>
          <p:sp>
            <p:nvSpPr>
              <p:cNvPr id="34" name="矩形 60"/>
              <p:cNvSpPr/>
              <p:nvPr/>
            </p:nvSpPr>
            <p:spPr bwMode="auto">
              <a:xfrm>
                <a:off x="7626442" y="1105988"/>
                <a:ext cx="2728402" cy="99277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5" name="TextBox 19"/>
              <p:cNvSpPr txBox="1"/>
              <p:nvPr/>
            </p:nvSpPr>
            <p:spPr>
              <a:xfrm>
                <a:off x="8076321" y="1211095"/>
                <a:ext cx="1682753" cy="164380"/>
              </a:xfrm>
              <a:prstGeom prst="rect">
                <a:avLst/>
              </a:prstGeom>
              <a:noFill/>
            </p:spPr>
            <p:txBody>
              <a:bodyPr wrap="square" lIns="0" tIns="0" rIns="0" bIns="0" rtlCol="0" anchor="ctr">
                <a:spAutoFit/>
              </a:bodyPr>
              <a:lstStyle/>
              <a:p>
                <a:pPr marL="0" marR="0" lvl="0" indent="0" algn="ctr" defTabSz="1218049" rtl="0" eaLnBrk="1" fontAlgn="auto" latinLnBrk="0" hangingPunct="1">
                  <a:lnSpc>
                    <a:spcPct val="100000"/>
                  </a:lnSpc>
                  <a:spcBef>
                    <a:spcPts val="0"/>
                  </a:spcBef>
                  <a:spcAft>
                    <a:spcPts val="0"/>
                  </a:spcAft>
                  <a:buClr>
                    <a:srgbClr val="CC9900"/>
                  </a:buClr>
                  <a:buSzTx/>
                  <a:buFontTx/>
                  <a:buNone/>
                  <a:tabLst/>
                  <a:defRPr/>
                </a:pPr>
                <a:r>
                  <a:rPr kumimoji="0" lang="zh-CN" altLang="en-US"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合作伙伴</a:t>
                </a:r>
              </a:p>
            </p:txBody>
          </p:sp>
          <p:sp>
            <p:nvSpPr>
              <p:cNvPr id="36" name="矩形 60"/>
              <p:cNvSpPr/>
              <p:nvPr/>
            </p:nvSpPr>
            <p:spPr bwMode="auto">
              <a:xfrm>
                <a:off x="6931972" y="1432014"/>
                <a:ext cx="456538" cy="499555"/>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内部</a:t>
                </a:r>
                <a:endParaRPr kumimoji="0" lang="en-US" altLang="zh-CN" sz="12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en-US" altLang="zh-CN" sz="1200" b="1"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IT</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grpSp>
        <p:grpSp>
          <p:nvGrpSpPr>
            <p:cNvPr id="37" name="组合 77"/>
            <p:cNvGrpSpPr/>
            <p:nvPr/>
          </p:nvGrpSpPr>
          <p:grpSpPr>
            <a:xfrm>
              <a:off x="1482846" y="5153924"/>
              <a:ext cx="9684754" cy="1034713"/>
              <a:chOff x="923731" y="3698374"/>
              <a:chExt cx="6553049" cy="817142"/>
            </a:xfrm>
          </p:grpSpPr>
          <p:sp>
            <p:nvSpPr>
              <p:cNvPr id="38" name="矩形 104"/>
              <p:cNvSpPr/>
              <p:nvPr/>
            </p:nvSpPr>
            <p:spPr bwMode="auto">
              <a:xfrm>
                <a:off x="923731" y="3698374"/>
                <a:ext cx="6553049" cy="817142"/>
              </a:xfrm>
              <a:prstGeom prst="rect">
                <a:avLst/>
              </a:prstGeom>
              <a:solidFill>
                <a:schemeClr val="bg1">
                  <a:lumMod val="10000"/>
                  <a:lumOff val="90000"/>
                </a:schemeClr>
              </a:solidFill>
              <a:ln w="19050" cap="flat" cmpd="sng" algn="ctr">
                <a:solidFill>
                  <a:schemeClr val="bg1">
                    <a:lumMod val="65000"/>
                  </a:schemeClr>
                </a:solidFill>
                <a:prstDash val="solid"/>
                <a:round/>
                <a:headEnd type="none" w="med" len="med"/>
                <a:tailEnd type="none" w="med" len="med"/>
              </a:ln>
              <a:effectLst/>
            </p:spPr>
            <p:txBody>
              <a:bodyPr vert="horz" wrap="square" lIns="91356" tIns="45678" rIns="91356" bIns="45678" numCol="1" rtlCol="0" anchor="t" anchorCtr="0" compatLnSpc="1">
                <a:prstTxWarp prst="textNoShape">
                  <a:avLst/>
                </a:prstTxWarp>
              </a:bodyPr>
              <a:lstStyle/>
              <a:p>
                <a:pPr marL="0" marR="0" lvl="0" indent="0" algn="ctr" defTabSz="1218049" rtl="0" eaLnBrk="1" fontAlgn="auto" latinLnBrk="0" hangingPunct="1">
                  <a:lnSpc>
                    <a:spcPct val="100000"/>
                  </a:lnSpc>
                  <a:spcBef>
                    <a:spcPts val="0"/>
                  </a:spcBef>
                  <a:spcAft>
                    <a:spcPts val="0"/>
                  </a:spcAft>
                  <a:buClr>
                    <a:srgbClr val="CC9900"/>
                  </a:buClr>
                  <a:buSzTx/>
                  <a:buFontTx/>
                  <a:buNone/>
                  <a:tabLst/>
                  <a:defRPr/>
                </a:pP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9" name="TextBox 19"/>
              <p:cNvSpPr txBox="1"/>
              <p:nvPr/>
            </p:nvSpPr>
            <p:spPr>
              <a:xfrm>
                <a:off x="2998088" y="3749343"/>
                <a:ext cx="2791082" cy="226520"/>
              </a:xfrm>
              <a:prstGeom prst="rect">
                <a:avLst/>
              </a:prstGeom>
              <a:noFill/>
            </p:spPr>
            <p:txBody>
              <a:bodyPr wrap="square" lIns="0" tIns="0" rIns="0" bIns="0" rtlCol="0" anchor="ctr">
                <a:spAutoFit/>
              </a:bodyPr>
              <a:lstStyle/>
              <a:p>
                <a:pPr marL="0" marR="0" lvl="0" indent="0" algn="ctr" defTabSz="1218049" rtl="0" eaLnBrk="1" fontAlgn="auto" latinLnBrk="0" hangingPunct="1">
                  <a:lnSpc>
                    <a:spcPct val="100000"/>
                  </a:lnSpc>
                  <a:spcBef>
                    <a:spcPts val="0"/>
                  </a:spcBef>
                  <a:spcAft>
                    <a:spcPts val="0"/>
                  </a:spcAft>
                  <a:buClr>
                    <a:srgbClr val="CC9900"/>
                  </a:buClr>
                  <a:buSzTx/>
                  <a:buFontTx/>
                  <a:buNone/>
                  <a:tabLst/>
                  <a:defRPr/>
                </a:pPr>
                <a:r>
                  <a:rPr kumimoji="0" lang="en-US" altLang="zh-CN" sz="1600" b="1" i="0" u="none" strike="noStrike" kern="0" cap="none" spc="0" normalizeH="0" baseline="0" noProof="0" dirty="0" err="1">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GaussDB</a:t>
                </a:r>
                <a:r>
                  <a:rPr kumimoji="0" lang="en-US" altLang="zh-CN"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 Kernel</a:t>
                </a:r>
                <a:r>
                  <a:rPr kumimoji="0" lang="zh-CN" altLang="en-US"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开发项目</a:t>
                </a:r>
              </a:p>
            </p:txBody>
          </p:sp>
          <p:sp>
            <p:nvSpPr>
              <p:cNvPr id="40" name="矩形 60"/>
              <p:cNvSpPr/>
              <p:nvPr/>
            </p:nvSpPr>
            <p:spPr bwMode="auto">
              <a:xfrm>
                <a:off x="1145258" y="4111289"/>
                <a:ext cx="1340003" cy="316451"/>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6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高性能</a:t>
                </a:r>
              </a:p>
            </p:txBody>
          </p:sp>
          <p:sp>
            <p:nvSpPr>
              <p:cNvPr id="41" name="矩形 60"/>
              <p:cNvSpPr/>
              <p:nvPr/>
            </p:nvSpPr>
            <p:spPr bwMode="auto">
              <a:xfrm>
                <a:off x="3537440" y="4119537"/>
                <a:ext cx="1340003" cy="316451"/>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6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高可用</a:t>
                </a:r>
              </a:p>
            </p:txBody>
          </p:sp>
          <p:sp>
            <p:nvSpPr>
              <p:cNvPr id="42" name="矩形 60"/>
              <p:cNvSpPr/>
              <p:nvPr/>
            </p:nvSpPr>
            <p:spPr bwMode="auto">
              <a:xfrm>
                <a:off x="5929623" y="4107102"/>
                <a:ext cx="1340003" cy="316451"/>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6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高安全</a:t>
                </a:r>
              </a:p>
            </p:txBody>
          </p:sp>
        </p:grpSp>
        <p:sp>
          <p:nvSpPr>
            <p:cNvPr id="43" name="矩形 78"/>
            <p:cNvSpPr/>
            <p:nvPr/>
          </p:nvSpPr>
          <p:spPr bwMode="auto">
            <a:xfrm>
              <a:off x="8501208" y="2112024"/>
              <a:ext cx="2439684" cy="1016783"/>
            </a:xfrm>
            <a:prstGeom prst="rect">
              <a:avLst/>
            </a:prstGeom>
            <a:noFill/>
            <a:ln>
              <a:solidFill>
                <a:srgbClr val="000000"/>
              </a:solid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en-US" altLang="zh-CN" sz="1400" b="1" i="0" u="none" strike="noStrike" kern="0" cap="none" spc="0" normalizeH="0" baseline="0" noProof="0" dirty="0" err="1">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系</a:t>
              </a:r>
              <a:endPar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商业发行版</a:t>
              </a:r>
            </a:p>
          </p:txBody>
        </p:sp>
        <p:sp>
          <p:nvSpPr>
            <p:cNvPr id="44" name="五角星 79"/>
            <p:cNvSpPr/>
            <p:nvPr/>
          </p:nvSpPr>
          <p:spPr bwMode="auto">
            <a:xfrm>
              <a:off x="9485504" y="4030760"/>
              <a:ext cx="363742" cy="282722"/>
            </a:xfrm>
            <a:prstGeom prst="star5">
              <a:avLst/>
            </a:prstGeom>
            <a:solidFill>
              <a:srgbClr val="C00000"/>
            </a:solidFill>
            <a:ln>
              <a:noFill/>
            </a:ln>
            <a:effectLst/>
            <a:extLst/>
          </p:spPr>
          <p:txBody>
            <a:bodyPr vert="horz" wrap="square" lIns="91404" tIns="45702" rIns="91404" bIns="45702" numCol="1" rtlCol="0" anchor="t" anchorCtr="0" compatLnSpc="1">
              <a:prstTxWarp prst="textNoShape">
                <a:avLst/>
              </a:prstTxWarp>
            </a:bodyPr>
            <a:lstStyle/>
            <a:p>
              <a:pPr marL="0" marR="0" lvl="0" indent="0" algn="l" defTabSz="914478" rtl="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zh-CN" altLang="en-US" sz="1200" b="0" i="0" u="none" strike="noStrike" kern="120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45" name="TextBox 110"/>
            <p:cNvSpPr txBox="1"/>
            <p:nvPr/>
          </p:nvSpPr>
          <p:spPr>
            <a:xfrm>
              <a:off x="1409344" y="2773772"/>
              <a:ext cx="1159004"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金融</a:t>
              </a:r>
            </a:p>
          </p:txBody>
        </p:sp>
        <p:sp>
          <p:nvSpPr>
            <p:cNvPr id="46" name="TextBox 124"/>
            <p:cNvSpPr txBox="1"/>
            <p:nvPr/>
          </p:nvSpPr>
          <p:spPr>
            <a:xfrm>
              <a:off x="2531875" y="2773772"/>
              <a:ext cx="1116787"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政府</a:t>
              </a:r>
            </a:p>
          </p:txBody>
        </p:sp>
        <p:sp>
          <p:nvSpPr>
            <p:cNvPr id="48" name="TextBox 135"/>
            <p:cNvSpPr txBox="1"/>
            <p:nvPr/>
          </p:nvSpPr>
          <p:spPr>
            <a:xfrm>
              <a:off x="3488211" y="2773772"/>
              <a:ext cx="1396943"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运营商</a:t>
              </a:r>
            </a:p>
          </p:txBody>
        </p:sp>
        <p:sp>
          <p:nvSpPr>
            <p:cNvPr id="49" name="Freeform 55"/>
            <p:cNvSpPr>
              <a:spLocks noEditPoints="1"/>
            </p:cNvSpPr>
            <p:nvPr/>
          </p:nvSpPr>
          <p:spPr bwMode="auto">
            <a:xfrm>
              <a:off x="1714025" y="2191355"/>
              <a:ext cx="501841" cy="538232"/>
            </a:xfrm>
            <a:custGeom>
              <a:avLst/>
              <a:gdLst/>
              <a:ahLst/>
              <a:cxnLst>
                <a:cxn ang="0">
                  <a:pos x="6407" y="5358"/>
                </a:cxn>
                <a:cxn ang="0">
                  <a:pos x="5637" y="1786"/>
                </a:cxn>
                <a:cxn ang="0">
                  <a:pos x="3180" y="3331"/>
                </a:cxn>
                <a:cxn ang="0">
                  <a:pos x="4914" y="3331"/>
                </a:cxn>
                <a:cxn ang="0">
                  <a:pos x="0" y="16027"/>
                </a:cxn>
                <a:cxn ang="0">
                  <a:pos x="4228" y="13934"/>
                </a:cxn>
                <a:cxn ang="0">
                  <a:pos x="1461" y="13934"/>
                </a:cxn>
                <a:cxn ang="0">
                  <a:pos x="4228" y="12950"/>
                </a:cxn>
                <a:cxn ang="0">
                  <a:pos x="1461" y="10177"/>
                </a:cxn>
                <a:cxn ang="0">
                  <a:pos x="1461" y="11072"/>
                </a:cxn>
                <a:cxn ang="0">
                  <a:pos x="4228" y="8299"/>
                </a:cxn>
                <a:cxn ang="0">
                  <a:pos x="1461" y="8299"/>
                </a:cxn>
                <a:cxn ang="0">
                  <a:pos x="4228" y="7316"/>
                </a:cxn>
                <a:cxn ang="0">
                  <a:pos x="1461" y="4543"/>
                </a:cxn>
                <a:cxn ang="0">
                  <a:pos x="1461" y="5438"/>
                </a:cxn>
                <a:cxn ang="0">
                  <a:pos x="8768" y="16075"/>
                </a:cxn>
                <a:cxn ang="0">
                  <a:pos x="11899" y="7530"/>
                </a:cxn>
                <a:cxn ang="0">
                  <a:pos x="10068" y="5890"/>
                </a:cxn>
                <a:cxn ang="0">
                  <a:pos x="8093" y="5890"/>
                </a:cxn>
                <a:cxn ang="0">
                  <a:pos x="6070" y="7530"/>
                </a:cxn>
                <a:cxn ang="0">
                  <a:pos x="7574" y="8121"/>
                </a:cxn>
                <a:cxn ang="0">
                  <a:pos x="6771" y="8121"/>
                </a:cxn>
                <a:cxn ang="0">
                  <a:pos x="8823" y="9418"/>
                </a:cxn>
                <a:cxn ang="0">
                  <a:pos x="9270" y="8121"/>
                </a:cxn>
                <a:cxn ang="0">
                  <a:pos x="9270" y="9418"/>
                </a:cxn>
                <a:cxn ang="0">
                  <a:pos x="11322" y="8121"/>
                </a:cxn>
                <a:cxn ang="0">
                  <a:pos x="10519" y="8121"/>
                </a:cxn>
                <a:cxn ang="0">
                  <a:pos x="7574" y="11027"/>
                </a:cxn>
                <a:cxn ang="0">
                  <a:pos x="6771" y="11340"/>
                </a:cxn>
                <a:cxn ang="0">
                  <a:pos x="6771" y="12637"/>
                </a:cxn>
                <a:cxn ang="0">
                  <a:pos x="7574" y="12950"/>
                </a:cxn>
                <a:cxn ang="0">
                  <a:pos x="6771" y="12950"/>
                </a:cxn>
                <a:cxn ang="0">
                  <a:pos x="9586" y="11827"/>
                </a:cxn>
                <a:cxn ang="0">
                  <a:pos x="10924" y="14601"/>
                </a:cxn>
                <a:cxn ang="0">
                  <a:pos x="10924" y="15495"/>
                </a:cxn>
                <a:cxn ang="0">
                  <a:pos x="11499" y="13417"/>
                </a:cxn>
                <a:cxn ang="0">
                  <a:pos x="10924" y="13417"/>
                </a:cxn>
                <a:cxn ang="0">
                  <a:pos x="10603" y="15495"/>
                </a:cxn>
                <a:cxn ang="0">
                  <a:pos x="10028" y="13417"/>
                </a:cxn>
                <a:cxn ang="0">
                  <a:pos x="10028" y="14312"/>
                </a:cxn>
                <a:cxn ang="0">
                  <a:pos x="11499" y="12234"/>
                </a:cxn>
                <a:cxn ang="0">
                  <a:pos x="10924" y="12234"/>
                </a:cxn>
                <a:cxn ang="0">
                  <a:pos x="10603" y="13129"/>
                </a:cxn>
                <a:cxn ang="0">
                  <a:pos x="16475" y="16027"/>
                </a:cxn>
                <a:cxn ang="0">
                  <a:pos x="12910" y="11054"/>
                </a:cxn>
                <a:cxn ang="0">
                  <a:pos x="16475" y="16027"/>
                </a:cxn>
                <a:cxn ang="0">
                  <a:pos x="15829" y="10580"/>
                </a:cxn>
                <a:cxn ang="0">
                  <a:pos x="13376" y="8479"/>
                </a:cxn>
                <a:cxn ang="0">
                  <a:pos x="13376" y="9149"/>
                </a:cxn>
                <a:cxn ang="0">
                  <a:pos x="15829" y="7047"/>
                </a:cxn>
                <a:cxn ang="0">
                  <a:pos x="13376" y="7047"/>
                </a:cxn>
                <a:cxn ang="0">
                  <a:pos x="15829" y="6287"/>
                </a:cxn>
                <a:cxn ang="0">
                  <a:pos x="13376" y="4185"/>
                </a:cxn>
                <a:cxn ang="0">
                  <a:pos x="13376" y="4856"/>
                </a:cxn>
                <a:cxn ang="0">
                  <a:pos x="15829" y="2755"/>
                </a:cxn>
                <a:cxn ang="0">
                  <a:pos x="13376" y="2755"/>
                </a:cxn>
                <a:cxn ang="0">
                  <a:pos x="12466" y="1591"/>
                </a:cxn>
                <a:cxn ang="0">
                  <a:pos x="10117" y="0"/>
                </a:cxn>
                <a:cxn ang="0">
                  <a:pos x="9249" y="3814"/>
                </a:cxn>
                <a:cxn ang="0">
                  <a:pos x="10743" y="3814"/>
                </a:cxn>
                <a:cxn ang="0">
                  <a:pos x="11705" y="6179"/>
                </a:cxn>
              </a:cxnLst>
              <a:rect l="0" t="0" r="r" b="b"/>
              <a:pathLst>
                <a:path w="16475" h="16075">
                  <a:moveTo>
                    <a:pt x="5637" y="6854"/>
                  </a:moveTo>
                  <a:lnTo>
                    <a:pt x="6407" y="6854"/>
                  </a:lnTo>
                  <a:lnTo>
                    <a:pt x="6407" y="5358"/>
                  </a:lnTo>
                  <a:lnTo>
                    <a:pt x="7371" y="5358"/>
                  </a:lnTo>
                  <a:lnTo>
                    <a:pt x="7371" y="1786"/>
                  </a:lnTo>
                  <a:lnTo>
                    <a:pt x="5637" y="1786"/>
                  </a:lnTo>
                  <a:lnTo>
                    <a:pt x="5637" y="6854"/>
                  </a:lnTo>
                  <a:close/>
                  <a:moveTo>
                    <a:pt x="0" y="3331"/>
                  </a:moveTo>
                  <a:lnTo>
                    <a:pt x="3180" y="3331"/>
                  </a:lnTo>
                  <a:lnTo>
                    <a:pt x="3180" y="1207"/>
                  </a:lnTo>
                  <a:lnTo>
                    <a:pt x="4914" y="1207"/>
                  </a:lnTo>
                  <a:lnTo>
                    <a:pt x="4914" y="3331"/>
                  </a:lnTo>
                  <a:lnTo>
                    <a:pt x="4914" y="3765"/>
                  </a:lnTo>
                  <a:lnTo>
                    <a:pt x="4914" y="16027"/>
                  </a:lnTo>
                  <a:lnTo>
                    <a:pt x="0" y="16027"/>
                  </a:lnTo>
                  <a:lnTo>
                    <a:pt x="0" y="3331"/>
                  </a:lnTo>
                  <a:close/>
                  <a:moveTo>
                    <a:pt x="1461" y="13934"/>
                  </a:moveTo>
                  <a:lnTo>
                    <a:pt x="4228" y="13934"/>
                  </a:lnTo>
                  <a:lnTo>
                    <a:pt x="4228" y="14829"/>
                  </a:lnTo>
                  <a:lnTo>
                    <a:pt x="1461" y="14829"/>
                  </a:lnTo>
                  <a:lnTo>
                    <a:pt x="1461" y="13934"/>
                  </a:lnTo>
                  <a:close/>
                  <a:moveTo>
                    <a:pt x="1461" y="12056"/>
                  </a:moveTo>
                  <a:lnTo>
                    <a:pt x="4228" y="12056"/>
                  </a:lnTo>
                  <a:lnTo>
                    <a:pt x="4228" y="12950"/>
                  </a:lnTo>
                  <a:lnTo>
                    <a:pt x="1461" y="12950"/>
                  </a:lnTo>
                  <a:lnTo>
                    <a:pt x="1461" y="12056"/>
                  </a:lnTo>
                  <a:close/>
                  <a:moveTo>
                    <a:pt x="1461" y="10177"/>
                  </a:moveTo>
                  <a:lnTo>
                    <a:pt x="4228" y="10177"/>
                  </a:lnTo>
                  <a:lnTo>
                    <a:pt x="4228" y="11072"/>
                  </a:lnTo>
                  <a:lnTo>
                    <a:pt x="1461" y="11072"/>
                  </a:lnTo>
                  <a:lnTo>
                    <a:pt x="1461" y="10177"/>
                  </a:lnTo>
                  <a:close/>
                  <a:moveTo>
                    <a:pt x="1461" y="8299"/>
                  </a:moveTo>
                  <a:lnTo>
                    <a:pt x="4228" y="8299"/>
                  </a:lnTo>
                  <a:lnTo>
                    <a:pt x="4228" y="9194"/>
                  </a:lnTo>
                  <a:lnTo>
                    <a:pt x="1461" y="9194"/>
                  </a:lnTo>
                  <a:lnTo>
                    <a:pt x="1461" y="8299"/>
                  </a:lnTo>
                  <a:close/>
                  <a:moveTo>
                    <a:pt x="1461" y="6421"/>
                  </a:moveTo>
                  <a:lnTo>
                    <a:pt x="4228" y="6421"/>
                  </a:lnTo>
                  <a:lnTo>
                    <a:pt x="4228" y="7316"/>
                  </a:lnTo>
                  <a:lnTo>
                    <a:pt x="1461" y="7316"/>
                  </a:lnTo>
                  <a:lnTo>
                    <a:pt x="1461" y="6421"/>
                  </a:lnTo>
                  <a:close/>
                  <a:moveTo>
                    <a:pt x="1461" y="4543"/>
                  </a:moveTo>
                  <a:lnTo>
                    <a:pt x="4228" y="4543"/>
                  </a:lnTo>
                  <a:lnTo>
                    <a:pt x="4228" y="5438"/>
                  </a:lnTo>
                  <a:lnTo>
                    <a:pt x="1461" y="5438"/>
                  </a:lnTo>
                  <a:lnTo>
                    <a:pt x="1461" y="4543"/>
                  </a:lnTo>
                  <a:close/>
                  <a:moveTo>
                    <a:pt x="6070" y="16075"/>
                  </a:moveTo>
                  <a:lnTo>
                    <a:pt x="8768" y="16075"/>
                  </a:lnTo>
                  <a:lnTo>
                    <a:pt x="8768" y="11054"/>
                  </a:lnTo>
                  <a:lnTo>
                    <a:pt x="11899" y="11054"/>
                  </a:lnTo>
                  <a:lnTo>
                    <a:pt x="11899" y="7530"/>
                  </a:lnTo>
                  <a:lnTo>
                    <a:pt x="11225" y="7530"/>
                  </a:lnTo>
                  <a:lnTo>
                    <a:pt x="11225" y="5890"/>
                  </a:lnTo>
                  <a:lnTo>
                    <a:pt x="10068" y="5890"/>
                  </a:lnTo>
                  <a:lnTo>
                    <a:pt x="10068" y="4248"/>
                  </a:lnTo>
                  <a:lnTo>
                    <a:pt x="8093" y="4248"/>
                  </a:lnTo>
                  <a:lnTo>
                    <a:pt x="8093" y="5890"/>
                  </a:lnTo>
                  <a:lnTo>
                    <a:pt x="6937" y="5890"/>
                  </a:lnTo>
                  <a:lnTo>
                    <a:pt x="6937" y="7530"/>
                  </a:lnTo>
                  <a:lnTo>
                    <a:pt x="6070" y="7530"/>
                  </a:lnTo>
                  <a:lnTo>
                    <a:pt x="6070" y="16075"/>
                  </a:lnTo>
                  <a:close/>
                  <a:moveTo>
                    <a:pt x="6771" y="8121"/>
                  </a:moveTo>
                  <a:lnTo>
                    <a:pt x="7574" y="8121"/>
                  </a:lnTo>
                  <a:lnTo>
                    <a:pt x="7574" y="9418"/>
                  </a:lnTo>
                  <a:lnTo>
                    <a:pt x="6771" y="9418"/>
                  </a:lnTo>
                  <a:lnTo>
                    <a:pt x="6771" y="8121"/>
                  </a:lnTo>
                  <a:close/>
                  <a:moveTo>
                    <a:pt x="8020" y="8121"/>
                  </a:moveTo>
                  <a:lnTo>
                    <a:pt x="8823" y="8121"/>
                  </a:lnTo>
                  <a:lnTo>
                    <a:pt x="8823" y="9418"/>
                  </a:lnTo>
                  <a:lnTo>
                    <a:pt x="8020" y="9418"/>
                  </a:lnTo>
                  <a:lnTo>
                    <a:pt x="8020" y="8121"/>
                  </a:lnTo>
                  <a:close/>
                  <a:moveTo>
                    <a:pt x="9270" y="8121"/>
                  </a:moveTo>
                  <a:lnTo>
                    <a:pt x="10073" y="8121"/>
                  </a:lnTo>
                  <a:lnTo>
                    <a:pt x="10073" y="9418"/>
                  </a:lnTo>
                  <a:lnTo>
                    <a:pt x="9270" y="9418"/>
                  </a:lnTo>
                  <a:lnTo>
                    <a:pt x="9270" y="8121"/>
                  </a:lnTo>
                  <a:close/>
                  <a:moveTo>
                    <a:pt x="10519" y="8121"/>
                  </a:moveTo>
                  <a:lnTo>
                    <a:pt x="11322" y="8121"/>
                  </a:lnTo>
                  <a:lnTo>
                    <a:pt x="11322" y="9418"/>
                  </a:lnTo>
                  <a:lnTo>
                    <a:pt x="10519" y="9418"/>
                  </a:lnTo>
                  <a:lnTo>
                    <a:pt x="10519" y="8121"/>
                  </a:lnTo>
                  <a:close/>
                  <a:moveTo>
                    <a:pt x="6771" y="9730"/>
                  </a:moveTo>
                  <a:lnTo>
                    <a:pt x="7574" y="9730"/>
                  </a:lnTo>
                  <a:lnTo>
                    <a:pt x="7574" y="11027"/>
                  </a:lnTo>
                  <a:lnTo>
                    <a:pt x="6771" y="11027"/>
                  </a:lnTo>
                  <a:lnTo>
                    <a:pt x="6771" y="9730"/>
                  </a:lnTo>
                  <a:close/>
                  <a:moveTo>
                    <a:pt x="6771" y="11340"/>
                  </a:moveTo>
                  <a:lnTo>
                    <a:pt x="7574" y="11340"/>
                  </a:lnTo>
                  <a:lnTo>
                    <a:pt x="7574" y="12637"/>
                  </a:lnTo>
                  <a:lnTo>
                    <a:pt x="6771" y="12637"/>
                  </a:lnTo>
                  <a:lnTo>
                    <a:pt x="6771" y="11340"/>
                  </a:lnTo>
                  <a:close/>
                  <a:moveTo>
                    <a:pt x="6771" y="12950"/>
                  </a:moveTo>
                  <a:lnTo>
                    <a:pt x="7574" y="12950"/>
                  </a:lnTo>
                  <a:lnTo>
                    <a:pt x="7574" y="14247"/>
                  </a:lnTo>
                  <a:lnTo>
                    <a:pt x="6771" y="14247"/>
                  </a:lnTo>
                  <a:lnTo>
                    <a:pt x="6771" y="12950"/>
                  </a:lnTo>
                  <a:close/>
                  <a:moveTo>
                    <a:pt x="13151" y="16075"/>
                  </a:moveTo>
                  <a:lnTo>
                    <a:pt x="9586" y="16075"/>
                  </a:lnTo>
                  <a:lnTo>
                    <a:pt x="9586" y="11827"/>
                  </a:lnTo>
                  <a:lnTo>
                    <a:pt x="13151" y="11827"/>
                  </a:lnTo>
                  <a:lnTo>
                    <a:pt x="13151" y="16075"/>
                  </a:lnTo>
                  <a:close/>
                  <a:moveTo>
                    <a:pt x="10924" y="14601"/>
                  </a:moveTo>
                  <a:lnTo>
                    <a:pt x="11499" y="14601"/>
                  </a:lnTo>
                  <a:lnTo>
                    <a:pt x="11499" y="15495"/>
                  </a:lnTo>
                  <a:lnTo>
                    <a:pt x="10924" y="15495"/>
                  </a:lnTo>
                  <a:lnTo>
                    <a:pt x="10924" y="14601"/>
                  </a:lnTo>
                  <a:close/>
                  <a:moveTo>
                    <a:pt x="10924" y="13417"/>
                  </a:moveTo>
                  <a:lnTo>
                    <a:pt x="11499" y="13417"/>
                  </a:lnTo>
                  <a:lnTo>
                    <a:pt x="11499" y="14312"/>
                  </a:lnTo>
                  <a:lnTo>
                    <a:pt x="10924" y="14312"/>
                  </a:lnTo>
                  <a:lnTo>
                    <a:pt x="10924" y="13417"/>
                  </a:lnTo>
                  <a:close/>
                  <a:moveTo>
                    <a:pt x="10028" y="14601"/>
                  </a:moveTo>
                  <a:lnTo>
                    <a:pt x="10603" y="14601"/>
                  </a:lnTo>
                  <a:lnTo>
                    <a:pt x="10603" y="15495"/>
                  </a:lnTo>
                  <a:lnTo>
                    <a:pt x="10028" y="15495"/>
                  </a:lnTo>
                  <a:lnTo>
                    <a:pt x="10028" y="14601"/>
                  </a:lnTo>
                  <a:close/>
                  <a:moveTo>
                    <a:pt x="10028" y="13417"/>
                  </a:moveTo>
                  <a:lnTo>
                    <a:pt x="10603" y="13417"/>
                  </a:lnTo>
                  <a:lnTo>
                    <a:pt x="10603" y="14312"/>
                  </a:lnTo>
                  <a:lnTo>
                    <a:pt x="10028" y="14312"/>
                  </a:lnTo>
                  <a:lnTo>
                    <a:pt x="10028" y="13417"/>
                  </a:lnTo>
                  <a:close/>
                  <a:moveTo>
                    <a:pt x="10924" y="12234"/>
                  </a:moveTo>
                  <a:lnTo>
                    <a:pt x="11499" y="12234"/>
                  </a:lnTo>
                  <a:lnTo>
                    <a:pt x="11499" y="13129"/>
                  </a:lnTo>
                  <a:lnTo>
                    <a:pt x="10924" y="13129"/>
                  </a:lnTo>
                  <a:lnTo>
                    <a:pt x="10924" y="12234"/>
                  </a:lnTo>
                  <a:close/>
                  <a:moveTo>
                    <a:pt x="10028" y="12234"/>
                  </a:moveTo>
                  <a:lnTo>
                    <a:pt x="10603" y="12234"/>
                  </a:lnTo>
                  <a:lnTo>
                    <a:pt x="10603" y="13129"/>
                  </a:lnTo>
                  <a:lnTo>
                    <a:pt x="10028" y="13129"/>
                  </a:lnTo>
                  <a:lnTo>
                    <a:pt x="10028" y="12234"/>
                  </a:lnTo>
                  <a:close/>
                  <a:moveTo>
                    <a:pt x="16475" y="16027"/>
                  </a:moveTo>
                  <a:lnTo>
                    <a:pt x="13874" y="16027"/>
                  </a:lnTo>
                  <a:lnTo>
                    <a:pt x="13874" y="11054"/>
                  </a:lnTo>
                  <a:lnTo>
                    <a:pt x="12910" y="11054"/>
                  </a:lnTo>
                  <a:lnTo>
                    <a:pt x="12910" y="2028"/>
                  </a:lnTo>
                  <a:lnTo>
                    <a:pt x="16475" y="627"/>
                  </a:lnTo>
                  <a:lnTo>
                    <a:pt x="16475" y="16027"/>
                  </a:lnTo>
                  <a:close/>
                  <a:moveTo>
                    <a:pt x="13376" y="9909"/>
                  </a:moveTo>
                  <a:lnTo>
                    <a:pt x="15829" y="9909"/>
                  </a:lnTo>
                  <a:lnTo>
                    <a:pt x="15829" y="10580"/>
                  </a:lnTo>
                  <a:lnTo>
                    <a:pt x="13376" y="10580"/>
                  </a:lnTo>
                  <a:lnTo>
                    <a:pt x="13376" y="9909"/>
                  </a:lnTo>
                  <a:close/>
                  <a:moveTo>
                    <a:pt x="13376" y="8479"/>
                  </a:moveTo>
                  <a:lnTo>
                    <a:pt x="15829" y="8479"/>
                  </a:lnTo>
                  <a:lnTo>
                    <a:pt x="15829" y="9149"/>
                  </a:lnTo>
                  <a:lnTo>
                    <a:pt x="13376" y="9149"/>
                  </a:lnTo>
                  <a:lnTo>
                    <a:pt x="13376" y="8479"/>
                  </a:lnTo>
                  <a:close/>
                  <a:moveTo>
                    <a:pt x="13376" y="7047"/>
                  </a:moveTo>
                  <a:lnTo>
                    <a:pt x="15829" y="7047"/>
                  </a:lnTo>
                  <a:lnTo>
                    <a:pt x="15829" y="7718"/>
                  </a:lnTo>
                  <a:lnTo>
                    <a:pt x="13376" y="7718"/>
                  </a:lnTo>
                  <a:lnTo>
                    <a:pt x="13376" y="7047"/>
                  </a:lnTo>
                  <a:close/>
                  <a:moveTo>
                    <a:pt x="13376" y="5616"/>
                  </a:moveTo>
                  <a:lnTo>
                    <a:pt x="15829" y="5616"/>
                  </a:lnTo>
                  <a:lnTo>
                    <a:pt x="15829" y="6287"/>
                  </a:lnTo>
                  <a:lnTo>
                    <a:pt x="13376" y="6287"/>
                  </a:lnTo>
                  <a:lnTo>
                    <a:pt x="13376" y="5616"/>
                  </a:lnTo>
                  <a:close/>
                  <a:moveTo>
                    <a:pt x="13376" y="4185"/>
                  </a:moveTo>
                  <a:lnTo>
                    <a:pt x="15829" y="4185"/>
                  </a:lnTo>
                  <a:lnTo>
                    <a:pt x="15829" y="4856"/>
                  </a:lnTo>
                  <a:lnTo>
                    <a:pt x="13376" y="4856"/>
                  </a:lnTo>
                  <a:lnTo>
                    <a:pt x="13376" y="4185"/>
                  </a:lnTo>
                  <a:close/>
                  <a:moveTo>
                    <a:pt x="13376" y="2755"/>
                  </a:moveTo>
                  <a:lnTo>
                    <a:pt x="15829" y="2755"/>
                  </a:lnTo>
                  <a:lnTo>
                    <a:pt x="15829" y="3426"/>
                  </a:lnTo>
                  <a:lnTo>
                    <a:pt x="13376" y="3426"/>
                  </a:lnTo>
                  <a:lnTo>
                    <a:pt x="13376" y="2755"/>
                  </a:lnTo>
                  <a:close/>
                  <a:moveTo>
                    <a:pt x="11705" y="6179"/>
                  </a:moveTo>
                  <a:lnTo>
                    <a:pt x="12466" y="6179"/>
                  </a:lnTo>
                  <a:lnTo>
                    <a:pt x="12466" y="1591"/>
                  </a:lnTo>
                  <a:lnTo>
                    <a:pt x="13921" y="897"/>
                  </a:lnTo>
                  <a:lnTo>
                    <a:pt x="13921" y="0"/>
                  </a:lnTo>
                  <a:lnTo>
                    <a:pt x="10117" y="0"/>
                  </a:lnTo>
                  <a:lnTo>
                    <a:pt x="10117" y="2559"/>
                  </a:lnTo>
                  <a:lnTo>
                    <a:pt x="9249" y="2559"/>
                  </a:lnTo>
                  <a:lnTo>
                    <a:pt x="9249" y="3814"/>
                  </a:lnTo>
                  <a:lnTo>
                    <a:pt x="10117" y="3814"/>
                  </a:lnTo>
                  <a:lnTo>
                    <a:pt x="10694" y="3814"/>
                  </a:lnTo>
                  <a:lnTo>
                    <a:pt x="10743" y="3814"/>
                  </a:lnTo>
                  <a:lnTo>
                    <a:pt x="10743" y="5310"/>
                  </a:lnTo>
                  <a:lnTo>
                    <a:pt x="11705" y="5310"/>
                  </a:lnTo>
                  <a:lnTo>
                    <a:pt x="11705" y="6179"/>
                  </a:lnTo>
                  <a:close/>
                </a:path>
              </a:pathLst>
            </a:custGeom>
            <a:solidFill>
              <a:srgbClr val="00B0F0"/>
            </a:solid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nvGrpSpPr>
            <p:cNvPr id="50" name="组合 61"/>
            <p:cNvGrpSpPr/>
            <p:nvPr/>
          </p:nvGrpSpPr>
          <p:grpSpPr>
            <a:xfrm>
              <a:off x="2837454" y="2169190"/>
              <a:ext cx="465083" cy="560398"/>
              <a:chOff x="13079665" y="1704975"/>
              <a:chExt cx="342900" cy="320675"/>
            </a:xfrm>
            <a:solidFill>
              <a:srgbClr val="00B0F0"/>
            </a:solidFill>
          </p:grpSpPr>
          <p:sp>
            <p:nvSpPr>
              <p:cNvPr id="51" name="Freeform 38"/>
              <p:cNvSpPr>
                <a:spLocks/>
              </p:cNvSpPr>
              <p:nvPr/>
            </p:nvSpPr>
            <p:spPr bwMode="auto">
              <a:xfrm>
                <a:off x="13117765" y="1809750"/>
                <a:ext cx="38100" cy="171450"/>
              </a:xfrm>
              <a:custGeom>
                <a:avLst/>
                <a:gdLst/>
                <a:ahLst/>
                <a:cxnLst>
                  <a:cxn ang="0">
                    <a:pos x="24" y="104"/>
                  </a:cxn>
                  <a:cxn ang="0">
                    <a:pos x="24" y="104"/>
                  </a:cxn>
                  <a:cxn ang="0">
                    <a:pos x="22" y="106"/>
                  </a:cxn>
                  <a:cxn ang="0">
                    <a:pos x="20" y="108"/>
                  </a:cxn>
                  <a:cxn ang="0">
                    <a:pos x="2" y="108"/>
                  </a:cxn>
                  <a:cxn ang="0">
                    <a:pos x="2" y="108"/>
                  </a:cxn>
                  <a:cxn ang="0">
                    <a:pos x="0" y="106"/>
                  </a:cxn>
                  <a:cxn ang="0">
                    <a:pos x="0" y="104"/>
                  </a:cxn>
                  <a:cxn ang="0">
                    <a:pos x="0" y="4"/>
                  </a:cxn>
                  <a:cxn ang="0">
                    <a:pos x="0" y="4"/>
                  </a:cxn>
                  <a:cxn ang="0">
                    <a:pos x="0" y="0"/>
                  </a:cxn>
                  <a:cxn ang="0">
                    <a:pos x="2"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2" y="108"/>
                    </a:lnTo>
                    <a:lnTo>
                      <a:pt x="2" y="108"/>
                    </a:lnTo>
                    <a:lnTo>
                      <a:pt x="0" y="106"/>
                    </a:lnTo>
                    <a:lnTo>
                      <a:pt x="0" y="104"/>
                    </a:lnTo>
                    <a:lnTo>
                      <a:pt x="0" y="4"/>
                    </a:lnTo>
                    <a:lnTo>
                      <a:pt x="0" y="4"/>
                    </a:lnTo>
                    <a:lnTo>
                      <a:pt x="0" y="0"/>
                    </a:lnTo>
                    <a:lnTo>
                      <a:pt x="2" y="0"/>
                    </a:lnTo>
                    <a:lnTo>
                      <a:pt x="20" y="0"/>
                    </a:lnTo>
                    <a:lnTo>
                      <a:pt x="20" y="0"/>
                    </a:lnTo>
                    <a:lnTo>
                      <a:pt x="22" y="0"/>
                    </a:lnTo>
                    <a:lnTo>
                      <a:pt x="24" y="4"/>
                    </a:lnTo>
                    <a:lnTo>
                      <a:pt x="24" y="104"/>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2" name="Freeform 39"/>
              <p:cNvSpPr>
                <a:spLocks/>
              </p:cNvSpPr>
              <p:nvPr/>
            </p:nvSpPr>
            <p:spPr bwMode="auto">
              <a:xfrm>
                <a:off x="13174918" y="1809750"/>
                <a:ext cx="38100" cy="171450"/>
              </a:xfrm>
              <a:custGeom>
                <a:avLst/>
                <a:gdLst/>
                <a:ahLst/>
                <a:cxnLst>
                  <a:cxn ang="0">
                    <a:pos x="24" y="104"/>
                  </a:cxn>
                  <a:cxn ang="0">
                    <a:pos x="24" y="104"/>
                  </a:cxn>
                  <a:cxn ang="0">
                    <a:pos x="22" y="106"/>
                  </a:cxn>
                  <a:cxn ang="0">
                    <a:pos x="20" y="108"/>
                  </a:cxn>
                  <a:cxn ang="0">
                    <a:pos x="4" y="108"/>
                  </a:cxn>
                  <a:cxn ang="0">
                    <a:pos x="4" y="108"/>
                  </a:cxn>
                  <a:cxn ang="0">
                    <a:pos x="0" y="106"/>
                  </a:cxn>
                  <a:cxn ang="0">
                    <a:pos x="0" y="104"/>
                  </a:cxn>
                  <a:cxn ang="0">
                    <a:pos x="0" y="4"/>
                  </a:cxn>
                  <a:cxn ang="0">
                    <a:pos x="0" y="4"/>
                  </a:cxn>
                  <a:cxn ang="0">
                    <a:pos x="0"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0" y="106"/>
                    </a:lnTo>
                    <a:lnTo>
                      <a:pt x="0" y="104"/>
                    </a:lnTo>
                    <a:lnTo>
                      <a:pt x="0" y="4"/>
                    </a:lnTo>
                    <a:lnTo>
                      <a:pt x="0" y="4"/>
                    </a:lnTo>
                    <a:lnTo>
                      <a:pt x="0" y="0"/>
                    </a:lnTo>
                    <a:lnTo>
                      <a:pt x="4" y="0"/>
                    </a:lnTo>
                    <a:lnTo>
                      <a:pt x="20" y="0"/>
                    </a:lnTo>
                    <a:lnTo>
                      <a:pt x="20" y="0"/>
                    </a:lnTo>
                    <a:lnTo>
                      <a:pt x="22" y="0"/>
                    </a:lnTo>
                    <a:lnTo>
                      <a:pt x="24" y="4"/>
                    </a:lnTo>
                    <a:lnTo>
                      <a:pt x="24" y="104"/>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3" name="Freeform 40"/>
              <p:cNvSpPr>
                <a:spLocks/>
              </p:cNvSpPr>
              <p:nvPr/>
            </p:nvSpPr>
            <p:spPr bwMode="auto">
              <a:xfrm>
                <a:off x="13289216" y="1809750"/>
                <a:ext cx="38100" cy="171450"/>
              </a:xfrm>
              <a:custGeom>
                <a:avLst/>
                <a:gdLst/>
                <a:ahLst/>
                <a:cxnLst>
                  <a:cxn ang="0">
                    <a:pos x="24" y="104"/>
                  </a:cxn>
                  <a:cxn ang="0">
                    <a:pos x="24" y="104"/>
                  </a:cxn>
                  <a:cxn ang="0">
                    <a:pos x="24"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4" y="0"/>
                  </a:cxn>
                  <a:cxn ang="0">
                    <a:pos x="24" y="4"/>
                  </a:cxn>
                  <a:cxn ang="0">
                    <a:pos x="24" y="104"/>
                  </a:cxn>
                </a:cxnLst>
                <a:rect l="0" t="0" r="r" b="b"/>
                <a:pathLst>
                  <a:path w="24" h="108">
                    <a:moveTo>
                      <a:pt x="24" y="104"/>
                    </a:moveTo>
                    <a:lnTo>
                      <a:pt x="24" y="104"/>
                    </a:lnTo>
                    <a:lnTo>
                      <a:pt x="24" y="106"/>
                    </a:lnTo>
                    <a:lnTo>
                      <a:pt x="20" y="108"/>
                    </a:lnTo>
                    <a:lnTo>
                      <a:pt x="4" y="108"/>
                    </a:lnTo>
                    <a:lnTo>
                      <a:pt x="4" y="108"/>
                    </a:lnTo>
                    <a:lnTo>
                      <a:pt x="2" y="106"/>
                    </a:lnTo>
                    <a:lnTo>
                      <a:pt x="0" y="104"/>
                    </a:lnTo>
                    <a:lnTo>
                      <a:pt x="0" y="4"/>
                    </a:lnTo>
                    <a:lnTo>
                      <a:pt x="0" y="4"/>
                    </a:lnTo>
                    <a:lnTo>
                      <a:pt x="2" y="0"/>
                    </a:lnTo>
                    <a:lnTo>
                      <a:pt x="4" y="0"/>
                    </a:lnTo>
                    <a:lnTo>
                      <a:pt x="20" y="0"/>
                    </a:lnTo>
                    <a:lnTo>
                      <a:pt x="20" y="0"/>
                    </a:lnTo>
                    <a:lnTo>
                      <a:pt x="24" y="0"/>
                    </a:lnTo>
                    <a:lnTo>
                      <a:pt x="24" y="4"/>
                    </a:lnTo>
                    <a:lnTo>
                      <a:pt x="24" y="104"/>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4" name="Freeform 41"/>
              <p:cNvSpPr>
                <a:spLocks/>
              </p:cNvSpPr>
              <p:nvPr/>
            </p:nvSpPr>
            <p:spPr bwMode="auto">
              <a:xfrm>
                <a:off x="13232065" y="1809750"/>
                <a:ext cx="38100" cy="171450"/>
              </a:xfrm>
              <a:custGeom>
                <a:avLst/>
                <a:gdLst/>
                <a:ahLst/>
                <a:cxnLst>
                  <a:cxn ang="0">
                    <a:pos x="24" y="104"/>
                  </a:cxn>
                  <a:cxn ang="0">
                    <a:pos x="24" y="104"/>
                  </a:cxn>
                  <a:cxn ang="0">
                    <a:pos x="22"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2" y="106"/>
                    </a:lnTo>
                    <a:lnTo>
                      <a:pt x="0" y="104"/>
                    </a:lnTo>
                    <a:lnTo>
                      <a:pt x="0" y="4"/>
                    </a:lnTo>
                    <a:lnTo>
                      <a:pt x="0" y="4"/>
                    </a:lnTo>
                    <a:lnTo>
                      <a:pt x="2" y="0"/>
                    </a:lnTo>
                    <a:lnTo>
                      <a:pt x="4" y="0"/>
                    </a:lnTo>
                    <a:lnTo>
                      <a:pt x="20" y="0"/>
                    </a:lnTo>
                    <a:lnTo>
                      <a:pt x="20" y="0"/>
                    </a:lnTo>
                    <a:lnTo>
                      <a:pt x="22" y="0"/>
                    </a:lnTo>
                    <a:lnTo>
                      <a:pt x="24" y="4"/>
                    </a:lnTo>
                    <a:lnTo>
                      <a:pt x="24" y="104"/>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5" name="Freeform 42"/>
              <p:cNvSpPr>
                <a:spLocks/>
              </p:cNvSpPr>
              <p:nvPr/>
            </p:nvSpPr>
            <p:spPr bwMode="auto">
              <a:xfrm>
                <a:off x="13346365" y="1809750"/>
                <a:ext cx="38100" cy="171450"/>
              </a:xfrm>
              <a:custGeom>
                <a:avLst/>
                <a:gdLst/>
                <a:ahLst/>
                <a:cxnLst>
                  <a:cxn ang="0">
                    <a:pos x="24" y="106"/>
                  </a:cxn>
                  <a:cxn ang="0">
                    <a:pos x="24" y="106"/>
                  </a:cxn>
                  <a:cxn ang="0">
                    <a:pos x="24" y="108"/>
                  </a:cxn>
                  <a:cxn ang="0">
                    <a:pos x="22" y="108"/>
                  </a:cxn>
                  <a:cxn ang="0">
                    <a:pos x="4" y="108"/>
                  </a:cxn>
                  <a:cxn ang="0">
                    <a:pos x="4" y="108"/>
                  </a:cxn>
                  <a:cxn ang="0">
                    <a:pos x="2" y="108"/>
                  </a:cxn>
                  <a:cxn ang="0">
                    <a:pos x="0" y="106"/>
                  </a:cxn>
                  <a:cxn ang="0">
                    <a:pos x="0" y="4"/>
                  </a:cxn>
                  <a:cxn ang="0">
                    <a:pos x="0" y="4"/>
                  </a:cxn>
                  <a:cxn ang="0">
                    <a:pos x="2" y="2"/>
                  </a:cxn>
                  <a:cxn ang="0">
                    <a:pos x="4" y="0"/>
                  </a:cxn>
                  <a:cxn ang="0">
                    <a:pos x="22" y="0"/>
                  </a:cxn>
                  <a:cxn ang="0">
                    <a:pos x="22" y="0"/>
                  </a:cxn>
                  <a:cxn ang="0">
                    <a:pos x="24" y="2"/>
                  </a:cxn>
                  <a:cxn ang="0">
                    <a:pos x="24" y="4"/>
                  </a:cxn>
                  <a:cxn ang="0">
                    <a:pos x="24" y="106"/>
                  </a:cxn>
                </a:cxnLst>
                <a:rect l="0" t="0" r="r" b="b"/>
                <a:pathLst>
                  <a:path w="24" h="108">
                    <a:moveTo>
                      <a:pt x="24" y="106"/>
                    </a:moveTo>
                    <a:lnTo>
                      <a:pt x="24" y="106"/>
                    </a:lnTo>
                    <a:lnTo>
                      <a:pt x="24" y="108"/>
                    </a:lnTo>
                    <a:lnTo>
                      <a:pt x="22" y="108"/>
                    </a:lnTo>
                    <a:lnTo>
                      <a:pt x="4" y="108"/>
                    </a:lnTo>
                    <a:lnTo>
                      <a:pt x="4" y="108"/>
                    </a:lnTo>
                    <a:lnTo>
                      <a:pt x="2" y="108"/>
                    </a:lnTo>
                    <a:lnTo>
                      <a:pt x="0" y="106"/>
                    </a:lnTo>
                    <a:lnTo>
                      <a:pt x="0" y="4"/>
                    </a:lnTo>
                    <a:lnTo>
                      <a:pt x="0" y="4"/>
                    </a:lnTo>
                    <a:lnTo>
                      <a:pt x="2" y="2"/>
                    </a:lnTo>
                    <a:lnTo>
                      <a:pt x="4" y="0"/>
                    </a:lnTo>
                    <a:lnTo>
                      <a:pt x="22" y="0"/>
                    </a:lnTo>
                    <a:lnTo>
                      <a:pt x="22" y="0"/>
                    </a:lnTo>
                    <a:lnTo>
                      <a:pt x="24" y="2"/>
                    </a:lnTo>
                    <a:lnTo>
                      <a:pt x="24" y="4"/>
                    </a:lnTo>
                    <a:lnTo>
                      <a:pt x="24" y="106"/>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6" name="Freeform 43"/>
              <p:cNvSpPr>
                <a:spLocks/>
              </p:cNvSpPr>
              <p:nvPr/>
            </p:nvSpPr>
            <p:spPr bwMode="auto">
              <a:xfrm>
                <a:off x="13108240" y="1704975"/>
                <a:ext cx="285750" cy="88900"/>
              </a:xfrm>
              <a:custGeom>
                <a:avLst/>
                <a:gdLst/>
                <a:ahLst/>
                <a:cxnLst>
                  <a:cxn ang="0">
                    <a:pos x="58" y="8"/>
                  </a:cxn>
                  <a:cxn ang="0">
                    <a:pos x="58" y="8"/>
                  </a:cxn>
                  <a:cxn ang="0">
                    <a:pos x="64" y="6"/>
                  </a:cxn>
                  <a:cxn ang="0">
                    <a:pos x="72" y="2"/>
                  </a:cxn>
                  <a:cxn ang="0">
                    <a:pos x="90" y="0"/>
                  </a:cxn>
                  <a:cxn ang="0">
                    <a:pos x="108" y="2"/>
                  </a:cxn>
                  <a:cxn ang="0">
                    <a:pos x="116" y="6"/>
                  </a:cxn>
                  <a:cxn ang="0">
                    <a:pos x="122" y="8"/>
                  </a:cxn>
                  <a:cxn ang="0">
                    <a:pos x="168" y="36"/>
                  </a:cxn>
                  <a:cxn ang="0">
                    <a:pos x="168" y="36"/>
                  </a:cxn>
                  <a:cxn ang="0">
                    <a:pos x="178" y="44"/>
                  </a:cxn>
                  <a:cxn ang="0">
                    <a:pos x="180" y="48"/>
                  </a:cxn>
                  <a:cxn ang="0">
                    <a:pos x="180" y="50"/>
                  </a:cxn>
                  <a:cxn ang="0">
                    <a:pos x="178" y="52"/>
                  </a:cxn>
                  <a:cxn ang="0">
                    <a:pos x="174" y="54"/>
                  </a:cxn>
                  <a:cxn ang="0">
                    <a:pos x="162" y="56"/>
                  </a:cxn>
                  <a:cxn ang="0">
                    <a:pos x="128" y="56"/>
                  </a:cxn>
                  <a:cxn ang="0">
                    <a:pos x="128" y="56"/>
                  </a:cxn>
                  <a:cxn ang="0">
                    <a:pos x="52" y="56"/>
                  </a:cxn>
                  <a:cxn ang="0">
                    <a:pos x="18" y="56"/>
                  </a:cxn>
                  <a:cxn ang="0">
                    <a:pos x="18" y="56"/>
                  </a:cxn>
                  <a:cxn ang="0">
                    <a:pos x="6" y="54"/>
                  </a:cxn>
                  <a:cxn ang="0">
                    <a:pos x="2" y="52"/>
                  </a:cxn>
                  <a:cxn ang="0">
                    <a:pos x="0" y="50"/>
                  </a:cxn>
                  <a:cxn ang="0">
                    <a:pos x="0" y="48"/>
                  </a:cxn>
                  <a:cxn ang="0">
                    <a:pos x="2" y="44"/>
                  </a:cxn>
                  <a:cxn ang="0">
                    <a:pos x="12" y="36"/>
                  </a:cxn>
                  <a:cxn ang="0">
                    <a:pos x="58" y="8"/>
                  </a:cxn>
                </a:cxnLst>
                <a:rect l="0" t="0" r="r" b="b"/>
                <a:pathLst>
                  <a:path w="180" h="56">
                    <a:moveTo>
                      <a:pt x="58" y="8"/>
                    </a:moveTo>
                    <a:lnTo>
                      <a:pt x="58" y="8"/>
                    </a:lnTo>
                    <a:lnTo>
                      <a:pt x="64" y="6"/>
                    </a:lnTo>
                    <a:lnTo>
                      <a:pt x="72" y="2"/>
                    </a:lnTo>
                    <a:lnTo>
                      <a:pt x="90" y="0"/>
                    </a:lnTo>
                    <a:lnTo>
                      <a:pt x="108" y="2"/>
                    </a:lnTo>
                    <a:lnTo>
                      <a:pt x="116" y="6"/>
                    </a:lnTo>
                    <a:lnTo>
                      <a:pt x="122" y="8"/>
                    </a:lnTo>
                    <a:lnTo>
                      <a:pt x="168" y="36"/>
                    </a:lnTo>
                    <a:lnTo>
                      <a:pt x="168" y="36"/>
                    </a:lnTo>
                    <a:lnTo>
                      <a:pt x="178" y="44"/>
                    </a:lnTo>
                    <a:lnTo>
                      <a:pt x="180" y="48"/>
                    </a:lnTo>
                    <a:lnTo>
                      <a:pt x="180" y="50"/>
                    </a:lnTo>
                    <a:lnTo>
                      <a:pt x="178" y="52"/>
                    </a:lnTo>
                    <a:lnTo>
                      <a:pt x="174" y="54"/>
                    </a:lnTo>
                    <a:lnTo>
                      <a:pt x="162" y="56"/>
                    </a:lnTo>
                    <a:lnTo>
                      <a:pt x="128" y="56"/>
                    </a:lnTo>
                    <a:lnTo>
                      <a:pt x="128" y="56"/>
                    </a:lnTo>
                    <a:lnTo>
                      <a:pt x="52" y="56"/>
                    </a:lnTo>
                    <a:lnTo>
                      <a:pt x="18" y="56"/>
                    </a:lnTo>
                    <a:lnTo>
                      <a:pt x="18" y="56"/>
                    </a:lnTo>
                    <a:lnTo>
                      <a:pt x="6" y="54"/>
                    </a:lnTo>
                    <a:lnTo>
                      <a:pt x="2" y="52"/>
                    </a:lnTo>
                    <a:lnTo>
                      <a:pt x="0" y="50"/>
                    </a:lnTo>
                    <a:lnTo>
                      <a:pt x="0" y="48"/>
                    </a:lnTo>
                    <a:lnTo>
                      <a:pt x="2" y="44"/>
                    </a:lnTo>
                    <a:lnTo>
                      <a:pt x="12" y="36"/>
                    </a:lnTo>
                    <a:lnTo>
                      <a:pt x="58" y="8"/>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7" name="Freeform 44"/>
              <p:cNvSpPr>
                <a:spLocks noEditPoints="1"/>
              </p:cNvSpPr>
              <p:nvPr/>
            </p:nvSpPr>
            <p:spPr bwMode="auto">
              <a:xfrm>
                <a:off x="13079665" y="1987550"/>
                <a:ext cx="342900" cy="38100"/>
              </a:xfrm>
              <a:custGeom>
                <a:avLst/>
                <a:gdLst/>
                <a:ahLst/>
                <a:cxnLst>
                  <a:cxn ang="0">
                    <a:pos x="212" y="0"/>
                  </a:cxn>
                  <a:cxn ang="0">
                    <a:pos x="4" y="0"/>
                  </a:cxn>
                  <a:cxn ang="0">
                    <a:pos x="4" y="0"/>
                  </a:cxn>
                  <a:cxn ang="0">
                    <a:pos x="2" y="0"/>
                  </a:cxn>
                  <a:cxn ang="0">
                    <a:pos x="0" y="2"/>
                  </a:cxn>
                  <a:cxn ang="0">
                    <a:pos x="0" y="22"/>
                  </a:cxn>
                  <a:cxn ang="0">
                    <a:pos x="0" y="22"/>
                  </a:cxn>
                  <a:cxn ang="0">
                    <a:pos x="2" y="24"/>
                  </a:cxn>
                  <a:cxn ang="0">
                    <a:pos x="4" y="24"/>
                  </a:cxn>
                  <a:cxn ang="0">
                    <a:pos x="212" y="24"/>
                  </a:cxn>
                  <a:cxn ang="0">
                    <a:pos x="212" y="24"/>
                  </a:cxn>
                  <a:cxn ang="0">
                    <a:pos x="214" y="24"/>
                  </a:cxn>
                  <a:cxn ang="0">
                    <a:pos x="216" y="22"/>
                  </a:cxn>
                  <a:cxn ang="0">
                    <a:pos x="216" y="2"/>
                  </a:cxn>
                  <a:cxn ang="0">
                    <a:pos x="216" y="2"/>
                  </a:cxn>
                  <a:cxn ang="0">
                    <a:pos x="214" y="0"/>
                  </a:cxn>
                  <a:cxn ang="0">
                    <a:pos x="212" y="0"/>
                  </a:cxn>
                  <a:cxn ang="0">
                    <a:pos x="212" y="0"/>
                  </a:cxn>
                  <a:cxn ang="0">
                    <a:pos x="148" y="18"/>
                  </a:cxn>
                  <a:cxn ang="0">
                    <a:pos x="148" y="18"/>
                  </a:cxn>
                  <a:cxn ang="0">
                    <a:pos x="146" y="20"/>
                  </a:cxn>
                  <a:cxn ang="0">
                    <a:pos x="144" y="20"/>
                  </a:cxn>
                  <a:cxn ang="0">
                    <a:pos x="72" y="20"/>
                  </a:cxn>
                  <a:cxn ang="0">
                    <a:pos x="72" y="20"/>
                  </a:cxn>
                  <a:cxn ang="0">
                    <a:pos x="70" y="20"/>
                  </a:cxn>
                  <a:cxn ang="0">
                    <a:pos x="68" y="18"/>
                  </a:cxn>
                  <a:cxn ang="0">
                    <a:pos x="68" y="16"/>
                  </a:cxn>
                  <a:cxn ang="0">
                    <a:pos x="68" y="16"/>
                  </a:cxn>
                  <a:cxn ang="0">
                    <a:pos x="70" y="14"/>
                  </a:cxn>
                  <a:cxn ang="0">
                    <a:pos x="72" y="14"/>
                  </a:cxn>
                  <a:cxn ang="0">
                    <a:pos x="144" y="14"/>
                  </a:cxn>
                  <a:cxn ang="0">
                    <a:pos x="144" y="14"/>
                  </a:cxn>
                  <a:cxn ang="0">
                    <a:pos x="146" y="14"/>
                  </a:cxn>
                  <a:cxn ang="0">
                    <a:pos x="148" y="16"/>
                  </a:cxn>
                  <a:cxn ang="0">
                    <a:pos x="148" y="18"/>
                  </a:cxn>
                  <a:cxn ang="0">
                    <a:pos x="148" y="8"/>
                  </a:cxn>
                  <a:cxn ang="0">
                    <a:pos x="148" y="8"/>
                  </a:cxn>
                  <a:cxn ang="0">
                    <a:pos x="146" y="10"/>
                  </a:cxn>
                  <a:cxn ang="0">
                    <a:pos x="144" y="10"/>
                  </a:cxn>
                  <a:cxn ang="0">
                    <a:pos x="72" y="10"/>
                  </a:cxn>
                  <a:cxn ang="0">
                    <a:pos x="72" y="10"/>
                  </a:cxn>
                  <a:cxn ang="0">
                    <a:pos x="70" y="10"/>
                  </a:cxn>
                  <a:cxn ang="0">
                    <a:pos x="68" y="8"/>
                  </a:cxn>
                  <a:cxn ang="0">
                    <a:pos x="68" y="6"/>
                  </a:cxn>
                  <a:cxn ang="0">
                    <a:pos x="68" y="6"/>
                  </a:cxn>
                  <a:cxn ang="0">
                    <a:pos x="70" y="4"/>
                  </a:cxn>
                  <a:cxn ang="0">
                    <a:pos x="72" y="4"/>
                  </a:cxn>
                  <a:cxn ang="0">
                    <a:pos x="144" y="4"/>
                  </a:cxn>
                  <a:cxn ang="0">
                    <a:pos x="144" y="4"/>
                  </a:cxn>
                  <a:cxn ang="0">
                    <a:pos x="146" y="4"/>
                  </a:cxn>
                  <a:cxn ang="0">
                    <a:pos x="148" y="6"/>
                  </a:cxn>
                  <a:cxn ang="0">
                    <a:pos x="148" y="8"/>
                  </a:cxn>
                </a:cxnLst>
                <a:rect l="0" t="0" r="r" b="b"/>
                <a:pathLst>
                  <a:path w="216" h="24">
                    <a:moveTo>
                      <a:pt x="212" y="0"/>
                    </a:moveTo>
                    <a:lnTo>
                      <a:pt x="4" y="0"/>
                    </a:lnTo>
                    <a:lnTo>
                      <a:pt x="4" y="0"/>
                    </a:lnTo>
                    <a:lnTo>
                      <a:pt x="2" y="0"/>
                    </a:lnTo>
                    <a:lnTo>
                      <a:pt x="0" y="2"/>
                    </a:lnTo>
                    <a:lnTo>
                      <a:pt x="0" y="22"/>
                    </a:lnTo>
                    <a:lnTo>
                      <a:pt x="0" y="22"/>
                    </a:lnTo>
                    <a:lnTo>
                      <a:pt x="2" y="24"/>
                    </a:lnTo>
                    <a:lnTo>
                      <a:pt x="4" y="24"/>
                    </a:lnTo>
                    <a:lnTo>
                      <a:pt x="212" y="24"/>
                    </a:lnTo>
                    <a:lnTo>
                      <a:pt x="212" y="24"/>
                    </a:lnTo>
                    <a:lnTo>
                      <a:pt x="214" y="24"/>
                    </a:lnTo>
                    <a:lnTo>
                      <a:pt x="216" y="22"/>
                    </a:lnTo>
                    <a:lnTo>
                      <a:pt x="216" y="2"/>
                    </a:lnTo>
                    <a:lnTo>
                      <a:pt x="216" y="2"/>
                    </a:lnTo>
                    <a:lnTo>
                      <a:pt x="214" y="0"/>
                    </a:lnTo>
                    <a:lnTo>
                      <a:pt x="212" y="0"/>
                    </a:lnTo>
                    <a:lnTo>
                      <a:pt x="212" y="0"/>
                    </a:lnTo>
                    <a:close/>
                    <a:moveTo>
                      <a:pt x="148" y="18"/>
                    </a:moveTo>
                    <a:lnTo>
                      <a:pt x="148" y="18"/>
                    </a:lnTo>
                    <a:lnTo>
                      <a:pt x="146" y="20"/>
                    </a:lnTo>
                    <a:lnTo>
                      <a:pt x="144" y="20"/>
                    </a:lnTo>
                    <a:lnTo>
                      <a:pt x="72" y="20"/>
                    </a:lnTo>
                    <a:lnTo>
                      <a:pt x="72" y="20"/>
                    </a:lnTo>
                    <a:lnTo>
                      <a:pt x="70" y="20"/>
                    </a:lnTo>
                    <a:lnTo>
                      <a:pt x="68" y="18"/>
                    </a:lnTo>
                    <a:lnTo>
                      <a:pt x="68" y="16"/>
                    </a:lnTo>
                    <a:lnTo>
                      <a:pt x="68" y="16"/>
                    </a:lnTo>
                    <a:lnTo>
                      <a:pt x="70" y="14"/>
                    </a:lnTo>
                    <a:lnTo>
                      <a:pt x="72" y="14"/>
                    </a:lnTo>
                    <a:lnTo>
                      <a:pt x="144" y="14"/>
                    </a:lnTo>
                    <a:lnTo>
                      <a:pt x="144" y="14"/>
                    </a:lnTo>
                    <a:lnTo>
                      <a:pt x="146" y="14"/>
                    </a:lnTo>
                    <a:lnTo>
                      <a:pt x="148" y="16"/>
                    </a:lnTo>
                    <a:lnTo>
                      <a:pt x="148" y="18"/>
                    </a:lnTo>
                    <a:close/>
                    <a:moveTo>
                      <a:pt x="148" y="8"/>
                    </a:moveTo>
                    <a:lnTo>
                      <a:pt x="148" y="8"/>
                    </a:lnTo>
                    <a:lnTo>
                      <a:pt x="146" y="10"/>
                    </a:lnTo>
                    <a:lnTo>
                      <a:pt x="144" y="10"/>
                    </a:lnTo>
                    <a:lnTo>
                      <a:pt x="72" y="10"/>
                    </a:lnTo>
                    <a:lnTo>
                      <a:pt x="72" y="10"/>
                    </a:lnTo>
                    <a:lnTo>
                      <a:pt x="70" y="10"/>
                    </a:lnTo>
                    <a:lnTo>
                      <a:pt x="68" y="8"/>
                    </a:lnTo>
                    <a:lnTo>
                      <a:pt x="68" y="6"/>
                    </a:lnTo>
                    <a:lnTo>
                      <a:pt x="68" y="6"/>
                    </a:lnTo>
                    <a:lnTo>
                      <a:pt x="70" y="4"/>
                    </a:lnTo>
                    <a:lnTo>
                      <a:pt x="72" y="4"/>
                    </a:lnTo>
                    <a:lnTo>
                      <a:pt x="144" y="4"/>
                    </a:lnTo>
                    <a:lnTo>
                      <a:pt x="144" y="4"/>
                    </a:lnTo>
                    <a:lnTo>
                      <a:pt x="146" y="4"/>
                    </a:lnTo>
                    <a:lnTo>
                      <a:pt x="148" y="6"/>
                    </a:lnTo>
                    <a:lnTo>
                      <a:pt x="148" y="8"/>
                    </a:lnTo>
                    <a:close/>
                  </a:path>
                </a:pathLst>
              </a:custGeom>
              <a:grpFill/>
              <a:ln w="9525">
                <a:noFill/>
                <a:round/>
                <a:headEnd/>
                <a:tailEnd/>
              </a:ln>
            </p:spPr>
            <p:txBody>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grpSp>
          <p:nvGrpSpPr>
            <p:cNvPr id="59" name="组合 251"/>
            <p:cNvGrpSpPr/>
            <p:nvPr/>
          </p:nvGrpSpPr>
          <p:grpSpPr>
            <a:xfrm>
              <a:off x="3856416" y="2217569"/>
              <a:ext cx="671435" cy="512018"/>
              <a:chOff x="13091838" y="3422650"/>
              <a:chExt cx="1525588" cy="984243"/>
            </a:xfrm>
            <a:solidFill>
              <a:srgbClr val="00B0F0"/>
            </a:solidFill>
          </p:grpSpPr>
          <p:sp>
            <p:nvSpPr>
              <p:cNvPr id="60" name="Freeform 76"/>
              <p:cNvSpPr>
                <a:spLocks/>
              </p:cNvSpPr>
              <p:nvPr/>
            </p:nvSpPr>
            <p:spPr bwMode="auto">
              <a:xfrm>
                <a:off x="13583966" y="3422650"/>
                <a:ext cx="401639" cy="141289"/>
              </a:xfrm>
              <a:custGeom>
                <a:avLst/>
                <a:gdLst/>
                <a:ahLst/>
                <a:cxnLst>
                  <a:cxn ang="0">
                    <a:pos x="439" y="172"/>
                  </a:cxn>
                  <a:cxn ang="0">
                    <a:pos x="452" y="179"/>
                  </a:cxn>
                  <a:cxn ang="0">
                    <a:pos x="459" y="177"/>
                  </a:cxn>
                  <a:cxn ang="0">
                    <a:pos x="501" y="143"/>
                  </a:cxn>
                  <a:cxn ang="0">
                    <a:pos x="504" y="138"/>
                  </a:cxn>
                  <a:cxn ang="0">
                    <a:pos x="506" y="132"/>
                  </a:cxn>
                  <a:cxn ang="0">
                    <a:pos x="501" y="118"/>
                  </a:cxn>
                  <a:cxn ang="0">
                    <a:pos x="477" y="93"/>
                  </a:cxn>
                  <a:cxn ang="0">
                    <a:pos x="423" y="52"/>
                  </a:cxn>
                  <a:cxn ang="0">
                    <a:pos x="363" y="22"/>
                  </a:cxn>
                  <a:cxn ang="0">
                    <a:pos x="297" y="5"/>
                  </a:cxn>
                  <a:cxn ang="0">
                    <a:pos x="262" y="0"/>
                  </a:cxn>
                  <a:cxn ang="0">
                    <a:pos x="241" y="0"/>
                  </a:cxn>
                  <a:cxn ang="0">
                    <a:pos x="177" y="7"/>
                  </a:cxn>
                  <a:cxn ang="0">
                    <a:pos x="115" y="24"/>
                  </a:cxn>
                  <a:cxn ang="0">
                    <a:pos x="57" y="52"/>
                  </a:cxn>
                  <a:cxn ang="0">
                    <a:pos x="7" y="91"/>
                  </a:cxn>
                  <a:cxn ang="0">
                    <a:pos x="2" y="98"/>
                  </a:cxn>
                  <a:cxn ang="0">
                    <a:pos x="2" y="111"/>
                  </a:cxn>
                  <a:cxn ang="0">
                    <a:pos x="37" y="152"/>
                  </a:cxn>
                  <a:cxn ang="0">
                    <a:pos x="42" y="155"/>
                  </a:cxn>
                  <a:cxn ang="0">
                    <a:pos x="51" y="157"/>
                  </a:cxn>
                  <a:cxn ang="0">
                    <a:pos x="62" y="154"/>
                  </a:cxn>
                  <a:cxn ang="0">
                    <a:pos x="81" y="137"/>
                  </a:cxn>
                  <a:cxn ang="0">
                    <a:pos x="123" y="111"/>
                  </a:cxn>
                  <a:cxn ang="0">
                    <a:pos x="169" y="93"/>
                  </a:cxn>
                  <a:cxn ang="0">
                    <a:pos x="216" y="84"/>
                  </a:cxn>
                  <a:cxn ang="0">
                    <a:pos x="241" y="83"/>
                  </a:cxn>
                  <a:cxn ang="0">
                    <a:pos x="256" y="84"/>
                  </a:cxn>
                  <a:cxn ang="0">
                    <a:pos x="309" y="93"/>
                  </a:cxn>
                  <a:cxn ang="0">
                    <a:pos x="358" y="110"/>
                  </a:cxn>
                  <a:cxn ang="0">
                    <a:pos x="402" y="137"/>
                  </a:cxn>
                  <a:cxn ang="0">
                    <a:pos x="439" y="172"/>
                  </a:cxn>
                </a:cxnLst>
                <a:rect l="0" t="0" r="r" b="b"/>
                <a:pathLst>
                  <a:path w="506" h="179">
                    <a:moveTo>
                      <a:pt x="439" y="172"/>
                    </a:moveTo>
                    <a:lnTo>
                      <a:pt x="439" y="172"/>
                    </a:lnTo>
                    <a:lnTo>
                      <a:pt x="445" y="177"/>
                    </a:lnTo>
                    <a:lnTo>
                      <a:pt x="452" y="179"/>
                    </a:lnTo>
                    <a:lnTo>
                      <a:pt x="452" y="179"/>
                    </a:lnTo>
                    <a:lnTo>
                      <a:pt x="459" y="177"/>
                    </a:lnTo>
                    <a:lnTo>
                      <a:pt x="464" y="174"/>
                    </a:lnTo>
                    <a:lnTo>
                      <a:pt x="501" y="143"/>
                    </a:lnTo>
                    <a:lnTo>
                      <a:pt x="501" y="143"/>
                    </a:lnTo>
                    <a:lnTo>
                      <a:pt x="504" y="138"/>
                    </a:lnTo>
                    <a:lnTo>
                      <a:pt x="506" y="132"/>
                    </a:lnTo>
                    <a:lnTo>
                      <a:pt x="506" y="132"/>
                    </a:lnTo>
                    <a:lnTo>
                      <a:pt x="506" y="125"/>
                    </a:lnTo>
                    <a:lnTo>
                      <a:pt x="501" y="118"/>
                    </a:lnTo>
                    <a:lnTo>
                      <a:pt x="501" y="118"/>
                    </a:lnTo>
                    <a:lnTo>
                      <a:pt x="477" y="93"/>
                    </a:lnTo>
                    <a:lnTo>
                      <a:pt x="450" y="71"/>
                    </a:lnTo>
                    <a:lnTo>
                      <a:pt x="423" y="52"/>
                    </a:lnTo>
                    <a:lnTo>
                      <a:pt x="393" y="35"/>
                    </a:lnTo>
                    <a:lnTo>
                      <a:pt x="363" y="22"/>
                    </a:lnTo>
                    <a:lnTo>
                      <a:pt x="329" y="12"/>
                    </a:lnTo>
                    <a:lnTo>
                      <a:pt x="297" y="5"/>
                    </a:lnTo>
                    <a:lnTo>
                      <a:pt x="262" y="0"/>
                    </a:lnTo>
                    <a:lnTo>
                      <a:pt x="262" y="0"/>
                    </a:lnTo>
                    <a:lnTo>
                      <a:pt x="241" y="0"/>
                    </a:lnTo>
                    <a:lnTo>
                      <a:pt x="241" y="0"/>
                    </a:lnTo>
                    <a:lnTo>
                      <a:pt x="209" y="2"/>
                    </a:lnTo>
                    <a:lnTo>
                      <a:pt x="177" y="7"/>
                    </a:lnTo>
                    <a:lnTo>
                      <a:pt x="145" y="14"/>
                    </a:lnTo>
                    <a:lnTo>
                      <a:pt x="115" y="24"/>
                    </a:lnTo>
                    <a:lnTo>
                      <a:pt x="86" y="37"/>
                    </a:lnTo>
                    <a:lnTo>
                      <a:pt x="57" y="52"/>
                    </a:lnTo>
                    <a:lnTo>
                      <a:pt x="32" y="71"/>
                    </a:lnTo>
                    <a:lnTo>
                      <a:pt x="7" y="91"/>
                    </a:lnTo>
                    <a:lnTo>
                      <a:pt x="7" y="91"/>
                    </a:lnTo>
                    <a:lnTo>
                      <a:pt x="2" y="98"/>
                    </a:lnTo>
                    <a:lnTo>
                      <a:pt x="0" y="105"/>
                    </a:lnTo>
                    <a:lnTo>
                      <a:pt x="2" y="111"/>
                    </a:lnTo>
                    <a:lnTo>
                      <a:pt x="5" y="116"/>
                    </a:lnTo>
                    <a:lnTo>
                      <a:pt x="37" y="152"/>
                    </a:lnTo>
                    <a:lnTo>
                      <a:pt x="37" y="152"/>
                    </a:lnTo>
                    <a:lnTo>
                      <a:pt x="42" y="155"/>
                    </a:lnTo>
                    <a:lnTo>
                      <a:pt x="51" y="157"/>
                    </a:lnTo>
                    <a:lnTo>
                      <a:pt x="51" y="157"/>
                    </a:lnTo>
                    <a:lnTo>
                      <a:pt x="56" y="157"/>
                    </a:lnTo>
                    <a:lnTo>
                      <a:pt x="62" y="154"/>
                    </a:lnTo>
                    <a:lnTo>
                      <a:pt x="62" y="154"/>
                    </a:lnTo>
                    <a:lnTo>
                      <a:pt x="81" y="137"/>
                    </a:lnTo>
                    <a:lnTo>
                      <a:pt x="101" y="123"/>
                    </a:lnTo>
                    <a:lnTo>
                      <a:pt x="123" y="111"/>
                    </a:lnTo>
                    <a:lnTo>
                      <a:pt x="145" y="101"/>
                    </a:lnTo>
                    <a:lnTo>
                      <a:pt x="169" y="93"/>
                    </a:lnTo>
                    <a:lnTo>
                      <a:pt x="192" y="88"/>
                    </a:lnTo>
                    <a:lnTo>
                      <a:pt x="216" y="84"/>
                    </a:lnTo>
                    <a:lnTo>
                      <a:pt x="241" y="83"/>
                    </a:lnTo>
                    <a:lnTo>
                      <a:pt x="241" y="83"/>
                    </a:lnTo>
                    <a:lnTo>
                      <a:pt x="256" y="84"/>
                    </a:lnTo>
                    <a:lnTo>
                      <a:pt x="256" y="84"/>
                    </a:lnTo>
                    <a:lnTo>
                      <a:pt x="283" y="86"/>
                    </a:lnTo>
                    <a:lnTo>
                      <a:pt x="309" y="93"/>
                    </a:lnTo>
                    <a:lnTo>
                      <a:pt x="332" y="100"/>
                    </a:lnTo>
                    <a:lnTo>
                      <a:pt x="358" y="110"/>
                    </a:lnTo>
                    <a:lnTo>
                      <a:pt x="380" y="122"/>
                    </a:lnTo>
                    <a:lnTo>
                      <a:pt x="402" y="137"/>
                    </a:lnTo>
                    <a:lnTo>
                      <a:pt x="420" y="154"/>
                    </a:lnTo>
                    <a:lnTo>
                      <a:pt x="439" y="172"/>
                    </a:lnTo>
                    <a:lnTo>
                      <a:pt x="439" y="172"/>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1" name="Freeform 77"/>
              <p:cNvSpPr>
                <a:spLocks/>
              </p:cNvSpPr>
              <p:nvPr/>
            </p:nvSpPr>
            <p:spPr bwMode="auto">
              <a:xfrm>
                <a:off x="13668104" y="3532187"/>
                <a:ext cx="225426" cy="100013"/>
              </a:xfrm>
              <a:custGeom>
                <a:avLst/>
                <a:gdLst/>
                <a:ahLst/>
                <a:cxnLst>
                  <a:cxn ang="0">
                    <a:pos x="147" y="0"/>
                  </a:cxn>
                  <a:cxn ang="0">
                    <a:pos x="147" y="0"/>
                  </a:cxn>
                  <a:cxn ang="0">
                    <a:pos x="137" y="0"/>
                  </a:cxn>
                  <a:cxn ang="0">
                    <a:pos x="137" y="0"/>
                  </a:cxn>
                  <a:cxn ang="0">
                    <a:pos x="118" y="2"/>
                  </a:cxn>
                  <a:cxn ang="0">
                    <a:pos x="100" y="4"/>
                  </a:cxn>
                  <a:cxn ang="0">
                    <a:pos x="83" y="7"/>
                  </a:cxn>
                  <a:cxn ang="0">
                    <a:pos x="66" y="14"/>
                  </a:cxn>
                  <a:cxn ang="0">
                    <a:pos x="49" y="21"/>
                  </a:cxn>
                  <a:cxn ang="0">
                    <a:pos x="34" y="29"/>
                  </a:cxn>
                  <a:cxn ang="0">
                    <a:pos x="19" y="39"/>
                  </a:cxn>
                  <a:cxn ang="0">
                    <a:pos x="5" y="51"/>
                  </a:cxn>
                  <a:cxn ang="0">
                    <a:pos x="5" y="51"/>
                  </a:cxn>
                  <a:cxn ang="0">
                    <a:pos x="2" y="58"/>
                  </a:cxn>
                  <a:cxn ang="0">
                    <a:pos x="0" y="64"/>
                  </a:cxn>
                  <a:cxn ang="0">
                    <a:pos x="0" y="71"/>
                  </a:cxn>
                  <a:cxn ang="0">
                    <a:pos x="5" y="76"/>
                  </a:cxn>
                  <a:cxn ang="0">
                    <a:pos x="37" y="112"/>
                  </a:cxn>
                  <a:cxn ang="0">
                    <a:pos x="37" y="112"/>
                  </a:cxn>
                  <a:cxn ang="0">
                    <a:pos x="42" y="115"/>
                  </a:cxn>
                  <a:cxn ang="0">
                    <a:pos x="49" y="117"/>
                  </a:cxn>
                  <a:cxn ang="0">
                    <a:pos x="49" y="117"/>
                  </a:cxn>
                  <a:cxn ang="0">
                    <a:pos x="56" y="117"/>
                  </a:cxn>
                  <a:cxn ang="0">
                    <a:pos x="63" y="112"/>
                  </a:cxn>
                  <a:cxn ang="0">
                    <a:pos x="63" y="112"/>
                  </a:cxn>
                  <a:cxn ang="0">
                    <a:pos x="78" y="100"/>
                  </a:cxn>
                  <a:cxn ang="0">
                    <a:pos x="96" y="91"/>
                  </a:cxn>
                  <a:cxn ang="0">
                    <a:pos x="117" y="85"/>
                  </a:cxn>
                  <a:cxn ang="0">
                    <a:pos x="137" y="83"/>
                  </a:cxn>
                  <a:cxn ang="0">
                    <a:pos x="137" y="83"/>
                  </a:cxn>
                  <a:cxn ang="0">
                    <a:pos x="142" y="83"/>
                  </a:cxn>
                  <a:cxn ang="0">
                    <a:pos x="142" y="83"/>
                  </a:cxn>
                  <a:cxn ang="0">
                    <a:pos x="154" y="85"/>
                  </a:cxn>
                  <a:cxn ang="0">
                    <a:pos x="164" y="86"/>
                  </a:cxn>
                  <a:cxn ang="0">
                    <a:pos x="184" y="95"/>
                  </a:cxn>
                  <a:cxn ang="0">
                    <a:pos x="201" y="105"/>
                  </a:cxn>
                  <a:cxn ang="0">
                    <a:pos x="209" y="112"/>
                  </a:cxn>
                  <a:cxn ang="0">
                    <a:pos x="218" y="118"/>
                  </a:cxn>
                  <a:cxn ang="0">
                    <a:pos x="218" y="118"/>
                  </a:cxn>
                  <a:cxn ang="0">
                    <a:pos x="223" y="124"/>
                  </a:cxn>
                  <a:cxn ang="0">
                    <a:pos x="231" y="125"/>
                  </a:cxn>
                  <a:cxn ang="0">
                    <a:pos x="231" y="125"/>
                  </a:cxn>
                  <a:cxn ang="0">
                    <a:pos x="236" y="124"/>
                  </a:cxn>
                  <a:cxn ang="0">
                    <a:pos x="243" y="120"/>
                  </a:cxn>
                  <a:cxn ang="0">
                    <a:pos x="279" y="90"/>
                  </a:cxn>
                  <a:cxn ang="0">
                    <a:pos x="279" y="90"/>
                  </a:cxn>
                  <a:cxn ang="0">
                    <a:pos x="282" y="85"/>
                  </a:cxn>
                  <a:cxn ang="0">
                    <a:pos x="284" y="78"/>
                  </a:cxn>
                  <a:cxn ang="0">
                    <a:pos x="284" y="78"/>
                  </a:cxn>
                  <a:cxn ang="0">
                    <a:pos x="284" y="71"/>
                  </a:cxn>
                  <a:cxn ang="0">
                    <a:pos x="280" y="64"/>
                  </a:cxn>
                  <a:cxn ang="0">
                    <a:pos x="280" y="64"/>
                  </a:cxn>
                  <a:cxn ang="0">
                    <a:pos x="267" y="51"/>
                  </a:cxn>
                  <a:cxn ang="0">
                    <a:pos x="252" y="39"/>
                  </a:cxn>
                  <a:cxn ang="0">
                    <a:pos x="236" y="29"/>
                  </a:cxn>
                  <a:cxn ang="0">
                    <a:pos x="220" y="19"/>
                  </a:cxn>
                  <a:cxn ang="0">
                    <a:pos x="203" y="12"/>
                  </a:cxn>
                  <a:cxn ang="0">
                    <a:pos x="186" y="7"/>
                  </a:cxn>
                  <a:cxn ang="0">
                    <a:pos x="167" y="2"/>
                  </a:cxn>
                  <a:cxn ang="0">
                    <a:pos x="147" y="0"/>
                  </a:cxn>
                  <a:cxn ang="0">
                    <a:pos x="147" y="0"/>
                  </a:cxn>
                </a:cxnLst>
                <a:rect l="0" t="0" r="r" b="b"/>
                <a:pathLst>
                  <a:path w="284" h="125">
                    <a:moveTo>
                      <a:pt x="147" y="0"/>
                    </a:moveTo>
                    <a:lnTo>
                      <a:pt x="147" y="0"/>
                    </a:lnTo>
                    <a:lnTo>
                      <a:pt x="137" y="0"/>
                    </a:lnTo>
                    <a:lnTo>
                      <a:pt x="137" y="0"/>
                    </a:lnTo>
                    <a:lnTo>
                      <a:pt x="118" y="2"/>
                    </a:lnTo>
                    <a:lnTo>
                      <a:pt x="100" y="4"/>
                    </a:lnTo>
                    <a:lnTo>
                      <a:pt x="83" y="7"/>
                    </a:lnTo>
                    <a:lnTo>
                      <a:pt x="66" y="14"/>
                    </a:lnTo>
                    <a:lnTo>
                      <a:pt x="49" y="21"/>
                    </a:lnTo>
                    <a:lnTo>
                      <a:pt x="34" y="29"/>
                    </a:lnTo>
                    <a:lnTo>
                      <a:pt x="19" y="39"/>
                    </a:lnTo>
                    <a:lnTo>
                      <a:pt x="5" y="51"/>
                    </a:lnTo>
                    <a:lnTo>
                      <a:pt x="5" y="51"/>
                    </a:lnTo>
                    <a:lnTo>
                      <a:pt x="2" y="58"/>
                    </a:lnTo>
                    <a:lnTo>
                      <a:pt x="0" y="64"/>
                    </a:lnTo>
                    <a:lnTo>
                      <a:pt x="0" y="71"/>
                    </a:lnTo>
                    <a:lnTo>
                      <a:pt x="5" y="76"/>
                    </a:lnTo>
                    <a:lnTo>
                      <a:pt x="37" y="112"/>
                    </a:lnTo>
                    <a:lnTo>
                      <a:pt x="37" y="112"/>
                    </a:lnTo>
                    <a:lnTo>
                      <a:pt x="42" y="115"/>
                    </a:lnTo>
                    <a:lnTo>
                      <a:pt x="49" y="117"/>
                    </a:lnTo>
                    <a:lnTo>
                      <a:pt x="49" y="117"/>
                    </a:lnTo>
                    <a:lnTo>
                      <a:pt x="56" y="117"/>
                    </a:lnTo>
                    <a:lnTo>
                      <a:pt x="63" y="112"/>
                    </a:lnTo>
                    <a:lnTo>
                      <a:pt x="63" y="112"/>
                    </a:lnTo>
                    <a:lnTo>
                      <a:pt x="78" y="100"/>
                    </a:lnTo>
                    <a:lnTo>
                      <a:pt x="96" y="91"/>
                    </a:lnTo>
                    <a:lnTo>
                      <a:pt x="117" y="85"/>
                    </a:lnTo>
                    <a:lnTo>
                      <a:pt x="137" y="83"/>
                    </a:lnTo>
                    <a:lnTo>
                      <a:pt x="137" y="83"/>
                    </a:lnTo>
                    <a:lnTo>
                      <a:pt x="142" y="83"/>
                    </a:lnTo>
                    <a:lnTo>
                      <a:pt x="142" y="83"/>
                    </a:lnTo>
                    <a:lnTo>
                      <a:pt x="154" y="85"/>
                    </a:lnTo>
                    <a:lnTo>
                      <a:pt x="164" y="86"/>
                    </a:lnTo>
                    <a:lnTo>
                      <a:pt x="184" y="95"/>
                    </a:lnTo>
                    <a:lnTo>
                      <a:pt x="201" y="105"/>
                    </a:lnTo>
                    <a:lnTo>
                      <a:pt x="209" y="112"/>
                    </a:lnTo>
                    <a:lnTo>
                      <a:pt x="218" y="118"/>
                    </a:lnTo>
                    <a:lnTo>
                      <a:pt x="218" y="118"/>
                    </a:lnTo>
                    <a:lnTo>
                      <a:pt x="223" y="124"/>
                    </a:lnTo>
                    <a:lnTo>
                      <a:pt x="231" y="125"/>
                    </a:lnTo>
                    <a:lnTo>
                      <a:pt x="231" y="125"/>
                    </a:lnTo>
                    <a:lnTo>
                      <a:pt x="236" y="124"/>
                    </a:lnTo>
                    <a:lnTo>
                      <a:pt x="243" y="120"/>
                    </a:lnTo>
                    <a:lnTo>
                      <a:pt x="279" y="90"/>
                    </a:lnTo>
                    <a:lnTo>
                      <a:pt x="279" y="90"/>
                    </a:lnTo>
                    <a:lnTo>
                      <a:pt x="282" y="85"/>
                    </a:lnTo>
                    <a:lnTo>
                      <a:pt x="284" y="78"/>
                    </a:lnTo>
                    <a:lnTo>
                      <a:pt x="284" y="78"/>
                    </a:lnTo>
                    <a:lnTo>
                      <a:pt x="284" y="71"/>
                    </a:lnTo>
                    <a:lnTo>
                      <a:pt x="280" y="64"/>
                    </a:lnTo>
                    <a:lnTo>
                      <a:pt x="280" y="64"/>
                    </a:lnTo>
                    <a:lnTo>
                      <a:pt x="267" y="51"/>
                    </a:lnTo>
                    <a:lnTo>
                      <a:pt x="252" y="39"/>
                    </a:lnTo>
                    <a:lnTo>
                      <a:pt x="236" y="29"/>
                    </a:lnTo>
                    <a:lnTo>
                      <a:pt x="220" y="19"/>
                    </a:lnTo>
                    <a:lnTo>
                      <a:pt x="203" y="12"/>
                    </a:lnTo>
                    <a:lnTo>
                      <a:pt x="186" y="7"/>
                    </a:lnTo>
                    <a:lnTo>
                      <a:pt x="167" y="2"/>
                    </a:lnTo>
                    <a:lnTo>
                      <a:pt x="147" y="0"/>
                    </a:lnTo>
                    <a:lnTo>
                      <a:pt x="147" y="0"/>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2" name="Freeform 78"/>
              <p:cNvSpPr>
                <a:spLocks noEditPoints="1"/>
              </p:cNvSpPr>
              <p:nvPr/>
            </p:nvSpPr>
            <p:spPr bwMode="auto">
              <a:xfrm>
                <a:off x="13091838" y="3470270"/>
                <a:ext cx="1525588" cy="936623"/>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sp>
          <p:nvSpPr>
            <p:cNvPr id="63" name="TextBox 97"/>
            <p:cNvSpPr txBox="1"/>
            <p:nvPr/>
          </p:nvSpPr>
          <p:spPr>
            <a:xfrm>
              <a:off x="4595529" y="2773772"/>
              <a:ext cx="1462797"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大企业</a:t>
              </a:r>
            </a:p>
          </p:txBody>
        </p:sp>
        <p:grpSp>
          <p:nvGrpSpPr>
            <p:cNvPr id="64" name="组合 266"/>
            <p:cNvGrpSpPr/>
            <p:nvPr/>
          </p:nvGrpSpPr>
          <p:grpSpPr>
            <a:xfrm>
              <a:off x="4989647" y="2181899"/>
              <a:ext cx="570606" cy="547689"/>
              <a:chOff x="10686400" y="717550"/>
              <a:chExt cx="958850" cy="923925"/>
            </a:xfrm>
            <a:solidFill>
              <a:srgbClr val="00B0F0"/>
            </a:solidFill>
          </p:grpSpPr>
          <p:sp>
            <p:nvSpPr>
              <p:cNvPr id="65" name="Freeform 9"/>
              <p:cNvSpPr>
                <a:spLocks/>
              </p:cNvSpPr>
              <p:nvPr/>
            </p:nvSpPr>
            <p:spPr bwMode="auto">
              <a:xfrm>
                <a:off x="10861025" y="717550"/>
                <a:ext cx="111124" cy="469900"/>
              </a:xfrm>
              <a:custGeom>
                <a:avLst/>
                <a:gdLst/>
                <a:ahLst/>
                <a:cxnLst>
                  <a:cxn ang="0">
                    <a:pos x="70" y="296"/>
                  </a:cxn>
                  <a:cxn ang="0">
                    <a:pos x="58" y="0"/>
                  </a:cxn>
                  <a:cxn ang="0">
                    <a:pos x="14" y="0"/>
                  </a:cxn>
                  <a:cxn ang="0">
                    <a:pos x="0" y="296"/>
                  </a:cxn>
                  <a:cxn ang="0">
                    <a:pos x="70" y="296"/>
                  </a:cxn>
                </a:cxnLst>
                <a:rect l="0" t="0" r="r" b="b"/>
                <a:pathLst>
                  <a:path w="70" h="296">
                    <a:moveTo>
                      <a:pt x="70" y="296"/>
                    </a:moveTo>
                    <a:lnTo>
                      <a:pt x="58" y="0"/>
                    </a:lnTo>
                    <a:lnTo>
                      <a:pt x="14" y="0"/>
                    </a:lnTo>
                    <a:lnTo>
                      <a:pt x="0" y="296"/>
                    </a:lnTo>
                    <a:lnTo>
                      <a:pt x="70" y="296"/>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marL="0" marR="0" lvl="0" indent="0" algn="l" defTabSz="1218834"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6" name="Freeform 10"/>
              <p:cNvSpPr>
                <a:spLocks/>
              </p:cNvSpPr>
              <p:nvPr/>
            </p:nvSpPr>
            <p:spPr bwMode="auto">
              <a:xfrm>
                <a:off x="11426174" y="1012825"/>
                <a:ext cx="98425" cy="384174"/>
              </a:xfrm>
              <a:custGeom>
                <a:avLst/>
                <a:gdLst/>
                <a:ahLst/>
                <a:cxnLst>
                  <a:cxn ang="0">
                    <a:pos x="62" y="242"/>
                  </a:cxn>
                  <a:cxn ang="0">
                    <a:pos x="54" y="0"/>
                  </a:cxn>
                  <a:cxn ang="0">
                    <a:pos x="10" y="0"/>
                  </a:cxn>
                  <a:cxn ang="0">
                    <a:pos x="0" y="242"/>
                  </a:cxn>
                  <a:cxn ang="0">
                    <a:pos x="62" y="242"/>
                  </a:cxn>
                </a:cxnLst>
                <a:rect l="0" t="0" r="r" b="b"/>
                <a:pathLst>
                  <a:path w="62" h="242">
                    <a:moveTo>
                      <a:pt x="62" y="242"/>
                    </a:moveTo>
                    <a:lnTo>
                      <a:pt x="54" y="0"/>
                    </a:lnTo>
                    <a:lnTo>
                      <a:pt x="10" y="0"/>
                    </a:lnTo>
                    <a:lnTo>
                      <a:pt x="0" y="242"/>
                    </a:lnTo>
                    <a:lnTo>
                      <a:pt x="62" y="242"/>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marL="0" marR="0" lvl="0" indent="0" algn="l" defTabSz="1218834"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7" name="Freeform 11"/>
              <p:cNvSpPr>
                <a:spLocks/>
              </p:cNvSpPr>
              <p:nvPr/>
            </p:nvSpPr>
            <p:spPr bwMode="auto">
              <a:xfrm>
                <a:off x="10686400" y="1206501"/>
                <a:ext cx="958850" cy="434974"/>
              </a:xfrm>
              <a:custGeom>
                <a:avLst/>
                <a:gdLst/>
                <a:ahLst/>
                <a:cxnLst>
                  <a:cxn ang="0">
                    <a:pos x="446" y="170"/>
                  </a:cxn>
                  <a:cxn ang="0">
                    <a:pos x="604" y="170"/>
                  </a:cxn>
                  <a:cxn ang="0">
                    <a:pos x="604" y="132"/>
                  </a:cxn>
                  <a:cxn ang="0">
                    <a:pos x="400" y="132"/>
                  </a:cxn>
                  <a:cxn ang="0">
                    <a:pos x="400" y="46"/>
                  </a:cxn>
                  <a:cxn ang="0">
                    <a:pos x="210" y="46"/>
                  </a:cxn>
                  <a:cxn ang="0">
                    <a:pos x="210" y="0"/>
                  </a:cxn>
                  <a:cxn ang="0">
                    <a:pos x="76" y="0"/>
                  </a:cxn>
                  <a:cxn ang="0">
                    <a:pos x="76" y="46"/>
                  </a:cxn>
                  <a:cxn ang="0">
                    <a:pos x="0" y="46"/>
                  </a:cxn>
                  <a:cxn ang="0">
                    <a:pos x="0" y="84"/>
                  </a:cxn>
                  <a:cxn ang="0">
                    <a:pos x="148" y="84"/>
                  </a:cxn>
                  <a:cxn ang="0">
                    <a:pos x="148" y="110"/>
                  </a:cxn>
                  <a:cxn ang="0">
                    <a:pos x="0" y="110"/>
                  </a:cxn>
                  <a:cxn ang="0">
                    <a:pos x="0" y="142"/>
                  </a:cxn>
                  <a:cxn ang="0">
                    <a:pos x="148" y="142"/>
                  </a:cxn>
                  <a:cxn ang="0">
                    <a:pos x="148" y="168"/>
                  </a:cxn>
                  <a:cxn ang="0">
                    <a:pos x="0" y="168"/>
                  </a:cxn>
                  <a:cxn ang="0">
                    <a:pos x="0" y="202"/>
                  </a:cxn>
                  <a:cxn ang="0">
                    <a:pos x="148" y="202"/>
                  </a:cxn>
                  <a:cxn ang="0">
                    <a:pos x="148" y="230"/>
                  </a:cxn>
                  <a:cxn ang="0">
                    <a:pos x="0" y="230"/>
                  </a:cxn>
                  <a:cxn ang="0">
                    <a:pos x="0" y="274"/>
                  </a:cxn>
                  <a:cxn ang="0">
                    <a:pos x="604" y="274"/>
                  </a:cxn>
                  <a:cxn ang="0">
                    <a:pos x="604" y="198"/>
                  </a:cxn>
                  <a:cxn ang="0">
                    <a:pos x="446" y="198"/>
                  </a:cxn>
                  <a:cxn ang="0">
                    <a:pos x="446" y="170"/>
                  </a:cxn>
                </a:cxnLst>
                <a:rect l="0" t="0" r="r" b="b"/>
                <a:pathLst>
                  <a:path w="604" h="274">
                    <a:moveTo>
                      <a:pt x="446" y="170"/>
                    </a:moveTo>
                    <a:lnTo>
                      <a:pt x="604" y="170"/>
                    </a:lnTo>
                    <a:lnTo>
                      <a:pt x="604" y="132"/>
                    </a:lnTo>
                    <a:lnTo>
                      <a:pt x="400" y="132"/>
                    </a:lnTo>
                    <a:lnTo>
                      <a:pt x="400" y="46"/>
                    </a:lnTo>
                    <a:lnTo>
                      <a:pt x="210" y="46"/>
                    </a:lnTo>
                    <a:lnTo>
                      <a:pt x="210" y="0"/>
                    </a:lnTo>
                    <a:lnTo>
                      <a:pt x="76" y="0"/>
                    </a:lnTo>
                    <a:lnTo>
                      <a:pt x="76" y="46"/>
                    </a:lnTo>
                    <a:lnTo>
                      <a:pt x="0" y="46"/>
                    </a:lnTo>
                    <a:lnTo>
                      <a:pt x="0" y="84"/>
                    </a:lnTo>
                    <a:lnTo>
                      <a:pt x="148" y="84"/>
                    </a:lnTo>
                    <a:lnTo>
                      <a:pt x="148" y="110"/>
                    </a:lnTo>
                    <a:lnTo>
                      <a:pt x="0" y="110"/>
                    </a:lnTo>
                    <a:lnTo>
                      <a:pt x="0" y="142"/>
                    </a:lnTo>
                    <a:lnTo>
                      <a:pt x="148" y="142"/>
                    </a:lnTo>
                    <a:lnTo>
                      <a:pt x="148" y="168"/>
                    </a:lnTo>
                    <a:lnTo>
                      <a:pt x="0" y="168"/>
                    </a:lnTo>
                    <a:lnTo>
                      <a:pt x="0" y="202"/>
                    </a:lnTo>
                    <a:lnTo>
                      <a:pt x="148" y="202"/>
                    </a:lnTo>
                    <a:lnTo>
                      <a:pt x="148" y="230"/>
                    </a:lnTo>
                    <a:lnTo>
                      <a:pt x="0" y="230"/>
                    </a:lnTo>
                    <a:lnTo>
                      <a:pt x="0" y="274"/>
                    </a:lnTo>
                    <a:lnTo>
                      <a:pt x="604" y="274"/>
                    </a:lnTo>
                    <a:lnTo>
                      <a:pt x="604" y="198"/>
                    </a:lnTo>
                    <a:lnTo>
                      <a:pt x="446" y="198"/>
                    </a:lnTo>
                    <a:lnTo>
                      <a:pt x="446" y="170"/>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marL="0" marR="0" lvl="0" indent="0" algn="l" defTabSz="1218834"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sp>
          <p:nvSpPr>
            <p:cNvPr id="69" name="矩形 90"/>
            <p:cNvSpPr/>
            <p:nvPr/>
          </p:nvSpPr>
          <p:spPr bwMode="auto">
            <a:xfrm>
              <a:off x="1714023" y="4486905"/>
              <a:ext cx="9147424" cy="260383"/>
            </a:xfrm>
            <a:prstGeom prst="rect">
              <a:avLst/>
            </a:prstGeom>
            <a:solidFill>
              <a:srgbClr val="FFC000"/>
            </a:solidFill>
            <a:ln>
              <a:no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en-US" altLang="zh-CN" sz="1200" b="1" i="0" u="none" strike="noStrike" kern="0" cap="none" spc="0" normalizeH="0" baseline="0" noProof="0" dirty="0" err="1">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68" name="矩形 16"/>
            <p:cNvSpPr/>
            <p:nvPr/>
          </p:nvSpPr>
          <p:spPr bwMode="auto">
            <a:xfrm>
              <a:off x="7658789" y="4002616"/>
              <a:ext cx="3202658" cy="422006"/>
            </a:xfrm>
            <a:prstGeom prst="rect">
              <a:avLst/>
            </a:prstGeom>
            <a:solidFill>
              <a:schemeClr val="bg1">
                <a:lumMod val="85000"/>
              </a:schemeClr>
            </a:solidFill>
            <a:ln>
              <a:solidFill>
                <a:schemeClr val="tx1"/>
              </a:solid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GaussDB</a:t>
              </a:r>
              <a:r>
                <a:rPr kumimoji="0" lang="en-US" altLang="zh-CN"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en-US" altLang="zh-CN" sz="1400" b="0" i="0" u="none" strike="noStrike" kern="0" cap="none" spc="0" normalizeH="0" baseline="0" noProof="0" dirty="0" err="1"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en-US" altLang="zh-CN"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en-US"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云</a:t>
              </a:r>
              <a:r>
                <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服务</a:t>
              </a:r>
              <a:endParaRPr kumimoji="0" lang="en-US" altLang="zh-CN"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ctr" defTabSz="913486" rtl="0" eaLnBrk="1" fontAlgn="auto" latinLnBrk="0" hangingPunct="1">
                <a:lnSpc>
                  <a:spcPct val="100000"/>
                </a:lnSpc>
                <a:spcBef>
                  <a:spcPts val="0"/>
                </a:spcBef>
                <a:spcAft>
                  <a:spcPts val="0"/>
                </a:spcAft>
                <a:buClr>
                  <a:srgbClr val="CC9900"/>
                </a:buClr>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（集中式交易型数据库</a:t>
              </a:r>
              <a:r>
                <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p>
          </p:txBody>
        </p:sp>
        <p:sp>
          <p:nvSpPr>
            <p:cNvPr id="72" name="上箭头 75"/>
            <p:cNvSpPr/>
            <p:nvPr/>
          </p:nvSpPr>
          <p:spPr>
            <a:xfrm>
              <a:off x="6387223"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grpSp>
    </p:spTree>
    <p:extLst>
      <p:ext uri="{BB962C8B-B14F-4D97-AF65-F5344CB8AC3E}">
        <p14:creationId xmlns:p14="http://schemas.microsoft.com/office/powerpoint/2010/main" val="386391811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000" dirty="0" smtClean="0">
                <a:sym typeface="Huawei Sans" panose="020C0503030203020204" pitchFamily="34" charset="0"/>
              </a:rPr>
              <a:t>公司战略：硬件开放、软件开源、使能伙伴；</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通过</a:t>
            </a:r>
            <a:r>
              <a:rPr lang="en-US" altLang="zh-CN" sz="2000" dirty="0" err="1" smtClean="0">
                <a:sym typeface="Huawei Sans" panose="020C0503030203020204" pitchFamily="34" charset="0"/>
              </a:rPr>
              <a:t>openGauss</a:t>
            </a:r>
            <a:r>
              <a:rPr lang="zh-CN" altLang="en-US" sz="2000" dirty="0" smtClean="0">
                <a:sym typeface="Huawei Sans" panose="020C0503030203020204" pitchFamily="34" charset="0"/>
              </a:rPr>
              <a:t>开源社区运作，推广华为自有数据库生态，助力鲲鹏计算产业生态构建；</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聚国内数据库人才，携手并进，共筑国产数据库事业。</a:t>
            </a:r>
          </a:p>
          <a:p>
            <a:endParaRPr lang="zh-CN" altLang="en-US" dirty="0">
              <a:sym typeface="Huawei Sans" panose="020C0503030203020204" pitchFamily="34" charset="0"/>
            </a:endParaRPr>
          </a:p>
        </p:txBody>
      </p:sp>
      <p:graphicFrame>
        <p:nvGraphicFramePr>
          <p:cNvPr id="17" name="图示 16"/>
          <p:cNvGraphicFramePr/>
          <p:nvPr>
            <p:extLst/>
          </p:nvPr>
        </p:nvGraphicFramePr>
        <p:xfrm>
          <a:off x="1664958" y="2719241"/>
          <a:ext cx="8862083" cy="3455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5" name="组合 24"/>
          <p:cNvGrpSpPr/>
          <p:nvPr/>
        </p:nvGrpSpPr>
        <p:grpSpPr>
          <a:xfrm>
            <a:off x="1862522" y="3419212"/>
            <a:ext cx="2378134" cy="2508343"/>
            <a:chOff x="779646" y="2887578"/>
            <a:chExt cx="3031958" cy="2762452"/>
          </a:xfrm>
        </p:grpSpPr>
        <p:grpSp>
          <p:nvGrpSpPr>
            <p:cNvPr id="22" name="组合 21"/>
            <p:cNvGrpSpPr/>
            <p:nvPr/>
          </p:nvGrpSpPr>
          <p:grpSpPr>
            <a:xfrm>
              <a:off x="779646" y="2887578"/>
              <a:ext cx="3031958" cy="2762452"/>
              <a:chOff x="779646" y="2887578"/>
              <a:chExt cx="3031958" cy="2762452"/>
            </a:xfrm>
          </p:grpSpPr>
          <p:sp>
            <p:nvSpPr>
              <p:cNvPr id="19" name="上箭头标注 18"/>
              <p:cNvSpPr/>
              <p:nvPr/>
            </p:nvSpPr>
            <p:spPr>
              <a:xfrm>
                <a:off x="779646" y="4658627"/>
                <a:ext cx="3031958" cy="991403"/>
              </a:xfrm>
              <a:prstGeom prst="upArrowCallout">
                <a:avLst/>
              </a:prstGeom>
              <a:solidFill>
                <a:srgbClr val="C700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上游产业</a:t>
                </a:r>
                <a:endParaRPr kumimoji="0" lang="en-US" altLang="zh-CN"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计算机硬件、云服务</a:t>
                </a:r>
                <a:endParaRPr kumimoji="0" lang="zh-CN" altLang="en-US"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0" name="上箭头标注 19"/>
              <p:cNvSpPr/>
              <p:nvPr/>
            </p:nvSpPr>
            <p:spPr>
              <a:xfrm>
                <a:off x="779646" y="3753853"/>
                <a:ext cx="3031958" cy="896445"/>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1" name="流程图: 过程 20"/>
              <p:cNvSpPr/>
              <p:nvPr/>
            </p:nvSpPr>
            <p:spPr>
              <a:xfrm>
                <a:off x="779646" y="2887578"/>
                <a:ext cx="3031958" cy="857944"/>
              </a:xfrm>
              <a:prstGeom prst="flowChartProcess">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下游产业</a:t>
                </a:r>
                <a:endParaRPr kumimoji="0" lang="en-US" altLang="zh-CN"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政府、金融、教育、医疗</a:t>
                </a:r>
                <a:r>
                  <a:rPr kumimoji="0" lang="en-US" altLang="zh-CN"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zh-CN" altLang="en-US"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grpSp>
        <p:sp>
          <p:nvSpPr>
            <p:cNvPr id="23" name="等腰三角形 22"/>
            <p:cNvSpPr/>
            <p:nvPr/>
          </p:nvSpPr>
          <p:spPr>
            <a:xfrm>
              <a:off x="779646" y="4109987"/>
              <a:ext cx="2954955" cy="548640"/>
            </a:xfrm>
            <a:prstGeom prst="triangle">
              <a:avLst>
                <a:gd name="adj" fmla="val 0"/>
              </a:avLst>
            </a:prstGeom>
            <a:solidFill>
              <a:srgbClr val="C700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4" name="文本框 23"/>
            <p:cNvSpPr txBox="1"/>
            <p:nvPr/>
          </p:nvSpPr>
          <p:spPr>
            <a:xfrm>
              <a:off x="1626211" y="4170518"/>
              <a:ext cx="1706914" cy="406747"/>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数据库</a:t>
              </a:r>
              <a:r>
                <a:rPr kumimoji="0" lang="zh-CN" altLang="en-US" sz="18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产业</a:t>
              </a:r>
              <a:endParaRPr kumimoji="0" lang="zh-CN" altLang="en-US"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grpSp>
      <p:sp>
        <p:nvSpPr>
          <p:cNvPr id="3" name="标题 2"/>
          <p:cNvSpPr>
            <a:spLocks noGrp="1"/>
          </p:cNvSpPr>
          <p:nvPr>
            <p:ph type="title"/>
          </p:nvPr>
        </p:nvSpPr>
        <p:spPr/>
        <p:txBody>
          <a:bodyPr>
            <a:normAutofit fontScale="90000"/>
          </a:bodyPr>
          <a:lstStyle/>
          <a:p>
            <a:r>
              <a:rPr lang="en-US" altLang="zh-CN" sz="3600" dirty="0" err="1" smtClean="0">
                <a:sym typeface="Huawei Sans" panose="020C0503030203020204" pitchFamily="34" charset="0"/>
              </a:rPr>
              <a:t>openGauss</a:t>
            </a:r>
            <a:r>
              <a:rPr lang="zh-CN" altLang="en-US" sz="3600" dirty="0" smtClean="0">
                <a:sym typeface="Huawei Sans" panose="020C0503030203020204" pitchFamily="34" charset="0"/>
              </a:rPr>
              <a:t>为什么开源</a:t>
            </a:r>
            <a:r>
              <a:rPr lang="en-US" altLang="zh-CN" sz="3600" dirty="0" smtClean="0">
                <a:sym typeface="Huawei Sans" panose="020C0503030203020204" pitchFamily="34" charset="0"/>
              </a:rPr>
              <a:t>? (1)</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Tree>
    <p:extLst>
      <p:ext uri="{BB962C8B-B14F-4D97-AF65-F5344CB8AC3E}">
        <p14:creationId xmlns:p14="http://schemas.microsoft.com/office/powerpoint/2010/main" val="37876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graphicEl>
                                              <a:dgm id="{AB5678C0-3E21-4C63-8E36-8DC2C8833077}"/>
                                            </p:graphicEl>
                                          </p:spTgt>
                                        </p:tgtEl>
                                        <p:attrNameLst>
                                          <p:attrName>style.visibility</p:attrName>
                                        </p:attrNameLst>
                                      </p:cBhvr>
                                      <p:to>
                                        <p:strVal val="visible"/>
                                      </p:to>
                                    </p:set>
                                    <p:animEffect transition="in" filter="wipe(left)">
                                      <p:cBhvr>
                                        <p:cTn id="7" dur="500"/>
                                        <p:tgtEl>
                                          <p:spTgt spid="17">
                                            <p:graphicEl>
                                              <a:dgm id="{AB5678C0-3E21-4C63-8E36-8DC2C8833077}"/>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graphicEl>
                                              <a:dgm id="{231B3DFE-FF00-49D7-AB75-80CB789BBFD7}"/>
                                            </p:graphicEl>
                                          </p:spTgt>
                                        </p:tgtEl>
                                        <p:attrNameLst>
                                          <p:attrName>style.visibility</p:attrName>
                                        </p:attrNameLst>
                                      </p:cBhvr>
                                      <p:to>
                                        <p:strVal val="visible"/>
                                      </p:to>
                                    </p:set>
                                    <p:animEffect transition="in" filter="wipe(up)">
                                      <p:cBhvr>
                                        <p:cTn id="10" dur="10"/>
                                        <p:tgtEl>
                                          <p:spTgt spid="17">
                                            <p:graphicEl>
                                              <a:dgm id="{231B3DFE-FF00-49D7-AB75-80CB789BBFD7}"/>
                                            </p:graphic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graphicEl>
                                              <a:dgm id="{5BB8F383-57B5-4EAA-AEC7-90E10D211600}"/>
                                            </p:graphicEl>
                                          </p:spTgt>
                                        </p:tgtEl>
                                        <p:attrNameLst>
                                          <p:attrName>style.visibility</p:attrName>
                                        </p:attrNameLst>
                                      </p:cBhvr>
                                      <p:to>
                                        <p:strVal val="visible"/>
                                      </p:to>
                                    </p:set>
                                    <p:animEffect transition="in" filter="wipe(down)">
                                      <p:cBhvr>
                                        <p:cTn id="18" dur="500"/>
                                        <p:tgtEl>
                                          <p:spTgt spid="17">
                                            <p:graphicEl>
                                              <a:dgm id="{5BB8F383-57B5-4EAA-AEC7-90E10D211600}"/>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
                                            <p:graphicEl>
                                              <a:dgm id="{9EA821E1-A6CA-450E-BCC5-113EA81A18EF}"/>
                                            </p:graphicEl>
                                          </p:spTgt>
                                        </p:tgtEl>
                                        <p:attrNameLst>
                                          <p:attrName>style.visibility</p:attrName>
                                        </p:attrNameLst>
                                      </p:cBhvr>
                                      <p:to>
                                        <p:strVal val="visible"/>
                                      </p:to>
                                    </p:set>
                                    <p:animEffect transition="in" filter="wipe(down)">
                                      <p:cBhvr>
                                        <p:cTn id="21" dur="500"/>
                                        <p:tgtEl>
                                          <p:spTgt spid="17">
                                            <p:graphicEl>
                                              <a:dgm id="{9EA821E1-A6CA-450E-BCC5-113EA81A18EF}"/>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graphicEl>
                                              <a:dgm id="{B3C856B6-68FA-491A-8054-4FF83A6DF97D}"/>
                                            </p:graphicEl>
                                          </p:spTgt>
                                        </p:tgtEl>
                                        <p:attrNameLst>
                                          <p:attrName>style.visibility</p:attrName>
                                        </p:attrNameLst>
                                      </p:cBhvr>
                                      <p:to>
                                        <p:strVal val="visible"/>
                                      </p:to>
                                    </p:set>
                                    <p:animEffect transition="in" filter="wipe(left)">
                                      <p:cBhvr>
                                        <p:cTn id="26" dur="500"/>
                                        <p:tgtEl>
                                          <p:spTgt spid="17">
                                            <p:graphicEl>
                                              <a:dgm id="{B3C856B6-68FA-491A-8054-4FF83A6DF97D}"/>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graphicEl>
                                              <a:dgm id="{9C1FEEAF-47BC-485A-B64B-A9A74E1090FE}"/>
                                            </p:graphicEl>
                                          </p:spTgt>
                                        </p:tgtEl>
                                        <p:attrNameLst>
                                          <p:attrName>style.visibility</p:attrName>
                                        </p:attrNameLst>
                                      </p:cBhvr>
                                      <p:to>
                                        <p:strVal val="visible"/>
                                      </p:to>
                                    </p:set>
                                    <p:animEffect transition="in" filter="wipe(left)">
                                      <p:cBhvr>
                                        <p:cTn id="29" dur="500"/>
                                        <p:tgtEl>
                                          <p:spTgt spid="17">
                                            <p:graphicEl>
                                              <a:dgm id="{9C1FEEAF-47BC-485A-B64B-A9A74E1090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文本框 74"/>
          <p:cNvSpPr txBox="1"/>
          <p:nvPr/>
        </p:nvSpPr>
        <p:spPr>
          <a:xfrm>
            <a:off x="1129550" y="5463452"/>
            <a:ext cx="9609461" cy="621452"/>
          </a:xfrm>
          <a:prstGeom prst="rect">
            <a:avLst/>
          </a:prstGeom>
          <a:noFill/>
          <a:ln>
            <a:solidFill>
              <a:schemeClr val="tx1"/>
            </a:solidFill>
            <a:prstDash val="dash"/>
          </a:ln>
        </p:spPr>
        <p:txBody>
          <a:bodyPr wrap="square" rtlCol="0">
            <a:no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97" name="文本框 96"/>
          <p:cNvSpPr txBox="1"/>
          <p:nvPr/>
        </p:nvSpPr>
        <p:spPr>
          <a:xfrm>
            <a:off x="1119810" y="1074426"/>
            <a:ext cx="9609461" cy="828000"/>
          </a:xfrm>
          <a:prstGeom prst="rect">
            <a:avLst/>
          </a:prstGeom>
          <a:noFill/>
          <a:ln>
            <a:solidFill>
              <a:schemeClr val="tx1"/>
            </a:solidFill>
            <a:prstDash val="dash"/>
          </a:ln>
        </p:spPr>
        <p:txBody>
          <a:bodyPr wrap="square" rtlCol="0">
            <a:no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3" name="标题 3"/>
          <p:cNvSpPr>
            <a:spLocks noGrp="1"/>
          </p:cNvSpPr>
          <p:nvPr>
            <p:ph type="title"/>
          </p:nvPr>
        </p:nvSpPr>
        <p:spPr/>
        <p:txBody>
          <a:bodyPr>
            <a:normAutofit fontScale="90000"/>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体系架构</a:t>
            </a:r>
            <a:endParaRPr lang="zh-CN" altLang="en-US" dirty="0">
              <a:sym typeface="Huawei Sans" panose="020C0503030203020204" pitchFamily="34" charset="0"/>
            </a:endParaRPr>
          </a:p>
        </p:txBody>
      </p:sp>
      <p:sp>
        <p:nvSpPr>
          <p:cNvPr id="48" name="文本框 47"/>
          <p:cNvSpPr txBox="1"/>
          <p:nvPr/>
        </p:nvSpPr>
        <p:spPr>
          <a:xfrm>
            <a:off x="1127668" y="2002294"/>
            <a:ext cx="9609461" cy="3312344"/>
          </a:xfrm>
          <a:prstGeom prst="rect">
            <a:avLst/>
          </a:prstGeom>
          <a:noFill/>
          <a:ln>
            <a:solidFill>
              <a:schemeClr val="tx1"/>
            </a:solidFill>
            <a:prstDash val="dash"/>
          </a:ln>
        </p:spPr>
        <p:txBody>
          <a:bodyPr wrap="square" rtlCol="0">
            <a:no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49" name="流程图: 磁盘 48"/>
          <p:cNvSpPr/>
          <p:nvPr/>
        </p:nvSpPr>
        <p:spPr bwMode="auto">
          <a:xfrm>
            <a:off x="5903950" y="5605657"/>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0" name="文本框 49"/>
          <p:cNvSpPr txBox="1"/>
          <p:nvPr/>
        </p:nvSpPr>
        <p:spPr>
          <a:xfrm>
            <a:off x="6143595" y="5706041"/>
            <a:ext cx="1152128"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控制文件</a:t>
            </a:r>
          </a:p>
        </p:txBody>
      </p:sp>
      <p:sp>
        <p:nvSpPr>
          <p:cNvPr id="51" name="圆角矩形 50"/>
          <p:cNvSpPr/>
          <p:nvPr/>
        </p:nvSpPr>
        <p:spPr bwMode="auto">
          <a:xfrm>
            <a:off x="1542606" y="4868708"/>
            <a:ext cx="1438171" cy="392401"/>
          </a:xfrm>
          <a:prstGeom prst="roundRect">
            <a:avLst/>
          </a:prstGeom>
          <a:solidFill>
            <a:srgbClr val="00B0F0"/>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2" name="文本框 51"/>
          <p:cNvSpPr txBox="1"/>
          <p:nvPr/>
        </p:nvSpPr>
        <p:spPr>
          <a:xfrm>
            <a:off x="1586778" y="4898904"/>
            <a:ext cx="1451530" cy="338554"/>
          </a:xfrm>
          <a:prstGeom prst="rect">
            <a:avLst/>
          </a:prstGeom>
          <a:solidFill>
            <a:srgbClr val="30B5C5"/>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系统监控线程</a:t>
            </a:r>
          </a:p>
        </p:txBody>
      </p:sp>
      <p:sp>
        <p:nvSpPr>
          <p:cNvPr id="55" name="圆角矩形 54"/>
          <p:cNvSpPr/>
          <p:nvPr/>
        </p:nvSpPr>
        <p:spPr bwMode="auto">
          <a:xfrm>
            <a:off x="1542605" y="1493876"/>
            <a:ext cx="8675773" cy="338554"/>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6" name="文本框 55"/>
          <p:cNvSpPr txBox="1"/>
          <p:nvPr/>
        </p:nvSpPr>
        <p:spPr>
          <a:xfrm>
            <a:off x="3798308" y="1511203"/>
            <a:ext cx="5575793"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客户端驱动：</a:t>
            </a:r>
            <a:r>
              <a:rPr kumimoji="0" lang="en-US" altLang="zh-CN"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CAPI</a:t>
            </a: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en-US" altLang="zh-CN"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JDBC</a:t>
            </a: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en-US" altLang="zh-CN"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ODBC</a:t>
            </a:r>
            <a:endPar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57" name="圆角矩形 56"/>
          <p:cNvSpPr/>
          <p:nvPr/>
        </p:nvSpPr>
        <p:spPr bwMode="auto">
          <a:xfrm>
            <a:off x="1542605" y="1153497"/>
            <a:ext cx="8675774" cy="338554"/>
          </a:xfrm>
          <a:prstGeom prst="round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8" name="文本框 57"/>
          <p:cNvSpPr txBox="1"/>
          <p:nvPr/>
        </p:nvSpPr>
        <p:spPr>
          <a:xfrm>
            <a:off x="4982108" y="1148233"/>
            <a:ext cx="2736938"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业务应用进程</a:t>
            </a:r>
          </a:p>
        </p:txBody>
      </p:sp>
      <p:sp>
        <p:nvSpPr>
          <p:cNvPr id="59" name="圆角矩形 58"/>
          <p:cNvSpPr/>
          <p:nvPr/>
        </p:nvSpPr>
        <p:spPr bwMode="auto">
          <a:xfrm>
            <a:off x="7100631" y="4879084"/>
            <a:ext cx="1392917" cy="410569"/>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0" name="文本框 59"/>
          <p:cNvSpPr txBox="1"/>
          <p:nvPr/>
        </p:nvSpPr>
        <p:spPr>
          <a:xfrm>
            <a:off x="7169111" y="4912039"/>
            <a:ext cx="1220742" cy="338554"/>
          </a:xfrm>
          <a:prstGeom prst="rect">
            <a:avLst/>
          </a:prstGeom>
          <a:solidFill>
            <a:srgbClr val="30B5C5"/>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日志写线程</a:t>
            </a:r>
          </a:p>
        </p:txBody>
      </p:sp>
      <p:sp>
        <p:nvSpPr>
          <p:cNvPr id="61" name="流程图: 磁盘 60"/>
          <p:cNvSpPr/>
          <p:nvPr/>
        </p:nvSpPr>
        <p:spPr bwMode="auto">
          <a:xfrm>
            <a:off x="7453517" y="5609672"/>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2" name="文本框 61"/>
          <p:cNvSpPr txBox="1"/>
          <p:nvPr/>
        </p:nvSpPr>
        <p:spPr>
          <a:xfrm>
            <a:off x="7429896" y="5715430"/>
            <a:ext cx="1583699"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Redo</a:t>
            </a: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日志文件</a:t>
            </a:r>
          </a:p>
        </p:txBody>
      </p:sp>
      <p:cxnSp>
        <p:nvCxnSpPr>
          <p:cNvPr id="68" name="直接连接符 67"/>
          <p:cNvCxnSpPr/>
          <p:nvPr/>
        </p:nvCxnSpPr>
        <p:spPr bwMode="auto">
          <a:xfrm>
            <a:off x="5627804" y="1838211"/>
            <a:ext cx="0" cy="237705"/>
          </a:xfrm>
          <a:prstGeom prst="line">
            <a:avLst/>
          </a:prstGeom>
          <a:noFill/>
          <a:ln w="9525" cap="flat" cmpd="sng" algn="ctr">
            <a:solidFill>
              <a:schemeClr val="tx1"/>
            </a:solidFill>
            <a:prstDash val="solid"/>
            <a:round/>
            <a:headEnd type="none" w="med" len="med"/>
            <a:tailEnd type="none"/>
          </a:ln>
          <a:effectLst/>
        </p:spPr>
      </p:cxnSp>
      <p:sp>
        <p:nvSpPr>
          <p:cNvPr id="69" name="流程图: 磁盘 68"/>
          <p:cNvSpPr/>
          <p:nvPr/>
        </p:nvSpPr>
        <p:spPr bwMode="auto">
          <a:xfrm>
            <a:off x="4413683" y="5597334"/>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0" name="文本框 69"/>
          <p:cNvSpPr txBox="1"/>
          <p:nvPr/>
        </p:nvSpPr>
        <p:spPr>
          <a:xfrm>
            <a:off x="4580934" y="5708116"/>
            <a:ext cx="1152128"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数据文件</a:t>
            </a:r>
          </a:p>
        </p:txBody>
      </p:sp>
      <p:sp>
        <p:nvSpPr>
          <p:cNvPr id="71" name="流程图: 磁盘 70"/>
          <p:cNvSpPr/>
          <p:nvPr/>
        </p:nvSpPr>
        <p:spPr bwMode="auto">
          <a:xfrm>
            <a:off x="1329823" y="5570622"/>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2" name="文本框 71"/>
          <p:cNvSpPr txBox="1"/>
          <p:nvPr/>
        </p:nvSpPr>
        <p:spPr>
          <a:xfrm>
            <a:off x="1545847" y="5693876"/>
            <a:ext cx="1152128"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配置文件</a:t>
            </a:r>
          </a:p>
        </p:txBody>
      </p:sp>
      <p:sp>
        <p:nvSpPr>
          <p:cNvPr id="73" name="流程图: 磁盘 72"/>
          <p:cNvSpPr/>
          <p:nvPr/>
        </p:nvSpPr>
        <p:spPr bwMode="auto">
          <a:xfrm>
            <a:off x="9113121" y="5587911"/>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4" name="文本框 73"/>
          <p:cNvSpPr txBox="1"/>
          <p:nvPr/>
        </p:nvSpPr>
        <p:spPr>
          <a:xfrm>
            <a:off x="9111501" y="5706041"/>
            <a:ext cx="1467678"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归档</a:t>
            </a: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日志文件</a:t>
            </a:r>
          </a:p>
        </p:txBody>
      </p:sp>
      <p:sp>
        <p:nvSpPr>
          <p:cNvPr id="76" name="圆角矩形 75"/>
          <p:cNvSpPr/>
          <p:nvPr/>
        </p:nvSpPr>
        <p:spPr bwMode="auto">
          <a:xfrm>
            <a:off x="3250428" y="4879086"/>
            <a:ext cx="1658701" cy="383591"/>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7" name="文本框 76"/>
          <p:cNvSpPr txBox="1"/>
          <p:nvPr/>
        </p:nvSpPr>
        <p:spPr>
          <a:xfrm>
            <a:off x="3458086" y="4909899"/>
            <a:ext cx="1245721"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检查点线程</a:t>
            </a:r>
          </a:p>
        </p:txBody>
      </p:sp>
      <p:sp>
        <p:nvSpPr>
          <p:cNvPr id="78" name="圆角矩形 77"/>
          <p:cNvSpPr/>
          <p:nvPr/>
        </p:nvSpPr>
        <p:spPr bwMode="auto">
          <a:xfrm>
            <a:off x="5203346" y="4879085"/>
            <a:ext cx="1658701" cy="394587"/>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9" name="文本框 78"/>
          <p:cNvSpPr txBox="1"/>
          <p:nvPr/>
        </p:nvSpPr>
        <p:spPr>
          <a:xfrm>
            <a:off x="5417204" y="4902041"/>
            <a:ext cx="1689941"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后台写线程</a:t>
            </a:r>
          </a:p>
        </p:txBody>
      </p:sp>
      <p:sp>
        <p:nvSpPr>
          <p:cNvPr id="80" name="圆角矩形 79"/>
          <p:cNvSpPr/>
          <p:nvPr/>
        </p:nvSpPr>
        <p:spPr bwMode="auto">
          <a:xfrm>
            <a:off x="8821669" y="4879084"/>
            <a:ext cx="1396710" cy="393022"/>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1" name="文本框 80"/>
          <p:cNvSpPr txBox="1"/>
          <p:nvPr/>
        </p:nvSpPr>
        <p:spPr>
          <a:xfrm>
            <a:off x="9001855" y="4901662"/>
            <a:ext cx="1352538"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归档线程</a:t>
            </a:r>
          </a:p>
        </p:txBody>
      </p:sp>
      <p:sp>
        <p:nvSpPr>
          <p:cNvPr id="82" name="圆角矩形 81"/>
          <p:cNvSpPr/>
          <p:nvPr/>
        </p:nvSpPr>
        <p:spPr bwMode="auto">
          <a:xfrm>
            <a:off x="4336970" y="2084565"/>
            <a:ext cx="2882561" cy="375338"/>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3" name="文本框 82"/>
          <p:cNvSpPr txBox="1"/>
          <p:nvPr/>
        </p:nvSpPr>
        <p:spPr>
          <a:xfrm>
            <a:off x="4917675" y="2112235"/>
            <a:ext cx="1769836"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业务处理线程</a:t>
            </a:r>
          </a:p>
        </p:txBody>
      </p:sp>
      <p:sp>
        <p:nvSpPr>
          <p:cNvPr id="84" name="圆角矩形 83"/>
          <p:cNvSpPr/>
          <p:nvPr/>
        </p:nvSpPr>
        <p:spPr bwMode="auto">
          <a:xfrm>
            <a:off x="7494309" y="4297906"/>
            <a:ext cx="2724069" cy="482570"/>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5" name="文本框 84"/>
          <p:cNvSpPr txBox="1"/>
          <p:nvPr/>
        </p:nvSpPr>
        <p:spPr>
          <a:xfrm>
            <a:off x="8126645" y="4386507"/>
            <a:ext cx="1835502"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Redo</a:t>
            </a: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日志缓冲区</a:t>
            </a:r>
          </a:p>
        </p:txBody>
      </p:sp>
      <p:sp>
        <p:nvSpPr>
          <p:cNvPr id="86" name="圆角矩形 85"/>
          <p:cNvSpPr/>
          <p:nvPr/>
        </p:nvSpPr>
        <p:spPr bwMode="auto">
          <a:xfrm>
            <a:off x="4374681" y="4289626"/>
            <a:ext cx="2844851" cy="482570"/>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7" name="文本框 86"/>
          <p:cNvSpPr txBox="1"/>
          <p:nvPr/>
        </p:nvSpPr>
        <p:spPr>
          <a:xfrm>
            <a:off x="5209893" y="4388076"/>
            <a:ext cx="1199182"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数据缓冲区</a:t>
            </a:r>
          </a:p>
        </p:txBody>
      </p:sp>
      <p:sp>
        <p:nvSpPr>
          <p:cNvPr id="88" name="圆角矩形 87"/>
          <p:cNvSpPr/>
          <p:nvPr/>
        </p:nvSpPr>
        <p:spPr bwMode="auto">
          <a:xfrm>
            <a:off x="1542605" y="4321609"/>
            <a:ext cx="2487615" cy="442728"/>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9" name="文本框 88"/>
          <p:cNvSpPr txBox="1"/>
          <p:nvPr/>
        </p:nvSpPr>
        <p:spPr>
          <a:xfrm>
            <a:off x="2024782" y="4399071"/>
            <a:ext cx="1749179"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数据字典缓冲区</a:t>
            </a:r>
          </a:p>
        </p:txBody>
      </p:sp>
      <p:cxnSp>
        <p:nvCxnSpPr>
          <p:cNvPr id="14" name="直接箭头连接符 13"/>
          <p:cNvCxnSpPr/>
          <p:nvPr/>
        </p:nvCxnSpPr>
        <p:spPr>
          <a:xfrm>
            <a:off x="3739978" y="5315171"/>
            <a:ext cx="4321" cy="271085"/>
          </a:xfrm>
          <a:prstGeom prst="straightConnector1">
            <a:avLst/>
          </a:prstGeom>
          <a:ln w="9525">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bwMode="auto">
          <a:xfrm>
            <a:off x="4336971" y="2615724"/>
            <a:ext cx="2882560" cy="391296"/>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2" name="文本框 91"/>
          <p:cNvSpPr txBox="1"/>
          <p:nvPr/>
        </p:nvSpPr>
        <p:spPr>
          <a:xfrm>
            <a:off x="5007725" y="2670601"/>
            <a:ext cx="1878647"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词法</a:t>
            </a:r>
            <a:r>
              <a:rPr kumimoji="0" lang="en-US" altLang="zh-CN"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语法解析</a:t>
            </a:r>
          </a:p>
        </p:txBody>
      </p:sp>
      <p:sp>
        <p:nvSpPr>
          <p:cNvPr id="93" name="圆角矩形 92"/>
          <p:cNvSpPr/>
          <p:nvPr/>
        </p:nvSpPr>
        <p:spPr bwMode="auto">
          <a:xfrm>
            <a:off x="4341420" y="3727559"/>
            <a:ext cx="2878112" cy="434719"/>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5" name="圆角矩形 94"/>
          <p:cNvSpPr/>
          <p:nvPr/>
        </p:nvSpPr>
        <p:spPr bwMode="auto">
          <a:xfrm>
            <a:off x="4336970" y="3169243"/>
            <a:ext cx="2882561" cy="419495"/>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6" name="文本框 95"/>
          <p:cNvSpPr txBox="1"/>
          <p:nvPr/>
        </p:nvSpPr>
        <p:spPr>
          <a:xfrm>
            <a:off x="5274186" y="3780082"/>
            <a:ext cx="1092012"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查询执行</a:t>
            </a:r>
          </a:p>
        </p:txBody>
      </p:sp>
      <p:sp>
        <p:nvSpPr>
          <p:cNvPr id="94" name="文本框 93"/>
          <p:cNvSpPr txBox="1"/>
          <p:nvPr/>
        </p:nvSpPr>
        <p:spPr>
          <a:xfrm>
            <a:off x="5195657" y="3212397"/>
            <a:ext cx="1092012"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查询优化</a:t>
            </a:r>
          </a:p>
        </p:txBody>
      </p:sp>
      <p:cxnSp>
        <p:nvCxnSpPr>
          <p:cNvPr id="53" name="直接箭头连接符 52"/>
          <p:cNvCxnSpPr/>
          <p:nvPr/>
        </p:nvCxnSpPr>
        <p:spPr>
          <a:xfrm>
            <a:off x="8153581" y="5327909"/>
            <a:ext cx="4321" cy="271085"/>
          </a:xfrm>
          <a:prstGeom prst="straightConnector1">
            <a:avLst/>
          </a:prstGeom>
          <a:ln w="95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46650" y="2462417"/>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648224" y="3010745"/>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87500" y="3596776"/>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689075" y="4173378"/>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030220" y="4173378"/>
            <a:ext cx="878643" cy="14219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7202078" y="3531250"/>
            <a:ext cx="1310887" cy="609340"/>
          </a:xfrm>
          <a:custGeom>
            <a:avLst/>
            <a:gdLst>
              <a:gd name="connsiteX0" fmla="*/ 0 w 1310887"/>
              <a:gd name="connsiteY0" fmla="*/ 458308 h 609340"/>
              <a:gd name="connsiteX1" fmla="*/ 461914 w 1310887"/>
              <a:gd name="connsiteY1" fmla="*/ 609137 h 609340"/>
              <a:gd name="connsiteX2" fmla="*/ 848413 w 1310887"/>
              <a:gd name="connsiteY2" fmla="*/ 430028 h 609340"/>
              <a:gd name="connsiteX3" fmla="*/ 1310326 w 1310887"/>
              <a:gd name="connsiteY3" fmla="*/ 458308 h 609340"/>
              <a:gd name="connsiteX4" fmla="*/ 942681 w 1310887"/>
              <a:gd name="connsiteY4" fmla="*/ 43529 h 609340"/>
              <a:gd name="connsiteX5" fmla="*/ 923827 w 1310887"/>
              <a:gd name="connsiteY5" fmla="*/ 52955 h 60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887" h="609340">
                <a:moveTo>
                  <a:pt x="0" y="458308"/>
                </a:moveTo>
                <a:cubicBezTo>
                  <a:pt x="160256" y="536079"/>
                  <a:pt x="320512" y="613850"/>
                  <a:pt x="461914" y="609137"/>
                </a:cubicBezTo>
                <a:cubicBezTo>
                  <a:pt x="603316" y="604424"/>
                  <a:pt x="707011" y="455166"/>
                  <a:pt x="848413" y="430028"/>
                </a:cubicBezTo>
                <a:cubicBezTo>
                  <a:pt x="989815" y="404890"/>
                  <a:pt x="1294615" y="522725"/>
                  <a:pt x="1310326" y="458308"/>
                </a:cubicBezTo>
                <a:cubicBezTo>
                  <a:pt x="1326037" y="393891"/>
                  <a:pt x="1007097" y="111088"/>
                  <a:pt x="942681" y="43529"/>
                </a:cubicBezTo>
                <a:cubicBezTo>
                  <a:pt x="878265" y="-24030"/>
                  <a:pt x="914400" y="-6748"/>
                  <a:pt x="923827" y="52955"/>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cxnSp>
        <p:nvCxnSpPr>
          <p:cNvPr id="13" name="直接连接符 12"/>
          <p:cNvCxnSpPr/>
          <p:nvPr/>
        </p:nvCxnSpPr>
        <p:spPr>
          <a:xfrm>
            <a:off x="6409075" y="4173378"/>
            <a:ext cx="1085234" cy="14219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900978" y="5721799"/>
            <a:ext cx="1509621" cy="338554"/>
          </a:xfrm>
          <a:prstGeom prst="rect">
            <a:avLst/>
          </a:prstGeom>
          <a:no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错误日志文件</a:t>
            </a:r>
          </a:p>
        </p:txBody>
      </p:sp>
      <p:sp>
        <p:nvSpPr>
          <p:cNvPr id="66" name="流程图: 磁盘 65"/>
          <p:cNvSpPr/>
          <p:nvPr/>
        </p:nvSpPr>
        <p:spPr bwMode="auto">
          <a:xfrm>
            <a:off x="2897531" y="5589009"/>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3364985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架构 </a:t>
            </a:r>
            <a:r>
              <a:rPr lang="en-US" altLang="zh-CN" dirty="0" smtClean="0">
                <a:sym typeface="Huawei Sans" panose="020C0503030203020204" pitchFamily="34" charset="0"/>
              </a:rPr>
              <a:t>VS </a:t>
            </a:r>
            <a:r>
              <a:rPr lang="en-US" altLang="zh-CN" dirty="0" err="1" smtClean="0">
                <a:sym typeface="Huawei Sans" panose="020C0503030203020204" pitchFamily="34" charset="0"/>
              </a:rPr>
              <a:t>PostgreSQL</a:t>
            </a:r>
            <a:r>
              <a:rPr lang="zh-CN" altLang="en-US" dirty="0" smtClean="0">
                <a:sym typeface="Huawei Sans" panose="020C0503030203020204" pitchFamily="34" charset="0"/>
              </a:rPr>
              <a:t>架构 关键技术对比</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dirty="0">
              <a:sym typeface="Huawei Sans" panose="020C0503030203020204" pitchFamily="34" charset="0"/>
            </a:endParaRPr>
          </a:p>
        </p:txBody>
      </p:sp>
      <p:sp>
        <p:nvSpPr>
          <p:cNvPr id="4" name="矩形 3"/>
          <p:cNvSpPr/>
          <p:nvPr/>
        </p:nvSpPr>
        <p:spPr>
          <a:xfrm>
            <a:off x="731838" y="1059313"/>
            <a:ext cx="10728326" cy="929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marR="0" lvl="0" indent="-285750" algn="l" defTabSz="91447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zh-CN" altLang="en-US"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是衍生自</a:t>
            </a:r>
            <a:r>
              <a:rPr kumimoji="0" lang="en-US" altLang="zh-CN" sz="2000" b="0" i="0" u="none" strike="noStrike" kern="120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PostgreSQL</a:t>
            </a:r>
            <a:r>
              <a:rPr kumimoji="0" lang="en-US" altLang="zh-CN"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-XC</a:t>
            </a:r>
            <a:r>
              <a:rPr kumimoji="0" lang="zh-CN" altLang="en-US"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，单机逻辑架构与</a:t>
            </a:r>
            <a:r>
              <a:rPr kumimoji="0" lang="en-US" altLang="zh-CN"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PG</a:t>
            </a:r>
            <a:r>
              <a:rPr kumimoji="0" lang="zh-CN" altLang="en-US"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接近。</a:t>
            </a:r>
            <a:endParaRPr kumimoji="0" lang="en-US" altLang="zh-CN"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85750" marR="0" lvl="0" indent="-285750" algn="l" defTabSz="91447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err="1"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zh-CN" altLang="en-US"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和</a:t>
            </a:r>
            <a:r>
              <a:rPr kumimoji="0" lang="en-US" altLang="zh-CN"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PG</a:t>
            </a:r>
            <a:r>
              <a:rPr kumimoji="0" lang="zh-CN" altLang="en-US" sz="20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在架构和关键技术上有根本性差异，尤其是存储引擎和优化器两大核心能力。</a:t>
            </a:r>
            <a:endParaRPr kumimoji="0" lang="zh-CN" altLang="en-US" sz="20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graphicFrame>
        <p:nvGraphicFramePr>
          <p:cNvPr id="45" name="表格 44"/>
          <p:cNvGraphicFramePr>
            <a:graphicFrameLocks noGrp="1"/>
          </p:cNvGraphicFramePr>
          <p:nvPr>
            <p:extLst/>
          </p:nvPr>
        </p:nvGraphicFramePr>
        <p:xfrm>
          <a:off x="731838" y="2059440"/>
          <a:ext cx="10728326" cy="4114064"/>
        </p:xfrm>
        <a:graphic>
          <a:graphicData uri="http://schemas.openxmlformats.org/drawingml/2006/table">
            <a:tbl>
              <a:tblPr firstRow="1" bandRow="1">
                <a:tableStyleId>{72833802-FEF1-4C79-8D5D-14CF1EAF98D9}</a:tableStyleId>
              </a:tblPr>
              <a:tblGrid>
                <a:gridCol w="1275815">
                  <a:extLst>
                    <a:ext uri="{9D8B030D-6E8A-4147-A177-3AD203B41FA5}">
                      <a16:colId xmlns:a16="http://schemas.microsoft.com/office/drawing/2014/main" val="20000"/>
                    </a:ext>
                  </a:extLst>
                </a:gridCol>
                <a:gridCol w="1434794">
                  <a:extLst>
                    <a:ext uri="{9D8B030D-6E8A-4147-A177-3AD203B41FA5}">
                      <a16:colId xmlns:a16="http://schemas.microsoft.com/office/drawing/2014/main" val="20001"/>
                    </a:ext>
                  </a:extLst>
                </a:gridCol>
                <a:gridCol w="4186518">
                  <a:extLst>
                    <a:ext uri="{9D8B030D-6E8A-4147-A177-3AD203B41FA5}">
                      <a16:colId xmlns:a16="http://schemas.microsoft.com/office/drawing/2014/main" val="20002"/>
                    </a:ext>
                  </a:extLst>
                </a:gridCol>
                <a:gridCol w="3831199">
                  <a:extLst>
                    <a:ext uri="{9D8B030D-6E8A-4147-A177-3AD203B41FA5}">
                      <a16:colId xmlns:a16="http://schemas.microsoft.com/office/drawing/2014/main" val="20003"/>
                    </a:ext>
                  </a:extLst>
                </a:gridCol>
              </a:tblGrid>
              <a:tr h="0">
                <a:tc gridSpan="2">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关键差异化因素</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hMerge="1">
                  <a:txBody>
                    <a:bodyPr/>
                    <a:lstStyle/>
                    <a:p>
                      <a:pPr algn="ctr"/>
                      <a:endParaRPr lang="zh-CN" altLang="en-US" dirty="0">
                        <a:solidFill>
                          <a:sysClr val="windowText" lastClr="000000"/>
                        </a:solidFill>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en-US" altLang="zh-CN" dirty="0" err="1"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openGauss</a:t>
                      </a:r>
                      <a:endParaRPr lang="en-US" altLang="zh-CN"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en-US" altLang="zh-CN" dirty="0" err="1"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PostgreSQL</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0">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运行时模型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执行模型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线程池模型，高并发连接切换代价小、内存损耗小，执行效率高，一万并发连接比最优性能损耗</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&lt;5%</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进程模型，数据库进通过共享内存实现通讯和数据共享。每个进程对应一个并发连接，存在切换性能损耗，导致多核扩展性问题。</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rowSpan="3">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事务处理</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并发控制</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64</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位事务</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ID</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，使用</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CSN</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解决动态快照膨胀问题</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NUMA-Aware</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引擎优化改造解决“五把大锁。</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70" rtl="0" eaLnBrk="1" latinLnBrk="0" hangingPunct="1"/>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事务</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ID</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回卷，长期运行性能因为</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ID</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回收周期大幅波动；存在“五把大锁”的问题，导致事务执行效率和多处理器多核扩展性存在瓶颈。</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zh-CN" altLang="en-US"/>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日志和检查点</a:t>
                      </a: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70" rtl="0" eaLnBrk="1" latinLnBrk="0" hangingPunct="1"/>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增量</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Checkpoint</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机制，实现性能波动</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&lt;5%</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27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latin typeface="微软雅黑" panose="020B0503020204020204" pitchFamily="34" charset="-122"/>
                          <a:ea typeface="微软雅黑" panose="020B0503020204020204" pitchFamily="34" charset="-122"/>
                        </a:rPr>
                        <a:t>全量</a:t>
                      </a:r>
                      <a:r>
                        <a:rPr lang="en-US" altLang="zh-CN" sz="1400" b="0" dirty="0" smtClean="0">
                          <a:solidFill>
                            <a:schemeClr val="tx1"/>
                          </a:solidFill>
                          <a:latin typeface="微软雅黑" panose="020B0503020204020204" pitchFamily="34" charset="-122"/>
                          <a:ea typeface="微软雅黑" panose="020B0503020204020204" pitchFamily="34" charset="-122"/>
                        </a:rPr>
                        <a:t>checkpoint</a:t>
                      </a:r>
                      <a:r>
                        <a:rPr lang="zh-CN" altLang="en-US" sz="1400" b="0" dirty="0" smtClean="0">
                          <a:solidFill>
                            <a:schemeClr val="tx1"/>
                          </a:solidFill>
                          <a:latin typeface="微软雅黑" panose="020B0503020204020204" pitchFamily="34" charset="-122"/>
                          <a:ea typeface="微软雅黑" panose="020B0503020204020204" pitchFamily="34" charset="-122"/>
                        </a:rPr>
                        <a:t>，性能短期波动</a:t>
                      </a:r>
                      <a:r>
                        <a:rPr lang="en-US" altLang="zh-CN" sz="1400" b="0" dirty="0" smtClean="0">
                          <a:solidFill>
                            <a:schemeClr val="tx1"/>
                          </a:solidFill>
                          <a:latin typeface="微软雅黑" panose="020B0503020204020204" pitchFamily="34" charset="-122"/>
                          <a:ea typeface="微软雅黑" panose="020B0503020204020204" pitchFamily="34" charset="-122"/>
                        </a:rPr>
                        <a:t>&gt;15%</a:t>
                      </a:r>
                      <a:r>
                        <a:rPr lang="zh-CN" altLang="en-US" sz="1400" b="0" dirty="0" smtClean="0">
                          <a:solidFill>
                            <a:schemeClr val="tx1"/>
                          </a:solidFill>
                          <a:latin typeface="微软雅黑" panose="020B0503020204020204" pitchFamily="34" charset="-122"/>
                          <a:ea typeface="微软雅黑" panose="020B0503020204020204" pitchFamily="34" charset="-122"/>
                        </a:rPr>
                        <a: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endParaRPr lang="zh-CN" altLang="en-US" dirty="0">
                        <a:latin typeface="+mn-lt"/>
                        <a:ea typeface="+mn-ea"/>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NUMA</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70" rtl="0" eaLnBrk="1" latinLnBrk="0" hangingPunct="1"/>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NUMA</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改造、</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cache-line padding</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、原生</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spin-lock</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NUMA</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多核能力弱，单机两路性能</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TPMC &lt;60w</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0384">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数据组织</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多引擎</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行存、列存、内存引擎，在研</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DFV</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存储和原位更新。</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b="0" dirty="0" smtClean="0">
                          <a:solidFill>
                            <a:schemeClr val="tx1"/>
                          </a:solidFill>
                          <a:latin typeface="微软雅黑" panose="020B0503020204020204" pitchFamily="34" charset="-122"/>
                          <a:ea typeface="微软雅黑" panose="020B0503020204020204" pitchFamily="34" charset="-122"/>
                        </a:rPr>
                        <a:t>仅支持行存。</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r>
                        <a:rPr lang="en-US" altLang="zh-CN"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SQL</a:t>
                      </a: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引擎</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优化器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27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latin typeface="微软雅黑" panose="020B0503020204020204" pitchFamily="34" charset="-122"/>
                          <a:ea typeface="微软雅黑" panose="020B0503020204020204" pitchFamily="34" charset="-122"/>
                        </a:rPr>
                        <a:t>支持</a:t>
                      </a:r>
                      <a:r>
                        <a:rPr lang="en-US" altLang="zh-CN" sz="1400" b="0" dirty="0" smtClean="0">
                          <a:solidFill>
                            <a:schemeClr val="tx1"/>
                          </a:solidFill>
                          <a:latin typeface="微软雅黑" panose="020B0503020204020204" pitchFamily="34" charset="-122"/>
                          <a:ea typeface="微软雅黑" panose="020B0503020204020204" pitchFamily="34" charset="-122"/>
                        </a:rPr>
                        <a:t>SQL Bypass, CBO</a:t>
                      </a:r>
                      <a:r>
                        <a:rPr lang="zh-CN" altLang="en-US" sz="1400" b="0" dirty="0" smtClean="0">
                          <a:solidFill>
                            <a:schemeClr val="tx1"/>
                          </a:solidFill>
                          <a:latin typeface="微软雅黑" panose="020B0503020204020204" pitchFamily="34" charset="-122"/>
                          <a:ea typeface="微软雅黑" panose="020B0503020204020204" pitchFamily="34" charset="-122"/>
                        </a:rPr>
                        <a:t>吸收工行等企业场景优化能力。</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b="0" dirty="0" smtClean="0">
                          <a:solidFill>
                            <a:schemeClr val="tx1"/>
                          </a:solidFill>
                          <a:latin typeface="微软雅黑" panose="020B0503020204020204" pitchFamily="34" charset="-122"/>
                          <a:ea typeface="微软雅黑" panose="020B0503020204020204" pitchFamily="34" charset="-122"/>
                        </a:rPr>
                        <a:t>支持</a:t>
                      </a:r>
                      <a:r>
                        <a:rPr lang="en-US" altLang="zh-CN" sz="1400" b="0" dirty="0" smtClean="0">
                          <a:solidFill>
                            <a:schemeClr val="tx1"/>
                          </a:solidFill>
                          <a:latin typeface="微软雅黑" panose="020B0503020204020204" pitchFamily="34" charset="-122"/>
                          <a:ea typeface="微软雅黑" panose="020B0503020204020204" pitchFamily="34" charset="-122"/>
                        </a:rPr>
                        <a:t>CBO</a:t>
                      </a:r>
                      <a:r>
                        <a:rPr lang="zh-CN" altLang="en-US" sz="1400" b="0" dirty="0" smtClean="0">
                          <a:solidFill>
                            <a:schemeClr val="tx1"/>
                          </a:solidFill>
                          <a:latin typeface="微软雅黑" panose="020B0503020204020204" pitchFamily="34" charset="-122"/>
                          <a:ea typeface="微软雅黑" panose="020B0503020204020204" pitchFamily="34" charset="-122"/>
                        </a:rPr>
                        <a:t>，复杂场景优化能力一般。</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endParaRPr lang="zh-CN" altLang="en-US" dirty="0">
                        <a:latin typeface="+mn-lt"/>
                        <a:ea typeface="+mn-ea"/>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SQL</a:t>
                      </a: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解析</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270" rtl="0" eaLnBrk="1" fontAlgn="auto" latinLnBrk="0" hangingPunct="1">
                        <a:lnSpc>
                          <a:spcPct val="100000"/>
                        </a:lnSpc>
                        <a:spcBef>
                          <a:spcPts val="0"/>
                        </a:spcBef>
                        <a:spcAft>
                          <a:spcPts val="0"/>
                        </a:spcAft>
                        <a:buClrTx/>
                        <a:buSzTx/>
                        <a:buFontTx/>
                        <a:buNone/>
                        <a:tabLst/>
                        <a:defRPr/>
                      </a:pPr>
                      <a:r>
                        <a:rPr lang="en-US" altLang="zh-CN" sz="1400" u="none" strike="noStrike" dirty="0" smtClean="0">
                          <a:effectLst/>
                          <a:latin typeface="微软雅黑" panose="020B0503020204020204" pitchFamily="34" charset="-122"/>
                          <a:ea typeface="微软雅黑" panose="020B0503020204020204" pitchFamily="34" charset="-122"/>
                        </a:rPr>
                        <a:t>ANSI/ISO</a:t>
                      </a:r>
                      <a:r>
                        <a:rPr lang="zh-CN" altLang="en-US" sz="1400" u="none" strike="noStrike" dirty="0" smtClean="0">
                          <a:effectLst/>
                          <a:latin typeface="微软雅黑" panose="020B0503020204020204" pitchFamily="34" charset="-122"/>
                          <a:ea typeface="微软雅黑" panose="020B0503020204020204" pitchFamily="34" charset="-122"/>
                        </a:rPr>
                        <a:t>标准</a:t>
                      </a:r>
                      <a:r>
                        <a:rPr lang="en-US" altLang="zh-CN" sz="1400" u="none" strike="noStrike" dirty="0" smtClean="0">
                          <a:effectLst/>
                          <a:latin typeface="微软雅黑" panose="020B0503020204020204" pitchFamily="34" charset="-122"/>
                          <a:ea typeface="微软雅黑" panose="020B0503020204020204" pitchFamily="34" charset="-122"/>
                        </a:rPr>
                        <a:t>SQL92、SQL99</a:t>
                      </a:r>
                      <a:r>
                        <a:rPr lang="zh-CN" altLang="en-US" sz="1400" u="none" strike="noStrike" dirty="0" smtClean="0">
                          <a:effectLst/>
                          <a:latin typeface="微软雅黑" panose="020B0503020204020204" pitchFamily="34" charset="-122"/>
                          <a:ea typeface="微软雅黑" panose="020B0503020204020204" pitchFamily="34" charset="-122"/>
                        </a:rPr>
                        <a:t>和</a:t>
                      </a:r>
                      <a:r>
                        <a:rPr lang="en-US" altLang="zh-CN" sz="1400" u="none" strike="noStrike" dirty="0" smtClean="0">
                          <a:effectLst/>
                          <a:latin typeface="微软雅黑" panose="020B0503020204020204" pitchFamily="34" charset="-122"/>
                          <a:ea typeface="微软雅黑" panose="020B0503020204020204" pitchFamily="34" charset="-122"/>
                        </a:rPr>
                        <a:t>SQL2003</a:t>
                      </a:r>
                      <a:endParaRPr lang="zh-CN" altLang="en-US" sz="1400" b="0" dirty="0" smtClean="0">
                        <a:solidFill>
                          <a:schemeClr val="tx1"/>
                        </a:solidFill>
                        <a:latin typeface="微软雅黑" panose="020B0503020204020204" pitchFamily="34" charset="-122"/>
                        <a:ea typeface="微软雅黑" panose="020B0503020204020204" pitchFamily="34" charset="-122"/>
                      </a:endParaRPr>
                    </a:p>
                    <a:p>
                      <a:pPr marL="0" marR="0" lvl="0" indent="0" algn="l" defTabSz="91427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latin typeface="微软雅黑" panose="020B0503020204020204" pitchFamily="34" charset="-122"/>
                          <a:ea typeface="微软雅黑" panose="020B0503020204020204" pitchFamily="34" charset="-122"/>
                        </a:rPr>
                        <a:t>和企业扩展包。</a:t>
                      </a:r>
                      <a:endParaRPr lang="en-US" altLang="zh-CN" sz="1400" b="0" dirty="0" smtClean="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400" u="none" strike="noStrike" dirty="0" smtClean="0">
                          <a:effectLst/>
                          <a:latin typeface="微软雅黑" panose="020B0503020204020204" pitchFamily="34" charset="-122"/>
                          <a:ea typeface="微软雅黑" panose="020B0503020204020204" pitchFamily="34" charset="-122"/>
                        </a:rPr>
                        <a:t>ANSI/ISO</a:t>
                      </a:r>
                      <a:r>
                        <a:rPr lang="zh-CN" altLang="en-US" sz="1400" u="none" strike="noStrike" dirty="0" smtClean="0">
                          <a:effectLst/>
                          <a:latin typeface="微软雅黑" panose="020B0503020204020204" pitchFamily="34" charset="-122"/>
                          <a:ea typeface="微软雅黑" panose="020B0503020204020204" pitchFamily="34" charset="-122"/>
                        </a:rPr>
                        <a:t>标准</a:t>
                      </a:r>
                      <a:r>
                        <a:rPr lang="en-US" altLang="zh-CN" sz="1400" u="none" strike="noStrike" dirty="0" smtClean="0">
                          <a:effectLst/>
                          <a:latin typeface="微软雅黑" panose="020B0503020204020204" pitchFamily="34" charset="-122"/>
                          <a:ea typeface="微软雅黑" panose="020B0503020204020204" pitchFamily="34" charset="-122"/>
                        </a:rPr>
                        <a:t>SQL92、SQL99</a:t>
                      </a:r>
                      <a:r>
                        <a:rPr lang="zh-CN" altLang="en-US" sz="1400" u="none" strike="noStrike" dirty="0" smtClean="0">
                          <a:effectLst/>
                          <a:latin typeface="微软雅黑" panose="020B0503020204020204" pitchFamily="34" charset="-122"/>
                          <a:ea typeface="微软雅黑" panose="020B0503020204020204" pitchFamily="34" charset="-122"/>
                        </a:rPr>
                        <a:t>和</a:t>
                      </a:r>
                      <a:r>
                        <a:rPr lang="en-US" altLang="zh-CN" sz="1400" u="none" strike="noStrike" dirty="0" smtClean="0">
                          <a:effectLst/>
                          <a:latin typeface="微软雅黑" panose="020B0503020204020204" pitchFamily="34" charset="-122"/>
                          <a:ea typeface="微软雅黑" panose="020B0503020204020204" pitchFamily="34" charset="-122"/>
                        </a:rPr>
                        <a:t>SQL2003</a:t>
                      </a:r>
                      <a:r>
                        <a:rPr lang="zh-CN" altLang="en-US" sz="1400" u="none" strike="noStrike" dirty="0" smtClean="0">
                          <a:effectLst/>
                          <a:latin typeface="微软雅黑" panose="020B0503020204020204" pitchFamily="34" charset="-122"/>
                          <a:ea typeface="微软雅黑" panose="020B0503020204020204" pitchFamily="34" charset="-122"/>
                        </a:rPr>
                        <a: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844208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bwMode="auto">
          <a:xfrm>
            <a:off x="806257" y="2144925"/>
            <a:ext cx="1401366" cy="804062"/>
          </a:xfrm>
          <a:prstGeom prst="roundRect">
            <a:avLst/>
          </a:prstGeom>
          <a:solidFill>
            <a:schemeClr val="tx1">
              <a:lumMod val="65000"/>
              <a:lumOff val="35000"/>
            </a:schemeClr>
          </a:solidFill>
          <a:ln>
            <a:noFill/>
          </a:ln>
          <a:effectLst/>
          <a:extLst/>
        </p:spPr>
        <p:txBody>
          <a:bodyPr vert="horz" wrap="square" lIns="68516" tIns="34258" rIns="68516" bIns="3425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399" b="1" i="0" u="none" strike="noStrike" kern="120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rPr>
              <a:t>价值</a:t>
            </a:r>
            <a:endParaRPr kumimoji="0" lang="en-US" altLang="zh-CN" sz="1399" b="1" i="0" u="none" strike="noStrike" kern="120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endParaRPr>
          </a:p>
        </p:txBody>
      </p:sp>
      <p:sp>
        <p:nvSpPr>
          <p:cNvPr id="26" name="圆角矩形 25"/>
          <p:cNvSpPr/>
          <p:nvPr/>
        </p:nvSpPr>
        <p:spPr bwMode="auto">
          <a:xfrm>
            <a:off x="758268" y="3212851"/>
            <a:ext cx="1205574" cy="2796300"/>
          </a:xfrm>
          <a:prstGeom prst="roundRect">
            <a:avLst/>
          </a:prstGeom>
          <a:solidFill>
            <a:schemeClr val="tx1">
              <a:lumMod val="65000"/>
              <a:lumOff val="35000"/>
            </a:schemeClr>
          </a:solidFill>
          <a:ln>
            <a:noFill/>
          </a:ln>
          <a:effectLst/>
          <a:extLst/>
        </p:spPr>
        <p:txBody>
          <a:bodyPr vert="horz" wrap="square" lIns="68516" tIns="34258" rIns="68516" bIns="3425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r>
              <a:rPr kumimoji="0" lang="zh-CN" altLang="en-US" sz="1399" b="1" i="0" u="none" strike="noStrike" kern="1200" cap="none" spc="0" normalizeH="0" baseline="0" noProof="0" dirty="0" smtClean="0">
                <a:ln>
                  <a:noFill/>
                </a:ln>
                <a:solidFill>
                  <a:srgbClr val="FFFFFF"/>
                </a:solidFill>
                <a:effectLst/>
                <a:uLnTx/>
                <a:uFillTx/>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rPr>
              <a:t>关键特性</a:t>
            </a:r>
            <a:endParaRPr kumimoji="0" lang="en-US" altLang="zh-CN" sz="1399" b="1" i="0" u="none" strike="noStrike" kern="120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endParaRPr>
          </a:p>
        </p:txBody>
      </p:sp>
      <p:sp>
        <p:nvSpPr>
          <p:cNvPr id="27" name="等腰三角形 26"/>
          <p:cNvSpPr/>
          <p:nvPr/>
        </p:nvSpPr>
        <p:spPr bwMode="auto">
          <a:xfrm>
            <a:off x="731838" y="1077445"/>
            <a:ext cx="10593659" cy="919885"/>
          </a:xfrm>
          <a:prstGeom prst="triangle">
            <a:avLst>
              <a:gd name="adj" fmla="val 48991"/>
            </a:avLst>
          </a:prstGeom>
          <a:solidFill>
            <a:srgbClr val="C00000"/>
          </a:solidFill>
          <a:ln>
            <a:noFill/>
          </a:ln>
          <a:effectLst/>
          <a:extLst/>
        </p:spPr>
        <p:txBody>
          <a:bodyPr vert="horz" wrap="square" lIns="68516" tIns="34258" rIns="68516" bIns="3425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
                <a:srgbClr val="CC9900"/>
              </a:buClr>
              <a:buSzTx/>
              <a:buFontTx/>
              <a:buNone/>
              <a:tabLst/>
              <a:defRPr/>
            </a:pPr>
            <a:endParaRPr kumimoji="0" lang="zh-CN" altLang="en-US" sz="934" b="1" i="0" u="none" strike="noStrike" kern="120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8" name="圆角矩形 27"/>
          <p:cNvSpPr/>
          <p:nvPr/>
        </p:nvSpPr>
        <p:spPr bwMode="auto">
          <a:xfrm>
            <a:off x="2309282" y="2153948"/>
            <a:ext cx="9016216" cy="791554"/>
          </a:xfrm>
          <a:prstGeom prst="roundRect">
            <a:avLst/>
          </a:prstGeom>
          <a:solidFill>
            <a:schemeClr val="tx1">
              <a:lumMod val="50000"/>
              <a:lumOff val="50000"/>
            </a:schemeClr>
          </a:solidFill>
          <a:ln>
            <a:noFill/>
          </a:ln>
          <a:effectLst/>
          <a:extLst/>
        </p:spPr>
        <p:txBody>
          <a:bodyPr vert="horz" wrap="square" lIns="68516" tIns="34258" rIns="68516" bIns="34258" numCol="1" rtlCol="0" anchor="ctr" anchorCtr="0" compatLnSpc="1">
            <a:prstTxWarp prst="textNoShape">
              <a:avLst/>
            </a:prstTxWarp>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en-US" altLang="zh-CN" sz="1799"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41" name="矩形 40"/>
          <p:cNvSpPr/>
          <p:nvPr/>
        </p:nvSpPr>
        <p:spPr bwMode="auto">
          <a:xfrm>
            <a:off x="4632687" y="3239403"/>
            <a:ext cx="2216835" cy="287064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marL="0" marR="0" lvl="0" indent="0" algn="l" defTabSz="913767"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4" name="矩形 23"/>
          <p:cNvSpPr/>
          <p:nvPr/>
        </p:nvSpPr>
        <p:spPr bwMode="auto">
          <a:xfrm>
            <a:off x="7015598" y="3217523"/>
            <a:ext cx="2117377" cy="289252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marL="0" marR="0" lvl="0" indent="0" algn="l" defTabSz="913767"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 name="矩形 2"/>
          <p:cNvSpPr/>
          <p:nvPr/>
        </p:nvSpPr>
        <p:spPr>
          <a:xfrm>
            <a:off x="7509891" y="3236034"/>
            <a:ext cx="1121605" cy="402995"/>
          </a:xfrm>
          <a:prstGeom prst="rect">
            <a:avLst/>
          </a:prstGeom>
        </p:spPr>
        <p:txBody>
          <a:bodyPr wrap="square">
            <a:spAutoFit/>
          </a:bodyPr>
          <a:lstStyle/>
          <a:p>
            <a:pPr marL="99891" marR="0" lvl="0" indent="-99891" algn="ctr" defTabSz="299671" rtl="0" eaLnBrk="1" fontAlgn="auto" latinLnBrk="0" hangingPunct="1">
              <a:lnSpc>
                <a:spcPct val="120000"/>
              </a:lnSpc>
              <a:spcBef>
                <a:spcPts val="0"/>
              </a:spcBef>
              <a:spcAft>
                <a:spcPts val="0"/>
              </a:spcAft>
              <a:buClr>
                <a:srgbClr val="FFFFFF">
                  <a:lumMod val="50000"/>
                </a:srgbClr>
              </a:buClr>
              <a:buSzPct val="70000"/>
              <a:buFontTx/>
              <a:buNone/>
              <a:tabLst/>
              <a:defRPr/>
            </a:pPr>
            <a:r>
              <a:rPr kumimoji="0" lang="zh-CN" altLang="en-US"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易运维</a:t>
            </a:r>
            <a:endParaRPr kumimoji="0" lang="en-US" altLang="zh-CN"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6" name="矩形 35"/>
          <p:cNvSpPr/>
          <p:nvPr/>
        </p:nvSpPr>
        <p:spPr bwMode="auto">
          <a:xfrm>
            <a:off x="2205172" y="3239403"/>
            <a:ext cx="2269967" cy="287064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marL="0" marR="0" lvl="0" indent="0" algn="l" defTabSz="913767"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4" name="矩形 3"/>
          <p:cNvSpPr/>
          <p:nvPr/>
        </p:nvSpPr>
        <p:spPr>
          <a:xfrm>
            <a:off x="2770896" y="3212851"/>
            <a:ext cx="1138518" cy="402995"/>
          </a:xfrm>
          <a:prstGeom prst="rect">
            <a:avLst/>
          </a:prstGeom>
        </p:spPr>
        <p:txBody>
          <a:bodyPr wrap="square">
            <a:spAutoFit/>
          </a:bodyPr>
          <a:lstStyle/>
          <a:p>
            <a:pPr marL="0" marR="0" lvl="0" indent="0" algn="ctr" defTabSz="914478" rtl="0" eaLnBrk="1" fontAlgn="auto" latinLnBrk="0" hangingPunct="1">
              <a:lnSpc>
                <a:spcPct val="120000"/>
              </a:lnSpc>
              <a:spcBef>
                <a:spcPts val="0"/>
              </a:spcBef>
              <a:spcAft>
                <a:spcPts val="0"/>
              </a:spcAft>
              <a:buClr>
                <a:prstClr val="white"/>
              </a:buClr>
              <a:buSzTx/>
              <a:buFontTx/>
              <a:buNone/>
              <a:tabLst/>
              <a:defRPr/>
            </a:pPr>
            <a:r>
              <a:rPr kumimoji="0" lang="zh-CN" altLang="en-US"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高性能</a:t>
            </a:r>
            <a:endParaRPr kumimoji="0" lang="en-US" altLang="zh-CN"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5" name="矩形 4"/>
          <p:cNvSpPr/>
          <p:nvPr/>
        </p:nvSpPr>
        <p:spPr>
          <a:xfrm>
            <a:off x="4772620" y="3217972"/>
            <a:ext cx="1916176" cy="402995"/>
          </a:xfrm>
          <a:prstGeom prst="rect">
            <a:avLst/>
          </a:prstGeom>
        </p:spPr>
        <p:txBody>
          <a:bodyPr wrap="square">
            <a:spAutoFit/>
          </a:bodyPr>
          <a:lstStyle/>
          <a:p>
            <a:pPr marL="0" marR="0" lvl="0" indent="0" algn="ctr" defTabSz="706555" rtl="0" eaLnBrk="1" fontAlgn="auto" latinLnBrk="0" hangingPunct="1">
              <a:lnSpc>
                <a:spcPct val="120000"/>
              </a:lnSpc>
              <a:spcBef>
                <a:spcPts val="0"/>
              </a:spcBef>
              <a:spcAft>
                <a:spcPts val="0"/>
              </a:spcAft>
              <a:buClr>
                <a:prstClr val="white"/>
              </a:buClr>
              <a:buSzTx/>
              <a:buFontTx/>
              <a:buNone/>
              <a:tabLst/>
              <a:defRPr/>
            </a:pPr>
            <a:r>
              <a:rPr kumimoji="0" lang="zh-CN" altLang="en-US" sz="1799" b="1"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高可用 </a:t>
            </a:r>
            <a:r>
              <a:rPr kumimoji="0" lang="en-US" altLang="zh-CN" sz="1799" b="1"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&amp; </a:t>
            </a:r>
            <a:r>
              <a:rPr kumimoji="0" lang="zh-CN" altLang="en-US" sz="1799" b="1"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高安全</a:t>
            </a:r>
            <a:endParaRPr kumimoji="0" lang="en-US" altLang="zh-CN"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40" name="矩形 39"/>
          <p:cNvSpPr/>
          <p:nvPr/>
        </p:nvSpPr>
        <p:spPr bwMode="auto">
          <a:xfrm>
            <a:off x="9285328" y="3239403"/>
            <a:ext cx="2174836" cy="287064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marL="0" marR="0" lvl="0" indent="0" algn="l" defTabSz="913767"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6" name="矩形 5"/>
          <p:cNvSpPr/>
          <p:nvPr/>
        </p:nvSpPr>
        <p:spPr>
          <a:xfrm>
            <a:off x="9720431" y="3212850"/>
            <a:ext cx="1304629" cy="402995"/>
          </a:xfrm>
          <a:prstGeom prst="rect">
            <a:avLst/>
          </a:prstGeom>
        </p:spPr>
        <p:txBody>
          <a:bodyPr wrap="square">
            <a:spAutoFit/>
          </a:bodyPr>
          <a:lstStyle/>
          <a:p>
            <a:pPr marL="0" marR="0" lvl="0" indent="0" algn="ctr" defTabSz="706555" rtl="0" eaLnBrk="1" fontAlgn="auto" latinLnBrk="0" hangingPunct="1">
              <a:lnSpc>
                <a:spcPct val="120000"/>
              </a:lnSpc>
              <a:spcBef>
                <a:spcPts val="0"/>
              </a:spcBef>
              <a:spcAft>
                <a:spcPts val="0"/>
              </a:spcAft>
              <a:buClr>
                <a:prstClr val="white"/>
              </a:buClr>
              <a:buSzTx/>
              <a:buFontTx/>
              <a:buNone/>
              <a:tabLst/>
              <a:defRPr/>
            </a:pPr>
            <a:r>
              <a:rPr kumimoji="0" lang="zh-CN" altLang="en-US"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全开放</a:t>
            </a:r>
            <a:endParaRPr kumimoji="0" lang="en-US" altLang="zh-CN" sz="1799"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9" name="矩形 8"/>
          <p:cNvSpPr/>
          <p:nvPr/>
        </p:nvSpPr>
        <p:spPr>
          <a:xfrm>
            <a:off x="2309282" y="2246775"/>
            <a:ext cx="9016214" cy="645447"/>
          </a:xfrm>
          <a:prstGeom prst="rect">
            <a:avLst/>
          </a:prstGeom>
        </p:spPr>
        <p:txBody>
          <a:bodyPr wrap="square">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17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openGauss</a:t>
            </a:r>
            <a:r>
              <a:rPr kumimoji="0" lang="zh-CN" altLang="en-US" sz="17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提供面向多核的极致性能、全链路的业务和数据安全、基于</a:t>
            </a:r>
            <a:r>
              <a:rPr kumimoji="0" lang="en-US" altLang="zh-CN" sz="17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AI</a:t>
            </a:r>
            <a:r>
              <a:rPr kumimoji="0" lang="zh-CN" altLang="en-US" sz="17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的调优和高效运维的能力，全面友好开放</a:t>
            </a:r>
            <a:r>
              <a:rPr kumimoji="0" lang="zh-CN" altLang="en-US" sz="1799" b="1"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，共同打造</a:t>
            </a:r>
            <a:r>
              <a:rPr kumimoji="0" lang="zh-CN" altLang="en-US" sz="17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全球领先的企业级开源关系型数据库；</a:t>
            </a:r>
            <a:endParaRPr kumimoji="0" lang="en-US" altLang="zh-CN" sz="17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0" name="矩形 9"/>
          <p:cNvSpPr/>
          <p:nvPr/>
        </p:nvSpPr>
        <p:spPr>
          <a:xfrm>
            <a:off x="3959969" y="1349744"/>
            <a:ext cx="4314001" cy="506677"/>
          </a:xfrm>
          <a:prstGeom prst="rect">
            <a:avLst/>
          </a:prstGeom>
        </p:spPr>
        <p:txBody>
          <a:bodyPr wrap="none">
            <a:spAutoFit/>
          </a:bodyPr>
          <a:lstStyle/>
          <a:p>
            <a:pPr marL="0" marR="0" lvl="0" indent="0" algn="l" defTabSz="914478" rtl="0" eaLnBrk="1" fontAlgn="auto" latinLnBrk="0" hangingPunct="1">
              <a:lnSpc>
                <a:spcPct val="150000"/>
              </a:lnSpc>
              <a:spcBef>
                <a:spcPts val="0"/>
              </a:spcBef>
              <a:spcAft>
                <a:spcPts val="0"/>
              </a:spcAft>
              <a:buClrTx/>
              <a:buSzTx/>
              <a:buFontTx/>
              <a:buNone/>
              <a:tabLst/>
              <a:defRPr/>
            </a:pPr>
            <a:r>
              <a:rPr kumimoji="0" lang="zh-CN" altLang="en-US" sz="19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把企业级</a:t>
            </a:r>
            <a:r>
              <a:rPr kumimoji="0" lang="zh-CN" altLang="en-US" sz="1999" b="1" i="0" u="none" strike="noStrike" kern="120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数据库能力</a:t>
            </a:r>
            <a:r>
              <a:rPr kumimoji="0" lang="zh-CN" altLang="en-US" sz="19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带给用户和伙伴</a:t>
            </a:r>
            <a:endParaRPr kumimoji="0" lang="en-US" altLang="zh-CN" sz="1999" b="1"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9" name="TextBox 12"/>
          <p:cNvSpPr txBox="1"/>
          <p:nvPr/>
        </p:nvSpPr>
        <p:spPr>
          <a:xfrm>
            <a:off x="4649093" y="3583592"/>
            <a:ext cx="2148954" cy="21822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marR="0" lvl="1" indent="-215914" algn="l" defTabSz="299651" rtl="0" eaLnBrk="1" fontAlgn="auto" latinLnBrk="0" hangingPunct="1">
              <a:lnSpc>
                <a:spcPct val="13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业务无忧，故障切换时间</a:t>
            </a:r>
            <a:r>
              <a:rPr kumimoji="0" lang="en-US" altLang="zh-CN" sz="1399" b="0" i="0" u="none" strike="noStrike" kern="1200" cap="none" spc="0" normalizeH="0" baseline="0" noProof="0" dirty="0" smtClean="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RTO&lt;10 s</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3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精细安全管理</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：细粒度访问控制、</a:t>
            </a: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多维度审计</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3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全方位数据保护：存储</a:t>
            </a:r>
            <a:r>
              <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&amp;</a:t>
            </a: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传输</a:t>
            </a:r>
            <a:r>
              <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&amp;</a:t>
            </a: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导出加密</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动态脱敏</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全密态</a:t>
            </a:r>
            <a:r>
              <a:rPr kumimoji="0" lang="zh-CN" altLang="zh-CN" sz="1399" b="0" i="0" u="none" strike="noStrike" kern="1200" cap="none" spc="0" normalizeH="0" baseline="0" noProof="0" dirty="0" smtClean="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计算</a:t>
            </a:r>
            <a:r>
              <a:rPr kumimoji="0" lang="zh-CN" altLang="en-US" sz="1399" b="0" i="0" u="none" strike="noStrike" kern="1200" cap="none" spc="0" normalizeH="0" baseline="0" noProof="0" dirty="0" smtClean="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0" name="TextBox 11"/>
          <p:cNvSpPr txBox="1"/>
          <p:nvPr/>
        </p:nvSpPr>
        <p:spPr>
          <a:xfrm>
            <a:off x="7046912" y="3561335"/>
            <a:ext cx="2097956" cy="25487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marR="0" lvl="0" indent="-215914" algn="l" defTabSz="299651" rtl="0" eaLnBrk="1" fontAlgn="auto" latinLnBrk="0" hangingPunct="1">
              <a:lnSpc>
                <a:spcPct val="12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基于</a:t>
            </a:r>
            <a:r>
              <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AI</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的智能参数调优，提供</a:t>
            </a:r>
            <a:r>
              <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AI</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参数自动推荐；</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2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慢</a:t>
            </a:r>
            <a:r>
              <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SQL</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诊断，多维性能自监控视图，实时掌控系统性能表现；</a:t>
            </a:r>
            <a:endPar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2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提供在线自学习的</a:t>
            </a:r>
            <a:r>
              <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SQL</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时间预测、快速定位，急速调</a:t>
            </a:r>
            <a:r>
              <a:rPr kumimoji="0" lang="zh-CN" altLang="en-US" sz="1399"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优。</a:t>
            </a:r>
            <a:endPar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7" name="TextBox 11"/>
          <p:cNvSpPr txBox="1"/>
          <p:nvPr/>
        </p:nvSpPr>
        <p:spPr>
          <a:xfrm>
            <a:off x="2271752" y="3617574"/>
            <a:ext cx="2273617" cy="23148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marR="0" lvl="1"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zh-CN"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两路鲲鹏性能</a:t>
            </a:r>
            <a:r>
              <a:rPr kumimoji="0" lang="en-US" altLang="zh-CN"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150</a:t>
            </a:r>
            <a:r>
              <a:rPr kumimoji="0" lang="zh-CN" altLang="zh-CN"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万</a:t>
            </a:r>
            <a:r>
              <a:rPr kumimoji="0" lang="en-US" altLang="zh-CN"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tpmC</a:t>
            </a: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1"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面向多核架构的并发控制技术；</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1"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en-US" altLang="zh-CN" sz="1399" b="0" i="0" u="none" strike="noStrike" kern="1200" cap="none" spc="0" normalizeH="0" baseline="0" noProof="0" dirty="0" smtClean="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NUMA-Aware</a:t>
            </a:r>
            <a:r>
              <a:rPr kumimoji="0" lang="zh-CN" altLang="en-US" sz="1399" b="0" i="0" u="none" strike="noStrike" kern="1200" cap="none" spc="0" normalizeH="0" baseline="0" noProof="0" dirty="0" smtClean="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数据结构；</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1"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SQL-Bypass</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智能选路执行技术；</a:t>
            </a:r>
            <a:endPar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1"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面向实时高性能场景的内存引擎。</a:t>
            </a:r>
            <a:endParaRPr kumimoji="0" lang="en-US" altLang="zh-CN" sz="13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1" name="TextBox 12"/>
          <p:cNvSpPr txBox="1"/>
          <p:nvPr/>
        </p:nvSpPr>
        <p:spPr>
          <a:xfrm>
            <a:off x="9362419" y="3583835"/>
            <a:ext cx="2020654" cy="223785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marR="0" lvl="0"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采用木兰宽松许可证协议，</a:t>
            </a:r>
            <a:r>
              <a:rPr kumimoji="0" lang="zh-CN"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允许</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对</a:t>
            </a:r>
            <a:r>
              <a:rPr kumimoji="0" lang="zh-CN"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代码自由修改，</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使用、</a:t>
            </a:r>
            <a:r>
              <a:rPr kumimoji="0" lang="zh-CN"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引用</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数据库内核能力完全开放；</a:t>
            </a:r>
            <a:endPar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开放</a:t>
            </a:r>
            <a:r>
              <a:rPr kumimoji="0" lang="zh-CN"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运维监控、开发和迁移工具</a:t>
            </a: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kumimoji="0" lang="en-US" altLang="zh-CN"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215914" marR="0" lvl="0" indent="-215914" algn="l" defTabSz="299651" rtl="0" eaLnBrk="1" fontAlgn="auto" latinLnBrk="0" hangingPunct="1">
              <a:lnSpc>
                <a:spcPct val="100000"/>
              </a:lnSpc>
              <a:spcBef>
                <a:spcPts val="600"/>
              </a:spcBef>
              <a:spcAft>
                <a:spcPts val="0"/>
              </a:spcAft>
              <a:buClr>
                <a:srgbClr val="FFFFFF">
                  <a:lumMod val="50000"/>
                </a:srgbClr>
              </a:buClr>
              <a:buSzPct val="70000"/>
              <a:buFont typeface="Wingdings" panose="05000000000000000000" pitchFamily="2" charset="2"/>
              <a:buChar char="Ø"/>
              <a:tabLst/>
              <a:defRPr/>
            </a:pPr>
            <a:r>
              <a:rPr kumimoji="0" lang="zh-CN" altLang="en-US" sz="1399"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开放伙伴认证、培训体系及高校</a:t>
            </a:r>
            <a:r>
              <a:rPr kumimoji="0" lang="zh-CN" altLang="en-US" sz="1399"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课程。</a:t>
            </a:r>
            <a:endParaRPr kumimoji="0" lang="en-US" altLang="zh-CN" sz="1399" b="0"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 name="文本框 1"/>
          <p:cNvSpPr txBox="1"/>
          <p:nvPr/>
        </p:nvSpPr>
        <p:spPr>
          <a:xfrm>
            <a:off x="1889749" y="3639981"/>
            <a:ext cx="389516" cy="369204"/>
          </a:xfrm>
          <a:prstGeom prst="rect">
            <a:avLst/>
          </a:prstGeom>
          <a:solidFill>
            <a:srgbClr val="FFC000"/>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7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①</a:t>
            </a:r>
          </a:p>
        </p:txBody>
      </p:sp>
      <p:sp>
        <p:nvSpPr>
          <p:cNvPr id="22" name="文本框 21"/>
          <p:cNvSpPr txBox="1"/>
          <p:nvPr/>
        </p:nvSpPr>
        <p:spPr>
          <a:xfrm>
            <a:off x="4366698" y="3617574"/>
            <a:ext cx="389516" cy="369204"/>
          </a:xfrm>
          <a:prstGeom prst="rect">
            <a:avLst/>
          </a:prstGeom>
          <a:solidFill>
            <a:srgbClr val="FFC000"/>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7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②</a:t>
            </a:r>
          </a:p>
        </p:txBody>
      </p:sp>
      <p:sp>
        <p:nvSpPr>
          <p:cNvPr id="23" name="文本框 22"/>
          <p:cNvSpPr txBox="1"/>
          <p:nvPr/>
        </p:nvSpPr>
        <p:spPr>
          <a:xfrm>
            <a:off x="6754695" y="3639981"/>
            <a:ext cx="389516" cy="369204"/>
          </a:xfrm>
          <a:prstGeom prst="rect">
            <a:avLst/>
          </a:prstGeom>
          <a:solidFill>
            <a:srgbClr val="FFC000"/>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7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③</a:t>
            </a:r>
          </a:p>
        </p:txBody>
      </p:sp>
      <p:sp>
        <p:nvSpPr>
          <p:cNvPr id="29" name="文本框 28"/>
          <p:cNvSpPr txBox="1"/>
          <p:nvPr/>
        </p:nvSpPr>
        <p:spPr>
          <a:xfrm>
            <a:off x="1881225" y="5224706"/>
            <a:ext cx="389516" cy="369204"/>
          </a:xfrm>
          <a:prstGeom prst="rect">
            <a:avLst/>
          </a:prstGeom>
          <a:solidFill>
            <a:srgbClr val="FFC000"/>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7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④</a:t>
            </a:r>
          </a:p>
        </p:txBody>
      </p:sp>
      <p:sp>
        <p:nvSpPr>
          <p:cNvPr id="30" name="文本框 29"/>
          <p:cNvSpPr txBox="1"/>
          <p:nvPr/>
        </p:nvSpPr>
        <p:spPr>
          <a:xfrm>
            <a:off x="4384105" y="5224706"/>
            <a:ext cx="389516" cy="369204"/>
          </a:xfrm>
          <a:prstGeom prst="rect">
            <a:avLst/>
          </a:prstGeom>
          <a:solidFill>
            <a:srgbClr val="FFC000"/>
          </a:solidFill>
        </p:spPr>
        <p:txBody>
          <a:bodyPr wrap="squar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799" b="0"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⑤</a:t>
            </a:r>
          </a:p>
        </p:txBody>
      </p:sp>
      <p:sp>
        <p:nvSpPr>
          <p:cNvPr id="11" name="标题 10"/>
          <p:cNvSpPr>
            <a:spLocks noGrp="1"/>
          </p:cNvSpPr>
          <p:nvPr>
            <p:ph type="title"/>
          </p:nvPr>
        </p:nvSpPr>
        <p:spPr/>
        <p:txBody>
          <a:bodyPr>
            <a:normAutofit fontScale="90000"/>
          </a:bodyPr>
          <a:lstStyle/>
          <a:p>
            <a:r>
              <a:rPr lang="en-US" altLang="zh-CN" sz="3600" dirty="0" err="1" smtClean="0">
                <a:sym typeface="Huawei Sans" panose="020C0503030203020204" pitchFamily="34" charset="0"/>
              </a:rPr>
              <a:t>openGauss</a:t>
            </a:r>
            <a:r>
              <a:rPr lang="en-US" altLang="zh-CN" sz="3600" dirty="0" smtClean="0">
                <a:sym typeface="Huawei Sans" panose="020C0503030203020204" pitchFamily="34" charset="0"/>
              </a:rPr>
              <a:t> </a:t>
            </a:r>
            <a:r>
              <a:rPr lang="zh-CN" altLang="en-US" sz="3600" dirty="0" smtClean="0">
                <a:sym typeface="Huawei Sans" panose="020C0503030203020204" pitchFamily="34" charset="0"/>
              </a:rPr>
              <a:t>竞争力总览</a:t>
            </a:r>
            <a:r>
              <a:rPr lang="zh-CN" altLang="en-US" dirty="0" smtClean="0">
                <a:sym typeface="Huawei Sans" panose="020C0503030203020204" pitchFamily="34" charset="0"/>
              </a:rPr>
              <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spTree>
    <p:extLst>
      <p:ext uri="{BB962C8B-B14F-4D97-AF65-F5344CB8AC3E}">
        <p14:creationId xmlns:p14="http://schemas.microsoft.com/office/powerpoint/2010/main" val="234172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36F3D-D0C8-B447-A64B-59D377EA5296}"/>
              </a:ext>
            </a:extLst>
          </p:cNvPr>
          <p:cNvSpPr txBox="1"/>
          <p:nvPr/>
        </p:nvSpPr>
        <p:spPr>
          <a:xfrm>
            <a:off x="5658181" y="-1188256"/>
            <a:ext cx="184659" cy="528144"/>
          </a:xfrm>
          <a:prstGeom prst="rect">
            <a:avLst/>
          </a:prstGeom>
          <a:noFill/>
        </p:spPr>
        <p:txBody>
          <a:bodyPr wrap="none" rtlCol="0">
            <a:spAutoFit/>
          </a:bodyPr>
          <a:lstStyle/>
          <a:p>
            <a:pPr marL="0" marR="0" lvl="0" indent="0" algn="l" defTabSz="914478" rtl="0" eaLnBrk="1" fontAlgn="auto" latinLnBrk="0" hangingPunct="1">
              <a:lnSpc>
                <a:spcPts val="3439"/>
              </a:lnSpc>
              <a:spcBef>
                <a:spcPts val="0"/>
              </a:spcBef>
              <a:spcAft>
                <a:spcPts val="0"/>
              </a:spcAft>
              <a:buClrTx/>
              <a:buSzTx/>
              <a:buFontTx/>
              <a:buNone/>
              <a:tabLst/>
              <a:defRPr/>
            </a:pPr>
            <a:endParaRPr kumimoji="0" lang="en-US" sz="3199"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5" name="标题 4"/>
          <p:cNvSpPr>
            <a:spLocks noGrp="1"/>
          </p:cNvSpPr>
          <p:nvPr>
            <p:ph type="title"/>
          </p:nvPr>
        </p:nvSpPr>
        <p:spPr/>
        <p:txBody>
          <a:bodyPr>
            <a:noAutofit/>
          </a:bodyPr>
          <a:lstStyle/>
          <a:p>
            <a:r>
              <a:rPr lang="zh-CN" altLang="en-US" dirty="0">
                <a:sym typeface="Huawei Sans" panose="020C0503030203020204" pitchFamily="34" charset="0"/>
              </a:rPr>
              <a:t>云化数据库是</a:t>
            </a:r>
            <a:r>
              <a:rPr lang="zh-CN" altLang="en-US" dirty="0" smtClean="0">
                <a:sym typeface="Huawei Sans" panose="020C0503030203020204" pitchFamily="34" charset="0"/>
              </a:rPr>
              <a:t>大势所趋 </a:t>
            </a:r>
            <a:r>
              <a:rPr lang="en-US" altLang="zh-CN" dirty="0" smtClean="0">
                <a:sym typeface="Huawei Sans" panose="020C0503030203020204" pitchFamily="34" charset="0"/>
              </a:rPr>
              <a:t>(1)</a:t>
            </a:r>
            <a:r>
              <a:rPr lang="zh-CN" altLang="en-US" dirty="0">
                <a:sym typeface="Huawei Sans" panose="020C0503030203020204" pitchFamily="34" charset="0"/>
              </a:rPr>
              <a:t/>
            </a:r>
            <a:br>
              <a:rPr lang="zh-CN" altLang="en-US" dirty="0">
                <a:sym typeface="Huawei Sans" panose="020C0503030203020204" pitchFamily="34" charset="0"/>
              </a:rPr>
            </a:br>
            <a:endParaRPr lang="zh-CN" altLang="en-US" dirty="0">
              <a:sym typeface="Huawei Sans" panose="020C0503030203020204" pitchFamily="34" charset="0"/>
            </a:endParaRPr>
          </a:p>
        </p:txBody>
      </p:sp>
      <p:graphicFrame>
        <p:nvGraphicFramePr>
          <p:cNvPr id="152" name="图表 151"/>
          <p:cNvGraphicFramePr>
            <a:graphicFrameLocks/>
          </p:cNvGraphicFramePr>
          <p:nvPr>
            <p:extLst/>
          </p:nvPr>
        </p:nvGraphicFramePr>
        <p:xfrm>
          <a:off x="2944047" y="1835461"/>
          <a:ext cx="5638250" cy="3730462"/>
        </p:xfrm>
        <a:graphic>
          <a:graphicData uri="http://schemas.openxmlformats.org/drawingml/2006/chart">
            <c:chart xmlns:c="http://schemas.openxmlformats.org/drawingml/2006/chart" xmlns:r="http://schemas.openxmlformats.org/officeDocument/2006/relationships" r:id="rId3"/>
          </a:graphicData>
        </a:graphic>
      </p:graphicFrame>
      <p:sp>
        <p:nvSpPr>
          <p:cNvPr id="154" name="文本框 153"/>
          <p:cNvSpPr txBox="1"/>
          <p:nvPr/>
        </p:nvSpPr>
        <p:spPr>
          <a:xfrm>
            <a:off x="4555154" y="1479700"/>
            <a:ext cx="3147015" cy="307648"/>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2014</a:t>
            </a:r>
            <a:r>
              <a:rPr kumimoji="0" lang="zh-CN" altLang="en-US"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年</a:t>
            </a:r>
            <a:r>
              <a:rPr kumimoji="0" lang="en-US" altLang="zh-CN"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-2018</a:t>
            </a:r>
            <a:r>
              <a:rPr kumimoji="0" lang="zh-CN" altLang="en-US" sz="1399"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年数据库市场份额变化</a:t>
            </a:r>
          </a:p>
        </p:txBody>
      </p:sp>
      <p:sp>
        <p:nvSpPr>
          <p:cNvPr id="158" name="矩形 157"/>
          <p:cNvSpPr/>
          <p:nvPr/>
        </p:nvSpPr>
        <p:spPr>
          <a:xfrm>
            <a:off x="2416629" y="5621038"/>
            <a:ext cx="6597991" cy="523220"/>
          </a:xfrm>
          <a:prstGeom prst="rect">
            <a:avLst/>
          </a:prstGeom>
        </p:spPr>
        <p:txBody>
          <a:bodyPr wrap="square">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传统线下数据库市场（以</a:t>
            </a:r>
            <a:r>
              <a:rPr kumimoji="0" lang="en-US" altLang="zh-CN" sz="1400" b="0" i="0" u="none" strike="noStrike" kern="1200" cap="none" spc="0" normalizeH="0" baseline="0" noProof="0" dirty="0" err="1">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IBM+Oracle</a:t>
            </a:r>
            <a:r>
              <a:rPr kumimoji="0" lang="zh-CN" altLang="en-US" sz="14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为代表）占比持续下滑；</a:t>
            </a:r>
            <a:endParaRPr kumimoji="0" lang="en-US" altLang="zh-CN" sz="14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2024</a:t>
            </a:r>
            <a:r>
              <a:rPr kumimoji="0" lang="zh-CN" altLang="en-US" sz="14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年，数据库市场份额会</a:t>
            </a:r>
            <a:r>
              <a:rPr kumimoji="0" lang="zh-CN" alt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达到</a:t>
            </a:r>
            <a:r>
              <a:rPr kumimoji="0" lang="en-US" altLang="zh-CN" sz="1400"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$650</a:t>
            </a:r>
            <a:r>
              <a:rPr kumimoji="0" lang="zh-CN" alt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亿</a:t>
            </a:r>
            <a:r>
              <a:rPr kumimoji="0" lang="zh-CN" altLang="en-US" sz="14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zh-CN" altLang="en-US" sz="1400"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全球</a:t>
            </a:r>
            <a:r>
              <a:rPr kumimoji="0" lang="en-US" altLang="zh-CN" sz="1400"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75%</a:t>
            </a:r>
            <a:r>
              <a:rPr kumimoji="0" lang="zh-CN" altLang="en-US" sz="1400" b="1" i="0" u="none" strike="noStrike" kern="120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数据库以云服务的方式存在</a:t>
            </a:r>
          </a:p>
        </p:txBody>
      </p:sp>
      <p:sp>
        <p:nvSpPr>
          <p:cNvPr id="159" name="右大括号 158"/>
          <p:cNvSpPr/>
          <p:nvPr/>
        </p:nvSpPr>
        <p:spPr>
          <a:xfrm>
            <a:off x="5494953" y="2909271"/>
            <a:ext cx="143960" cy="875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60" name="文本框 159"/>
          <p:cNvSpPr txBox="1"/>
          <p:nvPr/>
        </p:nvSpPr>
        <p:spPr>
          <a:xfrm>
            <a:off x="3678618" y="1539398"/>
            <a:ext cx="697627" cy="528350"/>
          </a:xfrm>
          <a:prstGeom prst="rect">
            <a:avLst/>
          </a:prstGeom>
          <a:noFill/>
        </p:spPr>
        <p:txBody>
          <a:bodyPr wrap="none" rtlCol="0">
            <a:spAutoFit/>
          </a:bodyPr>
          <a:lstStyle/>
          <a:p>
            <a:pPr marL="0" marR="0" lvl="0" indent="0" algn="l" defTabSz="914478" rtl="0" eaLnBrk="1" fontAlgn="auto" latinLnBrk="0" hangingPunct="1">
              <a:lnSpc>
                <a:spcPts val="3439"/>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$330</a:t>
            </a:r>
            <a:r>
              <a:rPr kumimoji="0" lang="zh-CN" altLang="en-US"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亿</a:t>
            </a:r>
          </a:p>
        </p:txBody>
      </p:sp>
      <p:sp>
        <p:nvSpPr>
          <p:cNvPr id="161" name="文本框 160"/>
          <p:cNvSpPr txBox="1"/>
          <p:nvPr/>
        </p:nvSpPr>
        <p:spPr>
          <a:xfrm>
            <a:off x="7636845" y="1516274"/>
            <a:ext cx="728084" cy="460254"/>
          </a:xfrm>
          <a:prstGeom prst="rect">
            <a:avLst/>
          </a:prstGeom>
          <a:noFill/>
        </p:spPr>
        <p:txBody>
          <a:bodyPr wrap="none" rtlCol="0">
            <a:spAutoFit/>
          </a:bodyPr>
          <a:lstStyle/>
          <a:p>
            <a:pPr marL="0" marR="0" lvl="0" indent="0" algn="l" defTabSz="914478" rtl="0" eaLnBrk="1" fontAlgn="auto" latinLnBrk="0" hangingPunct="1">
              <a:lnSpc>
                <a:spcPts val="3439"/>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 $400</a:t>
            </a:r>
            <a:r>
              <a:rPr kumimoji="0" lang="zh-CN" altLang="en-US"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亿</a:t>
            </a:r>
          </a:p>
        </p:txBody>
      </p:sp>
      <p:sp>
        <p:nvSpPr>
          <p:cNvPr id="163" name="Rectangle 1"/>
          <p:cNvSpPr>
            <a:spLocks noChangeArrowheads="1"/>
          </p:cNvSpPr>
          <p:nvPr/>
        </p:nvSpPr>
        <p:spPr bwMode="auto">
          <a:xfrm>
            <a:off x="8844802" y="4656420"/>
            <a:ext cx="2429690" cy="1200292"/>
          </a:xfrm>
          <a:prstGeom prst="rect">
            <a:avLst/>
          </a:prstGeom>
          <a:noFill/>
          <a:ln w="9525">
            <a:solidFill>
              <a:srgbClr val="C7000B"/>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anchor="ctr" anchorCtr="0" compatLnSpc="1">
            <a:prstTxWarp prst="textNoShape">
              <a:avLst/>
            </a:prstTxWarp>
            <a:spAutoFit/>
          </a:bodyPr>
          <a:lstStyle/>
          <a:p>
            <a:pPr marL="0" marR="0" lvl="0" indent="0" algn="l" defTabSz="914034"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国际权威研究机构Gartner</a:t>
            </a:r>
            <a:r>
              <a:rPr kumimoji="0" lang="en-US"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 2019</a:t>
            </a:r>
            <a:r>
              <a:rPr kumimoji="0" lang="zh-CN" altLang="en-US"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年</a:t>
            </a:r>
            <a:r>
              <a:rPr kumimoji="0" lang="en-US"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5</a:t>
            </a:r>
            <a:r>
              <a:rPr kumimoji="0" lang="zh-CN" altLang="en-US"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月</a:t>
            </a:r>
            <a:r>
              <a:rPr kumimoji="0" lang="zh-CN"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发布 </a:t>
            </a:r>
            <a:r>
              <a:rPr kumimoji="0" lang="zh-CN" altLang="zh-CN" sz="1200" b="0" i="0" u="none" strike="noStrike" kern="1200" cap="none" spc="0" normalizeH="0" baseline="0" noProof="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《The Future of the DatabaseManagemystem (DBMS) Market Is Clent Soud》</a:t>
            </a:r>
            <a:r>
              <a:rPr kumimoji="0" lang="zh-CN" altLang="zh-CN" sz="12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报告，鲜明指出：数据库的未来是上云</a:t>
            </a:r>
            <a:endParaRPr kumimoji="0" lang="zh-CN" altLang="zh-CN" sz="2799"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64" name="矩形 163"/>
          <p:cNvSpPr/>
          <p:nvPr/>
        </p:nvSpPr>
        <p:spPr>
          <a:xfrm>
            <a:off x="2087059" y="1082811"/>
            <a:ext cx="8540058" cy="369332"/>
          </a:xfrm>
          <a:prstGeom prst="rect">
            <a:avLst/>
          </a:prstGeom>
        </p:spPr>
        <p:txBody>
          <a:bodyPr wrap="square">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数据库技术革新正在打破现有秩序，</a:t>
            </a:r>
            <a:r>
              <a:rPr kumimoji="0" lang="zh-CN" altLang="en-US" sz="1800" b="1" i="0" u="none" strike="noStrike" kern="1200" cap="none" spc="0" normalizeH="0" baseline="0" noProof="0" dirty="0" smtClean="0">
                <a:ln>
                  <a:noFill/>
                </a:ln>
                <a:solidFill>
                  <a:srgbClr val="C7000B"/>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云化，分布式，多模处理</a:t>
            </a:r>
            <a:r>
              <a:rPr kumimoji="0" lang="zh-CN" altLang="en-US" sz="1800" b="0" i="0" u="none" strike="noStrike" kern="1200" cap="none" spc="0" normalizeH="0" baseline="0" noProof="0" dirty="0" smtClean="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是未来主要趋势</a:t>
            </a:r>
            <a:endParaRPr kumimoji="0" lang="zh-CN" altLang="en-US" sz="1800" b="0" i="0" u="none" strike="noStrike" kern="120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9" name="文本框 18"/>
          <p:cNvSpPr txBox="1"/>
          <p:nvPr/>
        </p:nvSpPr>
        <p:spPr>
          <a:xfrm>
            <a:off x="2161856" y="1479700"/>
            <a:ext cx="1407758" cy="276999"/>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kumimoji="0" lang="en-US" altLang="zh-CN" sz="1200" b="1" i="1" u="none" strike="noStrike" kern="1200" cap="none" spc="0" normalizeH="0" baseline="0" noProof="0" dirty="0">
                <a:ln>
                  <a:noFill/>
                </a:ln>
                <a:solidFill>
                  <a:srgbClr val="666666">
                    <a:lumMod val="65000"/>
                  </a:srgb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Source</a:t>
            </a:r>
            <a:r>
              <a:rPr kumimoji="0" lang="zh-CN" altLang="en-US" sz="1200" b="1" i="1" u="none" strike="noStrike" kern="1200" cap="none" spc="0" normalizeH="0" baseline="0" noProof="0" dirty="0">
                <a:ln>
                  <a:noFill/>
                </a:ln>
                <a:solidFill>
                  <a:srgbClr val="666666">
                    <a:lumMod val="65000"/>
                  </a:srgb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
            </a:r>
            <a:r>
              <a:rPr kumimoji="0" lang="en-US" altLang="zh-CN" sz="1200" b="1" i="1" u="none" strike="noStrike" kern="1200" cap="none" spc="0" normalizeH="0" baseline="0" noProof="0" dirty="0">
                <a:ln>
                  <a:noFill/>
                </a:ln>
                <a:solidFill>
                  <a:srgbClr val="666666">
                    <a:lumMod val="65000"/>
                  </a:srgb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Gartner</a:t>
            </a:r>
            <a:endParaRPr kumimoji="0" lang="zh-CN" altLang="en-US" sz="1200" b="1" i="1" u="none" strike="noStrike" kern="1200" cap="none" spc="0" normalizeH="0" baseline="0" noProof="0" dirty="0">
              <a:ln>
                <a:noFill/>
              </a:ln>
              <a:solidFill>
                <a:srgbClr val="666666">
                  <a:lumMod val="65000"/>
                </a:srgb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Tree>
    <p:extLst>
      <p:ext uri="{BB962C8B-B14F-4D97-AF65-F5344CB8AC3E}">
        <p14:creationId xmlns:p14="http://schemas.microsoft.com/office/powerpoint/2010/main" val="267337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36F3D-D0C8-B447-A64B-59D377EA5296}"/>
              </a:ext>
            </a:extLst>
          </p:cNvPr>
          <p:cNvSpPr txBox="1"/>
          <p:nvPr/>
        </p:nvSpPr>
        <p:spPr>
          <a:xfrm>
            <a:off x="5658181" y="-1188256"/>
            <a:ext cx="184659" cy="528144"/>
          </a:xfrm>
          <a:prstGeom prst="rect">
            <a:avLst/>
          </a:prstGeom>
          <a:noFill/>
        </p:spPr>
        <p:txBody>
          <a:bodyPr wrap="none" rtlCol="0">
            <a:spAutoFit/>
          </a:bodyPr>
          <a:lstStyle/>
          <a:p>
            <a:pPr>
              <a:lnSpc>
                <a:spcPts val="3439"/>
              </a:lnSpc>
            </a:pPr>
            <a:endParaRPr lang="en-US" sz="31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标题 4"/>
          <p:cNvSpPr>
            <a:spLocks noGrp="1"/>
          </p:cNvSpPr>
          <p:nvPr>
            <p:ph type="title"/>
          </p:nvPr>
        </p:nvSpPr>
        <p:spPr/>
        <p:txBody>
          <a:bodyPr>
            <a:normAutofit fontScale="90000"/>
          </a:bodyPr>
          <a:lstStyle/>
          <a:p>
            <a:r>
              <a:rPr lang="zh-CN" altLang="en-US" sz="3600" dirty="0" smtClean="0">
                <a:sym typeface="Huawei Sans" panose="020C0503030203020204" pitchFamily="34" charset="0"/>
              </a:rPr>
              <a:t>云化数据库是大势所趋 </a:t>
            </a:r>
            <a:r>
              <a:rPr lang="en-US" altLang="zh-CN" sz="3600" dirty="0" smtClean="0">
                <a:sym typeface="Huawei Sans" panose="020C0503030203020204" pitchFamily="34" charset="0"/>
              </a:rPr>
              <a:t>(2)</a:t>
            </a:r>
            <a:r>
              <a:rPr lang="zh-CN" altLang="en-US" dirty="0" smtClean="0">
                <a:sym typeface="Huawei Sans" panose="020C0503030203020204" pitchFamily="34" charset="0"/>
              </a:rPr>
              <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graphicFrame>
        <p:nvGraphicFramePr>
          <p:cNvPr id="155" name="图表 154"/>
          <p:cNvGraphicFramePr>
            <a:graphicFrameLocks/>
          </p:cNvGraphicFramePr>
          <p:nvPr>
            <p:extLst/>
          </p:nvPr>
        </p:nvGraphicFramePr>
        <p:xfrm>
          <a:off x="2220686" y="1373084"/>
          <a:ext cx="6839170" cy="4204756"/>
        </p:xfrm>
        <a:graphic>
          <a:graphicData uri="http://schemas.openxmlformats.org/drawingml/2006/chart">
            <c:chart xmlns:c="http://schemas.openxmlformats.org/drawingml/2006/chart" xmlns:r="http://schemas.openxmlformats.org/officeDocument/2006/relationships" r:id="rId3"/>
          </a:graphicData>
        </a:graphic>
      </p:graphicFrame>
      <p:sp>
        <p:nvSpPr>
          <p:cNvPr id="156" name="文本框 155"/>
          <p:cNvSpPr txBox="1"/>
          <p:nvPr/>
        </p:nvSpPr>
        <p:spPr>
          <a:xfrm>
            <a:off x="4057736" y="1085675"/>
            <a:ext cx="3828292" cy="307648"/>
          </a:xfrm>
          <a:prstGeom prst="rect">
            <a:avLst/>
          </a:prstGeom>
          <a:noFill/>
        </p:spPr>
        <p:txBody>
          <a:bodyPr wrap="none" rtlCol="0">
            <a:spAutoFit/>
          </a:bodyPr>
          <a:lstStyle/>
          <a:p>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2014</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-2018</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年数据库市场</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Leader</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收入及增速</a:t>
            </a:r>
          </a:p>
        </p:txBody>
      </p:sp>
      <p:sp>
        <p:nvSpPr>
          <p:cNvPr id="157" name="文本框 156"/>
          <p:cNvSpPr txBox="1"/>
          <p:nvPr/>
        </p:nvSpPr>
        <p:spPr>
          <a:xfrm>
            <a:off x="3459889" y="1862526"/>
            <a:ext cx="1407758" cy="276999"/>
          </a:xfrm>
          <a:prstGeom prst="rect">
            <a:avLst/>
          </a:prstGeom>
          <a:noFill/>
        </p:spPr>
        <p:txBody>
          <a:bodyPr wrap="none" rtlCol="0">
            <a:spAutoFit/>
          </a:bodyPr>
          <a:lstStyle/>
          <a:p>
            <a:r>
              <a:rPr lang="en-US" altLang="zh-CN"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Source</a:t>
            </a:r>
            <a:r>
              <a:rPr lang="zh-CN" altLang="en-US"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Gartner</a:t>
            </a:r>
            <a:endParaRPr lang="zh-CN" altLang="en-US"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文本框 161"/>
          <p:cNvSpPr txBox="1"/>
          <p:nvPr/>
        </p:nvSpPr>
        <p:spPr>
          <a:xfrm>
            <a:off x="2570164" y="5673280"/>
            <a:ext cx="6252932" cy="523220"/>
          </a:xfrm>
          <a:prstGeom prst="rect">
            <a:avLst/>
          </a:prstGeom>
          <a:noFill/>
        </p:spPr>
        <p:txBody>
          <a:bodyPr wrap="square" rtlCol="0">
            <a:spAutoFit/>
          </a:bodyPr>
          <a:lstStyle/>
          <a:p>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传统厂商</a:t>
            </a:r>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Oracle</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增长停滞</a:t>
            </a:r>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VS</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云厂商</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AWS</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增速平均每年</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90% </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，营收增加</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14</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倍</a:t>
            </a:r>
          </a:p>
          <a:p>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Gartner</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预计</a:t>
            </a:r>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2024</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AWS</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的云数据库会超过</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Oracle</a:t>
            </a:r>
          </a:p>
        </p:txBody>
      </p:sp>
      <p:sp>
        <p:nvSpPr>
          <p:cNvPr id="21" name="Rectangle 1"/>
          <p:cNvSpPr>
            <a:spLocks noChangeArrowheads="1"/>
          </p:cNvSpPr>
          <p:nvPr/>
        </p:nvSpPr>
        <p:spPr bwMode="auto">
          <a:xfrm>
            <a:off x="8850214" y="4743794"/>
            <a:ext cx="2429690" cy="1200292"/>
          </a:xfrm>
          <a:prstGeom prst="rect">
            <a:avLst/>
          </a:prstGeom>
          <a:noFill/>
          <a:ln w="9525">
            <a:solidFill>
              <a:srgbClr val="C7000B"/>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anchor="ctr" anchorCtr="0" compatLnSpc="1">
            <a:prstTxWarp prst="textNoShape">
              <a:avLst/>
            </a:prstTxWarp>
            <a:spAutoFit/>
          </a:bodyPr>
          <a:lstStyle/>
          <a:p>
            <a:pPr defTabSz="914034" eaLnBrk="0" fontAlgn="base" hangingPunct="0">
              <a:spcBef>
                <a:spcPct val="0"/>
              </a:spcBef>
              <a:spcAft>
                <a:spcPct val="0"/>
              </a:spcAft>
            </a:pP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国际权威研究机构Gartner</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2019</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月</a:t>
            </a: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发布 《The Future of the DatabaseManagement System (DBMS) Market Is Cloud》报告，鲜明指出：数据库的未来是上云</a:t>
            </a:r>
            <a:endParaRPr lang="zh-CN" altLang="zh-CN" sz="2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122220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36F3D-D0C8-B447-A64B-59D377EA5296}"/>
              </a:ext>
            </a:extLst>
          </p:cNvPr>
          <p:cNvSpPr txBox="1"/>
          <p:nvPr/>
        </p:nvSpPr>
        <p:spPr>
          <a:xfrm>
            <a:off x="5658181" y="-1188256"/>
            <a:ext cx="184659" cy="528144"/>
          </a:xfrm>
          <a:prstGeom prst="rect">
            <a:avLst/>
          </a:prstGeom>
          <a:noFill/>
        </p:spPr>
        <p:txBody>
          <a:bodyPr wrap="none" rtlCol="0">
            <a:spAutoFit/>
          </a:bodyPr>
          <a:lstStyle/>
          <a:p>
            <a:pPr>
              <a:lnSpc>
                <a:spcPts val="3439"/>
              </a:lnSpc>
            </a:pPr>
            <a:endParaRPr lang="en-US" sz="31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noAutofit/>
          </a:bodyPr>
          <a:lstStyle/>
          <a:p>
            <a:r>
              <a:rPr lang="en-US" altLang="zh-CN" b="1" kern="0" dirty="0" err="1" smtClean="0">
                <a:sym typeface="Huawei Sans" panose="020C0503030203020204" pitchFamily="34" charset="0"/>
              </a:rPr>
              <a:t>GaussDB</a:t>
            </a:r>
            <a:r>
              <a:rPr lang="zh-CN" altLang="en-US" b="1" kern="0" dirty="0" smtClean="0">
                <a:sym typeface="Huawei Sans" panose="020C0503030203020204" pitchFamily="34" charset="0"/>
              </a:rPr>
              <a:t>数据库升级为全场景云服务</a:t>
            </a:r>
            <a:br>
              <a:rPr lang="zh-CN" altLang="en-US" b="1" kern="0" dirty="0" smtClean="0">
                <a:sym typeface="Huawei Sans" panose="020C0503030203020204" pitchFamily="34" charset="0"/>
              </a:rPr>
            </a:br>
            <a:endParaRPr lang="zh-CN" altLang="en-US" dirty="0">
              <a:sym typeface="Huawei Sans" panose="020C0503030203020204" pitchFamily="34" charset="0"/>
            </a:endParaRPr>
          </a:p>
        </p:txBody>
      </p:sp>
      <p:pic>
        <p:nvPicPr>
          <p:cNvPr id="26" name="Picture 19" descr="\\Bchief-sever180\共享\华为\2016\6月\D-201606417-金融营销材料设计-刘泉\文件\link\组 26.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ChalkSketch/>
                    </a14:imgEffect>
                    <a14:imgEffect>
                      <a14:saturation sat="400000"/>
                    </a14:imgEffect>
                    <a14:imgEffect>
                      <a14:brightnessContrast contrast="-40000"/>
                    </a14:imgEffect>
                  </a14:imgLayer>
                </a14:imgProps>
              </a:ext>
            </a:extLst>
          </a:blip>
          <a:stretch>
            <a:fillRect/>
          </a:stretch>
        </p:blipFill>
        <p:spPr bwMode="auto">
          <a:xfrm>
            <a:off x="5172237" y="4157934"/>
            <a:ext cx="6578432" cy="1337466"/>
          </a:xfrm>
          <a:prstGeom prst="rect">
            <a:avLst/>
          </a:prstGeom>
          <a:noFill/>
          <a:ln>
            <a:noFill/>
          </a:ln>
        </p:spPr>
      </p:pic>
      <p:grpSp>
        <p:nvGrpSpPr>
          <p:cNvPr id="27" name="组合 26"/>
          <p:cNvGrpSpPr/>
          <p:nvPr/>
        </p:nvGrpSpPr>
        <p:grpSpPr>
          <a:xfrm rot="10800000">
            <a:off x="8233932" y="5895811"/>
            <a:ext cx="647747" cy="135487"/>
            <a:chOff x="4609795" y="2404460"/>
            <a:chExt cx="1963650" cy="135540"/>
          </a:xfrm>
        </p:grpSpPr>
        <p:cxnSp>
          <p:nvCxnSpPr>
            <p:cNvPr id="28" name="直接连接符 27"/>
            <p:cNvCxnSpPr/>
            <p:nvPr/>
          </p:nvCxnSpPr>
          <p:spPr>
            <a:xfrm>
              <a:off x="4609795" y="2540000"/>
              <a:ext cx="196365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609795" y="2404460"/>
              <a:ext cx="196365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609795" y="2438345"/>
              <a:ext cx="1963650" cy="0"/>
            </a:xfrm>
            <a:prstGeom prst="line">
              <a:avLst/>
            </a:prstGeom>
            <a:ln w="317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09795" y="2472230"/>
              <a:ext cx="1963650" cy="0"/>
            </a:xfrm>
            <a:prstGeom prst="line">
              <a:avLst/>
            </a:prstGeom>
            <a:ln w="317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09795" y="2506115"/>
              <a:ext cx="1963650" cy="0"/>
            </a:xfrm>
            <a:prstGeom prst="line">
              <a:avLst/>
            </a:prstGeom>
            <a:ln w="317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7D749A12-10A5-42DE-BF4D-61C544A82A70}"/>
              </a:ext>
            </a:extLst>
          </p:cNvPr>
          <p:cNvGrpSpPr/>
          <p:nvPr/>
        </p:nvGrpSpPr>
        <p:grpSpPr>
          <a:xfrm>
            <a:off x="6330472" y="5085100"/>
            <a:ext cx="1764428" cy="1055884"/>
            <a:chOff x="8605694" y="5256615"/>
            <a:chExt cx="8215553" cy="4672038"/>
          </a:xfrm>
        </p:grpSpPr>
        <p:sp>
          <p:nvSpPr>
            <p:cNvPr id="34" name="Freeform 8"/>
            <p:cNvSpPr/>
            <p:nvPr/>
          </p:nvSpPr>
          <p:spPr>
            <a:xfrm>
              <a:off x="8605694"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FFFFFF">
                    <a:alpha val="0"/>
                  </a:srgbClr>
                </a:gs>
                <a:gs pos="100000">
                  <a:srgbClr val="FFFFFF">
                    <a:alpha val="19587"/>
                  </a:srgbClr>
                </a:gs>
              </a:gsLst>
              <a:lin ang="2700000" scaled="1"/>
              <a:tileRect/>
            </a:gradFill>
            <a:ln w="12700" cap="flat">
              <a:solidFill>
                <a:srgbClr val="C7000B"/>
              </a:solidFill>
              <a:miter lim="400000"/>
            </a:ln>
            <a:effectLst/>
          </p:spPr>
          <p:txBody>
            <a:bodyPr wrap="square" lIns="71409" tIns="71409" rIns="71409" bIns="71409" numCol="1" anchor="ctr">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8">
              <a:extLst>
                <a:ext uri="{FF2B5EF4-FFF2-40B4-BE49-F238E27FC236}">
                  <a16:creationId xmlns:a16="http://schemas.microsoft.com/office/drawing/2014/main" id="{2676141E-2436-4E3C-AB38-4EA03532727E}"/>
                </a:ext>
              </a:extLst>
            </p:cNvPr>
            <p:cNvSpPr/>
            <p:nvPr/>
          </p:nvSpPr>
          <p:spPr>
            <a:xfrm>
              <a:off x="8733038"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noFill/>
            <a:ln w="6350">
              <a:solidFill>
                <a:srgbClr val="C7000B"/>
              </a:solidFill>
              <a:miter lim="400000"/>
            </a:ln>
          </p:spPr>
          <p:txBody>
            <a:bodyPr rot="0" spcFirstLastPara="0" vertOverflow="overflow" horzOverflow="overflow" vert="horz" wrap="square" lIns="71409" tIns="71409" rIns="71409" bIns="71409" numCol="1" spcCol="0" rtlCol="0" fromWordArt="0" anchor="ctr" anchorCtr="0" forceAA="0" compatLnSpc="1">
              <a:prstTxWarp prst="textNoShape">
                <a:avLst/>
              </a:prstTxWarp>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6" name="组合 35">
            <a:extLst>
              <a:ext uri="{FF2B5EF4-FFF2-40B4-BE49-F238E27FC236}">
                <a16:creationId xmlns:a16="http://schemas.microsoft.com/office/drawing/2014/main" id="{7D749A12-10A5-42DE-BF4D-61C544A82A70}"/>
              </a:ext>
            </a:extLst>
          </p:cNvPr>
          <p:cNvGrpSpPr/>
          <p:nvPr/>
        </p:nvGrpSpPr>
        <p:grpSpPr>
          <a:xfrm>
            <a:off x="9049803" y="5094183"/>
            <a:ext cx="1764428" cy="1055884"/>
            <a:chOff x="8605694" y="5256615"/>
            <a:chExt cx="8215553" cy="4672038"/>
          </a:xfrm>
        </p:grpSpPr>
        <p:sp>
          <p:nvSpPr>
            <p:cNvPr id="37" name="Freeform 8"/>
            <p:cNvSpPr/>
            <p:nvPr/>
          </p:nvSpPr>
          <p:spPr>
            <a:xfrm>
              <a:off x="8605694"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FFFFFF">
                    <a:alpha val="0"/>
                  </a:srgbClr>
                </a:gs>
                <a:gs pos="100000">
                  <a:srgbClr val="FFFFFF">
                    <a:alpha val="19587"/>
                  </a:srgbClr>
                </a:gs>
              </a:gsLst>
              <a:lin ang="2700000" scaled="1"/>
              <a:tileRect/>
            </a:gradFill>
            <a:ln w="12700" cap="flat">
              <a:solidFill>
                <a:srgbClr val="C7000B"/>
              </a:solidFill>
              <a:miter lim="400000"/>
            </a:ln>
            <a:effectLst/>
          </p:spPr>
          <p:txBody>
            <a:bodyPr wrap="square" lIns="71409" tIns="71409" rIns="71409" bIns="71409" numCol="1" anchor="ctr">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Freeform 8">
              <a:extLst>
                <a:ext uri="{FF2B5EF4-FFF2-40B4-BE49-F238E27FC236}">
                  <a16:creationId xmlns:a16="http://schemas.microsoft.com/office/drawing/2014/main" id="{2676141E-2436-4E3C-AB38-4EA03532727E}"/>
                </a:ext>
              </a:extLst>
            </p:cNvPr>
            <p:cNvSpPr/>
            <p:nvPr/>
          </p:nvSpPr>
          <p:spPr>
            <a:xfrm>
              <a:off x="8733038"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noFill/>
            <a:ln w="6350">
              <a:solidFill>
                <a:srgbClr val="C7000B"/>
              </a:solidFill>
              <a:miter lim="400000"/>
            </a:ln>
          </p:spPr>
          <p:txBody>
            <a:bodyPr rot="0" spcFirstLastPara="0" vertOverflow="overflow" horzOverflow="overflow" vert="horz" wrap="square" lIns="71409" tIns="71409" rIns="71409" bIns="71409" numCol="1" spcCol="0" rtlCol="0" fromWordArt="0" anchor="ctr" anchorCtr="0" forceAA="0" compatLnSpc="1">
              <a:prstTxWarp prst="textNoShape">
                <a:avLst/>
              </a:prstTxWarp>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文本框 38"/>
          <p:cNvSpPr txBox="1"/>
          <p:nvPr/>
        </p:nvSpPr>
        <p:spPr>
          <a:xfrm>
            <a:off x="8560587" y="5667332"/>
            <a:ext cx="2549464" cy="338422"/>
          </a:xfrm>
          <a:prstGeom prst="rect">
            <a:avLst/>
          </a:prstGeom>
          <a:noFill/>
          <a:ln>
            <a:noFill/>
          </a:ln>
        </p:spPr>
        <p:txBody>
          <a:bodyPr wrap="square" rtlCol="0">
            <a:spAutoFit/>
          </a:bodyPr>
          <a:lstStyle/>
          <a:p>
            <a:pPr algn="ctr" defTabSz="914034">
              <a:defRPr/>
            </a:pPr>
            <a:r>
              <a:rPr lang="zh-CN" altLang="en-US" sz="1599" b="1" kern="0" dirty="0">
                <a:latin typeface="Huawei Sans" panose="020C0503030203020204" pitchFamily="34" charset="0"/>
                <a:ea typeface="方正兰亭黑简体" panose="02000000000000000000" pitchFamily="2" charset="-122"/>
                <a:cs typeface="+mn-ea"/>
                <a:sym typeface="Huawei Sans" panose="020C0503030203020204" pitchFamily="34" charset="0"/>
              </a:rPr>
              <a:t>华为云</a:t>
            </a:r>
            <a:r>
              <a:rPr lang="en-US" altLang="zh-CN" sz="1599" b="1" kern="0" dirty="0">
                <a:latin typeface="Huawei Sans" panose="020C0503030203020204" pitchFamily="34" charset="0"/>
                <a:ea typeface="方正兰亭黑简体" panose="02000000000000000000" pitchFamily="2" charset="-122"/>
                <a:cs typeface="+mn-ea"/>
                <a:sym typeface="Huawei Sans" panose="020C0503030203020204" pitchFamily="34" charset="0"/>
              </a:rPr>
              <a:t>Stack</a:t>
            </a:r>
            <a:endParaRPr lang="en-US" sz="1599" b="1"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6146342" y="5588364"/>
            <a:ext cx="2001090" cy="338422"/>
          </a:xfrm>
          <a:prstGeom prst="rect">
            <a:avLst/>
          </a:prstGeom>
          <a:noFill/>
          <a:ln>
            <a:noFill/>
          </a:ln>
        </p:spPr>
        <p:txBody>
          <a:bodyPr wrap="square" rtlCol="0">
            <a:spAutoFit/>
          </a:bodyPr>
          <a:lstStyle/>
          <a:p>
            <a:pPr algn="ctr" defTabSz="914034">
              <a:defRPr/>
            </a:pPr>
            <a:r>
              <a:rPr lang="zh-CN" altLang="en-US" sz="1599" b="1" kern="0" dirty="0">
                <a:latin typeface="Huawei Sans" panose="020C0503030203020204" pitchFamily="34" charset="0"/>
                <a:ea typeface="方正兰亭黑简体" panose="02000000000000000000" pitchFamily="2" charset="-122"/>
                <a:cs typeface="+mn-ea"/>
                <a:sym typeface="Huawei Sans" panose="020C0503030203020204" pitchFamily="34" charset="0"/>
              </a:rPr>
              <a:t>华为云</a:t>
            </a:r>
            <a:endParaRPr lang="en-US" altLang="zh-CN" sz="1599" b="1"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文本框 39"/>
          <p:cNvSpPr txBox="1"/>
          <p:nvPr/>
        </p:nvSpPr>
        <p:spPr>
          <a:xfrm>
            <a:off x="6869460" y="4535188"/>
            <a:ext cx="2921668" cy="405371"/>
          </a:xfrm>
          <a:prstGeom prst="rect">
            <a:avLst/>
          </a:prstGeom>
          <a:ln w="12700">
            <a:miter lim="400000"/>
          </a:ln>
          <a:extLst>
            <a:ext uri="{C572A759-6A51-4108-AA02-DFA0A04FC94B}">
              <ma14:wrappingTextBoxFlag xmlns="" xmlns:ma14="http://schemas.microsoft.com/office/mac/drawingml/2011/main" val="1"/>
            </a:ext>
          </a:extLst>
        </p:spPr>
        <p:txBody>
          <a:bodyPr wrap="square" lIns="48389" tIns="48389" rIns="48389" bIns="48389">
            <a:spAutoFit/>
          </a:bodyPr>
          <a:lstStyle/>
          <a:p>
            <a:pPr algn="ctr" defTabSz="1187323">
              <a:defRPr sz="2800">
                <a:solidFill>
                  <a:srgbClr val="FFFFFF"/>
                </a:solidFill>
                <a:latin typeface="FZLanTingHeiS-R-GB"/>
                <a:ea typeface="FZLanTingHeiS-R-GB"/>
                <a:cs typeface="FZLanTingHeiS-R-GB"/>
                <a:sym typeface="FZLanTingHeiS-R-GB"/>
              </a:defRPr>
            </a:pPr>
            <a:r>
              <a:rPr lang="en-US" altLang="zh-CN" sz="1999" b="1" dirty="0" err="1">
                <a:solidFill>
                  <a:srgbClr val="C7000B"/>
                </a:solidFill>
                <a:latin typeface="Huawei Sans" panose="020C0503030203020204" pitchFamily="34" charset="0"/>
                <a:ea typeface="方正兰亭黑简体" panose="02000000000000000000" pitchFamily="2" charset="-122"/>
                <a:cs typeface="Arial"/>
                <a:sym typeface="Huawei Sans" panose="020C0503030203020204" pitchFamily="34" charset="0"/>
              </a:rPr>
              <a:t>GaussDB</a:t>
            </a:r>
            <a:r>
              <a:rPr lang="zh-CN" altLang="en-US" sz="1999" b="1" dirty="0">
                <a:solidFill>
                  <a:srgbClr val="C7000B"/>
                </a:solidFill>
                <a:latin typeface="Huawei Sans" panose="020C0503030203020204" pitchFamily="34" charset="0"/>
                <a:ea typeface="方正兰亭黑简体" panose="02000000000000000000" pitchFamily="2" charset="-122"/>
                <a:cs typeface="Arial"/>
                <a:sym typeface="Huawei Sans" panose="020C0503030203020204" pitchFamily="34" charset="0"/>
              </a:rPr>
              <a:t>全场景服务</a:t>
            </a:r>
            <a:endParaRPr lang="en-US" altLang="zh-CN" sz="1999" b="1" dirty="0">
              <a:solidFill>
                <a:srgbClr val="C7000B"/>
              </a:solidFill>
              <a:latin typeface="Huawei Sans" panose="020C0503030203020204" pitchFamily="34" charset="0"/>
              <a:ea typeface="方正兰亭黑简体" panose="02000000000000000000" pitchFamily="2" charset="-122"/>
              <a:cs typeface="Arial"/>
              <a:sym typeface="Huawei Sans" panose="020C0503030203020204" pitchFamily="34" charset="0"/>
            </a:endParaRPr>
          </a:p>
        </p:txBody>
      </p:sp>
      <p:sp>
        <p:nvSpPr>
          <p:cNvPr id="52" name="Freeform 93"/>
          <p:cNvSpPr/>
          <p:nvPr/>
        </p:nvSpPr>
        <p:spPr>
          <a:xfrm rot="5400000">
            <a:off x="2946464" y="2879570"/>
            <a:ext cx="2007533" cy="689765"/>
          </a:xfrm>
          <a:custGeom>
            <a:avLst/>
            <a:gdLst/>
            <a:ahLst/>
            <a:cxnLst>
              <a:cxn ang="0">
                <a:pos x="wd2" y="hd2"/>
              </a:cxn>
              <a:cxn ang="5400000">
                <a:pos x="wd2" y="hd2"/>
              </a:cxn>
              <a:cxn ang="10800000">
                <a:pos x="wd2" y="hd2"/>
              </a:cxn>
              <a:cxn ang="16200000">
                <a:pos x="wd2" y="hd2"/>
              </a:cxn>
            </a:cxnLst>
            <a:rect l="0" t="0" r="r" b="b"/>
            <a:pathLst>
              <a:path w="21600" h="21600" extrusionOk="0">
                <a:moveTo>
                  <a:pt x="13305" y="8800"/>
                </a:moveTo>
                <a:cubicBezTo>
                  <a:pt x="14900" y="8800"/>
                  <a:pt x="14900" y="8800"/>
                  <a:pt x="14900" y="8800"/>
                </a:cubicBezTo>
                <a:cubicBezTo>
                  <a:pt x="11009" y="0"/>
                  <a:pt x="11009" y="0"/>
                  <a:pt x="11009" y="0"/>
                </a:cubicBezTo>
                <a:cubicBezTo>
                  <a:pt x="7023" y="8800"/>
                  <a:pt x="7023" y="8800"/>
                  <a:pt x="7023" y="8800"/>
                </a:cubicBezTo>
                <a:cubicBezTo>
                  <a:pt x="8712" y="8800"/>
                  <a:pt x="8712" y="8800"/>
                  <a:pt x="8712" y="8800"/>
                </a:cubicBezTo>
                <a:cubicBezTo>
                  <a:pt x="8579" y="11200"/>
                  <a:pt x="6928" y="20000"/>
                  <a:pt x="0" y="21600"/>
                </a:cubicBezTo>
                <a:cubicBezTo>
                  <a:pt x="21600" y="21600"/>
                  <a:pt x="21600" y="21600"/>
                  <a:pt x="21600" y="21600"/>
                </a:cubicBezTo>
                <a:cubicBezTo>
                  <a:pt x="21600" y="21600"/>
                  <a:pt x="14520" y="19733"/>
                  <a:pt x="13305" y="8800"/>
                </a:cubicBezTo>
                <a:close/>
              </a:path>
            </a:pathLst>
          </a:custGeom>
          <a:solidFill>
            <a:srgbClr val="DDDDDD"/>
          </a:solidFill>
          <a:ln w="12700">
            <a:miter lim="400000"/>
          </a:ln>
        </p:spPr>
        <p:txBody>
          <a:bodyPr lIns="45689" rIns="45689" anchor="ctr"/>
          <a:lstStyle/>
          <a:p>
            <a:pPr algn="ctr" defTabSz="913852">
              <a:defRPr sz="1000">
                <a:solidFill>
                  <a:srgbClr val="FFFFFF"/>
                </a:solidFill>
              </a:defRPr>
            </a:pPr>
            <a:endParaRPr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731837" y="2220685"/>
            <a:ext cx="2846165" cy="2007533"/>
          </a:xfrm>
          <a:prstGeom prst="rect">
            <a:avLst/>
          </a:prstGeom>
          <a:solidFill>
            <a:srgbClr val="E0E0E0"/>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336"/>
          <p:cNvSpPr txBox="1"/>
          <p:nvPr/>
        </p:nvSpPr>
        <p:spPr>
          <a:xfrm>
            <a:off x="726228" y="2344128"/>
            <a:ext cx="2685860" cy="246125"/>
          </a:xfrm>
          <a:prstGeom prst="rect">
            <a:avLst/>
          </a:prstGeom>
          <a:noFill/>
          <a:ln w="12700">
            <a:noFill/>
          </a:ln>
        </p:spPr>
        <p:txBody>
          <a:bodyPr wrap="square" lIns="0" tIns="0" rIns="0" bIns="0" rtlCol="0">
            <a:spAutoFit/>
          </a:bodyPr>
          <a:lstStyle/>
          <a:p>
            <a:pPr algn="ctr" defTabSz="1218590"/>
            <a:r>
              <a:rPr lang="zh-CN" altLang="en-US" sz="1599"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关系型数据库</a:t>
            </a:r>
            <a:endParaRPr lang="en-US" altLang="zh-CN" sz="1599"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aphicFrame>
        <p:nvGraphicFramePr>
          <p:cNvPr id="55" name="表格 54"/>
          <p:cNvGraphicFramePr>
            <a:graphicFrameLocks noGrp="1"/>
          </p:cNvGraphicFramePr>
          <p:nvPr>
            <p:extLst/>
          </p:nvPr>
        </p:nvGraphicFramePr>
        <p:xfrm>
          <a:off x="805219" y="2606457"/>
          <a:ext cx="2717394" cy="1381434"/>
        </p:xfrm>
        <a:graphic>
          <a:graphicData uri="http://schemas.openxmlformats.org/drawingml/2006/table">
            <a:tbl>
              <a:tblPr firstRow="1" bandRow="1">
                <a:tableStyleId>{72833802-FEF1-4C79-8D5D-14CF1EAF98D9}</a:tableStyleId>
              </a:tblPr>
              <a:tblGrid>
                <a:gridCol w="627796">
                  <a:extLst>
                    <a:ext uri="{9D8B030D-6E8A-4147-A177-3AD203B41FA5}">
                      <a16:colId xmlns:a16="http://schemas.microsoft.com/office/drawing/2014/main" val="20000"/>
                    </a:ext>
                  </a:extLst>
                </a:gridCol>
                <a:gridCol w="1031510">
                  <a:extLst>
                    <a:ext uri="{9D8B030D-6E8A-4147-A177-3AD203B41FA5}">
                      <a16:colId xmlns:a16="http://schemas.microsoft.com/office/drawing/2014/main" val="20001"/>
                    </a:ext>
                  </a:extLst>
                </a:gridCol>
                <a:gridCol w="1058088">
                  <a:extLst>
                    <a:ext uri="{9D8B030D-6E8A-4147-A177-3AD203B41FA5}">
                      <a16:colId xmlns:a16="http://schemas.microsoft.com/office/drawing/2014/main" val="20002"/>
                    </a:ext>
                  </a:extLst>
                </a:gridCol>
              </a:tblGrid>
              <a:tr h="370695">
                <a:tc>
                  <a:txBody>
                    <a:bodyPr/>
                    <a:lstStyle/>
                    <a:p>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6350" cap="flat" cmpd="sng" algn="ctr">
                      <a:noFill/>
                      <a:prstDash val="solid"/>
                      <a:miter lim="800000"/>
                    </a:lnL>
                    <a:lnR w="12700" cap="flat" cmpd="sng" algn="ctr">
                      <a:no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On Premise</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r>
                        <a:rPr lang="en-US" altLang="zh-CN"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Cloud</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extLst>
                  <a:ext uri="{0D108BD9-81ED-4DB2-BD59-A6C34878D82A}">
                    <a16:rowId xmlns:a16="http://schemas.microsoft.com/office/drawing/2014/main" val="10000"/>
                  </a:ext>
                </a:extLst>
              </a:tr>
              <a:tr h="370695">
                <a:tc>
                  <a:txBody>
                    <a:bodyPr/>
                    <a:lstStyle/>
                    <a:p>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OLTP</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6350" cap="flat" cmpd="sng" algn="ctr">
                      <a:noFill/>
                      <a:prstDash val="solid"/>
                      <a:miter lim="800000"/>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T</a:t>
                      </a:r>
                      <a:endParaRPr lang="zh-CN" altLang="en-US" sz="1200" b="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T</a:t>
                      </a:r>
                      <a:endParaRPr lang="zh-CN" altLang="en-US" sz="1200" b="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extLst>
                  <a:ext uri="{0D108BD9-81ED-4DB2-BD59-A6C34878D82A}">
                    <a16:rowId xmlns:a16="http://schemas.microsoft.com/office/drawing/2014/main" val="10001"/>
                  </a:ext>
                </a:extLst>
              </a:tr>
              <a:tr h="517958">
                <a:tc>
                  <a:txBody>
                    <a:bodyPr/>
                    <a:lstStyle/>
                    <a:p>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OLAP</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6350" cap="flat" cmpd="sng" algn="ctr">
                      <a:noFill/>
                      <a:prstDash val="solid"/>
                      <a:miter lim="800000"/>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a:t>
                      </a:r>
                    </a:p>
                    <a:p>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(DWS)</a:t>
                      </a:r>
                    </a:p>
                    <a:p>
                      <a:endParaRPr lang="zh-CN" altLang="en-US" sz="1200" b="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extLst>
                  <a:ext uri="{0D108BD9-81ED-4DB2-BD59-A6C34878D82A}">
                    <a16:rowId xmlns:a16="http://schemas.microsoft.com/office/drawing/2014/main" val="10002"/>
                  </a:ext>
                </a:extLst>
              </a:tr>
            </a:tbl>
          </a:graphicData>
        </a:graphic>
      </p:graphicFrame>
      <p:sp>
        <p:nvSpPr>
          <p:cNvPr id="56" name="文本框 55"/>
          <p:cNvSpPr txBox="1"/>
          <p:nvPr/>
        </p:nvSpPr>
        <p:spPr>
          <a:xfrm>
            <a:off x="3412088" y="2975617"/>
            <a:ext cx="932045" cy="307648"/>
          </a:xfrm>
          <a:prstGeom prst="rect">
            <a:avLst/>
          </a:prstGeom>
          <a:noFill/>
        </p:spPr>
        <p:txBody>
          <a:bodyPr wrap="square" rtlCol="0">
            <a:spAutoFit/>
          </a:bodyPr>
          <a:lstStyle/>
          <a:p>
            <a:pPr algn="ctr" defTabSz="914034" fontAlgn="base">
              <a:spcBef>
                <a:spcPct val="0"/>
              </a:spcBef>
              <a:spcAft>
                <a:spcPct val="0"/>
              </a:spcAft>
            </a:pPr>
            <a:r>
              <a:rPr lang="zh-CN" altLang="en-US" sz="1399" b="1" kern="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战略升级</a:t>
            </a:r>
            <a:endPar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843103" y="5030404"/>
            <a:ext cx="2834665"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7</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大全球区域</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研究所从事基础研究</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58" name="矩形 57"/>
          <p:cNvSpPr/>
          <p:nvPr/>
        </p:nvSpPr>
        <p:spPr>
          <a:xfrm>
            <a:off x="3761830" y="5030404"/>
            <a:ext cx="2618414"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cs typeface="Helvetica Neue"/>
                <a:sym typeface="Huawei Sans" panose="020C0503030203020204" pitchFamily="34" charset="0"/>
              </a:rPr>
              <a:t>10+</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年数据库领域技术积累</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59" name="矩形 58"/>
          <p:cNvSpPr/>
          <p:nvPr/>
        </p:nvSpPr>
        <p:spPr>
          <a:xfrm>
            <a:off x="3752084" y="5518848"/>
            <a:ext cx="2618414"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30000+</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全球数据库应用量</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60" name="矩形 59"/>
          <p:cNvSpPr/>
          <p:nvPr/>
        </p:nvSpPr>
        <p:spPr>
          <a:xfrm>
            <a:off x="828175" y="5495400"/>
            <a:ext cx="2834665"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1000+</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数据库专项人才</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74" name="文本框 73"/>
          <p:cNvSpPr txBox="1"/>
          <p:nvPr/>
        </p:nvSpPr>
        <p:spPr>
          <a:xfrm>
            <a:off x="4641956" y="1518312"/>
            <a:ext cx="1548731" cy="253817"/>
          </a:xfrm>
          <a:prstGeom prst="rect">
            <a:avLst/>
          </a:prstGeom>
          <a:noFill/>
        </p:spPr>
        <p:txBody>
          <a:bodyPr wrap="square" rtlCol="0">
            <a:spAutoFit/>
          </a:bodyPr>
          <a:lstStyle/>
          <a:p>
            <a:pPr defTabSz="914034" fontAlgn="base">
              <a:spcBef>
                <a:spcPct val="0"/>
              </a:spcBef>
              <a:spcAft>
                <a:spcPct val="0"/>
              </a:spcAft>
            </a:pPr>
            <a:r>
              <a:rPr lang="zh-CN" altLang="en-US"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表示处于待规划状态</a:t>
            </a: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十字星 74"/>
          <p:cNvSpPr/>
          <p:nvPr/>
        </p:nvSpPr>
        <p:spPr>
          <a:xfrm>
            <a:off x="4344133" y="1540919"/>
            <a:ext cx="195233" cy="185257"/>
          </a:xfrm>
          <a:prstGeom prst="star4">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矩形 92"/>
          <p:cNvSpPr/>
          <p:nvPr/>
        </p:nvSpPr>
        <p:spPr>
          <a:xfrm>
            <a:off x="7226360" y="1867930"/>
            <a:ext cx="2215597" cy="2614215"/>
          </a:xfrm>
          <a:prstGeom prst="rect">
            <a:avLst/>
          </a:prstGeom>
          <a:solidFill>
            <a:srgbClr val="595757"/>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93"/>
          <p:cNvSpPr/>
          <p:nvPr/>
        </p:nvSpPr>
        <p:spPr>
          <a:xfrm>
            <a:off x="4344133" y="1875834"/>
            <a:ext cx="2803545" cy="2618671"/>
          </a:xfrm>
          <a:prstGeom prst="rect">
            <a:avLst/>
          </a:prstGeom>
          <a:solidFill>
            <a:srgbClr val="595757"/>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文本框 336"/>
          <p:cNvSpPr txBox="1"/>
          <p:nvPr/>
        </p:nvSpPr>
        <p:spPr>
          <a:xfrm>
            <a:off x="5129340" y="2071064"/>
            <a:ext cx="1640834" cy="246125"/>
          </a:xfrm>
          <a:prstGeom prst="rect">
            <a:avLst/>
          </a:prstGeom>
          <a:noFill/>
          <a:ln w="12700">
            <a:noFill/>
          </a:ln>
        </p:spPr>
        <p:txBody>
          <a:bodyPr wrap="none" lIns="0" tIns="0" rIns="0" bIns="0" rtlCol="0">
            <a:spAutoFit/>
          </a:bodyPr>
          <a:lstStyle/>
          <a:p>
            <a:pPr defTabSz="1218590"/>
            <a:r>
              <a:rPr lang="zh-CN" altLang="en-US"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关系型数据库服务</a:t>
            </a:r>
            <a:endParaRPr lang="en-US" altLang="zh-CN"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6" name="文本框 336"/>
          <p:cNvSpPr txBox="1"/>
          <p:nvPr/>
        </p:nvSpPr>
        <p:spPr>
          <a:xfrm>
            <a:off x="7426202" y="2086044"/>
            <a:ext cx="1845938" cy="246125"/>
          </a:xfrm>
          <a:prstGeom prst="rect">
            <a:avLst/>
          </a:prstGeom>
          <a:noFill/>
          <a:ln w="12700">
            <a:noFill/>
          </a:ln>
        </p:spPr>
        <p:txBody>
          <a:bodyPr wrap="none" lIns="0" tIns="0" rIns="0" bIns="0" rtlCol="0">
            <a:spAutoFit/>
          </a:bodyPr>
          <a:lstStyle/>
          <a:p>
            <a:pPr defTabSz="1218590"/>
            <a:r>
              <a:rPr lang="zh-CN" altLang="en-US"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非关系型数据库服务</a:t>
            </a:r>
            <a:endParaRPr lang="en-US" altLang="zh-CN"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7" name="文本框 96"/>
          <p:cNvSpPr txBox="1"/>
          <p:nvPr/>
        </p:nvSpPr>
        <p:spPr>
          <a:xfrm>
            <a:off x="7347548" y="3295598"/>
            <a:ext cx="2015016" cy="738279"/>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Cassandra</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文本框 97"/>
          <p:cNvSpPr txBox="1"/>
          <p:nvPr/>
        </p:nvSpPr>
        <p:spPr>
          <a:xfrm>
            <a:off x="7364455" y="2500133"/>
            <a:ext cx="2117301"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Mongo</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文本框 98"/>
          <p:cNvSpPr txBox="1"/>
          <p:nvPr/>
        </p:nvSpPr>
        <p:spPr>
          <a:xfrm>
            <a:off x="7341954" y="3956590"/>
            <a:ext cx="1937138"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a:t>
            </a: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Redis</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文本框 99"/>
          <p:cNvSpPr txBox="1"/>
          <p:nvPr/>
        </p:nvSpPr>
        <p:spPr>
          <a:xfrm>
            <a:off x="7364455" y="2895703"/>
            <a:ext cx="2065947"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Influx</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文本框 100"/>
          <p:cNvSpPr txBox="1"/>
          <p:nvPr/>
        </p:nvSpPr>
        <p:spPr>
          <a:xfrm>
            <a:off x="5038690" y="2353786"/>
            <a:ext cx="2103356"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openGauss</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文本框 101"/>
          <p:cNvSpPr txBox="1"/>
          <p:nvPr/>
        </p:nvSpPr>
        <p:spPr>
          <a:xfrm>
            <a:off x="5038690" y="3085183"/>
            <a:ext cx="2033701"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MySQL</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待发布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矩形 103"/>
          <p:cNvSpPr/>
          <p:nvPr/>
        </p:nvSpPr>
        <p:spPr>
          <a:xfrm>
            <a:off x="9543666" y="1867932"/>
            <a:ext cx="1885699" cy="2609094"/>
          </a:xfrm>
          <a:prstGeom prst="rect">
            <a:avLst/>
          </a:prstGeom>
          <a:solidFill>
            <a:srgbClr val="595757"/>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336"/>
          <p:cNvSpPr txBox="1"/>
          <p:nvPr/>
        </p:nvSpPr>
        <p:spPr>
          <a:xfrm>
            <a:off x="9768650" y="2084058"/>
            <a:ext cx="1435730" cy="246125"/>
          </a:xfrm>
          <a:prstGeom prst="rect">
            <a:avLst/>
          </a:prstGeom>
          <a:noFill/>
          <a:ln w="12700">
            <a:noFill/>
          </a:ln>
        </p:spPr>
        <p:txBody>
          <a:bodyPr wrap="none" lIns="0" tIns="0" rIns="0" bIns="0" rtlCol="0">
            <a:spAutoFit/>
          </a:bodyPr>
          <a:lstStyle/>
          <a:p>
            <a:pPr defTabSz="1218590"/>
            <a:r>
              <a:rPr lang="zh-CN" altLang="en-US"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数据库工具服务</a:t>
            </a:r>
            <a:endParaRPr lang="en-US" altLang="zh-CN"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8" name="文本框 107"/>
          <p:cNvSpPr txBox="1"/>
          <p:nvPr/>
        </p:nvSpPr>
        <p:spPr>
          <a:xfrm>
            <a:off x="4283093" y="2795547"/>
            <a:ext cx="693687" cy="307648"/>
          </a:xfrm>
          <a:prstGeom prst="rect">
            <a:avLst/>
          </a:prstGeom>
          <a:noFill/>
          <a:ln>
            <a:noFill/>
          </a:ln>
        </p:spPr>
        <p:txBody>
          <a:bodyPr wrap="square" rtlCol="0">
            <a:spAutoFit/>
          </a:bodyPr>
          <a:lstStyle/>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OLTP</a:t>
            </a:r>
          </a:p>
        </p:txBody>
      </p:sp>
      <p:sp>
        <p:nvSpPr>
          <p:cNvPr id="109" name="左大括号 108"/>
          <p:cNvSpPr/>
          <p:nvPr/>
        </p:nvSpPr>
        <p:spPr>
          <a:xfrm>
            <a:off x="4887413" y="2484889"/>
            <a:ext cx="161091" cy="92107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文本框 109"/>
          <p:cNvSpPr txBox="1"/>
          <p:nvPr/>
        </p:nvSpPr>
        <p:spPr>
          <a:xfrm>
            <a:off x="5053620" y="3669223"/>
            <a:ext cx="1760614"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(DWS</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 name="文本框 110"/>
          <p:cNvSpPr txBox="1"/>
          <p:nvPr/>
        </p:nvSpPr>
        <p:spPr>
          <a:xfrm>
            <a:off x="4329094" y="3695349"/>
            <a:ext cx="693687" cy="307648"/>
          </a:xfrm>
          <a:prstGeom prst="rect">
            <a:avLst/>
          </a:prstGeom>
          <a:noFill/>
          <a:ln>
            <a:noFill/>
          </a:ln>
        </p:spPr>
        <p:txBody>
          <a:bodyPr wrap="square" rtlCol="0">
            <a:spAutoFit/>
          </a:bodyPr>
          <a:lstStyle/>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OLAP</a:t>
            </a:r>
          </a:p>
        </p:txBody>
      </p:sp>
      <p:sp>
        <p:nvSpPr>
          <p:cNvPr id="112" name="文本框 111"/>
          <p:cNvSpPr txBox="1"/>
          <p:nvPr/>
        </p:nvSpPr>
        <p:spPr>
          <a:xfrm>
            <a:off x="9687205" y="3931448"/>
            <a:ext cx="1902811" cy="523016"/>
          </a:xfrm>
          <a:prstGeom prst="rect">
            <a:avLst/>
          </a:prstGeom>
          <a:noFill/>
          <a:ln>
            <a:noFill/>
          </a:ln>
        </p:spPr>
        <p:txBody>
          <a:bodyPr wrap="square" rtlCol="0">
            <a:spAutoFit/>
          </a:bodyPr>
          <a:lstStyle/>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数据管理服务</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DAS </a:t>
            </a: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 name="文本框 112"/>
          <p:cNvSpPr txBox="1"/>
          <p:nvPr/>
        </p:nvSpPr>
        <p:spPr>
          <a:xfrm>
            <a:off x="9687206" y="3224451"/>
            <a:ext cx="1902811" cy="523016"/>
          </a:xfrm>
          <a:prstGeom prst="rect">
            <a:avLst/>
          </a:prstGeom>
          <a:noFill/>
          <a:ln>
            <a:noFill/>
          </a:ln>
        </p:spPr>
        <p:txBody>
          <a:bodyPr wrap="square" rtlCol="0">
            <a:spAutoFit/>
          </a:bodyPr>
          <a:lstStyle/>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数据复制服务</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DRS</a:t>
            </a:r>
          </a:p>
        </p:txBody>
      </p:sp>
      <p:sp>
        <p:nvSpPr>
          <p:cNvPr id="117" name="十字星 116"/>
          <p:cNvSpPr/>
          <p:nvPr/>
        </p:nvSpPr>
        <p:spPr>
          <a:xfrm>
            <a:off x="6435838" y="3346452"/>
            <a:ext cx="299144" cy="174455"/>
          </a:xfrm>
          <a:prstGeom prst="star4">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9687204" y="2514164"/>
            <a:ext cx="1902811" cy="522964"/>
          </a:xfrm>
          <a:prstGeom prst="rect">
            <a:avLst/>
          </a:prstGeom>
          <a:noFill/>
          <a:ln>
            <a:noFill/>
          </a:ln>
        </p:spPr>
        <p:txBody>
          <a:bodyPr wrap="square" rtlCol="0">
            <a:spAutoFit/>
          </a:bodyPr>
          <a:lstStyle/>
          <a:p>
            <a:pPr defTabSz="914034">
              <a:defRPr/>
            </a:pPr>
            <a:r>
              <a:rPr lang="zh-CN" altLang="en-US"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分布式数据库中间件</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DDM</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455174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08046" y="463278"/>
            <a:ext cx="3444178"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zh-CN" altLang="en-US" dirty="0"/>
              <a:t>第一章   绪论</a:t>
            </a:r>
          </a:p>
        </p:txBody>
      </p:sp>
      <p:sp>
        <p:nvSpPr>
          <p:cNvPr id="15363" name="Text Box 3"/>
          <p:cNvSpPr txBox="1">
            <a:spLocks noChangeArrowheads="1"/>
          </p:cNvSpPr>
          <p:nvPr/>
        </p:nvSpPr>
        <p:spPr bwMode="auto">
          <a:xfrm>
            <a:off x="1808046" y="1607867"/>
            <a:ext cx="45910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600" dirty="0">
                <a:latin typeface="Arial Narrow" panose="020B0606020202030204" pitchFamily="34" charset="0"/>
                <a:ea typeface="楷体_GB2312" pitchFamily="49" charset="-122"/>
              </a:rPr>
              <a:t>1.1</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数据库系统概述</a:t>
            </a:r>
          </a:p>
          <a:p>
            <a:pPr eaLnBrk="1" hangingPunct="1"/>
            <a:r>
              <a:rPr kumimoji="1" lang="en-US" altLang="zh-CN" sz="3600" dirty="0">
                <a:latin typeface="Arial Narrow" panose="020B0606020202030204" pitchFamily="34" charset="0"/>
                <a:ea typeface="楷体_GB2312" pitchFamily="49" charset="-122"/>
              </a:rPr>
              <a:t>1.2</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数据模型</a:t>
            </a:r>
          </a:p>
          <a:p>
            <a:pPr eaLnBrk="1" hangingPunct="1"/>
            <a:r>
              <a:rPr kumimoji="1" lang="en-US" altLang="zh-CN" sz="3600" dirty="0">
                <a:latin typeface="Arial Narrow" panose="020B0606020202030204" pitchFamily="34" charset="0"/>
                <a:ea typeface="楷体_GB2312" pitchFamily="49" charset="-122"/>
              </a:rPr>
              <a:t>1.3</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数据库系统结构</a:t>
            </a:r>
          </a:p>
          <a:p>
            <a:pPr eaLnBrk="1" hangingPunct="1"/>
            <a:r>
              <a:rPr kumimoji="1" lang="en-US" altLang="zh-CN" sz="3600" dirty="0">
                <a:latin typeface="Arial Narrow" panose="020B0606020202030204" pitchFamily="34" charset="0"/>
                <a:ea typeface="楷体_GB2312" pitchFamily="49" charset="-122"/>
              </a:rPr>
              <a:t>1.4</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数据库系统的组成</a:t>
            </a:r>
          </a:p>
          <a:p>
            <a:pPr eaLnBrk="1" hangingPunct="1"/>
            <a:r>
              <a:rPr kumimoji="1" lang="en-US" altLang="zh-CN" sz="3600" dirty="0">
                <a:latin typeface="Arial Narrow" panose="020B0606020202030204" pitchFamily="34" charset="0"/>
                <a:ea typeface="楷体_GB2312" pitchFamily="49" charset="-122"/>
              </a:rPr>
              <a:t>1.5</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数据库访问过程</a:t>
            </a:r>
          </a:p>
          <a:p>
            <a:pPr eaLnBrk="1" hangingPunct="1"/>
            <a:r>
              <a:rPr kumimoji="1" lang="en-US" altLang="zh-CN" sz="3600" dirty="0">
                <a:latin typeface="Arial Narrow" panose="020B0606020202030204" pitchFamily="34" charset="0"/>
                <a:ea typeface="楷体_GB2312" pitchFamily="49" charset="-122"/>
              </a:rPr>
              <a:t>1.6</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数据库系统特点</a:t>
            </a:r>
          </a:p>
          <a:p>
            <a:pPr eaLnBrk="1" hangingPunct="1"/>
            <a:r>
              <a:rPr kumimoji="1" lang="en-US" altLang="zh-CN" sz="3600" dirty="0">
                <a:latin typeface="Arial Narrow" panose="020B0606020202030204" pitchFamily="34" charset="0"/>
                <a:ea typeface="楷体_GB2312" pitchFamily="49" charset="-122"/>
              </a:rPr>
              <a:t>1.7</a:t>
            </a:r>
            <a:r>
              <a:rPr kumimoji="1" lang="en-US" altLang="zh-CN" sz="3600" dirty="0">
                <a:latin typeface="楷体_GB2312" pitchFamily="49" charset="-122"/>
                <a:ea typeface="楷体_GB2312" pitchFamily="49" charset="-122"/>
              </a:rPr>
              <a:t> </a:t>
            </a:r>
            <a:r>
              <a:rPr kumimoji="1" lang="zh-CN" altLang="en-US" sz="3600" dirty="0">
                <a:latin typeface="楷体_GB2312" pitchFamily="49" charset="-122"/>
                <a:ea typeface="楷体_GB2312" pitchFamily="49" charset="-122"/>
              </a:rPr>
              <a:t>小结</a:t>
            </a:r>
          </a:p>
        </p:txBody>
      </p:sp>
      <p:sp>
        <p:nvSpPr>
          <p:cNvPr id="10244" name="Text Box 4"/>
          <p:cNvSpPr txBox="1">
            <a:spLocks noChangeArrowheads="1"/>
          </p:cNvSpPr>
          <p:nvPr/>
        </p:nvSpPr>
        <p:spPr bwMode="auto">
          <a:xfrm>
            <a:off x="1808046" y="1611042"/>
            <a:ext cx="6248400" cy="641350"/>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600">
                <a:solidFill>
                  <a:schemeClr val="bg1"/>
                </a:solidFill>
                <a:latin typeface="Arial Narrow" panose="020B0606020202030204" pitchFamily="34" charset="0"/>
                <a:ea typeface="楷体_GB2312" pitchFamily="49" charset="-122"/>
              </a:rPr>
              <a:t>1.1</a:t>
            </a:r>
            <a:r>
              <a:rPr kumimoji="1" lang="en-US" altLang="zh-CN" sz="3600">
                <a:solidFill>
                  <a:schemeClr val="bg1"/>
                </a:solidFill>
                <a:latin typeface="楷体_GB2312" pitchFamily="49" charset="-122"/>
                <a:ea typeface="楷体_GB2312" pitchFamily="49" charset="-122"/>
              </a:rPr>
              <a:t> </a:t>
            </a:r>
            <a:r>
              <a:rPr kumimoji="1" lang="zh-CN" altLang="en-US" sz="3600">
                <a:solidFill>
                  <a:schemeClr val="bg1"/>
                </a:solidFill>
                <a:latin typeface="楷体_GB2312" pitchFamily="49" charset="-122"/>
                <a:ea typeface="楷体_GB2312" pitchFamily="49" charset="-122"/>
              </a:rPr>
              <a:t>数据库系统概述</a:t>
            </a:r>
          </a:p>
        </p:txBody>
      </p:sp>
      <p:sp>
        <p:nvSpPr>
          <p:cNvPr id="10245" name="AutoShape 5"/>
          <p:cNvSpPr>
            <a:spLocks noChangeArrowheads="1"/>
          </p:cNvSpPr>
          <p:nvPr/>
        </p:nvSpPr>
        <p:spPr bwMode="auto">
          <a:xfrm>
            <a:off x="1185746" y="1750742"/>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0035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245"/>
                                        </p:tgtEl>
                                        <p:attrNameLst>
                                          <p:attrName>style.visibility</p:attrName>
                                        </p:attrNameLst>
                                      </p:cBhvr>
                                      <p:to>
                                        <p:strVal val="visible"/>
                                      </p:to>
                                    </p:set>
                                    <p:animEffect transition="in" filter="slide(fromLeft)">
                                      <p:cBhvr>
                                        <p:cTn id="11"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914400" y="602167"/>
            <a:ext cx="62484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 </a:t>
            </a:r>
            <a:r>
              <a:rPr lang="zh-CN" altLang="en-US" dirty="0"/>
              <a:t>数据库系统概述</a:t>
            </a:r>
          </a:p>
        </p:txBody>
      </p:sp>
      <p:sp>
        <p:nvSpPr>
          <p:cNvPr id="16387" name="Text Box 3"/>
          <p:cNvSpPr txBox="1">
            <a:spLocks noChangeArrowheads="1"/>
          </p:cNvSpPr>
          <p:nvPr/>
        </p:nvSpPr>
        <p:spPr bwMode="auto">
          <a:xfrm>
            <a:off x="914400" y="1715430"/>
            <a:ext cx="6400800"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30000"/>
              </a:lnSpc>
            </a:pPr>
            <a:r>
              <a:rPr kumimoji="1" lang="en-US" altLang="zh-CN" sz="3200" dirty="0">
                <a:latin typeface="Arial Narrow" panose="020B0606020202030204" pitchFamily="34" charset="0"/>
                <a:ea typeface="仿宋_GB2312" pitchFamily="49" charset="-122"/>
              </a:rPr>
              <a:t>1.1.1</a:t>
            </a:r>
            <a:r>
              <a:rPr kumimoji="1" lang="en-US" altLang="zh-CN" sz="3200" dirty="0">
                <a:latin typeface="仿宋_GB2312" pitchFamily="49" charset="-122"/>
                <a:ea typeface="仿宋_GB2312" pitchFamily="49" charset="-122"/>
              </a:rPr>
              <a:t> </a:t>
            </a:r>
            <a:r>
              <a:rPr kumimoji="1" lang="zh-CN" altLang="en-US" sz="3200" dirty="0">
                <a:latin typeface="仿宋_GB2312" pitchFamily="49" charset="-122"/>
                <a:ea typeface="仿宋_GB2312" pitchFamily="49" charset="-122"/>
              </a:rPr>
              <a:t>数据、数据库、数据库管</a:t>
            </a:r>
          </a:p>
          <a:p>
            <a:pPr eaLnBrk="1" hangingPunct="1">
              <a:lnSpc>
                <a:spcPct val="130000"/>
              </a:lnSpc>
            </a:pPr>
            <a:r>
              <a:rPr kumimoji="1" lang="zh-CN" altLang="en-US" sz="3200" dirty="0">
                <a:latin typeface="仿宋_GB2312" pitchFamily="49" charset="-122"/>
                <a:ea typeface="仿宋_GB2312" pitchFamily="49" charset="-122"/>
              </a:rPr>
              <a:t>     理系统、数据库系统</a:t>
            </a:r>
          </a:p>
          <a:p>
            <a:pPr eaLnBrk="1" hangingPunct="1">
              <a:lnSpc>
                <a:spcPct val="130000"/>
              </a:lnSpc>
            </a:pPr>
            <a:r>
              <a:rPr kumimoji="1" lang="en-US" altLang="zh-CN" sz="3200" dirty="0">
                <a:latin typeface="Arial Narrow" panose="020B0606020202030204" pitchFamily="34" charset="0"/>
                <a:ea typeface="仿宋_GB2312" pitchFamily="49" charset="-122"/>
              </a:rPr>
              <a:t>1.1.2</a:t>
            </a:r>
            <a:r>
              <a:rPr kumimoji="1" lang="en-US" altLang="zh-CN" sz="3200" dirty="0">
                <a:latin typeface="仿宋_GB2312" pitchFamily="49" charset="-122"/>
                <a:ea typeface="仿宋_GB2312" pitchFamily="49" charset="-122"/>
              </a:rPr>
              <a:t> </a:t>
            </a:r>
            <a:r>
              <a:rPr kumimoji="1" lang="zh-CN" altLang="en-US" sz="3200" dirty="0">
                <a:latin typeface="仿宋_GB2312" pitchFamily="49" charset="-122"/>
                <a:ea typeface="仿宋_GB2312" pitchFamily="49" charset="-122"/>
              </a:rPr>
              <a:t>数据管理技术的产生和发展</a:t>
            </a:r>
          </a:p>
          <a:p>
            <a:pPr eaLnBrk="1" hangingPunct="1">
              <a:lnSpc>
                <a:spcPct val="130000"/>
              </a:lnSpc>
            </a:pPr>
            <a:r>
              <a:rPr kumimoji="1" lang="zh-CN" altLang="en-US" sz="3200" dirty="0">
                <a:latin typeface="仿宋_GB2312" pitchFamily="49" charset="-122"/>
                <a:ea typeface="仿宋_GB2312" pitchFamily="49" charset="-122"/>
              </a:rPr>
              <a:t>     </a:t>
            </a:r>
            <a:r>
              <a:rPr kumimoji="1" lang="zh-CN" altLang="en-US" sz="3200" dirty="0">
                <a:latin typeface="宋体" panose="02010600030101010101" pitchFamily="2" charset="-122"/>
                <a:ea typeface="宋体" panose="02010600030101010101" pitchFamily="2" charset="-122"/>
              </a:rPr>
              <a:t>━ </a:t>
            </a:r>
            <a:r>
              <a:rPr kumimoji="1" lang="zh-CN" altLang="en-US" sz="3200" dirty="0">
                <a:latin typeface="仿宋_GB2312" pitchFamily="49" charset="-122"/>
                <a:ea typeface="仿宋_GB2312" pitchFamily="49" charset="-122"/>
              </a:rPr>
              <a:t>数据管理的三个阶段</a:t>
            </a:r>
          </a:p>
        </p:txBody>
      </p:sp>
    </p:spTree>
    <p:extLst>
      <p:ext uri="{BB962C8B-B14F-4D97-AF65-F5344CB8AC3E}">
        <p14:creationId xmlns:p14="http://schemas.microsoft.com/office/powerpoint/2010/main" val="2922740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82805" y="451121"/>
            <a:ext cx="7870902"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1.1.1 </a:t>
            </a:r>
            <a:r>
              <a:rPr lang="zh-CN" altLang="en-US" dirty="0"/>
              <a:t>数据、数据库、</a:t>
            </a:r>
            <a:r>
              <a:rPr lang="en-US" altLang="zh-CN" dirty="0"/>
              <a:t>DBMS</a:t>
            </a:r>
            <a:r>
              <a:rPr lang="zh-CN" altLang="en-US" dirty="0"/>
              <a:t>、</a:t>
            </a:r>
            <a:r>
              <a:rPr lang="en-US" altLang="zh-CN" dirty="0"/>
              <a:t>DBS</a:t>
            </a:r>
          </a:p>
        </p:txBody>
      </p:sp>
      <p:sp>
        <p:nvSpPr>
          <p:cNvPr id="17411" name="Text Box 3"/>
          <p:cNvSpPr txBox="1">
            <a:spLocks noChangeArrowheads="1"/>
          </p:cNvSpPr>
          <p:nvPr/>
        </p:nvSpPr>
        <p:spPr bwMode="auto">
          <a:xfrm>
            <a:off x="1949605" y="4497659"/>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(0005794, 601,  </a:t>
            </a:r>
            <a:r>
              <a:rPr kumimoji="1" lang="zh-CN" altLang="en-US" sz="2400">
                <a:latin typeface="Times New Roman" panose="02020603050405020304" pitchFamily="18" charset="0"/>
                <a:ea typeface="宋体" panose="02010600030101010101" pitchFamily="2" charset="-122"/>
              </a:rPr>
              <a:t>周  济</a:t>
            </a:r>
            <a:r>
              <a:rPr kumimoji="1" lang="en-US" altLang="zh-CN" sz="2400">
                <a:latin typeface="Times New Roman" panose="02020603050405020304" pitchFamily="18" charset="0"/>
                <a:ea typeface="宋体" panose="02010600030101010101" pitchFamily="2" charset="-122"/>
              </a:rPr>
              <a:t>,  1,  1946.08.26, 01)</a:t>
            </a:r>
          </a:p>
        </p:txBody>
      </p:sp>
      <p:sp>
        <p:nvSpPr>
          <p:cNvPr id="12292" name="Text Box 4"/>
          <p:cNvSpPr txBox="1">
            <a:spLocks noChangeArrowheads="1"/>
          </p:cNvSpPr>
          <p:nvPr/>
        </p:nvSpPr>
        <p:spPr bwMode="auto">
          <a:xfrm>
            <a:off x="1911505" y="4954859"/>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dirty="0">
                <a:solidFill>
                  <a:srgbClr val="FF0000"/>
                </a:solidFill>
                <a:latin typeface="Times New Roman" panose="02020603050405020304" pitchFamily="18" charset="0"/>
                <a:ea typeface="宋体" panose="02010600030101010101" pitchFamily="2" charset="-122"/>
              </a:rPr>
              <a:t>(</a:t>
            </a:r>
            <a:r>
              <a:rPr kumimoji="1" lang="zh-CN" altLang="en-US" sz="2400" dirty="0">
                <a:solidFill>
                  <a:srgbClr val="FF0000"/>
                </a:solidFill>
                <a:latin typeface="Times New Roman" panose="02020603050405020304" pitchFamily="18" charset="0"/>
                <a:ea typeface="宋体" panose="02010600030101010101" pitchFamily="2" charset="-122"/>
              </a:rPr>
              <a:t>工号</a:t>
            </a:r>
            <a:r>
              <a:rPr kumimoji="1" lang="en-US" altLang="zh-CN" sz="2400" dirty="0">
                <a:solidFill>
                  <a:srgbClr val="FF0000"/>
                </a:solidFill>
                <a:latin typeface="Times New Roman" panose="02020603050405020304" pitchFamily="18" charset="0"/>
                <a:ea typeface="宋体" panose="02010600030101010101" pitchFamily="2" charset="-122"/>
              </a:rPr>
              <a:t>, </a:t>
            </a:r>
            <a:r>
              <a:rPr kumimoji="1" lang="zh-CN" altLang="en-US" sz="2400" dirty="0">
                <a:solidFill>
                  <a:srgbClr val="FF0000"/>
                </a:solidFill>
                <a:latin typeface="Times New Roman" panose="02020603050405020304" pitchFamily="18" charset="0"/>
                <a:ea typeface="宋体" panose="02010600030101010101" pitchFamily="2" charset="-122"/>
              </a:rPr>
              <a:t>部门编号</a:t>
            </a:r>
            <a:r>
              <a:rPr kumimoji="1" lang="en-US" altLang="zh-CN" sz="2400" dirty="0">
                <a:solidFill>
                  <a:srgbClr val="FF0000"/>
                </a:solidFill>
                <a:latin typeface="Times New Roman" panose="02020603050405020304" pitchFamily="18" charset="0"/>
                <a:ea typeface="宋体" panose="02010600030101010101" pitchFamily="2" charset="-122"/>
              </a:rPr>
              <a:t>,</a:t>
            </a:r>
            <a:r>
              <a:rPr kumimoji="1" lang="zh-CN" altLang="en-US" sz="2400" dirty="0">
                <a:solidFill>
                  <a:srgbClr val="FF0000"/>
                </a:solidFill>
                <a:latin typeface="Times New Roman" panose="02020603050405020304" pitchFamily="18" charset="0"/>
                <a:ea typeface="宋体" panose="02010600030101010101" pitchFamily="2" charset="-122"/>
              </a:rPr>
              <a:t>姓名</a:t>
            </a:r>
            <a:r>
              <a:rPr kumimoji="1" lang="en-US" altLang="zh-CN" sz="2400" dirty="0">
                <a:solidFill>
                  <a:srgbClr val="FF0000"/>
                </a:solidFill>
                <a:latin typeface="Times New Roman" panose="02020603050405020304" pitchFamily="18" charset="0"/>
                <a:ea typeface="宋体" panose="02010600030101010101" pitchFamily="2" charset="-122"/>
              </a:rPr>
              <a:t>,</a:t>
            </a:r>
            <a:r>
              <a:rPr kumimoji="1" lang="zh-CN" altLang="en-US" sz="2400" dirty="0">
                <a:solidFill>
                  <a:srgbClr val="FF0000"/>
                </a:solidFill>
                <a:latin typeface="Times New Roman" panose="02020603050405020304" pitchFamily="18" charset="0"/>
                <a:ea typeface="宋体" panose="02010600030101010101" pitchFamily="2" charset="-122"/>
              </a:rPr>
              <a:t>性别</a:t>
            </a:r>
            <a:r>
              <a:rPr kumimoji="1" lang="en-US" altLang="zh-CN" sz="2400" dirty="0">
                <a:solidFill>
                  <a:srgbClr val="FF0000"/>
                </a:solidFill>
                <a:latin typeface="Times New Roman" panose="02020603050405020304" pitchFamily="18" charset="0"/>
                <a:ea typeface="宋体" panose="02010600030101010101" pitchFamily="2" charset="-122"/>
              </a:rPr>
              <a:t>,</a:t>
            </a:r>
            <a:r>
              <a:rPr kumimoji="1" lang="zh-CN" altLang="en-US" sz="2400" dirty="0">
                <a:solidFill>
                  <a:srgbClr val="FF0000"/>
                </a:solidFill>
                <a:latin typeface="Times New Roman" panose="02020603050405020304" pitchFamily="18" charset="0"/>
                <a:ea typeface="宋体" panose="02010600030101010101" pitchFamily="2" charset="-122"/>
              </a:rPr>
              <a:t>出生日期</a:t>
            </a:r>
            <a:r>
              <a:rPr kumimoji="1" lang="en-US" altLang="zh-CN" sz="2400" dirty="0">
                <a:solidFill>
                  <a:srgbClr val="FF0000"/>
                </a:solidFill>
                <a:latin typeface="Times New Roman" panose="02020603050405020304" pitchFamily="18" charset="0"/>
                <a:ea typeface="宋体" panose="02010600030101010101" pitchFamily="2" charset="-122"/>
              </a:rPr>
              <a:t>,</a:t>
            </a:r>
            <a:r>
              <a:rPr kumimoji="1" lang="zh-CN" altLang="en-US" sz="2400" dirty="0">
                <a:solidFill>
                  <a:srgbClr val="FF0000"/>
                </a:solidFill>
                <a:latin typeface="Times New Roman" panose="02020603050405020304" pitchFamily="18" charset="0"/>
                <a:ea typeface="宋体" panose="02010600030101010101" pitchFamily="2" charset="-122"/>
              </a:rPr>
              <a:t>民族</a:t>
            </a:r>
            <a:r>
              <a:rPr kumimoji="1" lang="en-US" altLang="zh-CN" sz="2400" dirty="0">
                <a:solidFill>
                  <a:srgbClr val="FF0000"/>
                </a:solidFill>
                <a:latin typeface="Times New Roman" panose="02020603050405020304" pitchFamily="18" charset="0"/>
                <a:ea typeface="宋体" panose="02010600030101010101" pitchFamily="2" charset="-122"/>
              </a:rPr>
              <a:t>)</a:t>
            </a:r>
          </a:p>
        </p:txBody>
      </p:sp>
      <p:sp>
        <p:nvSpPr>
          <p:cNvPr id="12293" name="AutoShape 5"/>
          <p:cNvSpPr>
            <a:spLocks noChangeArrowheads="1"/>
          </p:cNvSpPr>
          <p:nvPr/>
        </p:nvSpPr>
        <p:spPr bwMode="auto">
          <a:xfrm>
            <a:off x="4083205" y="3049859"/>
            <a:ext cx="1981200" cy="533400"/>
          </a:xfrm>
          <a:prstGeom prst="wedgeRoundRectCallout">
            <a:avLst>
              <a:gd name="adj1" fmla="val -69389"/>
              <a:gd name="adj2" fmla="val 241370"/>
              <a:gd name="adj3" fmla="val 16667"/>
            </a:avLst>
          </a:prstGeom>
          <a:gradFill rotWithShape="0">
            <a:gsLst>
              <a:gs pos="0">
                <a:srgbClr val="3333FF"/>
              </a:gs>
              <a:gs pos="100000">
                <a:srgbClr val="3366FF"/>
              </a:gs>
            </a:gsLst>
            <a:lin ang="0" scaled="1"/>
          </a:gradFill>
          <a:ln w="9525">
            <a:solidFill>
              <a:srgbClr val="FF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a:solidFill>
                  <a:schemeClr val="bg1"/>
                </a:solidFill>
                <a:latin typeface="Times New Roman" panose="02020603050405020304" pitchFamily="18" charset="0"/>
                <a:ea typeface="宋体" panose="02010600030101010101" pitchFamily="2" charset="-122"/>
              </a:rPr>
              <a:t>校办公室</a:t>
            </a:r>
          </a:p>
        </p:txBody>
      </p:sp>
      <p:sp>
        <p:nvSpPr>
          <p:cNvPr id="12294" name="AutoShape 6"/>
          <p:cNvSpPr>
            <a:spLocks noChangeArrowheads="1"/>
          </p:cNvSpPr>
          <p:nvPr/>
        </p:nvSpPr>
        <p:spPr bwMode="auto">
          <a:xfrm>
            <a:off x="7664605" y="3430859"/>
            <a:ext cx="990600" cy="533400"/>
          </a:xfrm>
          <a:prstGeom prst="wedgeRoundRectCallout">
            <a:avLst>
              <a:gd name="adj1" fmla="val -105130"/>
              <a:gd name="adj2" fmla="val 165477"/>
              <a:gd name="adj3" fmla="val 16667"/>
            </a:avLst>
          </a:prstGeom>
          <a:gradFill rotWithShape="0">
            <a:gsLst>
              <a:gs pos="0">
                <a:srgbClr val="3333FF"/>
              </a:gs>
              <a:gs pos="100000">
                <a:srgbClr val="3366FF"/>
              </a:gs>
            </a:gsLst>
            <a:lin ang="0" scaled="1"/>
          </a:gradFill>
          <a:ln w="9525">
            <a:solidFill>
              <a:srgbClr val="FF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a:solidFill>
                  <a:schemeClr val="bg1"/>
                </a:solidFill>
                <a:latin typeface="Times New Roman" panose="02020603050405020304" pitchFamily="18" charset="0"/>
                <a:ea typeface="宋体" panose="02010600030101010101" pitchFamily="2" charset="-122"/>
              </a:rPr>
              <a:t>汉族</a:t>
            </a:r>
          </a:p>
        </p:txBody>
      </p:sp>
      <p:sp>
        <p:nvSpPr>
          <p:cNvPr id="12295" name="AutoShape 7"/>
          <p:cNvSpPr>
            <a:spLocks noChangeArrowheads="1"/>
          </p:cNvSpPr>
          <p:nvPr/>
        </p:nvSpPr>
        <p:spPr bwMode="auto">
          <a:xfrm>
            <a:off x="5302405" y="3964259"/>
            <a:ext cx="685800" cy="533400"/>
          </a:xfrm>
          <a:prstGeom prst="wedgeRoundRectCallout">
            <a:avLst>
              <a:gd name="adj1" fmla="val -69907"/>
              <a:gd name="adj2" fmla="val 66667"/>
              <a:gd name="adj3" fmla="val 16667"/>
            </a:avLst>
          </a:prstGeom>
          <a:gradFill rotWithShape="0">
            <a:gsLst>
              <a:gs pos="0">
                <a:srgbClr val="3333FF"/>
              </a:gs>
              <a:gs pos="100000">
                <a:srgbClr val="3366FF"/>
              </a:gs>
            </a:gsLst>
            <a:lin ang="0" scaled="1"/>
          </a:gradFill>
          <a:ln w="9525">
            <a:solidFill>
              <a:srgbClr val="FF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a:solidFill>
                  <a:schemeClr val="bg1"/>
                </a:solidFill>
                <a:latin typeface="Times New Roman" panose="02020603050405020304" pitchFamily="18" charset="0"/>
                <a:ea typeface="宋体" panose="02010600030101010101" pitchFamily="2" charset="-122"/>
              </a:rPr>
              <a:t>男</a:t>
            </a:r>
          </a:p>
        </p:txBody>
      </p:sp>
      <p:sp>
        <p:nvSpPr>
          <p:cNvPr id="17416" name="Rectangle 21"/>
          <p:cNvSpPr>
            <a:spLocks noChangeArrowheads="1"/>
          </p:cNvSpPr>
          <p:nvPr/>
        </p:nvSpPr>
        <p:spPr bwMode="auto">
          <a:xfrm>
            <a:off x="882805" y="1221059"/>
            <a:ext cx="87264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buClr>
                <a:srgbClr val="FF0000"/>
              </a:buClr>
              <a:buFont typeface="Wingdings" panose="05000000000000000000" pitchFamily="2" charset="2"/>
              <a:buChar char="§"/>
            </a:pPr>
            <a:r>
              <a:rPr kumimoji="1" lang="zh-CN" altLang="en-US" sz="3200" dirty="0">
                <a:solidFill>
                  <a:srgbClr val="FF3300"/>
                </a:solidFill>
                <a:latin typeface="Times New Roman" panose="02020603050405020304" pitchFamily="18" charset="0"/>
                <a:ea typeface="宋体" panose="02010600030101010101" pitchFamily="2" charset="-122"/>
              </a:rPr>
              <a:t>数据（</a:t>
            </a:r>
            <a:r>
              <a:rPr kumimoji="1" lang="en-US" altLang="zh-CN" sz="3200" dirty="0">
                <a:solidFill>
                  <a:srgbClr val="FF3300"/>
                </a:solidFill>
                <a:latin typeface="Times New Roman" panose="02020603050405020304" pitchFamily="18" charset="0"/>
                <a:ea typeface="宋体" panose="02010600030101010101" pitchFamily="2" charset="-122"/>
              </a:rPr>
              <a:t>Data</a:t>
            </a:r>
            <a:r>
              <a:rPr kumimoji="1" lang="zh-CN" altLang="en-US" sz="3200" dirty="0">
                <a:solidFill>
                  <a:srgbClr val="FF3300"/>
                </a:solidFill>
                <a:latin typeface="Times New Roman" panose="02020603050405020304" pitchFamily="18" charset="0"/>
                <a:ea typeface="宋体" panose="02010600030101010101" pitchFamily="2" charset="-122"/>
              </a:rPr>
              <a:t>）</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对现实世界中客观事物的符号表示</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可以是数值数据，也可以是非数值数据，如声音、图像、结构化的记录等</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计算机中数据</a:t>
            </a:r>
          </a:p>
          <a:p>
            <a:pPr lvl="2" eaLnBrk="1" hangingPunct="1">
              <a:lnSpc>
                <a:spcPct val="90000"/>
              </a:lnSpc>
              <a:buFontTx/>
              <a:buChar char="•"/>
            </a:pPr>
            <a:r>
              <a:rPr kumimoji="1" lang="zh-CN" altLang="en-US" sz="2400" dirty="0">
                <a:latin typeface="Times New Roman" panose="02020603050405020304" pitchFamily="18" charset="0"/>
                <a:ea typeface="宋体" panose="02010600030101010101" pitchFamily="2" charset="-122"/>
              </a:rPr>
              <a:t>能输入计算机，并能为其处理的符号序列</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数据与其语义不可分</a:t>
            </a:r>
          </a:p>
        </p:txBody>
      </p:sp>
    </p:spTree>
    <p:extLst>
      <p:ext uri="{BB962C8B-B14F-4D97-AF65-F5344CB8AC3E}">
        <p14:creationId xmlns:p14="http://schemas.microsoft.com/office/powerpoint/2010/main" val="1858046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2295"/>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3" grpId="0" animBg="1" autoUpdateAnimBg="0"/>
      <p:bldP spid="12294" grpId="0" animBg="1" autoUpdateAnimBg="0"/>
      <p:bldP spid="1229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37838" y="418790"/>
            <a:ext cx="8461918"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1.1.1 </a:t>
            </a:r>
            <a:r>
              <a:rPr lang="zh-CN" altLang="en-US" dirty="0"/>
              <a:t>数据、数据库、</a:t>
            </a:r>
            <a:r>
              <a:rPr lang="en-US" altLang="zh-CN" dirty="0"/>
              <a:t>DBMS</a:t>
            </a:r>
            <a:r>
              <a:rPr lang="zh-CN" altLang="en-US" dirty="0"/>
              <a:t>、</a:t>
            </a:r>
            <a:r>
              <a:rPr lang="en-US" altLang="zh-CN" dirty="0"/>
              <a:t>DBS(</a:t>
            </a:r>
            <a:r>
              <a:rPr lang="zh-CN" altLang="en-US" dirty="0"/>
              <a:t>续</a:t>
            </a:r>
            <a:r>
              <a:rPr lang="en-US" altLang="zh-CN" dirty="0"/>
              <a:t>)</a:t>
            </a:r>
          </a:p>
        </p:txBody>
      </p:sp>
      <p:sp>
        <p:nvSpPr>
          <p:cNvPr id="18435" name="Rectangle 3"/>
          <p:cNvSpPr>
            <a:spLocks noChangeArrowheads="1"/>
          </p:cNvSpPr>
          <p:nvPr/>
        </p:nvSpPr>
        <p:spPr bwMode="auto">
          <a:xfrm>
            <a:off x="737839" y="1187605"/>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buClr>
                <a:srgbClr val="FF0000"/>
              </a:buClr>
              <a:buFont typeface="Wingdings" panose="05000000000000000000" pitchFamily="2" charset="2"/>
              <a:buChar char="§"/>
            </a:pPr>
            <a:r>
              <a:rPr kumimoji="1" lang="zh-CN" altLang="en-US" sz="3200" dirty="0">
                <a:solidFill>
                  <a:srgbClr val="FF3300"/>
                </a:solidFill>
                <a:latin typeface="Times New Roman" panose="02020603050405020304" pitchFamily="18" charset="0"/>
                <a:ea typeface="宋体" panose="02010600030101010101" pitchFamily="2" charset="-122"/>
              </a:rPr>
              <a:t>数据库（</a:t>
            </a:r>
            <a:r>
              <a:rPr kumimoji="1" lang="en-US" altLang="zh-CN" sz="3200" dirty="0">
                <a:solidFill>
                  <a:srgbClr val="FF3300"/>
                </a:solidFill>
                <a:latin typeface="Times New Roman" panose="02020603050405020304" pitchFamily="18" charset="0"/>
                <a:ea typeface="宋体" panose="02010600030101010101" pitchFamily="2" charset="-122"/>
              </a:rPr>
              <a:t>Database</a:t>
            </a:r>
            <a:r>
              <a:rPr kumimoji="1" lang="zh-CN" altLang="en-US" sz="3200" dirty="0">
                <a:solidFill>
                  <a:srgbClr val="FF3300"/>
                </a:solidFill>
                <a:latin typeface="Times New Roman" panose="02020603050405020304" pitchFamily="18" charset="0"/>
                <a:ea typeface="宋体" panose="02010600030101010101" pitchFamily="2" charset="-122"/>
              </a:rPr>
              <a:t>）</a:t>
            </a:r>
          </a:p>
          <a:p>
            <a:pPr eaLnBrk="1" hangingPunct="1">
              <a:lnSpc>
                <a:spcPct val="90000"/>
              </a:lnSpc>
              <a:buClr>
                <a:srgbClr val="FF0000"/>
              </a:buClr>
            </a:pPr>
            <a:r>
              <a:rPr kumimoji="1" lang="zh-CN" altLang="en-US" sz="3200" dirty="0">
                <a:solidFill>
                  <a:srgbClr val="FF3300"/>
                </a:solidFill>
                <a:latin typeface="Times New Roman" panose="02020603050405020304" pitchFamily="18" charset="0"/>
                <a:ea typeface="宋体" panose="02010600030101010101" pitchFamily="2" charset="-122"/>
              </a:rPr>
              <a:t>   长期储存在计算机内的、有组织的、可共享的数据集合  </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“存放数据的仓库”</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存储在计算机的存储设备上</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按一定的格式组织、描述和存储</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较小的冗余度</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具有一定结构</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高的数据独立性</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可共享</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易扩展</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安全性、完整性</a:t>
            </a:r>
          </a:p>
        </p:txBody>
      </p:sp>
    </p:spTree>
    <p:extLst>
      <p:ext uri="{BB962C8B-B14F-4D97-AF65-F5344CB8AC3E}">
        <p14:creationId xmlns:p14="http://schemas.microsoft.com/office/powerpoint/2010/main" val="1857678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06604" y="396487"/>
            <a:ext cx="8326245"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1.1.1 </a:t>
            </a:r>
            <a:r>
              <a:rPr lang="zh-CN" altLang="en-US" dirty="0"/>
              <a:t>数据、数据库、</a:t>
            </a:r>
            <a:r>
              <a:rPr lang="en-US" altLang="zh-CN" dirty="0"/>
              <a:t>DBMS</a:t>
            </a:r>
            <a:r>
              <a:rPr lang="zh-CN" altLang="en-US" dirty="0"/>
              <a:t>、</a:t>
            </a:r>
            <a:r>
              <a:rPr lang="en-US" altLang="zh-CN" dirty="0"/>
              <a:t>DBS(</a:t>
            </a:r>
            <a:r>
              <a:rPr lang="zh-CN" altLang="en-US" dirty="0"/>
              <a:t>续</a:t>
            </a:r>
            <a:r>
              <a:rPr lang="en-US" altLang="zh-CN" dirty="0"/>
              <a:t>)</a:t>
            </a:r>
          </a:p>
        </p:txBody>
      </p:sp>
      <p:sp>
        <p:nvSpPr>
          <p:cNvPr id="19459" name="Rectangle 3"/>
          <p:cNvSpPr>
            <a:spLocks noChangeArrowheads="1"/>
          </p:cNvSpPr>
          <p:nvPr/>
        </p:nvSpPr>
        <p:spPr bwMode="auto">
          <a:xfrm>
            <a:off x="806605" y="1165301"/>
            <a:ext cx="8802688" cy="519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buClr>
                <a:srgbClr val="FF0000"/>
              </a:buClr>
              <a:buFont typeface="Wingdings" panose="05000000000000000000" pitchFamily="2" charset="2"/>
              <a:buChar char="§"/>
            </a:pPr>
            <a:r>
              <a:rPr kumimoji="1" lang="zh-CN" altLang="en-US" sz="3200" dirty="0">
                <a:solidFill>
                  <a:srgbClr val="FF3300"/>
                </a:solidFill>
                <a:latin typeface="Times New Roman" panose="02020603050405020304" pitchFamily="18" charset="0"/>
                <a:ea typeface="宋体" panose="02010600030101010101" pitchFamily="2" charset="-122"/>
              </a:rPr>
              <a:t>数据库管理系统</a:t>
            </a:r>
            <a:r>
              <a:rPr kumimoji="1" lang="en-US" altLang="zh-CN" sz="3200" dirty="0">
                <a:solidFill>
                  <a:srgbClr val="FF3300"/>
                </a:solidFill>
                <a:latin typeface="Times New Roman" panose="02020603050405020304" pitchFamily="18" charset="0"/>
                <a:ea typeface="宋体" panose="02010600030101010101" pitchFamily="2" charset="-122"/>
              </a:rPr>
              <a:t>(DBMS)</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系统软件，数据库系统的一个重要组成部分</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科学地组织和存储数据，高效地获取和维护数据</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位于用户与操作系统之间</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具有下述功能：</a:t>
            </a:r>
          </a:p>
          <a:p>
            <a:pPr lvl="2" eaLnBrk="1" hangingPunct="1">
              <a:lnSpc>
                <a:spcPct val="90000"/>
              </a:lnSpc>
              <a:buClr>
                <a:schemeClr val="tx1"/>
              </a:buClr>
              <a:buFont typeface="Wingdings" panose="05000000000000000000" pitchFamily="2" charset="2"/>
              <a:buChar char="§"/>
            </a:pPr>
            <a:r>
              <a:rPr kumimoji="1" lang="zh-CN" altLang="en-US" sz="2400" dirty="0">
                <a:latin typeface="Times New Roman" panose="02020603050405020304" pitchFamily="18" charset="0"/>
                <a:ea typeface="宋体" panose="02010600030101010101" pitchFamily="2" charset="-122"/>
              </a:rPr>
              <a:t>数据定义功能 </a:t>
            </a:r>
            <a:r>
              <a:rPr kumimoji="1" lang="en-US" altLang="zh-CN" sz="2400" dirty="0">
                <a:latin typeface="Times New Roman" panose="02020603050405020304" pitchFamily="18" charset="0"/>
                <a:ea typeface="宋体" panose="02010600030101010101" pitchFamily="2" charset="-122"/>
              </a:rPr>
              <a:t>– DDL (</a:t>
            </a:r>
            <a:r>
              <a:rPr kumimoji="1" lang="zh-CN" altLang="en-US" sz="2400" dirty="0">
                <a:latin typeface="Times New Roman" panose="02020603050405020304" pitchFamily="18" charset="0"/>
                <a:ea typeface="宋体" panose="02010600030101010101" pitchFamily="2" charset="-122"/>
              </a:rPr>
              <a:t>如</a:t>
            </a:r>
            <a:r>
              <a:rPr kumimoji="1" lang="en-US" altLang="zh-CN" sz="2400" dirty="0">
                <a:latin typeface="Times New Roman" panose="02020603050405020304" pitchFamily="18" charset="0"/>
                <a:ea typeface="宋体" panose="02010600030101010101" pitchFamily="2" charset="-122"/>
              </a:rPr>
              <a:t>Create)</a:t>
            </a:r>
          </a:p>
          <a:p>
            <a:pPr lvl="2" eaLnBrk="1" hangingPunct="1">
              <a:lnSpc>
                <a:spcPct val="90000"/>
              </a:lnSpc>
              <a:buClr>
                <a:schemeClr val="tx1"/>
              </a:buClr>
              <a:buFont typeface="Wingdings" panose="05000000000000000000" pitchFamily="2" charset="2"/>
              <a:buChar char="§"/>
            </a:pPr>
            <a:r>
              <a:rPr kumimoji="1" lang="zh-CN" altLang="en-US" sz="2400" dirty="0">
                <a:latin typeface="Times New Roman" panose="02020603050405020304" pitchFamily="18" charset="0"/>
                <a:ea typeface="宋体" panose="02010600030101010101" pitchFamily="2" charset="-122"/>
              </a:rPr>
              <a:t>数据操纵功能 </a:t>
            </a:r>
            <a:r>
              <a:rPr kumimoji="1" lang="en-US" altLang="zh-CN" sz="2400" dirty="0">
                <a:latin typeface="Times New Roman" panose="02020603050405020304" pitchFamily="18" charset="0"/>
                <a:ea typeface="宋体" panose="02010600030101010101" pitchFamily="2" charset="-122"/>
              </a:rPr>
              <a:t>– DML(</a:t>
            </a:r>
            <a:r>
              <a:rPr kumimoji="1" lang="zh-CN" altLang="en-US" sz="2400" dirty="0">
                <a:latin typeface="Times New Roman" panose="02020603050405020304" pitchFamily="18" charset="0"/>
                <a:ea typeface="宋体" panose="02010600030101010101" pitchFamily="2" charset="-122"/>
              </a:rPr>
              <a:t>如</a:t>
            </a:r>
            <a:r>
              <a:rPr kumimoji="1" lang="en-US" altLang="zh-CN" sz="2400" dirty="0" err="1">
                <a:latin typeface="Times New Roman" panose="02020603050405020304" pitchFamily="18" charset="0"/>
                <a:ea typeface="宋体" panose="02010600030101010101" pitchFamily="2" charset="-122"/>
              </a:rPr>
              <a:t>Select,Delete,Insert,Update</a:t>
            </a:r>
            <a:r>
              <a:rPr kumimoji="1" lang="en-US" altLang="zh-CN" sz="2400" dirty="0">
                <a:latin typeface="Times New Roman" panose="02020603050405020304" pitchFamily="18" charset="0"/>
                <a:ea typeface="宋体" panose="02010600030101010101" pitchFamily="2" charset="-122"/>
              </a:rPr>
              <a:t>)</a:t>
            </a:r>
          </a:p>
          <a:p>
            <a:pPr lvl="2" eaLnBrk="1" hangingPunct="1">
              <a:lnSpc>
                <a:spcPct val="90000"/>
              </a:lnSpc>
              <a:buClr>
                <a:schemeClr val="tx1"/>
              </a:buClr>
              <a:buFont typeface="Wingdings" panose="05000000000000000000" pitchFamily="2" charset="2"/>
              <a:buChar char="§"/>
            </a:pPr>
            <a:r>
              <a:rPr kumimoji="1" lang="zh-CN" altLang="en-US" sz="2400" dirty="0">
                <a:latin typeface="Times New Roman" panose="02020603050405020304" pitchFamily="18" charset="0"/>
                <a:ea typeface="宋体" panose="02010600030101010101" pitchFamily="2" charset="-122"/>
              </a:rPr>
              <a:t>数据控制功能</a:t>
            </a:r>
            <a:r>
              <a:rPr kumimoji="1" lang="en-US" altLang="zh-CN" sz="2400" dirty="0">
                <a:latin typeface="Times New Roman" panose="02020603050405020304" pitchFamily="18" charset="0"/>
                <a:ea typeface="宋体" panose="02010600030101010101" pitchFamily="2" charset="-122"/>
              </a:rPr>
              <a:t>– DCL(</a:t>
            </a:r>
            <a:r>
              <a:rPr kumimoji="1" lang="zh-CN" altLang="en-US" sz="2400" dirty="0">
                <a:latin typeface="Times New Roman" panose="02020603050405020304" pitchFamily="18" charset="0"/>
                <a:ea typeface="宋体" panose="02010600030101010101" pitchFamily="2" charset="-122"/>
              </a:rPr>
              <a:t>如</a:t>
            </a:r>
            <a:r>
              <a:rPr kumimoji="1" lang="en-US" altLang="zh-CN" sz="2400" dirty="0" err="1">
                <a:latin typeface="Times New Roman" panose="02020603050405020304" pitchFamily="18" charset="0"/>
                <a:ea typeface="宋体" panose="02010600030101010101" pitchFamily="2" charset="-122"/>
              </a:rPr>
              <a:t>Grant,Revoke</a:t>
            </a:r>
            <a:r>
              <a:rPr kumimoji="1" lang="en-US" altLang="zh-CN" sz="2400" dirty="0">
                <a:latin typeface="Times New Roman" panose="02020603050405020304" pitchFamily="18" charset="0"/>
                <a:ea typeface="宋体" panose="02010600030101010101" pitchFamily="2" charset="-122"/>
              </a:rPr>
              <a:t>)</a:t>
            </a:r>
          </a:p>
          <a:p>
            <a:pPr lvl="2" eaLnBrk="1" hangingPunct="1">
              <a:lnSpc>
                <a:spcPct val="90000"/>
              </a:lnSpc>
              <a:buClr>
                <a:schemeClr val="tx1"/>
              </a:buClr>
              <a:buFont typeface="Wingdings" panose="05000000000000000000" pitchFamily="2" charset="2"/>
              <a:buChar char="§"/>
            </a:pPr>
            <a:r>
              <a:rPr kumimoji="1" lang="zh-CN" altLang="en-US" sz="2400" dirty="0">
                <a:latin typeface="Times New Roman" panose="02020603050405020304" pitchFamily="18" charset="0"/>
                <a:ea typeface="宋体" panose="02010600030101010101" pitchFamily="2" charset="-122"/>
              </a:rPr>
              <a:t>数据库的建立和维护功能</a:t>
            </a:r>
          </a:p>
          <a:p>
            <a:pPr lvl="2" eaLnBrk="1" hangingPunct="1">
              <a:lnSpc>
                <a:spcPct val="90000"/>
              </a:lnSpc>
              <a:buClr>
                <a:schemeClr val="tx1"/>
              </a:buClr>
              <a:buFont typeface="Wingdings" panose="05000000000000000000" pitchFamily="2" charset="2"/>
              <a:buChar char="§"/>
            </a:pPr>
            <a:r>
              <a:rPr kumimoji="1" lang="zh-CN" altLang="en-US" sz="2400" dirty="0">
                <a:latin typeface="Times New Roman" panose="02020603050405020304" pitchFamily="18" charset="0"/>
                <a:ea typeface="宋体" panose="02010600030101010101" pitchFamily="2" charset="-122"/>
              </a:rPr>
              <a:t>数据库的运行管理</a:t>
            </a:r>
          </a:p>
        </p:txBody>
      </p:sp>
    </p:spTree>
    <p:extLst>
      <p:ext uri="{BB962C8B-B14F-4D97-AF65-F5344CB8AC3E}">
        <p14:creationId xmlns:p14="http://schemas.microsoft.com/office/powerpoint/2010/main" val="4041109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58159" y="441092"/>
            <a:ext cx="7393743"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1.1.1 </a:t>
            </a:r>
            <a:r>
              <a:rPr lang="zh-CN" altLang="en-US" dirty="0"/>
              <a:t>数据、数据库、</a:t>
            </a:r>
            <a:r>
              <a:rPr lang="en-US" altLang="zh-CN" dirty="0"/>
              <a:t>DBMS</a:t>
            </a:r>
            <a:r>
              <a:rPr lang="zh-CN" altLang="en-US" dirty="0"/>
              <a:t>、</a:t>
            </a:r>
            <a:r>
              <a:rPr lang="en-US" altLang="zh-CN" dirty="0"/>
              <a:t>DBS(</a:t>
            </a:r>
            <a:r>
              <a:rPr lang="zh-CN" altLang="en-US" dirty="0"/>
              <a:t>续</a:t>
            </a:r>
            <a:r>
              <a:rPr lang="en-US" altLang="zh-CN" dirty="0"/>
              <a:t>)</a:t>
            </a:r>
          </a:p>
        </p:txBody>
      </p:sp>
      <p:sp>
        <p:nvSpPr>
          <p:cNvPr id="20483" name="Rectangle 3"/>
          <p:cNvSpPr>
            <a:spLocks noChangeArrowheads="1"/>
          </p:cNvSpPr>
          <p:nvPr/>
        </p:nvSpPr>
        <p:spPr bwMode="auto">
          <a:xfrm>
            <a:off x="858160" y="1464526"/>
            <a:ext cx="88026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buClr>
                <a:srgbClr val="FF0000"/>
              </a:buClr>
              <a:buFont typeface="Wingdings" panose="05000000000000000000" pitchFamily="2" charset="2"/>
              <a:buChar char="§"/>
            </a:pPr>
            <a:r>
              <a:rPr kumimoji="1" lang="zh-CN" altLang="en-US" sz="3200" dirty="0">
                <a:solidFill>
                  <a:srgbClr val="FF3300"/>
                </a:solidFill>
                <a:latin typeface="Times New Roman" panose="02020603050405020304" pitchFamily="18" charset="0"/>
                <a:ea typeface="宋体" panose="02010600030101010101" pitchFamily="2" charset="-122"/>
              </a:rPr>
              <a:t>数据库系统</a:t>
            </a:r>
            <a:r>
              <a:rPr kumimoji="1" lang="en-US" altLang="zh-CN" sz="3200" dirty="0">
                <a:solidFill>
                  <a:srgbClr val="FF3300"/>
                </a:solidFill>
                <a:latin typeface="Times New Roman" panose="02020603050405020304" pitchFamily="18" charset="0"/>
                <a:ea typeface="宋体" panose="02010600030101010101" pitchFamily="2" charset="-122"/>
              </a:rPr>
              <a:t>(DBS)</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计算机系统引入数据库后的系统</a:t>
            </a:r>
          </a:p>
          <a:p>
            <a:pPr lvl="1" eaLnBrk="1" hangingPunct="1">
              <a:lnSpc>
                <a:spcPct val="90000"/>
              </a:lnSpc>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操作系统、数据库管理系统</a:t>
            </a:r>
            <a:r>
              <a:rPr kumimoji="1" lang="en-US" altLang="zh-CN" sz="2800" dirty="0">
                <a:latin typeface="Times New Roman" panose="02020603050405020304" pitchFamily="18" charset="0"/>
                <a:ea typeface="宋体" panose="02010600030101010101" pitchFamily="2" charset="-122"/>
              </a:rPr>
              <a:t>DBMS(</a:t>
            </a:r>
            <a:r>
              <a:rPr kumimoji="1" lang="zh-CN" altLang="en-US" sz="2800" dirty="0">
                <a:latin typeface="Times New Roman" panose="02020603050405020304" pitchFamily="18" charset="0"/>
                <a:ea typeface="宋体" panose="02010600030101010101" pitchFamily="2" charset="-122"/>
              </a:rPr>
              <a:t>及开发工具</a:t>
            </a:r>
            <a:r>
              <a:rPr kumimoji="1" lang="en-US" altLang="zh-CN" sz="2800" dirty="0">
                <a:latin typeface="Times New Roman" panose="02020603050405020304" pitchFamily="18" charset="0"/>
                <a:ea typeface="宋体" panose="02010600030101010101" pitchFamily="2" charset="-122"/>
              </a:rPr>
              <a:t>)</a:t>
            </a:r>
            <a:r>
              <a:rPr kumimoji="1" lang="zh-CN" altLang="en-US" sz="2800" dirty="0">
                <a:latin typeface="Times New Roman" panose="02020603050405020304" pitchFamily="18" charset="0"/>
                <a:ea typeface="宋体" panose="02010600030101010101" pitchFamily="2" charset="-122"/>
              </a:rPr>
              <a:t>、数据库、应用系统、数据库管理员</a:t>
            </a:r>
            <a:r>
              <a:rPr kumimoji="1" lang="en-US" altLang="zh-CN" sz="2800" dirty="0">
                <a:latin typeface="Times New Roman" panose="02020603050405020304" pitchFamily="18" charset="0"/>
                <a:ea typeface="宋体" panose="02010600030101010101" pitchFamily="2" charset="-122"/>
              </a:rPr>
              <a:t>(DBA)</a:t>
            </a:r>
            <a:r>
              <a:rPr kumimoji="1" lang="zh-CN" altLang="en-US" sz="2800" dirty="0">
                <a:latin typeface="Times New Roman" panose="02020603050405020304" pitchFamily="18" charset="0"/>
                <a:ea typeface="宋体" panose="02010600030101010101" pitchFamily="2" charset="-122"/>
              </a:rPr>
              <a:t>、用户</a:t>
            </a:r>
            <a:endParaRPr kumimoji="1"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39075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026"/>
          <p:cNvSpPr txBox="1">
            <a:spLocks noChangeArrowheads="1"/>
          </p:cNvSpPr>
          <p:nvPr/>
        </p:nvSpPr>
        <p:spPr bwMode="auto">
          <a:xfrm>
            <a:off x="1123912" y="119278"/>
            <a:ext cx="6980973"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1.1.1 </a:t>
            </a:r>
            <a:r>
              <a:rPr lang="zh-CN" altLang="en-US" dirty="0"/>
              <a:t>数据、数据库、</a:t>
            </a:r>
            <a:r>
              <a:rPr lang="en-US" altLang="zh-CN" dirty="0"/>
              <a:t>DBMS</a:t>
            </a:r>
            <a:r>
              <a:rPr lang="zh-CN" altLang="en-US" dirty="0"/>
              <a:t>、</a:t>
            </a:r>
            <a:r>
              <a:rPr lang="en-US" altLang="zh-CN" dirty="0"/>
              <a:t>DBS(</a:t>
            </a:r>
            <a:r>
              <a:rPr lang="zh-CN" altLang="en-US" dirty="0"/>
              <a:t>续</a:t>
            </a:r>
            <a:r>
              <a:rPr lang="en-US" altLang="zh-CN" dirty="0"/>
              <a:t>)</a:t>
            </a:r>
          </a:p>
        </p:txBody>
      </p:sp>
      <p:sp>
        <p:nvSpPr>
          <p:cNvPr id="21507" name="AutoShape 1027"/>
          <p:cNvSpPr>
            <a:spLocks noChangeArrowheads="1"/>
          </p:cNvSpPr>
          <p:nvPr/>
        </p:nvSpPr>
        <p:spPr bwMode="auto">
          <a:xfrm>
            <a:off x="3229672" y="5374479"/>
            <a:ext cx="1676400" cy="990600"/>
          </a:xfrm>
          <a:prstGeom prst="flowChartMagneticDisk">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08" name="Text Box 1028"/>
          <p:cNvSpPr txBox="1">
            <a:spLocks noChangeArrowheads="1"/>
          </p:cNvSpPr>
          <p:nvPr/>
        </p:nvSpPr>
        <p:spPr bwMode="auto">
          <a:xfrm>
            <a:off x="6582472" y="3317079"/>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数据库管理员</a:t>
            </a:r>
          </a:p>
        </p:txBody>
      </p:sp>
      <p:sp>
        <p:nvSpPr>
          <p:cNvPr id="21509" name="Rectangle 1030"/>
          <p:cNvSpPr>
            <a:spLocks noChangeArrowheads="1"/>
          </p:cNvSpPr>
          <p:nvPr/>
        </p:nvSpPr>
        <p:spPr bwMode="auto">
          <a:xfrm>
            <a:off x="1191322" y="785016"/>
            <a:ext cx="1600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0" name="Rectangle 1031"/>
          <p:cNvSpPr>
            <a:spLocks noChangeArrowheads="1"/>
          </p:cNvSpPr>
          <p:nvPr/>
        </p:nvSpPr>
        <p:spPr bwMode="auto">
          <a:xfrm>
            <a:off x="3248722" y="785016"/>
            <a:ext cx="1600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1" name="Rectangle 1032"/>
          <p:cNvSpPr>
            <a:spLocks noChangeArrowheads="1"/>
          </p:cNvSpPr>
          <p:nvPr/>
        </p:nvSpPr>
        <p:spPr bwMode="auto">
          <a:xfrm>
            <a:off x="5915722" y="785016"/>
            <a:ext cx="1600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2" name="AutoShape 1033"/>
          <p:cNvSpPr>
            <a:spLocks noChangeArrowheads="1"/>
          </p:cNvSpPr>
          <p:nvPr/>
        </p:nvSpPr>
        <p:spPr bwMode="auto">
          <a:xfrm>
            <a:off x="5620447" y="1631154"/>
            <a:ext cx="2971800" cy="609600"/>
          </a:xfrm>
          <a:prstGeom prst="hexagon">
            <a:avLst>
              <a:gd name="adj" fmla="val 121875"/>
              <a:gd name="vf" fmla="val 115470"/>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3" name="AutoShape 1034"/>
          <p:cNvSpPr>
            <a:spLocks noChangeArrowheads="1"/>
          </p:cNvSpPr>
          <p:nvPr/>
        </p:nvSpPr>
        <p:spPr bwMode="auto">
          <a:xfrm>
            <a:off x="2086672" y="3164679"/>
            <a:ext cx="3733800" cy="762000"/>
          </a:xfrm>
          <a:prstGeom prst="hexagon">
            <a:avLst>
              <a:gd name="adj" fmla="val 122500"/>
              <a:gd name="vf" fmla="val 115470"/>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4" name="AutoShape 1035"/>
          <p:cNvSpPr>
            <a:spLocks noChangeArrowheads="1"/>
          </p:cNvSpPr>
          <p:nvPr/>
        </p:nvSpPr>
        <p:spPr bwMode="auto">
          <a:xfrm>
            <a:off x="2943922" y="1623216"/>
            <a:ext cx="2133600" cy="609600"/>
          </a:xfrm>
          <a:prstGeom prst="hexagon">
            <a:avLst>
              <a:gd name="adj" fmla="val 87500"/>
              <a:gd name="vf" fmla="val 115470"/>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5" name="AutoShape 1036"/>
          <p:cNvSpPr>
            <a:spLocks noChangeArrowheads="1"/>
          </p:cNvSpPr>
          <p:nvPr/>
        </p:nvSpPr>
        <p:spPr bwMode="auto">
          <a:xfrm>
            <a:off x="2848672" y="4383879"/>
            <a:ext cx="2133600" cy="685800"/>
          </a:xfrm>
          <a:prstGeom prst="hexagon">
            <a:avLst>
              <a:gd name="adj" fmla="val 77778"/>
              <a:gd name="vf" fmla="val 115470"/>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1516" name="Rectangle 1037"/>
          <p:cNvSpPr>
            <a:spLocks noChangeArrowheads="1"/>
          </p:cNvSpPr>
          <p:nvPr/>
        </p:nvSpPr>
        <p:spPr bwMode="auto">
          <a:xfrm>
            <a:off x="6506272" y="3240879"/>
            <a:ext cx="19050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imes New Roman" panose="02020603050405020304" pitchFamily="18" charset="0"/>
                <a:ea typeface="宋体" panose="02010600030101010101" pitchFamily="2" charset="-122"/>
              </a:rPr>
              <a:t>数据库管理员</a:t>
            </a:r>
          </a:p>
        </p:txBody>
      </p:sp>
      <p:sp>
        <p:nvSpPr>
          <p:cNvPr id="21517" name="Text Box 1038"/>
          <p:cNvSpPr txBox="1">
            <a:spLocks noChangeArrowheads="1"/>
          </p:cNvSpPr>
          <p:nvPr/>
        </p:nvSpPr>
        <p:spPr bwMode="auto">
          <a:xfrm>
            <a:off x="1648522" y="78501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用户</a:t>
            </a:r>
          </a:p>
        </p:txBody>
      </p:sp>
      <p:sp>
        <p:nvSpPr>
          <p:cNvPr id="21518" name="Text Box 1039"/>
          <p:cNvSpPr txBox="1">
            <a:spLocks noChangeArrowheads="1"/>
          </p:cNvSpPr>
          <p:nvPr/>
        </p:nvSpPr>
        <p:spPr bwMode="auto">
          <a:xfrm>
            <a:off x="3705922" y="78501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用户</a:t>
            </a:r>
          </a:p>
        </p:txBody>
      </p:sp>
      <p:sp>
        <p:nvSpPr>
          <p:cNvPr id="21519" name="Text Box 1040"/>
          <p:cNvSpPr txBox="1">
            <a:spLocks noChangeArrowheads="1"/>
          </p:cNvSpPr>
          <p:nvPr/>
        </p:nvSpPr>
        <p:spPr bwMode="auto">
          <a:xfrm>
            <a:off x="6372922" y="785016"/>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用户</a:t>
            </a:r>
          </a:p>
        </p:txBody>
      </p:sp>
      <p:sp>
        <p:nvSpPr>
          <p:cNvPr id="21520" name="Text Box 1041"/>
          <p:cNvSpPr txBox="1">
            <a:spLocks noChangeArrowheads="1"/>
          </p:cNvSpPr>
          <p:nvPr/>
        </p:nvSpPr>
        <p:spPr bwMode="auto">
          <a:xfrm>
            <a:off x="3401122" y="169941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应用系统</a:t>
            </a:r>
          </a:p>
        </p:txBody>
      </p:sp>
      <p:sp>
        <p:nvSpPr>
          <p:cNvPr id="21521" name="Text Box 1042"/>
          <p:cNvSpPr txBox="1">
            <a:spLocks noChangeArrowheads="1"/>
          </p:cNvSpPr>
          <p:nvPr/>
        </p:nvSpPr>
        <p:spPr bwMode="auto">
          <a:xfrm>
            <a:off x="6123685" y="1723229"/>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应用开发工具</a:t>
            </a:r>
          </a:p>
        </p:txBody>
      </p:sp>
      <p:sp>
        <p:nvSpPr>
          <p:cNvPr id="21522" name="Text Box 1043"/>
          <p:cNvSpPr txBox="1">
            <a:spLocks noChangeArrowheads="1"/>
          </p:cNvSpPr>
          <p:nvPr/>
        </p:nvSpPr>
        <p:spPr bwMode="auto">
          <a:xfrm>
            <a:off x="3077272" y="3317079"/>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数据库管理系统</a:t>
            </a:r>
          </a:p>
        </p:txBody>
      </p:sp>
      <p:sp>
        <p:nvSpPr>
          <p:cNvPr id="21523" name="Text Box 1044"/>
          <p:cNvSpPr txBox="1">
            <a:spLocks noChangeArrowheads="1"/>
          </p:cNvSpPr>
          <p:nvPr/>
        </p:nvSpPr>
        <p:spPr bwMode="auto">
          <a:xfrm>
            <a:off x="3382072" y="4536279"/>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操作系统</a:t>
            </a:r>
          </a:p>
        </p:txBody>
      </p:sp>
      <p:sp>
        <p:nvSpPr>
          <p:cNvPr id="21524" name="Text Box 1045"/>
          <p:cNvSpPr txBox="1">
            <a:spLocks noChangeArrowheads="1"/>
          </p:cNvSpPr>
          <p:nvPr/>
        </p:nvSpPr>
        <p:spPr bwMode="auto">
          <a:xfrm>
            <a:off x="3534472" y="5755479"/>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a:latin typeface="Tahoma" panose="020B0604030504040204" pitchFamily="34" charset="0"/>
                <a:ea typeface="宋体" panose="02010600030101010101" pitchFamily="2" charset="-122"/>
              </a:rPr>
              <a:t>数据库</a:t>
            </a:r>
          </a:p>
        </p:txBody>
      </p:sp>
      <p:sp>
        <p:nvSpPr>
          <p:cNvPr id="21525" name="Line 1046"/>
          <p:cNvSpPr>
            <a:spLocks noChangeShapeType="1"/>
          </p:cNvSpPr>
          <p:nvPr/>
        </p:nvSpPr>
        <p:spPr bwMode="auto">
          <a:xfrm flipH="1">
            <a:off x="5820472" y="3545679"/>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1047"/>
          <p:cNvSpPr>
            <a:spLocks noChangeShapeType="1"/>
          </p:cNvSpPr>
          <p:nvPr/>
        </p:nvSpPr>
        <p:spPr bwMode="auto">
          <a:xfrm>
            <a:off x="7496872" y="3774279"/>
            <a:ext cx="0" cy="2133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7" name="Line 1048"/>
          <p:cNvSpPr>
            <a:spLocks noChangeShapeType="1"/>
          </p:cNvSpPr>
          <p:nvPr/>
        </p:nvSpPr>
        <p:spPr bwMode="auto">
          <a:xfrm flipH="1">
            <a:off x="4829872" y="5907879"/>
            <a:ext cx="2667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8" name="Line 1049"/>
          <p:cNvSpPr>
            <a:spLocks noChangeShapeType="1"/>
          </p:cNvSpPr>
          <p:nvPr/>
        </p:nvSpPr>
        <p:spPr bwMode="auto">
          <a:xfrm>
            <a:off x="2562922" y="1166016"/>
            <a:ext cx="9144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9" name="Line 1050"/>
          <p:cNvSpPr>
            <a:spLocks noChangeShapeType="1"/>
          </p:cNvSpPr>
          <p:nvPr/>
        </p:nvSpPr>
        <p:spPr bwMode="auto">
          <a:xfrm>
            <a:off x="4086922" y="1166016"/>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30" name="Line 1051"/>
          <p:cNvSpPr>
            <a:spLocks noChangeShapeType="1"/>
          </p:cNvSpPr>
          <p:nvPr/>
        </p:nvSpPr>
        <p:spPr bwMode="auto">
          <a:xfrm flipH="1">
            <a:off x="4544122" y="1166016"/>
            <a:ext cx="18288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31" name="Line 1052"/>
          <p:cNvSpPr>
            <a:spLocks noChangeShapeType="1"/>
          </p:cNvSpPr>
          <p:nvPr/>
        </p:nvSpPr>
        <p:spPr bwMode="auto">
          <a:xfrm>
            <a:off x="5044185" y="1939129"/>
            <a:ext cx="57626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2" name="Line 1053"/>
          <p:cNvSpPr>
            <a:spLocks noChangeShapeType="1"/>
          </p:cNvSpPr>
          <p:nvPr/>
        </p:nvSpPr>
        <p:spPr bwMode="auto">
          <a:xfrm>
            <a:off x="4036122" y="2228054"/>
            <a:ext cx="0" cy="9366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3" name="Line 1054"/>
          <p:cNvSpPr>
            <a:spLocks noChangeShapeType="1"/>
          </p:cNvSpPr>
          <p:nvPr/>
        </p:nvSpPr>
        <p:spPr bwMode="auto">
          <a:xfrm>
            <a:off x="3991672" y="3926679"/>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4" name="Line 1055"/>
          <p:cNvSpPr>
            <a:spLocks noChangeShapeType="1"/>
          </p:cNvSpPr>
          <p:nvPr/>
        </p:nvSpPr>
        <p:spPr bwMode="auto">
          <a:xfrm>
            <a:off x="4067872" y="5069679"/>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5" name="Text Box 1056"/>
          <p:cNvSpPr txBox="1">
            <a:spLocks noChangeArrowheads="1"/>
          </p:cNvSpPr>
          <p:nvPr/>
        </p:nvSpPr>
        <p:spPr bwMode="auto">
          <a:xfrm>
            <a:off x="5153722" y="480216"/>
            <a:ext cx="83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en-US" altLang="zh-CN" sz="4000">
                <a:latin typeface="Times New Roman" panose="02020603050405020304" pitchFamily="18" charset="0"/>
                <a:ea typeface="宋体" panose="02010600030101010101" pitchFamily="2" charset="-122"/>
              </a:rPr>
              <a:t>…</a:t>
            </a:r>
            <a:endParaRPr kumimoji="1" lang="en-US" altLang="zh-CN" sz="4000">
              <a:latin typeface="Tahoma" panose="020B0604030504040204" pitchFamily="34" charset="0"/>
              <a:ea typeface="宋体" panose="02010600030101010101" pitchFamily="2" charset="-122"/>
            </a:endParaRPr>
          </a:p>
        </p:txBody>
      </p:sp>
      <p:sp>
        <p:nvSpPr>
          <p:cNvPr id="21536" name="Text Box 1057"/>
          <p:cNvSpPr txBox="1">
            <a:spLocks noChangeArrowheads="1"/>
          </p:cNvSpPr>
          <p:nvPr/>
        </p:nvSpPr>
        <p:spPr bwMode="auto">
          <a:xfrm>
            <a:off x="2943921" y="6457890"/>
            <a:ext cx="3724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000" dirty="0">
                <a:latin typeface="Tahoma" panose="020B0604030504040204" pitchFamily="34" charset="0"/>
                <a:ea typeface="宋体" panose="02010600030101010101" pitchFamily="2" charset="-122"/>
              </a:rPr>
              <a:t>图</a:t>
            </a:r>
            <a:r>
              <a:rPr kumimoji="1" lang="en-US" altLang="zh-CN" sz="2000" dirty="0">
                <a:latin typeface="Tahoma" panose="020B0604030504040204" pitchFamily="34" charset="0"/>
                <a:ea typeface="宋体" panose="02010600030101010101" pitchFamily="2" charset="-122"/>
              </a:rPr>
              <a:t>1</a:t>
            </a:r>
            <a:r>
              <a:rPr kumimoji="1" lang="zh-CN" altLang="en-US" sz="2000" dirty="0">
                <a:latin typeface="Tahoma" panose="020B0604030504040204" pitchFamily="34" charset="0"/>
                <a:ea typeface="宋体" panose="02010600030101010101" pitchFamily="2" charset="-122"/>
              </a:rPr>
              <a:t>－</a:t>
            </a:r>
            <a:r>
              <a:rPr kumimoji="1" lang="en-US" altLang="zh-CN" sz="2000" dirty="0">
                <a:latin typeface="Tahoma" panose="020B0604030504040204" pitchFamily="34" charset="0"/>
                <a:ea typeface="宋体" panose="02010600030101010101" pitchFamily="2" charset="-122"/>
              </a:rPr>
              <a:t>1  </a:t>
            </a:r>
            <a:r>
              <a:rPr kumimoji="1" lang="zh-CN" altLang="en-US" sz="2000" dirty="0" smtClean="0">
                <a:latin typeface="Tahoma" panose="020B0604030504040204" pitchFamily="34" charset="0"/>
                <a:ea typeface="宋体" panose="02010600030101010101" pitchFamily="2" charset="-122"/>
              </a:rPr>
              <a:t>数据库系统体系结构图</a:t>
            </a:r>
            <a:endParaRPr kumimoji="1" lang="zh-CN" altLang="en-US" sz="20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2490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806605" y="394939"/>
            <a:ext cx="6616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p>
        </p:txBody>
      </p:sp>
      <p:sp>
        <p:nvSpPr>
          <p:cNvPr id="22531" name="Rectangle 3"/>
          <p:cNvSpPr>
            <a:spLocks noChangeArrowheads="1"/>
          </p:cNvSpPr>
          <p:nvPr/>
        </p:nvSpPr>
        <p:spPr bwMode="auto">
          <a:xfrm>
            <a:off x="806605" y="1209907"/>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Clr>
                <a:srgbClr val="FF0000"/>
              </a:buClr>
              <a:buFont typeface="Wingdings" panose="05000000000000000000" pitchFamily="2" charset="2"/>
              <a:buChar char="§"/>
            </a:pPr>
            <a:r>
              <a:rPr kumimoji="1" lang="zh-CN" altLang="en-US" sz="3200">
                <a:latin typeface="Times New Roman" panose="02020603050405020304" pitchFamily="18" charset="0"/>
                <a:ea typeface="宋体" panose="02010600030101010101" pitchFamily="2" charset="-122"/>
              </a:rPr>
              <a:t>数据库技术是应数据管理任务的需要而产生的</a:t>
            </a:r>
          </a:p>
          <a:p>
            <a:pPr eaLnBrk="1" hangingPunct="1">
              <a:buClr>
                <a:srgbClr val="FF0000"/>
              </a:buClr>
              <a:buFont typeface="Wingdings" panose="05000000000000000000" pitchFamily="2" charset="2"/>
              <a:buChar char="§"/>
            </a:pPr>
            <a:r>
              <a:rPr kumimoji="1" lang="zh-CN" altLang="en-US" sz="3200">
                <a:latin typeface="Times New Roman" panose="02020603050405020304" pitchFamily="18" charset="0"/>
                <a:ea typeface="宋体" panose="02010600030101010101" pitchFamily="2" charset="-122"/>
              </a:rPr>
              <a:t>数据管理：数据分类、组织、编码、存储、检索和维护</a:t>
            </a:r>
          </a:p>
          <a:p>
            <a:pPr eaLnBrk="1" hangingPunct="1">
              <a:buClr>
                <a:srgbClr val="FF0000"/>
              </a:buClr>
              <a:buFont typeface="Wingdings" panose="05000000000000000000" pitchFamily="2" charset="2"/>
              <a:buChar char="§"/>
            </a:pPr>
            <a:r>
              <a:rPr kumimoji="1" lang="zh-CN" altLang="en-US" sz="3200">
                <a:latin typeface="Times New Roman" panose="02020603050405020304" pitchFamily="18" charset="0"/>
                <a:ea typeface="宋体" panose="02010600030101010101" pitchFamily="2" charset="-122"/>
              </a:rPr>
              <a:t>数据管理技术经历了三个阶段</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人工管理阶段</a:t>
            </a:r>
            <a:r>
              <a:rPr kumimoji="1" lang="en-US" altLang="zh-CN" sz="2800">
                <a:latin typeface="Times New Roman" panose="02020603050405020304" pitchFamily="18" charset="0"/>
                <a:ea typeface="宋体" panose="02010600030101010101" pitchFamily="2" charset="-122"/>
              </a:rPr>
              <a:t>(50</a:t>
            </a:r>
            <a:r>
              <a:rPr kumimoji="1" lang="zh-CN" altLang="en-US" sz="2800">
                <a:latin typeface="Times New Roman" panose="02020603050405020304" pitchFamily="18" charset="0"/>
                <a:ea typeface="宋体" panose="02010600030101010101" pitchFamily="2" charset="-122"/>
              </a:rPr>
              <a:t>年代中期以前</a:t>
            </a:r>
            <a:r>
              <a:rPr kumimoji="1" lang="en-US" altLang="zh-CN" sz="2800">
                <a:latin typeface="Times New Roman" panose="02020603050405020304" pitchFamily="18" charset="0"/>
                <a:ea typeface="宋体" panose="02010600030101010101" pitchFamily="2" charset="-122"/>
              </a:rPr>
              <a:t>)</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文件系统阶段</a:t>
            </a:r>
            <a:r>
              <a:rPr kumimoji="1" lang="en-US" altLang="zh-CN" sz="2800">
                <a:latin typeface="Times New Roman" panose="02020603050405020304" pitchFamily="18" charset="0"/>
                <a:ea typeface="宋体" panose="02010600030101010101" pitchFamily="2" charset="-122"/>
              </a:rPr>
              <a:t>(50</a:t>
            </a:r>
            <a:r>
              <a:rPr kumimoji="1" lang="zh-CN" altLang="en-US" sz="2800">
                <a:latin typeface="Times New Roman" panose="02020603050405020304" pitchFamily="18" charset="0"/>
                <a:ea typeface="宋体" panose="02010600030101010101" pitchFamily="2" charset="-122"/>
              </a:rPr>
              <a:t>年代后期</a:t>
            </a:r>
            <a:r>
              <a:rPr kumimoji="1" lang="en-US" altLang="zh-CN" sz="2800">
                <a:latin typeface="Times New Roman" panose="02020603050405020304" pitchFamily="18" charset="0"/>
                <a:ea typeface="宋体" panose="02010600030101010101" pitchFamily="2" charset="-122"/>
              </a:rPr>
              <a:t>-60</a:t>
            </a:r>
            <a:r>
              <a:rPr kumimoji="1" lang="zh-CN" altLang="en-US" sz="2800">
                <a:latin typeface="Times New Roman" panose="02020603050405020304" pitchFamily="18" charset="0"/>
                <a:ea typeface="宋体" panose="02010600030101010101" pitchFamily="2" charset="-122"/>
              </a:rPr>
              <a:t>年代中期</a:t>
            </a:r>
            <a:r>
              <a:rPr kumimoji="1" lang="en-US" altLang="zh-CN" sz="2800">
                <a:latin typeface="Times New Roman" panose="02020603050405020304" pitchFamily="18" charset="0"/>
                <a:ea typeface="宋体" panose="02010600030101010101" pitchFamily="2" charset="-122"/>
              </a:rPr>
              <a:t>)</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数据库系统阶段</a:t>
            </a:r>
            <a:r>
              <a:rPr kumimoji="1" lang="en-US" altLang="zh-CN" sz="2800">
                <a:latin typeface="Times New Roman" panose="02020603050405020304" pitchFamily="18" charset="0"/>
                <a:ea typeface="宋体" panose="02010600030101010101" pitchFamily="2" charset="-122"/>
              </a:rPr>
              <a:t>(60</a:t>
            </a:r>
            <a:r>
              <a:rPr kumimoji="1" lang="zh-CN" altLang="en-US" sz="2800">
                <a:latin typeface="Times New Roman" panose="02020603050405020304" pitchFamily="18" charset="0"/>
                <a:ea typeface="宋体" panose="02010600030101010101" pitchFamily="2" charset="-122"/>
              </a:rPr>
              <a:t>年代后期开始</a:t>
            </a:r>
            <a:r>
              <a:rPr kumimoji="1" lang="en-US" altLang="zh-CN" sz="280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37595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关于本课程</a:t>
            </a:r>
            <a:endParaRPr lang="zh-CN" altLang="en-US" dirty="0"/>
          </a:p>
        </p:txBody>
      </p:sp>
      <p:sp>
        <p:nvSpPr>
          <p:cNvPr id="3" name="内容占位符 2"/>
          <p:cNvSpPr>
            <a:spLocks noGrp="1"/>
          </p:cNvSpPr>
          <p:nvPr>
            <p:ph idx="1"/>
          </p:nvPr>
        </p:nvSpPr>
        <p:spPr>
          <a:xfrm>
            <a:off x="838200" y="1360450"/>
            <a:ext cx="10515600" cy="5497550"/>
          </a:xfrm>
        </p:spPr>
        <p:txBody>
          <a:bodyPr>
            <a:normAutofit lnSpcReduction="10000"/>
          </a:bodyPr>
          <a:lstStyle/>
          <a:p>
            <a:r>
              <a:rPr lang="zh-CN" altLang="en-US" dirty="0" smtClean="0"/>
              <a:t>线上线下结合</a:t>
            </a:r>
            <a:endParaRPr lang="en-US" altLang="zh-CN" dirty="0" smtClean="0"/>
          </a:p>
          <a:p>
            <a:pPr lvl="1"/>
            <a:r>
              <a:rPr lang="en-US" altLang="zh-CN" dirty="0">
                <a:hlinkClick r:id="rId2"/>
              </a:rPr>
              <a:t>https://</a:t>
            </a:r>
            <a:r>
              <a:rPr lang="en-US" altLang="zh-CN" dirty="0" smtClean="0">
                <a:hlinkClick r:id="rId2"/>
              </a:rPr>
              <a:t>www.icourse163.org/course/HUST-1449788170?tid=1468242475</a:t>
            </a:r>
            <a:endParaRPr lang="en-US" altLang="zh-CN" dirty="0" smtClean="0"/>
          </a:p>
          <a:p>
            <a:r>
              <a:rPr lang="zh-CN" altLang="en-US" dirty="0" smtClean="0"/>
              <a:t>两</a:t>
            </a:r>
            <a:r>
              <a:rPr lang="zh-CN" altLang="en-US" dirty="0"/>
              <a:t>次课堂测验（</a:t>
            </a:r>
            <a:r>
              <a:rPr lang="en-US" altLang="zh-CN" dirty="0" smtClean="0"/>
              <a:t>15%</a:t>
            </a:r>
            <a:r>
              <a:rPr lang="zh-CN" altLang="en-US" dirty="0" smtClean="0"/>
              <a:t>）、平时作业等（</a:t>
            </a:r>
            <a:r>
              <a:rPr lang="en-US" altLang="zh-CN" dirty="0" smtClean="0"/>
              <a:t>15%</a:t>
            </a:r>
            <a:r>
              <a:rPr lang="zh-CN" altLang="en-US" dirty="0" smtClean="0"/>
              <a:t>，含）、考试（</a:t>
            </a:r>
            <a:r>
              <a:rPr lang="en-US" altLang="zh-CN" dirty="0" smtClean="0"/>
              <a:t>70%</a:t>
            </a:r>
            <a:r>
              <a:rPr lang="zh-CN" altLang="en-US" dirty="0" smtClean="0"/>
              <a:t>）</a:t>
            </a:r>
            <a:endParaRPr lang="en-US" altLang="zh-CN" dirty="0" smtClean="0"/>
          </a:p>
          <a:p>
            <a:r>
              <a:rPr lang="zh-CN" altLang="en-US" dirty="0" smtClean="0"/>
              <a:t>思政与课程内容的融合</a:t>
            </a:r>
            <a:endParaRPr lang="en-US" altLang="zh-CN" dirty="0" smtClean="0"/>
          </a:p>
          <a:p>
            <a:r>
              <a:rPr lang="zh-CN" altLang="en-US" dirty="0" smtClean="0"/>
              <a:t>工程认证的重要性</a:t>
            </a:r>
            <a:endParaRPr lang="en-US" altLang="zh-CN" dirty="0" smtClean="0"/>
          </a:p>
          <a:p>
            <a:r>
              <a:rPr lang="en-US" altLang="zh-CN" dirty="0"/>
              <a:t>CMU 15-445/645</a:t>
            </a:r>
            <a:r>
              <a:rPr lang="zh-CN" altLang="en-US" dirty="0"/>
              <a:t>课程</a:t>
            </a:r>
            <a:endParaRPr lang="en-US" altLang="zh-CN" dirty="0"/>
          </a:p>
          <a:p>
            <a:pPr lvl="1"/>
            <a:r>
              <a:rPr lang="en-US" altLang="zh-CN" dirty="0"/>
              <a:t>Database </a:t>
            </a:r>
            <a:r>
              <a:rPr lang="en-US" altLang="zh-CN" dirty="0" smtClean="0"/>
              <a:t>Systems</a:t>
            </a:r>
            <a:r>
              <a:rPr lang="zh-CN" altLang="en-US" dirty="0" smtClean="0"/>
              <a:t>（</a:t>
            </a:r>
            <a:r>
              <a:rPr lang="en-US" altLang="zh-CN" dirty="0"/>
              <a:t>https://15445.courses.cs.cmu.edu/fall2022/</a:t>
            </a:r>
            <a:r>
              <a:rPr lang="zh-CN" altLang="en-US" dirty="0" smtClean="0"/>
              <a:t>）</a:t>
            </a:r>
            <a:endParaRPr lang="en-US" altLang="zh-CN" dirty="0" smtClean="0"/>
          </a:p>
          <a:p>
            <a:r>
              <a:rPr lang="en-US" altLang="zh-CN" dirty="0" smtClean="0"/>
              <a:t>《</a:t>
            </a:r>
            <a:r>
              <a:rPr lang="zh-CN" altLang="en-US" dirty="0"/>
              <a:t>数据库系统原理</a:t>
            </a:r>
            <a:r>
              <a:rPr lang="zh-CN" altLang="en-US" dirty="0" smtClean="0"/>
              <a:t>实践</a:t>
            </a:r>
            <a:r>
              <a:rPr lang="en-US" altLang="zh-CN" dirty="0" smtClean="0"/>
              <a:t>》</a:t>
            </a:r>
          </a:p>
          <a:p>
            <a:pPr lvl="1"/>
            <a:r>
              <a:rPr lang="zh-CN" altLang="en-US" dirty="0" smtClean="0"/>
              <a:t>头歌平台</a:t>
            </a:r>
            <a:endParaRPr lang="en-US" altLang="zh-CN" dirty="0" smtClean="0"/>
          </a:p>
          <a:p>
            <a:r>
              <a:rPr lang="zh-CN" altLang="en-US" dirty="0" smtClean="0"/>
              <a:t>与华为的合作</a:t>
            </a:r>
            <a:endParaRPr lang="en-US" altLang="zh-CN" dirty="0" smtClean="0"/>
          </a:p>
          <a:p>
            <a:pPr lvl="1"/>
            <a:r>
              <a:rPr lang="zh-CN" altLang="en-US" dirty="0"/>
              <a:t>华为在线课程系列</a:t>
            </a:r>
            <a:r>
              <a:rPr lang="en-US" altLang="zh-CN" dirty="0">
                <a:hlinkClick r:id="rId3"/>
              </a:rPr>
              <a:t>https://</a:t>
            </a:r>
            <a:r>
              <a:rPr lang="en-US" altLang="zh-CN" dirty="0" smtClean="0">
                <a:hlinkClick r:id="rId3"/>
              </a:rPr>
              <a:t>edu.huaweicloud.com/roadmap/colleges.html</a:t>
            </a:r>
            <a:endParaRPr lang="en-US" altLang="zh-CN" dirty="0" smtClean="0"/>
          </a:p>
          <a:p>
            <a:pPr lvl="1"/>
            <a:r>
              <a:rPr lang="zh-CN" altLang="en-US" dirty="0"/>
              <a:t>华为在线课程数据库系列，通过技术领域选择“鲲鹏”后，查找数据库或者</a:t>
            </a:r>
            <a:r>
              <a:rPr lang="en-US" altLang="zh-CN" dirty="0" err="1"/>
              <a:t>openGauss</a:t>
            </a:r>
            <a:r>
              <a:rPr lang="zh-CN" altLang="en-US" dirty="0"/>
              <a:t>的课程进入，或者直接搜索数据库相关课程</a:t>
            </a:r>
            <a:endParaRPr lang="en-US" altLang="zh-CN" dirty="0" smtClean="0"/>
          </a:p>
          <a:p>
            <a:endParaRPr lang="en-US" altLang="zh-CN" dirty="0" smtClean="0"/>
          </a:p>
        </p:txBody>
      </p:sp>
    </p:spTree>
    <p:extLst>
      <p:ext uri="{BB962C8B-B14F-4D97-AF65-F5344CB8AC3E}">
        <p14:creationId xmlns:p14="http://schemas.microsoft.com/office/powerpoint/2010/main" val="3537366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936702" y="361486"/>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3555" name="Rectangle 3"/>
          <p:cNvSpPr>
            <a:spLocks noChangeArrowheads="1"/>
          </p:cNvSpPr>
          <p:nvPr/>
        </p:nvSpPr>
        <p:spPr bwMode="auto">
          <a:xfrm>
            <a:off x="936702" y="1687552"/>
            <a:ext cx="8574088" cy="4495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dirty="0">
                <a:solidFill>
                  <a:srgbClr val="FF3300"/>
                </a:solidFill>
                <a:latin typeface="Times New Roman" panose="02020603050405020304" pitchFamily="18" charset="0"/>
                <a:ea typeface="宋体" panose="02010600030101010101" pitchFamily="2" charset="-122"/>
              </a:rPr>
              <a:t>背景</a:t>
            </a:r>
            <a:endParaRPr kumimoji="1" lang="zh-CN" altLang="en-US" sz="3200" dirty="0">
              <a:solidFill>
                <a:srgbClr val="FF3300"/>
              </a:solidFill>
              <a:latin typeface="Times New Roman" panose="02020603050405020304" pitchFamily="18" charset="0"/>
              <a:ea typeface="仿宋_GB2312" pitchFamily="49" charset="-122"/>
            </a:endParaRPr>
          </a:p>
          <a:p>
            <a:pPr lvl="1" eaLnBrk="1" hangingPunct="1">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计算机主要用于科学计算</a:t>
            </a:r>
          </a:p>
          <a:p>
            <a:pPr lvl="2" eaLnBrk="1" hangingPunct="1">
              <a:buFontTx/>
              <a:buChar char="•"/>
            </a:pPr>
            <a:r>
              <a:rPr kumimoji="1" lang="zh-CN" altLang="en-US" sz="2400" dirty="0">
                <a:latin typeface="Times New Roman" panose="02020603050405020304" pitchFamily="18" charset="0"/>
                <a:ea typeface="宋体" panose="02010600030101010101" pitchFamily="2" charset="-122"/>
              </a:rPr>
              <a:t>数据量小、结构简单，如高阶方程、曲线拟和等</a:t>
            </a:r>
          </a:p>
          <a:p>
            <a:pPr lvl="1" eaLnBrk="1" hangingPunct="1">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外存为顺序存取设备</a:t>
            </a:r>
          </a:p>
          <a:p>
            <a:pPr lvl="2" eaLnBrk="1" hangingPunct="1">
              <a:buFontTx/>
              <a:buChar char="•"/>
            </a:pPr>
            <a:r>
              <a:rPr kumimoji="1" lang="zh-CN" altLang="en-US" sz="2400" dirty="0">
                <a:latin typeface="Times New Roman" panose="02020603050405020304" pitchFamily="18" charset="0"/>
                <a:ea typeface="宋体" panose="02010600030101010101" pitchFamily="2" charset="-122"/>
              </a:rPr>
              <a:t>磁带、卡片、纸带，没有磁盘等直接存取设备</a:t>
            </a:r>
          </a:p>
          <a:p>
            <a:pPr lvl="1" eaLnBrk="1" hangingPunct="1">
              <a:buClr>
                <a:schemeClr val="accent2"/>
              </a:buClr>
              <a:buFont typeface="Wingdings" panose="05000000000000000000" pitchFamily="2" charset="2"/>
              <a:buChar char="§"/>
            </a:pPr>
            <a:r>
              <a:rPr kumimoji="1" lang="zh-CN" altLang="en-US" sz="2400" dirty="0">
                <a:latin typeface="Times New Roman" panose="02020603050405020304" pitchFamily="18" charset="0"/>
                <a:ea typeface="宋体" panose="02010600030101010101" pitchFamily="2" charset="-122"/>
              </a:rPr>
              <a:t>数据处理方式：批处理</a:t>
            </a:r>
          </a:p>
          <a:p>
            <a:pPr lvl="1" eaLnBrk="1" hangingPunct="1">
              <a:buClr>
                <a:schemeClr val="accent2"/>
              </a:buClr>
              <a:buFont typeface="Wingdings" panose="05000000000000000000" pitchFamily="2" charset="2"/>
              <a:buChar char="§"/>
            </a:pPr>
            <a:r>
              <a:rPr kumimoji="1" lang="zh-CN" altLang="en-US" sz="2800" dirty="0">
                <a:latin typeface="Times New Roman" panose="02020603050405020304" pitchFamily="18" charset="0"/>
                <a:ea typeface="宋体" panose="02010600030101010101" pitchFamily="2" charset="-122"/>
              </a:rPr>
              <a:t>没有操作系统，没有数据管理软件</a:t>
            </a:r>
          </a:p>
          <a:p>
            <a:pPr lvl="2" eaLnBrk="1" hangingPunct="1">
              <a:buFontTx/>
              <a:buChar char="•"/>
            </a:pPr>
            <a:r>
              <a:rPr kumimoji="1" lang="zh-CN" altLang="en-US" sz="2400" dirty="0">
                <a:latin typeface="Times New Roman" panose="02020603050405020304" pitchFamily="18" charset="0"/>
                <a:ea typeface="宋体" panose="02010600030101010101" pitchFamily="2" charset="-122"/>
              </a:rPr>
              <a:t>硬件资源都需要由用户自己管理。用户用机器指令编码，通过纸带机输入程序和数据，程序运行完毕后，由用户取走纸带和运算结果，再让下一用户上机操作</a:t>
            </a:r>
          </a:p>
          <a:p>
            <a:pPr lvl="2" eaLnBrk="1" hangingPunct="1">
              <a:buFontTx/>
              <a:buChar char="•"/>
            </a:pPr>
            <a:endParaRPr kumimoji="1" lang="en-US" altLang="zh-CN" sz="2400" dirty="0">
              <a:latin typeface="Times New Roman" panose="02020603050405020304" pitchFamily="18" charset="0"/>
              <a:ea typeface="宋体" panose="02010600030101010101" pitchFamily="2" charset="-122"/>
            </a:endParaRPr>
          </a:p>
        </p:txBody>
      </p:sp>
      <p:sp>
        <p:nvSpPr>
          <p:cNvPr id="23556" name="Text Box 4"/>
          <p:cNvSpPr txBox="1">
            <a:spLocks noChangeArrowheads="1"/>
          </p:cNvSpPr>
          <p:nvPr/>
        </p:nvSpPr>
        <p:spPr bwMode="auto">
          <a:xfrm>
            <a:off x="5813502" y="910371"/>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人工管理阶段</a:t>
            </a:r>
          </a:p>
        </p:txBody>
      </p:sp>
    </p:spTree>
    <p:extLst>
      <p:ext uri="{BB962C8B-B14F-4D97-AF65-F5344CB8AC3E}">
        <p14:creationId xmlns:p14="http://schemas.microsoft.com/office/powerpoint/2010/main" val="1832030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801029" y="1449658"/>
            <a:ext cx="85740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特点</a:t>
            </a:r>
            <a:endParaRPr kumimoji="1" lang="zh-CN" altLang="en-US" sz="3200">
              <a:solidFill>
                <a:srgbClr val="FF3300"/>
              </a:solidFill>
              <a:latin typeface="Times New Roman" panose="02020603050405020304" pitchFamily="18" charset="0"/>
              <a:ea typeface="仿宋_GB2312" pitchFamily="49" charset="-122"/>
            </a:endParaRP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应用程序完全负责数据管理工作</a:t>
            </a:r>
          </a:p>
          <a:p>
            <a:pPr lvl="2" eaLnBrk="1" hangingPunct="1">
              <a:buFontTx/>
              <a:buChar char="•"/>
            </a:pPr>
            <a:r>
              <a:rPr kumimoji="1" lang="zh-CN" altLang="en-US" sz="2400">
                <a:latin typeface="Times New Roman" panose="02020603050405020304" pitchFamily="18" charset="0"/>
                <a:ea typeface="宋体" panose="02010600030101010101" pitchFamily="2" charset="-122"/>
              </a:rPr>
              <a:t>数据的组织、存储结构、存取方法、输入输出等</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数据完全面向特定的应用程序（无共享性）</a:t>
            </a:r>
          </a:p>
          <a:p>
            <a:pPr lvl="2" eaLnBrk="1" hangingPunct="1">
              <a:buFontTx/>
              <a:buChar char="•"/>
            </a:pPr>
            <a:r>
              <a:rPr kumimoji="1" lang="zh-CN" altLang="en-US" sz="2400">
                <a:latin typeface="Times New Roman" panose="02020603050405020304" pitchFamily="18" charset="0"/>
                <a:ea typeface="宋体" panose="02010600030101010101" pitchFamily="2" charset="-122"/>
              </a:rPr>
              <a:t>不同程序之间的数据具有巨大的冗余</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数据与程序没有独立性（无独立性）</a:t>
            </a:r>
          </a:p>
          <a:p>
            <a:pPr lvl="2" eaLnBrk="1" hangingPunct="1">
              <a:buFontTx/>
              <a:buChar char="•"/>
            </a:pPr>
            <a:r>
              <a:rPr kumimoji="1" lang="zh-CN" altLang="en-US" sz="2400">
                <a:latin typeface="Times New Roman" panose="02020603050405020304" pitchFamily="18" charset="0"/>
                <a:ea typeface="宋体" panose="02010600030101010101" pitchFamily="2" charset="-122"/>
              </a:rPr>
              <a:t>程序中存取数据的子程序随着存储结构的改变而改变</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数据不保存</a:t>
            </a:r>
          </a:p>
          <a:p>
            <a:pPr lvl="2" eaLnBrk="1" hangingPunct="1">
              <a:buFontTx/>
              <a:buChar char="•"/>
            </a:pPr>
            <a:r>
              <a:rPr kumimoji="1" lang="zh-CN" altLang="en-US" sz="2400">
                <a:latin typeface="Times New Roman" panose="02020603050405020304" pitchFamily="18" charset="0"/>
                <a:ea typeface="宋体" panose="02010600030101010101" pitchFamily="2" charset="-122"/>
              </a:rPr>
              <a:t>每个用户使用自己的数据，数据不保存，用完就撤走</a:t>
            </a:r>
          </a:p>
          <a:p>
            <a:pPr lvl="1" eaLnBrk="1" hangingPunct="1">
              <a:buClr>
                <a:schemeClr val="accent2"/>
              </a:buClr>
            </a:pPr>
            <a:endParaRPr kumimoji="1" lang="zh-CN" altLang="en-US" sz="2800">
              <a:latin typeface="Times New Roman" panose="02020603050405020304" pitchFamily="18" charset="0"/>
              <a:ea typeface="宋体" panose="02010600030101010101" pitchFamily="2" charset="-122"/>
            </a:endParaRPr>
          </a:p>
          <a:p>
            <a:pPr lvl="1" eaLnBrk="1" hangingPunct="1">
              <a:buClr>
                <a:schemeClr val="accent2"/>
              </a:buClr>
            </a:pPr>
            <a:r>
              <a:rPr kumimoji="1" lang="zh-CN" altLang="en-US" sz="2800">
                <a:latin typeface="Times New Roman" panose="02020603050405020304" pitchFamily="18" charset="0"/>
                <a:ea typeface="宋体" panose="02010600030101010101" pitchFamily="2" charset="-122"/>
              </a:rPr>
              <a:t>    </a:t>
            </a:r>
          </a:p>
        </p:txBody>
      </p:sp>
      <p:sp>
        <p:nvSpPr>
          <p:cNvPr id="24579" name="Text Box 3"/>
          <p:cNvSpPr txBox="1">
            <a:spLocks noChangeArrowheads="1"/>
          </p:cNvSpPr>
          <p:nvPr/>
        </p:nvSpPr>
        <p:spPr bwMode="auto">
          <a:xfrm>
            <a:off x="801029" y="294577"/>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4580" name="Text Box 4"/>
          <p:cNvSpPr txBox="1">
            <a:spLocks noChangeArrowheads="1"/>
          </p:cNvSpPr>
          <p:nvPr/>
        </p:nvSpPr>
        <p:spPr bwMode="auto">
          <a:xfrm>
            <a:off x="5601629" y="910370"/>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人工管理阶段</a:t>
            </a:r>
          </a:p>
        </p:txBody>
      </p:sp>
    </p:spTree>
    <p:extLst>
      <p:ext uri="{BB962C8B-B14F-4D97-AF65-F5344CB8AC3E}">
        <p14:creationId xmlns:p14="http://schemas.microsoft.com/office/powerpoint/2010/main" val="176050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30714" y="325147"/>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5603" name="Text Box 3"/>
          <p:cNvSpPr txBox="1">
            <a:spLocks noChangeArrowheads="1"/>
          </p:cNvSpPr>
          <p:nvPr/>
        </p:nvSpPr>
        <p:spPr bwMode="auto">
          <a:xfrm>
            <a:off x="4999464" y="1102228"/>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人工管理阶段</a:t>
            </a:r>
          </a:p>
        </p:txBody>
      </p:sp>
      <p:pic>
        <p:nvPicPr>
          <p:cNvPr id="25604" name="Picture 4"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464" y="4894766"/>
            <a:ext cx="136683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AutoShape 5"/>
          <p:cNvSpPr>
            <a:spLocks noChangeArrowheads="1"/>
          </p:cNvSpPr>
          <p:nvPr/>
        </p:nvSpPr>
        <p:spPr bwMode="auto">
          <a:xfrm>
            <a:off x="4288264" y="3802566"/>
            <a:ext cx="1295400" cy="533400"/>
          </a:xfrm>
          <a:prstGeom prst="leftRightArrow">
            <a:avLst>
              <a:gd name="adj1" fmla="val 50000"/>
              <a:gd name="adj2" fmla="val 48571"/>
            </a:avLst>
          </a:prstGeom>
          <a:gradFill rotWithShape="0">
            <a:gsLst>
              <a:gs pos="0">
                <a:srgbClr val="00FF00"/>
              </a:gs>
              <a:gs pos="100000">
                <a:srgbClr val="CCFF66"/>
              </a:gs>
            </a:gsLst>
            <a:lin ang="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a:latin typeface="Tahoma" panose="020B0604030504040204" pitchFamily="34" charset="0"/>
                <a:ea typeface="华文新魏" panose="02010800040101010101" pitchFamily="2" charset="-122"/>
              </a:rPr>
              <a:t>访问</a:t>
            </a:r>
          </a:p>
        </p:txBody>
      </p:sp>
      <p:sp>
        <p:nvSpPr>
          <p:cNvPr id="25606" name="AutoShape 6"/>
          <p:cNvSpPr>
            <a:spLocks noChangeArrowheads="1"/>
          </p:cNvSpPr>
          <p:nvPr/>
        </p:nvSpPr>
        <p:spPr bwMode="auto">
          <a:xfrm>
            <a:off x="6244064" y="3573966"/>
            <a:ext cx="990600" cy="838200"/>
          </a:xfrm>
          <a:prstGeom prst="can">
            <a:avLst>
              <a:gd name="adj" fmla="val 35227"/>
            </a:avLst>
          </a:prstGeom>
          <a:gradFill rotWithShape="0">
            <a:gsLst>
              <a:gs pos="0">
                <a:srgbClr val="3399FF"/>
              </a:gs>
              <a:gs pos="50000">
                <a:srgbClr val="0066FF"/>
              </a:gs>
              <a:gs pos="100000">
                <a:srgbClr val="33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solidFill>
                  <a:schemeClr val="bg1"/>
                </a:solidFill>
                <a:latin typeface="华文新魏" panose="02010800040101010101" pitchFamily="2" charset="-122"/>
                <a:ea typeface="华文新魏" panose="02010800040101010101" pitchFamily="2" charset="-122"/>
              </a:rPr>
              <a:t>数据</a:t>
            </a:r>
            <a:r>
              <a:rPr kumimoji="1" lang="en-US" altLang="zh-CN" sz="2400">
                <a:solidFill>
                  <a:schemeClr val="bg1"/>
                </a:solidFill>
                <a:latin typeface="华文新魏" panose="02010800040101010101" pitchFamily="2" charset="-122"/>
                <a:ea typeface="华文新魏" panose="02010800040101010101" pitchFamily="2" charset="-122"/>
              </a:rPr>
              <a:t>2</a:t>
            </a:r>
            <a:endParaRPr kumimoji="1" lang="en-US" altLang="zh-CN" sz="2400">
              <a:solidFill>
                <a:schemeClr val="bg1"/>
              </a:solidFill>
              <a:latin typeface="Tahoma" panose="020B0604030504040204" pitchFamily="34" charset="0"/>
              <a:ea typeface="宋体" panose="02010600030101010101" pitchFamily="2" charset="-122"/>
            </a:endParaRPr>
          </a:p>
        </p:txBody>
      </p:sp>
      <p:pic>
        <p:nvPicPr>
          <p:cNvPr id="25607" name="Picture 7"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264" y="1745166"/>
            <a:ext cx="1443038"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AutoShape 8"/>
          <p:cNvSpPr>
            <a:spLocks noChangeArrowheads="1"/>
          </p:cNvSpPr>
          <p:nvPr/>
        </p:nvSpPr>
        <p:spPr bwMode="auto">
          <a:xfrm>
            <a:off x="4288264" y="2278566"/>
            <a:ext cx="1295400" cy="533400"/>
          </a:xfrm>
          <a:prstGeom prst="leftRightArrow">
            <a:avLst>
              <a:gd name="adj1" fmla="val 50000"/>
              <a:gd name="adj2" fmla="val 48571"/>
            </a:avLst>
          </a:prstGeom>
          <a:gradFill rotWithShape="0">
            <a:gsLst>
              <a:gs pos="0">
                <a:srgbClr val="00FF00"/>
              </a:gs>
              <a:gs pos="100000">
                <a:srgbClr val="CCFF66"/>
              </a:gs>
            </a:gsLst>
            <a:lin ang="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a:latin typeface="Tahoma" panose="020B0604030504040204" pitchFamily="34" charset="0"/>
                <a:ea typeface="华文新魏" panose="02010800040101010101" pitchFamily="2" charset="-122"/>
              </a:rPr>
              <a:t>访问</a:t>
            </a:r>
          </a:p>
        </p:txBody>
      </p:sp>
      <p:sp>
        <p:nvSpPr>
          <p:cNvPr id="25609" name="AutoShape 9"/>
          <p:cNvSpPr>
            <a:spLocks noChangeArrowheads="1"/>
          </p:cNvSpPr>
          <p:nvPr/>
        </p:nvSpPr>
        <p:spPr bwMode="auto">
          <a:xfrm>
            <a:off x="6244064" y="2049966"/>
            <a:ext cx="990600" cy="838200"/>
          </a:xfrm>
          <a:prstGeom prst="can">
            <a:avLst>
              <a:gd name="adj" fmla="val 35227"/>
            </a:avLst>
          </a:prstGeom>
          <a:gradFill rotWithShape="0">
            <a:gsLst>
              <a:gs pos="0">
                <a:srgbClr val="3399FF"/>
              </a:gs>
              <a:gs pos="50000">
                <a:srgbClr val="0066FF"/>
              </a:gs>
              <a:gs pos="100000">
                <a:srgbClr val="33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solidFill>
                  <a:schemeClr val="bg1"/>
                </a:solidFill>
                <a:latin typeface="华文新魏" panose="02010800040101010101" pitchFamily="2" charset="-122"/>
                <a:ea typeface="华文新魏" panose="02010800040101010101" pitchFamily="2" charset="-122"/>
              </a:rPr>
              <a:t>数据</a:t>
            </a:r>
            <a:r>
              <a:rPr kumimoji="1" lang="en-US" altLang="zh-CN" sz="2400">
                <a:solidFill>
                  <a:schemeClr val="bg1"/>
                </a:solidFill>
                <a:latin typeface="华文新魏" panose="02010800040101010101" pitchFamily="2" charset="-122"/>
                <a:ea typeface="华文新魏" panose="02010800040101010101" pitchFamily="2" charset="-122"/>
              </a:rPr>
              <a:t>1</a:t>
            </a:r>
            <a:endParaRPr kumimoji="1" lang="en-US" altLang="zh-CN" sz="2400">
              <a:solidFill>
                <a:schemeClr val="bg1"/>
              </a:solidFill>
              <a:latin typeface="Tahoma" panose="020B0604030504040204" pitchFamily="34" charset="0"/>
              <a:ea typeface="宋体" panose="02010600030101010101" pitchFamily="2" charset="-122"/>
            </a:endParaRPr>
          </a:p>
        </p:txBody>
      </p:sp>
      <p:sp>
        <p:nvSpPr>
          <p:cNvPr id="25610" name="Text Box 10"/>
          <p:cNvSpPr txBox="1">
            <a:spLocks noChangeArrowheads="1"/>
          </p:cNvSpPr>
          <p:nvPr/>
        </p:nvSpPr>
        <p:spPr bwMode="auto">
          <a:xfrm>
            <a:off x="1291064" y="234206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程序</a:t>
            </a:r>
            <a:r>
              <a:rPr kumimoji="1" lang="en-US" altLang="zh-CN" sz="2400">
                <a:latin typeface="华文新魏" panose="02010800040101010101" pitchFamily="2" charset="-122"/>
                <a:ea typeface="华文新魏" panose="02010800040101010101" pitchFamily="2" charset="-122"/>
              </a:rPr>
              <a:t>1</a:t>
            </a:r>
          </a:p>
        </p:txBody>
      </p:sp>
      <p:sp>
        <p:nvSpPr>
          <p:cNvPr id="25611" name="Text Box 11"/>
          <p:cNvSpPr txBox="1">
            <a:spLocks noChangeArrowheads="1"/>
          </p:cNvSpPr>
          <p:nvPr/>
        </p:nvSpPr>
        <p:spPr bwMode="auto">
          <a:xfrm>
            <a:off x="1265664" y="3853366"/>
            <a:ext cx="966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程序</a:t>
            </a:r>
            <a:r>
              <a:rPr kumimoji="1" lang="en-US" altLang="zh-CN" sz="2400">
                <a:latin typeface="华文新魏" panose="02010800040101010101" pitchFamily="2" charset="-122"/>
                <a:ea typeface="华文新魏" panose="02010800040101010101" pitchFamily="2" charset="-122"/>
              </a:rPr>
              <a:t>2</a:t>
            </a:r>
          </a:p>
        </p:txBody>
      </p:sp>
      <p:sp>
        <p:nvSpPr>
          <p:cNvPr id="25612" name="Text Box 12"/>
          <p:cNvSpPr txBox="1">
            <a:spLocks noChangeArrowheads="1"/>
          </p:cNvSpPr>
          <p:nvPr/>
        </p:nvSpPr>
        <p:spPr bwMode="auto">
          <a:xfrm>
            <a:off x="1265664" y="5440866"/>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程序</a:t>
            </a:r>
            <a:r>
              <a:rPr kumimoji="1" lang="en-US" altLang="zh-CN" sz="2400">
                <a:latin typeface="华文新魏" panose="02010800040101010101" pitchFamily="2" charset="-122"/>
                <a:ea typeface="华文新魏" panose="02010800040101010101" pitchFamily="2" charset="-122"/>
              </a:rPr>
              <a:t>n</a:t>
            </a:r>
          </a:p>
        </p:txBody>
      </p:sp>
      <p:sp>
        <p:nvSpPr>
          <p:cNvPr id="25613" name="AutoShape 13"/>
          <p:cNvSpPr>
            <a:spLocks noChangeArrowheads="1"/>
          </p:cNvSpPr>
          <p:nvPr/>
        </p:nvSpPr>
        <p:spPr bwMode="auto">
          <a:xfrm>
            <a:off x="4275564" y="5377366"/>
            <a:ext cx="1295400" cy="533400"/>
          </a:xfrm>
          <a:prstGeom prst="leftRightArrow">
            <a:avLst>
              <a:gd name="adj1" fmla="val 50000"/>
              <a:gd name="adj2" fmla="val 48571"/>
            </a:avLst>
          </a:prstGeom>
          <a:gradFill rotWithShape="0">
            <a:gsLst>
              <a:gs pos="0">
                <a:srgbClr val="00FF00"/>
              </a:gs>
              <a:gs pos="100000">
                <a:srgbClr val="CCFF66"/>
              </a:gs>
            </a:gsLst>
            <a:lin ang="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a:latin typeface="Tahoma" panose="020B0604030504040204" pitchFamily="34" charset="0"/>
                <a:ea typeface="华文新魏" panose="02010800040101010101" pitchFamily="2" charset="-122"/>
              </a:rPr>
              <a:t>访问</a:t>
            </a:r>
          </a:p>
        </p:txBody>
      </p:sp>
      <p:sp>
        <p:nvSpPr>
          <p:cNvPr id="25614" name="AutoShape 14"/>
          <p:cNvSpPr>
            <a:spLocks noChangeArrowheads="1"/>
          </p:cNvSpPr>
          <p:nvPr/>
        </p:nvSpPr>
        <p:spPr bwMode="auto">
          <a:xfrm>
            <a:off x="6244064" y="5148766"/>
            <a:ext cx="990600" cy="838200"/>
          </a:xfrm>
          <a:prstGeom prst="can">
            <a:avLst>
              <a:gd name="adj" fmla="val 35227"/>
            </a:avLst>
          </a:prstGeom>
          <a:gradFill rotWithShape="0">
            <a:gsLst>
              <a:gs pos="0">
                <a:srgbClr val="3399FF"/>
              </a:gs>
              <a:gs pos="50000">
                <a:srgbClr val="0066FF"/>
              </a:gs>
              <a:gs pos="100000">
                <a:srgbClr val="33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solidFill>
                  <a:schemeClr val="bg1"/>
                </a:solidFill>
                <a:latin typeface="华文新魏" panose="02010800040101010101" pitchFamily="2" charset="-122"/>
                <a:ea typeface="华文新魏" panose="02010800040101010101" pitchFamily="2" charset="-122"/>
              </a:rPr>
              <a:t>数据</a:t>
            </a:r>
            <a:r>
              <a:rPr kumimoji="1" lang="en-US" altLang="zh-CN" sz="2400">
                <a:solidFill>
                  <a:schemeClr val="bg1"/>
                </a:solidFill>
                <a:latin typeface="华文新魏" panose="02010800040101010101" pitchFamily="2" charset="-122"/>
                <a:ea typeface="华文新魏" panose="02010800040101010101" pitchFamily="2" charset="-122"/>
              </a:rPr>
              <a:t>n</a:t>
            </a:r>
            <a:endParaRPr kumimoji="1" lang="en-US" altLang="zh-CN" sz="2400">
              <a:solidFill>
                <a:schemeClr val="bg1"/>
              </a:solidFill>
              <a:latin typeface="Tahoma" panose="020B0604030504040204" pitchFamily="34" charset="0"/>
              <a:ea typeface="宋体" panose="02010600030101010101" pitchFamily="2" charset="-122"/>
            </a:endParaRPr>
          </a:p>
        </p:txBody>
      </p:sp>
      <p:pic>
        <p:nvPicPr>
          <p:cNvPr id="25615" name="Picture 15"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264" y="3269166"/>
            <a:ext cx="1443038"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4925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24829" y="319784"/>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6627" name="Text Box 3"/>
          <p:cNvSpPr txBox="1">
            <a:spLocks noChangeArrowheads="1"/>
          </p:cNvSpPr>
          <p:nvPr/>
        </p:nvSpPr>
        <p:spPr bwMode="auto">
          <a:xfrm>
            <a:off x="5601629" y="899222"/>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文件系统阶段</a:t>
            </a:r>
          </a:p>
        </p:txBody>
      </p:sp>
      <p:sp>
        <p:nvSpPr>
          <p:cNvPr id="26628" name="Rectangle 4"/>
          <p:cNvSpPr>
            <a:spLocks noChangeArrowheads="1"/>
          </p:cNvSpPr>
          <p:nvPr/>
        </p:nvSpPr>
        <p:spPr bwMode="auto">
          <a:xfrm>
            <a:off x="724829" y="1400872"/>
            <a:ext cx="85740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宋体" panose="02010600030101010101" pitchFamily="2" charset="-122"/>
                <a:ea typeface="宋体" panose="02010600030101010101" pitchFamily="2" charset="-122"/>
              </a:rPr>
              <a:t>背景</a:t>
            </a:r>
          </a:p>
          <a:p>
            <a:pPr lvl="1" eaLnBrk="1" hangingPunct="1">
              <a:buClr>
                <a:schemeClr val="accent2"/>
              </a:buClr>
              <a:buFont typeface="Wingdings" panose="05000000000000000000" pitchFamily="2" charset="2"/>
              <a:buChar char="§"/>
            </a:pPr>
            <a:r>
              <a:rPr kumimoji="1" lang="zh-CN" altLang="en-US" sz="2800">
                <a:latin typeface="宋体" panose="02010600030101010101" pitchFamily="2" charset="-122"/>
                <a:ea typeface="宋体" panose="02010600030101010101" pitchFamily="2" charset="-122"/>
              </a:rPr>
              <a:t>计算机不但用于科学计算，还用于管理</a:t>
            </a:r>
          </a:p>
          <a:p>
            <a:pPr lvl="1" eaLnBrk="1" hangingPunct="1">
              <a:buClr>
                <a:schemeClr val="accent2"/>
              </a:buClr>
              <a:buFont typeface="Wingdings" panose="05000000000000000000" pitchFamily="2" charset="2"/>
              <a:buChar char="§"/>
            </a:pPr>
            <a:r>
              <a:rPr kumimoji="1" lang="zh-CN" altLang="en-US" sz="2800">
                <a:latin typeface="宋体" panose="02010600030101010101" pitchFamily="2" charset="-122"/>
                <a:ea typeface="宋体" panose="02010600030101010101" pitchFamily="2" charset="-122"/>
              </a:rPr>
              <a:t>外存有了磁盘、磁鼓等直接存取设备</a:t>
            </a:r>
          </a:p>
          <a:p>
            <a:pPr lvl="2" eaLnBrk="1" hangingPunct="1">
              <a:buFontTx/>
              <a:buChar char="•"/>
            </a:pPr>
            <a:r>
              <a:rPr kumimoji="1" lang="zh-CN" altLang="en-US" sz="2400">
                <a:latin typeface="宋体" panose="02010600030101010101" pitchFamily="2" charset="-122"/>
                <a:ea typeface="宋体" panose="02010600030101010101" pitchFamily="2" charset="-122"/>
              </a:rPr>
              <a:t>直接存取设备（</a:t>
            </a:r>
            <a:r>
              <a:rPr kumimoji="1" lang="en-US" altLang="zh-CN" sz="2400">
                <a:latin typeface="宋体" panose="02010600030101010101" pitchFamily="2" charset="-122"/>
                <a:ea typeface="宋体" panose="02010600030101010101" pitchFamily="2" charset="-122"/>
              </a:rPr>
              <a:t>DASD</a:t>
            </a:r>
            <a:r>
              <a:rPr kumimoji="1" lang="zh-CN" altLang="en-US" sz="2400">
                <a:latin typeface="宋体" panose="02010600030101010101" pitchFamily="2" charset="-122"/>
                <a:ea typeface="宋体" panose="02010600030101010101" pitchFamily="2" charset="-122"/>
              </a:rPr>
              <a:t>）</a:t>
            </a:r>
          </a:p>
          <a:p>
            <a:pPr lvl="3" eaLnBrk="1" hangingPunct="1">
              <a:buFontTx/>
              <a:buChar char="–"/>
            </a:pPr>
            <a:r>
              <a:rPr kumimoji="1" lang="zh-CN" altLang="en-US" sz="2000">
                <a:latin typeface="宋体" panose="02010600030101010101" pitchFamily="2" charset="-122"/>
                <a:ea typeface="宋体" panose="02010600030101010101" pitchFamily="2" charset="-122"/>
              </a:rPr>
              <a:t>无须顺序存取</a:t>
            </a:r>
          </a:p>
          <a:p>
            <a:pPr lvl="3" eaLnBrk="1" hangingPunct="1">
              <a:buFontTx/>
              <a:buChar char="–"/>
            </a:pPr>
            <a:r>
              <a:rPr kumimoji="1" lang="zh-CN" altLang="en-US" sz="2000">
                <a:latin typeface="宋体" panose="02010600030101010101" pitchFamily="2" charset="-122"/>
                <a:ea typeface="宋体" panose="02010600030101010101" pitchFamily="2" charset="-122"/>
              </a:rPr>
              <a:t>由地址直接访问所需记录</a:t>
            </a:r>
          </a:p>
          <a:p>
            <a:pPr lvl="1" eaLnBrk="1" hangingPunct="1">
              <a:buClr>
                <a:schemeClr val="accent2"/>
              </a:buClr>
              <a:buFont typeface="Wingdings" panose="05000000000000000000" pitchFamily="2" charset="2"/>
              <a:buChar char="§"/>
            </a:pPr>
            <a:r>
              <a:rPr kumimoji="1" lang="zh-CN" altLang="en-US" sz="2800">
                <a:latin typeface="宋体" panose="02010600030101010101" pitchFamily="2" charset="-122"/>
                <a:ea typeface="宋体" panose="02010600030101010101" pitchFamily="2" charset="-122"/>
              </a:rPr>
              <a:t>有了专门管理数据的软件，一般称为文件系统</a:t>
            </a:r>
          </a:p>
          <a:p>
            <a:pPr lvl="2" eaLnBrk="1" hangingPunct="1">
              <a:buFontTx/>
              <a:buChar char="•"/>
            </a:pPr>
            <a:r>
              <a:rPr kumimoji="1" lang="zh-CN" altLang="en-US" sz="2400">
                <a:latin typeface="宋体" panose="02010600030101010101" pitchFamily="2" charset="-122"/>
                <a:ea typeface="宋体" panose="02010600030101010101" pitchFamily="2" charset="-122"/>
              </a:rPr>
              <a:t>文件存储空间的管理</a:t>
            </a:r>
          </a:p>
          <a:p>
            <a:pPr lvl="2" eaLnBrk="1" hangingPunct="1">
              <a:buFontTx/>
              <a:buChar char="•"/>
            </a:pPr>
            <a:r>
              <a:rPr kumimoji="1" lang="zh-CN" altLang="en-US" sz="2400">
                <a:latin typeface="宋体" panose="02010600030101010101" pitchFamily="2" charset="-122"/>
                <a:ea typeface="宋体" panose="02010600030101010101" pitchFamily="2" charset="-122"/>
              </a:rPr>
              <a:t>目录管理</a:t>
            </a:r>
          </a:p>
          <a:p>
            <a:pPr lvl="2" eaLnBrk="1" hangingPunct="1">
              <a:buFontTx/>
              <a:buChar char="•"/>
            </a:pPr>
            <a:r>
              <a:rPr kumimoji="1" lang="zh-CN" altLang="en-US" sz="2400">
                <a:latin typeface="宋体" panose="02010600030101010101" pitchFamily="2" charset="-122"/>
                <a:ea typeface="宋体" panose="02010600030101010101" pitchFamily="2" charset="-122"/>
              </a:rPr>
              <a:t>文件读写管理</a:t>
            </a:r>
          </a:p>
          <a:p>
            <a:pPr lvl="2" eaLnBrk="1" hangingPunct="1">
              <a:buFontTx/>
              <a:buChar char="•"/>
            </a:pPr>
            <a:r>
              <a:rPr kumimoji="1" lang="zh-CN" altLang="en-US" sz="2400">
                <a:latin typeface="宋体" panose="02010600030101010101" pitchFamily="2" charset="-122"/>
                <a:ea typeface="宋体" panose="02010600030101010101" pitchFamily="2" charset="-122"/>
              </a:rPr>
              <a:t>文件保护</a:t>
            </a:r>
          </a:p>
          <a:p>
            <a:pPr lvl="2" eaLnBrk="1" hangingPunct="1">
              <a:buFontTx/>
              <a:buChar char="•"/>
            </a:pPr>
            <a:r>
              <a:rPr kumimoji="1" lang="zh-CN" altLang="en-US" sz="2400">
                <a:latin typeface="宋体" panose="02010600030101010101" pitchFamily="2" charset="-122"/>
                <a:ea typeface="宋体" panose="02010600030101010101" pitchFamily="2" charset="-122"/>
              </a:rPr>
              <a:t>向用户提供操作接口</a:t>
            </a:r>
          </a:p>
        </p:txBody>
      </p:sp>
    </p:spTree>
    <p:extLst>
      <p:ext uri="{BB962C8B-B14F-4D97-AF65-F5344CB8AC3E}">
        <p14:creationId xmlns:p14="http://schemas.microsoft.com/office/powerpoint/2010/main" val="239240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69073" y="185969"/>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7651" name="Text Box 3"/>
          <p:cNvSpPr txBox="1">
            <a:spLocks noChangeArrowheads="1"/>
          </p:cNvSpPr>
          <p:nvPr/>
        </p:nvSpPr>
        <p:spPr bwMode="auto">
          <a:xfrm>
            <a:off x="5545873" y="765407"/>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Times New Roman" panose="02020603050405020304" pitchFamily="18" charset="0"/>
                <a:ea typeface="楷体_GB2312" pitchFamily="49" charset="-122"/>
              </a:rPr>
              <a:t>文件系统阶段</a:t>
            </a:r>
          </a:p>
        </p:txBody>
      </p:sp>
      <p:sp>
        <p:nvSpPr>
          <p:cNvPr id="27652" name="Rectangle 4"/>
          <p:cNvSpPr>
            <a:spLocks noChangeArrowheads="1"/>
          </p:cNvSpPr>
          <p:nvPr/>
        </p:nvSpPr>
        <p:spPr bwMode="auto">
          <a:xfrm>
            <a:off x="669073" y="1216257"/>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特点</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系统提供一定的数据管理功能</a:t>
            </a:r>
          </a:p>
          <a:p>
            <a:pPr lvl="2" eaLnBrk="1" hangingPunct="1">
              <a:buFontTx/>
              <a:buChar char="•"/>
            </a:pPr>
            <a:r>
              <a:rPr kumimoji="1" lang="zh-CN" altLang="en-US" sz="2400">
                <a:latin typeface="Times New Roman" panose="02020603050405020304" pitchFamily="18" charset="0"/>
                <a:ea typeface="宋体" panose="02010600030101010101" pitchFamily="2" charset="-122"/>
              </a:rPr>
              <a:t>存取方法（按文件名访问，按记录进行存取）</a:t>
            </a:r>
          </a:p>
          <a:p>
            <a:pPr lvl="2" eaLnBrk="1" hangingPunct="1">
              <a:buFontTx/>
              <a:buChar char="•"/>
            </a:pPr>
            <a:r>
              <a:rPr kumimoji="1" lang="zh-CN" altLang="en-US" sz="2400">
                <a:latin typeface="Times New Roman" panose="02020603050405020304" pitchFamily="18" charset="0"/>
                <a:ea typeface="宋体" panose="02010600030101010101" pitchFamily="2" charset="-122"/>
              </a:rPr>
              <a:t>支持对文件的基本操作（增、删、改、查等），用户程序不必考虑物理细节</a:t>
            </a:r>
          </a:p>
          <a:p>
            <a:pPr lvl="2" eaLnBrk="1" hangingPunct="1">
              <a:buFontTx/>
              <a:buChar char="•"/>
            </a:pPr>
            <a:r>
              <a:rPr kumimoji="1" lang="zh-CN" altLang="en-US" sz="2400">
                <a:latin typeface="Times New Roman" panose="02020603050405020304" pitchFamily="18" charset="0"/>
                <a:ea typeface="宋体" panose="02010600030101010101" pitchFamily="2" charset="-122"/>
              </a:rPr>
              <a:t>数据的存取基本上以记录为单位</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数据仍是面向应用的</a:t>
            </a:r>
          </a:p>
          <a:p>
            <a:pPr lvl="2" eaLnBrk="1" hangingPunct="1">
              <a:buFontTx/>
              <a:buChar char="•"/>
            </a:pPr>
            <a:r>
              <a:rPr kumimoji="1" lang="zh-CN" altLang="en-US" sz="2400">
                <a:latin typeface="Times New Roman" panose="02020603050405020304" pitchFamily="18" charset="0"/>
                <a:ea typeface="宋体" panose="02010600030101010101" pitchFamily="2" charset="-122"/>
              </a:rPr>
              <a:t>一个数据文件对应一个用户程序</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数据与程序有一定的独立性</a:t>
            </a:r>
          </a:p>
          <a:p>
            <a:pPr lvl="2" eaLnBrk="1" hangingPunct="1">
              <a:buFontTx/>
              <a:buChar char="•"/>
            </a:pPr>
            <a:r>
              <a:rPr kumimoji="1" lang="zh-CN" altLang="en-US" sz="2400">
                <a:latin typeface="Times New Roman" panose="02020603050405020304" pitchFamily="18" charset="0"/>
                <a:ea typeface="宋体" panose="02010600030101010101" pitchFamily="2" charset="-122"/>
              </a:rPr>
              <a:t>文件的逻辑结构与存储结构由系统进行转换，数据在存储上的改变不一定反映在程序上，但是扩展新的应用时仍然很困难</a:t>
            </a:r>
          </a:p>
        </p:txBody>
      </p:sp>
    </p:spTree>
    <p:extLst>
      <p:ext uri="{BB962C8B-B14F-4D97-AF65-F5344CB8AC3E}">
        <p14:creationId xmlns:p14="http://schemas.microsoft.com/office/powerpoint/2010/main" val="3909070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916955" y="282556"/>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8675" name="Text Box 3"/>
          <p:cNvSpPr txBox="1">
            <a:spLocks noChangeArrowheads="1"/>
          </p:cNvSpPr>
          <p:nvPr/>
        </p:nvSpPr>
        <p:spPr bwMode="auto">
          <a:xfrm>
            <a:off x="5674692" y="954222"/>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文件系统阶段</a:t>
            </a:r>
          </a:p>
        </p:txBody>
      </p:sp>
      <p:pic>
        <p:nvPicPr>
          <p:cNvPr id="28676" name="Picture 4"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580" y="1665249"/>
            <a:ext cx="1443038"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343" y="3301962"/>
            <a:ext cx="1443037"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980" y="5094249"/>
            <a:ext cx="136683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AutoShape 7"/>
          <p:cNvSpPr>
            <a:spLocks noChangeArrowheads="1"/>
          </p:cNvSpPr>
          <p:nvPr/>
        </p:nvSpPr>
        <p:spPr bwMode="auto">
          <a:xfrm rot="2400000">
            <a:off x="3307730" y="2627274"/>
            <a:ext cx="1447800" cy="533400"/>
          </a:xfrm>
          <a:prstGeom prst="leftRightArrow">
            <a:avLst>
              <a:gd name="adj1" fmla="val 50000"/>
              <a:gd name="adj2" fmla="val 54286"/>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8680" name="AutoShape 8"/>
          <p:cNvSpPr>
            <a:spLocks noChangeArrowheads="1"/>
          </p:cNvSpPr>
          <p:nvPr/>
        </p:nvSpPr>
        <p:spPr bwMode="auto">
          <a:xfrm>
            <a:off x="3326780" y="3722649"/>
            <a:ext cx="990600" cy="533400"/>
          </a:xfrm>
          <a:prstGeom prst="leftRightArrow">
            <a:avLst>
              <a:gd name="adj1" fmla="val 50000"/>
              <a:gd name="adj2" fmla="val 3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8681" name="AutoShape 9"/>
          <p:cNvSpPr>
            <a:spLocks noChangeArrowheads="1"/>
          </p:cNvSpPr>
          <p:nvPr/>
        </p:nvSpPr>
        <p:spPr bwMode="auto">
          <a:xfrm rot="-2400000">
            <a:off x="3375993" y="4867237"/>
            <a:ext cx="1524000" cy="533400"/>
          </a:xfrm>
          <a:prstGeom prst="leftRightArrow">
            <a:avLst>
              <a:gd name="adj1" fmla="val 50000"/>
              <a:gd name="adj2" fmla="val 5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8682" name="Rectangle 10"/>
          <p:cNvSpPr>
            <a:spLocks noChangeArrowheads="1"/>
          </p:cNvSpPr>
          <p:nvPr/>
        </p:nvSpPr>
        <p:spPr bwMode="auto">
          <a:xfrm>
            <a:off x="4545980" y="3551199"/>
            <a:ext cx="2257425" cy="650875"/>
          </a:xfrm>
          <a:prstGeom prst="rect">
            <a:avLst/>
          </a:prstGeom>
          <a:gradFill rotWithShape="0">
            <a:gsLst>
              <a:gs pos="0">
                <a:srgbClr val="03D4A8"/>
              </a:gs>
              <a:gs pos="25000">
                <a:srgbClr val="21D6E0"/>
              </a:gs>
              <a:gs pos="75000">
                <a:srgbClr val="0087E6"/>
              </a:gs>
              <a:gs pos="100000">
                <a:srgbClr val="005CBF"/>
              </a:gs>
            </a:gsLst>
            <a:lin ang="2700000" scaled="1"/>
          </a:gradFill>
          <a:ln w="9525">
            <a:solidFill>
              <a:schemeClr val="tx1"/>
            </a:solidFill>
            <a:miter lim="800000"/>
            <a:headEnd/>
            <a:tailEnd/>
          </a:ln>
        </p:spPr>
        <p:txBody>
          <a:bodyPr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600">
                <a:latin typeface="Times New Roman" panose="02020603050405020304" pitchFamily="18" charset="0"/>
                <a:ea typeface="华文隶书" panose="02010800040101010101" pitchFamily="2" charset="-122"/>
              </a:rPr>
              <a:t>存取方式</a:t>
            </a:r>
          </a:p>
        </p:txBody>
      </p:sp>
      <p:sp>
        <p:nvSpPr>
          <p:cNvPr id="28683" name="AutoShape 11"/>
          <p:cNvSpPr>
            <a:spLocks noChangeArrowheads="1"/>
          </p:cNvSpPr>
          <p:nvPr/>
        </p:nvSpPr>
        <p:spPr bwMode="auto">
          <a:xfrm rot="-2400000">
            <a:off x="6146180" y="2655849"/>
            <a:ext cx="1524000" cy="533400"/>
          </a:xfrm>
          <a:prstGeom prst="leftRightArrow">
            <a:avLst>
              <a:gd name="adj1" fmla="val 50000"/>
              <a:gd name="adj2" fmla="val 5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8684" name="AutoShape 12"/>
          <p:cNvSpPr>
            <a:spLocks noChangeArrowheads="1"/>
          </p:cNvSpPr>
          <p:nvPr/>
        </p:nvSpPr>
        <p:spPr bwMode="auto">
          <a:xfrm rot="2400000">
            <a:off x="6222380" y="4789449"/>
            <a:ext cx="1447800" cy="533400"/>
          </a:xfrm>
          <a:prstGeom prst="leftRightArrow">
            <a:avLst>
              <a:gd name="adj1" fmla="val 50000"/>
              <a:gd name="adj2" fmla="val 54286"/>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8685" name="AutoShape 13"/>
          <p:cNvSpPr>
            <a:spLocks noChangeArrowheads="1"/>
          </p:cNvSpPr>
          <p:nvPr/>
        </p:nvSpPr>
        <p:spPr bwMode="auto">
          <a:xfrm>
            <a:off x="6755780" y="3722649"/>
            <a:ext cx="990600" cy="533400"/>
          </a:xfrm>
          <a:prstGeom prst="leftRightArrow">
            <a:avLst>
              <a:gd name="adj1" fmla="val 50000"/>
              <a:gd name="adj2" fmla="val 3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8686" name="Rectangle 14"/>
          <p:cNvSpPr>
            <a:spLocks noChangeArrowheads="1"/>
          </p:cNvSpPr>
          <p:nvPr/>
        </p:nvSpPr>
        <p:spPr bwMode="auto">
          <a:xfrm>
            <a:off x="916955" y="224151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程序</a:t>
            </a:r>
            <a:r>
              <a:rPr kumimoji="1" lang="en-US" altLang="zh-CN" sz="2400">
                <a:latin typeface="华文新魏" panose="02010800040101010101" pitchFamily="2" charset="-122"/>
                <a:ea typeface="华文新魏" panose="02010800040101010101" pitchFamily="2" charset="-122"/>
              </a:rPr>
              <a:t>1</a:t>
            </a:r>
          </a:p>
        </p:txBody>
      </p:sp>
      <p:sp>
        <p:nvSpPr>
          <p:cNvPr id="28687" name="Rectangle 15"/>
          <p:cNvSpPr>
            <a:spLocks noChangeArrowheads="1"/>
          </p:cNvSpPr>
          <p:nvPr/>
        </p:nvSpPr>
        <p:spPr bwMode="auto">
          <a:xfrm>
            <a:off x="921718" y="3875049"/>
            <a:ext cx="966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程序</a:t>
            </a:r>
            <a:r>
              <a:rPr kumimoji="1" lang="en-US" altLang="zh-CN" sz="2400">
                <a:latin typeface="华文新魏" panose="02010800040101010101" pitchFamily="2" charset="-122"/>
                <a:ea typeface="华文新魏" panose="02010800040101010101" pitchFamily="2" charset="-122"/>
              </a:rPr>
              <a:t>2</a:t>
            </a:r>
          </a:p>
        </p:txBody>
      </p:sp>
      <p:sp>
        <p:nvSpPr>
          <p:cNvPr id="28688" name="Rectangle 16"/>
          <p:cNvSpPr>
            <a:spLocks noChangeArrowheads="1"/>
          </p:cNvSpPr>
          <p:nvPr/>
        </p:nvSpPr>
        <p:spPr bwMode="auto">
          <a:xfrm>
            <a:off x="1040780" y="5627649"/>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程序</a:t>
            </a:r>
            <a:r>
              <a:rPr kumimoji="1" lang="en-US" altLang="zh-CN" sz="2400">
                <a:latin typeface="华文新魏" panose="02010800040101010101" pitchFamily="2" charset="-122"/>
                <a:ea typeface="华文新魏" panose="02010800040101010101" pitchFamily="2" charset="-122"/>
              </a:rPr>
              <a:t>n</a:t>
            </a:r>
          </a:p>
        </p:txBody>
      </p:sp>
      <p:sp>
        <p:nvSpPr>
          <p:cNvPr id="28689" name="AutoShape 17"/>
          <p:cNvSpPr>
            <a:spLocks noChangeArrowheads="1"/>
          </p:cNvSpPr>
          <p:nvPr/>
        </p:nvSpPr>
        <p:spPr bwMode="auto">
          <a:xfrm>
            <a:off x="7974980" y="3494049"/>
            <a:ext cx="990600" cy="838200"/>
          </a:xfrm>
          <a:prstGeom prst="can">
            <a:avLst>
              <a:gd name="adj" fmla="val 35227"/>
            </a:avLst>
          </a:prstGeom>
          <a:gradFill rotWithShape="0">
            <a:gsLst>
              <a:gs pos="0">
                <a:srgbClr val="3399FF"/>
              </a:gs>
              <a:gs pos="50000">
                <a:srgbClr val="0066FF"/>
              </a:gs>
              <a:gs pos="100000">
                <a:srgbClr val="33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solidFill>
                  <a:schemeClr val="bg1"/>
                </a:solidFill>
                <a:latin typeface="华文新魏" panose="02010800040101010101" pitchFamily="2" charset="-122"/>
                <a:ea typeface="华文新魏" panose="02010800040101010101" pitchFamily="2" charset="-122"/>
              </a:rPr>
              <a:t>数据</a:t>
            </a:r>
            <a:r>
              <a:rPr kumimoji="1" lang="en-US" altLang="zh-CN" sz="2400">
                <a:solidFill>
                  <a:schemeClr val="bg1"/>
                </a:solidFill>
                <a:latin typeface="华文新魏" panose="02010800040101010101" pitchFamily="2" charset="-122"/>
                <a:ea typeface="华文新魏" panose="02010800040101010101" pitchFamily="2" charset="-122"/>
              </a:rPr>
              <a:t>2</a:t>
            </a:r>
            <a:endParaRPr kumimoji="1" lang="en-US" altLang="zh-CN" sz="2400">
              <a:solidFill>
                <a:schemeClr val="bg1"/>
              </a:solidFill>
              <a:latin typeface="Tahoma" panose="020B0604030504040204" pitchFamily="34" charset="0"/>
              <a:ea typeface="宋体" panose="02010600030101010101" pitchFamily="2" charset="-122"/>
            </a:endParaRPr>
          </a:p>
        </p:txBody>
      </p:sp>
      <p:sp>
        <p:nvSpPr>
          <p:cNvPr id="28690" name="AutoShape 18"/>
          <p:cNvSpPr>
            <a:spLocks noChangeArrowheads="1"/>
          </p:cNvSpPr>
          <p:nvPr/>
        </p:nvSpPr>
        <p:spPr bwMode="auto">
          <a:xfrm>
            <a:off x="7974980" y="1970049"/>
            <a:ext cx="990600" cy="838200"/>
          </a:xfrm>
          <a:prstGeom prst="can">
            <a:avLst>
              <a:gd name="adj" fmla="val 35227"/>
            </a:avLst>
          </a:prstGeom>
          <a:gradFill rotWithShape="0">
            <a:gsLst>
              <a:gs pos="0">
                <a:srgbClr val="3399FF"/>
              </a:gs>
              <a:gs pos="50000">
                <a:srgbClr val="0066FF"/>
              </a:gs>
              <a:gs pos="100000">
                <a:srgbClr val="33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solidFill>
                  <a:schemeClr val="bg1"/>
                </a:solidFill>
                <a:latin typeface="华文新魏" panose="02010800040101010101" pitchFamily="2" charset="-122"/>
                <a:ea typeface="华文新魏" panose="02010800040101010101" pitchFamily="2" charset="-122"/>
              </a:rPr>
              <a:t>数据</a:t>
            </a:r>
            <a:r>
              <a:rPr kumimoji="1" lang="en-US" altLang="zh-CN" sz="2400">
                <a:solidFill>
                  <a:schemeClr val="bg1"/>
                </a:solidFill>
                <a:latin typeface="华文新魏" panose="02010800040101010101" pitchFamily="2" charset="-122"/>
                <a:ea typeface="华文新魏" panose="02010800040101010101" pitchFamily="2" charset="-122"/>
              </a:rPr>
              <a:t>1</a:t>
            </a:r>
            <a:endParaRPr kumimoji="1" lang="en-US" altLang="zh-CN" sz="2400">
              <a:solidFill>
                <a:schemeClr val="bg1"/>
              </a:solidFill>
              <a:latin typeface="Tahoma" panose="020B0604030504040204" pitchFamily="34" charset="0"/>
              <a:ea typeface="宋体" panose="02010600030101010101" pitchFamily="2" charset="-122"/>
            </a:endParaRPr>
          </a:p>
        </p:txBody>
      </p:sp>
      <p:sp>
        <p:nvSpPr>
          <p:cNvPr id="28691" name="AutoShape 19"/>
          <p:cNvSpPr>
            <a:spLocks noChangeArrowheads="1"/>
          </p:cNvSpPr>
          <p:nvPr/>
        </p:nvSpPr>
        <p:spPr bwMode="auto">
          <a:xfrm>
            <a:off x="7974980" y="5068849"/>
            <a:ext cx="990600" cy="838200"/>
          </a:xfrm>
          <a:prstGeom prst="can">
            <a:avLst>
              <a:gd name="adj" fmla="val 35227"/>
            </a:avLst>
          </a:prstGeom>
          <a:gradFill rotWithShape="0">
            <a:gsLst>
              <a:gs pos="0">
                <a:srgbClr val="3399FF"/>
              </a:gs>
              <a:gs pos="50000">
                <a:srgbClr val="0066FF"/>
              </a:gs>
              <a:gs pos="100000">
                <a:srgbClr val="33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solidFill>
                  <a:schemeClr val="bg1"/>
                </a:solidFill>
                <a:latin typeface="华文新魏" panose="02010800040101010101" pitchFamily="2" charset="-122"/>
                <a:ea typeface="华文新魏" panose="02010800040101010101" pitchFamily="2" charset="-122"/>
              </a:rPr>
              <a:t>数据</a:t>
            </a:r>
            <a:r>
              <a:rPr kumimoji="1" lang="en-US" altLang="zh-CN" sz="2400">
                <a:solidFill>
                  <a:schemeClr val="bg1"/>
                </a:solidFill>
                <a:latin typeface="华文新魏" panose="02010800040101010101" pitchFamily="2" charset="-122"/>
                <a:ea typeface="华文新魏" panose="02010800040101010101" pitchFamily="2" charset="-122"/>
              </a:rPr>
              <a:t>n</a:t>
            </a:r>
            <a:endParaRPr kumimoji="1" lang="en-US" altLang="zh-CN" sz="2400">
              <a:solidFill>
                <a:schemeClr val="bg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947070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71293" y="283427"/>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9699" name="Text Box 3"/>
          <p:cNvSpPr txBox="1">
            <a:spLocks noChangeArrowheads="1"/>
          </p:cNvSpPr>
          <p:nvPr/>
        </p:nvSpPr>
        <p:spPr bwMode="auto">
          <a:xfrm>
            <a:off x="5724293" y="787709"/>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文件系统阶段</a:t>
            </a:r>
          </a:p>
        </p:txBody>
      </p:sp>
      <p:sp>
        <p:nvSpPr>
          <p:cNvPr id="29700" name="Rectangle 4"/>
          <p:cNvSpPr>
            <a:spLocks noChangeArrowheads="1"/>
          </p:cNvSpPr>
          <p:nvPr/>
        </p:nvSpPr>
        <p:spPr bwMode="auto">
          <a:xfrm>
            <a:off x="771293" y="1305080"/>
            <a:ext cx="8763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数据与程序的独立性差</a:t>
            </a:r>
            <a:endParaRPr kumimoji="1" lang="zh-CN" altLang="en-US" sz="3200">
              <a:solidFill>
                <a:srgbClr val="FF3300"/>
              </a:solidFill>
              <a:latin typeface="Times New Roman" panose="02020603050405020304" pitchFamily="18" charset="0"/>
              <a:ea typeface="仿宋_GB2312" pitchFamily="49" charset="-122"/>
            </a:endParaRP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文件系统的出现并没有从根本上改变数据与程序紧密结合的状况，数据的逻辑结构改变则必须修改应用程序</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文件系统只是解脱了程序员对物理设备存取的负担，它并不负责数据语义的解释，只负责存储</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数据的语义信息只能由程序来解释，也就是说，数据收集以后怎么组织，以及数据取出来之后按什么含义应用，只有全权管理它的程序知道。</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一个应用若想共享另一个应用生成的数据，必须同另一个应用沟通，了解数据的语义与组织方式</a:t>
            </a:r>
          </a:p>
        </p:txBody>
      </p:sp>
    </p:spTree>
    <p:extLst>
      <p:ext uri="{BB962C8B-B14F-4D97-AF65-F5344CB8AC3E}">
        <p14:creationId xmlns:p14="http://schemas.microsoft.com/office/powerpoint/2010/main" val="2501305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23692" y="249047"/>
            <a:ext cx="7772400" cy="609600"/>
          </a:xfrm>
        </p:spPr>
        <p:txBody>
          <a:bodyPr rtlCol="0">
            <a:normAutofit/>
          </a:bodyPr>
          <a:lstStyle/>
          <a:p>
            <a:pPr fontAlgn="auto">
              <a:spcAft>
                <a:spcPts val="0"/>
              </a:spcAft>
              <a:defRPr/>
            </a:pPr>
            <a:r>
              <a:rPr lang="zh-CN" altLang="en-US" sz="3200" dirty="0" smtClean="0"/>
              <a:t>文件系统处理数据的方式（举例）</a:t>
            </a:r>
          </a:p>
        </p:txBody>
      </p:sp>
      <p:sp>
        <p:nvSpPr>
          <p:cNvPr id="30723" name="Rectangle 3"/>
          <p:cNvSpPr>
            <a:spLocks noGrp="1" noChangeArrowheads="1"/>
          </p:cNvSpPr>
          <p:nvPr>
            <p:ph idx="1"/>
          </p:nvPr>
        </p:nvSpPr>
        <p:spPr bwMode="auto">
          <a:xfrm>
            <a:off x="923692" y="1143000"/>
            <a:ext cx="2743200" cy="5715000"/>
          </a:xfrm>
        </p:spPr>
        <p:txBody>
          <a:bodyPr wrap="square" numCol="1" anchor="t" anchorCtr="0" compatLnSpc="1">
            <a:prstTxWarp prst="textNoShape">
              <a:avLst/>
            </a:prstTxWarp>
          </a:bodyPr>
          <a:lstStyle/>
          <a:p>
            <a:pPr>
              <a:buFont typeface="Wingdings" panose="05000000000000000000" pitchFamily="2" charset="2"/>
              <a:buNone/>
            </a:pPr>
            <a:r>
              <a:rPr lang="zh-CN" altLang="en-US" sz="2000" dirty="0" smtClean="0">
                <a:latin typeface="+mj-ea"/>
                <a:ea typeface="+mj-ea"/>
              </a:rPr>
              <a:t>例程</a:t>
            </a:r>
            <a:r>
              <a:rPr lang="en-US" altLang="zh-CN" sz="2000" dirty="0" smtClean="0">
                <a:latin typeface="+mj-ea"/>
                <a:ea typeface="+mj-ea"/>
              </a:rPr>
              <a:t>1.1</a:t>
            </a:r>
          </a:p>
          <a:p>
            <a:pPr>
              <a:buFont typeface="Wingdings" panose="05000000000000000000" pitchFamily="2" charset="2"/>
              <a:buNone/>
            </a:pPr>
            <a:r>
              <a:rPr lang="en-US" altLang="zh-CN" sz="2000" dirty="0" smtClean="0">
                <a:latin typeface="+mj-ea"/>
                <a:ea typeface="+mj-ea"/>
              </a:rPr>
              <a:t>#include “</a:t>
            </a:r>
            <a:r>
              <a:rPr lang="en-US" altLang="zh-CN" sz="2000" dirty="0" err="1" smtClean="0">
                <a:latin typeface="+mj-ea"/>
                <a:ea typeface="+mj-ea"/>
              </a:rPr>
              <a:t>stdio.h</a:t>
            </a:r>
            <a:r>
              <a:rPr lang="en-US" altLang="zh-CN" sz="2000" dirty="0" smtClean="0">
                <a:latin typeface="+mj-ea"/>
                <a:ea typeface="+mj-ea"/>
              </a:rPr>
              <a:t>”</a:t>
            </a:r>
          </a:p>
          <a:p>
            <a:pPr>
              <a:buFont typeface="Wingdings" panose="05000000000000000000" pitchFamily="2" charset="2"/>
              <a:buNone/>
            </a:pPr>
            <a:r>
              <a:rPr lang="en-US" altLang="zh-CN" sz="2000" dirty="0" smtClean="0">
                <a:latin typeface="+mj-ea"/>
                <a:ea typeface="+mj-ea"/>
              </a:rPr>
              <a:t>main()</a:t>
            </a:r>
          </a:p>
          <a:p>
            <a:pPr>
              <a:buFont typeface="Wingdings" panose="05000000000000000000" pitchFamily="2" charset="2"/>
              <a:buNone/>
            </a:pPr>
            <a:r>
              <a:rPr lang="en-US" altLang="zh-CN" sz="2000" dirty="0" smtClean="0">
                <a:latin typeface="+mj-ea"/>
                <a:ea typeface="+mj-ea"/>
              </a:rPr>
              <a:t>{</a:t>
            </a:r>
          </a:p>
          <a:p>
            <a:pPr>
              <a:buFont typeface="Wingdings" panose="05000000000000000000" pitchFamily="2" charset="2"/>
              <a:buNone/>
            </a:pPr>
            <a:r>
              <a:rPr lang="en-US" altLang="zh-CN" sz="2000" dirty="0" smtClean="0">
                <a:latin typeface="+mj-ea"/>
                <a:ea typeface="+mj-ea"/>
              </a:rPr>
              <a:t>FILE *</a:t>
            </a:r>
            <a:r>
              <a:rPr lang="en-US" altLang="zh-CN" sz="2000" dirty="0" err="1" smtClean="0">
                <a:latin typeface="+mj-ea"/>
                <a:ea typeface="+mj-ea"/>
              </a:rPr>
              <a:t>fp</a:t>
            </a:r>
            <a:r>
              <a:rPr lang="en-US" altLang="zh-CN" sz="2000" dirty="0" smtClean="0">
                <a:latin typeface="+mj-ea"/>
                <a:ea typeface="+mj-ea"/>
              </a:rPr>
              <a:t>;</a:t>
            </a:r>
          </a:p>
          <a:p>
            <a:pPr>
              <a:buFont typeface="Wingdings" panose="05000000000000000000" pitchFamily="2" charset="2"/>
              <a:buNone/>
            </a:pPr>
            <a:r>
              <a:rPr lang="en-US" altLang="zh-CN" sz="2000" dirty="0" err="1" smtClean="0">
                <a:latin typeface="+mj-ea"/>
                <a:ea typeface="+mj-ea"/>
              </a:rPr>
              <a:t>fp</a:t>
            </a:r>
            <a:r>
              <a:rPr lang="en-US" altLang="zh-CN" sz="2000" dirty="0" smtClean="0">
                <a:latin typeface="+mj-ea"/>
                <a:ea typeface="+mj-ea"/>
              </a:rPr>
              <a:t>=</a:t>
            </a:r>
            <a:r>
              <a:rPr lang="en-US" altLang="zh-CN" sz="2000" dirty="0" err="1" smtClean="0">
                <a:latin typeface="+mj-ea"/>
                <a:ea typeface="+mj-ea"/>
              </a:rPr>
              <a:t>fopen</a:t>
            </a:r>
            <a:r>
              <a:rPr lang="en-US" altLang="zh-CN" sz="2000" dirty="0" smtClean="0">
                <a:latin typeface="+mj-ea"/>
                <a:ea typeface="+mj-ea"/>
              </a:rPr>
              <a:t>(“file1.c”,”w”);</a:t>
            </a:r>
          </a:p>
          <a:p>
            <a:pPr>
              <a:buFont typeface="Wingdings" panose="05000000000000000000" pitchFamily="2" charset="2"/>
              <a:buNone/>
            </a:pPr>
            <a:r>
              <a:rPr lang="en-US" altLang="zh-CN" sz="2000" dirty="0" err="1" smtClean="0">
                <a:latin typeface="+mj-ea"/>
                <a:ea typeface="+mj-ea"/>
              </a:rPr>
              <a:t>fputs</a:t>
            </a:r>
            <a:r>
              <a:rPr lang="en-US" altLang="zh-CN" sz="2000" dirty="0" smtClean="0">
                <a:latin typeface="+mj-ea"/>
                <a:ea typeface="+mj-ea"/>
              </a:rPr>
              <a:t>(“</a:t>
            </a:r>
            <a:r>
              <a:rPr lang="en-US" altLang="zh-CN" sz="2000" dirty="0" err="1" smtClean="0">
                <a:latin typeface="+mj-ea"/>
                <a:ea typeface="+mj-ea"/>
              </a:rPr>
              <a:t>Chenwei</a:t>
            </a:r>
            <a:r>
              <a:rPr lang="en-US" altLang="zh-CN" sz="2000" dirty="0" smtClean="0">
                <a:latin typeface="+mj-ea"/>
                <a:ea typeface="+mj-ea"/>
              </a:rPr>
              <a:t>”,</a:t>
            </a:r>
            <a:r>
              <a:rPr lang="en-US" altLang="zh-CN" sz="2000" dirty="0" err="1" smtClean="0">
                <a:latin typeface="+mj-ea"/>
                <a:ea typeface="+mj-ea"/>
              </a:rPr>
              <a:t>fp</a:t>
            </a:r>
            <a:r>
              <a:rPr lang="en-US" altLang="zh-CN" sz="2000" dirty="0" smtClean="0">
                <a:latin typeface="+mj-ea"/>
                <a:ea typeface="+mj-ea"/>
              </a:rPr>
              <a:t>);</a:t>
            </a:r>
          </a:p>
          <a:p>
            <a:pPr>
              <a:buFont typeface="Wingdings" panose="05000000000000000000" pitchFamily="2" charset="2"/>
              <a:buNone/>
            </a:pPr>
            <a:r>
              <a:rPr lang="en-US" altLang="zh-CN" sz="2000" dirty="0" err="1" smtClean="0">
                <a:latin typeface="+mj-ea"/>
                <a:ea typeface="+mj-ea"/>
              </a:rPr>
              <a:t>putw</a:t>
            </a:r>
            <a:r>
              <a:rPr lang="en-US" altLang="zh-CN" sz="2000" dirty="0" smtClean="0">
                <a:latin typeface="+mj-ea"/>
                <a:ea typeface="+mj-ea"/>
              </a:rPr>
              <a:t>(20000101,fp);</a:t>
            </a:r>
          </a:p>
          <a:p>
            <a:pPr>
              <a:buFont typeface="Wingdings" panose="05000000000000000000" pitchFamily="2" charset="2"/>
              <a:buNone/>
            </a:pPr>
            <a:r>
              <a:rPr lang="en-US" altLang="zh-CN" sz="2000" dirty="0" err="1" smtClean="0">
                <a:latin typeface="+mj-ea"/>
                <a:ea typeface="+mj-ea"/>
              </a:rPr>
              <a:t>putw</a:t>
            </a:r>
            <a:r>
              <a:rPr lang="en-US" altLang="zh-CN" sz="2000" dirty="0" smtClean="0">
                <a:latin typeface="+mj-ea"/>
                <a:ea typeface="+mj-ea"/>
              </a:rPr>
              <a:t>(20,fp);</a:t>
            </a:r>
          </a:p>
          <a:p>
            <a:pPr>
              <a:buFont typeface="Wingdings" panose="05000000000000000000" pitchFamily="2" charset="2"/>
              <a:buNone/>
            </a:pPr>
            <a:r>
              <a:rPr lang="en-US" altLang="zh-CN" sz="2000" dirty="0" err="1" smtClean="0">
                <a:latin typeface="+mj-ea"/>
                <a:ea typeface="+mj-ea"/>
              </a:rPr>
              <a:t>fputs</a:t>
            </a:r>
            <a:r>
              <a:rPr lang="en-US" altLang="zh-CN" sz="2000" dirty="0" smtClean="0">
                <a:latin typeface="+mj-ea"/>
                <a:ea typeface="+mj-ea"/>
              </a:rPr>
              <a:t>(“</a:t>
            </a:r>
            <a:r>
              <a:rPr lang="en-US" altLang="zh-CN" sz="2000" dirty="0" err="1" smtClean="0">
                <a:latin typeface="+mj-ea"/>
                <a:ea typeface="+mj-ea"/>
              </a:rPr>
              <a:t>Linzi</a:t>
            </a:r>
            <a:r>
              <a:rPr lang="en-US" altLang="zh-CN" sz="2000" dirty="0" smtClean="0">
                <a:latin typeface="+mj-ea"/>
                <a:ea typeface="+mj-ea"/>
              </a:rPr>
              <a:t>”,</a:t>
            </a:r>
            <a:r>
              <a:rPr lang="en-US" altLang="zh-CN" sz="2000" dirty="0" err="1" smtClean="0">
                <a:latin typeface="+mj-ea"/>
                <a:ea typeface="+mj-ea"/>
              </a:rPr>
              <a:t>fp</a:t>
            </a:r>
            <a:r>
              <a:rPr lang="en-US" altLang="zh-CN" sz="2000" dirty="0" smtClean="0">
                <a:latin typeface="+mj-ea"/>
                <a:ea typeface="+mj-ea"/>
              </a:rPr>
              <a:t>);</a:t>
            </a:r>
          </a:p>
          <a:p>
            <a:pPr>
              <a:buFont typeface="Wingdings" panose="05000000000000000000" pitchFamily="2" charset="2"/>
              <a:buNone/>
            </a:pPr>
            <a:r>
              <a:rPr lang="en-US" altLang="zh-CN" sz="2000" dirty="0" err="1" smtClean="0">
                <a:latin typeface="+mj-ea"/>
                <a:ea typeface="+mj-ea"/>
              </a:rPr>
              <a:t>putw</a:t>
            </a:r>
            <a:r>
              <a:rPr lang="en-US" altLang="zh-CN" sz="2000" dirty="0" smtClean="0">
                <a:latin typeface="+mj-ea"/>
                <a:ea typeface="+mj-ea"/>
              </a:rPr>
              <a:t>(20000102,fp);</a:t>
            </a:r>
          </a:p>
          <a:p>
            <a:pPr>
              <a:buFont typeface="Wingdings" panose="05000000000000000000" pitchFamily="2" charset="2"/>
              <a:buNone/>
            </a:pPr>
            <a:r>
              <a:rPr lang="en-US" altLang="zh-CN" sz="2000" dirty="0" err="1" smtClean="0">
                <a:latin typeface="+mj-ea"/>
                <a:ea typeface="+mj-ea"/>
              </a:rPr>
              <a:t>putw</a:t>
            </a:r>
            <a:r>
              <a:rPr lang="en-US" altLang="zh-CN" sz="2000" dirty="0" smtClean="0">
                <a:latin typeface="+mj-ea"/>
                <a:ea typeface="+mj-ea"/>
              </a:rPr>
              <a:t>(21,fp);</a:t>
            </a:r>
          </a:p>
          <a:p>
            <a:pPr>
              <a:buFont typeface="Wingdings" panose="05000000000000000000" pitchFamily="2" charset="2"/>
              <a:buNone/>
            </a:pPr>
            <a:r>
              <a:rPr lang="en-US" altLang="zh-CN" sz="2000" dirty="0" err="1" smtClean="0">
                <a:latin typeface="+mj-ea"/>
                <a:ea typeface="+mj-ea"/>
              </a:rPr>
              <a:t>fclose</a:t>
            </a:r>
            <a:r>
              <a:rPr lang="en-US" altLang="zh-CN" sz="2000" dirty="0" smtClean="0">
                <a:latin typeface="+mj-ea"/>
                <a:ea typeface="+mj-ea"/>
              </a:rPr>
              <a:t>(</a:t>
            </a:r>
            <a:r>
              <a:rPr lang="en-US" altLang="zh-CN" sz="2000" dirty="0" err="1" smtClean="0">
                <a:latin typeface="+mj-ea"/>
                <a:ea typeface="+mj-ea"/>
              </a:rPr>
              <a:t>fp</a:t>
            </a:r>
            <a:r>
              <a:rPr lang="en-US" altLang="zh-CN" sz="2000" dirty="0" smtClean="0">
                <a:latin typeface="+mj-ea"/>
                <a:ea typeface="+mj-ea"/>
              </a:rPr>
              <a:t>);</a:t>
            </a:r>
          </a:p>
          <a:p>
            <a:pPr>
              <a:buFont typeface="Wingdings" panose="05000000000000000000" pitchFamily="2" charset="2"/>
              <a:buNone/>
            </a:pPr>
            <a:r>
              <a:rPr lang="en-US" altLang="zh-CN" sz="2000" dirty="0" smtClean="0">
                <a:latin typeface="+mj-ea"/>
                <a:ea typeface="+mj-ea"/>
              </a:rPr>
              <a:t>}</a:t>
            </a:r>
          </a:p>
          <a:p>
            <a:pPr>
              <a:buFont typeface="Wingdings" panose="05000000000000000000" pitchFamily="2" charset="2"/>
              <a:buNone/>
            </a:pPr>
            <a:endParaRPr lang="en-US" altLang="zh-CN" sz="2000" dirty="0" smtClean="0"/>
          </a:p>
        </p:txBody>
      </p:sp>
      <p:sp>
        <p:nvSpPr>
          <p:cNvPr id="30724" name="Text Box 4"/>
          <p:cNvSpPr txBox="1">
            <a:spLocks noChangeArrowheads="1"/>
          </p:cNvSpPr>
          <p:nvPr/>
        </p:nvSpPr>
        <p:spPr bwMode="auto">
          <a:xfrm>
            <a:off x="3971692" y="1143000"/>
            <a:ext cx="533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dirty="0">
                <a:latin typeface="+mj-ea"/>
                <a:ea typeface="+mj-ea"/>
              </a:rPr>
              <a:t>例程</a:t>
            </a:r>
            <a:r>
              <a:rPr kumimoji="1" lang="en-US" altLang="zh-CN" sz="2000" dirty="0">
                <a:latin typeface="+mj-ea"/>
                <a:ea typeface="+mj-ea"/>
              </a:rPr>
              <a:t>1.2</a:t>
            </a:r>
          </a:p>
          <a:p>
            <a:pPr eaLnBrk="1" hangingPunct="1"/>
            <a:r>
              <a:rPr kumimoji="1" lang="en-US" altLang="zh-CN" sz="2000" dirty="0">
                <a:latin typeface="+mj-ea"/>
                <a:ea typeface="+mj-ea"/>
              </a:rPr>
              <a:t>#include “</a:t>
            </a:r>
            <a:r>
              <a:rPr kumimoji="1" lang="en-US" altLang="zh-CN" sz="2000" dirty="0" err="1">
                <a:latin typeface="+mj-ea"/>
                <a:ea typeface="+mj-ea"/>
              </a:rPr>
              <a:t>stdio.h</a:t>
            </a:r>
            <a:r>
              <a:rPr kumimoji="1" lang="en-US" altLang="zh-CN" sz="2000" dirty="0">
                <a:latin typeface="+mj-ea"/>
                <a:ea typeface="+mj-ea"/>
              </a:rPr>
              <a:t>”</a:t>
            </a:r>
          </a:p>
          <a:p>
            <a:pPr eaLnBrk="1" hangingPunct="1"/>
            <a:r>
              <a:rPr kumimoji="1" lang="en-US" altLang="zh-CN" sz="2000" dirty="0">
                <a:latin typeface="+mj-ea"/>
                <a:ea typeface="+mj-ea"/>
              </a:rPr>
              <a:t>#define    SIZE 2</a:t>
            </a:r>
          </a:p>
          <a:p>
            <a:pPr eaLnBrk="1" hangingPunct="1"/>
            <a:r>
              <a:rPr kumimoji="1" lang="en-US" altLang="zh-CN" sz="2000" dirty="0" err="1">
                <a:latin typeface="+mj-ea"/>
                <a:ea typeface="+mj-ea"/>
              </a:rPr>
              <a:t>Struct</a:t>
            </a:r>
            <a:r>
              <a:rPr kumimoji="1" lang="en-US" altLang="zh-CN" sz="2000" dirty="0">
                <a:latin typeface="+mj-ea"/>
                <a:ea typeface="+mj-ea"/>
              </a:rPr>
              <a:t> </a:t>
            </a:r>
            <a:r>
              <a:rPr kumimoji="1" lang="en-US" altLang="zh-CN" sz="2000" dirty="0" err="1">
                <a:latin typeface="+mj-ea"/>
                <a:ea typeface="+mj-ea"/>
              </a:rPr>
              <a:t>student_type</a:t>
            </a:r>
            <a:endParaRPr kumimoji="1" lang="en-US" altLang="zh-CN" sz="2000" dirty="0">
              <a:latin typeface="+mj-ea"/>
              <a:ea typeface="+mj-ea"/>
            </a:endParaRPr>
          </a:p>
          <a:p>
            <a:pPr eaLnBrk="1" hangingPunct="1"/>
            <a:r>
              <a:rPr kumimoji="1" lang="en-US" altLang="zh-CN" sz="2000" dirty="0">
                <a:latin typeface="+mj-ea"/>
                <a:ea typeface="+mj-ea"/>
              </a:rPr>
              <a:t>{char     name[8];</a:t>
            </a:r>
          </a:p>
          <a:p>
            <a:pPr eaLnBrk="1" hangingPunct="1"/>
            <a:r>
              <a:rPr kumimoji="1" lang="en-US" altLang="zh-CN" sz="2000" dirty="0">
                <a:latin typeface="+mj-ea"/>
                <a:ea typeface="+mj-ea"/>
              </a:rPr>
              <a:t>  </a:t>
            </a:r>
            <a:r>
              <a:rPr kumimoji="1" lang="en-US" altLang="zh-CN" sz="2000" dirty="0" err="1">
                <a:latin typeface="+mj-ea"/>
                <a:ea typeface="+mj-ea"/>
              </a:rPr>
              <a:t>int</a:t>
            </a:r>
            <a:r>
              <a:rPr kumimoji="1" lang="en-US" altLang="zh-CN" sz="2000" dirty="0">
                <a:latin typeface="+mj-ea"/>
                <a:ea typeface="+mj-ea"/>
              </a:rPr>
              <a:t>        </a:t>
            </a:r>
            <a:r>
              <a:rPr kumimoji="1" lang="en-US" altLang="zh-CN" sz="2000" dirty="0" err="1">
                <a:latin typeface="+mj-ea"/>
                <a:ea typeface="+mj-ea"/>
              </a:rPr>
              <a:t>num</a:t>
            </a:r>
            <a:r>
              <a:rPr kumimoji="1" lang="en-US" altLang="zh-CN" sz="2000" dirty="0">
                <a:latin typeface="+mj-ea"/>
                <a:ea typeface="+mj-ea"/>
              </a:rPr>
              <a:t>;</a:t>
            </a:r>
          </a:p>
          <a:p>
            <a:pPr eaLnBrk="1" hangingPunct="1"/>
            <a:r>
              <a:rPr kumimoji="1" lang="en-US" altLang="zh-CN" sz="2000" dirty="0">
                <a:latin typeface="+mj-ea"/>
                <a:ea typeface="+mj-ea"/>
              </a:rPr>
              <a:t>  </a:t>
            </a:r>
            <a:r>
              <a:rPr kumimoji="1" lang="en-US" altLang="zh-CN" sz="2000" dirty="0" err="1">
                <a:latin typeface="+mj-ea"/>
                <a:ea typeface="+mj-ea"/>
              </a:rPr>
              <a:t>int</a:t>
            </a:r>
            <a:r>
              <a:rPr kumimoji="1" lang="en-US" altLang="zh-CN" sz="2000" dirty="0">
                <a:latin typeface="+mj-ea"/>
                <a:ea typeface="+mj-ea"/>
              </a:rPr>
              <a:t>        age;}stud[SIZE]</a:t>
            </a:r>
          </a:p>
          <a:p>
            <a:pPr eaLnBrk="1" hangingPunct="1"/>
            <a:r>
              <a:rPr kumimoji="1" lang="en-US" altLang="zh-CN" sz="2000" dirty="0">
                <a:latin typeface="+mj-ea"/>
                <a:ea typeface="+mj-ea"/>
              </a:rPr>
              <a:t>main()</a:t>
            </a:r>
          </a:p>
          <a:p>
            <a:pPr eaLnBrk="1" hangingPunct="1"/>
            <a:r>
              <a:rPr kumimoji="1" lang="en-US" altLang="zh-CN" sz="2000" dirty="0">
                <a:latin typeface="+mj-ea"/>
                <a:ea typeface="+mj-ea"/>
              </a:rPr>
              <a:t>{</a:t>
            </a:r>
            <a:r>
              <a:rPr kumimoji="1" lang="en-US" altLang="zh-CN" sz="2000" dirty="0" err="1">
                <a:latin typeface="+mj-ea"/>
                <a:ea typeface="+mj-ea"/>
              </a:rPr>
              <a:t>int</a:t>
            </a:r>
            <a:r>
              <a:rPr kumimoji="1" lang="en-US" altLang="zh-CN" sz="2000" dirty="0">
                <a:latin typeface="+mj-ea"/>
                <a:ea typeface="+mj-ea"/>
              </a:rPr>
              <a:t> </a:t>
            </a:r>
            <a:r>
              <a:rPr kumimoji="1" lang="en-US" altLang="zh-CN" sz="2000" dirty="0" err="1">
                <a:latin typeface="+mj-ea"/>
                <a:ea typeface="+mj-ea"/>
              </a:rPr>
              <a:t>i</a:t>
            </a:r>
            <a:r>
              <a:rPr kumimoji="1" lang="en-US" altLang="zh-CN" sz="2000" dirty="0">
                <a:latin typeface="+mj-ea"/>
                <a:ea typeface="+mj-ea"/>
              </a:rPr>
              <a:t>;</a:t>
            </a:r>
          </a:p>
          <a:p>
            <a:pPr eaLnBrk="1" hangingPunct="1"/>
            <a:r>
              <a:rPr kumimoji="1" lang="en-US" altLang="zh-CN" sz="2000" dirty="0">
                <a:latin typeface="+mj-ea"/>
                <a:ea typeface="+mj-ea"/>
              </a:rPr>
              <a:t>FILE *</a:t>
            </a:r>
            <a:r>
              <a:rPr kumimoji="1" lang="en-US" altLang="zh-CN" sz="2000" dirty="0" err="1">
                <a:latin typeface="+mj-ea"/>
                <a:ea typeface="+mj-ea"/>
              </a:rPr>
              <a:t>fp</a:t>
            </a:r>
            <a:r>
              <a:rPr kumimoji="1" lang="en-US" altLang="zh-CN" sz="2000" dirty="0">
                <a:latin typeface="+mj-ea"/>
                <a:ea typeface="+mj-ea"/>
              </a:rPr>
              <a:t>;</a:t>
            </a:r>
          </a:p>
          <a:p>
            <a:pPr eaLnBrk="1" hangingPunct="1"/>
            <a:r>
              <a:rPr kumimoji="1" lang="en-US" altLang="zh-CN" sz="2000" dirty="0" err="1">
                <a:latin typeface="+mj-ea"/>
                <a:ea typeface="+mj-ea"/>
              </a:rPr>
              <a:t>fp</a:t>
            </a:r>
            <a:r>
              <a:rPr kumimoji="1" lang="en-US" altLang="zh-CN" sz="2000" dirty="0">
                <a:latin typeface="+mj-ea"/>
                <a:ea typeface="+mj-ea"/>
              </a:rPr>
              <a:t>=</a:t>
            </a:r>
            <a:r>
              <a:rPr kumimoji="1" lang="en-US" altLang="zh-CN" sz="2000" dirty="0" err="1">
                <a:latin typeface="+mj-ea"/>
                <a:ea typeface="+mj-ea"/>
              </a:rPr>
              <a:t>fopen</a:t>
            </a:r>
            <a:r>
              <a:rPr kumimoji="1" lang="en-US" altLang="zh-CN" sz="2000" dirty="0">
                <a:latin typeface="+mj-ea"/>
                <a:ea typeface="+mj-ea"/>
              </a:rPr>
              <a:t>(“file1.c”,”r”);</a:t>
            </a:r>
          </a:p>
          <a:p>
            <a:pPr eaLnBrk="1" hangingPunct="1"/>
            <a:r>
              <a:rPr kumimoji="1" lang="en-US" altLang="zh-CN" sz="2000" dirty="0">
                <a:latin typeface="+mj-ea"/>
                <a:ea typeface="+mj-ea"/>
              </a:rPr>
              <a:t>for(</a:t>
            </a:r>
            <a:r>
              <a:rPr kumimoji="1" lang="en-US" altLang="zh-CN" sz="2000" dirty="0" err="1">
                <a:latin typeface="+mj-ea"/>
                <a:ea typeface="+mj-ea"/>
              </a:rPr>
              <a:t>i</a:t>
            </a:r>
            <a:r>
              <a:rPr kumimoji="1" lang="en-US" altLang="zh-CN" sz="2000" dirty="0">
                <a:latin typeface="+mj-ea"/>
                <a:ea typeface="+mj-ea"/>
              </a:rPr>
              <a:t>=0;i&lt;</a:t>
            </a:r>
            <a:r>
              <a:rPr kumimoji="1" lang="en-US" altLang="zh-CN" sz="2000" dirty="0" err="1">
                <a:latin typeface="+mj-ea"/>
                <a:ea typeface="+mj-ea"/>
              </a:rPr>
              <a:t>SIZE;i</a:t>
            </a:r>
            <a:r>
              <a:rPr kumimoji="1" lang="en-US" altLang="zh-CN" sz="2000" dirty="0">
                <a:latin typeface="+mj-ea"/>
                <a:ea typeface="+mj-ea"/>
              </a:rPr>
              <a:t>++)</a:t>
            </a:r>
          </a:p>
          <a:p>
            <a:pPr eaLnBrk="1" hangingPunct="1"/>
            <a:r>
              <a:rPr kumimoji="1" lang="en-US" altLang="zh-CN" sz="2000" dirty="0">
                <a:latin typeface="+mj-ea"/>
                <a:ea typeface="+mj-ea"/>
              </a:rPr>
              <a:t>   {</a:t>
            </a:r>
            <a:r>
              <a:rPr kumimoji="1" lang="en-US" altLang="zh-CN" sz="2000" dirty="0" err="1">
                <a:latin typeface="+mj-ea"/>
                <a:ea typeface="+mj-ea"/>
              </a:rPr>
              <a:t>fread</a:t>
            </a:r>
            <a:r>
              <a:rPr kumimoji="1" lang="en-US" altLang="zh-CN" sz="2000" dirty="0">
                <a:latin typeface="+mj-ea"/>
                <a:ea typeface="+mj-ea"/>
              </a:rPr>
              <a:t>(&amp;stud[</a:t>
            </a:r>
            <a:r>
              <a:rPr kumimoji="1" lang="en-US" altLang="zh-CN" sz="2000" dirty="0" err="1">
                <a:latin typeface="+mj-ea"/>
                <a:ea typeface="+mj-ea"/>
              </a:rPr>
              <a:t>i</a:t>
            </a:r>
            <a:r>
              <a:rPr kumimoji="1" lang="en-US" altLang="zh-CN" sz="2000" dirty="0">
                <a:latin typeface="+mj-ea"/>
                <a:ea typeface="+mj-ea"/>
              </a:rPr>
              <a:t>],</a:t>
            </a:r>
            <a:r>
              <a:rPr kumimoji="1" lang="en-US" altLang="zh-CN" sz="2000" dirty="0" err="1">
                <a:latin typeface="+mj-ea"/>
                <a:ea typeface="+mj-ea"/>
              </a:rPr>
              <a:t>sizeof</a:t>
            </a:r>
            <a:r>
              <a:rPr kumimoji="1" lang="en-US" altLang="zh-CN" sz="2000" dirty="0">
                <a:latin typeface="+mj-ea"/>
                <a:ea typeface="+mj-ea"/>
              </a:rPr>
              <a:t>(</a:t>
            </a:r>
            <a:r>
              <a:rPr kumimoji="1" lang="en-US" altLang="zh-CN" sz="2000" dirty="0" err="1">
                <a:latin typeface="+mj-ea"/>
                <a:ea typeface="+mj-ea"/>
              </a:rPr>
              <a:t>struct</a:t>
            </a:r>
            <a:r>
              <a:rPr kumimoji="1" lang="en-US" altLang="zh-CN" sz="2000" dirty="0">
                <a:latin typeface="+mj-ea"/>
                <a:ea typeface="+mj-ea"/>
              </a:rPr>
              <a:t> </a:t>
            </a:r>
            <a:r>
              <a:rPr kumimoji="1" lang="en-US" altLang="zh-CN" sz="2000" dirty="0" err="1">
                <a:latin typeface="+mj-ea"/>
                <a:ea typeface="+mj-ea"/>
              </a:rPr>
              <a:t>student_type</a:t>
            </a:r>
            <a:r>
              <a:rPr kumimoji="1" lang="en-US" altLang="zh-CN" sz="2000" dirty="0">
                <a:latin typeface="+mj-ea"/>
                <a:ea typeface="+mj-ea"/>
              </a:rPr>
              <a:t>),1,fp);</a:t>
            </a:r>
          </a:p>
          <a:p>
            <a:pPr eaLnBrk="1" hangingPunct="1"/>
            <a:r>
              <a:rPr kumimoji="1" lang="en-US" altLang="zh-CN" sz="2000" dirty="0">
                <a:latin typeface="+mj-ea"/>
                <a:ea typeface="+mj-ea"/>
              </a:rPr>
              <a:t>     </a:t>
            </a:r>
            <a:r>
              <a:rPr kumimoji="1" lang="en-US" altLang="zh-CN" sz="2000" dirty="0" err="1">
                <a:latin typeface="+mj-ea"/>
                <a:ea typeface="+mj-ea"/>
              </a:rPr>
              <a:t>printf</a:t>
            </a:r>
            <a:r>
              <a:rPr kumimoji="1" lang="en-US" altLang="zh-CN" sz="2000" dirty="0">
                <a:latin typeface="+mj-ea"/>
                <a:ea typeface="+mj-ea"/>
              </a:rPr>
              <a:t>(“%8s%d%d\</a:t>
            </a:r>
            <a:r>
              <a:rPr kumimoji="1" lang="en-US" altLang="zh-CN" sz="2000" dirty="0" err="1">
                <a:latin typeface="+mj-ea"/>
                <a:ea typeface="+mj-ea"/>
              </a:rPr>
              <a:t>n”,stud</a:t>
            </a:r>
            <a:r>
              <a:rPr kumimoji="1" lang="en-US" altLang="zh-CN" sz="2000" dirty="0">
                <a:latin typeface="+mj-ea"/>
                <a:ea typeface="+mj-ea"/>
              </a:rPr>
              <a:t>[</a:t>
            </a:r>
            <a:r>
              <a:rPr kumimoji="1" lang="en-US" altLang="zh-CN" sz="2000" dirty="0" err="1">
                <a:latin typeface="+mj-ea"/>
                <a:ea typeface="+mj-ea"/>
              </a:rPr>
              <a:t>i</a:t>
            </a:r>
            <a:r>
              <a:rPr kumimoji="1" lang="en-US" altLang="zh-CN" sz="2000" dirty="0">
                <a:latin typeface="+mj-ea"/>
                <a:ea typeface="+mj-ea"/>
              </a:rPr>
              <a:t>].name,</a:t>
            </a:r>
          </a:p>
          <a:p>
            <a:pPr eaLnBrk="1" hangingPunct="1"/>
            <a:r>
              <a:rPr kumimoji="1" lang="en-US" altLang="zh-CN" sz="2000" dirty="0">
                <a:latin typeface="+mj-ea"/>
                <a:ea typeface="+mj-ea"/>
              </a:rPr>
              <a:t>                   stud[</a:t>
            </a:r>
            <a:r>
              <a:rPr kumimoji="1" lang="en-US" altLang="zh-CN" sz="2000" dirty="0" err="1">
                <a:latin typeface="+mj-ea"/>
                <a:ea typeface="+mj-ea"/>
              </a:rPr>
              <a:t>i</a:t>
            </a:r>
            <a:r>
              <a:rPr kumimoji="1" lang="en-US" altLang="zh-CN" sz="2000" dirty="0">
                <a:latin typeface="+mj-ea"/>
                <a:ea typeface="+mj-ea"/>
              </a:rPr>
              <a:t>].</a:t>
            </a:r>
            <a:r>
              <a:rPr kumimoji="1" lang="en-US" altLang="zh-CN" sz="2000" dirty="0" err="1">
                <a:latin typeface="+mj-ea"/>
                <a:ea typeface="+mj-ea"/>
              </a:rPr>
              <a:t>num,stud</a:t>
            </a:r>
            <a:r>
              <a:rPr kumimoji="1" lang="en-US" altLang="zh-CN" sz="2000" dirty="0">
                <a:latin typeface="+mj-ea"/>
                <a:ea typeface="+mj-ea"/>
              </a:rPr>
              <a:t>[</a:t>
            </a:r>
            <a:r>
              <a:rPr kumimoji="1" lang="en-US" altLang="zh-CN" sz="2000" dirty="0" err="1">
                <a:latin typeface="+mj-ea"/>
                <a:ea typeface="+mj-ea"/>
              </a:rPr>
              <a:t>i</a:t>
            </a:r>
            <a:r>
              <a:rPr kumimoji="1" lang="en-US" altLang="zh-CN" sz="2000" dirty="0">
                <a:latin typeface="+mj-ea"/>
                <a:ea typeface="+mj-ea"/>
              </a:rPr>
              <a:t>].age);}</a:t>
            </a:r>
          </a:p>
          <a:p>
            <a:pPr eaLnBrk="1" hangingPunct="1"/>
            <a:r>
              <a:rPr kumimoji="1" lang="en-US" altLang="zh-CN" sz="2000" dirty="0">
                <a:latin typeface="+mj-ea"/>
                <a:ea typeface="+mj-ea"/>
              </a:rPr>
              <a:t>}</a:t>
            </a:r>
          </a:p>
          <a:p>
            <a:pPr eaLnBrk="1" hangingPunct="1"/>
            <a:endParaRPr kumimoji="1" lang="en-US" altLang="zh-CN" sz="3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9947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849351" y="283427"/>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29699" name="Text Box 3"/>
          <p:cNvSpPr txBox="1">
            <a:spLocks noChangeArrowheads="1"/>
          </p:cNvSpPr>
          <p:nvPr/>
        </p:nvSpPr>
        <p:spPr bwMode="auto">
          <a:xfrm>
            <a:off x="5802351" y="787709"/>
            <a:ext cx="34676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smtClean="0">
                <a:solidFill>
                  <a:srgbClr val="FF3300"/>
                </a:solidFill>
                <a:latin typeface="宋体" panose="02010600030101010101" pitchFamily="2" charset="-122"/>
                <a:ea typeface="楷体_GB2312" pitchFamily="49" charset="-122"/>
              </a:rPr>
              <a:t>━</a:t>
            </a:r>
            <a:r>
              <a:rPr kumimoji="1" lang="zh-CN" altLang="en-US" sz="3200" dirty="0" smtClean="0">
                <a:solidFill>
                  <a:srgbClr val="FF3300"/>
                </a:solidFill>
                <a:latin typeface="Times New Roman" panose="02020603050405020304" pitchFamily="18" charset="0"/>
                <a:ea typeface="楷体_GB2312" pitchFamily="49" charset="-122"/>
              </a:rPr>
              <a:t>关于数据独立性</a:t>
            </a:r>
            <a:endParaRPr kumimoji="1" lang="zh-CN" altLang="en-US" sz="3200" dirty="0">
              <a:solidFill>
                <a:srgbClr val="FF3300"/>
              </a:solidFill>
              <a:latin typeface="Times New Roman" panose="02020603050405020304" pitchFamily="18" charset="0"/>
              <a:ea typeface="楷体_GB2312" pitchFamily="49" charset="-122"/>
            </a:endParaRPr>
          </a:p>
        </p:txBody>
      </p:sp>
      <p:sp>
        <p:nvSpPr>
          <p:cNvPr id="29700" name="Rectangle 4"/>
          <p:cNvSpPr>
            <a:spLocks noChangeArrowheads="1"/>
          </p:cNvSpPr>
          <p:nvPr/>
        </p:nvSpPr>
        <p:spPr bwMode="auto">
          <a:xfrm>
            <a:off x="849351" y="1305080"/>
            <a:ext cx="8763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2800" dirty="0" smtClean="0">
                <a:solidFill>
                  <a:srgbClr val="FF3300"/>
                </a:solidFill>
                <a:latin typeface="Times New Roman" panose="02020603050405020304" pitchFamily="18" charset="0"/>
                <a:ea typeface="宋体" panose="02010600030101010101" pitchFamily="2" charset="-122"/>
              </a:rPr>
              <a:t>为什么需要“数据独立性”</a:t>
            </a:r>
            <a:endParaRPr kumimoji="1" lang="en-US" altLang="zh-CN" sz="2800" dirty="0" smtClean="0">
              <a:solidFill>
                <a:srgbClr val="FF3300"/>
              </a:solidFill>
              <a:latin typeface="Times New Roman" panose="02020603050405020304" pitchFamily="18" charset="0"/>
              <a:ea typeface="宋体" panose="02010600030101010101" pitchFamily="2" charset="-122"/>
            </a:endParaRPr>
          </a:p>
          <a:p>
            <a:pPr lvl="1">
              <a:buFont typeface="Wingdings" panose="05000000000000000000" pitchFamily="2" charset="2"/>
              <a:buChar char="§"/>
            </a:pPr>
            <a:r>
              <a:rPr kumimoji="1" lang="zh-CN" altLang="en-US" sz="2400" dirty="0" smtClean="0">
                <a:latin typeface="Times New Roman" panose="02020603050405020304" pitchFamily="18" charset="0"/>
                <a:ea typeface="仿宋_GB2312" pitchFamily="49" charset="-122"/>
              </a:rPr>
              <a:t>软件系统日益复杂、庞大。“状态空间”爆炸</a:t>
            </a:r>
            <a:endParaRPr kumimoji="1" lang="en-US" altLang="zh-CN" sz="2400" dirty="0" smtClean="0">
              <a:latin typeface="Times New Roman" panose="02020603050405020304" pitchFamily="18" charset="0"/>
              <a:ea typeface="仿宋_GB2312" pitchFamily="49" charset="-122"/>
            </a:endParaRPr>
          </a:p>
          <a:p>
            <a:pPr lvl="1">
              <a:buFont typeface="Wingdings" panose="05000000000000000000" pitchFamily="2" charset="2"/>
              <a:buChar char="§"/>
            </a:pPr>
            <a:r>
              <a:rPr kumimoji="1" lang="zh-CN" altLang="en-US" sz="2400" dirty="0" smtClean="0">
                <a:latin typeface="Times New Roman" panose="02020603050405020304" pitchFamily="18" charset="0"/>
                <a:ea typeface="仿宋_GB2312" pitchFamily="49" charset="-122"/>
              </a:rPr>
              <a:t>软件需要人来维护。需求、设计错误；</a:t>
            </a:r>
            <a:r>
              <a:rPr kumimoji="1" lang="en-US" altLang="zh-CN" sz="2400" dirty="0" smtClean="0">
                <a:latin typeface="Times New Roman" panose="02020603050405020304" pitchFamily="18" charset="0"/>
                <a:ea typeface="仿宋_GB2312" pitchFamily="49" charset="-122"/>
              </a:rPr>
              <a:t>BUG</a:t>
            </a:r>
            <a:r>
              <a:rPr kumimoji="1" lang="zh-CN" altLang="en-US" sz="2400" dirty="0" smtClean="0">
                <a:latin typeface="Times New Roman" panose="02020603050405020304" pitchFamily="18" charset="0"/>
                <a:ea typeface="仿宋_GB2312" pitchFamily="49" charset="-122"/>
              </a:rPr>
              <a:t>；需求变动；软件扩展。。。</a:t>
            </a:r>
            <a:endParaRPr kumimoji="1" lang="en-US" altLang="zh-CN" sz="2400" dirty="0" smtClean="0">
              <a:latin typeface="Times New Roman" panose="02020603050405020304" pitchFamily="18" charset="0"/>
              <a:ea typeface="仿宋_GB2312" pitchFamily="49" charset="-122"/>
            </a:endParaRPr>
          </a:p>
          <a:p>
            <a:pPr lvl="1">
              <a:buFont typeface="Wingdings" panose="05000000000000000000" pitchFamily="2" charset="2"/>
              <a:buChar char="§"/>
            </a:pPr>
            <a:r>
              <a:rPr kumimoji="1" lang="zh-CN" altLang="en-US" sz="2400" dirty="0">
                <a:latin typeface="Times New Roman" panose="02020603050405020304" pitchFamily="18" charset="0"/>
                <a:ea typeface="仿宋_GB2312" pitchFamily="49" charset="-122"/>
              </a:rPr>
              <a:t>软件危机</a:t>
            </a:r>
            <a:endParaRPr kumimoji="1" lang="en-US" altLang="zh-CN" sz="2400" dirty="0" smtClean="0">
              <a:latin typeface="Times New Roman" panose="02020603050405020304" pitchFamily="18" charset="0"/>
              <a:ea typeface="仿宋_GB2312" pitchFamily="49" charset="-122"/>
            </a:endParaRPr>
          </a:p>
          <a:p>
            <a:pPr lvl="1">
              <a:buFont typeface="Wingdings" panose="05000000000000000000" pitchFamily="2" charset="2"/>
              <a:buChar char="§"/>
            </a:pPr>
            <a:r>
              <a:rPr kumimoji="1" lang="zh-CN" altLang="en-US" sz="2400" dirty="0" smtClean="0">
                <a:latin typeface="Times New Roman" panose="02020603050405020304" pitchFamily="18" charset="0"/>
                <a:ea typeface="仿宋_GB2312" pitchFamily="49" charset="-122"/>
              </a:rPr>
              <a:t>软件全生命周期的成本控制</a:t>
            </a:r>
            <a:endParaRPr kumimoji="1" lang="en-US" altLang="zh-CN" sz="2400" dirty="0" smtClean="0">
              <a:latin typeface="Times New Roman" panose="02020603050405020304" pitchFamily="18" charset="0"/>
              <a:ea typeface="仿宋_GB2312" pitchFamily="49" charset="-122"/>
            </a:endParaRPr>
          </a:p>
          <a:p>
            <a:pPr eaLnBrk="1" hangingPunct="1">
              <a:buFont typeface="Wingdings" panose="05000000000000000000" pitchFamily="2" charset="2"/>
              <a:buChar char="§"/>
            </a:pPr>
            <a:r>
              <a:rPr kumimoji="1" lang="zh-CN" altLang="en-US" sz="2800" dirty="0" smtClean="0">
                <a:solidFill>
                  <a:srgbClr val="FF3300"/>
                </a:solidFill>
                <a:latin typeface="Times New Roman" panose="02020603050405020304" pitchFamily="18" charset="0"/>
                <a:ea typeface="仿宋_GB2312" pitchFamily="49" charset="-122"/>
              </a:rPr>
              <a:t>怎么做到“数据独立性”</a:t>
            </a:r>
            <a:endParaRPr kumimoji="1" lang="en-US" altLang="zh-CN" sz="2800" dirty="0" smtClean="0">
              <a:solidFill>
                <a:srgbClr val="FF3300"/>
              </a:solidFill>
              <a:latin typeface="Times New Roman" panose="02020603050405020304" pitchFamily="18" charset="0"/>
              <a:ea typeface="仿宋_GB2312" pitchFamily="49" charset="-122"/>
            </a:endParaRPr>
          </a:p>
          <a:p>
            <a:pPr lvl="1">
              <a:buFont typeface="Wingdings" panose="05000000000000000000" pitchFamily="2" charset="2"/>
              <a:buChar char="§"/>
            </a:pPr>
            <a:r>
              <a:rPr kumimoji="1" lang="zh-CN" altLang="en-US" sz="2400" dirty="0" smtClean="0">
                <a:latin typeface="Times New Roman" panose="02020603050405020304" pitchFamily="18" charset="0"/>
                <a:ea typeface="仿宋_GB2312" pitchFamily="49" charset="-122"/>
              </a:rPr>
              <a:t>软件分层。从“架构”的层面，“解耦”</a:t>
            </a:r>
            <a:endParaRPr kumimoji="1" lang="en-US" altLang="zh-CN" sz="2400" dirty="0" smtClean="0">
              <a:latin typeface="Times New Roman" panose="02020603050405020304" pitchFamily="18" charset="0"/>
              <a:ea typeface="仿宋_GB2312" pitchFamily="49" charset="-122"/>
            </a:endParaRPr>
          </a:p>
          <a:p>
            <a:pPr lvl="1">
              <a:buFont typeface="Wingdings" panose="05000000000000000000" pitchFamily="2" charset="2"/>
              <a:buChar char="§"/>
            </a:pPr>
            <a:r>
              <a:rPr kumimoji="1" lang="zh-CN" altLang="en-US" sz="2400" dirty="0" smtClean="0">
                <a:latin typeface="Times New Roman" panose="02020603050405020304" pitchFamily="18" charset="0"/>
                <a:ea typeface="仿宋_GB2312" pitchFamily="49" charset="-122"/>
              </a:rPr>
              <a:t>模块化。高内聚、低耦合</a:t>
            </a:r>
            <a:endParaRPr kumimoji="1" lang="en-US" altLang="zh-CN" sz="2400" dirty="0" smtClean="0">
              <a:latin typeface="Times New Roman" panose="02020603050405020304" pitchFamily="18" charset="0"/>
              <a:ea typeface="仿宋_GB2312" pitchFamily="49" charset="-122"/>
            </a:endParaRPr>
          </a:p>
          <a:p>
            <a:pPr lvl="1">
              <a:buFont typeface="Wingdings" panose="05000000000000000000" pitchFamily="2" charset="2"/>
              <a:buChar char="§"/>
            </a:pPr>
            <a:r>
              <a:rPr kumimoji="1" lang="zh-CN" altLang="en-US" sz="2400" dirty="0" smtClean="0">
                <a:latin typeface="Times New Roman" panose="02020603050405020304" pitchFamily="18" charset="0"/>
                <a:ea typeface="仿宋_GB2312" pitchFamily="49" charset="-122"/>
              </a:rPr>
              <a:t>数据的表示、定义、存储、处理与“业务”分开</a:t>
            </a:r>
          </a:p>
        </p:txBody>
      </p:sp>
    </p:spTree>
    <p:extLst>
      <p:ext uri="{BB962C8B-B14F-4D97-AF65-F5344CB8AC3E}">
        <p14:creationId xmlns:p14="http://schemas.microsoft.com/office/powerpoint/2010/main" val="1408898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27771" y="211873"/>
            <a:ext cx="7772400" cy="685800"/>
          </a:xfrm>
        </p:spPr>
        <p:txBody>
          <a:bodyPr vert="horz" lIns="91440" tIns="45720" rIns="91440" bIns="45720" rtlCol="0" anchor="ctr">
            <a:normAutofit/>
          </a:bodyPr>
          <a:lstStyle/>
          <a:p>
            <a:r>
              <a:rPr lang="zh-CN" altLang="en-US" sz="3200" dirty="0"/>
              <a:t>文件系统处理数据的方式</a:t>
            </a:r>
          </a:p>
        </p:txBody>
      </p:sp>
      <p:sp>
        <p:nvSpPr>
          <p:cNvPr id="31747" name="Rectangle 3"/>
          <p:cNvSpPr>
            <a:spLocks noGrp="1" noChangeArrowheads="1"/>
          </p:cNvSpPr>
          <p:nvPr>
            <p:ph idx="1"/>
          </p:nvPr>
        </p:nvSpPr>
        <p:spPr bwMode="auto">
          <a:xfrm>
            <a:off x="1027771" y="1405054"/>
            <a:ext cx="7772400" cy="5257800"/>
          </a:xfrm>
        </p:spPr>
        <p:txBody>
          <a:bodyPr wrap="square" numCol="1" anchor="t" anchorCtr="0" compatLnSpc="1">
            <a:prstTxWarp prst="textNoShape">
              <a:avLst/>
            </a:prstTxWarp>
          </a:bodyPr>
          <a:lstStyle/>
          <a:p>
            <a:r>
              <a:rPr lang="zh-CN" altLang="en-US" dirty="0" smtClean="0"/>
              <a:t>数据和程序分为不同的文件</a:t>
            </a:r>
          </a:p>
          <a:p>
            <a:r>
              <a:rPr lang="zh-CN" altLang="en-US" dirty="0" smtClean="0"/>
              <a:t>数据文件由文件系统组织和存储</a:t>
            </a:r>
          </a:p>
          <a:p>
            <a:r>
              <a:rPr lang="zh-CN" altLang="en-US" dirty="0" smtClean="0"/>
              <a:t>文件系统提供数据存取方法的接口</a:t>
            </a:r>
          </a:p>
          <a:p>
            <a:r>
              <a:rPr lang="zh-CN" altLang="en-US" dirty="0" smtClean="0"/>
              <a:t>数据的逻辑结构与程序紧密相关</a:t>
            </a:r>
          </a:p>
          <a:p>
            <a:endParaRPr lang="en-US" altLang="zh-CN" dirty="0" smtClean="0"/>
          </a:p>
        </p:txBody>
      </p:sp>
    </p:spTree>
    <p:extLst>
      <p:ext uri="{BB962C8B-B14F-4D97-AF65-F5344CB8AC3E}">
        <p14:creationId xmlns:p14="http://schemas.microsoft.com/office/powerpoint/2010/main" val="348703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关于本课程</a:t>
            </a:r>
            <a:endParaRPr lang="zh-CN" altLang="en-US" dirty="0"/>
          </a:p>
        </p:txBody>
      </p:sp>
      <p:sp>
        <p:nvSpPr>
          <p:cNvPr id="3" name="内容占位符 2"/>
          <p:cNvSpPr>
            <a:spLocks noGrp="1"/>
          </p:cNvSpPr>
          <p:nvPr>
            <p:ph idx="1"/>
          </p:nvPr>
        </p:nvSpPr>
        <p:spPr/>
        <p:txBody>
          <a:bodyPr>
            <a:normAutofit/>
          </a:bodyPr>
          <a:lstStyle/>
          <a:p>
            <a:r>
              <a:rPr lang="zh-CN" altLang="en-US" dirty="0"/>
              <a:t>本</a:t>
            </a:r>
            <a:r>
              <a:rPr lang="zh-CN" altLang="en-US" dirty="0" smtClean="0"/>
              <a:t>课堂腾讯</a:t>
            </a:r>
            <a:r>
              <a:rPr lang="en-US" altLang="zh-CN" dirty="0" smtClean="0"/>
              <a:t>QQ</a:t>
            </a:r>
            <a:r>
              <a:rPr lang="zh-CN" altLang="en-US" dirty="0" smtClean="0"/>
              <a:t>群</a:t>
            </a:r>
            <a:endParaRPr lang="en-US" altLang="zh-CN" dirty="0" smtClean="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590" y="1342766"/>
            <a:ext cx="3847170" cy="541949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2761" y="1342766"/>
            <a:ext cx="4319240" cy="5419493"/>
          </a:xfrm>
          <a:prstGeom prst="rect">
            <a:avLst/>
          </a:prstGeom>
        </p:spPr>
      </p:pic>
    </p:spTree>
    <p:extLst>
      <p:ext uri="{BB962C8B-B14F-4D97-AF65-F5344CB8AC3E}">
        <p14:creationId xmlns:p14="http://schemas.microsoft.com/office/powerpoint/2010/main" val="1983900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60503" y="351691"/>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2771" name="Text Box 3"/>
          <p:cNvSpPr txBox="1">
            <a:spLocks noChangeArrowheads="1"/>
          </p:cNvSpPr>
          <p:nvPr/>
        </p:nvSpPr>
        <p:spPr bwMode="auto">
          <a:xfrm>
            <a:off x="5813503" y="931123"/>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文件系统阶段</a:t>
            </a:r>
          </a:p>
        </p:txBody>
      </p:sp>
      <p:sp>
        <p:nvSpPr>
          <p:cNvPr id="32772" name="Rectangle 4"/>
          <p:cNvSpPr>
            <a:spLocks noChangeArrowheads="1"/>
          </p:cNvSpPr>
          <p:nvPr/>
        </p:nvSpPr>
        <p:spPr bwMode="auto">
          <a:xfrm>
            <a:off x="860503" y="1566746"/>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数据的共享性差，冗余度大</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数据面向应用</a:t>
            </a:r>
          </a:p>
          <a:p>
            <a:pPr lvl="2" eaLnBrk="1" hangingPunct="1">
              <a:buFontTx/>
              <a:buChar char="•"/>
            </a:pPr>
            <a:r>
              <a:rPr kumimoji="1" lang="zh-CN" altLang="en-US" sz="2400">
                <a:latin typeface="Times New Roman" panose="02020603050405020304" pitchFamily="18" charset="0"/>
                <a:ea typeface="宋体" panose="02010600030101010101" pitchFamily="2" charset="-122"/>
              </a:rPr>
              <a:t>即使不同应用程序所需要的数据有部分相同时，也必须建立各自的文件，而不能共享相同的数据</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数据孤立</a:t>
            </a:r>
          </a:p>
          <a:p>
            <a:pPr lvl="2" eaLnBrk="1" hangingPunct="1">
              <a:buFontTx/>
              <a:buChar char="•"/>
            </a:pPr>
            <a:r>
              <a:rPr kumimoji="1" lang="zh-CN" altLang="en-US" sz="2400">
                <a:latin typeface="Times New Roman" panose="02020603050405020304" pitchFamily="18" charset="0"/>
                <a:ea typeface="宋体" panose="02010600030101010101" pitchFamily="2" charset="-122"/>
              </a:rPr>
              <a:t>数据分散管理，许多文件，许多数据格式</a:t>
            </a:r>
            <a:endParaRPr kumimoji="1" lang="zh-CN" altLang="en-US" sz="2400">
              <a:latin typeface="Times New Roman" panose="02020603050405020304" pitchFamily="18" charset="0"/>
              <a:ea typeface="仿宋_GB2312" pitchFamily="49" charset="-122"/>
            </a:endParaRPr>
          </a:p>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数据的不一致性</a:t>
            </a:r>
            <a:endParaRPr kumimoji="1" lang="zh-CN" altLang="en-US" sz="3200">
              <a:solidFill>
                <a:srgbClr val="FF3300"/>
              </a:solidFill>
              <a:latin typeface="Times New Roman" panose="02020603050405020304" pitchFamily="18" charset="0"/>
              <a:ea typeface="仿宋_GB2312" pitchFamily="49" charset="-122"/>
            </a:endParaRP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由于数据存在很多副本，给数据的修改与维护带来了困难，容易造成数据的不一致性</a:t>
            </a:r>
          </a:p>
        </p:txBody>
      </p:sp>
    </p:spTree>
    <p:extLst>
      <p:ext uri="{BB962C8B-B14F-4D97-AF65-F5344CB8AC3E}">
        <p14:creationId xmlns:p14="http://schemas.microsoft.com/office/powerpoint/2010/main" val="594129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83527" y="249005"/>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3795" name="Text Box 3"/>
          <p:cNvSpPr txBox="1">
            <a:spLocks noChangeArrowheads="1"/>
          </p:cNvSpPr>
          <p:nvPr/>
        </p:nvSpPr>
        <p:spPr bwMode="auto">
          <a:xfrm>
            <a:off x="5545196" y="888149"/>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Times New Roman" panose="02020603050405020304" pitchFamily="18" charset="0"/>
                <a:ea typeface="楷体_GB2312" pitchFamily="49" charset="-122"/>
              </a:rPr>
              <a:t>文件系统阶段</a:t>
            </a:r>
          </a:p>
        </p:txBody>
      </p:sp>
      <p:sp>
        <p:nvSpPr>
          <p:cNvPr id="33796" name="Rectangle 4"/>
          <p:cNvSpPr>
            <a:spLocks noChangeArrowheads="1"/>
          </p:cNvSpPr>
          <p:nvPr/>
        </p:nvSpPr>
        <p:spPr bwMode="auto">
          <a:xfrm>
            <a:off x="5623777" y="1905000"/>
            <a:ext cx="87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补贴</a:t>
            </a:r>
          </a:p>
        </p:txBody>
      </p:sp>
      <p:sp>
        <p:nvSpPr>
          <p:cNvPr id="33797" name="Rectangle 5"/>
          <p:cNvSpPr>
            <a:spLocks noChangeArrowheads="1"/>
          </p:cNvSpPr>
          <p:nvPr/>
        </p:nvSpPr>
        <p:spPr bwMode="auto">
          <a:xfrm>
            <a:off x="4753827" y="19050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系别</a:t>
            </a:r>
          </a:p>
        </p:txBody>
      </p:sp>
      <p:sp>
        <p:nvSpPr>
          <p:cNvPr id="33798" name="Rectangle 6"/>
          <p:cNvSpPr>
            <a:spLocks noChangeArrowheads="1"/>
          </p:cNvSpPr>
          <p:nvPr/>
        </p:nvSpPr>
        <p:spPr bwMode="auto">
          <a:xfrm>
            <a:off x="3883877" y="19050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姓名</a:t>
            </a:r>
          </a:p>
        </p:txBody>
      </p:sp>
      <p:sp>
        <p:nvSpPr>
          <p:cNvPr id="33799" name="Rectangle 7"/>
          <p:cNvSpPr>
            <a:spLocks noChangeArrowheads="1"/>
          </p:cNvSpPr>
          <p:nvPr/>
        </p:nvSpPr>
        <p:spPr bwMode="auto">
          <a:xfrm>
            <a:off x="2737702" y="1916113"/>
            <a:ext cx="11461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学号</a:t>
            </a:r>
          </a:p>
        </p:txBody>
      </p:sp>
      <p:sp>
        <p:nvSpPr>
          <p:cNvPr id="33800" name="Line 8"/>
          <p:cNvSpPr>
            <a:spLocks noChangeShapeType="1"/>
          </p:cNvSpPr>
          <p:nvPr/>
        </p:nvSpPr>
        <p:spPr bwMode="auto">
          <a:xfrm flipV="1">
            <a:off x="2809140" y="1916113"/>
            <a:ext cx="368617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1" name="Line 9"/>
          <p:cNvSpPr>
            <a:spLocks noChangeShapeType="1"/>
          </p:cNvSpPr>
          <p:nvPr/>
        </p:nvSpPr>
        <p:spPr bwMode="auto">
          <a:xfrm>
            <a:off x="2809140" y="2349500"/>
            <a:ext cx="3686175" cy="127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2" name="Line 10"/>
          <p:cNvSpPr>
            <a:spLocks noChangeShapeType="1"/>
          </p:cNvSpPr>
          <p:nvPr/>
        </p:nvSpPr>
        <p:spPr bwMode="auto">
          <a:xfrm>
            <a:off x="2809140" y="19050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3" name="Line 11"/>
          <p:cNvSpPr>
            <a:spLocks noChangeShapeType="1"/>
          </p:cNvSpPr>
          <p:nvPr/>
        </p:nvSpPr>
        <p:spPr bwMode="auto">
          <a:xfrm>
            <a:off x="3883877" y="1905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4" name="Line 12"/>
          <p:cNvSpPr>
            <a:spLocks noChangeShapeType="1"/>
          </p:cNvSpPr>
          <p:nvPr/>
        </p:nvSpPr>
        <p:spPr bwMode="auto">
          <a:xfrm>
            <a:off x="4753827" y="1905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5" name="Line 13"/>
          <p:cNvSpPr>
            <a:spLocks noChangeShapeType="1"/>
          </p:cNvSpPr>
          <p:nvPr/>
        </p:nvSpPr>
        <p:spPr bwMode="auto">
          <a:xfrm>
            <a:off x="5623777" y="1905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6" name="Line 14"/>
          <p:cNvSpPr>
            <a:spLocks noChangeShapeType="1"/>
          </p:cNvSpPr>
          <p:nvPr/>
        </p:nvSpPr>
        <p:spPr bwMode="auto">
          <a:xfrm>
            <a:off x="6495315" y="19050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07" name="Rectangle 15"/>
          <p:cNvSpPr>
            <a:spLocks noChangeArrowheads="1"/>
          </p:cNvSpPr>
          <p:nvPr/>
        </p:nvSpPr>
        <p:spPr bwMode="auto">
          <a:xfrm>
            <a:off x="1093052" y="1905000"/>
            <a:ext cx="1447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劳资科</a:t>
            </a:r>
          </a:p>
        </p:txBody>
      </p:sp>
      <p:sp>
        <p:nvSpPr>
          <p:cNvPr id="33808" name="Rectangle 16"/>
          <p:cNvSpPr>
            <a:spLocks noChangeArrowheads="1"/>
          </p:cNvSpPr>
          <p:nvPr/>
        </p:nvSpPr>
        <p:spPr bwMode="auto">
          <a:xfrm>
            <a:off x="6473090" y="32766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住址</a:t>
            </a:r>
          </a:p>
        </p:txBody>
      </p:sp>
      <p:sp>
        <p:nvSpPr>
          <p:cNvPr id="33809" name="Rectangle 17"/>
          <p:cNvSpPr>
            <a:spLocks noChangeArrowheads="1"/>
          </p:cNvSpPr>
          <p:nvPr/>
        </p:nvSpPr>
        <p:spPr bwMode="auto">
          <a:xfrm>
            <a:off x="5603140" y="32766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系别</a:t>
            </a:r>
          </a:p>
        </p:txBody>
      </p:sp>
      <p:sp>
        <p:nvSpPr>
          <p:cNvPr id="33810" name="Rectangle 18"/>
          <p:cNvSpPr>
            <a:spLocks noChangeArrowheads="1"/>
          </p:cNvSpPr>
          <p:nvPr/>
        </p:nvSpPr>
        <p:spPr bwMode="auto">
          <a:xfrm>
            <a:off x="4731602" y="3276600"/>
            <a:ext cx="87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性别</a:t>
            </a:r>
          </a:p>
        </p:txBody>
      </p:sp>
      <p:sp>
        <p:nvSpPr>
          <p:cNvPr id="33811" name="Rectangle 19"/>
          <p:cNvSpPr>
            <a:spLocks noChangeArrowheads="1"/>
          </p:cNvSpPr>
          <p:nvPr/>
        </p:nvSpPr>
        <p:spPr bwMode="auto">
          <a:xfrm>
            <a:off x="3861652" y="32766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姓名</a:t>
            </a:r>
          </a:p>
        </p:txBody>
      </p:sp>
      <p:sp>
        <p:nvSpPr>
          <p:cNvPr id="33812" name="Line 21"/>
          <p:cNvSpPr>
            <a:spLocks noChangeShapeType="1"/>
          </p:cNvSpPr>
          <p:nvPr/>
        </p:nvSpPr>
        <p:spPr bwMode="auto">
          <a:xfrm flipV="1">
            <a:off x="2809140" y="3276600"/>
            <a:ext cx="4533900" cy="793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3" name="Line 22"/>
          <p:cNvSpPr>
            <a:spLocks noChangeShapeType="1"/>
          </p:cNvSpPr>
          <p:nvPr/>
        </p:nvSpPr>
        <p:spPr bwMode="auto">
          <a:xfrm>
            <a:off x="2809140" y="3716338"/>
            <a:ext cx="4533900" cy="174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4" name="Line 23"/>
          <p:cNvSpPr>
            <a:spLocks noChangeShapeType="1"/>
          </p:cNvSpPr>
          <p:nvPr/>
        </p:nvSpPr>
        <p:spPr bwMode="auto">
          <a:xfrm>
            <a:off x="2809140" y="32766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5" name="Line 24"/>
          <p:cNvSpPr>
            <a:spLocks noChangeShapeType="1"/>
          </p:cNvSpPr>
          <p:nvPr/>
        </p:nvSpPr>
        <p:spPr bwMode="auto">
          <a:xfrm>
            <a:off x="3861652" y="32766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6" name="Line 25"/>
          <p:cNvSpPr>
            <a:spLocks noChangeShapeType="1"/>
          </p:cNvSpPr>
          <p:nvPr/>
        </p:nvSpPr>
        <p:spPr bwMode="auto">
          <a:xfrm>
            <a:off x="4731602" y="32766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7" name="Line 26"/>
          <p:cNvSpPr>
            <a:spLocks noChangeShapeType="1"/>
          </p:cNvSpPr>
          <p:nvPr/>
        </p:nvSpPr>
        <p:spPr bwMode="auto">
          <a:xfrm>
            <a:off x="5603140" y="32766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8" name="Line 27"/>
          <p:cNvSpPr>
            <a:spLocks noChangeShapeType="1"/>
          </p:cNvSpPr>
          <p:nvPr/>
        </p:nvSpPr>
        <p:spPr bwMode="auto">
          <a:xfrm>
            <a:off x="6473090" y="32766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19" name="Line 28"/>
          <p:cNvSpPr>
            <a:spLocks noChangeShapeType="1"/>
          </p:cNvSpPr>
          <p:nvPr/>
        </p:nvSpPr>
        <p:spPr bwMode="auto">
          <a:xfrm>
            <a:off x="7343040" y="32766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20" name="Rectangle 29"/>
          <p:cNvSpPr>
            <a:spLocks noChangeArrowheads="1"/>
          </p:cNvSpPr>
          <p:nvPr/>
        </p:nvSpPr>
        <p:spPr bwMode="auto">
          <a:xfrm>
            <a:off x="1083527" y="3276600"/>
            <a:ext cx="1447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房产科</a:t>
            </a:r>
          </a:p>
        </p:txBody>
      </p:sp>
      <p:sp>
        <p:nvSpPr>
          <p:cNvPr id="33821" name="Rectangle 30"/>
          <p:cNvSpPr>
            <a:spLocks noChangeArrowheads="1"/>
          </p:cNvSpPr>
          <p:nvPr/>
        </p:nvSpPr>
        <p:spPr bwMode="auto">
          <a:xfrm>
            <a:off x="6473090" y="4648200"/>
            <a:ext cx="87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学位</a:t>
            </a:r>
          </a:p>
        </p:txBody>
      </p:sp>
      <p:sp>
        <p:nvSpPr>
          <p:cNvPr id="33822" name="Rectangle 31"/>
          <p:cNvSpPr>
            <a:spLocks noChangeArrowheads="1"/>
          </p:cNvSpPr>
          <p:nvPr/>
        </p:nvSpPr>
        <p:spPr bwMode="auto">
          <a:xfrm>
            <a:off x="5601552" y="4648200"/>
            <a:ext cx="87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学分</a:t>
            </a:r>
          </a:p>
        </p:txBody>
      </p:sp>
      <p:sp>
        <p:nvSpPr>
          <p:cNvPr id="33823" name="Rectangle 32"/>
          <p:cNvSpPr>
            <a:spLocks noChangeArrowheads="1"/>
          </p:cNvSpPr>
          <p:nvPr/>
        </p:nvSpPr>
        <p:spPr bwMode="auto">
          <a:xfrm>
            <a:off x="4731602" y="46482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系别</a:t>
            </a:r>
          </a:p>
        </p:txBody>
      </p:sp>
      <p:sp>
        <p:nvSpPr>
          <p:cNvPr id="33824" name="Rectangle 33"/>
          <p:cNvSpPr>
            <a:spLocks noChangeArrowheads="1"/>
          </p:cNvSpPr>
          <p:nvPr/>
        </p:nvSpPr>
        <p:spPr bwMode="auto">
          <a:xfrm>
            <a:off x="3861652" y="46482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姓名</a:t>
            </a:r>
          </a:p>
        </p:txBody>
      </p:sp>
      <p:sp>
        <p:nvSpPr>
          <p:cNvPr id="33825" name="Line 35"/>
          <p:cNvSpPr>
            <a:spLocks noChangeShapeType="1"/>
          </p:cNvSpPr>
          <p:nvPr/>
        </p:nvSpPr>
        <p:spPr bwMode="auto">
          <a:xfrm flipV="1">
            <a:off x="2809140" y="4648200"/>
            <a:ext cx="4535487" cy="476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26" name="Line 36"/>
          <p:cNvSpPr>
            <a:spLocks noChangeShapeType="1"/>
          </p:cNvSpPr>
          <p:nvPr/>
        </p:nvSpPr>
        <p:spPr bwMode="auto">
          <a:xfrm>
            <a:off x="2809140" y="5084763"/>
            <a:ext cx="4535487" cy="2063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27" name="Line 37"/>
          <p:cNvSpPr>
            <a:spLocks noChangeShapeType="1"/>
          </p:cNvSpPr>
          <p:nvPr/>
        </p:nvSpPr>
        <p:spPr bwMode="auto">
          <a:xfrm>
            <a:off x="2809140" y="46482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28" name="Line 38"/>
          <p:cNvSpPr>
            <a:spLocks noChangeShapeType="1"/>
          </p:cNvSpPr>
          <p:nvPr/>
        </p:nvSpPr>
        <p:spPr bwMode="auto">
          <a:xfrm>
            <a:off x="3861652" y="46482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29" name="Line 39"/>
          <p:cNvSpPr>
            <a:spLocks noChangeShapeType="1"/>
          </p:cNvSpPr>
          <p:nvPr/>
        </p:nvSpPr>
        <p:spPr bwMode="auto">
          <a:xfrm>
            <a:off x="4731602" y="46482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30" name="Line 40"/>
          <p:cNvSpPr>
            <a:spLocks noChangeShapeType="1"/>
          </p:cNvSpPr>
          <p:nvPr/>
        </p:nvSpPr>
        <p:spPr bwMode="auto">
          <a:xfrm>
            <a:off x="5601552" y="46482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31" name="Line 41"/>
          <p:cNvSpPr>
            <a:spLocks noChangeShapeType="1"/>
          </p:cNvSpPr>
          <p:nvPr/>
        </p:nvSpPr>
        <p:spPr bwMode="auto">
          <a:xfrm>
            <a:off x="6473090" y="46482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32" name="Line 42"/>
          <p:cNvSpPr>
            <a:spLocks noChangeShapeType="1"/>
          </p:cNvSpPr>
          <p:nvPr/>
        </p:nvSpPr>
        <p:spPr bwMode="auto">
          <a:xfrm>
            <a:off x="7344627" y="46482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33" name="Rectangle 43"/>
          <p:cNvSpPr>
            <a:spLocks noChangeArrowheads="1"/>
          </p:cNvSpPr>
          <p:nvPr/>
        </p:nvSpPr>
        <p:spPr bwMode="auto">
          <a:xfrm>
            <a:off x="1083527" y="4648200"/>
            <a:ext cx="1447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学籍科</a:t>
            </a:r>
          </a:p>
        </p:txBody>
      </p:sp>
      <p:sp>
        <p:nvSpPr>
          <p:cNvPr id="33834" name="Rectangle 44"/>
          <p:cNvSpPr>
            <a:spLocks noChangeArrowheads="1"/>
          </p:cNvSpPr>
          <p:nvPr/>
        </p:nvSpPr>
        <p:spPr bwMode="auto">
          <a:xfrm>
            <a:off x="7266840" y="6096000"/>
            <a:ext cx="87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学位</a:t>
            </a:r>
          </a:p>
        </p:txBody>
      </p:sp>
      <p:sp>
        <p:nvSpPr>
          <p:cNvPr id="33835" name="Rectangle 45"/>
          <p:cNvSpPr>
            <a:spLocks noChangeArrowheads="1"/>
          </p:cNvSpPr>
          <p:nvPr/>
        </p:nvSpPr>
        <p:spPr bwMode="auto">
          <a:xfrm>
            <a:off x="8138377" y="6096000"/>
            <a:ext cx="87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出身</a:t>
            </a:r>
          </a:p>
        </p:txBody>
      </p:sp>
      <p:sp>
        <p:nvSpPr>
          <p:cNvPr id="33836" name="Rectangle 46"/>
          <p:cNvSpPr>
            <a:spLocks noChangeArrowheads="1"/>
          </p:cNvSpPr>
          <p:nvPr/>
        </p:nvSpPr>
        <p:spPr bwMode="auto">
          <a:xfrm>
            <a:off x="6395302" y="6096000"/>
            <a:ext cx="87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年龄</a:t>
            </a:r>
          </a:p>
        </p:txBody>
      </p:sp>
      <p:sp>
        <p:nvSpPr>
          <p:cNvPr id="33837" name="Rectangle 47"/>
          <p:cNvSpPr>
            <a:spLocks noChangeArrowheads="1"/>
          </p:cNvSpPr>
          <p:nvPr/>
        </p:nvSpPr>
        <p:spPr bwMode="auto">
          <a:xfrm>
            <a:off x="5525352" y="60960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系别</a:t>
            </a:r>
          </a:p>
        </p:txBody>
      </p:sp>
      <p:sp>
        <p:nvSpPr>
          <p:cNvPr id="33838" name="Rectangle 48"/>
          <p:cNvSpPr>
            <a:spLocks noChangeArrowheads="1"/>
          </p:cNvSpPr>
          <p:nvPr/>
        </p:nvSpPr>
        <p:spPr bwMode="auto">
          <a:xfrm>
            <a:off x="4653815" y="6096000"/>
            <a:ext cx="87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性别</a:t>
            </a:r>
          </a:p>
        </p:txBody>
      </p:sp>
      <p:sp>
        <p:nvSpPr>
          <p:cNvPr id="33839" name="Rectangle 49"/>
          <p:cNvSpPr>
            <a:spLocks noChangeArrowheads="1"/>
          </p:cNvSpPr>
          <p:nvPr/>
        </p:nvSpPr>
        <p:spPr bwMode="auto">
          <a:xfrm>
            <a:off x="3783865" y="60960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姓名</a:t>
            </a:r>
          </a:p>
        </p:txBody>
      </p:sp>
      <p:sp>
        <p:nvSpPr>
          <p:cNvPr id="33840" name="Line 51"/>
          <p:cNvSpPr>
            <a:spLocks noChangeShapeType="1"/>
          </p:cNvSpPr>
          <p:nvPr/>
        </p:nvSpPr>
        <p:spPr bwMode="auto">
          <a:xfrm>
            <a:off x="2809140" y="6092825"/>
            <a:ext cx="6200775" cy="31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1" name="Line 52"/>
          <p:cNvSpPr>
            <a:spLocks noChangeShapeType="1"/>
          </p:cNvSpPr>
          <p:nvPr/>
        </p:nvSpPr>
        <p:spPr bwMode="auto">
          <a:xfrm>
            <a:off x="2809140" y="6524625"/>
            <a:ext cx="6200775" cy="285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2" name="Line 53"/>
          <p:cNvSpPr>
            <a:spLocks noChangeShapeType="1"/>
          </p:cNvSpPr>
          <p:nvPr/>
        </p:nvSpPr>
        <p:spPr bwMode="auto">
          <a:xfrm>
            <a:off x="2809140" y="60960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3" name="Line 54"/>
          <p:cNvSpPr>
            <a:spLocks noChangeShapeType="1"/>
          </p:cNvSpPr>
          <p:nvPr/>
        </p:nvSpPr>
        <p:spPr bwMode="auto">
          <a:xfrm>
            <a:off x="3783865" y="6096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4" name="Line 55"/>
          <p:cNvSpPr>
            <a:spLocks noChangeShapeType="1"/>
          </p:cNvSpPr>
          <p:nvPr/>
        </p:nvSpPr>
        <p:spPr bwMode="auto">
          <a:xfrm>
            <a:off x="4653815" y="6096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5" name="Line 56"/>
          <p:cNvSpPr>
            <a:spLocks noChangeShapeType="1"/>
          </p:cNvSpPr>
          <p:nvPr/>
        </p:nvSpPr>
        <p:spPr bwMode="auto">
          <a:xfrm>
            <a:off x="5525352" y="6096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6" name="Line 57"/>
          <p:cNvSpPr>
            <a:spLocks noChangeShapeType="1"/>
          </p:cNvSpPr>
          <p:nvPr/>
        </p:nvSpPr>
        <p:spPr bwMode="auto">
          <a:xfrm>
            <a:off x="6395302" y="6096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7" name="Line 58"/>
          <p:cNvSpPr>
            <a:spLocks noChangeShapeType="1"/>
          </p:cNvSpPr>
          <p:nvPr/>
        </p:nvSpPr>
        <p:spPr bwMode="auto">
          <a:xfrm>
            <a:off x="7266840" y="6096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8" name="Line 59"/>
          <p:cNvSpPr>
            <a:spLocks noChangeShapeType="1"/>
          </p:cNvSpPr>
          <p:nvPr/>
        </p:nvSpPr>
        <p:spPr bwMode="auto">
          <a:xfrm>
            <a:off x="9009915" y="6096000"/>
            <a:ext cx="0" cy="4572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33849" name="Line 60"/>
          <p:cNvSpPr>
            <a:spLocks noChangeShapeType="1"/>
          </p:cNvSpPr>
          <p:nvPr/>
        </p:nvSpPr>
        <p:spPr bwMode="auto">
          <a:xfrm>
            <a:off x="8138377" y="6096000"/>
            <a:ext cx="0" cy="457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50" name="Rectangle 61"/>
          <p:cNvSpPr>
            <a:spLocks noChangeArrowheads="1"/>
          </p:cNvSpPr>
          <p:nvPr/>
        </p:nvSpPr>
        <p:spPr bwMode="auto">
          <a:xfrm>
            <a:off x="1083527" y="6096000"/>
            <a:ext cx="1447800" cy="5334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人事科</a:t>
            </a:r>
          </a:p>
        </p:txBody>
      </p:sp>
      <p:pic>
        <p:nvPicPr>
          <p:cNvPr id="33851" name="Picture 62"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727" y="1257300"/>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52" name="Picture 63"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727" y="5435600"/>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53" name="Picture 64"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727" y="4000500"/>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54" name="Picture 65"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727" y="2616200"/>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55" name="Rectangle 66"/>
          <p:cNvSpPr>
            <a:spLocks noChangeArrowheads="1"/>
          </p:cNvSpPr>
          <p:nvPr/>
        </p:nvSpPr>
        <p:spPr bwMode="auto">
          <a:xfrm>
            <a:off x="2737702" y="3270250"/>
            <a:ext cx="11461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学号</a:t>
            </a:r>
          </a:p>
        </p:txBody>
      </p:sp>
      <p:sp>
        <p:nvSpPr>
          <p:cNvPr id="33856" name="Rectangle 67"/>
          <p:cNvSpPr>
            <a:spLocks noChangeArrowheads="1"/>
          </p:cNvSpPr>
          <p:nvPr/>
        </p:nvSpPr>
        <p:spPr bwMode="auto">
          <a:xfrm>
            <a:off x="2737702" y="4638675"/>
            <a:ext cx="11461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学号</a:t>
            </a:r>
          </a:p>
        </p:txBody>
      </p:sp>
      <p:sp>
        <p:nvSpPr>
          <p:cNvPr id="33857" name="Rectangle 68"/>
          <p:cNvSpPr>
            <a:spLocks noChangeArrowheads="1"/>
          </p:cNvSpPr>
          <p:nvPr/>
        </p:nvSpPr>
        <p:spPr bwMode="auto">
          <a:xfrm>
            <a:off x="2737702" y="6078538"/>
            <a:ext cx="11461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Times New Roman" panose="02020603050405020304" pitchFamily="18" charset="0"/>
                <a:ea typeface="华文新魏" panose="02010800040101010101" pitchFamily="2" charset="-122"/>
              </a:rPr>
              <a:t>学号</a:t>
            </a:r>
          </a:p>
        </p:txBody>
      </p:sp>
    </p:spTree>
    <p:extLst>
      <p:ext uri="{BB962C8B-B14F-4D97-AF65-F5344CB8AC3E}">
        <p14:creationId xmlns:p14="http://schemas.microsoft.com/office/powerpoint/2010/main" val="3038504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39401" y="250070"/>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4819" name="Text Box 3"/>
          <p:cNvSpPr txBox="1">
            <a:spLocks noChangeArrowheads="1"/>
          </p:cNvSpPr>
          <p:nvPr/>
        </p:nvSpPr>
        <p:spPr bwMode="auto">
          <a:xfrm>
            <a:off x="5473313" y="854615"/>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宋体" panose="02010600030101010101" pitchFamily="2" charset="-122"/>
                <a:ea typeface="楷体_GB2312" pitchFamily="49" charset="-122"/>
              </a:rPr>
              <a:t>数据库</a:t>
            </a:r>
            <a:r>
              <a:rPr kumimoji="1" lang="zh-CN" altLang="en-US" sz="3200" dirty="0">
                <a:solidFill>
                  <a:srgbClr val="FF3300"/>
                </a:solidFill>
                <a:latin typeface="Times New Roman" panose="02020603050405020304" pitchFamily="18" charset="0"/>
                <a:ea typeface="楷体_GB2312" pitchFamily="49" charset="-122"/>
              </a:rPr>
              <a:t>系统阶段</a:t>
            </a:r>
          </a:p>
        </p:txBody>
      </p:sp>
      <p:sp>
        <p:nvSpPr>
          <p:cNvPr id="34820" name="Rectangle 4"/>
          <p:cNvSpPr>
            <a:spLocks noChangeArrowheads="1"/>
          </p:cNvSpPr>
          <p:nvPr/>
        </p:nvSpPr>
        <p:spPr bwMode="auto">
          <a:xfrm>
            <a:off x="839401" y="1458951"/>
            <a:ext cx="85740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背景</a:t>
            </a:r>
          </a:p>
          <a:p>
            <a:pPr lvl="1" eaLnBrk="1" hangingPunct="1">
              <a:lnSpc>
                <a:spcPct val="110000"/>
              </a:lnSpc>
              <a:buClr>
                <a:schemeClr val="accent2"/>
              </a:buClr>
              <a:buFont typeface="Wingdings" panose="05000000000000000000" pitchFamily="2" charset="2"/>
              <a:buChar char="§"/>
            </a:pPr>
            <a:r>
              <a:rPr kumimoji="1" lang="zh-CN" altLang="en-US" sz="2800">
                <a:latin typeface="仿宋_GB2312" pitchFamily="49" charset="-122"/>
                <a:ea typeface="宋体" panose="02010600030101010101" pitchFamily="2" charset="-122"/>
              </a:rPr>
              <a:t>计算机管理的数据量大，描述的对象众多，关系复杂，共享性要求强（多种应用、不同语言共享数据）</a:t>
            </a:r>
          </a:p>
          <a:p>
            <a:pPr lvl="1" eaLnBrk="1" hangingPunct="1">
              <a:lnSpc>
                <a:spcPct val="110000"/>
              </a:lnSpc>
              <a:buClr>
                <a:schemeClr val="accent2"/>
              </a:buClr>
              <a:buFont typeface="Wingdings" panose="05000000000000000000" pitchFamily="2" charset="2"/>
              <a:buChar char="§"/>
            </a:pPr>
            <a:r>
              <a:rPr kumimoji="1" lang="zh-CN" altLang="en-US" sz="2800">
                <a:latin typeface="仿宋_GB2312" pitchFamily="49" charset="-122"/>
                <a:ea typeface="宋体" panose="02010600030101010101" pitchFamily="2" charset="-122"/>
              </a:rPr>
              <a:t>外存有了大容量磁盘，光盘</a:t>
            </a:r>
          </a:p>
          <a:p>
            <a:pPr lvl="1" eaLnBrk="1" hangingPunct="1">
              <a:lnSpc>
                <a:spcPct val="110000"/>
              </a:lnSpc>
              <a:buClr>
                <a:schemeClr val="accent2"/>
              </a:buClr>
              <a:buFont typeface="Wingdings" panose="05000000000000000000" pitchFamily="2" charset="2"/>
              <a:buChar char="§"/>
            </a:pPr>
            <a:r>
              <a:rPr kumimoji="1" lang="zh-CN" altLang="en-US" sz="2800">
                <a:latin typeface="仿宋_GB2312" pitchFamily="49" charset="-122"/>
                <a:ea typeface="宋体" panose="02010600030101010101" pitchFamily="2" charset="-122"/>
              </a:rPr>
              <a:t>数据库管理系统的出现</a:t>
            </a:r>
            <a:endParaRPr kumimoji="1" lang="zh-CN" altLang="en-US" sz="2800">
              <a:latin typeface="Times New Roman" panose="02020603050405020304" pitchFamily="18" charset="0"/>
              <a:ea typeface="宋体" panose="02010600030101010101" pitchFamily="2" charset="-122"/>
            </a:endParaRPr>
          </a:p>
          <a:p>
            <a:pPr lvl="1" eaLnBrk="1" hangingPunct="1">
              <a:lnSpc>
                <a:spcPct val="110000"/>
              </a:lnSpc>
              <a:buClr>
                <a:schemeClr val="accent2"/>
              </a:buClr>
              <a:buFont typeface="Wingdings" panose="05000000000000000000" pitchFamily="2" charset="2"/>
              <a:buChar char="§"/>
            </a:pPr>
            <a:r>
              <a:rPr kumimoji="1" lang="zh-CN" altLang="en-US" sz="2800">
                <a:latin typeface="仿宋_GB2312" pitchFamily="49" charset="-122"/>
                <a:ea typeface="宋体" panose="02010600030101010101" pitchFamily="2" charset="-122"/>
              </a:rPr>
              <a:t>软件价格上升，硬件价格下降，编制和维护软件及应用程序成本相对增加，其中维护的成本更高，力求降低</a:t>
            </a:r>
          </a:p>
          <a:p>
            <a:pPr lvl="1" eaLnBrk="1" hangingPunct="1">
              <a:lnSpc>
                <a:spcPct val="110000"/>
              </a:lnSpc>
              <a:buClr>
                <a:schemeClr val="accent2"/>
              </a:buClr>
              <a:buFont typeface="Wingdings" panose="05000000000000000000" pitchFamily="2" charset="2"/>
              <a:buChar char="§"/>
            </a:pPr>
            <a:r>
              <a:rPr kumimoji="1" lang="zh-CN" altLang="en-US" sz="2800">
                <a:latin typeface="仿宋_GB2312" pitchFamily="49" charset="-122"/>
                <a:ea typeface="宋体" panose="02010600030101010101" pitchFamily="2" charset="-122"/>
              </a:rPr>
              <a:t>数据处理需要考虑分布处理</a:t>
            </a:r>
          </a:p>
        </p:txBody>
      </p:sp>
    </p:spTree>
    <p:extLst>
      <p:ext uri="{BB962C8B-B14F-4D97-AF65-F5344CB8AC3E}">
        <p14:creationId xmlns:p14="http://schemas.microsoft.com/office/powerpoint/2010/main" val="2713344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839400" y="406091"/>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5843" name="Text Box 3"/>
          <p:cNvSpPr txBox="1">
            <a:spLocks noChangeArrowheads="1"/>
          </p:cNvSpPr>
          <p:nvPr/>
        </p:nvSpPr>
        <p:spPr bwMode="auto">
          <a:xfrm>
            <a:off x="5584437" y="939490"/>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宋体" panose="02010600030101010101" pitchFamily="2" charset="-122"/>
                <a:ea typeface="楷体_GB2312" pitchFamily="49" charset="-122"/>
              </a:rPr>
              <a:t>数据库</a:t>
            </a:r>
            <a:r>
              <a:rPr kumimoji="1" lang="zh-CN" altLang="en-US" sz="3200" dirty="0">
                <a:solidFill>
                  <a:srgbClr val="FF3300"/>
                </a:solidFill>
                <a:latin typeface="Times New Roman" panose="02020603050405020304" pitchFamily="18" charset="0"/>
                <a:ea typeface="楷体_GB2312" pitchFamily="49" charset="-122"/>
              </a:rPr>
              <a:t>系统阶段</a:t>
            </a:r>
          </a:p>
        </p:txBody>
      </p:sp>
      <p:sp>
        <p:nvSpPr>
          <p:cNvPr id="35844" name="Rectangle 4"/>
          <p:cNvSpPr>
            <a:spLocks noChangeArrowheads="1"/>
          </p:cNvSpPr>
          <p:nvPr/>
        </p:nvSpPr>
        <p:spPr bwMode="auto">
          <a:xfrm>
            <a:off x="839400" y="1570463"/>
            <a:ext cx="85740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特点</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数据结构化</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数据的共享性高，冗余度低，易扩充</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数据独立性高</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数据由</a:t>
            </a:r>
            <a:r>
              <a:rPr kumimoji="1" lang="en-US" altLang="zh-CN" sz="2800">
                <a:latin typeface="华文新魏" panose="02010800040101010101" pitchFamily="2" charset="-122"/>
                <a:ea typeface="宋体" panose="02010600030101010101" pitchFamily="2" charset="-122"/>
              </a:rPr>
              <a:t>DBMS</a:t>
            </a:r>
            <a:r>
              <a:rPr kumimoji="1" lang="zh-CN" altLang="en-US" sz="2800">
                <a:latin typeface="华文新魏" panose="02010800040101010101" pitchFamily="2" charset="-122"/>
                <a:ea typeface="宋体" panose="02010600030101010101" pitchFamily="2" charset="-122"/>
              </a:rPr>
              <a:t>统一管理和控制</a:t>
            </a:r>
          </a:p>
        </p:txBody>
      </p:sp>
    </p:spTree>
    <p:extLst>
      <p:ext uri="{BB962C8B-B14F-4D97-AF65-F5344CB8AC3E}">
        <p14:creationId xmlns:p14="http://schemas.microsoft.com/office/powerpoint/2010/main" val="3906760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9512" y="228600"/>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6867" name="Text Box 3"/>
          <p:cNvSpPr txBox="1">
            <a:spLocks noChangeArrowheads="1"/>
          </p:cNvSpPr>
          <p:nvPr/>
        </p:nvSpPr>
        <p:spPr bwMode="auto">
          <a:xfrm>
            <a:off x="5462162" y="774700"/>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宋体" panose="02010600030101010101" pitchFamily="2" charset="-122"/>
                <a:ea typeface="楷体_GB2312" pitchFamily="49" charset="-122"/>
              </a:rPr>
              <a:t>数据库</a:t>
            </a:r>
            <a:r>
              <a:rPr kumimoji="1" lang="zh-CN" altLang="en-US" sz="3200">
                <a:solidFill>
                  <a:srgbClr val="FF3300"/>
                </a:solidFill>
                <a:latin typeface="Times New Roman" panose="02020603050405020304" pitchFamily="18" charset="0"/>
                <a:ea typeface="楷体_GB2312" pitchFamily="49" charset="-122"/>
              </a:rPr>
              <a:t>系统阶段</a:t>
            </a:r>
          </a:p>
        </p:txBody>
      </p:sp>
      <p:sp>
        <p:nvSpPr>
          <p:cNvPr id="36868" name="Rectangle 4"/>
          <p:cNvSpPr>
            <a:spLocks noChangeArrowheads="1"/>
          </p:cNvSpPr>
          <p:nvPr/>
        </p:nvSpPr>
        <p:spPr bwMode="auto">
          <a:xfrm>
            <a:off x="828250" y="1524000"/>
            <a:ext cx="8574087"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数据库观点</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以数据库为中心，使得数据既便于集中管理，也便于应用程序的研制和维护。</a:t>
            </a:r>
          </a:p>
        </p:txBody>
      </p:sp>
      <p:pic>
        <p:nvPicPr>
          <p:cNvPr id="36869" name="Picture 5"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337" y="2930525"/>
            <a:ext cx="14478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100" y="3540125"/>
            <a:ext cx="136683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descr="j019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500" y="3519488"/>
            <a:ext cx="136683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AutoShape 8"/>
          <p:cNvSpPr>
            <a:spLocks noChangeArrowheads="1"/>
          </p:cNvSpPr>
          <p:nvPr/>
        </p:nvSpPr>
        <p:spPr bwMode="auto">
          <a:xfrm>
            <a:off x="3992137" y="5029200"/>
            <a:ext cx="2362200" cy="1828800"/>
          </a:xfrm>
          <a:prstGeom prst="can">
            <a:avLst>
              <a:gd name="adj" fmla="val 28995"/>
            </a:avLst>
          </a:prstGeom>
          <a:gradFill rotWithShape="0">
            <a:gsLst>
              <a:gs pos="0">
                <a:srgbClr val="3333FF"/>
              </a:gs>
              <a:gs pos="100000">
                <a:srgbClr val="6699FF"/>
              </a:gs>
            </a:gsLst>
            <a:lin ang="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36873" name="AutoShape 9"/>
          <p:cNvSpPr>
            <a:spLocks noChangeArrowheads="1"/>
          </p:cNvSpPr>
          <p:nvPr/>
        </p:nvSpPr>
        <p:spPr bwMode="auto">
          <a:xfrm>
            <a:off x="4335037" y="5638800"/>
            <a:ext cx="762000" cy="609600"/>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数据</a:t>
            </a:r>
            <a:r>
              <a:rPr kumimoji="1" lang="en-US" altLang="zh-CN" sz="2400">
                <a:latin typeface="华文新魏" panose="02010800040101010101" pitchFamily="2" charset="-122"/>
                <a:ea typeface="华文新魏" panose="02010800040101010101" pitchFamily="2" charset="-122"/>
              </a:rPr>
              <a:t>1</a:t>
            </a:r>
            <a:endParaRPr kumimoji="1" lang="en-US" altLang="zh-CN" sz="2400">
              <a:latin typeface="Tahoma" panose="020B0604030504040204" pitchFamily="34" charset="0"/>
              <a:ea typeface="宋体" panose="02010600030101010101" pitchFamily="2" charset="-122"/>
            </a:endParaRPr>
          </a:p>
        </p:txBody>
      </p:sp>
      <p:sp>
        <p:nvSpPr>
          <p:cNvPr id="36874" name="Rectangle 10"/>
          <p:cNvSpPr>
            <a:spLocks noChangeArrowheads="1"/>
          </p:cNvSpPr>
          <p:nvPr/>
        </p:nvSpPr>
        <p:spPr bwMode="auto">
          <a:xfrm>
            <a:off x="4144537" y="5013325"/>
            <a:ext cx="201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solidFill>
                  <a:schemeClr val="bg1"/>
                </a:solidFill>
                <a:latin typeface="Times New Roman" panose="02020603050405020304" pitchFamily="18" charset="0"/>
                <a:ea typeface="楷体_GB2312" pitchFamily="49" charset="-122"/>
              </a:rPr>
              <a:t>统一存取</a:t>
            </a:r>
          </a:p>
        </p:txBody>
      </p:sp>
      <p:sp>
        <p:nvSpPr>
          <p:cNvPr id="36875" name="AutoShape 11"/>
          <p:cNvSpPr>
            <a:spLocks noChangeArrowheads="1"/>
          </p:cNvSpPr>
          <p:nvPr/>
        </p:nvSpPr>
        <p:spPr bwMode="auto">
          <a:xfrm rot="1800000">
            <a:off x="3001537" y="4495800"/>
            <a:ext cx="1295400" cy="457200"/>
          </a:xfrm>
          <a:prstGeom prst="leftRightArrow">
            <a:avLst>
              <a:gd name="adj1" fmla="val 50000"/>
              <a:gd name="adj2" fmla="val 5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36876" name="AutoShape 12"/>
          <p:cNvSpPr>
            <a:spLocks noChangeArrowheads="1"/>
          </p:cNvSpPr>
          <p:nvPr/>
        </p:nvSpPr>
        <p:spPr bwMode="auto">
          <a:xfrm>
            <a:off x="5211337" y="5638800"/>
            <a:ext cx="762000" cy="609600"/>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数据</a:t>
            </a:r>
            <a:r>
              <a:rPr kumimoji="1" lang="en-US" altLang="zh-CN" sz="2400">
                <a:latin typeface="华文新魏" panose="02010800040101010101" pitchFamily="2" charset="-122"/>
                <a:ea typeface="华文新魏" panose="02010800040101010101" pitchFamily="2" charset="-122"/>
              </a:rPr>
              <a:t>2</a:t>
            </a:r>
            <a:endParaRPr kumimoji="1" lang="en-US" altLang="zh-CN" sz="2400">
              <a:latin typeface="Tahoma" panose="020B0604030504040204" pitchFamily="34" charset="0"/>
              <a:ea typeface="宋体" panose="02010600030101010101" pitchFamily="2" charset="-122"/>
            </a:endParaRPr>
          </a:p>
        </p:txBody>
      </p:sp>
      <p:sp>
        <p:nvSpPr>
          <p:cNvPr id="36877" name="AutoShape 13"/>
          <p:cNvSpPr>
            <a:spLocks noChangeArrowheads="1"/>
          </p:cNvSpPr>
          <p:nvPr/>
        </p:nvSpPr>
        <p:spPr bwMode="auto">
          <a:xfrm>
            <a:off x="4830337" y="6110288"/>
            <a:ext cx="762000" cy="609600"/>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数据</a:t>
            </a:r>
            <a:r>
              <a:rPr kumimoji="1" lang="en-US" altLang="zh-CN" sz="2400">
                <a:latin typeface="华文新魏" panose="02010800040101010101" pitchFamily="2" charset="-122"/>
                <a:ea typeface="华文新魏" panose="02010800040101010101" pitchFamily="2" charset="-122"/>
              </a:rPr>
              <a:t>n</a:t>
            </a:r>
            <a:endParaRPr kumimoji="1" lang="en-US" altLang="zh-CN" sz="2400">
              <a:latin typeface="Tahoma" panose="020B0604030504040204" pitchFamily="34" charset="0"/>
              <a:ea typeface="宋体" panose="02010600030101010101" pitchFamily="2" charset="-122"/>
            </a:endParaRPr>
          </a:p>
        </p:txBody>
      </p:sp>
      <p:sp>
        <p:nvSpPr>
          <p:cNvPr id="36878" name="AutoShape 14"/>
          <p:cNvSpPr>
            <a:spLocks noChangeArrowheads="1"/>
          </p:cNvSpPr>
          <p:nvPr/>
        </p:nvSpPr>
        <p:spPr bwMode="auto">
          <a:xfrm>
            <a:off x="5058937" y="4419600"/>
            <a:ext cx="457200" cy="533400"/>
          </a:xfrm>
          <a:prstGeom prst="upDownArrow">
            <a:avLst>
              <a:gd name="adj1" fmla="val 50000"/>
              <a:gd name="adj2" fmla="val 2333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36879" name="Rectangle 15"/>
          <p:cNvSpPr>
            <a:spLocks noChangeArrowheads="1"/>
          </p:cNvSpPr>
          <p:nvPr/>
        </p:nvSpPr>
        <p:spPr bwMode="auto">
          <a:xfrm>
            <a:off x="3960387" y="3409950"/>
            <a:ext cx="771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a:latin typeface="华文新魏" panose="02010800040101010101" pitchFamily="2" charset="-122"/>
                <a:ea typeface="华文新魏" panose="02010800040101010101" pitchFamily="2" charset="-122"/>
              </a:rPr>
              <a:t>程序</a:t>
            </a:r>
            <a:r>
              <a:rPr kumimoji="1" lang="en-US" altLang="zh-CN">
                <a:latin typeface="华文新魏" panose="02010800040101010101" pitchFamily="2" charset="-122"/>
                <a:ea typeface="华文新魏" panose="02010800040101010101" pitchFamily="2" charset="-122"/>
              </a:rPr>
              <a:t>2</a:t>
            </a:r>
          </a:p>
        </p:txBody>
      </p:sp>
      <p:sp>
        <p:nvSpPr>
          <p:cNvPr id="36880" name="AutoShape 16"/>
          <p:cNvSpPr>
            <a:spLocks noChangeArrowheads="1"/>
          </p:cNvSpPr>
          <p:nvPr/>
        </p:nvSpPr>
        <p:spPr bwMode="auto">
          <a:xfrm rot="-1800000">
            <a:off x="5973337" y="4495800"/>
            <a:ext cx="1295400" cy="457200"/>
          </a:xfrm>
          <a:prstGeom prst="leftRightArrow">
            <a:avLst>
              <a:gd name="adj1" fmla="val 50000"/>
              <a:gd name="adj2" fmla="val 5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36881" name="Rectangle 17"/>
          <p:cNvSpPr>
            <a:spLocks noChangeArrowheads="1"/>
          </p:cNvSpPr>
          <p:nvPr/>
        </p:nvSpPr>
        <p:spPr bwMode="auto">
          <a:xfrm>
            <a:off x="1464837" y="3943350"/>
            <a:ext cx="731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a:latin typeface="华文新魏" panose="02010800040101010101" pitchFamily="2" charset="-122"/>
                <a:ea typeface="华文新魏" panose="02010800040101010101" pitchFamily="2" charset="-122"/>
              </a:rPr>
              <a:t>程序</a:t>
            </a:r>
            <a:r>
              <a:rPr kumimoji="1" lang="en-US" altLang="zh-CN">
                <a:latin typeface="华文新魏" panose="02010800040101010101" pitchFamily="2" charset="-122"/>
                <a:ea typeface="华文新魏" panose="02010800040101010101" pitchFamily="2" charset="-122"/>
              </a:rPr>
              <a:t>1</a:t>
            </a:r>
          </a:p>
        </p:txBody>
      </p:sp>
      <p:sp>
        <p:nvSpPr>
          <p:cNvPr id="36882" name="Rectangle 18"/>
          <p:cNvSpPr>
            <a:spLocks noChangeArrowheads="1"/>
          </p:cNvSpPr>
          <p:nvPr/>
        </p:nvSpPr>
        <p:spPr bwMode="auto">
          <a:xfrm>
            <a:off x="6997275" y="3968750"/>
            <a:ext cx="769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a:latin typeface="华文新魏" panose="02010800040101010101" pitchFamily="2" charset="-122"/>
                <a:ea typeface="华文新魏" panose="02010800040101010101" pitchFamily="2" charset="-122"/>
              </a:rPr>
              <a:t>程序</a:t>
            </a:r>
            <a:r>
              <a:rPr kumimoji="1" lang="en-US" altLang="zh-CN">
                <a:latin typeface="华文新魏" panose="02010800040101010101" pitchFamily="2" charset="-122"/>
                <a:ea typeface="华文新魏" panose="02010800040101010101" pitchFamily="2" charset="-122"/>
              </a:rPr>
              <a:t>n</a:t>
            </a:r>
          </a:p>
        </p:txBody>
      </p:sp>
    </p:spTree>
    <p:extLst>
      <p:ext uri="{BB962C8B-B14F-4D97-AF65-F5344CB8AC3E}">
        <p14:creationId xmlns:p14="http://schemas.microsoft.com/office/powerpoint/2010/main" val="80346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883734" y="361659"/>
            <a:ext cx="63246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zh-CN" altLang="en-US" dirty="0"/>
              <a:t>数据库系统阶段</a:t>
            </a:r>
          </a:p>
        </p:txBody>
      </p:sp>
      <p:sp>
        <p:nvSpPr>
          <p:cNvPr id="37891" name="Text Box 3"/>
          <p:cNvSpPr txBox="1">
            <a:spLocks noChangeArrowheads="1"/>
          </p:cNvSpPr>
          <p:nvPr/>
        </p:nvSpPr>
        <p:spPr bwMode="auto">
          <a:xfrm>
            <a:off x="3039559" y="2880229"/>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zh-CN" sz="3200">
              <a:latin typeface="Times New Roman" panose="02020603050405020304" pitchFamily="18" charset="0"/>
              <a:ea typeface="宋体" panose="02010600030101010101" pitchFamily="2" charset="-122"/>
            </a:endParaRPr>
          </a:p>
        </p:txBody>
      </p:sp>
      <p:graphicFrame>
        <p:nvGraphicFramePr>
          <p:cNvPr id="37892" name="Object 0"/>
          <p:cNvGraphicFramePr>
            <a:graphicFrameLocks noChangeAspect="1"/>
          </p:cNvGraphicFramePr>
          <p:nvPr>
            <p:extLst>
              <p:ext uri="{D42A27DB-BD31-4B8C-83A1-F6EECF244321}">
                <p14:modId xmlns:p14="http://schemas.microsoft.com/office/powerpoint/2010/main" val="3782125946"/>
              </p:ext>
            </p:extLst>
          </p:nvPr>
        </p:nvGraphicFramePr>
        <p:xfrm>
          <a:off x="883734" y="1668966"/>
          <a:ext cx="9067800" cy="3657600"/>
        </p:xfrm>
        <a:graphic>
          <a:graphicData uri="http://schemas.openxmlformats.org/presentationml/2006/ole">
            <mc:AlternateContent xmlns:mc="http://schemas.openxmlformats.org/markup-compatibility/2006">
              <mc:Choice xmlns:v="urn:schemas-microsoft-com:vml" Requires="v">
                <p:oleObj spid="_x0000_s2161" name="Picture" r:id="rId3" imgW="6400800" imgH="2171700" progId="Word.Picture.8">
                  <p:embed/>
                </p:oleObj>
              </mc:Choice>
              <mc:Fallback>
                <p:oleObj name="Picture" r:id="rId3" imgW="6400800" imgH="2171700" progId="Word.Picture.8">
                  <p:embed/>
                  <p:pic>
                    <p:nvPicPr>
                      <p:cNvPr id="37892"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34" y="1668966"/>
                        <a:ext cx="90678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2412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29527" y="272896"/>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8915" name="Text Box 3"/>
          <p:cNvSpPr txBox="1">
            <a:spLocks noChangeArrowheads="1"/>
          </p:cNvSpPr>
          <p:nvPr/>
        </p:nvSpPr>
        <p:spPr bwMode="auto">
          <a:xfrm>
            <a:off x="5372952" y="754256"/>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宋体" panose="02010600030101010101" pitchFamily="2" charset="-122"/>
                <a:ea typeface="楷体_GB2312" pitchFamily="49" charset="-122"/>
              </a:rPr>
              <a:t>数据库</a:t>
            </a:r>
            <a:r>
              <a:rPr kumimoji="1" lang="zh-CN" altLang="en-US" sz="3200" dirty="0">
                <a:solidFill>
                  <a:srgbClr val="FF3300"/>
                </a:solidFill>
                <a:latin typeface="Times New Roman" panose="02020603050405020304" pitchFamily="18" charset="0"/>
                <a:ea typeface="楷体_GB2312" pitchFamily="49" charset="-122"/>
              </a:rPr>
              <a:t>系统阶段</a:t>
            </a:r>
          </a:p>
        </p:txBody>
      </p:sp>
      <p:sp>
        <p:nvSpPr>
          <p:cNvPr id="38916" name="Oval 4"/>
          <p:cNvSpPr>
            <a:spLocks noChangeArrowheads="1"/>
          </p:cNvSpPr>
          <p:nvPr/>
        </p:nvSpPr>
        <p:spPr bwMode="auto">
          <a:xfrm>
            <a:off x="2575777" y="2879919"/>
            <a:ext cx="4800600" cy="2819400"/>
          </a:xfrm>
          <a:prstGeom prst="ellipse">
            <a:avLst/>
          </a:prstGeom>
          <a:solidFill>
            <a:schemeClr val="accent1"/>
          </a:soli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38917" name="Oval 5"/>
          <p:cNvSpPr>
            <a:spLocks noChangeArrowheads="1"/>
          </p:cNvSpPr>
          <p:nvPr/>
        </p:nvSpPr>
        <p:spPr bwMode="auto">
          <a:xfrm>
            <a:off x="4175977" y="40229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学号</a:t>
            </a:r>
          </a:p>
        </p:txBody>
      </p:sp>
      <p:sp>
        <p:nvSpPr>
          <p:cNvPr id="38918" name="Oval 6"/>
          <p:cNvSpPr>
            <a:spLocks noChangeArrowheads="1"/>
          </p:cNvSpPr>
          <p:nvPr/>
        </p:nvSpPr>
        <p:spPr bwMode="auto">
          <a:xfrm>
            <a:off x="5166577" y="40229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姓名</a:t>
            </a:r>
          </a:p>
        </p:txBody>
      </p:sp>
      <p:sp>
        <p:nvSpPr>
          <p:cNvPr id="38919" name="Oval 7"/>
          <p:cNvSpPr>
            <a:spLocks noChangeArrowheads="1"/>
          </p:cNvSpPr>
          <p:nvPr/>
        </p:nvSpPr>
        <p:spPr bwMode="auto">
          <a:xfrm>
            <a:off x="4023577" y="49373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性别</a:t>
            </a:r>
          </a:p>
        </p:txBody>
      </p:sp>
      <p:sp>
        <p:nvSpPr>
          <p:cNvPr id="38920" name="Oval 8"/>
          <p:cNvSpPr>
            <a:spLocks noChangeArrowheads="1"/>
          </p:cNvSpPr>
          <p:nvPr/>
        </p:nvSpPr>
        <p:spPr bwMode="auto">
          <a:xfrm>
            <a:off x="4023577" y="30323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系别</a:t>
            </a:r>
          </a:p>
        </p:txBody>
      </p:sp>
      <p:sp>
        <p:nvSpPr>
          <p:cNvPr id="38921" name="Oval 9"/>
          <p:cNvSpPr>
            <a:spLocks noChangeArrowheads="1"/>
          </p:cNvSpPr>
          <p:nvPr/>
        </p:nvSpPr>
        <p:spPr bwMode="auto">
          <a:xfrm>
            <a:off x="5395177" y="31085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年龄</a:t>
            </a:r>
          </a:p>
        </p:txBody>
      </p:sp>
      <p:sp>
        <p:nvSpPr>
          <p:cNvPr id="38922" name="Oval 10"/>
          <p:cNvSpPr>
            <a:spLocks noChangeArrowheads="1"/>
          </p:cNvSpPr>
          <p:nvPr/>
        </p:nvSpPr>
        <p:spPr bwMode="auto">
          <a:xfrm>
            <a:off x="3032977" y="45563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住址</a:t>
            </a:r>
          </a:p>
        </p:txBody>
      </p:sp>
      <p:sp>
        <p:nvSpPr>
          <p:cNvPr id="38923" name="Oval 11"/>
          <p:cNvSpPr>
            <a:spLocks noChangeArrowheads="1"/>
          </p:cNvSpPr>
          <p:nvPr/>
        </p:nvSpPr>
        <p:spPr bwMode="auto">
          <a:xfrm>
            <a:off x="5395177" y="49373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出身</a:t>
            </a:r>
          </a:p>
        </p:txBody>
      </p:sp>
      <p:sp>
        <p:nvSpPr>
          <p:cNvPr id="38924" name="Oval 12"/>
          <p:cNvSpPr>
            <a:spLocks noChangeArrowheads="1"/>
          </p:cNvSpPr>
          <p:nvPr/>
        </p:nvSpPr>
        <p:spPr bwMode="auto">
          <a:xfrm>
            <a:off x="6112727" y="3789556"/>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学位</a:t>
            </a:r>
          </a:p>
        </p:txBody>
      </p:sp>
      <p:sp>
        <p:nvSpPr>
          <p:cNvPr id="38925" name="Oval 13"/>
          <p:cNvSpPr>
            <a:spLocks noChangeArrowheads="1"/>
          </p:cNvSpPr>
          <p:nvPr/>
        </p:nvSpPr>
        <p:spPr bwMode="auto">
          <a:xfrm>
            <a:off x="6874727" y="4170556"/>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学分</a:t>
            </a:r>
          </a:p>
        </p:txBody>
      </p:sp>
      <p:sp>
        <p:nvSpPr>
          <p:cNvPr id="38926" name="Oval 14"/>
          <p:cNvSpPr>
            <a:spLocks noChangeArrowheads="1"/>
          </p:cNvSpPr>
          <p:nvPr/>
        </p:nvSpPr>
        <p:spPr bwMode="auto">
          <a:xfrm>
            <a:off x="3032977" y="3489519"/>
            <a:ext cx="609600" cy="533400"/>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ahoma" panose="020B0604030504040204" pitchFamily="34" charset="0"/>
                <a:ea typeface="华文新魏" panose="02010800040101010101" pitchFamily="2" charset="-122"/>
              </a:rPr>
              <a:t>补贴</a:t>
            </a:r>
          </a:p>
        </p:txBody>
      </p:sp>
      <p:sp>
        <p:nvSpPr>
          <p:cNvPr id="38927" name="Freeform 15"/>
          <p:cNvSpPr>
            <a:spLocks/>
          </p:cNvSpPr>
          <p:nvPr/>
        </p:nvSpPr>
        <p:spPr bwMode="auto">
          <a:xfrm>
            <a:off x="3826727" y="2951356"/>
            <a:ext cx="5233988" cy="2619375"/>
          </a:xfrm>
          <a:custGeom>
            <a:avLst/>
            <a:gdLst>
              <a:gd name="T0" fmla="*/ 2147483646 w 3212"/>
              <a:gd name="T1" fmla="*/ 2147483646 h 1650"/>
              <a:gd name="T2" fmla="*/ 2147483646 w 3212"/>
              <a:gd name="T3" fmla="*/ 2147483646 h 1650"/>
              <a:gd name="T4" fmla="*/ 2147483646 w 3212"/>
              <a:gd name="T5" fmla="*/ 2147483646 h 1650"/>
              <a:gd name="T6" fmla="*/ 2147483646 w 3212"/>
              <a:gd name="T7" fmla="*/ 2147483646 h 1650"/>
              <a:gd name="T8" fmla="*/ 2147483646 w 3212"/>
              <a:gd name="T9" fmla="*/ 2147483646 h 1650"/>
              <a:gd name="T10" fmla="*/ 2147483646 w 3212"/>
              <a:gd name="T11" fmla="*/ 2147483646 h 1650"/>
              <a:gd name="T12" fmla="*/ 2147483646 w 3212"/>
              <a:gd name="T13" fmla="*/ 2147483646 h 1650"/>
              <a:gd name="T14" fmla="*/ 2147483646 w 3212"/>
              <a:gd name="T15" fmla="*/ 2147483646 h 1650"/>
              <a:gd name="T16" fmla="*/ 2147483646 w 3212"/>
              <a:gd name="T17" fmla="*/ 2147483646 h 1650"/>
              <a:gd name="T18" fmla="*/ 2147483646 w 3212"/>
              <a:gd name="T19" fmla="*/ 2147483646 h 1650"/>
              <a:gd name="T20" fmla="*/ 2147483646 w 3212"/>
              <a:gd name="T21" fmla="*/ 2147483646 h 1650"/>
              <a:gd name="T22" fmla="*/ 2147483646 w 3212"/>
              <a:gd name="T23" fmla="*/ 2147483646 h 1650"/>
              <a:gd name="T24" fmla="*/ 2147483646 w 3212"/>
              <a:gd name="T25" fmla="*/ 2147483646 h 1650"/>
              <a:gd name="T26" fmla="*/ 2147483646 w 3212"/>
              <a:gd name="T27" fmla="*/ 2147483646 h 1650"/>
              <a:gd name="T28" fmla="*/ 2147483646 w 3212"/>
              <a:gd name="T29" fmla="*/ 2147483646 h 1650"/>
              <a:gd name="T30" fmla="*/ 2147483646 w 3212"/>
              <a:gd name="T31" fmla="*/ 2147483646 h 1650"/>
              <a:gd name="T32" fmla="*/ 2147483646 w 3212"/>
              <a:gd name="T33" fmla="*/ 2147483646 h 1650"/>
              <a:gd name="T34" fmla="*/ 2147483646 w 3212"/>
              <a:gd name="T35" fmla="*/ 2147483646 h 1650"/>
              <a:gd name="T36" fmla="*/ 2147483646 w 3212"/>
              <a:gd name="T37" fmla="*/ 2147483646 h 1650"/>
              <a:gd name="T38" fmla="*/ 2147483646 w 3212"/>
              <a:gd name="T39" fmla="*/ 2147483646 h 1650"/>
              <a:gd name="T40" fmla="*/ 2147483646 w 3212"/>
              <a:gd name="T41" fmla="*/ 2147483646 h 1650"/>
              <a:gd name="T42" fmla="*/ 2147483646 w 3212"/>
              <a:gd name="T43" fmla="*/ 2147483646 h 1650"/>
              <a:gd name="T44" fmla="*/ 2147483646 w 3212"/>
              <a:gd name="T45" fmla="*/ 2147483646 h 1650"/>
              <a:gd name="T46" fmla="*/ 2147483646 w 3212"/>
              <a:gd name="T47" fmla="*/ 2147483646 h 1650"/>
              <a:gd name="T48" fmla="*/ 2147483646 w 3212"/>
              <a:gd name="T49" fmla="*/ 2147483646 h 1650"/>
              <a:gd name="T50" fmla="*/ 2147483646 w 3212"/>
              <a:gd name="T51" fmla="*/ 2147483646 h 1650"/>
              <a:gd name="T52" fmla="*/ 2147483646 w 3212"/>
              <a:gd name="T53" fmla="*/ 2147483646 h 1650"/>
              <a:gd name="T54" fmla="*/ 2147483646 w 3212"/>
              <a:gd name="T55" fmla="*/ 2147483646 h 1650"/>
              <a:gd name="T56" fmla="*/ 2147483646 w 3212"/>
              <a:gd name="T57" fmla="*/ 2147483646 h 1650"/>
              <a:gd name="T58" fmla="*/ 2147483646 w 3212"/>
              <a:gd name="T59" fmla="*/ 2147483646 h 1650"/>
              <a:gd name="T60" fmla="*/ 2147483646 w 3212"/>
              <a:gd name="T61" fmla="*/ 2147483646 h 1650"/>
              <a:gd name="T62" fmla="*/ 2147483646 w 3212"/>
              <a:gd name="T63" fmla="*/ 2147483646 h 1650"/>
              <a:gd name="T64" fmla="*/ 2147483646 w 3212"/>
              <a:gd name="T65" fmla="*/ 2147483646 h 1650"/>
              <a:gd name="T66" fmla="*/ 2147483646 w 3212"/>
              <a:gd name="T67" fmla="*/ 2147483646 h 1650"/>
              <a:gd name="T68" fmla="*/ 2147483646 w 3212"/>
              <a:gd name="T69" fmla="*/ 2147483646 h 1650"/>
              <a:gd name="T70" fmla="*/ 2147483646 w 3212"/>
              <a:gd name="T71" fmla="*/ 2147483646 h 1650"/>
              <a:gd name="T72" fmla="*/ 2147483646 w 3212"/>
              <a:gd name="T73" fmla="*/ 2147483646 h 1650"/>
              <a:gd name="T74" fmla="*/ 2147483646 w 3212"/>
              <a:gd name="T75" fmla="*/ 2147483646 h 1650"/>
              <a:gd name="T76" fmla="*/ 2147483646 w 3212"/>
              <a:gd name="T77" fmla="*/ 2147483646 h 1650"/>
              <a:gd name="T78" fmla="*/ 2147483646 w 3212"/>
              <a:gd name="T79" fmla="*/ 2147483646 h 1650"/>
              <a:gd name="T80" fmla="*/ 2147483646 w 3212"/>
              <a:gd name="T81" fmla="*/ 2147483646 h 1650"/>
              <a:gd name="T82" fmla="*/ 2147483646 w 3212"/>
              <a:gd name="T83" fmla="*/ 2147483646 h 1650"/>
              <a:gd name="T84" fmla="*/ 2147483646 w 3212"/>
              <a:gd name="T85" fmla="*/ 2147483646 h 1650"/>
              <a:gd name="T86" fmla="*/ 2147483646 w 3212"/>
              <a:gd name="T87" fmla="*/ 2147483646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12"/>
              <a:gd name="T133" fmla="*/ 0 h 1650"/>
              <a:gd name="T134" fmla="*/ 3212 w 3212"/>
              <a:gd name="T135" fmla="*/ 1650 h 16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a:solidFill>
              <a:srgbClr val="8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8928" name="Rectangle 16"/>
          <p:cNvSpPr>
            <a:spLocks noChangeArrowheads="1"/>
          </p:cNvSpPr>
          <p:nvPr/>
        </p:nvSpPr>
        <p:spPr bwMode="auto">
          <a:xfrm>
            <a:off x="7376377" y="4708719"/>
            <a:ext cx="1447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学籍科</a:t>
            </a:r>
          </a:p>
        </p:txBody>
      </p:sp>
      <p:sp>
        <p:nvSpPr>
          <p:cNvPr id="38929" name="Rectangle 17"/>
          <p:cNvSpPr>
            <a:spLocks noChangeArrowheads="1"/>
          </p:cNvSpPr>
          <p:nvPr/>
        </p:nvSpPr>
        <p:spPr bwMode="auto">
          <a:xfrm>
            <a:off x="1966177" y="5775519"/>
            <a:ext cx="1447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房产科</a:t>
            </a:r>
          </a:p>
        </p:txBody>
      </p:sp>
      <p:sp>
        <p:nvSpPr>
          <p:cNvPr id="38930" name="Rectangle 18"/>
          <p:cNvSpPr>
            <a:spLocks noChangeArrowheads="1"/>
          </p:cNvSpPr>
          <p:nvPr/>
        </p:nvSpPr>
        <p:spPr bwMode="auto">
          <a:xfrm>
            <a:off x="5623777" y="2117919"/>
            <a:ext cx="1447800" cy="5334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人事科</a:t>
            </a:r>
          </a:p>
        </p:txBody>
      </p:sp>
      <p:sp>
        <p:nvSpPr>
          <p:cNvPr id="38931" name="Freeform 19"/>
          <p:cNvSpPr>
            <a:spLocks/>
          </p:cNvSpPr>
          <p:nvPr/>
        </p:nvSpPr>
        <p:spPr bwMode="auto">
          <a:xfrm>
            <a:off x="3598127" y="1503556"/>
            <a:ext cx="3721100" cy="4221163"/>
          </a:xfrm>
          <a:custGeom>
            <a:avLst/>
            <a:gdLst>
              <a:gd name="T0" fmla="*/ 2147483646 w 2344"/>
              <a:gd name="T1" fmla="*/ 2147483646 h 2659"/>
              <a:gd name="T2" fmla="*/ 2147483646 w 2344"/>
              <a:gd name="T3" fmla="*/ 2147483646 h 2659"/>
              <a:gd name="T4" fmla="*/ 2147483646 w 2344"/>
              <a:gd name="T5" fmla="*/ 2147483646 h 2659"/>
              <a:gd name="T6" fmla="*/ 2147483646 w 2344"/>
              <a:gd name="T7" fmla="*/ 2147483646 h 2659"/>
              <a:gd name="T8" fmla="*/ 2147483646 w 2344"/>
              <a:gd name="T9" fmla="*/ 2147483646 h 2659"/>
              <a:gd name="T10" fmla="*/ 2147483646 w 2344"/>
              <a:gd name="T11" fmla="*/ 2147483646 h 2659"/>
              <a:gd name="T12" fmla="*/ 2147483646 w 2344"/>
              <a:gd name="T13" fmla="*/ 2147483646 h 2659"/>
              <a:gd name="T14" fmla="*/ 2147483646 w 2344"/>
              <a:gd name="T15" fmla="*/ 2147483646 h 2659"/>
              <a:gd name="T16" fmla="*/ 2147483646 w 2344"/>
              <a:gd name="T17" fmla="*/ 2147483646 h 2659"/>
              <a:gd name="T18" fmla="*/ 2147483646 w 2344"/>
              <a:gd name="T19" fmla="*/ 2147483646 h 2659"/>
              <a:gd name="T20" fmla="*/ 2147483646 w 2344"/>
              <a:gd name="T21" fmla="*/ 2147483646 h 2659"/>
              <a:gd name="T22" fmla="*/ 2147483646 w 2344"/>
              <a:gd name="T23" fmla="*/ 2147483646 h 2659"/>
              <a:gd name="T24" fmla="*/ 2147483646 w 2344"/>
              <a:gd name="T25" fmla="*/ 2147483646 h 2659"/>
              <a:gd name="T26" fmla="*/ 2147483646 w 2344"/>
              <a:gd name="T27" fmla="*/ 2147483646 h 2659"/>
              <a:gd name="T28" fmla="*/ 2147483646 w 2344"/>
              <a:gd name="T29" fmla="*/ 2147483646 h 2659"/>
              <a:gd name="T30" fmla="*/ 2147483646 w 2344"/>
              <a:gd name="T31" fmla="*/ 2147483646 h 2659"/>
              <a:gd name="T32" fmla="*/ 2147483646 w 2344"/>
              <a:gd name="T33" fmla="*/ 2147483646 h 2659"/>
              <a:gd name="T34" fmla="*/ 2147483646 w 2344"/>
              <a:gd name="T35" fmla="*/ 2147483646 h 2659"/>
              <a:gd name="T36" fmla="*/ 2147483646 w 2344"/>
              <a:gd name="T37" fmla="*/ 2147483646 h 2659"/>
              <a:gd name="T38" fmla="*/ 2147483646 w 2344"/>
              <a:gd name="T39" fmla="*/ 2147483646 h 2659"/>
              <a:gd name="T40" fmla="*/ 2147483646 w 2344"/>
              <a:gd name="T41" fmla="*/ 2147483646 h 2659"/>
              <a:gd name="T42" fmla="*/ 2147483646 w 2344"/>
              <a:gd name="T43" fmla="*/ 2147483646 h 2659"/>
              <a:gd name="T44" fmla="*/ 2147483646 w 2344"/>
              <a:gd name="T45" fmla="*/ 2147483646 h 2659"/>
              <a:gd name="T46" fmla="*/ 2147483646 w 2344"/>
              <a:gd name="T47" fmla="*/ 2147483646 h 2659"/>
              <a:gd name="T48" fmla="*/ 2147483646 w 2344"/>
              <a:gd name="T49" fmla="*/ 2147483646 h 2659"/>
              <a:gd name="T50" fmla="*/ 2147483646 w 2344"/>
              <a:gd name="T51" fmla="*/ 2147483646 h 2659"/>
              <a:gd name="T52" fmla="*/ 2147483646 w 2344"/>
              <a:gd name="T53" fmla="*/ 2147483646 h 2659"/>
              <a:gd name="T54" fmla="*/ 2147483646 w 2344"/>
              <a:gd name="T55" fmla="*/ 2147483646 h 2659"/>
              <a:gd name="T56" fmla="*/ 2147483646 w 2344"/>
              <a:gd name="T57" fmla="*/ 2147483646 h 2659"/>
              <a:gd name="T58" fmla="*/ 2147483646 w 2344"/>
              <a:gd name="T59" fmla="*/ 2147483646 h 2659"/>
              <a:gd name="T60" fmla="*/ 2147483646 w 2344"/>
              <a:gd name="T61" fmla="*/ 2147483646 h 2659"/>
              <a:gd name="T62" fmla="*/ 2147483646 w 2344"/>
              <a:gd name="T63" fmla="*/ 2147483646 h 2659"/>
              <a:gd name="T64" fmla="*/ 2147483646 w 2344"/>
              <a:gd name="T65" fmla="*/ 2147483646 h 2659"/>
              <a:gd name="T66" fmla="*/ 2147483646 w 2344"/>
              <a:gd name="T67" fmla="*/ 2147483646 h 2659"/>
              <a:gd name="T68" fmla="*/ 2147483646 w 2344"/>
              <a:gd name="T69" fmla="*/ 2147483646 h 2659"/>
              <a:gd name="T70" fmla="*/ 2147483646 w 2344"/>
              <a:gd name="T71" fmla="*/ 2147483646 h 2659"/>
              <a:gd name="T72" fmla="*/ 2147483646 w 2344"/>
              <a:gd name="T73" fmla="*/ 2147483646 h 2659"/>
              <a:gd name="T74" fmla="*/ 2147483646 w 2344"/>
              <a:gd name="T75" fmla="*/ 2147483646 h 2659"/>
              <a:gd name="T76" fmla="*/ 2147483646 w 2344"/>
              <a:gd name="T77" fmla="*/ 2147483646 h 2659"/>
              <a:gd name="T78" fmla="*/ 2147483646 w 2344"/>
              <a:gd name="T79" fmla="*/ 2147483646 h 2659"/>
              <a:gd name="T80" fmla="*/ 2147483646 w 2344"/>
              <a:gd name="T81" fmla="*/ 2147483646 h 2659"/>
              <a:gd name="T82" fmla="*/ 2147483646 w 2344"/>
              <a:gd name="T83" fmla="*/ 2147483646 h 2659"/>
              <a:gd name="T84" fmla="*/ 2147483646 w 2344"/>
              <a:gd name="T85" fmla="*/ 2147483646 h 2659"/>
              <a:gd name="T86" fmla="*/ 2147483646 w 2344"/>
              <a:gd name="T87" fmla="*/ 2147483646 h 2659"/>
              <a:gd name="T88" fmla="*/ 2147483646 w 2344"/>
              <a:gd name="T89" fmla="*/ 2147483646 h 2659"/>
              <a:gd name="T90" fmla="*/ 2147483646 w 2344"/>
              <a:gd name="T91" fmla="*/ 2147483646 h 2659"/>
              <a:gd name="T92" fmla="*/ 2147483646 w 2344"/>
              <a:gd name="T93" fmla="*/ 2147483646 h 2659"/>
              <a:gd name="T94" fmla="*/ 2147483646 w 2344"/>
              <a:gd name="T95" fmla="*/ 2147483646 h 2659"/>
              <a:gd name="T96" fmla="*/ 2147483646 w 2344"/>
              <a:gd name="T97" fmla="*/ 2147483646 h 2659"/>
              <a:gd name="T98" fmla="*/ 2147483646 w 2344"/>
              <a:gd name="T99" fmla="*/ 2147483646 h 2659"/>
              <a:gd name="T100" fmla="*/ 2147483646 w 2344"/>
              <a:gd name="T101" fmla="*/ 2147483646 h 2659"/>
              <a:gd name="T102" fmla="*/ 2147483646 w 2344"/>
              <a:gd name="T103" fmla="*/ 2147483646 h 2659"/>
              <a:gd name="T104" fmla="*/ 2147483646 w 2344"/>
              <a:gd name="T105" fmla="*/ 2147483646 h 2659"/>
              <a:gd name="T106" fmla="*/ 2147483646 w 2344"/>
              <a:gd name="T107" fmla="*/ 2147483646 h 2659"/>
              <a:gd name="T108" fmla="*/ 2147483646 w 2344"/>
              <a:gd name="T109" fmla="*/ 2147483646 h 2659"/>
              <a:gd name="T110" fmla="*/ 2147483646 w 2344"/>
              <a:gd name="T111" fmla="*/ 2147483646 h 2659"/>
              <a:gd name="T112" fmla="*/ 2147483646 w 2344"/>
              <a:gd name="T113" fmla="*/ 2147483646 h 2659"/>
              <a:gd name="T114" fmla="*/ 2147483646 w 2344"/>
              <a:gd name="T115" fmla="*/ 0 h 2659"/>
              <a:gd name="T116" fmla="*/ 2147483646 w 2344"/>
              <a:gd name="T117" fmla="*/ 2147483646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44"/>
              <a:gd name="T178" fmla="*/ 0 h 2659"/>
              <a:gd name="T179" fmla="*/ 2344 w 2344"/>
              <a:gd name="T180" fmla="*/ 2659 h 26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a:solidFill>
              <a:srgbClr val="3366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8932" name="Rectangle 20"/>
          <p:cNvSpPr>
            <a:spLocks noChangeArrowheads="1"/>
          </p:cNvSpPr>
          <p:nvPr/>
        </p:nvSpPr>
        <p:spPr bwMode="auto">
          <a:xfrm>
            <a:off x="1127977" y="2879919"/>
            <a:ext cx="1447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3200">
                <a:latin typeface="Tahoma" panose="020B0604030504040204" pitchFamily="34" charset="0"/>
                <a:ea typeface="隶书" panose="02010509060101010101" pitchFamily="49" charset="-122"/>
              </a:rPr>
              <a:t>劳资科</a:t>
            </a:r>
          </a:p>
        </p:txBody>
      </p:sp>
      <p:sp>
        <p:nvSpPr>
          <p:cNvPr id="38933" name="Freeform 21"/>
          <p:cNvSpPr>
            <a:spLocks/>
          </p:cNvSpPr>
          <p:nvPr/>
        </p:nvSpPr>
        <p:spPr bwMode="auto">
          <a:xfrm>
            <a:off x="931127" y="2035369"/>
            <a:ext cx="5118100" cy="2747962"/>
          </a:xfrm>
          <a:custGeom>
            <a:avLst/>
            <a:gdLst>
              <a:gd name="T0" fmla="*/ 2147483646 w 3224"/>
              <a:gd name="T1" fmla="*/ 2147483646 h 1731"/>
              <a:gd name="T2" fmla="*/ 2147483646 w 3224"/>
              <a:gd name="T3" fmla="*/ 2147483646 h 1731"/>
              <a:gd name="T4" fmla="*/ 2147483646 w 3224"/>
              <a:gd name="T5" fmla="*/ 2147483646 h 1731"/>
              <a:gd name="T6" fmla="*/ 2147483646 w 3224"/>
              <a:gd name="T7" fmla="*/ 2147483646 h 1731"/>
              <a:gd name="T8" fmla="*/ 2147483646 w 3224"/>
              <a:gd name="T9" fmla="*/ 2147483646 h 1731"/>
              <a:gd name="T10" fmla="*/ 2147483646 w 3224"/>
              <a:gd name="T11" fmla="*/ 2147483646 h 1731"/>
              <a:gd name="T12" fmla="*/ 2147483646 w 3224"/>
              <a:gd name="T13" fmla="*/ 2147483646 h 1731"/>
              <a:gd name="T14" fmla="*/ 2147483646 w 3224"/>
              <a:gd name="T15" fmla="*/ 2147483646 h 1731"/>
              <a:gd name="T16" fmla="*/ 2147483646 w 3224"/>
              <a:gd name="T17" fmla="*/ 2147483646 h 1731"/>
              <a:gd name="T18" fmla="*/ 2147483646 w 3224"/>
              <a:gd name="T19" fmla="*/ 2147483646 h 1731"/>
              <a:gd name="T20" fmla="*/ 2147483646 w 3224"/>
              <a:gd name="T21" fmla="*/ 2147483646 h 1731"/>
              <a:gd name="T22" fmla="*/ 2147483646 w 3224"/>
              <a:gd name="T23" fmla="*/ 2147483646 h 1731"/>
              <a:gd name="T24" fmla="*/ 2147483646 w 3224"/>
              <a:gd name="T25" fmla="*/ 2147483646 h 1731"/>
              <a:gd name="T26" fmla="*/ 2147483646 w 3224"/>
              <a:gd name="T27" fmla="*/ 2147483646 h 1731"/>
              <a:gd name="T28" fmla="*/ 2147483646 w 3224"/>
              <a:gd name="T29" fmla="*/ 2147483646 h 1731"/>
              <a:gd name="T30" fmla="*/ 2147483646 w 3224"/>
              <a:gd name="T31" fmla="*/ 2147483646 h 1731"/>
              <a:gd name="T32" fmla="*/ 2147483646 w 3224"/>
              <a:gd name="T33" fmla="*/ 2147483646 h 1731"/>
              <a:gd name="T34" fmla="*/ 2147483646 w 3224"/>
              <a:gd name="T35" fmla="*/ 2147483646 h 1731"/>
              <a:gd name="T36" fmla="*/ 2147483646 w 3224"/>
              <a:gd name="T37" fmla="*/ 2147483646 h 1731"/>
              <a:gd name="T38" fmla="*/ 2147483646 w 3224"/>
              <a:gd name="T39" fmla="*/ 2147483646 h 1731"/>
              <a:gd name="T40" fmla="*/ 2147483646 w 3224"/>
              <a:gd name="T41" fmla="*/ 2147483646 h 1731"/>
              <a:gd name="T42" fmla="*/ 2147483646 w 3224"/>
              <a:gd name="T43" fmla="*/ 2147483646 h 1731"/>
              <a:gd name="T44" fmla="*/ 2147483646 w 3224"/>
              <a:gd name="T45" fmla="*/ 2147483646 h 1731"/>
              <a:gd name="T46" fmla="*/ 2147483646 w 3224"/>
              <a:gd name="T47" fmla="*/ 2147483646 h 1731"/>
              <a:gd name="T48" fmla="*/ 2147483646 w 3224"/>
              <a:gd name="T49" fmla="*/ 2147483646 h 1731"/>
              <a:gd name="T50" fmla="*/ 2147483646 w 3224"/>
              <a:gd name="T51" fmla="*/ 2147483646 h 1731"/>
              <a:gd name="T52" fmla="*/ 2147483646 w 3224"/>
              <a:gd name="T53" fmla="*/ 2147483646 h 1731"/>
              <a:gd name="T54" fmla="*/ 2147483646 w 3224"/>
              <a:gd name="T55" fmla="*/ 2147483646 h 1731"/>
              <a:gd name="T56" fmla="*/ 2147483646 w 3224"/>
              <a:gd name="T57" fmla="*/ 2147483646 h 1731"/>
              <a:gd name="T58" fmla="*/ 2147483646 w 3224"/>
              <a:gd name="T59" fmla="*/ 2147483646 h 1731"/>
              <a:gd name="T60" fmla="*/ 2147483646 w 3224"/>
              <a:gd name="T61" fmla="*/ 2147483646 h 1731"/>
              <a:gd name="T62" fmla="*/ 2147483646 w 3224"/>
              <a:gd name="T63" fmla="*/ 2147483646 h 1731"/>
              <a:gd name="T64" fmla="*/ 2147483646 w 3224"/>
              <a:gd name="T65" fmla="*/ 2147483646 h 1731"/>
              <a:gd name="T66" fmla="*/ 2147483646 w 3224"/>
              <a:gd name="T67" fmla="*/ 2147483646 h 1731"/>
              <a:gd name="T68" fmla="*/ 2147483646 w 3224"/>
              <a:gd name="T69" fmla="*/ 2147483646 h 1731"/>
              <a:gd name="T70" fmla="*/ 2147483646 w 3224"/>
              <a:gd name="T71" fmla="*/ 2147483646 h 1731"/>
              <a:gd name="T72" fmla="*/ 2147483646 w 3224"/>
              <a:gd name="T73" fmla="*/ 2147483646 h 1731"/>
              <a:gd name="T74" fmla="*/ 2147483646 w 3224"/>
              <a:gd name="T75" fmla="*/ 2147483646 h 1731"/>
              <a:gd name="T76" fmla="*/ 2147483646 w 3224"/>
              <a:gd name="T77" fmla="*/ 2147483646 h 1731"/>
              <a:gd name="T78" fmla="*/ 2147483646 w 3224"/>
              <a:gd name="T79" fmla="*/ 2147483646 h 1731"/>
              <a:gd name="T80" fmla="*/ 2147483646 w 3224"/>
              <a:gd name="T81" fmla="*/ 2147483646 h 1731"/>
              <a:gd name="T82" fmla="*/ 2147483646 w 3224"/>
              <a:gd name="T83" fmla="*/ 2147483646 h 1731"/>
              <a:gd name="T84" fmla="*/ 2147483646 w 3224"/>
              <a:gd name="T85" fmla="*/ 2147483646 h 1731"/>
              <a:gd name="T86" fmla="*/ 2147483646 w 3224"/>
              <a:gd name="T87" fmla="*/ 2147483646 h 1731"/>
              <a:gd name="T88" fmla="*/ 2147483646 w 3224"/>
              <a:gd name="T89" fmla="*/ 2147483646 h 1731"/>
              <a:gd name="T90" fmla="*/ 2147483646 w 3224"/>
              <a:gd name="T91" fmla="*/ 2147483646 h 1731"/>
              <a:gd name="T92" fmla="*/ 2147483646 w 3224"/>
              <a:gd name="T93" fmla="*/ 2147483646 h 1731"/>
              <a:gd name="T94" fmla="*/ 2147483646 w 3224"/>
              <a:gd name="T95" fmla="*/ 2147483646 h 1731"/>
              <a:gd name="T96" fmla="*/ 2147483646 w 3224"/>
              <a:gd name="T97" fmla="*/ 2147483646 h 1731"/>
              <a:gd name="T98" fmla="*/ 2147483646 w 3224"/>
              <a:gd name="T99" fmla="*/ 2147483646 h 1731"/>
              <a:gd name="T100" fmla="*/ 2147483646 w 3224"/>
              <a:gd name="T101" fmla="*/ 214748364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24"/>
              <a:gd name="T154" fmla="*/ 0 h 1731"/>
              <a:gd name="T155" fmla="*/ 3224 w 3224"/>
              <a:gd name="T156" fmla="*/ 1731 h 17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a:solidFill>
              <a:srgbClr val="8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8934" name="Freeform 22"/>
          <p:cNvSpPr>
            <a:spLocks/>
          </p:cNvSpPr>
          <p:nvPr/>
        </p:nvSpPr>
        <p:spPr bwMode="auto">
          <a:xfrm>
            <a:off x="1551840" y="2929131"/>
            <a:ext cx="4371975" cy="3768725"/>
          </a:xfrm>
          <a:custGeom>
            <a:avLst/>
            <a:gdLst>
              <a:gd name="T0" fmla="*/ 2147483646 w 2754"/>
              <a:gd name="T1" fmla="*/ 2147483646 h 2374"/>
              <a:gd name="T2" fmla="*/ 2147483646 w 2754"/>
              <a:gd name="T3" fmla="*/ 2147483646 h 2374"/>
              <a:gd name="T4" fmla="*/ 2147483646 w 2754"/>
              <a:gd name="T5" fmla="*/ 2147483646 h 2374"/>
              <a:gd name="T6" fmla="*/ 2147483646 w 2754"/>
              <a:gd name="T7" fmla="*/ 2147483646 h 2374"/>
              <a:gd name="T8" fmla="*/ 2147483646 w 2754"/>
              <a:gd name="T9" fmla="*/ 2147483646 h 2374"/>
              <a:gd name="T10" fmla="*/ 2147483646 w 2754"/>
              <a:gd name="T11" fmla="*/ 2147483646 h 2374"/>
              <a:gd name="T12" fmla="*/ 2147483646 w 2754"/>
              <a:gd name="T13" fmla="*/ 2147483646 h 2374"/>
              <a:gd name="T14" fmla="*/ 2147483646 w 2754"/>
              <a:gd name="T15" fmla="*/ 2147483646 h 2374"/>
              <a:gd name="T16" fmla="*/ 2147483646 w 2754"/>
              <a:gd name="T17" fmla="*/ 2147483646 h 2374"/>
              <a:gd name="T18" fmla="*/ 2147483646 w 2754"/>
              <a:gd name="T19" fmla="*/ 2147483646 h 2374"/>
              <a:gd name="T20" fmla="*/ 2147483646 w 2754"/>
              <a:gd name="T21" fmla="*/ 2147483646 h 2374"/>
              <a:gd name="T22" fmla="*/ 2147483646 w 2754"/>
              <a:gd name="T23" fmla="*/ 2147483646 h 2374"/>
              <a:gd name="T24" fmla="*/ 2147483646 w 2754"/>
              <a:gd name="T25" fmla="*/ 2147483646 h 2374"/>
              <a:gd name="T26" fmla="*/ 2147483646 w 2754"/>
              <a:gd name="T27" fmla="*/ 2147483646 h 2374"/>
              <a:gd name="T28" fmla="*/ 2147483646 w 2754"/>
              <a:gd name="T29" fmla="*/ 2147483646 h 2374"/>
              <a:gd name="T30" fmla="*/ 2147483646 w 2754"/>
              <a:gd name="T31" fmla="*/ 0 h 2374"/>
              <a:gd name="T32" fmla="*/ 2147483646 w 2754"/>
              <a:gd name="T33" fmla="*/ 2147483646 h 2374"/>
              <a:gd name="T34" fmla="*/ 2147483646 w 2754"/>
              <a:gd name="T35" fmla="*/ 2147483646 h 2374"/>
              <a:gd name="T36" fmla="*/ 2147483646 w 2754"/>
              <a:gd name="T37" fmla="*/ 2147483646 h 2374"/>
              <a:gd name="T38" fmla="*/ 2147483646 w 2754"/>
              <a:gd name="T39" fmla="*/ 2147483646 h 2374"/>
              <a:gd name="T40" fmla="*/ 2147483646 w 2754"/>
              <a:gd name="T41" fmla="*/ 2147483646 h 2374"/>
              <a:gd name="T42" fmla="*/ 2147483646 w 2754"/>
              <a:gd name="T43" fmla="*/ 2147483646 h 2374"/>
              <a:gd name="T44" fmla="*/ 2147483646 w 2754"/>
              <a:gd name="T45" fmla="*/ 2147483646 h 2374"/>
              <a:gd name="T46" fmla="*/ 2147483646 w 2754"/>
              <a:gd name="T47" fmla="*/ 2147483646 h 2374"/>
              <a:gd name="T48" fmla="*/ 2147483646 w 2754"/>
              <a:gd name="T49" fmla="*/ 2147483646 h 2374"/>
              <a:gd name="T50" fmla="*/ 2147483646 w 2754"/>
              <a:gd name="T51" fmla="*/ 2147483646 h 2374"/>
              <a:gd name="T52" fmla="*/ 2147483646 w 2754"/>
              <a:gd name="T53" fmla="*/ 2147483646 h 2374"/>
              <a:gd name="T54" fmla="*/ 2147483646 w 2754"/>
              <a:gd name="T55" fmla="*/ 2147483646 h 2374"/>
              <a:gd name="T56" fmla="*/ 2147483646 w 2754"/>
              <a:gd name="T57" fmla="*/ 2147483646 h 2374"/>
              <a:gd name="T58" fmla="*/ 2147483646 w 2754"/>
              <a:gd name="T59" fmla="*/ 2147483646 h 2374"/>
              <a:gd name="T60" fmla="*/ 2147483646 w 2754"/>
              <a:gd name="T61" fmla="*/ 2147483646 h 2374"/>
              <a:gd name="T62" fmla="*/ 2147483646 w 2754"/>
              <a:gd name="T63" fmla="*/ 2147483646 h 2374"/>
              <a:gd name="T64" fmla="*/ 2147483646 w 2754"/>
              <a:gd name="T65" fmla="*/ 2147483646 h 2374"/>
              <a:gd name="T66" fmla="*/ 2147483646 w 2754"/>
              <a:gd name="T67" fmla="*/ 2147483646 h 2374"/>
              <a:gd name="T68" fmla="*/ 2147483646 w 2754"/>
              <a:gd name="T69" fmla="*/ 2147483646 h 2374"/>
              <a:gd name="T70" fmla="*/ 2147483646 w 2754"/>
              <a:gd name="T71" fmla="*/ 2147483646 h 2374"/>
              <a:gd name="T72" fmla="*/ 2147483646 w 2754"/>
              <a:gd name="T73" fmla="*/ 2147483646 h 2374"/>
              <a:gd name="T74" fmla="*/ 2147483646 w 2754"/>
              <a:gd name="T75" fmla="*/ 2147483646 h 2374"/>
              <a:gd name="T76" fmla="*/ 2147483646 w 2754"/>
              <a:gd name="T77" fmla="*/ 2147483646 h 2374"/>
              <a:gd name="T78" fmla="*/ 2147483646 w 2754"/>
              <a:gd name="T79" fmla="*/ 2147483646 h 2374"/>
              <a:gd name="T80" fmla="*/ 2147483646 w 2754"/>
              <a:gd name="T81" fmla="*/ 2147483646 h 2374"/>
              <a:gd name="T82" fmla="*/ 2147483646 w 2754"/>
              <a:gd name="T83" fmla="*/ 2147483646 h 2374"/>
              <a:gd name="T84" fmla="*/ 2147483646 w 2754"/>
              <a:gd name="T85" fmla="*/ 2147483646 h 2374"/>
              <a:gd name="T86" fmla="*/ 2147483646 w 2754"/>
              <a:gd name="T87" fmla="*/ 2147483646 h 2374"/>
              <a:gd name="T88" fmla="*/ 2147483646 w 2754"/>
              <a:gd name="T89" fmla="*/ 2147483646 h 2374"/>
              <a:gd name="T90" fmla="*/ 2147483646 w 2754"/>
              <a:gd name="T91" fmla="*/ 2147483646 h 2374"/>
              <a:gd name="T92" fmla="*/ 2147483646 w 2754"/>
              <a:gd name="T93" fmla="*/ 2147483646 h 2374"/>
              <a:gd name="T94" fmla="*/ 2147483646 w 2754"/>
              <a:gd name="T95" fmla="*/ 2147483646 h 2374"/>
              <a:gd name="T96" fmla="*/ 2147483646 w 2754"/>
              <a:gd name="T97" fmla="*/ 2147483646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4"/>
              <a:gd name="T148" fmla="*/ 0 h 2374"/>
              <a:gd name="T149" fmla="*/ 2754 w 2754"/>
              <a:gd name="T150" fmla="*/ 2374 h 23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38935" name="Picture 23"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727" y="2265556"/>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6" name="Picture 24"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727" y="1503556"/>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7" name="Picture 25"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927" y="5084956"/>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8" name="Picture 26" descr="陈紫函的左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727" y="4018156"/>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637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94435" y="197121"/>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39939" name="Text Box 3"/>
          <p:cNvSpPr txBox="1">
            <a:spLocks noChangeArrowheads="1"/>
          </p:cNvSpPr>
          <p:nvPr/>
        </p:nvSpPr>
        <p:spPr bwMode="auto">
          <a:xfrm>
            <a:off x="4883847" y="843466"/>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宋体" panose="02010600030101010101" pitchFamily="2" charset="-122"/>
                <a:ea typeface="楷体_GB2312" pitchFamily="49" charset="-122"/>
              </a:rPr>
              <a:t>数据库</a:t>
            </a:r>
            <a:r>
              <a:rPr kumimoji="1" lang="zh-CN" altLang="en-US" sz="3200">
                <a:solidFill>
                  <a:srgbClr val="FF3300"/>
                </a:solidFill>
                <a:latin typeface="Times New Roman" panose="02020603050405020304" pitchFamily="18" charset="0"/>
                <a:ea typeface="楷体_GB2312" pitchFamily="49" charset="-122"/>
              </a:rPr>
              <a:t>系统的特点</a:t>
            </a:r>
          </a:p>
        </p:txBody>
      </p:sp>
      <p:sp>
        <p:nvSpPr>
          <p:cNvPr id="39940" name="Rectangle 4"/>
          <p:cNvSpPr>
            <a:spLocks noChangeArrowheads="1"/>
          </p:cNvSpPr>
          <p:nvPr/>
        </p:nvSpPr>
        <p:spPr bwMode="auto">
          <a:xfrm>
            <a:off x="694435" y="1592766"/>
            <a:ext cx="85740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数据结构化</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数据结构化是数据库与文件系统的本质区别</a:t>
            </a:r>
          </a:p>
          <a:p>
            <a:pPr lvl="1" eaLnBrk="1" hangingPunct="1">
              <a:buClr>
                <a:schemeClr val="accent2"/>
              </a:buClr>
              <a:buFont typeface="Wingdings" panose="05000000000000000000" pitchFamily="2" charset="2"/>
              <a:buChar char="§"/>
            </a:pPr>
            <a:endParaRPr kumimoji="1" lang="zh-CN" altLang="en-US" sz="2800">
              <a:latin typeface="华文新魏" panose="02010800040101010101" pitchFamily="2" charset="-122"/>
              <a:ea typeface="宋体" panose="02010600030101010101" pitchFamily="2" charset="-122"/>
            </a:endParaRPr>
          </a:p>
          <a:p>
            <a:pPr lvl="1" eaLnBrk="1" hangingPunct="1">
              <a:buClr>
                <a:schemeClr val="accent2"/>
              </a:buClr>
              <a:buFont typeface="Wingdings" panose="05000000000000000000" pitchFamily="2" charset="2"/>
              <a:buChar char="§"/>
            </a:pPr>
            <a:endParaRPr kumimoji="1" lang="zh-CN" altLang="en-US" sz="2800">
              <a:latin typeface="华文新魏" panose="02010800040101010101" pitchFamily="2" charset="-122"/>
              <a:ea typeface="宋体" panose="02010600030101010101" pitchFamily="2" charset="-122"/>
            </a:endParaRPr>
          </a:p>
          <a:p>
            <a:pPr lvl="1" eaLnBrk="1" hangingPunct="1">
              <a:buClr>
                <a:schemeClr val="accent2"/>
              </a:buClr>
              <a:buFont typeface="Wingdings" panose="05000000000000000000" pitchFamily="2" charset="2"/>
              <a:buChar char="§"/>
            </a:pPr>
            <a:endParaRPr kumimoji="1" lang="zh-CN" altLang="en-US" sz="2800">
              <a:latin typeface="华文新魏" panose="02010800040101010101" pitchFamily="2" charset="-122"/>
              <a:ea typeface="宋体" panose="02010600030101010101" pitchFamily="2" charset="-122"/>
            </a:endParaRPr>
          </a:p>
          <a:p>
            <a:pPr lvl="1" eaLnBrk="1" hangingPunct="1">
              <a:buClr>
                <a:schemeClr val="accent2"/>
              </a:buClr>
            </a:pPr>
            <a:r>
              <a:rPr kumimoji="1" lang="zh-CN" altLang="en-US" sz="2000">
                <a:latin typeface="Times New Roman" panose="02020603050405020304" pitchFamily="18" charset="0"/>
                <a:ea typeface="宋体" panose="02010600030101010101" pitchFamily="2" charset="-122"/>
              </a:rPr>
              <a:t>                                               </a:t>
            </a:r>
            <a:r>
              <a:rPr kumimoji="1" lang="zh-CN" altLang="en-US" sz="1200">
                <a:latin typeface="Times New Roman" panose="02020603050405020304" pitchFamily="18" charset="0"/>
                <a:ea typeface="宋体" panose="02010600030101010101" pitchFamily="2" charset="-122"/>
              </a:rPr>
              <a:t>学生记录格式示例</a:t>
            </a:r>
          </a:p>
          <a:p>
            <a:pPr lvl="1" eaLnBrk="1" hangingPunct="1">
              <a:buClr>
                <a:schemeClr val="accent2"/>
              </a:buClr>
            </a:pPr>
            <a:endParaRPr kumimoji="1" lang="en-US" altLang="zh-CN" sz="1200">
              <a:latin typeface="华文新魏" panose="02010800040101010101" pitchFamily="2" charset="-122"/>
              <a:ea typeface="宋体" panose="02010600030101010101" pitchFamily="2" charset="-122"/>
            </a:endParaRPr>
          </a:p>
        </p:txBody>
      </p:sp>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135" y="3240591"/>
            <a:ext cx="70564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257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737840" y="1925986"/>
            <a:ext cx="10515600" cy="4351338"/>
          </a:xfrm>
        </p:spPr>
        <p:txBody>
          <a:bodyPr>
            <a:normAutofit lnSpcReduction="10000"/>
          </a:bodyPr>
          <a:lstStyle/>
          <a:p>
            <a:pPr fontAlgn="auto">
              <a:spcAft>
                <a:spcPts val="0"/>
              </a:spcAft>
              <a:defRPr/>
            </a:pPr>
            <a:r>
              <a:rPr lang="zh-CN" altLang="en-US" sz="2800" dirty="0">
                <a:solidFill>
                  <a:srgbClr val="FF3300"/>
                </a:solidFill>
              </a:rPr>
              <a:t>数据结构化－续</a:t>
            </a:r>
          </a:p>
          <a:p>
            <a:pPr fontAlgn="auto">
              <a:spcAft>
                <a:spcPts val="0"/>
              </a:spcAft>
              <a:buFont typeface="Wingdings" panose="05000000000000000000" pitchFamily="2" charset="2"/>
              <a:buNone/>
              <a:defRPr/>
            </a:pPr>
            <a:r>
              <a:rPr lang="zh-CN" altLang="en-US" sz="2000" dirty="0"/>
              <a:t> </a:t>
            </a:r>
          </a:p>
          <a:p>
            <a:pPr fontAlgn="auto">
              <a:spcAft>
                <a:spcPts val="0"/>
              </a:spcAft>
              <a:buFont typeface="Wingdings" panose="05000000000000000000" pitchFamily="2" charset="2"/>
              <a:buNone/>
              <a:defRPr/>
            </a:pPr>
            <a:endParaRPr lang="zh-CN" altLang="en-US" sz="2000" dirty="0"/>
          </a:p>
          <a:p>
            <a:pPr fontAlgn="auto">
              <a:spcAft>
                <a:spcPts val="0"/>
              </a:spcAft>
              <a:buFont typeface="Wingdings" panose="05000000000000000000" pitchFamily="2" charset="2"/>
              <a:buNone/>
              <a:defRPr/>
            </a:pPr>
            <a:endParaRPr lang="zh-CN" altLang="en-US" sz="2000" dirty="0"/>
          </a:p>
          <a:p>
            <a:pPr fontAlgn="auto">
              <a:spcAft>
                <a:spcPts val="0"/>
              </a:spcAft>
              <a:buFont typeface="Wingdings" panose="05000000000000000000" pitchFamily="2" charset="2"/>
              <a:buNone/>
              <a:defRPr/>
            </a:pPr>
            <a:endParaRPr lang="zh-CN" altLang="en-US" sz="2000" dirty="0"/>
          </a:p>
          <a:p>
            <a:pPr fontAlgn="auto">
              <a:spcAft>
                <a:spcPts val="0"/>
              </a:spcAft>
              <a:buFont typeface="Wingdings" panose="05000000000000000000" pitchFamily="2" charset="2"/>
              <a:buNone/>
              <a:defRPr/>
            </a:pPr>
            <a:endParaRPr lang="zh-CN" altLang="en-US" sz="2000" dirty="0"/>
          </a:p>
          <a:p>
            <a:pPr fontAlgn="auto">
              <a:spcAft>
                <a:spcPts val="0"/>
              </a:spcAft>
              <a:buFont typeface="Wingdings" panose="05000000000000000000" pitchFamily="2" charset="2"/>
              <a:buNone/>
              <a:defRPr/>
            </a:pPr>
            <a:endParaRPr lang="zh-CN" altLang="en-US" sz="2000" dirty="0"/>
          </a:p>
          <a:p>
            <a:pPr fontAlgn="auto">
              <a:spcAft>
                <a:spcPts val="0"/>
              </a:spcAft>
              <a:buFont typeface="Wingdings" panose="05000000000000000000" pitchFamily="2" charset="2"/>
              <a:buNone/>
              <a:defRPr/>
            </a:pPr>
            <a:r>
              <a:rPr lang="zh-CN" altLang="en-US" sz="2000" dirty="0"/>
              <a:t>                                       </a:t>
            </a:r>
          </a:p>
          <a:p>
            <a:pPr fontAlgn="auto">
              <a:spcAft>
                <a:spcPts val="0"/>
              </a:spcAft>
              <a:buFont typeface="Wingdings" panose="05000000000000000000" pitchFamily="2" charset="2"/>
              <a:buNone/>
              <a:defRPr/>
            </a:pPr>
            <a:r>
              <a:rPr lang="zh-CN" altLang="en-US" sz="2000" dirty="0"/>
              <a:t>                                       主记录－详细记录格式示例</a:t>
            </a:r>
            <a:endParaRPr lang="zh-CN" altLang="en-US" sz="2800" dirty="0">
              <a:solidFill>
                <a:srgbClr val="FF3300"/>
              </a:solidFill>
            </a:endParaRPr>
          </a:p>
          <a:p>
            <a:pPr fontAlgn="auto">
              <a:spcAft>
                <a:spcPts val="0"/>
              </a:spcAft>
              <a:buFont typeface="Wingdings" panose="05000000000000000000" pitchFamily="2" charset="2"/>
              <a:buNone/>
              <a:defRPr/>
            </a:pPr>
            <a:endParaRPr lang="zh-CN" altLang="en-US" sz="2800" dirty="0">
              <a:solidFill>
                <a:srgbClr val="FF3300"/>
              </a:solidFill>
            </a:endParaRPr>
          </a:p>
          <a:p>
            <a:pPr fontAlgn="auto">
              <a:spcAft>
                <a:spcPts val="0"/>
              </a:spcAft>
              <a:buFont typeface="Wingdings" panose="05000000000000000000" pitchFamily="2" charset="2"/>
              <a:buNone/>
              <a:defRPr/>
            </a:pPr>
            <a:r>
              <a:rPr lang="zh-CN" altLang="en-US" sz="2800" dirty="0">
                <a:solidFill>
                  <a:srgbClr val="FF3300"/>
                </a:solidFill>
              </a:rPr>
              <a:t>   </a:t>
            </a:r>
          </a:p>
        </p:txBody>
      </p:sp>
      <p:sp>
        <p:nvSpPr>
          <p:cNvPr id="40963" name="Text Box 4"/>
          <p:cNvSpPr txBox="1">
            <a:spLocks noChangeArrowheads="1"/>
          </p:cNvSpPr>
          <p:nvPr/>
        </p:nvSpPr>
        <p:spPr bwMode="auto">
          <a:xfrm>
            <a:off x="737840" y="251174"/>
            <a:ext cx="7772400" cy="692150"/>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40964" name="Text Box 5"/>
          <p:cNvSpPr txBox="1">
            <a:spLocks noChangeArrowheads="1"/>
          </p:cNvSpPr>
          <p:nvPr/>
        </p:nvSpPr>
        <p:spPr bwMode="auto">
          <a:xfrm>
            <a:off x="5519467" y="865767"/>
            <a:ext cx="3851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宋体" panose="02010600030101010101" pitchFamily="2" charset="-122"/>
                <a:ea typeface="楷体_GB2312" pitchFamily="49" charset="-122"/>
              </a:rPr>
              <a:t>数据库</a:t>
            </a:r>
            <a:r>
              <a:rPr kumimoji="1" lang="zh-CN" altLang="en-US" sz="3200" dirty="0">
                <a:solidFill>
                  <a:srgbClr val="FF3300"/>
                </a:solidFill>
                <a:latin typeface="Times New Roman" panose="02020603050405020304" pitchFamily="18" charset="0"/>
                <a:ea typeface="楷体_GB2312" pitchFamily="49" charset="-122"/>
              </a:rPr>
              <a:t>系统的特点</a:t>
            </a:r>
          </a:p>
        </p:txBody>
      </p:sp>
      <p:pic>
        <p:nvPicPr>
          <p:cNvPr id="409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655" y="2786411"/>
            <a:ext cx="6408737"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22650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a:spLocks noGrp="1" noChangeArrowheads="1"/>
          </p:cNvSpPr>
          <p:nvPr>
            <p:ph type="title"/>
          </p:nvPr>
        </p:nvSpPr>
        <p:spPr>
          <a:xfrm>
            <a:off x="742098" y="341273"/>
            <a:ext cx="7772400" cy="692150"/>
          </a:xfrm>
        </p:spPr>
        <p:txBody>
          <a:bodyPr vert="horz" lIns="91440" tIns="45720" rIns="91440" bIns="45720" rtlCol="0" anchor="ctr">
            <a:normAutofit/>
          </a:bodyPr>
          <a:lstStyle/>
          <a:p>
            <a:r>
              <a:rPr lang="en-US" altLang="zh-CN" sz="3200" dirty="0"/>
              <a:t>1.1.2 </a:t>
            </a:r>
            <a:r>
              <a:rPr lang="zh-CN" altLang="en-US" sz="3200" dirty="0"/>
              <a:t>数据管理技术的产生和发展</a:t>
            </a:r>
            <a:r>
              <a:rPr lang="en-US" altLang="zh-CN" sz="3200" dirty="0"/>
              <a:t>(</a:t>
            </a:r>
            <a:r>
              <a:rPr lang="zh-CN" altLang="en-US" sz="3200" dirty="0"/>
              <a:t>续</a:t>
            </a:r>
            <a:r>
              <a:rPr lang="en-US" altLang="zh-CN" sz="3200" dirty="0"/>
              <a:t>)</a:t>
            </a:r>
          </a:p>
        </p:txBody>
      </p:sp>
      <p:sp>
        <p:nvSpPr>
          <p:cNvPr id="37890" name="Rectangle 3"/>
          <p:cNvSpPr>
            <a:spLocks noGrp="1" noChangeArrowheads="1"/>
          </p:cNvSpPr>
          <p:nvPr>
            <p:ph idx="1"/>
          </p:nvPr>
        </p:nvSpPr>
        <p:spPr>
          <a:xfrm>
            <a:off x="742098" y="1814473"/>
            <a:ext cx="9577039" cy="4351338"/>
          </a:xfrm>
        </p:spPr>
        <p:txBody>
          <a:bodyPr>
            <a:normAutofit fontScale="47500" lnSpcReduction="20000"/>
          </a:bodyPr>
          <a:lstStyle/>
          <a:p>
            <a:pPr fontAlgn="auto">
              <a:lnSpc>
                <a:spcPct val="170000"/>
              </a:lnSpc>
              <a:spcAft>
                <a:spcPts val="0"/>
              </a:spcAft>
              <a:defRPr/>
            </a:pPr>
            <a:r>
              <a:rPr lang="zh-CN" altLang="en-US" sz="5100" dirty="0">
                <a:solidFill>
                  <a:srgbClr val="FF3300"/>
                </a:solidFill>
              </a:rPr>
              <a:t>数据结构化－续</a:t>
            </a:r>
          </a:p>
          <a:p>
            <a:pPr lvl="1" fontAlgn="auto">
              <a:lnSpc>
                <a:spcPct val="170000"/>
              </a:lnSpc>
              <a:spcAft>
                <a:spcPts val="0"/>
              </a:spcAft>
              <a:defRPr/>
            </a:pPr>
            <a:r>
              <a:rPr lang="zh-CN" altLang="en-US" sz="5100" dirty="0"/>
              <a:t>数据反映了客观事物间的本质联系，而不是着眼于面向某个应用，是有结构的数据。这是数据库系统的主要特征之一，与文件系统的根本差别。文件系统只是记录的内部有结构，一个文件的记录之间是个线性序列，记录之间无联系</a:t>
            </a:r>
          </a:p>
          <a:p>
            <a:pPr fontAlgn="auto">
              <a:lnSpc>
                <a:spcPct val="80000"/>
              </a:lnSpc>
              <a:spcAft>
                <a:spcPts val="0"/>
              </a:spcAft>
              <a:buFont typeface="Wingdings" panose="05000000000000000000" pitchFamily="2" charset="2"/>
              <a:buNone/>
              <a:defRPr/>
            </a:pPr>
            <a:endParaRPr lang="zh-CN" altLang="en-US" sz="2400" dirty="0">
              <a:solidFill>
                <a:srgbClr val="FF3300"/>
              </a:solidFill>
            </a:endParaRPr>
          </a:p>
          <a:p>
            <a:pPr fontAlgn="auto">
              <a:lnSpc>
                <a:spcPct val="80000"/>
              </a:lnSpc>
              <a:spcAft>
                <a:spcPts val="0"/>
              </a:spcAft>
              <a:defRPr/>
            </a:pPr>
            <a:endParaRPr lang="zh-CN" altLang="en-US" sz="800" dirty="0">
              <a:solidFill>
                <a:srgbClr val="FF3300"/>
              </a:solidFill>
            </a:endParaRPr>
          </a:p>
          <a:p>
            <a:pPr fontAlgn="auto">
              <a:lnSpc>
                <a:spcPct val="80000"/>
              </a:lnSpc>
              <a:spcAft>
                <a:spcPts val="0"/>
              </a:spcAft>
              <a:buFont typeface="Wingdings" panose="05000000000000000000" pitchFamily="2" charset="2"/>
              <a:buNone/>
              <a:defRPr/>
            </a:pPr>
            <a:endParaRPr lang="zh-CN" altLang="en-US" sz="800" dirty="0"/>
          </a:p>
          <a:p>
            <a:pPr fontAlgn="auto">
              <a:lnSpc>
                <a:spcPct val="80000"/>
              </a:lnSpc>
              <a:spcAft>
                <a:spcPts val="0"/>
              </a:spcAft>
              <a:buFont typeface="Wingdings" panose="05000000000000000000" pitchFamily="2" charset="2"/>
              <a:buNone/>
              <a:defRPr/>
            </a:pPr>
            <a:r>
              <a:rPr lang="zh-CN" altLang="en-US" sz="800" dirty="0"/>
              <a:t>                       </a:t>
            </a:r>
          </a:p>
        </p:txBody>
      </p:sp>
      <p:sp>
        <p:nvSpPr>
          <p:cNvPr id="41988" name="Text Box 5"/>
          <p:cNvSpPr txBox="1">
            <a:spLocks noChangeArrowheads="1"/>
          </p:cNvSpPr>
          <p:nvPr/>
        </p:nvSpPr>
        <p:spPr bwMode="auto">
          <a:xfrm>
            <a:off x="5608676" y="1119051"/>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宋体" panose="02010600030101010101" pitchFamily="2" charset="-122"/>
                <a:ea typeface="楷体_GB2312" pitchFamily="49" charset="-122"/>
              </a:rPr>
              <a:t>数据库</a:t>
            </a:r>
            <a:r>
              <a:rPr kumimoji="1" lang="zh-CN" altLang="en-US" sz="3200" dirty="0">
                <a:solidFill>
                  <a:srgbClr val="FF3300"/>
                </a:solidFill>
                <a:latin typeface="Times New Roman" panose="02020603050405020304" pitchFamily="18" charset="0"/>
                <a:ea typeface="楷体_GB2312" pitchFamily="49" charset="-122"/>
              </a:rPr>
              <a:t>系统的特点</a:t>
            </a:r>
          </a:p>
        </p:txBody>
      </p:sp>
    </p:spTree>
    <p:extLst>
      <p:ext uri="{BB962C8B-B14F-4D97-AF65-F5344CB8AC3E}">
        <p14:creationId xmlns:p14="http://schemas.microsoft.com/office/powerpoint/2010/main" val="3463372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93957" y="432110"/>
            <a:ext cx="7772400" cy="692150"/>
          </a:xfrm>
        </p:spPr>
        <p:txBody>
          <a:bodyPr vert="horz" lIns="91440" tIns="45720" rIns="91440" bIns="45720" rtlCol="0" anchor="ctr">
            <a:normAutofit fontScale="90000"/>
          </a:bodyPr>
          <a:lstStyle/>
          <a:p>
            <a:r>
              <a:rPr lang="en-US" altLang="zh-CN" sz="3200" dirty="0"/>
              <a:t/>
            </a:r>
            <a:br>
              <a:rPr lang="en-US" altLang="zh-CN" sz="3200" dirty="0"/>
            </a:br>
            <a:r>
              <a:rPr lang="zh-CN" altLang="en-US" sz="3600" dirty="0"/>
              <a:t>教 材</a:t>
            </a:r>
            <a:r>
              <a:rPr lang="zh-CN" altLang="en-US" sz="3200" dirty="0"/>
              <a:t/>
            </a:r>
            <a:br>
              <a:rPr lang="zh-CN" altLang="en-US" sz="3200" dirty="0"/>
            </a:br>
            <a:endParaRPr lang="zh-CN" altLang="en-US" sz="3200" dirty="0"/>
          </a:p>
        </p:txBody>
      </p:sp>
      <p:sp>
        <p:nvSpPr>
          <p:cNvPr id="7171" name="Rectangle 3"/>
          <p:cNvSpPr>
            <a:spLocks noGrp="1" noChangeArrowheads="1"/>
          </p:cNvSpPr>
          <p:nvPr>
            <p:ph idx="1"/>
          </p:nvPr>
        </p:nvSpPr>
        <p:spPr bwMode="auto">
          <a:xfrm>
            <a:off x="1027771" y="1303958"/>
            <a:ext cx="7772400" cy="4970462"/>
          </a:xfrm>
        </p:spPr>
        <p:txBody>
          <a:bodyPr wrap="square" numCol="1" anchor="t" anchorCtr="0" compatLnSpc="1">
            <a:prstTxWarp prst="textNoShape">
              <a:avLst/>
            </a:prstTxWarp>
          </a:bodyPr>
          <a:lstStyle/>
          <a:p>
            <a:r>
              <a:rPr lang="zh-CN" altLang="en-US" dirty="0" smtClean="0">
                <a:solidFill>
                  <a:srgbClr val="FF0000"/>
                </a:solidFill>
              </a:rPr>
              <a:t>本课程主讲教材</a:t>
            </a:r>
            <a:r>
              <a:rPr lang="en-US" altLang="zh-CN" dirty="0" smtClean="0"/>
              <a:t>  </a:t>
            </a:r>
          </a:p>
          <a:p>
            <a:pPr lvl="1"/>
            <a:r>
              <a:rPr lang="zh-CN" altLang="en-US" dirty="0" smtClean="0"/>
              <a:t>萨师煊，王珊著</a:t>
            </a:r>
            <a:r>
              <a:rPr lang="en-US" altLang="zh-CN" dirty="0" smtClean="0"/>
              <a:t>.    </a:t>
            </a:r>
            <a:r>
              <a:rPr lang="zh-CN" altLang="en-US" dirty="0" smtClean="0"/>
              <a:t>数据库系统概念</a:t>
            </a:r>
            <a:r>
              <a:rPr lang="en-US" altLang="zh-CN" dirty="0" smtClean="0"/>
              <a:t>(</a:t>
            </a:r>
            <a:r>
              <a:rPr lang="zh-CN" altLang="en-US" dirty="0" smtClean="0"/>
              <a:t>第五版</a:t>
            </a:r>
            <a:r>
              <a:rPr lang="en-US" altLang="zh-CN" dirty="0" smtClean="0"/>
              <a:t>). </a:t>
            </a:r>
            <a:r>
              <a:rPr lang="zh-CN" altLang="en-US" dirty="0" smtClean="0"/>
              <a:t>高等教育出版社</a:t>
            </a:r>
          </a:p>
          <a:p>
            <a:pPr>
              <a:buFont typeface="Wingdings" panose="05000000000000000000" pitchFamily="2" charset="2"/>
              <a:buNone/>
            </a:pPr>
            <a:endParaRPr lang="zh-CN" altLang="en-US" dirty="0" smtClean="0"/>
          </a:p>
          <a:p>
            <a:r>
              <a:rPr lang="zh-CN" altLang="en-US" dirty="0" smtClean="0">
                <a:solidFill>
                  <a:srgbClr val="FF0000"/>
                </a:solidFill>
              </a:rPr>
              <a:t>开发环境</a:t>
            </a:r>
            <a:endParaRPr lang="en-US" altLang="zh-CN" dirty="0" smtClean="0">
              <a:solidFill>
                <a:srgbClr val="FF0000"/>
              </a:solidFill>
            </a:endParaRPr>
          </a:p>
          <a:p>
            <a:pPr lvl="1"/>
            <a:r>
              <a:rPr lang="en-US" altLang="zh-CN" dirty="0" err="1" smtClean="0"/>
              <a:t>Mysql</a:t>
            </a:r>
            <a:r>
              <a:rPr lang="zh-CN" altLang="en-US" dirty="0" smtClean="0"/>
              <a:t>、</a:t>
            </a:r>
            <a:r>
              <a:rPr lang="en-US" altLang="zh-CN" dirty="0" smtClean="0"/>
              <a:t>SQL Server …, Java/Python/C#/Delphi/C++/</a:t>
            </a:r>
            <a:r>
              <a:rPr lang="en-US" altLang="zh-CN" dirty="0" err="1" smtClean="0"/>
              <a:t>Powerbuilder</a:t>
            </a:r>
            <a:r>
              <a:rPr lang="en-US" altLang="zh-CN" dirty="0" smtClean="0"/>
              <a:t>, etc.</a:t>
            </a:r>
          </a:p>
          <a:p>
            <a:endParaRPr lang="en-US" altLang="zh-CN" dirty="0" smtClean="0"/>
          </a:p>
        </p:txBody>
      </p:sp>
    </p:spTree>
    <p:extLst>
      <p:ext uri="{BB962C8B-B14F-4D97-AF65-F5344CB8AC3E}">
        <p14:creationId xmlns:p14="http://schemas.microsoft.com/office/powerpoint/2010/main" val="3233768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bwMode="auto">
          <a:xfrm>
            <a:off x="827049" y="1836777"/>
            <a:ext cx="10515600" cy="4351338"/>
          </a:xfrm>
        </p:spPr>
        <p:txBody>
          <a:bodyPr wrap="square" numCol="1" anchor="t" anchorCtr="0" compatLnSpc="1">
            <a:prstTxWarp prst="textNoShape">
              <a:avLst/>
            </a:prstTxWarp>
          </a:bodyPr>
          <a:lstStyle/>
          <a:p>
            <a:r>
              <a:rPr lang="zh-CN" altLang="en-US" dirty="0" smtClean="0">
                <a:solidFill>
                  <a:srgbClr val="FF3300"/>
                </a:solidFill>
              </a:rPr>
              <a:t>数据结构化－续</a:t>
            </a:r>
          </a:p>
          <a:p>
            <a:pPr lvl="1"/>
            <a:r>
              <a:rPr lang="zh-CN" altLang="en-US" dirty="0" smtClean="0"/>
              <a:t>支持全企业的应用而不是某一个应用</a:t>
            </a:r>
          </a:p>
          <a:p>
            <a:pPr>
              <a:buFont typeface="Wingdings" panose="05000000000000000000" pitchFamily="2" charset="2"/>
              <a:buNone/>
            </a:pPr>
            <a:endParaRPr lang="zh-CN" altLang="en-US" sz="2400" dirty="0" smtClean="0"/>
          </a:p>
          <a:p>
            <a:pPr>
              <a:buFont typeface="Wingdings" panose="05000000000000000000" pitchFamily="2" charset="2"/>
              <a:buNone/>
            </a:pPr>
            <a:endParaRPr lang="zh-CN" altLang="en-US" sz="2400" dirty="0" smtClean="0"/>
          </a:p>
          <a:p>
            <a:pPr>
              <a:buFont typeface="Wingdings" panose="05000000000000000000" pitchFamily="2" charset="2"/>
              <a:buNone/>
            </a:pPr>
            <a:endParaRPr lang="zh-CN" altLang="en-US" sz="2400" dirty="0" smtClean="0"/>
          </a:p>
          <a:p>
            <a:pPr>
              <a:buFont typeface="Wingdings" panose="05000000000000000000" pitchFamily="2" charset="2"/>
              <a:buNone/>
            </a:pPr>
            <a:endParaRPr lang="zh-CN" altLang="en-US" sz="2400" dirty="0" smtClean="0"/>
          </a:p>
          <a:p>
            <a:pPr>
              <a:buFont typeface="Wingdings" panose="05000000000000000000" pitchFamily="2" charset="2"/>
              <a:buNone/>
            </a:pPr>
            <a:endParaRPr lang="zh-CN" altLang="en-US" sz="2400" dirty="0" smtClean="0"/>
          </a:p>
          <a:p>
            <a:pPr>
              <a:buFont typeface="Wingdings" panose="05000000000000000000" pitchFamily="2" charset="2"/>
              <a:buNone/>
            </a:pPr>
            <a:endParaRPr lang="zh-CN" altLang="en-US" sz="2400" dirty="0" smtClean="0"/>
          </a:p>
          <a:p>
            <a:pPr>
              <a:buFont typeface="Wingdings" panose="05000000000000000000" pitchFamily="2" charset="2"/>
              <a:buNone/>
            </a:pPr>
            <a:r>
              <a:rPr lang="zh-CN" altLang="en-US" sz="2400" dirty="0" smtClean="0"/>
              <a:t>                                                 </a:t>
            </a:r>
            <a:r>
              <a:rPr lang="zh-CN" altLang="en-US" sz="2000" dirty="0" smtClean="0"/>
              <a:t>学生数据的组织</a:t>
            </a:r>
          </a:p>
        </p:txBody>
      </p:sp>
      <p:sp>
        <p:nvSpPr>
          <p:cNvPr id="43011" name="Text Box 4"/>
          <p:cNvSpPr txBox="1">
            <a:spLocks noChangeArrowheads="1"/>
          </p:cNvSpPr>
          <p:nvPr/>
        </p:nvSpPr>
        <p:spPr bwMode="auto">
          <a:xfrm>
            <a:off x="827049" y="262616"/>
            <a:ext cx="7772400" cy="692150"/>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43012" name="Text Box 5"/>
          <p:cNvSpPr txBox="1">
            <a:spLocks noChangeArrowheads="1"/>
          </p:cNvSpPr>
          <p:nvPr/>
        </p:nvSpPr>
        <p:spPr bwMode="auto">
          <a:xfrm>
            <a:off x="6084849" y="1026203"/>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dirty="0">
                <a:solidFill>
                  <a:srgbClr val="FF3300"/>
                </a:solidFill>
                <a:latin typeface="宋体" panose="02010600030101010101" pitchFamily="2" charset="-122"/>
                <a:ea typeface="楷体_GB2312" pitchFamily="49" charset="-122"/>
              </a:rPr>
              <a:t>━</a:t>
            </a:r>
            <a:r>
              <a:rPr kumimoji="1" lang="zh-CN" altLang="en-US" sz="3200" dirty="0">
                <a:solidFill>
                  <a:srgbClr val="FF3300"/>
                </a:solidFill>
                <a:latin typeface="宋体" panose="02010600030101010101" pitchFamily="2" charset="-122"/>
                <a:ea typeface="楷体_GB2312" pitchFamily="49" charset="-122"/>
              </a:rPr>
              <a:t>数据库</a:t>
            </a:r>
            <a:r>
              <a:rPr kumimoji="1" lang="zh-CN" altLang="en-US" sz="3200" dirty="0">
                <a:solidFill>
                  <a:srgbClr val="FF3300"/>
                </a:solidFill>
                <a:latin typeface="Times New Roman" panose="02020603050405020304" pitchFamily="18" charset="0"/>
                <a:ea typeface="楷体_GB2312" pitchFamily="49" charset="-122"/>
              </a:rPr>
              <a:t>系统的特点</a:t>
            </a:r>
          </a:p>
        </p:txBody>
      </p:sp>
      <p:pic>
        <p:nvPicPr>
          <p:cNvPr id="430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37" y="3008352"/>
            <a:ext cx="684212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059431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783645" y="361582"/>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44035" name="Text Box 3"/>
          <p:cNvSpPr txBox="1">
            <a:spLocks noChangeArrowheads="1"/>
          </p:cNvSpPr>
          <p:nvPr/>
        </p:nvSpPr>
        <p:spPr bwMode="auto">
          <a:xfrm>
            <a:off x="4973057" y="821163"/>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宋体" panose="02010600030101010101" pitchFamily="2" charset="-122"/>
                <a:ea typeface="楷体_GB2312" pitchFamily="49" charset="-122"/>
              </a:rPr>
              <a:t>数据库</a:t>
            </a:r>
            <a:r>
              <a:rPr kumimoji="1" lang="zh-CN" altLang="en-US" sz="3200">
                <a:solidFill>
                  <a:srgbClr val="FF3300"/>
                </a:solidFill>
                <a:latin typeface="Times New Roman" panose="02020603050405020304" pitchFamily="18" charset="0"/>
                <a:ea typeface="楷体_GB2312" pitchFamily="49" charset="-122"/>
              </a:rPr>
              <a:t>系统的特点</a:t>
            </a:r>
          </a:p>
        </p:txBody>
      </p:sp>
      <p:sp>
        <p:nvSpPr>
          <p:cNvPr id="44036" name="Rectangle 4"/>
          <p:cNvSpPr>
            <a:spLocks noChangeArrowheads="1"/>
          </p:cNvSpPr>
          <p:nvPr/>
        </p:nvSpPr>
        <p:spPr bwMode="auto">
          <a:xfrm>
            <a:off x="783645" y="1570463"/>
            <a:ext cx="85740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数据的冗余度小，易扩充</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数据面向整个系统，而不是面向某一应用，数据集中管理，数据共享，因此冗余度小</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节省存储空间，减少存取时间，且可避免数据之间的不一致性</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每个应用选用数据库的一个子集，只要重新选取不同子集或者加上一小部分数据，就可以满足新的应用要求，这就是易扩充性</a:t>
            </a:r>
          </a:p>
        </p:txBody>
      </p:sp>
    </p:spTree>
    <p:extLst>
      <p:ext uri="{BB962C8B-B14F-4D97-AF65-F5344CB8AC3E}">
        <p14:creationId xmlns:p14="http://schemas.microsoft.com/office/powerpoint/2010/main" val="2682753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750191" y="305826"/>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45059" name="Text Box 3"/>
          <p:cNvSpPr txBox="1">
            <a:spLocks noChangeArrowheads="1"/>
          </p:cNvSpPr>
          <p:nvPr/>
        </p:nvSpPr>
        <p:spPr bwMode="auto">
          <a:xfrm>
            <a:off x="4939603" y="765407"/>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宋体" panose="02010600030101010101" pitchFamily="2" charset="-122"/>
                <a:ea typeface="楷体_GB2312" pitchFamily="49" charset="-122"/>
              </a:rPr>
              <a:t>数据库</a:t>
            </a:r>
            <a:r>
              <a:rPr kumimoji="1" lang="zh-CN" altLang="en-US" sz="3200">
                <a:solidFill>
                  <a:srgbClr val="FF3300"/>
                </a:solidFill>
                <a:latin typeface="Times New Roman" panose="02020603050405020304" pitchFamily="18" charset="0"/>
                <a:ea typeface="楷体_GB2312" pitchFamily="49" charset="-122"/>
              </a:rPr>
              <a:t>系统的特点</a:t>
            </a:r>
          </a:p>
        </p:txBody>
      </p:sp>
      <p:sp>
        <p:nvSpPr>
          <p:cNvPr id="45060" name="Rectangle 4"/>
          <p:cNvSpPr>
            <a:spLocks noChangeArrowheads="1"/>
          </p:cNvSpPr>
          <p:nvPr/>
        </p:nvSpPr>
        <p:spPr bwMode="auto">
          <a:xfrm>
            <a:off x="750191" y="1514707"/>
            <a:ext cx="85740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具有较高的数据和程序的独立性</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在逻辑上，把数据库的定义和描述从应用程序中分离出去</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在物理上，数据的存取由系统管理，用户不必考虑存取路径等细节，从而简化了应用程序</a:t>
            </a:r>
          </a:p>
        </p:txBody>
      </p:sp>
    </p:spTree>
    <p:extLst>
      <p:ext uri="{BB962C8B-B14F-4D97-AF65-F5344CB8AC3E}">
        <p14:creationId xmlns:p14="http://schemas.microsoft.com/office/powerpoint/2010/main" val="20971931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802888" y="249974"/>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46083" name="Text Box 3"/>
          <p:cNvSpPr txBox="1">
            <a:spLocks noChangeArrowheads="1"/>
          </p:cNvSpPr>
          <p:nvPr/>
        </p:nvSpPr>
        <p:spPr bwMode="auto">
          <a:xfrm>
            <a:off x="5028813" y="720803"/>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宋体" panose="02010600030101010101" pitchFamily="2" charset="-122"/>
                <a:ea typeface="楷体_GB2312" pitchFamily="49" charset="-122"/>
              </a:rPr>
              <a:t>数据库</a:t>
            </a:r>
            <a:r>
              <a:rPr kumimoji="1" lang="zh-CN" altLang="en-US" sz="3200">
                <a:solidFill>
                  <a:srgbClr val="FF3300"/>
                </a:solidFill>
                <a:latin typeface="Times New Roman" panose="02020603050405020304" pitchFamily="18" charset="0"/>
                <a:ea typeface="楷体_GB2312" pitchFamily="49" charset="-122"/>
              </a:rPr>
              <a:t>系统的特点</a:t>
            </a:r>
          </a:p>
        </p:txBody>
      </p:sp>
      <p:sp>
        <p:nvSpPr>
          <p:cNvPr id="46084" name="Rectangle 4"/>
          <p:cNvSpPr>
            <a:spLocks noChangeArrowheads="1"/>
          </p:cNvSpPr>
          <p:nvPr/>
        </p:nvSpPr>
        <p:spPr bwMode="auto">
          <a:xfrm>
            <a:off x="802888" y="1343103"/>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统一的数据管理和控制功能，并发共享能力高</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数据的安全性控制（</a:t>
            </a:r>
            <a:r>
              <a:rPr kumimoji="1" lang="en-US" altLang="zh-CN" sz="2800">
                <a:latin typeface="华文新魏" panose="02010800040101010101" pitchFamily="2" charset="-122"/>
                <a:ea typeface="宋体" panose="02010600030101010101" pitchFamily="2" charset="-122"/>
              </a:rPr>
              <a:t>Security</a:t>
            </a:r>
            <a:r>
              <a:rPr kumimoji="1" lang="zh-CN" altLang="en-US" sz="2800">
                <a:latin typeface="华文新魏" panose="02010800040101010101" pitchFamily="2" charset="-122"/>
                <a:ea typeface="宋体" panose="02010600030101010101" pitchFamily="2" charset="-122"/>
              </a:rPr>
              <a:t>）</a:t>
            </a:r>
          </a:p>
          <a:p>
            <a:pPr lvl="2" eaLnBrk="1" hangingPunct="1">
              <a:buFontTx/>
              <a:buChar char="•"/>
            </a:pPr>
            <a:r>
              <a:rPr kumimoji="1" lang="zh-CN" altLang="en-US" sz="2400">
                <a:latin typeface="华文新魏" panose="02010800040101010101" pitchFamily="2" charset="-122"/>
                <a:ea typeface="宋体" panose="02010600030101010101" pitchFamily="2" charset="-122"/>
              </a:rPr>
              <a:t>保护数据以防止不合法的使用所造成的数据泄露和破坏</a:t>
            </a:r>
          </a:p>
          <a:p>
            <a:pPr lvl="2" eaLnBrk="1" hangingPunct="1">
              <a:buFontTx/>
              <a:buChar char="•"/>
            </a:pPr>
            <a:r>
              <a:rPr kumimoji="1" lang="zh-CN" altLang="en-US" sz="2400">
                <a:latin typeface="华文新魏" panose="02010800040101010101" pitchFamily="2" charset="-122"/>
                <a:ea typeface="宋体" panose="02010600030101010101" pitchFamily="2" charset="-122"/>
              </a:rPr>
              <a:t>措施：用户标识与鉴定，存取控制</a:t>
            </a:r>
            <a:endParaRPr kumimoji="1" lang="zh-CN" altLang="zh-CN" sz="2400">
              <a:latin typeface="华文新魏" panose="02010800040101010101" pitchFamily="2" charset="-122"/>
              <a:ea typeface="宋体" panose="02010600030101010101" pitchFamily="2" charset="-122"/>
            </a:endParaRP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数据的完整性控制（</a:t>
            </a:r>
            <a:r>
              <a:rPr kumimoji="1" lang="en-US" altLang="zh-CN" sz="2800">
                <a:latin typeface="华文新魏" panose="02010800040101010101" pitchFamily="2" charset="-122"/>
                <a:ea typeface="宋体" panose="02010600030101010101" pitchFamily="2" charset="-122"/>
              </a:rPr>
              <a:t>Integrity</a:t>
            </a:r>
            <a:r>
              <a:rPr kumimoji="1" lang="zh-CN" altLang="en-US" sz="2800">
                <a:latin typeface="华文新魏" panose="02010800040101010101" pitchFamily="2" charset="-122"/>
                <a:ea typeface="宋体" panose="02010600030101010101" pitchFamily="2" charset="-122"/>
              </a:rPr>
              <a:t>）</a:t>
            </a:r>
          </a:p>
          <a:p>
            <a:pPr lvl="2" eaLnBrk="1" hangingPunct="1">
              <a:buFontTx/>
              <a:buChar char="•"/>
            </a:pPr>
            <a:r>
              <a:rPr kumimoji="1" lang="zh-CN" altLang="en-US" sz="2400">
                <a:latin typeface="华文新魏" panose="02010800040101010101" pitchFamily="2" charset="-122"/>
                <a:ea typeface="宋体" panose="02010600030101010101" pitchFamily="2" charset="-122"/>
              </a:rPr>
              <a:t>数据的正确性、有效性、相容性</a:t>
            </a:r>
          </a:p>
          <a:p>
            <a:pPr lvl="2" eaLnBrk="1" hangingPunct="1">
              <a:buFontTx/>
              <a:buChar char="•"/>
            </a:pPr>
            <a:r>
              <a:rPr kumimoji="1" lang="zh-CN" altLang="en-US" sz="2400">
                <a:latin typeface="华文新魏" panose="02010800040101010101" pitchFamily="2" charset="-122"/>
                <a:ea typeface="宋体" panose="02010600030101010101" pitchFamily="2" charset="-122"/>
              </a:rPr>
              <a:t>措施：完整性约束条件定义和检查</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并发控制（</a:t>
            </a:r>
            <a:r>
              <a:rPr kumimoji="1" lang="en-US" altLang="zh-CN" sz="2800">
                <a:latin typeface="华文新魏" panose="02010800040101010101" pitchFamily="2" charset="-122"/>
                <a:ea typeface="宋体" panose="02010600030101010101" pitchFamily="2" charset="-122"/>
              </a:rPr>
              <a:t>Concurrency</a:t>
            </a:r>
            <a:r>
              <a:rPr kumimoji="1" lang="zh-CN" altLang="en-US" sz="2800">
                <a:latin typeface="华文新魏" panose="02010800040101010101" pitchFamily="2" charset="-122"/>
                <a:ea typeface="宋体" panose="02010600030101010101" pitchFamily="2" charset="-122"/>
              </a:rPr>
              <a:t>）</a:t>
            </a:r>
          </a:p>
          <a:p>
            <a:pPr lvl="2" eaLnBrk="1" hangingPunct="1">
              <a:buFontTx/>
              <a:buChar char="•"/>
            </a:pPr>
            <a:r>
              <a:rPr kumimoji="1" lang="zh-CN" altLang="en-US" sz="2400">
                <a:latin typeface="华文新魏" panose="02010800040101010101" pitchFamily="2" charset="-122"/>
                <a:ea typeface="宋体" panose="02010600030101010101" pitchFamily="2" charset="-122"/>
              </a:rPr>
              <a:t>对多用户的并发操作加以控制、协调，防止其互相干扰而得到错误的结果并使数据库完整性遭到破坏</a:t>
            </a:r>
          </a:p>
          <a:p>
            <a:pPr lvl="2" eaLnBrk="1" hangingPunct="1">
              <a:buFontTx/>
              <a:buChar char="•"/>
            </a:pPr>
            <a:r>
              <a:rPr kumimoji="1" lang="zh-CN" altLang="en-US" sz="2400">
                <a:latin typeface="华文新魏" panose="02010800040101010101" pitchFamily="2" charset="-122"/>
                <a:ea typeface="宋体" panose="02010600030101010101" pitchFamily="2" charset="-122"/>
              </a:rPr>
              <a:t>措施：封锁</a:t>
            </a:r>
          </a:p>
        </p:txBody>
      </p:sp>
    </p:spTree>
    <p:extLst>
      <p:ext uri="{BB962C8B-B14F-4D97-AF65-F5344CB8AC3E}">
        <p14:creationId xmlns:p14="http://schemas.microsoft.com/office/powerpoint/2010/main" val="1710707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8644" y="305729"/>
            <a:ext cx="69977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1.1.2 </a:t>
            </a:r>
            <a:r>
              <a:rPr lang="zh-CN" altLang="en-US" dirty="0"/>
              <a:t>数据管理技术的产生和发展</a:t>
            </a:r>
            <a:r>
              <a:rPr lang="en-US" altLang="zh-CN" dirty="0"/>
              <a:t>(</a:t>
            </a:r>
            <a:r>
              <a:rPr lang="zh-CN" altLang="en-US" dirty="0"/>
              <a:t>续</a:t>
            </a:r>
            <a:r>
              <a:rPr lang="en-US" altLang="zh-CN" dirty="0"/>
              <a:t>)</a:t>
            </a:r>
          </a:p>
        </p:txBody>
      </p:sp>
      <p:sp>
        <p:nvSpPr>
          <p:cNvPr id="47107" name="Text Box 3"/>
          <p:cNvSpPr txBox="1">
            <a:spLocks noChangeArrowheads="1"/>
          </p:cNvSpPr>
          <p:nvPr/>
        </p:nvSpPr>
        <p:spPr bwMode="auto">
          <a:xfrm>
            <a:off x="5084569" y="798861"/>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200">
                <a:solidFill>
                  <a:srgbClr val="FF3300"/>
                </a:solidFill>
                <a:latin typeface="宋体" panose="02010600030101010101" pitchFamily="2" charset="-122"/>
                <a:ea typeface="楷体_GB2312" pitchFamily="49" charset="-122"/>
              </a:rPr>
              <a:t>━</a:t>
            </a:r>
            <a:r>
              <a:rPr kumimoji="1" lang="zh-CN" altLang="en-US" sz="3200">
                <a:solidFill>
                  <a:srgbClr val="FF3300"/>
                </a:solidFill>
                <a:latin typeface="宋体" panose="02010600030101010101" pitchFamily="2" charset="-122"/>
                <a:ea typeface="楷体_GB2312" pitchFamily="49" charset="-122"/>
              </a:rPr>
              <a:t>数据库</a:t>
            </a:r>
            <a:r>
              <a:rPr kumimoji="1" lang="zh-CN" altLang="en-US" sz="3200">
                <a:solidFill>
                  <a:srgbClr val="FF3300"/>
                </a:solidFill>
                <a:latin typeface="Times New Roman" panose="02020603050405020304" pitchFamily="18" charset="0"/>
                <a:ea typeface="楷体_GB2312" pitchFamily="49" charset="-122"/>
              </a:rPr>
              <a:t>系统的特点</a:t>
            </a:r>
          </a:p>
        </p:txBody>
      </p:sp>
      <p:sp>
        <p:nvSpPr>
          <p:cNvPr id="47108" name="Rectangle 4"/>
          <p:cNvSpPr>
            <a:spLocks noChangeArrowheads="1"/>
          </p:cNvSpPr>
          <p:nvPr/>
        </p:nvSpPr>
        <p:spPr bwMode="auto">
          <a:xfrm>
            <a:off x="858644" y="1421161"/>
            <a:ext cx="86868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统一的数据控制功能，数据共享程度高（续）</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数据库恢复（</a:t>
            </a:r>
            <a:r>
              <a:rPr kumimoji="1" lang="en-US" altLang="zh-CN" sz="2800">
                <a:latin typeface="华文新魏" panose="02010800040101010101" pitchFamily="2" charset="-122"/>
                <a:ea typeface="宋体" panose="02010600030101010101" pitchFamily="2" charset="-122"/>
              </a:rPr>
              <a:t>Recovery</a:t>
            </a:r>
            <a:r>
              <a:rPr kumimoji="1" lang="zh-CN" altLang="en-US" sz="2800">
                <a:latin typeface="华文新魏" panose="02010800040101010101" pitchFamily="2" charset="-122"/>
                <a:ea typeface="宋体" panose="02010600030101010101" pitchFamily="2" charset="-122"/>
              </a:rPr>
              <a:t>）</a:t>
            </a:r>
          </a:p>
          <a:p>
            <a:pPr lvl="2" eaLnBrk="1" hangingPunct="1">
              <a:buFontTx/>
              <a:buChar char="•"/>
            </a:pPr>
            <a:r>
              <a:rPr kumimoji="1" lang="zh-CN" altLang="en-US" sz="2400">
                <a:latin typeface="华文新魏" panose="02010800040101010101" pitchFamily="2" charset="-122"/>
                <a:ea typeface="宋体" panose="02010600030101010101" pitchFamily="2" charset="-122"/>
              </a:rPr>
              <a:t>把数据库从错误状态恢复到某一已知的正确状态</a:t>
            </a:r>
            <a:r>
              <a:rPr kumimoji="1" lang="en-US" altLang="zh-CN" sz="2400">
                <a:latin typeface="华文新魏" panose="02010800040101010101" pitchFamily="2" charset="-122"/>
                <a:ea typeface="宋体" panose="02010600030101010101" pitchFamily="2" charset="-122"/>
              </a:rPr>
              <a:t>(</a:t>
            </a:r>
            <a:r>
              <a:rPr kumimoji="1" lang="zh-CN" altLang="en-US" sz="2400">
                <a:latin typeface="华文新魏" panose="02010800040101010101" pitchFamily="2" charset="-122"/>
                <a:ea typeface="宋体" panose="02010600030101010101" pitchFamily="2" charset="-122"/>
              </a:rPr>
              <a:t>亦称一致性状态或完整性状态</a:t>
            </a:r>
            <a:r>
              <a:rPr kumimoji="1" lang="en-US" altLang="zh-CN" sz="2400">
                <a:latin typeface="华文新魏" panose="02010800040101010101" pitchFamily="2" charset="-122"/>
                <a:ea typeface="宋体" panose="02010600030101010101" pitchFamily="2" charset="-122"/>
              </a:rPr>
              <a:t>) </a:t>
            </a:r>
          </a:p>
          <a:p>
            <a:pPr lvl="2" eaLnBrk="1" hangingPunct="1">
              <a:buFontTx/>
              <a:buChar char="•"/>
            </a:pPr>
            <a:r>
              <a:rPr kumimoji="1" lang="zh-CN" altLang="en-US" sz="2400">
                <a:latin typeface="华文新魏" panose="02010800040101010101" pitchFamily="2" charset="-122"/>
                <a:ea typeface="宋体" panose="02010600030101010101" pitchFamily="2" charset="-122"/>
              </a:rPr>
              <a:t>措施：转储，镜像，日志</a:t>
            </a:r>
            <a:endParaRPr kumimoji="1" lang="zh-CN" altLang="zh-CN" sz="2400">
              <a:latin typeface="华文新魏" panose="02010800040101010101" pitchFamily="2" charset="-122"/>
              <a:ea typeface="宋体" panose="02010600030101010101" pitchFamily="2" charset="-122"/>
            </a:endParaRPr>
          </a:p>
        </p:txBody>
      </p:sp>
    </p:spTree>
    <p:extLst>
      <p:ext uri="{BB962C8B-B14F-4D97-AF65-F5344CB8AC3E}">
        <p14:creationId xmlns:p14="http://schemas.microsoft.com/office/powerpoint/2010/main" val="810724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85022" y="455844"/>
            <a:ext cx="257314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zh-CN" altLang="en-US" dirty="0"/>
              <a:t>第一章   绪论</a:t>
            </a:r>
          </a:p>
        </p:txBody>
      </p:sp>
      <p:sp>
        <p:nvSpPr>
          <p:cNvPr id="48131" name="Text Box 3"/>
          <p:cNvSpPr txBox="1">
            <a:spLocks noChangeArrowheads="1"/>
          </p:cNvSpPr>
          <p:nvPr/>
        </p:nvSpPr>
        <p:spPr bwMode="auto">
          <a:xfrm>
            <a:off x="1585022" y="1708227"/>
            <a:ext cx="45910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600">
                <a:latin typeface="Arial Narrow" panose="020B0606020202030204" pitchFamily="34" charset="0"/>
                <a:ea typeface="楷体_GB2312" pitchFamily="49" charset="-122"/>
              </a:rPr>
              <a:t>1.1</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数据库系统概述</a:t>
            </a:r>
          </a:p>
          <a:p>
            <a:pPr eaLnBrk="1" hangingPunct="1"/>
            <a:r>
              <a:rPr kumimoji="1" lang="en-US" altLang="zh-CN" sz="3600">
                <a:latin typeface="Arial Narrow" panose="020B0606020202030204" pitchFamily="34" charset="0"/>
                <a:ea typeface="楷体_GB2312" pitchFamily="49" charset="-122"/>
              </a:rPr>
              <a:t>1.2</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数据模型</a:t>
            </a:r>
          </a:p>
          <a:p>
            <a:pPr eaLnBrk="1" hangingPunct="1"/>
            <a:r>
              <a:rPr kumimoji="1" lang="en-US" altLang="zh-CN" sz="3600">
                <a:latin typeface="Arial Narrow" panose="020B0606020202030204" pitchFamily="34" charset="0"/>
                <a:ea typeface="楷体_GB2312" pitchFamily="49" charset="-122"/>
              </a:rPr>
              <a:t>1.3</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数据库系统结构</a:t>
            </a:r>
          </a:p>
          <a:p>
            <a:pPr eaLnBrk="1" hangingPunct="1"/>
            <a:r>
              <a:rPr kumimoji="1" lang="en-US" altLang="zh-CN" sz="3600">
                <a:latin typeface="Arial Narrow" panose="020B0606020202030204" pitchFamily="34" charset="0"/>
                <a:ea typeface="楷体_GB2312" pitchFamily="49" charset="-122"/>
              </a:rPr>
              <a:t>1.4</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数据库系统的组成</a:t>
            </a:r>
          </a:p>
          <a:p>
            <a:pPr eaLnBrk="1" hangingPunct="1"/>
            <a:r>
              <a:rPr kumimoji="1" lang="en-US" altLang="zh-CN" sz="3600">
                <a:latin typeface="Arial Narrow" panose="020B0606020202030204" pitchFamily="34" charset="0"/>
                <a:ea typeface="楷体_GB2312" pitchFamily="49" charset="-122"/>
              </a:rPr>
              <a:t>1.5</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数据库访问过程</a:t>
            </a:r>
          </a:p>
          <a:p>
            <a:pPr eaLnBrk="1" hangingPunct="1"/>
            <a:r>
              <a:rPr kumimoji="1" lang="en-US" altLang="zh-CN" sz="3600">
                <a:latin typeface="Arial Narrow" panose="020B0606020202030204" pitchFamily="34" charset="0"/>
                <a:ea typeface="楷体_GB2312" pitchFamily="49" charset="-122"/>
              </a:rPr>
              <a:t>1.6</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数据库系统特点</a:t>
            </a:r>
          </a:p>
          <a:p>
            <a:pPr eaLnBrk="1" hangingPunct="1"/>
            <a:r>
              <a:rPr kumimoji="1" lang="en-US" altLang="zh-CN" sz="3600">
                <a:latin typeface="Arial Narrow" panose="020B0606020202030204" pitchFamily="34" charset="0"/>
                <a:ea typeface="楷体_GB2312" pitchFamily="49" charset="-122"/>
              </a:rPr>
              <a:t>1.7</a:t>
            </a:r>
            <a:r>
              <a:rPr kumimoji="1" lang="en-US" altLang="zh-CN" sz="3600">
                <a:latin typeface="楷体_GB2312" pitchFamily="49" charset="-122"/>
                <a:ea typeface="楷体_GB2312" pitchFamily="49" charset="-122"/>
              </a:rPr>
              <a:t> </a:t>
            </a:r>
            <a:r>
              <a:rPr kumimoji="1" lang="zh-CN" altLang="en-US" sz="3600">
                <a:latin typeface="楷体_GB2312" pitchFamily="49" charset="-122"/>
                <a:ea typeface="楷体_GB2312" pitchFamily="49" charset="-122"/>
              </a:rPr>
              <a:t>小结</a:t>
            </a:r>
          </a:p>
        </p:txBody>
      </p:sp>
      <p:sp>
        <p:nvSpPr>
          <p:cNvPr id="41988" name="AutoShape 4"/>
          <p:cNvSpPr>
            <a:spLocks noChangeArrowheads="1"/>
          </p:cNvSpPr>
          <p:nvPr/>
        </p:nvSpPr>
        <p:spPr bwMode="auto">
          <a:xfrm>
            <a:off x="988122" y="2359102"/>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41989" name="Text Box 5"/>
          <p:cNvSpPr txBox="1">
            <a:spLocks noChangeArrowheads="1"/>
          </p:cNvSpPr>
          <p:nvPr/>
        </p:nvSpPr>
        <p:spPr bwMode="auto">
          <a:xfrm>
            <a:off x="1585022" y="2257502"/>
            <a:ext cx="6248400" cy="641350"/>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3600">
                <a:solidFill>
                  <a:schemeClr val="bg1"/>
                </a:solidFill>
                <a:latin typeface="Arial Narrow" panose="020B0606020202030204" pitchFamily="34" charset="0"/>
                <a:ea typeface="楷体_GB2312" pitchFamily="49" charset="-122"/>
              </a:rPr>
              <a:t>1.2</a:t>
            </a:r>
            <a:r>
              <a:rPr kumimoji="1" lang="en-US" altLang="zh-CN" sz="3600">
                <a:solidFill>
                  <a:schemeClr val="bg1"/>
                </a:solidFill>
                <a:latin typeface="楷体_GB2312" pitchFamily="49" charset="-122"/>
                <a:ea typeface="楷体_GB2312" pitchFamily="49" charset="-122"/>
              </a:rPr>
              <a:t> </a:t>
            </a:r>
            <a:r>
              <a:rPr kumimoji="1" lang="zh-CN" altLang="en-US" sz="3600">
                <a:solidFill>
                  <a:schemeClr val="bg1"/>
                </a:solidFill>
                <a:latin typeface="楷体_GB2312" pitchFamily="49" charset="-122"/>
                <a:ea typeface="楷体_GB2312" pitchFamily="49" charset="-122"/>
              </a:rPr>
              <a:t>数据模型</a:t>
            </a:r>
          </a:p>
        </p:txBody>
      </p:sp>
    </p:spTree>
    <p:extLst>
      <p:ext uri="{BB962C8B-B14F-4D97-AF65-F5344CB8AC3E}">
        <p14:creationId xmlns:p14="http://schemas.microsoft.com/office/powerpoint/2010/main" val="3707753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linds(horizontal)">
                                      <p:cBhvr>
                                        <p:cTn id="7" dur="500"/>
                                        <p:tgtEl>
                                          <p:spTgt spid="4198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slide(fromLeft)">
                                      <p:cBhvr>
                                        <p:cTn id="11"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P spid="4198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074234" y="0"/>
            <a:ext cx="4953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r>
              <a:rPr lang="en-US" altLang="zh-CN" dirty="0"/>
              <a:t>(data model)</a:t>
            </a:r>
          </a:p>
        </p:txBody>
      </p:sp>
      <p:sp>
        <p:nvSpPr>
          <p:cNvPr id="49155" name="Rectangle 3"/>
          <p:cNvSpPr>
            <a:spLocks noChangeArrowheads="1"/>
          </p:cNvSpPr>
          <p:nvPr/>
        </p:nvSpPr>
        <p:spPr bwMode="auto">
          <a:xfrm>
            <a:off x="1302834" y="3276600"/>
            <a:ext cx="2209800" cy="3292475"/>
          </a:xfrm>
          <a:prstGeom prst="rect">
            <a:avLst/>
          </a:prstGeom>
          <a:gradFill rotWithShape="0">
            <a:gsLst>
              <a:gs pos="0">
                <a:srgbClr val="FFEFD1"/>
              </a:gs>
              <a:gs pos="64999">
                <a:srgbClr val="F0EBD5"/>
              </a:gs>
              <a:gs pos="100000">
                <a:srgbClr val="D1C39F"/>
              </a:gs>
            </a:gsLst>
            <a:path path="shape">
              <a:fillToRect l="50000" t="50000" r="50000" b="5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FFEFD1"/>
            </a:extrusionClr>
            <a:contourClr>
              <a:srgbClr val="FFEFD1"/>
            </a:contourClr>
          </a:sp3d>
        </p:spPr>
        <p:txBody>
          <a:bodyPr>
            <a:spAutoFit/>
            <a:flatTx/>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kumimoji="1" lang="zh-CN" altLang="en-US" sz="3200">
                <a:latin typeface="Arial Narrow" panose="020B0606020202030204" pitchFamily="34" charset="0"/>
                <a:ea typeface="隶书" panose="02010509060101010101" pitchFamily="49" charset="-122"/>
              </a:rPr>
              <a:t>数据模型</a:t>
            </a:r>
          </a:p>
          <a:p>
            <a:pPr eaLnBrk="1" hangingPunct="1">
              <a:spcBef>
                <a:spcPct val="50000"/>
              </a:spcBef>
            </a:pPr>
            <a:r>
              <a:rPr kumimoji="1" lang="zh-CN" altLang="en-US" sz="3200" b="1">
                <a:latin typeface="Times New Roman" panose="02020603050405020304" pitchFamily="18" charset="0"/>
                <a:ea typeface="宋体" panose="02010600030101010101" pitchFamily="2" charset="-122"/>
              </a:rPr>
              <a:t>数据及数据间联系的表示形式</a:t>
            </a:r>
            <a:r>
              <a:rPr kumimoji="1" lang="en-US" altLang="zh-CN" sz="3200" b="1">
                <a:latin typeface="Times New Roman" panose="02020603050405020304" pitchFamily="18" charset="0"/>
                <a:ea typeface="宋体" panose="02010600030101010101" pitchFamily="2" charset="-122"/>
              </a:rPr>
              <a:t>(</a:t>
            </a:r>
            <a:r>
              <a:rPr kumimoji="1" lang="zh-CN" altLang="en-US" sz="3200" b="1">
                <a:latin typeface="Times New Roman" panose="02020603050405020304" pitchFamily="18" charset="0"/>
                <a:ea typeface="宋体" panose="02010600030101010101" pitchFamily="2" charset="-122"/>
              </a:rPr>
              <a:t>现实世界的模拟</a:t>
            </a:r>
            <a:r>
              <a:rPr kumimoji="1" lang="en-US" altLang="zh-CN" sz="3200" b="1">
                <a:latin typeface="Times New Roman" panose="02020603050405020304" pitchFamily="18" charset="0"/>
                <a:ea typeface="宋体" panose="02010600030101010101" pitchFamily="2" charset="-122"/>
              </a:rPr>
              <a:t>)</a:t>
            </a:r>
          </a:p>
        </p:txBody>
      </p:sp>
      <p:grpSp>
        <p:nvGrpSpPr>
          <p:cNvPr id="49156" name="Group 4"/>
          <p:cNvGrpSpPr>
            <a:grpSpLocks/>
          </p:cNvGrpSpPr>
          <p:nvPr/>
        </p:nvGrpSpPr>
        <p:grpSpPr bwMode="auto">
          <a:xfrm>
            <a:off x="5112834" y="2133600"/>
            <a:ext cx="2189163" cy="4117975"/>
            <a:chOff x="2923" y="1342"/>
            <a:chExt cx="1379" cy="2594"/>
          </a:xfrm>
        </p:grpSpPr>
        <p:sp>
          <p:nvSpPr>
            <p:cNvPr id="49159" name="Oval 5"/>
            <p:cNvSpPr>
              <a:spLocks noChangeArrowheads="1"/>
            </p:cNvSpPr>
            <p:nvPr/>
          </p:nvSpPr>
          <p:spPr bwMode="auto">
            <a:xfrm>
              <a:off x="2923" y="1342"/>
              <a:ext cx="1379" cy="56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现实世界</a:t>
              </a:r>
              <a:endParaRPr kumimoji="1" lang="zh-CN" altLang="en-US" sz="2200">
                <a:latin typeface="Times New Roman" panose="02020603050405020304" pitchFamily="18" charset="0"/>
                <a:ea typeface="宋体" panose="02010600030101010101" pitchFamily="2" charset="-122"/>
              </a:endParaRPr>
            </a:p>
          </p:txBody>
        </p:sp>
        <p:sp>
          <p:nvSpPr>
            <p:cNvPr id="49160" name="Oval 6"/>
            <p:cNvSpPr>
              <a:spLocks noChangeArrowheads="1"/>
            </p:cNvSpPr>
            <p:nvPr/>
          </p:nvSpPr>
          <p:spPr bwMode="auto">
            <a:xfrm>
              <a:off x="2923" y="2356"/>
              <a:ext cx="1379" cy="56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信息世界</a:t>
              </a:r>
              <a:endParaRPr kumimoji="1" lang="zh-CN" altLang="en-US" sz="2200">
                <a:latin typeface="Times New Roman" panose="02020603050405020304" pitchFamily="18" charset="0"/>
                <a:ea typeface="宋体" panose="02010600030101010101" pitchFamily="2" charset="-122"/>
              </a:endParaRPr>
            </a:p>
          </p:txBody>
        </p:sp>
        <p:sp>
          <p:nvSpPr>
            <p:cNvPr id="49161" name="Oval 7"/>
            <p:cNvSpPr>
              <a:spLocks noChangeArrowheads="1"/>
            </p:cNvSpPr>
            <p:nvPr/>
          </p:nvSpPr>
          <p:spPr bwMode="auto">
            <a:xfrm>
              <a:off x="2923" y="3370"/>
              <a:ext cx="1379" cy="566"/>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计算机世界</a:t>
              </a:r>
              <a:endParaRPr kumimoji="1" lang="zh-CN" altLang="en-US" sz="2200">
                <a:latin typeface="Times New Roman" panose="02020603050405020304" pitchFamily="18" charset="0"/>
                <a:ea typeface="宋体" panose="02010600030101010101" pitchFamily="2" charset="-122"/>
              </a:endParaRPr>
            </a:p>
          </p:txBody>
        </p:sp>
        <p:sp>
          <p:nvSpPr>
            <p:cNvPr id="49162" name="Freeform 8"/>
            <p:cNvSpPr>
              <a:spLocks/>
            </p:cNvSpPr>
            <p:nvPr/>
          </p:nvSpPr>
          <p:spPr bwMode="auto">
            <a:xfrm>
              <a:off x="3535" y="1904"/>
              <a:ext cx="153" cy="450"/>
            </a:xfrm>
            <a:custGeom>
              <a:avLst/>
              <a:gdLst>
                <a:gd name="T0" fmla="*/ 0 w 153"/>
                <a:gd name="T1" fmla="*/ 338 h 450"/>
                <a:gd name="T2" fmla="*/ 39 w 153"/>
                <a:gd name="T3" fmla="*/ 338 h 450"/>
                <a:gd name="T4" fmla="*/ 39 w 153"/>
                <a:gd name="T5" fmla="*/ 0 h 450"/>
                <a:gd name="T6" fmla="*/ 114 w 153"/>
                <a:gd name="T7" fmla="*/ 0 h 450"/>
                <a:gd name="T8" fmla="*/ 114 w 153"/>
                <a:gd name="T9" fmla="*/ 338 h 450"/>
                <a:gd name="T10" fmla="*/ 153 w 153"/>
                <a:gd name="T11" fmla="*/ 338 h 450"/>
                <a:gd name="T12" fmla="*/ 75 w 153"/>
                <a:gd name="T13" fmla="*/ 450 h 450"/>
                <a:gd name="T14" fmla="*/ 0 w 153"/>
                <a:gd name="T15" fmla="*/ 338 h 450"/>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0"/>
                <a:gd name="T26" fmla="*/ 153 w 153"/>
                <a:gd name="T27" fmla="*/ 450 h 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0">
                  <a:moveTo>
                    <a:pt x="0" y="338"/>
                  </a:moveTo>
                  <a:lnTo>
                    <a:pt x="39" y="338"/>
                  </a:lnTo>
                  <a:lnTo>
                    <a:pt x="39" y="0"/>
                  </a:lnTo>
                  <a:lnTo>
                    <a:pt x="114" y="0"/>
                  </a:lnTo>
                  <a:lnTo>
                    <a:pt x="114" y="338"/>
                  </a:lnTo>
                  <a:lnTo>
                    <a:pt x="153" y="338"/>
                  </a:lnTo>
                  <a:lnTo>
                    <a:pt x="75" y="450"/>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p>
              <a:endParaRPr lang="zh-CN" altLang="en-US"/>
            </a:p>
          </p:txBody>
        </p:sp>
        <p:sp>
          <p:nvSpPr>
            <p:cNvPr id="49163" name="Freeform 9"/>
            <p:cNvSpPr>
              <a:spLocks/>
            </p:cNvSpPr>
            <p:nvPr/>
          </p:nvSpPr>
          <p:spPr bwMode="auto">
            <a:xfrm>
              <a:off x="3535" y="2918"/>
              <a:ext cx="153" cy="451"/>
            </a:xfrm>
            <a:custGeom>
              <a:avLst/>
              <a:gdLst>
                <a:gd name="T0" fmla="*/ 0 w 153"/>
                <a:gd name="T1" fmla="*/ 338 h 451"/>
                <a:gd name="T2" fmla="*/ 39 w 153"/>
                <a:gd name="T3" fmla="*/ 338 h 451"/>
                <a:gd name="T4" fmla="*/ 39 w 153"/>
                <a:gd name="T5" fmla="*/ 0 h 451"/>
                <a:gd name="T6" fmla="*/ 114 w 153"/>
                <a:gd name="T7" fmla="*/ 0 h 451"/>
                <a:gd name="T8" fmla="*/ 114 w 153"/>
                <a:gd name="T9" fmla="*/ 338 h 451"/>
                <a:gd name="T10" fmla="*/ 153 w 153"/>
                <a:gd name="T11" fmla="*/ 338 h 451"/>
                <a:gd name="T12" fmla="*/ 75 w 153"/>
                <a:gd name="T13" fmla="*/ 451 h 451"/>
                <a:gd name="T14" fmla="*/ 0 w 153"/>
                <a:gd name="T15" fmla="*/ 338 h 451"/>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1"/>
                <a:gd name="T26" fmla="*/ 153 w 153"/>
                <a:gd name="T27" fmla="*/ 451 h 4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1">
                  <a:moveTo>
                    <a:pt x="0" y="338"/>
                  </a:moveTo>
                  <a:lnTo>
                    <a:pt x="39" y="338"/>
                  </a:lnTo>
                  <a:lnTo>
                    <a:pt x="39" y="0"/>
                  </a:lnTo>
                  <a:lnTo>
                    <a:pt x="114" y="0"/>
                  </a:lnTo>
                  <a:lnTo>
                    <a:pt x="114" y="338"/>
                  </a:lnTo>
                  <a:lnTo>
                    <a:pt x="153" y="338"/>
                  </a:lnTo>
                  <a:lnTo>
                    <a:pt x="75" y="451"/>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p>
              <a:endParaRPr lang="zh-CN" altLang="en-US"/>
            </a:p>
          </p:txBody>
        </p:sp>
      </p:grpSp>
      <p:sp>
        <p:nvSpPr>
          <p:cNvPr id="49157" name="Rectangle 10"/>
          <p:cNvSpPr>
            <a:spLocks noChangeArrowheads="1"/>
          </p:cNvSpPr>
          <p:nvPr/>
        </p:nvSpPr>
        <p:spPr bwMode="auto">
          <a:xfrm>
            <a:off x="1099634" y="774700"/>
            <a:ext cx="5308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b="1" dirty="0">
                <a:latin typeface="Times New Roman" panose="02020603050405020304" pitchFamily="18" charset="0"/>
                <a:ea typeface="黑体" panose="02010609060101010101" pitchFamily="49" charset="-122"/>
              </a:rPr>
              <a:t>1.2.1 </a:t>
            </a:r>
            <a:r>
              <a:rPr kumimoji="1" lang="zh-CN" altLang="en-US" sz="2400" b="1" dirty="0">
                <a:latin typeface="Times New Roman" panose="02020603050405020304" pitchFamily="18" charset="0"/>
                <a:ea typeface="黑体" panose="02010609060101010101" pitchFamily="49" charset="-122"/>
              </a:rPr>
              <a:t>数据模型简介</a:t>
            </a:r>
            <a:endParaRPr kumimoji="1" lang="zh-CN" altLang="en-US" sz="2800" dirty="0">
              <a:latin typeface="华文新魏" panose="02010800040101010101" pitchFamily="2" charset="-122"/>
              <a:ea typeface="宋体" panose="02010600030101010101" pitchFamily="2" charset="-122"/>
            </a:endParaRPr>
          </a:p>
          <a:p>
            <a:pPr eaLnBrk="1" hangingPunct="1">
              <a:buFont typeface="Wingdings" panose="05000000000000000000" pitchFamily="2" charset="2"/>
              <a:buChar char="§"/>
            </a:pPr>
            <a:r>
              <a:rPr kumimoji="1" lang="zh-CN" altLang="en-US" sz="2800" dirty="0">
                <a:latin typeface="华文新魏" panose="02010800040101010101" pitchFamily="2" charset="-122"/>
                <a:ea typeface="宋体" panose="02010600030101010101" pitchFamily="2" charset="-122"/>
              </a:rPr>
              <a:t>对现实世界特征的模拟和抽象</a:t>
            </a:r>
          </a:p>
          <a:p>
            <a:pPr lvl="1" eaLnBrk="1" hangingPunct="1">
              <a:buClr>
                <a:schemeClr val="accent2"/>
              </a:buClr>
              <a:buFont typeface="Wingdings" panose="05000000000000000000" pitchFamily="2" charset="2"/>
              <a:buChar char="§"/>
            </a:pPr>
            <a:r>
              <a:rPr kumimoji="1" lang="zh-CN" altLang="en-US" sz="2400" dirty="0">
                <a:latin typeface="华文新魏" panose="02010800040101010101" pitchFamily="2" charset="-122"/>
                <a:ea typeface="宋体" panose="02010600030101010101" pitchFamily="2" charset="-122"/>
              </a:rPr>
              <a:t>真实地模拟现实世界</a:t>
            </a:r>
          </a:p>
          <a:p>
            <a:pPr lvl="1" eaLnBrk="1" hangingPunct="1">
              <a:buClr>
                <a:schemeClr val="accent2"/>
              </a:buClr>
              <a:buFont typeface="Wingdings" panose="05000000000000000000" pitchFamily="2" charset="2"/>
              <a:buChar char="§"/>
            </a:pPr>
            <a:r>
              <a:rPr kumimoji="1" lang="zh-CN" altLang="en-US" sz="2400" dirty="0">
                <a:latin typeface="华文新魏" panose="02010800040101010101" pitchFamily="2" charset="-122"/>
                <a:ea typeface="宋体" panose="02010600030101010101" pitchFamily="2" charset="-122"/>
              </a:rPr>
              <a:t>易为人所理解</a:t>
            </a:r>
          </a:p>
          <a:p>
            <a:pPr lvl="1" eaLnBrk="1" hangingPunct="1">
              <a:buClr>
                <a:schemeClr val="accent2"/>
              </a:buClr>
              <a:buFont typeface="Wingdings" panose="05000000000000000000" pitchFamily="2" charset="2"/>
              <a:buChar char="§"/>
            </a:pPr>
            <a:r>
              <a:rPr kumimoji="1" lang="zh-CN" altLang="en-US" sz="2400" dirty="0">
                <a:latin typeface="华文新魏" panose="02010800040101010101" pitchFamily="2" charset="-122"/>
                <a:ea typeface="宋体" panose="02010600030101010101" pitchFamily="2" charset="-122"/>
              </a:rPr>
              <a:t>便于计算机实现</a:t>
            </a:r>
          </a:p>
        </p:txBody>
      </p:sp>
      <p:pic>
        <p:nvPicPr>
          <p:cNvPr id="49158" name="Picture 11" descr="头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434" y="3048000"/>
            <a:ext cx="58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483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15536" y="133582"/>
            <a:ext cx="4953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grpSp>
        <p:nvGrpSpPr>
          <p:cNvPr id="50179" name="Group 3"/>
          <p:cNvGrpSpPr>
            <a:grpSpLocks/>
          </p:cNvGrpSpPr>
          <p:nvPr/>
        </p:nvGrpSpPr>
        <p:grpSpPr bwMode="auto">
          <a:xfrm>
            <a:off x="639336" y="1620953"/>
            <a:ext cx="4059238" cy="4117975"/>
            <a:chOff x="384" y="1000"/>
            <a:chExt cx="2557" cy="2594"/>
          </a:xfrm>
        </p:grpSpPr>
        <p:sp>
          <p:nvSpPr>
            <p:cNvPr id="50186" name="Oval 4"/>
            <p:cNvSpPr>
              <a:spLocks noChangeArrowheads="1"/>
            </p:cNvSpPr>
            <p:nvPr/>
          </p:nvSpPr>
          <p:spPr bwMode="auto">
            <a:xfrm>
              <a:off x="1499" y="1000"/>
              <a:ext cx="1379" cy="56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现实世界</a:t>
              </a:r>
              <a:endParaRPr kumimoji="1" lang="zh-CN" altLang="en-US" sz="2200">
                <a:latin typeface="Times New Roman" panose="02020603050405020304" pitchFamily="18" charset="0"/>
                <a:ea typeface="宋体" panose="02010600030101010101" pitchFamily="2" charset="-122"/>
              </a:endParaRPr>
            </a:p>
          </p:txBody>
        </p:sp>
        <p:sp>
          <p:nvSpPr>
            <p:cNvPr id="50187" name="Oval 5"/>
            <p:cNvSpPr>
              <a:spLocks noChangeArrowheads="1"/>
            </p:cNvSpPr>
            <p:nvPr/>
          </p:nvSpPr>
          <p:spPr bwMode="auto">
            <a:xfrm>
              <a:off x="1499" y="2014"/>
              <a:ext cx="1379" cy="56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信息世界</a:t>
              </a:r>
              <a:endParaRPr kumimoji="1" lang="zh-CN" altLang="en-US" sz="2200">
                <a:latin typeface="Times New Roman" panose="02020603050405020304" pitchFamily="18" charset="0"/>
                <a:ea typeface="宋体" panose="02010600030101010101" pitchFamily="2" charset="-122"/>
              </a:endParaRPr>
            </a:p>
          </p:txBody>
        </p:sp>
        <p:sp>
          <p:nvSpPr>
            <p:cNvPr id="50188" name="Oval 6"/>
            <p:cNvSpPr>
              <a:spLocks noChangeArrowheads="1"/>
            </p:cNvSpPr>
            <p:nvPr/>
          </p:nvSpPr>
          <p:spPr bwMode="auto">
            <a:xfrm>
              <a:off x="1499" y="3028"/>
              <a:ext cx="1379" cy="566"/>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计算机世界</a:t>
              </a:r>
              <a:endParaRPr kumimoji="1" lang="zh-CN" altLang="en-US" sz="2200">
                <a:latin typeface="Times New Roman" panose="02020603050405020304" pitchFamily="18" charset="0"/>
                <a:ea typeface="宋体" panose="02010600030101010101" pitchFamily="2" charset="-122"/>
              </a:endParaRPr>
            </a:p>
          </p:txBody>
        </p:sp>
        <p:sp>
          <p:nvSpPr>
            <p:cNvPr id="50189" name="Freeform 7"/>
            <p:cNvSpPr>
              <a:spLocks/>
            </p:cNvSpPr>
            <p:nvPr/>
          </p:nvSpPr>
          <p:spPr bwMode="auto">
            <a:xfrm>
              <a:off x="2087" y="2616"/>
              <a:ext cx="193" cy="387"/>
            </a:xfrm>
            <a:custGeom>
              <a:avLst/>
              <a:gdLst>
                <a:gd name="T0" fmla="*/ 0 w 153"/>
                <a:gd name="T1" fmla="*/ 136 h 451"/>
                <a:gd name="T2" fmla="*/ 156 w 153"/>
                <a:gd name="T3" fmla="*/ 136 h 451"/>
                <a:gd name="T4" fmla="*/ 156 w 153"/>
                <a:gd name="T5" fmla="*/ 0 h 451"/>
                <a:gd name="T6" fmla="*/ 462 w 153"/>
                <a:gd name="T7" fmla="*/ 0 h 451"/>
                <a:gd name="T8" fmla="*/ 462 w 153"/>
                <a:gd name="T9" fmla="*/ 136 h 451"/>
                <a:gd name="T10" fmla="*/ 616 w 153"/>
                <a:gd name="T11" fmla="*/ 136 h 451"/>
                <a:gd name="T12" fmla="*/ 303 w 153"/>
                <a:gd name="T13" fmla="*/ 180 h 451"/>
                <a:gd name="T14" fmla="*/ 0 w 153"/>
                <a:gd name="T15" fmla="*/ 136 h 451"/>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1"/>
                <a:gd name="T26" fmla="*/ 153 w 153"/>
                <a:gd name="T27" fmla="*/ 451 h 4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1">
                  <a:moveTo>
                    <a:pt x="0" y="338"/>
                  </a:moveTo>
                  <a:lnTo>
                    <a:pt x="39" y="338"/>
                  </a:lnTo>
                  <a:lnTo>
                    <a:pt x="39" y="0"/>
                  </a:lnTo>
                  <a:lnTo>
                    <a:pt x="114" y="0"/>
                  </a:lnTo>
                  <a:lnTo>
                    <a:pt x="114" y="338"/>
                  </a:lnTo>
                  <a:lnTo>
                    <a:pt x="153" y="338"/>
                  </a:lnTo>
                  <a:lnTo>
                    <a:pt x="75" y="451"/>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p>
              <a:endParaRPr lang="zh-CN" altLang="en-US"/>
            </a:p>
          </p:txBody>
        </p:sp>
        <p:sp>
          <p:nvSpPr>
            <p:cNvPr id="50190" name="Rectangle 8"/>
            <p:cNvSpPr>
              <a:spLocks noChangeArrowheads="1"/>
            </p:cNvSpPr>
            <p:nvPr/>
          </p:nvSpPr>
          <p:spPr bwMode="auto">
            <a:xfrm>
              <a:off x="2392" y="1640"/>
              <a:ext cx="5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概念化</a:t>
              </a:r>
              <a:endParaRPr kumimoji="1" lang="zh-CN" altLang="en-US" sz="2200">
                <a:latin typeface="Times New Roman" panose="02020603050405020304" pitchFamily="18" charset="0"/>
                <a:ea typeface="华文隶书" panose="02010800040101010101" pitchFamily="2" charset="-122"/>
              </a:endParaRPr>
            </a:p>
          </p:txBody>
        </p:sp>
        <p:sp>
          <p:nvSpPr>
            <p:cNvPr id="50191" name="Rectangle 9"/>
            <p:cNvSpPr>
              <a:spLocks noChangeArrowheads="1"/>
            </p:cNvSpPr>
            <p:nvPr/>
          </p:nvSpPr>
          <p:spPr bwMode="auto">
            <a:xfrm>
              <a:off x="2408" y="2679"/>
              <a:ext cx="5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solidFill>
                    <a:srgbClr val="000000"/>
                  </a:solidFill>
                  <a:latin typeface="宋体" panose="02010600030101010101" pitchFamily="2" charset="-122"/>
                  <a:ea typeface="华文隶书" panose="02010800040101010101" pitchFamily="2" charset="-122"/>
                </a:rPr>
                <a:t>形式化</a:t>
              </a:r>
              <a:endParaRPr kumimoji="1" lang="zh-CN" altLang="en-US" sz="2200">
                <a:latin typeface="Times New Roman" panose="02020603050405020304" pitchFamily="18" charset="0"/>
                <a:ea typeface="华文隶书" panose="02010800040101010101" pitchFamily="2" charset="-122"/>
              </a:endParaRPr>
            </a:p>
          </p:txBody>
        </p:sp>
        <p:sp>
          <p:nvSpPr>
            <p:cNvPr id="50192" name="AutoShape 10"/>
            <p:cNvSpPr>
              <a:spLocks noChangeArrowheads="1"/>
            </p:cNvSpPr>
            <p:nvPr/>
          </p:nvSpPr>
          <p:spPr bwMode="auto">
            <a:xfrm>
              <a:off x="432" y="1386"/>
              <a:ext cx="768" cy="336"/>
            </a:xfrm>
            <a:prstGeom prst="wedgeRoundRectCallout">
              <a:avLst>
                <a:gd name="adj1" fmla="val 87241"/>
                <a:gd name="adj2" fmla="val -64287"/>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latin typeface="Times New Roman" panose="02020603050405020304" pitchFamily="18" charset="0"/>
                  <a:ea typeface="华文隶书" panose="02010800040101010101" pitchFamily="2" charset="-122"/>
                </a:rPr>
                <a:t>用户</a:t>
              </a:r>
            </a:p>
          </p:txBody>
        </p:sp>
        <p:sp>
          <p:nvSpPr>
            <p:cNvPr id="50193" name="AutoShape 11"/>
            <p:cNvSpPr>
              <a:spLocks noChangeArrowheads="1"/>
            </p:cNvSpPr>
            <p:nvPr/>
          </p:nvSpPr>
          <p:spPr bwMode="auto">
            <a:xfrm>
              <a:off x="384" y="3066"/>
              <a:ext cx="864" cy="336"/>
            </a:xfrm>
            <a:prstGeom prst="wedgeRoundRectCallout">
              <a:avLst>
                <a:gd name="adj1" fmla="val 76852"/>
                <a:gd name="adj2" fmla="val 28569"/>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200">
                  <a:latin typeface="Times New Roman" panose="02020603050405020304" pitchFamily="18" charset="0"/>
                  <a:ea typeface="华文隶书" panose="02010800040101010101" pitchFamily="2" charset="-122"/>
                </a:rPr>
                <a:t>计算机</a:t>
              </a:r>
            </a:p>
          </p:txBody>
        </p:sp>
        <p:sp>
          <p:nvSpPr>
            <p:cNvPr id="50194" name="Freeform 12"/>
            <p:cNvSpPr>
              <a:spLocks/>
            </p:cNvSpPr>
            <p:nvPr/>
          </p:nvSpPr>
          <p:spPr bwMode="auto">
            <a:xfrm>
              <a:off x="2080" y="1592"/>
              <a:ext cx="193" cy="387"/>
            </a:xfrm>
            <a:custGeom>
              <a:avLst/>
              <a:gdLst>
                <a:gd name="T0" fmla="*/ 0 w 153"/>
                <a:gd name="T1" fmla="*/ 136 h 451"/>
                <a:gd name="T2" fmla="*/ 156 w 153"/>
                <a:gd name="T3" fmla="*/ 136 h 451"/>
                <a:gd name="T4" fmla="*/ 156 w 153"/>
                <a:gd name="T5" fmla="*/ 0 h 451"/>
                <a:gd name="T6" fmla="*/ 462 w 153"/>
                <a:gd name="T7" fmla="*/ 0 h 451"/>
                <a:gd name="T8" fmla="*/ 462 w 153"/>
                <a:gd name="T9" fmla="*/ 136 h 451"/>
                <a:gd name="T10" fmla="*/ 616 w 153"/>
                <a:gd name="T11" fmla="*/ 136 h 451"/>
                <a:gd name="T12" fmla="*/ 303 w 153"/>
                <a:gd name="T13" fmla="*/ 180 h 451"/>
                <a:gd name="T14" fmla="*/ 0 w 153"/>
                <a:gd name="T15" fmla="*/ 136 h 451"/>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1"/>
                <a:gd name="T26" fmla="*/ 153 w 153"/>
                <a:gd name="T27" fmla="*/ 451 h 4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1">
                  <a:moveTo>
                    <a:pt x="0" y="338"/>
                  </a:moveTo>
                  <a:lnTo>
                    <a:pt x="39" y="338"/>
                  </a:lnTo>
                  <a:lnTo>
                    <a:pt x="39" y="0"/>
                  </a:lnTo>
                  <a:lnTo>
                    <a:pt x="114" y="0"/>
                  </a:lnTo>
                  <a:lnTo>
                    <a:pt x="114" y="338"/>
                  </a:lnTo>
                  <a:lnTo>
                    <a:pt x="153" y="338"/>
                  </a:lnTo>
                  <a:lnTo>
                    <a:pt x="75" y="451"/>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p>
              <a:endParaRPr lang="zh-CN" altLang="en-US"/>
            </a:p>
          </p:txBody>
        </p:sp>
      </p:grpSp>
      <p:grpSp>
        <p:nvGrpSpPr>
          <p:cNvPr id="50180" name="Group 13"/>
          <p:cNvGrpSpPr>
            <a:grpSpLocks/>
          </p:cNvGrpSpPr>
          <p:nvPr/>
        </p:nvGrpSpPr>
        <p:grpSpPr bwMode="auto">
          <a:xfrm>
            <a:off x="5401836" y="1303453"/>
            <a:ext cx="3352800" cy="4876800"/>
            <a:chOff x="3384" y="800"/>
            <a:chExt cx="2112" cy="3072"/>
          </a:xfrm>
        </p:grpSpPr>
        <p:sp>
          <p:nvSpPr>
            <p:cNvPr id="50181" name="Oval 14"/>
            <p:cNvSpPr>
              <a:spLocks noChangeArrowheads="1"/>
            </p:cNvSpPr>
            <p:nvPr/>
          </p:nvSpPr>
          <p:spPr bwMode="auto">
            <a:xfrm>
              <a:off x="3744" y="800"/>
              <a:ext cx="1368" cy="576"/>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宋体" panose="02010600030101010101" pitchFamily="2" charset="-122"/>
                  <a:ea typeface="华文隶书" panose="02010800040101010101" pitchFamily="2" charset="-122"/>
                </a:rPr>
                <a:t>应用</a:t>
              </a:r>
              <a:endParaRPr kumimoji="1" lang="zh-CN" altLang="en-US" sz="2800">
                <a:latin typeface="Times New Roman" panose="02020603050405020304" pitchFamily="18" charset="0"/>
                <a:ea typeface="华文隶书" panose="02010800040101010101" pitchFamily="2" charset="-122"/>
              </a:endParaRPr>
            </a:p>
          </p:txBody>
        </p:sp>
        <p:sp>
          <p:nvSpPr>
            <p:cNvPr id="50182" name="Oval 15"/>
            <p:cNvSpPr>
              <a:spLocks noChangeArrowheads="1"/>
            </p:cNvSpPr>
            <p:nvPr/>
          </p:nvSpPr>
          <p:spPr bwMode="auto">
            <a:xfrm>
              <a:off x="3384" y="1900"/>
              <a:ext cx="2112" cy="676"/>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宋体" panose="02010600030101010101" pitchFamily="2" charset="-122"/>
                  <a:ea typeface="华文隶书" panose="02010800040101010101" pitchFamily="2" charset="-122"/>
                </a:rPr>
                <a:t>概念模型</a:t>
              </a:r>
              <a:endParaRPr kumimoji="1" lang="zh-CN" altLang="en-US" sz="2800">
                <a:latin typeface="Times New Roman" panose="02020603050405020304" pitchFamily="18" charset="0"/>
                <a:ea typeface="华文隶书" panose="02010800040101010101" pitchFamily="2" charset="-122"/>
              </a:endParaRPr>
            </a:p>
          </p:txBody>
        </p:sp>
        <p:sp>
          <p:nvSpPr>
            <p:cNvPr id="50183" name="Oval 16"/>
            <p:cNvSpPr>
              <a:spLocks noChangeArrowheads="1"/>
            </p:cNvSpPr>
            <p:nvPr/>
          </p:nvSpPr>
          <p:spPr bwMode="auto">
            <a:xfrm>
              <a:off x="3384" y="3100"/>
              <a:ext cx="2064" cy="772"/>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800">
                  <a:latin typeface="宋体" panose="02010600030101010101" pitchFamily="2" charset="-122"/>
                  <a:ea typeface="华文隶书" panose="02010800040101010101" pitchFamily="2" charset="-122"/>
                </a:rPr>
                <a:t>数据模型</a:t>
              </a:r>
              <a:endParaRPr kumimoji="1" lang="zh-CN" altLang="en-US" sz="2800">
                <a:latin typeface="Times New Roman" panose="02020603050405020304" pitchFamily="18" charset="0"/>
                <a:ea typeface="华文隶书" panose="02010800040101010101" pitchFamily="2" charset="-122"/>
              </a:endParaRPr>
            </a:p>
          </p:txBody>
        </p:sp>
        <p:sp>
          <p:nvSpPr>
            <p:cNvPr id="50184" name="AutoShape 17"/>
            <p:cNvSpPr>
              <a:spLocks noChangeArrowheads="1"/>
            </p:cNvSpPr>
            <p:nvPr/>
          </p:nvSpPr>
          <p:spPr bwMode="auto">
            <a:xfrm>
              <a:off x="4264" y="1456"/>
              <a:ext cx="312" cy="384"/>
            </a:xfrm>
            <a:prstGeom prst="downArrow">
              <a:avLst>
                <a:gd name="adj1" fmla="val 50000"/>
                <a:gd name="adj2" fmla="val 30769"/>
              </a:avLst>
            </a:prstGeom>
            <a:gradFill rotWithShape="0">
              <a:gsLst>
                <a:gs pos="0">
                  <a:srgbClr val="00FF00"/>
                </a:gs>
                <a:gs pos="100000">
                  <a:srgbClr val="99FF99"/>
                </a:gs>
              </a:gsLst>
              <a:lin ang="5400000" scaled="1"/>
            </a:gradFill>
            <a:ln w="9525">
              <a:solidFill>
                <a:schemeClr val="tx1"/>
              </a:solidFill>
              <a:miter lim="800000"/>
              <a:headEnd/>
              <a:tailEnd/>
            </a:ln>
          </p:spPr>
          <p:txBody>
            <a:bodyPr vert="eaVert"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50185" name="AutoShape 18"/>
            <p:cNvSpPr>
              <a:spLocks noChangeArrowheads="1"/>
            </p:cNvSpPr>
            <p:nvPr/>
          </p:nvSpPr>
          <p:spPr bwMode="auto">
            <a:xfrm>
              <a:off x="4272" y="2656"/>
              <a:ext cx="312" cy="384"/>
            </a:xfrm>
            <a:prstGeom prst="downArrow">
              <a:avLst>
                <a:gd name="adj1" fmla="val 50000"/>
                <a:gd name="adj2" fmla="val 30769"/>
              </a:avLst>
            </a:prstGeom>
            <a:gradFill rotWithShape="0">
              <a:gsLst>
                <a:gs pos="0">
                  <a:srgbClr val="00FF00"/>
                </a:gs>
                <a:gs pos="100000">
                  <a:srgbClr val="99FF99"/>
                </a:gs>
              </a:gsLst>
              <a:lin ang="5400000" scaled="1"/>
            </a:gradFill>
            <a:ln w="9525">
              <a:solidFill>
                <a:schemeClr val="tx1"/>
              </a:solidFill>
              <a:miter lim="800000"/>
              <a:headEnd/>
              <a:tailEnd/>
            </a:ln>
          </p:spPr>
          <p:txBody>
            <a:bodyPr vert="eaVert"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720058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827049" y="223025"/>
            <a:ext cx="4953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sp>
        <p:nvSpPr>
          <p:cNvPr id="51203" name="Rectangle 3"/>
          <p:cNvSpPr>
            <a:spLocks noChangeArrowheads="1"/>
          </p:cNvSpPr>
          <p:nvPr/>
        </p:nvSpPr>
        <p:spPr bwMode="auto">
          <a:xfrm>
            <a:off x="827049" y="1169020"/>
            <a:ext cx="86502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现实世界</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存在于人们头脑之外的客观世界</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例</a:t>
            </a:r>
          </a:p>
          <a:p>
            <a:pPr lvl="2" eaLnBrk="1" hangingPunct="1">
              <a:buFontTx/>
              <a:buChar char="•"/>
            </a:pPr>
            <a:r>
              <a:rPr kumimoji="1" lang="zh-CN" altLang="en-US" sz="2400">
                <a:latin typeface="华文新魏" panose="02010800040101010101" pitchFamily="2" charset="-122"/>
                <a:ea typeface="宋体" panose="02010600030101010101" pitchFamily="2" charset="-122"/>
              </a:rPr>
              <a:t>仓库管理中涉及的货物管理，货物、货物的进出以及相应的报表、图表、表格、卡片、单据等</a:t>
            </a:r>
          </a:p>
          <a:p>
            <a:pPr eaLnBrk="1" hangingPunct="1">
              <a:buClr>
                <a:srgbClr val="FF0000"/>
              </a:buClr>
              <a:buFont typeface="Wingdings" panose="05000000000000000000" pitchFamily="2" charset="2"/>
              <a:buChar char="§"/>
            </a:pPr>
            <a:r>
              <a:rPr kumimoji="1" lang="zh-CN" altLang="en-US" sz="2800">
                <a:solidFill>
                  <a:srgbClr val="FF0000"/>
                </a:solidFill>
                <a:latin typeface="华文新魏" panose="02010800040101010101" pitchFamily="2" charset="-122"/>
                <a:ea typeface="宋体" panose="02010600030101010101" pitchFamily="2" charset="-122"/>
              </a:rPr>
              <a:t>信息世界</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现实世界在人脑中的反映</a:t>
            </a:r>
          </a:p>
          <a:p>
            <a:pPr eaLnBrk="1" hangingPunct="1">
              <a:buClr>
                <a:srgbClr val="FF0000"/>
              </a:buClr>
              <a:buFont typeface="Wingdings" panose="05000000000000000000" pitchFamily="2" charset="2"/>
              <a:buChar char="§"/>
            </a:pPr>
            <a:r>
              <a:rPr kumimoji="1" lang="zh-CN" altLang="en-US" sz="2800">
                <a:solidFill>
                  <a:srgbClr val="FF0000"/>
                </a:solidFill>
                <a:latin typeface="华文新魏" panose="02010800040101010101" pitchFamily="2" charset="-122"/>
                <a:ea typeface="宋体" panose="02010600030101010101" pitchFamily="2" charset="-122"/>
              </a:rPr>
              <a:t>计算机世界</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信息在计算机中以数据形式存储</a:t>
            </a:r>
          </a:p>
        </p:txBody>
      </p:sp>
    </p:spTree>
    <p:extLst>
      <p:ext uri="{BB962C8B-B14F-4D97-AF65-F5344CB8AC3E}">
        <p14:creationId xmlns:p14="http://schemas.microsoft.com/office/powerpoint/2010/main" val="2002954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82083" y="223025"/>
            <a:ext cx="4953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sp>
        <p:nvSpPr>
          <p:cNvPr id="52227" name="Rectangle 3"/>
          <p:cNvSpPr>
            <a:spLocks noChangeArrowheads="1"/>
          </p:cNvSpPr>
          <p:nvPr/>
        </p:nvSpPr>
        <p:spPr bwMode="auto">
          <a:xfrm>
            <a:off x="682083" y="1111405"/>
            <a:ext cx="8610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dirty="0">
                <a:solidFill>
                  <a:srgbClr val="FF3300"/>
                </a:solidFill>
                <a:latin typeface="Times New Roman" panose="02020603050405020304" pitchFamily="18" charset="0"/>
                <a:ea typeface="宋体" panose="02010600030101010101" pitchFamily="2" charset="-122"/>
              </a:rPr>
              <a:t>概念模型</a:t>
            </a:r>
            <a:endParaRPr kumimoji="1" lang="zh-CN" altLang="en-US" sz="3200" dirty="0">
              <a:solidFill>
                <a:srgbClr val="FF3300"/>
              </a:solidFill>
              <a:latin typeface="Times New Roman" panose="02020603050405020304" pitchFamily="18" charset="0"/>
              <a:ea typeface="仿宋_GB2312" pitchFamily="49" charset="-122"/>
            </a:endParaRPr>
          </a:p>
          <a:p>
            <a:pPr lvl="1" eaLnBrk="1" hangingPunct="1">
              <a:buClr>
                <a:schemeClr val="accent2"/>
              </a:buClr>
              <a:buFont typeface="Wingdings" panose="05000000000000000000" pitchFamily="2" charset="2"/>
              <a:buChar char="§"/>
            </a:pPr>
            <a:r>
              <a:rPr kumimoji="1" lang="zh-CN" altLang="en-US" sz="2800" u="sng" dirty="0">
                <a:latin typeface="华文新魏" panose="02010800040101010101" pitchFamily="2" charset="-122"/>
                <a:ea typeface="宋体" panose="02010600030101010101" pitchFamily="2" charset="-122"/>
              </a:rPr>
              <a:t>按用户的观点来对数据和信息建模</a:t>
            </a:r>
          </a:p>
          <a:p>
            <a:pPr lvl="1" eaLnBrk="1" hangingPunct="1">
              <a:buClr>
                <a:schemeClr val="accent2"/>
              </a:buClr>
              <a:buFont typeface="Wingdings" panose="05000000000000000000" pitchFamily="2" charset="2"/>
              <a:buChar char="§"/>
            </a:pPr>
            <a:r>
              <a:rPr kumimoji="1" lang="zh-CN" altLang="en-US" sz="2800" dirty="0">
                <a:latin typeface="华文新魏" panose="02010800040101010101" pitchFamily="2" charset="-122"/>
                <a:ea typeface="宋体" panose="02010600030101010101" pitchFamily="2" charset="-122"/>
              </a:rPr>
              <a:t>用于组织信息世界的概念，表现从现实世界中抽象出来的事物以及它们之间的联系</a:t>
            </a:r>
          </a:p>
          <a:p>
            <a:pPr lvl="1" eaLnBrk="1" hangingPunct="1">
              <a:buClr>
                <a:schemeClr val="accent2"/>
              </a:buClr>
              <a:buFont typeface="Wingdings" panose="05000000000000000000" pitchFamily="2" charset="2"/>
              <a:buChar char="§"/>
            </a:pPr>
            <a:r>
              <a:rPr kumimoji="1" lang="zh-CN" altLang="en-US" sz="2800" dirty="0">
                <a:latin typeface="华文新魏" panose="02010800040101010101" pitchFamily="2" charset="-122"/>
                <a:ea typeface="宋体" panose="02010600030101010101" pitchFamily="2" charset="-122"/>
              </a:rPr>
              <a:t>这类模型强调其语义表达能力，概念简单、清晰，易于用户理解</a:t>
            </a:r>
          </a:p>
          <a:p>
            <a:pPr lvl="1" eaLnBrk="1" hangingPunct="1">
              <a:buClr>
                <a:schemeClr val="accent2"/>
              </a:buClr>
              <a:buFont typeface="Wingdings" panose="05000000000000000000" pitchFamily="2" charset="2"/>
              <a:buChar char="§"/>
            </a:pPr>
            <a:r>
              <a:rPr kumimoji="1" lang="zh-CN" altLang="en-US" sz="2800" dirty="0">
                <a:latin typeface="华文新魏" panose="02010800040101010101" pitchFamily="2" charset="-122"/>
                <a:ea typeface="宋体" panose="02010600030101010101" pitchFamily="2" charset="-122"/>
              </a:rPr>
              <a:t>它是现实世界到信息世界的抽象，是用户与数据库设计人员之间进行交流的语言</a:t>
            </a:r>
          </a:p>
          <a:p>
            <a:pPr lvl="1" eaLnBrk="1" hangingPunct="1">
              <a:buClr>
                <a:schemeClr val="accent2"/>
              </a:buClr>
              <a:buFont typeface="Wingdings" panose="05000000000000000000" pitchFamily="2" charset="2"/>
              <a:buChar char="§"/>
            </a:pPr>
            <a:r>
              <a:rPr kumimoji="1" lang="zh-CN" altLang="en-US" sz="2800" dirty="0">
                <a:latin typeface="华文新魏" panose="02010800040101010101" pitchFamily="2" charset="-122"/>
                <a:ea typeface="宋体" panose="02010600030101010101" pitchFamily="2" charset="-122"/>
              </a:rPr>
              <a:t>如</a:t>
            </a:r>
            <a:r>
              <a:rPr kumimoji="1" lang="en-US" altLang="zh-CN" sz="2800" dirty="0">
                <a:solidFill>
                  <a:schemeClr val="accent2"/>
                </a:solidFill>
                <a:latin typeface="华文新魏" panose="02010800040101010101" pitchFamily="2" charset="-122"/>
                <a:ea typeface="宋体" panose="02010600030101010101" pitchFamily="2" charset="-122"/>
              </a:rPr>
              <a:t>E-R(</a:t>
            </a:r>
            <a:r>
              <a:rPr kumimoji="1" lang="zh-CN" altLang="en-US" sz="2800" b="1" dirty="0">
                <a:solidFill>
                  <a:schemeClr val="accent2"/>
                </a:solidFill>
                <a:latin typeface="华文新魏" panose="02010800040101010101" pitchFamily="2" charset="-122"/>
                <a:ea typeface="宋体" panose="02010600030101010101" pitchFamily="2" charset="-122"/>
              </a:rPr>
              <a:t>实体</a:t>
            </a:r>
            <a:r>
              <a:rPr kumimoji="1" lang="en-US" altLang="zh-CN" sz="2800" b="1" dirty="0">
                <a:solidFill>
                  <a:schemeClr val="accent2"/>
                </a:solidFill>
                <a:latin typeface="华文新魏" panose="02010800040101010101" pitchFamily="2" charset="-122"/>
                <a:ea typeface="宋体" panose="02010600030101010101" pitchFamily="2" charset="-122"/>
              </a:rPr>
              <a:t>-</a:t>
            </a:r>
            <a:r>
              <a:rPr kumimoji="1" lang="zh-CN" altLang="en-US" sz="2800" b="1" dirty="0">
                <a:solidFill>
                  <a:schemeClr val="accent2"/>
                </a:solidFill>
                <a:latin typeface="华文新魏" panose="02010800040101010101" pitchFamily="2" charset="-122"/>
                <a:ea typeface="宋体" panose="02010600030101010101" pitchFamily="2" charset="-122"/>
              </a:rPr>
              <a:t>联系模型</a:t>
            </a:r>
            <a:r>
              <a:rPr kumimoji="1" lang="en-US" altLang="zh-CN" sz="2800" dirty="0">
                <a:solidFill>
                  <a:schemeClr val="accent2"/>
                </a:solidFill>
                <a:latin typeface="华文新魏" panose="02010800040101010101" pitchFamily="2" charset="-122"/>
                <a:ea typeface="宋体" panose="02010600030101010101" pitchFamily="2" charset="-122"/>
              </a:rPr>
              <a:t>)</a:t>
            </a:r>
            <a:r>
              <a:rPr kumimoji="1" lang="zh-CN" altLang="en-US" sz="2800" dirty="0">
                <a:latin typeface="华文新魏" panose="02010800040101010101" pitchFamily="2" charset="-122"/>
                <a:ea typeface="宋体" panose="02010600030101010101" pitchFamily="2" charset="-122"/>
              </a:rPr>
              <a:t>模型</a:t>
            </a:r>
          </a:p>
        </p:txBody>
      </p:sp>
    </p:spTree>
    <p:extLst>
      <p:ext uri="{BB962C8B-B14F-4D97-AF65-F5344CB8AC3E}">
        <p14:creationId xmlns:p14="http://schemas.microsoft.com/office/powerpoint/2010/main" val="305756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63949" y="245327"/>
            <a:ext cx="7772400" cy="692150"/>
          </a:xfrm>
        </p:spPr>
        <p:txBody>
          <a:bodyPr vert="horz" lIns="91440" tIns="45720" rIns="91440" bIns="45720" rtlCol="0" anchor="ctr">
            <a:normAutofit/>
          </a:bodyPr>
          <a:lstStyle/>
          <a:p>
            <a:r>
              <a:rPr lang="zh-CN" altLang="en-US" sz="3200" dirty="0"/>
              <a:t>教  材</a:t>
            </a:r>
          </a:p>
        </p:txBody>
      </p:sp>
      <p:sp>
        <p:nvSpPr>
          <p:cNvPr id="8195" name="Rectangle 3"/>
          <p:cNvSpPr>
            <a:spLocks noGrp="1" noChangeArrowheads="1"/>
          </p:cNvSpPr>
          <p:nvPr>
            <p:ph idx="1"/>
          </p:nvPr>
        </p:nvSpPr>
        <p:spPr bwMode="auto">
          <a:xfrm>
            <a:off x="863948" y="1081436"/>
            <a:ext cx="9506685" cy="5256213"/>
          </a:xfrm>
        </p:spPr>
        <p:txBody>
          <a:bodyPr wrap="square" numCol="1" anchor="t" anchorCtr="0" compatLnSpc="1">
            <a:prstTxWarp prst="textNoShape">
              <a:avLst/>
            </a:prstTxWarp>
            <a:normAutofit/>
          </a:bodyPr>
          <a:lstStyle/>
          <a:p>
            <a:r>
              <a:rPr lang="zh-CN" altLang="en-US" dirty="0" smtClean="0">
                <a:solidFill>
                  <a:srgbClr val="FF0000"/>
                </a:solidFill>
              </a:rPr>
              <a:t>推荐教材</a:t>
            </a:r>
            <a:endParaRPr lang="en-US" altLang="zh-CN" dirty="0" smtClean="0">
              <a:solidFill>
                <a:srgbClr val="FF0000"/>
              </a:solidFill>
            </a:endParaRPr>
          </a:p>
          <a:p>
            <a:pPr lvl="1" algn="just"/>
            <a:r>
              <a:rPr lang="zh-CN" altLang="en-US" dirty="0" smtClean="0"/>
              <a:t>冯玉才，</a:t>
            </a:r>
            <a:r>
              <a:rPr lang="en-US" altLang="zh-CN" dirty="0" smtClean="0"/>
              <a:t>《</a:t>
            </a:r>
            <a:r>
              <a:rPr lang="zh-CN" altLang="en-US" dirty="0" smtClean="0"/>
              <a:t>数据库系统基础</a:t>
            </a:r>
            <a:r>
              <a:rPr lang="en-US" altLang="zh-CN" dirty="0" smtClean="0"/>
              <a:t>》</a:t>
            </a:r>
            <a:r>
              <a:rPr lang="zh-CN" altLang="en-US" dirty="0" smtClean="0"/>
              <a:t>，华中理工大学出版社</a:t>
            </a:r>
            <a:endParaRPr lang="en-US" altLang="zh-CN" dirty="0" smtClean="0"/>
          </a:p>
          <a:p>
            <a:pPr lvl="1" algn="just"/>
            <a:r>
              <a:rPr lang="en-US" altLang="zh-CN" dirty="0" smtClean="0"/>
              <a:t>Database System Concepts</a:t>
            </a:r>
            <a:r>
              <a:rPr lang="zh-CN" altLang="en-US" dirty="0"/>
              <a:t>，</a:t>
            </a:r>
            <a:r>
              <a:rPr lang="en-US" altLang="zh-CN" dirty="0"/>
              <a:t> Abraham </a:t>
            </a:r>
            <a:r>
              <a:rPr lang="en-US" altLang="zh-CN" dirty="0" err="1"/>
              <a:t>Silberschatz</a:t>
            </a:r>
            <a:r>
              <a:rPr lang="en-US" altLang="zh-CN" dirty="0"/>
              <a:t> Professor / Henry F </a:t>
            </a:r>
            <a:r>
              <a:rPr lang="en-US" altLang="zh-CN" dirty="0" err="1"/>
              <a:t>Korth</a:t>
            </a:r>
            <a:r>
              <a:rPr lang="en-US" altLang="zh-CN" dirty="0"/>
              <a:t> / S </a:t>
            </a:r>
            <a:r>
              <a:rPr lang="en-US" altLang="zh-CN" dirty="0" err="1" smtClean="0"/>
              <a:t>Sudarshan</a:t>
            </a:r>
            <a:r>
              <a:rPr lang="zh-CN" altLang="en-US" dirty="0" smtClean="0"/>
              <a:t>，</a:t>
            </a:r>
            <a:r>
              <a:rPr lang="en-US" altLang="zh-CN" dirty="0"/>
              <a:t> McGraw-Hill Education</a:t>
            </a:r>
          </a:p>
          <a:p>
            <a:pPr marL="457200" lvl="1" indent="0" algn="just">
              <a:buNone/>
            </a:pPr>
            <a:r>
              <a:rPr lang="en-US" altLang="zh-CN" dirty="0" smtClean="0"/>
              <a:t>《</a:t>
            </a:r>
            <a:r>
              <a:rPr lang="zh-CN" altLang="en-US" dirty="0" smtClean="0"/>
              <a:t>数据库系统概念</a:t>
            </a:r>
            <a:r>
              <a:rPr lang="en-US" altLang="zh-CN" dirty="0" smtClean="0"/>
              <a:t>》</a:t>
            </a:r>
            <a:r>
              <a:rPr lang="zh-CN" altLang="en-US" dirty="0" smtClean="0"/>
              <a:t>，</a:t>
            </a:r>
            <a:r>
              <a:rPr lang="zh-CN" altLang="en-US" dirty="0"/>
              <a:t>机械工业</a:t>
            </a:r>
            <a:r>
              <a:rPr lang="zh-CN" altLang="en-US" dirty="0" smtClean="0"/>
              <a:t>出版社</a:t>
            </a:r>
            <a:endParaRPr lang="en-US" altLang="zh-CN" dirty="0" smtClean="0"/>
          </a:p>
          <a:p>
            <a:pPr lvl="1" algn="just"/>
            <a:r>
              <a:rPr lang="en-US" altLang="zh-CN" dirty="0" smtClean="0"/>
              <a:t>A First Course in Database System Jeffrey </a:t>
            </a:r>
            <a:r>
              <a:rPr lang="en-US" altLang="zh-CN" dirty="0" err="1" smtClean="0"/>
              <a:t>D.Ullman</a:t>
            </a:r>
            <a:r>
              <a:rPr lang="en-US" altLang="zh-CN" dirty="0" smtClean="0"/>
              <a:t>, Jennifer </a:t>
            </a:r>
            <a:r>
              <a:rPr lang="en-US" altLang="zh-CN" dirty="0" err="1" smtClean="0"/>
              <a:t>Widom</a:t>
            </a:r>
            <a:endParaRPr lang="en-US" altLang="zh-CN" dirty="0" smtClean="0"/>
          </a:p>
          <a:p>
            <a:pPr lvl="1" algn="just">
              <a:buFont typeface="Wingdings" panose="05000000000000000000" pitchFamily="2" charset="2"/>
              <a:buNone/>
            </a:pPr>
            <a:r>
              <a:rPr lang="en-US" altLang="zh-CN" dirty="0" smtClean="0"/>
              <a:t>《</a:t>
            </a:r>
            <a:r>
              <a:rPr lang="zh-CN" altLang="en-US" dirty="0" smtClean="0"/>
              <a:t>数据库系统基础教程</a:t>
            </a:r>
            <a:r>
              <a:rPr lang="en-US" altLang="zh-CN" dirty="0" smtClean="0"/>
              <a:t>》</a:t>
            </a:r>
            <a:r>
              <a:rPr lang="zh-CN" altLang="en-US" dirty="0" smtClean="0"/>
              <a:t>清华大学出版社</a:t>
            </a:r>
          </a:p>
          <a:p>
            <a:pPr lvl="1" algn="just"/>
            <a:r>
              <a:rPr lang="en-US" altLang="zh-CN" dirty="0" smtClean="0"/>
              <a:t>Database System Implementation   Hector Garcia-Molina, </a:t>
            </a:r>
            <a:r>
              <a:rPr lang="en-US" altLang="zh-CN" dirty="0" err="1" smtClean="0"/>
              <a:t>D.Ullman</a:t>
            </a:r>
            <a:r>
              <a:rPr lang="en-US" altLang="zh-CN" dirty="0" smtClean="0"/>
              <a:t>, Jennifer </a:t>
            </a:r>
            <a:r>
              <a:rPr lang="en-US" altLang="zh-CN" dirty="0" err="1" smtClean="0"/>
              <a:t>Widom</a:t>
            </a:r>
            <a:endParaRPr lang="en-US" altLang="zh-CN" dirty="0" smtClean="0"/>
          </a:p>
          <a:p>
            <a:pPr lvl="1">
              <a:buFont typeface="Wingdings" panose="05000000000000000000" pitchFamily="2" charset="2"/>
              <a:buNone/>
            </a:pPr>
            <a:r>
              <a:rPr lang="en-US" altLang="zh-CN" dirty="0" smtClean="0"/>
              <a:t>《</a:t>
            </a:r>
            <a:r>
              <a:rPr lang="zh-CN" altLang="en-US" dirty="0" smtClean="0"/>
              <a:t>数据库系统实现</a:t>
            </a:r>
            <a:r>
              <a:rPr lang="en-US" altLang="zh-CN" dirty="0" smtClean="0"/>
              <a:t>》 </a:t>
            </a:r>
            <a:r>
              <a:rPr lang="zh-CN" altLang="en-US" dirty="0" smtClean="0"/>
              <a:t>机械工业出版社 </a:t>
            </a:r>
          </a:p>
          <a:p>
            <a:pPr lvl="1"/>
            <a:r>
              <a:rPr lang="en-US" altLang="zh-CN" dirty="0" smtClean="0"/>
              <a:t>Transaction Processing Concepts and Techniques    Jim Gray  </a:t>
            </a:r>
          </a:p>
          <a:p>
            <a:pPr lvl="1">
              <a:buFont typeface="Wingdings" panose="05000000000000000000" pitchFamily="2" charset="2"/>
              <a:buNone/>
            </a:pPr>
            <a:r>
              <a:rPr lang="en-US" altLang="zh-CN" dirty="0" smtClean="0"/>
              <a:t>《</a:t>
            </a:r>
            <a:r>
              <a:rPr lang="zh-CN" altLang="en-US" dirty="0" smtClean="0"/>
              <a:t>事务处理－概念与技术</a:t>
            </a:r>
            <a:r>
              <a:rPr lang="en-US" altLang="zh-CN" dirty="0" smtClean="0"/>
              <a:t>》</a:t>
            </a:r>
            <a:r>
              <a:rPr lang="zh-CN" altLang="en-US" dirty="0" smtClean="0"/>
              <a:t>机械工业出版社</a:t>
            </a:r>
            <a:endParaRPr lang="en-US" altLang="zh-CN" dirty="0" smtClean="0"/>
          </a:p>
          <a:p>
            <a:pPr lvl="1">
              <a:buFont typeface="Wingdings" panose="05000000000000000000" pitchFamily="2" charset="2"/>
              <a:buNone/>
            </a:pPr>
            <a:endParaRPr lang="zh-CN" altLang="en-US" dirty="0" smtClean="0"/>
          </a:p>
          <a:p>
            <a:pPr lvl="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24886293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98809" y="256478"/>
            <a:ext cx="4953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sp>
        <p:nvSpPr>
          <p:cNvPr id="53251" name="Rectangle 3"/>
          <p:cNvSpPr>
            <a:spLocks noChangeArrowheads="1"/>
          </p:cNvSpPr>
          <p:nvPr/>
        </p:nvSpPr>
        <p:spPr bwMode="auto">
          <a:xfrm>
            <a:off x="698809" y="1111404"/>
            <a:ext cx="8991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数据模型</a:t>
            </a:r>
            <a:endParaRPr kumimoji="1" lang="zh-CN" altLang="en-US" sz="3200">
              <a:solidFill>
                <a:srgbClr val="FF3300"/>
              </a:solidFill>
              <a:latin typeface="Times New Roman" panose="02020603050405020304" pitchFamily="18" charset="0"/>
              <a:ea typeface="仿宋_GB2312" pitchFamily="49" charset="-122"/>
            </a:endParaRPr>
          </a:p>
          <a:p>
            <a:pPr lvl="1" eaLnBrk="1" hangingPunct="1">
              <a:buClr>
                <a:schemeClr val="accent2"/>
              </a:buClr>
              <a:buFont typeface="Wingdings" panose="05000000000000000000" pitchFamily="2" charset="2"/>
              <a:buChar char="§"/>
            </a:pPr>
            <a:r>
              <a:rPr kumimoji="1" lang="zh-CN" altLang="en-US" sz="2800" u="sng">
                <a:latin typeface="Times New Roman" panose="02020603050405020304" pitchFamily="18" charset="0"/>
                <a:ea typeface="宋体" panose="02010600030101010101" pitchFamily="2" charset="-122"/>
              </a:rPr>
              <a:t>从计算机实现的观点来对数据建模</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是信息世界中的概念和联系在计算机世界中的表示方法</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一般有严格的形式化定义，以便于在计算机上实现</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如层次模型、网状模型、</a:t>
            </a:r>
            <a:r>
              <a:rPr kumimoji="1" lang="zh-CN" altLang="en-US" sz="2800" b="1">
                <a:solidFill>
                  <a:schemeClr val="accent2"/>
                </a:solidFill>
                <a:latin typeface="Times New Roman" panose="02020603050405020304" pitchFamily="18" charset="0"/>
                <a:ea typeface="宋体" panose="02010600030101010101" pitchFamily="2" charset="-122"/>
              </a:rPr>
              <a:t>关系模型</a:t>
            </a:r>
            <a:r>
              <a:rPr kumimoji="1" lang="zh-CN" altLang="en-US" sz="2800">
                <a:latin typeface="Times New Roman" panose="02020603050405020304" pitchFamily="18" charset="0"/>
                <a:ea typeface="宋体" panose="02010600030101010101" pitchFamily="2" charset="-122"/>
              </a:rPr>
              <a:t>等</a:t>
            </a:r>
          </a:p>
        </p:txBody>
      </p:sp>
    </p:spTree>
    <p:extLst>
      <p:ext uri="{BB962C8B-B14F-4D97-AF65-F5344CB8AC3E}">
        <p14:creationId xmlns:p14="http://schemas.microsoft.com/office/powerpoint/2010/main" val="29435315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bwMode="auto">
          <a:xfrm>
            <a:off x="840058" y="1702961"/>
            <a:ext cx="9655098" cy="4351338"/>
          </a:xfrm>
        </p:spPr>
        <p:txBody>
          <a:bodyPr wrap="square" numCol="1" anchor="t" anchorCtr="0" compatLnSpc="1">
            <a:prstTxWarp prst="textNoShape">
              <a:avLst/>
            </a:prstTxWarp>
          </a:bodyPr>
          <a:lstStyle/>
          <a:p>
            <a:r>
              <a:rPr lang="zh-CN" altLang="en-US" dirty="0" smtClean="0">
                <a:solidFill>
                  <a:srgbClr val="FF3300"/>
                </a:solidFill>
              </a:rPr>
              <a:t>数据模型</a:t>
            </a:r>
          </a:p>
          <a:p>
            <a:pPr>
              <a:buFont typeface="Wingdings" panose="05000000000000000000" pitchFamily="2" charset="2"/>
              <a:buNone/>
            </a:pPr>
            <a:r>
              <a:rPr lang="zh-CN" altLang="en-US" dirty="0" smtClean="0">
                <a:solidFill>
                  <a:srgbClr val="FF3300"/>
                </a:solidFill>
              </a:rPr>
              <a:t>        </a:t>
            </a:r>
            <a:r>
              <a:rPr lang="zh-CN" altLang="en-US" dirty="0" smtClean="0"/>
              <a:t>数据模型是严格定义的一组概念。这些概念精确的描述了系统的静态特性、动态特性和完整性约束。</a:t>
            </a:r>
          </a:p>
        </p:txBody>
      </p:sp>
      <p:sp>
        <p:nvSpPr>
          <p:cNvPr id="54275" name="Text Box 4"/>
          <p:cNvSpPr txBox="1">
            <a:spLocks noChangeArrowheads="1"/>
          </p:cNvSpPr>
          <p:nvPr/>
        </p:nvSpPr>
        <p:spPr bwMode="auto">
          <a:xfrm>
            <a:off x="840058" y="401444"/>
            <a:ext cx="4953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spTree>
    <p:extLst>
      <p:ext uri="{BB962C8B-B14F-4D97-AF65-F5344CB8AC3E}">
        <p14:creationId xmlns:p14="http://schemas.microsoft.com/office/powerpoint/2010/main" val="16601925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21473" y="345689"/>
            <a:ext cx="5592763"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sp>
        <p:nvSpPr>
          <p:cNvPr id="55299" name="Rectangle 3"/>
          <p:cNvSpPr>
            <a:spLocks noChangeArrowheads="1"/>
          </p:cNvSpPr>
          <p:nvPr/>
        </p:nvSpPr>
        <p:spPr bwMode="auto">
          <a:xfrm>
            <a:off x="821473" y="1252654"/>
            <a:ext cx="88788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数据结构</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描述系统的静态特性，即组成数据库的对象类型</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数据本身</a:t>
            </a:r>
          </a:p>
          <a:p>
            <a:pPr lvl="2" eaLnBrk="1" hangingPunct="1">
              <a:buFontTx/>
              <a:buChar char="•"/>
            </a:pPr>
            <a:r>
              <a:rPr kumimoji="1" lang="zh-CN" altLang="en-US" sz="2400">
                <a:latin typeface="华文新魏" panose="02010800040101010101" pitchFamily="2" charset="-122"/>
                <a:ea typeface="宋体" panose="02010600030101010101" pitchFamily="2" charset="-122"/>
              </a:rPr>
              <a:t>类型、内容、性质。如</a:t>
            </a:r>
            <a:r>
              <a:rPr kumimoji="1" lang="en-US" altLang="zh-CN" sz="2400">
                <a:latin typeface="华文新魏" panose="02010800040101010101" pitchFamily="2" charset="-122"/>
                <a:ea typeface="宋体" panose="02010600030101010101" pitchFamily="2" charset="-122"/>
              </a:rPr>
              <a:t>:</a:t>
            </a:r>
            <a:r>
              <a:rPr kumimoji="1" lang="zh-CN" altLang="en-US" sz="2400" u="sng">
                <a:latin typeface="华文新魏" panose="02010800040101010101" pitchFamily="2" charset="-122"/>
                <a:ea typeface="宋体" panose="02010600030101010101" pitchFamily="2" charset="-122"/>
              </a:rPr>
              <a:t>关系模型中的域、属性，关系</a:t>
            </a:r>
            <a:r>
              <a:rPr kumimoji="1" lang="zh-CN" altLang="en-US" sz="2400">
                <a:latin typeface="华文新魏" panose="02010800040101010101" pitchFamily="2" charset="-122"/>
                <a:ea typeface="宋体" panose="02010600030101010101" pitchFamily="2" charset="-122"/>
              </a:rPr>
              <a:t>等</a:t>
            </a:r>
          </a:p>
          <a:p>
            <a:pPr lvl="1" eaLnBrk="1" hangingPunct="1">
              <a:buClr>
                <a:schemeClr val="accent2"/>
              </a:buClr>
              <a:buFont typeface="Wingdings" panose="05000000000000000000" pitchFamily="2" charset="2"/>
              <a:buChar char="§"/>
            </a:pPr>
            <a:r>
              <a:rPr kumimoji="1" lang="zh-CN" altLang="en-US" sz="2800">
                <a:latin typeface="华文新魏" panose="02010800040101010101" pitchFamily="2" charset="-122"/>
                <a:ea typeface="宋体" panose="02010600030101010101" pitchFamily="2" charset="-122"/>
              </a:rPr>
              <a:t>数据之间的联系</a:t>
            </a:r>
          </a:p>
          <a:p>
            <a:pPr lvl="2" eaLnBrk="1" hangingPunct="1">
              <a:buFontTx/>
              <a:buChar char="•"/>
            </a:pPr>
            <a:r>
              <a:rPr kumimoji="1" lang="zh-CN" altLang="en-US" sz="2400">
                <a:latin typeface="华文新魏" panose="02010800040101010101" pitchFamily="2" charset="-122"/>
                <a:ea typeface="宋体" panose="02010600030101010101" pitchFamily="2" charset="-122"/>
              </a:rPr>
              <a:t>例如</a:t>
            </a:r>
            <a:r>
              <a:rPr kumimoji="1" lang="en-US" altLang="zh-CN" sz="2400">
                <a:latin typeface="华文新魏" panose="02010800040101010101" pitchFamily="2" charset="-122"/>
                <a:ea typeface="宋体" panose="02010600030101010101" pitchFamily="2" charset="-122"/>
              </a:rPr>
              <a:t>:</a:t>
            </a:r>
            <a:r>
              <a:rPr kumimoji="1" lang="zh-CN" altLang="en-US" sz="2400" u="sng">
                <a:latin typeface="华文新魏" panose="02010800040101010101" pitchFamily="2" charset="-122"/>
                <a:ea typeface="宋体" panose="02010600030101010101" pitchFamily="2" charset="-122"/>
              </a:rPr>
              <a:t>关系模型中的外码</a:t>
            </a:r>
          </a:p>
        </p:txBody>
      </p:sp>
    </p:spTree>
    <p:extLst>
      <p:ext uri="{BB962C8B-B14F-4D97-AF65-F5344CB8AC3E}">
        <p14:creationId xmlns:p14="http://schemas.microsoft.com/office/powerpoint/2010/main" val="16599091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825191" y="334537"/>
            <a:ext cx="6096000" cy="535531"/>
          </a:xfrm>
          <a:prstGeom prst="rect">
            <a:avLst/>
          </a:prstGeom>
          <a:extLst/>
        </p:spPr>
        <p:txBody>
          <a:bodyPr vert="horz" lIns="91440" tIns="45720" rIns="91440" bIns="45720" rtlCol="0" anchor="ctr">
            <a:normAutofit/>
          </a:bodyPr>
          <a:lstStyle>
            <a:lvl1pPr fontAlgn="auto">
              <a:lnSpc>
                <a:spcPct val="90000"/>
              </a:lnSpc>
              <a:spcBef>
                <a:spcPct val="0"/>
              </a:spcBef>
              <a:spcAft>
                <a:spcPts val="0"/>
              </a:spcAft>
              <a:buNone/>
              <a:defRPr sz="3200" b="1">
                <a:latin typeface="+mj-lt"/>
                <a:ea typeface="+mj-ea"/>
                <a:cs typeface="+mj-cs"/>
              </a:defRPr>
            </a:lvl1pPr>
          </a:lstStyle>
          <a:p>
            <a:r>
              <a:rPr lang="en-US" altLang="zh-CN" dirty="0"/>
              <a:t>1.2 </a:t>
            </a:r>
            <a:r>
              <a:rPr lang="zh-CN" altLang="en-US" dirty="0"/>
              <a:t>数据模型</a:t>
            </a:r>
            <a:endParaRPr lang="en-US" altLang="zh-CN" dirty="0"/>
          </a:p>
        </p:txBody>
      </p:sp>
      <p:sp>
        <p:nvSpPr>
          <p:cNvPr id="56323" name="Rectangle 3"/>
          <p:cNvSpPr>
            <a:spLocks noChangeArrowheads="1"/>
          </p:cNvSpPr>
          <p:nvPr/>
        </p:nvSpPr>
        <p:spPr bwMode="auto">
          <a:xfrm>
            <a:off x="825191" y="1241503"/>
            <a:ext cx="85740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数据操作</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描述系统的动态特性，即对数据库中对象的实例允许执行的操作的集合，包括操作及操作规则</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一般有检索、更新（插入、删除、修改）操作</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数据模型要定义操作含义、操作符号、操作规则，以及实现操作的语言</a:t>
            </a:r>
          </a:p>
          <a:p>
            <a:pPr eaLnBrk="1" hangingPunct="1">
              <a:buFont typeface="Wingdings" panose="05000000000000000000" pitchFamily="2" charset="2"/>
              <a:buChar char="§"/>
            </a:pPr>
            <a:r>
              <a:rPr kumimoji="1" lang="zh-CN" altLang="en-US" sz="3200">
                <a:solidFill>
                  <a:srgbClr val="FF3300"/>
                </a:solidFill>
                <a:latin typeface="Times New Roman" panose="02020603050405020304" pitchFamily="18" charset="0"/>
                <a:ea typeface="宋体" panose="02010600030101010101" pitchFamily="2" charset="-122"/>
              </a:rPr>
              <a:t>数据约束</a:t>
            </a:r>
          </a:p>
          <a:p>
            <a:pPr lvl="1" eaLnBrk="1" hangingPunct="1">
              <a:buClr>
                <a:schemeClr val="accent2"/>
              </a:buClr>
              <a:buFont typeface="Wingdings" panose="05000000000000000000" pitchFamily="2" charset="2"/>
              <a:buChar char="§"/>
            </a:pPr>
            <a:r>
              <a:rPr kumimoji="1" lang="zh-CN" altLang="en-US" sz="2800">
                <a:latin typeface="Times New Roman" panose="02020603050405020304" pitchFamily="18" charset="0"/>
                <a:ea typeface="宋体" panose="02010600030101010101" pitchFamily="2" charset="-122"/>
              </a:rPr>
              <a:t>数据的约束条件是完整性规则的集合，规定数据库状态及状态变化所应满足的条件，以保证数据的正确、有效、相容</a:t>
            </a:r>
            <a:r>
              <a:rPr kumimoji="1" lang="en-US" altLang="zh-CN" sz="2800">
                <a:latin typeface="Times New Roman" panose="02020603050405020304" pitchFamily="18" charset="0"/>
                <a:ea typeface="宋体" panose="02010600030101010101" pitchFamily="2" charset="-122"/>
              </a:rPr>
              <a:t>(</a:t>
            </a:r>
            <a:r>
              <a:rPr kumimoji="1" lang="zh-CN" altLang="en-US" sz="2000">
                <a:latin typeface="Times New Roman" panose="02020603050405020304" pitchFamily="18" charset="0"/>
                <a:ea typeface="宋体" panose="02010600030101010101" pitchFamily="2" charset="-122"/>
              </a:rPr>
              <a:t>例如：工龄</a:t>
            </a:r>
            <a:r>
              <a:rPr kumimoji="1" lang="en-US" altLang="zh-CN" sz="2000">
                <a:latin typeface="Times New Roman" panose="02020603050405020304" pitchFamily="18" charset="0"/>
                <a:ea typeface="宋体" panose="02010600030101010101" pitchFamily="2" charset="-122"/>
              </a:rPr>
              <a:t>&lt;</a:t>
            </a:r>
            <a:r>
              <a:rPr kumimoji="1" lang="zh-CN" altLang="en-US" sz="2000">
                <a:latin typeface="Times New Roman" panose="02020603050405020304" pitchFamily="18" charset="0"/>
                <a:ea typeface="宋体" panose="02010600030101010101" pitchFamily="2" charset="-122"/>
              </a:rPr>
              <a:t>年龄，</a:t>
            </a:r>
            <a:r>
              <a:rPr kumimoji="1" lang="en-US" altLang="zh-CN" sz="2000">
                <a:latin typeface="Times New Roman" panose="02020603050405020304" pitchFamily="18" charset="0"/>
                <a:ea typeface="宋体" panose="02010600030101010101" pitchFamily="2" charset="-122"/>
              </a:rPr>
              <a:t>YL≤150</a:t>
            </a:r>
            <a:r>
              <a:rPr kumimoji="1" lang="zh-CN" altLang="en-US" sz="2000">
                <a:latin typeface="Times New Roman" panose="02020603050405020304" pitchFamily="18" charset="0"/>
                <a:ea typeface="宋体" panose="02010600030101010101" pitchFamily="2" charset="-122"/>
              </a:rPr>
              <a:t>。</a:t>
            </a:r>
            <a:r>
              <a:rPr kumimoji="1" lang="en-US" altLang="zh-CN" sz="280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4689290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06190" y="442331"/>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57347" name="Rectangle 3"/>
          <p:cNvSpPr>
            <a:spLocks noGrp="1" noChangeArrowheads="1"/>
          </p:cNvSpPr>
          <p:nvPr>
            <p:ph idx="1"/>
          </p:nvPr>
        </p:nvSpPr>
        <p:spPr bwMode="auto">
          <a:xfrm>
            <a:off x="1206190" y="1714113"/>
            <a:ext cx="10045390" cy="4351338"/>
          </a:xfrm>
        </p:spPr>
        <p:txBody>
          <a:bodyPr wrap="square" numCol="1" anchor="t" anchorCtr="0" compatLnSpc="1">
            <a:prstTxWarp prst="textNoShape">
              <a:avLst/>
            </a:prstTxWarp>
          </a:bodyPr>
          <a:lstStyle/>
          <a:p>
            <a:pPr algn="just">
              <a:buFont typeface="Wingdings" panose="05000000000000000000" pitchFamily="2" charset="2"/>
              <a:buNone/>
            </a:pPr>
            <a:r>
              <a:rPr lang="zh-CN" altLang="en-US" b="1" dirty="0" smtClean="0">
                <a:latin typeface="宋体" panose="02010600030101010101" pitchFamily="2" charset="-122"/>
              </a:rPr>
              <a:t>典型</a:t>
            </a:r>
            <a:r>
              <a:rPr lang="en-US" altLang="zh-CN" b="1" dirty="0" smtClean="0">
                <a:latin typeface="宋体" panose="02010600030101010101" pitchFamily="2" charset="-122"/>
              </a:rPr>
              <a:t>DM</a:t>
            </a:r>
          </a:p>
          <a:p>
            <a:pPr algn="just">
              <a:buFont typeface="Wingdings" panose="05000000000000000000" pitchFamily="2" charset="2"/>
              <a:buNone/>
            </a:pPr>
            <a:r>
              <a:rPr lang="en-US" altLang="zh-CN" sz="2000" b="1" dirty="0" smtClean="0">
                <a:latin typeface="宋体" panose="02010600030101010101" pitchFamily="2" charset="-122"/>
              </a:rPr>
              <a:t>① </a:t>
            </a:r>
            <a:r>
              <a:rPr lang="zh-CN" altLang="en-US" sz="2000" b="1" dirty="0" smtClean="0">
                <a:latin typeface="宋体" panose="02010600030101010101" pitchFamily="2" charset="-122"/>
              </a:rPr>
              <a:t>层次模型</a:t>
            </a:r>
            <a:r>
              <a:rPr lang="en-US" altLang="zh-CN" sz="2000" b="1" dirty="0" smtClean="0">
                <a:latin typeface="宋体" panose="02010600030101010101" pitchFamily="2" charset="-122"/>
              </a:rPr>
              <a:t>(Hierarchical Model)</a:t>
            </a:r>
          </a:p>
          <a:p>
            <a:pPr algn="just">
              <a:buFont typeface="Wingdings" panose="05000000000000000000" pitchFamily="2" charset="2"/>
              <a:buNone/>
            </a:pPr>
            <a:r>
              <a:rPr lang="en-US" altLang="zh-CN" sz="2000" b="1" dirty="0" smtClean="0">
                <a:latin typeface="宋体" panose="02010600030101010101" pitchFamily="2" charset="-122"/>
              </a:rPr>
              <a:t>② </a:t>
            </a:r>
            <a:r>
              <a:rPr lang="zh-CN" altLang="en-US" sz="2000" b="1" dirty="0" smtClean="0">
                <a:latin typeface="宋体" panose="02010600030101010101" pitchFamily="2" charset="-122"/>
              </a:rPr>
              <a:t>网状模型</a:t>
            </a:r>
            <a:r>
              <a:rPr lang="en-US" altLang="zh-CN" sz="2000" b="1" dirty="0" smtClean="0">
                <a:latin typeface="宋体" panose="02010600030101010101" pitchFamily="2" charset="-122"/>
              </a:rPr>
              <a:t>(Network Model)</a:t>
            </a:r>
          </a:p>
          <a:p>
            <a:pPr algn="just">
              <a:buFont typeface="Wingdings" panose="05000000000000000000" pitchFamily="2" charset="2"/>
              <a:buNone/>
            </a:pPr>
            <a:r>
              <a:rPr lang="en-US" altLang="zh-CN" sz="2000" b="1" dirty="0" smtClean="0">
                <a:latin typeface="宋体" panose="02010600030101010101" pitchFamily="2" charset="-122"/>
              </a:rPr>
              <a:t>③ </a:t>
            </a:r>
            <a:r>
              <a:rPr lang="zh-CN" altLang="en-US" sz="2000" b="1" dirty="0" smtClean="0">
                <a:latin typeface="宋体" panose="02010600030101010101" pitchFamily="2" charset="-122"/>
              </a:rPr>
              <a:t>关系模型</a:t>
            </a:r>
            <a:r>
              <a:rPr lang="en-US" altLang="zh-CN" sz="2000" b="1" dirty="0" smtClean="0">
                <a:latin typeface="宋体" panose="02010600030101010101" pitchFamily="2" charset="-122"/>
              </a:rPr>
              <a:t>(Relational Model)</a:t>
            </a:r>
          </a:p>
          <a:p>
            <a:pPr algn="just">
              <a:buFont typeface="Wingdings" panose="05000000000000000000" pitchFamily="2" charset="2"/>
              <a:buNone/>
            </a:pPr>
            <a:endParaRPr lang="en-US" altLang="zh-CN" sz="2400" b="1" dirty="0" smtClean="0">
              <a:ea typeface="黑体" panose="02010609060101010101" pitchFamily="49" charset="-122"/>
            </a:endParaRPr>
          </a:p>
          <a:p>
            <a:pPr algn="just">
              <a:buFont typeface="Wingdings" panose="05000000000000000000" pitchFamily="2" charset="2"/>
              <a:buNone/>
            </a:pPr>
            <a:r>
              <a:rPr lang="en-US" altLang="zh-CN" sz="2400" b="1" dirty="0" smtClean="0">
                <a:ea typeface="黑体" panose="02010609060101010101" pitchFamily="49" charset="-122"/>
              </a:rPr>
              <a:t>1.2.2  </a:t>
            </a:r>
            <a:r>
              <a:rPr lang="zh-CN" altLang="en-US" sz="2400" b="1" dirty="0" smtClean="0">
                <a:ea typeface="黑体" panose="02010609060101010101" pitchFamily="49" charset="-122"/>
              </a:rPr>
              <a:t>概念模型</a:t>
            </a:r>
          </a:p>
          <a:p>
            <a:pPr algn="just">
              <a:buFont typeface="Wingdings" panose="05000000000000000000" pitchFamily="2" charset="2"/>
              <a:buNone/>
            </a:pPr>
            <a:r>
              <a:rPr lang="en-US" altLang="zh-CN" sz="2000" b="1" dirty="0" smtClean="0">
                <a:latin typeface="宋体" panose="02010600030101010101" pitchFamily="2" charset="-122"/>
              </a:rPr>
              <a:t>1. </a:t>
            </a:r>
            <a:r>
              <a:rPr lang="zh-CN" altLang="en-US" sz="2000" b="1" dirty="0" smtClean="0">
                <a:latin typeface="宋体" panose="02010600030101010101" pitchFamily="2" charset="-122"/>
              </a:rPr>
              <a:t>定义</a:t>
            </a:r>
          </a:p>
          <a:p>
            <a:pPr algn="just">
              <a:buFont typeface="Wingdings" panose="05000000000000000000" pitchFamily="2" charset="2"/>
              <a:buNone/>
            </a:pPr>
            <a:r>
              <a:rPr lang="zh-CN" altLang="en-US" sz="2000" b="1" dirty="0" smtClean="0">
                <a:latin typeface="宋体" panose="02010600030101010101" pitchFamily="2" charset="-122"/>
              </a:rPr>
              <a:t>     独立于特定</a:t>
            </a:r>
            <a:r>
              <a:rPr lang="en-US" altLang="zh-CN" sz="2000" b="1" dirty="0" smtClean="0">
                <a:latin typeface="宋体" panose="02010600030101010101" pitchFamily="2" charset="-122"/>
              </a:rPr>
              <a:t>DBMS</a:t>
            </a:r>
            <a:r>
              <a:rPr lang="zh-CN" altLang="en-US" sz="2000" b="1" dirty="0" smtClean="0">
                <a:latin typeface="宋体" panose="02010600030101010101" pitchFamily="2" charset="-122"/>
              </a:rPr>
              <a:t>的现实世界的抽象模型。</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用户与</a:t>
            </a:r>
            <a:r>
              <a:rPr lang="en-US" altLang="zh-CN" sz="2000" b="1" dirty="0" smtClean="0">
                <a:latin typeface="宋体" panose="02010600030101010101" pitchFamily="2" charset="-122"/>
              </a:rPr>
              <a:t>DB</a:t>
            </a:r>
            <a:r>
              <a:rPr lang="zh-CN" altLang="en-US" sz="2000" b="1" dirty="0" smtClean="0">
                <a:latin typeface="宋体" panose="02010600030101010101" pitchFamily="2" charset="-122"/>
              </a:rPr>
              <a:t>设计人员进行交流的语言</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 </a:t>
            </a:r>
          </a:p>
        </p:txBody>
      </p:sp>
    </p:spTree>
    <p:extLst>
      <p:ext uri="{BB962C8B-B14F-4D97-AF65-F5344CB8AC3E}">
        <p14:creationId xmlns:p14="http://schemas.microsoft.com/office/powerpoint/2010/main" val="23072237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67886" y="366432"/>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58371" name="Rectangle 3"/>
          <p:cNvSpPr>
            <a:spLocks noGrp="1" noChangeArrowheads="1"/>
          </p:cNvSpPr>
          <p:nvPr>
            <p:ph idx="1"/>
          </p:nvPr>
        </p:nvSpPr>
        <p:spPr bwMode="auto">
          <a:xfrm>
            <a:off x="1206190" y="1295400"/>
            <a:ext cx="7772400" cy="4800600"/>
          </a:xfrm>
        </p:spPr>
        <p:txBody>
          <a:bodyPr wrap="square" numCol="1" anchor="t" anchorCtr="0" compatLnSpc="1">
            <a:prstTxWarp prst="textNoShape">
              <a:avLst/>
            </a:prstTxWarp>
          </a:bodyPr>
          <a:lstStyle/>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en-US" altLang="zh-CN" sz="2000" b="1" dirty="0" smtClean="0">
                <a:latin typeface="Arial" panose="020B0604020202020204" pitchFamily="34" charset="0"/>
                <a:cs typeface="Arial" panose="020B0604020202020204" pitchFamily="34" charset="0"/>
              </a:rPr>
              <a:t>2. </a:t>
            </a:r>
            <a:r>
              <a:rPr lang="zh-CN" altLang="en-US" sz="2000" b="1" dirty="0" smtClean="0">
                <a:latin typeface="Arial" panose="020B0604020202020204" pitchFamily="34" charset="0"/>
                <a:ea typeface="黑体" panose="02010609060101010101" pitchFamily="49" charset="-122"/>
              </a:rPr>
              <a:t>特点</a:t>
            </a:r>
            <a:endParaRPr lang="zh-CN" altLang="en-US"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en-US" altLang="zh-CN" sz="2000" b="1" dirty="0" smtClean="0"/>
              <a:t>1</a:t>
            </a:r>
            <a:r>
              <a:rPr lang="zh-CN" altLang="en-US" sz="2000" b="1" dirty="0" smtClean="0"/>
              <a:t>）较强语义表达能力；</a:t>
            </a:r>
          </a:p>
          <a:p>
            <a:pPr algn="just">
              <a:buFont typeface="Wingdings" panose="05000000000000000000" pitchFamily="2" charset="2"/>
              <a:buNone/>
            </a:pPr>
            <a:r>
              <a:rPr lang="en-US" altLang="zh-CN" sz="2000" b="1" dirty="0" smtClean="0"/>
              <a:t>2</a:t>
            </a:r>
            <a:r>
              <a:rPr lang="zh-CN" altLang="en-US" sz="2000" b="1" dirty="0" smtClean="0"/>
              <a:t>）便于直接表示应用语义；</a:t>
            </a:r>
          </a:p>
          <a:p>
            <a:pPr algn="just">
              <a:buFont typeface="Wingdings" panose="05000000000000000000" pitchFamily="2" charset="2"/>
              <a:buNone/>
            </a:pPr>
            <a:r>
              <a:rPr lang="en-US" altLang="zh-CN" sz="2000" b="1" dirty="0" smtClean="0"/>
              <a:t>3</a:t>
            </a:r>
            <a:r>
              <a:rPr lang="zh-CN" altLang="en-US" sz="2000" b="1" dirty="0" smtClean="0"/>
              <a:t>）简单、清晰，易于理解。</a:t>
            </a:r>
          </a:p>
        </p:txBody>
      </p:sp>
      <p:grpSp>
        <p:nvGrpSpPr>
          <p:cNvPr id="58373" name="Group 2"/>
          <p:cNvGrpSpPr>
            <a:grpSpLocks/>
          </p:cNvGrpSpPr>
          <p:nvPr/>
        </p:nvGrpSpPr>
        <p:grpSpPr bwMode="auto">
          <a:xfrm>
            <a:off x="3857277" y="1483306"/>
            <a:ext cx="1729484" cy="2363864"/>
            <a:chOff x="8497" y="8817"/>
            <a:chExt cx="1981" cy="3397"/>
          </a:xfrm>
        </p:grpSpPr>
        <p:grpSp>
          <p:nvGrpSpPr>
            <p:cNvPr id="58374" name="Group 3"/>
            <p:cNvGrpSpPr>
              <a:grpSpLocks/>
            </p:cNvGrpSpPr>
            <p:nvPr/>
          </p:nvGrpSpPr>
          <p:grpSpPr bwMode="auto">
            <a:xfrm>
              <a:off x="9581" y="9396"/>
              <a:ext cx="40" cy="306"/>
              <a:chOff x="9581" y="9396"/>
              <a:chExt cx="40" cy="306"/>
            </a:xfrm>
          </p:grpSpPr>
          <p:sp>
            <p:nvSpPr>
              <p:cNvPr id="58394" name="Line 4"/>
              <p:cNvSpPr>
                <a:spLocks noChangeShapeType="1"/>
              </p:cNvSpPr>
              <p:nvPr/>
            </p:nvSpPr>
            <p:spPr bwMode="auto">
              <a:xfrm>
                <a:off x="9601" y="9396"/>
                <a:ext cx="0"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AutoShape 5"/>
              <p:cNvSpPr>
                <a:spLocks noChangeArrowheads="1"/>
              </p:cNvSpPr>
              <p:nvPr/>
            </p:nvSpPr>
            <p:spPr bwMode="auto">
              <a:xfrm>
                <a:off x="9581" y="9589"/>
                <a:ext cx="40" cy="113"/>
              </a:xfrm>
              <a:prstGeom prst="flowChartMerge">
                <a:avLst/>
              </a:prstGeom>
              <a:solidFill>
                <a:srgbClr val="000000"/>
              </a:solidFill>
              <a:ln w="190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pSp>
        <p:grpSp>
          <p:nvGrpSpPr>
            <p:cNvPr id="58375" name="Group 6"/>
            <p:cNvGrpSpPr>
              <a:grpSpLocks/>
            </p:cNvGrpSpPr>
            <p:nvPr/>
          </p:nvGrpSpPr>
          <p:grpSpPr bwMode="auto">
            <a:xfrm>
              <a:off x="9581" y="10349"/>
              <a:ext cx="40" cy="306"/>
              <a:chOff x="9581" y="9396"/>
              <a:chExt cx="40" cy="306"/>
            </a:xfrm>
          </p:grpSpPr>
          <p:sp>
            <p:nvSpPr>
              <p:cNvPr id="58392" name="Line 7"/>
              <p:cNvSpPr>
                <a:spLocks noChangeShapeType="1"/>
              </p:cNvSpPr>
              <p:nvPr/>
            </p:nvSpPr>
            <p:spPr bwMode="auto">
              <a:xfrm>
                <a:off x="9601" y="9396"/>
                <a:ext cx="0"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AutoShape 8"/>
              <p:cNvSpPr>
                <a:spLocks noChangeArrowheads="1"/>
              </p:cNvSpPr>
              <p:nvPr/>
            </p:nvSpPr>
            <p:spPr bwMode="auto">
              <a:xfrm>
                <a:off x="9581" y="9589"/>
                <a:ext cx="40" cy="113"/>
              </a:xfrm>
              <a:prstGeom prst="flowChartMerge">
                <a:avLst/>
              </a:prstGeom>
              <a:solidFill>
                <a:srgbClr val="000000"/>
              </a:solidFill>
              <a:ln w="190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pSp>
        <p:grpSp>
          <p:nvGrpSpPr>
            <p:cNvPr id="58376" name="Group 9"/>
            <p:cNvGrpSpPr>
              <a:grpSpLocks/>
            </p:cNvGrpSpPr>
            <p:nvPr/>
          </p:nvGrpSpPr>
          <p:grpSpPr bwMode="auto">
            <a:xfrm>
              <a:off x="9581" y="10984"/>
              <a:ext cx="40" cy="306"/>
              <a:chOff x="9581" y="9396"/>
              <a:chExt cx="40" cy="306"/>
            </a:xfrm>
          </p:grpSpPr>
          <p:sp>
            <p:nvSpPr>
              <p:cNvPr id="58390" name="Line 10"/>
              <p:cNvSpPr>
                <a:spLocks noChangeShapeType="1"/>
              </p:cNvSpPr>
              <p:nvPr/>
            </p:nvSpPr>
            <p:spPr bwMode="auto">
              <a:xfrm>
                <a:off x="9601" y="9396"/>
                <a:ext cx="0"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AutoShape 11"/>
              <p:cNvSpPr>
                <a:spLocks noChangeArrowheads="1"/>
              </p:cNvSpPr>
              <p:nvPr/>
            </p:nvSpPr>
            <p:spPr bwMode="auto">
              <a:xfrm>
                <a:off x="9581" y="9589"/>
                <a:ext cx="40" cy="113"/>
              </a:xfrm>
              <a:prstGeom prst="flowChartMerge">
                <a:avLst/>
              </a:prstGeom>
              <a:solidFill>
                <a:srgbClr val="000000"/>
              </a:solidFill>
              <a:ln w="190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pSp>
        <p:sp>
          <p:nvSpPr>
            <p:cNvPr id="58377" name="Oval 12"/>
            <p:cNvSpPr>
              <a:spLocks noChangeArrowheads="1"/>
            </p:cNvSpPr>
            <p:nvPr/>
          </p:nvSpPr>
          <p:spPr bwMode="auto">
            <a:xfrm>
              <a:off x="8932" y="8817"/>
              <a:ext cx="1380" cy="576"/>
            </a:xfrm>
            <a:prstGeom prst="ellipse">
              <a:avLst/>
            </a:prstGeom>
            <a:solidFill>
              <a:srgbClr val="FFFFFF"/>
            </a:solidFill>
            <a:ln w="9525">
              <a:solidFill>
                <a:srgbClr val="00000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58378" name="Text Box 13"/>
            <p:cNvSpPr txBox="1">
              <a:spLocks noChangeArrowheads="1"/>
            </p:cNvSpPr>
            <p:nvPr/>
          </p:nvSpPr>
          <p:spPr bwMode="auto">
            <a:xfrm>
              <a:off x="9194" y="8927"/>
              <a:ext cx="85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kumimoji="1" lang="zh-CN" altLang="en-US" sz="1000">
                  <a:latin typeface="Calibri" panose="020F0502020204030204" pitchFamily="34" charset="0"/>
                  <a:ea typeface="宋体" panose="02010600030101010101" pitchFamily="2" charset="-122"/>
                </a:rPr>
                <a:t>现实世界</a:t>
              </a:r>
              <a:endParaRPr kumimoji="1" lang="zh-CN" altLang="en-US" sz="3200">
                <a:latin typeface="Times New Roman" panose="02020603050405020304" pitchFamily="18" charset="0"/>
                <a:ea typeface="宋体" panose="02010600030101010101" pitchFamily="2" charset="-122"/>
              </a:endParaRPr>
            </a:p>
          </p:txBody>
        </p:sp>
        <p:grpSp>
          <p:nvGrpSpPr>
            <p:cNvPr id="58379" name="Group 14"/>
            <p:cNvGrpSpPr>
              <a:grpSpLocks/>
            </p:cNvGrpSpPr>
            <p:nvPr/>
          </p:nvGrpSpPr>
          <p:grpSpPr bwMode="auto">
            <a:xfrm>
              <a:off x="9188" y="9729"/>
              <a:ext cx="818" cy="630"/>
              <a:chOff x="9188" y="9801"/>
              <a:chExt cx="818" cy="630"/>
            </a:xfrm>
          </p:grpSpPr>
          <p:sp>
            <p:nvSpPr>
              <p:cNvPr id="58386" name="Oval 15"/>
              <p:cNvSpPr>
                <a:spLocks noChangeArrowheads="1"/>
              </p:cNvSpPr>
              <p:nvPr/>
            </p:nvSpPr>
            <p:spPr bwMode="auto">
              <a:xfrm>
                <a:off x="9188" y="9801"/>
                <a:ext cx="818" cy="630"/>
              </a:xfrm>
              <a:prstGeom prst="ellipse">
                <a:avLst/>
              </a:prstGeom>
              <a:solidFill>
                <a:srgbClr val="FFFFFF"/>
              </a:solidFill>
              <a:ln w="9525">
                <a:solidFill>
                  <a:srgbClr val="00000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58387" name="Text Box 16"/>
              <p:cNvSpPr txBox="1">
                <a:spLocks noChangeArrowheads="1"/>
              </p:cNvSpPr>
              <p:nvPr/>
            </p:nvSpPr>
            <p:spPr bwMode="auto">
              <a:xfrm>
                <a:off x="9333" y="9846"/>
                <a:ext cx="17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000" dirty="0">
                    <a:latin typeface="Calibri" panose="020F0502020204030204" pitchFamily="34" charset="0"/>
                    <a:ea typeface="宋体" panose="02010600030101010101" pitchFamily="2" charset="-122"/>
                  </a:rPr>
                  <a:t>=</a:t>
                </a:r>
                <a:endParaRPr kumimoji="1" lang="zh-CN" altLang="zh-CN" sz="3200" dirty="0">
                  <a:latin typeface="Times New Roman" panose="02020603050405020304" pitchFamily="18" charset="0"/>
                  <a:ea typeface="宋体" panose="02010600030101010101" pitchFamily="2" charset="-122"/>
                </a:endParaRPr>
              </a:p>
            </p:txBody>
          </p:sp>
          <p:sp>
            <p:nvSpPr>
              <p:cNvPr id="58388" name="Text Box 17"/>
              <p:cNvSpPr txBox="1">
                <a:spLocks noChangeArrowheads="1"/>
              </p:cNvSpPr>
              <p:nvPr/>
            </p:nvSpPr>
            <p:spPr bwMode="auto">
              <a:xfrm>
                <a:off x="9693" y="9846"/>
                <a:ext cx="17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000">
                    <a:latin typeface="Calibri" panose="020F0502020204030204" pitchFamily="34" charset="0"/>
                    <a:ea typeface="宋体" panose="02010600030101010101" pitchFamily="2" charset="-122"/>
                  </a:rPr>
                  <a:t>=</a:t>
                </a:r>
                <a:endParaRPr kumimoji="1" lang="zh-CN" altLang="zh-CN" sz="3200">
                  <a:latin typeface="Times New Roman" panose="02020603050405020304" pitchFamily="18" charset="0"/>
                  <a:ea typeface="宋体" panose="02010600030101010101" pitchFamily="2" charset="-122"/>
                </a:endParaRPr>
              </a:p>
            </p:txBody>
          </p:sp>
          <p:sp>
            <p:nvSpPr>
              <p:cNvPr id="58389" name="Text Box 18"/>
              <p:cNvSpPr txBox="1">
                <a:spLocks noChangeArrowheads="1"/>
              </p:cNvSpPr>
              <p:nvPr/>
            </p:nvSpPr>
            <p:spPr bwMode="auto">
              <a:xfrm>
                <a:off x="9513" y="10138"/>
                <a:ext cx="17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000" dirty="0">
                    <a:latin typeface="Calibri" panose="020F0502020204030204" pitchFamily="34" charset="0"/>
                    <a:ea typeface="宋体" panose="02010600030101010101" pitchFamily="2" charset="-122"/>
                  </a:rPr>
                  <a:t>=</a:t>
                </a:r>
                <a:endParaRPr kumimoji="1" lang="zh-CN" altLang="zh-CN" sz="3200" dirty="0">
                  <a:latin typeface="Times New Roman" panose="02020603050405020304" pitchFamily="18" charset="0"/>
                  <a:ea typeface="宋体" panose="02010600030101010101" pitchFamily="2" charset="-122"/>
                </a:endParaRPr>
              </a:p>
            </p:txBody>
          </p:sp>
        </p:grpSp>
        <p:grpSp>
          <p:nvGrpSpPr>
            <p:cNvPr id="58380" name="Group 19"/>
            <p:cNvGrpSpPr>
              <a:grpSpLocks/>
            </p:cNvGrpSpPr>
            <p:nvPr/>
          </p:nvGrpSpPr>
          <p:grpSpPr bwMode="auto">
            <a:xfrm>
              <a:off x="8497" y="10650"/>
              <a:ext cx="1981" cy="436"/>
              <a:chOff x="8497" y="10682"/>
              <a:chExt cx="1981" cy="436"/>
            </a:xfrm>
          </p:grpSpPr>
          <p:sp>
            <p:nvSpPr>
              <p:cNvPr id="58384" name="Rectangle 20"/>
              <p:cNvSpPr>
                <a:spLocks noChangeArrowheads="1"/>
              </p:cNvSpPr>
              <p:nvPr/>
            </p:nvSpPr>
            <p:spPr bwMode="auto">
              <a:xfrm>
                <a:off x="8498" y="10703"/>
                <a:ext cx="1980" cy="292"/>
              </a:xfrm>
              <a:prstGeom prst="rect">
                <a:avLst/>
              </a:prstGeom>
              <a:solidFill>
                <a:srgbClr val="FFFFFF"/>
              </a:solidFill>
              <a:ln w="952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58385" name="Text Box 21"/>
              <p:cNvSpPr txBox="1">
                <a:spLocks noChangeArrowheads="1"/>
              </p:cNvSpPr>
              <p:nvPr/>
            </p:nvSpPr>
            <p:spPr bwMode="auto">
              <a:xfrm>
                <a:off x="8497" y="10682"/>
                <a:ext cx="195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kumimoji="1" lang="zh-CN" altLang="en-US" sz="1000" dirty="0">
                    <a:latin typeface="Calibri" panose="020F0502020204030204" pitchFamily="34" charset="0"/>
                    <a:ea typeface="宋体" panose="02010600030101010101" pitchFamily="2" charset="-122"/>
                  </a:rPr>
                  <a:t>信息世界  概念模型</a:t>
                </a:r>
                <a:endParaRPr kumimoji="1" lang="zh-CN" altLang="en-US" sz="3200" dirty="0">
                  <a:latin typeface="Times New Roman" panose="02020603050405020304" pitchFamily="18" charset="0"/>
                  <a:ea typeface="宋体" panose="02010600030101010101" pitchFamily="2" charset="-122"/>
                </a:endParaRPr>
              </a:p>
            </p:txBody>
          </p:sp>
        </p:grpSp>
        <p:grpSp>
          <p:nvGrpSpPr>
            <p:cNvPr id="58381" name="Group 22"/>
            <p:cNvGrpSpPr>
              <a:grpSpLocks/>
            </p:cNvGrpSpPr>
            <p:nvPr/>
          </p:nvGrpSpPr>
          <p:grpSpPr bwMode="auto">
            <a:xfrm>
              <a:off x="8753" y="11271"/>
              <a:ext cx="1712" cy="943"/>
              <a:chOff x="8497" y="10676"/>
              <a:chExt cx="1981" cy="462"/>
            </a:xfrm>
          </p:grpSpPr>
          <p:sp>
            <p:nvSpPr>
              <p:cNvPr id="58382" name="Rectangle 23"/>
              <p:cNvSpPr>
                <a:spLocks noChangeArrowheads="1"/>
              </p:cNvSpPr>
              <p:nvPr/>
            </p:nvSpPr>
            <p:spPr bwMode="auto">
              <a:xfrm>
                <a:off x="8498" y="10700"/>
                <a:ext cx="1980" cy="330"/>
              </a:xfrm>
              <a:prstGeom prst="rect">
                <a:avLst/>
              </a:prstGeom>
              <a:solidFill>
                <a:srgbClr val="FFFFFF"/>
              </a:solidFill>
              <a:ln w="952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58383" name="Text Box 24"/>
              <p:cNvSpPr txBox="1">
                <a:spLocks noChangeArrowheads="1"/>
              </p:cNvSpPr>
              <p:nvPr/>
            </p:nvSpPr>
            <p:spPr bwMode="auto">
              <a:xfrm>
                <a:off x="8497" y="10676"/>
                <a:ext cx="195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kumimoji="1" lang="zh-CN" altLang="en-US" sz="1000">
                    <a:latin typeface="Calibri" panose="020F0502020204030204" pitchFamily="34" charset="0"/>
                    <a:ea typeface="宋体" panose="02010600030101010101" pitchFamily="2" charset="-122"/>
                  </a:rPr>
                  <a:t>机器世界</a:t>
                </a:r>
                <a:endParaRPr kumimoji="1" lang="zh-CN" altLang="en-US" sz="1000">
                  <a:latin typeface="Times New Roman" panose="02020603050405020304" pitchFamily="18" charset="0"/>
                  <a:ea typeface="宋体" panose="02010600030101010101" pitchFamily="2" charset="-122"/>
                </a:endParaRPr>
              </a:p>
              <a:p>
                <a:pPr algn="ctr" eaLnBrk="1" hangingPunct="1"/>
                <a:r>
                  <a:rPr kumimoji="1" lang="zh-CN" altLang="en-US" sz="1000">
                    <a:latin typeface="Calibri" panose="020F0502020204030204" pitchFamily="34" charset="0"/>
                    <a:ea typeface="宋体" panose="02010600030101010101" pitchFamily="2" charset="-122"/>
                  </a:rPr>
                  <a:t>数据模型</a:t>
                </a:r>
                <a:r>
                  <a:rPr kumimoji="1" lang="en-US" altLang="zh-CN" sz="1000">
                    <a:latin typeface="Calibri" panose="020F0502020204030204" pitchFamily="34" charset="0"/>
                    <a:ea typeface="宋体" panose="02010600030101010101" pitchFamily="2" charset="-122"/>
                  </a:rPr>
                  <a:t>(DBMS)</a:t>
                </a:r>
                <a:endParaRPr kumimoji="1" lang="zh-CN" altLang="zh-CN" sz="3200">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002336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04747" y="440474"/>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59395" name="Rectangle 3"/>
          <p:cNvSpPr>
            <a:spLocks noGrp="1" noChangeArrowheads="1"/>
          </p:cNvSpPr>
          <p:nvPr>
            <p:ph idx="1"/>
          </p:nvPr>
        </p:nvSpPr>
        <p:spPr bwMode="auto">
          <a:xfrm>
            <a:off x="804747" y="1546846"/>
            <a:ext cx="10515600" cy="4351338"/>
          </a:xfrm>
        </p:spPr>
        <p:txBody>
          <a:bodyPr wrap="square" numCol="1" anchor="t" anchorCtr="0" compatLnSpc="1">
            <a:prstTxWarp prst="textNoShape">
              <a:avLst/>
            </a:prstTxWarp>
          </a:bodyPr>
          <a:lstStyle/>
          <a:p>
            <a:pPr algn="just">
              <a:buFont typeface="Wingdings" panose="05000000000000000000" pitchFamily="2" charset="2"/>
              <a:buNone/>
            </a:pPr>
            <a:endParaRPr lang="en-US" altLang="zh-CN"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en-US" altLang="zh-CN" sz="2000" b="1" dirty="0" smtClean="0">
                <a:latin typeface="Arial" panose="020B0604020202020204" pitchFamily="34" charset="0"/>
                <a:cs typeface="Arial" panose="020B0604020202020204" pitchFamily="34" charset="0"/>
              </a:rPr>
              <a:t>3. </a:t>
            </a:r>
            <a:r>
              <a:rPr lang="zh-CN" altLang="en-US" sz="2000" b="1" dirty="0" smtClean="0">
                <a:latin typeface="Arial" panose="020B0604020202020204" pitchFamily="34" charset="0"/>
                <a:ea typeface="黑体" panose="02010609060101010101" pitchFamily="49" charset="-122"/>
              </a:rPr>
              <a:t>信息世界概念</a:t>
            </a:r>
            <a:endParaRPr lang="zh-CN" altLang="en-US" sz="2000" b="1" dirty="0"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zh-CN" altLang="en-US" sz="2000" b="1" dirty="0" smtClean="0"/>
              <a:t>认识 </a:t>
            </a:r>
            <a:r>
              <a:rPr lang="zh-CN" altLang="en-US" sz="2000" b="1" dirty="0" smtClean="0">
                <a:sym typeface="Symbol" panose="05050102010706020507" pitchFamily="18" charset="2"/>
              </a:rPr>
              <a:t></a:t>
            </a:r>
            <a:r>
              <a:rPr lang="zh-CN" altLang="en-US" sz="2000" b="1" dirty="0" smtClean="0"/>
              <a:t> 表示 </a:t>
            </a:r>
            <a:r>
              <a:rPr lang="zh-CN" altLang="en-US" sz="2000" b="1" dirty="0" smtClean="0">
                <a:sym typeface="Symbol" panose="05050102010706020507" pitchFamily="18" charset="2"/>
              </a:rPr>
              <a:t></a:t>
            </a:r>
            <a:r>
              <a:rPr lang="zh-CN" altLang="en-US" sz="2000" b="1" dirty="0" smtClean="0"/>
              <a:t> 处理</a:t>
            </a:r>
          </a:p>
          <a:p>
            <a:pPr algn="just">
              <a:buFont typeface="Wingdings" panose="05000000000000000000" pitchFamily="2" charset="2"/>
              <a:buNone/>
            </a:pPr>
            <a:r>
              <a:rPr lang="en-US" altLang="zh-CN" sz="2000" b="1" dirty="0" smtClean="0"/>
              <a:t>1</a:t>
            </a:r>
            <a:r>
              <a:rPr lang="zh-CN" altLang="en-US" sz="2000" b="1" dirty="0" smtClean="0"/>
              <a:t>）实体</a:t>
            </a:r>
            <a:r>
              <a:rPr lang="en-US" altLang="zh-CN" sz="2000" b="1" dirty="0" smtClean="0"/>
              <a:t>(entity)</a:t>
            </a:r>
          </a:p>
          <a:p>
            <a:pPr algn="just">
              <a:buFont typeface="Wingdings" panose="05000000000000000000" pitchFamily="2" charset="2"/>
              <a:buNone/>
            </a:pPr>
            <a:r>
              <a:rPr lang="en-US" altLang="zh-CN" sz="2000" b="1" dirty="0" smtClean="0"/>
              <a:t>——</a:t>
            </a:r>
            <a:r>
              <a:rPr lang="zh-CN" altLang="en-US" sz="2000" b="1" dirty="0" smtClean="0"/>
              <a:t>客观存在可相互区别的事物、事件和概念。</a:t>
            </a:r>
            <a:r>
              <a:rPr lang="en-US" altLang="zh-CN" sz="2000" b="1" dirty="0" smtClean="0"/>
              <a:t>(</a:t>
            </a:r>
            <a:r>
              <a:rPr lang="zh-CN" altLang="en-US" sz="2000" b="1" dirty="0" smtClean="0"/>
              <a:t>静态、动态、物质、精神、联系等</a:t>
            </a:r>
            <a:r>
              <a:rPr lang="en-US" altLang="zh-CN" sz="2000" b="1" dirty="0" smtClean="0"/>
              <a:t>)</a:t>
            </a:r>
          </a:p>
          <a:p>
            <a:pPr algn="just">
              <a:buFont typeface="Wingdings" panose="05000000000000000000" pitchFamily="2" charset="2"/>
              <a:buNone/>
            </a:pPr>
            <a:r>
              <a:rPr lang="en-US" altLang="zh-CN" sz="2000" b="1" dirty="0" smtClean="0"/>
              <a:t>2</a:t>
            </a:r>
            <a:r>
              <a:rPr lang="zh-CN" altLang="en-US" sz="2000" b="1" dirty="0" smtClean="0"/>
              <a:t>）属性</a:t>
            </a:r>
            <a:r>
              <a:rPr lang="en-US" altLang="zh-CN" sz="2000" b="1" dirty="0" smtClean="0"/>
              <a:t>(Attribute)</a:t>
            </a:r>
          </a:p>
          <a:p>
            <a:pPr algn="just">
              <a:buFont typeface="Wingdings" panose="05000000000000000000" pitchFamily="2" charset="2"/>
              <a:buNone/>
            </a:pPr>
            <a:r>
              <a:rPr lang="en-US" altLang="zh-CN" sz="2000" b="1" dirty="0" smtClean="0"/>
              <a:t>——</a:t>
            </a:r>
            <a:r>
              <a:rPr lang="zh-CN" altLang="en-US" sz="2000" b="1" dirty="0" smtClean="0"/>
              <a:t>实体具有的特性。</a:t>
            </a:r>
          </a:p>
          <a:p>
            <a:pPr algn="just">
              <a:buFont typeface="Wingdings" panose="05000000000000000000" pitchFamily="2" charset="2"/>
              <a:buNone/>
            </a:pPr>
            <a:r>
              <a:rPr lang="en-US" altLang="zh-CN" sz="2000" b="1" dirty="0" smtClean="0"/>
              <a:t>Student (XH</a:t>
            </a:r>
            <a:r>
              <a:rPr lang="zh-CN" altLang="en-US" sz="2000" b="1" dirty="0" smtClean="0"/>
              <a:t>，</a:t>
            </a:r>
            <a:r>
              <a:rPr lang="en-US" altLang="zh-CN" sz="2000" b="1" dirty="0" smtClean="0"/>
              <a:t>XM</a:t>
            </a:r>
            <a:r>
              <a:rPr lang="zh-CN" altLang="en-US" sz="2000" b="1" dirty="0" smtClean="0"/>
              <a:t>，</a:t>
            </a:r>
            <a:r>
              <a:rPr lang="en-US" altLang="zh-CN" sz="2000" b="1" dirty="0" smtClean="0"/>
              <a:t>XB</a:t>
            </a:r>
            <a:r>
              <a:rPr lang="zh-CN" altLang="en-US" sz="2000" b="1" dirty="0" smtClean="0"/>
              <a:t>，</a:t>
            </a:r>
            <a:r>
              <a:rPr lang="en-US" altLang="zh-CN" sz="2000" b="1" dirty="0" smtClean="0"/>
              <a:t>YL)</a:t>
            </a:r>
          </a:p>
          <a:p>
            <a:pPr algn="just">
              <a:buFont typeface="Wingdings" panose="05000000000000000000" pitchFamily="2" charset="2"/>
              <a:buNone/>
            </a:pPr>
            <a:r>
              <a:rPr lang="en-US" altLang="zh-CN" sz="2000" b="1" dirty="0" smtClean="0"/>
              <a:t>3</a:t>
            </a:r>
            <a:r>
              <a:rPr lang="zh-CN" altLang="en-US" sz="2000" b="1" dirty="0" smtClean="0"/>
              <a:t>）实体型（</a:t>
            </a:r>
            <a:r>
              <a:rPr lang="en-US" altLang="zh-CN" sz="2000" b="1" dirty="0" smtClean="0"/>
              <a:t>entity type</a:t>
            </a:r>
            <a:r>
              <a:rPr lang="zh-CN" altLang="en-US" sz="2000" b="1" dirty="0" smtClean="0"/>
              <a:t>）</a:t>
            </a:r>
          </a:p>
          <a:p>
            <a:pPr algn="just">
              <a:buFont typeface="Wingdings" panose="05000000000000000000" pitchFamily="2" charset="2"/>
              <a:buNone/>
            </a:pPr>
            <a:r>
              <a:rPr lang="en-US" altLang="zh-CN" sz="2000" b="1" dirty="0" smtClean="0"/>
              <a:t>——</a:t>
            </a:r>
            <a:r>
              <a:rPr lang="zh-CN" altLang="en-US" sz="2000" b="1" dirty="0" smtClean="0"/>
              <a:t>具有相同特征和性质的实体其实体名和属性命名序列。</a:t>
            </a:r>
          </a:p>
        </p:txBody>
      </p:sp>
    </p:spTree>
    <p:extLst>
      <p:ext uri="{BB962C8B-B14F-4D97-AF65-F5344CB8AC3E}">
        <p14:creationId xmlns:p14="http://schemas.microsoft.com/office/powerpoint/2010/main" val="11433793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15898" y="415615"/>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0419" name="Rectangle 3"/>
          <p:cNvSpPr>
            <a:spLocks noGrp="1" noChangeArrowheads="1"/>
          </p:cNvSpPr>
          <p:nvPr>
            <p:ph idx="1"/>
          </p:nvPr>
        </p:nvSpPr>
        <p:spPr bwMode="auto">
          <a:xfrm>
            <a:off x="815898" y="1655452"/>
            <a:ext cx="10515600" cy="4351338"/>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dirty="0" smtClean="0">
                <a:cs typeface="Times New Roman" panose="02020603050405020304" pitchFamily="18" charset="0"/>
              </a:rPr>
              <a:t>Student</a:t>
            </a:r>
            <a:endParaRPr lang="en-US" altLang="zh-CN" sz="2000" b="1" dirty="0" smtClean="0"/>
          </a:p>
          <a:p>
            <a:pPr algn="just">
              <a:buFont typeface="Wingdings" panose="05000000000000000000" pitchFamily="2" charset="2"/>
              <a:buNone/>
            </a:pPr>
            <a:endParaRPr lang="en-US" altLang="zh-CN" sz="2000" b="1" dirty="0" smtClean="0"/>
          </a:p>
          <a:p>
            <a:pPr algn="just">
              <a:buFont typeface="Wingdings" panose="05000000000000000000" pitchFamily="2" charset="2"/>
              <a:buNone/>
            </a:pPr>
            <a:endParaRPr lang="en-US" altLang="zh-CN" sz="2000" b="1" dirty="0" smtClean="0"/>
          </a:p>
          <a:p>
            <a:pPr algn="just">
              <a:buFont typeface="Wingdings" panose="05000000000000000000" pitchFamily="2" charset="2"/>
              <a:buNone/>
            </a:pPr>
            <a:r>
              <a:rPr lang="en-US" altLang="zh-CN" sz="2000" b="1" dirty="0" smtClean="0"/>
              <a:t>Course </a:t>
            </a:r>
          </a:p>
          <a:p>
            <a:pPr algn="just">
              <a:buFont typeface="Wingdings" panose="05000000000000000000" pitchFamily="2" charset="2"/>
              <a:buNone/>
            </a:pPr>
            <a:endParaRPr lang="en-US" altLang="zh-CN" sz="2000" b="1" dirty="0" smtClean="0"/>
          </a:p>
          <a:p>
            <a:pPr algn="just">
              <a:buFont typeface="Wingdings" panose="05000000000000000000" pitchFamily="2" charset="2"/>
              <a:buNone/>
            </a:pPr>
            <a:endParaRPr lang="en-US" altLang="zh-CN" sz="2000" b="1" dirty="0" smtClean="0"/>
          </a:p>
          <a:p>
            <a:pPr algn="just">
              <a:buFont typeface="Wingdings" panose="05000000000000000000" pitchFamily="2" charset="2"/>
              <a:buNone/>
            </a:pPr>
            <a:r>
              <a:rPr lang="en-US" altLang="zh-CN" sz="2000" b="1" dirty="0" smtClean="0"/>
              <a:t>S-C </a:t>
            </a:r>
          </a:p>
          <a:p>
            <a:pPr algn="just">
              <a:buFont typeface="Wingdings" panose="05000000000000000000" pitchFamily="2" charset="2"/>
              <a:buNone/>
            </a:pPr>
            <a:endParaRPr lang="en-US" altLang="zh-CN" sz="2000" b="1" dirty="0" smtClean="0"/>
          </a:p>
          <a:p>
            <a:pPr algn="just">
              <a:buFont typeface="Wingdings" panose="05000000000000000000" pitchFamily="2" charset="2"/>
              <a:buNone/>
            </a:pPr>
            <a:endParaRPr lang="en-US" altLang="zh-CN" sz="2000" b="1" dirty="0" smtClean="0"/>
          </a:p>
          <a:p>
            <a:pPr algn="just">
              <a:buFont typeface="Wingdings" panose="05000000000000000000" pitchFamily="2" charset="2"/>
              <a:buNone/>
            </a:pPr>
            <a:r>
              <a:rPr lang="en-US" altLang="zh-CN" sz="2000" b="1" dirty="0" smtClean="0"/>
              <a:t>4</a:t>
            </a:r>
            <a:r>
              <a:rPr lang="zh-CN" altLang="en-US" sz="2000" b="1" dirty="0" smtClean="0"/>
              <a:t>）实体值（</a:t>
            </a:r>
            <a:r>
              <a:rPr lang="en-US" altLang="zh-CN" sz="2000" b="1" dirty="0" smtClean="0"/>
              <a:t>entity value</a:t>
            </a:r>
            <a:r>
              <a:rPr lang="zh-CN" altLang="en-US" sz="2000" b="1" dirty="0" smtClean="0"/>
              <a:t>）</a:t>
            </a:r>
          </a:p>
          <a:p>
            <a:pPr algn="just">
              <a:buFont typeface="Wingdings" panose="05000000000000000000" pitchFamily="2" charset="2"/>
              <a:buNone/>
            </a:pPr>
            <a:r>
              <a:rPr lang="en-US" altLang="zh-CN" sz="2000" b="1" dirty="0" smtClean="0"/>
              <a:t>——</a:t>
            </a:r>
            <a:r>
              <a:rPr lang="zh-CN" altLang="en-US" sz="2000" b="1" dirty="0" smtClean="0"/>
              <a:t>实体型的具体实例。</a:t>
            </a:r>
          </a:p>
        </p:txBody>
      </p:sp>
      <p:sp>
        <p:nvSpPr>
          <p:cNvPr id="60420" name="AutoShape 4">
            <a:hlinkClick r:id="rId2" action="ppaction://hlinksldjump" highlightClick="1">
              <a:snd r:embed="rId3" name="projctor.wav"/>
            </a:hlinkClick>
          </p:cNvPr>
          <p:cNvSpPr>
            <a:spLocks noChangeArrowheads="1"/>
          </p:cNvSpPr>
          <p:nvPr/>
        </p:nvSpPr>
        <p:spPr bwMode="auto">
          <a:xfrm>
            <a:off x="8346688" y="5701990"/>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aphicFrame>
        <p:nvGraphicFramePr>
          <p:cNvPr id="258053" name="Group 5"/>
          <p:cNvGraphicFramePr>
            <a:graphicFrameLocks noGrp="1"/>
          </p:cNvGraphicFramePr>
          <p:nvPr>
            <p:extLst>
              <p:ext uri="{D42A27DB-BD31-4B8C-83A1-F6EECF244321}">
                <p14:modId xmlns:p14="http://schemas.microsoft.com/office/powerpoint/2010/main" val="3199718480"/>
              </p:ext>
            </p:extLst>
          </p:nvPr>
        </p:nvGraphicFramePr>
        <p:xfrm>
          <a:off x="3012688" y="1968190"/>
          <a:ext cx="3886200" cy="396875"/>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XH </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XM </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XB </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YL </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8065" name="Group 17"/>
          <p:cNvGraphicFramePr>
            <a:graphicFrameLocks noGrp="1"/>
          </p:cNvGraphicFramePr>
          <p:nvPr>
            <p:extLst>
              <p:ext uri="{D42A27DB-BD31-4B8C-83A1-F6EECF244321}">
                <p14:modId xmlns:p14="http://schemas.microsoft.com/office/powerpoint/2010/main" val="1533559348"/>
              </p:ext>
            </p:extLst>
          </p:nvPr>
        </p:nvGraphicFramePr>
        <p:xfrm>
          <a:off x="3012688" y="3111190"/>
          <a:ext cx="3886200" cy="396875"/>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KH </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KM </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8073" name="Group 25"/>
          <p:cNvGraphicFramePr>
            <a:graphicFrameLocks noGrp="1"/>
          </p:cNvGraphicFramePr>
          <p:nvPr>
            <p:extLst>
              <p:ext uri="{D42A27DB-BD31-4B8C-83A1-F6EECF244321}">
                <p14:modId xmlns:p14="http://schemas.microsoft.com/office/powerpoint/2010/main" val="3302118236"/>
              </p:ext>
            </p:extLst>
          </p:nvPr>
        </p:nvGraphicFramePr>
        <p:xfrm>
          <a:off x="3012688" y="4177990"/>
          <a:ext cx="3886200" cy="396875"/>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XH </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KH </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CJ </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97668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71654" y="397727"/>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57347" name="Rectangle 3"/>
          <p:cNvSpPr>
            <a:spLocks noGrp="1" noChangeArrowheads="1"/>
          </p:cNvSpPr>
          <p:nvPr>
            <p:ph idx="1"/>
          </p:nvPr>
        </p:nvSpPr>
        <p:spPr>
          <a:xfrm>
            <a:off x="871654" y="1847928"/>
            <a:ext cx="10515600" cy="4351338"/>
          </a:xfrm>
        </p:spPr>
        <p:txBody>
          <a:bodyPr>
            <a:normAutofit fontScale="92500" lnSpcReduction="10000"/>
          </a:bodyPr>
          <a:lstStyle/>
          <a:p>
            <a:pPr fontAlgn="auto">
              <a:spcAft>
                <a:spcPts val="0"/>
              </a:spcAft>
              <a:buFont typeface="Wingdings" panose="05000000000000000000" pitchFamily="2" charset="2"/>
              <a:buNone/>
              <a:defRPr/>
            </a:pPr>
            <a:r>
              <a:rPr lang="en-US" altLang="zh-CN" sz="2000" b="1" dirty="0"/>
              <a:t>                                           Student </a:t>
            </a:r>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fontAlgn="auto">
              <a:spcAft>
                <a:spcPts val="0"/>
              </a:spcAft>
              <a:buFont typeface="Wingdings" panose="05000000000000000000" pitchFamily="2" charset="2"/>
              <a:buNone/>
              <a:defRPr/>
            </a:pPr>
            <a:endParaRPr lang="en-US" altLang="zh-CN" sz="2000" b="1" dirty="0"/>
          </a:p>
          <a:p>
            <a:pPr algn="just" fontAlgn="auto">
              <a:spcAft>
                <a:spcPts val="0"/>
              </a:spcAft>
              <a:buFont typeface="Wingdings" panose="05000000000000000000" pitchFamily="2" charset="2"/>
              <a:buNone/>
              <a:defRPr/>
            </a:pPr>
            <a:r>
              <a:rPr lang="en-US" altLang="zh-CN" sz="2000" b="1" dirty="0"/>
              <a:t>5</a:t>
            </a:r>
            <a:r>
              <a:rPr lang="zh-CN" altLang="en-US" sz="2000" b="1" dirty="0"/>
              <a:t>）实体集（</a:t>
            </a:r>
            <a:r>
              <a:rPr lang="en-US" altLang="zh-CN" sz="2000" b="1" dirty="0"/>
              <a:t>entity set</a:t>
            </a:r>
            <a:r>
              <a:rPr lang="zh-CN" altLang="en-US" sz="2000" b="1" dirty="0"/>
              <a:t>）</a:t>
            </a:r>
          </a:p>
          <a:p>
            <a:pPr fontAlgn="auto">
              <a:spcAft>
                <a:spcPts val="0"/>
              </a:spcAft>
              <a:buFont typeface="Wingdings" panose="05000000000000000000" pitchFamily="2" charset="2"/>
              <a:buNone/>
              <a:defRPr/>
            </a:pPr>
            <a:r>
              <a:rPr lang="en-US" altLang="zh-CN" sz="2000" b="1" dirty="0"/>
              <a:t>——</a:t>
            </a:r>
            <a:r>
              <a:rPr lang="zh-CN" altLang="en-US" sz="2000" b="1" dirty="0"/>
              <a:t>同型实体值的集合。 </a:t>
            </a:r>
          </a:p>
        </p:txBody>
      </p:sp>
      <p:sp>
        <p:nvSpPr>
          <p:cNvPr id="61444" name="AutoShape 4">
            <a:hlinkClick r:id="rId2" action="ppaction://hlinksldjump" highlightClick="1">
              <a:snd r:embed="rId3" name="projctor.wav"/>
            </a:hlinkClick>
          </p:cNvPr>
          <p:cNvSpPr>
            <a:spLocks noChangeArrowheads="1"/>
          </p:cNvSpPr>
          <p:nvPr/>
        </p:nvSpPr>
        <p:spPr bwMode="auto">
          <a:xfrm>
            <a:off x="8380142" y="575774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aphicFrame>
        <p:nvGraphicFramePr>
          <p:cNvPr id="259077" name="Group 5"/>
          <p:cNvGraphicFramePr>
            <a:graphicFrameLocks noGrp="1"/>
          </p:cNvGraphicFramePr>
          <p:nvPr>
            <p:extLst>
              <p:ext uri="{D42A27DB-BD31-4B8C-83A1-F6EECF244321}">
                <p14:modId xmlns:p14="http://schemas.microsoft.com/office/powerpoint/2010/main" val="3253364658"/>
              </p:ext>
            </p:extLst>
          </p:nvPr>
        </p:nvGraphicFramePr>
        <p:xfrm>
          <a:off x="2588942" y="2252547"/>
          <a:ext cx="6019800" cy="2927350"/>
        </p:xfrm>
        <a:graphic>
          <a:graphicData uri="http://schemas.openxmlformats.org/drawingml/2006/table">
            <a:tbl>
              <a:tblPr/>
              <a:tblGrid>
                <a:gridCol w="15049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tblGrid>
              <a:tr h="425450">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XH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XM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XB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YL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2001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于得水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牛得草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白雪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女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田野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13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35531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38561" y="364274"/>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58371" name="Rectangle 3"/>
          <p:cNvSpPr>
            <a:spLocks noGrp="1" noChangeArrowheads="1"/>
          </p:cNvSpPr>
          <p:nvPr>
            <p:ph idx="1"/>
          </p:nvPr>
        </p:nvSpPr>
        <p:spPr>
          <a:xfrm>
            <a:off x="938561" y="1241503"/>
            <a:ext cx="7772400" cy="4876800"/>
          </a:xfrm>
        </p:spPr>
        <p:txBody>
          <a:bodyPr>
            <a:normAutofit lnSpcReduction="10000"/>
          </a:bodyPr>
          <a:lstStyle/>
          <a:p>
            <a:pPr algn="just" fontAlgn="auto">
              <a:spcAft>
                <a:spcPts val="0"/>
              </a:spcAft>
              <a:buFont typeface="Wingdings" panose="05000000000000000000" pitchFamily="2" charset="2"/>
              <a:buNone/>
              <a:defRPr/>
            </a:pPr>
            <a:r>
              <a:rPr lang="en-US" altLang="zh-CN" sz="2400" b="1" dirty="0"/>
              <a:t>6</a:t>
            </a:r>
            <a:r>
              <a:rPr lang="zh-CN" altLang="en-US" sz="2400" b="1" dirty="0"/>
              <a:t>）域（</a:t>
            </a:r>
            <a:r>
              <a:rPr lang="en-US" altLang="zh-CN" sz="2400" b="1" dirty="0"/>
              <a:t>domain</a:t>
            </a:r>
            <a:r>
              <a:rPr lang="zh-CN" altLang="en-US" sz="2400" b="1" dirty="0"/>
              <a:t>）</a:t>
            </a:r>
          </a:p>
          <a:p>
            <a:pPr algn="just" fontAlgn="auto">
              <a:spcAft>
                <a:spcPts val="0"/>
              </a:spcAft>
              <a:buFont typeface="Wingdings" panose="05000000000000000000" pitchFamily="2" charset="2"/>
              <a:buNone/>
              <a:defRPr/>
            </a:pPr>
            <a:r>
              <a:rPr lang="en-US" altLang="zh-CN" sz="2400" b="1" dirty="0"/>
              <a:t>——</a:t>
            </a:r>
            <a:r>
              <a:rPr lang="zh-CN" altLang="en-US" sz="2400" b="1" dirty="0"/>
              <a:t>属性的取值范围。</a:t>
            </a:r>
          </a:p>
          <a:p>
            <a:pPr algn="just" fontAlgn="auto">
              <a:spcAft>
                <a:spcPts val="0"/>
              </a:spcAft>
              <a:buFont typeface="Wingdings" panose="05000000000000000000" pitchFamily="2" charset="2"/>
              <a:buNone/>
              <a:defRPr/>
            </a:pPr>
            <a:r>
              <a:rPr lang="zh-CN" altLang="en-US" sz="2400" b="1" dirty="0"/>
              <a:t>例：</a:t>
            </a:r>
            <a:r>
              <a:rPr lang="en-US" altLang="zh-CN" sz="2400" b="1" dirty="0"/>
              <a:t>YL</a:t>
            </a:r>
            <a:r>
              <a:rPr lang="zh-CN" altLang="en-US" sz="2400" b="1" dirty="0"/>
              <a:t>为小于</a:t>
            </a:r>
            <a:r>
              <a:rPr lang="en-US" altLang="zh-CN" sz="2400" b="1" dirty="0"/>
              <a:t>150</a:t>
            </a:r>
            <a:r>
              <a:rPr lang="zh-CN" altLang="en-US" sz="2400" b="1" dirty="0"/>
              <a:t>的三位整数，</a:t>
            </a:r>
            <a:r>
              <a:rPr lang="en-US" altLang="zh-CN" sz="2400" b="1" dirty="0"/>
              <a:t>XB</a:t>
            </a:r>
            <a:r>
              <a:rPr lang="zh-CN" altLang="en-US" sz="2400" b="1" dirty="0"/>
              <a:t>为（男，女）</a:t>
            </a:r>
          </a:p>
          <a:p>
            <a:pPr algn="just" fontAlgn="auto">
              <a:spcAft>
                <a:spcPts val="0"/>
              </a:spcAft>
              <a:buFont typeface="Wingdings" panose="05000000000000000000" pitchFamily="2" charset="2"/>
              <a:buNone/>
              <a:defRPr/>
            </a:pPr>
            <a:r>
              <a:rPr lang="en-US" altLang="zh-CN" sz="2400" b="1" dirty="0"/>
              <a:t>7</a:t>
            </a:r>
            <a:r>
              <a:rPr lang="zh-CN" altLang="en-US" sz="2400" b="1" dirty="0"/>
              <a:t>）码（</a:t>
            </a:r>
            <a:r>
              <a:rPr lang="en-US" altLang="zh-CN" sz="2400" b="1" dirty="0"/>
              <a:t>KEY</a:t>
            </a:r>
            <a:r>
              <a:rPr lang="zh-CN" altLang="en-US" sz="2400" b="1" dirty="0"/>
              <a:t>）</a:t>
            </a:r>
          </a:p>
          <a:p>
            <a:pPr algn="just" fontAlgn="auto">
              <a:spcAft>
                <a:spcPts val="0"/>
              </a:spcAft>
              <a:buFont typeface="Wingdings" panose="05000000000000000000" pitchFamily="2" charset="2"/>
              <a:buNone/>
              <a:defRPr/>
            </a:pPr>
            <a:r>
              <a:rPr lang="en-US" altLang="zh-CN" sz="2400" b="1" dirty="0"/>
              <a:t>——</a:t>
            </a:r>
            <a:r>
              <a:rPr lang="zh-CN" altLang="en-US" sz="2400" b="1" dirty="0"/>
              <a:t>唯一标识一个实体集中任何实体值又不含多余属性的属性集。</a:t>
            </a:r>
          </a:p>
          <a:p>
            <a:pPr algn="just" fontAlgn="auto">
              <a:spcAft>
                <a:spcPts val="0"/>
              </a:spcAft>
              <a:buFont typeface="Wingdings" panose="05000000000000000000" pitchFamily="2" charset="2"/>
              <a:buNone/>
              <a:defRPr/>
            </a:pPr>
            <a:r>
              <a:rPr lang="en-US" altLang="zh-CN" sz="2400" b="1" dirty="0"/>
              <a:t>Student (KEY)</a:t>
            </a:r>
            <a:r>
              <a:rPr lang="zh-CN" altLang="en-US" sz="2400" b="1" dirty="0"/>
              <a:t>：</a:t>
            </a:r>
            <a:r>
              <a:rPr lang="en-US" altLang="zh-CN" sz="2400" b="1" dirty="0"/>
              <a:t>XH</a:t>
            </a:r>
          </a:p>
          <a:p>
            <a:pPr algn="just" fontAlgn="auto">
              <a:spcAft>
                <a:spcPts val="0"/>
              </a:spcAft>
              <a:buFont typeface="Wingdings" panose="05000000000000000000" pitchFamily="2" charset="2"/>
              <a:buNone/>
              <a:defRPr/>
            </a:pPr>
            <a:r>
              <a:rPr lang="en-US" altLang="zh-CN" sz="2400" b="1" dirty="0"/>
              <a:t>SC</a:t>
            </a:r>
            <a:r>
              <a:rPr lang="zh-CN" altLang="en-US" sz="2400" b="1" dirty="0"/>
              <a:t>（</a:t>
            </a:r>
            <a:r>
              <a:rPr lang="en-US" altLang="zh-CN" sz="2400" b="1" dirty="0"/>
              <a:t>KEY</a:t>
            </a:r>
            <a:r>
              <a:rPr lang="zh-CN" altLang="en-US" sz="2400" b="1" dirty="0"/>
              <a:t>）：（</a:t>
            </a:r>
            <a:r>
              <a:rPr lang="en-US" altLang="zh-CN" sz="2400" b="1" dirty="0"/>
              <a:t>XH</a:t>
            </a:r>
            <a:r>
              <a:rPr lang="zh-CN" altLang="en-US" sz="2400" b="1" dirty="0"/>
              <a:t>，</a:t>
            </a:r>
            <a:r>
              <a:rPr lang="en-US" altLang="zh-CN" sz="2400" b="1" dirty="0"/>
              <a:t>KH</a:t>
            </a:r>
            <a:r>
              <a:rPr lang="zh-CN" altLang="en-US" sz="2400" b="1" dirty="0"/>
              <a:t>）</a:t>
            </a:r>
          </a:p>
          <a:p>
            <a:pPr algn="just" fontAlgn="auto">
              <a:spcAft>
                <a:spcPts val="0"/>
              </a:spcAft>
              <a:buFont typeface="Wingdings" panose="05000000000000000000" pitchFamily="2" charset="2"/>
              <a:buNone/>
              <a:defRPr/>
            </a:pPr>
            <a:r>
              <a:rPr lang="en-US" altLang="zh-CN" sz="2400" b="1" dirty="0"/>
              <a:t>·</a:t>
            </a:r>
            <a:r>
              <a:rPr lang="zh-CN" altLang="en-US" sz="2400" b="1" dirty="0"/>
              <a:t>至少一个属性</a:t>
            </a:r>
          </a:p>
          <a:p>
            <a:pPr algn="just" fontAlgn="auto">
              <a:spcAft>
                <a:spcPts val="0"/>
              </a:spcAft>
              <a:buFont typeface="Wingdings" panose="05000000000000000000" pitchFamily="2" charset="2"/>
              <a:buNone/>
              <a:defRPr/>
            </a:pPr>
            <a:r>
              <a:rPr lang="en-US" altLang="zh-CN" sz="2400" b="1" dirty="0"/>
              <a:t>·</a:t>
            </a:r>
            <a:r>
              <a:rPr lang="zh-CN" altLang="en-US" sz="2400" b="1" dirty="0"/>
              <a:t>至多</a:t>
            </a:r>
            <a:r>
              <a:rPr lang="en-US" altLang="zh-CN" sz="2400" b="1" dirty="0"/>
              <a:t>n</a:t>
            </a:r>
            <a:r>
              <a:rPr lang="zh-CN" altLang="en-US" sz="2400" b="1" dirty="0"/>
              <a:t>个属性	</a:t>
            </a:r>
          </a:p>
          <a:p>
            <a:pPr algn="just" fontAlgn="auto">
              <a:spcAft>
                <a:spcPts val="0"/>
              </a:spcAft>
              <a:buFont typeface="Wingdings" panose="05000000000000000000" pitchFamily="2" charset="2"/>
              <a:buNone/>
              <a:defRPr/>
            </a:pPr>
            <a:r>
              <a:rPr lang="en-US" altLang="zh-CN" sz="2400" b="1" dirty="0"/>
              <a:t>·</a:t>
            </a:r>
            <a:r>
              <a:rPr lang="zh-CN" altLang="en-US" sz="2400" b="1" dirty="0"/>
              <a:t>不含多余属性</a:t>
            </a:r>
          </a:p>
          <a:p>
            <a:pPr algn="just" fontAlgn="auto">
              <a:spcAft>
                <a:spcPts val="0"/>
              </a:spcAft>
              <a:buFont typeface="Wingdings" panose="05000000000000000000" pitchFamily="2" charset="2"/>
              <a:buNone/>
              <a:defRPr/>
            </a:pPr>
            <a:r>
              <a:rPr lang="zh-CN" altLang="en-US" sz="2400" b="1" dirty="0"/>
              <a:t>（</a:t>
            </a:r>
            <a:r>
              <a:rPr lang="en-US" altLang="zh-CN" sz="2400" b="1" dirty="0"/>
              <a:t>XH</a:t>
            </a:r>
            <a:r>
              <a:rPr lang="zh-CN" altLang="en-US" sz="2400" b="1" dirty="0"/>
              <a:t>，</a:t>
            </a:r>
            <a:r>
              <a:rPr lang="en-US" altLang="zh-CN" sz="2400" b="1" dirty="0"/>
              <a:t>XM</a:t>
            </a:r>
            <a:r>
              <a:rPr lang="zh-CN" altLang="en-US" sz="2400" b="1" dirty="0"/>
              <a:t>）</a:t>
            </a:r>
            <a:r>
              <a:rPr lang="en-US" altLang="zh-CN" sz="2400" b="1" dirty="0"/>
              <a:t>KEY</a:t>
            </a:r>
            <a:r>
              <a:rPr lang="zh-CN" altLang="en-US" sz="2400" b="1" dirty="0"/>
              <a:t>？</a:t>
            </a:r>
          </a:p>
          <a:p>
            <a:pPr algn="just" fontAlgn="auto">
              <a:spcAft>
                <a:spcPts val="0"/>
              </a:spcAft>
              <a:buFont typeface="Wingdings" panose="05000000000000000000" pitchFamily="2" charset="2"/>
              <a:buNone/>
              <a:defRPr/>
            </a:pPr>
            <a:endParaRPr lang="en-US" altLang="zh-CN" sz="2400" b="1" dirty="0"/>
          </a:p>
        </p:txBody>
      </p:sp>
      <p:sp>
        <p:nvSpPr>
          <p:cNvPr id="62468" name="AutoShape 4">
            <a:hlinkClick r:id="rId2" action="ppaction://hlinksldjump" highlightClick="1">
              <a:snd r:embed="rId3" name="projctor.wav"/>
            </a:hlinkClick>
          </p:cNvPr>
          <p:cNvSpPr>
            <a:spLocks noChangeArrowheads="1"/>
          </p:cNvSpPr>
          <p:nvPr/>
        </p:nvSpPr>
        <p:spPr bwMode="auto">
          <a:xfrm>
            <a:off x="7644161" y="5813503"/>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1964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01390" y="301083"/>
            <a:ext cx="7772400" cy="609600"/>
          </a:xfrm>
        </p:spPr>
        <p:txBody>
          <a:bodyPr vert="horz" lIns="91440" tIns="45720" rIns="91440" bIns="45720" rtlCol="0" anchor="ctr">
            <a:normAutofit/>
          </a:bodyPr>
          <a:lstStyle/>
          <a:p>
            <a:r>
              <a:rPr lang="zh-CN" altLang="en-US" sz="3200" dirty="0"/>
              <a:t>课程目标</a:t>
            </a:r>
          </a:p>
        </p:txBody>
      </p:sp>
      <p:sp>
        <p:nvSpPr>
          <p:cNvPr id="5123" name="Rectangle 3"/>
          <p:cNvSpPr>
            <a:spLocks noGrp="1" noChangeArrowheads="1"/>
          </p:cNvSpPr>
          <p:nvPr>
            <p:ph idx="1"/>
          </p:nvPr>
        </p:nvSpPr>
        <p:spPr>
          <a:xfrm>
            <a:off x="901389" y="1353015"/>
            <a:ext cx="9915293" cy="5334000"/>
          </a:xfrm>
        </p:spPr>
        <p:txBody>
          <a:bodyPr>
            <a:normAutofit/>
          </a:bodyPr>
          <a:lstStyle/>
          <a:p>
            <a:pPr fontAlgn="auto">
              <a:spcAft>
                <a:spcPts val="0"/>
              </a:spcAft>
              <a:buFontTx/>
              <a:buChar char="•"/>
              <a:defRPr/>
            </a:pPr>
            <a:r>
              <a:rPr lang="zh-CN" altLang="en-US" sz="2800" dirty="0">
                <a:latin typeface="宋体" panose="02010600030101010101" pitchFamily="2" charset="-122"/>
              </a:rPr>
              <a:t>结合关系型数据库系统深入理解数据库系统的基本概念</a:t>
            </a:r>
            <a:r>
              <a:rPr lang="zh-CN" altLang="en-US" sz="2800" dirty="0" smtClean="0">
                <a:latin typeface="宋体" panose="02010600030101010101" pitchFamily="2" charset="-122"/>
              </a:rPr>
              <a:t>、处理引擎、原理</a:t>
            </a:r>
            <a:r>
              <a:rPr lang="zh-CN" altLang="en-US" sz="2800" dirty="0">
                <a:latin typeface="宋体" panose="02010600030101010101" pitchFamily="2" charset="-122"/>
              </a:rPr>
              <a:t>和方法。</a:t>
            </a:r>
          </a:p>
          <a:p>
            <a:pPr fontAlgn="auto">
              <a:spcAft>
                <a:spcPts val="0"/>
              </a:spcAft>
              <a:buFontTx/>
              <a:buChar char="•"/>
              <a:defRPr/>
            </a:pPr>
            <a:r>
              <a:rPr lang="zh-CN" altLang="en-US" sz="2800" dirty="0">
                <a:latin typeface="宋体" panose="02010600030101010101" pitchFamily="2" charset="-122"/>
              </a:rPr>
              <a:t>掌握关系数据模型及关系数据语言，能熟练应用</a:t>
            </a:r>
            <a:r>
              <a:rPr lang="en-US" altLang="zh-CN" sz="2800" dirty="0">
                <a:latin typeface="宋体" panose="02010600030101010101" pitchFamily="2" charset="-122"/>
              </a:rPr>
              <a:t>SQL</a:t>
            </a:r>
            <a:r>
              <a:rPr lang="zh-CN" altLang="en-US" sz="2800" dirty="0">
                <a:latin typeface="宋体" panose="02010600030101010101" pitchFamily="2" charset="-122"/>
              </a:rPr>
              <a:t>语言表达各种数据定义、操作及控制等。</a:t>
            </a:r>
          </a:p>
          <a:p>
            <a:pPr fontAlgn="auto">
              <a:spcAft>
                <a:spcPts val="0"/>
              </a:spcAft>
              <a:buFontTx/>
              <a:buChar char="•"/>
              <a:defRPr/>
            </a:pPr>
            <a:r>
              <a:rPr lang="zh-CN" altLang="en-US" sz="2800" dirty="0">
                <a:latin typeface="宋体" panose="02010600030101010101" pitchFamily="2" charset="-122"/>
              </a:rPr>
              <a:t>掌握实体联系（</a:t>
            </a:r>
            <a:r>
              <a:rPr lang="en-US" altLang="zh-CN" sz="2800" dirty="0">
                <a:latin typeface="宋体" panose="02010600030101010101" pitchFamily="2" charset="-122"/>
              </a:rPr>
              <a:t>E-R</a:t>
            </a:r>
            <a:r>
              <a:rPr lang="zh-CN" altLang="en-US" sz="2800" dirty="0">
                <a:latin typeface="宋体" panose="02010600030101010101" pitchFamily="2" charset="-122"/>
              </a:rPr>
              <a:t>）模型的概念和方法，掌握关系数据库规范化理论和关系数据库设计方法。通过上机训练及相关实践课程，初步具备进行数据库应用系统设计和开发的能力。</a:t>
            </a:r>
          </a:p>
          <a:p>
            <a:pPr fontAlgn="auto">
              <a:spcAft>
                <a:spcPts val="0"/>
              </a:spcAft>
              <a:buFontTx/>
              <a:buChar char="•"/>
              <a:defRPr/>
            </a:pPr>
            <a:r>
              <a:rPr lang="zh-CN" altLang="en-US" sz="2800" dirty="0">
                <a:latin typeface="宋体" panose="02010600030101010101" pitchFamily="2" charset="-122"/>
              </a:rPr>
              <a:t>较深入掌握数据库恢复、并发控制、数据库安全性控制、数据库完整性控制</a:t>
            </a:r>
            <a:r>
              <a:rPr lang="zh-CN" altLang="en-US" sz="2800" dirty="0" smtClean="0">
                <a:latin typeface="宋体" panose="02010600030101010101" pitchFamily="2" charset="-122"/>
              </a:rPr>
              <a:t>、数据库引擎、查询</a:t>
            </a:r>
            <a:r>
              <a:rPr lang="zh-CN" altLang="en-US" sz="2800" dirty="0">
                <a:latin typeface="宋体" panose="02010600030101010101" pitchFamily="2" charset="-122"/>
              </a:rPr>
              <a:t>优化等技术。</a:t>
            </a:r>
          </a:p>
          <a:p>
            <a:pPr fontAlgn="auto">
              <a:spcAft>
                <a:spcPts val="0"/>
              </a:spcAft>
              <a:buFontTx/>
              <a:buChar char="•"/>
              <a:defRPr/>
            </a:pPr>
            <a:r>
              <a:rPr lang="zh-CN" altLang="en-US" sz="2800" dirty="0">
                <a:solidFill>
                  <a:srgbClr val="000000"/>
                </a:solidFill>
                <a:latin typeface="宋体" panose="02010600030101010101" pitchFamily="2" charset="-122"/>
              </a:rPr>
              <a:t>对数据、数据库库领域研究的深入课题有大致了解，激发在此领域中继续学习和研究的愿望，为学习数据库系统高级课程做准备。</a:t>
            </a:r>
          </a:p>
        </p:txBody>
      </p:sp>
    </p:spTree>
    <p:extLst>
      <p:ext uri="{BB962C8B-B14F-4D97-AF65-F5344CB8AC3E}">
        <p14:creationId xmlns:p14="http://schemas.microsoft.com/office/powerpoint/2010/main" val="23393859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72014" y="401522"/>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3491" name="Rectangle 3"/>
          <p:cNvSpPr>
            <a:spLocks noGrp="1" noChangeArrowheads="1"/>
          </p:cNvSpPr>
          <p:nvPr>
            <p:ph idx="1"/>
          </p:nvPr>
        </p:nvSpPr>
        <p:spPr bwMode="auto">
          <a:xfrm>
            <a:off x="972014" y="1566747"/>
            <a:ext cx="7772400" cy="44958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smtClean="0"/>
              <a:t>8</a:t>
            </a:r>
            <a:r>
              <a:rPr lang="zh-CN" altLang="en-US" sz="2000" b="1" smtClean="0"/>
              <a:t>）联系（</a:t>
            </a:r>
            <a:r>
              <a:rPr lang="en-US" altLang="zh-CN" sz="2000" b="1" smtClean="0"/>
              <a:t>relationship</a:t>
            </a:r>
            <a:r>
              <a:rPr lang="zh-CN" altLang="en-US" sz="2000" b="1" smtClean="0"/>
              <a:t>）</a:t>
            </a:r>
          </a:p>
          <a:p>
            <a:pPr algn="just">
              <a:buFont typeface="Wingdings" panose="05000000000000000000" pitchFamily="2" charset="2"/>
              <a:buNone/>
            </a:pPr>
            <a:r>
              <a:rPr lang="zh-CN" altLang="en-US" sz="2000" b="1" smtClean="0"/>
              <a:t>① </a:t>
            </a:r>
            <a:r>
              <a:rPr lang="en-US" altLang="zh-CN" sz="2000" b="1" smtClean="0"/>
              <a:t>1</a:t>
            </a:r>
            <a:r>
              <a:rPr lang="zh-CN" altLang="en-US" sz="2000" b="1" smtClean="0"/>
              <a:t>：</a:t>
            </a:r>
            <a:r>
              <a:rPr lang="en-US" altLang="zh-CN" sz="2000" b="1" smtClean="0"/>
              <a:t>1</a:t>
            </a:r>
            <a:r>
              <a:rPr lang="zh-CN" altLang="en-US" sz="2000" b="1" smtClean="0"/>
              <a:t>（一对一联系）</a:t>
            </a:r>
          </a:p>
          <a:p>
            <a:pPr algn="just">
              <a:buFont typeface="Wingdings" panose="05000000000000000000" pitchFamily="2" charset="2"/>
              <a:buNone/>
            </a:pPr>
            <a:r>
              <a:rPr lang="zh-CN" altLang="en-US" sz="2000" b="1" smtClean="0"/>
              <a:t>定义：设有实体集</a:t>
            </a:r>
            <a:r>
              <a:rPr lang="en-US" altLang="zh-CN" sz="2000" b="1" smtClean="0"/>
              <a:t>A</a:t>
            </a:r>
            <a:r>
              <a:rPr lang="zh-CN" altLang="en-US" sz="2000" b="1" smtClean="0"/>
              <a:t>、</a:t>
            </a:r>
            <a:r>
              <a:rPr lang="en-US" altLang="zh-CN" sz="2000" b="1" smtClean="0"/>
              <a:t>B</a:t>
            </a:r>
            <a:r>
              <a:rPr lang="zh-CN" altLang="en-US" sz="2000" b="1" smtClean="0"/>
              <a:t>，若其中任何一个实体集中每一实体值至多与另一实体集中的一个实体值有联系，则称</a:t>
            </a:r>
            <a:r>
              <a:rPr lang="en-US" altLang="zh-CN" sz="2000" b="1" smtClean="0"/>
              <a:t>A</a:t>
            </a:r>
            <a:r>
              <a:rPr lang="zh-CN" altLang="en-US" sz="2000" b="1" smtClean="0"/>
              <a:t>、</a:t>
            </a:r>
            <a:r>
              <a:rPr lang="en-US" altLang="zh-CN" sz="2000" b="1" smtClean="0"/>
              <a:t>B</a:t>
            </a:r>
            <a:r>
              <a:rPr lang="zh-CN" altLang="en-US" sz="2000" b="1" smtClean="0"/>
              <a:t>间存在一对一联系。 </a:t>
            </a:r>
          </a:p>
          <a:p>
            <a:pPr algn="just">
              <a:buFont typeface="Wingdings" panose="05000000000000000000" pitchFamily="2" charset="2"/>
              <a:buNone/>
            </a:pPr>
            <a:endParaRPr lang="zh-CN" altLang="en-US" sz="2000" b="1" smtClean="0"/>
          </a:p>
          <a:p>
            <a:pPr algn="just">
              <a:buFont typeface="Wingdings" panose="05000000000000000000" pitchFamily="2" charset="2"/>
              <a:buNone/>
            </a:pPr>
            <a:endParaRPr lang="zh-CN" altLang="en-US" sz="2000" b="1" smtClean="0"/>
          </a:p>
          <a:p>
            <a:pPr algn="just">
              <a:buFont typeface="Wingdings" panose="05000000000000000000" pitchFamily="2" charset="2"/>
              <a:buNone/>
            </a:pPr>
            <a:r>
              <a:rPr lang="zh-CN" altLang="en-US" sz="2000" b="1" smtClean="0"/>
              <a:t>② </a:t>
            </a:r>
            <a:r>
              <a:rPr lang="en-US" altLang="zh-CN" sz="2000" b="1" smtClean="0"/>
              <a:t>1</a:t>
            </a:r>
            <a:r>
              <a:rPr lang="zh-CN" altLang="en-US" sz="2000" b="1" smtClean="0"/>
              <a:t>：</a:t>
            </a:r>
            <a:r>
              <a:rPr lang="en-US" altLang="zh-CN" sz="2000" b="1" smtClean="0"/>
              <a:t>m</a:t>
            </a:r>
          </a:p>
          <a:p>
            <a:pPr>
              <a:buFont typeface="Wingdings" panose="05000000000000000000" pitchFamily="2" charset="2"/>
              <a:buNone/>
            </a:pPr>
            <a:r>
              <a:rPr lang="zh-CN" altLang="en-US" sz="2000" b="1" smtClean="0"/>
              <a:t>定义：设有实体集</a:t>
            </a:r>
            <a:r>
              <a:rPr lang="en-US" altLang="zh-CN" sz="2000" b="1" smtClean="0"/>
              <a:t>A</a:t>
            </a:r>
            <a:r>
              <a:rPr lang="zh-CN" altLang="en-US" sz="2000" b="1" smtClean="0"/>
              <a:t>、</a:t>
            </a:r>
            <a:r>
              <a:rPr lang="en-US" altLang="zh-CN" sz="2000" b="1" smtClean="0"/>
              <a:t>B</a:t>
            </a:r>
            <a:r>
              <a:rPr lang="zh-CN" altLang="en-US" sz="2000" b="1" smtClean="0"/>
              <a:t>，若</a:t>
            </a:r>
            <a:r>
              <a:rPr lang="en-US" altLang="zh-CN" sz="2000" b="1" smtClean="0"/>
              <a:t>A</a:t>
            </a:r>
            <a:r>
              <a:rPr lang="zh-CN" altLang="en-US" sz="2000" b="1" smtClean="0"/>
              <a:t>中的每一个实体值，与</a:t>
            </a:r>
            <a:r>
              <a:rPr lang="en-US" altLang="zh-CN" sz="2000" b="1" smtClean="0"/>
              <a:t>B</a:t>
            </a:r>
            <a:r>
              <a:rPr lang="zh-CN" altLang="en-US" sz="2000" b="1" smtClean="0"/>
              <a:t>中的</a:t>
            </a:r>
            <a:r>
              <a:rPr lang="en-US" altLang="zh-CN" sz="2000" b="1" smtClean="0"/>
              <a:t>n</a:t>
            </a:r>
            <a:r>
              <a:rPr lang="zh-CN" altLang="en-US" sz="2000" b="1" smtClean="0"/>
              <a:t>个实体值（</a:t>
            </a:r>
            <a:r>
              <a:rPr lang="en-US" altLang="zh-CN" sz="2000" b="1" smtClean="0"/>
              <a:t>n≥0</a:t>
            </a:r>
            <a:r>
              <a:rPr lang="zh-CN" altLang="en-US" sz="2000" b="1" smtClean="0"/>
              <a:t>）有联系，反之，对于</a:t>
            </a:r>
            <a:r>
              <a:rPr lang="en-US" altLang="zh-CN" sz="2000" b="1" smtClean="0"/>
              <a:t>B</a:t>
            </a:r>
            <a:r>
              <a:rPr lang="zh-CN" altLang="en-US" sz="2000" b="1" smtClean="0"/>
              <a:t>中的每一个实体值，至多与</a:t>
            </a:r>
            <a:r>
              <a:rPr lang="en-US" altLang="zh-CN" sz="2000" b="1" smtClean="0"/>
              <a:t>A</a:t>
            </a:r>
            <a:r>
              <a:rPr lang="zh-CN" altLang="en-US" sz="2000" b="1" smtClean="0"/>
              <a:t>中的一个实体值有联系，则称</a:t>
            </a:r>
            <a:r>
              <a:rPr lang="en-US" altLang="zh-CN" sz="2000" b="1" smtClean="0"/>
              <a:t>A</a:t>
            </a:r>
            <a:r>
              <a:rPr lang="zh-CN" altLang="en-US" sz="2000" b="1" smtClean="0"/>
              <a:t>、</a:t>
            </a:r>
            <a:r>
              <a:rPr lang="en-US" altLang="zh-CN" sz="2000" b="1" smtClean="0"/>
              <a:t>B</a:t>
            </a:r>
            <a:r>
              <a:rPr lang="zh-CN" altLang="en-US" sz="2000" b="1" smtClean="0"/>
              <a:t>间存在一对多联系。 </a:t>
            </a:r>
          </a:p>
          <a:p>
            <a:pPr>
              <a:buFont typeface="Wingdings" panose="05000000000000000000" pitchFamily="2" charset="2"/>
              <a:buNone/>
            </a:pPr>
            <a:endParaRPr lang="en-US" altLang="zh-CN" smtClean="0"/>
          </a:p>
        </p:txBody>
      </p:sp>
      <p:sp>
        <p:nvSpPr>
          <p:cNvPr id="63492" name="AutoShape 4">
            <a:hlinkClick r:id="rId3" action="ppaction://hlinksldjump" highlightClick="1">
              <a:snd r:embed="rId4" name="projctor.wav"/>
            </a:hlinkClick>
          </p:cNvPr>
          <p:cNvSpPr>
            <a:spLocks noChangeArrowheads="1"/>
          </p:cNvSpPr>
          <p:nvPr/>
        </p:nvSpPr>
        <p:spPr bwMode="auto">
          <a:xfrm>
            <a:off x="7677614" y="575774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aphicFrame>
        <p:nvGraphicFramePr>
          <p:cNvPr id="332800" name="Object 0"/>
          <p:cNvGraphicFramePr>
            <a:graphicFrameLocks noChangeAspect="1"/>
          </p:cNvGraphicFramePr>
          <p:nvPr>
            <p:extLst>
              <p:ext uri="{D42A27DB-BD31-4B8C-83A1-F6EECF244321}">
                <p14:modId xmlns:p14="http://schemas.microsoft.com/office/powerpoint/2010/main" val="4189724755"/>
              </p:ext>
            </p:extLst>
          </p:nvPr>
        </p:nvGraphicFramePr>
        <p:xfrm>
          <a:off x="3334214" y="3319347"/>
          <a:ext cx="3381375" cy="673100"/>
        </p:xfrm>
        <a:graphic>
          <a:graphicData uri="http://schemas.openxmlformats.org/presentationml/2006/ole">
            <mc:AlternateContent xmlns:mc="http://schemas.openxmlformats.org/markup-compatibility/2006">
              <mc:Choice xmlns:v="urn:schemas-microsoft-com:vml" Requires="v">
                <p:oleObj spid="_x0000_s3185" name="图片" r:id="rId5" imgW="2390775" imgH="476250" progId="Word.Picture.8">
                  <p:embed/>
                </p:oleObj>
              </mc:Choice>
              <mc:Fallback>
                <p:oleObj name="图片" r:id="rId5" imgW="2390775" imgH="476250" progId="Word.Picture.8">
                  <p:embed/>
                  <p:pic>
                    <p:nvPicPr>
                      <p:cNvPr id="33280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214" y="3319347"/>
                        <a:ext cx="33813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4288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2800"/>
                                        </p:tgtEl>
                                        <p:attrNameLst>
                                          <p:attrName>style.visibility</p:attrName>
                                        </p:attrNameLst>
                                      </p:cBhvr>
                                      <p:to>
                                        <p:strVal val="visible"/>
                                      </p:to>
                                    </p:set>
                                    <p:animEffect transition="in" filter="blinds(horizontal)">
                                      <p:cBhvr>
                                        <p:cTn id="7" dur="500"/>
                                        <p:tgtEl>
                                          <p:spTgt spid="332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72014" y="569913"/>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4515"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None/>
            </a:pPr>
            <a:endParaRPr lang="en-US" altLang="zh-CN" sz="2000" b="1" dirty="0" smtClean="0"/>
          </a:p>
          <a:p>
            <a:pPr algn="just">
              <a:buFont typeface="Wingdings" panose="05000000000000000000" pitchFamily="2" charset="2"/>
              <a:buNone/>
            </a:pPr>
            <a:endParaRPr lang="en-US" altLang="zh-CN" sz="2000" b="1" dirty="0" smtClean="0"/>
          </a:p>
          <a:p>
            <a:pPr algn="just">
              <a:buFont typeface="Wingdings" panose="05000000000000000000" pitchFamily="2" charset="2"/>
              <a:buNone/>
            </a:pPr>
            <a:endParaRPr lang="en-US" altLang="zh-CN" sz="2000" b="1" dirty="0" smtClean="0"/>
          </a:p>
          <a:p>
            <a:pPr algn="just">
              <a:buFont typeface="Wingdings" panose="05000000000000000000" pitchFamily="2" charset="2"/>
              <a:buNone/>
            </a:pPr>
            <a:r>
              <a:rPr lang="en-US" altLang="zh-CN" sz="2000" b="1" dirty="0" smtClean="0"/>
              <a:t>③ m:n</a:t>
            </a:r>
            <a:r>
              <a:rPr lang="zh-CN" altLang="en-US" sz="2000" b="1" dirty="0" smtClean="0"/>
              <a:t>联系</a:t>
            </a:r>
          </a:p>
          <a:p>
            <a:pPr algn="just">
              <a:buFont typeface="Wingdings" panose="05000000000000000000" pitchFamily="2" charset="2"/>
              <a:buNone/>
            </a:pPr>
            <a:r>
              <a:rPr lang="zh-CN" altLang="en-US" sz="2000" b="1" dirty="0" smtClean="0"/>
              <a:t>定义：设有实体集</a:t>
            </a:r>
            <a:r>
              <a:rPr lang="en-US" altLang="zh-CN" sz="2000" b="1" dirty="0" smtClean="0"/>
              <a:t>A</a:t>
            </a:r>
            <a:r>
              <a:rPr lang="zh-CN" altLang="en-US" sz="2000" b="1" dirty="0" smtClean="0"/>
              <a:t>、</a:t>
            </a:r>
            <a:r>
              <a:rPr lang="en-US" altLang="zh-CN" sz="2000" b="1" dirty="0" smtClean="0"/>
              <a:t>B</a:t>
            </a:r>
            <a:r>
              <a:rPr lang="zh-CN" altLang="en-US" sz="2000" b="1" dirty="0" smtClean="0"/>
              <a:t>，若其中任何一个实体集中的每一个实体值均与另一个实体集中的</a:t>
            </a:r>
            <a:r>
              <a:rPr lang="en-US" altLang="zh-CN" sz="2000" b="1" dirty="0" smtClean="0"/>
              <a:t>n</a:t>
            </a:r>
            <a:r>
              <a:rPr lang="zh-CN" altLang="en-US" sz="2000" b="1" dirty="0" smtClean="0"/>
              <a:t>个实体值（</a:t>
            </a:r>
            <a:r>
              <a:rPr lang="en-US" altLang="zh-CN" sz="2000" b="1" dirty="0" smtClean="0"/>
              <a:t>n≥0</a:t>
            </a:r>
            <a:r>
              <a:rPr lang="zh-CN" altLang="en-US" sz="2000" b="1" dirty="0" smtClean="0"/>
              <a:t>）有联系，则称</a:t>
            </a:r>
            <a:r>
              <a:rPr lang="en-US" altLang="zh-CN" sz="2000" b="1" dirty="0" smtClean="0"/>
              <a:t>A</a:t>
            </a:r>
            <a:r>
              <a:rPr lang="zh-CN" altLang="en-US" sz="2000" b="1" dirty="0" smtClean="0"/>
              <a:t>、</a:t>
            </a:r>
            <a:r>
              <a:rPr lang="en-US" altLang="zh-CN" sz="2000" b="1" dirty="0" smtClean="0"/>
              <a:t>B</a:t>
            </a:r>
            <a:r>
              <a:rPr lang="zh-CN" altLang="en-US" sz="2000" b="1" dirty="0" smtClean="0"/>
              <a:t>间存在多对多联系。</a:t>
            </a:r>
          </a:p>
          <a:p>
            <a:pPr>
              <a:buFont typeface="Wingdings" panose="05000000000000000000" pitchFamily="2" charset="2"/>
              <a:buNone/>
            </a:pPr>
            <a:endParaRPr lang="en-US" altLang="zh-CN" sz="2000" b="1" dirty="0" smtClean="0"/>
          </a:p>
        </p:txBody>
      </p:sp>
      <p:graphicFrame>
        <p:nvGraphicFramePr>
          <p:cNvPr id="333824" name="Object 1024"/>
          <p:cNvGraphicFramePr>
            <a:graphicFrameLocks noChangeAspect="1"/>
          </p:cNvGraphicFramePr>
          <p:nvPr/>
        </p:nvGraphicFramePr>
        <p:xfrm>
          <a:off x="4343400" y="1676400"/>
          <a:ext cx="4191000" cy="733425"/>
        </p:xfrm>
        <a:graphic>
          <a:graphicData uri="http://schemas.openxmlformats.org/presentationml/2006/ole">
            <mc:AlternateContent xmlns:mc="http://schemas.openxmlformats.org/markup-compatibility/2006">
              <mc:Choice xmlns:v="urn:schemas-microsoft-com:vml" Requires="v">
                <p:oleObj spid="_x0000_s4320" name="图片" r:id="rId3" imgW="2390775" imgH="476250" progId="Word.Picture.8">
                  <p:embed/>
                </p:oleObj>
              </mc:Choice>
              <mc:Fallback>
                <p:oleObj name="图片" r:id="rId3" imgW="2390775" imgH="476250" progId="Word.Picture.8">
                  <p:embed/>
                  <p:pic>
                    <p:nvPicPr>
                      <p:cNvPr id="333824" name="Object 1024"/>
                      <p:cNvPicPr>
                        <a:picLocks noChangeAspect="1" noChangeArrowheads="1"/>
                      </p:cNvPicPr>
                      <p:nvPr/>
                    </p:nvPicPr>
                    <p:blipFill>
                      <a:blip r:embed="rId4">
                        <a:extLst>
                          <a:ext uri="{28A0092B-C50C-407E-A947-70E740481C1C}">
                            <a14:useLocalDpi xmlns:a14="http://schemas.microsoft.com/office/drawing/2010/main" val="0"/>
                          </a:ext>
                        </a:extLst>
                      </a:blip>
                      <a:srcRect t="12000"/>
                      <a:stretch>
                        <a:fillRect/>
                      </a:stretch>
                    </p:blipFill>
                    <p:spPr bwMode="auto">
                      <a:xfrm>
                        <a:off x="4343400" y="1676400"/>
                        <a:ext cx="4191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25" name="Object 1025"/>
          <p:cNvGraphicFramePr>
            <a:graphicFrameLocks noChangeAspect="1"/>
          </p:cNvGraphicFramePr>
          <p:nvPr/>
        </p:nvGraphicFramePr>
        <p:xfrm>
          <a:off x="4419600" y="4343400"/>
          <a:ext cx="4114800" cy="688975"/>
        </p:xfrm>
        <a:graphic>
          <a:graphicData uri="http://schemas.openxmlformats.org/presentationml/2006/ole">
            <mc:AlternateContent xmlns:mc="http://schemas.openxmlformats.org/markup-compatibility/2006">
              <mc:Choice xmlns:v="urn:schemas-microsoft-com:vml" Requires="v">
                <p:oleObj spid="_x0000_s4321" name="图片" r:id="rId5" imgW="2390775" imgH="476250" progId="Word.Picture.8">
                  <p:embed/>
                </p:oleObj>
              </mc:Choice>
              <mc:Fallback>
                <p:oleObj name="图片" r:id="rId5" imgW="2390775" imgH="476250" progId="Word.Picture.8">
                  <p:embed/>
                  <p:pic>
                    <p:nvPicPr>
                      <p:cNvPr id="333825" name="Object 1025"/>
                      <p:cNvPicPr>
                        <a:picLocks noChangeAspect="1" noChangeArrowheads="1"/>
                      </p:cNvPicPr>
                      <p:nvPr/>
                    </p:nvPicPr>
                    <p:blipFill>
                      <a:blip r:embed="rId6">
                        <a:extLst>
                          <a:ext uri="{28A0092B-C50C-407E-A947-70E740481C1C}">
                            <a14:useLocalDpi xmlns:a14="http://schemas.microsoft.com/office/drawing/2010/main" val="0"/>
                          </a:ext>
                        </a:extLst>
                      </a:blip>
                      <a:srcRect t="16000"/>
                      <a:stretch>
                        <a:fillRect/>
                      </a:stretch>
                    </p:blipFill>
                    <p:spPr bwMode="auto">
                      <a:xfrm>
                        <a:off x="4419600" y="4343400"/>
                        <a:ext cx="41148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7508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33824"/>
                                        </p:tgtEl>
                                        <p:attrNameLst>
                                          <p:attrName>style.visibility</p:attrName>
                                        </p:attrNameLst>
                                      </p:cBhvr>
                                      <p:to>
                                        <p:strVal val="visible"/>
                                      </p:to>
                                    </p:set>
                                    <p:anim calcmode="lin" valueType="num">
                                      <p:cBhvr additive="base">
                                        <p:cTn id="7" dur="500" fill="hold"/>
                                        <p:tgtEl>
                                          <p:spTgt spid="333824"/>
                                        </p:tgtEl>
                                        <p:attrNameLst>
                                          <p:attrName>ppt_x</p:attrName>
                                        </p:attrNameLst>
                                      </p:cBhvr>
                                      <p:tavLst>
                                        <p:tav tm="0">
                                          <p:val>
                                            <p:strVal val="1+#ppt_w/2"/>
                                          </p:val>
                                        </p:tav>
                                        <p:tav tm="100000">
                                          <p:val>
                                            <p:strVal val="#ppt_x"/>
                                          </p:val>
                                        </p:tav>
                                      </p:tavLst>
                                    </p:anim>
                                    <p:anim calcmode="lin" valueType="num">
                                      <p:cBhvr additive="base">
                                        <p:cTn id="8" dur="500" fill="hold"/>
                                        <p:tgtEl>
                                          <p:spTgt spid="333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33825"/>
                                        </p:tgtEl>
                                        <p:attrNameLst>
                                          <p:attrName>style.visibility</p:attrName>
                                        </p:attrNameLst>
                                      </p:cBhvr>
                                      <p:to>
                                        <p:strVal val="visible"/>
                                      </p:to>
                                    </p:set>
                                    <p:anim calcmode="lin" valueType="num">
                                      <p:cBhvr additive="base">
                                        <p:cTn id="13" dur="500" fill="hold"/>
                                        <p:tgtEl>
                                          <p:spTgt spid="333825"/>
                                        </p:tgtEl>
                                        <p:attrNameLst>
                                          <p:attrName>ppt_x</p:attrName>
                                        </p:attrNameLst>
                                      </p:cBhvr>
                                      <p:tavLst>
                                        <p:tav tm="0">
                                          <p:val>
                                            <p:strVal val="1+#ppt_w/2"/>
                                          </p:val>
                                        </p:tav>
                                        <p:tav tm="100000">
                                          <p:val>
                                            <p:strVal val="#ppt_x"/>
                                          </p:val>
                                        </p:tav>
                                      </p:tavLst>
                                    </p:anim>
                                    <p:anim calcmode="lin" valueType="num">
                                      <p:cBhvr additive="base">
                                        <p:cTn id="14" dur="500" fill="hold"/>
                                        <p:tgtEl>
                                          <p:spTgt spid="333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84818" y="436833"/>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5539" name="Rectangle 3"/>
          <p:cNvSpPr>
            <a:spLocks noGrp="1" noChangeArrowheads="1"/>
          </p:cNvSpPr>
          <p:nvPr>
            <p:ph idx="1"/>
          </p:nvPr>
        </p:nvSpPr>
        <p:spPr bwMode="auto">
          <a:xfrm>
            <a:off x="884818" y="1563958"/>
            <a:ext cx="8794440" cy="44958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dirty="0" smtClean="0">
                <a:latin typeface="Arial" panose="020B0604020202020204" pitchFamily="34" charset="0"/>
                <a:ea typeface="黑体" panose="02010609060101010101" pitchFamily="49" charset="-122"/>
              </a:rPr>
              <a:t>4. </a:t>
            </a:r>
            <a:r>
              <a:rPr lang="zh-CN" altLang="en-US" sz="2000" b="1" dirty="0" smtClean="0">
                <a:latin typeface="Arial" panose="020B0604020202020204" pitchFamily="34" charset="0"/>
                <a:ea typeface="黑体" panose="02010609060101010101" pitchFamily="49" charset="-122"/>
              </a:rPr>
              <a:t>概念模型表法方法</a:t>
            </a:r>
          </a:p>
          <a:p>
            <a:pPr algn="just">
              <a:buFont typeface="Wingdings" panose="05000000000000000000" pitchFamily="2" charset="2"/>
              <a:buNone/>
            </a:pPr>
            <a:r>
              <a:rPr lang="en-US" altLang="zh-CN" sz="2000" b="1" dirty="0" smtClean="0"/>
              <a:t>E-R</a:t>
            </a:r>
            <a:r>
              <a:rPr lang="zh-CN" altLang="en-US" sz="2000" b="1" dirty="0" smtClean="0"/>
              <a:t>方法（</a:t>
            </a:r>
            <a:r>
              <a:rPr lang="en-US" altLang="zh-CN" sz="2000" b="1" dirty="0" smtClean="0"/>
              <a:t>Entity Relationship Approach</a:t>
            </a:r>
            <a:r>
              <a:rPr lang="zh-CN" altLang="en-US" sz="2000" b="1" dirty="0" smtClean="0"/>
              <a:t>）</a:t>
            </a:r>
          </a:p>
          <a:p>
            <a:pPr algn="just">
              <a:buFont typeface="Wingdings" panose="05000000000000000000" pitchFamily="2" charset="2"/>
              <a:buNone/>
            </a:pPr>
            <a:r>
              <a:rPr lang="zh-CN" altLang="en-US" sz="2000" b="1" dirty="0" smtClean="0"/>
              <a:t/>
            </a:r>
            <a:br>
              <a:rPr lang="zh-CN" altLang="en-US" sz="2000" b="1" dirty="0" smtClean="0"/>
            </a:br>
            <a:r>
              <a:rPr lang="en-US" altLang="zh-CN" sz="2000" b="1" dirty="0" smtClean="0"/>
              <a:t>1</a:t>
            </a:r>
            <a:r>
              <a:rPr lang="zh-CN" altLang="en-US" sz="2000" b="1" dirty="0" smtClean="0"/>
              <a:t>）构成形式</a:t>
            </a:r>
          </a:p>
          <a:p>
            <a:pPr algn="just">
              <a:buFont typeface="Wingdings" panose="05000000000000000000" pitchFamily="2" charset="2"/>
              <a:buNone/>
            </a:pPr>
            <a:endParaRPr lang="en-US" altLang="zh-CN" sz="2000" b="1" dirty="0" smtClean="0"/>
          </a:p>
        </p:txBody>
      </p:sp>
      <p:sp>
        <p:nvSpPr>
          <p:cNvPr id="65540" name="Rectangle 4"/>
          <p:cNvSpPr>
            <a:spLocks noChangeArrowheads="1"/>
          </p:cNvSpPr>
          <p:nvPr/>
        </p:nvSpPr>
        <p:spPr bwMode="auto">
          <a:xfrm>
            <a:off x="2408818" y="3888058"/>
            <a:ext cx="685800" cy="3048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班级</a:t>
            </a:r>
          </a:p>
        </p:txBody>
      </p:sp>
      <p:sp>
        <p:nvSpPr>
          <p:cNvPr id="65541" name="Rectangle 5"/>
          <p:cNvSpPr>
            <a:spLocks noChangeArrowheads="1"/>
          </p:cNvSpPr>
          <p:nvPr/>
        </p:nvSpPr>
        <p:spPr bwMode="auto">
          <a:xfrm>
            <a:off x="2408818" y="5040583"/>
            <a:ext cx="685800" cy="3048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班长</a:t>
            </a:r>
          </a:p>
        </p:txBody>
      </p:sp>
      <p:sp>
        <p:nvSpPr>
          <p:cNvPr id="65542" name="AutoShape 6"/>
          <p:cNvSpPr>
            <a:spLocks noChangeArrowheads="1"/>
          </p:cNvSpPr>
          <p:nvPr/>
        </p:nvSpPr>
        <p:spPr bwMode="auto">
          <a:xfrm>
            <a:off x="2377068" y="4421458"/>
            <a:ext cx="838200" cy="381000"/>
          </a:xfrm>
          <a:prstGeom prst="flowChartDecision">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管理</a:t>
            </a:r>
          </a:p>
        </p:txBody>
      </p:sp>
      <p:sp>
        <p:nvSpPr>
          <p:cNvPr id="65543" name="Line 7"/>
          <p:cNvSpPr>
            <a:spLocks noChangeShapeType="1"/>
          </p:cNvSpPr>
          <p:nvPr/>
        </p:nvSpPr>
        <p:spPr bwMode="auto">
          <a:xfrm>
            <a:off x="2789818" y="4192858"/>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44" name="Line 8"/>
          <p:cNvSpPr>
            <a:spLocks noChangeShapeType="1"/>
          </p:cNvSpPr>
          <p:nvPr/>
        </p:nvSpPr>
        <p:spPr bwMode="auto">
          <a:xfrm>
            <a:off x="2789818" y="4811983"/>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45" name="AutoShape 9"/>
          <p:cNvSpPr>
            <a:spLocks noChangeArrowheads="1"/>
          </p:cNvSpPr>
          <p:nvPr/>
        </p:nvSpPr>
        <p:spPr bwMode="auto">
          <a:xfrm>
            <a:off x="3094618" y="34308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RS</a:t>
            </a:r>
          </a:p>
        </p:txBody>
      </p:sp>
      <p:sp>
        <p:nvSpPr>
          <p:cNvPr id="65546" name="AutoShape 10"/>
          <p:cNvSpPr>
            <a:spLocks noChangeArrowheads="1"/>
          </p:cNvSpPr>
          <p:nvPr/>
        </p:nvSpPr>
        <p:spPr bwMode="auto">
          <a:xfrm>
            <a:off x="1951618" y="34308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BN</a:t>
            </a:r>
          </a:p>
        </p:txBody>
      </p:sp>
      <p:sp>
        <p:nvSpPr>
          <p:cNvPr id="65547" name="AutoShape 11"/>
          <p:cNvSpPr>
            <a:spLocks noChangeArrowheads="1"/>
          </p:cNvSpPr>
          <p:nvPr/>
        </p:nvSpPr>
        <p:spPr bwMode="auto">
          <a:xfrm>
            <a:off x="1494418" y="44976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BN</a:t>
            </a:r>
          </a:p>
        </p:txBody>
      </p:sp>
      <p:sp>
        <p:nvSpPr>
          <p:cNvPr id="65548" name="AutoShape 12"/>
          <p:cNvSpPr>
            <a:spLocks noChangeArrowheads="1"/>
          </p:cNvSpPr>
          <p:nvPr/>
        </p:nvSpPr>
        <p:spPr bwMode="auto">
          <a:xfrm>
            <a:off x="3628018" y="44976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XH</a:t>
            </a:r>
          </a:p>
        </p:txBody>
      </p:sp>
      <p:sp>
        <p:nvSpPr>
          <p:cNvPr id="65549" name="AutoShape 13"/>
          <p:cNvSpPr>
            <a:spLocks noChangeArrowheads="1"/>
          </p:cNvSpPr>
          <p:nvPr/>
        </p:nvSpPr>
        <p:spPr bwMode="auto">
          <a:xfrm>
            <a:off x="3116843" y="55104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XM</a:t>
            </a:r>
          </a:p>
        </p:txBody>
      </p:sp>
      <p:sp>
        <p:nvSpPr>
          <p:cNvPr id="65550" name="AutoShape 14"/>
          <p:cNvSpPr>
            <a:spLocks noChangeArrowheads="1"/>
          </p:cNvSpPr>
          <p:nvPr/>
        </p:nvSpPr>
        <p:spPr bwMode="auto">
          <a:xfrm>
            <a:off x="1951618" y="55104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XH</a:t>
            </a:r>
          </a:p>
        </p:txBody>
      </p:sp>
      <p:sp>
        <p:nvSpPr>
          <p:cNvPr id="65551" name="Line 15"/>
          <p:cNvSpPr>
            <a:spLocks noChangeShapeType="1"/>
          </p:cNvSpPr>
          <p:nvPr/>
        </p:nvSpPr>
        <p:spPr bwMode="auto">
          <a:xfrm>
            <a:off x="1951618" y="4650058"/>
            <a:ext cx="457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52" name="Line 16"/>
          <p:cNvSpPr>
            <a:spLocks noChangeShapeType="1"/>
          </p:cNvSpPr>
          <p:nvPr/>
        </p:nvSpPr>
        <p:spPr bwMode="auto">
          <a:xfrm>
            <a:off x="3170818" y="4650058"/>
            <a:ext cx="457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53" name="Line 17"/>
          <p:cNvSpPr>
            <a:spLocks noChangeShapeType="1"/>
          </p:cNvSpPr>
          <p:nvPr/>
        </p:nvSpPr>
        <p:spPr bwMode="auto">
          <a:xfrm>
            <a:off x="2332618" y="3735658"/>
            <a:ext cx="3048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54" name="Line 18"/>
          <p:cNvSpPr>
            <a:spLocks noChangeShapeType="1"/>
          </p:cNvSpPr>
          <p:nvPr/>
        </p:nvSpPr>
        <p:spPr bwMode="auto">
          <a:xfrm>
            <a:off x="2866018" y="5358083"/>
            <a:ext cx="3048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55" name="Line 19"/>
          <p:cNvSpPr>
            <a:spLocks noChangeShapeType="1"/>
          </p:cNvSpPr>
          <p:nvPr/>
        </p:nvSpPr>
        <p:spPr bwMode="auto">
          <a:xfrm flipV="1">
            <a:off x="2942218" y="3735658"/>
            <a:ext cx="2286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56" name="Line 20"/>
          <p:cNvSpPr>
            <a:spLocks noChangeShapeType="1"/>
          </p:cNvSpPr>
          <p:nvPr/>
        </p:nvSpPr>
        <p:spPr bwMode="auto">
          <a:xfrm flipV="1">
            <a:off x="2332618" y="5335858"/>
            <a:ext cx="2286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57" name="Rectangle 21"/>
          <p:cNvSpPr>
            <a:spLocks noChangeArrowheads="1"/>
          </p:cNvSpPr>
          <p:nvPr/>
        </p:nvSpPr>
        <p:spPr bwMode="auto">
          <a:xfrm>
            <a:off x="5063118" y="3888058"/>
            <a:ext cx="685800" cy="3048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班级</a:t>
            </a:r>
          </a:p>
        </p:txBody>
      </p:sp>
      <p:sp>
        <p:nvSpPr>
          <p:cNvPr id="65558" name="Rectangle 22"/>
          <p:cNvSpPr>
            <a:spLocks noChangeArrowheads="1"/>
          </p:cNvSpPr>
          <p:nvPr/>
        </p:nvSpPr>
        <p:spPr bwMode="auto">
          <a:xfrm>
            <a:off x="5063118" y="5040583"/>
            <a:ext cx="685800" cy="3048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学生</a:t>
            </a:r>
          </a:p>
        </p:txBody>
      </p:sp>
      <p:sp>
        <p:nvSpPr>
          <p:cNvPr id="65559" name="AutoShape 23"/>
          <p:cNvSpPr>
            <a:spLocks noChangeArrowheads="1"/>
          </p:cNvSpPr>
          <p:nvPr/>
        </p:nvSpPr>
        <p:spPr bwMode="auto">
          <a:xfrm>
            <a:off x="5031368" y="4421458"/>
            <a:ext cx="838200" cy="381000"/>
          </a:xfrm>
          <a:prstGeom prst="flowChartDecision">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拥有</a:t>
            </a:r>
          </a:p>
        </p:txBody>
      </p:sp>
      <p:sp>
        <p:nvSpPr>
          <p:cNvPr id="65560" name="Line 24"/>
          <p:cNvSpPr>
            <a:spLocks noChangeShapeType="1"/>
          </p:cNvSpPr>
          <p:nvPr/>
        </p:nvSpPr>
        <p:spPr bwMode="auto">
          <a:xfrm>
            <a:off x="5444118" y="4192858"/>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61" name="Line 25"/>
          <p:cNvSpPr>
            <a:spLocks noChangeShapeType="1"/>
          </p:cNvSpPr>
          <p:nvPr/>
        </p:nvSpPr>
        <p:spPr bwMode="auto">
          <a:xfrm>
            <a:off x="5444118" y="4811983"/>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62" name="AutoShape 26"/>
          <p:cNvSpPr>
            <a:spLocks noChangeArrowheads="1"/>
          </p:cNvSpPr>
          <p:nvPr/>
        </p:nvSpPr>
        <p:spPr bwMode="auto">
          <a:xfrm>
            <a:off x="5748918" y="34308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RS</a:t>
            </a:r>
          </a:p>
        </p:txBody>
      </p:sp>
      <p:sp>
        <p:nvSpPr>
          <p:cNvPr id="65563" name="AutoShape 27"/>
          <p:cNvSpPr>
            <a:spLocks noChangeArrowheads="1"/>
          </p:cNvSpPr>
          <p:nvPr/>
        </p:nvSpPr>
        <p:spPr bwMode="auto">
          <a:xfrm>
            <a:off x="4605918" y="34308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BN</a:t>
            </a:r>
          </a:p>
        </p:txBody>
      </p:sp>
      <p:sp>
        <p:nvSpPr>
          <p:cNvPr id="65564" name="AutoShape 28"/>
          <p:cNvSpPr>
            <a:spLocks noChangeArrowheads="1"/>
          </p:cNvSpPr>
          <p:nvPr/>
        </p:nvSpPr>
        <p:spPr bwMode="auto">
          <a:xfrm>
            <a:off x="4148718" y="44976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BH</a:t>
            </a:r>
          </a:p>
        </p:txBody>
      </p:sp>
      <p:sp>
        <p:nvSpPr>
          <p:cNvPr id="65565" name="AutoShape 29"/>
          <p:cNvSpPr>
            <a:spLocks noChangeArrowheads="1"/>
          </p:cNvSpPr>
          <p:nvPr/>
        </p:nvSpPr>
        <p:spPr bwMode="auto">
          <a:xfrm>
            <a:off x="6282318" y="44976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XH</a:t>
            </a:r>
          </a:p>
        </p:txBody>
      </p:sp>
      <p:sp>
        <p:nvSpPr>
          <p:cNvPr id="65566" name="AutoShape 30"/>
          <p:cNvSpPr>
            <a:spLocks noChangeArrowheads="1"/>
          </p:cNvSpPr>
          <p:nvPr/>
        </p:nvSpPr>
        <p:spPr bwMode="auto">
          <a:xfrm>
            <a:off x="5815593" y="55104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XB</a:t>
            </a:r>
          </a:p>
        </p:txBody>
      </p:sp>
      <p:sp>
        <p:nvSpPr>
          <p:cNvPr id="65567" name="AutoShape 31"/>
          <p:cNvSpPr>
            <a:spLocks noChangeArrowheads="1"/>
          </p:cNvSpPr>
          <p:nvPr/>
        </p:nvSpPr>
        <p:spPr bwMode="auto">
          <a:xfrm>
            <a:off x="4561468" y="55104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XH</a:t>
            </a:r>
          </a:p>
        </p:txBody>
      </p:sp>
      <p:sp>
        <p:nvSpPr>
          <p:cNvPr id="65568" name="Line 32"/>
          <p:cNvSpPr>
            <a:spLocks noChangeShapeType="1"/>
          </p:cNvSpPr>
          <p:nvPr/>
        </p:nvSpPr>
        <p:spPr bwMode="auto">
          <a:xfrm>
            <a:off x="4605918" y="4650058"/>
            <a:ext cx="457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69" name="Line 33"/>
          <p:cNvSpPr>
            <a:spLocks noChangeShapeType="1"/>
          </p:cNvSpPr>
          <p:nvPr/>
        </p:nvSpPr>
        <p:spPr bwMode="auto">
          <a:xfrm>
            <a:off x="5825118" y="4650058"/>
            <a:ext cx="457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0" name="Line 34"/>
          <p:cNvSpPr>
            <a:spLocks noChangeShapeType="1"/>
          </p:cNvSpPr>
          <p:nvPr/>
        </p:nvSpPr>
        <p:spPr bwMode="auto">
          <a:xfrm>
            <a:off x="4986918" y="3735658"/>
            <a:ext cx="3048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1" name="Line 35"/>
          <p:cNvSpPr>
            <a:spLocks noChangeShapeType="1"/>
          </p:cNvSpPr>
          <p:nvPr/>
        </p:nvSpPr>
        <p:spPr bwMode="auto">
          <a:xfrm>
            <a:off x="5520318" y="5358083"/>
            <a:ext cx="3048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2" name="Line 36"/>
          <p:cNvSpPr>
            <a:spLocks noChangeShapeType="1"/>
          </p:cNvSpPr>
          <p:nvPr/>
        </p:nvSpPr>
        <p:spPr bwMode="auto">
          <a:xfrm flipV="1">
            <a:off x="5596518" y="3735658"/>
            <a:ext cx="2286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3" name="Line 37"/>
          <p:cNvSpPr>
            <a:spLocks noChangeShapeType="1"/>
          </p:cNvSpPr>
          <p:nvPr/>
        </p:nvSpPr>
        <p:spPr bwMode="auto">
          <a:xfrm flipV="1">
            <a:off x="4986918" y="5335858"/>
            <a:ext cx="2286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4" name="Rectangle 38"/>
          <p:cNvSpPr>
            <a:spLocks noChangeArrowheads="1"/>
          </p:cNvSpPr>
          <p:nvPr/>
        </p:nvSpPr>
        <p:spPr bwMode="auto">
          <a:xfrm>
            <a:off x="7720593" y="3888058"/>
            <a:ext cx="685800" cy="3048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课程</a:t>
            </a:r>
          </a:p>
        </p:txBody>
      </p:sp>
      <p:sp>
        <p:nvSpPr>
          <p:cNvPr id="65575" name="Rectangle 39"/>
          <p:cNvSpPr>
            <a:spLocks noChangeArrowheads="1"/>
          </p:cNvSpPr>
          <p:nvPr/>
        </p:nvSpPr>
        <p:spPr bwMode="auto">
          <a:xfrm>
            <a:off x="7720593" y="5040583"/>
            <a:ext cx="685800" cy="3048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学生</a:t>
            </a:r>
          </a:p>
        </p:txBody>
      </p:sp>
      <p:sp>
        <p:nvSpPr>
          <p:cNvPr id="65576" name="AutoShape 40"/>
          <p:cNvSpPr>
            <a:spLocks noChangeArrowheads="1"/>
          </p:cNvSpPr>
          <p:nvPr/>
        </p:nvSpPr>
        <p:spPr bwMode="auto">
          <a:xfrm>
            <a:off x="7688843" y="4421458"/>
            <a:ext cx="838200" cy="381000"/>
          </a:xfrm>
          <a:prstGeom prst="flowChartDecision">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latin typeface="Times New Roman" panose="02020603050405020304" pitchFamily="18" charset="0"/>
                <a:ea typeface="黑体" panose="02010609060101010101" pitchFamily="49" charset="-122"/>
              </a:rPr>
              <a:t>选择</a:t>
            </a:r>
          </a:p>
        </p:txBody>
      </p:sp>
      <p:sp>
        <p:nvSpPr>
          <p:cNvPr id="65577" name="Line 41"/>
          <p:cNvSpPr>
            <a:spLocks noChangeShapeType="1"/>
          </p:cNvSpPr>
          <p:nvPr/>
        </p:nvSpPr>
        <p:spPr bwMode="auto">
          <a:xfrm>
            <a:off x="8101593" y="4192858"/>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8" name="Line 42"/>
          <p:cNvSpPr>
            <a:spLocks noChangeShapeType="1"/>
          </p:cNvSpPr>
          <p:nvPr/>
        </p:nvSpPr>
        <p:spPr bwMode="auto">
          <a:xfrm>
            <a:off x="8101593" y="4811983"/>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79" name="AutoShape 43"/>
          <p:cNvSpPr>
            <a:spLocks noChangeArrowheads="1"/>
          </p:cNvSpPr>
          <p:nvPr/>
        </p:nvSpPr>
        <p:spPr bwMode="auto">
          <a:xfrm>
            <a:off x="8406393" y="34308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KM</a:t>
            </a:r>
          </a:p>
        </p:txBody>
      </p:sp>
      <p:sp>
        <p:nvSpPr>
          <p:cNvPr id="65580" name="AutoShape 44"/>
          <p:cNvSpPr>
            <a:spLocks noChangeArrowheads="1"/>
          </p:cNvSpPr>
          <p:nvPr/>
        </p:nvSpPr>
        <p:spPr bwMode="auto">
          <a:xfrm>
            <a:off x="7263393" y="34308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KH</a:t>
            </a:r>
          </a:p>
        </p:txBody>
      </p:sp>
      <p:sp>
        <p:nvSpPr>
          <p:cNvPr id="65581" name="AutoShape 45"/>
          <p:cNvSpPr>
            <a:spLocks noChangeArrowheads="1"/>
          </p:cNvSpPr>
          <p:nvPr/>
        </p:nvSpPr>
        <p:spPr bwMode="auto">
          <a:xfrm>
            <a:off x="6806193" y="44976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KH</a:t>
            </a:r>
          </a:p>
        </p:txBody>
      </p:sp>
      <p:sp>
        <p:nvSpPr>
          <p:cNvPr id="65582" name="AutoShape 46"/>
          <p:cNvSpPr>
            <a:spLocks noChangeArrowheads="1"/>
          </p:cNvSpPr>
          <p:nvPr/>
        </p:nvSpPr>
        <p:spPr bwMode="auto">
          <a:xfrm>
            <a:off x="8939793" y="4497658"/>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XH</a:t>
            </a:r>
          </a:p>
        </p:txBody>
      </p:sp>
      <p:sp>
        <p:nvSpPr>
          <p:cNvPr id="65583" name="AutoShape 47"/>
          <p:cNvSpPr>
            <a:spLocks noChangeArrowheads="1"/>
          </p:cNvSpPr>
          <p:nvPr/>
        </p:nvSpPr>
        <p:spPr bwMode="auto">
          <a:xfrm>
            <a:off x="8428618" y="55104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XM</a:t>
            </a:r>
          </a:p>
        </p:txBody>
      </p:sp>
      <p:sp>
        <p:nvSpPr>
          <p:cNvPr id="65584" name="AutoShape 48"/>
          <p:cNvSpPr>
            <a:spLocks noChangeArrowheads="1"/>
          </p:cNvSpPr>
          <p:nvPr/>
        </p:nvSpPr>
        <p:spPr bwMode="auto">
          <a:xfrm>
            <a:off x="7263393" y="55104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XH</a:t>
            </a:r>
          </a:p>
        </p:txBody>
      </p:sp>
      <p:sp>
        <p:nvSpPr>
          <p:cNvPr id="65585" name="Line 49"/>
          <p:cNvSpPr>
            <a:spLocks noChangeShapeType="1"/>
          </p:cNvSpPr>
          <p:nvPr/>
        </p:nvSpPr>
        <p:spPr bwMode="auto">
          <a:xfrm>
            <a:off x="7263393" y="4650058"/>
            <a:ext cx="457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86" name="Line 50"/>
          <p:cNvSpPr>
            <a:spLocks noChangeShapeType="1"/>
          </p:cNvSpPr>
          <p:nvPr/>
        </p:nvSpPr>
        <p:spPr bwMode="auto">
          <a:xfrm>
            <a:off x="8482593" y="4650058"/>
            <a:ext cx="457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87" name="Line 51"/>
          <p:cNvSpPr>
            <a:spLocks noChangeShapeType="1"/>
          </p:cNvSpPr>
          <p:nvPr/>
        </p:nvSpPr>
        <p:spPr bwMode="auto">
          <a:xfrm>
            <a:off x="7644393" y="3735658"/>
            <a:ext cx="3048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88" name="Line 52"/>
          <p:cNvSpPr>
            <a:spLocks noChangeShapeType="1"/>
          </p:cNvSpPr>
          <p:nvPr/>
        </p:nvSpPr>
        <p:spPr bwMode="auto">
          <a:xfrm>
            <a:off x="8177793" y="5358083"/>
            <a:ext cx="3048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89" name="Line 53"/>
          <p:cNvSpPr>
            <a:spLocks noChangeShapeType="1"/>
          </p:cNvSpPr>
          <p:nvPr/>
        </p:nvSpPr>
        <p:spPr bwMode="auto">
          <a:xfrm flipV="1">
            <a:off x="8253993" y="3735658"/>
            <a:ext cx="2286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90" name="Line 54"/>
          <p:cNvSpPr>
            <a:spLocks noChangeShapeType="1"/>
          </p:cNvSpPr>
          <p:nvPr/>
        </p:nvSpPr>
        <p:spPr bwMode="auto">
          <a:xfrm flipV="1">
            <a:off x="7644393" y="5335858"/>
            <a:ext cx="22860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91" name="AutoShape 55"/>
          <p:cNvSpPr>
            <a:spLocks noChangeArrowheads="1"/>
          </p:cNvSpPr>
          <p:nvPr/>
        </p:nvSpPr>
        <p:spPr bwMode="auto">
          <a:xfrm>
            <a:off x="5196468" y="5497783"/>
            <a:ext cx="457200" cy="304800"/>
          </a:xfrm>
          <a:prstGeom prst="flowChartAlternateProcess">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XM</a:t>
            </a:r>
          </a:p>
        </p:txBody>
      </p:sp>
      <p:sp>
        <p:nvSpPr>
          <p:cNvPr id="65592" name="Line 56"/>
          <p:cNvSpPr>
            <a:spLocks noChangeShapeType="1"/>
          </p:cNvSpPr>
          <p:nvPr/>
        </p:nvSpPr>
        <p:spPr bwMode="auto">
          <a:xfrm>
            <a:off x="5348868" y="5335858"/>
            <a:ext cx="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5593" name="AutoShape 57"/>
          <p:cNvSpPr>
            <a:spLocks noChangeArrowheads="1"/>
          </p:cNvSpPr>
          <p:nvPr/>
        </p:nvSpPr>
        <p:spPr bwMode="auto">
          <a:xfrm>
            <a:off x="5653668" y="4726258"/>
            <a:ext cx="457200" cy="3048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m</a:t>
            </a:r>
          </a:p>
        </p:txBody>
      </p:sp>
      <p:sp>
        <p:nvSpPr>
          <p:cNvPr id="65594" name="AutoShape 58"/>
          <p:cNvSpPr>
            <a:spLocks noChangeArrowheads="1"/>
          </p:cNvSpPr>
          <p:nvPr/>
        </p:nvSpPr>
        <p:spPr bwMode="auto">
          <a:xfrm>
            <a:off x="8320668" y="4726258"/>
            <a:ext cx="457200" cy="3048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m</a:t>
            </a:r>
          </a:p>
        </p:txBody>
      </p:sp>
      <p:sp>
        <p:nvSpPr>
          <p:cNvPr id="65595" name="AutoShape 59"/>
          <p:cNvSpPr>
            <a:spLocks noChangeArrowheads="1"/>
          </p:cNvSpPr>
          <p:nvPr/>
        </p:nvSpPr>
        <p:spPr bwMode="auto">
          <a:xfrm>
            <a:off x="8320668" y="4192858"/>
            <a:ext cx="457200" cy="3048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n</a:t>
            </a:r>
          </a:p>
        </p:txBody>
      </p:sp>
      <p:sp>
        <p:nvSpPr>
          <p:cNvPr id="65596" name="AutoShape 60"/>
          <p:cNvSpPr>
            <a:spLocks noChangeArrowheads="1"/>
          </p:cNvSpPr>
          <p:nvPr/>
        </p:nvSpPr>
        <p:spPr bwMode="auto">
          <a:xfrm>
            <a:off x="5653668" y="4192858"/>
            <a:ext cx="457200" cy="3048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1</a:t>
            </a:r>
          </a:p>
        </p:txBody>
      </p:sp>
      <p:sp>
        <p:nvSpPr>
          <p:cNvPr id="65597" name="AutoShape 61"/>
          <p:cNvSpPr>
            <a:spLocks noChangeArrowheads="1"/>
          </p:cNvSpPr>
          <p:nvPr/>
        </p:nvSpPr>
        <p:spPr bwMode="auto">
          <a:xfrm>
            <a:off x="2986668" y="4192858"/>
            <a:ext cx="457200" cy="3048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1</a:t>
            </a:r>
          </a:p>
        </p:txBody>
      </p:sp>
      <p:sp>
        <p:nvSpPr>
          <p:cNvPr id="65598" name="AutoShape 62"/>
          <p:cNvSpPr>
            <a:spLocks noChangeArrowheads="1"/>
          </p:cNvSpPr>
          <p:nvPr/>
        </p:nvSpPr>
        <p:spPr bwMode="auto">
          <a:xfrm>
            <a:off x="2986668" y="4726258"/>
            <a:ext cx="457200" cy="3048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1</a:t>
            </a:r>
          </a:p>
        </p:txBody>
      </p:sp>
      <p:sp>
        <p:nvSpPr>
          <p:cNvPr id="65599" name="AutoShape 63">
            <a:hlinkClick r:id="rId2" action="ppaction://hlinksldjump" highlightClick="1">
              <a:snd r:embed="rId3" name="projctor.wav"/>
            </a:hlinkClick>
          </p:cNvPr>
          <p:cNvSpPr>
            <a:spLocks noChangeArrowheads="1"/>
          </p:cNvSpPr>
          <p:nvPr/>
        </p:nvSpPr>
        <p:spPr bwMode="auto">
          <a:xfrm>
            <a:off x="7711068" y="5869258"/>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76187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27049" y="349405"/>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6563" name="Rectangle 3"/>
          <p:cNvSpPr>
            <a:spLocks noGrp="1" noChangeArrowheads="1"/>
          </p:cNvSpPr>
          <p:nvPr>
            <p:ph idx="1"/>
          </p:nvPr>
        </p:nvSpPr>
        <p:spPr bwMode="auto">
          <a:xfrm>
            <a:off x="827049" y="1492405"/>
            <a:ext cx="7772400" cy="4648200"/>
          </a:xfrm>
        </p:spPr>
        <p:txBody>
          <a:bodyPr wrap="square" numCol="1" anchor="t" anchorCtr="0" compatLnSpc="1">
            <a:prstTxWarp prst="textNoShape">
              <a:avLst/>
            </a:prstTxWarp>
          </a:bodyPr>
          <a:lstStyle/>
          <a:p>
            <a:pPr algn="just">
              <a:buFont typeface="Wingdings" panose="05000000000000000000" pitchFamily="2" charset="2"/>
              <a:buNone/>
            </a:pPr>
            <a:r>
              <a:rPr lang="zh-CN" altLang="en-US" sz="2000" b="1" dirty="0" smtClean="0"/>
              <a:t>（</a:t>
            </a:r>
            <a:r>
              <a:rPr lang="en-US" altLang="zh-CN" sz="2000" b="1" dirty="0" smtClean="0"/>
              <a:t>1</a:t>
            </a:r>
            <a:r>
              <a:rPr lang="zh-CN" altLang="en-US" sz="2000" b="1" dirty="0" smtClean="0"/>
              <a:t>）矩形表示实体型，框内标明实体名；</a:t>
            </a:r>
          </a:p>
          <a:p>
            <a:pPr algn="just">
              <a:buFont typeface="Wingdings" panose="05000000000000000000" pitchFamily="2" charset="2"/>
              <a:buNone/>
            </a:pPr>
            <a:r>
              <a:rPr lang="zh-CN" altLang="en-US" sz="2000" b="1" dirty="0" smtClean="0"/>
              <a:t>（</a:t>
            </a:r>
            <a:r>
              <a:rPr lang="en-US" altLang="zh-CN" sz="2000" b="1" dirty="0" smtClean="0"/>
              <a:t>2</a:t>
            </a:r>
            <a:r>
              <a:rPr lang="zh-CN" altLang="en-US" sz="2000" b="1" dirty="0" smtClean="0"/>
              <a:t>）椭园表示属性，用无向边与其相应实体连接；</a:t>
            </a:r>
          </a:p>
          <a:p>
            <a:pPr algn="just">
              <a:buFont typeface="Wingdings" panose="05000000000000000000" pitchFamily="2" charset="2"/>
              <a:buNone/>
            </a:pPr>
            <a:r>
              <a:rPr lang="zh-CN" altLang="en-US" sz="2000" b="1" dirty="0" smtClean="0"/>
              <a:t>（</a:t>
            </a:r>
            <a:r>
              <a:rPr lang="en-US" altLang="zh-CN" sz="2000" b="1" dirty="0" smtClean="0"/>
              <a:t>3</a:t>
            </a:r>
            <a:r>
              <a:rPr lang="zh-CN" altLang="en-US" sz="2000" b="1" dirty="0" smtClean="0"/>
              <a:t>）菱形表示联系，内标明联系名，用无向边与相关实体连接；</a:t>
            </a:r>
          </a:p>
          <a:p>
            <a:pPr algn="just">
              <a:buFont typeface="Wingdings" panose="05000000000000000000" pitchFamily="2" charset="2"/>
              <a:buNone/>
            </a:pPr>
            <a:r>
              <a:rPr lang="zh-CN" altLang="en-US" sz="2000" b="1" dirty="0" smtClean="0"/>
              <a:t>（</a:t>
            </a:r>
            <a:r>
              <a:rPr lang="en-US" altLang="zh-CN" sz="2000" b="1" dirty="0" smtClean="0"/>
              <a:t>4</a:t>
            </a:r>
            <a:r>
              <a:rPr lang="zh-CN" altLang="en-US" sz="2000" b="1" dirty="0" smtClean="0"/>
              <a:t>）无向边上标明联系的类型（</a:t>
            </a:r>
            <a:r>
              <a:rPr lang="en-US" altLang="zh-CN" sz="2000" b="1" dirty="0" smtClean="0"/>
              <a:t>1</a:t>
            </a:r>
            <a:r>
              <a:rPr lang="zh-CN" altLang="en-US" sz="2000" b="1" dirty="0" smtClean="0"/>
              <a:t>：</a:t>
            </a:r>
            <a:r>
              <a:rPr lang="en-US" altLang="zh-CN" sz="2000" b="1" dirty="0" smtClean="0"/>
              <a:t>1</a:t>
            </a:r>
            <a:r>
              <a:rPr lang="zh-CN" altLang="en-US" sz="2000" b="1" dirty="0" smtClean="0"/>
              <a:t>，</a:t>
            </a:r>
            <a:r>
              <a:rPr lang="en-US" altLang="zh-CN" sz="2000" b="1" dirty="0" smtClean="0"/>
              <a:t>1</a:t>
            </a:r>
            <a:r>
              <a:rPr lang="zh-CN" altLang="en-US" sz="2000" b="1" dirty="0" smtClean="0"/>
              <a:t>：</a:t>
            </a:r>
            <a:r>
              <a:rPr lang="en-US" altLang="zh-CN" sz="2000" b="1" dirty="0" smtClean="0"/>
              <a:t>m</a:t>
            </a:r>
            <a:r>
              <a:rPr lang="zh-CN" altLang="en-US" sz="2000" b="1" dirty="0" smtClean="0"/>
              <a:t>，</a:t>
            </a:r>
            <a:r>
              <a:rPr lang="en-US" altLang="zh-CN" sz="2000" b="1" dirty="0" smtClean="0"/>
              <a:t>m</a:t>
            </a:r>
            <a:r>
              <a:rPr lang="zh-CN" altLang="en-US" sz="2000" b="1" dirty="0" smtClean="0"/>
              <a:t>：</a:t>
            </a:r>
            <a:r>
              <a:rPr lang="en-US" altLang="zh-CN" sz="2000" b="1" dirty="0" smtClean="0"/>
              <a:t>n</a:t>
            </a:r>
            <a:r>
              <a:rPr lang="zh-CN" altLang="en-US" sz="2000" b="1" dirty="0" smtClean="0"/>
              <a:t>）；</a:t>
            </a:r>
          </a:p>
          <a:p>
            <a:pPr algn="just">
              <a:buFont typeface="Wingdings" panose="05000000000000000000" pitchFamily="2" charset="2"/>
              <a:buNone/>
            </a:pPr>
            <a:r>
              <a:rPr lang="zh-CN" altLang="en-US" sz="2000" b="1" dirty="0" smtClean="0"/>
              <a:t>（</a:t>
            </a:r>
            <a:r>
              <a:rPr lang="en-US" altLang="zh-CN" sz="2000" b="1" dirty="0" smtClean="0"/>
              <a:t>5</a:t>
            </a:r>
            <a:r>
              <a:rPr lang="zh-CN" altLang="en-US" sz="2000" b="1" dirty="0" smtClean="0"/>
              <a:t>）可据需要任意展开（略去了属性）。 </a:t>
            </a:r>
          </a:p>
        </p:txBody>
      </p:sp>
      <p:graphicFrame>
        <p:nvGraphicFramePr>
          <p:cNvPr id="264196" name="Group 4"/>
          <p:cNvGraphicFramePr>
            <a:graphicFrameLocks noGrp="1"/>
          </p:cNvGraphicFramePr>
          <p:nvPr>
            <p:extLst>
              <p:ext uri="{D42A27DB-BD31-4B8C-83A1-F6EECF244321}">
                <p14:modId xmlns:p14="http://schemas.microsoft.com/office/powerpoint/2010/main" val="567759762"/>
              </p:ext>
            </p:extLst>
          </p:nvPr>
        </p:nvGraphicFramePr>
        <p:xfrm>
          <a:off x="2427249" y="3778405"/>
          <a:ext cx="1066800" cy="396875"/>
        </p:xfrm>
        <a:graphic>
          <a:graphicData uri="http://schemas.openxmlformats.org/drawingml/2006/table">
            <a:tbl>
              <a:tblPr/>
              <a:tblGrid>
                <a:gridCol w="1066800">
                  <a:extLst>
                    <a:ext uri="{9D8B030D-6E8A-4147-A177-3AD203B41FA5}">
                      <a16:colId xmlns:a16="http://schemas.microsoft.com/office/drawing/2014/main" val="20000"/>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课程</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4202" name="Group 10"/>
          <p:cNvGraphicFramePr>
            <a:graphicFrameLocks noGrp="1"/>
          </p:cNvGraphicFramePr>
          <p:nvPr>
            <p:extLst>
              <p:ext uri="{D42A27DB-BD31-4B8C-83A1-F6EECF244321}">
                <p14:modId xmlns:p14="http://schemas.microsoft.com/office/powerpoint/2010/main" val="4056554381"/>
              </p:ext>
            </p:extLst>
          </p:nvPr>
        </p:nvGraphicFramePr>
        <p:xfrm>
          <a:off x="2427249" y="5302405"/>
          <a:ext cx="1066800" cy="396875"/>
        </p:xfrm>
        <a:graphic>
          <a:graphicData uri="http://schemas.openxmlformats.org/drawingml/2006/table">
            <a:tbl>
              <a:tblPr/>
              <a:tblGrid>
                <a:gridCol w="1066800">
                  <a:extLst>
                    <a:ext uri="{9D8B030D-6E8A-4147-A177-3AD203B41FA5}">
                      <a16:colId xmlns:a16="http://schemas.microsoft.com/office/drawing/2014/main" val="20000"/>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教师</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4208" name="Group 16"/>
          <p:cNvGraphicFramePr>
            <a:graphicFrameLocks noGrp="1"/>
          </p:cNvGraphicFramePr>
          <p:nvPr>
            <p:extLst>
              <p:ext uri="{D42A27DB-BD31-4B8C-83A1-F6EECF244321}">
                <p14:modId xmlns:p14="http://schemas.microsoft.com/office/powerpoint/2010/main" val="4057057424"/>
              </p:ext>
            </p:extLst>
          </p:nvPr>
        </p:nvGraphicFramePr>
        <p:xfrm>
          <a:off x="5018049" y="3397405"/>
          <a:ext cx="1066800" cy="396875"/>
        </p:xfrm>
        <a:graphic>
          <a:graphicData uri="http://schemas.openxmlformats.org/drawingml/2006/table">
            <a:tbl>
              <a:tblPr/>
              <a:tblGrid>
                <a:gridCol w="1066800">
                  <a:extLst>
                    <a:ext uri="{9D8B030D-6E8A-4147-A177-3AD203B41FA5}">
                      <a16:colId xmlns:a16="http://schemas.microsoft.com/office/drawing/2014/main" val="20000"/>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班级</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3705098541"/>
              </p:ext>
            </p:extLst>
          </p:nvPr>
        </p:nvGraphicFramePr>
        <p:xfrm>
          <a:off x="5018049" y="4616605"/>
          <a:ext cx="1066800" cy="396875"/>
        </p:xfrm>
        <a:graphic>
          <a:graphicData uri="http://schemas.openxmlformats.org/drawingml/2006/table">
            <a:tbl>
              <a:tblPr/>
              <a:tblGrid>
                <a:gridCol w="1066800">
                  <a:extLst>
                    <a:ext uri="{9D8B030D-6E8A-4147-A177-3AD203B41FA5}">
                      <a16:colId xmlns:a16="http://schemas.microsoft.com/office/drawing/2014/main" val="20000"/>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学生</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4220" name="Group 28"/>
          <p:cNvGraphicFramePr>
            <a:graphicFrameLocks noGrp="1"/>
          </p:cNvGraphicFramePr>
          <p:nvPr>
            <p:extLst>
              <p:ext uri="{D42A27DB-BD31-4B8C-83A1-F6EECF244321}">
                <p14:modId xmlns:p14="http://schemas.microsoft.com/office/powerpoint/2010/main" val="82212491"/>
              </p:ext>
            </p:extLst>
          </p:nvPr>
        </p:nvGraphicFramePr>
        <p:xfrm>
          <a:off x="5018049" y="5821518"/>
          <a:ext cx="1066800" cy="396875"/>
        </p:xfrm>
        <a:graphic>
          <a:graphicData uri="http://schemas.openxmlformats.org/drawingml/2006/table">
            <a:tbl>
              <a:tblPr/>
              <a:tblGrid>
                <a:gridCol w="1066800">
                  <a:extLst>
                    <a:ext uri="{9D8B030D-6E8A-4147-A177-3AD203B41FA5}">
                      <a16:colId xmlns:a16="http://schemas.microsoft.com/office/drawing/2014/main" val="20000"/>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单位</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594" name="AutoShape 34"/>
          <p:cNvSpPr>
            <a:spLocks noChangeArrowheads="1"/>
          </p:cNvSpPr>
          <p:nvPr/>
        </p:nvSpPr>
        <p:spPr bwMode="auto">
          <a:xfrm>
            <a:off x="2351049" y="4464205"/>
            <a:ext cx="1219200" cy="533400"/>
          </a:xfrm>
          <a:prstGeom prst="flowChartDecision">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imes New Roman" panose="02020603050405020304" pitchFamily="18" charset="0"/>
                <a:ea typeface="黑体" panose="02010609060101010101" pitchFamily="49" charset="-122"/>
              </a:rPr>
              <a:t>教学</a:t>
            </a:r>
          </a:p>
        </p:txBody>
      </p:sp>
      <p:sp>
        <p:nvSpPr>
          <p:cNvPr id="66595" name="AutoShape 35"/>
          <p:cNvSpPr>
            <a:spLocks noChangeArrowheads="1"/>
          </p:cNvSpPr>
          <p:nvPr/>
        </p:nvSpPr>
        <p:spPr bwMode="auto">
          <a:xfrm>
            <a:off x="4941849" y="3930805"/>
            <a:ext cx="1219200" cy="533400"/>
          </a:xfrm>
          <a:prstGeom prst="flowChartDecision">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imes New Roman" panose="02020603050405020304" pitchFamily="18" charset="0"/>
                <a:ea typeface="黑体" panose="02010609060101010101" pitchFamily="49" charset="-122"/>
              </a:rPr>
              <a:t>拥有</a:t>
            </a:r>
          </a:p>
        </p:txBody>
      </p:sp>
      <p:sp>
        <p:nvSpPr>
          <p:cNvPr id="66596" name="AutoShape 36"/>
          <p:cNvSpPr>
            <a:spLocks noChangeArrowheads="1"/>
          </p:cNvSpPr>
          <p:nvPr/>
        </p:nvSpPr>
        <p:spPr bwMode="auto">
          <a:xfrm>
            <a:off x="4941849" y="5150005"/>
            <a:ext cx="1219200" cy="533400"/>
          </a:xfrm>
          <a:prstGeom prst="flowChartDecision">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imes New Roman" panose="02020603050405020304" pitchFamily="18" charset="0"/>
                <a:ea typeface="黑体" panose="02010609060101010101" pitchFamily="49" charset="-122"/>
              </a:rPr>
              <a:t>管理</a:t>
            </a:r>
          </a:p>
        </p:txBody>
      </p:sp>
      <p:sp>
        <p:nvSpPr>
          <p:cNvPr id="66597" name="Line 37"/>
          <p:cNvSpPr>
            <a:spLocks noChangeShapeType="1"/>
          </p:cNvSpPr>
          <p:nvPr/>
        </p:nvSpPr>
        <p:spPr bwMode="auto">
          <a:xfrm flipH="1">
            <a:off x="2960649" y="4159405"/>
            <a:ext cx="0" cy="304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98" name="Line 38"/>
          <p:cNvSpPr>
            <a:spLocks noChangeShapeType="1"/>
          </p:cNvSpPr>
          <p:nvPr/>
        </p:nvSpPr>
        <p:spPr bwMode="auto">
          <a:xfrm>
            <a:off x="2960649" y="4997605"/>
            <a:ext cx="0" cy="304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99" name="Line 39"/>
          <p:cNvSpPr>
            <a:spLocks noChangeShapeType="1"/>
          </p:cNvSpPr>
          <p:nvPr/>
        </p:nvSpPr>
        <p:spPr bwMode="auto">
          <a:xfrm>
            <a:off x="3570249" y="4769005"/>
            <a:ext cx="1447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600" name="Rectangle 40"/>
          <p:cNvSpPr>
            <a:spLocks noChangeArrowheads="1"/>
          </p:cNvSpPr>
          <p:nvPr/>
        </p:nvSpPr>
        <p:spPr bwMode="auto">
          <a:xfrm>
            <a:off x="3722649" y="4311805"/>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m         k</a:t>
            </a:r>
          </a:p>
        </p:txBody>
      </p:sp>
      <p:sp>
        <p:nvSpPr>
          <p:cNvPr id="66601" name="Rectangle 41"/>
          <p:cNvSpPr>
            <a:spLocks noChangeArrowheads="1"/>
          </p:cNvSpPr>
          <p:nvPr/>
        </p:nvSpPr>
        <p:spPr bwMode="auto">
          <a:xfrm>
            <a:off x="5627649" y="377840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1</a:t>
            </a:r>
          </a:p>
        </p:txBody>
      </p:sp>
      <p:sp>
        <p:nvSpPr>
          <p:cNvPr id="66602" name="Rectangle 42"/>
          <p:cNvSpPr>
            <a:spLocks noChangeArrowheads="1"/>
          </p:cNvSpPr>
          <p:nvPr/>
        </p:nvSpPr>
        <p:spPr bwMode="auto">
          <a:xfrm>
            <a:off x="5627649" y="431180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m</a:t>
            </a:r>
          </a:p>
        </p:txBody>
      </p:sp>
      <p:sp>
        <p:nvSpPr>
          <p:cNvPr id="66603" name="Rectangle 43"/>
          <p:cNvSpPr>
            <a:spLocks noChangeArrowheads="1"/>
          </p:cNvSpPr>
          <p:nvPr/>
        </p:nvSpPr>
        <p:spPr bwMode="auto">
          <a:xfrm>
            <a:off x="5780049" y="499760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m</a:t>
            </a:r>
          </a:p>
        </p:txBody>
      </p:sp>
      <p:sp>
        <p:nvSpPr>
          <p:cNvPr id="66604" name="Rectangle 44"/>
          <p:cNvSpPr>
            <a:spLocks noChangeArrowheads="1"/>
          </p:cNvSpPr>
          <p:nvPr/>
        </p:nvSpPr>
        <p:spPr bwMode="auto">
          <a:xfrm>
            <a:off x="5780049" y="537860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1</a:t>
            </a:r>
          </a:p>
        </p:txBody>
      </p:sp>
      <p:sp>
        <p:nvSpPr>
          <p:cNvPr id="66605" name="AutoShape 45">
            <a:hlinkClick r:id="rId2" action="ppaction://hlinksldjump" highlightClick="1">
              <a:snd r:embed="rId3" name="projctor.wav"/>
            </a:hlinkClick>
          </p:cNvPr>
          <p:cNvSpPr>
            <a:spLocks noChangeArrowheads="1"/>
          </p:cNvSpPr>
          <p:nvPr/>
        </p:nvSpPr>
        <p:spPr bwMode="auto">
          <a:xfrm>
            <a:off x="7532649" y="5835805"/>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6606" name="Line 46"/>
          <p:cNvSpPr>
            <a:spLocks noChangeShapeType="1"/>
          </p:cNvSpPr>
          <p:nvPr/>
        </p:nvSpPr>
        <p:spPr bwMode="auto">
          <a:xfrm>
            <a:off x="5551449" y="3778405"/>
            <a:ext cx="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607" name="Line 47"/>
          <p:cNvSpPr>
            <a:spLocks noChangeShapeType="1"/>
          </p:cNvSpPr>
          <p:nvPr/>
        </p:nvSpPr>
        <p:spPr bwMode="auto">
          <a:xfrm>
            <a:off x="5551449" y="4464205"/>
            <a:ext cx="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608" name="Line 48"/>
          <p:cNvSpPr>
            <a:spLocks noChangeShapeType="1"/>
          </p:cNvSpPr>
          <p:nvPr/>
        </p:nvSpPr>
        <p:spPr bwMode="auto">
          <a:xfrm>
            <a:off x="5551449" y="4997605"/>
            <a:ext cx="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609" name="Line 49"/>
          <p:cNvSpPr>
            <a:spLocks noChangeShapeType="1"/>
          </p:cNvSpPr>
          <p:nvPr/>
        </p:nvSpPr>
        <p:spPr bwMode="auto">
          <a:xfrm>
            <a:off x="5551449" y="5683405"/>
            <a:ext cx="0" cy="152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610" name="Rectangle 50"/>
          <p:cNvSpPr>
            <a:spLocks noChangeArrowheads="1"/>
          </p:cNvSpPr>
          <p:nvPr/>
        </p:nvSpPr>
        <p:spPr bwMode="auto">
          <a:xfrm>
            <a:off x="2960649" y="499760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m</a:t>
            </a:r>
          </a:p>
        </p:txBody>
      </p:sp>
      <p:sp>
        <p:nvSpPr>
          <p:cNvPr id="66611" name="Rectangle 51"/>
          <p:cNvSpPr>
            <a:spLocks noChangeArrowheads="1"/>
          </p:cNvSpPr>
          <p:nvPr/>
        </p:nvSpPr>
        <p:spPr bwMode="auto">
          <a:xfrm>
            <a:off x="2960649" y="415940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000">
                <a:latin typeface="Times New Roman" panose="02020603050405020304" pitchFamily="18" charset="0"/>
                <a:ea typeface="黑体" panose="02010609060101010101" pitchFamily="49" charset="-122"/>
              </a:rPr>
              <a:t>1</a:t>
            </a:r>
          </a:p>
        </p:txBody>
      </p:sp>
    </p:spTree>
    <p:extLst>
      <p:ext uri="{BB962C8B-B14F-4D97-AF65-F5344CB8AC3E}">
        <p14:creationId xmlns:p14="http://schemas.microsoft.com/office/powerpoint/2010/main" val="837144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07534" y="384718"/>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7587" name="Rectangle 3"/>
          <p:cNvSpPr>
            <a:spLocks noGrp="1" noChangeArrowheads="1"/>
          </p:cNvSpPr>
          <p:nvPr>
            <p:ph idx="1"/>
          </p:nvPr>
        </p:nvSpPr>
        <p:spPr bwMode="auto">
          <a:xfrm>
            <a:off x="807534" y="1495619"/>
            <a:ext cx="8818756" cy="4351338"/>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dirty="0" smtClean="0"/>
              <a:t>2</a:t>
            </a:r>
            <a:r>
              <a:rPr lang="zh-CN" altLang="en-US" sz="2000" b="1" dirty="0" smtClean="0"/>
              <a:t>）特征</a:t>
            </a:r>
          </a:p>
          <a:p>
            <a:pPr algn="just">
              <a:buFont typeface="Wingdings" panose="05000000000000000000" pitchFamily="2" charset="2"/>
              <a:buNone/>
            </a:pPr>
            <a:r>
              <a:rPr lang="zh-CN" altLang="en-US" sz="2000" b="1" dirty="0" smtClean="0"/>
              <a:t>（</a:t>
            </a:r>
            <a:r>
              <a:rPr lang="en-US" altLang="zh-CN" sz="2000" b="1" dirty="0" smtClean="0"/>
              <a:t>1</a:t>
            </a:r>
            <a:r>
              <a:rPr lang="zh-CN" altLang="en-US" sz="2000" b="1" dirty="0" smtClean="0"/>
              <a:t>）直接表示</a:t>
            </a:r>
            <a:r>
              <a:rPr lang="en-US" altLang="zh-CN" sz="2000" b="1" dirty="0" smtClean="0"/>
              <a:t>m</a:t>
            </a:r>
            <a:r>
              <a:rPr lang="zh-CN" altLang="en-US" sz="2000" b="1" dirty="0" smtClean="0"/>
              <a:t>：</a:t>
            </a:r>
            <a:r>
              <a:rPr lang="en-US" altLang="zh-CN" sz="2000" b="1" dirty="0" smtClean="0"/>
              <a:t>n</a:t>
            </a:r>
            <a:r>
              <a:rPr lang="zh-CN" altLang="en-US" sz="2000" b="1" dirty="0" smtClean="0"/>
              <a:t>联系</a:t>
            </a:r>
          </a:p>
          <a:p>
            <a:pPr algn="just">
              <a:buFont typeface="Wingdings" panose="05000000000000000000" pitchFamily="2" charset="2"/>
              <a:buNone/>
            </a:pPr>
            <a:r>
              <a:rPr lang="zh-CN" altLang="en-US" sz="2000" b="1" dirty="0" smtClean="0"/>
              <a:t>（</a:t>
            </a:r>
            <a:r>
              <a:rPr lang="en-US" altLang="zh-CN" sz="2000" b="1" dirty="0" smtClean="0"/>
              <a:t>2</a:t>
            </a:r>
            <a:r>
              <a:rPr lang="zh-CN" altLang="en-US" sz="2000" b="1" dirty="0" smtClean="0"/>
              <a:t>）与特定</a:t>
            </a:r>
            <a:r>
              <a:rPr lang="en-US" altLang="zh-CN" sz="2000" b="1" dirty="0" smtClean="0"/>
              <a:t>DBMS</a:t>
            </a:r>
            <a:r>
              <a:rPr lang="zh-CN" altLang="en-US" sz="2000" b="1" dirty="0" smtClean="0"/>
              <a:t>无关</a:t>
            </a:r>
          </a:p>
          <a:p>
            <a:pPr algn="just">
              <a:buFont typeface="Wingdings" panose="05000000000000000000" pitchFamily="2" charset="2"/>
              <a:buNone/>
            </a:pPr>
            <a:r>
              <a:rPr lang="zh-CN" altLang="en-US" sz="2000" b="1" dirty="0" smtClean="0"/>
              <a:t>     </a:t>
            </a:r>
            <a:r>
              <a:rPr lang="en-US" altLang="zh-CN" sz="2000" b="1" dirty="0" smtClean="0"/>
              <a:t>·</a:t>
            </a:r>
            <a:r>
              <a:rPr lang="zh-CN" altLang="en-US" sz="2000" b="1" dirty="0" smtClean="0"/>
              <a:t>更一般；</a:t>
            </a:r>
          </a:p>
          <a:p>
            <a:pPr algn="just">
              <a:buFont typeface="Wingdings" panose="05000000000000000000" pitchFamily="2" charset="2"/>
              <a:buNone/>
            </a:pPr>
            <a:r>
              <a:rPr lang="zh-CN" altLang="en-US" sz="2000" b="1" dirty="0" smtClean="0"/>
              <a:t>     </a:t>
            </a:r>
            <a:r>
              <a:rPr lang="en-US" altLang="zh-CN" sz="2000" b="1" dirty="0" smtClean="0"/>
              <a:t>·</a:t>
            </a:r>
            <a:r>
              <a:rPr lang="zh-CN" altLang="en-US" sz="2000" b="1" dirty="0" smtClean="0"/>
              <a:t>更抽象；</a:t>
            </a:r>
          </a:p>
          <a:p>
            <a:pPr algn="just">
              <a:buFont typeface="Wingdings" panose="05000000000000000000" pitchFamily="2" charset="2"/>
              <a:buNone/>
            </a:pPr>
            <a:r>
              <a:rPr lang="zh-CN" altLang="en-US" sz="2000" b="1" dirty="0" smtClean="0"/>
              <a:t>     </a:t>
            </a:r>
            <a:r>
              <a:rPr lang="en-US" altLang="zh-CN" sz="2000" b="1" dirty="0" smtClean="0"/>
              <a:t>·</a:t>
            </a:r>
            <a:r>
              <a:rPr lang="zh-CN" altLang="en-US" sz="2000" b="1" dirty="0" smtClean="0"/>
              <a:t>更接近现实。</a:t>
            </a:r>
          </a:p>
          <a:p>
            <a:pPr algn="just">
              <a:buFont typeface="Wingdings" panose="05000000000000000000" pitchFamily="2" charset="2"/>
              <a:buNone/>
            </a:pPr>
            <a:r>
              <a:rPr lang="zh-CN" altLang="en-US" sz="2000" b="1" dirty="0" smtClean="0"/>
              <a:t>（</a:t>
            </a:r>
            <a:r>
              <a:rPr lang="en-US" altLang="zh-CN" sz="2000" b="1" dirty="0" smtClean="0"/>
              <a:t>3</a:t>
            </a:r>
            <a:r>
              <a:rPr lang="zh-CN" altLang="en-US" sz="2000" b="1" dirty="0" smtClean="0"/>
              <a:t>）易于向特定</a:t>
            </a:r>
            <a:r>
              <a:rPr lang="en-US" altLang="zh-CN" sz="2000" b="1" dirty="0" smtClean="0"/>
              <a:t>DBMS</a:t>
            </a:r>
            <a:r>
              <a:rPr lang="zh-CN" altLang="en-US" sz="2000" b="1" dirty="0" smtClean="0"/>
              <a:t>支持的</a:t>
            </a:r>
            <a:r>
              <a:rPr lang="en-US" altLang="zh-CN" sz="2000" b="1" dirty="0" smtClean="0"/>
              <a:t>DM</a:t>
            </a:r>
            <a:r>
              <a:rPr lang="zh-CN" altLang="en-US" sz="2000" b="1" dirty="0" smtClean="0"/>
              <a:t>转换</a:t>
            </a:r>
          </a:p>
          <a:p>
            <a:pPr algn="just">
              <a:buFont typeface="Wingdings" panose="05000000000000000000" pitchFamily="2" charset="2"/>
              <a:buNone/>
            </a:pPr>
            <a:r>
              <a:rPr lang="zh-CN" altLang="en-US" sz="2000" b="1" dirty="0" smtClean="0"/>
              <a:t> </a:t>
            </a:r>
          </a:p>
        </p:txBody>
      </p:sp>
      <p:sp>
        <p:nvSpPr>
          <p:cNvPr id="67588" name="AutoShape 4">
            <a:hlinkClick r:id="rId2" action="ppaction://hlinksldjump" highlightClick="1">
              <a:snd r:embed="rId3" name="projctor.wav"/>
            </a:hlinkClick>
          </p:cNvPr>
          <p:cNvSpPr>
            <a:spLocks noChangeArrowheads="1"/>
          </p:cNvSpPr>
          <p:nvPr/>
        </p:nvSpPr>
        <p:spPr bwMode="auto">
          <a:xfrm>
            <a:off x="8112512" y="584695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215186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78765" y="388105"/>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4515" name="Rectangle 3"/>
          <p:cNvSpPr>
            <a:spLocks noGrp="1" noChangeArrowheads="1"/>
          </p:cNvSpPr>
          <p:nvPr>
            <p:ph idx="1"/>
          </p:nvPr>
        </p:nvSpPr>
        <p:spPr>
          <a:xfrm>
            <a:off x="1083527" y="1589049"/>
            <a:ext cx="7772400" cy="4495800"/>
          </a:xfrm>
        </p:spPr>
        <p:txBody>
          <a:bodyPr>
            <a:normAutofit fontScale="85000" lnSpcReduction="20000"/>
          </a:bodyPr>
          <a:lstStyle/>
          <a:p>
            <a:pPr algn="just" fontAlgn="auto">
              <a:spcAft>
                <a:spcPts val="0"/>
              </a:spcAft>
              <a:buFont typeface="Wingdings" panose="05000000000000000000" pitchFamily="2" charset="2"/>
              <a:buNone/>
              <a:defRPr/>
            </a:pPr>
            <a:r>
              <a:rPr lang="en-US" altLang="zh-CN" sz="2400" b="1" dirty="0">
                <a:ea typeface="黑体" panose="02010609060101010101" pitchFamily="49" charset="-122"/>
              </a:rPr>
              <a:t>1.2.3  </a:t>
            </a:r>
            <a:r>
              <a:rPr lang="zh-CN" altLang="en-US" sz="2400" b="1" dirty="0">
                <a:ea typeface="黑体" panose="02010609060101010101" pitchFamily="49" charset="-122"/>
              </a:rPr>
              <a:t>层次</a:t>
            </a:r>
            <a:r>
              <a:rPr lang="en-US" altLang="zh-CN" sz="2400" b="1" dirty="0">
                <a:ea typeface="黑体" panose="02010609060101010101" pitchFamily="49" charset="-122"/>
              </a:rPr>
              <a:t>DM</a:t>
            </a:r>
          </a:p>
          <a:p>
            <a:pPr algn="just" fontAlgn="auto">
              <a:spcAft>
                <a:spcPts val="0"/>
              </a:spcAft>
              <a:buFont typeface="Wingdings" panose="05000000000000000000" pitchFamily="2" charset="2"/>
              <a:buNone/>
              <a:defRPr/>
            </a:pPr>
            <a:r>
              <a:rPr lang="en-US" altLang="zh-CN" sz="2400" b="1" dirty="0"/>
              <a:t>——</a:t>
            </a:r>
            <a:r>
              <a:rPr lang="zh-CN" altLang="en-US" sz="2400" b="1" dirty="0"/>
              <a:t>用树形结构表示实体及实体间联系的</a:t>
            </a:r>
            <a:r>
              <a:rPr lang="en-US" altLang="zh-CN" sz="2400" b="1" dirty="0"/>
              <a:t>DM</a:t>
            </a:r>
            <a:r>
              <a:rPr lang="zh-CN" altLang="en-US" sz="2400" b="1" dirty="0"/>
              <a:t>。</a:t>
            </a:r>
          </a:p>
          <a:p>
            <a:pPr algn="just" fontAlgn="auto">
              <a:spcAft>
                <a:spcPts val="0"/>
              </a:spcAft>
              <a:buFont typeface="Wingdings" panose="05000000000000000000" pitchFamily="2" charset="2"/>
              <a:buNone/>
              <a:defRPr/>
            </a:pPr>
            <a:r>
              <a:rPr lang="zh-CN" altLang="en-US" sz="2000" b="1" dirty="0">
                <a:latin typeface="Arial" panose="020B0604020202020204" pitchFamily="34" charset="0"/>
                <a:ea typeface="黑体" panose="02010609060101010101" pitchFamily="49" charset="-122"/>
              </a:rPr>
              <a:t/>
            </a:r>
            <a:br>
              <a:rPr lang="zh-CN" altLang="en-US" sz="2000" b="1" dirty="0">
                <a:latin typeface="Arial" panose="020B0604020202020204" pitchFamily="34" charset="0"/>
                <a:ea typeface="黑体" panose="02010609060101010101" pitchFamily="49" charset="-122"/>
              </a:rPr>
            </a:br>
            <a:r>
              <a:rPr lang="en-US" altLang="zh-CN" sz="2000" b="1" dirty="0">
                <a:latin typeface="Arial" panose="020B0604020202020204" pitchFamily="34" charset="0"/>
                <a:ea typeface="黑体" panose="02010609060101010101" pitchFamily="49" charset="-122"/>
              </a:rPr>
              <a:t>1. </a:t>
            </a:r>
            <a:r>
              <a:rPr lang="zh-CN" altLang="en-US" sz="2000" b="1" dirty="0">
                <a:latin typeface="Arial" panose="020B0604020202020204" pitchFamily="34" charset="0"/>
                <a:ea typeface="黑体" panose="02010609060101010101" pitchFamily="49" charset="-122"/>
              </a:rPr>
              <a:t>数据结构</a:t>
            </a:r>
          </a:p>
          <a:p>
            <a:pPr algn="ctr" fontAlgn="auto">
              <a:spcAft>
                <a:spcPts val="0"/>
              </a:spcAft>
              <a:buFont typeface="Wingdings" panose="05000000000000000000" pitchFamily="2" charset="2"/>
              <a:buNone/>
              <a:defRPr/>
            </a:pPr>
            <a:endParaRPr lang="zh-CN" altLang="en-US" sz="2000" b="1" dirty="0"/>
          </a:p>
          <a:p>
            <a:pPr algn="ctr" fontAlgn="auto">
              <a:spcAft>
                <a:spcPts val="0"/>
              </a:spcAft>
              <a:buFont typeface="Wingdings" panose="05000000000000000000" pitchFamily="2" charset="2"/>
              <a:buNone/>
              <a:defRPr/>
            </a:pPr>
            <a:endParaRPr lang="zh-CN" altLang="en-US" sz="2000" b="1" dirty="0"/>
          </a:p>
          <a:p>
            <a:pPr algn="ctr" fontAlgn="auto">
              <a:spcAft>
                <a:spcPts val="0"/>
              </a:spcAft>
              <a:buFont typeface="Wingdings" panose="05000000000000000000" pitchFamily="2" charset="2"/>
              <a:buNone/>
              <a:defRPr/>
            </a:pPr>
            <a:endParaRPr lang="zh-CN" altLang="en-US" sz="2000" b="1" dirty="0"/>
          </a:p>
          <a:p>
            <a:pPr algn="ctr" fontAlgn="auto">
              <a:spcAft>
                <a:spcPts val="0"/>
              </a:spcAft>
              <a:buFont typeface="Wingdings" panose="05000000000000000000" pitchFamily="2" charset="2"/>
              <a:buNone/>
              <a:defRPr/>
            </a:pPr>
            <a:endParaRPr lang="zh-CN" altLang="en-US" sz="2000" b="1" dirty="0"/>
          </a:p>
          <a:p>
            <a:pPr algn="ctr" fontAlgn="auto">
              <a:spcAft>
                <a:spcPts val="0"/>
              </a:spcAft>
              <a:buFont typeface="Wingdings" panose="05000000000000000000" pitchFamily="2" charset="2"/>
              <a:buNone/>
              <a:defRPr/>
            </a:pPr>
            <a:endParaRPr lang="zh-CN" altLang="en-US" sz="2000" b="1" dirty="0"/>
          </a:p>
          <a:p>
            <a:pPr algn="ctr" fontAlgn="auto">
              <a:spcAft>
                <a:spcPts val="0"/>
              </a:spcAft>
              <a:buFont typeface="Wingdings" panose="05000000000000000000" pitchFamily="2" charset="2"/>
              <a:buNone/>
              <a:defRPr/>
            </a:pPr>
            <a:endParaRPr lang="en-US" altLang="zh-CN" sz="2000" b="1" dirty="0" smtClean="0"/>
          </a:p>
          <a:p>
            <a:pPr algn="ctr" fontAlgn="auto">
              <a:spcAft>
                <a:spcPts val="0"/>
              </a:spcAft>
              <a:buFont typeface="Wingdings" panose="05000000000000000000" pitchFamily="2" charset="2"/>
              <a:buNone/>
              <a:defRPr/>
            </a:pPr>
            <a:r>
              <a:rPr lang="zh-CN" altLang="en-US" sz="2000" b="1" dirty="0" smtClean="0"/>
              <a:t>图</a:t>
            </a:r>
            <a:r>
              <a:rPr lang="en-US" altLang="zh-CN" sz="2000" b="1" dirty="0"/>
              <a:t>1-4  </a:t>
            </a:r>
            <a:r>
              <a:rPr lang="zh-CN" altLang="en-US" sz="2000" b="1" dirty="0"/>
              <a:t>层次模型简例</a:t>
            </a:r>
          </a:p>
          <a:p>
            <a:pPr algn="just" fontAlgn="auto">
              <a:spcAft>
                <a:spcPts val="0"/>
              </a:spcAft>
              <a:buFont typeface="Wingdings" panose="05000000000000000000" pitchFamily="2" charset="2"/>
              <a:buNone/>
              <a:defRPr/>
            </a:pPr>
            <a:r>
              <a:rPr lang="en-US" altLang="zh-CN" sz="2000" b="1" dirty="0"/>
              <a:t>1</a:t>
            </a:r>
            <a:r>
              <a:rPr lang="zh-CN" altLang="en-US" sz="2000" b="1" dirty="0"/>
              <a:t>）一个结点表示一个实体（一个片段：</a:t>
            </a:r>
            <a:r>
              <a:rPr lang="en-US" altLang="zh-CN" sz="2000" b="1" dirty="0"/>
              <a:t>fragment</a:t>
            </a:r>
            <a:r>
              <a:rPr lang="zh-CN" altLang="en-US" sz="2000" b="1" dirty="0"/>
              <a:t>）；</a:t>
            </a:r>
          </a:p>
          <a:p>
            <a:pPr algn="just" fontAlgn="auto">
              <a:spcAft>
                <a:spcPts val="0"/>
              </a:spcAft>
              <a:buFont typeface="Wingdings" panose="05000000000000000000" pitchFamily="2" charset="2"/>
              <a:buNone/>
              <a:defRPr/>
            </a:pPr>
            <a:r>
              <a:rPr lang="en-US" altLang="zh-CN" sz="2000" b="1" dirty="0"/>
              <a:t>2</a:t>
            </a:r>
            <a:r>
              <a:rPr lang="zh-CN" altLang="en-US" sz="2000" b="1" dirty="0"/>
              <a:t>）无向连线表示实体间联系；</a:t>
            </a:r>
          </a:p>
          <a:p>
            <a:pPr algn="just" fontAlgn="auto">
              <a:spcAft>
                <a:spcPts val="0"/>
              </a:spcAft>
              <a:buFont typeface="Wingdings" panose="05000000000000000000" pitchFamily="2" charset="2"/>
              <a:buNone/>
              <a:defRPr/>
            </a:pPr>
            <a:r>
              <a:rPr lang="en-US" altLang="zh-CN" sz="2000" b="1" dirty="0"/>
              <a:t>3</a:t>
            </a:r>
            <a:r>
              <a:rPr lang="zh-CN" altLang="en-US" sz="2000" b="1" dirty="0"/>
              <a:t>）结点内含字段</a:t>
            </a:r>
            <a:r>
              <a:rPr lang="en-US" altLang="zh-CN" sz="2000" b="1" dirty="0"/>
              <a:t>(field)</a:t>
            </a:r>
            <a:r>
              <a:rPr lang="zh-CN" altLang="en-US" sz="2000" b="1" dirty="0"/>
              <a:t>，表示属性；</a:t>
            </a:r>
          </a:p>
          <a:p>
            <a:pPr fontAlgn="auto">
              <a:spcAft>
                <a:spcPts val="0"/>
              </a:spcAft>
              <a:buFont typeface="Wingdings" panose="05000000000000000000" pitchFamily="2" charset="2"/>
              <a:buNone/>
              <a:defRPr/>
            </a:pPr>
            <a:endParaRPr lang="en-US" altLang="zh-CN" sz="2000" b="1" dirty="0"/>
          </a:p>
        </p:txBody>
      </p:sp>
      <p:sp>
        <p:nvSpPr>
          <p:cNvPr id="68612" name="Rectangle 4"/>
          <p:cNvSpPr>
            <a:spLocks noChangeArrowheads="1"/>
          </p:cNvSpPr>
          <p:nvPr/>
        </p:nvSpPr>
        <p:spPr bwMode="auto">
          <a:xfrm>
            <a:off x="2836127" y="260981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13" name="Rectangle 5"/>
          <p:cNvSpPr>
            <a:spLocks noChangeArrowheads="1"/>
          </p:cNvSpPr>
          <p:nvPr/>
        </p:nvSpPr>
        <p:spPr bwMode="auto">
          <a:xfrm>
            <a:off x="2836127" y="4214774"/>
            <a:ext cx="2252663"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14" name="Rectangle 6"/>
          <p:cNvSpPr>
            <a:spLocks noChangeArrowheads="1"/>
          </p:cNvSpPr>
          <p:nvPr/>
        </p:nvSpPr>
        <p:spPr bwMode="auto">
          <a:xfrm>
            <a:off x="3010752" y="4276687"/>
            <a:ext cx="18891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ZH</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15" name="Rectangle 7"/>
          <p:cNvSpPr>
            <a:spLocks noChangeArrowheads="1"/>
          </p:cNvSpPr>
          <p:nvPr/>
        </p:nvSpPr>
        <p:spPr bwMode="auto">
          <a:xfrm>
            <a:off x="3185377" y="4276687"/>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16" name="Rectangle 8"/>
          <p:cNvSpPr>
            <a:spLocks noChangeArrowheads="1"/>
          </p:cNvSpPr>
          <p:nvPr/>
        </p:nvSpPr>
        <p:spPr bwMode="auto">
          <a:xfrm>
            <a:off x="3525102" y="4276687"/>
            <a:ext cx="22701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XM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17" name="Rectangle 9"/>
          <p:cNvSpPr>
            <a:spLocks noChangeArrowheads="1"/>
          </p:cNvSpPr>
          <p:nvPr/>
        </p:nvSpPr>
        <p:spPr bwMode="auto">
          <a:xfrm>
            <a:off x="3752115" y="4276687"/>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18" name="Rectangle 10"/>
          <p:cNvSpPr>
            <a:spLocks noChangeArrowheads="1"/>
          </p:cNvSpPr>
          <p:nvPr/>
        </p:nvSpPr>
        <p:spPr bwMode="auto">
          <a:xfrm>
            <a:off x="4029927" y="4276687"/>
            <a:ext cx="1968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XB</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19" name="Rectangle 11"/>
          <p:cNvSpPr>
            <a:spLocks noChangeArrowheads="1"/>
          </p:cNvSpPr>
          <p:nvPr/>
        </p:nvSpPr>
        <p:spPr bwMode="auto">
          <a:xfrm>
            <a:off x="4214077" y="4276687"/>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20" name="Rectangle 12"/>
          <p:cNvSpPr>
            <a:spLocks noChangeArrowheads="1"/>
          </p:cNvSpPr>
          <p:nvPr/>
        </p:nvSpPr>
        <p:spPr bwMode="auto">
          <a:xfrm>
            <a:off x="4544277" y="4276687"/>
            <a:ext cx="18891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YL</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21" name="Rectangle 13"/>
          <p:cNvSpPr>
            <a:spLocks noChangeArrowheads="1"/>
          </p:cNvSpPr>
          <p:nvPr/>
        </p:nvSpPr>
        <p:spPr bwMode="auto">
          <a:xfrm>
            <a:off x="4718902" y="4276687"/>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22" name="Rectangle 14"/>
          <p:cNvSpPr>
            <a:spLocks noChangeArrowheads="1"/>
          </p:cNvSpPr>
          <p:nvPr/>
        </p:nvSpPr>
        <p:spPr bwMode="auto">
          <a:xfrm>
            <a:off x="2928202" y="4267162"/>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23" name="Line 15"/>
          <p:cNvSpPr>
            <a:spLocks noChangeShapeType="1"/>
          </p:cNvSpPr>
          <p:nvPr/>
        </p:nvSpPr>
        <p:spPr bwMode="auto">
          <a:xfrm>
            <a:off x="2928202" y="4267162"/>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Line 16"/>
          <p:cNvSpPr>
            <a:spLocks noChangeShapeType="1"/>
          </p:cNvSpPr>
          <p:nvPr/>
        </p:nvSpPr>
        <p:spPr bwMode="auto">
          <a:xfrm>
            <a:off x="2928202" y="4267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5" name="Rectangle 17"/>
          <p:cNvSpPr>
            <a:spLocks noChangeArrowheads="1"/>
          </p:cNvSpPr>
          <p:nvPr/>
        </p:nvSpPr>
        <p:spPr bwMode="auto">
          <a:xfrm>
            <a:off x="2928202" y="4267162"/>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26" name="Line 18"/>
          <p:cNvSpPr>
            <a:spLocks noChangeShapeType="1"/>
          </p:cNvSpPr>
          <p:nvPr/>
        </p:nvSpPr>
        <p:spPr bwMode="auto">
          <a:xfrm>
            <a:off x="2928202" y="4267162"/>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7" name="Line 19"/>
          <p:cNvSpPr>
            <a:spLocks noChangeShapeType="1"/>
          </p:cNvSpPr>
          <p:nvPr/>
        </p:nvSpPr>
        <p:spPr bwMode="auto">
          <a:xfrm>
            <a:off x="2928202" y="4267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8" name="Rectangle 20"/>
          <p:cNvSpPr>
            <a:spLocks noChangeArrowheads="1"/>
          </p:cNvSpPr>
          <p:nvPr/>
        </p:nvSpPr>
        <p:spPr bwMode="auto">
          <a:xfrm>
            <a:off x="2939315" y="4267162"/>
            <a:ext cx="5032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29" name="Line 21"/>
          <p:cNvSpPr>
            <a:spLocks noChangeShapeType="1"/>
          </p:cNvSpPr>
          <p:nvPr/>
        </p:nvSpPr>
        <p:spPr bwMode="auto">
          <a:xfrm>
            <a:off x="2939315" y="4267162"/>
            <a:ext cx="5032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0" name="Rectangle 22"/>
          <p:cNvSpPr>
            <a:spLocks noChangeArrowheads="1"/>
          </p:cNvSpPr>
          <p:nvPr/>
        </p:nvSpPr>
        <p:spPr bwMode="auto">
          <a:xfrm>
            <a:off x="3442552" y="4267162"/>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31" name="Line 23"/>
          <p:cNvSpPr>
            <a:spLocks noChangeShapeType="1"/>
          </p:cNvSpPr>
          <p:nvPr/>
        </p:nvSpPr>
        <p:spPr bwMode="auto">
          <a:xfrm>
            <a:off x="3442552" y="4267162"/>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2" name="Line 24"/>
          <p:cNvSpPr>
            <a:spLocks noChangeShapeType="1"/>
          </p:cNvSpPr>
          <p:nvPr/>
        </p:nvSpPr>
        <p:spPr bwMode="auto">
          <a:xfrm>
            <a:off x="3442552" y="4267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3" name="Rectangle 25"/>
          <p:cNvSpPr>
            <a:spLocks noChangeArrowheads="1"/>
          </p:cNvSpPr>
          <p:nvPr/>
        </p:nvSpPr>
        <p:spPr bwMode="auto">
          <a:xfrm>
            <a:off x="3453665" y="4267162"/>
            <a:ext cx="4937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34" name="Line 26"/>
          <p:cNvSpPr>
            <a:spLocks noChangeShapeType="1"/>
          </p:cNvSpPr>
          <p:nvPr/>
        </p:nvSpPr>
        <p:spPr bwMode="auto">
          <a:xfrm>
            <a:off x="3453665" y="4267162"/>
            <a:ext cx="4937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5" name="Rectangle 27"/>
          <p:cNvSpPr>
            <a:spLocks noChangeArrowheads="1"/>
          </p:cNvSpPr>
          <p:nvPr/>
        </p:nvSpPr>
        <p:spPr bwMode="auto">
          <a:xfrm>
            <a:off x="3947377" y="4267162"/>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36" name="Line 28"/>
          <p:cNvSpPr>
            <a:spLocks noChangeShapeType="1"/>
          </p:cNvSpPr>
          <p:nvPr/>
        </p:nvSpPr>
        <p:spPr bwMode="auto">
          <a:xfrm>
            <a:off x="3947377" y="4267162"/>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7" name="Line 29"/>
          <p:cNvSpPr>
            <a:spLocks noChangeShapeType="1"/>
          </p:cNvSpPr>
          <p:nvPr/>
        </p:nvSpPr>
        <p:spPr bwMode="auto">
          <a:xfrm>
            <a:off x="3947377" y="4267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8" name="Rectangle 30"/>
          <p:cNvSpPr>
            <a:spLocks noChangeArrowheads="1"/>
          </p:cNvSpPr>
          <p:nvPr/>
        </p:nvSpPr>
        <p:spPr bwMode="auto">
          <a:xfrm>
            <a:off x="3956902" y="4267162"/>
            <a:ext cx="5048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39" name="Line 31"/>
          <p:cNvSpPr>
            <a:spLocks noChangeShapeType="1"/>
          </p:cNvSpPr>
          <p:nvPr/>
        </p:nvSpPr>
        <p:spPr bwMode="auto">
          <a:xfrm>
            <a:off x="3956902" y="4267162"/>
            <a:ext cx="5048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0" name="Rectangle 32"/>
          <p:cNvSpPr>
            <a:spLocks noChangeArrowheads="1"/>
          </p:cNvSpPr>
          <p:nvPr/>
        </p:nvSpPr>
        <p:spPr bwMode="auto">
          <a:xfrm>
            <a:off x="4461727" y="4267162"/>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41" name="Line 33"/>
          <p:cNvSpPr>
            <a:spLocks noChangeShapeType="1"/>
          </p:cNvSpPr>
          <p:nvPr/>
        </p:nvSpPr>
        <p:spPr bwMode="auto">
          <a:xfrm>
            <a:off x="4461727" y="4267162"/>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2" name="Line 34"/>
          <p:cNvSpPr>
            <a:spLocks noChangeShapeType="1"/>
          </p:cNvSpPr>
          <p:nvPr/>
        </p:nvSpPr>
        <p:spPr bwMode="auto">
          <a:xfrm>
            <a:off x="4461727" y="4267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3" name="Rectangle 35"/>
          <p:cNvSpPr>
            <a:spLocks noChangeArrowheads="1"/>
          </p:cNvSpPr>
          <p:nvPr/>
        </p:nvSpPr>
        <p:spPr bwMode="auto">
          <a:xfrm>
            <a:off x="4471252" y="4267162"/>
            <a:ext cx="4937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44" name="Line 36"/>
          <p:cNvSpPr>
            <a:spLocks noChangeShapeType="1"/>
          </p:cNvSpPr>
          <p:nvPr/>
        </p:nvSpPr>
        <p:spPr bwMode="auto">
          <a:xfrm>
            <a:off x="4471252" y="4267162"/>
            <a:ext cx="4937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5" name="Rectangle 37"/>
          <p:cNvSpPr>
            <a:spLocks noChangeArrowheads="1"/>
          </p:cNvSpPr>
          <p:nvPr/>
        </p:nvSpPr>
        <p:spPr bwMode="auto">
          <a:xfrm>
            <a:off x="4964965" y="4267162"/>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46" name="Line 38"/>
          <p:cNvSpPr>
            <a:spLocks noChangeShapeType="1"/>
          </p:cNvSpPr>
          <p:nvPr/>
        </p:nvSpPr>
        <p:spPr bwMode="auto">
          <a:xfrm>
            <a:off x="4964965" y="4267162"/>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7" name="Line 39"/>
          <p:cNvSpPr>
            <a:spLocks noChangeShapeType="1"/>
          </p:cNvSpPr>
          <p:nvPr/>
        </p:nvSpPr>
        <p:spPr bwMode="auto">
          <a:xfrm>
            <a:off x="4964965" y="4267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8" name="Rectangle 40"/>
          <p:cNvSpPr>
            <a:spLocks noChangeArrowheads="1"/>
          </p:cNvSpPr>
          <p:nvPr/>
        </p:nvSpPr>
        <p:spPr bwMode="auto">
          <a:xfrm>
            <a:off x="4964965" y="4267162"/>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49" name="Line 41"/>
          <p:cNvSpPr>
            <a:spLocks noChangeShapeType="1"/>
          </p:cNvSpPr>
          <p:nvPr/>
        </p:nvSpPr>
        <p:spPr bwMode="auto">
          <a:xfrm>
            <a:off x="4964965" y="4267162"/>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0" name="Line 42"/>
          <p:cNvSpPr>
            <a:spLocks noChangeShapeType="1"/>
          </p:cNvSpPr>
          <p:nvPr/>
        </p:nvSpPr>
        <p:spPr bwMode="auto">
          <a:xfrm>
            <a:off x="4964965" y="4267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1" name="Rectangle 43"/>
          <p:cNvSpPr>
            <a:spLocks noChangeArrowheads="1"/>
          </p:cNvSpPr>
          <p:nvPr/>
        </p:nvSpPr>
        <p:spPr bwMode="auto">
          <a:xfrm>
            <a:off x="2928202" y="4276687"/>
            <a:ext cx="11113"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52" name="Line 44"/>
          <p:cNvSpPr>
            <a:spLocks noChangeShapeType="1"/>
          </p:cNvSpPr>
          <p:nvPr/>
        </p:nvSpPr>
        <p:spPr bwMode="auto">
          <a:xfrm>
            <a:off x="2928202" y="4276687"/>
            <a:ext cx="1588"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3" name="Rectangle 45"/>
          <p:cNvSpPr>
            <a:spLocks noChangeArrowheads="1"/>
          </p:cNvSpPr>
          <p:nvPr/>
        </p:nvSpPr>
        <p:spPr bwMode="auto">
          <a:xfrm>
            <a:off x="2928202" y="4441787"/>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54" name="Line 46"/>
          <p:cNvSpPr>
            <a:spLocks noChangeShapeType="1"/>
          </p:cNvSpPr>
          <p:nvPr/>
        </p:nvSpPr>
        <p:spPr bwMode="auto">
          <a:xfrm>
            <a:off x="2928202" y="4441787"/>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5" name="Line 47"/>
          <p:cNvSpPr>
            <a:spLocks noChangeShapeType="1"/>
          </p:cNvSpPr>
          <p:nvPr/>
        </p:nvSpPr>
        <p:spPr bwMode="auto">
          <a:xfrm>
            <a:off x="2928202" y="444178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6" name="Rectangle 48"/>
          <p:cNvSpPr>
            <a:spLocks noChangeArrowheads="1"/>
          </p:cNvSpPr>
          <p:nvPr/>
        </p:nvSpPr>
        <p:spPr bwMode="auto">
          <a:xfrm>
            <a:off x="2928202" y="4441787"/>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57" name="Line 49"/>
          <p:cNvSpPr>
            <a:spLocks noChangeShapeType="1"/>
          </p:cNvSpPr>
          <p:nvPr/>
        </p:nvSpPr>
        <p:spPr bwMode="auto">
          <a:xfrm>
            <a:off x="2928202" y="4441787"/>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50"/>
          <p:cNvSpPr>
            <a:spLocks noChangeShapeType="1"/>
          </p:cNvSpPr>
          <p:nvPr/>
        </p:nvSpPr>
        <p:spPr bwMode="auto">
          <a:xfrm>
            <a:off x="2928202" y="444178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9" name="Rectangle 51"/>
          <p:cNvSpPr>
            <a:spLocks noChangeArrowheads="1"/>
          </p:cNvSpPr>
          <p:nvPr/>
        </p:nvSpPr>
        <p:spPr bwMode="auto">
          <a:xfrm>
            <a:off x="2939315" y="4441787"/>
            <a:ext cx="5032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60" name="Line 52"/>
          <p:cNvSpPr>
            <a:spLocks noChangeShapeType="1"/>
          </p:cNvSpPr>
          <p:nvPr/>
        </p:nvSpPr>
        <p:spPr bwMode="auto">
          <a:xfrm>
            <a:off x="2939315" y="4441787"/>
            <a:ext cx="5032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1" name="Rectangle 53"/>
          <p:cNvSpPr>
            <a:spLocks noChangeArrowheads="1"/>
          </p:cNvSpPr>
          <p:nvPr/>
        </p:nvSpPr>
        <p:spPr bwMode="auto">
          <a:xfrm>
            <a:off x="3442552" y="4276687"/>
            <a:ext cx="11113"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62" name="Line 54"/>
          <p:cNvSpPr>
            <a:spLocks noChangeShapeType="1"/>
          </p:cNvSpPr>
          <p:nvPr/>
        </p:nvSpPr>
        <p:spPr bwMode="auto">
          <a:xfrm>
            <a:off x="3442552" y="4276687"/>
            <a:ext cx="1588"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3" name="Rectangle 55"/>
          <p:cNvSpPr>
            <a:spLocks noChangeArrowheads="1"/>
          </p:cNvSpPr>
          <p:nvPr/>
        </p:nvSpPr>
        <p:spPr bwMode="auto">
          <a:xfrm>
            <a:off x="3442552" y="4441787"/>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64" name="Line 56"/>
          <p:cNvSpPr>
            <a:spLocks noChangeShapeType="1"/>
          </p:cNvSpPr>
          <p:nvPr/>
        </p:nvSpPr>
        <p:spPr bwMode="auto">
          <a:xfrm>
            <a:off x="3442552" y="4441787"/>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5" name="Line 57"/>
          <p:cNvSpPr>
            <a:spLocks noChangeShapeType="1"/>
          </p:cNvSpPr>
          <p:nvPr/>
        </p:nvSpPr>
        <p:spPr bwMode="auto">
          <a:xfrm>
            <a:off x="3442552" y="444178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6" name="Rectangle 58"/>
          <p:cNvSpPr>
            <a:spLocks noChangeArrowheads="1"/>
          </p:cNvSpPr>
          <p:nvPr/>
        </p:nvSpPr>
        <p:spPr bwMode="auto">
          <a:xfrm>
            <a:off x="3453665" y="4441787"/>
            <a:ext cx="4937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67" name="Line 59"/>
          <p:cNvSpPr>
            <a:spLocks noChangeShapeType="1"/>
          </p:cNvSpPr>
          <p:nvPr/>
        </p:nvSpPr>
        <p:spPr bwMode="auto">
          <a:xfrm>
            <a:off x="3453665" y="4441787"/>
            <a:ext cx="4937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8" name="Rectangle 60"/>
          <p:cNvSpPr>
            <a:spLocks noChangeArrowheads="1"/>
          </p:cNvSpPr>
          <p:nvPr/>
        </p:nvSpPr>
        <p:spPr bwMode="auto">
          <a:xfrm>
            <a:off x="3947377" y="4276687"/>
            <a:ext cx="9525"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69" name="Line 61"/>
          <p:cNvSpPr>
            <a:spLocks noChangeShapeType="1"/>
          </p:cNvSpPr>
          <p:nvPr/>
        </p:nvSpPr>
        <p:spPr bwMode="auto">
          <a:xfrm>
            <a:off x="3947377" y="4276687"/>
            <a:ext cx="1588"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0" name="Rectangle 62"/>
          <p:cNvSpPr>
            <a:spLocks noChangeArrowheads="1"/>
          </p:cNvSpPr>
          <p:nvPr/>
        </p:nvSpPr>
        <p:spPr bwMode="auto">
          <a:xfrm>
            <a:off x="3947377" y="4441787"/>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71" name="Line 63"/>
          <p:cNvSpPr>
            <a:spLocks noChangeShapeType="1"/>
          </p:cNvSpPr>
          <p:nvPr/>
        </p:nvSpPr>
        <p:spPr bwMode="auto">
          <a:xfrm>
            <a:off x="3947377" y="4441787"/>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2" name="Line 64"/>
          <p:cNvSpPr>
            <a:spLocks noChangeShapeType="1"/>
          </p:cNvSpPr>
          <p:nvPr/>
        </p:nvSpPr>
        <p:spPr bwMode="auto">
          <a:xfrm>
            <a:off x="3947377" y="444178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3" name="Rectangle 65"/>
          <p:cNvSpPr>
            <a:spLocks noChangeArrowheads="1"/>
          </p:cNvSpPr>
          <p:nvPr/>
        </p:nvSpPr>
        <p:spPr bwMode="auto">
          <a:xfrm>
            <a:off x="3956902" y="4441787"/>
            <a:ext cx="5048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74" name="Line 66"/>
          <p:cNvSpPr>
            <a:spLocks noChangeShapeType="1"/>
          </p:cNvSpPr>
          <p:nvPr/>
        </p:nvSpPr>
        <p:spPr bwMode="auto">
          <a:xfrm>
            <a:off x="3956902" y="4441787"/>
            <a:ext cx="5048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5" name="Rectangle 67"/>
          <p:cNvSpPr>
            <a:spLocks noChangeArrowheads="1"/>
          </p:cNvSpPr>
          <p:nvPr/>
        </p:nvSpPr>
        <p:spPr bwMode="auto">
          <a:xfrm>
            <a:off x="4461727" y="4276687"/>
            <a:ext cx="9525"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76" name="Line 68"/>
          <p:cNvSpPr>
            <a:spLocks noChangeShapeType="1"/>
          </p:cNvSpPr>
          <p:nvPr/>
        </p:nvSpPr>
        <p:spPr bwMode="auto">
          <a:xfrm>
            <a:off x="4461727" y="4276687"/>
            <a:ext cx="1588"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7" name="Rectangle 69"/>
          <p:cNvSpPr>
            <a:spLocks noChangeArrowheads="1"/>
          </p:cNvSpPr>
          <p:nvPr/>
        </p:nvSpPr>
        <p:spPr bwMode="auto">
          <a:xfrm>
            <a:off x="4461727" y="4441787"/>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78" name="Line 70"/>
          <p:cNvSpPr>
            <a:spLocks noChangeShapeType="1"/>
          </p:cNvSpPr>
          <p:nvPr/>
        </p:nvSpPr>
        <p:spPr bwMode="auto">
          <a:xfrm>
            <a:off x="4461727" y="4441787"/>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9" name="Line 71"/>
          <p:cNvSpPr>
            <a:spLocks noChangeShapeType="1"/>
          </p:cNvSpPr>
          <p:nvPr/>
        </p:nvSpPr>
        <p:spPr bwMode="auto">
          <a:xfrm>
            <a:off x="4461727" y="444178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0" name="Rectangle 72"/>
          <p:cNvSpPr>
            <a:spLocks noChangeArrowheads="1"/>
          </p:cNvSpPr>
          <p:nvPr/>
        </p:nvSpPr>
        <p:spPr bwMode="auto">
          <a:xfrm>
            <a:off x="4471252" y="4441787"/>
            <a:ext cx="4937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81" name="Line 73"/>
          <p:cNvSpPr>
            <a:spLocks noChangeShapeType="1"/>
          </p:cNvSpPr>
          <p:nvPr/>
        </p:nvSpPr>
        <p:spPr bwMode="auto">
          <a:xfrm>
            <a:off x="4471252" y="4441787"/>
            <a:ext cx="4937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2" name="Rectangle 74"/>
          <p:cNvSpPr>
            <a:spLocks noChangeArrowheads="1"/>
          </p:cNvSpPr>
          <p:nvPr/>
        </p:nvSpPr>
        <p:spPr bwMode="auto">
          <a:xfrm>
            <a:off x="4964965" y="4276687"/>
            <a:ext cx="11112"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83" name="Line 75"/>
          <p:cNvSpPr>
            <a:spLocks noChangeShapeType="1"/>
          </p:cNvSpPr>
          <p:nvPr/>
        </p:nvSpPr>
        <p:spPr bwMode="auto">
          <a:xfrm>
            <a:off x="4964965" y="4276687"/>
            <a:ext cx="1587"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4" name="Rectangle 76"/>
          <p:cNvSpPr>
            <a:spLocks noChangeArrowheads="1"/>
          </p:cNvSpPr>
          <p:nvPr/>
        </p:nvSpPr>
        <p:spPr bwMode="auto">
          <a:xfrm>
            <a:off x="4964965" y="4441787"/>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85" name="Line 77"/>
          <p:cNvSpPr>
            <a:spLocks noChangeShapeType="1"/>
          </p:cNvSpPr>
          <p:nvPr/>
        </p:nvSpPr>
        <p:spPr bwMode="auto">
          <a:xfrm>
            <a:off x="4964965" y="4441787"/>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6" name="Line 78"/>
          <p:cNvSpPr>
            <a:spLocks noChangeShapeType="1"/>
          </p:cNvSpPr>
          <p:nvPr/>
        </p:nvSpPr>
        <p:spPr bwMode="auto">
          <a:xfrm>
            <a:off x="4964965" y="444178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7" name="Rectangle 79"/>
          <p:cNvSpPr>
            <a:spLocks noChangeArrowheads="1"/>
          </p:cNvSpPr>
          <p:nvPr/>
        </p:nvSpPr>
        <p:spPr bwMode="auto">
          <a:xfrm>
            <a:off x="4964965" y="4441787"/>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88" name="Line 80"/>
          <p:cNvSpPr>
            <a:spLocks noChangeShapeType="1"/>
          </p:cNvSpPr>
          <p:nvPr/>
        </p:nvSpPr>
        <p:spPr bwMode="auto">
          <a:xfrm>
            <a:off x="4964965" y="4441787"/>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9" name="Line 81"/>
          <p:cNvSpPr>
            <a:spLocks noChangeShapeType="1"/>
          </p:cNvSpPr>
          <p:nvPr/>
        </p:nvSpPr>
        <p:spPr bwMode="auto">
          <a:xfrm>
            <a:off x="4964965" y="444178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0" name="Rectangle 82"/>
          <p:cNvSpPr>
            <a:spLocks noChangeArrowheads="1"/>
          </p:cNvSpPr>
          <p:nvPr/>
        </p:nvSpPr>
        <p:spPr bwMode="auto">
          <a:xfrm>
            <a:off x="2939315" y="4471949"/>
            <a:ext cx="349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1" name="Rectangle 83"/>
          <p:cNvSpPr>
            <a:spLocks noChangeArrowheads="1"/>
          </p:cNvSpPr>
          <p:nvPr/>
        </p:nvSpPr>
        <p:spPr bwMode="auto">
          <a:xfrm>
            <a:off x="3690202" y="2878099"/>
            <a:ext cx="2179638"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92" name="Rectangle 84"/>
          <p:cNvSpPr>
            <a:spLocks noChangeArrowheads="1"/>
          </p:cNvSpPr>
          <p:nvPr/>
        </p:nvSpPr>
        <p:spPr bwMode="auto">
          <a:xfrm>
            <a:off x="3864827" y="2940012"/>
            <a:ext cx="204788"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GH</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3" name="Rectangle 85"/>
          <p:cNvSpPr>
            <a:spLocks noChangeArrowheads="1"/>
          </p:cNvSpPr>
          <p:nvPr/>
        </p:nvSpPr>
        <p:spPr bwMode="auto">
          <a:xfrm>
            <a:off x="4060090" y="294001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4" name="Rectangle 86"/>
          <p:cNvSpPr>
            <a:spLocks noChangeArrowheads="1"/>
          </p:cNvSpPr>
          <p:nvPr/>
        </p:nvSpPr>
        <p:spPr bwMode="auto">
          <a:xfrm>
            <a:off x="4523640" y="2940012"/>
            <a:ext cx="2270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GM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5" name="Rectangle 87"/>
          <p:cNvSpPr>
            <a:spLocks noChangeArrowheads="1"/>
          </p:cNvSpPr>
          <p:nvPr/>
        </p:nvSpPr>
        <p:spPr bwMode="auto">
          <a:xfrm>
            <a:off x="4749065" y="294001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6" name="Rectangle 88"/>
          <p:cNvSpPr>
            <a:spLocks noChangeArrowheads="1"/>
          </p:cNvSpPr>
          <p:nvPr/>
        </p:nvSpPr>
        <p:spPr bwMode="auto">
          <a:xfrm>
            <a:off x="5191977" y="2940012"/>
            <a:ext cx="204788"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DD</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7" name="Rectangle 89"/>
          <p:cNvSpPr>
            <a:spLocks noChangeArrowheads="1"/>
          </p:cNvSpPr>
          <p:nvPr/>
        </p:nvSpPr>
        <p:spPr bwMode="auto">
          <a:xfrm>
            <a:off x="5396765" y="294001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698" name="Rectangle 90"/>
          <p:cNvSpPr>
            <a:spLocks noChangeArrowheads="1"/>
          </p:cNvSpPr>
          <p:nvPr/>
        </p:nvSpPr>
        <p:spPr bwMode="auto">
          <a:xfrm>
            <a:off x="3782277" y="2928899"/>
            <a:ext cx="1111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699" name="Line 91"/>
          <p:cNvSpPr>
            <a:spLocks noChangeShapeType="1"/>
          </p:cNvSpPr>
          <p:nvPr/>
        </p:nvSpPr>
        <p:spPr bwMode="auto">
          <a:xfrm>
            <a:off x="3782277" y="2928899"/>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0" name="Line 92"/>
          <p:cNvSpPr>
            <a:spLocks noChangeShapeType="1"/>
          </p:cNvSpPr>
          <p:nvPr/>
        </p:nvSpPr>
        <p:spPr bwMode="auto">
          <a:xfrm>
            <a:off x="3782277" y="2928899"/>
            <a:ext cx="1588"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1" name="Rectangle 93"/>
          <p:cNvSpPr>
            <a:spLocks noChangeArrowheads="1"/>
          </p:cNvSpPr>
          <p:nvPr/>
        </p:nvSpPr>
        <p:spPr bwMode="auto">
          <a:xfrm>
            <a:off x="3782277" y="2928899"/>
            <a:ext cx="1111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02" name="Line 94"/>
          <p:cNvSpPr>
            <a:spLocks noChangeShapeType="1"/>
          </p:cNvSpPr>
          <p:nvPr/>
        </p:nvSpPr>
        <p:spPr bwMode="auto">
          <a:xfrm>
            <a:off x="3782277" y="2928899"/>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3" name="Line 95"/>
          <p:cNvSpPr>
            <a:spLocks noChangeShapeType="1"/>
          </p:cNvSpPr>
          <p:nvPr/>
        </p:nvSpPr>
        <p:spPr bwMode="auto">
          <a:xfrm>
            <a:off x="3782277" y="2928899"/>
            <a:ext cx="1588"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4" name="Rectangle 96"/>
          <p:cNvSpPr>
            <a:spLocks noChangeArrowheads="1"/>
          </p:cNvSpPr>
          <p:nvPr/>
        </p:nvSpPr>
        <p:spPr bwMode="auto">
          <a:xfrm>
            <a:off x="3793390" y="2928899"/>
            <a:ext cx="64770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05" name="Line 97"/>
          <p:cNvSpPr>
            <a:spLocks noChangeShapeType="1"/>
          </p:cNvSpPr>
          <p:nvPr/>
        </p:nvSpPr>
        <p:spPr bwMode="auto">
          <a:xfrm>
            <a:off x="3793390" y="2928899"/>
            <a:ext cx="647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6" name="Rectangle 98"/>
          <p:cNvSpPr>
            <a:spLocks noChangeArrowheads="1"/>
          </p:cNvSpPr>
          <p:nvPr/>
        </p:nvSpPr>
        <p:spPr bwMode="auto">
          <a:xfrm>
            <a:off x="4441090" y="2928899"/>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07" name="Line 99"/>
          <p:cNvSpPr>
            <a:spLocks noChangeShapeType="1"/>
          </p:cNvSpPr>
          <p:nvPr/>
        </p:nvSpPr>
        <p:spPr bwMode="auto">
          <a:xfrm>
            <a:off x="4441090" y="2928899"/>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8" name="Line 100"/>
          <p:cNvSpPr>
            <a:spLocks noChangeShapeType="1"/>
          </p:cNvSpPr>
          <p:nvPr/>
        </p:nvSpPr>
        <p:spPr bwMode="auto">
          <a:xfrm>
            <a:off x="4441090" y="2928899"/>
            <a:ext cx="1587"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9" name="Rectangle 101"/>
          <p:cNvSpPr>
            <a:spLocks noChangeArrowheads="1"/>
          </p:cNvSpPr>
          <p:nvPr/>
        </p:nvSpPr>
        <p:spPr bwMode="auto">
          <a:xfrm>
            <a:off x="4450615" y="2928899"/>
            <a:ext cx="65881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10" name="Line 102"/>
          <p:cNvSpPr>
            <a:spLocks noChangeShapeType="1"/>
          </p:cNvSpPr>
          <p:nvPr/>
        </p:nvSpPr>
        <p:spPr bwMode="auto">
          <a:xfrm>
            <a:off x="4450615" y="2928899"/>
            <a:ext cx="6588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11" name="Rectangle 103"/>
          <p:cNvSpPr>
            <a:spLocks noChangeArrowheads="1"/>
          </p:cNvSpPr>
          <p:nvPr/>
        </p:nvSpPr>
        <p:spPr bwMode="auto">
          <a:xfrm>
            <a:off x="5109427" y="2928899"/>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12" name="Line 104"/>
          <p:cNvSpPr>
            <a:spLocks noChangeShapeType="1"/>
          </p:cNvSpPr>
          <p:nvPr/>
        </p:nvSpPr>
        <p:spPr bwMode="auto">
          <a:xfrm>
            <a:off x="5109427" y="2928899"/>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13" name="Line 105"/>
          <p:cNvSpPr>
            <a:spLocks noChangeShapeType="1"/>
          </p:cNvSpPr>
          <p:nvPr/>
        </p:nvSpPr>
        <p:spPr bwMode="auto">
          <a:xfrm>
            <a:off x="5109427" y="2928899"/>
            <a:ext cx="1588"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14" name="Rectangle 106"/>
          <p:cNvSpPr>
            <a:spLocks noChangeArrowheads="1"/>
          </p:cNvSpPr>
          <p:nvPr/>
        </p:nvSpPr>
        <p:spPr bwMode="auto">
          <a:xfrm>
            <a:off x="5118952" y="2928899"/>
            <a:ext cx="6492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15" name="Line 107"/>
          <p:cNvSpPr>
            <a:spLocks noChangeShapeType="1"/>
          </p:cNvSpPr>
          <p:nvPr/>
        </p:nvSpPr>
        <p:spPr bwMode="auto">
          <a:xfrm>
            <a:off x="5118952" y="2928899"/>
            <a:ext cx="6492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16" name="Rectangle 108"/>
          <p:cNvSpPr>
            <a:spLocks noChangeArrowheads="1"/>
          </p:cNvSpPr>
          <p:nvPr/>
        </p:nvSpPr>
        <p:spPr bwMode="auto">
          <a:xfrm>
            <a:off x="5768240" y="2928899"/>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17" name="Line 109"/>
          <p:cNvSpPr>
            <a:spLocks noChangeShapeType="1"/>
          </p:cNvSpPr>
          <p:nvPr/>
        </p:nvSpPr>
        <p:spPr bwMode="auto">
          <a:xfrm>
            <a:off x="5768240" y="2928899"/>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18" name="Line 110"/>
          <p:cNvSpPr>
            <a:spLocks noChangeShapeType="1"/>
          </p:cNvSpPr>
          <p:nvPr/>
        </p:nvSpPr>
        <p:spPr bwMode="auto">
          <a:xfrm>
            <a:off x="5768240" y="2928899"/>
            <a:ext cx="1587"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19" name="Rectangle 111"/>
          <p:cNvSpPr>
            <a:spLocks noChangeArrowheads="1"/>
          </p:cNvSpPr>
          <p:nvPr/>
        </p:nvSpPr>
        <p:spPr bwMode="auto">
          <a:xfrm>
            <a:off x="5768240" y="2928899"/>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20" name="Line 112"/>
          <p:cNvSpPr>
            <a:spLocks noChangeShapeType="1"/>
          </p:cNvSpPr>
          <p:nvPr/>
        </p:nvSpPr>
        <p:spPr bwMode="auto">
          <a:xfrm>
            <a:off x="5768240" y="2928899"/>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21" name="Line 113"/>
          <p:cNvSpPr>
            <a:spLocks noChangeShapeType="1"/>
          </p:cNvSpPr>
          <p:nvPr/>
        </p:nvSpPr>
        <p:spPr bwMode="auto">
          <a:xfrm>
            <a:off x="5768240" y="2928899"/>
            <a:ext cx="1587"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22" name="Rectangle 114"/>
          <p:cNvSpPr>
            <a:spLocks noChangeArrowheads="1"/>
          </p:cNvSpPr>
          <p:nvPr/>
        </p:nvSpPr>
        <p:spPr bwMode="auto">
          <a:xfrm>
            <a:off x="3782277" y="2940012"/>
            <a:ext cx="11113" cy="163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23" name="Line 115"/>
          <p:cNvSpPr>
            <a:spLocks noChangeShapeType="1"/>
          </p:cNvSpPr>
          <p:nvPr/>
        </p:nvSpPr>
        <p:spPr bwMode="auto">
          <a:xfrm>
            <a:off x="3782277" y="2940012"/>
            <a:ext cx="1588" cy="163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24" name="Rectangle 116"/>
          <p:cNvSpPr>
            <a:spLocks noChangeArrowheads="1"/>
          </p:cNvSpPr>
          <p:nvPr/>
        </p:nvSpPr>
        <p:spPr bwMode="auto">
          <a:xfrm>
            <a:off x="3782277" y="3103524"/>
            <a:ext cx="1111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25" name="Line 117"/>
          <p:cNvSpPr>
            <a:spLocks noChangeShapeType="1"/>
          </p:cNvSpPr>
          <p:nvPr/>
        </p:nvSpPr>
        <p:spPr bwMode="auto">
          <a:xfrm>
            <a:off x="3782277" y="3103524"/>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26" name="Line 118"/>
          <p:cNvSpPr>
            <a:spLocks noChangeShapeType="1"/>
          </p:cNvSpPr>
          <p:nvPr/>
        </p:nvSpPr>
        <p:spPr bwMode="auto">
          <a:xfrm>
            <a:off x="3782277" y="3103524"/>
            <a:ext cx="1588"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27" name="Rectangle 119"/>
          <p:cNvSpPr>
            <a:spLocks noChangeArrowheads="1"/>
          </p:cNvSpPr>
          <p:nvPr/>
        </p:nvSpPr>
        <p:spPr bwMode="auto">
          <a:xfrm>
            <a:off x="3782277" y="3103524"/>
            <a:ext cx="1111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28" name="Line 120"/>
          <p:cNvSpPr>
            <a:spLocks noChangeShapeType="1"/>
          </p:cNvSpPr>
          <p:nvPr/>
        </p:nvSpPr>
        <p:spPr bwMode="auto">
          <a:xfrm>
            <a:off x="3782277" y="3103524"/>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29" name="Line 121"/>
          <p:cNvSpPr>
            <a:spLocks noChangeShapeType="1"/>
          </p:cNvSpPr>
          <p:nvPr/>
        </p:nvSpPr>
        <p:spPr bwMode="auto">
          <a:xfrm>
            <a:off x="3782277" y="3103524"/>
            <a:ext cx="1588"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30" name="Rectangle 122"/>
          <p:cNvSpPr>
            <a:spLocks noChangeArrowheads="1"/>
          </p:cNvSpPr>
          <p:nvPr/>
        </p:nvSpPr>
        <p:spPr bwMode="auto">
          <a:xfrm>
            <a:off x="3793390" y="3103524"/>
            <a:ext cx="64770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31" name="Line 123"/>
          <p:cNvSpPr>
            <a:spLocks noChangeShapeType="1"/>
          </p:cNvSpPr>
          <p:nvPr/>
        </p:nvSpPr>
        <p:spPr bwMode="auto">
          <a:xfrm>
            <a:off x="3793390" y="3103524"/>
            <a:ext cx="647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32" name="Rectangle 124"/>
          <p:cNvSpPr>
            <a:spLocks noChangeArrowheads="1"/>
          </p:cNvSpPr>
          <p:nvPr/>
        </p:nvSpPr>
        <p:spPr bwMode="auto">
          <a:xfrm>
            <a:off x="4441090" y="2940012"/>
            <a:ext cx="9525" cy="163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33" name="Line 125"/>
          <p:cNvSpPr>
            <a:spLocks noChangeShapeType="1"/>
          </p:cNvSpPr>
          <p:nvPr/>
        </p:nvSpPr>
        <p:spPr bwMode="auto">
          <a:xfrm>
            <a:off x="4441090" y="2940012"/>
            <a:ext cx="1587" cy="163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34" name="Rectangle 126"/>
          <p:cNvSpPr>
            <a:spLocks noChangeArrowheads="1"/>
          </p:cNvSpPr>
          <p:nvPr/>
        </p:nvSpPr>
        <p:spPr bwMode="auto">
          <a:xfrm>
            <a:off x="4441090" y="3103524"/>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35" name="Line 127"/>
          <p:cNvSpPr>
            <a:spLocks noChangeShapeType="1"/>
          </p:cNvSpPr>
          <p:nvPr/>
        </p:nvSpPr>
        <p:spPr bwMode="auto">
          <a:xfrm>
            <a:off x="4441090" y="3103524"/>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36" name="Line 128"/>
          <p:cNvSpPr>
            <a:spLocks noChangeShapeType="1"/>
          </p:cNvSpPr>
          <p:nvPr/>
        </p:nvSpPr>
        <p:spPr bwMode="auto">
          <a:xfrm>
            <a:off x="4441090" y="3103524"/>
            <a:ext cx="1587"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37" name="Rectangle 129"/>
          <p:cNvSpPr>
            <a:spLocks noChangeArrowheads="1"/>
          </p:cNvSpPr>
          <p:nvPr/>
        </p:nvSpPr>
        <p:spPr bwMode="auto">
          <a:xfrm>
            <a:off x="4450615" y="3103524"/>
            <a:ext cx="65881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38" name="Line 130"/>
          <p:cNvSpPr>
            <a:spLocks noChangeShapeType="1"/>
          </p:cNvSpPr>
          <p:nvPr/>
        </p:nvSpPr>
        <p:spPr bwMode="auto">
          <a:xfrm>
            <a:off x="4450615" y="3103524"/>
            <a:ext cx="6588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39" name="Rectangle 131"/>
          <p:cNvSpPr>
            <a:spLocks noChangeArrowheads="1"/>
          </p:cNvSpPr>
          <p:nvPr/>
        </p:nvSpPr>
        <p:spPr bwMode="auto">
          <a:xfrm>
            <a:off x="5109427" y="2940012"/>
            <a:ext cx="9525" cy="163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40" name="Line 132"/>
          <p:cNvSpPr>
            <a:spLocks noChangeShapeType="1"/>
          </p:cNvSpPr>
          <p:nvPr/>
        </p:nvSpPr>
        <p:spPr bwMode="auto">
          <a:xfrm>
            <a:off x="5109427" y="2940012"/>
            <a:ext cx="1588" cy="163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41" name="Rectangle 133"/>
          <p:cNvSpPr>
            <a:spLocks noChangeArrowheads="1"/>
          </p:cNvSpPr>
          <p:nvPr/>
        </p:nvSpPr>
        <p:spPr bwMode="auto">
          <a:xfrm>
            <a:off x="5109427" y="3103524"/>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42" name="Line 134"/>
          <p:cNvSpPr>
            <a:spLocks noChangeShapeType="1"/>
          </p:cNvSpPr>
          <p:nvPr/>
        </p:nvSpPr>
        <p:spPr bwMode="auto">
          <a:xfrm>
            <a:off x="5109427" y="3103524"/>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43" name="Line 135"/>
          <p:cNvSpPr>
            <a:spLocks noChangeShapeType="1"/>
          </p:cNvSpPr>
          <p:nvPr/>
        </p:nvSpPr>
        <p:spPr bwMode="auto">
          <a:xfrm>
            <a:off x="5109427" y="3103524"/>
            <a:ext cx="1588"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44" name="Rectangle 136"/>
          <p:cNvSpPr>
            <a:spLocks noChangeArrowheads="1"/>
          </p:cNvSpPr>
          <p:nvPr/>
        </p:nvSpPr>
        <p:spPr bwMode="auto">
          <a:xfrm>
            <a:off x="5118952" y="3103524"/>
            <a:ext cx="6492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45" name="Line 137"/>
          <p:cNvSpPr>
            <a:spLocks noChangeShapeType="1"/>
          </p:cNvSpPr>
          <p:nvPr/>
        </p:nvSpPr>
        <p:spPr bwMode="auto">
          <a:xfrm>
            <a:off x="5118952" y="3103524"/>
            <a:ext cx="6492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46" name="Rectangle 138"/>
          <p:cNvSpPr>
            <a:spLocks noChangeArrowheads="1"/>
          </p:cNvSpPr>
          <p:nvPr/>
        </p:nvSpPr>
        <p:spPr bwMode="auto">
          <a:xfrm>
            <a:off x="5768240" y="2940012"/>
            <a:ext cx="9525" cy="163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47" name="Line 139"/>
          <p:cNvSpPr>
            <a:spLocks noChangeShapeType="1"/>
          </p:cNvSpPr>
          <p:nvPr/>
        </p:nvSpPr>
        <p:spPr bwMode="auto">
          <a:xfrm>
            <a:off x="5768240" y="2940012"/>
            <a:ext cx="1587" cy="163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48" name="Rectangle 140"/>
          <p:cNvSpPr>
            <a:spLocks noChangeArrowheads="1"/>
          </p:cNvSpPr>
          <p:nvPr/>
        </p:nvSpPr>
        <p:spPr bwMode="auto">
          <a:xfrm>
            <a:off x="5768240" y="3103524"/>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49" name="Line 141"/>
          <p:cNvSpPr>
            <a:spLocks noChangeShapeType="1"/>
          </p:cNvSpPr>
          <p:nvPr/>
        </p:nvSpPr>
        <p:spPr bwMode="auto">
          <a:xfrm>
            <a:off x="5768240" y="3103524"/>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50" name="Line 142"/>
          <p:cNvSpPr>
            <a:spLocks noChangeShapeType="1"/>
          </p:cNvSpPr>
          <p:nvPr/>
        </p:nvSpPr>
        <p:spPr bwMode="auto">
          <a:xfrm>
            <a:off x="5768240" y="3103524"/>
            <a:ext cx="1587"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51" name="Rectangle 143"/>
          <p:cNvSpPr>
            <a:spLocks noChangeArrowheads="1"/>
          </p:cNvSpPr>
          <p:nvPr/>
        </p:nvSpPr>
        <p:spPr bwMode="auto">
          <a:xfrm>
            <a:off x="5768240" y="3103524"/>
            <a:ext cx="95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52" name="Line 144"/>
          <p:cNvSpPr>
            <a:spLocks noChangeShapeType="1"/>
          </p:cNvSpPr>
          <p:nvPr/>
        </p:nvSpPr>
        <p:spPr bwMode="auto">
          <a:xfrm>
            <a:off x="5768240" y="3103524"/>
            <a:ext cx="9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53" name="Line 145"/>
          <p:cNvSpPr>
            <a:spLocks noChangeShapeType="1"/>
          </p:cNvSpPr>
          <p:nvPr/>
        </p:nvSpPr>
        <p:spPr bwMode="auto">
          <a:xfrm>
            <a:off x="5768240" y="3103524"/>
            <a:ext cx="1587" cy="11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54" name="Rectangle 146"/>
          <p:cNvSpPr>
            <a:spLocks noChangeArrowheads="1"/>
          </p:cNvSpPr>
          <p:nvPr/>
        </p:nvSpPr>
        <p:spPr bwMode="auto">
          <a:xfrm>
            <a:off x="3793390" y="3135274"/>
            <a:ext cx="349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55" name="Rectangle 147"/>
          <p:cNvSpPr>
            <a:spLocks noChangeArrowheads="1"/>
          </p:cNvSpPr>
          <p:nvPr/>
        </p:nvSpPr>
        <p:spPr bwMode="auto">
          <a:xfrm>
            <a:off x="4328377" y="2579649"/>
            <a:ext cx="698500" cy="349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56" name="Rectangle 148"/>
          <p:cNvSpPr>
            <a:spLocks noChangeArrowheads="1"/>
          </p:cNvSpPr>
          <p:nvPr/>
        </p:nvSpPr>
        <p:spPr bwMode="auto">
          <a:xfrm>
            <a:off x="4429977" y="2662199"/>
            <a:ext cx="1412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100">
                <a:solidFill>
                  <a:srgbClr val="000000"/>
                </a:solidFill>
                <a:latin typeface="宋体" panose="02010600030101010101" pitchFamily="2" charset="-122"/>
                <a:ea typeface="宋体" panose="02010600030101010101" pitchFamily="2" charset="-122"/>
              </a:rPr>
              <a:t>公</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68757" name="Rectangle 149"/>
          <p:cNvSpPr>
            <a:spLocks noChangeArrowheads="1"/>
          </p:cNvSpPr>
          <p:nvPr/>
        </p:nvSpPr>
        <p:spPr bwMode="auto">
          <a:xfrm>
            <a:off x="4574440" y="2651087"/>
            <a:ext cx="698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58" name="Rectangle 150"/>
          <p:cNvSpPr>
            <a:spLocks noChangeArrowheads="1"/>
          </p:cNvSpPr>
          <p:nvPr/>
        </p:nvSpPr>
        <p:spPr bwMode="auto">
          <a:xfrm>
            <a:off x="4739540" y="2662199"/>
            <a:ext cx="1412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100">
                <a:solidFill>
                  <a:srgbClr val="000000"/>
                </a:solidFill>
                <a:latin typeface="宋体" panose="02010600030101010101" pitchFamily="2" charset="-122"/>
                <a:ea typeface="宋体" panose="02010600030101010101" pitchFamily="2" charset="-122"/>
              </a:rPr>
              <a:t>司</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68759" name="Rectangle 151"/>
          <p:cNvSpPr>
            <a:spLocks noChangeArrowheads="1"/>
          </p:cNvSpPr>
          <p:nvPr/>
        </p:nvSpPr>
        <p:spPr bwMode="auto">
          <a:xfrm>
            <a:off x="4882415" y="2651087"/>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0" name="Line 152"/>
          <p:cNvSpPr>
            <a:spLocks noChangeShapeType="1"/>
          </p:cNvSpPr>
          <p:nvPr/>
        </p:nvSpPr>
        <p:spPr bwMode="auto">
          <a:xfrm>
            <a:off x="4728427" y="3103524"/>
            <a:ext cx="1588" cy="268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61" name="Line 153"/>
          <p:cNvSpPr>
            <a:spLocks noChangeShapeType="1"/>
          </p:cNvSpPr>
          <p:nvPr/>
        </p:nvSpPr>
        <p:spPr bwMode="auto">
          <a:xfrm>
            <a:off x="3669565" y="3360699"/>
            <a:ext cx="217011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62" name="Rectangle 154"/>
          <p:cNvSpPr>
            <a:spLocks noChangeArrowheads="1"/>
          </p:cNvSpPr>
          <p:nvPr/>
        </p:nvSpPr>
        <p:spPr bwMode="auto">
          <a:xfrm>
            <a:off x="2845652" y="3659149"/>
            <a:ext cx="1914525"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63" name="Rectangle 155"/>
          <p:cNvSpPr>
            <a:spLocks noChangeArrowheads="1"/>
          </p:cNvSpPr>
          <p:nvPr/>
        </p:nvSpPr>
        <p:spPr bwMode="auto">
          <a:xfrm>
            <a:off x="3021865" y="3721062"/>
            <a:ext cx="1968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BH</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4" name="Rectangle 156"/>
          <p:cNvSpPr>
            <a:spLocks noChangeArrowheads="1"/>
          </p:cNvSpPr>
          <p:nvPr/>
        </p:nvSpPr>
        <p:spPr bwMode="auto">
          <a:xfrm>
            <a:off x="3196490" y="372106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5" name="Rectangle 157"/>
          <p:cNvSpPr>
            <a:spLocks noChangeArrowheads="1"/>
          </p:cNvSpPr>
          <p:nvPr/>
        </p:nvSpPr>
        <p:spPr bwMode="auto">
          <a:xfrm>
            <a:off x="3607652" y="3721062"/>
            <a:ext cx="2190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BM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6" name="Rectangle 158"/>
          <p:cNvSpPr>
            <a:spLocks noChangeArrowheads="1"/>
          </p:cNvSpPr>
          <p:nvPr/>
        </p:nvSpPr>
        <p:spPr bwMode="auto">
          <a:xfrm>
            <a:off x="3814027" y="372106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7" name="Rectangle 159"/>
          <p:cNvSpPr>
            <a:spLocks noChangeArrowheads="1"/>
          </p:cNvSpPr>
          <p:nvPr/>
        </p:nvSpPr>
        <p:spPr bwMode="auto">
          <a:xfrm>
            <a:off x="4193440" y="3721062"/>
            <a:ext cx="3000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BDH</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8" name="Rectangle 160"/>
          <p:cNvSpPr>
            <a:spLocks noChangeArrowheads="1"/>
          </p:cNvSpPr>
          <p:nvPr/>
        </p:nvSpPr>
        <p:spPr bwMode="auto">
          <a:xfrm>
            <a:off x="4471252" y="372106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769" name="Rectangle 161"/>
          <p:cNvSpPr>
            <a:spLocks noChangeArrowheads="1"/>
          </p:cNvSpPr>
          <p:nvPr/>
        </p:nvSpPr>
        <p:spPr bwMode="auto">
          <a:xfrm>
            <a:off x="2939315" y="3711537"/>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70" name="Line 162"/>
          <p:cNvSpPr>
            <a:spLocks noChangeShapeType="1"/>
          </p:cNvSpPr>
          <p:nvPr/>
        </p:nvSpPr>
        <p:spPr bwMode="auto">
          <a:xfrm>
            <a:off x="2939315" y="3711537"/>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1" name="Line 163"/>
          <p:cNvSpPr>
            <a:spLocks noChangeShapeType="1"/>
          </p:cNvSpPr>
          <p:nvPr/>
        </p:nvSpPr>
        <p:spPr bwMode="auto">
          <a:xfrm>
            <a:off x="2939315"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2" name="Rectangle 164"/>
          <p:cNvSpPr>
            <a:spLocks noChangeArrowheads="1"/>
          </p:cNvSpPr>
          <p:nvPr/>
        </p:nvSpPr>
        <p:spPr bwMode="auto">
          <a:xfrm>
            <a:off x="2939315" y="3711537"/>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73" name="Line 165"/>
          <p:cNvSpPr>
            <a:spLocks noChangeShapeType="1"/>
          </p:cNvSpPr>
          <p:nvPr/>
        </p:nvSpPr>
        <p:spPr bwMode="auto">
          <a:xfrm>
            <a:off x="2939315" y="3711537"/>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4" name="Line 166"/>
          <p:cNvSpPr>
            <a:spLocks noChangeShapeType="1"/>
          </p:cNvSpPr>
          <p:nvPr/>
        </p:nvSpPr>
        <p:spPr bwMode="auto">
          <a:xfrm>
            <a:off x="2939315"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5" name="Rectangle 167"/>
          <p:cNvSpPr>
            <a:spLocks noChangeArrowheads="1"/>
          </p:cNvSpPr>
          <p:nvPr/>
        </p:nvSpPr>
        <p:spPr bwMode="auto">
          <a:xfrm>
            <a:off x="2948840" y="3711537"/>
            <a:ext cx="5762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76" name="Line 168"/>
          <p:cNvSpPr>
            <a:spLocks noChangeShapeType="1"/>
          </p:cNvSpPr>
          <p:nvPr/>
        </p:nvSpPr>
        <p:spPr bwMode="auto">
          <a:xfrm>
            <a:off x="2948840" y="3711537"/>
            <a:ext cx="5762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7" name="Rectangle 169"/>
          <p:cNvSpPr>
            <a:spLocks noChangeArrowheads="1"/>
          </p:cNvSpPr>
          <p:nvPr/>
        </p:nvSpPr>
        <p:spPr bwMode="auto">
          <a:xfrm>
            <a:off x="3525102" y="3711537"/>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78" name="Line 170"/>
          <p:cNvSpPr>
            <a:spLocks noChangeShapeType="1"/>
          </p:cNvSpPr>
          <p:nvPr/>
        </p:nvSpPr>
        <p:spPr bwMode="auto">
          <a:xfrm>
            <a:off x="3525102" y="3711537"/>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9" name="Line 171"/>
          <p:cNvSpPr>
            <a:spLocks noChangeShapeType="1"/>
          </p:cNvSpPr>
          <p:nvPr/>
        </p:nvSpPr>
        <p:spPr bwMode="auto">
          <a:xfrm>
            <a:off x="3525102" y="371153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0" name="Rectangle 172"/>
          <p:cNvSpPr>
            <a:spLocks noChangeArrowheads="1"/>
          </p:cNvSpPr>
          <p:nvPr/>
        </p:nvSpPr>
        <p:spPr bwMode="auto">
          <a:xfrm>
            <a:off x="3536215" y="3711537"/>
            <a:ext cx="5651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81" name="Line 173"/>
          <p:cNvSpPr>
            <a:spLocks noChangeShapeType="1"/>
          </p:cNvSpPr>
          <p:nvPr/>
        </p:nvSpPr>
        <p:spPr bwMode="auto">
          <a:xfrm>
            <a:off x="3536215" y="3711537"/>
            <a:ext cx="5651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2" name="Rectangle 174"/>
          <p:cNvSpPr>
            <a:spLocks noChangeArrowheads="1"/>
          </p:cNvSpPr>
          <p:nvPr/>
        </p:nvSpPr>
        <p:spPr bwMode="auto">
          <a:xfrm>
            <a:off x="4101365" y="3711537"/>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83" name="Line 175"/>
          <p:cNvSpPr>
            <a:spLocks noChangeShapeType="1"/>
          </p:cNvSpPr>
          <p:nvPr/>
        </p:nvSpPr>
        <p:spPr bwMode="auto">
          <a:xfrm>
            <a:off x="4101365" y="3711537"/>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4" name="Line 176"/>
          <p:cNvSpPr>
            <a:spLocks noChangeShapeType="1"/>
          </p:cNvSpPr>
          <p:nvPr/>
        </p:nvSpPr>
        <p:spPr bwMode="auto">
          <a:xfrm>
            <a:off x="4101365"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5" name="Rectangle 177"/>
          <p:cNvSpPr>
            <a:spLocks noChangeArrowheads="1"/>
          </p:cNvSpPr>
          <p:nvPr/>
        </p:nvSpPr>
        <p:spPr bwMode="auto">
          <a:xfrm>
            <a:off x="4110890" y="3711537"/>
            <a:ext cx="5762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86" name="Line 178"/>
          <p:cNvSpPr>
            <a:spLocks noChangeShapeType="1"/>
          </p:cNvSpPr>
          <p:nvPr/>
        </p:nvSpPr>
        <p:spPr bwMode="auto">
          <a:xfrm>
            <a:off x="4110890" y="3711537"/>
            <a:ext cx="5762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7" name="Rectangle 179"/>
          <p:cNvSpPr>
            <a:spLocks noChangeArrowheads="1"/>
          </p:cNvSpPr>
          <p:nvPr/>
        </p:nvSpPr>
        <p:spPr bwMode="auto">
          <a:xfrm>
            <a:off x="4687152" y="3711537"/>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88" name="Line 180"/>
          <p:cNvSpPr>
            <a:spLocks noChangeShapeType="1"/>
          </p:cNvSpPr>
          <p:nvPr/>
        </p:nvSpPr>
        <p:spPr bwMode="auto">
          <a:xfrm>
            <a:off x="4687152" y="3711537"/>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9" name="Line 181"/>
          <p:cNvSpPr>
            <a:spLocks noChangeShapeType="1"/>
          </p:cNvSpPr>
          <p:nvPr/>
        </p:nvSpPr>
        <p:spPr bwMode="auto">
          <a:xfrm>
            <a:off x="4687152" y="371153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0" name="Rectangle 182"/>
          <p:cNvSpPr>
            <a:spLocks noChangeArrowheads="1"/>
          </p:cNvSpPr>
          <p:nvPr/>
        </p:nvSpPr>
        <p:spPr bwMode="auto">
          <a:xfrm>
            <a:off x="4687152" y="3711537"/>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91" name="Line 183"/>
          <p:cNvSpPr>
            <a:spLocks noChangeShapeType="1"/>
          </p:cNvSpPr>
          <p:nvPr/>
        </p:nvSpPr>
        <p:spPr bwMode="auto">
          <a:xfrm>
            <a:off x="4687152" y="3711537"/>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2" name="Line 184"/>
          <p:cNvSpPr>
            <a:spLocks noChangeShapeType="1"/>
          </p:cNvSpPr>
          <p:nvPr/>
        </p:nvSpPr>
        <p:spPr bwMode="auto">
          <a:xfrm>
            <a:off x="4687152" y="3711537"/>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3" name="Rectangle 185"/>
          <p:cNvSpPr>
            <a:spLocks noChangeArrowheads="1"/>
          </p:cNvSpPr>
          <p:nvPr/>
        </p:nvSpPr>
        <p:spPr bwMode="auto">
          <a:xfrm>
            <a:off x="2939315" y="3721062"/>
            <a:ext cx="9525"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94" name="Line 186"/>
          <p:cNvSpPr>
            <a:spLocks noChangeShapeType="1"/>
          </p:cNvSpPr>
          <p:nvPr/>
        </p:nvSpPr>
        <p:spPr bwMode="auto">
          <a:xfrm>
            <a:off x="2939315" y="3721062"/>
            <a:ext cx="1587"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5" name="Rectangle 187"/>
          <p:cNvSpPr>
            <a:spLocks noChangeArrowheads="1"/>
          </p:cNvSpPr>
          <p:nvPr/>
        </p:nvSpPr>
        <p:spPr bwMode="auto">
          <a:xfrm>
            <a:off x="2939315" y="3886162"/>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96" name="Line 188"/>
          <p:cNvSpPr>
            <a:spLocks noChangeShapeType="1"/>
          </p:cNvSpPr>
          <p:nvPr/>
        </p:nvSpPr>
        <p:spPr bwMode="auto">
          <a:xfrm>
            <a:off x="2939315" y="3886162"/>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7" name="Line 189"/>
          <p:cNvSpPr>
            <a:spLocks noChangeShapeType="1"/>
          </p:cNvSpPr>
          <p:nvPr/>
        </p:nvSpPr>
        <p:spPr bwMode="auto">
          <a:xfrm>
            <a:off x="2939315"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8" name="Rectangle 190"/>
          <p:cNvSpPr>
            <a:spLocks noChangeArrowheads="1"/>
          </p:cNvSpPr>
          <p:nvPr/>
        </p:nvSpPr>
        <p:spPr bwMode="auto">
          <a:xfrm>
            <a:off x="2939315" y="3886162"/>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799" name="Line 191"/>
          <p:cNvSpPr>
            <a:spLocks noChangeShapeType="1"/>
          </p:cNvSpPr>
          <p:nvPr/>
        </p:nvSpPr>
        <p:spPr bwMode="auto">
          <a:xfrm>
            <a:off x="2939315" y="3886162"/>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0" name="Line 192"/>
          <p:cNvSpPr>
            <a:spLocks noChangeShapeType="1"/>
          </p:cNvSpPr>
          <p:nvPr/>
        </p:nvSpPr>
        <p:spPr bwMode="auto">
          <a:xfrm>
            <a:off x="2939315"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1" name="Rectangle 193"/>
          <p:cNvSpPr>
            <a:spLocks noChangeArrowheads="1"/>
          </p:cNvSpPr>
          <p:nvPr/>
        </p:nvSpPr>
        <p:spPr bwMode="auto">
          <a:xfrm>
            <a:off x="2948840" y="3886162"/>
            <a:ext cx="5762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02" name="Line 194"/>
          <p:cNvSpPr>
            <a:spLocks noChangeShapeType="1"/>
          </p:cNvSpPr>
          <p:nvPr/>
        </p:nvSpPr>
        <p:spPr bwMode="auto">
          <a:xfrm>
            <a:off x="2948840" y="3886162"/>
            <a:ext cx="5762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3" name="Rectangle 195"/>
          <p:cNvSpPr>
            <a:spLocks noChangeArrowheads="1"/>
          </p:cNvSpPr>
          <p:nvPr/>
        </p:nvSpPr>
        <p:spPr bwMode="auto">
          <a:xfrm>
            <a:off x="3525102" y="3721062"/>
            <a:ext cx="11113"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04" name="Line 196"/>
          <p:cNvSpPr>
            <a:spLocks noChangeShapeType="1"/>
          </p:cNvSpPr>
          <p:nvPr/>
        </p:nvSpPr>
        <p:spPr bwMode="auto">
          <a:xfrm>
            <a:off x="3525102" y="3721062"/>
            <a:ext cx="1588"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5" name="Rectangle 197"/>
          <p:cNvSpPr>
            <a:spLocks noChangeArrowheads="1"/>
          </p:cNvSpPr>
          <p:nvPr/>
        </p:nvSpPr>
        <p:spPr bwMode="auto">
          <a:xfrm>
            <a:off x="3525102" y="3886162"/>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06" name="Line 198"/>
          <p:cNvSpPr>
            <a:spLocks noChangeShapeType="1"/>
          </p:cNvSpPr>
          <p:nvPr/>
        </p:nvSpPr>
        <p:spPr bwMode="auto">
          <a:xfrm>
            <a:off x="3525102" y="3886162"/>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7" name="Line 199"/>
          <p:cNvSpPr>
            <a:spLocks noChangeShapeType="1"/>
          </p:cNvSpPr>
          <p:nvPr/>
        </p:nvSpPr>
        <p:spPr bwMode="auto">
          <a:xfrm>
            <a:off x="3525102" y="3886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8" name="Rectangle 200"/>
          <p:cNvSpPr>
            <a:spLocks noChangeArrowheads="1"/>
          </p:cNvSpPr>
          <p:nvPr/>
        </p:nvSpPr>
        <p:spPr bwMode="auto">
          <a:xfrm>
            <a:off x="3536215" y="3886162"/>
            <a:ext cx="5651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09" name="Line 201"/>
          <p:cNvSpPr>
            <a:spLocks noChangeShapeType="1"/>
          </p:cNvSpPr>
          <p:nvPr/>
        </p:nvSpPr>
        <p:spPr bwMode="auto">
          <a:xfrm>
            <a:off x="3536215" y="3886162"/>
            <a:ext cx="5651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0" name="Rectangle 202"/>
          <p:cNvSpPr>
            <a:spLocks noChangeArrowheads="1"/>
          </p:cNvSpPr>
          <p:nvPr/>
        </p:nvSpPr>
        <p:spPr bwMode="auto">
          <a:xfrm>
            <a:off x="4101365" y="3721062"/>
            <a:ext cx="9525"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11" name="Line 203"/>
          <p:cNvSpPr>
            <a:spLocks noChangeShapeType="1"/>
          </p:cNvSpPr>
          <p:nvPr/>
        </p:nvSpPr>
        <p:spPr bwMode="auto">
          <a:xfrm>
            <a:off x="4101365" y="3721062"/>
            <a:ext cx="1587"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2" name="Rectangle 204"/>
          <p:cNvSpPr>
            <a:spLocks noChangeArrowheads="1"/>
          </p:cNvSpPr>
          <p:nvPr/>
        </p:nvSpPr>
        <p:spPr bwMode="auto">
          <a:xfrm>
            <a:off x="4101365" y="3886162"/>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13" name="Line 205"/>
          <p:cNvSpPr>
            <a:spLocks noChangeShapeType="1"/>
          </p:cNvSpPr>
          <p:nvPr/>
        </p:nvSpPr>
        <p:spPr bwMode="auto">
          <a:xfrm>
            <a:off x="4101365" y="3886162"/>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4" name="Line 206"/>
          <p:cNvSpPr>
            <a:spLocks noChangeShapeType="1"/>
          </p:cNvSpPr>
          <p:nvPr/>
        </p:nvSpPr>
        <p:spPr bwMode="auto">
          <a:xfrm>
            <a:off x="4101365"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5" name="Rectangle 207"/>
          <p:cNvSpPr>
            <a:spLocks noChangeArrowheads="1"/>
          </p:cNvSpPr>
          <p:nvPr/>
        </p:nvSpPr>
        <p:spPr bwMode="auto">
          <a:xfrm>
            <a:off x="4110890" y="3886162"/>
            <a:ext cx="57626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16" name="Line 208"/>
          <p:cNvSpPr>
            <a:spLocks noChangeShapeType="1"/>
          </p:cNvSpPr>
          <p:nvPr/>
        </p:nvSpPr>
        <p:spPr bwMode="auto">
          <a:xfrm>
            <a:off x="4110890" y="3886162"/>
            <a:ext cx="5762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7" name="Rectangle 209"/>
          <p:cNvSpPr>
            <a:spLocks noChangeArrowheads="1"/>
          </p:cNvSpPr>
          <p:nvPr/>
        </p:nvSpPr>
        <p:spPr bwMode="auto">
          <a:xfrm>
            <a:off x="4687152" y="3721062"/>
            <a:ext cx="11113"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18" name="Line 210"/>
          <p:cNvSpPr>
            <a:spLocks noChangeShapeType="1"/>
          </p:cNvSpPr>
          <p:nvPr/>
        </p:nvSpPr>
        <p:spPr bwMode="auto">
          <a:xfrm>
            <a:off x="4687152" y="3721062"/>
            <a:ext cx="1588"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9" name="Rectangle 211"/>
          <p:cNvSpPr>
            <a:spLocks noChangeArrowheads="1"/>
          </p:cNvSpPr>
          <p:nvPr/>
        </p:nvSpPr>
        <p:spPr bwMode="auto">
          <a:xfrm>
            <a:off x="4687152" y="3886162"/>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20" name="Line 212"/>
          <p:cNvSpPr>
            <a:spLocks noChangeShapeType="1"/>
          </p:cNvSpPr>
          <p:nvPr/>
        </p:nvSpPr>
        <p:spPr bwMode="auto">
          <a:xfrm>
            <a:off x="4687152" y="3886162"/>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1" name="Line 213"/>
          <p:cNvSpPr>
            <a:spLocks noChangeShapeType="1"/>
          </p:cNvSpPr>
          <p:nvPr/>
        </p:nvSpPr>
        <p:spPr bwMode="auto">
          <a:xfrm>
            <a:off x="4687152" y="3886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2" name="Rectangle 214"/>
          <p:cNvSpPr>
            <a:spLocks noChangeArrowheads="1"/>
          </p:cNvSpPr>
          <p:nvPr/>
        </p:nvSpPr>
        <p:spPr bwMode="auto">
          <a:xfrm>
            <a:off x="4687152" y="3886162"/>
            <a:ext cx="111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23" name="Line 215"/>
          <p:cNvSpPr>
            <a:spLocks noChangeShapeType="1"/>
          </p:cNvSpPr>
          <p:nvPr/>
        </p:nvSpPr>
        <p:spPr bwMode="auto">
          <a:xfrm>
            <a:off x="4687152" y="3886162"/>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4" name="Line 216"/>
          <p:cNvSpPr>
            <a:spLocks noChangeShapeType="1"/>
          </p:cNvSpPr>
          <p:nvPr/>
        </p:nvSpPr>
        <p:spPr bwMode="auto">
          <a:xfrm>
            <a:off x="4687152" y="3886162"/>
            <a:ext cx="1588"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5" name="Rectangle 217"/>
          <p:cNvSpPr>
            <a:spLocks noChangeArrowheads="1"/>
          </p:cNvSpPr>
          <p:nvPr/>
        </p:nvSpPr>
        <p:spPr bwMode="auto">
          <a:xfrm>
            <a:off x="2948840" y="3916324"/>
            <a:ext cx="349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26" name="Rectangle 218"/>
          <p:cNvSpPr>
            <a:spLocks noChangeArrowheads="1"/>
          </p:cNvSpPr>
          <p:nvPr/>
        </p:nvSpPr>
        <p:spPr bwMode="auto">
          <a:xfrm>
            <a:off x="5130065" y="3659149"/>
            <a:ext cx="1439862"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27" name="Rectangle 219"/>
          <p:cNvSpPr>
            <a:spLocks noChangeArrowheads="1"/>
          </p:cNvSpPr>
          <p:nvPr/>
        </p:nvSpPr>
        <p:spPr bwMode="auto">
          <a:xfrm>
            <a:off x="5304690" y="3721062"/>
            <a:ext cx="2603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SPH</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28" name="Rectangle 220"/>
          <p:cNvSpPr>
            <a:spLocks noChangeArrowheads="1"/>
          </p:cNvSpPr>
          <p:nvPr/>
        </p:nvSpPr>
        <p:spPr bwMode="auto">
          <a:xfrm>
            <a:off x="5561865" y="372106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29" name="Rectangle 221"/>
          <p:cNvSpPr>
            <a:spLocks noChangeArrowheads="1"/>
          </p:cNvSpPr>
          <p:nvPr/>
        </p:nvSpPr>
        <p:spPr bwMode="auto">
          <a:xfrm>
            <a:off x="5890477" y="3721062"/>
            <a:ext cx="2825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SPM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30" name="Rectangle 222"/>
          <p:cNvSpPr>
            <a:spLocks noChangeArrowheads="1"/>
          </p:cNvSpPr>
          <p:nvPr/>
        </p:nvSpPr>
        <p:spPr bwMode="auto">
          <a:xfrm>
            <a:off x="6179402" y="3721062"/>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31" name="Rectangle 223"/>
          <p:cNvSpPr>
            <a:spLocks noChangeArrowheads="1"/>
          </p:cNvSpPr>
          <p:nvPr/>
        </p:nvSpPr>
        <p:spPr bwMode="auto">
          <a:xfrm>
            <a:off x="5222140" y="3711537"/>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32" name="Line 224"/>
          <p:cNvSpPr>
            <a:spLocks noChangeShapeType="1"/>
          </p:cNvSpPr>
          <p:nvPr/>
        </p:nvSpPr>
        <p:spPr bwMode="auto">
          <a:xfrm>
            <a:off x="5222140" y="3711537"/>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3" name="Line 225"/>
          <p:cNvSpPr>
            <a:spLocks noChangeShapeType="1"/>
          </p:cNvSpPr>
          <p:nvPr/>
        </p:nvSpPr>
        <p:spPr bwMode="auto">
          <a:xfrm>
            <a:off x="5222140"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4" name="Rectangle 226"/>
          <p:cNvSpPr>
            <a:spLocks noChangeArrowheads="1"/>
          </p:cNvSpPr>
          <p:nvPr/>
        </p:nvSpPr>
        <p:spPr bwMode="auto">
          <a:xfrm>
            <a:off x="5222140" y="3711537"/>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35" name="Line 227"/>
          <p:cNvSpPr>
            <a:spLocks noChangeShapeType="1"/>
          </p:cNvSpPr>
          <p:nvPr/>
        </p:nvSpPr>
        <p:spPr bwMode="auto">
          <a:xfrm>
            <a:off x="5222140" y="3711537"/>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6" name="Line 228"/>
          <p:cNvSpPr>
            <a:spLocks noChangeShapeType="1"/>
          </p:cNvSpPr>
          <p:nvPr/>
        </p:nvSpPr>
        <p:spPr bwMode="auto">
          <a:xfrm>
            <a:off x="5222140"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7" name="Rectangle 229"/>
          <p:cNvSpPr>
            <a:spLocks noChangeArrowheads="1"/>
          </p:cNvSpPr>
          <p:nvPr/>
        </p:nvSpPr>
        <p:spPr bwMode="auto">
          <a:xfrm>
            <a:off x="5233252" y="3711537"/>
            <a:ext cx="5762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38" name="Line 230"/>
          <p:cNvSpPr>
            <a:spLocks noChangeShapeType="1"/>
          </p:cNvSpPr>
          <p:nvPr/>
        </p:nvSpPr>
        <p:spPr bwMode="auto">
          <a:xfrm>
            <a:off x="5233252" y="3711537"/>
            <a:ext cx="5762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9" name="Rectangle 231"/>
          <p:cNvSpPr>
            <a:spLocks noChangeArrowheads="1"/>
          </p:cNvSpPr>
          <p:nvPr/>
        </p:nvSpPr>
        <p:spPr bwMode="auto">
          <a:xfrm>
            <a:off x="5809515" y="3711537"/>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40" name="Line 232"/>
          <p:cNvSpPr>
            <a:spLocks noChangeShapeType="1"/>
          </p:cNvSpPr>
          <p:nvPr/>
        </p:nvSpPr>
        <p:spPr bwMode="auto">
          <a:xfrm>
            <a:off x="5809515" y="3711537"/>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1" name="Line 233"/>
          <p:cNvSpPr>
            <a:spLocks noChangeShapeType="1"/>
          </p:cNvSpPr>
          <p:nvPr/>
        </p:nvSpPr>
        <p:spPr bwMode="auto">
          <a:xfrm>
            <a:off x="5809515"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2" name="Rectangle 234"/>
          <p:cNvSpPr>
            <a:spLocks noChangeArrowheads="1"/>
          </p:cNvSpPr>
          <p:nvPr/>
        </p:nvSpPr>
        <p:spPr bwMode="auto">
          <a:xfrm>
            <a:off x="5819040" y="3711537"/>
            <a:ext cx="5651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43" name="Line 235"/>
          <p:cNvSpPr>
            <a:spLocks noChangeShapeType="1"/>
          </p:cNvSpPr>
          <p:nvPr/>
        </p:nvSpPr>
        <p:spPr bwMode="auto">
          <a:xfrm>
            <a:off x="5819040" y="3711537"/>
            <a:ext cx="5651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4" name="Rectangle 236"/>
          <p:cNvSpPr>
            <a:spLocks noChangeArrowheads="1"/>
          </p:cNvSpPr>
          <p:nvPr/>
        </p:nvSpPr>
        <p:spPr bwMode="auto">
          <a:xfrm>
            <a:off x="6384190" y="3711537"/>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45" name="Line 237"/>
          <p:cNvSpPr>
            <a:spLocks noChangeShapeType="1"/>
          </p:cNvSpPr>
          <p:nvPr/>
        </p:nvSpPr>
        <p:spPr bwMode="auto">
          <a:xfrm>
            <a:off x="6384190" y="3711537"/>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6" name="Line 238"/>
          <p:cNvSpPr>
            <a:spLocks noChangeShapeType="1"/>
          </p:cNvSpPr>
          <p:nvPr/>
        </p:nvSpPr>
        <p:spPr bwMode="auto">
          <a:xfrm>
            <a:off x="6384190"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7" name="Rectangle 239"/>
          <p:cNvSpPr>
            <a:spLocks noChangeArrowheads="1"/>
          </p:cNvSpPr>
          <p:nvPr/>
        </p:nvSpPr>
        <p:spPr bwMode="auto">
          <a:xfrm>
            <a:off x="6384190" y="3711537"/>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48" name="Line 240"/>
          <p:cNvSpPr>
            <a:spLocks noChangeShapeType="1"/>
          </p:cNvSpPr>
          <p:nvPr/>
        </p:nvSpPr>
        <p:spPr bwMode="auto">
          <a:xfrm>
            <a:off x="6384190" y="3711537"/>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9" name="Line 241"/>
          <p:cNvSpPr>
            <a:spLocks noChangeShapeType="1"/>
          </p:cNvSpPr>
          <p:nvPr/>
        </p:nvSpPr>
        <p:spPr bwMode="auto">
          <a:xfrm>
            <a:off x="6384190" y="3711537"/>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0" name="Rectangle 242"/>
          <p:cNvSpPr>
            <a:spLocks noChangeArrowheads="1"/>
          </p:cNvSpPr>
          <p:nvPr/>
        </p:nvSpPr>
        <p:spPr bwMode="auto">
          <a:xfrm>
            <a:off x="5222140" y="3721062"/>
            <a:ext cx="11112"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51" name="Line 243"/>
          <p:cNvSpPr>
            <a:spLocks noChangeShapeType="1"/>
          </p:cNvSpPr>
          <p:nvPr/>
        </p:nvSpPr>
        <p:spPr bwMode="auto">
          <a:xfrm>
            <a:off x="5222140" y="3721062"/>
            <a:ext cx="1587"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2" name="Rectangle 244"/>
          <p:cNvSpPr>
            <a:spLocks noChangeArrowheads="1"/>
          </p:cNvSpPr>
          <p:nvPr/>
        </p:nvSpPr>
        <p:spPr bwMode="auto">
          <a:xfrm>
            <a:off x="5222140" y="3886162"/>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53" name="Line 245"/>
          <p:cNvSpPr>
            <a:spLocks noChangeShapeType="1"/>
          </p:cNvSpPr>
          <p:nvPr/>
        </p:nvSpPr>
        <p:spPr bwMode="auto">
          <a:xfrm>
            <a:off x="5222140" y="3886162"/>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4" name="Line 246"/>
          <p:cNvSpPr>
            <a:spLocks noChangeShapeType="1"/>
          </p:cNvSpPr>
          <p:nvPr/>
        </p:nvSpPr>
        <p:spPr bwMode="auto">
          <a:xfrm>
            <a:off x="5222140"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5" name="Rectangle 247"/>
          <p:cNvSpPr>
            <a:spLocks noChangeArrowheads="1"/>
          </p:cNvSpPr>
          <p:nvPr/>
        </p:nvSpPr>
        <p:spPr bwMode="auto">
          <a:xfrm>
            <a:off x="5222140" y="3886162"/>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56" name="Line 248"/>
          <p:cNvSpPr>
            <a:spLocks noChangeShapeType="1"/>
          </p:cNvSpPr>
          <p:nvPr/>
        </p:nvSpPr>
        <p:spPr bwMode="auto">
          <a:xfrm>
            <a:off x="5222140" y="3886162"/>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7" name="Line 249"/>
          <p:cNvSpPr>
            <a:spLocks noChangeShapeType="1"/>
          </p:cNvSpPr>
          <p:nvPr/>
        </p:nvSpPr>
        <p:spPr bwMode="auto">
          <a:xfrm>
            <a:off x="5222140"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8" name="Rectangle 250"/>
          <p:cNvSpPr>
            <a:spLocks noChangeArrowheads="1"/>
          </p:cNvSpPr>
          <p:nvPr/>
        </p:nvSpPr>
        <p:spPr bwMode="auto">
          <a:xfrm>
            <a:off x="5233252" y="3886162"/>
            <a:ext cx="5762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59" name="Line 251"/>
          <p:cNvSpPr>
            <a:spLocks noChangeShapeType="1"/>
          </p:cNvSpPr>
          <p:nvPr/>
        </p:nvSpPr>
        <p:spPr bwMode="auto">
          <a:xfrm>
            <a:off x="5233252" y="3886162"/>
            <a:ext cx="5762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60" name="Rectangle 252"/>
          <p:cNvSpPr>
            <a:spLocks noChangeArrowheads="1"/>
          </p:cNvSpPr>
          <p:nvPr/>
        </p:nvSpPr>
        <p:spPr bwMode="auto">
          <a:xfrm>
            <a:off x="5809515" y="3721062"/>
            <a:ext cx="9525"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61" name="Line 253"/>
          <p:cNvSpPr>
            <a:spLocks noChangeShapeType="1"/>
          </p:cNvSpPr>
          <p:nvPr/>
        </p:nvSpPr>
        <p:spPr bwMode="auto">
          <a:xfrm>
            <a:off x="5809515" y="3721062"/>
            <a:ext cx="1587"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62" name="Rectangle 254"/>
          <p:cNvSpPr>
            <a:spLocks noChangeArrowheads="1"/>
          </p:cNvSpPr>
          <p:nvPr/>
        </p:nvSpPr>
        <p:spPr bwMode="auto">
          <a:xfrm>
            <a:off x="5809515" y="3886162"/>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63" name="Line 255"/>
          <p:cNvSpPr>
            <a:spLocks noChangeShapeType="1"/>
          </p:cNvSpPr>
          <p:nvPr/>
        </p:nvSpPr>
        <p:spPr bwMode="auto">
          <a:xfrm>
            <a:off x="5809515" y="3886162"/>
            <a:ext cx="9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64" name="Line 256"/>
          <p:cNvSpPr>
            <a:spLocks noChangeShapeType="1"/>
          </p:cNvSpPr>
          <p:nvPr/>
        </p:nvSpPr>
        <p:spPr bwMode="auto">
          <a:xfrm>
            <a:off x="5809515"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65" name="Rectangle 257"/>
          <p:cNvSpPr>
            <a:spLocks noChangeArrowheads="1"/>
          </p:cNvSpPr>
          <p:nvPr/>
        </p:nvSpPr>
        <p:spPr bwMode="auto">
          <a:xfrm>
            <a:off x="5819040" y="3886162"/>
            <a:ext cx="5651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66" name="Line 258"/>
          <p:cNvSpPr>
            <a:spLocks noChangeShapeType="1"/>
          </p:cNvSpPr>
          <p:nvPr/>
        </p:nvSpPr>
        <p:spPr bwMode="auto">
          <a:xfrm>
            <a:off x="5819040" y="3886162"/>
            <a:ext cx="5651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67" name="Rectangle 259"/>
          <p:cNvSpPr>
            <a:spLocks noChangeArrowheads="1"/>
          </p:cNvSpPr>
          <p:nvPr/>
        </p:nvSpPr>
        <p:spPr bwMode="auto">
          <a:xfrm>
            <a:off x="6384190" y="3721062"/>
            <a:ext cx="11112" cy="165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68" name="Line 260"/>
          <p:cNvSpPr>
            <a:spLocks noChangeShapeType="1"/>
          </p:cNvSpPr>
          <p:nvPr/>
        </p:nvSpPr>
        <p:spPr bwMode="auto">
          <a:xfrm>
            <a:off x="6384190" y="3721062"/>
            <a:ext cx="1587" cy="165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69" name="Rectangle 261"/>
          <p:cNvSpPr>
            <a:spLocks noChangeArrowheads="1"/>
          </p:cNvSpPr>
          <p:nvPr/>
        </p:nvSpPr>
        <p:spPr bwMode="auto">
          <a:xfrm>
            <a:off x="6384190" y="3886162"/>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70" name="Line 262"/>
          <p:cNvSpPr>
            <a:spLocks noChangeShapeType="1"/>
          </p:cNvSpPr>
          <p:nvPr/>
        </p:nvSpPr>
        <p:spPr bwMode="auto">
          <a:xfrm>
            <a:off x="6384190" y="3886162"/>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1" name="Line 263"/>
          <p:cNvSpPr>
            <a:spLocks noChangeShapeType="1"/>
          </p:cNvSpPr>
          <p:nvPr/>
        </p:nvSpPr>
        <p:spPr bwMode="auto">
          <a:xfrm>
            <a:off x="6384190"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2" name="Rectangle 264"/>
          <p:cNvSpPr>
            <a:spLocks noChangeArrowheads="1"/>
          </p:cNvSpPr>
          <p:nvPr/>
        </p:nvSpPr>
        <p:spPr bwMode="auto">
          <a:xfrm>
            <a:off x="6384190" y="3886162"/>
            <a:ext cx="11112"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73" name="Line 265"/>
          <p:cNvSpPr>
            <a:spLocks noChangeShapeType="1"/>
          </p:cNvSpPr>
          <p:nvPr/>
        </p:nvSpPr>
        <p:spPr bwMode="auto">
          <a:xfrm>
            <a:off x="6384190" y="3886162"/>
            <a:ext cx="111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4" name="Line 266"/>
          <p:cNvSpPr>
            <a:spLocks noChangeShapeType="1"/>
          </p:cNvSpPr>
          <p:nvPr/>
        </p:nvSpPr>
        <p:spPr bwMode="auto">
          <a:xfrm>
            <a:off x="6384190" y="3886162"/>
            <a:ext cx="1587" cy="95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5" name="Rectangle 267"/>
          <p:cNvSpPr>
            <a:spLocks noChangeArrowheads="1"/>
          </p:cNvSpPr>
          <p:nvPr/>
        </p:nvSpPr>
        <p:spPr bwMode="auto">
          <a:xfrm>
            <a:off x="5233252" y="3916324"/>
            <a:ext cx="349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76" name="Line 268"/>
          <p:cNvSpPr>
            <a:spLocks noChangeShapeType="1"/>
          </p:cNvSpPr>
          <p:nvPr/>
        </p:nvSpPr>
        <p:spPr bwMode="auto">
          <a:xfrm>
            <a:off x="5839677" y="3360699"/>
            <a:ext cx="1588" cy="33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7" name="Line 269"/>
          <p:cNvSpPr>
            <a:spLocks noChangeShapeType="1"/>
          </p:cNvSpPr>
          <p:nvPr/>
        </p:nvSpPr>
        <p:spPr bwMode="auto">
          <a:xfrm>
            <a:off x="3669565" y="3371812"/>
            <a:ext cx="1587"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8" name="Line 270"/>
          <p:cNvSpPr>
            <a:spLocks noChangeShapeType="1"/>
          </p:cNvSpPr>
          <p:nvPr/>
        </p:nvSpPr>
        <p:spPr bwMode="auto">
          <a:xfrm>
            <a:off x="3690202" y="3886162"/>
            <a:ext cx="1588"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9" name="Rectangle 271"/>
          <p:cNvSpPr>
            <a:spLocks noChangeArrowheads="1"/>
          </p:cNvSpPr>
          <p:nvPr/>
        </p:nvSpPr>
        <p:spPr bwMode="auto">
          <a:xfrm>
            <a:off x="2815490" y="3413087"/>
            <a:ext cx="5556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80" name="Rectangle 272"/>
          <p:cNvSpPr>
            <a:spLocks noChangeArrowheads="1"/>
          </p:cNvSpPr>
          <p:nvPr/>
        </p:nvSpPr>
        <p:spPr bwMode="auto">
          <a:xfrm>
            <a:off x="3021865" y="3495637"/>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100">
                <a:latin typeface="宋体" panose="02010600030101010101" pitchFamily="2" charset="-122"/>
                <a:ea typeface="宋体" panose="02010600030101010101" pitchFamily="2" charset="-122"/>
              </a:rPr>
              <a:t>部</a:t>
            </a:r>
          </a:p>
        </p:txBody>
      </p:sp>
      <p:sp>
        <p:nvSpPr>
          <p:cNvPr id="68881" name="Rectangle 273"/>
          <p:cNvSpPr>
            <a:spLocks noChangeArrowheads="1"/>
          </p:cNvSpPr>
          <p:nvPr/>
        </p:nvSpPr>
        <p:spPr bwMode="auto">
          <a:xfrm>
            <a:off x="3164740" y="3484524"/>
            <a:ext cx="349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82" name="Rectangle 274"/>
          <p:cNvSpPr>
            <a:spLocks noChangeArrowheads="1"/>
          </p:cNvSpPr>
          <p:nvPr/>
        </p:nvSpPr>
        <p:spPr bwMode="auto">
          <a:xfrm>
            <a:off x="2886927" y="3968712"/>
            <a:ext cx="5556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83" name="Rectangle 275"/>
          <p:cNvSpPr>
            <a:spLocks noChangeArrowheads="1"/>
          </p:cNvSpPr>
          <p:nvPr/>
        </p:nvSpPr>
        <p:spPr bwMode="auto">
          <a:xfrm>
            <a:off x="3021865" y="4051262"/>
            <a:ext cx="279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100" dirty="0">
                <a:latin typeface="宋体" panose="02010600030101010101" pitchFamily="2" charset="-122"/>
                <a:ea typeface="宋体" panose="02010600030101010101" pitchFamily="2" charset="-122"/>
              </a:rPr>
              <a:t>职员</a:t>
            </a:r>
          </a:p>
        </p:txBody>
      </p:sp>
      <p:sp>
        <p:nvSpPr>
          <p:cNvPr id="68884" name="Rectangle 276"/>
          <p:cNvSpPr>
            <a:spLocks noChangeArrowheads="1"/>
          </p:cNvSpPr>
          <p:nvPr/>
        </p:nvSpPr>
        <p:spPr bwMode="auto">
          <a:xfrm>
            <a:off x="3309202" y="4040149"/>
            <a:ext cx="349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68885" name="Rectangle 277"/>
          <p:cNvSpPr>
            <a:spLocks noChangeArrowheads="1"/>
          </p:cNvSpPr>
          <p:nvPr/>
        </p:nvSpPr>
        <p:spPr bwMode="auto">
          <a:xfrm>
            <a:off x="5890477" y="3422612"/>
            <a:ext cx="5556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8886" name="Rectangle 278"/>
          <p:cNvSpPr>
            <a:spLocks noChangeArrowheads="1"/>
          </p:cNvSpPr>
          <p:nvPr/>
        </p:nvSpPr>
        <p:spPr bwMode="auto">
          <a:xfrm>
            <a:off x="6025415" y="3505162"/>
            <a:ext cx="279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100">
                <a:latin typeface="宋体" panose="02010600030101010101" pitchFamily="2" charset="-122"/>
                <a:ea typeface="宋体" panose="02010600030101010101" pitchFamily="2" charset="-122"/>
              </a:rPr>
              <a:t>商品</a:t>
            </a:r>
          </a:p>
        </p:txBody>
      </p:sp>
      <p:sp>
        <p:nvSpPr>
          <p:cNvPr id="68887" name="Rectangle 279"/>
          <p:cNvSpPr>
            <a:spLocks noChangeArrowheads="1"/>
          </p:cNvSpPr>
          <p:nvPr/>
        </p:nvSpPr>
        <p:spPr bwMode="auto">
          <a:xfrm>
            <a:off x="6312752" y="3495637"/>
            <a:ext cx="349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1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0523623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50434" y="301082"/>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5539" name="Rectangle 3"/>
          <p:cNvSpPr>
            <a:spLocks noGrp="1" noChangeArrowheads="1"/>
          </p:cNvSpPr>
          <p:nvPr>
            <p:ph idx="1"/>
          </p:nvPr>
        </p:nvSpPr>
        <p:spPr>
          <a:xfrm>
            <a:off x="1150434" y="1535693"/>
            <a:ext cx="8328102" cy="4351338"/>
          </a:xfrm>
        </p:spPr>
        <p:txBody>
          <a:bodyPr>
            <a:normAutofit fontScale="92500" lnSpcReduction="20000"/>
          </a:bodyPr>
          <a:lstStyle/>
          <a:p>
            <a:pPr algn="just" fontAlgn="auto">
              <a:spcAft>
                <a:spcPts val="0"/>
              </a:spcAft>
              <a:buFont typeface="Wingdings" panose="05000000000000000000" pitchFamily="2" charset="2"/>
              <a:buNone/>
              <a:defRPr/>
            </a:pPr>
            <a:r>
              <a:rPr lang="en-US" altLang="zh-CN" sz="2000" b="1" dirty="0"/>
              <a:t>4</a:t>
            </a:r>
            <a:r>
              <a:rPr lang="zh-CN" altLang="en-US" sz="2000" b="1" dirty="0"/>
              <a:t>）片段、字段须命名；</a:t>
            </a:r>
          </a:p>
          <a:p>
            <a:pPr algn="just" fontAlgn="auto">
              <a:spcAft>
                <a:spcPts val="0"/>
              </a:spcAft>
              <a:buFont typeface="Wingdings" panose="05000000000000000000" pitchFamily="2" charset="2"/>
              <a:buNone/>
              <a:defRPr/>
            </a:pPr>
            <a:r>
              <a:rPr lang="en-US" altLang="zh-CN" sz="2000" b="1" dirty="0"/>
              <a:t>5</a:t>
            </a:r>
            <a:r>
              <a:rPr lang="zh-CN" altLang="en-US" sz="2000" b="1" dirty="0"/>
              <a:t>）特征</a:t>
            </a:r>
          </a:p>
          <a:p>
            <a:pPr algn="just" fontAlgn="auto">
              <a:spcAft>
                <a:spcPts val="0"/>
              </a:spcAft>
              <a:buFont typeface="Wingdings" panose="05000000000000000000" pitchFamily="2" charset="2"/>
              <a:buNone/>
              <a:defRPr/>
            </a:pPr>
            <a:r>
              <a:rPr lang="zh-CN" altLang="en-US" sz="2000" b="1" dirty="0"/>
              <a:t>①有且仅有一个结点无双亲结点，称之为根结点（</a:t>
            </a:r>
            <a:r>
              <a:rPr lang="en-US" altLang="zh-CN" sz="2000" b="1" dirty="0"/>
              <a:t>root</a:t>
            </a:r>
            <a:r>
              <a:rPr lang="zh-CN" altLang="en-US" sz="2000" b="1" dirty="0"/>
              <a:t>）；</a:t>
            </a:r>
          </a:p>
          <a:p>
            <a:pPr algn="just" fontAlgn="auto">
              <a:spcAft>
                <a:spcPts val="0"/>
              </a:spcAft>
              <a:buFont typeface="Wingdings" panose="05000000000000000000" pitchFamily="2" charset="2"/>
              <a:buNone/>
              <a:defRPr/>
            </a:pPr>
            <a:r>
              <a:rPr lang="zh-CN" altLang="en-US" sz="2000" b="1" dirty="0"/>
              <a:t>②余下子女结点有且仅有一个双亲结点。</a:t>
            </a:r>
          </a:p>
          <a:p>
            <a:pPr algn="just" fontAlgn="auto">
              <a:spcAft>
                <a:spcPts val="0"/>
              </a:spcAft>
              <a:buFont typeface="Wingdings" panose="05000000000000000000" pitchFamily="2" charset="2"/>
              <a:buNone/>
              <a:defRPr/>
            </a:pPr>
            <a:r>
              <a:rPr lang="en-US" altLang="zh-CN" sz="2000" b="1" dirty="0">
                <a:latin typeface="Arial" panose="020B0604020202020204" pitchFamily="34" charset="0"/>
                <a:ea typeface="黑体" panose="02010609060101010101" pitchFamily="49" charset="-122"/>
              </a:rPr>
              <a:t>2. </a:t>
            </a:r>
            <a:r>
              <a:rPr lang="zh-CN" altLang="en-US" sz="2000" b="1" dirty="0">
                <a:latin typeface="Arial" panose="020B0604020202020204" pitchFamily="34" charset="0"/>
                <a:ea typeface="黑体" panose="02010609060101010101" pitchFamily="49" charset="-122"/>
              </a:rPr>
              <a:t>操作</a:t>
            </a:r>
          </a:p>
          <a:p>
            <a:pPr algn="just" fontAlgn="auto">
              <a:spcAft>
                <a:spcPts val="0"/>
              </a:spcAft>
              <a:buFont typeface="Wingdings" panose="05000000000000000000" pitchFamily="2" charset="2"/>
              <a:buNone/>
              <a:defRPr/>
            </a:pPr>
            <a:r>
              <a:rPr lang="en-US" altLang="zh-CN" sz="2000" b="1" dirty="0"/>
              <a:t>I</a:t>
            </a:r>
            <a:r>
              <a:rPr lang="zh-CN" altLang="en-US" sz="2000" b="1" dirty="0"/>
              <a:t>、</a:t>
            </a:r>
            <a:r>
              <a:rPr lang="en-US" altLang="zh-CN" sz="2000" b="1" dirty="0"/>
              <a:t>D</a:t>
            </a:r>
            <a:r>
              <a:rPr lang="zh-CN" altLang="en-US" sz="2000" b="1" dirty="0"/>
              <a:t>、</a:t>
            </a:r>
            <a:r>
              <a:rPr lang="en-US" altLang="zh-CN" sz="2000" b="1" dirty="0"/>
              <a:t>U</a:t>
            </a:r>
            <a:r>
              <a:rPr lang="zh-CN" altLang="en-US" sz="2000" b="1" dirty="0"/>
              <a:t>、</a:t>
            </a:r>
            <a:r>
              <a:rPr lang="en-US" altLang="zh-CN" sz="2000" b="1" dirty="0"/>
              <a:t>Q</a:t>
            </a:r>
            <a:r>
              <a:rPr lang="zh-CN" altLang="en-US" sz="2000" b="1" dirty="0"/>
              <a:t>．</a:t>
            </a:r>
          </a:p>
          <a:p>
            <a:pPr algn="just" fontAlgn="auto">
              <a:spcAft>
                <a:spcPts val="0"/>
              </a:spcAft>
              <a:buFont typeface="Wingdings" panose="05000000000000000000" pitchFamily="2" charset="2"/>
              <a:buNone/>
              <a:defRPr/>
            </a:pPr>
            <a:r>
              <a:rPr lang="zh-CN" altLang="en-US" sz="2000" b="1" dirty="0"/>
              <a:t> </a:t>
            </a:r>
          </a:p>
          <a:p>
            <a:pPr algn="just" fontAlgn="auto">
              <a:spcAft>
                <a:spcPts val="0"/>
              </a:spcAft>
              <a:buFont typeface="Wingdings" panose="05000000000000000000" pitchFamily="2" charset="2"/>
              <a:buNone/>
              <a:defRPr/>
            </a:pPr>
            <a:r>
              <a:rPr lang="en-US" altLang="zh-CN" sz="2000" b="1" dirty="0">
                <a:latin typeface="Arial" panose="020B0604020202020204" pitchFamily="34" charset="0"/>
                <a:ea typeface="黑体" panose="02010609060101010101" pitchFamily="49" charset="-122"/>
              </a:rPr>
              <a:t>3. </a:t>
            </a:r>
            <a:r>
              <a:rPr lang="zh-CN" altLang="en-US" sz="2000" b="1" dirty="0">
                <a:latin typeface="Arial" panose="020B0604020202020204" pitchFamily="34" charset="0"/>
                <a:ea typeface="黑体" panose="02010609060101010101" pitchFamily="49" charset="-122"/>
              </a:rPr>
              <a:t>约束</a:t>
            </a:r>
          </a:p>
          <a:p>
            <a:pPr algn="just" fontAlgn="auto">
              <a:spcAft>
                <a:spcPts val="0"/>
              </a:spcAft>
              <a:buFont typeface="Wingdings" panose="05000000000000000000" pitchFamily="2" charset="2"/>
              <a:buNone/>
              <a:defRPr/>
            </a:pPr>
            <a:r>
              <a:rPr lang="en-US" altLang="zh-CN" sz="2000" b="1" dirty="0"/>
              <a:t>1</a:t>
            </a:r>
            <a:r>
              <a:rPr lang="zh-CN" altLang="en-US" sz="2000" b="1" dirty="0"/>
              <a:t>）无双亲不能插入子女结点值；</a:t>
            </a:r>
          </a:p>
          <a:p>
            <a:pPr algn="just" fontAlgn="auto">
              <a:spcAft>
                <a:spcPts val="0"/>
              </a:spcAft>
              <a:buFont typeface="Wingdings" panose="05000000000000000000" pitchFamily="2" charset="2"/>
              <a:buNone/>
              <a:defRPr/>
            </a:pPr>
            <a:r>
              <a:rPr lang="en-US" altLang="zh-CN" sz="2000" b="1" dirty="0"/>
              <a:t>2</a:t>
            </a:r>
            <a:r>
              <a:rPr lang="zh-CN" altLang="en-US" sz="2000" b="1" dirty="0"/>
              <a:t>）删去双亲结点值，则子女结点值同时删去。</a:t>
            </a:r>
          </a:p>
          <a:p>
            <a:pPr algn="just" fontAlgn="auto">
              <a:spcAft>
                <a:spcPts val="0"/>
              </a:spcAft>
              <a:buFont typeface="Wingdings" panose="05000000000000000000" pitchFamily="2" charset="2"/>
              <a:buNone/>
              <a:defRPr/>
            </a:pPr>
            <a:r>
              <a:rPr lang="en-US" altLang="zh-CN" sz="2000" b="1" dirty="0">
                <a:latin typeface="Arial" panose="020B0604020202020204" pitchFamily="34" charset="0"/>
                <a:ea typeface="黑体" panose="02010609060101010101" pitchFamily="49" charset="-122"/>
              </a:rPr>
              <a:t>4. </a:t>
            </a:r>
            <a:r>
              <a:rPr lang="zh-CN" altLang="en-US" sz="2000" b="1" dirty="0">
                <a:latin typeface="Arial" panose="020B0604020202020204" pitchFamily="34" charset="0"/>
                <a:ea typeface="黑体" panose="02010609060101010101" pitchFamily="49" charset="-122"/>
              </a:rPr>
              <a:t>优点</a:t>
            </a:r>
          </a:p>
          <a:p>
            <a:pPr algn="just" fontAlgn="auto">
              <a:spcAft>
                <a:spcPts val="0"/>
              </a:spcAft>
              <a:buFont typeface="Wingdings" panose="05000000000000000000" pitchFamily="2" charset="2"/>
              <a:buNone/>
              <a:defRPr/>
            </a:pPr>
            <a:r>
              <a:rPr lang="en-US" altLang="zh-CN" sz="2000" b="1" dirty="0"/>
              <a:t>1</a:t>
            </a:r>
            <a:r>
              <a:rPr lang="zh-CN" altLang="en-US" sz="2000" b="1" dirty="0"/>
              <a:t>）简单易用（几条操作命令）；</a:t>
            </a:r>
          </a:p>
          <a:p>
            <a:pPr algn="just" fontAlgn="auto">
              <a:spcAft>
                <a:spcPts val="0"/>
              </a:spcAft>
              <a:buFont typeface="Wingdings" panose="05000000000000000000" pitchFamily="2" charset="2"/>
              <a:buNone/>
              <a:defRPr/>
            </a:pPr>
            <a:r>
              <a:rPr lang="zh-CN" altLang="en-US" sz="2800" i="1" dirty="0">
                <a:solidFill>
                  <a:srgbClr val="0000FF"/>
                </a:solidFill>
                <a:latin typeface="Arial" panose="020B0604020202020204" pitchFamily="34" charset="0"/>
              </a:rPr>
              <a:t> </a:t>
            </a:r>
            <a:endParaRPr lang="zh-CN" altLang="en-US" sz="2800" dirty="0"/>
          </a:p>
          <a:p>
            <a:pPr fontAlgn="auto">
              <a:spcAft>
                <a:spcPts val="0"/>
              </a:spcAft>
              <a:buFont typeface="Wingdings" panose="05000000000000000000" pitchFamily="2" charset="2"/>
              <a:buNone/>
              <a:defRPr/>
            </a:pPr>
            <a:endParaRPr lang="en-US" altLang="zh-CN" sz="2800" dirty="0"/>
          </a:p>
        </p:txBody>
      </p:sp>
    </p:spTree>
    <p:extLst>
      <p:ext uri="{BB962C8B-B14F-4D97-AF65-F5344CB8AC3E}">
        <p14:creationId xmlns:p14="http://schemas.microsoft.com/office/powerpoint/2010/main" val="11435731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65238" y="533797"/>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66563" name="Rectangle 3"/>
          <p:cNvSpPr>
            <a:spLocks noGrp="1" noChangeArrowheads="1"/>
          </p:cNvSpPr>
          <p:nvPr>
            <p:ph idx="1"/>
          </p:nvPr>
        </p:nvSpPr>
        <p:spPr>
          <a:xfrm>
            <a:off x="1308642" y="1742281"/>
            <a:ext cx="9822366" cy="4351338"/>
          </a:xfrm>
        </p:spPr>
        <p:txBody>
          <a:bodyPr>
            <a:normAutofit lnSpcReduction="10000"/>
          </a:bodyPr>
          <a:lstStyle/>
          <a:p>
            <a:pPr algn="just" fontAlgn="auto">
              <a:spcAft>
                <a:spcPts val="0"/>
              </a:spcAft>
              <a:buFont typeface="Wingdings" panose="05000000000000000000" pitchFamily="2" charset="2"/>
              <a:buNone/>
              <a:defRPr/>
            </a:pPr>
            <a:r>
              <a:rPr lang="en-US" altLang="zh-CN" sz="2000" b="1" dirty="0"/>
              <a:t>2</a:t>
            </a:r>
            <a:r>
              <a:rPr lang="zh-CN" altLang="en-US" sz="2000" b="1" dirty="0"/>
              <a:t>）自然表示</a:t>
            </a:r>
            <a:r>
              <a:rPr lang="en-US" altLang="zh-CN" sz="2000" b="1" dirty="0"/>
              <a:t>1</a:t>
            </a:r>
            <a:r>
              <a:rPr lang="zh-CN" altLang="en-US" sz="2000" b="1" dirty="0"/>
              <a:t>：</a:t>
            </a:r>
            <a:r>
              <a:rPr lang="en-US" altLang="zh-CN" sz="2000" b="1" dirty="0"/>
              <a:t>M</a:t>
            </a:r>
            <a:r>
              <a:rPr lang="zh-CN" altLang="en-US" sz="2000" b="1" dirty="0"/>
              <a:t>联系；</a:t>
            </a:r>
          </a:p>
          <a:p>
            <a:pPr algn="just" fontAlgn="auto">
              <a:spcAft>
                <a:spcPts val="0"/>
              </a:spcAft>
              <a:buFont typeface="Wingdings" panose="05000000000000000000" pitchFamily="2" charset="2"/>
              <a:buNone/>
              <a:defRPr/>
            </a:pPr>
            <a:r>
              <a:rPr lang="en-US" altLang="zh-CN" sz="2000" b="1" dirty="0"/>
              <a:t>3</a:t>
            </a:r>
            <a:r>
              <a:rPr lang="zh-CN" altLang="en-US" sz="2000" b="1" dirty="0"/>
              <a:t>）速度较快。</a:t>
            </a:r>
          </a:p>
          <a:p>
            <a:pPr algn="just" fontAlgn="auto">
              <a:spcAft>
                <a:spcPts val="0"/>
              </a:spcAft>
              <a:buFont typeface="Wingdings" panose="05000000000000000000" pitchFamily="2" charset="2"/>
              <a:buNone/>
              <a:defRPr/>
            </a:pPr>
            <a:r>
              <a:rPr lang="en-US" altLang="zh-CN" sz="2000" b="1" dirty="0">
                <a:latin typeface="Arial" panose="020B0604020202020204" pitchFamily="34" charset="0"/>
                <a:ea typeface="黑体" panose="02010609060101010101" pitchFamily="49" charset="-122"/>
              </a:rPr>
              <a:t>5. </a:t>
            </a:r>
            <a:r>
              <a:rPr lang="zh-CN" altLang="en-US" sz="2000" b="1" dirty="0">
                <a:latin typeface="Arial" panose="020B0604020202020204" pitchFamily="34" charset="0"/>
                <a:ea typeface="黑体" panose="02010609060101010101" pitchFamily="49" charset="-122"/>
              </a:rPr>
              <a:t>缺点</a:t>
            </a:r>
          </a:p>
          <a:p>
            <a:pPr algn="just" fontAlgn="auto">
              <a:spcAft>
                <a:spcPts val="0"/>
              </a:spcAft>
              <a:buFont typeface="Wingdings" panose="05000000000000000000" pitchFamily="2" charset="2"/>
              <a:buNone/>
              <a:defRPr/>
            </a:pPr>
            <a:r>
              <a:rPr lang="en-US" altLang="zh-CN" sz="2000" b="1" dirty="0"/>
              <a:t>1</a:t>
            </a:r>
            <a:r>
              <a:rPr lang="zh-CN" altLang="en-US" sz="2000" b="1" dirty="0"/>
              <a:t>）不能直接表示</a:t>
            </a:r>
            <a:r>
              <a:rPr lang="en-US" altLang="zh-CN" sz="2000" b="1" dirty="0"/>
              <a:t>m</a:t>
            </a:r>
            <a:r>
              <a:rPr lang="zh-CN" altLang="en-US" sz="2000" b="1" dirty="0"/>
              <a:t>：</a:t>
            </a:r>
            <a:r>
              <a:rPr lang="en-US" altLang="zh-CN" sz="2000" b="1" dirty="0"/>
              <a:t>n</a:t>
            </a:r>
            <a:r>
              <a:rPr lang="zh-CN" altLang="en-US" sz="2000" b="1" dirty="0"/>
              <a:t>联系；</a:t>
            </a:r>
          </a:p>
          <a:p>
            <a:pPr algn="just" fontAlgn="auto">
              <a:spcAft>
                <a:spcPts val="0"/>
              </a:spcAft>
              <a:buFont typeface="Wingdings" panose="05000000000000000000" pitchFamily="2" charset="2"/>
              <a:buNone/>
              <a:defRPr/>
            </a:pPr>
            <a:r>
              <a:rPr lang="zh-CN" altLang="en-US" sz="2000" b="1" dirty="0"/>
              <a:t>（须引进冗余结点）</a:t>
            </a:r>
          </a:p>
          <a:p>
            <a:pPr algn="just" fontAlgn="auto">
              <a:spcAft>
                <a:spcPts val="0"/>
              </a:spcAft>
              <a:buFont typeface="Wingdings" panose="05000000000000000000" pitchFamily="2" charset="2"/>
              <a:buNone/>
              <a:defRPr/>
            </a:pPr>
            <a:r>
              <a:rPr lang="zh-CN" altLang="en-US" sz="2000" b="1" dirty="0"/>
              <a:t/>
            </a:r>
            <a:br>
              <a:rPr lang="zh-CN" altLang="en-US" sz="2000" b="1" dirty="0"/>
            </a:br>
            <a:endParaRPr lang="zh-CN" altLang="en-US" sz="2000" b="1" dirty="0"/>
          </a:p>
          <a:p>
            <a:pPr algn="just" fontAlgn="auto">
              <a:spcAft>
                <a:spcPts val="0"/>
              </a:spcAft>
              <a:buFont typeface="Wingdings" panose="05000000000000000000" pitchFamily="2" charset="2"/>
              <a:buNone/>
              <a:defRPr/>
            </a:pPr>
            <a:endParaRPr lang="zh-CN" altLang="en-US" sz="2000" b="1" dirty="0"/>
          </a:p>
          <a:p>
            <a:pPr algn="just" fontAlgn="auto">
              <a:spcAft>
                <a:spcPts val="0"/>
              </a:spcAft>
              <a:buFont typeface="Wingdings" panose="05000000000000000000" pitchFamily="2" charset="2"/>
              <a:buNone/>
              <a:defRPr/>
            </a:pPr>
            <a:endParaRPr lang="zh-CN" altLang="en-US" sz="2000" b="1" dirty="0"/>
          </a:p>
          <a:p>
            <a:pPr algn="just" fontAlgn="auto">
              <a:spcAft>
                <a:spcPts val="0"/>
              </a:spcAft>
              <a:buFont typeface="Wingdings" panose="05000000000000000000" pitchFamily="2" charset="2"/>
              <a:buNone/>
              <a:defRPr/>
            </a:pPr>
            <a:r>
              <a:rPr lang="en-US" altLang="zh-CN" sz="2000" b="1" dirty="0"/>
              <a:t>2</a:t>
            </a:r>
            <a:r>
              <a:rPr lang="zh-CN" altLang="en-US" sz="2000" b="1" dirty="0"/>
              <a:t>）插入，删除操作限制多；</a:t>
            </a:r>
          </a:p>
          <a:p>
            <a:pPr algn="just" fontAlgn="auto">
              <a:spcAft>
                <a:spcPts val="0"/>
              </a:spcAft>
              <a:buFont typeface="Wingdings" panose="05000000000000000000" pitchFamily="2" charset="2"/>
              <a:buNone/>
              <a:defRPr/>
            </a:pPr>
            <a:r>
              <a:rPr lang="en-US" altLang="zh-CN" sz="2000" b="1" dirty="0"/>
              <a:t>3</a:t>
            </a:r>
            <a:r>
              <a:rPr lang="zh-CN" altLang="en-US" sz="2000" b="1" dirty="0"/>
              <a:t>）查子女须经过双亲。</a:t>
            </a:r>
          </a:p>
          <a:p>
            <a:pPr algn="just" fontAlgn="auto">
              <a:spcAft>
                <a:spcPts val="0"/>
              </a:spcAft>
              <a:buFont typeface="Wingdings" panose="05000000000000000000" pitchFamily="2" charset="2"/>
              <a:buNone/>
              <a:defRPr/>
            </a:pPr>
            <a:r>
              <a:rPr lang="zh-CN" altLang="en-US" sz="2000" b="1" dirty="0"/>
              <a:t>（从上到下，从左到右）</a:t>
            </a:r>
          </a:p>
          <a:p>
            <a:pPr fontAlgn="auto">
              <a:spcAft>
                <a:spcPts val="0"/>
              </a:spcAft>
              <a:buFont typeface="Wingdings" panose="05000000000000000000" pitchFamily="2" charset="2"/>
              <a:buNone/>
              <a:defRPr/>
            </a:pPr>
            <a:endParaRPr lang="en-US" altLang="zh-CN" sz="2000" b="1" dirty="0"/>
          </a:p>
        </p:txBody>
      </p:sp>
      <p:grpSp>
        <p:nvGrpSpPr>
          <p:cNvPr id="70660" name="Group 4"/>
          <p:cNvGrpSpPr>
            <a:grpSpLocks/>
          </p:cNvGrpSpPr>
          <p:nvPr/>
        </p:nvGrpSpPr>
        <p:grpSpPr bwMode="auto">
          <a:xfrm>
            <a:off x="2971800" y="3581400"/>
            <a:ext cx="6858000" cy="1487488"/>
            <a:chOff x="912" y="2256"/>
            <a:chExt cx="4320" cy="937"/>
          </a:xfrm>
        </p:grpSpPr>
        <p:sp>
          <p:nvSpPr>
            <p:cNvPr id="70662" name="Rectangle 5"/>
            <p:cNvSpPr>
              <a:spLocks noChangeArrowheads="1"/>
            </p:cNvSpPr>
            <p:nvPr/>
          </p:nvSpPr>
          <p:spPr bwMode="auto">
            <a:xfrm>
              <a:off x="912" y="227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63" name="Rectangle 6"/>
            <p:cNvSpPr>
              <a:spLocks noChangeArrowheads="1"/>
            </p:cNvSpPr>
            <p:nvPr/>
          </p:nvSpPr>
          <p:spPr bwMode="auto">
            <a:xfrm>
              <a:off x="3420" y="2445"/>
              <a:ext cx="22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64" name="Rectangle 7"/>
            <p:cNvSpPr>
              <a:spLocks noChangeArrowheads="1"/>
            </p:cNvSpPr>
            <p:nvPr/>
          </p:nvSpPr>
          <p:spPr bwMode="auto">
            <a:xfrm>
              <a:off x="3494" y="2468"/>
              <a:ext cx="8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65" name="Rectangle 8"/>
            <p:cNvSpPr>
              <a:spLocks noChangeArrowheads="1"/>
            </p:cNvSpPr>
            <p:nvPr/>
          </p:nvSpPr>
          <p:spPr bwMode="auto">
            <a:xfrm>
              <a:off x="3574" y="2468"/>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66" name="Rectangle 9"/>
            <p:cNvSpPr>
              <a:spLocks noChangeArrowheads="1"/>
            </p:cNvSpPr>
            <p:nvPr/>
          </p:nvSpPr>
          <p:spPr bwMode="auto">
            <a:xfrm>
              <a:off x="3494" y="256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n</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67" name="Rectangle 10"/>
            <p:cNvSpPr>
              <a:spLocks noChangeArrowheads="1"/>
            </p:cNvSpPr>
            <p:nvPr/>
          </p:nvSpPr>
          <p:spPr bwMode="auto">
            <a:xfrm>
              <a:off x="3494" y="2664"/>
              <a:ext cx="8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68" name="Rectangle 11"/>
            <p:cNvSpPr>
              <a:spLocks noChangeArrowheads="1"/>
            </p:cNvSpPr>
            <p:nvPr/>
          </p:nvSpPr>
          <p:spPr bwMode="auto">
            <a:xfrm>
              <a:off x="3574" y="2664"/>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69" name="Rectangle 12"/>
            <p:cNvSpPr>
              <a:spLocks noChangeArrowheads="1"/>
            </p:cNvSpPr>
            <p:nvPr/>
          </p:nvSpPr>
          <p:spPr bwMode="auto">
            <a:xfrm>
              <a:off x="3186" y="2271"/>
              <a:ext cx="498" cy="234"/>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70" name="Rectangle 13"/>
            <p:cNvSpPr>
              <a:spLocks noChangeArrowheads="1"/>
            </p:cNvSpPr>
            <p:nvPr/>
          </p:nvSpPr>
          <p:spPr bwMode="auto">
            <a:xfrm>
              <a:off x="3259" y="2332"/>
              <a:ext cx="32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Student</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71" name="Rectangle 14"/>
            <p:cNvSpPr>
              <a:spLocks noChangeArrowheads="1"/>
            </p:cNvSpPr>
            <p:nvPr/>
          </p:nvSpPr>
          <p:spPr bwMode="auto">
            <a:xfrm>
              <a:off x="3574" y="2332"/>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72" name="Rectangle 15"/>
            <p:cNvSpPr>
              <a:spLocks noChangeArrowheads="1"/>
            </p:cNvSpPr>
            <p:nvPr/>
          </p:nvSpPr>
          <p:spPr bwMode="auto">
            <a:xfrm>
              <a:off x="3992" y="2271"/>
              <a:ext cx="499" cy="234"/>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73" name="Rectangle 16"/>
            <p:cNvSpPr>
              <a:spLocks noChangeArrowheads="1"/>
            </p:cNvSpPr>
            <p:nvPr/>
          </p:nvSpPr>
          <p:spPr bwMode="auto">
            <a:xfrm>
              <a:off x="4066" y="2332"/>
              <a:ext cx="32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Student</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74" name="Rectangle 17"/>
            <p:cNvSpPr>
              <a:spLocks noChangeArrowheads="1"/>
            </p:cNvSpPr>
            <p:nvPr/>
          </p:nvSpPr>
          <p:spPr bwMode="auto">
            <a:xfrm>
              <a:off x="4381" y="2332"/>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75" name="Rectangle 18"/>
            <p:cNvSpPr>
              <a:spLocks noChangeArrowheads="1"/>
            </p:cNvSpPr>
            <p:nvPr/>
          </p:nvSpPr>
          <p:spPr bwMode="auto">
            <a:xfrm>
              <a:off x="3186" y="2664"/>
              <a:ext cx="498" cy="234"/>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76" name="Rectangle 19"/>
            <p:cNvSpPr>
              <a:spLocks noChangeArrowheads="1"/>
            </p:cNvSpPr>
            <p:nvPr/>
          </p:nvSpPr>
          <p:spPr bwMode="auto">
            <a:xfrm>
              <a:off x="3259" y="2725"/>
              <a:ext cx="27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course</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77" name="Rectangle 20"/>
            <p:cNvSpPr>
              <a:spLocks noChangeArrowheads="1"/>
            </p:cNvSpPr>
            <p:nvPr/>
          </p:nvSpPr>
          <p:spPr bwMode="auto">
            <a:xfrm>
              <a:off x="3538" y="2725"/>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78" name="Rectangle 21"/>
            <p:cNvSpPr>
              <a:spLocks noChangeArrowheads="1"/>
            </p:cNvSpPr>
            <p:nvPr/>
          </p:nvSpPr>
          <p:spPr bwMode="auto">
            <a:xfrm>
              <a:off x="4007" y="2664"/>
              <a:ext cx="499" cy="234"/>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79" name="Rectangle 22"/>
            <p:cNvSpPr>
              <a:spLocks noChangeArrowheads="1"/>
            </p:cNvSpPr>
            <p:nvPr/>
          </p:nvSpPr>
          <p:spPr bwMode="auto">
            <a:xfrm>
              <a:off x="4080" y="2725"/>
              <a:ext cx="27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course</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80" name="Rectangle 23"/>
            <p:cNvSpPr>
              <a:spLocks noChangeArrowheads="1"/>
            </p:cNvSpPr>
            <p:nvPr/>
          </p:nvSpPr>
          <p:spPr bwMode="auto">
            <a:xfrm>
              <a:off x="4359" y="2725"/>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81" name="Rectangle 24"/>
            <p:cNvSpPr>
              <a:spLocks noChangeArrowheads="1"/>
            </p:cNvSpPr>
            <p:nvPr/>
          </p:nvSpPr>
          <p:spPr bwMode="auto">
            <a:xfrm>
              <a:off x="4711" y="2286"/>
              <a:ext cx="499" cy="234"/>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82" name="Rectangle 25"/>
            <p:cNvSpPr>
              <a:spLocks noChangeArrowheads="1"/>
            </p:cNvSpPr>
            <p:nvPr/>
          </p:nvSpPr>
          <p:spPr bwMode="auto">
            <a:xfrm>
              <a:off x="4785" y="2347"/>
              <a:ext cx="27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course</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83" name="Rectangle 26"/>
            <p:cNvSpPr>
              <a:spLocks noChangeArrowheads="1"/>
            </p:cNvSpPr>
            <p:nvPr/>
          </p:nvSpPr>
          <p:spPr bwMode="auto">
            <a:xfrm>
              <a:off x="5063" y="2347"/>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84" name="Rectangle 27"/>
            <p:cNvSpPr>
              <a:spLocks noChangeArrowheads="1"/>
            </p:cNvSpPr>
            <p:nvPr/>
          </p:nvSpPr>
          <p:spPr bwMode="auto">
            <a:xfrm>
              <a:off x="4733" y="2672"/>
              <a:ext cx="499" cy="234"/>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85" name="Rectangle 28"/>
            <p:cNvSpPr>
              <a:spLocks noChangeArrowheads="1"/>
            </p:cNvSpPr>
            <p:nvPr/>
          </p:nvSpPr>
          <p:spPr bwMode="auto">
            <a:xfrm>
              <a:off x="4807" y="2732"/>
              <a:ext cx="32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Student</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86" name="Rectangle 29"/>
            <p:cNvSpPr>
              <a:spLocks noChangeArrowheads="1"/>
            </p:cNvSpPr>
            <p:nvPr/>
          </p:nvSpPr>
          <p:spPr bwMode="auto">
            <a:xfrm>
              <a:off x="5122" y="2732"/>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87" name="Line 30"/>
            <p:cNvSpPr>
              <a:spLocks noChangeShapeType="1"/>
            </p:cNvSpPr>
            <p:nvPr/>
          </p:nvSpPr>
          <p:spPr bwMode="auto">
            <a:xfrm>
              <a:off x="4931" y="2520"/>
              <a:ext cx="1" cy="15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Freeform 31"/>
            <p:cNvSpPr>
              <a:spLocks/>
            </p:cNvSpPr>
            <p:nvPr/>
          </p:nvSpPr>
          <p:spPr bwMode="auto">
            <a:xfrm>
              <a:off x="3574" y="2528"/>
              <a:ext cx="426" cy="76"/>
            </a:xfrm>
            <a:custGeom>
              <a:avLst/>
              <a:gdLst>
                <a:gd name="T0" fmla="*/ 316 w 426"/>
                <a:gd name="T1" fmla="*/ 0 h 76"/>
                <a:gd name="T2" fmla="*/ 316 w 426"/>
                <a:gd name="T3" fmla="*/ 23 h 76"/>
                <a:gd name="T4" fmla="*/ 0 w 426"/>
                <a:gd name="T5" fmla="*/ 23 h 76"/>
                <a:gd name="T6" fmla="*/ 0 w 426"/>
                <a:gd name="T7" fmla="*/ 60 h 76"/>
                <a:gd name="T8" fmla="*/ 316 w 426"/>
                <a:gd name="T9" fmla="*/ 60 h 76"/>
                <a:gd name="T10" fmla="*/ 316 w 426"/>
                <a:gd name="T11" fmla="*/ 76 h 76"/>
                <a:gd name="T12" fmla="*/ 426 w 426"/>
                <a:gd name="T13" fmla="*/ 38 h 76"/>
                <a:gd name="T14" fmla="*/ 316 w 426"/>
                <a:gd name="T15" fmla="*/ 0 h 76"/>
                <a:gd name="T16" fmla="*/ 0 60000 65536"/>
                <a:gd name="T17" fmla="*/ 0 60000 65536"/>
                <a:gd name="T18" fmla="*/ 0 60000 65536"/>
                <a:gd name="T19" fmla="*/ 0 60000 65536"/>
                <a:gd name="T20" fmla="*/ 0 60000 65536"/>
                <a:gd name="T21" fmla="*/ 0 60000 65536"/>
                <a:gd name="T22" fmla="*/ 0 60000 65536"/>
                <a:gd name="T23" fmla="*/ 0 60000 65536"/>
                <a:gd name="T24" fmla="*/ 0 w 426"/>
                <a:gd name="T25" fmla="*/ 0 h 76"/>
                <a:gd name="T26" fmla="*/ 426 w 426"/>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6" h="76">
                  <a:moveTo>
                    <a:pt x="316" y="0"/>
                  </a:moveTo>
                  <a:lnTo>
                    <a:pt x="316" y="23"/>
                  </a:lnTo>
                  <a:lnTo>
                    <a:pt x="0" y="23"/>
                  </a:lnTo>
                  <a:lnTo>
                    <a:pt x="0" y="60"/>
                  </a:lnTo>
                  <a:lnTo>
                    <a:pt x="316" y="60"/>
                  </a:lnTo>
                  <a:lnTo>
                    <a:pt x="316" y="76"/>
                  </a:lnTo>
                  <a:lnTo>
                    <a:pt x="426" y="38"/>
                  </a:lnTo>
                  <a:lnTo>
                    <a:pt x="316" y="0"/>
                  </a:lnTo>
                  <a:close/>
                </a:path>
              </a:pathLst>
            </a:custGeom>
            <a:solidFill>
              <a:srgbClr val="FFFFFF"/>
            </a:solidFill>
            <a:ln w="11113">
              <a:solidFill>
                <a:srgbClr val="000000"/>
              </a:solidFill>
              <a:round/>
              <a:headEnd/>
              <a:tailEnd/>
            </a:ln>
          </p:spPr>
          <p:txBody>
            <a:bodyPr/>
            <a:lstStyle/>
            <a:p>
              <a:endParaRPr lang="zh-CN" altLang="en-US"/>
            </a:p>
          </p:txBody>
        </p:sp>
        <p:sp>
          <p:nvSpPr>
            <p:cNvPr id="70689" name="Line 32"/>
            <p:cNvSpPr>
              <a:spLocks noChangeShapeType="1"/>
            </p:cNvSpPr>
            <p:nvPr/>
          </p:nvSpPr>
          <p:spPr bwMode="auto">
            <a:xfrm>
              <a:off x="4242" y="2505"/>
              <a:ext cx="1" cy="15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0" name="Line 33"/>
            <p:cNvSpPr>
              <a:spLocks noChangeShapeType="1"/>
            </p:cNvSpPr>
            <p:nvPr/>
          </p:nvSpPr>
          <p:spPr bwMode="auto">
            <a:xfrm>
              <a:off x="3435" y="2505"/>
              <a:ext cx="1" cy="15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1" name="Rectangle 34"/>
            <p:cNvSpPr>
              <a:spLocks noChangeArrowheads="1"/>
            </p:cNvSpPr>
            <p:nvPr/>
          </p:nvSpPr>
          <p:spPr bwMode="auto">
            <a:xfrm>
              <a:off x="4029" y="2966"/>
              <a:ext cx="492"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92" name="Rectangle 35"/>
            <p:cNvSpPr>
              <a:spLocks noChangeArrowheads="1"/>
            </p:cNvSpPr>
            <p:nvPr/>
          </p:nvSpPr>
          <p:spPr bwMode="auto">
            <a:xfrm>
              <a:off x="4102" y="3019"/>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1</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93" name="Rectangle 36"/>
            <p:cNvSpPr>
              <a:spLocks noChangeArrowheads="1"/>
            </p:cNvSpPr>
            <p:nvPr/>
          </p:nvSpPr>
          <p:spPr bwMode="auto">
            <a:xfrm>
              <a:off x="4154" y="3027"/>
              <a:ext cx="10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300">
                  <a:solidFill>
                    <a:srgbClr val="000000"/>
                  </a:solidFill>
                  <a:latin typeface="宋体" panose="02010600030101010101" pitchFamily="2" charset="-122"/>
                  <a:ea typeface="宋体" panose="02010600030101010101" pitchFamily="2" charset="-122"/>
                </a:rPr>
                <a:t>：</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0694" name="Rectangle 37"/>
            <p:cNvSpPr>
              <a:spLocks noChangeArrowheads="1"/>
            </p:cNvSpPr>
            <p:nvPr/>
          </p:nvSpPr>
          <p:spPr bwMode="auto">
            <a:xfrm>
              <a:off x="4257" y="3019"/>
              <a:ext cx="8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95" name="Rectangle 38"/>
            <p:cNvSpPr>
              <a:spLocks noChangeArrowheads="1"/>
            </p:cNvSpPr>
            <p:nvPr/>
          </p:nvSpPr>
          <p:spPr bwMode="auto">
            <a:xfrm>
              <a:off x="4337" y="301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96" name="Rectangle 39"/>
            <p:cNvSpPr>
              <a:spLocks noChangeArrowheads="1"/>
            </p:cNvSpPr>
            <p:nvPr/>
          </p:nvSpPr>
          <p:spPr bwMode="auto">
            <a:xfrm>
              <a:off x="4733" y="2966"/>
              <a:ext cx="492"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697" name="Rectangle 40"/>
            <p:cNvSpPr>
              <a:spLocks noChangeArrowheads="1"/>
            </p:cNvSpPr>
            <p:nvPr/>
          </p:nvSpPr>
          <p:spPr bwMode="auto">
            <a:xfrm>
              <a:off x="4807" y="3019"/>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1</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698" name="Rectangle 41"/>
            <p:cNvSpPr>
              <a:spLocks noChangeArrowheads="1"/>
            </p:cNvSpPr>
            <p:nvPr/>
          </p:nvSpPr>
          <p:spPr bwMode="auto">
            <a:xfrm>
              <a:off x="4858" y="3027"/>
              <a:ext cx="10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300">
                  <a:solidFill>
                    <a:srgbClr val="000000"/>
                  </a:solidFill>
                  <a:latin typeface="宋体" panose="02010600030101010101" pitchFamily="2" charset="-122"/>
                  <a:ea typeface="宋体" panose="02010600030101010101" pitchFamily="2" charset="-122"/>
                </a:rPr>
                <a:t>：</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0699" name="Rectangle 42"/>
            <p:cNvSpPr>
              <a:spLocks noChangeArrowheads="1"/>
            </p:cNvSpPr>
            <p:nvPr/>
          </p:nvSpPr>
          <p:spPr bwMode="auto">
            <a:xfrm>
              <a:off x="4961" y="3019"/>
              <a:ext cx="8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0" name="Rectangle 43"/>
            <p:cNvSpPr>
              <a:spLocks noChangeArrowheads="1"/>
            </p:cNvSpPr>
            <p:nvPr/>
          </p:nvSpPr>
          <p:spPr bwMode="auto">
            <a:xfrm>
              <a:off x="5041" y="301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1" name="Rectangle 44"/>
            <p:cNvSpPr>
              <a:spLocks noChangeArrowheads="1"/>
            </p:cNvSpPr>
            <p:nvPr/>
          </p:nvSpPr>
          <p:spPr bwMode="auto">
            <a:xfrm>
              <a:off x="912" y="2256"/>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02" name="Rectangle 45"/>
            <p:cNvSpPr>
              <a:spLocks noChangeArrowheads="1"/>
            </p:cNvSpPr>
            <p:nvPr/>
          </p:nvSpPr>
          <p:spPr bwMode="auto">
            <a:xfrm>
              <a:off x="985" y="2316"/>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3" name="Rectangle 46"/>
            <p:cNvSpPr>
              <a:spLocks noChangeArrowheads="1"/>
            </p:cNvSpPr>
            <p:nvPr/>
          </p:nvSpPr>
          <p:spPr bwMode="auto">
            <a:xfrm>
              <a:off x="1044" y="235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1</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4" name="Rectangle 47"/>
            <p:cNvSpPr>
              <a:spLocks noChangeArrowheads="1"/>
            </p:cNvSpPr>
            <p:nvPr/>
          </p:nvSpPr>
          <p:spPr bwMode="auto">
            <a:xfrm>
              <a:off x="1081" y="2316"/>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5" name="Rectangle 48"/>
            <p:cNvSpPr>
              <a:spLocks noChangeArrowheads="1"/>
            </p:cNvSpPr>
            <p:nvPr/>
          </p:nvSpPr>
          <p:spPr bwMode="auto">
            <a:xfrm>
              <a:off x="1169" y="2309"/>
              <a:ext cx="278"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06" name="Rectangle 49"/>
            <p:cNvSpPr>
              <a:spLocks noChangeArrowheads="1"/>
            </p:cNvSpPr>
            <p:nvPr/>
          </p:nvSpPr>
          <p:spPr bwMode="auto">
            <a:xfrm>
              <a:off x="1242" y="236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7" name="Rectangle 50"/>
            <p:cNvSpPr>
              <a:spLocks noChangeArrowheads="1"/>
            </p:cNvSpPr>
            <p:nvPr/>
          </p:nvSpPr>
          <p:spPr bwMode="auto">
            <a:xfrm>
              <a:off x="1550" y="2309"/>
              <a:ext cx="279"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08" name="Rectangle 51"/>
            <p:cNvSpPr>
              <a:spLocks noChangeArrowheads="1"/>
            </p:cNvSpPr>
            <p:nvPr/>
          </p:nvSpPr>
          <p:spPr bwMode="auto">
            <a:xfrm>
              <a:off x="1623" y="236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09" name="Rectangle 52"/>
            <p:cNvSpPr>
              <a:spLocks noChangeArrowheads="1"/>
            </p:cNvSpPr>
            <p:nvPr/>
          </p:nvSpPr>
          <p:spPr bwMode="auto">
            <a:xfrm>
              <a:off x="1396" y="2634"/>
              <a:ext cx="279"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10" name="Rectangle 53"/>
            <p:cNvSpPr>
              <a:spLocks noChangeArrowheads="1"/>
            </p:cNvSpPr>
            <p:nvPr/>
          </p:nvSpPr>
          <p:spPr bwMode="auto">
            <a:xfrm>
              <a:off x="1469" y="2694"/>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11" name="Line 54"/>
            <p:cNvSpPr>
              <a:spLocks noChangeShapeType="1"/>
            </p:cNvSpPr>
            <p:nvPr/>
          </p:nvSpPr>
          <p:spPr bwMode="auto">
            <a:xfrm>
              <a:off x="1337" y="2422"/>
              <a:ext cx="96" cy="20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2" name="Line 55"/>
            <p:cNvSpPr>
              <a:spLocks noChangeShapeType="1"/>
            </p:cNvSpPr>
            <p:nvPr/>
          </p:nvSpPr>
          <p:spPr bwMode="auto">
            <a:xfrm flipH="1">
              <a:off x="1579" y="2430"/>
              <a:ext cx="110" cy="19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3" name="Rectangle 56"/>
            <p:cNvSpPr>
              <a:spLocks noChangeArrowheads="1"/>
            </p:cNvSpPr>
            <p:nvPr/>
          </p:nvSpPr>
          <p:spPr bwMode="auto">
            <a:xfrm>
              <a:off x="1198" y="2604"/>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14" name="Rectangle 57"/>
            <p:cNvSpPr>
              <a:spLocks noChangeArrowheads="1"/>
            </p:cNvSpPr>
            <p:nvPr/>
          </p:nvSpPr>
          <p:spPr bwMode="auto">
            <a:xfrm>
              <a:off x="1271" y="2664"/>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15" name="Rectangle 58"/>
            <p:cNvSpPr>
              <a:spLocks noChangeArrowheads="1"/>
            </p:cNvSpPr>
            <p:nvPr/>
          </p:nvSpPr>
          <p:spPr bwMode="auto">
            <a:xfrm>
              <a:off x="1330" y="2702"/>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3</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16" name="Rectangle 59"/>
            <p:cNvSpPr>
              <a:spLocks noChangeArrowheads="1"/>
            </p:cNvSpPr>
            <p:nvPr/>
          </p:nvSpPr>
          <p:spPr bwMode="auto">
            <a:xfrm>
              <a:off x="1367" y="2664"/>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17" name="Rectangle 60"/>
            <p:cNvSpPr>
              <a:spLocks noChangeArrowheads="1"/>
            </p:cNvSpPr>
            <p:nvPr/>
          </p:nvSpPr>
          <p:spPr bwMode="auto">
            <a:xfrm>
              <a:off x="1418" y="2362"/>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18" name="Rectangle 61"/>
            <p:cNvSpPr>
              <a:spLocks noChangeArrowheads="1"/>
            </p:cNvSpPr>
            <p:nvPr/>
          </p:nvSpPr>
          <p:spPr bwMode="auto">
            <a:xfrm>
              <a:off x="1491" y="242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19" name="Rectangle 62"/>
            <p:cNvSpPr>
              <a:spLocks noChangeArrowheads="1"/>
            </p:cNvSpPr>
            <p:nvPr/>
          </p:nvSpPr>
          <p:spPr bwMode="auto">
            <a:xfrm>
              <a:off x="1550" y="246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2</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20" name="Rectangle 63"/>
            <p:cNvSpPr>
              <a:spLocks noChangeArrowheads="1"/>
            </p:cNvSpPr>
            <p:nvPr/>
          </p:nvSpPr>
          <p:spPr bwMode="auto">
            <a:xfrm>
              <a:off x="1587" y="2422"/>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21" name="Freeform 64"/>
            <p:cNvSpPr>
              <a:spLocks/>
            </p:cNvSpPr>
            <p:nvPr/>
          </p:nvSpPr>
          <p:spPr bwMode="auto">
            <a:xfrm>
              <a:off x="1807" y="2498"/>
              <a:ext cx="425" cy="75"/>
            </a:xfrm>
            <a:custGeom>
              <a:avLst/>
              <a:gdLst>
                <a:gd name="T0" fmla="*/ 315 w 425"/>
                <a:gd name="T1" fmla="*/ 0 h 75"/>
                <a:gd name="T2" fmla="*/ 315 w 425"/>
                <a:gd name="T3" fmla="*/ 22 h 75"/>
                <a:gd name="T4" fmla="*/ 0 w 425"/>
                <a:gd name="T5" fmla="*/ 22 h 75"/>
                <a:gd name="T6" fmla="*/ 0 w 425"/>
                <a:gd name="T7" fmla="*/ 60 h 75"/>
                <a:gd name="T8" fmla="*/ 315 w 425"/>
                <a:gd name="T9" fmla="*/ 60 h 75"/>
                <a:gd name="T10" fmla="*/ 315 w 425"/>
                <a:gd name="T11" fmla="*/ 75 h 75"/>
                <a:gd name="T12" fmla="*/ 425 w 425"/>
                <a:gd name="T13" fmla="*/ 38 h 75"/>
                <a:gd name="T14" fmla="*/ 315 w 425"/>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425"/>
                <a:gd name="T25" fmla="*/ 0 h 75"/>
                <a:gd name="T26" fmla="*/ 425 w 425"/>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5" h="75">
                  <a:moveTo>
                    <a:pt x="315" y="0"/>
                  </a:moveTo>
                  <a:lnTo>
                    <a:pt x="315" y="22"/>
                  </a:lnTo>
                  <a:lnTo>
                    <a:pt x="0" y="22"/>
                  </a:lnTo>
                  <a:lnTo>
                    <a:pt x="0" y="60"/>
                  </a:lnTo>
                  <a:lnTo>
                    <a:pt x="315" y="60"/>
                  </a:lnTo>
                  <a:lnTo>
                    <a:pt x="315" y="75"/>
                  </a:lnTo>
                  <a:lnTo>
                    <a:pt x="425" y="38"/>
                  </a:lnTo>
                  <a:lnTo>
                    <a:pt x="315" y="0"/>
                  </a:lnTo>
                  <a:close/>
                </a:path>
              </a:pathLst>
            </a:custGeom>
            <a:solidFill>
              <a:srgbClr val="FFFFFF"/>
            </a:solidFill>
            <a:ln w="11113">
              <a:solidFill>
                <a:srgbClr val="000000"/>
              </a:solidFill>
              <a:round/>
              <a:headEnd/>
              <a:tailEnd/>
            </a:ln>
          </p:spPr>
          <p:txBody>
            <a:bodyPr/>
            <a:lstStyle/>
            <a:p>
              <a:endParaRPr lang="zh-CN" altLang="en-US"/>
            </a:p>
          </p:txBody>
        </p:sp>
        <p:sp>
          <p:nvSpPr>
            <p:cNvPr id="70722" name="Rectangle 65"/>
            <p:cNvSpPr>
              <a:spLocks noChangeArrowheads="1"/>
            </p:cNvSpPr>
            <p:nvPr/>
          </p:nvSpPr>
          <p:spPr bwMode="auto">
            <a:xfrm>
              <a:off x="2247" y="2309"/>
              <a:ext cx="279"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23" name="Rectangle 66"/>
            <p:cNvSpPr>
              <a:spLocks noChangeArrowheads="1"/>
            </p:cNvSpPr>
            <p:nvPr/>
          </p:nvSpPr>
          <p:spPr bwMode="auto">
            <a:xfrm>
              <a:off x="2320" y="236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24" name="Rectangle 67"/>
            <p:cNvSpPr>
              <a:spLocks noChangeArrowheads="1"/>
            </p:cNvSpPr>
            <p:nvPr/>
          </p:nvSpPr>
          <p:spPr bwMode="auto">
            <a:xfrm>
              <a:off x="2680" y="2309"/>
              <a:ext cx="278"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25" name="Rectangle 68"/>
            <p:cNvSpPr>
              <a:spLocks noChangeArrowheads="1"/>
            </p:cNvSpPr>
            <p:nvPr/>
          </p:nvSpPr>
          <p:spPr bwMode="auto">
            <a:xfrm>
              <a:off x="2753" y="2369"/>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26" name="Rectangle 69"/>
            <p:cNvSpPr>
              <a:spLocks noChangeArrowheads="1"/>
            </p:cNvSpPr>
            <p:nvPr/>
          </p:nvSpPr>
          <p:spPr bwMode="auto">
            <a:xfrm>
              <a:off x="2247" y="2634"/>
              <a:ext cx="279"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27" name="Rectangle 70"/>
            <p:cNvSpPr>
              <a:spLocks noChangeArrowheads="1"/>
            </p:cNvSpPr>
            <p:nvPr/>
          </p:nvSpPr>
          <p:spPr bwMode="auto">
            <a:xfrm>
              <a:off x="2320" y="2694"/>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28" name="Rectangle 71"/>
            <p:cNvSpPr>
              <a:spLocks noChangeArrowheads="1"/>
            </p:cNvSpPr>
            <p:nvPr/>
          </p:nvSpPr>
          <p:spPr bwMode="auto">
            <a:xfrm>
              <a:off x="2680" y="2634"/>
              <a:ext cx="278" cy="113"/>
            </a:xfrm>
            <a:prstGeom prst="rect">
              <a:avLst/>
            </a:prstGeom>
            <a:solidFill>
              <a:srgbClr val="FFFFFF"/>
            </a:solidFill>
            <a:ln w="11113">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29" name="Rectangle 72"/>
            <p:cNvSpPr>
              <a:spLocks noChangeArrowheads="1"/>
            </p:cNvSpPr>
            <p:nvPr/>
          </p:nvSpPr>
          <p:spPr bwMode="auto">
            <a:xfrm>
              <a:off x="2753" y="2694"/>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30" name="Line 73"/>
            <p:cNvSpPr>
              <a:spLocks noChangeShapeType="1"/>
            </p:cNvSpPr>
            <p:nvPr/>
          </p:nvSpPr>
          <p:spPr bwMode="auto">
            <a:xfrm>
              <a:off x="2401" y="2422"/>
              <a:ext cx="1" cy="20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1" name="Line 74"/>
            <p:cNvSpPr>
              <a:spLocks noChangeShapeType="1"/>
            </p:cNvSpPr>
            <p:nvPr/>
          </p:nvSpPr>
          <p:spPr bwMode="auto">
            <a:xfrm>
              <a:off x="2401" y="2422"/>
              <a:ext cx="1" cy="2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2" name="Line 75"/>
            <p:cNvSpPr>
              <a:spLocks noChangeShapeType="1"/>
            </p:cNvSpPr>
            <p:nvPr/>
          </p:nvSpPr>
          <p:spPr bwMode="auto">
            <a:xfrm>
              <a:off x="2812" y="2422"/>
              <a:ext cx="1" cy="2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3" name="Rectangle 76"/>
            <p:cNvSpPr>
              <a:spLocks noChangeArrowheads="1"/>
            </p:cNvSpPr>
            <p:nvPr/>
          </p:nvSpPr>
          <p:spPr bwMode="auto">
            <a:xfrm>
              <a:off x="2042" y="2256"/>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34" name="Rectangle 77"/>
            <p:cNvSpPr>
              <a:spLocks noChangeArrowheads="1"/>
            </p:cNvSpPr>
            <p:nvPr/>
          </p:nvSpPr>
          <p:spPr bwMode="auto">
            <a:xfrm>
              <a:off x="2115" y="2316"/>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35" name="Rectangle 78"/>
            <p:cNvSpPr>
              <a:spLocks noChangeArrowheads="1"/>
            </p:cNvSpPr>
            <p:nvPr/>
          </p:nvSpPr>
          <p:spPr bwMode="auto">
            <a:xfrm>
              <a:off x="2174" y="235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1</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36" name="Rectangle 79"/>
            <p:cNvSpPr>
              <a:spLocks noChangeArrowheads="1"/>
            </p:cNvSpPr>
            <p:nvPr/>
          </p:nvSpPr>
          <p:spPr bwMode="auto">
            <a:xfrm>
              <a:off x="2210" y="2316"/>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37" name="Rectangle 80"/>
            <p:cNvSpPr>
              <a:spLocks noChangeArrowheads="1"/>
            </p:cNvSpPr>
            <p:nvPr/>
          </p:nvSpPr>
          <p:spPr bwMode="auto">
            <a:xfrm>
              <a:off x="2504" y="2256"/>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38" name="Rectangle 81"/>
            <p:cNvSpPr>
              <a:spLocks noChangeArrowheads="1"/>
            </p:cNvSpPr>
            <p:nvPr/>
          </p:nvSpPr>
          <p:spPr bwMode="auto">
            <a:xfrm>
              <a:off x="2577" y="2316"/>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39" name="Rectangle 82"/>
            <p:cNvSpPr>
              <a:spLocks noChangeArrowheads="1"/>
            </p:cNvSpPr>
            <p:nvPr/>
          </p:nvSpPr>
          <p:spPr bwMode="auto">
            <a:xfrm>
              <a:off x="2636" y="235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2</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0" name="Rectangle 83"/>
            <p:cNvSpPr>
              <a:spLocks noChangeArrowheads="1"/>
            </p:cNvSpPr>
            <p:nvPr/>
          </p:nvSpPr>
          <p:spPr bwMode="auto">
            <a:xfrm>
              <a:off x="2672" y="2316"/>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1" name="Rectangle 84"/>
            <p:cNvSpPr>
              <a:spLocks noChangeArrowheads="1"/>
            </p:cNvSpPr>
            <p:nvPr/>
          </p:nvSpPr>
          <p:spPr bwMode="auto">
            <a:xfrm>
              <a:off x="2504" y="2611"/>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42" name="Rectangle 85"/>
            <p:cNvSpPr>
              <a:spLocks noChangeArrowheads="1"/>
            </p:cNvSpPr>
            <p:nvPr/>
          </p:nvSpPr>
          <p:spPr bwMode="auto">
            <a:xfrm>
              <a:off x="2577" y="267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3" name="Rectangle 86"/>
            <p:cNvSpPr>
              <a:spLocks noChangeArrowheads="1"/>
            </p:cNvSpPr>
            <p:nvPr/>
          </p:nvSpPr>
          <p:spPr bwMode="auto">
            <a:xfrm>
              <a:off x="2636" y="270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3</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4" name="Rectangle 87"/>
            <p:cNvSpPr>
              <a:spLocks noChangeArrowheads="1"/>
            </p:cNvSpPr>
            <p:nvPr/>
          </p:nvSpPr>
          <p:spPr bwMode="auto">
            <a:xfrm>
              <a:off x="2672" y="2672"/>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5" name="Rectangle 88"/>
            <p:cNvSpPr>
              <a:spLocks noChangeArrowheads="1"/>
            </p:cNvSpPr>
            <p:nvPr/>
          </p:nvSpPr>
          <p:spPr bwMode="auto">
            <a:xfrm>
              <a:off x="2042" y="2611"/>
              <a:ext cx="2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0746" name="Rectangle 89"/>
            <p:cNvSpPr>
              <a:spLocks noChangeArrowheads="1"/>
            </p:cNvSpPr>
            <p:nvPr/>
          </p:nvSpPr>
          <p:spPr bwMode="auto">
            <a:xfrm>
              <a:off x="2115" y="267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S</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7" name="Rectangle 90"/>
            <p:cNvSpPr>
              <a:spLocks noChangeArrowheads="1"/>
            </p:cNvSpPr>
            <p:nvPr/>
          </p:nvSpPr>
          <p:spPr bwMode="auto">
            <a:xfrm>
              <a:off x="2174" y="270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900">
                  <a:solidFill>
                    <a:srgbClr val="000000"/>
                  </a:solidFill>
                  <a:latin typeface="Times New Roman" panose="02020603050405020304" pitchFamily="18" charset="0"/>
                  <a:ea typeface="黑体" panose="02010609060101010101" pitchFamily="49" charset="-122"/>
                </a:rPr>
                <a:t>3</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0748" name="Rectangle 91"/>
            <p:cNvSpPr>
              <a:spLocks noChangeArrowheads="1"/>
            </p:cNvSpPr>
            <p:nvPr/>
          </p:nvSpPr>
          <p:spPr bwMode="auto">
            <a:xfrm>
              <a:off x="2210" y="2672"/>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3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3379539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28209" y="396759"/>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1683" name="Rectangle 3"/>
          <p:cNvSpPr>
            <a:spLocks noGrp="1" noChangeArrowheads="1"/>
          </p:cNvSpPr>
          <p:nvPr>
            <p:ph idx="1"/>
          </p:nvPr>
        </p:nvSpPr>
        <p:spPr bwMode="auto">
          <a:xfrm>
            <a:off x="1150434" y="1642947"/>
            <a:ext cx="7772400" cy="44196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dirty="0" smtClean="0">
                <a:ea typeface="黑体" panose="02010609060101010101" pitchFamily="49" charset="-122"/>
              </a:rPr>
              <a:t>1.2.4  </a:t>
            </a:r>
            <a:r>
              <a:rPr lang="zh-CN" altLang="en-US" sz="2400" b="1" dirty="0" smtClean="0">
                <a:ea typeface="黑体" panose="02010609060101010101" pitchFamily="49" charset="-122"/>
              </a:rPr>
              <a:t>网状模型</a:t>
            </a:r>
          </a:p>
          <a:p>
            <a:pPr algn="just">
              <a:buFont typeface="Wingdings" panose="05000000000000000000" pitchFamily="2" charset="2"/>
              <a:buNone/>
            </a:pPr>
            <a:r>
              <a:rPr lang="en-US" altLang="zh-CN" sz="2000" b="1" dirty="0" smtClean="0"/>
              <a:t>——</a:t>
            </a:r>
            <a:r>
              <a:rPr lang="zh-CN" altLang="en-US" sz="2000" b="1" dirty="0" smtClean="0"/>
              <a:t>用网状结构表示实体及实体间联系的数据模型（</a:t>
            </a:r>
            <a:r>
              <a:rPr lang="en-US" altLang="zh-CN" sz="2000" b="1" dirty="0" smtClean="0"/>
              <a:t>DBTG</a:t>
            </a:r>
            <a:r>
              <a:rPr lang="zh-CN" altLang="en-US" sz="2000" b="1" dirty="0" smtClean="0"/>
              <a:t>：</a:t>
            </a:r>
            <a:r>
              <a:rPr lang="en-US" altLang="zh-CN" sz="2000" b="1" dirty="0" smtClean="0"/>
              <a:t>Database Task Group</a:t>
            </a:r>
            <a:r>
              <a:rPr lang="zh-CN" altLang="en-US" sz="2000" b="1" dirty="0" smtClean="0"/>
              <a:t>）。</a:t>
            </a:r>
          </a:p>
          <a:p>
            <a:pPr algn="just">
              <a:buFont typeface="Wingdings" panose="05000000000000000000" pitchFamily="2" charset="2"/>
              <a:buNone/>
            </a:pPr>
            <a:r>
              <a:rPr lang="en-US" altLang="zh-CN" sz="2000" b="1" dirty="0" smtClean="0"/>
              <a:t>CODASYL(Conference of Data System Language)</a:t>
            </a:r>
          </a:p>
          <a:p>
            <a:pPr algn="just">
              <a:buFont typeface="Wingdings" panose="05000000000000000000" pitchFamily="2" charset="2"/>
              <a:buNone/>
            </a:pPr>
            <a:r>
              <a:rPr lang="en-US" altLang="zh-CN" sz="2000" b="1" dirty="0" smtClean="0">
                <a:latin typeface="Arial" panose="020B0604020202020204" pitchFamily="34" charset="0"/>
                <a:ea typeface="黑体" panose="02010609060101010101" pitchFamily="49" charset="-122"/>
              </a:rPr>
              <a:t>1. </a:t>
            </a:r>
            <a:r>
              <a:rPr lang="zh-CN" altLang="en-US" sz="2000" b="1" dirty="0" smtClean="0">
                <a:latin typeface="Arial" panose="020B0604020202020204" pitchFamily="34" charset="0"/>
                <a:ea typeface="黑体" panose="02010609060101010101" pitchFamily="49" charset="-122"/>
              </a:rPr>
              <a:t>数据结构</a:t>
            </a:r>
          </a:p>
          <a:p>
            <a:pPr algn="just">
              <a:buFont typeface="Wingdings" panose="05000000000000000000" pitchFamily="2" charset="2"/>
              <a:buNone/>
            </a:pPr>
            <a:r>
              <a:rPr lang="en-US" altLang="zh-CN" sz="2000" b="1" dirty="0" smtClean="0"/>
              <a:t>a</a:t>
            </a:r>
            <a:r>
              <a:rPr lang="zh-CN" altLang="en-US" sz="2000" b="1" dirty="0" smtClean="0"/>
              <a:t>：简单网</a:t>
            </a:r>
          </a:p>
          <a:p>
            <a:pPr>
              <a:buFont typeface="Wingdings" panose="05000000000000000000" pitchFamily="2" charset="2"/>
              <a:buNone/>
            </a:pPr>
            <a:endParaRPr lang="en-US" altLang="zh-CN" sz="2000" b="1" dirty="0" smtClean="0"/>
          </a:p>
        </p:txBody>
      </p:sp>
      <p:grpSp>
        <p:nvGrpSpPr>
          <p:cNvPr id="71684" name="Group 4"/>
          <p:cNvGrpSpPr>
            <a:grpSpLocks/>
          </p:cNvGrpSpPr>
          <p:nvPr/>
        </p:nvGrpSpPr>
        <p:grpSpPr bwMode="auto">
          <a:xfrm>
            <a:off x="3436434" y="3206635"/>
            <a:ext cx="3074988" cy="2355850"/>
            <a:chOff x="1872" y="2041"/>
            <a:chExt cx="1937" cy="1484"/>
          </a:xfrm>
        </p:grpSpPr>
        <p:sp>
          <p:nvSpPr>
            <p:cNvPr id="71686" name="Rectangle 5"/>
            <p:cNvSpPr>
              <a:spLocks noChangeArrowheads="1"/>
            </p:cNvSpPr>
            <p:nvPr/>
          </p:nvSpPr>
          <p:spPr bwMode="auto">
            <a:xfrm>
              <a:off x="1872" y="2041"/>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687" name="Rectangle 6"/>
            <p:cNvSpPr>
              <a:spLocks noChangeArrowheads="1"/>
            </p:cNvSpPr>
            <p:nvPr/>
          </p:nvSpPr>
          <p:spPr bwMode="auto">
            <a:xfrm>
              <a:off x="1914" y="2262"/>
              <a:ext cx="795" cy="246"/>
            </a:xfrm>
            <a:prstGeom prst="rect">
              <a:avLst/>
            </a:prstGeom>
            <a:solidFill>
              <a:srgbClr val="FFFFFF"/>
            </a:solidFill>
            <a:ln w="12700">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688" name="Rectangle 7"/>
            <p:cNvSpPr>
              <a:spLocks noChangeArrowheads="1"/>
            </p:cNvSpPr>
            <p:nvPr/>
          </p:nvSpPr>
          <p:spPr bwMode="auto">
            <a:xfrm>
              <a:off x="1999" y="2330"/>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689" name="Line 8"/>
            <p:cNvSpPr>
              <a:spLocks noChangeShapeType="1"/>
            </p:cNvSpPr>
            <p:nvPr/>
          </p:nvSpPr>
          <p:spPr bwMode="auto">
            <a:xfrm>
              <a:off x="2193" y="2270"/>
              <a:ext cx="1" cy="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Rectangle 9"/>
            <p:cNvSpPr>
              <a:spLocks noChangeArrowheads="1"/>
            </p:cNvSpPr>
            <p:nvPr/>
          </p:nvSpPr>
          <p:spPr bwMode="auto">
            <a:xfrm>
              <a:off x="3014" y="2262"/>
              <a:ext cx="795" cy="246"/>
            </a:xfrm>
            <a:prstGeom prst="rect">
              <a:avLst/>
            </a:prstGeom>
            <a:solidFill>
              <a:srgbClr val="FFFFFF"/>
            </a:solidFill>
            <a:ln w="12700">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691" name="Rectangle 10"/>
            <p:cNvSpPr>
              <a:spLocks noChangeArrowheads="1"/>
            </p:cNvSpPr>
            <p:nvPr/>
          </p:nvSpPr>
          <p:spPr bwMode="auto">
            <a:xfrm>
              <a:off x="3099" y="2330"/>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692" name="Line 11"/>
            <p:cNvSpPr>
              <a:spLocks noChangeShapeType="1"/>
            </p:cNvSpPr>
            <p:nvPr/>
          </p:nvSpPr>
          <p:spPr bwMode="auto">
            <a:xfrm>
              <a:off x="3302" y="2270"/>
              <a:ext cx="1" cy="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Rectangle 12"/>
            <p:cNvSpPr>
              <a:spLocks noChangeArrowheads="1"/>
            </p:cNvSpPr>
            <p:nvPr/>
          </p:nvSpPr>
          <p:spPr bwMode="auto">
            <a:xfrm>
              <a:off x="1914" y="2796"/>
              <a:ext cx="795" cy="246"/>
            </a:xfrm>
            <a:prstGeom prst="rect">
              <a:avLst/>
            </a:prstGeom>
            <a:solidFill>
              <a:srgbClr val="FFFFFF"/>
            </a:solidFill>
            <a:ln w="12700">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694" name="Rectangle 13"/>
            <p:cNvSpPr>
              <a:spLocks noChangeArrowheads="1"/>
            </p:cNvSpPr>
            <p:nvPr/>
          </p:nvSpPr>
          <p:spPr bwMode="auto">
            <a:xfrm>
              <a:off x="1999" y="2864"/>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695" name="Line 14"/>
            <p:cNvSpPr>
              <a:spLocks noChangeShapeType="1"/>
            </p:cNvSpPr>
            <p:nvPr/>
          </p:nvSpPr>
          <p:spPr bwMode="auto">
            <a:xfrm>
              <a:off x="2193" y="2804"/>
              <a:ext cx="1" cy="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Rectangle 15"/>
            <p:cNvSpPr>
              <a:spLocks noChangeArrowheads="1"/>
            </p:cNvSpPr>
            <p:nvPr/>
          </p:nvSpPr>
          <p:spPr bwMode="auto">
            <a:xfrm>
              <a:off x="1914" y="3279"/>
              <a:ext cx="888" cy="246"/>
            </a:xfrm>
            <a:prstGeom prst="rect">
              <a:avLst/>
            </a:prstGeom>
            <a:solidFill>
              <a:srgbClr val="FFFFFF"/>
            </a:solidFill>
            <a:ln w="12700">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697" name="Rectangle 16"/>
            <p:cNvSpPr>
              <a:spLocks noChangeArrowheads="1"/>
            </p:cNvSpPr>
            <p:nvPr/>
          </p:nvSpPr>
          <p:spPr bwMode="auto">
            <a:xfrm>
              <a:off x="1999" y="3347"/>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698" name="Line 17"/>
            <p:cNvSpPr>
              <a:spLocks noChangeShapeType="1"/>
            </p:cNvSpPr>
            <p:nvPr/>
          </p:nvSpPr>
          <p:spPr bwMode="auto">
            <a:xfrm>
              <a:off x="2185" y="3288"/>
              <a:ext cx="1" cy="2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699" name="Group 18"/>
            <p:cNvGrpSpPr>
              <a:grpSpLocks/>
            </p:cNvGrpSpPr>
            <p:nvPr/>
          </p:nvGrpSpPr>
          <p:grpSpPr bwMode="auto">
            <a:xfrm>
              <a:off x="2151" y="2508"/>
              <a:ext cx="93" cy="288"/>
              <a:chOff x="2151" y="2508"/>
              <a:chExt cx="93" cy="288"/>
            </a:xfrm>
          </p:grpSpPr>
          <p:sp>
            <p:nvSpPr>
              <p:cNvPr id="71723" name="Line 19"/>
              <p:cNvSpPr>
                <a:spLocks noChangeShapeType="1"/>
              </p:cNvSpPr>
              <p:nvPr/>
            </p:nvSpPr>
            <p:spPr bwMode="auto">
              <a:xfrm>
                <a:off x="2193" y="2508"/>
                <a:ext cx="1" cy="2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4" name="Freeform 20"/>
              <p:cNvSpPr>
                <a:spLocks/>
              </p:cNvSpPr>
              <p:nvPr/>
            </p:nvSpPr>
            <p:spPr bwMode="auto">
              <a:xfrm>
                <a:off x="2151" y="2508"/>
                <a:ext cx="93" cy="93"/>
              </a:xfrm>
              <a:custGeom>
                <a:avLst/>
                <a:gdLst>
                  <a:gd name="T0" fmla="*/ 93 w 93"/>
                  <a:gd name="T1" fmla="*/ 93 h 93"/>
                  <a:gd name="T2" fmla="*/ 42 w 93"/>
                  <a:gd name="T3" fmla="*/ 0 h 93"/>
                  <a:gd name="T4" fmla="*/ 0 w 93"/>
                  <a:gd name="T5" fmla="*/ 93 h 93"/>
                  <a:gd name="T6" fmla="*/ 0 60000 65536"/>
                  <a:gd name="T7" fmla="*/ 0 60000 65536"/>
                  <a:gd name="T8" fmla="*/ 0 60000 65536"/>
                  <a:gd name="T9" fmla="*/ 0 w 93"/>
                  <a:gd name="T10" fmla="*/ 0 h 93"/>
                  <a:gd name="T11" fmla="*/ 93 w 93"/>
                  <a:gd name="T12" fmla="*/ 93 h 93"/>
                </a:gdLst>
                <a:ahLst/>
                <a:cxnLst>
                  <a:cxn ang="T6">
                    <a:pos x="T0" y="T1"/>
                  </a:cxn>
                  <a:cxn ang="T7">
                    <a:pos x="T2" y="T3"/>
                  </a:cxn>
                  <a:cxn ang="T8">
                    <a:pos x="T4" y="T5"/>
                  </a:cxn>
                </a:cxnLst>
                <a:rect l="T9" t="T10" r="T11" b="T12"/>
                <a:pathLst>
                  <a:path w="93" h="93">
                    <a:moveTo>
                      <a:pt x="93" y="93"/>
                    </a:moveTo>
                    <a:lnTo>
                      <a:pt x="42" y="0"/>
                    </a:lnTo>
                    <a:lnTo>
                      <a:pt x="0" y="9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5" name="Freeform 21"/>
              <p:cNvSpPr>
                <a:spLocks/>
              </p:cNvSpPr>
              <p:nvPr/>
            </p:nvSpPr>
            <p:spPr bwMode="auto">
              <a:xfrm>
                <a:off x="2151" y="2703"/>
                <a:ext cx="93" cy="93"/>
              </a:xfrm>
              <a:custGeom>
                <a:avLst/>
                <a:gdLst>
                  <a:gd name="T0" fmla="*/ 0 w 93"/>
                  <a:gd name="T1" fmla="*/ 0 h 93"/>
                  <a:gd name="T2" fmla="*/ 42 w 93"/>
                  <a:gd name="T3" fmla="*/ 93 h 93"/>
                  <a:gd name="T4" fmla="*/ 93 w 93"/>
                  <a:gd name="T5" fmla="*/ 0 h 93"/>
                  <a:gd name="T6" fmla="*/ 0 60000 65536"/>
                  <a:gd name="T7" fmla="*/ 0 60000 65536"/>
                  <a:gd name="T8" fmla="*/ 0 60000 65536"/>
                  <a:gd name="T9" fmla="*/ 0 w 93"/>
                  <a:gd name="T10" fmla="*/ 0 h 93"/>
                  <a:gd name="T11" fmla="*/ 93 w 93"/>
                  <a:gd name="T12" fmla="*/ 93 h 93"/>
                </a:gdLst>
                <a:ahLst/>
                <a:cxnLst>
                  <a:cxn ang="T6">
                    <a:pos x="T0" y="T1"/>
                  </a:cxn>
                  <a:cxn ang="T7">
                    <a:pos x="T2" y="T3"/>
                  </a:cxn>
                  <a:cxn ang="T8">
                    <a:pos x="T4" y="T5"/>
                  </a:cxn>
                </a:cxnLst>
                <a:rect l="T9" t="T10" r="T11" b="T12"/>
                <a:pathLst>
                  <a:path w="93" h="93">
                    <a:moveTo>
                      <a:pt x="0" y="0"/>
                    </a:moveTo>
                    <a:lnTo>
                      <a:pt x="42" y="93"/>
                    </a:lnTo>
                    <a:lnTo>
                      <a:pt x="9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00" name="Group 22"/>
            <p:cNvGrpSpPr>
              <a:grpSpLocks/>
            </p:cNvGrpSpPr>
            <p:nvPr/>
          </p:nvGrpSpPr>
          <p:grpSpPr bwMode="auto">
            <a:xfrm>
              <a:off x="2151" y="3050"/>
              <a:ext cx="93" cy="238"/>
              <a:chOff x="2151" y="3050"/>
              <a:chExt cx="93" cy="238"/>
            </a:xfrm>
          </p:grpSpPr>
          <p:sp>
            <p:nvSpPr>
              <p:cNvPr id="71720" name="Line 23"/>
              <p:cNvSpPr>
                <a:spLocks noChangeShapeType="1"/>
              </p:cNvSpPr>
              <p:nvPr/>
            </p:nvSpPr>
            <p:spPr bwMode="auto">
              <a:xfrm>
                <a:off x="2193" y="3050"/>
                <a:ext cx="1" cy="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1" name="Freeform 24"/>
              <p:cNvSpPr>
                <a:spLocks/>
              </p:cNvSpPr>
              <p:nvPr/>
            </p:nvSpPr>
            <p:spPr bwMode="auto">
              <a:xfrm>
                <a:off x="2151" y="3050"/>
                <a:ext cx="93" cy="94"/>
              </a:xfrm>
              <a:custGeom>
                <a:avLst/>
                <a:gdLst>
                  <a:gd name="T0" fmla="*/ 93 w 93"/>
                  <a:gd name="T1" fmla="*/ 94 h 94"/>
                  <a:gd name="T2" fmla="*/ 42 w 93"/>
                  <a:gd name="T3" fmla="*/ 0 h 94"/>
                  <a:gd name="T4" fmla="*/ 0 w 93"/>
                  <a:gd name="T5" fmla="*/ 94 h 94"/>
                  <a:gd name="T6" fmla="*/ 0 60000 65536"/>
                  <a:gd name="T7" fmla="*/ 0 60000 65536"/>
                  <a:gd name="T8" fmla="*/ 0 60000 65536"/>
                  <a:gd name="T9" fmla="*/ 0 w 93"/>
                  <a:gd name="T10" fmla="*/ 0 h 94"/>
                  <a:gd name="T11" fmla="*/ 93 w 93"/>
                  <a:gd name="T12" fmla="*/ 94 h 94"/>
                </a:gdLst>
                <a:ahLst/>
                <a:cxnLst>
                  <a:cxn ang="T6">
                    <a:pos x="T0" y="T1"/>
                  </a:cxn>
                  <a:cxn ang="T7">
                    <a:pos x="T2" y="T3"/>
                  </a:cxn>
                  <a:cxn ang="T8">
                    <a:pos x="T4" y="T5"/>
                  </a:cxn>
                </a:cxnLst>
                <a:rect l="T9" t="T10" r="T11" b="T12"/>
                <a:pathLst>
                  <a:path w="93" h="94">
                    <a:moveTo>
                      <a:pt x="93" y="94"/>
                    </a:moveTo>
                    <a:lnTo>
                      <a:pt x="42" y="0"/>
                    </a:lnTo>
                    <a:lnTo>
                      <a:pt x="0" y="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2" name="Freeform 25"/>
              <p:cNvSpPr>
                <a:spLocks/>
              </p:cNvSpPr>
              <p:nvPr/>
            </p:nvSpPr>
            <p:spPr bwMode="auto">
              <a:xfrm>
                <a:off x="2151" y="3203"/>
                <a:ext cx="93" cy="85"/>
              </a:xfrm>
              <a:custGeom>
                <a:avLst/>
                <a:gdLst>
                  <a:gd name="T0" fmla="*/ 0 w 93"/>
                  <a:gd name="T1" fmla="*/ 0 h 85"/>
                  <a:gd name="T2" fmla="*/ 42 w 93"/>
                  <a:gd name="T3" fmla="*/ 85 h 85"/>
                  <a:gd name="T4" fmla="*/ 93 w 93"/>
                  <a:gd name="T5" fmla="*/ 0 h 85"/>
                  <a:gd name="T6" fmla="*/ 0 60000 65536"/>
                  <a:gd name="T7" fmla="*/ 0 60000 65536"/>
                  <a:gd name="T8" fmla="*/ 0 60000 65536"/>
                  <a:gd name="T9" fmla="*/ 0 w 93"/>
                  <a:gd name="T10" fmla="*/ 0 h 85"/>
                  <a:gd name="T11" fmla="*/ 93 w 93"/>
                  <a:gd name="T12" fmla="*/ 85 h 85"/>
                </a:gdLst>
                <a:ahLst/>
                <a:cxnLst>
                  <a:cxn ang="T6">
                    <a:pos x="T0" y="T1"/>
                  </a:cxn>
                  <a:cxn ang="T7">
                    <a:pos x="T2" y="T3"/>
                  </a:cxn>
                  <a:cxn ang="T8">
                    <a:pos x="T4" y="T5"/>
                  </a:cxn>
                </a:cxnLst>
                <a:rect l="T9" t="T10" r="T11" b="T12"/>
                <a:pathLst>
                  <a:path w="93" h="85">
                    <a:moveTo>
                      <a:pt x="0" y="0"/>
                    </a:moveTo>
                    <a:lnTo>
                      <a:pt x="42" y="85"/>
                    </a:lnTo>
                    <a:lnTo>
                      <a:pt x="9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01" name="Group 26"/>
            <p:cNvGrpSpPr>
              <a:grpSpLocks/>
            </p:cNvGrpSpPr>
            <p:nvPr/>
          </p:nvGrpSpPr>
          <p:grpSpPr bwMode="auto">
            <a:xfrm>
              <a:off x="2633" y="2491"/>
              <a:ext cx="474" cy="330"/>
              <a:chOff x="2633" y="2491"/>
              <a:chExt cx="474" cy="330"/>
            </a:xfrm>
          </p:grpSpPr>
          <p:sp>
            <p:nvSpPr>
              <p:cNvPr id="71717" name="Freeform 27"/>
              <p:cNvSpPr>
                <a:spLocks/>
              </p:cNvSpPr>
              <p:nvPr/>
            </p:nvSpPr>
            <p:spPr bwMode="auto">
              <a:xfrm>
                <a:off x="2633" y="2491"/>
                <a:ext cx="466" cy="288"/>
              </a:xfrm>
              <a:custGeom>
                <a:avLst/>
                <a:gdLst>
                  <a:gd name="T0" fmla="*/ 0 w 466"/>
                  <a:gd name="T1" fmla="*/ 288 h 288"/>
                  <a:gd name="T2" fmla="*/ 76 w 466"/>
                  <a:gd name="T3" fmla="*/ 280 h 288"/>
                  <a:gd name="T4" fmla="*/ 153 w 466"/>
                  <a:gd name="T5" fmla="*/ 271 h 288"/>
                  <a:gd name="T6" fmla="*/ 220 w 466"/>
                  <a:gd name="T7" fmla="*/ 246 h 288"/>
                  <a:gd name="T8" fmla="*/ 288 w 466"/>
                  <a:gd name="T9" fmla="*/ 212 h 288"/>
                  <a:gd name="T10" fmla="*/ 347 w 466"/>
                  <a:gd name="T11" fmla="*/ 169 h 288"/>
                  <a:gd name="T12" fmla="*/ 398 w 466"/>
                  <a:gd name="T13" fmla="*/ 118 h 288"/>
                  <a:gd name="T14" fmla="*/ 432 w 466"/>
                  <a:gd name="T15" fmla="*/ 68 h 288"/>
                  <a:gd name="T16" fmla="*/ 466 w 466"/>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6"/>
                  <a:gd name="T28" fmla="*/ 0 h 288"/>
                  <a:gd name="T29" fmla="*/ 466 w 466"/>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6" h="288">
                    <a:moveTo>
                      <a:pt x="0" y="288"/>
                    </a:moveTo>
                    <a:lnTo>
                      <a:pt x="76" y="280"/>
                    </a:lnTo>
                    <a:lnTo>
                      <a:pt x="153" y="271"/>
                    </a:lnTo>
                    <a:lnTo>
                      <a:pt x="220" y="246"/>
                    </a:lnTo>
                    <a:lnTo>
                      <a:pt x="288" y="212"/>
                    </a:lnTo>
                    <a:lnTo>
                      <a:pt x="347" y="169"/>
                    </a:lnTo>
                    <a:lnTo>
                      <a:pt x="398" y="118"/>
                    </a:lnTo>
                    <a:lnTo>
                      <a:pt x="432" y="68"/>
                    </a:lnTo>
                    <a:lnTo>
                      <a:pt x="466"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8" name="Freeform 28"/>
              <p:cNvSpPr>
                <a:spLocks/>
              </p:cNvSpPr>
              <p:nvPr/>
            </p:nvSpPr>
            <p:spPr bwMode="auto">
              <a:xfrm>
                <a:off x="2633" y="2728"/>
                <a:ext cx="102" cy="93"/>
              </a:xfrm>
              <a:custGeom>
                <a:avLst/>
                <a:gdLst>
                  <a:gd name="T0" fmla="*/ 85 w 102"/>
                  <a:gd name="T1" fmla="*/ 0 h 93"/>
                  <a:gd name="T2" fmla="*/ 0 w 102"/>
                  <a:gd name="T3" fmla="*/ 51 h 93"/>
                  <a:gd name="T4" fmla="*/ 102 w 102"/>
                  <a:gd name="T5" fmla="*/ 93 h 93"/>
                  <a:gd name="T6" fmla="*/ 0 60000 65536"/>
                  <a:gd name="T7" fmla="*/ 0 60000 65536"/>
                  <a:gd name="T8" fmla="*/ 0 60000 65536"/>
                  <a:gd name="T9" fmla="*/ 0 w 102"/>
                  <a:gd name="T10" fmla="*/ 0 h 93"/>
                  <a:gd name="T11" fmla="*/ 102 w 102"/>
                  <a:gd name="T12" fmla="*/ 93 h 93"/>
                </a:gdLst>
                <a:ahLst/>
                <a:cxnLst>
                  <a:cxn ang="T6">
                    <a:pos x="T0" y="T1"/>
                  </a:cxn>
                  <a:cxn ang="T7">
                    <a:pos x="T2" y="T3"/>
                  </a:cxn>
                  <a:cxn ang="T8">
                    <a:pos x="T4" y="T5"/>
                  </a:cxn>
                </a:cxnLst>
                <a:rect l="T9" t="T10" r="T11" b="T12"/>
                <a:pathLst>
                  <a:path w="102" h="93">
                    <a:moveTo>
                      <a:pt x="85" y="0"/>
                    </a:moveTo>
                    <a:lnTo>
                      <a:pt x="0" y="51"/>
                    </a:lnTo>
                    <a:lnTo>
                      <a:pt x="102" y="9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9" name="Freeform 29"/>
              <p:cNvSpPr>
                <a:spLocks/>
              </p:cNvSpPr>
              <p:nvPr/>
            </p:nvSpPr>
            <p:spPr bwMode="auto">
              <a:xfrm>
                <a:off x="3022" y="2491"/>
                <a:ext cx="85" cy="102"/>
              </a:xfrm>
              <a:custGeom>
                <a:avLst/>
                <a:gdLst>
                  <a:gd name="T0" fmla="*/ 77 w 85"/>
                  <a:gd name="T1" fmla="*/ 102 h 102"/>
                  <a:gd name="T2" fmla="*/ 85 w 85"/>
                  <a:gd name="T3" fmla="*/ 0 h 102"/>
                  <a:gd name="T4" fmla="*/ 0 w 85"/>
                  <a:gd name="T5" fmla="*/ 59 h 102"/>
                  <a:gd name="T6" fmla="*/ 0 60000 65536"/>
                  <a:gd name="T7" fmla="*/ 0 60000 65536"/>
                  <a:gd name="T8" fmla="*/ 0 60000 65536"/>
                  <a:gd name="T9" fmla="*/ 0 w 85"/>
                  <a:gd name="T10" fmla="*/ 0 h 102"/>
                  <a:gd name="T11" fmla="*/ 85 w 85"/>
                  <a:gd name="T12" fmla="*/ 102 h 102"/>
                </a:gdLst>
                <a:ahLst/>
                <a:cxnLst>
                  <a:cxn ang="T6">
                    <a:pos x="T0" y="T1"/>
                  </a:cxn>
                  <a:cxn ang="T7">
                    <a:pos x="T2" y="T3"/>
                  </a:cxn>
                  <a:cxn ang="T8">
                    <a:pos x="T4" y="T5"/>
                  </a:cxn>
                </a:cxnLst>
                <a:rect l="T9" t="T10" r="T11" b="T12"/>
                <a:pathLst>
                  <a:path w="85" h="102">
                    <a:moveTo>
                      <a:pt x="77" y="102"/>
                    </a:moveTo>
                    <a:lnTo>
                      <a:pt x="85" y="0"/>
                    </a:lnTo>
                    <a:lnTo>
                      <a:pt x="0" y="5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702" name="Rectangle 30"/>
            <p:cNvSpPr>
              <a:spLocks noChangeArrowheads="1"/>
            </p:cNvSpPr>
            <p:nvPr/>
          </p:nvSpPr>
          <p:spPr bwMode="auto">
            <a:xfrm>
              <a:off x="2219" y="2058"/>
              <a:ext cx="26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703" name="Rectangle 31"/>
            <p:cNvSpPr>
              <a:spLocks noChangeArrowheads="1"/>
            </p:cNvSpPr>
            <p:nvPr/>
          </p:nvSpPr>
          <p:spPr bwMode="auto">
            <a:xfrm>
              <a:off x="2286" y="2084"/>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500">
                  <a:latin typeface="宋体" panose="02010600030101010101" pitchFamily="2" charset="-122"/>
                  <a:ea typeface="宋体" panose="02010600030101010101" pitchFamily="2" charset="-122"/>
                </a:rPr>
                <a:t>系</a:t>
              </a:r>
            </a:p>
          </p:txBody>
        </p:sp>
        <p:sp>
          <p:nvSpPr>
            <p:cNvPr id="71704" name="Rectangle 32"/>
            <p:cNvSpPr>
              <a:spLocks noChangeArrowheads="1"/>
            </p:cNvSpPr>
            <p:nvPr/>
          </p:nvSpPr>
          <p:spPr bwMode="auto">
            <a:xfrm>
              <a:off x="2405" y="2075"/>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705" name="Rectangle 33"/>
            <p:cNvSpPr>
              <a:spLocks noChangeArrowheads="1"/>
            </p:cNvSpPr>
            <p:nvPr/>
          </p:nvSpPr>
          <p:spPr bwMode="auto">
            <a:xfrm>
              <a:off x="2219" y="2609"/>
              <a:ext cx="4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706" name="Rectangle 34"/>
            <p:cNvSpPr>
              <a:spLocks noChangeArrowheads="1"/>
            </p:cNvSpPr>
            <p:nvPr/>
          </p:nvSpPr>
          <p:spPr bwMode="auto">
            <a:xfrm>
              <a:off x="2337" y="2635"/>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500">
                  <a:latin typeface="宋体" panose="02010600030101010101" pitchFamily="2" charset="-122"/>
                  <a:ea typeface="宋体" panose="02010600030101010101" pitchFamily="2" charset="-122"/>
                </a:rPr>
                <a:t>教师</a:t>
              </a:r>
            </a:p>
          </p:txBody>
        </p:sp>
        <p:sp>
          <p:nvSpPr>
            <p:cNvPr id="71707" name="Rectangle 35"/>
            <p:cNvSpPr>
              <a:spLocks noChangeArrowheads="1"/>
            </p:cNvSpPr>
            <p:nvPr/>
          </p:nvSpPr>
          <p:spPr bwMode="auto">
            <a:xfrm>
              <a:off x="2574" y="2626"/>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708" name="Rectangle 36"/>
            <p:cNvSpPr>
              <a:spLocks noChangeArrowheads="1"/>
            </p:cNvSpPr>
            <p:nvPr/>
          </p:nvSpPr>
          <p:spPr bwMode="auto">
            <a:xfrm>
              <a:off x="2312" y="3050"/>
              <a:ext cx="4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709" name="Rectangle 37"/>
            <p:cNvSpPr>
              <a:spLocks noChangeArrowheads="1"/>
            </p:cNvSpPr>
            <p:nvPr/>
          </p:nvSpPr>
          <p:spPr bwMode="auto">
            <a:xfrm>
              <a:off x="2312" y="3076"/>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500">
                  <a:latin typeface="宋体" panose="02010600030101010101" pitchFamily="2" charset="-122"/>
                  <a:ea typeface="宋体" panose="02010600030101010101" pitchFamily="2" charset="-122"/>
                </a:rPr>
                <a:t>研究方向</a:t>
              </a:r>
            </a:p>
          </p:txBody>
        </p:sp>
        <p:sp>
          <p:nvSpPr>
            <p:cNvPr id="71710" name="Rectangle 38"/>
            <p:cNvSpPr>
              <a:spLocks noChangeArrowheads="1"/>
            </p:cNvSpPr>
            <p:nvPr/>
          </p:nvSpPr>
          <p:spPr bwMode="auto">
            <a:xfrm>
              <a:off x="2786" y="3067"/>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1711" name="Rectangle 39"/>
            <p:cNvSpPr>
              <a:spLocks noChangeArrowheads="1"/>
            </p:cNvSpPr>
            <p:nvPr/>
          </p:nvSpPr>
          <p:spPr bwMode="auto">
            <a:xfrm>
              <a:off x="3293" y="2058"/>
              <a:ext cx="36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1712" name="Rectangle 40"/>
            <p:cNvSpPr>
              <a:spLocks noChangeArrowheads="1"/>
            </p:cNvSpPr>
            <p:nvPr/>
          </p:nvSpPr>
          <p:spPr bwMode="auto">
            <a:xfrm>
              <a:off x="3352" y="208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500">
                  <a:latin typeface="宋体" panose="02010600030101010101" pitchFamily="2" charset="-122"/>
                  <a:ea typeface="宋体" panose="02010600030101010101" pitchFamily="2" charset="-122"/>
                </a:rPr>
                <a:t>汽车</a:t>
              </a:r>
            </a:p>
          </p:txBody>
        </p:sp>
        <p:sp>
          <p:nvSpPr>
            <p:cNvPr id="71713" name="Rectangle 41"/>
            <p:cNvSpPr>
              <a:spLocks noChangeArrowheads="1"/>
            </p:cNvSpPr>
            <p:nvPr/>
          </p:nvSpPr>
          <p:spPr bwMode="auto">
            <a:xfrm>
              <a:off x="3589" y="2075"/>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5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pSp>
          <p:nvGrpSpPr>
            <p:cNvPr id="71714" name="Group 42"/>
            <p:cNvGrpSpPr>
              <a:grpSpLocks/>
            </p:cNvGrpSpPr>
            <p:nvPr/>
          </p:nvGrpSpPr>
          <p:grpSpPr bwMode="auto">
            <a:xfrm>
              <a:off x="2151" y="2643"/>
              <a:ext cx="93" cy="85"/>
              <a:chOff x="2151" y="2643"/>
              <a:chExt cx="93" cy="85"/>
            </a:xfrm>
          </p:grpSpPr>
          <p:sp>
            <p:nvSpPr>
              <p:cNvPr id="71715" name="Line 43"/>
              <p:cNvSpPr>
                <a:spLocks noChangeShapeType="1"/>
              </p:cNvSpPr>
              <p:nvPr/>
            </p:nvSpPr>
            <p:spPr bwMode="auto">
              <a:xfrm>
                <a:off x="2193" y="2643"/>
                <a:ext cx="1"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6" name="Freeform 44"/>
              <p:cNvSpPr>
                <a:spLocks/>
              </p:cNvSpPr>
              <p:nvPr/>
            </p:nvSpPr>
            <p:spPr bwMode="auto">
              <a:xfrm>
                <a:off x="2151" y="2643"/>
                <a:ext cx="93" cy="85"/>
              </a:xfrm>
              <a:custGeom>
                <a:avLst/>
                <a:gdLst>
                  <a:gd name="T0" fmla="*/ 0 w 93"/>
                  <a:gd name="T1" fmla="*/ 0 h 85"/>
                  <a:gd name="T2" fmla="*/ 42 w 93"/>
                  <a:gd name="T3" fmla="*/ 85 h 85"/>
                  <a:gd name="T4" fmla="*/ 93 w 93"/>
                  <a:gd name="T5" fmla="*/ 0 h 85"/>
                  <a:gd name="T6" fmla="*/ 0 60000 65536"/>
                  <a:gd name="T7" fmla="*/ 0 60000 65536"/>
                  <a:gd name="T8" fmla="*/ 0 60000 65536"/>
                  <a:gd name="T9" fmla="*/ 0 w 93"/>
                  <a:gd name="T10" fmla="*/ 0 h 85"/>
                  <a:gd name="T11" fmla="*/ 93 w 93"/>
                  <a:gd name="T12" fmla="*/ 85 h 85"/>
                </a:gdLst>
                <a:ahLst/>
                <a:cxnLst>
                  <a:cxn ang="T6">
                    <a:pos x="T0" y="T1"/>
                  </a:cxn>
                  <a:cxn ang="T7">
                    <a:pos x="T2" y="T3"/>
                  </a:cxn>
                  <a:cxn ang="T8">
                    <a:pos x="T4" y="T5"/>
                  </a:cxn>
                </a:cxnLst>
                <a:rect l="T9" t="T10" r="T11" b="T12"/>
                <a:pathLst>
                  <a:path w="93" h="85">
                    <a:moveTo>
                      <a:pt x="0" y="0"/>
                    </a:moveTo>
                    <a:lnTo>
                      <a:pt x="42" y="85"/>
                    </a:lnTo>
                    <a:lnTo>
                      <a:pt x="9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1685" name="AutoShape 45">
            <a:hlinkClick r:id="rId2" action="ppaction://hlinksldjump" highlightClick="1">
              <a:snd r:embed="rId3" name="projctor.wav"/>
            </a:hlinkClick>
          </p:cNvPr>
          <p:cNvSpPr>
            <a:spLocks noChangeArrowheads="1"/>
          </p:cNvSpPr>
          <p:nvPr/>
        </p:nvSpPr>
        <p:spPr bwMode="auto">
          <a:xfrm>
            <a:off x="7856034" y="575774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127053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55662" y="439737"/>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2707"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None/>
            </a:pPr>
            <a:r>
              <a:rPr lang="en-US" altLang="zh-CN" sz="2000" b="1" smtClean="0"/>
              <a:t>b</a:t>
            </a:r>
            <a:r>
              <a:rPr lang="zh-CN" altLang="en-US" sz="2000" b="1" smtClean="0"/>
              <a:t>：复杂网</a:t>
            </a:r>
          </a:p>
          <a:p>
            <a:pPr algn="just">
              <a:buFont typeface="Wingdings" panose="05000000000000000000" pitchFamily="2" charset="2"/>
              <a:buNone/>
            </a:pPr>
            <a:r>
              <a:rPr lang="zh-CN" altLang="en-US" sz="2000" b="1" smtClean="0"/>
              <a:t> </a:t>
            </a:r>
          </a:p>
          <a:p>
            <a:pPr algn="just">
              <a:buFont typeface="Wingdings" panose="05000000000000000000" pitchFamily="2" charset="2"/>
              <a:buNone/>
            </a:pPr>
            <a:endParaRPr lang="zh-CN" altLang="en-US" sz="2000" b="1" smtClean="0"/>
          </a:p>
          <a:p>
            <a:pPr algn="just">
              <a:buFont typeface="Wingdings" panose="05000000000000000000" pitchFamily="2" charset="2"/>
              <a:buNone/>
            </a:pPr>
            <a:endParaRPr lang="zh-CN" altLang="en-US" sz="2000" b="1" smtClean="0"/>
          </a:p>
          <a:p>
            <a:pPr algn="just">
              <a:buFont typeface="Wingdings" panose="05000000000000000000" pitchFamily="2" charset="2"/>
              <a:buNone/>
            </a:pPr>
            <a:endParaRPr lang="zh-CN" altLang="en-US" sz="2000" b="1" smtClean="0"/>
          </a:p>
          <a:p>
            <a:pPr algn="just">
              <a:buFont typeface="Wingdings" panose="05000000000000000000" pitchFamily="2" charset="2"/>
              <a:buNone/>
            </a:pPr>
            <a:endParaRPr lang="zh-CN" altLang="en-US" sz="2000" b="1" smtClean="0"/>
          </a:p>
          <a:p>
            <a:pPr algn="just">
              <a:buFont typeface="Wingdings" panose="05000000000000000000" pitchFamily="2" charset="2"/>
              <a:buNone/>
            </a:pPr>
            <a:r>
              <a:rPr lang="en-US" altLang="zh-CN" sz="2000" b="1" smtClean="0"/>
              <a:t>c</a:t>
            </a:r>
            <a:r>
              <a:rPr lang="zh-CN" altLang="en-US" sz="2000" b="1" smtClean="0"/>
              <a:t>：简单环网</a:t>
            </a:r>
          </a:p>
          <a:p>
            <a:pPr>
              <a:buFont typeface="Wingdings" panose="05000000000000000000" pitchFamily="2" charset="2"/>
              <a:buNone/>
            </a:pPr>
            <a:endParaRPr lang="en-US" altLang="zh-CN" sz="2000" b="1" smtClean="0"/>
          </a:p>
        </p:txBody>
      </p:sp>
      <p:grpSp>
        <p:nvGrpSpPr>
          <p:cNvPr id="72708" name="Group 4"/>
          <p:cNvGrpSpPr>
            <a:grpSpLocks/>
          </p:cNvGrpSpPr>
          <p:nvPr/>
        </p:nvGrpSpPr>
        <p:grpSpPr bwMode="auto">
          <a:xfrm>
            <a:off x="4419600" y="1752600"/>
            <a:ext cx="3657600" cy="1803400"/>
            <a:chOff x="1824" y="1104"/>
            <a:chExt cx="2304" cy="1136"/>
          </a:xfrm>
        </p:grpSpPr>
        <p:sp>
          <p:nvSpPr>
            <p:cNvPr id="72737" name="Rectangle 5"/>
            <p:cNvSpPr>
              <a:spLocks noChangeArrowheads="1"/>
            </p:cNvSpPr>
            <p:nvPr/>
          </p:nvSpPr>
          <p:spPr bwMode="auto">
            <a:xfrm>
              <a:off x="1824" y="1135"/>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38" name="Rectangle 6"/>
            <p:cNvSpPr>
              <a:spLocks noChangeArrowheads="1"/>
            </p:cNvSpPr>
            <p:nvPr/>
          </p:nvSpPr>
          <p:spPr bwMode="auto">
            <a:xfrm>
              <a:off x="1824" y="1290"/>
              <a:ext cx="967" cy="300"/>
            </a:xfrm>
            <a:prstGeom prst="rect">
              <a:avLst/>
            </a:prstGeom>
            <a:solidFill>
              <a:srgbClr val="FFFFFF"/>
            </a:solidFill>
            <a:ln w="1587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39" name="Rectangle 7"/>
            <p:cNvSpPr>
              <a:spLocks noChangeArrowheads="1"/>
            </p:cNvSpPr>
            <p:nvPr/>
          </p:nvSpPr>
          <p:spPr bwMode="auto">
            <a:xfrm>
              <a:off x="1927" y="1373"/>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40" name="Line 8"/>
            <p:cNvSpPr>
              <a:spLocks noChangeShapeType="1"/>
            </p:cNvSpPr>
            <p:nvPr/>
          </p:nvSpPr>
          <p:spPr bwMode="auto">
            <a:xfrm>
              <a:off x="2174" y="1300"/>
              <a:ext cx="1" cy="2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1" name="Rectangle 9"/>
            <p:cNvSpPr>
              <a:spLocks noChangeArrowheads="1"/>
            </p:cNvSpPr>
            <p:nvPr/>
          </p:nvSpPr>
          <p:spPr bwMode="auto">
            <a:xfrm>
              <a:off x="3161" y="1703"/>
              <a:ext cx="967" cy="300"/>
            </a:xfrm>
            <a:prstGeom prst="rect">
              <a:avLst/>
            </a:prstGeom>
            <a:solidFill>
              <a:srgbClr val="FFFFFF"/>
            </a:solidFill>
            <a:ln w="1587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42" name="Rectangle 10"/>
            <p:cNvSpPr>
              <a:spLocks noChangeArrowheads="1"/>
            </p:cNvSpPr>
            <p:nvPr/>
          </p:nvSpPr>
          <p:spPr bwMode="auto">
            <a:xfrm>
              <a:off x="3264" y="1786"/>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43" name="Line 11"/>
            <p:cNvSpPr>
              <a:spLocks noChangeShapeType="1"/>
            </p:cNvSpPr>
            <p:nvPr/>
          </p:nvSpPr>
          <p:spPr bwMode="auto">
            <a:xfrm>
              <a:off x="3511" y="1713"/>
              <a:ext cx="1" cy="2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4" name="Rectangle 12"/>
            <p:cNvSpPr>
              <a:spLocks noChangeArrowheads="1"/>
            </p:cNvSpPr>
            <p:nvPr/>
          </p:nvSpPr>
          <p:spPr bwMode="auto">
            <a:xfrm>
              <a:off x="1824" y="1941"/>
              <a:ext cx="967" cy="299"/>
            </a:xfrm>
            <a:prstGeom prst="rect">
              <a:avLst/>
            </a:prstGeom>
            <a:solidFill>
              <a:srgbClr val="FFFFFF"/>
            </a:solidFill>
            <a:ln w="1587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45" name="Rectangle 13"/>
            <p:cNvSpPr>
              <a:spLocks noChangeArrowheads="1"/>
            </p:cNvSpPr>
            <p:nvPr/>
          </p:nvSpPr>
          <p:spPr bwMode="auto">
            <a:xfrm>
              <a:off x="1927" y="2023"/>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46" name="Line 14"/>
            <p:cNvSpPr>
              <a:spLocks noChangeShapeType="1"/>
            </p:cNvSpPr>
            <p:nvPr/>
          </p:nvSpPr>
          <p:spPr bwMode="auto">
            <a:xfrm>
              <a:off x="2174" y="1951"/>
              <a:ext cx="1" cy="2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47" name="Group 15"/>
            <p:cNvGrpSpPr>
              <a:grpSpLocks/>
            </p:cNvGrpSpPr>
            <p:nvPr/>
          </p:nvGrpSpPr>
          <p:grpSpPr bwMode="auto">
            <a:xfrm>
              <a:off x="2122" y="1600"/>
              <a:ext cx="113" cy="330"/>
              <a:chOff x="2122" y="1600"/>
              <a:chExt cx="113" cy="330"/>
            </a:xfrm>
          </p:grpSpPr>
          <p:sp>
            <p:nvSpPr>
              <p:cNvPr id="72769" name="Line 16"/>
              <p:cNvSpPr>
                <a:spLocks noChangeShapeType="1"/>
              </p:cNvSpPr>
              <p:nvPr/>
            </p:nvSpPr>
            <p:spPr bwMode="auto">
              <a:xfrm>
                <a:off x="2174" y="1600"/>
                <a:ext cx="1" cy="3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0" name="Freeform 17"/>
              <p:cNvSpPr>
                <a:spLocks/>
              </p:cNvSpPr>
              <p:nvPr/>
            </p:nvSpPr>
            <p:spPr bwMode="auto">
              <a:xfrm>
                <a:off x="2122" y="1600"/>
                <a:ext cx="113" cy="113"/>
              </a:xfrm>
              <a:custGeom>
                <a:avLst/>
                <a:gdLst>
                  <a:gd name="T0" fmla="*/ 113 w 113"/>
                  <a:gd name="T1" fmla="*/ 113 h 113"/>
                  <a:gd name="T2" fmla="*/ 52 w 113"/>
                  <a:gd name="T3" fmla="*/ 0 h 113"/>
                  <a:gd name="T4" fmla="*/ 0 w 113"/>
                  <a:gd name="T5" fmla="*/ 113 h 113"/>
                  <a:gd name="T6" fmla="*/ 0 60000 65536"/>
                  <a:gd name="T7" fmla="*/ 0 60000 65536"/>
                  <a:gd name="T8" fmla="*/ 0 60000 65536"/>
                  <a:gd name="T9" fmla="*/ 0 w 113"/>
                  <a:gd name="T10" fmla="*/ 0 h 113"/>
                  <a:gd name="T11" fmla="*/ 113 w 113"/>
                  <a:gd name="T12" fmla="*/ 113 h 113"/>
                </a:gdLst>
                <a:ahLst/>
                <a:cxnLst>
                  <a:cxn ang="T6">
                    <a:pos x="T0" y="T1"/>
                  </a:cxn>
                  <a:cxn ang="T7">
                    <a:pos x="T2" y="T3"/>
                  </a:cxn>
                  <a:cxn ang="T8">
                    <a:pos x="T4" y="T5"/>
                  </a:cxn>
                </a:cxnLst>
                <a:rect l="T9" t="T10" r="T11" b="T12"/>
                <a:pathLst>
                  <a:path w="113" h="113">
                    <a:moveTo>
                      <a:pt x="113" y="113"/>
                    </a:moveTo>
                    <a:lnTo>
                      <a:pt x="52" y="0"/>
                    </a:lnTo>
                    <a:lnTo>
                      <a:pt x="0" y="11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71" name="Freeform 18"/>
              <p:cNvSpPr>
                <a:spLocks/>
              </p:cNvSpPr>
              <p:nvPr/>
            </p:nvSpPr>
            <p:spPr bwMode="auto">
              <a:xfrm>
                <a:off x="2122" y="1827"/>
                <a:ext cx="113" cy="103"/>
              </a:xfrm>
              <a:custGeom>
                <a:avLst/>
                <a:gdLst>
                  <a:gd name="T0" fmla="*/ 0 w 113"/>
                  <a:gd name="T1" fmla="*/ 0 h 103"/>
                  <a:gd name="T2" fmla="*/ 52 w 113"/>
                  <a:gd name="T3" fmla="*/ 103 h 103"/>
                  <a:gd name="T4" fmla="*/ 113 w 113"/>
                  <a:gd name="T5" fmla="*/ 0 h 103"/>
                  <a:gd name="T6" fmla="*/ 0 60000 65536"/>
                  <a:gd name="T7" fmla="*/ 0 60000 65536"/>
                  <a:gd name="T8" fmla="*/ 0 60000 65536"/>
                  <a:gd name="T9" fmla="*/ 0 w 113"/>
                  <a:gd name="T10" fmla="*/ 0 h 103"/>
                  <a:gd name="T11" fmla="*/ 113 w 113"/>
                  <a:gd name="T12" fmla="*/ 103 h 103"/>
                </a:gdLst>
                <a:ahLst/>
                <a:cxnLst>
                  <a:cxn ang="T6">
                    <a:pos x="T0" y="T1"/>
                  </a:cxn>
                  <a:cxn ang="T7">
                    <a:pos x="T2" y="T3"/>
                  </a:cxn>
                  <a:cxn ang="T8">
                    <a:pos x="T4" y="T5"/>
                  </a:cxn>
                </a:cxnLst>
                <a:rect l="T9" t="T10" r="T11" b="T12"/>
                <a:pathLst>
                  <a:path w="113" h="103">
                    <a:moveTo>
                      <a:pt x="0" y="0"/>
                    </a:moveTo>
                    <a:lnTo>
                      <a:pt x="52" y="103"/>
                    </a:lnTo>
                    <a:lnTo>
                      <a:pt x="113"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748" name="Group 19"/>
            <p:cNvGrpSpPr>
              <a:grpSpLocks/>
            </p:cNvGrpSpPr>
            <p:nvPr/>
          </p:nvGrpSpPr>
          <p:grpSpPr bwMode="auto">
            <a:xfrm>
              <a:off x="2791" y="1486"/>
              <a:ext cx="350" cy="362"/>
              <a:chOff x="2791" y="1486"/>
              <a:chExt cx="350" cy="362"/>
            </a:xfrm>
          </p:grpSpPr>
          <p:sp>
            <p:nvSpPr>
              <p:cNvPr id="72766" name="Line 20"/>
              <p:cNvSpPr>
                <a:spLocks noChangeShapeType="1"/>
              </p:cNvSpPr>
              <p:nvPr/>
            </p:nvSpPr>
            <p:spPr bwMode="auto">
              <a:xfrm>
                <a:off x="2791" y="1486"/>
                <a:ext cx="350" cy="3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7" name="Freeform 21"/>
              <p:cNvSpPr>
                <a:spLocks/>
              </p:cNvSpPr>
              <p:nvPr/>
            </p:nvSpPr>
            <p:spPr bwMode="auto">
              <a:xfrm>
                <a:off x="2791" y="1497"/>
                <a:ext cx="123" cy="113"/>
              </a:xfrm>
              <a:custGeom>
                <a:avLst/>
                <a:gdLst>
                  <a:gd name="T0" fmla="*/ 123 w 123"/>
                  <a:gd name="T1" fmla="*/ 31 h 113"/>
                  <a:gd name="T2" fmla="*/ 0 w 123"/>
                  <a:gd name="T3" fmla="*/ 0 h 113"/>
                  <a:gd name="T4" fmla="*/ 41 w 123"/>
                  <a:gd name="T5" fmla="*/ 113 h 113"/>
                  <a:gd name="T6" fmla="*/ 0 60000 65536"/>
                  <a:gd name="T7" fmla="*/ 0 60000 65536"/>
                  <a:gd name="T8" fmla="*/ 0 60000 65536"/>
                  <a:gd name="T9" fmla="*/ 0 w 123"/>
                  <a:gd name="T10" fmla="*/ 0 h 113"/>
                  <a:gd name="T11" fmla="*/ 123 w 123"/>
                  <a:gd name="T12" fmla="*/ 113 h 113"/>
                </a:gdLst>
                <a:ahLst/>
                <a:cxnLst>
                  <a:cxn ang="T6">
                    <a:pos x="T0" y="T1"/>
                  </a:cxn>
                  <a:cxn ang="T7">
                    <a:pos x="T2" y="T3"/>
                  </a:cxn>
                  <a:cxn ang="T8">
                    <a:pos x="T4" y="T5"/>
                  </a:cxn>
                </a:cxnLst>
                <a:rect l="T9" t="T10" r="T11" b="T12"/>
                <a:pathLst>
                  <a:path w="123" h="113">
                    <a:moveTo>
                      <a:pt x="123" y="31"/>
                    </a:moveTo>
                    <a:lnTo>
                      <a:pt x="0" y="0"/>
                    </a:lnTo>
                    <a:lnTo>
                      <a:pt x="41" y="11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68" name="Freeform 22"/>
              <p:cNvSpPr>
                <a:spLocks/>
              </p:cNvSpPr>
              <p:nvPr/>
            </p:nvSpPr>
            <p:spPr bwMode="auto">
              <a:xfrm>
                <a:off x="3027" y="1724"/>
                <a:ext cx="114" cy="124"/>
              </a:xfrm>
              <a:custGeom>
                <a:avLst/>
                <a:gdLst>
                  <a:gd name="T0" fmla="*/ 0 w 114"/>
                  <a:gd name="T1" fmla="*/ 82 h 124"/>
                  <a:gd name="T2" fmla="*/ 114 w 114"/>
                  <a:gd name="T3" fmla="*/ 124 h 124"/>
                  <a:gd name="T4" fmla="*/ 83 w 114"/>
                  <a:gd name="T5" fmla="*/ 0 h 124"/>
                  <a:gd name="T6" fmla="*/ 0 60000 65536"/>
                  <a:gd name="T7" fmla="*/ 0 60000 65536"/>
                  <a:gd name="T8" fmla="*/ 0 60000 65536"/>
                  <a:gd name="T9" fmla="*/ 0 w 114"/>
                  <a:gd name="T10" fmla="*/ 0 h 124"/>
                  <a:gd name="T11" fmla="*/ 114 w 114"/>
                  <a:gd name="T12" fmla="*/ 124 h 124"/>
                </a:gdLst>
                <a:ahLst/>
                <a:cxnLst>
                  <a:cxn ang="T6">
                    <a:pos x="T0" y="T1"/>
                  </a:cxn>
                  <a:cxn ang="T7">
                    <a:pos x="T2" y="T3"/>
                  </a:cxn>
                  <a:cxn ang="T8">
                    <a:pos x="T4" y="T5"/>
                  </a:cxn>
                </a:cxnLst>
                <a:rect l="T9" t="T10" r="T11" b="T12"/>
                <a:pathLst>
                  <a:path w="114" h="124">
                    <a:moveTo>
                      <a:pt x="0" y="82"/>
                    </a:moveTo>
                    <a:lnTo>
                      <a:pt x="114" y="124"/>
                    </a:lnTo>
                    <a:lnTo>
                      <a:pt x="83"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2749" name="Rectangle 23"/>
            <p:cNvSpPr>
              <a:spLocks noChangeArrowheads="1"/>
            </p:cNvSpPr>
            <p:nvPr/>
          </p:nvSpPr>
          <p:spPr bwMode="auto">
            <a:xfrm>
              <a:off x="2194" y="1713"/>
              <a:ext cx="58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50" name="Rectangle 24"/>
            <p:cNvSpPr>
              <a:spLocks noChangeArrowheads="1"/>
            </p:cNvSpPr>
            <p:nvPr/>
          </p:nvSpPr>
          <p:spPr bwMode="auto">
            <a:xfrm>
              <a:off x="2338" y="174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a:latin typeface="宋体" panose="02010600030101010101" pitchFamily="2" charset="-122"/>
                  <a:ea typeface="宋体" panose="02010600030101010101" pitchFamily="2" charset="-122"/>
                </a:rPr>
                <a:t>教师</a:t>
              </a:r>
              <a:endParaRPr kumimoji="1" lang="zh-CN" altLang="en-US" sz="2000" b="1" i="1">
                <a:latin typeface="Times New Roman" panose="02020603050405020304" pitchFamily="18" charset="0"/>
                <a:ea typeface="黑体" panose="02010609060101010101" pitchFamily="49" charset="-122"/>
              </a:endParaRPr>
            </a:p>
          </p:txBody>
        </p:sp>
        <p:sp>
          <p:nvSpPr>
            <p:cNvPr id="72751" name="Rectangle 25"/>
            <p:cNvSpPr>
              <a:spLocks noChangeArrowheads="1"/>
            </p:cNvSpPr>
            <p:nvPr/>
          </p:nvSpPr>
          <p:spPr bwMode="auto">
            <a:xfrm>
              <a:off x="2626" y="1734"/>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52" name="Rectangle 26"/>
            <p:cNvSpPr>
              <a:spLocks noChangeArrowheads="1"/>
            </p:cNvSpPr>
            <p:nvPr/>
          </p:nvSpPr>
          <p:spPr bwMode="auto">
            <a:xfrm>
              <a:off x="2194" y="1104"/>
              <a:ext cx="58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53" name="Rectangle 27"/>
            <p:cNvSpPr>
              <a:spLocks noChangeArrowheads="1"/>
            </p:cNvSpPr>
            <p:nvPr/>
          </p:nvSpPr>
          <p:spPr bwMode="auto">
            <a:xfrm>
              <a:off x="2338" y="113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a:latin typeface="宋体" panose="02010600030101010101" pitchFamily="2" charset="-122"/>
                  <a:ea typeface="宋体" panose="02010600030101010101" pitchFamily="2" charset="-122"/>
                </a:rPr>
                <a:t>课程</a:t>
              </a:r>
            </a:p>
          </p:txBody>
        </p:sp>
        <p:sp>
          <p:nvSpPr>
            <p:cNvPr id="72754" name="Rectangle 28"/>
            <p:cNvSpPr>
              <a:spLocks noChangeArrowheads="1"/>
            </p:cNvSpPr>
            <p:nvPr/>
          </p:nvSpPr>
          <p:spPr bwMode="auto">
            <a:xfrm>
              <a:off x="2626" y="1125"/>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55" name="Rectangle 29"/>
            <p:cNvSpPr>
              <a:spLocks noChangeArrowheads="1"/>
            </p:cNvSpPr>
            <p:nvPr/>
          </p:nvSpPr>
          <p:spPr bwMode="auto">
            <a:xfrm>
              <a:off x="3418" y="1466"/>
              <a:ext cx="58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56" name="Rectangle 30"/>
            <p:cNvSpPr>
              <a:spLocks noChangeArrowheads="1"/>
            </p:cNvSpPr>
            <p:nvPr/>
          </p:nvSpPr>
          <p:spPr bwMode="auto">
            <a:xfrm>
              <a:off x="3562" y="1497"/>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a:latin typeface="宋体" panose="02010600030101010101" pitchFamily="2" charset="-122"/>
                  <a:ea typeface="宋体" panose="02010600030101010101" pitchFamily="2" charset="-122"/>
                </a:rPr>
                <a:t>学生</a:t>
              </a:r>
            </a:p>
          </p:txBody>
        </p:sp>
        <p:sp>
          <p:nvSpPr>
            <p:cNvPr id="72757" name="Rectangle 31"/>
            <p:cNvSpPr>
              <a:spLocks noChangeArrowheads="1"/>
            </p:cNvSpPr>
            <p:nvPr/>
          </p:nvSpPr>
          <p:spPr bwMode="auto">
            <a:xfrm>
              <a:off x="3850" y="1486"/>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pSp>
          <p:nvGrpSpPr>
            <p:cNvPr id="72758" name="Group 32"/>
            <p:cNvGrpSpPr>
              <a:grpSpLocks/>
            </p:cNvGrpSpPr>
            <p:nvPr/>
          </p:nvGrpSpPr>
          <p:grpSpPr bwMode="auto">
            <a:xfrm>
              <a:off x="2122" y="1641"/>
              <a:ext cx="113" cy="248"/>
              <a:chOff x="2122" y="1641"/>
              <a:chExt cx="113" cy="248"/>
            </a:xfrm>
          </p:grpSpPr>
          <p:sp>
            <p:nvSpPr>
              <p:cNvPr id="72763" name="Line 33"/>
              <p:cNvSpPr>
                <a:spLocks noChangeShapeType="1"/>
              </p:cNvSpPr>
              <p:nvPr/>
            </p:nvSpPr>
            <p:spPr bwMode="auto">
              <a:xfrm>
                <a:off x="2174" y="1641"/>
                <a:ext cx="1" cy="2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4" name="Freeform 34"/>
              <p:cNvSpPr>
                <a:spLocks/>
              </p:cNvSpPr>
              <p:nvPr/>
            </p:nvSpPr>
            <p:spPr bwMode="auto">
              <a:xfrm>
                <a:off x="2122" y="1641"/>
                <a:ext cx="113" cy="114"/>
              </a:xfrm>
              <a:custGeom>
                <a:avLst/>
                <a:gdLst>
                  <a:gd name="T0" fmla="*/ 113 w 113"/>
                  <a:gd name="T1" fmla="*/ 114 h 114"/>
                  <a:gd name="T2" fmla="*/ 52 w 113"/>
                  <a:gd name="T3" fmla="*/ 0 h 114"/>
                  <a:gd name="T4" fmla="*/ 0 w 113"/>
                  <a:gd name="T5" fmla="*/ 114 h 114"/>
                  <a:gd name="T6" fmla="*/ 0 60000 65536"/>
                  <a:gd name="T7" fmla="*/ 0 60000 65536"/>
                  <a:gd name="T8" fmla="*/ 0 60000 65536"/>
                  <a:gd name="T9" fmla="*/ 0 w 113"/>
                  <a:gd name="T10" fmla="*/ 0 h 114"/>
                  <a:gd name="T11" fmla="*/ 113 w 113"/>
                  <a:gd name="T12" fmla="*/ 114 h 114"/>
                </a:gdLst>
                <a:ahLst/>
                <a:cxnLst>
                  <a:cxn ang="T6">
                    <a:pos x="T0" y="T1"/>
                  </a:cxn>
                  <a:cxn ang="T7">
                    <a:pos x="T2" y="T3"/>
                  </a:cxn>
                  <a:cxn ang="T8">
                    <a:pos x="T4" y="T5"/>
                  </a:cxn>
                </a:cxnLst>
                <a:rect l="T9" t="T10" r="T11" b="T12"/>
                <a:pathLst>
                  <a:path w="113" h="114">
                    <a:moveTo>
                      <a:pt x="113" y="114"/>
                    </a:moveTo>
                    <a:lnTo>
                      <a:pt x="52" y="0"/>
                    </a:lnTo>
                    <a:lnTo>
                      <a:pt x="0" y="11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65" name="Freeform 35"/>
              <p:cNvSpPr>
                <a:spLocks/>
              </p:cNvSpPr>
              <p:nvPr/>
            </p:nvSpPr>
            <p:spPr bwMode="auto">
              <a:xfrm>
                <a:off x="2122" y="1786"/>
                <a:ext cx="113" cy="103"/>
              </a:xfrm>
              <a:custGeom>
                <a:avLst/>
                <a:gdLst>
                  <a:gd name="T0" fmla="*/ 0 w 113"/>
                  <a:gd name="T1" fmla="*/ 0 h 103"/>
                  <a:gd name="T2" fmla="*/ 52 w 113"/>
                  <a:gd name="T3" fmla="*/ 103 h 103"/>
                  <a:gd name="T4" fmla="*/ 113 w 113"/>
                  <a:gd name="T5" fmla="*/ 0 h 103"/>
                  <a:gd name="T6" fmla="*/ 0 60000 65536"/>
                  <a:gd name="T7" fmla="*/ 0 60000 65536"/>
                  <a:gd name="T8" fmla="*/ 0 60000 65536"/>
                  <a:gd name="T9" fmla="*/ 0 w 113"/>
                  <a:gd name="T10" fmla="*/ 0 h 103"/>
                  <a:gd name="T11" fmla="*/ 113 w 113"/>
                  <a:gd name="T12" fmla="*/ 103 h 103"/>
                </a:gdLst>
                <a:ahLst/>
                <a:cxnLst>
                  <a:cxn ang="T6">
                    <a:pos x="T0" y="T1"/>
                  </a:cxn>
                  <a:cxn ang="T7">
                    <a:pos x="T2" y="T3"/>
                  </a:cxn>
                  <a:cxn ang="T8">
                    <a:pos x="T4" y="T5"/>
                  </a:cxn>
                </a:cxnLst>
                <a:rect l="T9" t="T10" r="T11" b="T12"/>
                <a:pathLst>
                  <a:path w="113" h="103">
                    <a:moveTo>
                      <a:pt x="0" y="0"/>
                    </a:moveTo>
                    <a:lnTo>
                      <a:pt x="52" y="103"/>
                    </a:lnTo>
                    <a:lnTo>
                      <a:pt x="113"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759" name="Group 36"/>
            <p:cNvGrpSpPr>
              <a:grpSpLocks/>
            </p:cNvGrpSpPr>
            <p:nvPr/>
          </p:nvGrpSpPr>
          <p:grpSpPr bwMode="auto">
            <a:xfrm>
              <a:off x="2822" y="1517"/>
              <a:ext cx="298" cy="289"/>
              <a:chOff x="2822" y="1517"/>
              <a:chExt cx="298" cy="289"/>
            </a:xfrm>
          </p:grpSpPr>
          <p:sp>
            <p:nvSpPr>
              <p:cNvPr id="72760" name="Line 37"/>
              <p:cNvSpPr>
                <a:spLocks noChangeShapeType="1"/>
              </p:cNvSpPr>
              <p:nvPr/>
            </p:nvSpPr>
            <p:spPr bwMode="auto">
              <a:xfrm>
                <a:off x="2822" y="1517"/>
                <a:ext cx="288" cy="2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1" name="Freeform 38"/>
              <p:cNvSpPr>
                <a:spLocks/>
              </p:cNvSpPr>
              <p:nvPr/>
            </p:nvSpPr>
            <p:spPr bwMode="auto">
              <a:xfrm>
                <a:off x="2832" y="1517"/>
                <a:ext cx="113" cy="124"/>
              </a:xfrm>
              <a:custGeom>
                <a:avLst/>
                <a:gdLst>
                  <a:gd name="T0" fmla="*/ 113 w 113"/>
                  <a:gd name="T1" fmla="*/ 42 h 124"/>
                  <a:gd name="T2" fmla="*/ 0 w 113"/>
                  <a:gd name="T3" fmla="*/ 0 h 124"/>
                  <a:gd name="T4" fmla="*/ 31 w 113"/>
                  <a:gd name="T5" fmla="*/ 124 h 124"/>
                  <a:gd name="T6" fmla="*/ 0 60000 65536"/>
                  <a:gd name="T7" fmla="*/ 0 60000 65536"/>
                  <a:gd name="T8" fmla="*/ 0 60000 65536"/>
                  <a:gd name="T9" fmla="*/ 0 w 113"/>
                  <a:gd name="T10" fmla="*/ 0 h 124"/>
                  <a:gd name="T11" fmla="*/ 113 w 113"/>
                  <a:gd name="T12" fmla="*/ 124 h 124"/>
                </a:gdLst>
                <a:ahLst/>
                <a:cxnLst>
                  <a:cxn ang="T6">
                    <a:pos x="T0" y="T1"/>
                  </a:cxn>
                  <a:cxn ang="T7">
                    <a:pos x="T2" y="T3"/>
                  </a:cxn>
                  <a:cxn ang="T8">
                    <a:pos x="T4" y="T5"/>
                  </a:cxn>
                </a:cxnLst>
                <a:rect l="T9" t="T10" r="T11" b="T12"/>
                <a:pathLst>
                  <a:path w="113" h="124">
                    <a:moveTo>
                      <a:pt x="113" y="42"/>
                    </a:moveTo>
                    <a:lnTo>
                      <a:pt x="0" y="0"/>
                    </a:lnTo>
                    <a:lnTo>
                      <a:pt x="31" y="12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62" name="Freeform 39"/>
              <p:cNvSpPr>
                <a:spLocks/>
              </p:cNvSpPr>
              <p:nvPr/>
            </p:nvSpPr>
            <p:spPr bwMode="auto">
              <a:xfrm>
                <a:off x="2997" y="1693"/>
                <a:ext cx="123" cy="113"/>
              </a:xfrm>
              <a:custGeom>
                <a:avLst/>
                <a:gdLst>
                  <a:gd name="T0" fmla="*/ 0 w 123"/>
                  <a:gd name="T1" fmla="*/ 82 h 113"/>
                  <a:gd name="T2" fmla="*/ 123 w 123"/>
                  <a:gd name="T3" fmla="*/ 113 h 113"/>
                  <a:gd name="T4" fmla="*/ 82 w 123"/>
                  <a:gd name="T5" fmla="*/ 0 h 113"/>
                  <a:gd name="T6" fmla="*/ 0 60000 65536"/>
                  <a:gd name="T7" fmla="*/ 0 60000 65536"/>
                  <a:gd name="T8" fmla="*/ 0 60000 65536"/>
                  <a:gd name="T9" fmla="*/ 0 w 123"/>
                  <a:gd name="T10" fmla="*/ 0 h 113"/>
                  <a:gd name="T11" fmla="*/ 123 w 123"/>
                  <a:gd name="T12" fmla="*/ 113 h 113"/>
                </a:gdLst>
                <a:ahLst/>
                <a:cxnLst>
                  <a:cxn ang="T6">
                    <a:pos x="T0" y="T1"/>
                  </a:cxn>
                  <a:cxn ang="T7">
                    <a:pos x="T2" y="T3"/>
                  </a:cxn>
                  <a:cxn ang="T8">
                    <a:pos x="T4" y="T5"/>
                  </a:cxn>
                </a:cxnLst>
                <a:rect l="T9" t="T10" r="T11" b="T12"/>
                <a:pathLst>
                  <a:path w="123" h="113">
                    <a:moveTo>
                      <a:pt x="0" y="82"/>
                    </a:moveTo>
                    <a:lnTo>
                      <a:pt x="123" y="113"/>
                    </a:lnTo>
                    <a:lnTo>
                      <a:pt x="82"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2709" name="Rectangle 40"/>
          <p:cNvSpPr>
            <a:spLocks noChangeArrowheads="1"/>
          </p:cNvSpPr>
          <p:nvPr/>
        </p:nvSpPr>
        <p:spPr bwMode="auto">
          <a:xfrm>
            <a:off x="3886200" y="4157663"/>
            <a:ext cx="50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10" name="Rectangle 41"/>
          <p:cNvSpPr>
            <a:spLocks noChangeArrowheads="1"/>
          </p:cNvSpPr>
          <p:nvPr/>
        </p:nvSpPr>
        <p:spPr bwMode="auto">
          <a:xfrm>
            <a:off x="3886200" y="4735513"/>
            <a:ext cx="1063625" cy="447675"/>
          </a:xfrm>
          <a:prstGeom prst="rect">
            <a:avLst/>
          </a:prstGeom>
          <a:solidFill>
            <a:srgbClr val="FFFFFF"/>
          </a:solidFill>
          <a:ln w="14288">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grpSp>
        <p:nvGrpSpPr>
          <p:cNvPr id="72711" name="Group 42"/>
          <p:cNvGrpSpPr>
            <a:grpSpLocks/>
          </p:cNvGrpSpPr>
          <p:nvPr/>
        </p:nvGrpSpPr>
        <p:grpSpPr bwMode="auto">
          <a:xfrm>
            <a:off x="4030663" y="4114800"/>
            <a:ext cx="5240337" cy="1717675"/>
            <a:chOff x="1579" y="2592"/>
            <a:chExt cx="3301" cy="1082"/>
          </a:xfrm>
        </p:grpSpPr>
        <p:sp>
          <p:nvSpPr>
            <p:cNvPr id="72714" name="Rectangle 43"/>
            <p:cNvSpPr>
              <a:spLocks noChangeArrowheads="1"/>
            </p:cNvSpPr>
            <p:nvPr/>
          </p:nvSpPr>
          <p:spPr bwMode="auto">
            <a:xfrm>
              <a:off x="1932" y="3374"/>
              <a:ext cx="335"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15" name="Rectangle 44"/>
            <p:cNvSpPr>
              <a:spLocks noChangeArrowheads="1"/>
            </p:cNvSpPr>
            <p:nvPr/>
          </p:nvSpPr>
          <p:spPr bwMode="auto">
            <a:xfrm>
              <a:off x="2022" y="344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1</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16" name="Rectangle 45"/>
            <p:cNvSpPr>
              <a:spLocks noChangeArrowheads="1"/>
            </p:cNvSpPr>
            <p:nvPr/>
          </p:nvSpPr>
          <p:spPr bwMode="auto">
            <a:xfrm>
              <a:off x="2086" y="3447"/>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17" name="Rectangle 46"/>
            <p:cNvSpPr>
              <a:spLocks noChangeArrowheads="1"/>
            </p:cNvSpPr>
            <p:nvPr/>
          </p:nvSpPr>
          <p:spPr bwMode="auto">
            <a:xfrm>
              <a:off x="1932" y="2592"/>
              <a:ext cx="335"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18" name="Rectangle 47"/>
            <p:cNvSpPr>
              <a:spLocks noChangeArrowheads="1"/>
            </p:cNvSpPr>
            <p:nvPr/>
          </p:nvSpPr>
          <p:spPr bwMode="auto">
            <a:xfrm>
              <a:off x="2022" y="2665"/>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n</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19" name="Rectangle 48"/>
            <p:cNvSpPr>
              <a:spLocks noChangeArrowheads="1"/>
            </p:cNvSpPr>
            <p:nvPr/>
          </p:nvSpPr>
          <p:spPr bwMode="auto">
            <a:xfrm>
              <a:off x="2086" y="2665"/>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20" name="Rectangle 49"/>
            <p:cNvSpPr>
              <a:spLocks noChangeArrowheads="1"/>
            </p:cNvSpPr>
            <p:nvPr/>
          </p:nvSpPr>
          <p:spPr bwMode="auto">
            <a:xfrm>
              <a:off x="2203" y="2810"/>
              <a:ext cx="317" cy="6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21" name="Rectangle 50"/>
            <p:cNvSpPr>
              <a:spLocks noChangeArrowheads="1"/>
            </p:cNvSpPr>
            <p:nvPr/>
          </p:nvSpPr>
          <p:spPr bwMode="auto">
            <a:xfrm rot="5400000">
              <a:off x="2298" y="2823"/>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22" name="Rectangle 51"/>
            <p:cNvSpPr>
              <a:spLocks noChangeArrowheads="1"/>
            </p:cNvSpPr>
            <p:nvPr/>
          </p:nvSpPr>
          <p:spPr bwMode="auto">
            <a:xfrm rot="5400000">
              <a:off x="2199" y="3008"/>
              <a:ext cx="2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solidFill>
                    <a:srgbClr val="000000"/>
                  </a:solidFill>
                  <a:latin typeface="宋体" panose="02010600030101010101" pitchFamily="2" charset="-122"/>
                  <a:ea typeface="宋体" panose="02010600030101010101" pitchFamily="2" charset="-122"/>
                </a:rPr>
                <a:t>父亲</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2723" name="Rectangle 52"/>
            <p:cNvSpPr>
              <a:spLocks noChangeArrowheads="1"/>
            </p:cNvSpPr>
            <p:nvPr/>
          </p:nvSpPr>
          <p:spPr bwMode="auto">
            <a:xfrm rot="5400000">
              <a:off x="2298" y="3150"/>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24" name="Rectangle 53"/>
            <p:cNvSpPr>
              <a:spLocks noChangeArrowheads="1"/>
            </p:cNvSpPr>
            <p:nvPr/>
          </p:nvSpPr>
          <p:spPr bwMode="auto">
            <a:xfrm>
              <a:off x="1579" y="3056"/>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solidFill>
                    <a:srgbClr val="000000"/>
                  </a:solidFill>
                  <a:latin typeface="宋体" panose="02010600030101010101" pitchFamily="2" charset="-122"/>
                  <a:ea typeface="宋体" panose="02010600030101010101" pitchFamily="2" charset="-122"/>
                </a:rPr>
                <a:t>父</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2725" name="Rectangle 54"/>
            <p:cNvSpPr>
              <a:spLocks noChangeArrowheads="1"/>
            </p:cNvSpPr>
            <p:nvPr/>
          </p:nvSpPr>
          <p:spPr bwMode="auto">
            <a:xfrm>
              <a:off x="1705" y="304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26" name="Rectangle 55"/>
            <p:cNvSpPr>
              <a:spLocks noChangeArrowheads="1"/>
            </p:cNvSpPr>
            <p:nvPr/>
          </p:nvSpPr>
          <p:spPr bwMode="auto">
            <a:xfrm>
              <a:off x="1850" y="3056"/>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600">
                  <a:solidFill>
                    <a:srgbClr val="000000"/>
                  </a:solidFill>
                  <a:latin typeface="宋体" panose="02010600030101010101" pitchFamily="2" charset="-122"/>
                  <a:ea typeface="宋体" panose="02010600030101010101" pitchFamily="2" charset="-122"/>
                </a:rPr>
                <a:t>亲</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2727" name="Rectangle 56"/>
            <p:cNvSpPr>
              <a:spLocks noChangeArrowheads="1"/>
            </p:cNvSpPr>
            <p:nvPr/>
          </p:nvSpPr>
          <p:spPr bwMode="auto">
            <a:xfrm>
              <a:off x="1977" y="3047"/>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pSp>
          <p:nvGrpSpPr>
            <p:cNvPr id="72728" name="Group 57"/>
            <p:cNvGrpSpPr>
              <a:grpSpLocks/>
            </p:cNvGrpSpPr>
            <p:nvPr/>
          </p:nvGrpSpPr>
          <p:grpSpPr bwMode="auto">
            <a:xfrm>
              <a:off x="1796" y="2837"/>
              <a:ext cx="462" cy="564"/>
              <a:chOff x="1796" y="2837"/>
              <a:chExt cx="462" cy="564"/>
            </a:xfrm>
          </p:grpSpPr>
          <p:sp>
            <p:nvSpPr>
              <p:cNvPr id="72734" name="Freeform 58"/>
              <p:cNvSpPr>
                <a:spLocks/>
              </p:cNvSpPr>
              <p:nvPr/>
            </p:nvSpPr>
            <p:spPr bwMode="auto">
              <a:xfrm>
                <a:off x="1796" y="2847"/>
                <a:ext cx="462" cy="545"/>
              </a:xfrm>
              <a:custGeom>
                <a:avLst/>
                <a:gdLst>
                  <a:gd name="T0" fmla="*/ 18 w 462"/>
                  <a:gd name="T1" fmla="*/ 72 h 545"/>
                  <a:gd name="T2" fmla="*/ 109 w 462"/>
                  <a:gd name="T3" fmla="*/ 18 h 545"/>
                  <a:gd name="T4" fmla="*/ 154 w 462"/>
                  <a:gd name="T5" fmla="*/ 9 h 545"/>
                  <a:gd name="T6" fmla="*/ 199 w 462"/>
                  <a:gd name="T7" fmla="*/ 0 h 545"/>
                  <a:gd name="T8" fmla="*/ 254 w 462"/>
                  <a:gd name="T9" fmla="*/ 9 h 545"/>
                  <a:gd name="T10" fmla="*/ 299 w 462"/>
                  <a:gd name="T11" fmla="*/ 18 h 545"/>
                  <a:gd name="T12" fmla="*/ 344 w 462"/>
                  <a:gd name="T13" fmla="*/ 45 h 545"/>
                  <a:gd name="T14" fmla="*/ 389 w 462"/>
                  <a:gd name="T15" fmla="*/ 81 h 545"/>
                  <a:gd name="T16" fmla="*/ 444 w 462"/>
                  <a:gd name="T17" fmla="*/ 163 h 545"/>
                  <a:gd name="T18" fmla="*/ 453 w 462"/>
                  <a:gd name="T19" fmla="*/ 218 h 545"/>
                  <a:gd name="T20" fmla="*/ 462 w 462"/>
                  <a:gd name="T21" fmla="*/ 272 h 545"/>
                  <a:gd name="T22" fmla="*/ 453 w 462"/>
                  <a:gd name="T23" fmla="*/ 327 h 545"/>
                  <a:gd name="T24" fmla="*/ 444 w 462"/>
                  <a:gd name="T25" fmla="*/ 372 h 545"/>
                  <a:gd name="T26" fmla="*/ 389 w 462"/>
                  <a:gd name="T27" fmla="*/ 463 h 545"/>
                  <a:gd name="T28" fmla="*/ 344 w 462"/>
                  <a:gd name="T29" fmla="*/ 500 h 545"/>
                  <a:gd name="T30" fmla="*/ 299 w 462"/>
                  <a:gd name="T31" fmla="*/ 527 h 545"/>
                  <a:gd name="T32" fmla="*/ 254 w 462"/>
                  <a:gd name="T33" fmla="*/ 536 h 545"/>
                  <a:gd name="T34" fmla="*/ 199 w 462"/>
                  <a:gd name="T35" fmla="*/ 545 h 545"/>
                  <a:gd name="T36" fmla="*/ 145 w 462"/>
                  <a:gd name="T37" fmla="*/ 536 h 545"/>
                  <a:gd name="T38" fmla="*/ 90 w 462"/>
                  <a:gd name="T39" fmla="*/ 518 h 545"/>
                  <a:gd name="T40" fmla="*/ 45 w 462"/>
                  <a:gd name="T41" fmla="*/ 491 h 545"/>
                  <a:gd name="T42" fmla="*/ 0 w 462"/>
                  <a:gd name="T43" fmla="*/ 445 h 5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2"/>
                  <a:gd name="T67" fmla="*/ 0 h 545"/>
                  <a:gd name="T68" fmla="*/ 462 w 462"/>
                  <a:gd name="T69" fmla="*/ 545 h 5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2" h="545">
                    <a:moveTo>
                      <a:pt x="18" y="72"/>
                    </a:moveTo>
                    <a:lnTo>
                      <a:pt x="109" y="18"/>
                    </a:lnTo>
                    <a:lnTo>
                      <a:pt x="154" y="9"/>
                    </a:lnTo>
                    <a:lnTo>
                      <a:pt x="199" y="0"/>
                    </a:lnTo>
                    <a:lnTo>
                      <a:pt x="254" y="9"/>
                    </a:lnTo>
                    <a:lnTo>
                      <a:pt x="299" y="18"/>
                    </a:lnTo>
                    <a:lnTo>
                      <a:pt x="344" y="45"/>
                    </a:lnTo>
                    <a:lnTo>
                      <a:pt x="389" y="81"/>
                    </a:lnTo>
                    <a:lnTo>
                      <a:pt x="444" y="163"/>
                    </a:lnTo>
                    <a:lnTo>
                      <a:pt x="453" y="218"/>
                    </a:lnTo>
                    <a:lnTo>
                      <a:pt x="462" y="272"/>
                    </a:lnTo>
                    <a:lnTo>
                      <a:pt x="453" y="327"/>
                    </a:lnTo>
                    <a:lnTo>
                      <a:pt x="444" y="372"/>
                    </a:lnTo>
                    <a:lnTo>
                      <a:pt x="389" y="463"/>
                    </a:lnTo>
                    <a:lnTo>
                      <a:pt x="344" y="500"/>
                    </a:lnTo>
                    <a:lnTo>
                      <a:pt x="299" y="527"/>
                    </a:lnTo>
                    <a:lnTo>
                      <a:pt x="254" y="536"/>
                    </a:lnTo>
                    <a:lnTo>
                      <a:pt x="199" y="545"/>
                    </a:lnTo>
                    <a:lnTo>
                      <a:pt x="145" y="536"/>
                    </a:lnTo>
                    <a:lnTo>
                      <a:pt x="90" y="518"/>
                    </a:lnTo>
                    <a:lnTo>
                      <a:pt x="45" y="491"/>
                    </a:lnTo>
                    <a:lnTo>
                      <a:pt x="0" y="445"/>
                    </a:lnTo>
                  </a:path>
                </a:pathLst>
              </a:custGeom>
              <a:noFill/>
              <a:ln w="1435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5" name="Freeform 59"/>
              <p:cNvSpPr>
                <a:spLocks/>
              </p:cNvSpPr>
              <p:nvPr/>
            </p:nvSpPr>
            <p:spPr bwMode="auto">
              <a:xfrm>
                <a:off x="1814" y="2837"/>
                <a:ext cx="109" cy="82"/>
              </a:xfrm>
              <a:custGeom>
                <a:avLst/>
                <a:gdLst>
                  <a:gd name="T0" fmla="*/ 63 w 109"/>
                  <a:gd name="T1" fmla="*/ 0 h 82"/>
                  <a:gd name="T2" fmla="*/ 0 w 109"/>
                  <a:gd name="T3" fmla="*/ 82 h 82"/>
                  <a:gd name="T4" fmla="*/ 109 w 109"/>
                  <a:gd name="T5" fmla="*/ 82 h 82"/>
                  <a:gd name="T6" fmla="*/ 0 60000 65536"/>
                  <a:gd name="T7" fmla="*/ 0 60000 65536"/>
                  <a:gd name="T8" fmla="*/ 0 60000 65536"/>
                  <a:gd name="T9" fmla="*/ 0 w 109"/>
                  <a:gd name="T10" fmla="*/ 0 h 82"/>
                  <a:gd name="T11" fmla="*/ 109 w 109"/>
                  <a:gd name="T12" fmla="*/ 82 h 82"/>
                </a:gdLst>
                <a:ahLst/>
                <a:cxnLst>
                  <a:cxn ang="T6">
                    <a:pos x="T0" y="T1"/>
                  </a:cxn>
                  <a:cxn ang="T7">
                    <a:pos x="T2" y="T3"/>
                  </a:cxn>
                  <a:cxn ang="T8">
                    <a:pos x="T4" y="T5"/>
                  </a:cxn>
                </a:cxnLst>
                <a:rect l="T9" t="T10" r="T11" b="T12"/>
                <a:pathLst>
                  <a:path w="109" h="82">
                    <a:moveTo>
                      <a:pt x="63" y="0"/>
                    </a:moveTo>
                    <a:lnTo>
                      <a:pt x="0" y="82"/>
                    </a:lnTo>
                    <a:lnTo>
                      <a:pt x="109" y="82"/>
                    </a:lnTo>
                  </a:path>
                </a:pathLst>
              </a:custGeom>
              <a:noFill/>
              <a:ln w="1435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6" name="Freeform 60"/>
              <p:cNvSpPr>
                <a:spLocks/>
              </p:cNvSpPr>
              <p:nvPr/>
            </p:nvSpPr>
            <p:spPr bwMode="auto">
              <a:xfrm>
                <a:off x="1796" y="3301"/>
                <a:ext cx="109" cy="100"/>
              </a:xfrm>
              <a:custGeom>
                <a:avLst/>
                <a:gdLst>
                  <a:gd name="T0" fmla="*/ 109 w 109"/>
                  <a:gd name="T1" fmla="*/ 27 h 100"/>
                  <a:gd name="T2" fmla="*/ 0 w 109"/>
                  <a:gd name="T3" fmla="*/ 0 h 100"/>
                  <a:gd name="T4" fmla="*/ 36 w 109"/>
                  <a:gd name="T5" fmla="*/ 100 h 100"/>
                  <a:gd name="T6" fmla="*/ 0 60000 65536"/>
                  <a:gd name="T7" fmla="*/ 0 60000 65536"/>
                  <a:gd name="T8" fmla="*/ 0 60000 65536"/>
                  <a:gd name="T9" fmla="*/ 0 w 109"/>
                  <a:gd name="T10" fmla="*/ 0 h 100"/>
                  <a:gd name="T11" fmla="*/ 109 w 109"/>
                  <a:gd name="T12" fmla="*/ 100 h 100"/>
                </a:gdLst>
                <a:ahLst/>
                <a:cxnLst>
                  <a:cxn ang="T6">
                    <a:pos x="T0" y="T1"/>
                  </a:cxn>
                  <a:cxn ang="T7">
                    <a:pos x="T2" y="T3"/>
                  </a:cxn>
                  <a:cxn ang="T8">
                    <a:pos x="T4" y="T5"/>
                  </a:cxn>
                </a:cxnLst>
                <a:rect l="T9" t="T10" r="T11" b="T12"/>
                <a:pathLst>
                  <a:path w="109" h="100">
                    <a:moveTo>
                      <a:pt x="109" y="27"/>
                    </a:moveTo>
                    <a:lnTo>
                      <a:pt x="0" y="0"/>
                    </a:lnTo>
                    <a:lnTo>
                      <a:pt x="36" y="100"/>
                    </a:lnTo>
                  </a:path>
                </a:pathLst>
              </a:custGeom>
              <a:noFill/>
              <a:ln w="1435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2729" name="Rectangle 61"/>
            <p:cNvSpPr>
              <a:spLocks noChangeArrowheads="1"/>
            </p:cNvSpPr>
            <p:nvPr/>
          </p:nvSpPr>
          <p:spPr bwMode="auto">
            <a:xfrm>
              <a:off x="2846" y="2947"/>
              <a:ext cx="201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30" name="Rectangle 62"/>
            <p:cNvSpPr>
              <a:spLocks noChangeArrowheads="1"/>
            </p:cNvSpPr>
            <p:nvPr/>
          </p:nvSpPr>
          <p:spPr bwMode="auto">
            <a:xfrm>
              <a:off x="2846" y="2974"/>
              <a:ext cx="19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latin typeface="Arial" panose="020B0604020202020204" pitchFamily="34" charset="0"/>
                  <a:ea typeface="宋体" panose="02010600030101010101" pitchFamily="2" charset="-122"/>
                </a:rPr>
                <a:t>·</a:t>
              </a:r>
              <a:r>
                <a:rPr kumimoji="1" lang="zh-CN" altLang="en-US" sz="1600">
                  <a:latin typeface="宋体" panose="02010600030101010101" pitchFamily="2" charset="-122"/>
                  <a:ea typeface="宋体" panose="02010600030101010101" pitchFamily="2" charset="-122"/>
                </a:rPr>
                <a:t>一个父亲有多个已为人父的儿子；</a:t>
              </a:r>
              <a:endParaRPr kumimoji="1" lang="zh-CN" altLang="en-US" sz="2000" b="1" i="1">
                <a:latin typeface="Times New Roman" panose="02020603050405020304" pitchFamily="18" charset="0"/>
                <a:ea typeface="黑体" panose="02010609060101010101" pitchFamily="49" charset="-122"/>
              </a:endParaRPr>
            </a:p>
          </p:txBody>
        </p:sp>
        <p:sp>
          <p:nvSpPr>
            <p:cNvPr id="72731" name="Rectangle 63"/>
            <p:cNvSpPr>
              <a:spLocks noChangeArrowheads="1"/>
            </p:cNvSpPr>
            <p:nvPr/>
          </p:nvSpPr>
          <p:spPr bwMode="auto">
            <a:xfrm>
              <a:off x="4848" y="2965"/>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2732" name="Rectangle 64"/>
            <p:cNvSpPr>
              <a:spLocks noChangeArrowheads="1"/>
            </p:cNvSpPr>
            <p:nvPr/>
          </p:nvSpPr>
          <p:spPr bwMode="auto">
            <a:xfrm>
              <a:off x="2846" y="3165"/>
              <a:ext cx="172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latin typeface="Arial" panose="020B0604020202020204" pitchFamily="34" charset="0"/>
                  <a:ea typeface="宋体" panose="02010600030101010101" pitchFamily="2" charset="-122"/>
                </a:rPr>
                <a:t>·</a:t>
              </a:r>
              <a:r>
                <a:rPr kumimoji="1" lang="zh-CN" altLang="en-US" sz="1600">
                  <a:latin typeface="宋体" panose="02010600030101010101" pitchFamily="2" charset="-122"/>
                  <a:ea typeface="宋体" panose="02010600030101010101" pitchFamily="2" charset="-122"/>
                </a:rPr>
                <a:t>已为人父的儿子只一个父亲。</a:t>
              </a:r>
            </a:p>
          </p:txBody>
        </p:sp>
        <p:sp>
          <p:nvSpPr>
            <p:cNvPr id="72733" name="Rectangle 65"/>
            <p:cNvSpPr>
              <a:spLocks noChangeArrowheads="1"/>
            </p:cNvSpPr>
            <p:nvPr/>
          </p:nvSpPr>
          <p:spPr bwMode="auto">
            <a:xfrm>
              <a:off x="2736" y="3120"/>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6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pSp>
      <p:sp>
        <p:nvSpPr>
          <p:cNvPr id="72712" name="AutoShape 66">
            <a:hlinkClick r:id="rId2" action="ppaction://hlinksldjump" highlightClick="1">
              <a:snd r:embed="rId3" name="projctor.wav"/>
            </a:hlinkClick>
          </p:cNvPr>
          <p:cNvSpPr>
            <a:spLocks noChangeArrowheads="1"/>
          </p:cNvSpPr>
          <p:nvPr/>
        </p:nvSpPr>
        <p:spPr bwMode="auto">
          <a:xfrm>
            <a:off x="8915400" y="5791200"/>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2713" name="Rectangle 67"/>
          <p:cNvSpPr>
            <a:spLocks noChangeArrowheads="1"/>
          </p:cNvSpPr>
          <p:nvPr/>
        </p:nvSpPr>
        <p:spPr bwMode="auto">
          <a:xfrm>
            <a:off x="4262438" y="283845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5400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1005468" y="334537"/>
            <a:ext cx="7772400" cy="838200"/>
          </a:xfrm>
        </p:spPr>
        <p:txBody>
          <a:bodyPr vert="horz" lIns="91440" tIns="45720" rIns="91440" bIns="45720" rtlCol="0" anchor="ctr">
            <a:normAutofit/>
          </a:bodyPr>
          <a:lstStyle/>
          <a:p>
            <a:r>
              <a:rPr lang="zh-CN" altLang="en-US" sz="3200" dirty="0"/>
              <a:t>学习方法</a:t>
            </a:r>
          </a:p>
        </p:txBody>
      </p:sp>
      <p:sp>
        <p:nvSpPr>
          <p:cNvPr id="10243" name="Rectangle 1027"/>
          <p:cNvSpPr>
            <a:spLocks noGrp="1" noChangeArrowheads="1"/>
          </p:cNvSpPr>
          <p:nvPr>
            <p:ph idx="1"/>
          </p:nvPr>
        </p:nvSpPr>
        <p:spPr bwMode="auto">
          <a:xfrm>
            <a:off x="1005468" y="1591449"/>
            <a:ext cx="9067800" cy="4351338"/>
          </a:xfrm>
        </p:spPr>
        <p:txBody>
          <a:bodyPr wrap="square" numCol="1" anchor="t" anchorCtr="0" compatLnSpc="1">
            <a:prstTxWarp prst="textNoShape">
              <a:avLst/>
            </a:prstTxWarp>
          </a:bodyPr>
          <a:lstStyle/>
          <a:p>
            <a:r>
              <a:rPr lang="zh-CN" altLang="en-US" dirty="0" smtClean="0">
                <a:solidFill>
                  <a:srgbClr val="000000"/>
                </a:solidFill>
                <a:latin typeface="宋体" panose="02010600030101010101" pitchFamily="2" charset="-122"/>
              </a:rPr>
              <a:t>理论联系实际，勤于动手</a:t>
            </a:r>
            <a:r>
              <a:rPr lang="zh-CN" altLang="en-US" dirty="0" smtClean="0"/>
              <a:t> </a:t>
            </a:r>
          </a:p>
          <a:p>
            <a:r>
              <a:rPr lang="zh-CN" altLang="en-US" dirty="0" smtClean="0">
                <a:solidFill>
                  <a:srgbClr val="000000"/>
                </a:solidFill>
                <a:latin typeface="宋体" panose="02010600030101010101" pitchFamily="2" charset="-122"/>
              </a:rPr>
              <a:t>学会举一反三</a:t>
            </a:r>
            <a:r>
              <a:rPr lang="zh-CN" altLang="en-US" dirty="0" smtClean="0"/>
              <a:t> </a:t>
            </a:r>
          </a:p>
          <a:p>
            <a:r>
              <a:rPr lang="zh-CN" altLang="en-US" dirty="0" smtClean="0">
                <a:solidFill>
                  <a:srgbClr val="000000"/>
                </a:solidFill>
                <a:latin typeface="宋体" panose="02010600030101010101" pitchFamily="2" charset="-122"/>
              </a:rPr>
              <a:t>系统思考</a:t>
            </a:r>
            <a:r>
              <a:rPr lang="zh-CN" altLang="en-US" dirty="0" smtClean="0"/>
              <a:t> </a:t>
            </a:r>
          </a:p>
          <a:p>
            <a:r>
              <a:rPr lang="zh-CN" altLang="en-US" dirty="0" smtClean="0">
                <a:solidFill>
                  <a:srgbClr val="000000"/>
                </a:solidFill>
                <a:latin typeface="宋体" panose="02010600030101010101" pitchFamily="2" charset="-122"/>
              </a:rPr>
              <a:t>团队精神，合作，讨论</a:t>
            </a:r>
            <a:r>
              <a:rPr lang="zh-CN" altLang="en-US" dirty="0" smtClean="0"/>
              <a:t> </a:t>
            </a:r>
          </a:p>
          <a:p>
            <a:endParaRPr lang="en-US" altLang="zh-CN" dirty="0" smtClean="0"/>
          </a:p>
        </p:txBody>
      </p:sp>
    </p:spTree>
    <p:extLst>
      <p:ext uri="{BB962C8B-B14F-4D97-AF65-F5344CB8AC3E}">
        <p14:creationId xmlns:p14="http://schemas.microsoft.com/office/powerpoint/2010/main" val="32038357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527051"/>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3731"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None/>
            </a:pPr>
            <a:r>
              <a:rPr lang="en-US" altLang="zh-CN" sz="2000" b="1" dirty="0" smtClean="0"/>
              <a:t>d</a:t>
            </a:r>
            <a:r>
              <a:rPr lang="zh-CN" altLang="en-US" sz="2000" b="1" dirty="0" smtClean="0"/>
              <a:t>：复杂环网</a:t>
            </a:r>
          </a:p>
          <a:p>
            <a:pPr algn="just">
              <a:buFont typeface="Wingdings" panose="05000000000000000000" pitchFamily="2" charset="2"/>
              <a:buNone/>
            </a:pPr>
            <a:endParaRPr lang="zh-CN" altLang="en-US" sz="2000" b="1" dirty="0" smtClean="0"/>
          </a:p>
          <a:p>
            <a:pPr algn="just">
              <a:buFont typeface="Wingdings" panose="05000000000000000000" pitchFamily="2" charset="2"/>
              <a:buNone/>
            </a:pPr>
            <a:endParaRPr lang="zh-CN" altLang="en-US" sz="2000" b="1" dirty="0" smtClean="0"/>
          </a:p>
          <a:p>
            <a:pPr algn="just">
              <a:buFont typeface="Wingdings" panose="05000000000000000000" pitchFamily="2" charset="2"/>
              <a:buNone/>
            </a:pPr>
            <a:endParaRPr lang="zh-CN" altLang="en-US" sz="2000" b="1" dirty="0" smtClean="0"/>
          </a:p>
          <a:p>
            <a:pPr algn="just">
              <a:buFont typeface="Wingdings" panose="05000000000000000000" pitchFamily="2" charset="2"/>
              <a:buNone/>
            </a:pPr>
            <a:endParaRPr lang="zh-CN" altLang="en-US" sz="2000" b="1" dirty="0" smtClean="0"/>
          </a:p>
          <a:p>
            <a:pPr algn="just">
              <a:buFont typeface="Wingdings" panose="05000000000000000000" pitchFamily="2" charset="2"/>
              <a:buNone/>
            </a:pPr>
            <a:r>
              <a:rPr lang="en-US" altLang="zh-CN" sz="2000" b="1" dirty="0" smtClean="0"/>
              <a:t>e</a:t>
            </a:r>
            <a:r>
              <a:rPr lang="zh-CN" altLang="en-US" sz="2000" b="1" dirty="0" smtClean="0"/>
              <a:t>：多种联系</a:t>
            </a:r>
          </a:p>
          <a:p>
            <a:pPr algn="just">
              <a:buFont typeface="Wingdings" panose="05000000000000000000" pitchFamily="2" charset="2"/>
              <a:buNone/>
            </a:pPr>
            <a:r>
              <a:rPr lang="zh-CN" altLang="en-US" sz="2000" b="1" dirty="0" smtClean="0"/>
              <a:t> </a:t>
            </a:r>
            <a:endParaRPr lang="zh-CN" altLang="en-US" sz="2000" b="1" dirty="0" smtClean="0">
              <a:ea typeface="黑体" panose="02010609060101010101" pitchFamily="49" charset="-122"/>
            </a:endParaRPr>
          </a:p>
          <a:p>
            <a:pPr>
              <a:buFont typeface="Wingdings" panose="05000000000000000000" pitchFamily="2" charset="2"/>
              <a:buNone/>
            </a:pPr>
            <a:endParaRPr lang="en-US" altLang="zh-CN" sz="2000" b="1" dirty="0" smtClean="0"/>
          </a:p>
        </p:txBody>
      </p:sp>
      <p:sp>
        <p:nvSpPr>
          <p:cNvPr id="73732" name="Rectangle 4"/>
          <p:cNvSpPr>
            <a:spLocks noChangeArrowheads="1"/>
          </p:cNvSpPr>
          <p:nvPr/>
        </p:nvSpPr>
        <p:spPr bwMode="auto">
          <a:xfrm>
            <a:off x="3657600" y="2089150"/>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33" name="Rectangle 5"/>
          <p:cNvSpPr>
            <a:spLocks noChangeArrowheads="1"/>
          </p:cNvSpPr>
          <p:nvPr/>
        </p:nvSpPr>
        <p:spPr bwMode="auto">
          <a:xfrm>
            <a:off x="4297363" y="2944813"/>
            <a:ext cx="825500" cy="407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3734" name="Rectangle 6"/>
          <p:cNvSpPr>
            <a:spLocks noChangeArrowheads="1"/>
          </p:cNvSpPr>
          <p:nvPr/>
        </p:nvSpPr>
        <p:spPr bwMode="auto">
          <a:xfrm>
            <a:off x="4452938" y="3028950"/>
            <a:ext cx="76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n</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35" name="Rectangle 7"/>
          <p:cNvSpPr>
            <a:spLocks noChangeArrowheads="1"/>
          </p:cNvSpPr>
          <p:nvPr/>
        </p:nvSpPr>
        <p:spPr bwMode="auto">
          <a:xfrm>
            <a:off x="4560888" y="3028950"/>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36" name="Rectangle 8"/>
          <p:cNvSpPr>
            <a:spLocks noChangeArrowheads="1"/>
          </p:cNvSpPr>
          <p:nvPr/>
        </p:nvSpPr>
        <p:spPr bwMode="auto">
          <a:xfrm>
            <a:off x="4249738" y="2057400"/>
            <a:ext cx="8255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3737" name="Rectangle 9"/>
          <p:cNvSpPr>
            <a:spLocks noChangeArrowheads="1"/>
          </p:cNvSpPr>
          <p:nvPr/>
        </p:nvSpPr>
        <p:spPr bwMode="auto">
          <a:xfrm>
            <a:off x="4405313" y="2141538"/>
            <a:ext cx="12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m</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38" name="Rectangle 10"/>
          <p:cNvSpPr>
            <a:spLocks noChangeArrowheads="1"/>
          </p:cNvSpPr>
          <p:nvPr/>
        </p:nvSpPr>
        <p:spPr bwMode="auto">
          <a:xfrm>
            <a:off x="4576763" y="2141538"/>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39" name="Rectangle 11"/>
          <p:cNvSpPr>
            <a:spLocks noChangeArrowheads="1"/>
          </p:cNvSpPr>
          <p:nvPr/>
        </p:nvSpPr>
        <p:spPr bwMode="auto">
          <a:xfrm>
            <a:off x="4889500" y="2319338"/>
            <a:ext cx="544513" cy="741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3740" name="Rectangle 12"/>
          <p:cNvSpPr>
            <a:spLocks noChangeArrowheads="1"/>
          </p:cNvSpPr>
          <p:nvPr/>
        </p:nvSpPr>
        <p:spPr bwMode="auto">
          <a:xfrm rot="5400000">
            <a:off x="5102225" y="2354263"/>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41" name="Rectangle 13"/>
          <p:cNvSpPr>
            <a:spLocks noChangeArrowheads="1"/>
          </p:cNvSpPr>
          <p:nvPr/>
        </p:nvSpPr>
        <p:spPr bwMode="auto">
          <a:xfrm rot="5400000">
            <a:off x="5065713" y="254000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200">
                <a:solidFill>
                  <a:srgbClr val="000000"/>
                </a:solidFill>
                <a:latin typeface="宋体" panose="02010600030101010101" pitchFamily="2" charset="-122"/>
                <a:ea typeface="宋体" panose="02010600030101010101" pitchFamily="2" charset="-122"/>
              </a:rPr>
              <a:t>子</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3742" name="Rectangle 14"/>
          <p:cNvSpPr>
            <a:spLocks noChangeArrowheads="1"/>
          </p:cNvSpPr>
          <p:nvPr/>
        </p:nvSpPr>
        <p:spPr bwMode="auto">
          <a:xfrm rot="5400000">
            <a:off x="5102225" y="2584450"/>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43" name="Rectangle 15"/>
          <p:cNvSpPr>
            <a:spLocks noChangeArrowheads="1"/>
          </p:cNvSpPr>
          <p:nvPr/>
        </p:nvSpPr>
        <p:spPr bwMode="auto">
          <a:xfrm rot="5400000">
            <a:off x="5065713" y="2770188"/>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200">
                <a:solidFill>
                  <a:srgbClr val="000000"/>
                </a:solidFill>
                <a:latin typeface="宋体" panose="02010600030101010101" pitchFamily="2" charset="-122"/>
                <a:ea typeface="宋体" panose="02010600030101010101" pitchFamily="2" charset="-122"/>
              </a:rPr>
              <a:t>女</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3744" name="Rectangle 16"/>
          <p:cNvSpPr>
            <a:spLocks noChangeArrowheads="1"/>
          </p:cNvSpPr>
          <p:nvPr/>
        </p:nvSpPr>
        <p:spPr bwMode="auto">
          <a:xfrm rot="5400000">
            <a:off x="5102225" y="2814638"/>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45" name="Rectangle 17"/>
          <p:cNvSpPr>
            <a:spLocks noChangeArrowheads="1"/>
          </p:cNvSpPr>
          <p:nvPr/>
        </p:nvSpPr>
        <p:spPr bwMode="auto">
          <a:xfrm>
            <a:off x="3657600" y="2517775"/>
            <a:ext cx="1154113" cy="323850"/>
          </a:xfrm>
          <a:prstGeom prst="rect">
            <a:avLst/>
          </a:prstGeom>
          <a:solidFill>
            <a:srgbClr val="FFFFFF"/>
          </a:solidFill>
          <a:ln w="15875">
            <a:solidFill>
              <a:srgbClr val="00000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3746" name="Rectangle 18"/>
          <p:cNvSpPr>
            <a:spLocks noChangeArrowheads="1"/>
          </p:cNvSpPr>
          <p:nvPr/>
        </p:nvSpPr>
        <p:spPr bwMode="auto">
          <a:xfrm>
            <a:off x="3875088" y="2600325"/>
            <a:ext cx="153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200">
                <a:solidFill>
                  <a:srgbClr val="000000"/>
                </a:solidFill>
                <a:latin typeface="宋体" panose="02010600030101010101" pitchFamily="2" charset="-122"/>
                <a:ea typeface="宋体" panose="02010600030101010101" pitchFamily="2" charset="-122"/>
              </a:rPr>
              <a:t>子</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3747" name="Rectangle 19"/>
          <p:cNvSpPr>
            <a:spLocks noChangeArrowheads="1"/>
          </p:cNvSpPr>
          <p:nvPr/>
        </p:nvSpPr>
        <p:spPr bwMode="auto">
          <a:xfrm>
            <a:off x="4094163" y="2590800"/>
            <a:ext cx="76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48" name="Rectangle 20"/>
          <p:cNvSpPr>
            <a:spLocks noChangeArrowheads="1"/>
          </p:cNvSpPr>
          <p:nvPr/>
        </p:nvSpPr>
        <p:spPr bwMode="auto">
          <a:xfrm>
            <a:off x="4343400" y="2600325"/>
            <a:ext cx="153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1200">
                <a:solidFill>
                  <a:srgbClr val="000000"/>
                </a:solidFill>
                <a:latin typeface="宋体" panose="02010600030101010101" pitchFamily="2" charset="-122"/>
                <a:ea typeface="宋体" panose="02010600030101010101" pitchFamily="2" charset="-122"/>
              </a:rPr>
              <a:t>女</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3749" name="Rectangle 21"/>
          <p:cNvSpPr>
            <a:spLocks noChangeArrowheads="1"/>
          </p:cNvSpPr>
          <p:nvPr/>
        </p:nvSpPr>
        <p:spPr bwMode="auto">
          <a:xfrm>
            <a:off x="4560888" y="2590800"/>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pSp>
        <p:nvGrpSpPr>
          <p:cNvPr id="73750" name="Group 22"/>
          <p:cNvGrpSpPr>
            <a:grpSpLocks/>
          </p:cNvGrpSpPr>
          <p:nvPr/>
        </p:nvGrpSpPr>
        <p:grpSpPr bwMode="auto">
          <a:xfrm>
            <a:off x="4187825" y="2339975"/>
            <a:ext cx="795338" cy="647700"/>
            <a:chOff x="1678" y="1474"/>
            <a:chExt cx="501" cy="408"/>
          </a:xfrm>
        </p:grpSpPr>
        <p:sp>
          <p:nvSpPr>
            <p:cNvPr id="73759" name="Freeform 23"/>
            <p:cNvSpPr>
              <a:spLocks/>
            </p:cNvSpPr>
            <p:nvPr/>
          </p:nvSpPr>
          <p:spPr bwMode="auto">
            <a:xfrm>
              <a:off x="1678" y="1480"/>
              <a:ext cx="501" cy="395"/>
            </a:xfrm>
            <a:custGeom>
              <a:avLst/>
              <a:gdLst>
                <a:gd name="T0" fmla="*/ 19 w 501"/>
                <a:gd name="T1" fmla="*/ 53 h 395"/>
                <a:gd name="T2" fmla="*/ 118 w 501"/>
                <a:gd name="T3" fmla="*/ 13 h 395"/>
                <a:gd name="T4" fmla="*/ 167 w 501"/>
                <a:gd name="T5" fmla="*/ 7 h 395"/>
                <a:gd name="T6" fmla="*/ 216 w 501"/>
                <a:gd name="T7" fmla="*/ 0 h 395"/>
                <a:gd name="T8" fmla="*/ 275 w 501"/>
                <a:gd name="T9" fmla="*/ 7 h 395"/>
                <a:gd name="T10" fmla="*/ 324 w 501"/>
                <a:gd name="T11" fmla="*/ 13 h 395"/>
                <a:gd name="T12" fmla="*/ 373 w 501"/>
                <a:gd name="T13" fmla="*/ 33 h 395"/>
                <a:gd name="T14" fmla="*/ 422 w 501"/>
                <a:gd name="T15" fmla="*/ 59 h 395"/>
                <a:gd name="T16" fmla="*/ 481 w 501"/>
                <a:gd name="T17" fmla="*/ 119 h 395"/>
                <a:gd name="T18" fmla="*/ 491 w 501"/>
                <a:gd name="T19" fmla="*/ 158 h 395"/>
                <a:gd name="T20" fmla="*/ 501 w 501"/>
                <a:gd name="T21" fmla="*/ 198 h 395"/>
                <a:gd name="T22" fmla="*/ 491 w 501"/>
                <a:gd name="T23" fmla="*/ 237 h 395"/>
                <a:gd name="T24" fmla="*/ 481 w 501"/>
                <a:gd name="T25" fmla="*/ 270 h 395"/>
                <a:gd name="T26" fmla="*/ 422 w 501"/>
                <a:gd name="T27" fmla="*/ 336 h 395"/>
                <a:gd name="T28" fmla="*/ 373 w 501"/>
                <a:gd name="T29" fmla="*/ 362 h 395"/>
                <a:gd name="T30" fmla="*/ 324 w 501"/>
                <a:gd name="T31" fmla="*/ 382 h 395"/>
                <a:gd name="T32" fmla="*/ 275 w 501"/>
                <a:gd name="T33" fmla="*/ 389 h 395"/>
                <a:gd name="T34" fmla="*/ 216 w 501"/>
                <a:gd name="T35" fmla="*/ 395 h 395"/>
                <a:gd name="T36" fmla="*/ 157 w 501"/>
                <a:gd name="T37" fmla="*/ 389 h 395"/>
                <a:gd name="T38" fmla="*/ 98 w 501"/>
                <a:gd name="T39" fmla="*/ 375 h 395"/>
                <a:gd name="T40" fmla="*/ 49 w 501"/>
                <a:gd name="T41" fmla="*/ 356 h 395"/>
                <a:gd name="T42" fmla="*/ 0 w 501"/>
                <a:gd name="T43" fmla="*/ 323 h 3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1"/>
                <a:gd name="T67" fmla="*/ 0 h 395"/>
                <a:gd name="T68" fmla="*/ 501 w 501"/>
                <a:gd name="T69" fmla="*/ 395 h 3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1" h="395">
                  <a:moveTo>
                    <a:pt x="19" y="53"/>
                  </a:moveTo>
                  <a:lnTo>
                    <a:pt x="118" y="13"/>
                  </a:lnTo>
                  <a:lnTo>
                    <a:pt x="167" y="7"/>
                  </a:lnTo>
                  <a:lnTo>
                    <a:pt x="216" y="0"/>
                  </a:lnTo>
                  <a:lnTo>
                    <a:pt x="275" y="7"/>
                  </a:lnTo>
                  <a:lnTo>
                    <a:pt x="324" y="13"/>
                  </a:lnTo>
                  <a:lnTo>
                    <a:pt x="373" y="33"/>
                  </a:lnTo>
                  <a:lnTo>
                    <a:pt x="422" y="59"/>
                  </a:lnTo>
                  <a:lnTo>
                    <a:pt x="481" y="119"/>
                  </a:lnTo>
                  <a:lnTo>
                    <a:pt x="491" y="158"/>
                  </a:lnTo>
                  <a:lnTo>
                    <a:pt x="501" y="198"/>
                  </a:lnTo>
                  <a:lnTo>
                    <a:pt x="491" y="237"/>
                  </a:lnTo>
                  <a:lnTo>
                    <a:pt x="481" y="270"/>
                  </a:lnTo>
                  <a:lnTo>
                    <a:pt x="422" y="336"/>
                  </a:lnTo>
                  <a:lnTo>
                    <a:pt x="373" y="362"/>
                  </a:lnTo>
                  <a:lnTo>
                    <a:pt x="324" y="382"/>
                  </a:lnTo>
                  <a:lnTo>
                    <a:pt x="275" y="389"/>
                  </a:lnTo>
                  <a:lnTo>
                    <a:pt x="216" y="395"/>
                  </a:lnTo>
                  <a:lnTo>
                    <a:pt x="157" y="389"/>
                  </a:lnTo>
                  <a:lnTo>
                    <a:pt x="98" y="375"/>
                  </a:lnTo>
                  <a:lnTo>
                    <a:pt x="49" y="356"/>
                  </a:lnTo>
                  <a:lnTo>
                    <a:pt x="0" y="32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0" name="Freeform 24"/>
            <p:cNvSpPr>
              <a:spLocks/>
            </p:cNvSpPr>
            <p:nvPr/>
          </p:nvSpPr>
          <p:spPr bwMode="auto">
            <a:xfrm>
              <a:off x="1697" y="1474"/>
              <a:ext cx="118" cy="59"/>
            </a:xfrm>
            <a:custGeom>
              <a:avLst/>
              <a:gdLst>
                <a:gd name="T0" fmla="*/ 69 w 118"/>
                <a:gd name="T1" fmla="*/ 0 h 59"/>
                <a:gd name="T2" fmla="*/ 0 w 118"/>
                <a:gd name="T3" fmla="*/ 59 h 59"/>
                <a:gd name="T4" fmla="*/ 118 w 118"/>
                <a:gd name="T5" fmla="*/ 59 h 59"/>
                <a:gd name="T6" fmla="*/ 0 60000 65536"/>
                <a:gd name="T7" fmla="*/ 0 60000 65536"/>
                <a:gd name="T8" fmla="*/ 0 60000 65536"/>
                <a:gd name="T9" fmla="*/ 0 w 118"/>
                <a:gd name="T10" fmla="*/ 0 h 59"/>
                <a:gd name="T11" fmla="*/ 118 w 118"/>
                <a:gd name="T12" fmla="*/ 59 h 59"/>
              </a:gdLst>
              <a:ahLst/>
              <a:cxnLst>
                <a:cxn ang="T6">
                  <a:pos x="T0" y="T1"/>
                </a:cxn>
                <a:cxn ang="T7">
                  <a:pos x="T2" y="T3"/>
                </a:cxn>
                <a:cxn ang="T8">
                  <a:pos x="T4" y="T5"/>
                </a:cxn>
              </a:cxnLst>
              <a:rect l="T9" t="T10" r="T11" b="T12"/>
              <a:pathLst>
                <a:path w="118" h="59">
                  <a:moveTo>
                    <a:pt x="69" y="0"/>
                  </a:moveTo>
                  <a:lnTo>
                    <a:pt x="0" y="59"/>
                  </a:lnTo>
                  <a:lnTo>
                    <a:pt x="118" y="5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1" name="Freeform 25"/>
            <p:cNvSpPr>
              <a:spLocks/>
            </p:cNvSpPr>
            <p:nvPr/>
          </p:nvSpPr>
          <p:spPr bwMode="auto">
            <a:xfrm>
              <a:off x="1678" y="1809"/>
              <a:ext cx="118" cy="73"/>
            </a:xfrm>
            <a:custGeom>
              <a:avLst/>
              <a:gdLst>
                <a:gd name="T0" fmla="*/ 118 w 118"/>
                <a:gd name="T1" fmla="*/ 20 h 73"/>
                <a:gd name="T2" fmla="*/ 0 w 118"/>
                <a:gd name="T3" fmla="*/ 0 h 73"/>
                <a:gd name="T4" fmla="*/ 39 w 118"/>
                <a:gd name="T5" fmla="*/ 73 h 73"/>
                <a:gd name="T6" fmla="*/ 0 60000 65536"/>
                <a:gd name="T7" fmla="*/ 0 60000 65536"/>
                <a:gd name="T8" fmla="*/ 0 60000 65536"/>
                <a:gd name="T9" fmla="*/ 0 w 118"/>
                <a:gd name="T10" fmla="*/ 0 h 73"/>
                <a:gd name="T11" fmla="*/ 118 w 118"/>
                <a:gd name="T12" fmla="*/ 73 h 73"/>
              </a:gdLst>
              <a:ahLst/>
              <a:cxnLst>
                <a:cxn ang="T6">
                  <a:pos x="T0" y="T1"/>
                </a:cxn>
                <a:cxn ang="T7">
                  <a:pos x="T2" y="T3"/>
                </a:cxn>
                <a:cxn ang="T8">
                  <a:pos x="T4" y="T5"/>
                </a:cxn>
              </a:cxnLst>
              <a:rect l="T9" t="T10" r="T11" b="T12"/>
              <a:pathLst>
                <a:path w="118" h="73">
                  <a:moveTo>
                    <a:pt x="118" y="20"/>
                  </a:moveTo>
                  <a:lnTo>
                    <a:pt x="0" y="0"/>
                  </a:lnTo>
                  <a:lnTo>
                    <a:pt x="39" y="7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3751" name="Rectangle 26"/>
          <p:cNvSpPr>
            <a:spLocks noChangeArrowheads="1"/>
          </p:cNvSpPr>
          <p:nvPr/>
        </p:nvSpPr>
        <p:spPr bwMode="auto">
          <a:xfrm>
            <a:off x="5653088" y="2454275"/>
            <a:ext cx="35067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3752" name="Rectangle 27"/>
          <p:cNvSpPr>
            <a:spLocks noChangeArrowheads="1"/>
          </p:cNvSpPr>
          <p:nvPr/>
        </p:nvSpPr>
        <p:spPr bwMode="auto">
          <a:xfrm>
            <a:off x="5653088" y="2286000"/>
            <a:ext cx="18208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latin typeface="Arial" panose="020B0604020202020204" pitchFamily="34" charset="0"/>
                <a:ea typeface="宋体" panose="02010600030101010101" pitchFamily="2" charset="-122"/>
              </a:rPr>
              <a:t>·</a:t>
            </a:r>
            <a:r>
              <a:rPr kumimoji="1" lang="zh-CN" altLang="en-US" sz="1400">
                <a:latin typeface="宋体" panose="02010600030101010101" pitchFamily="2" charset="-122"/>
                <a:ea typeface="宋体" panose="02010600030101010101" pitchFamily="2" charset="-122"/>
              </a:rPr>
              <a:t>每个子女可多个子女</a:t>
            </a:r>
            <a:r>
              <a:rPr kumimoji="1" lang="zh-CN" altLang="en-US" sz="1200">
                <a:solidFill>
                  <a:srgbClr val="000000"/>
                </a:solidFill>
                <a:latin typeface="宋体" panose="02010600030101010101" pitchFamily="2" charset="-122"/>
                <a:ea typeface="宋体" panose="02010600030101010101" pitchFamily="2" charset="-122"/>
              </a:rPr>
              <a:t>；</a:t>
            </a:r>
            <a:endParaRPr kumimoji="1" lang="zh-CN" altLang="en-US" sz="2000" b="1" i="1">
              <a:solidFill>
                <a:srgbClr val="0000FF"/>
              </a:solidFill>
              <a:latin typeface="Times New Roman" panose="02020603050405020304" pitchFamily="18" charset="0"/>
              <a:ea typeface="黑体" panose="02010609060101010101" pitchFamily="49" charset="-122"/>
            </a:endParaRPr>
          </a:p>
        </p:txBody>
      </p:sp>
      <p:sp>
        <p:nvSpPr>
          <p:cNvPr id="73753" name="Rectangle 28"/>
          <p:cNvSpPr>
            <a:spLocks noChangeArrowheads="1"/>
          </p:cNvSpPr>
          <p:nvPr/>
        </p:nvSpPr>
        <p:spPr bwMode="auto">
          <a:xfrm>
            <a:off x="8053388" y="2474913"/>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sp>
        <p:nvSpPr>
          <p:cNvPr id="73754" name="Rectangle 29"/>
          <p:cNvSpPr>
            <a:spLocks noChangeArrowheads="1"/>
          </p:cNvSpPr>
          <p:nvPr/>
        </p:nvSpPr>
        <p:spPr bwMode="auto">
          <a:xfrm>
            <a:off x="5653088" y="2590800"/>
            <a:ext cx="2752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400">
                <a:latin typeface="Arial" panose="020B0604020202020204" pitchFamily="34" charset="0"/>
                <a:ea typeface="宋体" panose="02010600030101010101" pitchFamily="2" charset="-122"/>
              </a:rPr>
              <a:t>·</a:t>
            </a:r>
            <a:r>
              <a:rPr kumimoji="1" lang="zh-CN" altLang="en-US" sz="1400">
                <a:latin typeface="宋体" panose="02010600030101010101" pitchFamily="2" charset="-122"/>
                <a:ea typeface="宋体" panose="02010600030101010101" pitchFamily="2" charset="-122"/>
              </a:rPr>
              <a:t>每个为人子女者又可有多个子女。</a:t>
            </a:r>
            <a:endParaRPr kumimoji="1" lang="zh-CN" altLang="en-US" sz="1400" b="1" i="1">
              <a:latin typeface="Times New Roman" panose="02020603050405020304" pitchFamily="18" charset="0"/>
              <a:ea typeface="黑体" panose="02010609060101010101" pitchFamily="49" charset="-122"/>
            </a:endParaRPr>
          </a:p>
        </p:txBody>
      </p:sp>
      <p:sp>
        <p:nvSpPr>
          <p:cNvPr id="73755" name="Rectangle 30"/>
          <p:cNvSpPr>
            <a:spLocks noChangeArrowheads="1"/>
          </p:cNvSpPr>
          <p:nvPr/>
        </p:nvSpPr>
        <p:spPr bwMode="auto">
          <a:xfrm>
            <a:off x="9144000" y="2693988"/>
            <a:ext cx="38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1200">
                <a:solidFill>
                  <a:srgbClr val="000000"/>
                </a:solidFill>
                <a:latin typeface="Times New Roman" panose="02020603050405020304" pitchFamily="18" charset="0"/>
                <a:ea typeface="黑体" panose="02010609060101010101" pitchFamily="49" charset="-122"/>
              </a:rPr>
              <a:t> </a:t>
            </a:r>
            <a:endParaRPr kumimoji="1" lang="en-US" altLang="zh-CN" sz="2000" b="1" i="1">
              <a:solidFill>
                <a:srgbClr val="0000FF"/>
              </a:solidFill>
              <a:latin typeface="Times New Roman" panose="02020603050405020304" pitchFamily="18" charset="0"/>
              <a:ea typeface="黑体" panose="02010609060101010101" pitchFamily="49" charset="-122"/>
            </a:endParaRPr>
          </a:p>
        </p:txBody>
      </p:sp>
      <p:graphicFrame>
        <p:nvGraphicFramePr>
          <p:cNvPr id="73756" name="Object 1024"/>
          <p:cNvGraphicFramePr>
            <a:graphicFrameLocks noChangeAspect="1"/>
          </p:cNvGraphicFramePr>
          <p:nvPr/>
        </p:nvGraphicFramePr>
        <p:xfrm>
          <a:off x="4648200" y="3733800"/>
          <a:ext cx="3200400" cy="1525588"/>
        </p:xfrm>
        <a:graphic>
          <a:graphicData uri="http://schemas.openxmlformats.org/presentationml/2006/ole">
            <mc:AlternateContent xmlns:mc="http://schemas.openxmlformats.org/markup-compatibility/2006">
              <mc:Choice xmlns:v="urn:schemas-microsoft-com:vml" Requires="v">
                <p:oleObj spid="_x0000_s5233" name="图片" r:id="rId3" imgW="1781175" imgH="847725" progId="Word.Picture.8">
                  <p:embed/>
                </p:oleObj>
              </mc:Choice>
              <mc:Fallback>
                <p:oleObj name="图片" r:id="rId3" imgW="1781175" imgH="847725" progId="Word.Picture.8">
                  <p:embed/>
                  <p:pic>
                    <p:nvPicPr>
                      <p:cNvPr id="7375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32004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57" name="AutoShape 32">
            <a:hlinkClick r:id="rId5" action="ppaction://hlinksldjump" highlightClick="1">
              <a:snd r:embed="rId6" name="projctor.wav"/>
            </a:hlinkClick>
          </p:cNvPr>
          <p:cNvSpPr>
            <a:spLocks noChangeArrowheads="1"/>
          </p:cNvSpPr>
          <p:nvPr/>
        </p:nvSpPr>
        <p:spPr bwMode="auto">
          <a:xfrm>
            <a:off x="8915400" y="5791200"/>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73758" name="Rectangle 33"/>
          <p:cNvSpPr>
            <a:spLocks noChangeArrowheads="1"/>
          </p:cNvSpPr>
          <p:nvPr/>
        </p:nvSpPr>
        <p:spPr bwMode="auto">
          <a:xfrm>
            <a:off x="5086350" y="2947988"/>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348642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37064" y="375425"/>
            <a:ext cx="67056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4755" name="Rectangle 3"/>
          <p:cNvSpPr>
            <a:spLocks noGrp="1" noChangeArrowheads="1"/>
          </p:cNvSpPr>
          <p:nvPr>
            <p:ph idx="1"/>
          </p:nvPr>
        </p:nvSpPr>
        <p:spPr bwMode="auto">
          <a:xfrm>
            <a:off x="1037064" y="1416205"/>
            <a:ext cx="7772400" cy="4724400"/>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smtClean="0"/>
              <a:t>1</a:t>
            </a:r>
            <a:r>
              <a:rPr lang="zh-CN" altLang="en-US" sz="2000" b="1" smtClean="0"/>
              <a:t>）结点表示实体，称为记录类型；</a:t>
            </a:r>
          </a:p>
          <a:p>
            <a:pPr algn="just">
              <a:buFont typeface="Wingdings" panose="05000000000000000000" pitchFamily="2" charset="2"/>
              <a:buNone/>
            </a:pPr>
            <a:r>
              <a:rPr lang="en-US" altLang="zh-CN" sz="2000" b="1" smtClean="0"/>
              <a:t>2</a:t>
            </a:r>
            <a:r>
              <a:rPr lang="zh-CN" altLang="en-US" sz="2000" b="1" smtClean="0"/>
              <a:t>）结点内含数据项，表示属性；</a:t>
            </a:r>
          </a:p>
          <a:p>
            <a:pPr algn="just">
              <a:buFont typeface="Wingdings" panose="05000000000000000000" pitchFamily="2" charset="2"/>
              <a:buNone/>
            </a:pPr>
            <a:r>
              <a:rPr lang="en-US" altLang="zh-CN" sz="2000" b="1" smtClean="0"/>
              <a:t>3</a:t>
            </a:r>
            <a:r>
              <a:rPr lang="zh-CN" altLang="en-US" sz="2000" b="1" smtClean="0"/>
              <a:t>）有向连线表示实体间联系；</a:t>
            </a:r>
            <a:r>
              <a:rPr lang="en-US" altLang="zh-CN" sz="2000" b="1" smtClean="0"/>
              <a:t>(</a:t>
            </a:r>
            <a:r>
              <a:rPr lang="zh-CN" altLang="en-US" sz="2000" b="1" smtClean="0"/>
              <a:t>系类型</a:t>
            </a:r>
            <a:r>
              <a:rPr lang="en-US" altLang="zh-CN" sz="2000" b="1" smtClean="0"/>
              <a:t>)</a:t>
            </a:r>
          </a:p>
          <a:p>
            <a:pPr algn="just">
              <a:buFont typeface="Wingdings" panose="05000000000000000000" pitchFamily="2" charset="2"/>
              <a:buNone/>
            </a:pPr>
            <a:r>
              <a:rPr lang="en-US" altLang="zh-CN" sz="2000" b="1" smtClean="0"/>
              <a:t>4</a:t>
            </a:r>
            <a:r>
              <a:rPr lang="zh-CN" altLang="en-US" sz="2000" b="1" smtClean="0"/>
              <a:t>）属性可嵌套。</a:t>
            </a:r>
          </a:p>
          <a:p>
            <a:pPr>
              <a:buFont typeface="Wingdings" panose="05000000000000000000" pitchFamily="2" charset="2"/>
              <a:buNone/>
            </a:pPr>
            <a:endParaRPr lang="zh-CN" altLang="en-US" sz="2000" b="1" smtClean="0"/>
          </a:p>
          <a:p>
            <a:pPr>
              <a:buFont typeface="Wingdings" panose="05000000000000000000" pitchFamily="2" charset="2"/>
              <a:buNone/>
            </a:pPr>
            <a:endParaRPr lang="zh-CN" altLang="en-US" sz="2000" b="1" smtClean="0"/>
          </a:p>
          <a:p>
            <a:pPr>
              <a:buFont typeface="Wingdings" panose="05000000000000000000" pitchFamily="2" charset="2"/>
              <a:buNone/>
            </a:pPr>
            <a:endParaRPr lang="zh-CN" altLang="en-US" sz="2000" b="1" smtClean="0"/>
          </a:p>
          <a:p>
            <a:pPr>
              <a:buFont typeface="Wingdings" panose="05000000000000000000" pitchFamily="2" charset="2"/>
              <a:buNone/>
            </a:pPr>
            <a:endParaRPr lang="zh-CN" altLang="en-US" sz="2000" b="1" smtClean="0"/>
          </a:p>
          <a:p>
            <a:pPr algn="just">
              <a:buFont typeface="Wingdings" panose="05000000000000000000" pitchFamily="2" charset="2"/>
              <a:buNone/>
            </a:pPr>
            <a:r>
              <a:rPr lang="en-US" altLang="zh-CN" sz="2000" b="1" smtClean="0"/>
              <a:t>5</a:t>
            </a:r>
            <a:r>
              <a:rPr lang="zh-CN" altLang="en-US" sz="2000" b="1" smtClean="0"/>
              <a:t>） 特征</a:t>
            </a:r>
          </a:p>
          <a:p>
            <a:pPr algn="just">
              <a:buFont typeface="Wingdings" panose="05000000000000000000" pitchFamily="2" charset="2"/>
              <a:buNone/>
            </a:pPr>
            <a:r>
              <a:rPr lang="zh-CN" altLang="en-US" sz="2000" b="1" smtClean="0"/>
              <a:t>（</a:t>
            </a:r>
            <a:r>
              <a:rPr lang="en-US" altLang="zh-CN" sz="2000" b="1" smtClean="0"/>
              <a:t>1</a:t>
            </a:r>
            <a:r>
              <a:rPr lang="zh-CN" altLang="en-US" sz="2000" b="1" smtClean="0"/>
              <a:t>）可多个结点无双亲结点；</a:t>
            </a:r>
          </a:p>
          <a:p>
            <a:pPr algn="just">
              <a:buFont typeface="Wingdings" panose="05000000000000000000" pitchFamily="2" charset="2"/>
              <a:buNone/>
            </a:pPr>
            <a:r>
              <a:rPr lang="zh-CN" altLang="en-US" sz="2000" b="1" smtClean="0"/>
              <a:t>（</a:t>
            </a:r>
            <a:r>
              <a:rPr lang="en-US" altLang="zh-CN" sz="2000" b="1" smtClean="0"/>
              <a:t>2</a:t>
            </a:r>
            <a:r>
              <a:rPr lang="zh-CN" altLang="en-US" sz="2000" b="1" smtClean="0"/>
              <a:t>）子女结点可多个双亲结点；</a:t>
            </a:r>
          </a:p>
          <a:p>
            <a:pPr algn="just">
              <a:buFont typeface="Wingdings" panose="05000000000000000000" pitchFamily="2" charset="2"/>
              <a:buNone/>
            </a:pPr>
            <a:r>
              <a:rPr lang="zh-CN" altLang="en-US" sz="2000" b="1" smtClean="0"/>
              <a:t>（</a:t>
            </a:r>
            <a:r>
              <a:rPr lang="en-US" altLang="zh-CN" sz="2000" b="1" smtClean="0"/>
              <a:t>3</a:t>
            </a:r>
            <a:r>
              <a:rPr lang="zh-CN" altLang="en-US" sz="2000" b="1" smtClean="0"/>
              <a:t>）两记录间可多种联系。</a:t>
            </a:r>
          </a:p>
          <a:p>
            <a:pPr>
              <a:buFont typeface="Wingdings" panose="05000000000000000000" pitchFamily="2" charset="2"/>
              <a:buNone/>
            </a:pPr>
            <a:endParaRPr lang="en-US" altLang="zh-CN" sz="2000" b="1" smtClean="0"/>
          </a:p>
        </p:txBody>
      </p:sp>
      <p:graphicFrame>
        <p:nvGraphicFramePr>
          <p:cNvPr id="272388" name="Group 4"/>
          <p:cNvGraphicFramePr>
            <a:graphicFrameLocks noGrp="1"/>
          </p:cNvGraphicFramePr>
          <p:nvPr>
            <p:extLst>
              <p:ext uri="{D42A27DB-BD31-4B8C-83A1-F6EECF244321}">
                <p14:modId xmlns:p14="http://schemas.microsoft.com/office/powerpoint/2010/main" val="2817426082"/>
              </p:ext>
            </p:extLst>
          </p:nvPr>
        </p:nvGraphicFramePr>
        <p:xfrm>
          <a:off x="3323064" y="2711605"/>
          <a:ext cx="4495800" cy="1881190"/>
        </p:xfrm>
        <a:graphic>
          <a:graphicData uri="http://schemas.openxmlformats.org/drawingml/2006/table">
            <a:tbl>
              <a:tblPr/>
              <a:tblGrid>
                <a:gridCol w="900113">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900112">
                  <a:extLst>
                    <a:ext uri="{9D8B030D-6E8A-4147-A177-3AD203B41FA5}">
                      <a16:colId xmlns:a16="http://schemas.microsoft.com/office/drawing/2014/main" val="20004"/>
                    </a:ext>
                  </a:extLst>
                </a:gridCol>
              </a:tblGrid>
              <a:tr h="365884">
                <a:tc rowSpan="2">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XH </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XH </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CJ </a:t>
                      </a:r>
                    </a:p>
                  </a:txBody>
                  <a:tcPr marT="45735" marB="457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88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CJ</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rPr>
                        <a:t>1</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 </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CJ</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 </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CJ</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rPr>
                        <a:t>3</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 </a:t>
                      </a:r>
                    </a:p>
                  </a:txBody>
                  <a:tcPr marT="45735" marB="457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4">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901</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易难 </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59</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73</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66</a:t>
                      </a:r>
                    </a:p>
                  </a:txBody>
                  <a:tcPr marT="45735" marB="457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4">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904</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高飞 </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81</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81</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81</a:t>
                      </a:r>
                    </a:p>
                  </a:txBody>
                  <a:tcPr marT="45735" marB="457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7654">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a:t>
                      </a:r>
                    </a:p>
                  </a:txBody>
                  <a:tcPr marT="45735" marB="457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4790" name="AutoShape 38">
            <a:hlinkClick r:id="rId2" action="ppaction://hlinksldjump" highlightClick="1">
              <a:snd r:embed="rId3" name="projctor.wav"/>
            </a:hlinkClick>
          </p:cNvPr>
          <p:cNvSpPr>
            <a:spLocks noChangeArrowheads="1"/>
          </p:cNvSpPr>
          <p:nvPr/>
        </p:nvSpPr>
        <p:spPr bwMode="auto">
          <a:xfrm>
            <a:off x="7209264" y="5835805"/>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133039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05107" y="485077"/>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5779" name="Rectangle 3"/>
          <p:cNvSpPr>
            <a:spLocks noGrp="1" noChangeArrowheads="1"/>
          </p:cNvSpPr>
          <p:nvPr>
            <p:ph idx="1"/>
          </p:nvPr>
        </p:nvSpPr>
        <p:spPr bwMode="auto">
          <a:xfrm>
            <a:off x="1103970" y="1263804"/>
            <a:ext cx="7772400" cy="44958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smtClean="0">
                <a:latin typeface="Arial" panose="020B0604020202020204" pitchFamily="34" charset="0"/>
                <a:ea typeface="黑体" panose="02010609060101010101" pitchFamily="49" charset="-122"/>
              </a:rPr>
              <a:t>2. </a:t>
            </a:r>
            <a:r>
              <a:rPr lang="zh-CN" altLang="en-US" sz="2400" b="1" smtClean="0">
                <a:latin typeface="Arial" panose="020B0604020202020204" pitchFamily="34" charset="0"/>
                <a:ea typeface="黑体" panose="02010609060101010101" pitchFamily="49" charset="-122"/>
              </a:rPr>
              <a:t>操作</a:t>
            </a:r>
          </a:p>
          <a:p>
            <a:pPr algn="just">
              <a:buFont typeface="Wingdings" panose="05000000000000000000" pitchFamily="2" charset="2"/>
              <a:buNone/>
            </a:pPr>
            <a:r>
              <a:rPr lang="en-US" altLang="zh-CN" sz="2400" b="1" smtClean="0"/>
              <a:t>Q</a:t>
            </a:r>
            <a:r>
              <a:rPr lang="zh-CN" altLang="en-US" sz="2400" b="1" smtClean="0"/>
              <a:t>、</a:t>
            </a:r>
            <a:r>
              <a:rPr lang="en-US" altLang="zh-CN" sz="2400" b="1" smtClean="0"/>
              <a:t>I</a:t>
            </a:r>
            <a:r>
              <a:rPr lang="zh-CN" altLang="en-US" sz="2400" b="1" smtClean="0"/>
              <a:t>、</a:t>
            </a:r>
            <a:r>
              <a:rPr lang="en-US" altLang="zh-CN" sz="2400" b="1" smtClean="0"/>
              <a:t>D</a:t>
            </a:r>
            <a:r>
              <a:rPr lang="zh-CN" altLang="en-US" sz="2400" b="1" smtClean="0"/>
              <a:t>、</a:t>
            </a:r>
            <a:r>
              <a:rPr lang="en-US" altLang="zh-CN" sz="2400" b="1" smtClean="0"/>
              <a:t>U</a:t>
            </a:r>
            <a:r>
              <a:rPr lang="zh-CN" altLang="en-US" sz="2400" b="1" smtClean="0"/>
              <a:t>．</a:t>
            </a:r>
          </a:p>
          <a:p>
            <a:pPr algn="just">
              <a:buFont typeface="Wingdings" panose="05000000000000000000" pitchFamily="2" charset="2"/>
              <a:buNone/>
            </a:pPr>
            <a:r>
              <a:rPr lang="en-US" altLang="zh-CN" sz="2400" b="1" smtClean="0">
                <a:latin typeface="Arial" panose="020B0604020202020204" pitchFamily="34" charset="0"/>
                <a:ea typeface="黑体" panose="02010609060101010101" pitchFamily="49" charset="-122"/>
              </a:rPr>
              <a:t>3. </a:t>
            </a:r>
            <a:r>
              <a:rPr lang="zh-CN" altLang="en-US" sz="2400" b="1" smtClean="0">
                <a:latin typeface="Arial" panose="020B0604020202020204" pitchFamily="34" charset="0"/>
                <a:ea typeface="黑体" panose="02010609060101010101" pitchFamily="49" charset="-122"/>
              </a:rPr>
              <a:t>约束</a:t>
            </a:r>
          </a:p>
          <a:p>
            <a:pPr algn="just">
              <a:buFont typeface="Wingdings" panose="05000000000000000000" pitchFamily="2" charset="2"/>
              <a:buNone/>
            </a:pPr>
            <a:r>
              <a:rPr lang="en-US" altLang="zh-CN" sz="2400" b="1" smtClean="0"/>
              <a:t>1</a:t>
            </a:r>
            <a:r>
              <a:rPr lang="zh-CN" altLang="en-US" sz="2400" b="1" smtClean="0"/>
              <a:t>）插入不受限制；</a:t>
            </a:r>
          </a:p>
          <a:p>
            <a:pPr algn="just">
              <a:buFont typeface="Wingdings" panose="05000000000000000000" pitchFamily="2" charset="2"/>
              <a:buNone/>
            </a:pPr>
            <a:r>
              <a:rPr lang="en-US" altLang="zh-CN" sz="2400" b="1" smtClean="0"/>
              <a:t>2</a:t>
            </a:r>
            <a:r>
              <a:rPr lang="zh-CN" altLang="en-US" sz="2400" b="1" smtClean="0"/>
              <a:t>）删去双亲，子女不受影响。</a:t>
            </a:r>
          </a:p>
          <a:p>
            <a:pPr algn="just">
              <a:buFont typeface="Wingdings" panose="05000000000000000000" pitchFamily="2" charset="2"/>
              <a:buNone/>
            </a:pPr>
            <a:endParaRPr lang="en-US" altLang="zh-CN" sz="2400" b="1" smtClean="0"/>
          </a:p>
        </p:txBody>
      </p:sp>
      <p:sp>
        <p:nvSpPr>
          <p:cNvPr id="75780" name="AutoShape 4">
            <a:hlinkClick r:id="rId2" action="ppaction://hlinksldjump" highlightClick="1">
              <a:snd r:embed="rId3" name="projctor.wav"/>
            </a:hlinkClick>
          </p:cNvPr>
          <p:cNvSpPr>
            <a:spLocks noChangeArrowheads="1"/>
          </p:cNvSpPr>
          <p:nvPr/>
        </p:nvSpPr>
        <p:spPr bwMode="auto">
          <a:xfrm>
            <a:off x="7276170" y="583580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876557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71655" y="412595"/>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6803" name="Rectangle 3"/>
          <p:cNvSpPr>
            <a:spLocks noGrp="1" noChangeArrowheads="1"/>
          </p:cNvSpPr>
          <p:nvPr>
            <p:ph idx="1"/>
          </p:nvPr>
        </p:nvSpPr>
        <p:spPr bwMode="auto">
          <a:xfrm>
            <a:off x="871655" y="1722359"/>
            <a:ext cx="9130989" cy="4351338"/>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dirty="0" smtClean="0">
                <a:ea typeface="黑体" panose="02010609060101010101" pitchFamily="49" charset="-122"/>
              </a:rPr>
              <a:t>4. </a:t>
            </a:r>
            <a:r>
              <a:rPr lang="zh-CN" altLang="en-US" sz="2000" b="1" dirty="0" smtClean="0">
                <a:ea typeface="黑体" panose="02010609060101010101" pitchFamily="49" charset="-122"/>
              </a:rPr>
              <a:t>优点</a:t>
            </a:r>
            <a:endParaRPr lang="zh-CN" altLang="en-US" sz="2000" b="1" dirty="0" smtClean="0"/>
          </a:p>
          <a:p>
            <a:pPr algn="just">
              <a:buFont typeface="Wingdings" panose="05000000000000000000" pitchFamily="2" charset="2"/>
              <a:buNone/>
            </a:pPr>
            <a:r>
              <a:rPr lang="zh-CN" altLang="en-US" sz="2000" b="1" dirty="0" smtClean="0"/>
              <a:t>     </a:t>
            </a:r>
            <a:r>
              <a:rPr lang="en-US" altLang="zh-CN" sz="2000" b="1" dirty="0" smtClean="0"/>
              <a:t>1</a:t>
            </a:r>
            <a:r>
              <a:rPr lang="zh-CN" altLang="en-US" sz="2000" b="1" dirty="0" smtClean="0"/>
              <a:t>）直接表示的</a:t>
            </a:r>
            <a:r>
              <a:rPr lang="en-US" altLang="zh-CN" sz="2000" b="1" dirty="0" smtClean="0"/>
              <a:t>m</a:t>
            </a:r>
            <a:r>
              <a:rPr lang="zh-CN" altLang="en-US" sz="2000" b="1" dirty="0" smtClean="0"/>
              <a:t>：</a:t>
            </a:r>
            <a:r>
              <a:rPr lang="en-US" altLang="zh-CN" sz="2000" b="1" dirty="0" smtClean="0"/>
              <a:t>n</a:t>
            </a:r>
            <a:r>
              <a:rPr lang="zh-CN" altLang="en-US" sz="2000" b="1" dirty="0" smtClean="0"/>
              <a:t>联系；</a:t>
            </a:r>
          </a:p>
          <a:p>
            <a:pPr algn="just">
              <a:buFont typeface="Wingdings" panose="05000000000000000000" pitchFamily="2" charset="2"/>
              <a:buNone/>
            </a:pPr>
            <a:r>
              <a:rPr lang="zh-CN" altLang="en-US" sz="2000" b="1" dirty="0" smtClean="0"/>
              <a:t>     </a:t>
            </a:r>
            <a:r>
              <a:rPr lang="en-US" altLang="zh-CN" sz="2000" b="1" dirty="0" smtClean="0"/>
              <a:t>2</a:t>
            </a:r>
            <a:r>
              <a:rPr lang="zh-CN" altLang="en-US" sz="2000" b="1" dirty="0" smtClean="0"/>
              <a:t>）存取效率高。</a:t>
            </a:r>
          </a:p>
          <a:p>
            <a:pPr algn="just">
              <a:buFont typeface="Wingdings" panose="05000000000000000000" pitchFamily="2" charset="2"/>
              <a:buNone/>
            </a:pPr>
            <a:r>
              <a:rPr lang="en-US" altLang="zh-CN" sz="2000" b="1" dirty="0" smtClean="0">
                <a:ea typeface="黑体" panose="02010609060101010101" pitchFamily="49" charset="-122"/>
              </a:rPr>
              <a:t>5. </a:t>
            </a:r>
            <a:r>
              <a:rPr lang="zh-CN" altLang="en-US" sz="2000" b="1" dirty="0" smtClean="0">
                <a:ea typeface="黑体" panose="02010609060101010101" pitchFamily="49" charset="-122"/>
              </a:rPr>
              <a:t>缺点</a:t>
            </a:r>
            <a:endParaRPr lang="zh-CN" altLang="en-US" sz="2000" b="1" dirty="0" smtClean="0"/>
          </a:p>
          <a:p>
            <a:pPr algn="just">
              <a:buFont typeface="Wingdings" panose="05000000000000000000" pitchFamily="2" charset="2"/>
              <a:buNone/>
            </a:pPr>
            <a:r>
              <a:rPr lang="zh-CN" altLang="en-US" sz="2000" b="1" dirty="0" smtClean="0"/>
              <a:t>     </a:t>
            </a:r>
            <a:r>
              <a:rPr lang="en-US" altLang="zh-CN" sz="2000" b="1" dirty="0" smtClean="0"/>
              <a:t>1</a:t>
            </a:r>
            <a:r>
              <a:rPr lang="zh-CN" altLang="en-US" sz="2000" b="1" dirty="0" smtClean="0"/>
              <a:t>）结构复杂；</a:t>
            </a:r>
          </a:p>
          <a:p>
            <a:pPr algn="just">
              <a:buFont typeface="Wingdings" panose="05000000000000000000" pitchFamily="2" charset="2"/>
              <a:buNone/>
            </a:pPr>
            <a:r>
              <a:rPr lang="zh-CN" altLang="en-US" sz="2000" b="1" dirty="0" smtClean="0"/>
              <a:t>     </a:t>
            </a:r>
            <a:r>
              <a:rPr lang="en-US" altLang="zh-CN" sz="2000" b="1" dirty="0" smtClean="0"/>
              <a:t>2</a:t>
            </a:r>
            <a:r>
              <a:rPr lang="zh-CN" altLang="en-US" sz="2000" b="1" dirty="0" smtClean="0"/>
              <a:t>）</a:t>
            </a:r>
            <a:r>
              <a:rPr lang="en-US" altLang="zh-CN" sz="2000" b="1" dirty="0" smtClean="0"/>
              <a:t>DDL</a:t>
            </a:r>
            <a:r>
              <a:rPr lang="zh-CN" altLang="en-US" sz="2000" b="1" dirty="0" smtClean="0"/>
              <a:t>复杂；</a:t>
            </a:r>
          </a:p>
          <a:p>
            <a:pPr algn="just">
              <a:buFont typeface="Wingdings" panose="05000000000000000000" pitchFamily="2" charset="2"/>
              <a:buNone/>
            </a:pPr>
            <a:r>
              <a:rPr lang="zh-CN" altLang="en-US" sz="2000" b="1" dirty="0" smtClean="0"/>
              <a:t>     </a:t>
            </a:r>
            <a:r>
              <a:rPr lang="en-US" altLang="zh-CN" sz="2000" b="1" dirty="0" smtClean="0"/>
              <a:t>3</a:t>
            </a:r>
            <a:r>
              <a:rPr lang="zh-CN" altLang="en-US" sz="2000" b="1" dirty="0" smtClean="0"/>
              <a:t>）一次存取一个记录值；</a:t>
            </a:r>
          </a:p>
          <a:p>
            <a:pPr algn="just">
              <a:buFont typeface="Wingdings" panose="05000000000000000000" pitchFamily="2" charset="2"/>
              <a:buNone/>
            </a:pPr>
            <a:r>
              <a:rPr lang="zh-CN" altLang="en-US" sz="2000" b="1" dirty="0" smtClean="0"/>
              <a:t>     </a:t>
            </a:r>
            <a:r>
              <a:rPr lang="en-US" altLang="zh-CN" sz="2000" b="1" dirty="0" smtClean="0"/>
              <a:t>4</a:t>
            </a:r>
            <a:r>
              <a:rPr lang="zh-CN" altLang="en-US" sz="2000" b="1" dirty="0" smtClean="0"/>
              <a:t>）应用程序与数据结构相互依赖；</a:t>
            </a:r>
          </a:p>
          <a:p>
            <a:pPr algn="just">
              <a:buFont typeface="Wingdings" panose="05000000000000000000" pitchFamily="2" charset="2"/>
              <a:buNone/>
            </a:pPr>
            <a:r>
              <a:rPr lang="zh-CN" altLang="en-US" sz="2000" b="1" dirty="0" smtClean="0"/>
              <a:t>     </a:t>
            </a:r>
            <a:r>
              <a:rPr lang="en-US" altLang="zh-CN" sz="2000" b="1" dirty="0" smtClean="0"/>
              <a:t>5</a:t>
            </a:r>
            <a:r>
              <a:rPr lang="zh-CN" altLang="en-US" sz="2000" b="1" dirty="0" smtClean="0"/>
              <a:t>）过程化语言。</a:t>
            </a:r>
          </a:p>
          <a:p>
            <a:pPr algn="just">
              <a:buFont typeface="Wingdings" panose="05000000000000000000" pitchFamily="2" charset="2"/>
              <a:buNone/>
            </a:pPr>
            <a:r>
              <a:rPr lang="zh-CN" altLang="en-US" sz="2800" dirty="0" smtClean="0"/>
              <a:t> </a:t>
            </a:r>
          </a:p>
          <a:p>
            <a:pPr algn="just">
              <a:buFont typeface="Wingdings" panose="05000000000000000000" pitchFamily="2" charset="2"/>
              <a:buNone/>
            </a:pPr>
            <a:r>
              <a:rPr lang="zh-CN" altLang="en-US" sz="2800" dirty="0" smtClean="0"/>
              <a:t> </a:t>
            </a:r>
          </a:p>
          <a:p>
            <a:pPr>
              <a:buFont typeface="Wingdings" panose="05000000000000000000" pitchFamily="2" charset="2"/>
              <a:buNone/>
            </a:pPr>
            <a:endParaRPr lang="en-US" altLang="zh-CN" sz="2800" dirty="0" smtClean="0"/>
          </a:p>
        </p:txBody>
      </p:sp>
      <p:sp>
        <p:nvSpPr>
          <p:cNvPr id="76804" name="AutoShape 4">
            <a:hlinkClick r:id="rId2" action="ppaction://hlinksldjump" highlightClick="1">
              <a:snd r:embed="rId3" name="projctor.wav"/>
            </a:hlinkClick>
          </p:cNvPr>
          <p:cNvSpPr>
            <a:spLocks noChangeArrowheads="1"/>
          </p:cNvSpPr>
          <p:nvPr/>
        </p:nvSpPr>
        <p:spPr bwMode="auto">
          <a:xfrm>
            <a:off x="8279781" y="576889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046977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277929"/>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3731" name="Rectangle 3"/>
          <p:cNvSpPr>
            <a:spLocks noGrp="1" noChangeArrowheads="1"/>
          </p:cNvSpPr>
          <p:nvPr>
            <p:ph idx="1"/>
          </p:nvPr>
        </p:nvSpPr>
        <p:spPr>
          <a:xfrm>
            <a:off x="838200" y="1328854"/>
            <a:ext cx="7772400" cy="4800600"/>
          </a:xfrm>
        </p:spPr>
        <p:txBody>
          <a:bodyPr>
            <a:normAutofit lnSpcReduction="10000"/>
          </a:bodyPr>
          <a:lstStyle/>
          <a:p>
            <a:pPr algn="just" fontAlgn="auto">
              <a:spcAft>
                <a:spcPts val="0"/>
              </a:spcAft>
              <a:buFont typeface="Wingdings" panose="05000000000000000000" pitchFamily="2" charset="2"/>
              <a:buNone/>
              <a:defRPr/>
            </a:pPr>
            <a:r>
              <a:rPr lang="en-US" altLang="zh-CN" sz="2800" b="1">
                <a:ea typeface="黑体" panose="02010609060101010101" pitchFamily="49" charset="-122"/>
              </a:rPr>
              <a:t>1.2.5  </a:t>
            </a:r>
            <a:r>
              <a:rPr lang="zh-CN" altLang="en-US" sz="2800" b="1">
                <a:ea typeface="黑体" panose="02010609060101010101" pitchFamily="49" charset="-122"/>
              </a:rPr>
              <a:t>关系模型</a:t>
            </a:r>
            <a:r>
              <a:rPr lang="en-US" altLang="zh-CN" sz="2800" b="1">
                <a:ea typeface="黑体" panose="02010609060101010101" pitchFamily="49" charset="-122"/>
              </a:rPr>
              <a:t>(Relational Model)</a:t>
            </a:r>
          </a:p>
          <a:p>
            <a:pPr algn="just" fontAlgn="auto">
              <a:spcAft>
                <a:spcPts val="0"/>
              </a:spcAft>
              <a:buFont typeface="Wingdings" panose="05000000000000000000" pitchFamily="2" charset="2"/>
              <a:buNone/>
              <a:defRPr/>
            </a:pPr>
            <a:r>
              <a:rPr lang="en-US" altLang="zh-CN" sz="2800" b="1"/>
              <a:t>——</a:t>
            </a:r>
            <a:r>
              <a:rPr lang="zh-CN" altLang="en-US" sz="2800" b="1">
                <a:latin typeface="Arial" panose="020B0604020202020204" pitchFamily="34" charset="0"/>
              </a:rPr>
              <a:t>用二维表格表示实体及其间联系的</a:t>
            </a:r>
            <a:r>
              <a:rPr lang="en-US" altLang="zh-CN" sz="2800" b="1">
                <a:latin typeface="Arial" panose="020B0604020202020204" pitchFamily="34" charset="0"/>
              </a:rPr>
              <a:t>DM</a:t>
            </a:r>
            <a:r>
              <a:rPr lang="zh-CN" altLang="en-US" sz="2800" b="1">
                <a:latin typeface="Arial" panose="020B0604020202020204" pitchFamily="34" charset="0"/>
              </a:rPr>
              <a:t>。</a:t>
            </a:r>
            <a:endParaRPr lang="zh-CN" altLang="en-US" sz="2800" b="1">
              <a:latin typeface="Arial" panose="020B0604020202020204" pitchFamily="34" charset="0"/>
              <a:ea typeface="黑体" panose="02010609060101010101" pitchFamily="49" charset="-122"/>
            </a:endParaRPr>
          </a:p>
          <a:p>
            <a:pPr algn="just" fontAlgn="auto">
              <a:spcAft>
                <a:spcPts val="0"/>
              </a:spcAft>
              <a:buFont typeface="Wingdings" panose="05000000000000000000" pitchFamily="2" charset="2"/>
              <a:buNone/>
              <a:defRPr/>
            </a:pPr>
            <a:r>
              <a:rPr lang="en-US" altLang="zh-CN" sz="2400" b="1">
                <a:latin typeface="Arial" panose="020B0604020202020204" pitchFamily="34" charset="0"/>
                <a:ea typeface="黑体" panose="02010609060101010101" pitchFamily="49" charset="-122"/>
              </a:rPr>
              <a:t>1. </a:t>
            </a:r>
            <a:r>
              <a:rPr lang="zh-CN" altLang="en-US" sz="2400" b="1">
                <a:latin typeface="Arial" panose="020B0604020202020204" pitchFamily="34" charset="0"/>
                <a:ea typeface="黑体" panose="02010609060101010101" pitchFamily="49" charset="-122"/>
              </a:rPr>
              <a:t>数据结构</a:t>
            </a:r>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endParaRPr lang="zh-CN" altLang="en-US" sz="2400" b="1"/>
          </a:p>
          <a:p>
            <a:pPr fontAlgn="auto">
              <a:spcAft>
                <a:spcPts val="0"/>
              </a:spcAft>
              <a:buFont typeface="Wingdings" panose="05000000000000000000" pitchFamily="2" charset="2"/>
              <a:buNone/>
              <a:defRPr/>
            </a:pPr>
            <a:r>
              <a:rPr lang="en-US" altLang="zh-CN" sz="2400" b="1"/>
              <a:t>1</a:t>
            </a:r>
            <a:r>
              <a:rPr lang="zh-CN" altLang="en-US" sz="2400" b="1"/>
              <a:t>）表格表示实体，内含属性； </a:t>
            </a:r>
          </a:p>
        </p:txBody>
      </p:sp>
      <p:graphicFrame>
        <p:nvGraphicFramePr>
          <p:cNvPr id="281604" name="Group 4"/>
          <p:cNvGraphicFramePr>
            <a:graphicFrameLocks noGrp="1"/>
          </p:cNvGraphicFramePr>
          <p:nvPr>
            <p:extLst>
              <p:ext uri="{D42A27DB-BD31-4B8C-83A1-F6EECF244321}">
                <p14:modId xmlns:p14="http://schemas.microsoft.com/office/powerpoint/2010/main" val="4060655654"/>
              </p:ext>
            </p:extLst>
          </p:nvPr>
        </p:nvGraphicFramePr>
        <p:xfrm>
          <a:off x="3124200" y="2776654"/>
          <a:ext cx="3200400" cy="2773476"/>
        </p:xfrm>
        <a:graphic>
          <a:graphicData uri="http://schemas.openxmlformats.org/drawingml/2006/table">
            <a:tbl>
              <a:tblPr/>
              <a:tblGrid>
                <a:gridCol w="8001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tblGrid>
              <a:tr h="365712">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XH</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XM</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XB</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YL</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12">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2001</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马千里 </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男</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20</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12">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2002</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草上飞 </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男</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18</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12">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2005</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凌燕 </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18</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12">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2003</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高升 </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男</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18</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44803">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7865" name="Rectangle 41"/>
          <p:cNvSpPr>
            <a:spLocks noChangeArrowheads="1"/>
          </p:cNvSpPr>
          <p:nvPr/>
        </p:nvSpPr>
        <p:spPr bwMode="auto">
          <a:xfrm>
            <a:off x="6705600" y="2700454"/>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b="1">
                <a:latin typeface="Times New Roman" panose="02020603050405020304" pitchFamily="18" charset="0"/>
                <a:ea typeface="黑体" panose="02010609060101010101" pitchFamily="49" charset="-122"/>
              </a:rPr>
              <a:t>属性名</a:t>
            </a:r>
          </a:p>
          <a:p>
            <a:pPr eaLnBrk="1" hangingPunct="1"/>
            <a:r>
              <a:rPr kumimoji="1" lang="zh-CN" altLang="en-US" sz="2000" b="1">
                <a:latin typeface="Times New Roman" panose="02020603050405020304" pitchFamily="18" charset="0"/>
                <a:ea typeface="黑体" panose="02010609060101010101" pitchFamily="49" charset="-122"/>
              </a:rPr>
              <a:t>元组（</a:t>
            </a:r>
            <a:r>
              <a:rPr kumimoji="1" lang="en-US" altLang="zh-CN" sz="2000" b="1">
                <a:latin typeface="Times New Roman" panose="02020603050405020304" pitchFamily="18" charset="0"/>
                <a:ea typeface="黑体" panose="02010609060101010101" pitchFamily="49" charset="-122"/>
              </a:rPr>
              <a:t>4</a:t>
            </a:r>
            <a:r>
              <a:rPr kumimoji="1" lang="zh-CN" altLang="en-US" sz="2000" b="1">
                <a:latin typeface="Times New Roman" panose="02020603050405020304" pitchFamily="18" charset="0"/>
                <a:ea typeface="黑体" panose="02010609060101010101" pitchFamily="49" charset="-122"/>
              </a:rPr>
              <a:t>元元组）</a:t>
            </a:r>
          </a:p>
        </p:txBody>
      </p:sp>
      <p:sp>
        <p:nvSpPr>
          <p:cNvPr id="77866" name="Line 42"/>
          <p:cNvSpPr>
            <a:spLocks noChangeShapeType="1"/>
          </p:cNvSpPr>
          <p:nvPr/>
        </p:nvSpPr>
        <p:spPr bwMode="auto">
          <a:xfrm flipH="1">
            <a:off x="6400800" y="2852854"/>
            <a:ext cx="685800" cy="0"/>
          </a:xfrm>
          <a:prstGeom prst="line">
            <a:avLst/>
          </a:prstGeom>
          <a:noFill/>
          <a:ln w="12700" cap="sq">
            <a:solidFill>
              <a:schemeClr val="bg2"/>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7867" name="Line 43"/>
          <p:cNvSpPr>
            <a:spLocks noChangeShapeType="1"/>
          </p:cNvSpPr>
          <p:nvPr/>
        </p:nvSpPr>
        <p:spPr bwMode="auto">
          <a:xfrm flipH="1">
            <a:off x="6400800" y="3157654"/>
            <a:ext cx="228600" cy="0"/>
          </a:xfrm>
          <a:prstGeom prst="line">
            <a:avLst/>
          </a:prstGeom>
          <a:noFill/>
          <a:ln w="12700" cap="sq">
            <a:solidFill>
              <a:schemeClr val="bg2"/>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7868" name="Rectangle 44"/>
          <p:cNvSpPr>
            <a:spLocks noChangeArrowheads="1"/>
          </p:cNvSpPr>
          <p:nvPr/>
        </p:nvSpPr>
        <p:spPr bwMode="auto">
          <a:xfrm>
            <a:off x="4114800" y="5138854"/>
            <a:ext cx="403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000">
                <a:latin typeface="Times New Roman" panose="02020603050405020304" pitchFamily="18" charset="0"/>
                <a:ea typeface="黑体" panose="02010609060101010101" pitchFamily="49" charset="-122"/>
              </a:rPr>
              <a:t>列       域（</a:t>
            </a:r>
            <a:r>
              <a:rPr kumimoji="1" lang="en-US" altLang="zh-CN" sz="2000">
                <a:latin typeface="Times New Roman" panose="02020603050405020304" pitchFamily="18" charset="0"/>
                <a:ea typeface="黑体" panose="02010609060101010101" pitchFamily="49" charset="-122"/>
              </a:rPr>
              <a:t>domain</a:t>
            </a:r>
            <a:r>
              <a:rPr kumimoji="1" lang="zh-CN" altLang="en-US" sz="2000">
                <a:latin typeface="Times New Roman" panose="02020603050405020304" pitchFamily="18" charset="0"/>
                <a:ea typeface="黑体" panose="02010609060101010101" pitchFamily="49" charset="-122"/>
              </a:rPr>
              <a:t>）</a:t>
            </a:r>
            <a:r>
              <a:rPr kumimoji="1" lang="en-US" altLang="zh-CN" sz="2000">
                <a:latin typeface="Times New Roman" panose="02020603050405020304" pitchFamily="18" charset="0"/>
                <a:ea typeface="黑体" panose="02010609060101010101" pitchFamily="49" charset="-122"/>
              </a:rPr>
              <a:t>:</a:t>
            </a:r>
            <a:r>
              <a:rPr kumimoji="1" lang="zh-CN" altLang="en-US" sz="2000">
                <a:latin typeface="Times New Roman" panose="02020603050405020304" pitchFamily="18" charset="0"/>
                <a:ea typeface="黑体" panose="02010609060101010101" pitchFamily="49" charset="-122"/>
              </a:rPr>
              <a:t>属性取值范围</a:t>
            </a:r>
          </a:p>
        </p:txBody>
      </p:sp>
      <p:sp>
        <p:nvSpPr>
          <p:cNvPr id="77869" name="Line 45"/>
          <p:cNvSpPr>
            <a:spLocks noChangeShapeType="1"/>
          </p:cNvSpPr>
          <p:nvPr/>
        </p:nvSpPr>
        <p:spPr bwMode="auto">
          <a:xfrm flipV="1">
            <a:off x="4343400" y="4986454"/>
            <a:ext cx="0" cy="3048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7870" name="Line 46"/>
          <p:cNvSpPr>
            <a:spLocks noChangeShapeType="1"/>
          </p:cNvSpPr>
          <p:nvPr/>
        </p:nvSpPr>
        <p:spPr bwMode="auto">
          <a:xfrm>
            <a:off x="5029200" y="4986454"/>
            <a:ext cx="0" cy="3048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7871" name="AutoShape 47">
            <a:hlinkClick r:id="rId2" action="ppaction://hlinksldjump" highlightClick="1">
              <a:snd r:embed="rId3" name="projctor.wav"/>
            </a:hlinkClick>
          </p:cNvPr>
          <p:cNvSpPr>
            <a:spLocks noChangeArrowheads="1"/>
          </p:cNvSpPr>
          <p:nvPr/>
        </p:nvSpPr>
        <p:spPr bwMode="auto">
          <a:xfrm>
            <a:off x="7543800" y="582465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006717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91737" y="275064"/>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74755" name="Rectangle 3"/>
          <p:cNvSpPr>
            <a:spLocks noGrp="1" noChangeArrowheads="1"/>
          </p:cNvSpPr>
          <p:nvPr>
            <p:ph idx="1"/>
          </p:nvPr>
        </p:nvSpPr>
        <p:spPr>
          <a:xfrm>
            <a:off x="1248937" y="1265664"/>
            <a:ext cx="7772400" cy="5334000"/>
          </a:xfrm>
        </p:spPr>
        <p:txBody>
          <a:bodyPr>
            <a:normAutofit fontScale="92500" lnSpcReduction="20000"/>
          </a:bodyPr>
          <a:lstStyle/>
          <a:p>
            <a:pPr algn="just" fontAlgn="auto">
              <a:spcAft>
                <a:spcPts val="0"/>
              </a:spcAft>
              <a:buFont typeface="Wingdings" panose="05000000000000000000" pitchFamily="2" charset="2"/>
              <a:buNone/>
              <a:defRPr/>
            </a:pPr>
            <a:r>
              <a:rPr lang="en-US" altLang="zh-CN" sz="2000" b="1"/>
              <a:t>2</a:t>
            </a:r>
            <a:r>
              <a:rPr lang="zh-CN" altLang="en-US" sz="2000" b="1"/>
              <a:t>）表格表示实体间联系；</a:t>
            </a:r>
          </a:p>
          <a:p>
            <a:pPr algn="just" fontAlgn="auto">
              <a:spcAft>
                <a:spcPts val="0"/>
              </a:spcAft>
              <a:buFont typeface="Wingdings" panose="05000000000000000000" pitchFamily="2" charset="2"/>
              <a:buNone/>
              <a:defRPr/>
            </a:pPr>
            <a:r>
              <a:rPr lang="en-US" altLang="zh-CN" sz="2000" b="1"/>
              <a:t>student (XH,XM)   course(KH,KM)  sc(XH,KH,CJ)</a:t>
            </a:r>
          </a:p>
          <a:p>
            <a:pPr algn="just" fontAlgn="auto">
              <a:spcAft>
                <a:spcPts val="0"/>
              </a:spcAft>
              <a:buFont typeface="Wingdings" panose="05000000000000000000" pitchFamily="2" charset="2"/>
              <a:buNone/>
              <a:defRPr/>
            </a:pPr>
            <a:r>
              <a:rPr lang="en-US" altLang="zh-CN" sz="2000" b="1"/>
              <a:t>3)</a:t>
            </a:r>
            <a:r>
              <a:rPr lang="zh-CN" altLang="en-US" sz="2000" b="1"/>
              <a:t>行、列次序无关。</a:t>
            </a:r>
          </a:p>
          <a:p>
            <a:pPr algn="just" fontAlgn="auto">
              <a:spcAft>
                <a:spcPts val="0"/>
              </a:spcAft>
              <a:buFont typeface="Wingdings" panose="05000000000000000000" pitchFamily="2" charset="2"/>
              <a:buNone/>
              <a:defRPr/>
            </a:pPr>
            <a:r>
              <a:rPr lang="en-US" altLang="zh-CN" sz="2000" b="1"/>
              <a:t>4</a:t>
            </a:r>
            <a:r>
              <a:rPr lang="zh-CN" altLang="en-US" sz="2000" b="1"/>
              <a:t>）每一个分量均不可再分。</a:t>
            </a:r>
          </a:p>
          <a:p>
            <a:pPr algn="just" fontAlgn="auto">
              <a:spcAft>
                <a:spcPts val="0"/>
              </a:spcAft>
              <a:buFont typeface="Wingdings" panose="05000000000000000000" pitchFamily="2" charset="2"/>
              <a:buNone/>
              <a:defRPr/>
            </a:pPr>
            <a:endParaRPr lang="zh-CN" altLang="en-US" sz="2000" b="1"/>
          </a:p>
          <a:p>
            <a:pPr algn="just" fontAlgn="auto">
              <a:spcAft>
                <a:spcPts val="0"/>
              </a:spcAft>
              <a:buFont typeface="Wingdings" panose="05000000000000000000" pitchFamily="2" charset="2"/>
              <a:buNone/>
              <a:defRPr/>
            </a:pPr>
            <a:endParaRPr lang="zh-CN" altLang="en-US" sz="2000" b="1"/>
          </a:p>
          <a:p>
            <a:pPr algn="just" fontAlgn="auto">
              <a:spcAft>
                <a:spcPts val="0"/>
              </a:spcAft>
              <a:buFont typeface="Wingdings" panose="05000000000000000000" pitchFamily="2" charset="2"/>
              <a:buNone/>
              <a:defRPr/>
            </a:pPr>
            <a:endParaRPr lang="zh-CN" altLang="en-US" sz="2000" b="1"/>
          </a:p>
          <a:p>
            <a:pPr algn="just" fontAlgn="auto">
              <a:spcAft>
                <a:spcPts val="0"/>
              </a:spcAft>
              <a:buFont typeface="Wingdings" panose="05000000000000000000" pitchFamily="2" charset="2"/>
              <a:buNone/>
              <a:defRPr/>
            </a:pPr>
            <a:endParaRPr lang="zh-CN" altLang="en-US" sz="2000" b="1"/>
          </a:p>
          <a:p>
            <a:pPr algn="just" fontAlgn="auto">
              <a:spcAft>
                <a:spcPts val="0"/>
              </a:spcAft>
              <a:buFont typeface="Wingdings" panose="05000000000000000000" pitchFamily="2" charset="2"/>
              <a:buNone/>
              <a:defRPr/>
            </a:pPr>
            <a:endParaRPr lang="zh-CN" altLang="en-US" sz="2000" b="1"/>
          </a:p>
          <a:p>
            <a:pPr algn="just" fontAlgn="auto">
              <a:spcAft>
                <a:spcPts val="0"/>
              </a:spcAft>
              <a:buFont typeface="Wingdings" panose="05000000000000000000" pitchFamily="2" charset="2"/>
              <a:buNone/>
              <a:defRPr/>
            </a:pPr>
            <a:r>
              <a:rPr lang="en-US" altLang="zh-CN" sz="2000" b="1"/>
              <a:t>5</a:t>
            </a:r>
            <a:r>
              <a:rPr lang="zh-CN" altLang="en-US" sz="2000" b="1"/>
              <a:t>）至少一个</a:t>
            </a:r>
            <a:r>
              <a:rPr lang="en-US" altLang="zh-CN" sz="2000" b="1"/>
              <a:t>KEY</a:t>
            </a:r>
            <a:r>
              <a:rPr lang="zh-CN" altLang="en-US" sz="2000" b="1"/>
              <a:t>。</a:t>
            </a:r>
          </a:p>
          <a:p>
            <a:pPr algn="just" fontAlgn="auto">
              <a:spcAft>
                <a:spcPts val="0"/>
              </a:spcAft>
              <a:buFont typeface="Wingdings" panose="05000000000000000000" pitchFamily="2" charset="2"/>
              <a:buNone/>
              <a:defRPr/>
            </a:pPr>
            <a:r>
              <a:rPr lang="en-US" altLang="zh-CN" sz="2000" b="1">
                <a:latin typeface="Arial" panose="020B0604020202020204" pitchFamily="34" charset="0"/>
                <a:cs typeface="Arial" panose="020B0604020202020204" pitchFamily="34" charset="0"/>
              </a:rPr>
              <a:t>2. </a:t>
            </a:r>
            <a:r>
              <a:rPr lang="zh-CN" altLang="en-US" sz="2000" b="1">
                <a:latin typeface="Arial" panose="020B0604020202020204" pitchFamily="34" charset="0"/>
                <a:ea typeface="黑体" panose="02010609060101010101" pitchFamily="49" charset="-122"/>
              </a:rPr>
              <a:t>操作</a:t>
            </a:r>
            <a:endParaRPr lang="zh-CN" altLang="en-US" sz="2000" b="1">
              <a:latin typeface="Arial" panose="020B0604020202020204" pitchFamily="34" charset="0"/>
              <a:cs typeface="Arial" panose="020B0604020202020204" pitchFamily="34" charset="0"/>
            </a:endParaRPr>
          </a:p>
          <a:p>
            <a:pPr algn="just" fontAlgn="auto">
              <a:spcAft>
                <a:spcPts val="0"/>
              </a:spcAft>
              <a:buFont typeface="Wingdings" panose="05000000000000000000" pitchFamily="2" charset="2"/>
              <a:buNone/>
              <a:defRPr/>
            </a:pPr>
            <a:r>
              <a:rPr lang="en-US" altLang="zh-CN" sz="2000" b="1"/>
              <a:t>Q</a:t>
            </a:r>
            <a:r>
              <a:rPr lang="zh-CN" altLang="en-US" sz="2000" b="1"/>
              <a:t>、</a:t>
            </a:r>
            <a:r>
              <a:rPr lang="en-US" altLang="zh-CN" sz="2000" b="1"/>
              <a:t>I</a:t>
            </a:r>
            <a:r>
              <a:rPr lang="zh-CN" altLang="en-US" sz="2000" b="1"/>
              <a:t>、</a:t>
            </a:r>
            <a:r>
              <a:rPr lang="en-US" altLang="zh-CN" sz="2000" b="1"/>
              <a:t>D</a:t>
            </a:r>
            <a:r>
              <a:rPr lang="zh-CN" altLang="en-US" sz="2000" b="1"/>
              <a:t>、</a:t>
            </a:r>
            <a:r>
              <a:rPr lang="en-US" altLang="zh-CN" sz="2000" b="1"/>
              <a:t>M</a:t>
            </a:r>
            <a:r>
              <a:rPr lang="zh-CN" altLang="en-US" sz="2000" b="1"/>
              <a:t>、</a:t>
            </a:r>
            <a:r>
              <a:rPr lang="en-US" altLang="zh-CN" sz="2000" b="1"/>
              <a:t>……</a:t>
            </a:r>
          </a:p>
          <a:p>
            <a:pPr algn="just" fontAlgn="auto">
              <a:spcAft>
                <a:spcPts val="0"/>
              </a:spcAft>
              <a:buFont typeface="Wingdings" panose="05000000000000000000" pitchFamily="2" charset="2"/>
              <a:buNone/>
              <a:defRPr/>
            </a:pPr>
            <a:r>
              <a:rPr lang="en-US" altLang="zh-CN" sz="2000" b="1">
                <a:latin typeface="Arial" panose="020B0604020202020204" pitchFamily="34" charset="0"/>
                <a:ea typeface="黑体" panose="02010609060101010101" pitchFamily="49" charset="-122"/>
              </a:rPr>
              <a:t>3. </a:t>
            </a:r>
            <a:r>
              <a:rPr lang="zh-CN" altLang="en-US" sz="2000" b="1">
                <a:latin typeface="Arial" panose="020B0604020202020204" pitchFamily="34" charset="0"/>
                <a:ea typeface="黑体" panose="02010609060101010101" pitchFamily="49" charset="-122"/>
              </a:rPr>
              <a:t>约束</a:t>
            </a:r>
            <a:r>
              <a:rPr lang="en-US" altLang="zh-CN" sz="2000" b="1"/>
              <a:t>——</a:t>
            </a:r>
            <a:r>
              <a:rPr lang="zh-CN" altLang="en-US" sz="2000" b="1"/>
              <a:t>完整性约束（</a:t>
            </a:r>
            <a:r>
              <a:rPr lang="en-US" altLang="zh-CN" sz="2000" b="1"/>
              <a:t>integrity</a:t>
            </a:r>
            <a:r>
              <a:rPr lang="zh-CN" altLang="en-US" sz="2000" b="1"/>
              <a:t>）</a:t>
            </a:r>
          </a:p>
          <a:p>
            <a:pPr algn="just" fontAlgn="auto">
              <a:spcAft>
                <a:spcPts val="0"/>
              </a:spcAft>
              <a:buFont typeface="Wingdings" panose="05000000000000000000" pitchFamily="2" charset="2"/>
              <a:buNone/>
              <a:defRPr/>
            </a:pPr>
            <a:r>
              <a:rPr lang="en-US" altLang="zh-CN" sz="2000" b="1"/>
              <a:t>1)</a:t>
            </a:r>
            <a:r>
              <a:rPr lang="zh-CN" altLang="en-US" sz="2000" b="1"/>
              <a:t>实体完整性；</a:t>
            </a:r>
          </a:p>
          <a:p>
            <a:pPr algn="just" fontAlgn="auto">
              <a:spcAft>
                <a:spcPts val="0"/>
              </a:spcAft>
              <a:buFont typeface="Wingdings" panose="05000000000000000000" pitchFamily="2" charset="2"/>
              <a:buNone/>
              <a:defRPr/>
            </a:pPr>
            <a:r>
              <a:rPr lang="en-US" altLang="zh-CN" sz="2000" b="1"/>
              <a:t>2</a:t>
            </a:r>
            <a:r>
              <a:rPr lang="zh-CN" altLang="en-US" sz="2000" b="1"/>
              <a:t>）参照完整性；</a:t>
            </a:r>
          </a:p>
          <a:p>
            <a:pPr algn="just" fontAlgn="auto">
              <a:spcAft>
                <a:spcPts val="0"/>
              </a:spcAft>
              <a:buFont typeface="Wingdings" panose="05000000000000000000" pitchFamily="2" charset="2"/>
              <a:buNone/>
              <a:defRPr/>
            </a:pPr>
            <a:endParaRPr lang="en-US" altLang="zh-CN" sz="2000" b="1"/>
          </a:p>
        </p:txBody>
      </p:sp>
      <p:graphicFrame>
        <p:nvGraphicFramePr>
          <p:cNvPr id="282628" name="Group 4"/>
          <p:cNvGraphicFramePr>
            <a:graphicFrameLocks noGrp="1"/>
          </p:cNvGraphicFramePr>
          <p:nvPr>
            <p:extLst>
              <p:ext uri="{D42A27DB-BD31-4B8C-83A1-F6EECF244321}">
                <p14:modId xmlns:p14="http://schemas.microsoft.com/office/powerpoint/2010/main" val="160634177"/>
              </p:ext>
            </p:extLst>
          </p:nvPr>
        </p:nvGraphicFramePr>
        <p:xfrm>
          <a:off x="1782337" y="2713464"/>
          <a:ext cx="6019800" cy="1508126"/>
        </p:xfrm>
        <a:graphic>
          <a:graphicData uri="http://schemas.openxmlformats.org/drawingml/2006/table">
            <a:tbl>
              <a:tblPr/>
              <a:tblGrid>
                <a:gridCol w="1203325">
                  <a:extLst>
                    <a:ext uri="{9D8B030D-6E8A-4147-A177-3AD203B41FA5}">
                      <a16:colId xmlns:a16="http://schemas.microsoft.com/office/drawing/2014/main" val="20000"/>
                    </a:ext>
                  </a:extLst>
                </a:gridCol>
                <a:gridCol w="1204913">
                  <a:extLst>
                    <a:ext uri="{9D8B030D-6E8A-4147-A177-3AD203B41FA5}">
                      <a16:colId xmlns:a16="http://schemas.microsoft.com/office/drawing/2014/main" val="20001"/>
                    </a:ext>
                  </a:extLst>
                </a:gridCol>
                <a:gridCol w="1203325">
                  <a:extLst>
                    <a:ext uri="{9D8B030D-6E8A-4147-A177-3AD203B41FA5}">
                      <a16:colId xmlns:a16="http://schemas.microsoft.com/office/drawing/2014/main" val="20002"/>
                    </a:ext>
                  </a:extLst>
                </a:gridCol>
                <a:gridCol w="1204912">
                  <a:extLst>
                    <a:ext uri="{9D8B030D-6E8A-4147-A177-3AD203B41FA5}">
                      <a16:colId xmlns:a16="http://schemas.microsoft.com/office/drawing/2014/main" val="20003"/>
                    </a:ext>
                  </a:extLst>
                </a:gridCol>
                <a:gridCol w="1203325">
                  <a:extLst>
                    <a:ext uri="{9D8B030D-6E8A-4147-A177-3AD203B41FA5}">
                      <a16:colId xmlns:a16="http://schemas.microsoft.com/office/drawing/2014/main" val="20004"/>
                    </a:ext>
                  </a:extLst>
                </a:gridCol>
              </a:tblGrid>
              <a:tr h="365712">
                <a:tc rowSpan="2">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XH </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KH </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CJ </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671">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CJ</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CJ</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CJ</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3</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5743">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8874" name="AutoShape 26">
            <a:hlinkClick r:id="rId2" action="ppaction://hlinksldjump" highlightClick="1">
              <a:snd r:embed="rId3" name="projctor.wav"/>
            </a:hlinkClick>
          </p:cNvPr>
          <p:cNvSpPr>
            <a:spLocks noChangeArrowheads="1"/>
          </p:cNvSpPr>
          <p:nvPr/>
        </p:nvSpPr>
        <p:spPr bwMode="auto">
          <a:xfrm>
            <a:off x="7421137" y="591386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512882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4399090"/>
              </p:ext>
            </p:extLst>
          </p:nvPr>
        </p:nvGraphicFramePr>
        <p:xfrm>
          <a:off x="1773315" y="1194381"/>
          <a:ext cx="2816226" cy="1873251"/>
        </p:xfrm>
        <a:graphic>
          <a:graphicData uri="http://schemas.openxmlformats.org/drawingml/2006/table">
            <a:tbl>
              <a:tblPr firstRow="1" bandRow="1">
                <a:tableStyleId>{5C22544A-7EE6-4342-B048-85BDC9FD1C3A}</a:tableStyleId>
              </a:tblPr>
              <a:tblGrid>
                <a:gridCol w="938742">
                  <a:extLst>
                    <a:ext uri="{9D8B030D-6E8A-4147-A177-3AD203B41FA5}">
                      <a16:colId xmlns:a16="http://schemas.microsoft.com/office/drawing/2014/main" val="20000"/>
                    </a:ext>
                  </a:extLst>
                </a:gridCol>
                <a:gridCol w="938742">
                  <a:extLst>
                    <a:ext uri="{9D8B030D-6E8A-4147-A177-3AD203B41FA5}">
                      <a16:colId xmlns:a16="http://schemas.microsoft.com/office/drawing/2014/main" val="20001"/>
                    </a:ext>
                  </a:extLst>
                </a:gridCol>
                <a:gridCol w="938742">
                  <a:extLst>
                    <a:ext uri="{9D8B030D-6E8A-4147-A177-3AD203B41FA5}">
                      <a16:colId xmlns:a16="http://schemas.microsoft.com/office/drawing/2014/main" val="20002"/>
                    </a:ext>
                  </a:extLst>
                </a:gridCol>
              </a:tblGrid>
              <a:tr h="624417">
                <a:tc>
                  <a:txBody>
                    <a:bodyPr/>
                    <a:lstStyle/>
                    <a:p>
                      <a:r>
                        <a:rPr lang="zh-CN" altLang="en-US" sz="1800" dirty="0" smtClean="0"/>
                        <a:t>学号</a:t>
                      </a:r>
                      <a:endParaRPr lang="zh-CN" altLang="en-US" sz="1800" dirty="0"/>
                    </a:p>
                  </a:txBody>
                  <a:tcPr marL="91401" marR="91401" marT="45745" marB="45745"/>
                </a:tc>
                <a:tc>
                  <a:txBody>
                    <a:bodyPr/>
                    <a:lstStyle/>
                    <a:p>
                      <a:r>
                        <a:rPr lang="zh-CN" altLang="en-US" sz="1800" dirty="0" smtClean="0"/>
                        <a:t>姓名</a:t>
                      </a:r>
                      <a:endParaRPr lang="zh-CN" altLang="en-US" sz="1800" dirty="0"/>
                    </a:p>
                  </a:txBody>
                  <a:tcPr marL="91401" marR="91401" marT="45745" marB="45745"/>
                </a:tc>
                <a:tc>
                  <a:txBody>
                    <a:bodyPr/>
                    <a:lstStyle/>
                    <a:p>
                      <a:r>
                        <a:rPr lang="zh-CN" altLang="en-US" sz="1800" dirty="0" smtClean="0"/>
                        <a:t>性别</a:t>
                      </a:r>
                      <a:endParaRPr lang="zh-CN" altLang="en-US" sz="1800" dirty="0"/>
                    </a:p>
                  </a:txBody>
                  <a:tcPr marL="91401" marR="91401" marT="45745" marB="45745"/>
                </a:tc>
                <a:extLst>
                  <a:ext uri="{0D108BD9-81ED-4DB2-BD59-A6C34878D82A}">
                    <a16:rowId xmlns:a16="http://schemas.microsoft.com/office/drawing/2014/main" val="10000"/>
                  </a:ext>
                </a:extLst>
              </a:tr>
              <a:tr h="624417">
                <a:tc>
                  <a:txBody>
                    <a:bodyPr/>
                    <a:lstStyle/>
                    <a:p>
                      <a:r>
                        <a:rPr lang="en-US" altLang="zh-CN" sz="1800" dirty="0" smtClean="0"/>
                        <a:t>X01</a:t>
                      </a:r>
                      <a:endParaRPr lang="zh-CN" altLang="en-US" sz="1800" dirty="0"/>
                    </a:p>
                  </a:txBody>
                  <a:tcPr marL="91401" marR="91401" marT="45745" marB="45745"/>
                </a:tc>
                <a:tc>
                  <a:txBody>
                    <a:bodyPr/>
                    <a:lstStyle/>
                    <a:p>
                      <a:r>
                        <a:rPr lang="zh-CN" altLang="en-US" sz="1800" dirty="0" smtClean="0"/>
                        <a:t>张三</a:t>
                      </a:r>
                      <a:endParaRPr lang="zh-CN" altLang="en-US" sz="1800" dirty="0"/>
                    </a:p>
                  </a:txBody>
                  <a:tcPr marL="91401" marR="91401" marT="45745" marB="45745"/>
                </a:tc>
                <a:tc>
                  <a:txBody>
                    <a:bodyPr/>
                    <a:lstStyle/>
                    <a:p>
                      <a:r>
                        <a:rPr lang="zh-CN" altLang="en-US" sz="1800" dirty="0" smtClean="0"/>
                        <a:t>男</a:t>
                      </a:r>
                      <a:endParaRPr lang="zh-CN" altLang="en-US" sz="1800" dirty="0"/>
                    </a:p>
                  </a:txBody>
                  <a:tcPr marL="91401" marR="91401" marT="45745" marB="45745"/>
                </a:tc>
                <a:extLst>
                  <a:ext uri="{0D108BD9-81ED-4DB2-BD59-A6C34878D82A}">
                    <a16:rowId xmlns:a16="http://schemas.microsoft.com/office/drawing/2014/main" val="10001"/>
                  </a:ext>
                </a:extLst>
              </a:tr>
              <a:tr h="624417">
                <a:tc>
                  <a:txBody>
                    <a:bodyPr/>
                    <a:lstStyle/>
                    <a:p>
                      <a:r>
                        <a:rPr lang="en-US" altLang="zh-CN" sz="1800" dirty="0" smtClean="0"/>
                        <a:t>X02</a:t>
                      </a:r>
                      <a:endParaRPr lang="zh-CN" altLang="en-US" sz="1800" dirty="0"/>
                    </a:p>
                  </a:txBody>
                  <a:tcPr marL="91401" marR="91401" marT="45745" marB="45745"/>
                </a:tc>
                <a:tc>
                  <a:txBody>
                    <a:bodyPr/>
                    <a:lstStyle/>
                    <a:p>
                      <a:r>
                        <a:rPr lang="zh-CN" altLang="en-US" sz="1800" dirty="0" smtClean="0"/>
                        <a:t>李四</a:t>
                      </a:r>
                      <a:endParaRPr lang="zh-CN" altLang="en-US" sz="1800" dirty="0"/>
                    </a:p>
                  </a:txBody>
                  <a:tcPr marL="91401" marR="91401" marT="45745" marB="45745"/>
                </a:tc>
                <a:tc>
                  <a:txBody>
                    <a:bodyPr/>
                    <a:lstStyle/>
                    <a:p>
                      <a:r>
                        <a:rPr lang="zh-CN" altLang="en-US" sz="1800" dirty="0" smtClean="0"/>
                        <a:t>女</a:t>
                      </a:r>
                      <a:endParaRPr lang="zh-CN" altLang="en-US" sz="1800" dirty="0"/>
                    </a:p>
                  </a:txBody>
                  <a:tcPr marL="91401" marR="91401" marT="45745" marB="45745"/>
                </a:tc>
                <a:extLst>
                  <a:ext uri="{0D108BD9-81ED-4DB2-BD59-A6C34878D82A}">
                    <a16:rowId xmlns:a16="http://schemas.microsoft.com/office/drawing/2014/main" val="10002"/>
                  </a:ext>
                </a:extLst>
              </a:tr>
            </a:tbl>
          </a:graphicData>
        </a:graphic>
      </p:graphicFrame>
      <p:graphicFrame>
        <p:nvGraphicFramePr>
          <p:cNvPr id="5" name="内容占位符 3"/>
          <p:cNvGraphicFramePr>
            <a:graphicFrameLocks noGrp="1"/>
          </p:cNvGraphicFramePr>
          <p:nvPr>
            <p:ph idx="4294967295"/>
            <p:extLst>
              <p:ext uri="{D42A27DB-BD31-4B8C-83A1-F6EECF244321}">
                <p14:modId xmlns:p14="http://schemas.microsoft.com/office/powerpoint/2010/main" val="877998198"/>
              </p:ext>
            </p:extLst>
          </p:nvPr>
        </p:nvGraphicFramePr>
        <p:xfrm>
          <a:off x="7085090" y="1194381"/>
          <a:ext cx="3148011" cy="1873251"/>
        </p:xfrm>
        <a:graphic>
          <a:graphicData uri="http://schemas.openxmlformats.org/drawingml/2006/table">
            <a:tbl>
              <a:tblPr firstRow="1" bandRow="1">
                <a:tableStyleId>{5C22544A-7EE6-4342-B048-85BDC9FD1C3A}</a:tableStyleId>
              </a:tblPr>
              <a:tblGrid>
                <a:gridCol w="1049337">
                  <a:extLst>
                    <a:ext uri="{9D8B030D-6E8A-4147-A177-3AD203B41FA5}">
                      <a16:colId xmlns:a16="http://schemas.microsoft.com/office/drawing/2014/main" val="20000"/>
                    </a:ext>
                  </a:extLst>
                </a:gridCol>
                <a:gridCol w="1049337">
                  <a:extLst>
                    <a:ext uri="{9D8B030D-6E8A-4147-A177-3AD203B41FA5}">
                      <a16:colId xmlns:a16="http://schemas.microsoft.com/office/drawing/2014/main" val="20001"/>
                    </a:ext>
                  </a:extLst>
                </a:gridCol>
                <a:gridCol w="1049337">
                  <a:extLst>
                    <a:ext uri="{9D8B030D-6E8A-4147-A177-3AD203B41FA5}">
                      <a16:colId xmlns:a16="http://schemas.microsoft.com/office/drawing/2014/main" val="20002"/>
                    </a:ext>
                  </a:extLst>
                </a:gridCol>
              </a:tblGrid>
              <a:tr h="624417">
                <a:tc>
                  <a:txBody>
                    <a:bodyPr/>
                    <a:lstStyle/>
                    <a:p>
                      <a:r>
                        <a:rPr lang="zh-CN" altLang="en-US" sz="1800" dirty="0" smtClean="0"/>
                        <a:t>课程号</a:t>
                      </a:r>
                      <a:endParaRPr lang="zh-CN" altLang="en-US" sz="1800" dirty="0"/>
                    </a:p>
                  </a:txBody>
                  <a:tcPr marL="91445" marR="91445" marT="45745" marB="45745"/>
                </a:tc>
                <a:tc>
                  <a:txBody>
                    <a:bodyPr/>
                    <a:lstStyle/>
                    <a:p>
                      <a:r>
                        <a:rPr lang="zh-CN" altLang="en-US" sz="1800" dirty="0" smtClean="0"/>
                        <a:t>课程名</a:t>
                      </a:r>
                      <a:endParaRPr lang="zh-CN" altLang="en-US" sz="1800" dirty="0"/>
                    </a:p>
                  </a:txBody>
                  <a:tcPr marL="91445" marR="91445" marT="45745" marB="45745"/>
                </a:tc>
                <a:tc>
                  <a:txBody>
                    <a:bodyPr/>
                    <a:lstStyle/>
                    <a:p>
                      <a:r>
                        <a:rPr lang="zh-CN" altLang="en-US" sz="1800" dirty="0" smtClean="0"/>
                        <a:t>学分</a:t>
                      </a:r>
                      <a:endParaRPr lang="zh-CN" altLang="en-US" sz="1800" dirty="0"/>
                    </a:p>
                  </a:txBody>
                  <a:tcPr marL="91445" marR="91445" marT="45745" marB="45745"/>
                </a:tc>
                <a:extLst>
                  <a:ext uri="{0D108BD9-81ED-4DB2-BD59-A6C34878D82A}">
                    <a16:rowId xmlns:a16="http://schemas.microsoft.com/office/drawing/2014/main" val="10000"/>
                  </a:ext>
                </a:extLst>
              </a:tr>
              <a:tr h="624417">
                <a:tc>
                  <a:txBody>
                    <a:bodyPr/>
                    <a:lstStyle/>
                    <a:p>
                      <a:r>
                        <a:rPr lang="en-US" altLang="zh-CN" sz="1800" dirty="0" smtClean="0"/>
                        <a:t>K01</a:t>
                      </a:r>
                      <a:endParaRPr lang="zh-CN" altLang="en-US" sz="1800" dirty="0"/>
                    </a:p>
                  </a:txBody>
                  <a:tcPr marL="91445" marR="91445" marT="45745" marB="45745"/>
                </a:tc>
                <a:tc>
                  <a:txBody>
                    <a:bodyPr/>
                    <a:lstStyle/>
                    <a:p>
                      <a:r>
                        <a:rPr lang="zh-CN" altLang="en-US" sz="1800" dirty="0" smtClean="0"/>
                        <a:t>马哲</a:t>
                      </a:r>
                      <a:endParaRPr lang="zh-CN" altLang="en-US" sz="1800" dirty="0"/>
                    </a:p>
                  </a:txBody>
                  <a:tcPr marL="91445" marR="91445" marT="45745" marB="45745"/>
                </a:tc>
                <a:tc>
                  <a:txBody>
                    <a:bodyPr/>
                    <a:lstStyle/>
                    <a:p>
                      <a:r>
                        <a:rPr lang="en-US" altLang="zh-CN" sz="1800" dirty="0" smtClean="0"/>
                        <a:t>2.0</a:t>
                      </a:r>
                      <a:endParaRPr lang="zh-CN" altLang="en-US" sz="1800" dirty="0"/>
                    </a:p>
                  </a:txBody>
                  <a:tcPr marL="91445" marR="91445" marT="45745" marB="45745"/>
                </a:tc>
                <a:extLst>
                  <a:ext uri="{0D108BD9-81ED-4DB2-BD59-A6C34878D82A}">
                    <a16:rowId xmlns:a16="http://schemas.microsoft.com/office/drawing/2014/main" val="10001"/>
                  </a:ext>
                </a:extLst>
              </a:tr>
              <a:tr h="624417">
                <a:tc>
                  <a:txBody>
                    <a:bodyPr/>
                    <a:lstStyle/>
                    <a:p>
                      <a:r>
                        <a:rPr lang="en-US" altLang="zh-CN" sz="1800" dirty="0" smtClean="0"/>
                        <a:t>K02</a:t>
                      </a:r>
                      <a:endParaRPr lang="zh-CN" altLang="en-US" sz="1800" dirty="0"/>
                    </a:p>
                  </a:txBody>
                  <a:tcPr marL="91445" marR="91445" marT="45745" marB="45745"/>
                </a:tc>
                <a:tc>
                  <a:txBody>
                    <a:bodyPr/>
                    <a:lstStyle/>
                    <a:p>
                      <a:r>
                        <a:rPr lang="zh-CN" altLang="en-US" sz="1800" dirty="0" smtClean="0"/>
                        <a:t>数据库</a:t>
                      </a:r>
                      <a:endParaRPr lang="zh-CN" altLang="en-US" sz="1800" dirty="0"/>
                    </a:p>
                  </a:txBody>
                  <a:tcPr marL="91445" marR="91445" marT="45745" marB="45745"/>
                </a:tc>
                <a:tc>
                  <a:txBody>
                    <a:bodyPr/>
                    <a:lstStyle/>
                    <a:p>
                      <a:r>
                        <a:rPr lang="en-US" altLang="zh-CN" sz="1800" dirty="0" smtClean="0"/>
                        <a:t>3.5</a:t>
                      </a:r>
                      <a:endParaRPr lang="zh-CN" altLang="en-US" sz="1800" dirty="0"/>
                    </a:p>
                  </a:txBody>
                  <a:tcPr marL="91445" marR="91445" marT="45745" marB="45745"/>
                </a:tc>
                <a:extLst>
                  <a:ext uri="{0D108BD9-81ED-4DB2-BD59-A6C34878D82A}">
                    <a16:rowId xmlns:a16="http://schemas.microsoft.com/office/drawing/2014/main" val="10002"/>
                  </a:ext>
                </a:extLst>
              </a:tr>
            </a:tbl>
          </a:graphicData>
        </a:graphic>
      </p:graphicFrame>
      <p:graphicFrame>
        <p:nvGraphicFramePr>
          <p:cNvPr id="6" name="内容占位符 3"/>
          <p:cNvGraphicFramePr>
            <a:graphicFrameLocks noGrp="1"/>
          </p:cNvGraphicFramePr>
          <p:nvPr>
            <p:ph idx="4294967295"/>
            <p:extLst>
              <p:ext uri="{D42A27DB-BD31-4B8C-83A1-F6EECF244321}">
                <p14:modId xmlns:p14="http://schemas.microsoft.com/office/powerpoint/2010/main" val="1223734588"/>
              </p:ext>
            </p:extLst>
          </p:nvPr>
        </p:nvGraphicFramePr>
        <p:xfrm>
          <a:off x="1089102" y="3426406"/>
          <a:ext cx="4945062" cy="2813050"/>
        </p:xfrm>
        <a:graphic>
          <a:graphicData uri="http://schemas.openxmlformats.org/drawingml/2006/table">
            <a:tbl>
              <a:tblPr firstRow="1" bandRow="1">
                <a:tableStyleId>{5C22544A-7EE6-4342-B048-85BDC9FD1C3A}</a:tableStyleId>
              </a:tblPr>
              <a:tblGrid>
                <a:gridCol w="1648354">
                  <a:extLst>
                    <a:ext uri="{9D8B030D-6E8A-4147-A177-3AD203B41FA5}">
                      <a16:colId xmlns:a16="http://schemas.microsoft.com/office/drawing/2014/main" val="20000"/>
                    </a:ext>
                  </a:extLst>
                </a:gridCol>
                <a:gridCol w="1648354">
                  <a:extLst>
                    <a:ext uri="{9D8B030D-6E8A-4147-A177-3AD203B41FA5}">
                      <a16:colId xmlns:a16="http://schemas.microsoft.com/office/drawing/2014/main" val="20001"/>
                    </a:ext>
                  </a:extLst>
                </a:gridCol>
                <a:gridCol w="1648354">
                  <a:extLst>
                    <a:ext uri="{9D8B030D-6E8A-4147-A177-3AD203B41FA5}">
                      <a16:colId xmlns:a16="http://schemas.microsoft.com/office/drawing/2014/main" val="20002"/>
                    </a:ext>
                  </a:extLst>
                </a:gridCol>
              </a:tblGrid>
              <a:tr h="562610">
                <a:tc>
                  <a:txBody>
                    <a:bodyPr/>
                    <a:lstStyle/>
                    <a:p>
                      <a:r>
                        <a:rPr lang="zh-CN" altLang="en-US" sz="1800" dirty="0" smtClean="0"/>
                        <a:t>学号</a:t>
                      </a:r>
                      <a:endParaRPr lang="zh-CN" altLang="en-US" sz="1800" dirty="0"/>
                    </a:p>
                  </a:txBody>
                  <a:tcPr marL="91427" marR="91427" marT="45741" marB="45741"/>
                </a:tc>
                <a:tc>
                  <a:txBody>
                    <a:bodyPr/>
                    <a:lstStyle/>
                    <a:p>
                      <a:r>
                        <a:rPr lang="zh-CN" altLang="en-US" sz="1800" dirty="0" smtClean="0"/>
                        <a:t>课程号</a:t>
                      </a:r>
                      <a:endParaRPr lang="zh-CN" altLang="en-US" sz="1800" dirty="0"/>
                    </a:p>
                  </a:txBody>
                  <a:tcPr marL="91427" marR="91427" marT="45741" marB="45741"/>
                </a:tc>
                <a:tc>
                  <a:txBody>
                    <a:bodyPr/>
                    <a:lstStyle/>
                    <a:p>
                      <a:r>
                        <a:rPr lang="zh-CN" altLang="en-US" sz="1800" smtClean="0"/>
                        <a:t>成绩</a:t>
                      </a:r>
                      <a:endParaRPr lang="zh-CN" altLang="en-US" sz="1800" dirty="0"/>
                    </a:p>
                  </a:txBody>
                  <a:tcPr marL="91427" marR="91427" marT="45741" marB="45741"/>
                </a:tc>
                <a:extLst>
                  <a:ext uri="{0D108BD9-81ED-4DB2-BD59-A6C34878D82A}">
                    <a16:rowId xmlns:a16="http://schemas.microsoft.com/office/drawing/2014/main" val="10000"/>
                  </a:ext>
                </a:extLst>
              </a:tr>
              <a:tr h="562610">
                <a:tc>
                  <a:txBody>
                    <a:bodyPr/>
                    <a:lstStyle/>
                    <a:p>
                      <a:r>
                        <a:rPr lang="en-US" altLang="zh-CN" sz="1800" dirty="0" smtClean="0"/>
                        <a:t>X01</a:t>
                      </a:r>
                      <a:endParaRPr lang="zh-CN" altLang="en-US" sz="1800" dirty="0"/>
                    </a:p>
                  </a:txBody>
                  <a:tcPr marL="91427" marR="91427" marT="45741" marB="45741"/>
                </a:tc>
                <a:tc>
                  <a:txBody>
                    <a:bodyPr/>
                    <a:lstStyle/>
                    <a:p>
                      <a:r>
                        <a:rPr lang="en-US" altLang="zh-CN" sz="1800" dirty="0" smtClean="0"/>
                        <a:t>K01</a:t>
                      </a:r>
                      <a:endParaRPr lang="zh-CN" altLang="en-US" sz="1800" dirty="0"/>
                    </a:p>
                  </a:txBody>
                  <a:tcPr marL="91427" marR="91427" marT="45741" marB="45741"/>
                </a:tc>
                <a:tc>
                  <a:txBody>
                    <a:bodyPr/>
                    <a:lstStyle/>
                    <a:p>
                      <a:r>
                        <a:rPr lang="en-US" altLang="zh-CN" sz="1800" dirty="0" smtClean="0"/>
                        <a:t>81</a:t>
                      </a:r>
                      <a:endParaRPr lang="zh-CN" altLang="en-US" sz="1800" dirty="0"/>
                    </a:p>
                  </a:txBody>
                  <a:tcPr marL="91427" marR="91427" marT="45741" marB="45741"/>
                </a:tc>
                <a:extLst>
                  <a:ext uri="{0D108BD9-81ED-4DB2-BD59-A6C34878D82A}">
                    <a16:rowId xmlns:a16="http://schemas.microsoft.com/office/drawing/2014/main" val="10001"/>
                  </a:ext>
                </a:extLst>
              </a:tr>
              <a:tr h="562610">
                <a:tc>
                  <a:txBody>
                    <a:bodyPr/>
                    <a:lstStyle/>
                    <a:p>
                      <a:r>
                        <a:rPr lang="en-US" altLang="zh-CN" sz="1800" dirty="0" smtClean="0"/>
                        <a:t>X01</a:t>
                      </a:r>
                      <a:endParaRPr lang="zh-CN" altLang="en-US" sz="1800" dirty="0"/>
                    </a:p>
                  </a:txBody>
                  <a:tcPr marL="91427" marR="91427" marT="45741" marB="45741"/>
                </a:tc>
                <a:tc>
                  <a:txBody>
                    <a:bodyPr/>
                    <a:lstStyle/>
                    <a:p>
                      <a:r>
                        <a:rPr lang="en-US" altLang="zh-CN" sz="1800" dirty="0" smtClean="0"/>
                        <a:t>K02</a:t>
                      </a:r>
                      <a:endParaRPr lang="zh-CN" altLang="en-US" sz="1800" dirty="0"/>
                    </a:p>
                  </a:txBody>
                  <a:tcPr marL="91427" marR="91427" marT="45741" marB="45741"/>
                </a:tc>
                <a:tc>
                  <a:txBody>
                    <a:bodyPr/>
                    <a:lstStyle/>
                    <a:p>
                      <a:r>
                        <a:rPr lang="en-US" altLang="zh-CN" sz="1800" dirty="0" smtClean="0"/>
                        <a:t>76</a:t>
                      </a:r>
                      <a:endParaRPr lang="zh-CN" altLang="en-US" sz="1800" dirty="0"/>
                    </a:p>
                  </a:txBody>
                  <a:tcPr marL="91427" marR="91427" marT="45741" marB="45741"/>
                </a:tc>
                <a:extLst>
                  <a:ext uri="{0D108BD9-81ED-4DB2-BD59-A6C34878D82A}">
                    <a16:rowId xmlns:a16="http://schemas.microsoft.com/office/drawing/2014/main" val="10002"/>
                  </a:ext>
                </a:extLst>
              </a:tr>
              <a:tr h="562610">
                <a:tc>
                  <a:txBody>
                    <a:bodyPr/>
                    <a:lstStyle/>
                    <a:p>
                      <a:r>
                        <a:rPr lang="en-US" altLang="zh-CN" sz="1800" dirty="0" smtClean="0"/>
                        <a:t>X02</a:t>
                      </a:r>
                      <a:endParaRPr lang="zh-CN" altLang="en-US" sz="1800" dirty="0"/>
                    </a:p>
                  </a:txBody>
                  <a:tcPr marL="91427" marR="91427" marT="45741" marB="45741"/>
                </a:tc>
                <a:tc>
                  <a:txBody>
                    <a:bodyPr/>
                    <a:lstStyle/>
                    <a:p>
                      <a:r>
                        <a:rPr lang="en-US" altLang="zh-CN" sz="1800" dirty="0" smtClean="0"/>
                        <a:t>K01</a:t>
                      </a:r>
                      <a:endParaRPr lang="zh-CN" altLang="en-US" sz="1800" dirty="0"/>
                    </a:p>
                  </a:txBody>
                  <a:tcPr marL="91427" marR="91427" marT="45741" marB="45741"/>
                </a:tc>
                <a:tc>
                  <a:txBody>
                    <a:bodyPr/>
                    <a:lstStyle/>
                    <a:p>
                      <a:r>
                        <a:rPr lang="en-US" altLang="zh-CN" sz="1800" dirty="0" smtClean="0"/>
                        <a:t>85</a:t>
                      </a:r>
                      <a:endParaRPr lang="zh-CN" altLang="en-US" sz="1800" dirty="0"/>
                    </a:p>
                  </a:txBody>
                  <a:tcPr marL="91427" marR="91427" marT="45741" marB="45741"/>
                </a:tc>
                <a:extLst>
                  <a:ext uri="{0D108BD9-81ED-4DB2-BD59-A6C34878D82A}">
                    <a16:rowId xmlns:a16="http://schemas.microsoft.com/office/drawing/2014/main" val="10003"/>
                  </a:ext>
                </a:extLst>
              </a:tr>
              <a:tr h="562610">
                <a:tc>
                  <a:txBody>
                    <a:bodyPr/>
                    <a:lstStyle/>
                    <a:p>
                      <a:r>
                        <a:rPr lang="en-US" altLang="zh-CN" sz="1800" dirty="0" smtClean="0"/>
                        <a:t>X02</a:t>
                      </a:r>
                      <a:endParaRPr lang="zh-CN" altLang="en-US" sz="1800" dirty="0"/>
                    </a:p>
                  </a:txBody>
                  <a:tcPr marL="91427" marR="91427" marT="45741" marB="45741"/>
                </a:tc>
                <a:tc>
                  <a:txBody>
                    <a:bodyPr/>
                    <a:lstStyle/>
                    <a:p>
                      <a:r>
                        <a:rPr lang="en-US" altLang="zh-CN" sz="1800" dirty="0" smtClean="0"/>
                        <a:t>K02</a:t>
                      </a:r>
                      <a:endParaRPr lang="zh-CN" altLang="en-US" sz="1800" dirty="0"/>
                    </a:p>
                  </a:txBody>
                  <a:tcPr marL="91427" marR="91427" marT="45741" marB="45741"/>
                </a:tc>
                <a:tc>
                  <a:txBody>
                    <a:bodyPr/>
                    <a:lstStyle/>
                    <a:p>
                      <a:r>
                        <a:rPr lang="en-US" altLang="zh-CN" sz="1800" dirty="0" smtClean="0"/>
                        <a:t>92</a:t>
                      </a:r>
                      <a:endParaRPr lang="zh-CN" altLang="en-US" sz="1800" dirty="0"/>
                    </a:p>
                  </a:txBody>
                  <a:tcPr marL="91427" marR="91427" marT="45741" marB="457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12394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48214" y="386576"/>
            <a:ext cx="7772400" cy="577850"/>
          </a:xfrm>
        </p:spPr>
        <p:txBody>
          <a:bodyPr vert="horz" lIns="91440" tIns="45720" rIns="91440" bIns="45720" rtlCol="0" anchor="ctr">
            <a:normAutofit/>
          </a:bodyPr>
          <a:lstStyle/>
          <a:p>
            <a:r>
              <a:rPr lang="en-US" altLang="zh-CN" sz="3200" dirty="0"/>
              <a:t>1.2 </a:t>
            </a:r>
            <a:r>
              <a:rPr lang="zh-CN" altLang="en-US" sz="3200" dirty="0"/>
              <a:t>数据模型</a:t>
            </a:r>
            <a:endParaRPr lang="en-US" altLang="zh-CN" sz="3200" dirty="0"/>
          </a:p>
        </p:txBody>
      </p:sp>
      <p:sp>
        <p:nvSpPr>
          <p:cNvPr id="80899" name="Rectangle 3"/>
          <p:cNvSpPr>
            <a:spLocks noGrp="1" noChangeArrowheads="1"/>
          </p:cNvSpPr>
          <p:nvPr>
            <p:ph idx="1"/>
          </p:nvPr>
        </p:nvSpPr>
        <p:spPr bwMode="auto">
          <a:xfrm>
            <a:off x="1048214" y="1353015"/>
            <a:ext cx="7772400" cy="4876800"/>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smtClean="0"/>
              <a:t>3</a:t>
            </a:r>
            <a:r>
              <a:rPr lang="zh-CN" altLang="en-US" sz="2000" b="1" smtClean="0"/>
              <a:t>）用户定义完整性。</a:t>
            </a:r>
          </a:p>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4. </a:t>
            </a:r>
            <a:r>
              <a:rPr lang="zh-CN" altLang="en-US" sz="2000" b="1" smtClean="0">
                <a:latin typeface="Arial" panose="020B0604020202020204" pitchFamily="34" charset="0"/>
                <a:ea typeface="黑体" panose="02010609060101010101" pitchFamily="49" charset="-122"/>
              </a:rPr>
              <a:t>优点</a:t>
            </a:r>
          </a:p>
          <a:p>
            <a:pPr algn="just">
              <a:buFont typeface="Wingdings" panose="05000000000000000000" pitchFamily="2" charset="2"/>
              <a:buNone/>
            </a:pPr>
            <a:r>
              <a:rPr lang="en-US" altLang="zh-CN" sz="2000" b="1" smtClean="0"/>
              <a:t>1</a:t>
            </a:r>
            <a:r>
              <a:rPr lang="zh-CN" altLang="en-US" sz="2000" b="1" smtClean="0"/>
              <a:t>）建立在严格的数学理论的基础之上。</a:t>
            </a:r>
          </a:p>
          <a:p>
            <a:pPr algn="just">
              <a:buFont typeface="Wingdings" panose="05000000000000000000" pitchFamily="2" charset="2"/>
              <a:buNone/>
            </a:pPr>
            <a:r>
              <a:rPr lang="en-US" altLang="zh-CN" sz="2000" b="1" smtClean="0"/>
              <a:t>2</a:t>
            </a:r>
            <a:r>
              <a:rPr lang="zh-CN" altLang="en-US" sz="2000" b="1" smtClean="0"/>
              <a:t>）结构简单易用。</a:t>
            </a:r>
          </a:p>
          <a:p>
            <a:pPr algn="just">
              <a:buFont typeface="Wingdings" panose="05000000000000000000" pitchFamily="2" charset="2"/>
              <a:buNone/>
            </a:pPr>
            <a:r>
              <a:rPr lang="en-US" altLang="zh-CN" sz="2000" b="1" smtClean="0"/>
              <a:t>3</a:t>
            </a:r>
            <a:r>
              <a:rPr lang="zh-CN" altLang="en-US" sz="2000" b="1" smtClean="0"/>
              <a:t>）应用程序与数据说明独立：</a:t>
            </a:r>
          </a:p>
          <a:p>
            <a:pPr algn="just">
              <a:buFont typeface="Wingdings" panose="05000000000000000000" pitchFamily="2" charset="2"/>
              <a:buNone/>
            </a:pPr>
            <a:r>
              <a:rPr lang="en-US" altLang="zh-CN" sz="2000" b="1" smtClean="0"/>
              <a:t>·</a:t>
            </a:r>
            <a:r>
              <a:rPr lang="zh-CN" altLang="en-US" sz="2000" b="1" smtClean="0"/>
              <a:t>将</a:t>
            </a:r>
            <a:r>
              <a:rPr lang="en-US" altLang="zh-CN" sz="2000" b="1" smtClean="0"/>
              <a:t>DB</a:t>
            </a:r>
            <a:r>
              <a:rPr lang="zh-CN" altLang="en-US" sz="2000" b="1" smtClean="0"/>
              <a:t>定义从应用程序中独立出来；</a:t>
            </a:r>
          </a:p>
          <a:p>
            <a:pPr algn="just">
              <a:buFont typeface="Wingdings" panose="05000000000000000000" pitchFamily="2" charset="2"/>
              <a:buNone/>
            </a:pPr>
            <a:r>
              <a:rPr lang="en-US" altLang="zh-CN" sz="2000" b="1" smtClean="0"/>
              <a:t>·DB</a:t>
            </a:r>
            <a:r>
              <a:rPr lang="zh-CN" altLang="en-US" sz="2000" b="1" smtClean="0"/>
              <a:t>存储物理细节透明； </a:t>
            </a:r>
          </a:p>
          <a:p>
            <a:pPr algn="just">
              <a:buFont typeface="Wingdings" panose="05000000000000000000" pitchFamily="2" charset="2"/>
              <a:buNone/>
            </a:pPr>
            <a:r>
              <a:rPr lang="en-US" altLang="zh-CN" sz="2000" b="1" smtClean="0"/>
              <a:t>·</a:t>
            </a:r>
            <a:r>
              <a:rPr lang="zh-CN" altLang="en-US" sz="2000" b="1" smtClean="0"/>
              <a:t>存取路经透明；</a:t>
            </a:r>
          </a:p>
          <a:p>
            <a:pPr algn="just">
              <a:buFont typeface="Wingdings" panose="05000000000000000000" pitchFamily="2" charset="2"/>
              <a:buNone/>
            </a:pPr>
            <a:r>
              <a:rPr lang="en-US" altLang="zh-CN" sz="2000" b="1" smtClean="0"/>
              <a:t>·</a:t>
            </a:r>
            <a:r>
              <a:rPr lang="zh-CN" altLang="en-US" sz="2000" b="1" smtClean="0"/>
              <a:t>非过程化语言。</a:t>
            </a:r>
          </a:p>
          <a:p>
            <a:pPr algn="just">
              <a:buFont typeface="Wingdings" panose="05000000000000000000" pitchFamily="2" charset="2"/>
              <a:buNone/>
            </a:pPr>
            <a:r>
              <a:rPr lang="en-US" altLang="zh-CN" sz="2000" b="1" smtClean="0"/>
              <a:t>4</a:t>
            </a:r>
            <a:r>
              <a:rPr lang="zh-CN" altLang="en-US" sz="2000" b="1" smtClean="0"/>
              <a:t>）集合操作。</a:t>
            </a:r>
          </a:p>
          <a:p>
            <a:pPr algn="just">
              <a:buFont typeface="Wingdings" panose="05000000000000000000" pitchFamily="2" charset="2"/>
              <a:buNone/>
            </a:pPr>
            <a:r>
              <a:rPr lang="en-US" altLang="zh-CN" sz="2000" b="1" smtClean="0">
                <a:latin typeface="Arial" panose="020B0604020202020204" pitchFamily="34" charset="0"/>
                <a:cs typeface="Arial" panose="020B0604020202020204" pitchFamily="34" charset="0"/>
              </a:rPr>
              <a:t>5. </a:t>
            </a:r>
            <a:r>
              <a:rPr lang="zh-CN" altLang="en-US" sz="2000" b="1" smtClean="0">
                <a:latin typeface="Arial" panose="020B0604020202020204" pitchFamily="34" charset="0"/>
                <a:ea typeface="黑体" panose="02010609060101010101" pitchFamily="49" charset="-122"/>
              </a:rPr>
              <a:t>缺点</a:t>
            </a:r>
            <a:endParaRPr lang="zh-CN" altLang="en-US" sz="2000" b="1" smtClean="0">
              <a:latin typeface="Arial" panose="020B0604020202020204" pitchFamily="34" charset="0"/>
              <a:cs typeface="Arial" panose="020B0604020202020204" pitchFamily="34" charset="0"/>
            </a:endParaRPr>
          </a:p>
          <a:p>
            <a:pPr algn="just">
              <a:buFont typeface="Wingdings" panose="05000000000000000000" pitchFamily="2" charset="2"/>
              <a:buNone/>
            </a:pPr>
            <a:r>
              <a:rPr lang="en-US" altLang="zh-CN" sz="2000" b="1" smtClean="0"/>
              <a:t>1</a:t>
            </a:r>
            <a:r>
              <a:rPr lang="zh-CN" altLang="en-US" sz="2000" b="1" smtClean="0"/>
              <a:t>）查询效率慢。</a:t>
            </a:r>
          </a:p>
          <a:p>
            <a:pPr algn="just">
              <a:buFont typeface="Wingdings" panose="05000000000000000000" pitchFamily="2" charset="2"/>
              <a:buNone/>
            </a:pPr>
            <a:r>
              <a:rPr lang="en-US" altLang="zh-CN" sz="2000" b="1" smtClean="0"/>
              <a:t>2</a:t>
            </a:r>
            <a:r>
              <a:rPr lang="zh-CN" altLang="en-US" sz="2000" b="1" smtClean="0"/>
              <a:t>）复杂数据类型表示能力弱。</a:t>
            </a:r>
          </a:p>
          <a:p>
            <a:pPr algn="just">
              <a:buFont typeface="Wingdings" panose="05000000000000000000" pitchFamily="2" charset="2"/>
              <a:buNone/>
            </a:pPr>
            <a:endParaRPr lang="en-US" altLang="zh-CN" sz="2000" b="1" smtClean="0"/>
          </a:p>
        </p:txBody>
      </p:sp>
      <p:sp>
        <p:nvSpPr>
          <p:cNvPr id="80900" name="AutoShape 4">
            <a:hlinkClick r:id="rId2" action="ppaction://hlinksldjump" highlightClick="1">
              <a:snd r:embed="rId3" name="projctor.wav"/>
            </a:hlinkClick>
          </p:cNvPr>
          <p:cNvSpPr>
            <a:spLocks noChangeArrowheads="1"/>
          </p:cNvSpPr>
          <p:nvPr/>
        </p:nvSpPr>
        <p:spPr bwMode="auto">
          <a:xfrm>
            <a:off x="7220414" y="5925015"/>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172401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49712" y="256478"/>
            <a:ext cx="7772400" cy="762000"/>
          </a:xfrm>
        </p:spPr>
        <p:txBody>
          <a:bodyPr vert="horz" lIns="91440" tIns="45720" rIns="91440" bIns="45720" rtlCol="0" anchor="ctr">
            <a:normAutofit/>
          </a:bodyPr>
          <a:lstStyle/>
          <a:p>
            <a:r>
              <a:rPr lang="zh-CN" altLang="en-US" sz="3200" dirty="0"/>
              <a:t>课堂作业</a:t>
            </a:r>
          </a:p>
        </p:txBody>
      </p:sp>
      <p:sp>
        <p:nvSpPr>
          <p:cNvPr id="81923" name="Rectangle 3"/>
          <p:cNvSpPr>
            <a:spLocks noGrp="1" noChangeArrowheads="1"/>
          </p:cNvSpPr>
          <p:nvPr>
            <p:ph idx="1"/>
          </p:nvPr>
        </p:nvSpPr>
        <p:spPr bwMode="auto">
          <a:xfrm>
            <a:off x="835412" y="1583473"/>
            <a:ext cx="8001000" cy="4627756"/>
          </a:xfrm>
        </p:spPr>
        <p:txBody>
          <a:bodyPr wrap="square" numCol="1" anchor="t" anchorCtr="0" compatLnSpc="1">
            <a:prstTxWarp prst="textNoShape">
              <a:avLst/>
            </a:prstTxWarp>
          </a:bodyPr>
          <a:lstStyle/>
          <a:p>
            <a:r>
              <a:rPr lang="zh-CN" altLang="en-US" dirty="0" smtClean="0"/>
              <a:t>设有如下应用</a:t>
            </a:r>
          </a:p>
          <a:p>
            <a:pPr>
              <a:buFont typeface="Wingdings" panose="05000000000000000000" pitchFamily="2" charset="2"/>
              <a:buNone/>
            </a:pPr>
            <a:r>
              <a:rPr lang="zh-CN" altLang="en-US" dirty="0" smtClean="0"/>
              <a:t>    某工厂生产若干产品，每种产品由不同的零件组成，零件可用在不同的产品上。这些零件由不同的原材料制成，不同零件所使用的材料可以相同。这些零件存放在若干仓库中，一类零件存放于一个仓库中。</a:t>
            </a:r>
          </a:p>
          <a:p>
            <a:pPr>
              <a:buFont typeface="Wingdings" panose="05000000000000000000" pitchFamily="2" charset="2"/>
              <a:buNone/>
            </a:pPr>
            <a:endParaRPr lang="zh-CN" altLang="en-US" dirty="0" smtClean="0"/>
          </a:p>
          <a:p>
            <a:pPr>
              <a:buFont typeface="Wingdings" panose="05000000000000000000" pitchFamily="2" charset="2"/>
              <a:buNone/>
            </a:pPr>
            <a:r>
              <a:rPr lang="zh-CN" altLang="en-US" dirty="0" smtClean="0"/>
              <a:t>请用</a:t>
            </a:r>
            <a:r>
              <a:rPr lang="en-US" altLang="zh-CN" dirty="0" smtClean="0"/>
              <a:t>E-R</a:t>
            </a:r>
            <a:r>
              <a:rPr lang="zh-CN" altLang="en-US" dirty="0" smtClean="0"/>
              <a:t>图画出此工厂产品，零件，材料，仓库的概念模型</a:t>
            </a:r>
          </a:p>
        </p:txBody>
      </p:sp>
    </p:spTree>
    <p:extLst>
      <p:ext uri="{BB962C8B-B14F-4D97-AF65-F5344CB8AC3E}">
        <p14:creationId xmlns:p14="http://schemas.microsoft.com/office/powerpoint/2010/main" val="38139476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59366" y="167269"/>
            <a:ext cx="7772400" cy="1143000"/>
          </a:xfrm>
        </p:spPr>
        <p:txBody>
          <a:bodyPr vert="horz" lIns="91440" tIns="45720" rIns="91440" bIns="45720" rtlCol="0" anchor="ctr">
            <a:normAutofit/>
          </a:bodyPr>
          <a:lstStyle/>
          <a:p>
            <a:r>
              <a:rPr lang="zh-CN" altLang="en-US" sz="3200" dirty="0"/>
              <a:t>课堂作业</a:t>
            </a:r>
          </a:p>
        </p:txBody>
      </p:sp>
      <p:graphicFrame>
        <p:nvGraphicFramePr>
          <p:cNvPr id="82947" name="Object 4"/>
          <p:cNvGraphicFramePr>
            <a:graphicFrameLocks noChangeAspect="1"/>
          </p:cNvGraphicFramePr>
          <p:nvPr>
            <p:extLst>
              <p:ext uri="{D42A27DB-BD31-4B8C-83A1-F6EECF244321}">
                <p14:modId xmlns:p14="http://schemas.microsoft.com/office/powerpoint/2010/main" val="3679266564"/>
              </p:ext>
            </p:extLst>
          </p:nvPr>
        </p:nvGraphicFramePr>
        <p:xfrm>
          <a:off x="1341864" y="1616927"/>
          <a:ext cx="6858000" cy="4800600"/>
        </p:xfrm>
        <a:graphic>
          <a:graphicData uri="http://schemas.openxmlformats.org/presentationml/2006/ole">
            <mc:AlternateContent xmlns:mc="http://schemas.openxmlformats.org/markup-compatibility/2006">
              <mc:Choice xmlns:v="urn:schemas-microsoft-com:vml" Requires="v">
                <p:oleObj spid="_x0000_s6257" name="Picture2" r:id="rId3" imgW="4117848" imgH="3703320" progId="Word.Picture.8">
                  <p:embed/>
                </p:oleObj>
              </mc:Choice>
              <mc:Fallback>
                <p:oleObj name="Picture2" r:id="rId3" imgW="4117848" imgH="3703320" progId="Word.Picture.8">
                  <p:embed/>
                  <p:pic>
                    <p:nvPicPr>
                      <p:cNvPr id="8294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864" y="1616927"/>
                        <a:ext cx="6858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8422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45840" y="251830"/>
            <a:ext cx="7772400" cy="838200"/>
          </a:xfrm>
        </p:spPr>
        <p:txBody>
          <a:bodyPr vert="horz" lIns="91440" tIns="45720" rIns="91440" bIns="45720" rtlCol="0" anchor="ctr">
            <a:normAutofit/>
          </a:bodyPr>
          <a:lstStyle/>
          <a:p>
            <a:r>
              <a:rPr lang="zh-CN" altLang="en-US" sz="3200" dirty="0"/>
              <a:t>一个简单</a:t>
            </a:r>
            <a:r>
              <a:rPr lang="zh-CN" altLang="en-US" sz="3200" dirty="0" smtClean="0"/>
              <a:t>的数据应用实例</a:t>
            </a:r>
            <a:endParaRPr lang="zh-CN" altLang="en-US" sz="3200" dirty="0"/>
          </a:p>
        </p:txBody>
      </p:sp>
      <p:sp>
        <p:nvSpPr>
          <p:cNvPr id="11267" name="Rectangle 3"/>
          <p:cNvSpPr>
            <a:spLocks noGrp="1" noChangeArrowheads="1"/>
          </p:cNvSpPr>
          <p:nvPr>
            <p:ph idx="1"/>
          </p:nvPr>
        </p:nvSpPr>
        <p:spPr bwMode="auto">
          <a:xfrm>
            <a:off x="1053791" y="4328531"/>
            <a:ext cx="7772400" cy="2217234"/>
          </a:xfrm>
        </p:spPr>
        <p:txBody>
          <a:bodyPr wrap="square" numCol="1" anchor="t" anchorCtr="0" compatLnSpc="1">
            <a:prstTxWarp prst="textNoShape">
              <a:avLst/>
            </a:prstTxWarp>
          </a:bodyPr>
          <a:lstStyle/>
          <a:p>
            <a:r>
              <a:rPr lang="zh-CN" altLang="en-US" dirty="0" smtClean="0"/>
              <a:t>货物进库（增加数据）</a:t>
            </a:r>
          </a:p>
          <a:p>
            <a:r>
              <a:rPr lang="zh-CN" altLang="en-US" dirty="0" smtClean="0"/>
              <a:t>货物出库（删除数据）</a:t>
            </a:r>
          </a:p>
          <a:p>
            <a:r>
              <a:rPr lang="zh-CN" altLang="en-US" dirty="0" smtClean="0"/>
              <a:t>调整货物出库价格（修改数据）</a:t>
            </a:r>
          </a:p>
          <a:p>
            <a:r>
              <a:rPr lang="zh-CN" altLang="en-US" dirty="0" smtClean="0"/>
              <a:t>查找生产厂家为‘海尔’的货物信息（查询数据）</a:t>
            </a:r>
          </a:p>
        </p:txBody>
      </p:sp>
      <p:graphicFrame>
        <p:nvGraphicFramePr>
          <p:cNvPr id="11268" name="Object 0"/>
          <p:cNvGraphicFramePr>
            <a:graphicFrameLocks noChangeAspect="1"/>
          </p:cNvGraphicFramePr>
          <p:nvPr>
            <p:extLst>
              <p:ext uri="{D42A27DB-BD31-4B8C-83A1-F6EECF244321}">
                <p14:modId xmlns:p14="http://schemas.microsoft.com/office/powerpoint/2010/main" val="2322805464"/>
              </p:ext>
            </p:extLst>
          </p:nvPr>
        </p:nvGraphicFramePr>
        <p:xfrm>
          <a:off x="945840" y="1197169"/>
          <a:ext cx="8241596" cy="2839572"/>
        </p:xfrm>
        <a:graphic>
          <a:graphicData uri="http://schemas.openxmlformats.org/presentationml/2006/ole">
            <mc:AlternateContent xmlns:mc="http://schemas.openxmlformats.org/markup-compatibility/2006">
              <mc:Choice xmlns:v="urn:schemas-microsoft-com:vml" Requires="v">
                <p:oleObj spid="_x0000_s1137" name="Picture" r:id="rId3" imgW="5032440" imgH="1480680" progId="Word.Picture.8">
                  <p:embed/>
                </p:oleObj>
              </mc:Choice>
              <mc:Fallback>
                <p:oleObj name="Picture" r:id="rId3" imgW="5032440" imgH="1480680" progId="Word.Picture.8">
                  <p:embed/>
                  <p:pic>
                    <p:nvPicPr>
                      <p:cNvPr id="11268" name="Object 0"/>
                      <p:cNvPicPr>
                        <a:picLocks noChangeAspect="1" noChangeArrowheads="1"/>
                      </p:cNvPicPr>
                      <p:nvPr/>
                    </p:nvPicPr>
                    <p:blipFill>
                      <a:blip r:embed="rId4"/>
                      <a:srcRect/>
                      <a:stretch>
                        <a:fillRect/>
                      </a:stretch>
                    </p:blipFill>
                    <p:spPr bwMode="auto">
                      <a:xfrm>
                        <a:off x="945840" y="1197169"/>
                        <a:ext cx="8241596" cy="283957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093291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24679" y="318812"/>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r>
              <a:rPr lang="en-US" altLang="zh-CN" sz="3200" dirty="0"/>
              <a:t>(the structure of DBS)</a:t>
            </a:r>
          </a:p>
        </p:txBody>
      </p:sp>
      <p:sp>
        <p:nvSpPr>
          <p:cNvPr id="83971" name="Rectangle 3"/>
          <p:cNvSpPr>
            <a:spLocks noGrp="1" noChangeArrowheads="1"/>
          </p:cNvSpPr>
          <p:nvPr>
            <p:ph idx="1"/>
          </p:nvPr>
        </p:nvSpPr>
        <p:spPr bwMode="auto">
          <a:xfrm>
            <a:off x="925551" y="1243361"/>
            <a:ext cx="7772400" cy="4953000"/>
          </a:xfrm>
        </p:spPr>
        <p:txBody>
          <a:bodyPr wrap="square" numCol="1" anchor="t" anchorCtr="0" compatLnSpc="1">
            <a:prstTxWarp prst="textNoShape">
              <a:avLst/>
            </a:prstTxWarp>
          </a:bodyPr>
          <a:lstStyle/>
          <a:p>
            <a:pPr>
              <a:buFont typeface="Wingdings" panose="05000000000000000000" pitchFamily="2" charset="2"/>
              <a:buNone/>
            </a:pPr>
            <a:r>
              <a:rPr lang="en-US" altLang="zh-CN" sz="2400" b="1" smtClean="0"/>
              <a:t>1.3.1 </a:t>
            </a:r>
            <a:r>
              <a:rPr lang="zh-CN" altLang="en-US" sz="2400" b="1" smtClean="0"/>
              <a:t>三层模式结构</a:t>
            </a:r>
            <a:r>
              <a:rPr lang="zh-CN" altLang="en-US" smtClean="0"/>
              <a:t> </a:t>
            </a:r>
          </a:p>
        </p:txBody>
      </p:sp>
      <p:grpSp>
        <p:nvGrpSpPr>
          <p:cNvPr id="83972" name="Group 4"/>
          <p:cNvGrpSpPr>
            <a:grpSpLocks/>
          </p:cNvGrpSpPr>
          <p:nvPr/>
        </p:nvGrpSpPr>
        <p:grpSpPr bwMode="auto">
          <a:xfrm>
            <a:off x="1920914" y="1929161"/>
            <a:ext cx="5381625" cy="3505200"/>
            <a:chOff x="1779" y="2225"/>
            <a:chExt cx="6261" cy="4549"/>
          </a:xfrm>
        </p:grpSpPr>
        <p:sp>
          <p:nvSpPr>
            <p:cNvPr id="84203" name="Rectangle 5"/>
            <p:cNvSpPr>
              <a:spLocks noChangeArrowheads="1"/>
            </p:cNvSpPr>
            <p:nvPr/>
          </p:nvSpPr>
          <p:spPr bwMode="auto">
            <a:xfrm>
              <a:off x="1975" y="2230"/>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应用</a:t>
              </a:r>
            </a:p>
          </p:txBody>
        </p:sp>
        <p:sp>
          <p:nvSpPr>
            <p:cNvPr id="84204" name="Rectangle 6"/>
            <p:cNvSpPr>
              <a:spLocks noChangeArrowheads="1"/>
            </p:cNvSpPr>
            <p:nvPr/>
          </p:nvSpPr>
          <p:spPr bwMode="auto">
            <a:xfrm>
              <a:off x="2406" y="2225"/>
              <a:ext cx="1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a:t>
              </a:r>
            </a:p>
          </p:txBody>
        </p:sp>
        <p:sp>
          <p:nvSpPr>
            <p:cNvPr id="84205" name="Rectangle 7"/>
            <p:cNvSpPr>
              <a:spLocks noChangeArrowheads="1"/>
            </p:cNvSpPr>
            <p:nvPr/>
          </p:nvSpPr>
          <p:spPr bwMode="auto">
            <a:xfrm>
              <a:off x="2538" y="2300"/>
              <a:ext cx="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800">
                  <a:latin typeface="Times New Roman" panose="02020603050405020304" pitchFamily="18" charset="0"/>
                  <a:ea typeface="宋体" panose="02010600030101010101" pitchFamily="2" charset="-122"/>
                </a:rPr>
                <a:t>1</a:t>
              </a:r>
            </a:p>
          </p:txBody>
        </p:sp>
        <p:sp>
          <p:nvSpPr>
            <p:cNvPr id="84206" name="Rectangle 8"/>
            <p:cNvSpPr>
              <a:spLocks noChangeArrowheads="1"/>
            </p:cNvSpPr>
            <p:nvPr/>
          </p:nvSpPr>
          <p:spPr bwMode="auto">
            <a:xfrm>
              <a:off x="3137" y="2230"/>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应用</a:t>
              </a:r>
            </a:p>
          </p:txBody>
        </p:sp>
        <p:sp>
          <p:nvSpPr>
            <p:cNvPr id="84207" name="Rectangle 9"/>
            <p:cNvSpPr>
              <a:spLocks noChangeArrowheads="1"/>
            </p:cNvSpPr>
            <p:nvPr/>
          </p:nvSpPr>
          <p:spPr bwMode="auto">
            <a:xfrm>
              <a:off x="3566" y="2225"/>
              <a:ext cx="1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a:t>
              </a:r>
            </a:p>
          </p:txBody>
        </p:sp>
        <p:sp>
          <p:nvSpPr>
            <p:cNvPr id="84208" name="Rectangle 10"/>
            <p:cNvSpPr>
              <a:spLocks noChangeArrowheads="1"/>
            </p:cNvSpPr>
            <p:nvPr/>
          </p:nvSpPr>
          <p:spPr bwMode="auto">
            <a:xfrm>
              <a:off x="3699" y="2300"/>
              <a:ext cx="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800">
                  <a:latin typeface="Times New Roman" panose="02020603050405020304" pitchFamily="18" charset="0"/>
                  <a:ea typeface="宋体" panose="02010600030101010101" pitchFamily="2" charset="-122"/>
                </a:rPr>
                <a:t>2</a:t>
              </a:r>
            </a:p>
          </p:txBody>
        </p:sp>
        <p:sp>
          <p:nvSpPr>
            <p:cNvPr id="84209" name="Rectangle 11"/>
            <p:cNvSpPr>
              <a:spLocks noChangeArrowheads="1"/>
            </p:cNvSpPr>
            <p:nvPr/>
          </p:nvSpPr>
          <p:spPr bwMode="auto">
            <a:xfrm>
              <a:off x="4123" y="2230"/>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应用</a:t>
              </a:r>
            </a:p>
          </p:txBody>
        </p:sp>
        <p:sp>
          <p:nvSpPr>
            <p:cNvPr id="84210" name="Rectangle 12"/>
            <p:cNvSpPr>
              <a:spLocks noChangeArrowheads="1"/>
            </p:cNvSpPr>
            <p:nvPr/>
          </p:nvSpPr>
          <p:spPr bwMode="auto">
            <a:xfrm>
              <a:off x="4554" y="2225"/>
              <a:ext cx="1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a:t>
              </a:r>
              <a:endParaRPr lang="en-US" altLang="zh-CN" sz="1000">
                <a:latin typeface="Times New Roman" panose="02020603050405020304" pitchFamily="18" charset="0"/>
                <a:ea typeface="宋体" panose="02010600030101010101" pitchFamily="2" charset="-122"/>
              </a:endParaRPr>
            </a:p>
          </p:txBody>
        </p:sp>
        <p:sp>
          <p:nvSpPr>
            <p:cNvPr id="84211" name="Rectangle 13"/>
            <p:cNvSpPr>
              <a:spLocks noChangeArrowheads="1"/>
            </p:cNvSpPr>
            <p:nvPr/>
          </p:nvSpPr>
          <p:spPr bwMode="auto">
            <a:xfrm>
              <a:off x="4686" y="2300"/>
              <a:ext cx="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800">
                  <a:latin typeface="Times New Roman" panose="02020603050405020304" pitchFamily="18" charset="0"/>
                  <a:ea typeface="宋体" panose="02010600030101010101" pitchFamily="2" charset="-122"/>
                </a:rPr>
                <a:t>3</a:t>
              </a:r>
            </a:p>
          </p:txBody>
        </p:sp>
        <p:sp>
          <p:nvSpPr>
            <p:cNvPr id="84212" name="Rectangle 14"/>
            <p:cNvSpPr>
              <a:spLocks noChangeArrowheads="1"/>
            </p:cNvSpPr>
            <p:nvPr/>
          </p:nvSpPr>
          <p:spPr bwMode="auto">
            <a:xfrm>
              <a:off x="6153" y="2230"/>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应用</a:t>
              </a:r>
              <a:endParaRPr lang="zh-CN" altLang="en-US" sz="1000">
                <a:latin typeface="Times New Roman" panose="02020603050405020304" pitchFamily="18" charset="0"/>
                <a:ea typeface="宋体" panose="02010600030101010101" pitchFamily="2" charset="-122"/>
              </a:endParaRPr>
            </a:p>
          </p:txBody>
        </p:sp>
        <p:sp>
          <p:nvSpPr>
            <p:cNvPr id="84213" name="Rectangle 15"/>
            <p:cNvSpPr>
              <a:spLocks noChangeArrowheads="1"/>
            </p:cNvSpPr>
            <p:nvPr/>
          </p:nvSpPr>
          <p:spPr bwMode="auto">
            <a:xfrm>
              <a:off x="6587" y="2225"/>
              <a:ext cx="1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a:t>
              </a:r>
            </a:p>
          </p:txBody>
        </p:sp>
        <p:sp>
          <p:nvSpPr>
            <p:cNvPr id="84214" name="Rectangle 16"/>
            <p:cNvSpPr>
              <a:spLocks noChangeArrowheads="1"/>
            </p:cNvSpPr>
            <p:nvPr/>
          </p:nvSpPr>
          <p:spPr bwMode="auto">
            <a:xfrm>
              <a:off x="6718" y="2300"/>
              <a:ext cx="6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800">
                  <a:latin typeface="Times New Roman" panose="02020603050405020304" pitchFamily="18" charset="0"/>
                  <a:ea typeface="宋体" panose="02010600030101010101" pitchFamily="2" charset="-122"/>
                </a:rPr>
                <a:t>n</a:t>
              </a:r>
            </a:p>
          </p:txBody>
        </p:sp>
        <p:sp>
          <p:nvSpPr>
            <p:cNvPr id="84215" name="Rectangle 17"/>
            <p:cNvSpPr>
              <a:spLocks noChangeArrowheads="1"/>
            </p:cNvSpPr>
            <p:nvPr/>
          </p:nvSpPr>
          <p:spPr bwMode="auto">
            <a:xfrm>
              <a:off x="5385" y="2230"/>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t>
              </a:r>
              <a:endParaRPr lang="en-US" altLang="zh-CN" sz="1200">
                <a:latin typeface="宋体" panose="02010600030101010101" pitchFamily="2" charset="-122"/>
                <a:ea typeface="宋体" panose="02010600030101010101" pitchFamily="2" charset="-122"/>
              </a:endParaRPr>
            </a:p>
          </p:txBody>
        </p:sp>
        <p:sp>
          <p:nvSpPr>
            <p:cNvPr id="84216" name="Rectangle 18"/>
            <p:cNvSpPr>
              <a:spLocks noChangeArrowheads="1"/>
            </p:cNvSpPr>
            <p:nvPr/>
          </p:nvSpPr>
          <p:spPr bwMode="auto">
            <a:xfrm>
              <a:off x="2627" y="2857"/>
              <a:ext cx="53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外模式</a:t>
              </a:r>
            </a:p>
          </p:txBody>
        </p:sp>
        <p:sp>
          <p:nvSpPr>
            <p:cNvPr id="84217" name="Rectangle 19"/>
            <p:cNvSpPr>
              <a:spLocks noChangeArrowheads="1"/>
            </p:cNvSpPr>
            <p:nvPr/>
          </p:nvSpPr>
          <p:spPr bwMode="auto">
            <a:xfrm>
              <a:off x="3197" y="2850"/>
              <a:ext cx="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1</a:t>
              </a:r>
            </a:p>
          </p:txBody>
        </p:sp>
        <p:sp>
          <p:nvSpPr>
            <p:cNvPr id="84218" name="Rectangle 20"/>
            <p:cNvSpPr>
              <a:spLocks noChangeArrowheads="1"/>
            </p:cNvSpPr>
            <p:nvPr/>
          </p:nvSpPr>
          <p:spPr bwMode="auto">
            <a:xfrm>
              <a:off x="4112" y="2872"/>
              <a:ext cx="53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外模式</a:t>
              </a:r>
            </a:p>
          </p:txBody>
        </p:sp>
        <p:sp>
          <p:nvSpPr>
            <p:cNvPr id="84219" name="Rectangle 21"/>
            <p:cNvSpPr>
              <a:spLocks noChangeArrowheads="1"/>
            </p:cNvSpPr>
            <p:nvPr/>
          </p:nvSpPr>
          <p:spPr bwMode="auto">
            <a:xfrm>
              <a:off x="4682" y="2865"/>
              <a:ext cx="9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2</a:t>
              </a:r>
            </a:p>
          </p:txBody>
        </p:sp>
        <p:sp>
          <p:nvSpPr>
            <p:cNvPr id="84220" name="Rectangle 22"/>
            <p:cNvSpPr>
              <a:spLocks noChangeArrowheads="1"/>
            </p:cNvSpPr>
            <p:nvPr/>
          </p:nvSpPr>
          <p:spPr bwMode="auto">
            <a:xfrm>
              <a:off x="6162" y="2937"/>
              <a:ext cx="6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外模式</a:t>
              </a:r>
              <a:r>
                <a:rPr lang="en-US" altLang="zh-CN" sz="1200">
                  <a:latin typeface="宋体" panose="02010600030101010101" pitchFamily="2" charset="-122"/>
                  <a:ea typeface="宋体" panose="02010600030101010101" pitchFamily="2" charset="-122"/>
                </a:rPr>
                <a:t>m</a:t>
              </a:r>
            </a:p>
          </p:txBody>
        </p:sp>
        <p:sp>
          <p:nvSpPr>
            <p:cNvPr id="84221" name="Freeform 23"/>
            <p:cNvSpPr>
              <a:spLocks/>
            </p:cNvSpPr>
            <p:nvPr/>
          </p:nvSpPr>
          <p:spPr bwMode="auto">
            <a:xfrm>
              <a:off x="3145" y="3533"/>
              <a:ext cx="642" cy="554"/>
            </a:xfrm>
            <a:custGeom>
              <a:avLst/>
              <a:gdLst>
                <a:gd name="T0" fmla="*/ 0 w 2570"/>
                <a:gd name="T1" fmla="*/ 0 h 1661"/>
                <a:gd name="T2" fmla="*/ 0 w 2570"/>
                <a:gd name="T3" fmla="*/ 0 h 1661"/>
                <a:gd name="T4" fmla="*/ 0 w 2570"/>
                <a:gd name="T5" fmla="*/ 0 h 1661"/>
                <a:gd name="T6" fmla="*/ 0 w 2570"/>
                <a:gd name="T7" fmla="*/ 0 h 1661"/>
                <a:gd name="T8" fmla="*/ 0 w 2570"/>
                <a:gd name="T9" fmla="*/ 0 h 1661"/>
                <a:gd name="T10" fmla="*/ 0 w 2570"/>
                <a:gd name="T11" fmla="*/ 0 h 1661"/>
                <a:gd name="T12" fmla="*/ 0 w 2570"/>
                <a:gd name="T13" fmla="*/ 0 h 1661"/>
                <a:gd name="T14" fmla="*/ 0 w 2570"/>
                <a:gd name="T15" fmla="*/ 0 h 1661"/>
                <a:gd name="T16" fmla="*/ 0 w 2570"/>
                <a:gd name="T17" fmla="*/ 0 h 1661"/>
                <a:gd name="T18" fmla="*/ 0 w 2570"/>
                <a:gd name="T19" fmla="*/ 0 h 1661"/>
                <a:gd name="T20" fmla="*/ 0 w 2570"/>
                <a:gd name="T21" fmla="*/ 0 h 1661"/>
                <a:gd name="T22" fmla="*/ 0 w 2570"/>
                <a:gd name="T23" fmla="*/ 1 h 1661"/>
                <a:gd name="T24" fmla="*/ 0 w 2570"/>
                <a:gd name="T25" fmla="*/ 1 h 1661"/>
                <a:gd name="T26" fmla="*/ 0 w 2570"/>
                <a:gd name="T27" fmla="*/ 1 h 1661"/>
                <a:gd name="T28" fmla="*/ 0 w 2570"/>
                <a:gd name="T29" fmla="*/ 1 h 1661"/>
                <a:gd name="T30" fmla="*/ 0 w 2570"/>
                <a:gd name="T31" fmla="*/ 1 h 1661"/>
                <a:gd name="T32" fmla="*/ 0 w 2570"/>
                <a:gd name="T33" fmla="*/ 1 h 1661"/>
                <a:gd name="T34" fmla="*/ 0 w 2570"/>
                <a:gd name="T35" fmla="*/ 2 h 1661"/>
                <a:gd name="T36" fmla="*/ 0 w 2570"/>
                <a:gd name="T37" fmla="*/ 2 h 1661"/>
                <a:gd name="T38" fmla="*/ 0 w 2570"/>
                <a:gd name="T39" fmla="*/ 2 h 1661"/>
                <a:gd name="T40" fmla="*/ 0 w 2570"/>
                <a:gd name="T41" fmla="*/ 2 h 1661"/>
                <a:gd name="T42" fmla="*/ 0 w 2570"/>
                <a:gd name="T43" fmla="*/ 2 h 1661"/>
                <a:gd name="T44" fmla="*/ 0 w 2570"/>
                <a:gd name="T45" fmla="*/ 2 h 1661"/>
                <a:gd name="T46" fmla="*/ 0 w 2570"/>
                <a:gd name="T47" fmla="*/ 2 h 1661"/>
                <a:gd name="T48" fmla="*/ 0 w 2570"/>
                <a:gd name="T49" fmla="*/ 2 h 1661"/>
                <a:gd name="T50" fmla="*/ 0 w 2570"/>
                <a:gd name="T51" fmla="*/ 2 h 1661"/>
                <a:gd name="T52" fmla="*/ 0 w 2570"/>
                <a:gd name="T53" fmla="*/ 2 h 1661"/>
                <a:gd name="T54" fmla="*/ 0 w 2570"/>
                <a:gd name="T55" fmla="*/ 2 h 1661"/>
                <a:gd name="T56" fmla="*/ 0 w 2570"/>
                <a:gd name="T57" fmla="*/ 2 h 1661"/>
                <a:gd name="T58" fmla="*/ 0 w 2570"/>
                <a:gd name="T59" fmla="*/ 2 h 1661"/>
                <a:gd name="T60" fmla="*/ 0 w 2570"/>
                <a:gd name="T61" fmla="*/ 2 h 1661"/>
                <a:gd name="T62" fmla="*/ 0 w 2570"/>
                <a:gd name="T63" fmla="*/ 2 h 1661"/>
                <a:gd name="T64" fmla="*/ 0 w 2570"/>
                <a:gd name="T65" fmla="*/ 2 h 1661"/>
                <a:gd name="T66" fmla="*/ 0 w 2570"/>
                <a:gd name="T67" fmla="*/ 2 h 1661"/>
                <a:gd name="T68" fmla="*/ 0 w 2570"/>
                <a:gd name="T69" fmla="*/ 2 h 1661"/>
                <a:gd name="T70" fmla="*/ 0 w 2570"/>
                <a:gd name="T71" fmla="*/ 2 h 1661"/>
                <a:gd name="T72" fmla="*/ 0 w 2570"/>
                <a:gd name="T73" fmla="*/ 2 h 1661"/>
                <a:gd name="T74" fmla="*/ 0 w 2570"/>
                <a:gd name="T75" fmla="*/ 2 h 1661"/>
                <a:gd name="T76" fmla="*/ 0 w 2570"/>
                <a:gd name="T77" fmla="*/ 2 h 1661"/>
                <a:gd name="T78" fmla="*/ 0 w 2570"/>
                <a:gd name="T79" fmla="*/ 1 h 1661"/>
                <a:gd name="T80" fmla="*/ 0 w 2570"/>
                <a:gd name="T81" fmla="*/ 1 h 1661"/>
                <a:gd name="T82" fmla="*/ 0 w 2570"/>
                <a:gd name="T83" fmla="*/ 1 h 1661"/>
                <a:gd name="T84" fmla="*/ 0 w 2570"/>
                <a:gd name="T85" fmla="*/ 1 h 1661"/>
                <a:gd name="T86" fmla="*/ 0 w 2570"/>
                <a:gd name="T87" fmla="*/ 1 h 1661"/>
                <a:gd name="T88" fmla="*/ 0 w 2570"/>
                <a:gd name="T89" fmla="*/ 1 h 1661"/>
                <a:gd name="T90" fmla="*/ 0 w 2570"/>
                <a:gd name="T91" fmla="*/ 1 h 1661"/>
                <a:gd name="T92" fmla="*/ 0 w 2570"/>
                <a:gd name="T93" fmla="*/ 1 h 1661"/>
                <a:gd name="T94" fmla="*/ 0 w 2570"/>
                <a:gd name="T95" fmla="*/ 0 h 1661"/>
                <a:gd name="T96" fmla="*/ 0 w 2570"/>
                <a:gd name="T97" fmla="*/ 0 h 1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0"/>
                <a:gd name="T148" fmla="*/ 0 h 1661"/>
                <a:gd name="T149" fmla="*/ 2570 w 2570"/>
                <a:gd name="T150" fmla="*/ 1661 h 1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0" h="1661">
                  <a:moveTo>
                    <a:pt x="2188" y="241"/>
                  </a:moveTo>
                  <a:lnTo>
                    <a:pt x="2139" y="211"/>
                  </a:lnTo>
                  <a:lnTo>
                    <a:pt x="2091" y="183"/>
                  </a:lnTo>
                  <a:lnTo>
                    <a:pt x="2040" y="157"/>
                  </a:lnTo>
                  <a:lnTo>
                    <a:pt x="1988" y="134"/>
                  </a:lnTo>
                  <a:lnTo>
                    <a:pt x="1935" y="111"/>
                  </a:lnTo>
                  <a:lnTo>
                    <a:pt x="1882" y="92"/>
                  </a:lnTo>
                  <a:lnTo>
                    <a:pt x="1827" y="74"/>
                  </a:lnTo>
                  <a:lnTo>
                    <a:pt x="1772" y="60"/>
                  </a:lnTo>
                  <a:lnTo>
                    <a:pt x="1714" y="44"/>
                  </a:lnTo>
                  <a:lnTo>
                    <a:pt x="1656" y="32"/>
                  </a:lnTo>
                  <a:lnTo>
                    <a:pt x="1596" y="21"/>
                  </a:lnTo>
                  <a:lnTo>
                    <a:pt x="1537" y="14"/>
                  </a:lnTo>
                  <a:lnTo>
                    <a:pt x="1474" y="7"/>
                  </a:lnTo>
                  <a:lnTo>
                    <a:pt x="1412" y="3"/>
                  </a:lnTo>
                  <a:lnTo>
                    <a:pt x="1347" y="0"/>
                  </a:lnTo>
                  <a:lnTo>
                    <a:pt x="1283" y="0"/>
                  </a:lnTo>
                  <a:lnTo>
                    <a:pt x="1217" y="0"/>
                  </a:lnTo>
                  <a:lnTo>
                    <a:pt x="1153" y="3"/>
                  </a:lnTo>
                  <a:lnTo>
                    <a:pt x="1030" y="14"/>
                  </a:lnTo>
                  <a:lnTo>
                    <a:pt x="909" y="32"/>
                  </a:lnTo>
                  <a:lnTo>
                    <a:pt x="850" y="44"/>
                  </a:lnTo>
                  <a:lnTo>
                    <a:pt x="794" y="60"/>
                  </a:lnTo>
                  <a:lnTo>
                    <a:pt x="737" y="74"/>
                  </a:lnTo>
                  <a:lnTo>
                    <a:pt x="682" y="92"/>
                  </a:lnTo>
                  <a:lnTo>
                    <a:pt x="576" y="134"/>
                  </a:lnTo>
                  <a:lnTo>
                    <a:pt x="523" y="157"/>
                  </a:lnTo>
                  <a:lnTo>
                    <a:pt x="473" y="183"/>
                  </a:lnTo>
                  <a:lnTo>
                    <a:pt x="425" y="211"/>
                  </a:lnTo>
                  <a:lnTo>
                    <a:pt x="377" y="241"/>
                  </a:lnTo>
                  <a:lnTo>
                    <a:pt x="331" y="271"/>
                  </a:lnTo>
                  <a:lnTo>
                    <a:pt x="287" y="303"/>
                  </a:lnTo>
                  <a:lnTo>
                    <a:pt x="247" y="336"/>
                  </a:lnTo>
                  <a:lnTo>
                    <a:pt x="211" y="369"/>
                  </a:lnTo>
                  <a:lnTo>
                    <a:pt x="177" y="403"/>
                  </a:lnTo>
                  <a:lnTo>
                    <a:pt x="146" y="438"/>
                  </a:lnTo>
                  <a:lnTo>
                    <a:pt x="117" y="474"/>
                  </a:lnTo>
                  <a:lnTo>
                    <a:pt x="94" y="511"/>
                  </a:lnTo>
                  <a:lnTo>
                    <a:pt x="70" y="547"/>
                  </a:lnTo>
                  <a:lnTo>
                    <a:pt x="51" y="585"/>
                  </a:lnTo>
                  <a:lnTo>
                    <a:pt x="35" y="624"/>
                  </a:lnTo>
                  <a:lnTo>
                    <a:pt x="23" y="663"/>
                  </a:lnTo>
                  <a:lnTo>
                    <a:pt x="11" y="703"/>
                  </a:lnTo>
                  <a:lnTo>
                    <a:pt x="5" y="744"/>
                  </a:lnTo>
                  <a:lnTo>
                    <a:pt x="1" y="785"/>
                  </a:lnTo>
                  <a:lnTo>
                    <a:pt x="0" y="828"/>
                  </a:lnTo>
                  <a:lnTo>
                    <a:pt x="1" y="869"/>
                  </a:lnTo>
                  <a:lnTo>
                    <a:pt x="5" y="911"/>
                  </a:lnTo>
                  <a:lnTo>
                    <a:pt x="11" y="950"/>
                  </a:lnTo>
                  <a:lnTo>
                    <a:pt x="23" y="991"/>
                  </a:lnTo>
                  <a:lnTo>
                    <a:pt x="35" y="1030"/>
                  </a:lnTo>
                  <a:lnTo>
                    <a:pt x="51" y="1068"/>
                  </a:lnTo>
                  <a:lnTo>
                    <a:pt x="70" y="1105"/>
                  </a:lnTo>
                  <a:lnTo>
                    <a:pt x="94" y="1144"/>
                  </a:lnTo>
                  <a:lnTo>
                    <a:pt x="117" y="1179"/>
                  </a:lnTo>
                  <a:lnTo>
                    <a:pt x="146" y="1215"/>
                  </a:lnTo>
                  <a:lnTo>
                    <a:pt x="177" y="1249"/>
                  </a:lnTo>
                  <a:lnTo>
                    <a:pt x="211" y="1284"/>
                  </a:lnTo>
                  <a:lnTo>
                    <a:pt x="247" y="1317"/>
                  </a:lnTo>
                  <a:lnTo>
                    <a:pt x="287" y="1350"/>
                  </a:lnTo>
                  <a:lnTo>
                    <a:pt x="331" y="1383"/>
                  </a:lnTo>
                  <a:lnTo>
                    <a:pt x="377" y="1415"/>
                  </a:lnTo>
                  <a:lnTo>
                    <a:pt x="425" y="1444"/>
                  </a:lnTo>
                  <a:lnTo>
                    <a:pt x="473" y="1472"/>
                  </a:lnTo>
                  <a:lnTo>
                    <a:pt x="523" y="1497"/>
                  </a:lnTo>
                  <a:lnTo>
                    <a:pt x="576" y="1522"/>
                  </a:lnTo>
                  <a:lnTo>
                    <a:pt x="628" y="1544"/>
                  </a:lnTo>
                  <a:lnTo>
                    <a:pt x="682" y="1564"/>
                  </a:lnTo>
                  <a:lnTo>
                    <a:pt x="737" y="1582"/>
                  </a:lnTo>
                  <a:lnTo>
                    <a:pt x="794" y="1599"/>
                  </a:lnTo>
                  <a:lnTo>
                    <a:pt x="850" y="1612"/>
                  </a:lnTo>
                  <a:lnTo>
                    <a:pt x="909" y="1625"/>
                  </a:lnTo>
                  <a:lnTo>
                    <a:pt x="969" y="1636"/>
                  </a:lnTo>
                  <a:lnTo>
                    <a:pt x="1030" y="1646"/>
                  </a:lnTo>
                  <a:lnTo>
                    <a:pt x="1091" y="1652"/>
                  </a:lnTo>
                  <a:lnTo>
                    <a:pt x="1153" y="1656"/>
                  </a:lnTo>
                  <a:lnTo>
                    <a:pt x="1217" y="1660"/>
                  </a:lnTo>
                  <a:lnTo>
                    <a:pt x="1283" y="1661"/>
                  </a:lnTo>
                  <a:lnTo>
                    <a:pt x="1298" y="1660"/>
                  </a:lnTo>
                  <a:lnTo>
                    <a:pt x="1314" y="1660"/>
                  </a:lnTo>
                  <a:lnTo>
                    <a:pt x="1347" y="1660"/>
                  </a:lnTo>
                  <a:lnTo>
                    <a:pt x="1412" y="1656"/>
                  </a:lnTo>
                  <a:lnTo>
                    <a:pt x="1474" y="1652"/>
                  </a:lnTo>
                  <a:lnTo>
                    <a:pt x="1537" y="1646"/>
                  </a:lnTo>
                  <a:lnTo>
                    <a:pt x="1596" y="1636"/>
                  </a:lnTo>
                  <a:lnTo>
                    <a:pt x="1656" y="1625"/>
                  </a:lnTo>
                  <a:lnTo>
                    <a:pt x="1714" y="1612"/>
                  </a:lnTo>
                  <a:lnTo>
                    <a:pt x="1742" y="1605"/>
                  </a:lnTo>
                  <a:lnTo>
                    <a:pt x="1772" y="1599"/>
                  </a:lnTo>
                  <a:lnTo>
                    <a:pt x="1827" y="1582"/>
                  </a:lnTo>
                  <a:lnTo>
                    <a:pt x="1882" y="1564"/>
                  </a:lnTo>
                  <a:lnTo>
                    <a:pt x="1935" y="1544"/>
                  </a:lnTo>
                  <a:lnTo>
                    <a:pt x="1988" y="1522"/>
                  </a:lnTo>
                  <a:lnTo>
                    <a:pt x="2013" y="1509"/>
                  </a:lnTo>
                  <a:lnTo>
                    <a:pt x="2040" y="1497"/>
                  </a:lnTo>
                  <a:lnTo>
                    <a:pt x="2064" y="1484"/>
                  </a:lnTo>
                  <a:lnTo>
                    <a:pt x="2091" y="1472"/>
                  </a:lnTo>
                  <a:lnTo>
                    <a:pt x="2114" y="1457"/>
                  </a:lnTo>
                  <a:lnTo>
                    <a:pt x="2139" y="1444"/>
                  </a:lnTo>
                  <a:lnTo>
                    <a:pt x="2188" y="1415"/>
                  </a:lnTo>
                  <a:lnTo>
                    <a:pt x="2211" y="1398"/>
                  </a:lnTo>
                  <a:lnTo>
                    <a:pt x="2233" y="1383"/>
                  </a:lnTo>
                  <a:lnTo>
                    <a:pt x="2254" y="1366"/>
                  </a:lnTo>
                  <a:lnTo>
                    <a:pt x="2277" y="1350"/>
                  </a:lnTo>
                  <a:lnTo>
                    <a:pt x="2315" y="1317"/>
                  </a:lnTo>
                  <a:lnTo>
                    <a:pt x="2334" y="1300"/>
                  </a:lnTo>
                  <a:lnTo>
                    <a:pt x="2354" y="1284"/>
                  </a:lnTo>
                  <a:lnTo>
                    <a:pt x="2362" y="1275"/>
                  </a:lnTo>
                  <a:lnTo>
                    <a:pt x="2365" y="1270"/>
                  </a:lnTo>
                  <a:lnTo>
                    <a:pt x="2370" y="1266"/>
                  </a:lnTo>
                  <a:lnTo>
                    <a:pt x="2388" y="1249"/>
                  </a:lnTo>
                  <a:lnTo>
                    <a:pt x="2395" y="1240"/>
                  </a:lnTo>
                  <a:lnTo>
                    <a:pt x="2399" y="1235"/>
                  </a:lnTo>
                  <a:lnTo>
                    <a:pt x="2404" y="1231"/>
                  </a:lnTo>
                  <a:lnTo>
                    <a:pt x="2420" y="1215"/>
                  </a:lnTo>
                  <a:lnTo>
                    <a:pt x="2448" y="1179"/>
                  </a:lnTo>
                  <a:lnTo>
                    <a:pt x="2460" y="1161"/>
                  </a:lnTo>
                  <a:lnTo>
                    <a:pt x="2474" y="1144"/>
                  </a:lnTo>
                  <a:lnTo>
                    <a:pt x="2495" y="1105"/>
                  </a:lnTo>
                  <a:lnTo>
                    <a:pt x="2505" y="1086"/>
                  </a:lnTo>
                  <a:lnTo>
                    <a:pt x="2515" y="1068"/>
                  </a:lnTo>
                  <a:lnTo>
                    <a:pt x="2531" y="1030"/>
                  </a:lnTo>
                  <a:lnTo>
                    <a:pt x="2545" y="991"/>
                  </a:lnTo>
                  <a:lnTo>
                    <a:pt x="2555" y="950"/>
                  </a:lnTo>
                  <a:lnTo>
                    <a:pt x="2555" y="944"/>
                  </a:lnTo>
                  <a:lnTo>
                    <a:pt x="2556" y="940"/>
                  </a:lnTo>
                  <a:lnTo>
                    <a:pt x="2559" y="930"/>
                  </a:lnTo>
                  <a:lnTo>
                    <a:pt x="2564" y="911"/>
                  </a:lnTo>
                  <a:lnTo>
                    <a:pt x="2565" y="889"/>
                  </a:lnTo>
                  <a:lnTo>
                    <a:pt x="2567" y="869"/>
                  </a:lnTo>
                  <a:lnTo>
                    <a:pt x="2570" y="828"/>
                  </a:lnTo>
                  <a:lnTo>
                    <a:pt x="2567" y="785"/>
                  </a:lnTo>
                  <a:lnTo>
                    <a:pt x="2564" y="744"/>
                  </a:lnTo>
                  <a:lnTo>
                    <a:pt x="2555" y="703"/>
                  </a:lnTo>
                  <a:lnTo>
                    <a:pt x="2545" y="663"/>
                  </a:lnTo>
                  <a:lnTo>
                    <a:pt x="2531" y="624"/>
                  </a:lnTo>
                  <a:lnTo>
                    <a:pt x="2515" y="585"/>
                  </a:lnTo>
                  <a:lnTo>
                    <a:pt x="2495" y="547"/>
                  </a:lnTo>
                  <a:lnTo>
                    <a:pt x="2474" y="511"/>
                  </a:lnTo>
                  <a:lnTo>
                    <a:pt x="2448" y="474"/>
                  </a:lnTo>
                  <a:lnTo>
                    <a:pt x="2420" y="438"/>
                  </a:lnTo>
                  <a:lnTo>
                    <a:pt x="2388" y="403"/>
                  </a:lnTo>
                  <a:lnTo>
                    <a:pt x="2354" y="369"/>
                  </a:lnTo>
                  <a:lnTo>
                    <a:pt x="2315" y="336"/>
                  </a:lnTo>
                  <a:lnTo>
                    <a:pt x="2277" y="303"/>
                  </a:lnTo>
                  <a:lnTo>
                    <a:pt x="2233" y="271"/>
                  </a:lnTo>
                  <a:lnTo>
                    <a:pt x="2188"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2" name="Freeform 24"/>
            <p:cNvSpPr>
              <a:spLocks/>
            </p:cNvSpPr>
            <p:nvPr/>
          </p:nvSpPr>
          <p:spPr bwMode="auto">
            <a:xfrm>
              <a:off x="3145" y="3533"/>
              <a:ext cx="642" cy="554"/>
            </a:xfrm>
            <a:custGeom>
              <a:avLst/>
              <a:gdLst>
                <a:gd name="T0" fmla="*/ 0 w 2570"/>
                <a:gd name="T1" fmla="*/ 0 h 1661"/>
                <a:gd name="T2" fmla="*/ 0 w 2570"/>
                <a:gd name="T3" fmla="*/ 0 h 1661"/>
                <a:gd name="T4" fmla="*/ 0 w 2570"/>
                <a:gd name="T5" fmla="*/ 0 h 1661"/>
                <a:gd name="T6" fmla="*/ 0 w 2570"/>
                <a:gd name="T7" fmla="*/ 0 h 1661"/>
                <a:gd name="T8" fmla="*/ 0 w 2570"/>
                <a:gd name="T9" fmla="*/ 0 h 1661"/>
                <a:gd name="T10" fmla="*/ 0 w 2570"/>
                <a:gd name="T11" fmla="*/ 1 h 1661"/>
                <a:gd name="T12" fmla="*/ 0 w 2570"/>
                <a:gd name="T13" fmla="*/ 1 h 1661"/>
                <a:gd name="T14" fmla="*/ 0 w 2570"/>
                <a:gd name="T15" fmla="*/ 1 h 1661"/>
                <a:gd name="T16" fmla="*/ 0 w 2570"/>
                <a:gd name="T17" fmla="*/ 1 h 1661"/>
                <a:gd name="T18" fmla="*/ 0 w 2570"/>
                <a:gd name="T19" fmla="*/ 1 h 1661"/>
                <a:gd name="T20" fmla="*/ 0 w 2570"/>
                <a:gd name="T21" fmla="*/ 1 h 1661"/>
                <a:gd name="T22" fmla="*/ 0 w 2570"/>
                <a:gd name="T23" fmla="*/ 1 h 1661"/>
                <a:gd name="T24" fmla="*/ 0 w 2570"/>
                <a:gd name="T25" fmla="*/ 2 h 1661"/>
                <a:gd name="T26" fmla="*/ 0 w 2570"/>
                <a:gd name="T27" fmla="*/ 2 h 1661"/>
                <a:gd name="T28" fmla="*/ 0 w 2570"/>
                <a:gd name="T29" fmla="*/ 2 h 1661"/>
                <a:gd name="T30" fmla="*/ 0 w 2570"/>
                <a:gd name="T31" fmla="*/ 2 h 1661"/>
                <a:gd name="T32" fmla="*/ 0 w 2570"/>
                <a:gd name="T33" fmla="*/ 2 h 1661"/>
                <a:gd name="T34" fmla="*/ 0 w 2570"/>
                <a:gd name="T35" fmla="*/ 2 h 1661"/>
                <a:gd name="T36" fmla="*/ 0 w 2570"/>
                <a:gd name="T37" fmla="*/ 2 h 1661"/>
                <a:gd name="T38" fmla="*/ 0 w 2570"/>
                <a:gd name="T39" fmla="*/ 2 h 1661"/>
                <a:gd name="T40" fmla="*/ 0 w 2570"/>
                <a:gd name="T41" fmla="*/ 2 h 1661"/>
                <a:gd name="T42" fmla="*/ 0 w 2570"/>
                <a:gd name="T43" fmla="*/ 2 h 1661"/>
                <a:gd name="T44" fmla="*/ 0 w 2570"/>
                <a:gd name="T45" fmla="*/ 2 h 1661"/>
                <a:gd name="T46" fmla="*/ 0 w 2570"/>
                <a:gd name="T47" fmla="*/ 2 h 1661"/>
                <a:gd name="T48" fmla="*/ 0 w 2570"/>
                <a:gd name="T49" fmla="*/ 2 h 1661"/>
                <a:gd name="T50" fmla="*/ 0 w 2570"/>
                <a:gd name="T51" fmla="*/ 2 h 1661"/>
                <a:gd name="T52" fmla="*/ 0 w 2570"/>
                <a:gd name="T53" fmla="*/ 2 h 1661"/>
                <a:gd name="T54" fmla="*/ 0 w 2570"/>
                <a:gd name="T55" fmla="*/ 2 h 1661"/>
                <a:gd name="T56" fmla="*/ 0 w 2570"/>
                <a:gd name="T57" fmla="*/ 2 h 1661"/>
                <a:gd name="T58" fmla="*/ 0 w 2570"/>
                <a:gd name="T59" fmla="*/ 2 h 1661"/>
                <a:gd name="T60" fmla="*/ 0 w 2570"/>
                <a:gd name="T61" fmla="*/ 2 h 1661"/>
                <a:gd name="T62" fmla="*/ 0 w 2570"/>
                <a:gd name="T63" fmla="*/ 2 h 1661"/>
                <a:gd name="T64" fmla="*/ 0 w 2570"/>
                <a:gd name="T65" fmla="*/ 2 h 1661"/>
                <a:gd name="T66" fmla="*/ 0 w 2570"/>
                <a:gd name="T67" fmla="*/ 2 h 1661"/>
                <a:gd name="T68" fmla="*/ 0 w 2570"/>
                <a:gd name="T69" fmla="*/ 1 h 1661"/>
                <a:gd name="T70" fmla="*/ 0 w 2570"/>
                <a:gd name="T71" fmla="*/ 1 h 1661"/>
                <a:gd name="T72" fmla="*/ 0 w 2570"/>
                <a:gd name="T73" fmla="*/ 1 h 1661"/>
                <a:gd name="T74" fmla="*/ 0 w 2570"/>
                <a:gd name="T75" fmla="*/ 1 h 1661"/>
                <a:gd name="T76" fmla="*/ 0 w 2570"/>
                <a:gd name="T77" fmla="*/ 1 h 1661"/>
                <a:gd name="T78" fmla="*/ 0 w 2570"/>
                <a:gd name="T79" fmla="*/ 1 h 1661"/>
                <a:gd name="T80" fmla="*/ 0 w 2570"/>
                <a:gd name="T81" fmla="*/ 1 h 1661"/>
                <a:gd name="T82" fmla="*/ 0 w 2570"/>
                <a:gd name="T83" fmla="*/ 1 h 1661"/>
                <a:gd name="T84" fmla="*/ 0 w 2570"/>
                <a:gd name="T85" fmla="*/ 0 h 1661"/>
                <a:gd name="T86" fmla="*/ 0 w 2570"/>
                <a:gd name="T87" fmla="*/ 0 h 1661"/>
                <a:gd name="T88" fmla="*/ 0 w 2570"/>
                <a:gd name="T89" fmla="*/ 0 h 1661"/>
                <a:gd name="T90" fmla="*/ 0 w 2570"/>
                <a:gd name="T91" fmla="*/ 0 h 1661"/>
                <a:gd name="T92" fmla="*/ 0 w 2570"/>
                <a:gd name="T93" fmla="*/ 0 h 1661"/>
                <a:gd name="T94" fmla="*/ 0 w 2570"/>
                <a:gd name="T95" fmla="*/ 0 h 1661"/>
                <a:gd name="T96" fmla="*/ 0 w 2570"/>
                <a:gd name="T97" fmla="*/ 0 h 1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0"/>
                <a:gd name="T148" fmla="*/ 0 h 1661"/>
                <a:gd name="T149" fmla="*/ 2570 w 2570"/>
                <a:gd name="T150" fmla="*/ 1661 h 1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0" h="1661">
                  <a:moveTo>
                    <a:pt x="1283" y="0"/>
                  </a:moveTo>
                  <a:lnTo>
                    <a:pt x="1217" y="0"/>
                  </a:lnTo>
                  <a:lnTo>
                    <a:pt x="1153" y="3"/>
                  </a:lnTo>
                  <a:lnTo>
                    <a:pt x="1030" y="14"/>
                  </a:lnTo>
                  <a:lnTo>
                    <a:pt x="909" y="32"/>
                  </a:lnTo>
                  <a:lnTo>
                    <a:pt x="850" y="44"/>
                  </a:lnTo>
                  <a:lnTo>
                    <a:pt x="794" y="60"/>
                  </a:lnTo>
                  <a:lnTo>
                    <a:pt x="737" y="74"/>
                  </a:lnTo>
                  <a:lnTo>
                    <a:pt x="682" y="92"/>
                  </a:lnTo>
                  <a:lnTo>
                    <a:pt x="576" y="134"/>
                  </a:lnTo>
                  <a:lnTo>
                    <a:pt x="523" y="157"/>
                  </a:lnTo>
                  <a:lnTo>
                    <a:pt x="473" y="183"/>
                  </a:lnTo>
                  <a:lnTo>
                    <a:pt x="425" y="211"/>
                  </a:lnTo>
                  <a:lnTo>
                    <a:pt x="377" y="241"/>
                  </a:lnTo>
                  <a:lnTo>
                    <a:pt x="331" y="271"/>
                  </a:lnTo>
                  <a:lnTo>
                    <a:pt x="287" y="303"/>
                  </a:lnTo>
                  <a:lnTo>
                    <a:pt x="247" y="336"/>
                  </a:lnTo>
                  <a:lnTo>
                    <a:pt x="211" y="369"/>
                  </a:lnTo>
                  <a:lnTo>
                    <a:pt x="177" y="403"/>
                  </a:lnTo>
                  <a:lnTo>
                    <a:pt x="146" y="438"/>
                  </a:lnTo>
                  <a:lnTo>
                    <a:pt x="117" y="474"/>
                  </a:lnTo>
                  <a:lnTo>
                    <a:pt x="94" y="511"/>
                  </a:lnTo>
                  <a:lnTo>
                    <a:pt x="70" y="547"/>
                  </a:lnTo>
                  <a:lnTo>
                    <a:pt x="51" y="585"/>
                  </a:lnTo>
                  <a:lnTo>
                    <a:pt x="35" y="624"/>
                  </a:lnTo>
                  <a:lnTo>
                    <a:pt x="23" y="663"/>
                  </a:lnTo>
                  <a:lnTo>
                    <a:pt x="11" y="703"/>
                  </a:lnTo>
                  <a:lnTo>
                    <a:pt x="5" y="744"/>
                  </a:lnTo>
                  <a:lnTo>
                    <a:pt x="1" y="785"/>
                  </a:lnTo>
                  <a:lnTo>
                    <a:pt x="0" y="828"/>
                  </a:lnTo>
                  <a:lnTo>
                    <a:pt x="1" y="869"/>
                  </a:lnTo>
                  <a:lnTo>
                    <a:pt x="5" y="911"/>
                  </a:lnTo>
                  <a:lnTo>
                    <a:pt x="11" y="950"/>
                  </a:lnTo>
                  <a:lnTo>
                    <a:pt x="23" y="991"/>
                  </a:lnTo>
                  <a:lnTo>
                    <a:pt x="35" y="1030"/>
                  </a:lnTo>
                  <a:lnTo>
                    <a:pt x="51" y="1068"/>
                  </a:lnTo>
                  <a:lnTo>
                    <a:pt x="70" y="1105"/>
                  </a:lnTo>
                  <a:lnTo>
                    <a:pt x="94" y="1144"/>
                  </a:lnTo>
                  <a:lnTo>
                    <a:pt x="117" y="1179"/>
                  </a:lnTo>
                  <a:lnTo>
                    <a:pt x="146" y="1215"/>
                  </a:lnTo>
                  <a:lnTo>
                    <a:pt x="177" y="1249"/>
                  </a:lnTo>
                  <a:lnTo>
                    <a:pt x="211" y="1284"/>
                  </a:lnTo>
                  <a:lnTo>
                    <a:pt x="247" y="1317"/>
                  </a:lnTo>
                  <a:lnTo>
                    <a:pt x="287" y="1350"/>
                  </a:lnTo>
                  <a:lnTo>
                    <a:pt x="331" y="1383"/>
                  </a:lnTo>
                  <a:lnTo>
                    <a:pt x="377" y="1415"/>
                  </a:lnTo>
                  <a:lnTo>
                    <a:pt x="425" y="1444"/>
                  </a:lnTo>
                  <a:lnTo>
                    <a:pt x="473" y="1472"/>
                  </a:lnTo>
                  <a:lnTo>
                    <a:pt x="523" y="1497"/>
                  </a:lnTo>
                  <a:lnTo>
                    <a:pt x="576" y="1522"/>
                  </a:lnTo>
                  <a:lnTo>
                    <a:pt x="628" y="1544"/>
                  </a:lnTo>
                  <a:lnTo>
                    <a:pt x="682" y="1564"/>
                  </a:lnTo>
                  <a:lnTo>
                    <a:pt x="737" y="1582"/>
                  </a:lnTo>
                  <a:lnTo>
                    <a:pt x="794" y="1599"/>
                  </a:lnTo>
                  <a:lnTo>
                    <a:pt x="850" y="1612"/>
                  </a:lnTo>
                  <a:lnTo>
                    <a:pt x="909" y="1625"/>
                  </a:lnTo>
                  <a:lnTo>
                    <a:pt x="969" y="1636"/>
                  </a:lnTo>
                  <a:lnTo>
                    <a:pt x="1030" y="1646"/>
                  </a:lnTo>
                  <a:lnTo>
                    <a:pt x="1091" y="1652"/>
                  </a:lnTo>
                  <a:lnTo>
                    <a:pt x="1153" y="1656"/>
                  </a:lnTo>
                  <a:lnTo>
                    <a:pt x="1217" y="1660"/>
                  </a:lnTo>
                  <a:lnTo>
                    <a:pt x="1283" y="1661"/>
                  </a:lnTo>
                  <a:lnTo>
                    <a:pt x="1298" y="1660"/>
                  </a:lnTo>
                  <a:lnTo>
                    <a:pt x="1314" y="1660"/>
                  </a:lnTo>
                  <a:lnTo>
                    <a:pt x="1347" y="1660"/>
                  </a:lnTo>
                  <a:lnTo>
                    <a:pt x="1412" y="1656"/>
                  </a:lnTo>
                  <a:lnTo>
                    <a:pt x="1474" y="1652"/>
                  </a:lnTo>
                  <a:lnTo>
                    <a:pt x="1537" y="1646"/>
                  </a:lnTo>
                  <a:lnTo>
                    <a:pt x="1596" y="1636"/>
                  </a:lnTo>
                  <a:lnTo>
                    <a:pt x="1656" y="1625"/>
                  </a:lnTo>
                  <a:lnTo>
                    <a:pt x="1714" y="1612"/>
                  </a:lnTo>
                  <a:lnTo>
                    <a:pt x="1742" y="1605"/>
                  </a:lnTo>
                  <a:lnTo>
                    <a:pt x="1772" y="1599"/>
                  </a:lnTo>
                  <a:lnTo>
                    <a:pt x="1827" y="1582"/>
                  </a:lnTo>
                  <a:lnTo>
                    <a:pt x="1882" y="1564"/>
                  </a:lnTo>
                  <a:lnTo>
                    <a:pt x="1935" y="1544"/>
                  </a:lnTo>
                  <a:lnTo>
                    <a:pt x="1988" y="1522"/>
                  </a:lnTo>
                  <a:lnTo>
                    <a:pt x="2013" y="1509"/>
                  </a:lnTo>
                  <a:lnTo>
                    <a:pt x="2040" y="1497"/>
                  </a:lnTo>
                  <a:lnTo>
                    <a:pt x="2064" y="1484"/>
                  </a:lnTo>
                  <a:lnTo>
                    <a:pt x="2091" y="1472"/>
                  </a:lnTo>
                  <a:lnTo>
                    <a:pt x="2114" y="1457"/>
                  </a:lnTo>
                  <a:lnTo>
                    <a:pt x="2139" y="1444"/>
                  </a:lnTo>
                  <a:lnTo>
                    <a:pt x="2188" y="1415"/>
                  </a:lnTo>
                  <a:lnTo>
                    <a:pt x="2211" y="1398"/>
                  </a:lnTo>
                  <a:lnTo>
                    <a:pt x="2233" y="1383"/>
                  </a:lnTo>
                  <a:lnTo>
                    <a:pt x="2254" y="1366"/>
                  </a:lnTo>
                  <a:lnTo>
                    <a:pt x="2277" y="1350"/>
                  </a:lnTo>
                  <a:lnTo>
                    <a:pt x="2315" y="1317"/>
                  </a:lnTo>
                  <a:lnTo>
                    <a:pt x="2334" y="1300"/>
                  </a:lnTo>
                  <a:lnTo>
                    <a:pt x="2354" y="1284"/>
                  </a:lnTo>
                  <a:lnTo>
                    <a:pt x="2362" y="1275"/>
                  </a:lnTo>
                  <a:lnTo>
                    <a:pt x="2365" y="1270"/>
                  </a:lnTo>
                  <a:lnTo>
                    <a:pt x="2370" y="1266"/>
                  </a:lnTo>
                  <a:lnTo>
                    <a:pt x="2388" y="1249"/>
                  </a:lnTo>
                  <a:lnTo>
                    <a:pt x="2395" y="1240"/>
                  </a:lnTo>
                  <a:lnTo>
                    <a:pt x="2399" y="1235"/>
                  </a:lnTo>
                  <a:lnTo>
                    <a:pt x="2404" y="1231"/>
                  </a:lnTo>
                  <a:lnTo>
                    <a:pt x="2420" y="1215"/>
                  </a:lnTo>
                  <a:lnTo>
                    <a:pt x="2448" y="1179"/>
                  </a:lnTo>
                  <a:lnTo>
                    <a:pt x="2460" y="1161"/>
                  </a:lnTo>
                  <a:lnTo>
                    <a:pt x="2474" y="1144"/>
                  </a:lnTo>
                  <a:lnTo>
                    <a:pt x="2495" y="1105"/>
                  </a:lnTo>
                  <a:lnTo>
                    <a:pt x="2505" y="1086"/>
                  </a:lnTo>
                  <a:lnTo>
                    <a:pt x="2515" y="1068"/>
                  </a:lnTo>
                  <a:lnTo>
                    <a:pt x="2531" y="1030"/>
                  </a:lnTo>
                  <a:lnTo>
                    <a:pt x="2545" y="991"/>
                  </a:lnTo>
                  <a:lnTo>
                    <a:pt x="2555" y="950"/>
                  </a:lnTo>
                  <a:lnTo>
                    <a:pt x="2555" y="944"/>
                  </a:lnTo>
                  <a:lnTo>
                    <a:pt x="2556" y="940"/>
                  </a:lnTo>
                  <a:lnTo>
                    <a:pt x="2559" y="930"/>
                  </a:lnTo>
                  <a:lnTo>
                    <a:pt x="2564" y="911"/>
                  </a:lnTo>
                  <a:lnTo>
                    <a:pt x="2565" y="889"/>
                  </a:lnTo>
                  <a:lnTo>
                    <a:pt x="2567" y="869"/>
                  </a:lnTo>
                  <a:lnTo>
                    <a:pt x="2570" y="828"/>
                  </a:lnTo>
                  <a:lnTo>
                    <a:pt x="2567" y="785"/>
                  </a:lnTo>
                  <a:lnTo>
                    <a:pt x="2564" y="744"/>
                  </a:lnTo>
                  <a:lnTo>
                    <a:pt x="2555" y="703"/>
                  </a:lnTo>
                  <a:lnTo>
                    <a:pt x="2545" y="663"/>
                  </a:lnTo>
                  <a:lnTo>
                    <a:pt x="2531" y="624"/>
                  </a:lnTo>
                  <a:lnTo>
                    <a:pt x="2515" y="585"/>
                  </a:lnTo>
                  <a:lnTo>
                    <a:pt x="2495" y="547"/>
                  </a:lnTo>
                  <a:lnTo>
                    <a:pt x="2474" y="511"/>
                  </a:lnTo>
                  <a:lnTo>
                    <a:pt x="2448" y="474"/>
                  </a:lnTo>
                  <a:lnTo>
                    <a:pt x="2420" y="438"/>
                  </a:lnTo>
                  <a:lnTo>
                    <a:pt x="2388" y="403"/>
                  </a:lnTo>
                  <a:lnTo>
                    <a:pt x="2354" y="369"/>
                  </a:lnTo>
                  <a:lnTo>
                    <a:pt x="2315" y="336"/>
                  </a:lnTo>
                  <a:lnTo>
                    <a:pt x="2277" y="303"/>
                  </a:lnTo>
                  <a:lnTo>
                    <a:pt x="2233" y="271"/>
                  </a:lnTo>
                  <a:lnTo>
                    <a:pt x="2188" y="241"/>
                  </a:lnTo>
                  <a:lnTo>
                    <a:pt x="2139" y="211"/>
                  </a:lnTo>
                  <a:lnTo>
                    <a:pt x="2091" y="183"/>
                  </a:lnTo>
                  <a:lnTo>
                    <a:pt x="2040" y="157"/>
                  </a:lnTo>
                  <a:lnTo>
                    <a:pt x="1988" y="134"/>
                  </a:lnTo>
                  <a:lnTo>
                    <a:pt x="1935" y="111"/>
                  </a:lnTo>
                  <a:lnTo>
                    <a:pt x="1882" y="92"/>
                  </a:lnTo>
                  <a:lnTo>
                    <a:pt x="1827" y="74"/>
                  </a:lnTo>
                  <a:lnTo>
                    <a:pt x="1772" y="60"/>
                  </a:lnTo>
                  <a:lnTo>
                    <a:pt x="1714" y="44"/>
                  </a:lnTo>
                  <a:lnTo>
                    <a:pt x="1656" y="32"/>
                  </a:lnTo>
                  <a:lnTo>
                    <a:pt x="1596" y="21"/>
                  </a:lnTo>
                  <a:lnTo>
                    <a:pt x="1537" y="14"/>
                  </a:lnTo>
                  <a:lnTo>
                    <a:pt x="1474" y="7"/>
                  </a:lnTo>
                  <a:lnTo>
                    <a:pt x="1412" y="3"/>
                  </a:lnTo>
                  <a:lnTo>
                    <a:pt x="1347" y="0"/>
                  </a:lnTo>
                  <a:lnTo>
                    <a:pt x="1283"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23" name="Rectangle 25"/>
            <p:cNvSpPr>
              <a:spLocks noChangeArrowheads="1"/>
            </p:cNvSpPr>
            <p:nvPr/>
          </p:nvSpPr>
          <p:spPr bwMode="auto">
            <a:xfrm>
              <a:off x="3342" y="3702"/>
              <a:ext cx="2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24" name="Rectangle 26"/>
            <p:cNvSpPr>
              <a:spLocks noChangeArrowheads="1"/>
            </p:cNvSpPr>
            <p:nvPr/>
          </p:nvSpPr>
          <p:spPr bwMode="auto">
            <a:xfrm>
              <a:off x="3545" y="370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25" name="Freeform 27"/>
            <p:cNvSpPr>
              <a:spLocks/>
            </p:cNvSpPr>
            <p:nvPr/>
          </p:nvSpPr>
          <p:spPr bwMode="auto">
            <a:xfrm>
              <a:off x="4182" y="3533"/>
              <a:ext cx="644" cy="554"/>
            </a:xfrm>
            <a:custGeom>
              <a:avLst/>
              <a:gdLst>
                <a:gd name="T0" fmla="*/ 0 w 2575"/>
                <a:gd name="T1" fmla="*/ 0 h 1661"/>
                <a:gd name="T2" fmla="*/ 0 w 2575"/>
                <a:gd name="T3" fmla="*/ 0 h 1661"/>
                <a:gd name="T4" fmla="*/ 0 w 2575"/>
                <a:gd name="T5" fmla="*/ 0 h 1661"/>
                <a:gd name="T6" fmla="*/ 0 w 2575"/>
                <a:gd name="T7" fmla="*/ 0 h 1661"/>
                <a:gd name="T8" fmla="*/ 0 w 2575"/>
                <a:gd name="T9" fmla="*/ 0 h 1661"/>
                <a:gd name="T10" fmla="*/ 0 w 2575"/>
                <a:gd name="T11" fmla="*/ 1 h 1661"/>
                <a:gd name="T12" fmla="*/ 0 w 2575"/>
                <a:gd name="T13" fmla="*/ 1 h 1661"/>
                <a:gd name="T14" fmla="*/ 0 w 2575"/>
                <a:gd name="T15" fmla="*/ 1 h 1661"/>
                <a:gd name="T16" fmla="*/ 0 w 2575"/>
                <a:gd name="T17" fmla="*/ 1 h 1661"/>
                <a:gd name="T18" fmla="*/ 0 w 2575"/>
                <a:gd name="T19" fmla="*/ 1 h 1661"/>
                <a:gd name="T20" fmla="*/ 0 w 2575"/>
                <a:gd name="T21" fmla="*/ 1 h 1661"/>
                <a:gd name="T22" fmla="*/ 0 w 2575"/>
                <a:gd name="T23" fmla="*/ 1 h 1661"/>
                <a:gd name="T24" fmla="*/ 0 w 2575"/>
                <a:gd name="T25" fmla="*/ 2 h 1661"/>
                <a:gd name="T26" fmla="*/ 0 w 2575"/>
                <a:gd name="T27" fmla="*/ 2 h 1661"/>
                <a:gd name="T28" fmla="*/ 0 w 2575"/>
                <a:gd name="T29" fmla="*/ 2 h 1661"/>
                <a:gd name="T30" fmla="*/ 0 w 2575"/>
                <a:gd name="T31" fmla="*/ 2 h 1661"/>
                <a:gd name="T32" fmla="*/ 0 w 2575"/>
                <a:gd name="T33" fmla="*/ 2 h 1661"/>
                <a:gd name="T34" fmla="*/ 0 w 2575"/>
                <a:gd name="T35" fmla="*/ 2 h 1661"/>
                <a:gd name="T36" fmla="*/ 0 w 2575"/>
                <a:gd name="T37" fmla="*/ 2 h 1661"/>
                <a:gd name="T38" fmla="*/ 0 w 2575"/>
                <a:gd name="T39" fmla="*/ 2 h 1661"/>
                <a:gd name="T40" fmla="*/ 0 w 2575"/>
                <a:gd name="T41" fmla="*/ 2 h 1661"/>
                <a:gd name="T42" fmla="*/ 1 w 2575"/>
                <a:gd name="T43" fmla="*/ 2 h 1661"/>
                <a:gd name="T44" fmla="*/ 1 w 2575"/>
                <a:gd name="T45" fmla="*/ 2 h 1661"/>
                <a:gd name="T46" fmla="*/ 1 w 2575"/>
                <a:gd name="T47" fmla="*/ 2 h 1661"/>
                <a:gd name="T48" fmla="*/ 1 w 2575"/>
                <a:gd name="T49" fmla="*/ 2 h 1661"/>
                <a:gd name="T50" fmla="*/ 1 w 2575"/>
                <a:gd name="T51" fmla="*/ 2 h 1661"/>
                <a:gd name="T52" fmla="*/ 1 w 2575"/>
                <a:gd name="T53" fmla="*/ 2 h 1661"/>
                <a:gd name="T54" fmla="*/ 1 w 2575"/>
                <a:gd name="T55" fmla="*/ 2 h 1661"/>
                <a:gd name="T56" fmla="*/ 1 w 2575"/>
                <a:gd name="T57" fmla="*/ 2 h 1661"/>
                <a:gd name="T58" fmla="*/ 1 w 2575"/>
                <a:gd name="T59" fmla="*/ 2 h 1661"/>
                <a:gd name="T60" fmla="*/ 1 w 2575"/>
                <a:gd name="T61" fmla="*/ 2 h 1661"/>
                <a:gd name="T62" fmla="*/ 1 w 2575"/>
                <a:gd name="T63" fmla="*/ 2 h 1661"/>
                <a:gd name="T64" fmla="*/ 1 w 2575"/>
                <a:gd name="T65" fmla="*/ 2 h 1661"/>
                <a:gd name="T66" fmla="*/ 1 w 2575"/>
                <a:gd name="T67" fmla="*/ 2 h 1661"/>
                <a:gd name="T68" fmla="*/ 1 w 2575"/>
                <a:gd name="T69" fmla="*/ 1 h 1661"/>
                <a:gd name="T70" fmla="*/ 1 w 2575"/>
                <a:gd name="T71" fmla="*/ 1 h 1661"/>
                <a:gd name="T72" fmla="*/ 1 w 2575"/>
                <a:gd name="T73" fmla="*/ 1 h 1661"/>
                <a:gd name="T74" fmla="*/ 1 w 2575"/>
                <a:gd name="T75" fmla="*/ 1 h 1661"/>
                <a:gd name="T76" fmla="*/ 1 w 2575"/>
                <a:gd name="T77" fmla="*/ 1 h 1661"/>
                <a:gd name="T78" fmla="*/ 1 w 2575"/>
                <a:gd name="T79" fmla="*/ 1 h 1661"/>
                <a:gd name="T80" fmla="*/ 1 w 2575"/>
                <a:gd name="T81" fmla="*/ 1 h 1661"/>
                <a:gd name="T82" fmla="*/ 1 w 2575"/>
                <a:gd name="T83" fmla="*/ 1 h 1661"/>
                <a:gd name="T84" fmla="*/ 1 w 2575"/>
                <a:gd name="T85" fmla="*/ 0 h 1661"/>
                <a:gd name="T86" fmla="*/ 1 w 2575"/>
                <a:gd name="T87" fmla="*/ 0 h 1661"/>
                <a:gd name="T88" fmla="*/ 1 w 2575"/>
                <a:gd name="T89" fmla="*/ 0 h 1661"/>
                <a:gd name="T90" fmla="*/ 1 w 2575"/>
                <a:gd name="T91" fmla="*/ 0 h 1661"/>
                <a:gd name="T92" fmla="*/ 1 w 2575"/>
                <a:gd name="T93" fmla="*/ 0 h 1661"/>
                <a:gd name="T94" fmla="*/ 1 w 2575"/>
                <a:gd name="T95" fmla="*/ 0 h 1661"/>
                <a:gd name="T96" fmla="*/ 0 w 2575"/>
                <a:gd name="T97" fmla="*/ 0 h 1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5"/>
                <a:gd name="T148" fmla="*/ 0 h 1661"/>
                <a:gd name="T149" fmla="*/ 2575 w 2575"/>
                <a:gd name="T150" fmla="*/ 1661 h 1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5" h="1661">
                  <a:moveTo>
                    <a:pt x="1287" y="0"/>
                  </a:moveTo>
                  <a:lnTo>
                    <a:pt x="1156" y="3"/>
                  </a:lnTo>
                  <a:lnTo>
                    <a:pt x="1092" y="7"/>
                  </a:lnTo>
                  <a:lnTo>
                    <a:pt x="1031" y="14"/>
                  </a:lnTo>
                  <a:lnTo>
                    <a:pt x="910" y="32"/>
                  </a:lnTo>
                  <a:lnTo>
                    <a:pt x="851" y="44"/>
                  </a:lnTo>
                  <a:lnTo>
                    <a:pt x="795" y="60"/>
                  </a:lnTo>
                  <a:lnTo>
                    <a:pt x="737" y="74"/>
                  </a:lnTo>
                  <a:lnTo>
                    <a:pt x="683" y="92"/>
                  </a:lnTo>
                  <a:lnTo>
                    <a:pt x="576" y="134"/>
                  </a:lnTo>
                  <a:lnTo>
                    <a:pt x="524" y="157"/>
                  </a:lnTo>
                  <a:lnTo>
                    <a:pt x="474" y="183"/>
                  </a:lnTo>
                  <a:lnTo>
                    <a:pt x="424" y="211"/>
                  </a:lnTo>
                  <a:lnTo>
                    <a:pt x="377" y="241"/>
                  </a:lnTo>
                  <a:lnTo>
                    <a:pt x="331" y="271"/>
                  </a:lnTo>
                  <a:lnTo>
                    <a:pt x="287" y="303"/>
                  </a:lnTo>
                  <a:lnTo>
                    <a:pt x="247" y="336"/>
                  </a:lnTo>
                  <a:lnTo>
                    <a:pt x="211" y="369"/>
                  </a:lnTo>
                  <a:lnTo>
                    <a:pt x="177" y="403"/>
                  </a:lnTo>
                  <a:lnTo>
                    <a:pt x="146" y="438"/>
                  </a:lnTo>
                  <a:lnTo>
                    <a:pt x="117" y="474"/>
                  </a:lnTo>
                  <a:lnTo>
                    <a:pt x="93" y="511"/>
                  </a:lnTo>
                  <a:lnTo>
                    <a:pt x="70" y="547"/>
                  </a:lnTo>
                  <a:lnTo>
                    <a:pt x="51" y="585"/>
                  </a:lnTo>
                  <a:lnTo>
                    <a:pt x="35" y="624"/>
                  </a:lnTo>
                  <a:lnTo>
                    <a:pt x="22" y="663"/>
                  </a:lnTo>
                  <a:lnTo>
                    <a:pt x="11" y="703"/>
                  </a:lnTo>
                  <a:lnTo>
                    <a:pt x="5" y="744"/>
                  </a:lnTo>
                  <a:lnTo>
                    <a:pt x="1" y="785"/>
                  </a:lnTo>
                  <a:lnTo>
                    <a:pt x="0" y="828"/>
                  </a:lnTo>
                  <a:lnTo>
                    <a:pt x="1" y="869"/>
                  </a:lnTo>
                  <a:lnTo>
                    <a:pt x="5" y="911"/>
                  </a:lnTo>
                  <a:lnTo>
                    <a:pt x="11" y="950"/>
                  </a:lnTo>
                  <a:lnTo>
                    <a:pt x="22" y="991"/>
                  </a:lnTo>
                  <a:lnTo>
                    <a:pt x="35" y="1030"/>
                  </a:lnTo>
                  <a:lnTo>
                    <a:pt x="51" y="1068"/>
                  </a:lnTo>
                  <a:lnTo>
                    <a:pt x="70" y="1105"/>
                  </a:lnTo>
                  <a:lnTo>
                    <a:pt x="93" y="1144"/>
                  </a:lnTo>
                  <a:lnTo>
                    <a:pt x="117" y="1179"/>
                  </a:lnTo>
                  <a:lnTo>
                    <a:pt x="146" y="1215"/>
                  </a:lnTo>
                  <a:lnTo>
                    <a:pt x="177" y="1249"/>
                  </a:lnTo>
                  <a:lnTo>
                    <a:pt x="211" y="1284"/>
                  </a:lnTo>
                  <a:lnTo>
                    <a:pt x="247" y="1317"/>
                  </a:lnTo>
                  <a:lnTo>
                    <a:pt x="287" y="1350"/>
                  </a:lnTo>
                  <a:lnTo>
                    <a:pt x="331" y="1383"/>
                  </a:lnTo>
                  <a:lnTo>
                    <a:pt x="377" y="1415"/>
                  </a:lnTo>
                  <a:lnTo>
                    <a:pt x="424" y="1444"/>
                  </a:lnTo>
                  <a:lnTo>
                    <a:pt x="474" y="1472"/>
                  </a:lnTo>
                  <a:lnTo>
                    <a:pt x="524" y="1497"/>
                  </a:lnTo>
                  <a:lnTo>
                    <a:pt x="576" y="1522"/>
                  </a:lnTo>
                  <a:lnTo>
                    <a:pt x="629" y="1544"/>
                  </a:lnTo>
                  <a:lnTo>
                    <a:pt x="683" y="1564"/>
                  </a:lnTo>
                  <a:lnTo>
                    <a:pt x="737" y="1582"/>
                  </a:lnTo>
                  <a:lnTo>
                    <a:pt x="795" y="1599"/>
                  </a:lnTo>
                  <a:lnTo>
                    <a:pt x="851" y="1612"/>
                  </a:lnTo>
                  <a:lnTo>
                    <a:pt x="910" y="1625"/>
                  </a:lnTo>
                  <a:lnTo>
                    <a:pt x="970" y="1636"/>
                  </a:lnTo>
                  <a:lnTo>
                    <a:pt x="1031" y="1646"/>
                  </a:lnTo>
                  <a:lnTo>
                    <a:pt x="1092" y="1652"/>
                  </a:lnTo>
                  <a:lnTo>
                    <a:pt x="1156" y="1656"/>
                  </a:lnTo>
                  <a:lnTo>
                    <a:pt x="1220" y="1660"/>
                  </a:lnTo>
                  <a:lnTo>
                    <a:pt x="1287" y="1661"/>
                  </a:lnTo>
                  <a:lnTo>
                    <a:pt x="1302" y="1660"/>
                  </a:lnTo>
                  <a:lnTo>
                    <a:pt x="1318" y="1660"/>
                  </a:lnTo>
                  <a:lnTo>
                    <a:pt x="1350" y="1660"/>
                  </a:lnTo>
                  <a:lnTo>
                    <a:pt x="1415" y="1656"/>
                  </a:lnTo>
                  <a:lnTo>
                    <a:pt x="1478" y="1652"/>
                  </a:lnTo>
                  <a:lnTo>
                    <a:pt x="1540" y="1646"/>
                  </a:lnTo>
                  <a:lnTo>
                    <a:pt x="1600" y="1636"/>
                  </a:lnTo>
                  <a:lnTo>
                    <a:pt x="1660" y="1625"/>
                  </a:lnTo>
                  <a:lnTo>
                    <a:pt x="1717" y="1612"/>
                  </a:lnTo>
                  <a:lnTo>
                    <a:pt x="1746" y="1605"/>
                  </a:lnTo>
                  <a:lnTo>
                    <a:pt x="1776" y="1599"/>
                  </a:lnTo>
                  <a:lnTo>
                    <a:pt x="1831" y="1582"/>
                  </a:lnTo>
                  <a:lnTo>
                    <a:pt x="1886" y="1564"/>
                  </a:lnTo>
                  <a:lnTo>
                    <a:pt x="1898" y="1558"/>
                  </a:lnTo>
                  <a:lnTo>
                    <a:pt x="1912" y="1553"/>
                  </a:lnTo>
                  <a:lnTo>
                    <a:pt x="1939" y="1544"/>
                  </a:lnTo>
                  <a:lnTo>
                    <a:pt x="1993" y="1522"/>
                  </a:lnTo>
                  <a:lnTo>
                    <a:pt x="2043" y="1497"/>
                  </a:lnTo>
                  <a:lnTo>
                    <a:pt x="2068" y="1484"/>
                  </a:lnTo>
                  <a:lnTo>
                    <a:pt x="2094" y="1472"/>
                  </a:lnTo>
                  <a:lnTo>
                    <a:pt x="2118" y="1457"/>
                  </a:lnTo>
                  <a:lnTo>
                    <a:pt x="2143" y="1444"/>
                  </a:lnTo>
                  <a:lnTo>
                    <a:pt x="2191" y="1415"/>
                  </a:lnTo>
                  <a:lnTo>
                    <a:pt x="2214" y="1398"/>
                  </a:lnTo>
                  <a:lnTo>
                    <a:pt x="2236" y="1383"/>
                  </a:lnTo>
                  <a:lnTo>
                    <a:pt x="2258" y="1366"/>
                  </a:lnTo>
                  <a:lnTo>
                    <a:pt x="2280" y="1350"/>
                  </a:lnTo>
                  <a:lnTo>
                    <a:pt x="2319" y="1317"/>
                  </a:lnTo>
                  <a:lnTo>
                    <a:pt x="2337" y="1300"/>
                  </a:lnTo>
                  <a:lnTo>
                    <a:pt x="2357" y="1284"/>
                  </a:lnTo>
                  <a:lnTo>
                    <a:pt x="2365" y="1275"/>
                  </a:lnTo>
                  <a:lnTo>
                    <a:pt x="2369" y="1270"/>
                  </a:lnTo>
                  <a:lnTo>
                    <a:pt x="2374" y="1266"/>
                  </a:lnTo>
                  <a:lnTo>
                    <a:pt x="2391" y="1249"/>
                  </a:lnTo>
                  <a:lnTo>
                    <a:pt x="2399" y="1240"/>
                  </a:lnTo>
                  <a:lnTo>
                    <a:pt x="2402" y="1235"/>
                  </a:lnTo>
                  <a:lnTo>
                    <a:pt x="2407" y="1231"/>
                  </a:lnTo>
                  <a:lnTo>
                    <a:pt x="2424" y="1215"/>
                  </a:lnTo>
                  <a:lnTo>
                    <a:pt x="2452" y="1179"/>
                  </a:lnTo>
                  <a:lnTo>
                    <a:pt x="2465" y="1161"/>
                  </a:lnTo>
                  <a:lnTo>
                    <a:pt x="2479" y="1144"/>
                  </a:lnTo>
                  <a:lnTo>
                    <a:pt x="2500" y="1105"/>
                  </a:lnTo>
                  <a:lnTo>
                    <a:pt x="2510" y="1086"/>
                  </a:lnTo>
                  <a:lnTo>
                    <a:pt x="2520" y="1068"/>
                  </a:lnTo>
                  <a:lnTo>
                    <a:pt x="2536" y="1030"/>
                  </a:lnTo>
                  <a:lnTo>
                    <a:pt x="2550" y="991"/>
                  </a:lnTo>
                  <a:lnTo>
                    <a:pt x="2560" y="950"/>
                  </a:lnTo>
                  <a:lnTo>
                    <a:pt x="2560" y="944"/>
                  </a:lnTo>
                  <a:lnTo>
                    <a:pt x="2561" y="940"/>
                  </a:lnTo>
                  <a:lnTo>
                    <a:pt x="2563" y="930"/>
                  </a:lnTo>
                  <a:lnTo>
                    <a:pt x="2568" y="911"/>
                  </a:lnTo>
                  <a:lnTo>
                    <a:pt x="2570" y="889"/>
                  </a:lnTo>
                  <a:lnTo>
                    <a:pt x="2572" y="869"/>
                  </a:lnTo>
                  <a:lnTo>
                    <a:pt x="2575" y="828"/>
                  </a:lnTo>
                  <a:lnTo>
                    <a:pt x="2572" y="785"/>
                  </a:lnTo>
                  <a:lnTo>
                    <a:pt x="2568" y="744"/>
                  </a:lnTo>
                  <a:lnTo>
                    <a:pt x="2560" y="703"/>
                  </a:lnTo>
                  <a:lnTo>
                    <a:pt x="2550" y="663"/>
                  </a:lnTo>
                  <a:lnTo>
                    <a:pt x="2536" y="624"/>
                  </a:lnTo>
                  <a:lnTo>
                    <a:pt x="2520" y="585"/>
                  </a:lnTo>
                  <a:lnTo>
                    <a:pt x="2500" y="547"/>
                  </a:lnTo>
                  <a:lnTo>
                    <a:pt x="2479" y="511"/>
                  </a:lnTo>
                  <a:lnTo>
                    <a:pt x="2452" y="474"/>
                  </a:lnTo>
                  <a:lnTo>
                    <a:pt x="2424" y="438"/>
                  </a:lnTo>
                  <a:lnTo>
                    <a:pt x="2391" y="403"/>
                  </a:lnTo>
                  <a:lnTo>
                    <a:pt x="2357" y="369"/>
                  </a:lnTo>
                  <a:lnTo>
                    <a:pt x="2319" y="336"/>
                  </a:lnTo>
                  <a:lnTo>
                    <a:pt x="2280" y="303"/>
                  </a:lnTo>
                  <a:lnTo>
                    <a:pt x="2236" y="271"/>
                  </a:lnTo>
                  <a:lnTo>
                    <a:pt x="2191" y="241"/>
                  </a:lnTo>
                  <a:lnTo>
                    <a:pt x="2143" y="211"/>
                  </a:lnTo>
                  <a:lnTo>
                    <a:pt x="2094" y="183"/>
                  </a:lnTo>
                  <a:lnTo>
                    <a:pt x="2043" y="157"/>
                  </a:lnTo>
                  <a:lnTo>
                    <a:pt x="1993" y="134"/>
                  </a:lnTo>
                  <a:lnTo>
                    <a:pt x="1939" y="111"/>
                  </a:lnTo>
                  <a:lnTo>
                    <a:pt x="1886" y="92"/>
                  </a:lnTo>
                  <a:lnTo>
                    <a:pt x="1831" y="74"/>
                  </a:lnTo>
                  <a:lnTo>
                    <a:pt x="1776" y="60"/>
                  </a:lnTo>
                  <a:lnTo>
                    <a:pt x="1717" y="44"/>
                  </a:lnTo>
                  <a:lnTo>
                    <a:pt x="1660" y="32"/>
                  </a:lnTo>
                  <a:lnTo>
                    <a:pt x="1600" y="21"/>
                  </a:lnTo>
                  <a:lnTo>
                    <a:pt x="1540" y="14"/>
                  </a:lnTo>
                  <a:lnTo>
                    <a:pt x="1478" y="7"/>
                  </a:lnTo>
                  <a:lnTo>
                    <a:pt x="1415" y="3"/>
                  </a:lnTo>
                  <a:lnTo>
                    <a:pt x="1350" y="0"/>
                  </a:lnTo>
                  <a:lnTo>
                    <a:pt x="12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6" name="Freeform 28"/>
            <p:cNvSpPr>
              <a:spLocks/>
            </p:cNvSpPr>
            <p:nvPr/>
          </p:nvSpPr>
          <p:spPr bwMode="auto">
            <a:xfrm>
              <a:off x="4182" y="3533"/>
              <a:ext cx="644" cy="554"/>
            </a:xfrm>
            <a:custGeom>
              <a:avLst/>
              <a:gdLst>
                <a:gd name="T0" fmla="*/ 0 w 2575"/>
                <a:gd name="T1" fmla="*/ 0 h 1661"/>
                <a:gd name="T2" fmla="*/ 0 w 2575"/>
                <a:gd name="T3" fmla="*/ 1 h 1661"/>
                <a:gd name="T4" fmla="*/ 0 w 2575"/>
                <a:gd name="T5" fmla="*/ 1 h 1661"/>
                <a:gd name="T6" fmla="*/ 0 w 2575"/>
                <a:gd name="T7" fmla="*/ 1 h 1661"/>
                <a:gd name="T8" fmla="*/ 0 w 2575"/>
                <a:gd name="T9" fmla="*/ 1 h 1661"/>
                <a:gd name="T10" fmla="*/ 0 w 2575"/>
                <a:gd name="T11" fmla="*/ 1 h 1661"/>
                <a:gd name="T12" fmla="*/ 0 w 2575"/>
                <a:gd name="T13" fmla="*/ 1 h 1661"/>
                <a:gd name="T14" fmla="*/ 0 w 2575"/>
                <a:gd name="T15" fmla="*/ 2 h 1661"/>
                <a:gd name="T16" fmla="*/ 0 w 2575"/>
                <a:gd name="T17" fmla="*/ 2 h 1661"/>
                <a:gd name="T18" fmla="*/ 0 w 2575"/>
                <a:gd name="T19" fmla="*/ 2 h 1661"/>
                <a:gd name="T20" fmla="*/ 0 w 2575"/>
                <a:gd name="T21" fmla="*/ 2 h 1661"/>
                <a:gd name="T22" fmla="*/ 0 w 2575"/>
                <a:gd name="T23" fmla="*/ 2 h 1661"/>
                <a:gd name="T24" fmla="*/ 0 w 2575"/>
                <a:gd name="T25" fmla="*/ 2 h 1661"/>
                <a:gd name="T26" fmla="*/ 0 w 2575"/>
                <a:gd name="T27" fmla="*/ 2 h 1661"/>
                <a:gd name="T28" fmla="*/ 0 w 2575"/>
                <a:gd name="T29" fmla="*/ 2 h 1661"/>
                <a:gd name="T30" fmla="*/ 0 w 2575"/>
                <a:gd name="T31" fmla="*/ 2 h 1661"/>
                <a:gd name="T32" fmla="*/ 0 w 2575"/>
                <a:gd name="T33" fmla="*/ 2 h 1661"/>
                <a:gd name="T34" fmla="*/ 1 w 2575"/>
                <a:gd name="T35" fmla="*/ 2 h 1661"/>
                <a:gd name="T36" fmla="*/ 1 w 2575"/>
                <a:gd name="T37" fmla="*/ 2 h 1661"/>
                <a:gd name="T38" fmla="*/ 1 w 2575"/>
                <a:gd name="T39" fmla="*/ 2 h 1661"/>
                <a:gd name="T40" fmla="*/ 1 w 2575"/>
                <a:gd name="T41" fmla="*/ 2 h 1661"/>
                <a:gd name="T42" fmla="*/ 1 w 2575"/>
                <a:gd name="T43" fmla="*/ 2 h 1661"/>
                <a:gd name="T44" fmla="*/ 1 w 2575"/>
                <a:gd name="T45" fmla="*/ 2 h 1661"/>
                <a:gd name="T46" fmla="*/ 1 w 2575"/>
                <a:gd name="T47" fmla="*/ 2 h 1661"/>
                <a:gd name="T48" fmla="*/ 1 w 2575"/>
                <a:gd name="T49" fmla="*/ 2 h 1661"/>
                <a:gd name="T50" fmla="*/ 1 w 2575"/>
                <a:gd name="T51" fmla="*/ 2 h 1661"/>
                <a:gd name="T52" fmla="*/ 1 w 2575"/>
                <a:gd name="T53" fmla="*/ 2 h 1661"/>
                <a:gd name="T54" fmla="*/ 1 w 2575"/>
                <a:gd name="T55" fmla="*/ 2 h 1661"/>
                <a:gd name="T56" fmla="*/ 1 w 2575"/>
                <a:gd name="T57" fmla="*/ 2 h 1661"/>
                <a:gd name="T58" fmla="*/ 1 w 2575"/>
                <a:gd name="T59" fmla="*/ 2 h 1661"/>
                <a:gd name="T60" fmla="*/ 1 w 2575"/>
                <a:gd name="T61" fmla="*/ 1 h 1661"/>
                <a:gd name="T62" fmla="*/ 1 w 2575"/>
                <a:gd name="T63" fmla="*/ 1 h 1661"/>
                <a:gd name="T64" fmla="*/ 1 w 2575"/>
                <a:gd name="T65" fmla="*/ 1 h 1661"/>
                <a:gd name="T66" fmla="*/ 1 w 2575"/>
                <a:gd name="T67" fmla="*/ 1 h 1661"/>
                <a:gd name="T68" fmla="*/ 1 w 2575"/>
                <a:gd name="T69" fmla="*/ 1 h 1661"/>
                <a:gd name="T70" fmla="*/ 1 w 2575"/>
                <a:gd name="T71" fmla="*/ 1 h 1661"/>
                <a:gd name="T72" fmla="*/ 1 w 2575"/>
                <a:gd name="T73" fmla="*/ 1 h 1661"/>
                <a:gd name="T74" fmla="*/ 1 w 2575"/>
                <a:gd name="T75" fmla="*/ 1 h 1661"/>
                <a:gd name="T76" fmla="*/ 1 w 2575"/>
                <a:gd name="T77" fmla="*/ 0 h 1661"/>
                <a:gd name="T78" fmla="*/ 1 w 2575"/>
                <a:gd name="T79" fmla="*/ 0 h 1661"/>
                <a:gd name="T80" fmla="*/ 1 w 2575"/>
                <a:gd name="T81" fmla="*/ 0 h 1661"/>
                <a:gd name="T82" fmla="*/ 1 w 2575"/>
                <a:gd name="T83" fmla="*/ 0 h 1661"/>
                <a:gd name="T84" fmla="*/ 1 w 2575"/>
                <a:gd name="T85" fmla="*/ 0 h 1661"/>
                <a:gd name="T86" fmla="*/ 1 w 2575"/>
                <a:gd name="T87" fmla="*/ 0 h 1661"/>
                <a:gd name="T88" fmla="*/ 0 w 2575"/>
                <a:gd name="T89" fmla="*/ 0 h 1661"/>
                <a:gd name="T90" fmla="*/ 0 w 2575"/>
                <a:gd name="T91" fmla="*/ 0 h 1661"/>
                <a:gd name="T92" fmla="*/ 0 w 2575"/>
                <a:gd name="T93" fmla="*/ 0 h 1661"/>
                <a:gd name="T94" fmla="*/ 0 w 2575"/>
                <a:gd name="T95" fmla="*/ 0 h 1661"/>
                <a:gd name="T96" fmla="*/ 0 w 2575"/>
                <a:gd name="T97" fmla="*/ 0 h 1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5"/>
                <a:gd name="T148" fmla="*/ 0 h 1661"/>
                <a:gd name="T149" fmla="*/ 2575 w 2575"/>
                <a:gd name="T150" fmla="*/ 1661 h 1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5" h="1661">
                  <a:moveTo>
                    <a:pt x="377" y="241"/>
                  </a:moveTo>
                  <a:lnTo>
                    <a:pt x="331" y="271"/>
                  </a:lnTo>
                  <a:lnTo>
                    <a:pt x="287" y="303"/>
                  </a:lnTo>
                  <a:lnTo>
                    <a:pt x="247" y="336"/>
                  </a:lnTo>
                  <a:lnTo>
                    <a:pt x="211" y="369"/>
                  </a:lnTo>
                  <a:lnTo>
                    <a:pt x="177" y="403"/>
                  </a:lnTo>
                  <a:lnTo>
                    <a:pt x="146" y="438"/>
                  </a:lnTo>
                  <a:lnTo>
                    <a:pt x="117" y="474"/>
                  </a:lnTo>
                  <a:lnTo>
                    <a:pt x="93" y="511"/>
                  </a:lnTo>
                  <a:lnTo>
                    <a:pt x="70" y="547"/>
                  </a:lnTo>
                  <a:lnTo>
                    <a:pt x="51" y="585"/>
                  </a:lnTo>
                  <a:lnTo>
                    <a:pt x="35" y="624"/>
                  </a:lnTo>
                  <a:lnTo>
                    <a:pt x="22" y="663"/>
                  </a:lnTo>
                  <a:lnTo>
                    <a:pt x="11" y="703"/>
                  </a:lnTo>
                  <a:lnTo>
                    <a:pt x="5" y="744"/>
                  </a:lnTo>
                  <a:lnTo>
                    <a:pt x="1" y="785"/>
                  </a:lnTo>
                  <a:lnTo>
                    <a:pt x="0" y="828"/>
                  </a:lnTo>
                  <a:lnTo>
                    <a:pt x="1" y="869"/>
                  </a:lnTo>
                  <a:lnTo>
                    <a:pt x="5" y="911"/>
                  </a:lnTo>
                  <a:lnTo>
                    <a:pt x="11" y="950"/>
                  </a:lnTo>
                  <a:lnTo>
                    <a:pt x="22" y="991"/>
                  </a:lnTo>
                  <a:lnTo>
                    <a:pt x="35" y="1030"/>
                  </a:lnTo>
                  <a:lnTo>
                    <a:pt x="51" y="1068"/>
                  </a:lnTo>
                  <a:lnTo>
                    <a:pt x="70" y="1105"/>
                  </a:lnTo>
                  <a:lnTo>
                    <a:pt x="93" y="1144"/>
                  </a:lnTo>
                  <a:lnTo>
                    <a:pt x="117" y="1179"/>
                  </a:lnTo>
                  <a:lnTo>
                    <a:pt x="146" y="1215"/>
                  </a:lnTo>
                  <a:lnTo>
                    <a:pt x="177" y="1249"/>
                  </a:lnTo>
                  <a:lnTo>
                    <a:pt x="211" y="1284"/>
                  </a:lnTo>
                  <a:lnTo>
                    <a:pt x="247" y="1317"/>
                  </a:lnTo>
                  <a:lnTo>
                    <a:pt x="287" y="1350"/>
                  </a:lnTo>
                  <a:lnTo>
                    <a:pt x="331" y="1383"/>
                  </a:lnTo>
                  <a:lnTo>
                    <a:pt x="377" y="1415"/>
                  </a:lnTo>
                  <a:lnTo>
                    <a:pt x="424" y="1444"/>
                  </a:lnTo>
                  <a:lnTo>
                    <a:pt x="474" y="1472"/>
                  </a:lnTo>
                  <a:lnTo>
                    <a:pt x="524" y="1497"/>
                  </a:lnTo>
                  <a:lnTo>
                    <a:pt x="576" y="1522"/>
                  </a:lnTo>
                  <a:lnTo>
                    <a:pt x="629" y="1544"/>
                  </a:lnTo>
                  <a:lnTo>
                    <a:pt x="683" y="1564"/>
                  </a:lnTo>
                  <a:lnTo>
                    <a:pt x="737" y="1582"/>
                  </a:lnTo>
                  <a:lnTo>
                    <a:pt x="795" y="1599"/>
                  </a:lnTo>
                  <a:lnTo>
                    <a:pt x="851" y="1612"/>
                  </a:lnTo>
                  <a:lnTo>
                    <a:pt x="910" y="1625"/>
                  </a:lnTo>
                  <a:lnTo>
                    <a:pt x="970" y="1636"/>
                  </a:lnTo>
                  <a:lnTo>
                    <a:pt x="1031" y="1646"/>
                  </a:lnTo>
                  <a:lnTo>
                    <a:pt x="1092" y="1652"/>
                  </a:lnTo>
                  <a:lnTo>
                    <a:pt x="1156" y="1656"/>
                  </a:lnTo>
                  <a:lnTo>
                    <a:pt x="1220" y="1660"/>
                  </a:lnTo>
                  <a:lnTo>
                    <a:pt x="1287" y="1661"/>
                  </a:lnTo>
                  <a:lnTo>
                    <a:pt x="1302" y="1660"/>
                  </a:lnTo>
                  <a:lnTo>
                    <a:pt x="1318" y="1660"/>
                  </a:lnTo>
                  <a:lnTo>
                    <a:pt x="1350" y="1660"/>
                  </a:lnTo>
                  <a:lnTo>
                    <a:pt x="1415" y="1656"/>
                  </a:lnTo>
                  <a:lnTo>
                    <a:pt x="1478" y="1652"/>
                  </a:lnTo>
                  <a:lnTo>
                    <a:pt x="1540" y="1646"/>
                  </a:lnTo>
                  <a:lnTo>
                    <a:pt x="1600" y="1636"/>
                  </a:lnTo>
                  <a:lnTo>
                    <a:pt x="1660" y="1625"/>
                  </a:lnTo>
                  <a:lnTo>
                    <a:pt x="1717" y="1612"/>
                  </a:lnTo>
                  <a:lnTo>
                    <a:pt x="1746" y="1605"/>
                  </a:lnTo>
                  <a:lnTo>
                    <a:pt x="1776" y="1599"/>
                  </a:lnTo>
                  <a:lnTo>
                    <a:pt x="1831" y="1582"/>
                  </a:lnTo>
                  <a:lnTo>
                    <a:pt x="1886" y="1564"/>
                  </a:lnTo>
                  <a:lnTo>
                    <a:pt x="1898" y="1558"/>
                  </a:lnTo>
                  <a:lnTo>
                    <a:pt x="1912" y="1553"/>
                  </a:lnTo>
                  <a:lnTo>
                    <a:pt x="1939" y="1544"/>
                  </a:lnTo>
                  <a:lnTo>
                    <a:pt x="1993" y="1522"/>
                  </a:lnTo>
                  <a:lnTo>
                    <a:pt x="2043" y="1497"/>
                  </a:lnTo>
                  <a:lnTo>
                    <a:pt x="2068" y="1484"/>
                  </a:lnTo>
                  <a:lnTo>
                    <a:pt x="2094" y="1472"/>
                  </a:lnTo>
                  <a:lnTo>
                    <a:pt x="2118" y="1457"/>
                  </a:lnTo>
                  <a:lnTo>
                    <a:pt x="2143" y="1444"/>
                  </a:lnTo>
                  <a:lnTo>
                    <a:pt x="2191" y="1415"/>
                  </a:lnTo>
                  <a:lnTo>
                    <a:pt x="2214" y="1398"/>
                  </a:lnTo>
                  <a:lnTo>
                    <a:pt x="2236" y="1383"/>
                  </a:lnTo>
                  <a:lnTo>
                    <a:pt x="2258" y="1366"/>
                  </a:lnTo>
                  <a:lnTo>
                    <a:pt x="2280" y="1350"/>
                  </a:lnTo>
                  <a:lnTo>
                    <a:pt x="2319" y="1317"/>
                  </a:lnTo>
                  <a:lnTo>
                    <a:pt x="2337" y="1300"/>
                  </a:lnTo>
                  <a:lnTo>
                    <a:pt x="2357" y="1284"/>
                  </a:lnTo>
                  <a:lnTo>
                    <a:pt x="2365" y="1275"/>
                  </a:lnTo>
                  <a:lnTo>
                    <a:pt x="2369" y="1270"/>
                  </a:lnTo>
                  <a:lnTo>
                    <a:pt x="2374" y="1266"/>
                  </a:lnTo>
                  <a:lnTo>
                    <a:pt x="2391" y="1249"/>
                  </a:lnTo>
                  <a:lnTo>
                    <a:pt x="2399" y="1240"/>
                  </a:lnTo>
                  <a:lnTo>
                    <a:pt x="2402" y="1235"/>
                  </a:lnTo>
                  <a:lnTo>
                    <a:pt x="2407" y="1231"/>
                  </a:lnTo>
                  <a:lnTo>
                    <a:pt x="2424" y="1215"/>
                  </a:lnTo>
                  <a:lnTo>
                    <a:pt x="2452" y="1179"/>
                  </a:lnTo>
                  <a:lnTo>
                    <a:pt x="2465" y="1161"/>
                  </a:lnTo>
                  <a:lnTo>
                    <a:pt x="2479" y="1144"/>
                  </a:lnTo>
                  <a:lnTo>
                    <a:pt x="2500" y="1105"/>
                  </a:lnTo>
                  <a:lnTo>
                    <a:pt x="2510" y="1086"/>
                  </a:lnTo>
                  <a:lnTo>
                    <a:pt x="2520" y="1068"/>
                  </a:lnTo>
                  <a:lnTo>
                    <a:pt x="2536" y="1030"/>
                  </a:lnTo>
                  <a:lnTo>
                    <a:pt x="2550" y="991"/>
                  </a:lnTo>
                  <a:lnTo>
                    <a:pt x="2560" y="950"/>
                  </a:lnTo>
                  <a:lnTo>
                    <a:pt x="2560" y="944"/>
                  </a:lnTo>
                  <a:lnTo>
                    <a:pt x="2561" y="940"/>
                  </a:lnTo>
                  <a:lnTo>
                    <a:pt x="2563" y="930"/>
                  </a:lnTo>
                  <a:lnTo>
                    <a:pt x="2568" y="911"/>
                  </a:lnTo>
                  <a:lnTo>
                    <a:pt x="2570" y="889"/>
                  </a:lnTo>
                  <a:lnTo>
                    <a:pt x="2572" y="869"/>
                  </a:lnTo>
                  <a:lnTo>
                    <a:pt x="2575" y="828"/>
                  </a:lnTo>
                  <a:lnTo>
                    <a:pt x="2572" y="785"/>
                  </a:lnTo>
                  <a:lnTo>
                    <a:pt x="2568" y="744"/>
                  </a:lnTo>
                  <a:lnTo>
                    <a:pt x="2560" y="703"/>
                  </a:lnTo>
                  <a:lnTo>
                    <a:pt x="2550" y="663"/>
                  </a:lnTo>
                  <a:lnTo>
                    <a:pt x="2536" y="624"/>
                  </a:lnTo>
                  <a:lnTo>
                    <a:pt x="2520" y="585"/>
                  </a:lnTo>
                  <a:lnTo>
                    <a:pt x="2500" y="547"/>
                  </a:lnTo>
                  <a:lnTo>
                    <a:pt x="2479" y="511"/>
                  </a:lnTo>
                  <a:lnTo>
                    <a:pt x="2452" y="474"/>
                  </a:lnTo>
                  <a:lnTo>
                    <a:pt x="2424" y="438"/>
                  </a:lnTo>
                  <a:lnTo>
                    <a:pt x="2391" y="403"/>
                  </a:lnTo>
                  <a:lnTo>
                    <a:pt x="2357" y="369"/>
                  </a:lnTo>
                  <a:lnTo>
                    <a:pt x="2319" y="336"/>
                  </a:lnTo>
                  <a:lnTo>
                    <a:pt x="2280" y="303"/>
                  </a:lnTo>
                  <a:lnTo>
                    <a:pt x="2236" y="271"/>
                  </a:lnTo>
                  <a:lnTo>
                    <a:pt x="2191" y="241"/>
                  </a:lnTo>
                  <a:lnTo>
                    <a:pt x="2143" y="211"/>
                  </a:lnTo>
                  <a:lnTo>
                    <a:pt x="2094" y="183"/>
                  </a:lnTo>
                  <a:lnTo>
                    <a:pt x="2043" y="157"/>
                  </a:lnTo>
                  <a:lnTo>
                    <a:pt x="1993" y="134"/>
                  </a:lnTo>
                  <a:lnTo>
                    <a:pt x="1939" y="111"/>
                  </a:lnTo>
                  <a:lnTo>
                    <a:pt x="1886" y="92"/>
                  </a:lnTo>
                  <a:lnTo>
                    <a:pt x="1831" y="74"/>
                  </a:lnTo>
                  <a:lnTo>
                    <a:pt x="1776" y="60"/>
                  </a:lnTo>
                  <a:lnTo>
                    <a:pt x="1717" y="44"/>
                  </a:lnTo>
                  <a:lnTo>
                    <a:pt x="1660" y="32"/>
                  </a:lnTo>
                  <a:lnTo>
                    <a:pt x="1600" y="21"/>
                  </a:lnTo>
                  <a:lnTo>
                    <a:pt x="1540" y="14"/>
                  </a:lnTo>
                  <a:lnTo>
                    <a:pt x="1478" y="7"/>
                  </a:lnTo>
                  <a:lnTo>
                    <a:pt x="1415" y="3"/>
                  </a:lnTo>
                  <a:lnTo>
                    <a:pt x="1350" y="0"/>
                  </a:lnTo>
                  <a:lnTo>
                    <a:pt x="1287" y="0"/>
                  </a:lnTo>
                  <a:lnTo>
                    <a:pt x="1156" y="3"/>
                  </a:lnTo>
                  <a:lnTo>
                    <a:pt x="1092" y="7"/>
                  </a:lnTo>
                  <a:lnTo>
                    <a:pt x="1031" y="14"/>
                  </a:lnTo>
                  <a:lnTo>
                    <a:pt x="910" y="32"/>
                  </a:lnTo>
                  <a:lnTo>
                    <a:pt x="851" y="44"/>
                  </a:lnTo>
                  <a:lnTo>
                    <a:pt x="795" y="60"/>
                  </a:lnTo>
                  <a:lnTo>
                    <a:pt x="737" y="74"/>
                  </a:lnTo>
                  <a:lnTo>
                    <a:pt x="683" y="92"/>
                  </a:lnTo>
                  <a:lnTo>
                    <a:pt x="576" y="134"/>
                  </a:lnTo>
                  <a:lnTo>
                    <a:pt x="524" y="157"/>
                  </a:lnTo>
                  <a:lnTo>
                    <a:pt x="474" y="183"/>
                  </a:lnTo>
                  <a:lnTo>
                    <a:pt x="424" y="211"/>
                  </a:lnTo>
                  <a:lnTo>
                    <a:pt x="377" y="241"/>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27" name="Rectangle 29"/>
            <p:cNvSpPr>
              <a:spLocks noChangeArrowheads="1"/>
            </p:cNvSpPr>
            <p:nvPr/>
          </p:nvSpPr>
          <p:spPr bwMode="auto">
            <a:xfrm>
              <a:off x="4380" y="3702"/>
              <a:ext cx="2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28" name="Rectangle 30"/>
            <p:cNvSpPr>
              <a:spLocks noChangeArrowheads="1"/>
            </p:cNvSpPr>
            <p:nvPr/>
          </p:nvSpPr>
          <p:spPr bwMode="auto">
            <a:xfrm>
              <a:off x="4585" y="3702"/>
              <a:ext cx="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29" name="Freeform 31"/>
            <p:cNvSpPr>
              <a:spLocks/>
            </p:cNvSpPr>
            <p:nvPr/>
          </p:nvSpPr>
          <p:spPr bwMode="auto">
            <a:xfrm>
              <a:off x="5293" y="3533"/>
              <a:ext cx="642" cy="554"/>
            </a:xfrm>
            <a:custGeom>
              <a:avLst/>
              <a:gdLst>
                <a:gd name="T0" fmla="*/ 0 w 2570"/>
                <a:gd name="T1" fmla="*/ 2 h 1661"/>
                <a:gd name="T2" fmla="*/ 0 w 2570"/>
                <a:gd name="T3" fmla="*/ 2 h 1661"/>
                <a:gd name="T4" fmla="*/ 0 w 2570"/>
                <a:gd name="T5" fmla="*/ 2 h 1661"/>
                <a:gd name="T6" fmla="*/ 0 w 2570"/>
                <a:gd name="T7" fmla="*/ 2 h 1661"/>
                <a:gd name="T8" fmla="*/ 0 w 2570"/>
                <a:gd name="T9" fmla="*/ 2 h 1661"/>
                <a:gd name="T10" fmla="*/ 0 w 2570"/>
                <a:gd name="T11" fmla="*/ 2 h 1661"/>
                <a:gd name="T12" fmla="*/ 0 w 2570"/>
                <a:gd name="T13" fmla="*/ 1 h 1661"/>
                <a:gd name="T14" fmla="*/ 0 w 2570"/>
                <a:gd name="T15" fmla="*/ 1 h 1661"/>
                <a:gd name="T16" fmla="*/ 0 w 2570"/>
                <a:gd name="T17" fmla="*/ 1 h 1661"/>
                <a:gd name="T18" fmla="*/ 0 w 2570"/>
                <a:gd name="T19" fmla="*/ 1 h 1661"/>
                <a:gd name="T20" fmla="*/ 0 w 2570"/>
                <a:gd name="T21" fmla="*/ 1 h 1661"/>
                <a:gd name="T22" fmla="*/ 0 w 2570"/>
                <a:gd name="T23" fmla="*/ 1 h 1661"/>
                <a:gd name="T24" fmla="*/ 0 w 2570"/>
                <a:gd name="T25" fmla="*/ 1 h 1661"/>
                <a:gd name="T26" fmla="*/ 0 w 2570"/>
                <a:gd name="T27" fmla="*/ 1 h 1661"/>
                <a:gd name="T28" fmla="*/ 0 w 2570"/>
                <a:gd name="T29" fmla="*/ 0 h 1661"/>
                <a:gd name="T30" fmla="*/ 0 w 2570"/>
                <a:gd name="T31" fmla="*/ 0 h 1661"/>
                <a:gd name="T32" fmla="*/ 0 w 2570"/>
                <a:gd name="T33" fmla="*/ 0 h 1661"/>
                <a:gd name="T34" fmla="*/ 0 w 2570"/>
                <a:gd name="T35" fmla="*/ 0 h 1661"/>
                <a:gd name="T36" fmla="*/ 0 w 2570"/>
                <a:gd name="T37" fmla="*/ 0 h 1661"/>
                <a:gd name="T38" fmla="*/ 0 w 2570"/>
                <a:gd name="T39" fmla="*/ 0 h 1661"/>
                <a:gd name="T40" fmla="*/ 0 w 2570"/>
                <a:gd name="T41" fmla="*/ 0 h 1661"/>
                <a:gd name="T42" fmla="*/ 0 w 2570"/>
                <a:gd name="T43" fmla="*/ 0 h 1661"/>
                <a:gd name="T44" fmla="*/ 0 w 2570"/>
                <a:gd name="T45" fmla="*/ 0 h 1661"/>
                <a:gd name="T46" fmla="*/ 0 w 2570"/>
                <a:gd name="T47" fmla="*/ 0 h 1661"/>
                <a:gd name="T48" fmla="*/ 0 w 2570"/>
                <a:gd name="T49" fmla="*/ 0 h 1661"/>
                <a:gd name="T50" fmla="*/ 0 w 2570"/>
                <a:gd name="T51" fmla="*/ 0 h 1661"/>
                <a:gd name="T52" fmla="*/ 0 w 2570"/>
                <a:gd name="T53" fmla="*/ 1 h 1661"/>
                <a:gd name="T54" fmla="*/ 0 w 2570"/>
                <a:gd name="T55" fmla="*/ 1 h 1661"/>
                <a:gd name="T56" fmla="*/ 0 w 2570"/>
                <a:gd name="T57" fmla="*/ 1 h 1661"/>
                <a:gd name="T58" fmla="*/ 0 w 2570"/>
                <a:gd name="T59" fmla="*/ 1 h 1661"/>
                <a:gd name="T60" fmla="*/ 0 w 2570"/>
                <a:gd name="T61" fmla="*/ 1 h 1661"/>
                <a:gd name="T62" fmla="*/ 0 w 2570"/>
                <a:gd name="T63" fmla="*/ 1 h 1661"/>
                <a:gd name="T64" fmla="*/ 0 w 2570"/>
                <a:gd name="T65" fmla="*/ 1 h 1661"/>
                <a:gd name="T66" fmla="*/ 0 w 2570"/>
                <a:gd name="T67" fmla="*/ 2 h 1661"/>
                <a:gd name="T68" fmla="*/ 0 w 2570"/>
                <a:gd name="T69" fmla="*/ 2 h 1661"/>
                <a:gd name="T70" fmla="*/ 0 w 2570"/>
                <a:gd name="T71" fmla="*/ 2 h 1661"/>
                <a:gd name="T72" fmla="*/ 0 w 2570"/>
                <a:gd name="T73" fmla="*/ 2 h 1661"/>
                <a:gd name="T74" fmla="*/ 0 w 2570"/>
                <a:gd name="T75" fmla="*/ 2 h 1661"/>
                <a:gd name="T76" fmla="*/ 0 w 2570"/>
                <a:gd name="T77" fmla="*/ 2 h 1661"/>
                <a:gd name="T78" fmla="*/ 0 w 2570"/>
                <a:gd name="T79" fmla="*/ 2 h 1661"/>
                <a:gd name="T80" fmla="*/ 0 w 2570"/>
                <a:gd name="T81" fmla="*/ 2 h 1661"/>
                <a:gd name="T82" fmla="*/ 0 w 2570"/>
                <a:gd name="T83" fmla="*/ 2 h 1661"/>
                <a:gd name="T84" fmla="*/ 0 w 2570"/>
                <a:gd name="T85" fmla="*/ 2 h 1661"/>
                <a:gd name="T86" fmla="*/ 0 w 2570"/>
                <a:gd name="T87" fmla="*/ 2 h 1661"/>
                <a:gd name="T88" fmla="*/ 0 w 2570"/>
                <a:gd name="T89" fmla="*/ 2 h 1661"/>
                <a:gd name="T90" fmla="*/ 0 w 2570"/>
                <a:gd name="T91" fmla="*/ 2 h 1661"/>
                <a:gd name="T92" fmla="*/ 0 w 2570"/>
                <a:gd name="T93" fmla="*/ 2 h 1661"/>
                <a:gd name="T94" fmla="*/ 0 w 2570"/>
                <a:gd name="T95" fmla="*/ 2 h 1661"/>
                <a:gd name="T96" fmla="*/ 0 w 2570"/>
                <a:gd name="T97" fmla="*/ 2 h 1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0"/>
                <a:gd name="T148" fmla="*/ 0 h 1661"/>
                <a:gd name="T149" fmla="*/ 2570 w 2570"/>
                <a:gd name="T150" fmla="*/ 1661 h 1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0" h="1661">
                  <a:moveTo>
                    <a:pt x="2188" y="1415"/>
                  </a:moveTo>
                  <a:lnTo>
                    <a:pt x="2210" y="1398"/>
                  </a:lnTo>
                  <a:lnTo>
                    <a:pt x="2233" y="1383"/>
                  </a:lnTo>
                  <a:lnTo>
                    <a:pt x="2254" y="1366"/>
                  </a:lnTo>
                  <a:lnTo>
                    <a:pt x="2277" y="1350"/>
                  </a:lnTo>
                  <a:lnTo>
                    <a:pt x="2315" y="1317"/>
                  </a:lnTo>
                  <a:lnTo>
                    <a:pt x="2334" y="1300"/>
                  </a:lnTo>
                  <a:lnTo>
                    <a:pt x="2354" y="1284"/>
                  </a:lnTo>
                  <a:lnTo>
                    <a:pt x="2361" y="1275"/>
                  </a:lnTo>
                  <a:lnTo>
                    <a:pt x="2365" y="1270"/>
                  </a:lnTo>
                  <a:lnTo>
                    <a:pt x="2370" y="1266"/>
                  </a:lnTo>
                  <a:lnTo>
                    <a:pt x="2388" y="1249"/>
                  </a:lnTo>
                  <a:lnTo>
                    <a:pt x="2395" y="1240"/>
                  </a:lnTo>
                  <a:lnTo>
                    <a:pt x="2399" y="1235"/>
                  </a:lnTo>
                  <a:lnTo>
                    <a:pt x="2404" y="1231"/>
                  </a:lnTo>
                  <a:lnTo>
                    <a:pt x="2420" y="1215"/>
                  </a:lnTo>
                  <a:lnTo>
                    <a:pt x="2448" y="1179"/>
                  </a:lnTo>
                  <a:lnTo>
                    <a:pt x="2460" y="1161"/>
                  </a:lnTo>
                  <a:lnTo>
                    <a:pt x="2474" y="1144"/>
                  </a:lnTo>
                  <a:lnTo>
                    <a:pt x="2495" y="1105"/>
                  </a:lnTo>
                  <a:lnTo>
                    <a:pt x="2505" y="1086"/>
                  </a:lnTo>
                  <a:lnTo>
                    <a:pt x="2515" y="1068"/>
                  </a:lnTo>
                  <a:lnTo>
                    <a:pt x="2531" y="1030"/>
                  </a:lnTo>
                  <a:lnTo>
                    <a:pt x="2545" y="991"/>
                  </a:lnTo>
                  <a:lnTo>
                    <a:pt x="2555" y="950"/>
                  </a:lnTo>
                  <a:lnTo>
                    <a:pt x="2555" y="944"/>
                  </a:lnTo>
                  <a:lnTo>
                    <a:pt x="2556" y="940"/>
                  </a:lnTo>
                  <a:lnTo>
                    <a:pt x="2559" y="930"/>
                  </a:lnTo>
                  <a:lnTo>
                    <a:pt x="2564" y="911"/>
                  </a:lnTo>
                  <a:lnTo>
                    <a:pt x="2565" y="889"/>
                  </a:lnTo>
                  <a:lnTo>
                    <a:pt x="2567" y="869"/>
                  </a:lnTo>
                  <a:lnTo>
                    <a:pt x="2570" y="828"/>
                  </a:lnTo>
                  <a:lnTo>
                    <a:pt x="2567" y="785"/>
                  </a:lnTo>
                  <a:lnTo>
                    <a:pt x="2564" y="744"/>
                  </a:lnTo>
                  <a:lnTo>
                    <a:pt x="2555" y="703"/>
                  </a:lnTo>
                  <a:lnTo>
                    <a:pt x="2545" y="663"/>
                  </a:lnTo>
                  <a:lnTo>
                    <a:pt x="2531" y="624"/>
                  </a:lnTo>
                  <a:lnTo>
                    <a:pt x="2515" y="585"/>
                  </a:lnTo>
                  <a:lnTo>
                    <a:pt x="2495" y="547"/>
                  </a:lnTo>
                  <a:lnTo>
                    <a:pt x="2474" y="511"/>
                  </a:lnTo>
                  <a:lnTo>
                    <a:pt x="2448" y="474"/>
                  </a:lnTo>
                  <a:lnTo>
                    <a:pt x="2420" y="438"/>
                  </a:lnTo>
                  <a:lnTo>
                    <a:pt x="2388" y="403"/>
                  </a:lnTo>
                  <a:lnTo>
                    <a:pt x="2354" y="369"/>
                  </a:lnTo>
                  <a:lnTo>
                    <a:pt x="2315" y="336"/>
                  </a:lnTo>
                  <a:lnTo>
                    <a:pt x="2277" y="303"/>
                  </a:lnTo>
                  <a:lnTo>
                    <a:pt x="2233" y="271"/>
                  </a:lnTo>
                  <a:lnTo>
                    <a:pt x="2188" y="241"/>
                  </a:lnTo>
                  <a:lnTo>
                    <a:pt x="2139" y="211"/>
                  </a:lnTo>
                  <a:lnTo>
                    <a:pt x="2091" y="183"/>
                  </a:lnTo>
                  <a:lnTo>
                    <a:pt x="2039" y="157"/>
                  </a:lnTo>
                  <a:lnTo>
                    <a:pt x="1988" y="134"/>
                  </a:lnTo>
                  <a:lnTo>
                    <a:pt x="1935" y="111"/>
                  </a:lnTo>
                  <a:lnTo>
                    <a:pt x="1882" y="92"/>
                  </a:lnTo>
                  <a:lnTo>
                    <a:pt x="1827" y="74"/>
                  </a:lnTo>
                  <a:lnTo>
                    <a:pt x="1772" y="60"/>
                  </a:lnTo>
                  <a:lnTo>
                    <a:pt x="1714" y="44"/>
                  </a:lnTo>
                  <a:lnTo>
                    <a:pt x="1656" y="32"/>
                  </a:lnTo>
                  <a:lnTo>
                    <a:pt x="1596" y="21"/>
                  </a:lnTo>
                  <a:lnTo>
                    <a:pt x="1536" y="14"/>
                  </a:lnTo>
                  <a:lnTo>
                    <a:pt x="1474" y="7"/>
                  </a:lnTo>
                  <a:lnTo>
                    <a:pt x="1412" y="3"/>
                  </a:lnTo>
                  <a:lnTo>
                    <a:pt x="1347" y="0"/>
                  </a:lnTo>
                  <a:lnTo>
                    <a:pt x="1283" y="0"/>
                  </a:lnTo>
                  <a:lnTo>
                    <a:pt x="1217" y="0"/>
                  </a:lnTo>
                  <a:lnTo>
                    <a:pt x="1153" y="3"/>
                  </a:lnTo>
                  <a:lnTo>
                    <a:pt x="1030" y="14"/>
                  </a:lnTo>
                  <a:lnTo>
                    <a:pt x="909" y="32"/>
                  </a:lnTo>
                  <a:lnTo>
                    <a:pt x="850" y="44"/>
                  </a:lnTo>
                  <a:lnTo>
                    <a:pt x="794" y="60"/>
                  </a:lnTo>
                  <a:lnTo>
                    <a:pt x="736" y="74"/>
                  </a:lnTo>
                  <a:lnTo>
                    <a:pt x="681" y="92"/>
                  </a:lnTo>
                  <a:lnTo>
                    <a:pt x="575" y="134"/>
                  </a:lnTo>
                  <a:lnTo>
                    <a:pt x="523" y="157"/>
                  </a:lnTo>
                  <a:lnTo>
                    <a:pt x="473" y="183"/>
                  </a:lnTo>
                  <a:lnTo>
                    <a:pt x="424" y="211"/>
                  </a:lnTo>
                  <a:lnTo>
                    <a:pt x="377" y="241"/>
                  </a:lnTo>
                  <a:lnTo>
                    <a:pt x="331" y="271"/>
                  </a:lnTo>
                  <a:lnTo>
                    <a:pt x="287" y="303"/>
                  </a:lnTo>
                  <a:lnTo>
                    <a:pt x="247" y="336"/>
                  </a:lnTo>
                  <a:lnTo>
                    <a:pt x="211" y="369"/>
                  </a:lnTo>
                  <a:lnTo>
                    <a:pt x="177" y="403"/>
                  </a:lnTo>
                  <a:lnTo>
                    <a:pt x="146" y="438"/>
                  </a:lnTo>
                  <a:lnTo>
                    <a:pt x="117" y="474"/>
                  </a:lnTo>
                  <a:lnTo>
                    <a:pt x="94" y="511"/>
                  </a:lnTo>
                  <a:lnTo>
                    <a:pt x="70" y="547"/>
                  </a:lnTo>
                  <a:lnTo>
                    <a:pt x="51" y="585"/>
                  </a:lnTo>
                  <a:lnTo>
                    <a:pt x="35" y="624"/>
                  </a:lnTo>
                  <a:lnTo>
                    <a:pt x="22" y="663"/>
                  </a:lnTo>
                  <a:lnTo>
                    <a:pt x="11" y="703"/>
                  </a:lnTo>
                  <a:lnTo>
                    <a:pt x="5" y="744"/>
                  </a:lnTo>
                  <a:lnTo>
                    <a:pt x="1" y="785"/>
                  </a:lnTo>
                  <a:lnTo>
                    <a:pt x="0" y="828"/>
                  </a:lnTo>
                  <a:lnTo>
                    <a:pt x="1" y="869"/>
                  </a:lnTo>
                  <a:lnTo>
                    <a:pt x="5" y="911"/>
                  </a:lnTo>
                  <a:lnTo>
                    <a:pt x="11" y="950"/>
                  </a:lnTo>
                  <a:lnTo>
                    <a:pt x="22" y="991"/>
                  </a:lnTo>
                  <a:lnTo>
                    <a:pt x="35" y="1030"/>
                  </a:lnTo>
                  <a:lnTo>
                    <a:pt x="51" y="1068"/>
                  </a:lnTo>
                  <a:lnTo>
                    <a:pt x="70" y="1105"/>
                  </a:lnTo>
                  <a:lnTo>
                    <a:pt x="94" y="1144"/>
                  </a:lnTo>
                  <a:lnTo>
                    <a:pt x="117" y="1179"/>
                  </a:lnTo>
                  <a:lnTo>
                    <a:pt x="146" y="1215"/>
                  </a:lnTo>
                  <a:lnTo>
                    <a:pt x="177" y="1249"/>
                  </a:lnTo>
                  <a:lnTo>
                    <a:pt x="211" y="1284"/>
                  </a:lnTo>
                  <a:lnTo>
                    <a:pt x="247" y="1317"/>
                  </a:lnTo>
                  <a:lnTo>
                    <a:pt x="287" y="1350"/>
                  </a:lnTo>
                  <a:lnTo>
                    <a:pt x="331" y="1383"/>
                  </a:lnTo>
                  <a:lnTo>
                    <a:pt x="377" y="1415"/>
                  </a:lnTo>
                  <a:lnTo>
                    <a:pt x="424" y="1444"/>
                  </a:lnTo>
                  <a:lnTo>
                    <a:pt x="473" y="1472"/>
                  </a:lnTo>
                  <a:lnTo>
                    <a:pt x="523" y="1497"/>
                  </a:lnTo>
                  <a:lnTo>
                    <a:pt x="575" y="1522"/>
                  </a:lnTo>
                  <a:lnTo>
                    <a:pt x="628" y="1544"/>
                  </a:lnTo>
                  <a:lnTo>
                    <a:pt x="681" y="1564"/>
                  </a:lnTo>
                  <a:lnTo>
                    <a:pt x="736" y="1582"/>
                  </a:lnTo>
                  <a:lnTo>
                    <a:pt x="794" y="1599"/>
                  </a:lnTo>
                  <a:lnTo>
                    <a:pt x="850" y="1612"/>
                  </a:lnTo>
                  <a:lnTo>
                    <a:pt x="909" y="1625"/>
                  </a:lnTo>
                  <a:lnTo>
                    <a:pt x="969" y="1636"/>
                  </a:lnTo>
                  <a:lnTo>
                    <a:pt x="1030" y="1646"/>
                  </a:lnTo>
                  <a:lnTo>
                    <a:pt x="1091" y="1652"/>
                  </a:lnTo>
                  <a:lnTo>
                    <a:pt x="1153" y="1656"/>
                  </a:lnTo>
                  <a:lnTo>
                    <a:pt x="1217" y="1660"/>
                  </a:lnTo>
                  <a:lnTo>
                    <a:pt x="1283" y="1661"/>
                  </a:lnTo>
                  <a:lnTo>
                    <a:pt x="1298" y="1660"/>
                  </a:lnTo>
                  <a:lnTo>
                    <a:pt x="1314" y="1660"/>
                  </a:lnTo>
                  <a:lnTo>
                    <a:pt x="1347" y="1660"/>
                  </a:lnTo>
                  <a:lnTo>
                    <a:pt x="1412" y="1656"/>
                  </a:lnTo>
                  <a:lnTo>
                    <a:pt x="1474" y="1652"/>
                  </a:lnTo>
                  <a:lnTo>
                    <a:pt x="1536" y="1646"/>
                  </a:lnTo>
                  <a:lnTo>
                    <a:pt x="1596" y="1636"/>
                  </a:lnTo>
                  <a:lnTo>
                    <a:pt x="1656" y="1625"/>
                  </a:lnTo>
                  <a:lnTo>
                    <a:pt x="1714" y="1612"/>
                  </a:lnTo>
                  <a:lnTo>
                    <a:pt x="1742" y="1605"/>
                  </a:lnTo>
                  <a:lnTo>
                    <a:pt x="1772" y="1599"/>
                  </a:lnTo>
                  <a:lnTo>
                    <a:pt x="1827" y="1582"/>
                  </a:lnTo>
                  <a:lnTo>
                    <a:pt x="1882" y="1564"/>
                  </a:lnTo>
                  <a:lnTo>
                    <a:pt x="1935" y="1544"/>
                  </a:lnTo>
                  <a:lnTo>
                    <a:pt x="1988" y="1522"/>
                  </a:lnTo>
                  <a:lnTo>
                    <a:pt x="2013" y="1509"/>
                  </a:lnTo>
                  <a:lnTo>
                    <a:pt x="2039" y="1497"/>
                  </a:lnTo>
                  <a:lnTo>
                    <a:pt x="2064" y="1484"/>
                  </a:lnTo>
                  <a:lnTo>
                    <a:pt x="2091" y="1472"/>
                  </a:lnTo>
                  <a:lnTo>
                    <a:pt x="2114" y="1457"/>
                  </a:lnTo>
                  <a:lnTo>
                    <a:pt x="2139" y="1444"/>
                  </a:lnTo>
                  <a:lnTo>
                    <a:pt x="2188" y="1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0" name="Freeform 32"/>
            <p:cNvSpPr>
              <a:spLocks/>
            </p:cNvSpPr>
            <p:nvPr/>
          </p:nvSpPr>
          <p:spPr bwMode="auto">
            <a:xfrm>
              <a:off x="5293" y="3533"/>
              <a:ext cx="642" cy="554"/>
            </a:xfrm>
            <a:custGeom>
              <a:avLst/>
              <a:gdLst>
                <a:gd name="T0" fmla="*/ 0 w 2570"/>
                <a:gd name="T1" fmla="*/ 1 h 1661"/>
                <a:gd name="T2" fmla="*/ 0 w 2570"/>
                <a:gd name="T3" fmla="*/ 1 h 1661"/>
                <a:gd name="T4" fmla="*/ 0 w 2570"/>
                <a:gd name="T5" fmla="*/ 1 h 1661"/>
                <a:gd name="T6" fmla="*/ 0 w 2570"/>
                <a:gd name="T7" fmla="*/ 1 h 1661"/>
                <a:gd name="T8" fmla="*/ 0 w 2570"/>
                <a:gd name="T9" fmla="*/ 0 h 1661"/>
                <a:gd name="T10" fmla="*/ 0 w 2570"/>
                <a:gd name="T11" fmla="*/ 0 h 1661"/>
                <a:gd name="T12" fmla="*/ 0 w 2570"/>
                <a:gd name="T13" fmla="*/ 0 h 1661"/>
                <a:gd name="T14" fmla="*/ 0 w 2570"/>
                <a:gd name="T15" fmla="*/ 0 h 1661"/>
                <a:gd name="T16" fmla="*/ 0 w 2570"/>
                <a:gd name="T17" fmla="*/ 0 h 1661"/>
                <a:gd name="T18" fmla="*/ 0 w 2570"/>
                <a:gd name="T19" fmla="*/ 0 h 1661"/>
                <a:gd name="T20" fmla="*/ 0 w 2570"/>
                <a:gd name="T21" fmla="*/ 0 h 1661"/>
                <a:gd name="T22" fmla="*/ 0 w 2570"/>
                <a:gd name="T23" fmla="*/ 0 h 1661"/>
                <a:gd name="T24" fmla="*/ 0 w 2570"/>
                <a:gd name="T25" fmla="*/ 0 h 1661"/>
                <a:gd name="T26" fmla="*/ 0 w 2570"/>
                <a:gd name="T27" fmla="*/ 0 h 1661"/>
                <a:gd name="T28" fmla="*/ 0 w 2570"/>
                <a:gd name="T29" fmla="*/ 0 h 1661"/>
                <a:gd name="T30" fmla="*/ 0 w 2570"/>
                <a:gd name="T31" fmla="*/ 0 h 1661"/>
                <a:gd name="T32" fmla="*/ 0 w 2570"/>
                <a:gd name="T33" fmla="*/ 1 h 1661"/>
                <a:gd name="T34" fmla="*/ 0 w 2570"/>
                <a:gd name="T35" fmla="*/ 1 h 1661"/>
                <a:gd name="T36" fmla="*/ 0 w 2570"/>
                <a:gd name="T37" fmla="*/ 1 h 1661"/>
                <a:gd name="T38" fmla="*/ 0 w 2570"/>
                <a:gd name="T39" fmla="*/ 1 h 1661"/>
                <a:gd name="T40" fmla="*/ 0 w 2570"/>
                <a:gd name="T41" fmla="*/ 1 h 1661"/>
                <a:gd name="T42" fmla="*/ 0 w 2570"/>
                <a:gd name="T43" fmla="*/ 1 h 1661"/>
                <a:gd name="T44" fmla="*/ 0 w 2570"/>
                <a:gd name="T45" fmla="*/ 2 h 1661"/>
                <a:gd name="T46" fmla="*/ 0 w 2570"/>
                <a:gd name="T47" fmla="*/ 2 h 1661"/>
                <a:gd name="T48" fmla="*/ 0 w 2570"/>
                <a:gd name="T49" fmla="*/ 2 h 1661"/>
                <a:gd name="T50" fmla="*/ 0 w 2570"/>
                <a:gd name="T51" fmla="*/ 2 h 1661"/>
                <a:gd name="T52" fmla="*/ 0 w 2570"/>
                <a:gd name="T53" fmla="*/ 2 h 1661"/>
                <a:gd name="T54" fmla="*/ 0 w 2570"/>
                <a:gd name="T55" fmla="*/ 2 h 1661"/>
                <a:gd name="T56" fmla="*/ 0 w 2570"/>
                <a:gd name="T57" fmla="*/ 2 h 1661"/>
                <a:gd name="T58" fmla="*/ 0 w 2570"/>
                <a:gd name="T59" fmla="*/ 2 h 1661"/>
                <a:gd name="T60" fmla="*/ 0 w 2570"/>
                <a:gd name="T61" fmla="*/ 2 h 1661"/>
                <a:gd name="T62" fmla="*/ 0 w 2570"/>
                <a:gd name="T63" fmla="*/ 2 h 1661"/>
                <a:gd name="T64" fmla="*/ 0 w 2570"/>
                <a:gd name="T65" fmla="*/ 2 h 1661"/>
                <a:gd name="T66" fmla="*/ 0 w 2570"/>
                <a:gd name="T67" fmla="*/ 2 h 1661"/>
                <a:gd name="T68" fmla="*/ 0 w 2570"/>
                <a:gd name="T69" fmla="*/ 2 h 1661"/>
                <a:gd name="T70" fmla="*/ 0 w 2570"/>
                <a:gd name="T71" fmla="*/ 2 h 1661"/>
                <a:gd name="T72" fmla="*/ 0 w 2570"/>
                <a:gd name="T73" fmla="*/ 2 h 1661"/>
                <a:gd name="T74" fmla="*/ 0 w 2570"/>
                <a:gd name="T75" fmla="*/ 2 h 1661"/>
                <a:gd name="T76" fmla="*/ 0 w 2570"/>
                <a:gd name="T77" fmla="*/ 2 h 1661"/>
                <a:gd name="T78" fmla="*/ 0 w 2570"/>
                <a:gd name="T79" fmla="*/ 2 h 1661"/>
                <a:gd name="T80" fmla="*/ 0 w 2570"/>
                <a:gd name="T81" fmla="*/ 2 h 1661"/>
                <a:gd name="T82" fmla="*/ 0 w 2570"/>
                <a:gd name="T83" fmla="*/ 2 h 1661"/>
                <a:gd name="T84" fmla="*/ 0 w 2570"/>
                <a:gd name="T85" fmla="*/ 2 h 1661"/>
                <a:gd name="T86" fmla="*/ 0 w 2570"/>
                <a:gd name="T87" fmla="*/ 2 h 1661"/>
                <a:gd name="T88" fmla="*/ 0 w 2570"/>
                <a:gd name="T89" fmla="*/ 2 h 1661"/>
                <a:gd name="T90" fmla="*/ 0 w 2570"/>
                <a:gd name="T91" fmla="*/ 1 h 1661"/>
                <a:gd name="T92" fmla="*/ 0 w 2570"/>
                <a:gd name="T93" fmla="*/ 1 h 1661"/>
                <a:gd name="T94" fmla="*/ 0 w 2570"/>
                <a:gd name="T95" fmla="*/ 1 h 1661"/>
                <a:gd name="T96" fmla="*/ 0 w 2570"/>
                <a:gd name="T97" fmla="*/ 1 h 1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0"/>
                <a:gd name="T148" fmla="*/ 0 h 1661"/>
                <a:gd name="T149" fmla="*/ 2570 w 2570"/>
                <a:gd name="T150" fmla="*/ 1661 h 1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0" h="1661">
                  <a:moveTo>
                    <a:pt x="2570" y="828"/>
                  </a:moveTo>
                  <a:lnTo>
                    <a:pt x="2567" y="785"/>
                  </a:lnTo>
                  <a:lnTo>
                    <a:pt x="2564" y="744"/>
                  </a:lnTo>
                  <a:lnTo>
                    <a:pt x="2555" y="703"/>
                  </a:lnTo>
                  <a:lnTo>
                    <a:pt x="2545" y="663"/>
                  </a:lnTo>
                  <a:lnTo>
                    <a:pt x="2531" y="624"/>
                  </a:lnTo>
                  <a:lnTo>
                    <a:pt x="2515" y="585"/>
                  </a:lnTo>
                  <a:lnTo>
                    <a:pt x="2495" y="547"/>
                  </a:lnTo>
                  <a:lnTo>
                    <a:pt x="2474" y="511"/>
                  </a:lnTo>
                  <a:lnTo>
                    <a:pt x="2448" y="474"/>
                  </a:lnTo>
                  <a:lnTo>
                    <a:pt x="2420" y="438"/>
                  </a:lnTo>
                  <a:lnTo>
                    <a:pt x="2388" y="403"/>
                  </a:lnTo>
                  <a:lnTo>
                    <a:pt x="2354" y="369"/>
                  </a:lnTo>
                  <a:lnTo>
                    <a:pt x="2315" y="336"/>
                  </a:lnTo>
                  <a:lnTo>
                    <a:pt x="2277" y="303"/>
                  </a:lnTo>
                  <a:lnTo>
                    <a:pt x="2233" y="271"/>
                  </a:lnTo>
                  <a:lnTo>
                    <a:pt x="2188" y="241"/>
                  </a:lnTo>
                  <a:lnTo>
                    <a:pt x="2139" y="211"/>
                  </a:lnTo>
                  <a:lnTo>
                    <a:pt x="2091" y="183"/>
                  </a:lnTo>
                  <a:lnTo>
                    <a:pt x="2039" y="157"/>
                  </a:lnTo>
                  <a:lnTo>
                    <a:pt x="1988" y="134"/>
                  </a:lnTo>
                  <a:lnTo>
                    <a:pt x="1935" y="111"/>
                  </a:lnTo>
                  <a:lnTo>
                    <a:pt x="1882" y="92"/>
                  </a:lnTo>
                  <a:lnTo>
                    <a:pt x="1827" y="74"/>
                  </a:lnTo>
                  <a:lnTo>
                    <a:pt x="1772" y="60"/>
                  </a:lnTo>
                  <a:lnTo>
                    <a:pt x="1714" y="44"/>
                  </a:lnTo>
                  <a:lnTo>
                    <a:pt x="1656" y="32"/>
                  </a:lnTo>
                  <a:lnTo>
                    <a:pt x="1596" y="21"/>
                  </a:lnTo>
                  <a:lnTo>
                    <a:pt x="1536" y="14"/>
                  </a:lnTo>
                  <a:lnTo>
                    <a:pt x="1474" y="7"/>
                  </a:lnTo>
                  <a:lnTo>
                    <a:pt x="1412" y="3"/>
                  </a:lnTo>
                  <a:lnTo>
                    <a:pt x="1347" y="0"/>
                  </a:lnTo>
                  <a:lnTo>
                    <a:pt x="1283" y="0"/>
                  </a:lnTo>
                  <a:lnTo>
                    <a:pt x="1217" y="0"/>
                  </a:lnTo>
                  <a:lnTo>
                    <a:pt x="1153" y="3"/>
                  </a:lnTo>
                  <a:lnTo>
                    <a:pt x="1030" y="14"/>
                  </a:lnTo>
                  <a:lnTo>
                    <a:pt x="909" y="32"/>
                  </a:lnTo>
                  <a:lnTo>
                    <a:pt x="850" y="44"/>
                  </a:lnTo>
                  <a:lnTo>
                    <a:pt x="794" y="60"/>
                  </a:lnTo>
                  <a:lnTo>
                    <a:pt x="736" y="74"/>
                  </a:lnTo>
                  <a:lnTo>
                    <a:pt x="681" y="92"/>
                  </a:lnTo>
                  <a:lnTo>
                    <a:pt x="575" y="134"/>
                  </a:lnTo>
                  <a:lnTo>
                    <a:pt x="523" y="157"/>
                  </a:lnTo>
                  <a:lnTo>
                    <a:pt x="473" y="183"/>
                  </a:lnTo>
                  <a:lnTo>
                    <a:pt x="424" y="211"/>
                  </a:lnTo>
                  <a:lnTo>
                    <a:pt x="377" y="241"/>
                  </a:lnTo>
                  <a:lnTo>
                    <a:pt x="331" y="271"/>
                  </a:lnTo>
                  <a:lnTo>
                    <a:pt x="287" y="303"/>
                  </a:lnTo>
                  <a:lnTo>
                    <a:pt x="247" y="336"/>
                  </a:lnTo>
                  <a:lnTo>
                    <a:pt x="211" y="369"/>
                  </a:lnTo>
                  <a:lnTo>
                    <a:pt x="177" y="403"/>
                  </a:lnTo>
                  <a:lnTo>
                    <a:pt x="146" y="438"/>
                  </a:lnTo>
                  <a:lnTo>
                    <a:pt x="117" y="474"/>
                  </a:lnTo>
                  <a:lnTo>
                    <a:pt x="94" y="511"/>
                  </a:lnTo>
                  <a:lnTo>
                    <a:pt x="70" y="547"/>
                  </a:lnTo>
                  <a:lnTo>
                    <a:pt x="51" y="585"/>
                  </a:lnTo>
                  <a:lnTo>
                    <a:pt x="35" y="624"/>
                  </a:lnTo>
                  <a:lnTo>
                    <a:pt x="22" y="663"/>
                  </a:lnTo>
                  <a:lnTo>
                    <a:pt x="11" y="703"/>
                  </a:lnTo>
                  <a:lnTo>
                    <a:pt x="5" y="744"/>
                  </a:lnTo>
                  <a:lnTo>
                    <a:pt x="1" y="785"/>
                  </a:lnTo>
                  <a:lnTo>
                    <a:pt x="0" y="828"/>
                  </a:lnTo>
                  <a:lnTo>
                    <a:pt x="1" y="869"/>
                  </a:lnTo>
                  <a:lnTo>
                    <a:pt x="5" y="911"/>
                  </a:lnTo>
                  <a:lnTo>
                    <a:pt x="11" y="950"/>
                  </a:lnTo>
                  <a:lnTo>
                    <a:pt x="22" y="991"/>
                  </a:lnTo>
                  <a:lnTo>
                    <a:pt x="35" y="1030"/>
                  </a:lnTo>
                  <a:lnTo>
                    <a:pt x="51" y="1068"/>
                  </a:lnTo>
                  <a:lnTo>
                    <a:pt x="70" y="1105"/>
                  </a:lnTo>
                  <a:lnTo>
                    <a:pt x="94" y="1144"/>
                  </a:lnTo>
                  <a:lnTo>
                    <a:pt x="117" y="1179"/>
                  </a:lnTo>
                  <a:lnTo>
                    <a:pt x="146" y="1215"/>
                  </a:lnTo>
                  <a:lnTo>
                    <a:pt x="177" y="1249"/>
                  </a:lnTo>
                  <a:lnTo>
                    <a:pt x="211" y="1284"/>
                  </a:lnTo>
                  <a:lnTo>
                    <a:pt x="247" y="1317"/>
                  </a:lnTo>
                  <a:lnTo>
                    <a:pt x="287" y="1350"/>
                  </a:lnTo>
                  <a:lnTo>
                    <a:pt x="331" y="1383"/>
                  </a:lnTo>
                  <a:lnTo>
                    <a:pt x="377" y="1415"/>
                  </a:lnTo>
                  <a:lnTo>
                    <a:pt x="424" y="1444"/>
                  </a:lnTo>
                  <a:lnTo>
                    <a:pt x="473" y="1472"/>
                  </a:lnTo>
                  <a:lnTo>
                    <a:pt x="523" y="1497"/>
                  </a:lnTo>
                  <a:lnTo>
                    <a:pt x="575" y="1522"/>
                  </a:lnTo>
                  <a:lnTo>
                    <a:pt x="628" y="1544"/>
                  </a:lnTo>
                  <a:lnTo>
                    <a:pt x="681" y="1564"/>
                  </a:lnTo>
                  <a:lnTo>
                    <a:pt x="736" y="1582"/>
                  </a:lnTo>
                  <a:lnTo>
                    <a:pt x="794" y="1599"/>
                  </a:lnTo>
                  <a:lnTo>
                    <a:pt x="850" y="1612"/>
                  </a:lnTo>
                  <a:lnTo>
                    <a:pt x="909" y="1625"/>
                  </a:lnTo>
                  <a:lnTo>
                    <a:pt x="969" y="1636"/>
                  </a:lnTo>
                  <a:lnTo>
                    <a:pt x="1030" y="1646"/>
                  </a:lnTo>
                  <a:lnTo>
                    <a:pt x="1091" y="1652"/>
                  </a:lnTo>
                  <a:lnTo>
                    <a:pt x="1153" y="1656"/>
                  </a:lnTo>
                  <a:lnTo>
                    <a:pt x="1217" y="1660"/>
                  </a:lnTo>
                  <a:lnTo>
                    <a:pt x="1283" y="1661"/>
                  </a:lnTo>
                  <a:lnTo>
                    <a:pt x="1298" y="1660"/>
                  </a:lnTo>
                  <a:lnTo>
                    <a:pt x="1314" y="1660"/>
                  </a:lnTo>
                  <a:lnTo>
                    <a:pt x="1347" y="1660"/>
                  </a:lnTo>
                  <a:lnTo>
                    <a:pt x="1412" y="1656"/>
                  </a:lnTo>
                  <a:lnTo>
                    <a:pt x="1474" y="1652"/>
                  </a:lnTo>
                  <a:lnTo>
                    <a:pt x="1536" y="1646"/>
                  </a:lnTo>
                  <a:lnTo>
                    <a:pt x="1596" y="1636"/>
                  </a:lnTo>
                  <a:lnTo>
                    <a:pt x="1656" y="1625"/>
                  </a:lnTo>
                  <a:lnTo>
                    <a:pt x="1714" y="1612"/>
                  </a:lnTo>
                  <a:lnTo>
                    <a:pt x="1742" y="1605"/>
                  </a:lnTo>
                  <a:lnTo>
                    <a:pt x="1772" y="1599"/>
                  </a:lnTo>
                  <a:lnTo>
                    <a:pt x="1827" y="1582"/>
                  </a:lnTo>
                  <a:lnTo>
                    <a:pt x="1882" y="1564"/>
                  </a:lnTo>
                  <a:lnTo>
                    <a:pt x="1935" y="1544"/>
                  </a:lnTo>
                  <a:lnTo>
                    <a:pt x="1988" y="1522"/>
                  </a:lnTo>
                  <a:lnTo>
                    <a:pt x="2013" y="1509"/>
                  </a:lnTo>
                  <a:lnTo>
                    <a:pt x="2039" y="1497"/>
                  </a:lnTo>
                  <a:lnTo>
                    <a:pt x="2064" y="1484"/>
                  </a:lnTo>
                  <a:lnTo>
                    <a:pt x="2091" y="1472"/>
                  </a:lnTo>
                  <a:lnTo>
                    <a:pt x="2114" y="1457"/>
                  </a:lnTo>
                  <a:lnTo>
                    <a:pt x="2139" y="1444"/>
                  </a:lnTo>
                  <a:lnTo>
                    <a:pt x="2188" y="1415"/>
                  </a:lnTo>
                  <a:lnTo>
                    <a:pt x="2210" y="1398"/>
                  </a:lnTo>
                  <a:lnTo>
                    <a:pt x="2233" y="1383"/>
                  </a:lnTo>
                  <a:lnTo>
                    <a:pt x="2254" y="1366"/>
                  </a:lnTo>
                  <a:lnTo>
                    <a:pt x="2277" y="1350"/>
                  </a:lnTo>
                  <a:lnTo>
                    <a:pt x="2315" y="1317"/>
                  </a:lnTo>
                  <a:lnTo>
                    <a:pt x="2334" y="1300"/>
                  </a:lnTo>
                  <a:lnTo>
                    <a:pt x="2354" y="1284"/>
                  </a:lnTo>
                  <a:lnTo>
                    <a:pt x="2361" y="1275"/>
                  </a:lnTo>
                  <a:lnTo>
                    <a:pt x="2365" y="1270"/>
                  </a:lnTo>
                  <a:lnTo>
                    <a:pt x="2370" y="1266"/>
                  </a:lnTo>
                  <a:lnTo>
                    <a:pt x="2388" y="1249"/>
                  </a:lnTo>
                  <a:lnTo>
                    <a:pt x="2395" y="1240"/>
                  </a:lnTo>
                  <a:lnTo>
                    <a:pt x="2399" y="1235"/>
                  </a:lnTo>
                  <a:lnTo>
                    <a:pt x="2404" y="1231"/>
                  </a:lnTo>
                  <a:lnTo>
                    <a:pt x="2420" y="1215"/>
                  </a:lnTo>
                  <a:lnTo>
                    <a:pt x="2448" y="1179"/>
                  </a:lnTo>
                  <a:lnTo>
                    <a:pt x="2460" y="1161"/>
                  </a:lnTo>
                  <a:lnTo>
                    <a:pt x="2474" y="1144"/>
                  </a:lnTo>
                  <a:lnTo>
                    <a:pt x="2495" y="1105"/>
                  </a:lnTo>
                  <a:lnTo>
                    <a:pt x="2505" y="1086"/>
                  </a:lnTo>
                  <a:lnTo>
                    <a:pt x="2515" y="1068"/>
                  </a:lnTo>
                  <a:lnTo>
                    <a:pt x="2531" y="1030"/>
                  </a:lnTo>
                  <a:lnTo>
                    <a:pt x="2545" y="991"/>
                  </a:lnTo>
                  <a:lnTo>
                    <a:pt x="2555" y="950"/>
                  </a:lnTo>
                  <a:lnTo>
                    <a:pt x="2555" y="944"/>
                  </a:lnTo>
                  <a:lnTo>
                    <a:pt x="2556" y="940"/>
                  </a:lnTo>
                  <a:lnTo>
                    <a:pt x="2559" y="930"/>
                  </a:lnTo>
                  <a:lnTo>
                    <a:pt x="2564" y="911"/>
                  </a:lnTo>
                  <a:lnTo>
                    <a:pt x="2565" y="889"/>
                  </a:lnTo>
                  <a:lnTo>
                    <a:pt x="2567" y="869"/>
                  </a:lnTo>
                  <a:lnTo>
                    <a:pt x="2570" y="828"/>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1" name="Rectangle 33"/>
            <p:cNvSpPr>
              <a:spLocks noChangeArrowheads="1"/>
            </p:cNvSpPr>
            <p:nvPr/>
          </p:nvSpPr>
          <p:spPr bwMode="auto">
            <a:xfrm>
              <a:off x="5490" y="3702"/>
              <a:ext cx="2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32" name="Rectangle 34"/>
            <p:cNvSpPr>
              <a:spLocks noChangeArrowheads="1"/>
            </p:cNvSpPr>
            <p:nvPr/>
          </p:nvSpPr>
          <p:spPr bwMode="auto">
            <a:xfrm>
              <a:off x="5695" y="3702"/>
              <a:ext cx="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33" name="Rectangle 35"/>
            <p:cNvSpPr>
              <a:spLocks noChangeArrowheads="1"/>
            </p:cNvSpPr>
            <p:nvPr/>
          </p:nvSpPr>
          <p:spPr bwMode="auto">
            <a:xfrm>
              <a:off x="4328" y="4532"/>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模式</a:t>
              </a:r>
            </a:p>
          </p:txBody>
        </p:sp>
        <p:sp>
          <p:nvSpPr>
            <p:cNvPr id="84234" name="Freeform 36"/>
            <p:cNvSpPr>
              <a:spLocks/>
            </p:cNvSpPr>
            <p:nvPr/>
          </p:nvSpPr>
          <p:spPr bwMode="auto">
            <a:xfrm>
              <a:off x="4307" y="5195"/>
              <a:ext cx="642" cy="555"/>
            </a:xfrm>
            <a:custGeom>
              <a:avLst/>
              <a:gdLst>
                <a:gd name="T0" fmla="*/ 0 w 2570"/>
                <a:gd name="T1" fmla="*/ 1 h 1663"/>
                <a:gd name="T2" fmla="*/ 0 w 2570"/>
                <a:gd name="T3" fmla="*/ 1 h 1663"/>
                <a:gd name="T4" fmla="*/ 0 w 2570"/>
                <a:gd name="T5" fmla="*/ 1 h 1663"/>
                <a:gd name="T6" fmla="*/ 0 w 2570"/>
                <a:gd name="T7" fmla="*/ 1 h 1663"/>
                <a:gd name="T8" fmla="*/ 0 w 2570"/>
                <a:gd name="T9" fmla="*/ 0 h 1663"/>
                <a:gd name="T10" fmla="*/ 0 w 2570"/>
                <a:gd name="T11" fmla="*/ 0 h 1663"/>
                <a:gd name="T12" fmla="*/ 0 w 2570"/>
                <a:gd name="T13" fmla="*/ 0 h 1663"/>
                <a:gd name="T14" fmla="*/ 0 w 2570"/>
                <a:gd name="T15" fmla="*/ 0 h 1663"/>
                <a:gd name="T16" fmla="*/ 0 w 2570"/>
                <a:gd name="T17" fmla="*/ 0 h 1663"/>
                <a:gd name="T18" fmla="*/ 0 w 2570"/>
                <a:gd name="T19" fmla="*/ 0 h 1663"/>
                <a:gd name="T20" fmla="*/ 0 w 2570"/>
                <a:gd name="T21" fmla="*/ 0 h 1663"/>
                <a:gd name="T22" fmla="*/ 0 w 2570"/>
                <a:gd name="T23" fmla="*/ 0 h 1663"/>
                <a:gd name="T24" fmla="*/ 0 w 2570"/>
                <a:gd name="T25" fmla="*/ 0 h 1663"/>
                <a:gd name="T26" fmla="*/ 0 w 2570"/>
                <a:gd name="T27" fmla="*/ 0 h 1663"/>
                <a:gd name="T28" fmla="*/ 0 w 2570"/>
                <a:gd name="T29" fmla="*/ 0 h 1663"/>
                <a:gd name="T30" fmla="*/ 0 w 2570"/>
                <a:gd name="T31" fmla="*/ 0 h 1663"/>
                <a:gd name="T32" fmla="*/ 0 w 2570"/>
                <a:gd name="T33" fmla="*/ 1 h 1663"/>
                <a:gd name="T34" fmla="*/ 0 w 2570"/>
                <a:gd name="T35" fmla="*/ 1 h 1663"/>
                <a:gd name="T36" fmla="*/ 0 w 2570"/>
                <a:gd name="T37" fmla="*/ 1 h 1663"/>
                <a:gd name="T38" fmla="*/ 0 w 2570"/>
                <a:gd name="T39" fmla="*/ 1 h 1663"/>
                <a:gd name="T40" fmla="*/ 0 w 2570"/>
                <a:gd name="T41" fmla="*/ 1 h 1663"/>
                <a:gd name="T42" fmla="*/ 0 w 2570"/>
                <a:gd name="T43" fmla="*/ 1 h 1663"/>
                <a:gd name="T44" fmla="*/ 0 w 2570"/>
                <a:gd name="T45" fmla="*/ 1 h 1663"/>
                <a:gd name="T46" fmla="*/ 0 w 2570"/>
                <a:gd name="T47" fmla="*/ 2 h 1663"/>
                <a:gd name="T48" fmla="*/ 0 w 2570"/>
                <a:gd name="T49" fmla="*/ 2 h 1663"/>
                <a:gd name="T50" fmla="*/ 0 w 2570"/>
                <a:gd name="T51" fmla="*/ 2 h 1663"/>
                <a:gd name="T52" fmla="*/ 0 w 2570"/>
                <a:gd name="T53" fmla="*/ 2 h 1663"/>
                <a:gd name="T54" fmla="*/ 0 w 2570"/>
                <a:gd name="T55" fmla="*/ 2 h 1663"/>
                <a:gd name="T56" fmla="*/ 0 w 2570"/>
                <a:gd name="T57" fmla="*/ 2 h 1663"/>
                <a:gd name="T58" fmla="*/ 0 w 2570"/>
                <a:gd name="T59" fmla="*/ 2 h 1663"/>
                <a:gd name="T60" fmla="*/ 0 w 2570"/>
                <a:gd name="T61" fmla="*/ 2 h 1663"/>
                <a:gd name="T62" fmla="*/ 0 w 2570"/>
                <a:gd name="T63" fmla="*/ 2 h 1663"/>
                <a:gd name="T64" fmla="*/ 0 w 2570"/>
                <a:gd name="T65" fmla="*/ 2 h 1663"/>
                <a:gd name="T66" fmla="*/ 0 w 2570"/>
                <a:gd name="T67" fmla="*/ 2 h 1663"/>
                <a:gd name="T68" fmla="*/ 0 w 2570"/>
                <a:gd name="T69" fmla="*/ 2 h 1663"/>
                <a:gd name="T70" fmla="*/ 0 w 2570"/>
                <a:gd name="T71" fmla="*/ 2 h 1663"/>
                <a:gd name="T72" fmla="*/ 0 w 2570"/>
                <a:gd name="T73" fmla="*/ 2 h 1663"/>
                <a:gd name="T74" fmla="*/ 0 w 2570"/>
                <a:gd name="T75" fmla="*/ 2 h 1663"/>
                <a:gd name="T76" fmla="*/ 0 w 2570"/>
                <a:gd name="T77" fmla="*/ 2 h 1663"/>
                <a:gd name="T78" fmla="*/ 0 w 2570"/>
                <a:gd name="T79" fmla="*/ 2 h 1663"/>
                <a:gd name="T80" fmla="*/ 0 w 2570"/>
                <a:gd name="T81" fmla="*/ 2 h 1663"/>
                <a:gd name="T82" fmla="*/ 0 w 2570"/>
                <a:gd name="T83" fmla="*/ 2 h 1663"/>
                <a:gd name="T84" fmla="*/ 0 w 2570"/>
                <a:gd name="T85" fmla="*/ 2 h 1663"/>
                <a:gd name="T86" fmla="*/ 0 w 2570"/>
                <a:gd name="T87" fmla="*/ 2 h 1663"/>
                <a:gd name="T88" fmla="*/ 0 w 2570"/>
                <a:gd name="T89" fmla="*/ 2 h 1663"/>
                <a:gd name="T90" fmla="*/ 0 w 2570"/>
                <a:gd name="T91" fmla="*/ 1 h 1663"/>
                <a:gd name="T92" fmla="*/ 0 w 2570"/>
                <a:gd name="T93" fmla="*/ 1 h 1663"/>
                <a:gd name="T94" fmla="*/ 0 w 2570"/>
                <a:gd name="T95" fmla="*/ 1 h 1663"/>
                <a:gd name="T96" fmla="*/ 0 w 2570"/>
                <a:gd name="T97" fmla="*/ 1 h 16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0"/>
                <a:gd name="T148" fmla="*/ 0 h 1663"/>
                <a:gd name="T149" fmla="*/ 2570 w 2570"/>
                <a:gd name="T150" fmla="*/ 1663 h 166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0" h="1663">
                  <a:moveTo>
                    <a:pt x="2570" y="833"/>
                  </a:moveTo>
                  <a:lnTo>
                    <a:pt x="2567" y="790"/>
                  </a:lnTo>
                  <a:lnTo>
                    <a:pt x="2563" y="748"/>
                  </a:lnTo>
                  <a:lnTo>
                    <a:pt x="2555" y="706"/>
                  </a:lnTo>
                  <a:lnTo>
                    <a:pt x="2545" y="666"/>
                  </a:lnTo>
                  <a:lnTo>
                    <a:pt x="2531" y="625"/>
                  </a:lnTo>
                  <a:lnTo>
                    <a:pt x="2515" y="587"/>
                  </a:lnTo>
                  <a:lnTo>
                    <a:pt x="2495" y="548"/>
                  </a:lnTo>
                  <a:lnTo>
                    <a:pt x="2474" y="512"/>
                  </a:lnTo>
                  <a:lnTo>
                    <a:pt x="2447" y="475"/>
                  </a:lnTo>
                  <a:lnTo>
                    <a:pt x="2420" y="439"/>
                  </a:lnTo>
                  <a:lnTo>
                    <a:pt x="2387" y="404"/>
                  </a:lnTo>
                  <a:lnTo>
                    <a:pt x="2354" y="371"/>
                  </a:lnTo>
                  <a:lnTo>
                    <a:pt x="2315" y="337"/>
                  </a:lnTo>
                  <a:lnTo>
                    <a:pt x="2276" y="305"/>
                  </a:lnTo>
                  <a:lnTo>
                    <a:pt x="2233" y="272"/>
                  </a:lnTo>
                  <a:lnTo>
                    <a:pt x="2188" y="242"/>
                  </a:lnTo>
                  <a:lnTo>
                    <a:pt x="2139" y="212"/>
                  </a:lnTo>
                  <a:lnTo>
                    <a:pt x="2090" y="185"/>
                  </a:lnTo>
                  <a:lnTo>
                    <a:pt x="2039" y="158"/>
                  </a:lnTo>
                  <a:lnTo>
                    <a:pt x="1989" y="135"/>
                  </a:lnTo>
                  <a:lnTo>
                    <a:pt x="1936" y="113"/>
                  </a:lnTo>
                  <a:lnTo>
                    <a:pt x="1882" y="93"/>
                  </a:lnTo>
                  <a:lnTo>
                    <a:pt x="1827" y="75"/>
                  </a:lnTo>
                  <a:lnTo>
                    <a:pt x="1772" y="60"/>
                  </a:lnTo>
                  <a:lnTo>
                    <a:pt x="1713" y="44"/>
                  </a:lnTo>
                  <a:lnTo>
                    <a:pt x="1656" y="32"/>
                  </a:lnTo>
                  <a:lnTo>
                    <a:pt x="1596" y="21"/>
                  </a:lnTo>
                  <a:lnTo>
                    <a:pt x="1536" y="14"/>
                  </a:lnTo>
                  <a:lnTo>
                    <a:pt x="1474" y="7"/>
                  </a:lnTo>
                  <a:lnTo>
                    <a:pt x="1411" y="3"/>
                  </a:lnTo>
                  <a:lnTo>
                    <a:pt x="1346" y="0"/>
                  </a:lnTo>
                  <a:lnTo>
                    <a:pt x="1283" y="0"/>
                  </a:lnTo>
                  <a:lnTo>
                    <a:pt x="1217" y="0"/>
                  </a:lnTo>
                  <a:lnTo>
                    <a:pt x="1153" y="3"/>
                  </a:lnTo>
                  <a:lnTo>
                    <a:pt x="1029" y="14"/>
                  </a:lnTo>
                  <a:lnTo>
                    <a:pt x="968" y="21"/>
                  </a:lnTo>
                  <a:lnTo>
                    <a:pt x="910" y="32"/>
                  </a:lnTo>
                  <a:lnTo>
                    <a:pt x="851" y="44"/>
                  </a:lnTo>
                  <a:lnTo>
                    <a:pt x="795" y="60"/>
                  </a:lnTo>
                  <a:lnTo>
                    <a:pt x="737" y="75"/>
                  </a:lnTo>
                  <a:lnTo>
                    <a:pt x="682" y="93"/>
                  </a:lnTo>
                  <a:lnTo>
                    <a:pt x="576" y="135"/>
                  </a:lnTo>
                  <a:lnTo>
                    <a:pt x="524" y="158"/>
                  </a:lnTo>
                  <a:lnTo>
                    <a:pt x="474" y="185"/>
                  </a:lnTo>
                  <a:lnTo>
                    <a:pt x="425" y="212"/>
                  </a:lnTo>
                  <a:lnTo>
                    <a:pt x="378" y="242"/>
                  </a:lnTo>
                  <a:lnTo>
                    <a:pt x="332" y="272"/>
                  </a:lnTo>
                  <a:lnTo>
                    <a:pt x="288" y="305"/>
                  </a:lnTo>
                  <a:lnTo>
                    <a:pt x="248" y="337"/>
                  </a:lnTo>
                  <a:lnTo>
                    <a:pt x="212" y="371"/>
                  </a:lnTo>
                  <a:lnTo>
                    <a:pt x="177" y="404"/>
                  </a:lnTo>
                  <a:lnTo>
                    <a:pt x="146" y="439"/>
                  </a:lnTo>
                  <a:lnTo>
                    <a:pt x="117" y="474"/>
                  </a:lnTo>
                  <a:lnTo>
                    <a:pt x="93" y="511"/>
                  </a:lnTo>
                  <a:lnTo>
                    <a:pt x="70" y="547"/>
                  </a:lnTo>
                  <a:lnTo>
                    <a:pt x="51" y="586"/>
                  </a:lnTo>
                  <a:lnTo>
                    <a:pt x="35" y="624"/>
                  </a:lnTo>
                  <a:lnTo>
                    <a:pt x="22" y="664"/>
                  </a:lnTo>
                  <a:lnTo>
                    <a:pt x="11" y="703"/>
                  </a:lnTo>
                  <a:lnTo>
                    <a:pt x="5" y="744"/>
                  </a:lnTo>
                  <a:lnTo>
                    <a:pt x="1" y="785"/>
                  </a:lnTo>
                  <a:lnTo>
                    <a:pt x="0" y="828"/>
                  </a:lnTo>
                  <a:lnTo>
                    <a:pt x="1" y="869"/>
                  </a:lnTo>
                  <a:lnTo>
                    <a:pt x="5" y="911"/>
                  </a:lnTo>
                  <a:lnTo>
                    <a:pt x="11" y="952"/>
                  </a:lnTo>
                  <a:lnTo>
                    <a:pt x="22" y="993"/>
                  </a:lnTo>
                  <a:lnTo>
                    <a:pt x="35" y="1031"/>
                  </a:lnTo>
                  <a:lnTo>
                    <a:pt x="51" y="1071"/>
                  </a:lnTo>
                  <a:lnTo>
                    <a:pt x="70" y="1108"/>
                  </a:lnTo>
                  <a:lnTo>
                    <a:pt x="93" y="1146"/>
                  </a:lnTo>
                  <a:lnTo>
                    <a:pt x="117" y="1181"/>
                  </a:lnTo>
                  <a:lnTo>
                    <a:pt x="146" y="1217"/>
                  </a:lnTo>
                  <a:lnTo>
                    <a:pt x="177" y="1252"/>
                  </a:lnTo>
                  <a:lnTo>
                    <a:pt x="193" y="1269"/>
                  </a:lnTo>
                  <a:lnTo>
                    <a:pt x="212" y="1287"/>
                  </a:lnTo>
                  <a:lnTo>
                    <a:pt x="248" y="1319"/>
                  </a:lnTo>
                  <a:lnTo>
                    <a:pt x="267" y="1335"/>
                  </a:lnTo>
                  <a:lnTo>
                    <a:pt x="288" y="1352"/>
                  </a:lnTo>
                  <a:lnTo>
                    <a:pt x="332" y="1383"/>
                  </a:lnTo>
                  <a:lnTo>
                    <a:pt x="378" y="1415"/>
                  </a:lnTo>
                  <a:lnTo>
                    <a:pt x="425" y="1444"/>
                  </a:lnTo>
                  <a:lnTo>
                    <a:pt x="474" y="1472"/>
                  </a:lnTo>
                  <a:lnTo>
                    <a:pt x="524" y="1497"/>
                  </a:lnTo>
                  <a:lnTo>
                    <a:pt x="576" y="1522"/>
                  </a:lnTo>
                  <a:lnTo>
                    <a:pt x="629" y="1544"/>
                  </a:lnTo>
                  <a:lnTo>
                    <a:pt x="682" y="1564"/>
                  </a:lnTo>
                  <a:lnTo>
                    <a:pt x="737" y="1582"/>
                  </a:lnTo>
                  <a:lnTo>
                    <a:pt x="795" y="1600"/>
                  </a:lnTo>
                  <a:lnTo>
                    <a:pt x="851" y="1613"/>
                  </a:lnTo>
                  <a:lnTo>
                    <a:pt x="910" y="1627"/>
                  </a:lnTo>
                  <a:lnTo>
                    <a:pt x="968" y="1637"/>
                  </a:lnTo>
                  <a:lnTo>
                    <a:pt x="1029" y="1647"/>
                  </a:lnTo>
                  <a:lnTo>
                    <a:pt x="1091" y="1653"/>
                  </a:lnTo>
                  <a:lnTo>
                    <a:pt x="1153" y="1658"/>
                  </a:lnTo>
                  <a:lnTo>
                    <a:pt x="1217" y="1661"/>
                  </a:lnTo>
                  <a:lnTo>
                    <a:pt x="1283" y="1663"/>
                  </a:lnTo>
                  <a:lnTo>
                    <a:pt x="1298" y="1661"/>
                  </a:lnTo>
                  <a:lnTo>
                    <a:pt x="1314" y="1661"/>
                  </a:lnTo>
                  <a:lnTo>
                    <a:pt x="1346" y="1661"/>
                  </a:lnTo>
                  <a:lnTo>
                    <a:pt x="1411" y="1658"/>
                  </a:lnTo>
                  <a:lnTo>
                    <a:pt x="1474" y="1653"/>
                  </a:lnTo>
                  <a:lnTo>
                    <a:pt x="1536" y="1647"/>
                  </a:lnTo>
                  <a:lnTo>
                    <a:pt x="1596" y="1637"/>
                  </a:lnTo>
                  <a:lnTo>
                    <a:pt x="1656" y="1627"/>
                  </a:lnTo>
                  <a:lnTo>
                    <a:pt x="1713" y="1613"/>
                  </a:lnTo>
                  <a:lnTo>
                    <a:pt x="1742" y="1606"/>
                  </a:lnTo>
                  <a:lnTo>
                    <a:pt x="1772" y="1600"/>
                  </a:lnTo>
                  <a:lnTo>
                    <a:pt x="1827" y="1582"/>
                  </a:lnTo>
                  <a:lnTo>
                    <a:pt x="1882" y="1564"/>
                  </a:lnTo>
                  <a:lnTo>
                    <a:pt x="1894" y="1558"/>
                  </a:lnTo>
                  <a:lnTo>
                    <a:pt x="1908" y="1553"/>
                  </a:lnTo>
                  <a:lnTo>
                    <a:pt x="1936" y="1544"/>
                  </a:lnTo>
                  <a:lnTo>
                    <a:pt x="1989" y="1522"/>
                  </a:lnTo>
                  <a:lnTo>
                    <a:pt x="2039" y="1497"/>
                  </a:lnTo>
                  <a:lnTo>
                    <a:pt x="2064" y="1484"/>
                  </a:lnTo>
                  <a:lnTo>
                    <a:pt x="2090" y="1472"/>
                  </a:lnTo>
                  <a:lnTo>
                    <a:pt x="2114" y="1457"/>
                  </a:lnTo>
                  <a:lnTo>
                    <a:pt x="2139" y="1444"/>
                  </a:lnTo>
                  <a:lnTo>
                    <a:pt x="2188" y="1415"/>
                  </a:lnTo>
                  <a:lnTo>
                    <a:pt x="2210" y="1399"/>
                  </a:lnTo>
                  <a:lnTo>
                    <a:pt x="2233" y="1383"/>
                  </a:lnTo>
                  <a:lnTo>
                    <a:pt x="2276" y="1352"/>
                  </a:lnTo>
                  <a:lnTo>
                    <a:pt x="2295" y="1335"/>
                  </a:lnTo>
                  <a:lnTo>
                    <a:pt x="2315" y="1319"/>
                  </a:lnTo>
                  <a:lnTo>
                    <a:pt x="2334" y="1302"/>
                  </a:lnTo>
                  <a:lnTo>
                    <a:pt x="2354" y="1287"/>
                  </a:lnTo>
                  <a:lnTo>
                    <a:pt x="2361" y="1277"/>
                  </a:lnTo>
                  <a:lnTo>
                    <a:pt x="2365" y="1272"/>
                  </a:lnTo>
                  <a:lnTo>
                    <a:pt x="2370" y="1269"/>
                  </a:lnTo>
                  <a:lnTo>
                    <a:pt x="2387" y="1252"/>
                  </a:lnTo>
                  <a:lnTo>
                    <a:pt x="2420" y="1218"/>
                  </a:lnTo>
                  <a:lnTo>
                    <a:pt x="2447" y="1182"/>
                  </a:lnTo>
                  <a:lnTo>
                    <a:pt x="2460" y="1164"/>
                  </a:lnTo>
                  <a:lnTo>
                    <a:pt x="2474" y="1148"/>
                  </a:lnTo>
                  <a:lnTo>
                    <a:pt x="2495" y="1109"/>
                  </a:lnTo>
                  <a:lnTo>
                    <a:pt x="2505" y="1090"/>
                  </a:lnTo>
                  <a:lnTo>
                    <a:pt x="2515" y="1072"/>
                  </a:lnTo>
                  <a:lnTo>
                    <a:pt x="2531" y="1034"/>
                  </a:lnTo>
                  <a:lnTo>
                    <a:pt x="2545" y="995"/>
                  </a:lnTo>
                  <a:lnTo>
                    <a:pt x="2555" y="954"/>
                  </a:lnTo>
                  <a:lnTo>
                    <a:pt x="2555" y="948"/>
                  </a:lnTo>
                  <a:lnTo>
                    <a:pt x="2556" y="944"/>
                  </a:lnTo>
                  <a:lnTo>
                    <a:pt x="2558" y="934"/>
                  </a:lnTo>
                  <a:lnTo>
                    <a:pt x="2563" y="915"/>
                  </a:lnTo>
                  <a:lnTo>
                    <a:pt x="2567" y="874"/>
                  </a:lnTo>
                  <a:lnTo>
                    <a:pt x="2570" y="8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5" name="Freeform 37"/>
            <p:cNvSpPr>
              <a:spLocks/>
            </p:cNvSpPr>
            <p:nvPr/>
          </p:nvSpPr>
          <p:spPr bwMode="auto">
            <a:xfrm>
              <a:off x="4307" y="5195"/>
              <a:ext cx="642" cy="555"/>
            </a:xfrm>
            <a:custGeom>
              <a:avLst/>
              <a:gdLst>
                <a:gd name="T0" fmla="*/ 0 w 2570"/>
                <a:gd name="T1" fmla="*/ 0 h 1663"/>
                <a:gd name="T2" fmla="*/ 0 w 2570"/>
                <a:gd name="T3" fmla="*/ 0 h 1663"/>
                <a:gd name="T4" fmla="*/ 0 w 2570"/>
                <a:gd name="T5" fmla="*/ 0 h 1663"/>
                <a:gd name="T6" fmla="*/ 0 w 2570"/>
                <a:gd name="T7" fmla="*/ 0 h 1663"/>
                <a:gd name="T8" fmla="*/ 0 w 2570"/>
                <a:gd name="T9" fmla="*/ 0 h 1663"/>
                <a:gd name="T10" fmla="*/ 0 w 2570"/>
                <a:gd name="T11" fmla="*/ 0 h 1663"/>
                <a:gd name="T12" fmla="*/ 0 w 2570"/>
                <a:gd name="T13" fmla="*/ 0 h 1663"/>
                <a:gd name="T14" fmla="*/ 0 w 2570"/>
                <a:gd name="T15" fmla="*/ 0 h 1663"/>
                <a:gd name="T16" fmla="*/ 0 w 2570"/>
                <a:gd name="T17" fmla="*/ 0 h 1663"/>
                <a:gd name="T18" fmla="*/ 0 w 2570"/>
                <a:gd name="T19" fmla="*/ 0 h 1663"/>
                <a:gd name="T20" fmla="*/ 0 w 2570"/>
                <a:gd name="T21" fmla="*/ 0 h 1663"/>
                <a:gd name="T22" fmla="*/ 0 w 2570"/>
                <a:gd name="T23" fmla="*/ 1 h 1663"/>
                <a:gd name="T24" fmla="*/ 0 w 2570"/>
                <a:gd name="T25" fmla="*/ 1 h 1663"/>
                <a:gd name="T26" fmla="*/ 0 w 2570"/>
                <a:gd name="T27" fmla="*/ 1 h 1663"/>
                <a:gd name="T28" fmla="*/ 0 w 2570"/>
                <a:gd name="T29" fmla="*/ 1 h 1663"/>
                <a:gd name="T30" fmla="*/ 0 w 2570"/>
                <a:gd name="T31" fmla="*/ 1 h 1663"/>
                <a:gd name="T32" fmla="*/ 0 w 2570"/>
                <a:gd name="T33" fmla="*/ 1 h 1663"/>
                <a:gd name="T34" fmla="*/ 0 w 2570"/>
                <a:gd name="T35" fmla="*/ 2 h 1663"/>
                <a:gd name="T36" fmla="*/ 0 w 2570"/>
                <a:gd name="T37" fmla="*/ 2 h 1663"/>
                <a:gd name="T38" fmla="*/ 0 w 2570"/>
                <a:gd name="T39" fmla="*/ 2 h 1663"/>
                <a:gd name="T40" fmla="*/ 0 w 2570"/>
                <a:gd name="T41" fmla="*/ 2 h 1663"/>
                <a:gd name="T42" fmla="*/ 0 w 2570"/>
                <a:gd name="T43" fmla="*/ 2 h 1663"/>
                <a:gd name="T44" fmla="*/ 0 w 2570"/>
                <a:gd name="T45" fmla="*/ 2 h 1663"/>
                <a:gd name="T46" fmla="*/ 0 w 2570"/>
                <a:gd name="T47" fmla="*/ 2 h 1663"/>
                <a:gd name="T48" fmla="*/ 0 w 2570"/>
                <a:gd name="T49" fmla="*/ 2 h 1663"/>
                <a:gd name="T50" fmla="*/ 0 w 2570"/>
                <a:gd name="T51" fmla="*/ 2 h 1663"/>
                <a:gd name="T52" fmla="*/ 0 w 2570"/>
                <a:gd name="T53" fmla="*/ 2 h 1663"/>
                <a:gd name="T54" fmla="*/ 0 w 2570"/>
                <a:gd name="T55" fmla="*/ 2 h 1663"/>
                <a:gd name="T56" fmla="*/ 0 w 2570"/>
                <a:gd name="T57" fmla="*/ 2 h 1663"/>
                <a:gd name="T58" fmla="*/ 0 w 2570"/>
                <a:gd name="T59" fmla="*/ 2 h 1663"/>
                <a:gd name="T60" fmla="*/ 0 w 2570"/>
                <a:gd name="T61" fmla="*/ 2 h 1663"/>
                <a:gd name="T62" fmla="*/ 0 w 2570"/>
                <a:gd name="T63" fmla="*/ 2 h 1663"/>
                <a:gd name="T64" fmla="*/ 0 w 2570"/>
                <a:gd name="T65" fmla="*/ 2 h 1663"/>
                <a:gd name="T66" fmla="*/ 0 w 2570"/>
                <a:gd name="T67" fmla="*/ 2 h 1663"/>
                <a:gd name="T68" fmla="*/ 0 w 2570"/>
                <a:gd name="T69" fmla="*/ 2 h 1663"/>
                <a:gd name="T70" fmla="*/ 0 w 2570"/>
                <a:gd name="T71" fmla="*/ 2 h 1663"/>
                <a:gd name="T72" fmla="*/ 0 w 2570"/>
                <a:gd name="T73" fmla="*/ 2 h 1663"/>
                <a:gd name="T74" fmla="*/ 0 w 2570"/>
                <a:gd name="T75" fmla="*/ 2 h 1663"/>
                <a:gd name="T76" fmla="*/ 0 w 2570"/>
                <a:gd name="T77" fmla="*/ 2 h 1663"/>
                <a:gd name="T78" fmla="*/ 0 w 2570"/>
                <a:gd name="T79" fmla="*/ 2 h 1663"/>
                <a:gd name="T80" fmla="*/ 0 w 2570"/>
                <a:gd name="T81" fmla="*/ 1 h 1663"/>
                <a:gd name="T82" fmla="*/ 0 w 2570"/>
                <a:gd name="T83" fmla="*/ 1 h 1663"/>
                <a:gd name="T84" fmla="*/ 0 w 2570"/>
                <a:gd name="T85" fmla="*/ 1 h 1663"/>
                <a:gd name="T86" fmla="*/ 0 w 2570"/>
                <a:gd name="T87" fmla="*/ 1 h 1663"/>
                <a:gd name="T88" fmla="*/ 0 w 2570"/>
                <a:gd name="T89" fmla="*/ 1 h 1663"/>
                <a:gd name="T90" fmla="*/ 0 w 2570"/>
                <a:gd name="T91" fmla="*/ 1 h 1663"/>
                <a:gd name="T92" fmla="*/ 0 w 2570"/>
                <a:gd name="T93" fmla="*/ 1 h 1663"/>
                <a:gd name="T94" fmla="*/ 0 w 2570"/>
                <a:gd name="T95" fmla="*/ 0 h 1663"/>
                <a:gd name="T96" fmla="*/ 0 w 2570"/>
                <a:gd name="T97" fmla="*/ 0 h 16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70"/>
                <a:gd name="T148" fmla="*/ 0 h 1663"/>
                <a:gd name="T149" fmla="*/ 2570 w 2570"/>
                <a:gd name="T150" fmla="*/ 1663 h 166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70" h="1663">
                  <a:moveTo>
                    <a:pt x="2188" y="242"/>
                  </a:moveTo>
                  <a:lnTo>
                    <a:pt x="2139" y="212"/>
                  </a:lnTo>
                  <a:lnTo>
                    <a:pt x="2090" y="185"/>
                  </a:lnTo>
                  <a:lnTo>
                    <a:pt x="2039" y="158"/>
                  </a:lnTo>
                  <a:lnTo>
                    <a:pt x="1989" y="135"/>
                  </a:lnTo>
                  <a:lnTo>
                    <a:pt x="1936" y="113"/>
                  </a:lnTo>
                  <a:lnTo>
                    <a:pt x="1882" y="93"/>
                  </a:lnTo>
                  <a:lnTo>
                    <a:pt x="1827" y="75"/>
                  </a:lnTo>
                  <a:lnTo>
                    <a:pt x="1772" y="60"/>
                  </a:lnTo>
                  <a:lnTo>
                    <a:pt x="1713" y="44"/>
                  </a:lnTo>
                  <a:lnTo>
                    <a:pt x="1656" y="32"/>
                  </a:lnTo>
                  <a:lnTo>
                    <a:pt x="1596" y="21"/>
                  </a:lnTo>
                  <a:lnTo>
                    <a:pt x="1536" y="14"/>
                  </a:lnTo>
                  <a:lnTo>
                    <a:pt x="1474" y="7"/>
                  </a:lnTo>
                  <a:lnTo>
                    <a:pt x="1411" y="3"/>
                  </a:lnTo>
                  <a:lnTo>
                    <a:pt x="1346" y="0"/>
                  </a:lnTo>
                  <a:lnTo>
                    <a:pt x="1283" y="0"/>
                  </a:lnTo>
                  <a:lnTo>
                    <a:pt x="1217" y="0"/>
                  </a:lnTo>
                  <a:lnTo>
                    <a:pt x="1153" y="3"/>
                  </a:lnTo>
                  <a:lnTo>
                    <a:pt x="1029" y="14"/>
                  </a:lnTo>
                  <a:lnTo>
                    <a:pt x="968" y="21"/>
                  </a:lnTo>
                  <a:lnTo>
                    <a:pt x="910" y="32"/>
                  </a:lnTo>
                  <a:lnTo>
                    <a:pt x="851" y="44"/>
                  </a:lnTo>
                  <a:lnTo>
                    <a:pt x="795" y="60"/>
                  </a:lnTo>
                  <a:lnTo>
                    <a:pt x="737" y="75"/>
                  </a:lnTo>
                  <a:lnTo>
                    <a:pt x="682" y="93"/>
                  </a:lnTo>
                  <a:lnTo>
                    <a:pt x="576" y="135"/>
                  </a:lnTo>
                  <a:lnTo>
                    <a:pt x="524" y="158"/>
                  </a:lnTo>
                  <a:lnTo>
                    <a:pt x="474" y="185"/>
                  </a:lnTo>
                  <a:lnTo>
                    <a:pt x="425" y="212"/>
                  </a:lnTo>
                  <a:lnTo>
                    <a:pt x="378" y="242"/>
                  </a:lnTo>
                  <a:lnTo>
                    <a:pt x="332" y="272"/>
                  </a:lnTo>
                  <a:lnTo>
                    <a:pt x="288" y="305"/>
                  </a:lnTo>
                  <a:lnTo>
                    <a:pt x="248" y="337"/>
                  </a:lnTo>
                  <a:lnTo>
                    <a:pt x="212" y="371"/>
                  </a:lnTo>
                  <a:lnTo>
                    <a:pt x="177" y="404"/>
                  </a:lnTo>
                  <a:lnTo>
                    <a:pt x="146" y="439"/>
                  </a:lnTo>
                  <a:lnTo>
                    <a:pt x="117" y="474"/>
                  </a:lnTo>
                  <a:lnTo>
                    <a:pt x="93" y="511"/>
                  </a:lnTo>
                  <a:lnTo>
                    <a:pt x="70" y="547"/>
                  </a:lnTo>
                  <a:lnTo>
                    <a:pt x="51" y="586"/>
                  </a:lnTo>
                  <a:lnTo>
                    <a:pt x="35" y="624"/>
                  </a:lnTo>
                  <a:lnTo>
                    <a:pt x="22" y="664"/>
                  </a:lnTo>
                  <a:lnTo>
                    <a:pt x="11" y="703"/>
                  </a:lnTo>
                  <a:lnTo>
                    <a:pt x="5" y="744"/>
                  </a:lnTo>
                  <a:lnTo>
                    <a:pt x="1" y="785"/>
                  </a:lnTo>
                  <a:lnTo>
                    <a:pt x="0" y="828"/>
                  </a:lnTo>
                  <a:lnTo>
                    <a:pt x="1" y="869"/>
                  </a:lnTo>
                  <a:lnTo>
                    <a:pt x="5" y="911"/>
                  </a:lnTo>
                  <a:lnTo>
                    <a:pt x="11" y="952"/>
                  </a:lnTo>
                  <a:lnTo>
                    <a:pt x="22" y="993"/>
                  </a:lnTo>
                  <a:lnTo>
                    <a:pt x="35" y="1031"/>
                  </a:lnTo>
                  <a:lnTo>
                    <a:pt x="51" y="1071"/>
                  </a:lnTo>
                  <a:lnTo>
                    <a:pt x="70" y="1108"/>
                  </a:lnTo>
                  <a:lnTo>
                    <a:pt x="93" y="1146"/>
                  </a:lnTo>
                  <a:lnTo>
                    <a:pt x="117" y="1181"/>
                  </a:lnTo>
                  <a:lnTo>
                    <a:pt x="146" y="1217"/>
                  </a:lnTo>
                  <a:lnTo>
                    <a:pt x="177" y="1252"/>
                  </a:lnTo>
                  <a:lnTo>
                    <a:pt x="193" y="1269"/>
                  </a:lnTo>
                  <a:lnTo>
                    <a:pt x="212" y="1287"/>
                  </a:lnTo>
                  <a:lnTo>
                    <a:pt x="248" y="1319"/>
                  </a:lnTo>
                  <a:lnTo>
                    <a:pt x="267" y="1335"/>
                  </a:lnTo>
                  <a:lnTo>
                    <a:pt x="288" y="1352"/>
                  </a:lnTo>
                  <a:lnTo>
                    <a:pt x="332" y="1383"/>
                  </a:lnTo>
                  <a:lnTo>
                    <a:pt x="378" y="1415"/>
                  </a:lnTo>
                  <a:lnTo>
                    <a:pt x="425" y="1444"/>
                  </a:lnTo>
                  <a:lnTo>
                    <a:pt x="474" y="1472"/>
                  </a:lnTo>
                  <a:lnTo>
                    <a:pt x="524" y="1497"/>
                  </a:lnTo>
                  <a:lnTo>
                    <a:pt x="576" y="1522"/>
                  </a:lnTo>
                  <a:lnTo>
                    <a:pt x="629" y="1544"/>
                  </a:lnTo>
                  <a:lnTo>
                    <a:pt x="682" y="1564"/>
                  </a:lnTo>
                  <a:lnTo>
                    <a:pt x="737" y="1582"/>
                  </a:lnTo>
                  <a:lnTo>
                    <a:pt x="795" y="1600"/>
                  </a:lnTo>
                  <a:lnTo>
                    <a:pt x="851" y="1613"/>
                  </a:lnTo>
                  <a:lnTo>
                    <a:pt x="910" y="1627"/>
                  </a:lnTo>
                  <a:lnTo>
                    <a:pt x="968" y="1637"/>
                  </a:lnTo>
                  <a:lnTo>
                    <a:pt x="1029" y="1647"/>
                  </a:lnTo>
                  <a:lnTo>
                    <a:pt x="1091" y="1653"/>
                  </a:lnTo>
                  <a:lnTo>
                    <a:pt x="1153" y="1658"/>
                  </a:lnTo>
                  <a:lnTo>
                    <a:pt x="1217" y="1661"/>
                  </a:lnTo>
                  <a:lnTo>
                    <a:pt x="1283" y="1663"/>
                  </a:lnTo>
                  <a:lnTo>
                    <a:pt x="1298" y="1661"/>
                  </a:lnTo>
                  <a:lnTo>
                    <a:pt x="1314" y="1661"/>
                  </a:lnTo>
                  <a:lnTo>
                    <a:pt x="1346" y="1661"/>
                  </a:lnTo>
                  <a:lnTo>
                    <a:pt x="1411" y="1658"/>
                  </a:lnTo>
                  <a:lnTo>
                    <a:pt x="1474" y="1653"/>
                  </a:lnTo>
                  <a:lnTo>
                    <a:pt x="1536" y="1647"/>
                  </a:lnTo>
                  <a:lnTo>
                    <a:pt x="1596" y="1637"/>
                  </a:lnTo>
                  <a:lnTo>
                    <a:pt x="1656" y="1627"/>
                  </a:lnTo>
                  <a:lnTo>
                    <a:pt x="1713" y="1613"/>
                  </a:lnTo>
                  <a:lnTo>
                    <a:pt x="1742" y="1606"/>
                  </a:lnTo>
                  <a:lnTo>
                    <a:pt x="1772" y="1600"/>
                  </a:lnTo>
                  <a:lnTo>
                    <a:pt x="1827" y="1582"/>
                  </a:lnTo>
                  <a:lnTo>
                    <a:pt x="1882" y="1564"/>
                  </a:lnTo>
                  <a:lnTo>
                    <a:pt x="1894" y="1558"/>
                  </a:lnTo>
                  <a:lnTo>
                    <a:pt x="1908" y="1553"/>
                  </a:lnTo>
                  <a:lnTo>
                    <a:pt x="1936" y="1544"/>
                  </a:lnTo>
                  <a:lnTo>
                    <a:pt x="1989" y="1522"/>
                  </a:lnTo>
                  <a:lnTo>
                    <a:pt x="2039" y="1497"/>
                  </a:lnTo>
                  <a:lnTo>
                    <a:pt x="2064" y="1484"/>
                  </a:lnTo>
                  <a:lnTo>
                    <a:pt x="2090" y="1472"/>
                  </a:lnTo>
                  <a:lnTo>
                    <a:pt x="2114" y="1457"/>
                  </a:lnTo>
                  <a:lnTo>
                    <a:pt x="2139" y="1444"/>
                  </a:lnTo>
                  <a:lnTo>
                    <a:pt x="2188" y="1415"/>
                  </a:lnTo>
                  <a:lnTo>
                    <a:pt x="2210" y="1399"/>
                  </a:lnTo>
                  <a:lnTo>
                    <a:pt x="2233" y="1383"/>
                  </a:lnTo>
                  <a:lnTo>
                    <a:pt x="2276" y="1352"/>
                  </a:lnTo>
                  <a:lnTo>
                    <a:pt x="2295" y="1335"/>
                  </a:lnTo>
                  <a:lnTo>
                    <a:pt x="2315" y="1319"/>
                  </a:lnTo>
                  <a:lnTo>
                    <a:pt x="2334" y="1302"/>
                  </a:lnTo>
                  <a:lnTo>
                    <a:pt x="2354" y="1287"/>
                  </a:lnTo>
                  <a:lnTo>
                    <a:pt x="2361" y="1277"/>
                  </a:lnTo>
                  <a:lnTo>
                    <a:pt x="2365" y="1272"/>
                  </a:lnTo>
                  <a:lnTo>
                    <a:pt x="2370" y="1269"/>
                  </a:lnTo>
                  <a:lnTo>
                    <a:pt x="2387" y="1252"/>
                  </a:lnTo>
                  <a:lnTo>
                    <a:pt x="2420" y="1218"/>
                  </a:lnTo>
                  <a:lnTo>
                    <a:pt x="2447" y="1182"/>
                  </a:lnTo>
                  <a:lnTo>
                    <a:pt x="2460" y="1164"/>
                  </a:lnTo>
                  <a:lnTo>
                    <a:pt x="2474" y="1148"/>
                  </a:lnTo>
                  <a:lnTo>
                    <a:pt x="2495" y="1109"/>
                  </a:lnTo>
                  <a:lnTo>
                    <a:pt x="2505" y="1090"/>
                  </a:lnTo>
                  <a:lnTo>
                    <a:pt x="2515" y="1072"/>
                  </a:lnTo>
                  <a:lnTo>
                    <a:pt x="2531" y="1034"/>
                  </a:lnTo>
                  <a:lnTo>
                    <a:pt x="2545" y="995"/>
                  </a:lnTo>
                  <a:lnTo>
                    <a:pt x="2555" y="954"/>
                  </a:lnTo>
                  <a:lnTo>
                    <a:pt x="2555" y="948"/>
                  </a:lnTo>
                  <a:lnTo>
                    <a:pt x="2556" y="944"/>
                  </a:lnTo>
                  <a:lnTo>
                    <a:pt x="2558" y="934"/>
                  </a:lnTo>
                  <a:lnTo>
                    <a:pt x="2563" y="915"/>
                  </a:lnTo>
                  <a:lnTo>
                    <a:pt x="2567" y="874"/>
                  </a:lnTo>
                  <a:lnTo>
                    <a:pt x="2570" y="833"/>
                  </a:lnTo>
                  <a:lnTo>
                    <a:pt x="2567" y="790"/>
                  </a:lnTo>
                  <a:lnTo>
                    <a:pt x="2563" y="748"/>
                  </a:lnTo>
                  <a:lnTo>
                    <a:pt x="2555" y="706"/>
                  </a:lnTo>
                  <a:lnTo>
                    <a:pt x="2545" y="666"/>
                  </a:lnTo>
                  <a:lnTo>
                    <a:pt x="2531" y="625"/>
                  </a:lnTo>
                  <a:lnTo>
                    <a:pt x="2515" y="587"/>
                  </a:lnTo>
                  <a:lnTo>
                    <a:pt x="2495" y="548"/>
                  </a:lnTo>
                  <a:lnTo>
                    <a:pt x="2474" y="512"/>
                  </a:lnTo>
                  <a:lnTo>
                    <a:pt x="2447" y="475"/>
                  </a:lnTo>
                  <a:lnTo>
                    <a:pt x="2420" y="439"/>
                  </a:lnTo>
                  <a:lnTo>
                    <a:pt x="2387" y="404"/>
                  </a:lnTo>
                  <a:lnTo>
                    <a:pt x="2354" y="371"/>
                  </a:lnTo>
                  <a:lnTo>
                    <a:pt x="2315" y="337"/>
                  </a:lnTo>
                  <a:lnTo>
                    <a:pt x="2276" y="305"/>
                  </a:lnTo>
                  <a:lnTo>
                    <a:pt x="2233" y="272"/>
                  </a:lnTo>
                  <a:lnTo>
                    <a:pt x="2188" y="242"/>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6" name="Rectangle 38"/>
            <p:cNvSpPr>
              <a:spLocks noChangeArrowheads="1"/>
            </p:cNvSpPr>
            <p:nvPr/>
          </p:nvSpPr>
          <p:spPr bwMode="auto">
            <a:xfrm>
              <a:off x="4504" y="5367"/>
              <a:ext cx="2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37" name="Rectangle 39"/>
            <p:cNvSpPr>
              <a:spLocks noChangeArrowheads="1"/>
            </p:cNvSpPr>
            <p:nvPr/>
          </p:nvSpPr>
          <p:spPr bwMode="auto">
            <a:xfrm>
              <a:off x="4706" y="5367"/>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a:t>
              </a:r>
              <a:endParaRPr lang="en-US" altLang="zh-CN" sz="1000">
                <a:latin typeface="Times New Roman" panose="02020603050405020304" pitchFamily="18" charset="0"/>
                <a:ea typeface="宋体" panose="02010600030101010101" pitchFamily="2" charset="-122"/>
              </a:endParaRPr>
            </a:p>
          </p:txBody>
        </p:sp>
        <p:sp>
          <p:nvSpPr>
            <p:cNvPr id="84238" name="Rectangle 40"/>
            <p:cNvSpPr>
              <a:spLocks noChangeArrowheads="1"/>
            </p:cNvSpPr>
            <p:nvPr/>
          </p:nvSpPr>
          <p:spPr bwMode="auto">
            <a:xfrm>
              <a:off x="4362" y="6142"/>
              <a:ext cx="5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内模式</a:t>
              </a:r>
            </a:p>
          </p:txBody>
        </p:sp>
        <p:sp>
          <p:nvSpPr>
            <p:cNvPr id="84239" name="Rectangle 41"/>
            <p:cNvSpPr>
              <a:spLocks noChangeArrowheads="1"/>
            </p:cNvSpPr>
            <p:nvPr/>
          </p:nvSpPr>
          <p:spPr bwMode="auto">
            <a:xfrm>
              <a:off x="6710" y="3737"/>
              <a:ext cx="53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外模式</a:t>
              </a:r>
            </a:p>
          </p:txBody>
        </p:sp>
        <p:sp>
          <p:nvSpPr>
            <p:cNvPr id="84240" name="Rectangle 42"/>
            <p:cNvSpPr>
              <a:spLocks noChangeArrowheads="1"/>
            </p:cNvSpPr>
            <p:nvPr/>
          </p:nvSpPr>
          <p:spPr bwMode="auto">
            <a:xfrm>
              <a:off x="7280" y="373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t>
              </a:r>
            </a:p>
          </p:txBody>
        </p:sp>
        <p:sp>
          <p:nvSpPr>
            <p:cNvPr id="84241" name="Rectangle 43"/>
            <p:cNvSpPr>
              <a:spLocks noChangeArrowheads="1"/>
            </p:cNvSpPr>
            <p:nvPr/>
          </p:nvSpPr>
          <p:spPr bwMode="auto">
            <a:xfrm>
              <a:off x="7330" y="3737"/>
              <a:ext cx="71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模式映像</a:t>
              </a:r>
              <a:endParaRPr lang="zh-CN" altLang="en-US" sz="1000">
                <a:latin typeface="Times New Roman" panose="02020603050405020304" pitchFamily="18" charset="0"/>
                <a:ea typeface="宋体" panose="02010600030101010101" pitchFamily="2" charset="-122"/>
              </a:endParaRPr>
            </a:p>
          </p:txBody>
        </p:sp>
        <p:sp>
          <p:nvSpPr>
            <p:cNvPr id="84242" name="Rectangle 44"/>
            <p:cNvSpPr>
              <a:spLocks noChangeArrowheads="1"/>
            </p:cNvSpPr>
            <p:nvPr/>
          </p:nvSpPr>
          <p:spPr bwMode="auto">
            <a:xfrm>
              <a:off x="6645" y="5429"/>
              <a:ext cx="3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模式</a:t>
              </a:r>
            </a:p>
          </p:txBody>
        </p:sp>
        <p:sp>
          <p:nvSpPr>
            <p:cNvPr id="84243" name="Rectangle 45"/>
            <p:cNvSpPr>
              <a:spLocks noChangeArrowheads="1"/>
            </p:cNvSpPr>
            <p:nvPr/>
          </p:nvSpPr>
          <p:spPr bwMode="auto">
            <a:xfrm>
              <a:off x="7025" y="542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t>
              </a:r>
            </a:p>
          </p:txBody>
        </p:sp>
        <p:sp>
          <p:nvSpPr>
            <p:cNvPr id="84244" name="Rectangle 46"/>
            <p:cNvSpPr>
              <a:spLocks noChangeArrowheads="1"/>
            </p:cNvSpPr>
            <p:nvPr/>
          </p:nvSpPr>
          <p:spPr bwMode="auto">
            <a:xfrm>
              <a:off x="7070" y="5429"/>
              <a:ext cx="8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zh-CN" altLang="en-US" sz="1200">
                  <a:latin typeface="宋体" panose="02010600030101010101" pitchFamily="2" charset="-122"/>
                  <a:ea typeface="宋体" panose="02010600030101010101" pitchFamily="2" charset="-122"/>
                </a:rPr>
                <a:t>内模式映像</a:t>
              </a:r>
              <a:endParaRPr lang="zh-CN" altLang="en-US" sz="1000">
                <a:latin typeface="Times New Roman" panose="02020603050405020304" pitchFamily="18" charset="0"/>
                <a:ea typeface="宋体" panose="02010600030101010101" pitchFamily="2" charset="-122"/>
              </a:endParaRPr>
            </a:p>
          </p:txBody>
        </p:sp>
        <p:sp>
          <p:nvSpPr>
            <p:cNvPr id="84245" name="Line 47"/>
            <p:cNvSpPr>
              <a:spLocks noChangeShapeType="1"/>
            </p:cNvSpPr>
            <p:nvPr/>
          </p:nvSpPr>
          <p:spPr bwMode="auto">
            <a:xfrm flipH="1" flipV="1">
              <a:off x="2524" y="2459"/>
              <a:ext cx="307" cy="292"/>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46" name="Freeform 48"/>
            <p:cNvSpPr>
              <a:spLocks/>
            </p:cNvSpPr>
            <p:nvPr/>
          </p:nvSpPr>
          <p:spPr bwMode="auto">
            <a:xfrm>
              <a:off x="2532" y="2467"/>
              <a:ext cx="153" cy="141"/>
            </a:xfrm>
            <a:custGeom>
              <a:avLst/>
              <a:gdLst>
                <a:gd name="T0" fmla="*/ 0 w 614"/>
                <a:gd name="T1" fmla="*/ 1 h 424"/>
                <a:gd name="T2" fmla="*/ 0 w 614"/>
                <a:gd name="T3" fmla="*/ 0 h 424"/>
                <a:gd name="T4" fmla="*/ 0 w 614"/>
                <a:gd name="T5" fmla="*/ 0 h 424"/>
                <a:gd name="T6" fmla="*/ 0 60000 65536"/>
                <a:gd name="T7" fmla="*/ 0 60000 65536"/>
                <a:gd name="T8" fmla="*/ 0 60000 65536"/>
                <a:gd name="T9" fmla="*/ 0 w 614"/>
                <a:gd name="T10" fmla="*/ 0 h 424"/>
                <a:gd name="T11" fmla="*/ 614 w 614"/>
                <a:gd name="T12" fmla="*/ 424 h 424"/>
              </a:gdLst>
              <a:ahLst/>
              <a:cxnLst>
                <a:cxn ang="T6">
                  <a:pos x="T0" y="T1"/>
                </a:cxn>
                <a:cxn ang="T7">
                  <a:pos x="T2" y="T3"/>
                </a:cxn>
                <a:cxn ang="T8">
                  <a:pos x="T4" y="T5"/>
                </a:cxn>
              </a:cxnLst>
              <a:rect l="T9" t="T10" r="T11" b="T12"/>
              <a:pathLst>
                <a:path w="614" h="424">
                  <a:moveTo>
                    <a:pt x="203" y="424"/>
                  </a:moveTo>
                  <a:lnTo>
                    <a:pt x="0" y="0"/>
                  </a:lnTo>
                  <a:lnTo>
                    <a:pt x="614" y="126"/>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47" name="Freeform 49"/>
            <p:cNvSpPr>
              <a:spLocks/>
            </p:cNvSpPr>
            <p:nvPr/>
          </p:nvSpPr>
          <p:spPr bwMode="auto">
            <a:xfrm>
              <a:off x="2678" y="2608"/>
              <a:ext cx="160" cy="143"/>
            </a:xfrm>
            <a:custGeom>
              <a:avLst/>
              <a:gdLst>
                <a:gd name="T0" fmla="*/ 0 w 639"/>
                <a:gd name="T1" fmla="*/ 0 h 428"/>
                <a:gd name="T2" fmla="*/ 0 w 639"/>
                <a:gd name="T3" fmla="*/ 1 h 428"/>
                <a:gd name="T4" fmla="*/ 0 w 639"/>
                <a:gd name="T5" fmla="*/ 0 h 428"/>
                <a:gd name="T6" fmla="*/ 0 60000 65536"/>
                <a:gd name="T7" fmla="*/ 0 60000 65536"/>
                <a:gd name="T8" fmla="*/ 0 60000 65536"/>
                <a:gd name="T9" fmla="*/ 0 w 639"/>
                <a:gd name="T10" fmla="*/ 0 h 428"/>
                <a:gd name="T11" fmla="*/ 639 w 639"/>
                <a:gd name="T12" fmla="*/ 428 h 428"/>
              </a:gdLst>
              <a:ahLst/>
              <a:cxnLst>
                <a:cxn ang="T6">
                  <a:pos x="T0" y="T1"/>
                </a:cxn>
                <a:cxn ang="T7">
                  <a:pos x="T2" y="T3"/>
                </a:cxn>
                <a:cxn ang="T8">
                  <a:pos x="T4" y="T5"/>
                </a:cxn>
              </a:cxnLst>
              <a:rect l="T9" t="T10" r="T11" b="T12"/>
              <a:pathLst>
                <a:path w="639" h="428">
                  <a:moveTo>
                    <a:pt x="407" y="0"/>
                  </a:moveTo>
                  <a:lnTo>
                    <a:pt x="639" y="428"/>
                  </a:lnTo>
                  <a:lnTo>
                    <a:pt x="0" y="297"/>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48" name="Line 50"/>
            <p:cNvSpPr>
              <a:spLocks noChangeShapeType="1"/>
            </p:cNvSpPr>
            <p:nvPr/>
          </p:nvSpPr>
          <p:spPr bwMode="auto">
            <a:xfrm flipV="1">
              <a:off x="3181" y="2489"/>
              <a:ext cx="264" cy="248"/>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49" name="Freeform 51"/>
            <p:cNvSpPr>
              <a:spLocks/>
            </p:cNvSpPr>
            <p:nvPr/>
          </p:nvSpPr>
          <p:spPr bwMode="auto">
            <a:xfrm>
              <a:off x="3291" y="2495"/>
              <a:ext cx="161" cy="143"/>
            </a:xfrm>
            <a:custGeom>
              <a:avLst/>
              <a:gdLst>
                <a:gd name="T0" fmla="*/ 0 w 644"/>
                <a:gd name="T1" fmla="*/ 0 h 429"/>
                <a:gd name="T2" fmla="*/ 0 w 644"/>
                <a:gd name="T3" fmla="*/ 0 h 429"/>
                <a:gd name="T4" fmla="*/ 0 w 644"/>
                <a:gd name="T5" fmla="*/ 1 h 429"/>
                <a:gd name="T6" fmla="*/ 0 60000 65536"/>
                <a:gd name="T7" fmla="*/ 0 60000 65536"/>
                <a:gd name="T8" fmla="*/ 0 60000 65536"/>
                <a:gd name="T9" fmla="*/ 0 w 644"/>
                <a:gd name="T10" fmla="*/ 0 h 429"/>
                <a:gd name="T11" fmla="*/ 644 w 644"/>
                <a:gd name="T12" fmla="*/ 429 h 429"/>
              </a:gdLst>
              <a:ahLst/>
              <a:cxnLst>
                <a:cxn ang="T6">
                  <a:pos x="T0" y="T1"/>
                </a:cxn>
                <a:cxn ang="T7">
                  <a:pos x="T2" y="T3"/>
                </a:cxn>
                <a:cxn ang="T8">
                  <a:pos x="T4" y="T5"/>
                </a:cxn>
              </a:cxnLst>
              <a:rect l="T9" t="T10" r="T11" b="T12"/>
              <a:pathLst>
                <a:path w="644" h="429">
                  <a:moveTo>
                    <a:pt x="0" y="131"/>
                  </a:moveTo>
                  <a:lnTo>
                    <a:pt x="644" y="0"/>
                  </a:lnTo>
                  <a:lnTo>
                    <a:pt x="406" y="429"/>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50" name="Freeform 52"/>
            <p:cNvSpPr>
              <a:spLocks/>
            </p:cNvSpPr>
            <p:nvPr/>
          </p:nvSpPr>
          <p:spPr bwMode="auto">
            <a:xfrm>
              <a:off x="3188" y="2594"/>
              <a:ext cx="154" cy="143"/>
            </a:xfrm>
            <a:custGeom>
              <a:avLst/>
              <a:gdLst>
                <a:gd name="T0" fmla="*/ 0 w 615"/>
                <a:gd name="T1" fmla="*/ 0 h 428"/>
                <a:gd name="T2" fmla="*/ 0 w 615"/>
                <a:gd name="T3" fmla="*/ 1 h 428"/>
                <a:gd name="T4" fmla="*/ 0 w 615"/>
                <a:gd name="T5" fmla="*/ 0 h 428"/>
                <a:gd name="T6" fmla="*/ 0 60000 65536"/>
                <a:gd name="T7" fmla="*/ 0 60000 65536"/>
                <a:gd name="T8" fmla="*/ 0 60000 65536"/>
                <a:gd name="T9" fmla="*/ 0 w 615"/>
                <a:gd name="T10" fmla="*/ 0 h 428"/>
                <a:gd name="T11" fmla="*/ 615 w 615"/>
                <a:gd name="T12" fmla="*/ 428 h 428"/>
              </a:gdLst>
              <a:ahLst/>
              <a:cxnLst>
                <a:cxn ang="T6">
                  <a:pos x="T0" y="T1"/>
                </a:cxn>
                <a:cxn ang="T7">
                  <a:pos x="T2" y="T3"/>
                </a:cxn>
                <a:cxn ang="T8">
                  <a:pos x="T4" y="T5"/>
                </a:cxn>
              </a:cxnLst>
              <a:rect l="T9" t="T10" r="T11" b="T12"/>
              <a:pathLst>
                <a:path w="615" h="428">
                  <a:moveTo>
                    <a:pt x="615" y="297"/>
                  </a:moveTo>
                  <a:lnTo>
                    <a:pt x="0" y="428"/>
                  </a:lnTo>
                  <a:lnTo>
                    <a:pt x="203"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51" name="Line 53"/>
            <p:cNvSpPr>
              <a:spLocks noChangeShapeType="1"/>
            </p:cNvSpPr>
            <p:nvPr/>
          </p:nvSpPr>
          <p:spPr bwMode="auto">
            <a:xfrm flipV="1">
              <a:off x="4431" y="2473"/>
              <a:ext cx="1" cy="335"/>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52" name="Freeform 54"/>
            <p:cNvSpPr>
              <a:spLocks/>
            </p:cNvSpPr>
            <p:nvPr/>
          </p:nvSpPr>
          <p:spPr bwMode="auto">
            <a:xfrm>
              <a:off x="4365" y="2481"/>
              <a:ext cx="139" cy="135"/>
            </a:xfrm>
            <a:custGeom>
              <a:avLst/>
              <a:gdLst>
                <a:gd name="T0" fmla="*/ 0 w 557"/>
                <a:gd name="T1" fmla="*/ 1 h 406"/>
                <a:gd name="T2" fmla="*/ 0 w 557"/>
                <a:gd name="T3" fmla="*/ 0 h 406"/>
                <a:gd name="T4" fmla="*/ 0 w 557"/>
                <a:gd name="T5" fmla="*/ 1 h 406"/>
                <a:gd name="T6" fmla="*/ 0 60000 65536"/>
                <a:gd name="T7" fmla="*/ 0 60000 65536"/>
                <a:gd name="T8" fmla="*/ 0 60000 65536"/>
                <a:gd name="T9" fmla="*/ 0 w 557"/>
                <a:gd name="T10" fmla="*/ 0 h 406"/>
                <a:gd name="T11" fmla="*/ 557 w 557"/>
                <a:gd name="T12" fmla="*/ 406 h 406"/>
              </a:gdLst>
              <a:ahLst/>
              <a:cxnLst>
                <a:cxn ang="T6">
                  <a:pos x="T0" y="T1"/>
                </a:cxn>
                <a:cxn ang="T7">
                  <a:pos x="T2" y="T3"/>
                </a:cxn>
                <a:cxn ang="T8">
                  <a:pos x="T4" y="T5"/>
                </a:cxn>
              </a:cxnLst>
              <a:rect l="T9" t="T10" r="T11" b="T12"/>
              <a:pathLst>
                <a:path w="557" h="406">
                  <a:moveTo>
                    <a:pt x="0" y="406"/>
                  </a:moveTo>
                  <a:lnTo>
                    <a:pt x="266" y="0"/>
                  </a:lnTo>
                  <a:lnTo>
                    <a:pt x="557" y="406"/>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53" name="Freeform 55"/>
            <p:cNvSpPr>
              <a:spLocks/>
            </p:cNvSpPr>
            <p:nvPr/>
          </p:nvSpPr>
          <p:spPr bwMode="auto">
            <a:xfrm>
              <a:off x="4365" y="2673"/>
              <a:ext cx="139" cy="135"/>
            </a:xfrm>
            <a:custGeom>
              <a:avLst/>
              <a:gdLst>
                <a:gd name="T0" fmla="*/ 0 w 557"/>
                <a:gd name="T1" fmla="*/ 0 h 405"/>
                <a:gd name="T2" fmla="*/ 0 w 557"/>
                <a:gd name="T3" fmla="*/ 1 h 405"/>
                <a:gd name="T4" fmla="*/ 0 w 557"/>
                <a:gd name="T5" fmla="*/ 0 h 405"/>
                <a:gd name="T6" fmla="*/ 0 60000 65536"/>
                <a:gd name="T7" fmla="*/ 0 60000 65536"/>
                <a:gd name="T8" fmla="*/ 0 60000 65536"/>
                <a:gd name="T9" fmla="*/ 0 w 557"/>
                <a:gd name="T10" fmla="*/ 0 h 405"/>
                <a:gd name="T11" fmla="*/ 557 w 557"/>
                <a:gd name="T12" fmla="*/ 405 h 405"/>
              </a:gdLst>
              <a:ahLst/>
              <a:cxnLst>
                <a:cxn ang="T6">
                  <a:pos x="T0" y="T1"/>
                </a:cxn>
                <a:cxn ang="T7">
                  <a:pos x="T2" y="T3"/>
                </a:cxn>
                <a:cxn ang="T8">
                  <a:pos x="T4" y="T5"/>
                </a:cxn>
              </a:cxnLst>
              <a:rect l="T9" t="T10" r="T11" b="T12"/>
              <a:pathLst>
                <a:path w="557" h="405">
                  <a:moveTo>
                    <a:pt x="557" y="0"/>
                  </a:moveTo>
                  <a:lnTo>
                    <a:pt x="266" y="405"/>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54" name="Rectangle 56"/>
            <p:cNvSpPr>
              <a:spLocks noChangeArrowheads="1"/>
            </p:cNvSpPr>
            <p:nvPr/>
          </p:nvSpPr>
          <p:spPr bwMode="auto">
            <a:xfrm>
              <a:off x="5205" y="3040"/>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latin typeface="Times New Roman" panose="02020603050405020304" pitchFamily="18" charset="0"/>
                  <a:ea typeface="宋体" panose="02010600030101010101" pitchFamily="2" charset="-122"/>
                </a:rPr>
                <a:t>……</a:t>
              </a:r>
              <a:endParaRPr lang="en-US" altLang="zh-CN" sz="1200">
                <a:latin typeface="宋体" panose="02010600030101010101" pitchFamily="2" charset="-122"/>
                <a:ea typeface="宋体" panose="02010600030101010101" pitchFamily="2" charset="-122"/>
              </a:endParaRPr>
            </a:p>
          </p:txBody>
        </p:sp>
        <p:sp>
          <p:nvSpPr>
            <p:cNvPr id="84255" name="Line 57"/>
            <p:cNvSpPr>
              <a:spLocks noChangeShapeType="1"/>
            </p:cNvSpPr>
            <p:nvPr/>
          </p:nvSpPr>
          <p:spPr bwMode="auto">
            <a:xfrm flipH="1" flipV="1">
              <a:off x="3145" y="3191"/>
              <a:ext cx="351" cy="348"/>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56" name="Freeform 58"/>
            <p:cNvSpPr>
              <a:spLocks/>
            </p:cNvSpPr>
            <p:nvPr/>
          </p:nvSpPr>
          <p:spPr bwMode="auto">
            <a:xfrm>
              <a:off x="3145" y="3191"/>
              <a:ext cx="154" cy="157"/>
            </a:xfrm>
            <a:custGeom>
              <a:avLst/>
              <a:gdLst>
                <a:gd name="T0" fmla="*/ 0 w 614"/>
                <a:gd name="T1" fmla="*/ 1 h 471"/>
                <a:gd name="T2" fmla="*/ 0 w 614"/>
                <a:gd name="T3" fmla="*/ 0 h 471"/>
                <a:gd name="T4" fmla="*/ 0 w 614"/>
                <a:gd name="T5" fmla="*/ 0 h 471"/>
                <a:gd name="T6" fmla="*/ 0 60000 65536"/>
                <a:gd name="T7" fmla="*/ 0 60000 65536"/>
                <a:gd name="T8" fmla="*/ 0 60000 65536"/>
                <a:gd name="T9" fmla="*/ 0 w 614"/>
                <a:gd name="T10" fmla="*/ 0 h 471"/>
                <a:gd name="T11" fmla="*/ 614 w 614"/>
                <a:gd name="T12" fmla="*/ 471 h 471"/>
              </a:gdLst>
              <a:ahLst/>
              <a:cxnLst>
                <a:cxn ang="T6">
                  <a:pos x="T0" y="T1"/>
                </a:cxn>
                <a:cxn ang="T7">
                  <a:pos x="T2" y="T3"/>
                </a:cxn>
                <a:cxn ang="T8">
                  <a:pos x="T4" y="T5"/>
                </a:cxn>
              </a:cxnLst>
              <a:rect l="T9" t="T10" r="T11" b="T12"/>
              <a:pathLst>
                <a:path w="614" h="471">
                  <a:moveTo>
                    <a:pt x="204" y="471"/>
                  </a:moveTo>
                  <a:lnTo>
                    <a:pt x="0" y="0"/>
                  </a:lnTo>
                  <a:lnTo>
                    <a:pt x="614" y="168"/>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57" name="Freeform 59"/>
            <p:cNvSpPr>
              <a:spLocks/>
            </p:cNvSpPr>
            <p:nvPr/>
          </p:nvSpPr>
          <p:spPr bwMode="auto">
            <a:xfrm>
              <a:off x="3349" y="3390"/>
              <a:ext cx="147" cy="157"/>
            </a:xfrm>
            <a:custGeom>
              <a:avLst/>
              <a:gdLst>
                <a:gd name="T0" fmla="*/ 0 w 586"/>
                <a:gd name="T1" fmla="*/ 0 h 469"/>
                <a:gd name="T2" fmla="*/ 0 w 586"/>
                <a:gd name="T3" fmla="*/ 1 h 469"/>
                <a:gd name="T4" fmla="*/ 0 w 586"/>
                <a:gd name="T5" fmla="*/ 0 h 469"/>
                <a:gd name="T6" fmla="*/ 0 60000 65536"/>
                <a:gd name="T7" fmla="*/ 0 60000 65536"/>
                <a:gd name="T8" fmla="*/ 0 60000 65536"/>
                <a:gd name="T9" fmla="*/ 0 w 586"/>
                <a:gd name="T10" fmla="*/ 0 h 469"/>
                <a:gd name="T11" fmla="*/ 586 w 586"/>
                <a:gd name="T12" fmla="*/ 469 h 469"/>
              </a:gdLst>
              <a:ahLst/>
              <a:cxnLst>
                <a:cxn ang="T6">
                  <a:pos x="T0" y="T1"/>
                </a:cxn>
                <a:cxn ang="T7">
                  <a:pos x="T2" y="T3"/>
                </a:cxn>
                <a:cxn ang="T8">
                  <a:pos x="T4" y="T5"/>
                </a:cxn>
              </a:cxnLst>
              <a:rect l="T9" t="T10" r="T11" b="T12"/>
              <a:pathLst>
                <a:path w="586" h="469">
                  <a:moveTo>
                    <a:pt x="412" y="0"/>
                  </a:moveTo>
                  <a:lnTo>
                    <a:pt x="586" y="469"/>
                  </a:lnTo>
                  <a:lnTo>
                    <a:pt x="0" y="298"/>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58" name="Line 60"/>
            <p:cNvSpPr>
              <a:spLocks noChangeShapeType="1"/>
            </p:cNvSpPr>
            <p:nvPr/>
          </p:nvSpPr>
          <p:spPr bwMode="auto">
            <a:xfrm flipV="1">
              <a:off x="4475" y="3191"/>
              <a:ext cx="1" cy="334"/>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59" name="Freeform 61"/>
            <p:cNvSpPr>
              <a:spLocks/>
            </p:cNvSpPr>
            <p:nvPr/>
          </p:nvSpPr>
          <p:spPr bwMode="auto">
            <a:xfrm>
              <a:off x="4408" y="3191"/>
              <a:ext cx="140" cy="142"/>
            </a:xfrm>
            <a:custGeom>
              <a:avLst/>
              <a:gdLst>
                <a:gd name="T0" fmla="*/ 0 w 556"/>
                <a:gd name="T1" fmla="*/ 1 h 424"/>
                <a:gd name="T2" fmla="*/ 0 w 556"/>
                <a:gd name="T3" fmla="*/ 0 h 424"/>
                <a:gd name="T4" fmla="*/ 0 w 556"/>
                <a:gd name="T5" fmla="*/ 1 h 424"/>
                <a:gd name="T6" fmla="*/ 0 60000 65536"/>
                <a:gd name="T7" fmla="*/ 0 60000 65536"/>
                <a:gd name="T8" fmla="*/ 0 60000 65536"/>
                <a:gd name="T9" fmla="*/ 0 w 556"/>
                <a:gd name="T10" fmla="*/ 0 h 424"/>
                <a:gd name="T11" fmla="*/ 556 w 556"/>
                <a:gd name="T12" fmla="*/ 424 h 424"/>
              </a:gdLst>
              <a:ahLst/>
              <a:cxnLst>
                <a:cxn ang="T6">
                  <a:pos x="T0" y="T1"/>
                </a:cxn>
                <a:cxn ang="T7">
                  <a:pos x="T2" y="T3"/>
                </a:cxn>
                <a:cxn ang="T8">
                  <a:pos x="T4" y="T5"/>
                </a:cxn>
              </a:cxnLst>
              <a:rect l="T9" t="T10" r="T11" b="T12"/>
              <a:pathLst>
                <a:path w="556" h="424">
                  <a:moveTo>
                    <a:pt x="0" y="424"/>
                  </a:moveTo>
                  <a:lnTo>
                    <a:pt x="266" y="0"/>
                  </a:lnTo>
                  <a:lnTo>
                    <a:pt x="556" y="424"/>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0" name="Freeform 62"/>
            <p:cNvSpPr>
              <a:spLocks/>
            </p:cNvSpPr>
            <p:nvPr/>
          </p:nvSpPr>
          <p:spPr bwMode="auto">
            <a:xfrm>
              <a:off x="4408" y="3390"/>
              <a:ext cx="140" cy="143"/>
            </a:xfrm>
            <a:custGeom>
              <a:avLst/>
              <a:gdLst>
                <a:gd name="T0" fmla="*/ 0 w 556"/>
                <a:gd name="T1" fmla="*/ 0 h 429"/>
                <a:gd name="T2" fmla="*/ 0 w 556"/>
                <a:gd name="T3" fmla="*/ 1 h 429"/>
                <a:gd name="T4" fmla="*/ 0 w 556"/>
                <a:gd name="T5" fmla="*/ 0 h 429"/>
                <a:gd name="T6" fmla="*/ 0 60000 65536"/>
                <a:gd name="T7" fmla="*/ 0 60000 65536"/>
                <a:gd name="T8" fmla="*/ 0 60000 65536"/>
                <a:gd name="T9" fmla="*/ 0 w 556"/>
                <a:gd name="T10" fmla="*/ 0 h 429"/>
                <a:gd name="T11" fmla="*/ 556 w 556"/>
                <a:gd name="T12" fmla="*/ 429 h 429"/>
              </a:gdLst>
              <a:ahLst/>
              <a:cxnLst>
                <a:cxn ang="T6">
                  <a:pos x="T0" y="T1"/>
                </a:cxn>
                <a:cxn ang="T7">
                  <a:pos x="T2" y="T3"/>
                </a:cxn>
                <a:cxn ang="T8">
                  <a:pos x="T4" y="T5"/>
                </a:cxn>
              </a:cxnLst>
              <a:rect l="T9" t="T10" r="T11" b="T12"/>
              <a:pathLst>
                <a:path w="556" h="429">
                  <a:moveTo>
                    <a:pt x="556" y="0"/>
                  </a:moveTo>
                  <a:lnTo>
                    <a:pt x="266" y="429"/>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1" name="Line 63"/>
            <p:cNvSpPr>
              <a:spLocks noChangeShapeType="1"/>
            </p:cNvSpPr>
            <p:nvPr/>
          </p:nvSpPr>
          <p:spPr bwMode="auto">
            <a:xfrm flipV="1">
              <a:off x="6498" y="2473"/>
              <a:ext cx="1" cy="301"/>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62" name="Freeform 64"/>
            <p:cNvSpPr>
              <a:spLocks/>
            </p:cNvSpPr>
            <p:nvPr/>
          </p:nvSpPr>
          <p:spPr bwMode="auto">
            <a:xfrm>
              <a:off x="6433" y="2481"/>
              <a:ext cx="139" cy="135"/>
            </a:xfrm>
            <a:custGeom>
              <a:avLst/>
              <a:gdLst>
                <a:gd name="T0" fmla="*/ 0 w 557"/>
                <a:gd name="T1" fmla="*/ 1 h 406"/>
                <a:gd name="T2" fmla="*/ 0 w 557"/>
                <a:gd name="T3" fmla="*/ 0 h 406"/>
                <a:gd name="T4" fmla="*/ 0 w 557"/>
                <a:gd name="T5" fmla="*/ 1 h 406"/>
                <a:gd name="T6" fmla="*/ 0 60000 65536"/>
                <a:gd name="T7" fmla="*/ 0 60000 65536"/>
                <a:gd name="T8" fmla="*/ 0 60000 65536"/>
                <a:gd name="T9" fmla="*/ 0 w 557"/>
                <a:gd name="T10" fmla="*/ 0 h 406"/>
                <a:gd name="T11" fmla="*/ 557 w 557"/>
                <a:gd name="T12" fmla="*/ 406 h 406"/>
              </a:gdLst>
              <a:ahLst/>
              <a:cxnLst>
                <a:cxn ang="T6">
                  <a:pos x="T0" y="T1"/>
                </a:cxn>
                <a:cxn ang="T7">
                  <a:pos x="T2" y="T3"/>
                </a:cxn>
                <a:cxn ang="T8">
                  <a:pos x="T4" y="T5"/>
                </a:cxn>
              </a:cxnLst>
              <a:rect l="T9" t="T10" r="T11" b="T12"/>
              <a:pathLst>
                <a:path w="557" h="406">
                  <a:moveTo>
                    <a:pt x="0" y="406"/>
                  </a:moveTo>
                  <a:lnTo>
                    <a:pt x="291" y="0"/>
                  </a:lnTo>
                  <a:lnTo>
                    <a:pt x="557" y="406"/>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3" name="Freeform 65"/>
            <p:cNvSpPr>
              <a:spLocks/>
            </p:cNvSpPr>
            <p:nvPr/>
          </p:nvSpPr>
          <p:spPr bwMode="auto">
            <a:xfrm>
              <a:off x="6429" y="2703"/>
              <a:ext cx="139" cy="143"/>
            </a:xfrm>
            <a:custGeom>
              <a:avLst/>
              <a:gdLst>
                <a:gd name="T0" fmla="*/ 0 w 557"/>
                <a:gd name="T1" fmla="*/ 0 h 429"/>
                <a:gd name="T2" fmla="*/ 0 w 557"/>
                <a:gd name="T3" fmla="*/ 1 h 429"/>
                <a:gd name="T4" fmla="*/ 0 w 557"/>
                <a:gd name="T5" fmla="*/ 0 h 429"/>
                <a:gd name="T6" fmla="*/ 0 60000 65536"/>
                <a:gd name="T7" fmla="*/ 0 60000 65536"/>
                <a:gd name="T8" fmla="*/ 0 60000 65536"/>
                <a:gd name="T9" fmla="*/ 0 w 557"/>
                <a:gd name="T10" fmla="*/ 0 h 429"/>
                <a:gd name="T11" fmla="*/ 557 w 557"/>
                <a:gd name="T12" fmla="*/ 429 h 429"/>
              </a:gdLst>
              <a:ahLst/>
              <a:cxnLst>
                <a:cxn ang="T6">
                  <a:pos x="T0" y="T1"/>
                </a:cxn>
                <a:cxn ang="T7">
                  <a:pos x="T2" y="T3"/>
                </a:cxn>
                <a:cxn ang="T8">
                  <a:pos x="T4" y="T5"/>
                </a:cxn>
              </a:cxnLst>
              <a:rect l="T9" t="T10" r="T11" b="T12"/>
              <a:pathLst>
                <a:path w="557" h="429">
                  <a:moveTo>
                    <a:pt x="557" y="0"/>
                  </a:moveTo>
                  <a:lnTo>
                    <a:pt x="291" y="429"/>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4" name="Line 66"/>
            <p:cNvSpPr>
              <a:spLocks noChangeShapeType="1"/>
            </p:cNvSpPr>
            <p:nvPr/>
          </p:nvSpPr>
          <p:spPr bwMode="auto">
            <a:xfrm flipH="1" flipV="1">
              <a:off x="5278" y="2751"/>
              <a:ext cx="643" cy="348"/>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65" name="Freeform 67"/>
            <p:cNvSpPr>
              <a:spLocks/>
            </p:cNvSpPr>
            <p:nvPr/>
          </p:nvSpPr>
          <p:spPr bwMode="auto">
            <a:xfrm>
              <a:off x="5278" y="2751"/>
              <a:ext cx="169" cy="127"/>
            </a:xfrm>
            <a:custGeom>
              <a:avLst/>
              <a:gdLst>
                <a:gd name="T0" fmla="*/ 0 w 673"/>
                <a:gd name="T1" fmla="*/ 1 h 382"/>
                <a:gd name="T2" fmla="*/ 0 w 673"/>
                <a:gd name="T3" fmla="*/ 0 h 382"/>
                <a:gd name="T4" fmla="*/ 0 w 673"/>
                <a:gd name="T5" fmla="*/ 0 h 382"/>
                <a:gd name="T6" fmla="*/ 0 60000 65536"/>
                <a:gd name="T7" fmla="*/ 0 60000 65536"/>
                <a:gd name="T8" fmla="*/ 0 60000 65536"/>
                <a:gd name="T9" fmla="*/ 0 w 673"/>
                <a:gd name="T10" fmla="*/ 0 h 382"/>
                <a:gd name="T11" fmla="*/ 673 w 673"/>
                <a:gd name="T12" fmla="*/ 382 h 382"/>
              </a:gdLst>
              <a:ahLst/>
              <a:cxnLst>
                <a:cxn ang="T6">
                  <a:pos x="T0" y="T1"/>
                </a:cxn>
                <a:cxn ang="T7">
                  <a:pos x="T2" y="T3"/>
                </a:cxn>
                <a:cxn ang="T8">
                  <a:pos x="T4" y="T5"/>
                </a:cxn>
              </a:cxnLst>
              <a:rect l="T9" t="T10" r="T11" b="T12"/>
              <a:pathLst>
                <a:path w="673" h="382">
                  <a:moveTo>
                    <a:pt x="379" y="382"/>
                  </a:moveTo>
                  <a:lnTo>
                    <a:pt x="0" y="0"/>
                  </a:lnTo>
                  <a:lnTo>
                    <a:pt x="673" y="23"/>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6" name="Freeform 68"/>
            <p:cNvSpPr>
              <a:spLocks/>
            </p:cNvSpPr>
            <p:nvPr/>
          </p:nvSpPr>
          <p:spPr bwMode="auto">
            <a:xfrm>
              <a:off x="5760" y="2977"/>
              <a:ext cx="161" cy="129"/>
            </a:xfrm>
            <a:custGeom>
              <a:avLst/>
              <a:gdLst>
                <a:gd name="T0" fmla="*/ 0 w 644"/>
                <a:gd name="T1" fmla="*/ 0 h 386"/>
                <a:gd name="T2" fmla="*/ 0 w 644"/>
                <a:gd name="T3" fmla="*/ 1 h 386"/>
                <a:gd name="T4" fmla="*/ 0 w 644"/>
                <a:gd name="T5" fmla="*/ 1 h 386"/>
                <a:gd name="T6" fmla="*/ 0 60000 65536"/>
                <a:gd name="T7" fmla="*/ 0 60000 65536"/>
                <a:gd name="T8" fmla="*/ 0 60000 65536"/>
                <a:gd name="T9" fmla="*/ 0 w 644"/>
                <a:gd name="T10" fmla="*/ 0 h 386"/>
                <a:gd name="T11" fmla="*/ 644 w 644"/>
                <a:gd name="T12" fmla="*/ 386 h 386"/>
              </a:gdLst>
              <a:ahLst/>
              <a:cxnLst>
                <a:cxn ang="T6">
                  <a:pos x="T0" y="T1"/>
                </a:cxn>
                <a:cxn ang="T7">
                  <a:pos x="T2" y="T3"/>
                </a:cxn>
                <a:cxn ang="T8">
                  <a:pos x="T4" y="T5"/>
                </a:cxn>
              </a:cxnLst>
              <a:rect l="T9" t="T10" r="T11" b="T12"/>
              <a:pathLst>
                <a:path w="644" h="386">
                  <a:moveTo>
                    <a:pt x="295" y="0"/>
                  </a:moveTo>
                  <a:lnTo>
                    <a:pt x="644" y="386"/>
                  </a:lnTo>
                  <a:lnTo>
                    <a:pt x="0" y="364"/>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7" name="Line 69"/>
            <p:cNvSpPr>
              <a:spLocks noChangeShapeType="1"/>
            </p:cNvSpPr>
            <p:nvPr/>
          </p:nvSpPr>
          <p:spPr bwMode="auto">
            <a:xfrm flipV="1">
              <a:off x="4475" y="4115"/>
              <a:ext cx="1" cy="3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68" name="Freeform 70"/>
            <p:cNvSpPr>
              <a:spLocks/>
            </p:cNvSpPr>
            <p:nvPr/>
          </p:nvSpPr>
          <p:spPr bwMode="auto">
            <a:xfrm>
              <a:off x="4408" y="4115"/>
              <a:ext cx="140" cy="143"/>
            </a:xfrm>
            <a:custGeom>
              <a:avLst/>
              <a:gdLst>
                <a:gd name="T0" fmla="*/ 0 w 556"/>
                <a:gd name="T1" fmla="*/ 1 h 429"/>
                <a:gd name="T2" fmla="*/ 0 w 556"/>
                <a:gd name="T3" fmla="*/ 0 h 429"/>
                <a:gd name="T4" fmla="*/ 0 w 556"/>
                <a:gd name="T5" fmla="*/ 1 h 429"/>
                <a:gd name="T6" fmla="*/ 0 60000 65536"/>
                <a:gd name="T7" fmla="*/ 0 60000 65536"/>
                <a:gd name="T8" fmla="*/ 0 60000 65536"/>
                <a:gd name="T9" fmla="*/ 0 w 556"/>
                <a:gd name="T10" fmla="*/ 0 h 429"/>
                <a:gd name="T11" fmla="*/ 556 w 556"/>
                <a:gd name="T12" fmla="*/ 429 h 429"/>
              </a:gdLst>
              <a:ahLst/>
              <a:cxnLst>
                <a:cxn ang="T6">
                  <a:pos x="T0" y="T1"/>
                </a:cxn>
                <a:cxn ang="T7">
                  <a:pos x="T2" y="T3"/>
                </a:cxn>
                <a:cxn ang="T8">
                  <a:pos x="T4" y="T5"/>
                </a:cxn>
              </a:cxnLst>
              <a:rect l="T9" t="T10" r="T11" b="T12"/>
              <a:pathLst>
                <a:path w="556" h="429">
                  <a:moveTo>
                    <a:pt x="0" y="429"/>
                  </a:moveTo>
                  <a:lnTo>
                    <a:pt x="266" y="0"/>
                  </a:lnTo>
                  <a:lnTo>
                    <a:pt x="556" y="429"/>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69" name="Freeform 71"/>
            <p:cNvSpPr>
              <a:spLocks/>
            </p:cNvSpPr>
            <p:nvPr/>
          </p:nvSpPr>
          <p:spPr bwMode="auto">
            <a:xfrm>
              <a:off x="4408" y="4308"/>
              <a:ext cx="140" cy="134"/>
            </a:xfrm>
            <a:custGeom>
              <a:avLst/>
              <a:gdLst>
                <a:gd name="T0" fmla="*/ 0 w 556"/>
                <a:gd name="T1" fmla="*/ 0 h 404"/>
                <a:gd name="T2" fmla="*/ 0 w 556"/>
                <a:gd name="T3" fmla="*/ 1 h 404"/>
                <a:gd name="T4" fmla="*/ 0 w 556"/>
                <a:gd name="T5" fmla="*/ 0 h 404"/>
                <a:gd name="T6" fmla="*/ 0 60000 65536"/>
                <a:gd name="T7" fmla="*/ 0 60000 65536"/>
                <a:gd name="T8" fmla="*/ 0 60000 65536"/>
                <a:gd name="T9" fmla="*/ 0 w 556"/>
                <a:gd name="T10" fmla="*/ 0 h 404"/>
                <a:gd name="T11" fmla="*/ 556 w 556"/>
                <a:gd name="T12" fmla="*/ 404 h 404"/>
              </a:gdLst>
              <a:ahLst/>
              <a:cxnLst>
                <a:cxn ang="T6">
                  <a:pos x="T0" y="T1"/>
                </a:cxn>
                <a:cxn ang="T7">
                  <a:pos x="T2" y="T3"/>
                </a:cxn>
                <a:cxn ang="T8">
                  <a:pos x="T4" y="T5"/>
                </a:cxn>
              </a:cxnLst>
              <a:rect l="T9" t="T10" r="T11" b="T12"/>
              <a:pathLst>
                <a:path w="556" h="404">
                  <a:moveTo>
                    <a:pt x="556" y="0"/>
                  </a:moveTo>
                  <a:lnTo>
                    <a:pt x="266" y="404"/>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0" name="Line 72"/>
            <p:cNvSpPr>
              <a:spLocks noChangeShapeType="1"/>
            </p:cNvSpPr>
            <p:nvPr/>
          </p:nvSpPr>
          <p:spPr bwMode="auto">
            <a:xfrm flipH="1" flipV="1">
              <a:off x="3679" y="4087"/>
              <a:ext cx="365" cy="355"/>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71" name="Freeform 73"/>
            <p:cNvSpPr>
              <a:spLocks/>
            </p:cNvSpPr>
            <p:nvPr/>
          </p:nvSpPr>
          <p:spPr bwMode="auto">
            <a:xfrm>
              <a:off x="3686" y="4087"/>
              <a:ext cx="146" cy="149"/>
            </a:xfrm>
            <a:custGeom>
              <a:avLst/>
              <a:gdLst>
                <a:gd name="T0" fmla="*/ 0 w 587"/>
                <a:gd name="T1" fmla="*/ 1 h 447"/>
                <a:gd name="T2" fmla="*/ 0 w 587"/>
                <a:gd name="T3" fmla="*/ 0 h 447"/>
                <a:gd name="T4" fmla="*/ 0 w 587"/>
                <a:gd name="T5" fmla="*/ 0 h 447"/>
                <a:gd name="T6" fmla="*/ 0 60000 65536"/>
                <a:gd name="T7" fmla="*/ 0 60000 65536"/>
                <a:gd name="T8" fmla="*/ 0 60000 65536"/>
                <a:gd name="T9" fmla="*/ 0 w 587"/>
                <a:gd name="T10" fmla="*/ 0 h 447"/>
                <a:gd name="T11" fmla="*/ 587 w 587"/>
                <a:gd name="T12" fmla="*/ 447 h 447"/>
              </a:gdLst>
              <a:ahLst/>
              <a:cxnLst>
                <a:cxn ang="T6">
                  <a:pos x="T0" y="T1"/>
                </a:cxn>
                <a:cxn ang="T7">
                  <a:pos x="T2" y="T3"/>
                </a:cxn>
                <a:cxn ang="T8">
                  <a:pos x="T4" y="T5"/>
                </a:cxn>
              </a:cxnLst>
              <a:rect l="T9" t="T10" r="T11" b="T12"/>
              <a:pathLst>
                <a:path w="587" h="447">
                  <a:moveTo>
                    <a:pt x="175" y="447"/>
                  </a:moveTo>
                  <a:lnTo>
                    <a:pt x="0" y="0"/>
                  </a:lnTo>
                  <a:lnTo>
                    <a:pt x="587" y="149"/>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2" name="Freeform 74"/>
            <p:cNvSpPr>
              <a:spLocks/>
            </p:cNvSpPr>
            <p:nvPr/>
          </p:nvSpPr>
          <p:spPr bwMode="auto">
            <a:xfrm>
              <a:off x="3898" y="4300"/>
              <a:ext cx="153" cy="142"/>
            </a:xfrm>
            <a:custGeom>
              <a:avLst/>
              <a:gdLst>
                <a:gd name="T0" fmla="*/ 0 w 615"/>
                <a:gd name="T1" fmla="*/ 0 h 428"/>
                <a:gd name="T2" fmla="*/ 0 w 615"/>
                <a:gd name="T3" fmla="*/ 1 h 428"/>
                <a:gd name="T4" fmla="*/ 0 w 615"/>
                <a:gd name="T5" fmla="*/ 0 h 428"/>
                <a:gd name="T6" fmla="*/ 0 60000 65536"/>
                <a:gd name="T7" fmla="*/ 0 60000 65536"/>
                <a:gd name="T8" fmla="*/ 0 60000 65536"/>
                <a:gd name="T9" fmla="*/ 0 w 615"/>
                <a:gd name="T10" fmla="*/ 0 h 428"/>
                <a:gd name="T11" fmla="*/ 615 w 615"/>
                <a:gd name="T12" fmla="*/ 428 h 428"/>
              </a:gdLst>
              <a:ahLst/>
              <a:cxnLst>
                <a:cxn ang="T6">
                  <a:pos x="T0" y="T1"/>
                </a:cxn>
                <a:cxn ang="T7">
                  <a:pos x="T2" y="T3"/>
                </a:cxn>
                <a:cxn ang="T8">
                  <a:pos x="T4" y="T5"/>
                </a:cxn>
              </a:cxnLst>
              <a:rect l="T9" t="T10" r="T11" b="T12"/>
              <a:pathLst>
                <a:path w="615" h="428">
                  <a:moveTo>
                    <a:pt x="406" y="0"/>
                  </a:moveTo>
                  <a:lnTo>
                    <a:pt x="615" y="428"/>
                  </a:lnTo>
                  <a:lnTo>
                    <a:pt x="0" y="299"/>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3" name="Line 75"/>
            <p:cNvSpPr>
              <a:spLocks noChangeShapeType="1"/>
            </p:cNvSpPr>
            <p:nvPr/>
          </p:nvSpPr>
          <p:spPr bwMode="auto">
            <a:xfrm flipV="1">
              <a:off x="4899" y="4087"/>
              <a:ext cx="548" cy="306"/>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74" name="Freeform 76"/>
            <p:cNvSpPr>
              <a:spLocks/>
            </p:cNvSpPr>
            <p:nvPr/>
          </p:nvSpPr>
          <p:spPr bwMode="auto">
            <a:xfrm>
              <a:off x="5293" y="4087"/>
              <a:ext cx="161" cy="135"/>
            </a:xfrm>
            <a:custGeom>
              <a:avLst/>
              <a:gdLst>
                <a:gd name="T0" fmla="*/ 0 w 644"/>
                <a:gd name="T1" fmla="*/ 0 h 405"/>
                <a:gd name="T2" fmla="*/ 0 w 644"/>
                <a:gd name="T3" fmla="*/ 0 h 405"/>
                <a:gd name="T4" fmla="*/ 0 w 644"/>
                <a:gd name="T5" fmla="*/ 1 h 405"/>
                <a:gd name="T6" fmla="*/ 0 60000 65536"/>
                <a:gd name="T7" fmla="*/ 0 60000 65536"/>
                <a:gd name="T8" fmla="*/ 0 60000 65536"/>
                <a:gd name="T9" fmla="*/ 0 w 644"/>
                <a:gd name="T10" fmla="*/ 0 h 405"/>
                <a:gd name="T11" fmla="*/ 644 w 644"/>
                <a:gd name="T12" fmla="*/ 405 h 405"/>
              </a:gdLst>
              <a:ahLst/>
              <a:cxnLst>
                <a:cxn ang="T6">
                  <a:pos x="T0" y="T1"/>
                </a:cxn>
                <a:cxn ang="T7">
                  <a:pos x="T2" y="T3"/>
                </a:cxn>
                <a:cxn ang="T8">
                  <a:pos x="T4" y="T5"/>
                </a:cxn>
              </a:cxnLst>
              <a:rect l="T9" t="T10" r="T11" b="T12"/>
              <a:pathLst>
                <a:path w="644" h="405">
                  <a:moveTo>
                    <a:pt x="0" y="42"/>
                  </a:moveTo>
                  <a:lnTo>
                    <a:pt x="644" y="0"/>
                  </a:lnTo>
                  <a:lnTo>
                    <a:pt x="261" y="405"/>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5" name="Freeform 77"/>
            <p:cNvSpPr>
              <a:spLocks/>
            </p:cNvSpPr>
            <p:nvPr/>
          </p:nvSpPr>
          <p:spPr bwMode="auto">
            <a:xfrm>
              <a:off x="4899" y="4264"/>
              <a:ext cx="160" cy="135"/>
            </a:xfrm>
            <a:custGeom>
              <a:avLst/>
              <a:gdLst>
                <a:gd name="T0" fmla="*/ 0 w 643"/>
                <a:gd name="T1" fmla="*/ 0 h 406"/>
                <a:gd name="T2" fmla="*/ 0 w 643"/>
                <a:gd name="T3" fmla="*/ 1 h 406"/>
                <a:gd name="T4" fmla="*/ 0 w 643"/>
                <a:gd name="T5" fmla="*/ 0 h 406"/>
                <a:gd name="T6" fmla="*/ 0 60000 65536"/>
                <a:gd name="T7" fmla="*/ 0 60000 65536"/>
                <a:gd name="T8" fmla="*/ 0 60000 65536"/>
                <a:gd name="T9" fmla="*/ 0 w 643"/>
                <a:gd name="T10" fmla="*/ 0 h 406"/>
                <a:gd name="T11" fmla="*/ 643 w 643"/>
                <a:gd name="T12" fmla="*/ 406 h 406"/>
              </a:gdLst>
              <a:ahLst/>
              <a:cxnLst>
                <a:cxn ang="T6">
                  <a:pos x="T0" y="T1"/>
                </a:cxn>
                <a:cxn ang="T7">
                  <a:pos x="T2" y="T3"/>
                </a:cxn>
                <a:cxn ang="T8">
                  <a:pos x="T4" y="T5"/>
                </a:cxn>
              </a:cxnLst>
              <a:rect l="T9" t="T10" r="T11" b="T12"/>
              <a:pathLst>
                <a:path w="643" h="406">
                  <a:moveTo>
                    <a:pt x="643" y="364"/>
                  </a:moveTo>
                  <a:lnTo>
                    <a:pt x="0" y="406"/>
                  </a:lnTo>
                  <a:lnTo>
                    <a:pt x="377"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6" name="Line 78"/>
            <p:cNvSpPr>
              <a:spLocks noChangeShapeType="1"/>
            </p:cNvSpPr>
            <p:nvPr/>
          </p:nvSpPr>
          <p:spPr bwMode="auto">
            <a:xfrm flipV="1">
              <a:off x="4636" y="4875"/>
              <a:ext cx="1" cy="328"/>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77" name="Freeform 79"/>
            <p:cNvSpPr>
              <a:spLocks/>
            </p:cNvSpPr>
            <p:nvPr/>
          </p:nvSpPr>
          <p:spPr bwMode="auto">
            <a:xfrm>
              <a:off x="4569" y="4884"/>
              <a:ext cx="140" cy="134"/>
            </a:xfrm>
            <a:custGeom>
              <a:avLst/>
              <a:gdLst>
                <a:gd name="T0" fmla="*/ 0 w 556"/>
                <a:gd name="T1" fmla="*/ 1 h 404"/>
                <a:gd name="T2" fmla="*/ 0 w 556"/>
                <a:gd name="T3" fmla="*/ 0 h 404"/>
                <a:gd name="T4" fmla="*/ 0 w 556"/>
                <a:gd name="T5" fmla="*/ 1 h 404"/>
                <a:gd name="T6" fmla="*/ 0 60000 65536"/>
                <a:gd name="T7" fmla="*/ 0 60000 65536"/>
                <a:gd name="T8" fmla="*/ 0 60000 65536"/>
                <a:gd name="T9" fmla="*/ 0 w 556"/>
                <a:gd name="T10" fmla="*/ 0 h 404"/>
                <a:gd name="T11" fmla="*/ 556 w 556"/>
                <a:gd name="T12" fmla="*/ 404 h 404"/>
              </a:gdLst>
              <a:ahLst/>
              <a:cxnLst>
                <a:cxn ang="T6">
                  <a:pos x="T0" y="T1"/>
                </a:cxn>
                <a:cxn ang="T7">
                  <a:pos x="T2" y="T3"/>
                </a:cxn>
                <a:cxn ang="T8">
                  <a:pos x="T4" y="T5"/>
                </a:cxn>
              </a:cxnLst>
              <a:rect l="T9" t="T10" r="T11" b="T12"/>
              <a:pathLst>
                <a:path w="556" h="404">
                  <a:moveTo>
                    <a:pt x="0" y="404"/>
                  </a:moveTo>
                  <a:lnTo>
                    <a:pt x="266" y="0"/>
                  </a:lnTo>
                  <a:lnTo>
                    <a:pt x="556" y="404"/>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8" name="Freeform 80"/>
            <p:cNvSpPr>
              <a:spLocks/>
            </p:cNvSpPr>
            <p:nvPr/>
          </p:nvSpPr>
          <p:spPr bwMode="auto">
            <a:xfrm>
              <a:off x="4569" y="5068"/>
              <a:ext cx="140" cy="141"/>
            </a:xfrm>
            <a:custGeom>
              <a:avLst/>
              <a:gdLst>
                <a:gd name="T0" fmla="*/ 0 w 556"/>
                <a:gd name="T1" fmla="*/ 0 h 424"/>
                <a:gd name="T2" fmla="*/ 0 w 556"/>
                <a:gd name="T3" fmla="*/ 1 h 424"/>
                <a:gd name="T4" fmla="*/ 0 w 556"/>
                <a:gd name="T5" fmla="*/ 0 h 424"/>
                <a:gd name="T6" fmla="*/ 0 60000 65536"/>
                <a:gd name="T7" fmla="*/ 0 60000 65536"/>
                <a:gd name="T8" fmla="*/ 0 60000 65536"/>
                <a:gd name="T9" fmla="*/ 0 w 556"/>
                <a:gd name="T10" fmla="*/ 0 h 424"/>
                <a:gd name="T11" fmla="*/ 556 w 556"/>
                <a:gd name="T12" fmla="*/ 424 h 424"/>
              </a:gdLst>
              <a:ahLst/>
              <a:cxnLst>
                <a:cxn ang="T6">
                  <a:pos x="T0" y="T1"/>
                </a:cxn>
                <a:cxn ang="T7">
                  <a:pos x="T2" y="T3"/>
                </a:cxn>
                <a:cxn ang="T8">
                  <a:pos x="T4" y="T5"/>
                </a:cxn>
              </a:cxnLst>
              <a:rect l="T9" t="T10" r="T11" b="T12"/>
              <a:pathLst>
                <a:path w="556" h="424">
                  <a:moveTo>
                    <a:pt x="556" y="0"/>
                  </a:moveTo>
                  <a:lnTo>
                    <a:pt x="266" y="424"/>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79" name="Line 81"/>
            <p:cNvSpPr>
              <a:spLocks noChangeShapeType="1"/>
            </p:cNvSpPr>
            <p:nvPr/>
          </p:nvSpPr>
          <p:spPr bwMode="auto">
            <a:xfrm flipV="1">
              <a:off x="4636" y="5764"/>
              <a:ext cx="1" cy="335"/>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80" name="Freeform 82"/>
            <p:cNvSpPr>
              <a:spLocks/>
            </p:cNvSpPr>
            <p:nvPr/>
          </p:nvSpPr>
          <p:spPr bwMode="auto">
            <a:xfrm>
              <a:off x="4569" y="5764"/>
              <a:ext cx="140" cy="142"/>
            </a:xfrm>
            <a:custGeom>
              <a:avLst/>
              <a:gdLst>
                <a:gd name="T0" fmla="*/ 0 w 556"/>
                <a:gd name="T1" fmla="*/ 1 h 427"/>
                <a:gd name="T2" fmla="*/ 0 w 556"/>
                <a:gd name="T3" fmla="*/ 0 h 427"/>
                <a:gd name="T4" fmla="*/ 0 w 556"/>
                <a:gd name="T5" fmla="*/ 1 h 427"/>
                <a:gd name="T6" fmla="*/ 0 60000 65536"/>
                <a:gd name="T7" fmla="*/ 0 60000 65536"/>
                <a:gd name="T8" fmla="*/ 0 60000 65536"/>
                <a:gd name="T9" fmla="*/ 0 w 556"/>
                <a:gd name="T10" fmla="*/ 0 h 427"/>
                <a:gd name="T11" fmla="*/ 556 w 556"/>
                <a:gd name="T12" fmla="*/ 427 h 427"/>
              </a:gdLst>
              <a:ahLst/>
              <a:cxnLst>
                <a:cxn ang="T6">
                  <a:pos x="T0" y="T1"/>
                </a:cxn>
                <a:cxn ang="T7">
                  <a:pos x="T2" y="T3"/>
                </a:cxn>
                <a:cxn ang="T8">
                  <a:pos x="T4" y="T5"/>
                </a:cxn>
              </a:cxnLst>
              <a:rect l="T9" t="T10" r="T11" b="T12"/>
              <a:pathLst>
                <a:path w="556" h="427">
                  <a:moveTo>
                    <a:pt x="0" y="427"/>
                  </a:moveTo>
                  <a:lnTo>
                    <a:pt x="266" y="0"/>
                  </a:lnTo>
                  <a:lnTo>
                    <a:pt x="556" y="427"/>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81" name="Freeform 83"/>
            <p:cNvSpPr>
              <a:spLocks/>
            </p:cNvSpPr>
            <p:nvPr/>
          </p:nvSpPr>
          <p:spPr bwMode="auto">
            <a:xfrm>
              <a:off x="4569" y="5964"/>
              <a:ext cx="140" cy="141"/>
            </a:xfrm>
            <a:custGeom>
              <a:avLst/>
              <a:gdLst>
                <a:gd name="T0" fmla="*/ 0 w 556"/>
                <a:gd name="T1" fmla="*/ 0 h 424"/>
                <a:gd name="T2" fmla="*/ 0 w 556"/>
                <a:gd name="T3" fmla="*/ 1 h 424"/>
                <a:gd name="T4" fmla="*/ 0 w 556"/>
                <a:gd name="T5" fmla="*/ 0 h 424"/>
                <a:gd name="T6" fmla="*/ 0 60000 65536"/>
                <a:gd name="T7" fmla="*/ 0 60000 65536"/>
                <a:gd name="T8" fmla="*/ 0 60000 65536"/>
                <a:gd name="T9" fmla="*/ 0 w 556"/>
                <a:gd name="T10" fmla="*/ 0 h 424"/>
                <a:gd name="T11" fmla="*/ 556 w 556"/>
                <a:gd name="T12" fmla="*/ 424 h 424"/>
              </a:gdLst>
              <a:ahLst/>
              <a:cxnLst>
                <a:cxn ang="T6">
                  <a:pos x="T0" y="T1"/>
                </a:cxn>
                <a:cxn ang="T7">
                  <a:pos x="T2" y="T3"/>
                </a:cxn>
                <a:cxn ang="T8">
                  <a:pos x="T4" y="T5"/>
                </a:cxn>
              </a:cxnLst>
              <a:rect l="T9" t="T10" r="T11" b="T12"/>
              <a:pathLst>
                <a:path w="556" h="424">
                  <a:moveTo>
                    <a:pt x="556" y="0"/>
                  </a:moveTo>
                  <a:lnTo>
                    <a:pt x="266" y="424"/>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82" name="Line 84"/>
            <p:cNvSpPr>
              <a:spLocks noChangeShapeType="1"/>
            </p:cNvSpPr>
            <p:nvPr/>
          </p:nvSpPr>
          <p:spPr bwMode="auto">
            <a:xfrm flipV="1">
              <a:off x="4636" y="6432"/>
              <a:ext cx="1" cy="334"/>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83" name="Freeform 85"/>
            <p:cNvSpPr>
              <a:spLocks/>
            </p:cNvSpPr>
            <p:nvPr/>
          </p:nvSpPr>
          <p:spPr bwMode="auto">
            <a:xfrm>
              <a:off x="4569" y="6418"/>
              <a:ext cx="140" cy="141"/>
            </a:xfrm>
            <a:custGeom>
              <a:avLst/>
              <a:gdLst>
                <a:gd name="T0" fmla="*/ 0 w 556"/>
                <a:gd name="T1" fmla="*/ 1 h 424"/>
                <a:gd name="T2" fmla="*/ 0 w 556"/>
                <a:gd name="T3" fmla="*/ 0 h 424"/>
                <a:gd name="T4" fmla="*/ 0 w 556"/>
                <a:gd name="T5" fmla="*/ 1 h 424"/>
                <a:gd name="T6" fmla="*/ 0 60000 65536"/>
                <a:gd name="T7" fmla="*/ 0 60000 65536"/>
                <a:gd name="T8" fmla="*/ 0 60000 65536"/>
                <a:gd name="T9" fmla="*/ 0 w 556"/>
                <a:gd name="T10" fmla="*/ 0 h 424"/>
                <a:gd name="T11" fmla="*/ 556 w 556"/>
                <a:gd name="T12" fmla="*/ 424 h 424"/>
              </a:gdLst>
              <a:ahLst/>
              <a:cxnLst>
                <a:cxn ang="T6">
                  <a:pos x="T0" y="T1"/>
                </a:cxn>
                <a:cxn ang="T7">
                  <a:pos x="T2" y="T3"/>
                </a:cxn>
                <a:cxn ang="T8">
                  <a:pos x="T4" y="T5"/>
                </a:cxn>
              </a:cxnLst>
              <a:rect l="T9" t="T10" r="T11" b="T12"/>
              <a:pathLst>
                <a:path w="556" h="424">
                  <a:moveTo>
                    <a:pt x="0" y="424"/>
                  </a:moveTo>
                  <a:lnTo>
                    <a:pt x="266" y="0"/>
                  </a:lnTo>
                  <a:lnTo>
                    <a:pt x="556" y="424"/>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84" name="Freeform 86"/>
            <p:cNvSpPr>
              <a:spLocks/>
            </p:cNvSpPr>
            <p:nvPr/>
          </p:nvSpPr>
          <p:spPr bwMode="auto">
            <a:xfrm>
              <a:off x="4569" y="6631"/>
              <a:ext cx="140" cy="143"/>
            </a:xfrm>
            <a:custGeom>
              <a:avLst/>
              <a:gdLst>
                <a:gd name="T0" fmla="*/ 0 w 556"/>
                <a:gd name="T1" fmla="*/ 0 h 427"/>
                <a:gd name="T2" fmla="*/ 0 w 556"/>
                <a:gd name="T3" fmla="*/ 1 h 427"/>
                <a:gd name="T4" fmla="*/ 0 w 556"/>
                <a:gd name="T5" fmla="*/ 0 h 427"/>
                <a:gd name="T6" fmla="*/ 0 60000 65536"/>
                <a:gd name="T7" fmla="*/ 0 60000 65536"/>
                <a:gd name="T8" fmla="*/ 0 60000 65536"/>
                <a:gd name="T9" fmla="*/ 0 w 556"/>
                <a:gd name="T10" fmla="*/ 0 h 427"/>
                <a:gd name="T11" fmla="*/ 556 w 556"/>
                <a:gd name="T12" fmla="*/ 427 h 427"/>
              </a:gdLst>
              <a:ahLst/>
              <a:cxnLst>
                <a:cxn ang="T6">
                  <a:pos x="T0" y="T1"/>
                </a:cxn>
                <a:cxn ang="T7">
                  <a:pos x="T2" y="T3"/>
                </a:cxn>
                <a:cxn ang="T8">
                  <a:pos x="T4" y="T5"/>
                </a:cxn>
              </a:cxnLst>
              <a:rect l="T9" t="T10" r="T11" b="T12"/>
              <a:pathLst>
                <a:path w="556" h="427">
                  <a:moveTo>
                    <a:pt x="556" y="0"/>
                  </a:moveTo>
                  <a:lnTo>
                    <a:pt x="266" y="427"/>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85" name="Freeform 87"/>
            <p:cNvSpPr>
              <a:spLocks/>
            </p:cNvSpPr>
            <p:nvPr/>
          </p:nvSpPr>
          <p:spPr bwMode="auto">
            <a:xfrm>
              <a:off x="1779"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23"/>
                  </a:moveTo>
                  <a:lnTo>
                    <a:pt x="58" y="0"/>
                  </a:lnTo>
                  <a:lnTo>
                    <a:pt x="30" y="0"/>
                  </a:lnTo>
                  <a:lnTo>
                    <a:pt x="0" y="23"/>
                  </a:lnTo>
                  <a:lnTo>
                    <a:pt x="30" y="42"/>
                  </a:lnTo>
                  <a:lnTo>
                    <a:pt x="5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6" name="Freeform 88"/>
            <p:cNvSpPr>
              <a:spLocks/>
            </p:cNvSpPr>
            <p:nvPr/>
          </p:nvSpPr>
          <p:spPr bwMode="auto">
            <a:xfrm>
              <a:off x="1808"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7" name="Freeform 89"/>
            <p:cNvSpPr>
              <a:spLocks/>
            </p:cNvSpPr>
            <p:nvPr/>
          </p:nvSpPr>
          <p:spPr bwMode="auto">
            <a:xfrm>
              <a:off x="1837"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8" name="Freeform 90"/>
            <p:cNvSpPr>
              <a:spLocks/>
            </p:cNvSpPr>
            <p:nvPr/>
          </p:nvSpPr>
          <p:spPr bwMode="auto">
            <a:xfrm>
              <a:off x="1866" y="5493"/>
              <a:ext cx="16"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34" y="42"/>
                  </a:lnTo>
                  <a:lnTo>
                    <a:pt x="63" y="23"/>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9" name="Freeform 91"/>
            <p:cNvSpPr>
              <a:spLocks/>
            </p:cNvSpPr>
            <p:nvPr/>
          </p:nvSpPr>
          <p:spPr bwMode="auto">
            <a:xfrm>
              <a:off x="1896"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0" name="Freeform 92"/>
            <p:cNvSpPr>
              <a:spLocks/>
            </p:cNvSpPr>
            <p:nvPr/>
          </p:nvSpPr>
          <p:spPr bwMode="auto">
            <a:xfrm>
              <a:off x="1925"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1" name="Freeform 93"/>
            <p:cNvSpPr>
              <a:spLocks/>
            </p:cNvSpPr>
            <p:nvPr/>
          </p:nvSpPr>
          <p:spPr bwMode="auto">
            <a:xfrm>
              <a:off x="1954"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2" name="Freeform 94"/>
            <p:cNvSpPr>
              <a:spLocks/>
            </p:cNvSpPr>
            <p:nvPr/>
          </p:nvSpPr>
          <p:spPr bwMode="auto">
            <a:xfrm>
              <a:off x="1983"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3" name="Freeform 95"/>
            <p:cNvSpPr>
              <a:spLocks/>
            </p:cNvSpPr>
            <p:nvPr/>
          </p:nvSpPr>
          <p:spPr bwMode="auto">
            <a:xfrm>
              <a:off x="2012"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4" name="Freeform 96"/>
            <p:cNvSpPr>
              <a:spLocks/>
            </p:cNvSpPr>
            <p:nvPr/>
          </p:nvSpPr>
          <p:spPr bwMode="auto">
            <a:xfrm>
              <a:off x="2041"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5" name="Freeform 97"/>
            <p:cNvSpPr>
              <a:spLocks/>
            </p:cNvSpPr>
            <p:nvPr/>
          </p:nvSpPr>
          <p:spPr bwMode="auto">
            <a:xfrm>
              <a:off x="2072"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6" name="Freeform 98"/>
            <p:cNvSpPr>
              <a:spLocks/>
            </p:cNvSpPr>
            <p:nvPr/>
          </p:nvSpPr>
          <p:spPr bwMode="auto">
            <a:xfrm>
              <a:off x="2101"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7" name="Freeform 99"/>
            <p:cNvSpPr>
              <a:spLocks/>
            </p:cNvSpPr>
            <p:nvPr/>
          </p:nvSpPr>
          <p:spPr bwMode="auto">
            <a:xfrm>
              <a:off x="2130"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8" name="Freeform 100"/>
            <p:cNvSpPr>
              <a:spLocks/>
            </p:cNvSpPr>
            <p:nvPr/>
          </p:nvSpPr>
          <p:spPr bwMode="auto">
            <a:xfrm>
              <a:off x="2159"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9" name="Freeform 101"/>
            <p:cNvSpPr>
              <a:spLocks/>
            </p:cNvSpPr>
            <p:nvPr/>
          </p:nvSpPr>
          <p:spPr bwMode="auto">
            <a:xfrm>
              <a:off x="2188"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0" name="Freeform 102"/>
            <p:cNvSpPr>
              <a:spLocks/>
            </p:cNvSpPr>
            <p:nvPr/>
          </p:nvSpPr>
          <p:spPr bwMode="auto">
            <a:xfrm>
              <a:off x="2217"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1" name="Freeform 103"/>
            <p:cNvSpPr>
              <a:spLocks/>
            </p:cNvSpPr>
            <p:nvPr/>
          </p:nvSpPr>
          <p:spPr bwMode="auto">
            <a:xfrm>
              <a:off x="2246"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2" name="Freeform 104"/>
            <p:cNvSpPr>
              <a:spLocks/>
            </p:cNvSpPr>
            <p:nvPr/>
          </p:nvSpPr>
          <p:spPr bwMode="auto">
            <a:xfrm>
              <a:off x="2276"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3" name="Freeform 105"/>
            <p:cNvSpPr>
              <a:spLocks/>
            </p:cNvSpPr>
            <p:nvPr/>
          </p:nvSpPr>
          <p:spPr bwMode="auto">
            <a:xfrm>
              <a:off x="2305"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4" name="Freeform 106"/>
            <p:cNvSpPr>
              <a:spLocks/>
            </p:cNvSpPr>
            <p:nvPr/>
          </p:nvSpPr>
          <p:spPr bwMode="auto">
            <a:xfrm>
              <a:off x="2334"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5" name="Freeform 107"/>
            <p:cNvSpPr>
              <a:spLocks/>
            </p:cNvSpPr>
            <p:nvPr/>
          </p:nvSpPr>
          <p:spPr bwMode="auto">
            <a:xfrm>
              <a:off x="2363"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6" name="Freeform 108"/>
            <p:cNvSpPr>
              <a:spLocks/>
            </p:cNvSpPr>
            <p:nvPr/>
          </p:nvSpPr>
          <p:spPr bwMode="auto">
            <a:xfrm>
              <a:off x="2392"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7" name="Freeform 109"/>
            <p:cNvSpPr>
              <a:spLocks/>
            </p:cNvSpPr>
            <p:nvPr/>
          </p:nvSpPr>
          <p:spPr bwMode="auto">
            <a:xfrm>
              <a:off x="2421"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8" name="Freeform 110"/>
            <p:cNvSpPr>
              <a:spLocks/>
            </p:cNvSpPr>
            <p:nvPr/>
          </p:nvSpPr>
          <p:spPr bwMode="auto">
            <a:xfrm>
              <a:off x="2450" y="549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4" y="42"/>
                  </a:lnTo>
                  <a:lnTo>
                    <a:pt x="62" y="23"/>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9" name="Freeform 111"/>
            <p:cNvSpPr>
              <a:spLocks/>
            </p:cNvSpPr>
            <p:nvPr/>
          </p:nvSpPr>
          <p:spPr bwMode="auto">
            <a:xfrm>
              <a:off x="2481"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0" name="Freeform 112"/>
            <p:cNvSpPr>
              <a:spLocks/>
            </p:cNvSpPr>
            <p:nvPr/>
          </p:nvSpPr>
          <p:spPr bwMode="auto">
            <a:xfrm>
              <a:off x="2510"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1" name="Freeform 113"/>
            <p:cNvSpPr>
              <a:spLocks/>
            </p:cNvSpPr>
            <p:nvPr/>
          </p:nvSpPr>
          <p:spPr bwMode="auto">
            <a:xfrm>
              <a:off x="2539"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2" name="Freeform 114"/>
            <p:cNvSpPr>
              <a:spLocks/>
            </p:cNvSpPr>
            <p:nvPr/>
          </p:nvSpPr>
          <p:spPr bwMode="auto">
            <a:xfrm>
              <a:off x="2568"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3" name="Freeform 115"/>
            <p:cNvSpPr>
              <a:spLocks/>
            </p:cNvSpPr>
            <p:nvPr/>
          </p:nvSpPr>
          <p:spPr bwMode="auto">
            <a:xfrm>
              <a:off x="2597"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4" name="Freeform 116"/>
            <p:cNvSpPr>
              <a:spLocks/>
            </p:cNvSpPr>
            <p:nvPr/>
          </p:nvSpPr>
          <p:spPr bwMode="auto">
            <a:xfrm>
              <a:off x="2626"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5" name="Freeform 117"/>
            <p:cNvSpPr>
              <a:spLocks/>
            </p:cNvSpPr>
            <p:nvPr/>
          </p:nvSpPr>
          <p:spPr bwMode="auto">
            <a:xfrm>
              <a:off x="2656"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6" name="Freeform 118"/>
            <p:cNvSpPr>
              <a:spLocks/>
            </p:cNvSpPr>
            <p:nvPr/>
          </p:nvSpPr>
          <p:spPr bwMode="auto">
            <a:xfrm>
              <a:off x="2685"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7" name="Freeform 119"/>
            <p:cNvSpPr>
              <a:spLocks/>
            </p:cNvSpPr>
            <p:nvPr/>
          </p:nvSpPr>
          <p:spPr bwMode="auto">
            <a:xfrm>
              <a:off x="2714"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8" name="Freeform 120"/>
            <p:cNvSpPr>
              <a:spLocks/>
            </p:cNvSpPr>
            <p:nvPr/>
          </p:nvSpPr>
          <p:spPr bwMode="auto">
            <a:xfrm>
              <a:off x="2743"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23"/>
                  </a:moveTo>
                  <a:lnTo>
                    <a:pt x="58" y="0"/>
                  </a:lnTo>
                  <a:lnTo>
                    <a:pt x="0" y="0"/>
                  </a:lnTo>
                  <a:lnTo>
                    <a:pt x="0" y="42"/>
                  </a:lnTo>
                  <a:lnTo>
                    <a:pt x="30" y="42"/>
                  </a:lnTo>
                  <a:lnTo>
                    <a:pt x="5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9" name="Freeform 121"/>
            <p:cNvSpPr>
              <a:spLocks/>
            </p:cNvSpPr>
            <p:nvPr/>
          </p:nvSpPr>
          <p:spPr bwMode="auto">
            <a:xfrm>
              <a:off x="2772"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0" name="Freeform 122"/>
            <p:cNvSpPr>
              <a:spLocks/>
            </p:cNvSpPr>
            <p:nvPr/>
          </p:nvSpPr>
          <p:spPr bwMode="auto">
            <a:xfrm>
              <a:off x="2801"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1" name="Freeform 123"/>
            <p:cNvSpPr>
              <a:spLocks/>
            </p:cNvSpPr>
            <p:nvPr/>
          </p:nvSpPr>
          <p:spPr bwMode="auto">
            <a:xfrm>
              <a:off x="2831"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2" name="Freeform 124"/>
            <p:cNvSpPr>
              <a:spLocks/>
            </p:cNvSpPr>
            <p:nvPr/>
          </p:nvSpPr>
          <p:spPr bwMode="auto">
            <a:xfrm>
              <a:off x="2860"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3" name="Freeform 125"/>
            <p:cNvSpPr>
              <a:spLocks/>
            </p:cNvSpPr>
            <p:nvPr/>
          </p:nvSpPr>
          <p:spPr bwMode="auto">
            <a:xfrm>
              <a:off x="2890"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4" name="Freeform 126"/>
            <p:cNvSpPr>
              <a:spLocks/>
            </p:cNvSpPr>
            <p:nvPr/>
          </p:nvSpPr>
          <p:spPr bwMode="auto">
            <a:xfrm>
              <a:off x="2919"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5" name="Freeform 127"/>
            <p:cNvSpPr>
              <a:spLocks/>
            </p:cNvSpPr>
            <p:nvPr/>
          </p:nvSpPr>
          <p:spPr bwMode="auto">
            <a:xfrm>
              <a:off x="2948"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6" name="Freeform 128"/>
            <p:cNvSpPr>
              <a:spLocks/>
            </p:cNvSpPr>
            <p:nvPr/>
          </p:nvSpPr>
          <p:spPr bwMode="auto">
            <a:xfrm>
              <a:off x="2977"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7" name="Freeform 129"/>
            <p:cNvSpPr>
              <a:spLocks/>
            </p:cNvSpPr>
            <p:nvPr/>
          </p:nvSpPr>
          <p:spPr bwMode="auto">
            <a:xfrm>
              <a:off x="3006"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8" name="Freeform 130"/>
            <p:cNvSpPr>
              <a:spLocks/>
            </p:cNvSpPr>
            <p:nvPr/>
          </p:nvSpPr>
          <p:spPr bwMode="auto">
            <a:xfrm>
              <a:off x="3035" y="5493"/>
              <a:ext cx="15"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28" y="42"/>
                  </a:lnTo>
                  <a:lnTo>
                    <a:pt x="62" y="23"/>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9" name="Freeform 131"/>
            <p:cNvSpPr>
              <a:spLocks/>
            </p:cNvSpPr>
            <p:nvPr/>
          </p:nvSpPr>
          <p:spPr bwMode="auto">
            <a:xfrm>
              <a:off x="3065"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0" name="Freeform 132"/>
            <p:cNvSpPr>
              <a:spLocks/>
            </p:cNvSpPr>
            <p:nvPr/>
          </p:nvSpPr>
          <p:spPr bwMode="auto">
            <a:xfrm>
              <a:off x="3094"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1" name="Freeform 133"/>
            <p:cNvSpPr>
              <a:spLocks/>
            </p:cNvSpPr>
            <p:nvPr/>
          </p:nvSpPr>
          <p:spPr bwMode="auto">
            <a:xfrm>
              <a:off x="3123"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2" name="Freeform 134"/>
            <p:cNvSpPr>
              <a:spLocks/>
            </p:cNvSpPr>
            <p:nvPr/>
          </p:nvSpPr>
          <p:spPr bwMode="auto">
            <a:xfrm>
              <a:off x="3152"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3" name="Freeform 135"/>
            <p:cNvSpPr>
              <a:spLocks/>
            </p:cNvSpPr>
            <p:nvPr/>
          </p:nvSpPr>
          <p:spPr bwMode="auto">
            <a:xfrm>
              <a:off x="3181"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4" name="Freeform 136"/>
            <p:cNvSpPr>
              <a:spLocks/>
            </p:cNvSpPr>
            <p:nvPr/>
          </p:nvSpPr>
          <p:spPr bwMode="auto">
            <a:xfrm>
              <a:off x="3210"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5" name="Freeform 137"/>
            <p:cNvSpPr>
              <a:spLocks/>
            </p:cNvSpPr>
            <p:nvPr/>
          </p:nvSpPr>
          <p:spPr bwMode="auto">
            <a:xfrm>
              <a:off x="3239" y="5493"/>
              <a:ext cx="16" cy="14"/>
            </a:xfrm>
            <a:custGeom>
              <a:avLst/>
              <a:gdLst>
                <a:gd name="T0" fmla="*/ 0 w 64"/>
                <a:gd name="T1" fmla="*/ 0 h 42"/>
                <a:gd name="T2" fmla="*/ 0 w 64"/>
                <a:gd name="T3" fmla="*/ 0 h 42"/>
                <a:gd name="T4" fmla="*/ 0 w 64"/>
                <a:gd name="T5" fmla="*/ 0 h 42"/>
                <a:gd name="T6" fmla="*/ 0 w 64"/>
                <a:gd name="T7" fmla="*/ 0 h 42"/>
                <a:gd name="T8" fmla="*/ 0 w 64"/>
                <a:gd name="T9" fmla="*/ 0 h 42"/>
                <a:gd name="T10" fmla="*/ 0 w 64"/>
                <a:gd name="T11" fmla="*/ 0 h 42"/>
                <a:gd name="T12" fmla="*/ 0 60000 65536"/>
                <a:gd name="T13" fmla="*/ 0 60000 65536"/>
                <a:gd name="T14" fmla="*/ 0 60000 65536"/>
                <a:gd name="T15" fmla="*/ 0 60000 65536"/>
                <a:gd name="T16" fmla="*/ 0 60000 65536"/>
                <a:gd name="T17" fmla="*/ 0 60000 65536"/>
                <a:gd name="T18" fmla="*/ 0 w 64"/>
                <a:gd name="T19" fmla="*/ 0 h 42"/>
                <a:gd name="T20" fmla="*/ 64 w 6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4" h="42">
                  <a:moveTo>
                    <a:pt x="64" y="0"/>
                  </a:moveTo>
                  <a:lnTo>
                    <a:pt x="0" y="0"/>
                  </a:lnTo>
                  <a:lnTo>
                    <a:pt x="0" y="42"/>
                  </a:lnTo>
                  <a:lnTo>
                    <a:pt x="35" y="42"/>
                  </a:lnTo>
                  <a:lnTo>
                    <a:pt x="64" y="2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6" name="Freeform 138"/>
            <p:cNvSpPr>
              <a:spLocks/>
            </p:cNvSpPr>
            <p:nvPr/>
          </p:nvSpPr>
          <p:spPr bwMode="auto">
            <a:xfrm>
              <a:off x="3270"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7" name="Freeform 139"/>
            <p:cNvSpPr>
              <a:spLocks/>
            </p:cNvSpPr>
            <p:nvPr/>
          </p:nvSpPr>
          <p:spPr bwMode="auto">
            <a:xfrm>
              <a:off x="3299"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8" name="Freeform 140"/>
            <p:cNvSpPr>
              <a:spLocks/>
            </p:cNvSpPr>
            <p:nvPr/>
          </p:nvSpPr>
          <p:spPr bwMode="auto">
            <a:xfrm>
              <a:off x="3328"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9" name="Freeform 141"/>
            <p:cNvSpPr>
              <a:spLocks/>
            </p:cNvSpPr>
            <p:nvPr/>
          </p:nvSpPr>
          <p:spPr bwMode="auto">
            <a:xfrm>
              <a:off x="3357"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0" name="Freeform 142"/>
            <p:cNvSpPr>
              <a:spLocks/>
            </p:cNvSpPr>
            <p:nvPr/>
          </p:nvSpPr>
          <p:spPr bwMode="auto">
            <a:xfrm>
              <a:off x="3386"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1" name="Freeform 143"/>
            <p:cNvSpPr>
              <a:spLocks/>
            </p:cNvSpPr>
            <p:nvPr/>
          </p:nvSpPr>
          <p:spPr bwMode="auto">
            <a:xfrm>
              <a:off x="3415"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2" name="Freeform 144"/>
            <p:cNvSpPr>
              <a:spLocks/>
            </p:cNvSpPr>
            <p:nvPr/>
          </p:nvSpPr>
          <p:spPr bwMode="auto">
            <a:xfrm>
              <a:off x="3445"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3" name="Freeform 145"/>
            <p:cNvSpPr>
              <a:spLocks/>
            </p:cNvSpPr>
            <p:nvPr/>
          </p:nvSpPr>
          <p:spPr bwMode="auto">
            <a:xfrm>
              <a:off x="3474"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4" name="Freeform 146"/>
            <p:cNvSpPr>
              <a:spLocks/>
            </p:cNvSpPr>
            <p:nvPr/>
          </p:nvSpPr>
          <p:spPr bwMode="auto">
            <a:xfrm>
              <a:off x="3503"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5" name="Freeform 147"/>
            <p:cNvSpPr>
              <a:spLocks/>
            </p:cNvSpPr>
            <p:nvPr/>
          </p:nvSpPr>
          <p:spPr bwMode="auto">
            <a:xfrm>
              <a:off x="3532"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6" name="Freeform 148"/>
            <p:cNvSpPr>
              <a:spLocks/>
            </p:cNvSpPr>
            <p:nvPr/>
          </p:nvSpPr>
          <p:spPr bwMode="auto">
            <a:xfrm>
              <a:off x="3561"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7" name="Freeform 149"/>
            <p:cNvSpPr>
              <a:spLocks/>
            </p:cNvSpPr>
            <p:nvPr/>
          </p:nvSpPr>
          <p:spPr bwMode="auto">
            <a:xfrm>
              <a:off x="3590"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8" name="Freeform 150"/>
            <p:cNvSpPr>
              <a:spLocks/>
            </p:cNvSpPr>
            <p:nvPr/>
          </p:nvSpPr>
          <p:spPr bwMode="auto">
            <a:xfrm>
              <a:off x="3619" y="5493"/>
              <a:ext cx="16" cy="14"/>
            </a:xfrm>
            <a:custGeom>
              <a:avLst/>
              <a:gdLst>
                <a:gd name="T0" fmla="*/ 0 w 64"/>
                <a:gd name="T1" fmla="*/ 0 h 42"/>
                <a:gd name="T2" fmla="*/ 0 w 64"/>
                <a:gd name="T3" fmla="*/ 0 h 42"/>
                <a:gd name="T4" fmla="*/ 0 w 64"/>
                <a:gd name="T5" fmla="*/ 0 h 42"/>
                <a:gd name="T6" fmla="*/ 0 w 64"/>
                <a:gd name="T7" fmla="*/ 0 h 42"/>
                <a:gd name="T8" fmla="*/ 0 w 64"/>
                <a:gd name="T9" fmla="*/ 0 h 42"/>
                <a:gd name="T10" fmla="*/ 0 w 64"/>
                <a:gd name="T11" fmla="*/ 0 h 42"/>
                <a:gd name="T12" fmla="*/ 0 60000 65536"/>
                <a:gd name="T13" fmla="*/ 0 60000 65536"/>
                <a:gd name="T14" fmla="*/ 0 60000 65536"/>
                <a:gd name="T15" fmla="*/ 0 60000 65536"/>
                <a:gd name="T16" fmla="*/ 0 60000 65536"/>
                <a:gd name="T17" fmla="*/ 0 60000 65536"/>
                <a:gd name="T18" fmla="*/ 0 w 64"/>
                <a:gd name="T19" fmla="*/ 0 h 42"/>
                <a:gd name="T20" fmla="*/ 64 w 6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4" h="42">
                  <a:moveTo>
                    <a:pt x="64" y="0"/>
                  </a:moveTo>
                  <a:lnTo>
                    <a:pt x="0" y="0"/>
                  </a:lnTo>
                  <a:lnTo>
                    <a:pt x="0" y="42"/>
                  </a:lnTo>
                  <a:lnTo>
                    <a:pt x="29" y="42"/>
                  </a:lnTo>
                  <a:lnTo>
                    <a:pt x="64" y="2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9" name="Freeform 151"/>
            <p:cNvSpPr>
              <a:spLocks/>
            </p:cNvSpPr>
            <p:nvPr/>
          </p:nvSpPr>
          <p:spPr bwMode="auto">
            <a:xfrm>
              <a:off x="3650"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0" name="Freeform 152"/>
            <p:cNvSpPr>
              <a:spLocks/>
            </p:cNvSpPr>
            <p:nvPr/>
          </p:nvSpPr>
          <p:spPr bwMode="auto">
            <a:xfrm>
              <a:off x="3679"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1" name="Freeform 153"/>
            <p:cNvSpPr>
              <a:spLocks/>
            </p:cNvSpPr>
            <p:nvPr/>
          </p:nvSpPr>
          <p:spPr bwMode="auto">
            <a:xfrm>
              <a:off x="3708"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2" name="Freeform 154"/>
            <p:cNvSpPr>
              <a:spLocks/>
            </p:cNvSpPr>
            <p:nvPr/>
          </p:nvSpPr>
          <p:spPr bwMode="auto">
            <a:xfrm>
              <a:off x="3737"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3" name="Freeform 155"/>
            <p:cNvSpPr>
              <a:spLocks/>
            </p:cNvSpPr>
            <p:nvPr/>
          </p:nvSpPr>
          <p:spPr bwMode="auto">
            <a:xfrm>
              <a:off x="3766"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4" name="Freeform 156"/>
            <p:cNvSpPr>
              <a:spLocks/>
            </p:cNvSpPr>
            <p:nvPr/>
          </p:nvSpPr>
          <p:spPr bwMode="auto">
            <a:xfrm>
              <a:off x="3795"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5" name="Freeform 157"/>
            <p:cNvSpPr>
              <a:spLocks/>
            </p:cNvSpPr>
            <p:nvPr/>
          </p:nvSpPr>
          <p:spPr bwMode="auto">
            <a:xfrm>
              <a:off x="3824" y="549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4" y="42"/>
                  </a:lnTo>
                  <a:lnTo>
                    <a:pt x="62" y="23"/>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6" name="Freeform 158"/>
            <p:cNvSpPr>
              <a:spLocks/>
            </p:cNvSpPr>
            <p:nvPr/>
          </p:nvSpPr>
          <p:spPr bwMode="auto">
            <a:xfrm>
              <a:off x="3854"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7" name="Freeform 159"/>
            <p:cNvSpPr>
              <a:spLocks/>
            </p:cNvSpPr>
            <p:nvPr/>
          </p:nvSpPr>
          <p:spPr bwMode="auto">
            <a:xfrm>
              <a:off x="3883"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8" name="Freeform 160"/>
            <p:cNvSpPr>
              <a:spLocks/>
            </p:cNvSpPr>
            <p:nvPr/>
          </p:nvSpPr>
          <p:spPr bwMode="auto">
            <a:xfrm>
              <a:off x="3912"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9" name="Freeform 161"/>
            <p:cNvSpPr>
              <a:spLocks/>
            </p:cNvSpPr>
            <p:nvPr/>
          </p:nvSpPr>
          <p:spPr bwMode="auto">
            <a:xfrm>
              <a:off x="3941"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0" name="Freeform 162"/>
            <p:cNvSpPr>
              <a:spLocks/>
            </p:cNvSpPr>
            <p:nvPr/>
          </p:nvSpPr>
          <p:spPr bwMode="auto">
            <a:xfrm>
              <a:off x="3970"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1" name="Freeform 163"/>
            <p:cNvSpPr>
              <a:spLocks/>
            </p:cNvSpPr>
            <p:nvPr/>
          </p:nvSpPr>
          <p:spPr bwMode="auto">
            <a:xfrm>
              <a:off x="3999"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2" name="Freeform 164"/>
            <p:cNvSpPr>
              <a:spLocks/>
            </p:cNvSpPr>
            <p:nvPr/>
          </p:nvSpPr>
          <p:spPr bwMode="auto">
            <a:xfrm>
              <a:off x="4030"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3" name="Freeform 165"/>
            <p:cNvSpPr>
              <a:spLocks/>
            </p:cNvSpPr>
            <p:nvPr/>
          </p:nvSpPr>
          <p:spPr bwMode="auto">
            <a:xfrm>
              <a:off x="4059"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4" name="Freeform 166"/>
            <p:cNvSpPr>
              <a:spLocks/>
            </p:cNvSpPr>
            <p:nvPr/>
          </p:nvSpPr>
          <p:spPr bwMode="auto">
            <a:xfrm>
              <a:off x="4088"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5" name="Freeform 167"/>
            <p:cNvSpPr>
              <a:spLocks/>
            </p:cNvSpPr>
            <p:nvPr/>
          </p:nvSpPr>
          <p:spPr bwMode="auto">
            <a:xfrm>
              <a:off x="4117"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6" name="Freeform 168"/>
            <p:cNvSpPr>
              <a:spLocks/>
            </p:cNvSpPr>
            <p:nvPr/>
          </p:nvSpPr>
          <p:spPr bwMode="auto">
            <a:xfrm>
              <a:off x="4146"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7" name="Freeform 169"/>
            <p:cNvSpPr>
              <a:spLocks/>
            </p:cNvSpPr>
            <p:nvPr/>
          </p:nvSpPr>
          <p:spPr bwMode="auto">
            <a:xfrm>
              <a:off x="4175"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8" name="Freeform 170"/>
            <p:cNvSpPr>
              <a:spLocks/>
            </p:cNvSpPr>
            <p:nvPr/>
          </p:nvSpPr>
          <p:spPr bwMode="auto">
            <a:xfrm>
              <a:off x="4204"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9" name="Freeform 171"/>
            <p:cNvSpPr>
              <a:spLocks/>
            </p:cNvSpPr>
            <p:nvPr/>
          </p:nvSpPr>
          <p:spPr bwMode="auto">
            <a:xfrm>
              <a:off x="4234"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0" name="Freeform 172"/>
            <p:cNvSpPr>
              <a:spLocks/>
            </p:cNvSpPr>
            <p:nvPr/>
          </p:nvSpPr>
          <p:spPr bwMode="auto">
            <a:xfrm>
              <a:off x="4263"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1" name="Freeform 173"/>
            <p:cNvSpPr>
              <a:spLocks/>
            </p:cNvSpPr>
            <p:nvPr/>
          </p:nvSpPr>
          <p:spPr bwMode="auto">
            <a:xfrm>
              <a:off x="4292"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2" name="Freeform 174"/>
            <p:cNvSpPr>
              <a:spLocks/>
            </p:cNvSpPr>
            <p:nvPr/>
          </p:nvSpPr>
          <p:spPr bwMode="auto">
            <a:xfrm>
              <a:off x="4321"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3" name="Freeform 175"/>
            <p:cNvSpPr>
              <a:spLocks/>
            </p:cNvSpPr>
            <p:nvPr/>
          </p:nvSpPr>
          <p:spPr bwMode="auto">
            <a:xfrm>
              <a:off x="4350"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4" name="Freeform 176"/>
            <p:cNvSpPr>
              <a:spLocks/>
            </p:cNvSpPr>
            <p:nvPr/>
          </p:nvSpPr>
          <p:spPr bwMode="auto">
            <a:xfrm>
              <a:off x="4379"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5" name="Freeform 177"/>
            <p:cNvSpPr>
              <a:spLocks/>
            </p:cNvSpPr>
            <p:nvPr/>
          </p:nvSpPr>
          <p:spPr bwMode="auto">
            <a:xfrm>
              <a:off x="4408" y="549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3" y="42"/>
                  </a:lnTo>
                  <a:lnTo>
                    <a:pt x="62" y="23"/>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6" name="Freeform 178"/>
            <p:cNvSpPr>
              <a:spLocks/>
            </p:cNvSpPr>
            <p:nvPr/>
          </p:nvSpPr>
          <p:spPr bwMode="auto">
            <a:xfrm>
              <a:off x="4439"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7" name="Freeform 179"/>
            <p:cNvSpPr>
              <a:spLocks/>
            </p:cNvSpPr>
            <p:nvPr/>
          </p:nvSpPr>
          <p:spPr bwMode="auto">
            <a:xfrm>
              <a:off x="4468"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8" name="Freeform 180"/>
            <p:cNvSpPr>
              <a:spLocks/>
            </p:cNvSpPr>
            <p:nvPr/>
          </p:nvSpPr>
          <p:spPr bwMode="auto">
            <a:xfrm>
              <a:off x="4497"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9" name="Freeform 181"/>
            <p:cNvSpPr>
              <a:spLocks/>
            </p:cNvSpPr>
            <p:nvPr/>
          </p:nvSpPr>
          <p:spPr bwMode="auto">
            <a:xfrm>
              <a:off x="4526"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0" name="Freeform 182"/>
            <p:cNvSpPr>
              <a:spLocks/>
            </p:cNvSpPr>
            <p:nvPr/>
          </p:nvSpPr>
          <p:spPr bwMode="auto">
            <a:xfrm>
              <a:off x="4555"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1" name="Freeform 183"/>
            <p:cNvSpPr>
              <a:spLocks/>
            </p:cNvSpPr>
            <p:nvPr/>
          </p:nvSpPr>
          <p:spPr bwMode="auto">
            <a:xfrm>
              <a:off x="4584"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2" name="Freeform 184"/>
            <p:cNvSpPr>
              <a:spLocks/>
            </p:cNvSpPr>
            <p:nvPr/>
          </p:nvSpPr>
          <p:spPr bwMode="auto">
            <a:xfrm>
              <a:off x="4614"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3" name="Freeform 185"/>
            <p:cNvSpPr>
              <a:spLocks/>
            </p:cNvSpPr>
            <p:nvPr/>
          </p:nvSpPr>
          <p:spPr bwMode="auto">
            <a:xfrm>
              <a:off x="4643"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4" name="Freeform 186"/>
            <p:cNvSpPr>
              <a:spLocks/>
            </p:cNvSpPr>
            <p:nvPr/>
          </p:nvSpPr>
          <p:spPr bwMode="auto">
            <a:xfrm>
              <a:off x="4672"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5" name="Freeform 187"/>
            <p:cNvSpPr>
              <a:spLocks/>
            </p:cNvSpPr>
            <p:nvPr/>
          </p:nvSpPr>
          <p:spPr bwMode="auto">
            <a:xfrm>
              <a:off x="4701"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23"/>
                  </a:moveTo>
                  <a:lnTo>
                    <a:pt x="59" y="0"/>
                  </a:lnTo>
                  <a:lnTo>
                    <a:pt x="0" y="0"/>
                  </a:lnTo>
                  <a:lnTo>
                    <a:pt x="0" y="42"/>
                  </a:lnTo>
                  <a:lnTo>
                    <a:pt x="30" y="42"/>
                  </a:lnTo>
                  <a:lnTo>
                    <a:pt x="5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6" name="Freeform 188"/>
            <p:cNvSpPr>
              <a:spLocks/>
            </p:cNvSpPr>
            <p:nvPr/>
          </p:nvSpPr>
          <p:spPr bwMode="auto">
            <a:xfrm>
              <a:off x="4730"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7" name="Freeform 189"/>
            <p:cNvSpPr>
              <a:spLocks/>
            </p:cNvSpPr>
            <p:nvPr/>
          </p:nvSpPr>
          <p:spPr bwMode="auto">
            <a:xfrm>
              <a:off x="4759"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8" name="Freeform 190"/>
            <p:cNvSpPr>
              <a:spLocks/>
            </p:cNvSpPr>
            <p:nvPr/>
          </p:nvSpPr>
          <p:spPr bwMode="auto">
            <a:xfrm>
              <a:off x="4788"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9" name="Freeform 191"/>
            <p:cNvSpPr>
              <a:spLocks/>
            </p:cNvSpPr>
            <p:nvPr/>
          </p:nvSpPr>
          <p:spPr bwMode="auto">
            <a:xfrm>
              <a:off x="4819"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0" name="Freeform 192"/>
            <p:cNvSpPr>
              <a:spLocks/>
            </p:cNvSpPr>
            <p:nvPr/>
          </p:nvSpPr>
          <p:spPr bwMode="auto">
            <a:xfrm>
              <a:off x="4848"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1" name="Freeform 193"/>
            <p:cNvSpPr>
              <a:spLocks/>
            </p:cNvSpPr>
            <p:nvPr/>
          </p:nvSpPr>
          <p:spPr bwMode="auto">
            <a:xfrm>
              <a:off x="4877"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2" name="Freeform 194"/>
            <p:cNvSpPr>
              <a:spLocks/>
            </p:cNvSpPr>
            <p:nvPr/>
          </p:nvSpPr>
          <p:spPr bwMode="auto">
            <a:xfrm>
              <a:off x="4906"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3" name="Freeform 195"/>
            <p:cNvSpPr>
              <a:spLocks/>
            </p:cNvSpPr>
            <p:nvPr/>
          </p:nvSpPr>
          <p:spPr bwMode="auto">
            <a:xfrm>
              <a:off x="4935"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4" name="Freeform 196"/>
            <p:cNvSpPr>
              <a:spLocks/>
            </p:cNvSpPr>
            <p:nvPr/>
          </p:nvSpPr>
          <p:spPr bwMode="auto">
            <a:xfrm>
              <a:off x="4964"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5" name="Freeform 197"/>
            <p:cNvSpPr>
              <a:spLocks/>
            </p:cNvSpPr>
            <p:nvPr/>
          </p:nvSpPr>
          <p:spPr bwMode="auto">
            <a:xfrm>
              <a:off x="4993" y="5493"/>
              <a:ext cx="15"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29" y="42"/>
                  </a:lnTo>
                  <a:lnTo>
                    <a:pt x="63" y="23"/>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6" name="Freeform 198"/>
            <p:cNvSpPr>
              <a:spLocks/>
            </p:cNvSpPr>
            <p:nvPr/>
          </p:nvSpPr>
          <p:spPr bwMode="auto">
            <a:xfrm>
              <a:off x="5023"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7" name="Freeform 199"/>
            <p:cNvSpPr>
              <a:spLocks/>
            </p:cNvSpPr>
            <p:nvPr/>
          </p:nvSpPr>
          <p:spPr bwMode="auto">
            <a:xfrm>
              <a:off x="5052"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8" name="Freeform 200"/>
            <p:cNvSpPr>
              <a:spLocks/>
            </p:cNvSpPr>
            <p:nvPr/>
          </p:nvSpPr>
          <p:spPr bwMode="auto">
            <a:xfrm>
              <a:off x="5081"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9" name="Freeform 201"/>
            <p:cNvSpPr>
              <a:spLocks/>
            </p:cNvSpPr>
            <p:nvPr/>
          </p:nvSpPr>
          <p:spPr bwMode="auto">
            <a:xfrm>
              <a:off x="5110"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0" name="Freeform 202"/>
            <p:cNvSpPr>
              <a:spLocks/>
            </p:cNvSpPr>
            <p:nvPr/>
          </p:nvSpPr>
          <p:spPr bwMode="auto">
            <a:xfrm>
              <a:off x="5139"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1" name="Freeform 203"/>
            <p:cNvSpPr>
              <a:spLocks/>
            </p:cNvSpPr>
            <p:nvPr/>
          </p:nvSpPr>
          <p:spPr bwMode="auto">
            <a:xfrm>
              <a:off x="5168"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2" name="Freeform 204"/>
            <p:cNvSpPr>
              <a:spLocks/>
            </p:cNvSpPr>
            <p:nvPr/>
          </p:nvSpPr>
          <p:spPr bwMode="auto">
            <a:xfrm>
              <a:off x="5197" y="5493"/>
              <a:ext cx="16"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35" y="42"/>
                  </a:lnTo>
                  <a:lnTo>
                    <a:pt x="63" y="23"/>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3973" name="Group 205"/>
          <p:cNvGrpSpPr>
            <a:grpSpLocks/>
          </p:cNvGrpSpPr>
          <p:nvPr/>
        </p:nvGrpSpPr>
        <p:grpSpPr bwMode="auto">
          <a:xfrm>
            <a:off x="1916151" y="3143599"/>
            <a:ext cx="4232275" cy="1314450"/>
            <a:chOff x="1779" y="3803"/>
            <a:chExt cx="4924" cy="1704"/>
          </a:xfrm>
        </p:grpSpPr>
        <p:sp>
          <p:nvSpPr>
            <p:cNvPr id="84003" name="Freeform 206"/>
            <p:cNvSpPr>
              <a:spLocks/>
            </p:cNvSpPr>
            <p:nvPr/>
          </p:nvSpPr>
          <p:spPr bwMode="auto">
            <a:xfrm>
              <a:off x="5227"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4" name="Freeform 207"/>
            <p:cNvSpPr>
              <a:spLocks/>
            </p:cNvSpPr>
            <p:nvPr/>
          </p:nvSpPr>
          <p:spPr bwMode="auto">
            <a:xfrm>
              <a:off x="5256"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5" name="Freeform 208"/>
            <p:cNvSpPr>
              <a:spLocks/>
            </p:cNvSpPr>
            <p:nvPr/>
          </p:nvSpPr>
          <p:spPr bwMode="auto">
            <a:xfrm>
              <a:off x="5286"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6" name="Freeform 209"/>
            <p:cNvSpPr>
              <a:spLocks/>
            </p:cNvSpPr>
            <p:nvPr/>
          </p:nvSpPr>
          <p:spPr bwMode="auto">
            <a:xfrm>
              <a:off x="5315"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7" name="Freeform 210"/>
            <p:cNvSpPr>
              <a:spLocks/>
            </p:cNvSpPr>
            <p:nvPr/>
          </p:nvSpPr>
          <p:spPr bwMode="auto">
            <a:xfrm>
              <a:off x="5344"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8" name="Freeform 211"/>
            <p:cNvSpPr>
              <a:spLocks/>
            </p:cNvSpPr>
            <p:nvPr/>
          </p:nvSpPr>
          <p:spPr bwMode="auto">
            <a:xfrm>
              <a:off x="5373"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9" name="Freeform 212"/>
            <p:cNvSpPr>
              <a:spLocks/>
            </p:cNvSpPr>
            <p:nvPr/>
          </p:nvSpPr>
          <p:spPr bwMode="auto">
            <a:xfrm>
              <a:off x="5403"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0" name="Freeform 213"/>
            <p:cNvSpPr>
              <a:spLocks/>
            </p:cNvSpPr>
            <p:nvPr/>
          </p:nvSpPr>
          <p:spPr bwMode="auto">
            <a:xfrm>
              <a:off x="5432"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1" name="Freeform 214"/>
            <p:cNvSpPr>
              <a:spLocks/>
            </p:cNvSpPr>
            <p:nvPr/>
          </p:nvSpPr>
          <p:spPr bwMode="auto">
            <a:xfrm>
              <a:off x="5461"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2" name="Freeform 215"/>
            <p:cNvSpPr>
              <a:spLocks/>
            </p:cNvSpPr>
            <p:nvPr/>
          </p:nvSpPr>
          <p:spPr bwMode="auto">
            <a:xfrm>
              <a:off x="5490"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3" name="Freeform 216"/>
            <p:cNvSpPr>
              <a:spLocks/>
            </p:cNvSpPr>
            <p:nvPr/>
          </p:nvSpPr>
          <p:spPr bwMode="auto">
            <a:xfrm>
              <a:off x="5519"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4" name="Freeform 217"/>
            <p:cNvSpPr>
              <a:spLocks/>
            </p:cNvSpPr>
            <p:nvPr/>
          </p:nvSpPr>
          <p:spPr bwMode="auto">
            <a:xfrm>
              <a:off x="5548"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5" name="Freeform 218"/>
            <p:cNvSpPr>
              <a:spLocks/>
            </p:cNvSpPr>
            <p:nvPr/>
          </p:nvSpPr>
          <p:spPr bwMode="auto">
            <a:xfrm>
              <a:off x="5577" y="5493"/>
              <a:ext cx="16" cy="14"/>
            </a:xfrm>
            <a:custGeom>
              <a:avLst/>
              <a:gdLst>
                <a:gd name="T0" fmla="*/ 0 w 64"/>
                <a:gd name="T1" fmla="*/ 0 h 42"/>
                <a:gd name="T2" fmla="*/ 0 w 64"/>
                <a:gd name="T3" fmla="*/ 0 h 42"/>
                <a:gd name="T4" fmla="*/ 0 w 64"/>
                <a:gd name="T5" fmla="*/ 0 h 42"/>
                <a:gd name="T6" fmla="*/ 0 w 64"/>
                <a:gd name="T7" fmla="*/ 0 h 42"/>
                <a:gd name="T8" fmla="*/ 0 w 64"/>
                <a:gd name="T9" fmla="*/ 0 h 42"/>
                <a:gd name="T10" fmla="*/ 0 w 64"/>
                <a:gd name="T11" fmla="*/ 0 h 42"/>
                <a:gd name="T12" fmla="*/ 0 60000 65536"/>
                <a:gd name="T13" fmla="*/ 0 60000 65536"/>
                <a:gd name="T14" fmla="*/ 0 60000 65536"/>
                <a:gd name="T15" fmla="*/ 0 60000 65536"/>
                <a:gd name="T16" fmla="*/ 0 60000 65536"/>
                <a:gd name="T17" fmla="*/ 0 60000 65536"/>
                <a:gd name="T18" fmla="*/ 0 w 64"/>
                <a:gd name="T19" fmla="*/ 0 h 42"/>
                <a:gd name="T20" fmla="*/ 64 w 6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4" h="42">
                  <a:moveTo>
                    <a:pt x="64" y="0"/>
                  </a:moveTo>
                  <a:lnTo>
                    <a:pt x="0" y="0"/>
                  </a:lnTo>
                  <a:lnTo>
                    <a:pt x="0" y="42"/>
                  </a:lnTo>
                  <a:lnTo>
                    <a:pt x="30" y="42"/>
                  </a:lnTo>
                  <a:lnTo>
                    <a:pt x="64" y="2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6" name="Freeform 219"/>
            <p:cNvSpPr>
              <a:spLocks/>
            </p:cNvSpPr>
            <p:nvPr/>
          </p:nvSpPr>
          <p:spPr bwMode="auto">
            <a:xfrm>
              <a:off x="5608"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7" name="Freeform 220"/>
            <p:cNvSpPr>
              <a:spLocks/>
            </p:cNvSpPr>
            <p:nvPr/>
          </p:nvSpPr>
          <p:spPr bwMode="auto">
            <a:xfrm>
              <a:off x="5637"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8" name="Freeform 221"/>
            <p:cNvSpPr>
              <a:spLocks/>
            </p:cNvSpPr>
            <p:nvPr/>
          </p:nvSpPr>
          <p:spPr bwMode="auto">
            <a:xfrm>
              <a:off x="5666"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9" name="Freeform 222"/>
            <p:cNvSpPr>
              <a:spLocks/>
            </p:cNvSpPr>
            <p:nvPr/>
          </p:nvSpPr>
          <p:spPr bwMode="auto">
            <a:xfrm>
              <a:off x="5695"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0" name="Freeform 223"/>
            <p:cNvSpPr>
              <a:spLocks/>
            </p:cNvSpPr>
            <p:nvPr/>
          </p:nvSpPr>
          <p:spPr bwMode="auto">
            <a:xfrm>
              <a:off x="5724"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1" name="Freeform 224"/>
            <p:cNvSpPr>
              <a:spLocks/>
            </p:cNvSpPr>
            <p:nvPr/>
          </p:nvSpPr>
          <p:spPr bwMode="auto">
            <a:xfrm>
              <a:off x="5753"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2" name="Freeform 225"/>
            <p:cNvSpPr>
              <a:spLocks/>
            </p:cNvSpPr>
            <p:nvPr/>
          </p:nvSpPr>
          <p:spPr bwMode="auto">
            <a:xfrm>
              <a:off x="5782" y="549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3" y="42"/>
                  </a:lnTo>
                  <a:lnTo>
                    <a:pt x="62" y="23"/>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3" name="Freeform 226"/>
            <p:cNvSpPr>
              <a:spLocks/>
            </p:cNvSpPr>
            <p:nvPr/>
          </p:nvSpPr>
          <p:spPr bwMode="auto">
            <a:xfrm>
              <a:off x="5812"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4" name="Freeform 227"/>
            <p:cNvSpPr>
              <a:spLocks/>
            </p:cNvSpPr>
            <p:nvPr/>
          </p:nvSpPr>
          <p:spPr bwMode="auto">
            <a:xfrm>
              <a:off x="5841"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5" name="Freeform 228"/>
            <p:cNvSpPr>
              <a:spLocks/>
            </p:cNvSpPr>
            <p:nvPr/>
          </p:nvSpPr>
          <p:spPr bwMode="auto">
            <a:xfrm>
              <a:off x="5870"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6" name="Freeform 229"/>
            <p:cNvSpPr>
              <a:spLocks/>
            </p:cNvSpPr>
            <p:nvPr/>
          </p:nvSpPr>
          <p:spPr bwMode="auto">
            <a:xfrm>
              <a:off x="5899" y="549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7" name="Freeform 230"/>
            <p:cNvSpPr>
              <a:spLocks/>
            </p:cNvSpPr>
            <p:nvPr/>
          </p:nvSpPr>
          <p:spPr bwMode="auto">
            <a:xfrm>
              <a:off x="5928"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8" name="Freeform 231"/>
            <p:cNvSpPr>
              <a:spLocks/>
            </p:cNvSpPr>
            <p:nvPr/>
          </p:nvSpPr>
          <p:spPr bwMode="auto">
            <a:xfrm>
              <a:off x="5957"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9" name="Freeform 232"/>
            <p:cNvSpPr>
              <a:spLocks/>
            </p:cNvSpPr>
            <p:nvPr/>
          </p:nvSpPr>
          <p:spPr bwMode="auto">
            <a:xfrm>
              <a:off x="5988"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0" name="Freeform 233"/>
            <p:cNvSpPr>
              <a:spLocks/>
            </p:cNvSpPr>
            <p:nvPr/>
          </p:nvSpPr>
          <p:spPr bwMode="auto">
            <a:xfrm>
              <a:off x="6017"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1" name="Freeform 234"/>
            <p:cNvSpPr>
              <a:spLocks/>
            </p:cNvSpPr>
            <p:nvPr/>
          </p:nvSpPr>
          <p:spPr bwMode="auto">
            <a:xfrm>
              <a:off x="6046"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2" name="Freeform 235"/>
            <p:cNvSpPr>
              <a:spLocks/>
            </p:cNvSpPr>
            <p:nvPr/>
          </p:nvSpPr>
          <p:spPr bwMode="auto">
            <a:xfrm>
              <a:off x="6075"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3" name="Freeform 236"/>
            <p:cNvSpPr>
              <a:spLocks/>
            </p:cNvSpPr>
            <p:nvPr/>
          </p:nvSpPr>
          <p:spPr bwMode="auto">
            <a:xfrm>
              <a:off x="6104"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4" name="Freeform 237"/>
            <p:cNvSpPr>
              <a:spLocks/>
            </p:cNvSpPr>
            <p:nvPr/>
          </p:nvSpPr>
          <p:spPr bwMode="auto">
            <a:xfrm>
              <a:off x="6133"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5" name="Freeform 238"/>
            <p:cNvSpPr>
              <a:spLocks/>
            </p:cNvSpPr>
            <p:nvPr/>
          </p:nvSpPr>
          <p:spPr bwMode="auto">
            <a:xfrm>
              <a:off x="6162"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6" name="Freeform 239"/>
            <p:cNvSpPr>
              <a:spLocks/>
            </p:cNvSpPr>
            <p:nvPr/>
          </p:nvSpPr>
          <p:spPr bwMode="auto">
            <a:xfrm>
              <a:off x="6192"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7" name="Freeform 240"/>
            <p:cNvSpPr>
              <a:spLocks/>
            </p:cNvSpPr>
            <p:nvPr/>
          </p:nvSpPr>
          <p:spPr bwMode="auto">
            <a:xfrm>
              <a:off x="6221"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8" name="Freeform 241"/>
            <p:cNvSpPr>
              <a:spLocks/>
            </p:cNvSpPr>
            <p:nvPr/>
          </p:nvSpPr>
          <p:spPr bwMode="auto">
            <a:xfrm>
              <a:off x="6250"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9" name="Freeform 242"/>
            <p:cNvSpPr>
              <a:spLocks/>
            </p:cNvSpPr>
            <p:nvPr/>
          </p:nvSpPr>
          <p:spPr bwMode="auto">
            <a:xfrm>
              <a:off x="6279"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0" name="Freeform 243"/>
            <p:cNvSpPr>
              <a:spLocks/>
            </p:cNvSpPr>
            <p:nvPr/>
          </p:nvSpPr>
          <p:spPr bwMode="auto">
            <a:xfrm>
              <a:off x="6308"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1" name="Freeform 244"/>
            <p:cNvSpPr>
              <a:spLocks/>
            </p:cNvSpPr>
            <p:nvPr/>
          </p:nvSpPr>
          <p:spPr bwMode="auto">
            <a:xfrm>
              <a:off x="6337"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2" name="Freeform 245"/>
            <p:cNvSpPr>
              <a:spLocks/>
            </p:cNvSpPr>
            <p:nvPr/>
          </p:nvSpPr>
          <p:spPr bwMode="auto">
            <a:xfrm>
              <a:off x="6366" y="5493"/>
              <a:ext cx="16"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34" y="42"/>
                  </a:lnTo>
                  <a:lnTo>
                    <a:pt x="63" y="23"/>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3" name="Freeform 246"/>
            <p:cNvSpPr>
              <a:spLocks/>
            </p:cNvSpPr>
            <p:nvPr/>
          </p:nvSpPr>
          <p:spPr bwMode="auto">
            <a:xfrm>
              <a:off x="6397"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4" name="Freeform 247"/>
            <p:cNvSpPr>
              <a:spLocks/>
            </p:cNvSpPr>
            <p:nvPr/>
          </p:nvSpPr>
          <p:spPr bwMode="auto">
            <a:xfrm>
              <a:off x="6426" y="549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2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5" name="Freeform 248"/>
            <p:cNvSpPr>
              <a:spLocks/>
            </p:cNvSpPr>
            <p:nvPr/>
          </p:nvSpPr>
          <p:spPr bwMode="auto">
            <a:xfrm>
              <a:off x="6455"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6" name="Freeform 249"/>
            <p:cNvSpPr>
              <a:spLocks/>
            </p:cNvSpPr>
            <p:nvPr/>
          </p:nvSpPr>
          <p:spPr bwMode="auto">
            <a:xfrm>
              <a:off x="6484"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7" name="Freeform 250"/>
            <p:cNvSpPr>
              <a:spLocks/>
            </p:cNvSpPr>
            <p:nvPr/>
          </p:nvSpPr>
          <p:spPr bwMode="auto">
            <a:xfrm>
              <a:off x="6513" y="549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8" name="Freeform 251"/>
            <p:cNvSpPr>
              <a:spLocks/>
            </p:cNvSpPr>
            <p:nvPr/>
          </p:nvSpPr>
          <p:spPr bwMode="auto">
            <a:xfrm>
              <a:off x="6542" y="549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9" name="Freeform 252"/>
            <p:cNvSpPr>
              <a:spLocks/>
            </p:cNvSpPr>
            <p:nvPr/>
          </p:nvSpPr>
          <p:spPr bwMode="auto">
            <a:xfrm>
              <a:off x="6572"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0" name="Freeform 253"/>
            <p:cNvSpPr>
              <a:spLocks/>
            </p:cNvSpPr>
            <p:nvPr/>
          </p:nvSpPr>
          <p:spPr bwMode="auto">
            <a:xfrm>
              <a:off x="6601"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1" name="Freeform 254"/>
            <p:cNvSpPr>
              <a:spLocks/>
            </p:cNvSpPr>
            <p:nvPr/>
          </p:nvSpPr>
          <p:spPr bwMode="auto">
            <a:xfrm>
              <a:off x="6630"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2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2" name="Freeform 255"/>
            <p:cNvSpPr>
              <a:spLocks/>
            </p:cNvSpPr>
            <p:nvPr/>
          </p:nvSpPr>
          <p:spPr bwMode="auto">
            <a:xfrm>
              <a:off x="6659" y="549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23"/>
                  </a:moveTo>
                  <a:lnTo>
                    <a:pt x="59" y="0"/>
                  </a:lnTo>
                  <a:lnTo>
                    <a:pt x="0" y="0"/>
                  </a:lnTo>
                  <a:lnTo>
                    <a:pt x="0" y="42"/>
                  </a:lnTo>
                  <a:lnTo>
                    <a:pt x="30" y="42"/>
                  </a:lnTo>
                  <a:lnTo>
                    <a:pt x="5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3" name="Freeform 256"/>
            <p:cNvSpPr>
              <a:spLocks/>
            </p:cNvSpPr>
            <p:nvPr/>
          </p:nvSpPr>
          <p:spPr bwMode="auto">
            <a:xfrm>
              <a:off x="6688" y="549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23"/>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4" name="Freeform 257"/>
            <p:cNvSpPr>
              <a:spLocks/>
            </p:cNvSpPr>
            <p:nvPr/>
          </p:nvSpPr>
          <p:spPr bwMode="auto">
            <a:xfrm>
              <a:off x="1779"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19"/>
                  </a:moveTo>
                  <a:lnTo>
                    <a:pt x="58" y="0"/>
                  </a:lnTo>
                  <a:lnTo>
                    <a:pt x="30" y="0"/>
                  </a:lnTo>
                  <a:lnTo>
                    <a:pt x="0" y="19"/>
                  </a:lnTo>
                  <a:lnTo>
                    <a:pt x="30" y="42"/>
                  </a:lnTo>
                  <a:lnTo>
                    <a:pt x="5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5" name="Freeform 258"/>
            <p:cNvSpPr>
              <a:spLocks/>
            </p:cNvSpPr>
            <p:nvPr/>
          </p:nvSpPr>
          <p:spPr bwMode="auto">
            <a:xfrm>
              <a:off x="1808"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6" name="Freeform 259"/>
            <p:cNvSpPr>
              <a:spLocks/>
            </p:cNvSpPr>
            <p:nvPr/>
          </p:nvSpPr>
          <p:spPr bwMode="auto">
            <a:xfrm>
              <a:off x="1837"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7" name="Freeform 260"/>
            <p:cNvSpPr>
              <a:spLocks/>
            </p:cNvSpPr>
            <p:nvPr/>
          </p:nvSpPr>
          <p:spPr bwMode="auto">
            <a:xfrm>
              <a:off x="1866" y="3803"/>
              <a:ext cx="16"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34" y="42"/>
                  </a:lnTo>
                  <a:lnTo>
                    <a:pt x="63" y="19"/>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8" name="Freeform 261"/>
            <p:cNvSpPr>
              <a:spLocks/>
            </p:cNvSpPr>
            <p:nvPr/>
          </p:nvSpPr>
          <p:spPr bwMode="auto">
            <a:xfrm>
              <a:off x="1896"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9" name="Freeform 262"/>
            <p:cNvSpPr>
              <a:spLocks/>
            </p:cNvSpPr>
            <p:nvPr/>
          </p:nvSpPr>
          <p:spPr bwMode="auto">
            <a:xfrm>
              <a:off x="1925"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0" name="Freeform 263"/>
            <p:cNvSpPr>
              <a:spLocks/>
            </p:cNvSpPr>
            <p:nvPr/>
          </p:nvSpPr>
          <p:spPr bwMode="auto">
            <a:xfrm>
              <a:off x="1954"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1" name="Freeform 264"/>
            <p:cNvSpPr>
              <a:spLocks/>
            </p:cNvSpPr>
            <p:nvPr/>
          </p:nvSpPr>
          <p:spPr bwMode="auto">
            <a:xfrm>
              <a:off x="1983"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2" name="Freeform 265"/>
            <p:cNvSpPr>
              <a:spLocks/>
            </p:cNvSpPr>
            <p:nvPr/>
          </p:nvSpPr>
          <p:spPr bwMode="auto">
            <a:xfrm>
              <a:off x="2012"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3" name="Freeform 266"/>
            <p:cNvSpPr>
              <a:spLocks/>
            </p:cNvSpPr>
            <p:nvPr/>
          </p:nvSpPr>
          <p:spPr bwMode="auto">
            <a:xfrm>
              <a:off x="2041"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4" name="Freeform 267"/>
            <p:cNvSpPr>
              <a:spLocks/>
            </p:cNvSpPr>
            <p:nvPr/>
          </p:nvSpPr>
          <p:spPr bwMode="auto">
            <a:xfrm>
              <a:off x="2072"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5" name="Freeform 268"/>
            <p:cNvSpPr>
              <a:spLocks/>
            </p:cNvSpPr>
            <p:nvPr/>
          </p:nvSpPr>
          <p:spPr bwMode="auto">
            <a:xfrm>
              <a:off x="2101"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6" name="Freeform 269"/>
            <p:cNvSpPr>
              <a:spLocks/>
            </p:cNvSpPr>
            <p:nvPr/>
          </p:nvSpPr>
          <p:spPr bwMode="auto">
            <a:xfrm>
              <a:off x="2130"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7" name="Freeform 270"/>
            <p:cNvSpPr>
              <a:spLocks/>
            </p:cNvSpPr>
            <p:nvPr/>
          </p:nvSpPr>
          <p:spPr bwMode="auto">
            <a:xfrm>
              <a:off x="2159"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8" name="Freeform 271"/>
            <p:cNvSpPr>
              <a:spLocks/>
            </p:cNvSpPr>
            <p:nvPr/>
          </p:nvSpPr>
          <p:spPr bwMode="auto">
            <a:xfrm>
              <a:off x="2188"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9" name="Freeform 272"/>
            <p:cNvSpPr>
              <a:spLocks/>
            </p:cNvSpPr>
            <p:nvPr/>
          </p:nvSpPr>
          <p:spPr bwMode="auto">
            <a:xfrm>
              <a:off x="2217"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0" name="Freeform 273"/>
            <p:cNvSpPr>
              <a:spLocks/>
            </p:cNvSpPr>
            <p:nvPr/>
          </p:nvSpPr>
          <p:spPr bwMode="auto">
            <a:xfrm>
              <a:off x="2246"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1" name="Freeform 274"/>
            <p:cNvSpPr>
              <a:spLocks/>
            </p:cNvSpPr>
            <p:nvPr/>
          </p:nvSpPr>
          <p:spPr bwMode="auto">
            <a:xfrm>
              <a:off x="2276"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2" name="Freeform 275"/>
            <p:cNvSpPr>
              <a:spLocks/>
            </p:cNvSpPr>
            <p:nvPr/>
          </p:nvSpPr>
          <p:spPr bwMode="auto">
            <a:xfrm>
              <a:off x="2305"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3" name="Freeform 276"/>
            <p:cNvSpPr>
              <a:spLocks/>
            </p:cNvSpPr>
            <p:nvPr/>
          </p:nvSpPr>
          <p:spPr bwMode="auto">
            <a:xfrm>
              <a:off x="2334"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4" name="Freeform 277"/>
            <p:cNvSpPr>
              <a:spLocks/>
            </p:cNvSpPr>
            <p:nvPr/>
          </p:nvSpPr>
          <p:spPr bwMode="auto">
            <a:xfrm>
              <a:off x="2363"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5" name="Freeform 278"/>
            <p:cNvSpPr>
              <a:spLocks/>
            </p:cNvSpPr>
            <p:nvPr/>
          </p:nvSpPr>
          <p:spPr bwMode="auto">
            <a:xfrm>
              <a:off x="2392"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6" name="Freeform 279"/>
            <p:cNvSpPr>
              <a:spLocks/>
            </p:cNvSpPr>
            <p:nvPr/>
          </p:nvSpPr>
          <p:spPr bwMode="auto">
            <a:xfrm>
              <a:off x="2421"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7" name="Freeform 280"/>
            <p:cNvSpPr>
              <a:spLocks/>
            </p:cNvSpPr>
            <p:nvPr/>
          </p:nvSpPr>
          <p:spPr bwMode="auto">
            <a:xfrm>
              <a:off x="2450" y="380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4" y="42"/>
                  </a:lnTo>
                  <a:lnTo>
                    <a:pt x="62"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8" name="Freeform 281"/>
            <p:cNvSpPr>
              <a:spLocks/>
            </p:cNvSpPr>
            <p:nvPr/>
          </p:nvSpPr>
          <p:spPr bwMode="auto">
            <a:xfrm>
              <a:off x="2481"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9" name="Freeform 282"/>
            <p:cNvSpPr>
              <a:spLocks/>
            </p:cNvSpPr>
            <p:nvPr/>
          </p:nvSpPr>
          <p:spPr bwMode="auto">
            <a:xfrm>
              <a:off x="2510"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0" name="Freeform 283"/>
            <p:cNvSpPr>
              <a:spLocks/>
            </p:cNvSpPr>
            <p:nvPr/>
          </p:nvSpPr>
          <p:spPr bwMode="auto">
            <a:xfrm>
              <a:off x="2539"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1" name="Freeform 284"/>
            <p:cNvSpPr>
              <a:spLocks/>
            </p:cNvSpPr>
            <p:nvPr/>
          </p:nvSpPr>
          <p:spPr bwMode="auto">
            <a:xfrm>
              <a:off x="2568"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2" name="Freeform 285"/>
            <p:cNvSpPr>
              <a:spLocks/>
            </p:cNvSpPr>
            <p:nvPr/>
          </p:nvSpPr>
          <p:spPr bwMode="auto">
            <a:xfrm>
              <a:off x="2597"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3" name="Freeform 286"/>
            <p:cNvSpPr>
              <a:spLocks/>
            </p:cNvSpPr>
            <p:nvPr/>
          </p:nvSpPr>
          <p:spPr bwMode="auto">
            <a:xfrm>
              <a:off x="2626"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4" name="Freeform 287"/>
            <p:cNvSpPr>
              <a:spLocks/>
            </p:cNvSpPr>
            <p:nvPr/>
          </p:nvSpPr>
          <p:spPr bwMode="auto">
            <a:xfrm>
              <a:off x="2656"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5" name="Freeform 288"/>
            <p:cNvSpPr>
              <a:spLocks/>
            </p:cNvSpPr>
            <p:nvPr/>
          </p:nvSpPr>
          <p:spPr bwMode="auto">
            <a:xfrm>
              <a:off x="2685"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6" name="Freeform 289"/>
            <p:cNvSpPr>
              <a:spLocks/>
            </p:cNvSpPr>
            <p:nvPr/>
          </p:nvSpPr>
          <p:spPr bwMode="auto">
            <a:xfrm>
              <a:off x="2714"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7" name="Freeform 290"/>
            <p:cNvSpPr>
              <a:spLocks/>
            </p:cNvSpPr>
            <p:nvPr/>
          </p:nvSpPr>
          <p:spPr bwMode="auto">
            <a:xfrm>
              <a:off x="2743"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0" y="0"/>
                  </a:moveTo>
                  <a:lnTo>
                    <a:pt x="0" y="42"/>
                  </a:lnTo>
                  <a:lnTo>
                    <a:pt x="30" y="42"/>
                  </a:lnTo>
                  <a:lnTo>
                    <a:pt x="58" y="19"/>
                  </a:lnTo>
                  <a:lnTo>
                    <a:pt x="5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8" name="Freeform 291"/>
            <p:cNvSpPr>
              <a:spLocks/>
            </p:cNvSpPr>
            <p:nvPr/>
          </p:nvSpPr>
          <p:spPr bwMode="auto">
            <a:xfrm>
              <a:off x="2772"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9" name="Freeform 292"/>
            <p:cNvSpPr>
              <a:spLocks/>
            </p:cNvSpPr>
            <p:nvPr/>
          </p:nvSpPr>
          <p:spPr bwMode="auto">
            <a:xfrm>
              <a:off x="2801"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0" name="Freeform 293"/>
            <p:cNvSpPr>
              <a:spLocks/>
            </p:cNvSpPr>
            <p:nvPr/>
          </p:nvSpPr>
          <p:spPr bwMode="auto">
            <a:xfrm>
              <a:off x="2831"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1" name="Freeform 294"/>
            <p:cNvSpPr>
              <a:spLocks/>
            </p:cNvSpPr>
            <p:nvPr/>
          </p:nvSpPr>
          <p:spPr bwMode="auto">
            <a:xfrm>
              <a:off x="2860"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2" name="Freeform 295"/>
            <p:cNvSpPr>
              <a:spLocks/>
            </p:cNvSpPr>
            <p:nvPr/>
          </p:nvSpPr>
          <p:spPr bwMode="auto">
            <a:xfrm>
              <a:off x="2890"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3" name="Freeform 296"/>
            <p:cNvSpPr>
              <a:spLocks/>
            </p:cNvSpPr>
            <p:nvPr/>
          </p:nvSpPr>
          <p:spPr bwMode="auto">
            <a:xfrm>
              <a:off x="2919"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4" name="Freeform 297"/>
            <p:cNvSpPr>
              <a:spLocks/>
            </p:cNvSpPr>
            <p:nvPr/>
          </p:nvSpPr>
          <p:spPr bwMode="auto">
            <a:xfrm>
              <a:off x="2948"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5" name="Freeform 298"/>
            <p:cNvSpPr>
              <a:spLocks/>
            </p:cNvSpPr>
            <p:nvPr/>
          </p:nvSpPr>
          <p:spPr bwMode="auto">
            <a:xfrm>
              <a:off x="2977"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6" name="Freeform 299"/>
            <p:cNvSpPr>
              <a:spLocks/>
            </p:cNvSpPr>
            <p:nvPr/>
          </p:nvSpPr>
          <p:spPr bwMode="auto">
            <a:xfrm>
              <a:off x="3006"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7" name="Freeform 300"/>
            <p:cNvSpPr>
              <a:spLocks/>
            </p:cNvSpPr>
            <p:nvPr/>
          </p:nvSpPr>
          <p:spPr bwMode="auto">
            <a:xfrm>
              <a:off x="3035" y="3803"/>
              <a:ext cx="15"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28" y="42"/>
                  </a:lnTo>
                  <a:lnTo>
                    <a:pt x="62"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8" name="Freeform 301"/>
            <p:cNvSpPr>
              <a:spLocks/>
            </p:cNvSpPr>
            <p:nvPr/>
          </p:nvSpPr>
          <p:spPr bwMode="auto">
            <a:xfrm>
              <a:off x="3065"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9" name="Freeform 302"/>
            <p:cNvSpPr>
              <a:spLocks/>
            </p:cNvSpPr>
            <p:nvPr/>
          </p:nvSpPr>
          <p:spPr bwMode="auto">
            <a:xfrm>
              <a:off x="3094"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0" name="Freeform 303"/>
            <p:cNvSpPr>
              <a:spLocks/>
            </p:cNvSpPr>
            <p:nvPr/>
          </p:nvSpPr>
          <p:spPr bwMode="auto">
            <a:xfrm>
              <a:off x="3123"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1" name="Freeform 304"/>
            <p:cNvSpPr>
              <a:spLocks/>
            </p:cNvSpPr>
            <p:nvPr/>
          </p:nvSpPr>
          <p:spPr bwMode="auto">
            <a:xfrm>
              <a:off x="3152"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2" name="Freeform 305"/>
            <p:cNvSpPr>
              <a:spLocks/>
            </p:cNvSpPr>
            <p:nvPr/>
          </p:nvSpPr>
          <p:spPr bwMode="auto">
            <a:xfrm>
              <a:off x="3181"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3" name="Freeform 306"/>
            <p:cNvSpPr>
              <a:spLocks/>
            </p:cNvSpPr>
            <p:nvPr/>
          </p:nvSpPr>
          <p:spPr bwMode="auto">
            <a:xfrm>
              <a:off x="3210"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4" name="Freeform 307"/>
            <p:cNvSpPr>
              <a:spLocks/>
            </p:cNvSpPr>
            <p:nvPr/>
          </p:nvSpPr>
          <p:spPr bwMode="auto">
            <a:xfrm>
              <a:off x="3239" y="3803"/>
              <a:ext cx="16" cy="14"/>
            </a:xfrm>
            <a:custGeom>
              <a:avLst/>
              <a:gdLst>
                <a:gd name="T0" fmla="*/ 0 w 64"/>
                <a:gd name="T1" fmla="*/ 0 h 42"/>
                <a:gd name="T2" fmla="*/ 0 w 64"/>
                <a:gd name="T3" fmla="*/ 0 h 42"/>
                <a:gd name="T4" fmla="*/ 0 w 64"/>
                <a:gd name="T5" fmla="*/ 0 h 42"/>
                <a:gd name="T6" fmla="*/ 0 w 64"/>
                <a:gd name="T7" fmla="*/ 0 h 42"/>
                <a:gd name="T8" fmla="*/ 0 w 64"/>
                <a:gd name="T9" fmla="*/ 0 h 42"/>
                <a:gd name="T10" fmla="*/ 0 w 64"/>
                <a:gd name="T11" fmla="*/ 0 h 42"/>
                <a:gd name="T12" fmla="*/ 0 60000 65536"/>
                <a:gd name="T13" fmla="*/ 0 60000 65536"/>
                <a:gd name="T14" fmla="*/ 0 60000 65536"/>
                <a:gd name="T15" fmla="*/ 0 60000 65536"/>
                <a:gd name="T16" fmla="*/ 0 60000 65536"/>
                <a:gd name="T17" fmla="*/ 0 60000 65536"/>
                <a:gd name="T18" fmla="*/ 0 w 64"/>
                <a:gd name="T19" fmla="*/ 0 h 42"/>
                <a:gd name="T20" fmla="*/ 64 w 6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4" h="42">
                  <a:moveTo>
                    <a:pt x="64" y="0"/>
                  </a:moveTo>
                  <a:lnTo>
                    <a:pt x="0" y="0"/>
                  </a:lnTo>
                  <a:lnTo>
                    <a:pt x="0" y="42"/>
                  </a:lnTo>
                  <a:lnTo>
                    <a:pt x="35" y="42"/>
                  </a:lnTo>
                  <a:lnTo>
                    <a:pt x="64" y="19"/>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5" name="Freeform 308"/>
            <p:cNvSpPr>
              <a:spLocks/>
            </p:cNvSpPr>
            <p:nvPr/>
          </p:nvSpPr>
          <p:spPr bwMode="auto">
            <a:xfrm>
              <a:off x="3270"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6" name="Freeform 309"/>
            <p:cNvSpPr>
              <a:spLocks/>
            </p:cNvSpPr>
            <p:nvPr/>
          </p:nvSpPr>
          <p:spPr bwMode="auto">
            <a:xfrm>
              <a:off x="3299"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7" name="Freeform 310"/>
            <p:cNvSpPr>
              <a:spLocks/>
            </p:cNvSpPr>
            <p:nvPr/>
          </p:nvSpPr>
          <p:spPr bwMode="auto">
            <a:xfrm>
              <a:off x="3328"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8" name="Freeform 311"/>
            <p:cNvSpPr>
              <a:spLocks/>
            </p:cNvSpPr>
            <p:nvPr/>
          </p:nvSpPr>
          <p:spPr bwMode="auto">
            <a:xfrm>
              <a:off x="3357"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9" name="Freeform 312"/>
            <p:cNvSpPr>
              <a:spLocks/>
            </p:cNvSpPr>
            <p:nvPr/>
          </p:nvSpPr>
          <p:spPr bwMode="auto">
            <a:xfrm>
              <a:off x="3386"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0" name="Freeform 313"/>
            <p:cNvSpPr>
              <a:spLocks/>
            </p:cNvSpPr>
            <p:nvPr/>
          </p:nvSpPr>
          <p:spPr bwMode="auto">
            <a:xfrm>
              <a:off x="3415"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1" name="Freeform 314"/>
            <p:cNvSpPr>
              <a:spLocks/>
            </p:cNvSpPr>
            <p:nvPr/>
          </p:nvSpPr>
          <p:spPr bwMode="auto">
            <a:xfrm>
              <a:off x="3445"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2" name="Freeform 315"/>
            <p:cNvSpPr>
              <a:spLocks/>
            </p:cNvSpPr>
            <p:nvPr/>
          </p:nvSpPr>
          <p:spPr bwMode="auto">
            <a:xfrm>
              <a:off x="3474"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3" name="Freeform 316"/>
            <p:cNvSpPr>
              <a:spLocks/>
            </p:cNvSpPr>
            <p:nvPr/>
          </p:nvSpPr>
          <p:spPr bwMode="auto">
            <a:xfrm>
              <a:off x="3503"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4" name="Freeform 317"/>
            <p:cNvSpPr>
              <a:spLocks/>
            </p:cNvSpPr>
            <p:nvPr/>
          </p:nvSpPr>
          <p:spPr bwMode="auto">
            <a:xfrm>
              <a:off x="3532"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5" name="Freeform 318"/>
            <p:cNvSpPr>
              <a:spLocks/>
            </p:cNvSpPr>
            <p:nvPr/>
          </p:nvSpPr>
          <p:spPr bwMode="auto">
            <a:xfrm>
              <a:off x="3561"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6" name="Freeform 319"/>
            <p:cNvSpPr>
              <a:spLocks/>
            </p:cNvSpPr>
            <p:nvPr/>
          </p:nvSpPr>
          <p:spPr bwMode="auto">
            <a:xfrm>
              <a:off x="3590"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7" name="Freeform 320"/>
            <p:cNvSpPr>
              <a:spLocks/>
            </p:cNvSpPr>
            <p:nvPr/>
          </p:nvSpPr>
          <p:spPr bwMode="auto">
            <a:xfrm>
              <a:off x="3619" y="3803"/>
              <a:ext cx="16" cy="14"/>
            </a:xfrm>
            <a:custGeom>
              <a:avLst/>
              <a:gdLst>
                <a:gd name="T0" fmla="*/ 0 w 64"/>
                <a:gd name="T1" fmla="*/ 0 h 42"/>
                <a:gd name="T2" fmla="*/ 0 w 64"/>
                <a:gd name="T3" fmla="*/ 0 h 42"/>
                <a:gd name="T4" fmla="*/ 0 w 64"/>
                <a:gd name="T5" fmla="*/ 0 h 42"/>
                <a:gd name="T6" fmla="*/ 0 w 64"/>
                <a:gd name="T7" fmla="*/ 0 h 42"/>
                <a:gd name="T8" fmla="*/ 0 w 64"/>
                <a:gd name="T9" fmla="*/ 0 h 42"/>
                <a:gd name="T10" fmla="*/ 0 w 64"/>
                <a:gd name="T11" fmla="*/ 0 h 42"/>
                <a:gd name="T12" fmla="*/ 0 60000 65536"/>
                <a:gd name="T13" fmla="*/ 0 60000 65536"/>
                <a:gd name="T14" fmla="*/ 0 60000 65536"/>
                <a:gd name="T15" fmla="*/ 0 60000 65536"/>
                <a:gd name="T16" fmla="*/ 0 60000 65536"/>
                <a:gd name="T17" fmla="*/ 0 60000 65536"/>
                <a:gd name="T18" fmla="*/ 0 w 64"/>
                <a:gd name="T19" fmla="*/ 0 h 42"/>
                <a:gd name="T20" fmla="*/ 64 w 6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4" h="42">
                  <a:moveTo>
                    <a:pt x="64" y="0"/>
                  </a:moveTo>
                  <a:lnTo>
                    <a:pt x="0" y="0"/>
                  </a:lnTo>
                  <a:lnTo>
                    <a:pt x="0" y="42"/>
                  </a:lnTo>
                  <a:lnTo>
                    <a:pt x="29" y="42"/>
                  </a:lnTo>
                  <a:lnTo>
                    <a:pt x="64" y="19"/>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8" name="Freeform 321"/>
            <p:cNvSpPr>
              <a:spLocks/>
            </p:cNvSpPr>
            <p:nvPr/>
          </p:nvSpPr>
          <p:spPr bwMode="auto">
            <a:xfrm>
              <a:off x="3650"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9" name="Freeform 322"/>
            <p:cNvSpPr>
              <a:spLocks/>
            </p:cNvSpPr>
            <p:nvPr/>
          </p:nvSpPr>
          <p:spPr bwMode="auto">
            <a:xfrm>
              <a:off x="3679"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0" name="Freeform 323"/>
            <p:cNvSpPr>
              <a:spLocks/>
            </p:cNvSpPr>
            <p:nvPr/>
          </p:nvSpPr>
          <p:spPr bwMode="auto">
            <a:xfrm>
              <a:off x="3708"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1" name="Freeform 324"/>
            <p:cNvSpPr>
              <a:spLocks/>
            </p:cNvSpPr>
            <p:nvPr/>
          </p:nvSpPr>
          <p:spPr bwMode="auto">
            <a:xfrm>
              <a:off x="3737"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2" name="Freeform 325"/>
            <p:cNvSpPr>
              <a:spLocks/>
            </p:cNvSpPr>
            <p:nvPr/>
          </p:nvSpPr>
          <p:spPr bwMode="auto">
            <a:xfrm>
              <a:off x="3766"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3" name="Freeform 326"/>
            <p:cNvSpPr>
              <a:spLocks/>
            </p:cNvSpPr>
            <p:nvPr/>
          </p:nvSpPr>
          <p:spPr bwMode="auto">
            <a:xfrm>
              <a:off x="3795"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4" name="Freeform 327"/>
            <p:cNvSpPr>
              <a:spLocks/>
            </p:cNvSpPr>
            <p:nvPr/>
          </p:nvSpPr>
          <p:spPr bwMode="auto">
            <a:xfrm>
              <a:off x="3824" y="380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4" y="42"/>
                  </a:lnTo>
                  <a:lnTo>
                    <a:pt x="62"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5" name="Freeform 328"/>
            <p:cNvSpPr>
              <a:spLocks/>
            </p:cNvSpPr>
            <p:nvPr/>
          </p:nvSpPr>
          <p:spPr bwMode="auto">
            <a:xfrm>
              <a:off x="3854"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6" name="Freeform 329"/>
            <p:cNvSpPr>
              <a:spLocks/>
            </p:cNvSpPr>
            <p:nvPr/>
          </p:nvSpPr>
          <p:spPr bwMode="auto">
            <a:xfrm>
              <a:off x="3883"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7" name="Freeform 330"/>
            <p:cNvSpPr>
              <a:spLocks/>
            </p:cNvSpPr>
            <p:nvPr/>
          </p:nvSpPr>
          <p:spPr bwMode="auto">
            <a:xfrm>
              <a:off x="3912"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8" name="Freeform 331"/>
            <p:cNvSpPr>
              <a:spLocks/>
            </p:cNvSpPr>
            <p:nvPr/>
          </p:nvSpPr>
          <p:spPr bwMode="auto">
            <a:xfrm>
              <a:off x="3941"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9" name="Freeform 332"/>
            <p:cNvSpPr>
              <a:spLocks/>
            </p:cNvSpPr>
            <p:nvPr/>
          </p:nvSpPr>
          <p:spPr bwMode="auto">
            <a:xfrm>
              <a:off x="3970"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0" name="Freeform 333"/>
            <p:cNvSpPr>
              <a:spLocks/>
            </p:cNvSpPr>
            <p:nvPr/>
          </p:nvSpPr>
          <p:spPr bwMode="auto">
            <a:xfrm>
              <a:off x="3999"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1" name="Freeform 334"/>
            <p:cNvSpPr>
              <a:spLocks/>
            </p:cNvSpPr>
            <p:nvPr/>
          </p:nvSpPr>
          <p:spPr bwMode="auto">
            <a:xfrm>
              <a:off x="4030"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2" name="Freeform 335"/>
            <p:cNvSpPr>
              <a:spLocks/>
            </p:cNvSpPr>
            <p:nvPr/>
          </p:nvSpPr>
          <p:spPr bwMode="auto">
            <a:xfrm>
              <a:off x="4059"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3" name="Freeform 336"/>
            <p:cNvSpPr>
              <a:spLocks/>
            </p:cNvSpPr>
            <p:nvPr/>
          </p:nvSpPr>
          <p:spPr bwMode="auto">
            <a:xfrm>
              <a:off x="4088"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4" name="Freeform 337"/>
            <p:cNvSpPr>
              <a:spLocks/>
            </p:cNvSpPr>
            <p:nvPr/>
          </p:nvSpPr>
          <p:spPr bwMode="auto">
            <a:xfrm>
              <a:off x="4117"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5" name="Freeform 338"/>
            <p:cNvSpPr>
              <a:spLocks/>
            </p:cNvSpPr>
            <p:nvPr/>
          </p:nvSpPr>
          <p:spPr bwMode="auto">
            <a:xfrm>
              <a:off x="4146"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6" name="Freeform 339"/>
            <p:cNvSpPr>
              <a:spLocks/>
            </p:cNvSpPr>
            <p:nvPr/>
          </p:nvSpPr>
          <p:spPr bwMode="auto">
            <a:xfrm>
              <a:off x="4175"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7" name="Freeform 340"/>
            <p:cNvSpPr>
              <a:spLocks/>
            </p:cNvSpPr>
            <p:nvPr/>
          </p:nvSpPr>
          <p:spPr bwMode="auto">
            <a:xfrm>
              <a:off x="4204"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8" name="Freeform 341"/>
            <p:cNvSpPr>
              <a:spLocks/>
            </p:cNvSpPr>
            <p:nvPr/>
          </p:nvSpPr>
          <p:spPr bwMode="auto">
            <a:xfrm>
              <a:off x="4234"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9" name="Freeform 342"/>
            <p:cNvSpPr>
              <a:spLocks/>
            </p:cNvSpPr>
            <p:nvPr/>
          </p:nvSpPr>
          <p:spPr bwMode="auto">
            <a:xfrm>
              <a:off x="4263"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0" name="Freeform 343"/>
            <p:cNvSpPr>
              <a:spLocks/>
            </p:cNvSpPr>
            <p:nvPr/>
          </p:nvSpPr>
          <p:spPr bwMode="auto">
            <a:xfrm>
              <a:off x="4292"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1" name="Freeform 344"/>
            <p:cNvSpPr>
              <a:spLocks/>
            </p:cNvSpPr>
            <p:nvPr/>
          </p:nvSpPr>
          <p:spPr bwMode="auto">
            <a:xfrm>
              <a:off x="4321"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2" name="Freeform 345"/>
            <p:cNvSpPr>
              <a:spLocks/>
            </p:cNvSpPr>
            <p:nvPr/>
          </p:nvSpPr>
          <p:spPr bwMode="auto">
            <a:xfrm>
              <a:off x="4350"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3" name="Freeform 346"/>
            <p:cNvSpPr>
              <a:spLocks/>
            </p:cNvSpPr>
            <p:nvPr/>
          </p:nvSpPr>
          <p:spPr bwMode="auto">
            <a:xfrm>
              <a:off x="4379"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4" name="Freeform 347"/>
            <p:cNvSpPr>
              <a:spLocks/>
            </p:cNvSpPr>
            <p:nvPr/>
          </p:nvSpPr>
          <p:spPr bwMode="auto">
            <a:xfrm>
              <a:off x="4408" y="380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3" y="42"/>
                  </a:lnTo>
                  <a:lnTo>
                    <a:pt x="62"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5" name="Freeform 348"/>
            <p:cNvSpPr>
              <a:spLocks/>
            </p:cNvSpPr>
            <p:nvPr/>
          </p:nvSpPr>
          <p:spPr bwMode="auto">
            <a:xfrm>
              <a:off x="4439"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6" name="Freeform 349"/>
            <p:cNvSpPr>
              <a:spLocks/>
            </p:cNvSpPr>
            <p:nvPr/>
          </p:nvSpPr>
          <p:spPr bwMode="auto">
            <a:xfrm>
              <a:off x="4468"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7" name="Freeform 350"/>
            <p:cNvSpPr>
              <a:spLocks/>
            </p:cNvSpPr>
            <p:nvPr/>
          </p:nvSpPr>
          <p:spPr bwMode="auto">
            <a:xfrm>
              <a:off x="4497"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8" name="Freeform 351"/>
            <p:cNvSpPr>
              <a:spLocks/>
            </p:cNvSpPr>
            <p:nvPr/>
          </p:nvSpPr>
          <p:spPr bwMode="auto">
            <a:xfrm>
              <a:off x="4526"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9" name="Freeform 352"/>
            <p:cNvSpPr>
              <a:spLocks/>
            </p:cNvSpPr>
            <p:nvPr/>
          </p:nvSpPr>
          <p:spPr bwMode="auto">
            <a:xfrm>
              <a:off x="4555"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0" name="Freeform 353"/>
            <p:cNvSpPr>
              <a:spLocks/>
            </p:cNvSpPr>
            <p:nvPr/>
          </p:nvSpPr>
          <p:spPr bwMode="auto">
            <a:xfrm>
              <a:off x="4584"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1" name="Freeform 354"/>
            <p:cNvSpPr>
              <a:spLocks/>
            </p:cNvSpPr>
            <p:nvPr/>
          </p:nvSpPr>
          <p:spPr bwMode="auto">
            <a:xfrm>
              <a:off x="4614"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2" name="Freeform 355"/>
            <p:cNvSpPr>
              <a:spLocks/>
            </p:cNvSpPr>
            <p:nvPr/>
          </p:nvSpPr>
          <p:spPr bwMode="auto">
            <a:xfrm>
              <a:off x="4643"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3" name="Freeform 356"/>
            <p:cNvSpPr>
              <a:spLocks/>
            </p:cNvSpPr>
            <p:nvPr/>
          </p:nvSpPr>
          <p:spPr bwMode="auto">
            <a:xfrm>
              <a:off x="4672"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4" name="Freeform 357"/>
            <p:cNvSpPr>
              <a:spLocks/>
            </p:cNvSpPr>
            <p:nvPr/>
          </p:nvSpPr>
          <p:spPr bwMode="auto">
            <a:xfrm>
              <a:off x="4701"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0" y="0"/>
                  </a:moveTo>
                  <a:lnTo>
                    <a:pt x="0" y="42"/>
                  </a:lnTo>
                  <a:lnTo>
                    <a:pt x="30" y="42"/>
                  </a:lnTo>
                  <a:lnTo>
                    <a:pt x="59" y="19"/>
                  </a:lnTo>
                  <a:lnTo>
                    <a:pt x="5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5" name="Freeform 358"/>
            <p:cNvSpPr>
              <a:spLocks/>
            </p:cNvSpPr>
            <p:nvPr/>
          </p:nvSpPr>
          <p:spPr bwMode="auto">
            <a:xfrm>
              <a:off x="4730"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6" name="Freeform 359"/>
            <p:cNvSpPr>
              <a:spLocks/>
            </p:cNvSpPr>
            <p:nvPr/>
          </p:nvSpPr>
          <p:spPr bwMode="auto">
            <a:xfrm>
              <a:off x="4759"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7" name="Freeform 360"/>
            <p:cNvSpPr>
              <a:spLocks/>
            </p:cNvSpPr>
            <p:nvPr/>
          </p:nvSpPr>
          <p:spPr bwMode="auto">
            <a:xfrm>
              <a:off x="4788"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8" name="Freeform 361"/>
            <p:cNvSpPr>
              <a:spLocks/>
            </p:cNvSpPr>
            <p:nvPr/>
          </p:nvSpPr>
          <p:spPr bwMode="auto">
            <a:xfrm>
              <a:off x="4819"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9" name="Freeform 362"/>
            <p:cNvSpPr>
              <a:spLocks/>
            </p:cNvSpPr>
            <p:nvPr/>
          </p:nvSpPr>
          <p:spPr bwMode="auto">
            <a:xfrm>
              <a:off x="4848"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0" name="Freeform 363"/>
            <p:cNvSpPr>
              <a:spLocks/>
            </p:cNvSpPr>
            <p:nvPr/>
          </p:nvSpPr>
          <p:spPr bwMode="auto">
            <a:xfrm>
              <a:off x="4877"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1" name="Freeform 364"/>
            <p:cNvSpPr>
              <a:spLocks/>
            </p:cNvSpPr>
            <p:nvPr/>
          </p:nvSpPr>
          <p:spPr bwMode="auto">
            <a:xfrm>
              <a:off x="4906"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2" name="Freeform 365"/>
            <p:cNvSpPr>
              <a:spLocks/>
            </p:cNvSpPr>
            <p:nvPr/>
          </p:nvSpPr>
          <p:spPr bwMode="auto">
            <a:xfrm>
              <a:off x="4935"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3" name="Freeform 366"/>
            <p:cNvSpPr>
              <a:spLocks/>
            </p:cNvSpPr>
            <p:nvPr/>
          </p:nvSpPr>
          <p:spPr bwMode="auto">
            <a:xfrm>
              <a:off x="4964"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4" name="Freeform 367"/>
            <p:cNvSpPr>
              <a:spLocks/>
            </p:cNvSpPr>
            <p:nvPr/>
          </p:nvSpPr>
          <p:spPr bwMode="auto">
            <a:xfrm>
              <a:off x="4993" y="3803"/>
              <a:ext cx="15"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29" y="42"/>
                  </a:lnTo>
                  <a:lnTo>
                    <a:pt x="63" y="19"/>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5" name="Freeform 368"/>
            <p:cNvSpPr>
              <a:spLocks/>
            </p:cNvSpPr>
            <p:nvPr/>
          </p:nvSpPr>
          <p:spPr bwMode="auto">
            <a:xfrm>
              <a:off x="5023"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6" name="Freeform 369"/>
            <p:cNvSpPr>
              <a:spLocks/>
            </p:cNvSpPr>
            <p:nvPr/>
          </p:nvSpPr>
          <p:spPr bwMode="auto">
            <a:xfrm>
              <a:off x="5052"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7" name="Freeform 370"/>
            <p:cNvSpPr>
              <a:spLocks/>
            </p:cNvSpPr>
            <p:nvPr/>
          </p:nvSpPr>
          <p:spPr bwMode="auto">
            <a:xfrm>
              <a:off x="5081"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8" name="Freeform 371"/>
            <p:cNvSpPr>
              <a:spLocks/>
            </p:cNvSpPr>
            <p:nvPr/>
          </p:nvSpPr>
          <p:spPr bwMode="auto">
            <a:xfrm>
              <a:off x="5110"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9" name="Freeform 372"/>
            <p:cNvSpPr>
              <a:spLocks/>
            </p:cNvSpPr>
            <p:nvPr/>
          </p:nvSpPr>
          <p:spPr bwMode="auto">
            <a:xfrm>
              <a:off x="5139"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0" name="Freeform 373"/>
            <p:cNvSpPr>
              <a:spLocks/>
            </p:cNvSpPr>
            <p:nvPr/>
          </p:nvSpPr>
          <p:spPr bwMode="auto">
            <a:xfrm>
              <a:off x="5168"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1" name="Freeform 374"/>
            <p:cNvSpPr>
              <a:spLocks/>
            </p:cNvSpPr>
            <p:nvPr/>
          </p:nvSpPr>
          <p:spPr bwMode="auto">
            <a:xfrm>
              <a:off x="5197" y="3803"/>
              <a:ext cx="16" cy="14"/>
            </a:xfrm>
            <a:custGeom>
              <a:avLst/>
              <a:gdLst>
                <a:gd name="T0" fmla="*/ 0 w 63"/>
                <a:gd name="T1" fmla="*/ 0 h 42"/>
                <a:gd name="T2" fmla="*/ 0 w 63"/>
                <a:gd name="T3" fmla="*/ 0 h 42"/>
                <a:gd name="T4" fmla="*/ 0 w 63"/>
                <a:gd name="T5" fmla="*/ 0 h 42"/>
                <a:gd name="T6" fmla="*/ 0 w 63"/>
                <a:gd name="T7" fmla="*/ 0 h 42"/>
                <a:gd name="T8" fmla="*/ 0 w 63"/>
                <a:gd name="T9" fmla="*/ 0 h 42"/>
                <a:gd name="T10" fmla="*/ 0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35" y="42"/>
                  </a:lnTo>
                  <a:lnTo>
                    <a:pt x="63" y="19"/>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2" name="Freeform 375"/>
            <p:cNvSpPr>
              <a:spLocks/>
            </p:cNvSpPr>
            <p:nvPr/>
          </p:nvSpPr>
          <p:spPr bwMode="auto">
            <a:xfrm>
              <a:off x="5227"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3" name="Freeform 376"/>
            <p:cNvSpPr>
              <a:spLocks/>
            </p:cNvSpPr>
            <p:nvPr/>
          </p:nvSpPr>
          <p:spPr bwMode="auto">
            <a:xfrm>
              <a:off x="5256"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4" name="Freeform 377"/>
            <p:cNvSpPr>
              <a:spLocks/>
            </p:cNvSpPr>
            <p:nvPr/>
          </p:nvSpPr>
          <p:spPr bwMode="auto">
            <a:xfrm>
              <a:off x="5286"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5" name="Freeform 378"/>
            <p:cNvSpPr>
              <a:spLocks/>
            </p:cNvSpPr>
            <p:nvPr/>
          </p:nvSpPr>
          <p:spPr bwMode="auto">
            <a:xfrm>
              <a:off x="5315"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6" name="Freeform 379"/>
            <p:cNvSpPr>
              <a:spLocks/>
            </p:cNvSpPr>
            <p:nvPr/>
          </p:nvSpPr>
          <p:spPr bwMode="auto">
            <a:xfrm>
              <a:off x="5344"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7" name="Freeform 380"/>
            <p:cNvSpPr>
              <a:spLocks/>
            </p:cNvSpPr>
            <p:nvPr/>
          </p:nvSpPr>
          <p:spPr bwMode="auto">
            <a:xfrm>
              <a:off x="5373"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8" name="Freeform 381"/>
            <p:cNvSpPr>
              <a:spLocks/>
            </p:cNvSpPr>
            <p:nvPr/>
          </p:nvSpPr>
          <p:spPr bwMode="auto">
            <a:xfrm>
              <a:off x="5403"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9" name="Freeform 382"/>
            <p:cNvSpPr>
              <a:spLocks/>
            </p:cNvSpPr>
            <p:nvPr/>
          </p:nvSpPr>
          <p:spPr bwMode="auto">
            <a:xfrm>
              <a:off x="5432"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0" name="Freeform 383"/>
            <p:cNvSpPr>
              <a:spLocks/>
            </p:cNvSpPr>
            <p:nvPr/>
          </p:nvSpPr>
          <p:spPr bwMode="auto">
            <a:xfrm>
              <a:off x="5461"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1" name="Freeform 384"/>
            <p:cNvSpPr>
              <a:spLocks/>
            </p:cNvSpPr>
            <p:nvPr/>
          </p:nvSpPr>
          <p:spPr bwMode="auto">
            <a:xfrm>
              <a:off x="5490"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2" name="Freeform 385"/>
            <p:cNvSpPr>
              <a:spLocks/>
            </p:cNvSpPr>
            <p:nvPr/>
          </p:nvSpPr>
          <p:spPr bwMode="auto">
            <a:xfrm>
              <a:off x="5519"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3" name="Freeform 386"/>
            <p:cNvSpPr>
              <a:spLocks/>
            </p:cNvSpPr>
            <p:nvPr/>
          </p:nvSpPr>
          <p:spPr bwMode="auto">
            <a:xfrm>
              <a:off x="5548"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4" name="Freeform 387"/>
            <p:cNvSpPr>
              <a:spLocks/>
            </p:cNvSpPr>
            <p:nvPr/>
          </p:nvSpPr>
          <p:spPr bwMode="auto">
            <a:xfrm>
              <a:off x="5577" y="3803"/>
              <a:ext cx="16" cy="14"/>
            </a:xfrm>
            <a:custGeom>
              <a:avLst/>
              <a:gdLst>
                <a:gd name="T0" fmla="*/ 0 w 64"/>
                <a:gd name="T1" fmla="*/ 0 h 42"/>
                <a:gd name="T2" fmla="*/ 0 w 64"/>
                <a:gd name="T3" fmla="*/ 0 h 42"/>
                <a:gd name="T4" fmla="*/ 0 w 64"/>
                <a:gd name="T5" fmla="*/ 0 h 42"/>
                <a:gd name="T6" fmla="*/ 0 w 64"/>
                <a:gd name="T7" fmla="*/ 0 h 42"/>
                <a:gd name="T8" fmla="*/ 0 w 64"/>
                <a:gd name="T9" fmla="*/ 0 h 42"/>
                <a:gd name="T10" fmla="*/ 0 w 64"/>
                <a:gd name="T11" fmla="*/ 0 h 42"/>
                <a:gd name="T12" fmla="*/ 0 60000 65536"/>
                <a:gd name="T13" fmla="*/ 0 60000 65536"/>
                <a:gd name="T14" fmla="*/ 0 60000 65536"/>
                <a:gd name="T15" fmla="*/ 0 60000 65536"/>
                <a:gd name="T16" fmla="*/ 0 60000 65536"/>
                <a:gd name="T17" fmla="*/ 0 60000 65536"/>
                <a:gd name="T18" fmla="*/ 0 w 64"/>
                <a:gd name="T19" fmla="*/ 0 h 42"/>
                <a:gd name="T20" fmla="*/ 64 w 6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4" h="42">
                  <a:moveTo>
                    <a:pt x="64" y="0"/>
                  </a:moveTo>
                  <a:lnTo>
                    <a:pt x="0" y="0"/>
                  </a:lnTo>
                  <a:lnTo>
                    <a:pt x="0" y="42"/>
                  </a:lnTo>
                  <a:lnTo>
                    <a:pt x="30" y="42"/>
                  </a:lnTo>
                  <a:lnTo>
                    <a:pt x="64" y="19"/>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5" name="Freeform 388"/>
            <p:cNvSpPr>
              <a:spLocks/>
            </p:cNvSpPr>
            <p:nvPr/>
          </p:nvSpPr>
          <p:spPr bwMode="auto">
            <a:xfrm>
              <a:off x="5608"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6" name="Freeform 389"/>
            <p:cNvSpPr>
              <a:spLocks/>
            </p:cNvSpPr>
            <p:nvPr/>
          </p:nvSpPr>
          <p:spPr bwMode="auto">
            <a:xfrm>
              <a:off x="5637"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7" name="Freeform 390"/>
            <p:cNvSpPr>
              <a:spLocks/>
            </p:cNvSpPr>
            <p:nvPr/>
          </p:nvSpPr>
          <p:spPr bwMode="auto">
            <a:xfrm>
              <a:off x="5666"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8" name="Freeform 391"/>
            <p:cNvSpPr>
              <a:spLocks/>
            </p:cNvSpPr>
            <p:nvPr/>
          </p:nvSpPr>
          <p:spPr bwMode="auto">
            <a:xfrm>
              <a:off x="5695"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9" name="Freeform 392"/>
            <p:cNvSpPr>
              <a:spLocks/>
            </p:cNvSpPr>
            <p:nvPr/>
          </p:nvSpPr>
          <p:spPr bwMode="auto">
            <a:xfrm>
              <a:off x="5724"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0" name="Freeform 393"/>
            <p:cNvSpPr>
              <a:spLocks/>
            </p:cNvSpPr>
            <p:nvPr/>
          </p:nvSpPr>
          <p:spPr bwMode="auto">
            <a:xfrm>
              <a:off x="5753" y="3803"/>
              <a:ext cx="14"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1" name="Freeform 394"/>
            <p:cNvSpPr>
              <a:spLocks/>
            </p:cNvSpPr>
            <p:nvPr/>
          </p:nvSpPr>
          <p:spPr bwMode="auto">
            <a:xfrm>
              <a:off x="5782" y="3803"/>
              <a:ext cx="16" cy="14"/>
            </a:xfrm>
            <a:custGeom>
              <a:avLst/>
              <a:gdLst>
                <a:gd name="T0" fmla="*/ 0 w 62"/>
                <a:gd name="T1" fmla="*/ 0 h 42"/>
                <a:gd name="T2" fmla="*/ 0 w 62"/>
                <a:gd name="T3" fmla="*/ 0 h 42"/>
                <a:gd name="T4" fmla="*/ 0 w 62"/>
                <a:gd name="T5" fmla="*/ 0 h 42"/>
                <a:gd name="T6" fmla="*/ 0 w 62"/>
                <a:gd name="T7" fmla="*/ 0 h 42"/>
                <a:gd name="T8" fmla="*/ 0 w 62"/>
                <a:gd name="T9" fmla="*/ 0 h 42"/>
                <a:gd name="T10" fmla="*/ 0 w 62"/>
                <a:gd name="T11" fmla="*/ 0 h 42"/>
                <a:gd name="T12" fmla="*/ 0 60000 65536"/>
                <a:gd name="T13" fmla="*/ 0 60000 65536"/>
                <a:gd name="T14" fmla="*/ 0 60000 65536"/>
                <a:gd name="T15" fmla="*/ 0 60000 65536"/>
                <a:gd name="T16" fmla="*/ 0 60000 65536"/>
                <a:gd name="T17" fmla="*/ 0 60000 65536"/>
                <a:gd name="T18" fmla="*/ 0 w 62"/>
                <a:gd name="T19" fmla="*/ 0 h 42"/>
                <a:gd name="T20" fmla="*/ 62 w 6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2" h="42">
                  <a:moveTo>
                    <a:pt x="62" y="0"/>
                  </a:moveTo>
                  <a:lnTo>
                    <a:pt x="0" y="0"/>
                  </a:lnTo>
                  <a:lnTo>
                    <a:pt x="0" y="42"/>
                  </a:lnTo>
                  <a:lnTo>
                    <a:pt x="33" y="42"/>
                  </a:lnTo>
                  <a:lnTo>
                    <a:pt x="62"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2" name="Freeform 395"/>
            <p:cNvSpPr>
              <a:spLocks/>
            </p:cNvSpPr>
            <p:nvPr/>
          </p:nvSpPr>
          <p:spPr bwMode="auto">
            <a:xfrm>
              <a:off x="5812"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3" name="Freeform 396"/>
            <p:cNvSpPr>
              <a:spLocks/>
            </p:cNvSpPr>
            <p:nvPr/>
          </p:nvSpPr>
          <p:spPr bwMode="auto">
            <a:xfrm>
              <a:off x="5841"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4" name="Freeform 397"/>
            <p:cNvSpPr>
              <a:spLocks/>
            </p:cNvSpPr>
            <p:nvPr/>
          </p:nvSpPr>
          <p:spPr bwMode="auto">
            <a:xfrm>
              <a:off x="5870"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5" name="Freeform 398"/>
            <p:cNvSpPr>
              <a:spLocks/>
            </p:cNvSpPr>
            <p:nvPr/>
          </p:nvSpPr>
          <p:spPr bwMode="auto">
            <a:xfrm>
              <a:off x="5899" y="3803"/>
              <a:ext cx="15" cy="14"/>
            </a:xfrm>
            <a:custGeom>
              <a:avLst/>
              <a:gdLst>
                <a:gd name="T0" fmla="*/ 0 w 57"/>
                <a:gd name="T1" fmla="*/ 0 h 42"/>
                <a:gd name="T2" fmla="*/ 0 w 57"/>
                <a:gd name="T3" fmla="*/ 0 h 42"/>
                <a:gd name="T4" fmla="*/ 0 w 57"/>
                <a:gd name="T5" fmla="*/ 0 h 42"/>
                <a:gd name="T6" fmla="*/ 0 w 57"/>
                <a:gd name="T7" fmla="*/ 0 h 42"/>
                <a:gd name="T8" fmla="*/ 0 w 57"/>
                <a:gd name="T9" fmla="*/ 0 h 42"/>
                <a:gd name="T10" fmla="*/ 0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9"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6" name="Freeform 399"/>
            <p:cNvSpPr>
              <a:spLocks/>
            </p:cNvSpPr>
            <p:nvPr/>
          </p:nvSpPr>
          <p:spPr bwMode="auto">
            <a:xfrm>
              <a:off x="5928" y="3803"/>
              <a:ext cx="15"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7" name="Freeform 400"/>
            <p:cNvSpPr>
              <a:spLocks/>
            </p:cNvSpPr>
            <p:nvPr/>
          </p:nvSpPr>
          <p:spPr bwMode="auto">
            <a:xfrm>
              <a:off x="5957" y="3803"/>
              <a:ext cx="15"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8" name="Freeform 401"/>
            <p:cNvSpPr>
              <a:spLocks/>
            </p:cNvSpPr>
            <p:nvPr/>
          </p:nvSpPr>
          <p:spPr bwMode="auto">
            <a:xfrm>
              <a:off x="5988"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9" name="Freeform 402"/>
            <p:cNvSpPr>
              <a:spLocks/>
            </p:cNvSpPr>
            <p:nvPr/>
          </p:nvSpPr>
          <p:spPr bwMode="auto">
            <a:xfrm>
              <a:off x="6017"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0" name="Freeform 403"/>
            <p:cNvSpPr>
              <a:spLocks/>
            </p:cNvSpPr>
            <p:nvPr/>
          </p:nvSpPr>
          <p:spPr bwMode="auto">
            <a:xfrm>
              <a:off x="6046"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1" name="Freeform 404"/>
            <p:cNvSpPr>
              <a:spLocks/>
            </p:cNvSpPr>
            <p:nvPr/>
          </p:nvSpPr>
          <p:spPr bwMode="auto">
            <a:xfrm>
              <a:off x="6075" y="3803"/>
              <a:ext cx="14" cy="14"/>
            </a:xfrm>
            <a:custGeom>
              <a:avLst/>
              <a:gdLst>
                <a:gd name="T0" fmla="*/ 0 w 59"/>
                <a:gd name="T1" fmla="*/ 0 h 42"/>
                <a:gd name="T2" fmla="*/ 0 w 59"/>
                <a:gd name="T3" fmla="*/ 0 h 42"/>
                <a:gd name="T4" fmla="*/ 0 w 59"/>
                <a:gd name="T5" fmla="*/ 0 h 42"/>
                <a:gd name="T6" fmla="*/ 0 w 59"/>
                <a:gd name="T7" fmla="*/ 0 h 42"/>
                <a:gd name="T8" fmla="*/ 0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2" name="Freeform 405"/>
            <p:cNvSpPr>
              <a:spLocks/>
            </p:cNvSpPr>
            <p:nvPr/>
          </p:nvSpPr>
          <p:spPr bwMode="auto">
            <a:xfrm>
              <a:off x="6104" y="3803"/>
              <a:ext cx="14" cy="14"/>
            </a:xfrm>
            <a:custGeom>
              <a:avLst/>
              <a:gdLst>
                <a:gd name="T0" fmla="*/ 0 w 58"/>
                <a:gd name="T1" fmla="*/ 0 h 42"/>
                <a:gd name="T2" fmla="*/ 0 w 58"/>
                <a:gd name="T3" fmla="*/ 0 h 42"/>
                <a:gd name="T4" fmla="*/ 0 w 58"/>
                <a:gd name="T5" fmla="*/ 0 h 42"/>
                <a:gd name="T6" fmla="*/ 0 w 58"/>
                <a:gd name="T7" fmla="*/ 0 h 42"/>
                <a:gd name="T8" fmla="*/ 0 w 58"/>
                <a:gd name="T9" fmla="*/ 0 h 42"/>
                <a:gd name="T10" fmla="*/ 0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3974" name="Freeform 406"/>
          <p:cNvSpPr>
            <a:spLocks/>
          </p:cNvSpPr>
          <p:nvPr/>
        </p:nvSpPr>
        <p:spPr bwMode="auto">
          <a:xfrm>
            <a:off x="5657889"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5" name="Freeform 407"/>
          <p:cNvSpPr>
            <a:spLocks/>
          </p:cNvSpPr>
          <p:nvPr/>
        </p:nvSpPr>
        <p:spPr bwMode="auto">
          <a:xfrm>
            <a:off x="5684876" y="3143599"/>
            <a:ext cx="9525"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6" name="Freeform 408"/>
          <p:cNvSpPr>
            <a:spLocks/>
          </p:cNvSpPr>
          <p:nvPr/>
        </p:nvSpPr>
        <p:spPr bwMode="auto">
          <a:xfrm>
            <a:off x="5710276"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7" name="Freeform 409"/>
          <p:cNvSpPr>
            <a:spLocks/>
          </p:cNvSpPr>
          <p:nvPr/>
        </p:nvSpPr>
        <p:spPr bwMode="auto">
          <a:xfrm>
            <a:off x="5734089"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30"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8" name="Freeform 410"/>
          <p:cNvSpPr>
            <a:spLocks/>
          </p:cNvSpPr>
          <p:nvPr/>
        </p:nvSpPr>
        <p:spPr bwMode="auto">
          <a:xfrm>
            <a:off x="5759489"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9" name="Freeform 411"/>
          <p:cNvSpPr>
            <a:spLocks/>
          </p:cNvSpPr>
          <p:nvPr/>
        </p:nvSpPr>
        <p:spPr bwMode="auto">
          <a:xfrm>
            <a:off x="5784889"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0" name="Freeform 412"/>
          <p:cNvSpPr>
            <a:spLocks/>
          </p:cNvSpPr>
          <p:nvPr/>
        </p:nvSpPr>
        <p:spPr bwMode="auto">
          <a:xfrm>
            <a:off x="5808701"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1" name="Freeform 413"/>
          <p:cNvSpPr>
            <a:spLocks/>
          </p:cNvSpPr>
          <p:nvPr/>
        </p:nvSpPr>
        <p:spPr bwMode="auto">
          <a:xfrm>
            <a:off x="5834101" y="3143599"/>
            <a:ext cx="14288"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2" name="Freeform 414"/>
          <p:cNvSpPr>
            <a:spLocks/>
          </p:cNvSpPr>
          <p:nvPr/>
        </p:nvSpPr>
        <p:spPr bwMode="auto">
          <a:xfrm>
            <a:off x="5857914" y="3143599"/>
            <a:ext cx="15875" cy="12700"/>
          </a:xfrm>
          <a:custGeom>
            <a:avLst/>
            <a:gdLst>
              <a:gd name="T0" fmla="*/ 2147483646 w 63"/>
              <a:gd name="T1" fmla="*/ 0 h 42"/>
              <a:gd name="T2" fmla="*/ 0 w 63"/>
              <a:gd name="T3" fmla="*/ 0 h 42"/>
              <a:gd name="T4" fmla="*/ 0 w 63"/>
              <a:gd name="T5" fmla="*/ 2147483646 h 42"/>
              <a:gd name="T6" fmla="*/ 2147483646 w 63"/>
              <a:gd name="T7" fmla="*/ 2147483646 h 42"/>
              <a:gd name="T8" fmla="*/ 2147483646 w 63"/>
              <a:gd name="T9" fmla="*/ 2147483646 h 42"/>
              <a:gd name="T10" fmla="*/ 2147483646 w 63"/>
              <a:gd name="T11" fmla="*/ 0 h 42"/>
              <a:gd name="T12" fmla="*/ 0 60000 65536"/>
              <a:gd name="T13" fmla="*/ 0 60000 65536"/>
              <a:gd name="T14" fmla="*/ 0 60000 65536"/>
              <a:gd name="T15" fmla="*/ 0 60000 65536"/>
              <a:gd name="T16" fmla="*/ 0 60000 65536"/>
              <a:gd name="T17" fmla="*/ 0 60000 65536"/>
              <a:gd name="T18" fmla="*/ 0 w 63"/>
              <a:gd name="T19" fmla="*/ 0 h 42"/>
              <a:gd name="T20" fmla="*/ 63 w 6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63" h="42">
                <a:moveTo>
                  <a:pt x="63" y="0"/>
                </a:moveTo>
                <a:lnTo>
                  <a:pt x="0" y="0"/>
                </a:lnTo>
                <a:lnTo>
                  <a:pt x="0" y="42"/>
                </a:lnTo>
                <a:lnTo>
                  <a:pt x="34" y="42"/>
                </a:lnTo>
                <a:lnTo>
                  <a:pt x="63" y="19"/>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3" name="Freeform 415"/>
          <p:cNvSpPr>
            <a:spLocks/>
          </p:cNvSpPr>
          <p:nvPr/>
        </p:nvSpPr>
        <p:spPr bwMode="auto">
          <a:xfrm>
            <a:off x="5886489" y="3143599"/>
            <a:ext cx="11112"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4" name="Freeform 416"/>
          <p:cNvSpPr>
            <a:spLocks/>
          </p:cNvSpPr>
          <p:nvPr/>
        </p:nvSpPr>
        <p:spPr bwMode="auto">
          <a:xfrm>
            <a:off x="5910301" y="3143599"/>
            <a:ext cx="12700" cy="12700"/>
          </a:xfrm>
          <a:custGeom>
            <a:avLst/>
            <a:gdLst>
              <a:gd name="T0" fmla="*/ 2147483646 w 57"/>
              <a:gd name="T1" fmla="*/ 0 h 42"/>
              <a:gd name="T2" fmla="*/ 0 w 57"/>
              <a:gd name="T3" fmla="*/ 0 h 42"/>
              <a:gd name="T4" fmla="*/ 0 w 57"/>
              <a:gd name="T5" fmla="*/ 2147483646 h 42"/>
              <a:gd name="T6" fmla="*/ 2147483646 w 57"/>
              <a:gd name="T7" fmla="*/ 2147483646 h 42"/>
              <a:gd name="T8" fmla="*/ 2147483646 w 57"/>
              <a:gd name="T9" fmla="*/ 2147483646 h 42"/>
              <a:gd name="T10" fmla="*/ 2147483646 w 57"/>
              <a:gd name="T11" fmla="*/ 0 h 42"/>
              <a:gd name="T12" fmla="*/ 0 60000 65536"/>
              <a:gd name="T13" fmla="*/ 0 60000 65536"/>
              <a:gd name="T14" fmla="*/ 0 60000 65536"/>
              <a:gd name="T15" fmla="*/ 0 60000 65536"/>
              <a:gd name="T16" fmla="*/ 0 60000 65536"/>
              <a:gd name="T17" fmla="*/ 0 60000 65536"/>
              <a:gd name="T18" fmla="*/ 0 w 57"/>
              <a:gd name="T19" fmla="*/ 0 h 42"/>
              <a:gd name="T20" fmla="*/ 57 w 5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7" h="42">
                <a:moveTo>
                  <a:pt x="57" y="0"/>
                </a:moveTo>
                <a:lnTo>
                  <a:pt x="0" y="0"/>
                </a:lnTo>
                <a:lnTo>
                  <a:pt x="0" y="42"/>
                </a:lnTo>
                <a:lnTo>
                  <a:pt x="28" y="42"/>
                </a:lnTo>
                <a:lnTo>
                  <a:pt x="57" y="19"/>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5" name="Freeform 417"/>
          <p:cNvSpPr>
            <a:spLocks/>
          </p:cNvSpPr>
          <p:nvPr/>
        </p:nvSpPr>
        <p:spPr bwMode="auto">
          <a:xfrm>
            <a:off x="5935701"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6" name="Freeform 418"/>
          <p:cNvSpPr>
            <a:spLocks/>
          </p:cNvSpPr>
          <p:nvPr/>
        </p:nvSpPr>
        <p:spPr bwMode="auto">
          <a:xfrm>
            <a:off x="5961101" y="3143599"/>
            <a:ext cx="11113"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7" name="Freeform 419"/>
          <p:cNvSpPr>
            <a:spLocks/>
          </p:cNvSpPr>
          <p:nvPr/>
        </p:nvSpPr>
        <p:spPr bwMode="auto">
          <a:xfrm>
            <a:off x="5984914"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8"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8" name="Freeform 420"/>
          <p:cNvSpPr>
            <a:spLocks/>
          </p:cNvSpPr>
          <p:nvPr/>
        </p:nvSpPr>
        <p:spPr bwMode="auto">
          <a:xfrm>
            <a:off x="6010314" y="3143599"/>
            <a:ext cx="11112" cy="12700"/>
          </a:xfrm>
          <a:custGeom>
            <a:avLst/>
            <a:gdLst>
              <a:gd name="T0" fmla="*/ 2147483646 w 59"/>
              <a:gd name="T1" fmla="*/ 0 h 42"/>
              <a:gd name="T2" fmla="*/ 0 w 59"/>
              <a:gd name="T3" fmla="*/ 0 h 42"/>
              <a:gd name="T4" fmla="*/ 0 w 59"/>
              <a:gd name="T5" fmla="*/ 2147483646 h 42"/>
              <a:gd name="T6" fmla="*/ 2147483646 w 59"/>
              <a:gd name="T7" fmla="*/ 2147483646 h 42"/>
              <a:gd name="T8" fmla="*/ 2147483646 w 59"/>
              <a:gd name="T9" fmla="*/ 2147483646 h 42"/>
              <a:gd name="T10" fmla="*/ 2147483646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9" name="Freeform 421"/>
          <p:cNvSpPr>
            <a:spLocks/>
          </p:cNvSpPr>
          <p:nvPr/>
        </p:nvSpPr>
        <p:spPr bwMode="auto">
          <a:xfrm>
            <a:off x="6037301" y="3143599"/>
            <a:ext cx="12700" cy="12700"/>
          </a:xfrm>
          <a:custGeom>
            <a:avLst/>
            <a:gdLst>
              <a:gd name="T0" fmla="*/ 2147483646 w 59"/>
              <a:gd name="T1" fmla="*/ 0 h 42"/>
              <a:gd name="T2" fmla="*/ 0 w 59"/>
              <a:gd name="T3" fmla="*/ 0 h 42"/>
              <a:gd name="T4" fmla="*/ 0 w 59"/>
              <a:gd name="T5" fmla="*/ 2147483646 h 42"/>
              <a:gd name="T6" fmla="*/ 2147483646 w 59"/>
              <a:gd name="T7" fmla="*/ 2147483646 h 42"/>
              <a:gd name="T8" fmla="*/ 2147483646 w 59"/>
              <a:gd name="T9" fmla="*/ 2147483646 h 42"/>
              <a:gd name="T10" fmla="*/ 2147483646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29"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0" name="Freeform 422"/>
          <p:cNvSpPr>
            <a:spLocks/>
          </p:cNvSpPr>
          <p:nvPr/>
        </p:nvSpPr>
        <p:spPr bwMode="auto">
          <a:xfrm>
            <a:off x="6061114" y="3143599"/>
            <a:ext cx="12700" cy="12700"/>
          </a:xfrm>
          <a:custGeom>
            <a:avLst/>
            <a:gdLst>
              <a:gd name="T0" fmla="*/ 2147483646 w 59"/>
              <a:gd name="T1" fmla="*/ 0 h 42"/>
              <a:gd name="T2" fmla="*/ 0 w 59"/>
              <a:gd name="T3" fmla="*/ 0 h 42"/>
              <a:gd name="T4" fmla="*/ 0 w 59"/>
              <a:gd name="T5" fmla="*/ 2147483646 h 42"/>
              <a:gd name="T6" fmla="*/ 2147483646 w 59"/>
              <a:gd name="T7" fmla="*/ 2147483646 h 42"/>
              <a:gd name="T8" fmla="*/ 2147483646 w 59"/>
              <a:gd name="T9" fmla="*/ 2147483646 h 42"/>
              <a:gd name="T10" fmla="*/ 2147483646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1" name="Freeform 423"/>
          <p:cNvSpPr>
            <a:spLocks/>
          </p:cNvSpPr>
          <p:nvPr/>
        </p:nvSpPr>
        <p:spPr bwMode="auto">
          <a:xfrm>
            <a:off x="6086514" y="3143599"/>
            <a:ext cx="12700" cy="12700"/>
          </a:xfrm>
          <a:custGeom>
            <a:avLst/>
            <a:gdLst>
              <a:gd name="T0" fmla="*/ 2147483646 w 59"/>
              <a:gd name="T1" fmla="*/ 0 h 42"/>
              <a:gd name="T2" fmla="*/ 0 w 59"/>
              <a:gd name="T3" fmla="*/ 0 h 42"/>
              <a:gd name="T4" fmla="*/ 0 w 59"/>
              <a:gd name="T5" fmla="*/ 2147483646 h 42"/>
              <a:gd name="T6" fmla="*/ 2147483646 w 59"/>
              <a:gd name="T7" fmla="*/ 2147483646 h 42"/>
              <a:gd name="T8" fmla="*/ 2147483646 w 59"/>
              <a:gd name="T9" fmla="*/ 2147483646 h 42"/>
              <a:gd name="T10" fmla="*/ 2147483646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59" y="0"/>
                </a:moveTo>
                <a:lnTo>
                  <a:pt x="0" y="0"/>
                </a:lnTo>
                <a:lnTo>
                  <a:pt x="0" y="42"/>
                </a:lnTo>
                <a:lnTo>
                  <a:pt x="30" y="42"/>
                </a:lnTo>
                <a:lnTo>
                  <a:pt x="59" y="19"/>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2" name="Freeform 424"/>
          <p:cNvSpPr>
            <a:spLocks/>
          </p:cNvSpPr>
          <p:nvPr/>
        </p:nvSpPr>
        <p:spPr bwMode="auto">
          <a:xfrm>
            <a:off x="6111914" y="3143599"/>
            <a:ext cx="12700" cy="12700"/>
          </a:xfrm>
          <a:custGeom>
            <a:avLst/>
            <a:gdLst>
              <a:gd name="T0" fmla="*/ 0 w 59"/>
              <a:gd name="T1" fmla="*/ 0 h 42"/>
              <a:gd name="T2" fmla="*/ 0 w 59"/>
              <a:gd name="T3" fmla="*/ 2147483646 h 42"/>
              <a:gd name="T4" fmla="*/ 2147483646 w 59"/>
              <a:gd name="T5" fmla="*/ 2147483646 h 42"/>
              <a:gd name="T6" fmla="*/ 2147483646 w 59"/>
              <a:gd name="T7" fmla="*/ 2147483646 h 42"/>
              <a:gd name="T8" fmla="*/ 2147483646 w 59"/>
              <a:gd name="T9" fmla="*/ 0 h 42"/>
              <a:gd name="T10" fmla="*/ 0 w 59"/>
              <a:gd name="T11" fmla="*/ 0 h 42"/>
              <a:gd name="T12" fmla="*/ 0 60000 65536"/>
              <a:gd name="T13" fmla="*/ 0 60000 65536"/>
              <a:gd name="T14" fmla="*/ 0 60000 65536"/>
              <a:gd name="T15" fmla="*/ 0 60000 65536"/>
              <a:gd name="T16" fmla="*/ 0 60000 65536"/>
              <a:gd name="T17" fmla="*/ 0 60000 65536"/>
              <a:gd name="T18" fmla="*/ 0 w 59"/>
              <a:gd name="T19" fmla="*/ 0 h 42"/>
              <a:gd name="T20" fmla="*/ 59 w 5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9" h="42">
                <a:moveTo>
                  <a:pt x="0" y="0"/>
                </a:moveTo>
                <a:lnTo>
                  <a:pt x="0" y="42"/>
                </a:lnTo>
                <a:lnTo>
                  <a:pt x="30" y="42"/>
                </a:lnTo>
                <a:lnTo>
                  <a:pt x="59" y="19"/>
                </a:lnTo>
                <a:lnTo>
                  <a:pt x="5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3" name="Freeform 425"/>
          <p:cNvSpPr>
            <a:spLocks/>
          </p:cNvSpPr>
          <p:nvPr/>
        </p:nvSpPr>
        <p:spPr bwMode="auto">
          <a:xfrm>
            <a:off x="6135726" y="3143599"/>
            <a:ext cx="12700" cy="12700"/>
          </a:xfrm>
          <a:custGeom>
            <a:avLst/>
            <a:gdLst>
              <a:gd name="T0" fmla="*/ 2147483646 w 58"/>
              <a:gd name="T1" fmla="*/ 0 h 42"/>
              <a:gd name="T2" fmla="*/ 0 w 58"/>
              <a:gd name="T3" fmla="*/ 0 h 42"/>
              <a:gd name="T4" fmla="*/ 0 w 58"/>
              <a:gd name="T5" fmla="*/ 2147483646 h 42"/>
              <a:gd name="T6" fmla="*/ 2147483646 w 58"/>
              <a:gd name="T7" fmla="*/ 2147483646 h 42"/>
              <a:gd name="T8" fmla="*/ 2147483646 w 58"/>
              <a:gd name="T9" fmla="*/ 2147483646 h 42"/>
              <a:gd name="T10" fmla="*/ 2147483646 w 58"/>
              <a:gd name="T11" fmla="*/ 0 h 42"/>
              <a:gd name="T12" fmla="*/ 0 60000 65536"/>
              <a:gd name="T13" fmla="*/ 0 60000 65536"/>
              <a:gd name="T14" fmla="*/ 0 60000 65536"/>
              <a:gd name="T15" fmla="*/ 0 60000 65536"/>
              <a:gd name="T16" fmla="*/ 0 60000 65536"/>
              <a:gd name="T17" fmla="*/ 0 60000 65536"/>
              <a:gd name="T18" fmla="*/ 0 w 58"/>
              <a:gd name="T19" fmla="*/ 0 h 42"/>
              <a:gd name="T20" fmla="*/ 58 w 58"/>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8" h="42">
                <a:moveTo>
                  <a:pt x="58" y="0"/>
                </a:moveTo>
                <a:lnTo>
                  <a:pt x="0" y="0"/>
                </a:lnTo>
                <a:lnTo>
                  <a:pt x="0" y="42"/>
                </a:lnTo>
                <a:lnTo>
                  <a:pt x="29" y="42"/>
                </a:lnTo>
                <a:lnTo>
                  <a:pt x="58" y="19"/>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4" name="Line 426"/>
          <p:cNvSpPr>
            <a:spLocks noChangeShapeType="1"/>
          </p:cNvSpPr>
          <p:nvPr/>
        </p:nvSpPr>
        <p:spPr bwMode="auto">
          <a:xfrm flipV="1">
            <a:off x="5502314" y="2822924"/>
            <a:ext cx="336550" cy="29210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Freeform 427"/>
          <p:cNvSpPr>
            <a:spLocks/>
          </p:cNvSpPr>
          <p:nvPr/>
        </p:nvSpPr>
        <p:spPr bwMode="auto">
          <a:xfrm>
            <a:off x="5776951" y="2768949"/>
            <a:ext cx="123825" cy="109537"/>
          </a:xfrm>
          <a:custGeom>
            <a:avLst/>
            <a:gdLst>
              <a:gd name="T0" fmla="*/ 0 w 586"/>
              <a:gd name="T1" fmla="*/ 2147483646 h 428"/>
              <a:gd name="T2" fmla="*/ 2147483646 w 586"/>
              <a:gd name="T3" fmla="*/ 0 h 428"/>
              <a:gd name="T4" fmla="*/ 2147483646 w 586"/>
              <a:gd name="T5" fmla="*/ 2147483646 h 428"/>
              <a:gd name="T6" fmla="*/ 0 60000 65536"/>
              <a:gd name="T7" fmla="*/ 0 60000 65536"/>
              <a:gd name="T8" fmla="*/ 0 60000 65536"/>
              <a:gd name="T9" fmla="*/ 0 w 586"/>
              <a:gd name="T10" fmla="*/ 0 h 428"/>
              <a:gd name="T11" fmla="*/ 586 w 586"/>
              <a:gd name="T12" fmla="*/ 428 h 428"/>
            </a:gdLst>
            <a:ahLst/>
            <a:cxnLst>
              <a:cxn ang="T6">
                <a:pos x="T0" y="T1"/>
              </a:cxn>
              <a:cxn ang="T7">
                <a:pos x="T2" y="T3"/>
              </a:cxn>
              <a:cxn ang="T8">
                <a:pos x="T4" y="T5"/>
              </a:cxn>
            </a:cxnLst>
            <a:rect l="T9" t="T10" r="T11" b="T12"/>
            <a:pathLst>
              <a:path w="586" h="428">
                <a:moveTo>
                  <a:pt x="0" y="129"/>
                </a:moveTo>
                <a:lnTo>
                  <a:pt x="586" y="0"/>
                </a:lnTo>
                <a:lnTo>
                  <a:pt x="407" y="428"/>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96" name="Freeform 428"/>
          <p:cNvSpPr>
            <a:spLocks/>
          </p:cNvSpPr>
          <p:nvPr/>
        </p:nvSpPr>
        <p:spPr bwMode="auto">
          <a:xfrm>
            <a:off x="5502314" y="3007074"/>
            <a:ext cx="131762" cy="115887"/>
          </a:xfrm>
          <a:custGeom>
            <a:avLst/>
            <a:gdLst>
              <a:gd name="T0" fmla="*/ 2147483646 w 615"/>
              <a:gd name="T1" fmla="*/ 2147483646 h 448"/>
              <a:gd name="T2" fmla="*/ 0 w 615"/>
              <a:gd name="T3" fmla="*/ 2147483646 h 448"/>
              <a:gd name="T4" fmla="*/ 2147483646 w 615"/>
              <a:gd name="T5" fmla="*/ 0 h 448"/>
              <a:gd name="T6" fmla="*/ 0 60000 65536"/>
              <a:gd name="T7" fmla="*/ 0 60000 65536"/>
              <a:gd name="T8" fmla="*/ 0 60000 65536"/>
              <a:gd name="T9" fmla="*/ 0 w 615"/>
              <a:gd name="T10" fmla="*/ 0 h 448"/>
              <a:gd name="T11" fmla="*/ 615 w 615"/>
              <a:gd name="T12" fmla="*/ 448 h 448"/>
            </a:gdLst>
            <a:ahLst/>
            <a:cxnLst>
              <a:cxn ang="T6">
                <a:pos x="T0" y="T1"/>
              </a:cxn>
              <a:cxn ang="T7">
                <a:pos x="T2" y="T3"/>
              </a:cxn>
              <a:cxn ang="T8">
                <a:pos x="T4" y="T5"/>
              </a:cxn>
            </a:cxnLst>
            <a:rect l="T9" t="T10" r="T11" b="T12"/>
            <a:pathLst>
              <a:path w="615" h="448">
                <a:moveTo>
                  <a:pt x="615" y="299"/>
                </a:moveTo>
                <a:lnTo>
                  <a:pt x="0" y="448"/>
                </a:lnTo>
                <a:lnTo>
                  <a:pt x="209"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97" name="Freeform 429"/>
          <p:cNvSpPr>
            <a:spLocks/>
          </p:cNvSpPr>
          <p:nvPr/>
        </p:nvSpPr>
        <p:spPr bwMode="auto">
          <a:xfrm>
            <a:off x="4168814" y="5378799"/>
            <a:ext cx="430212" cy="425450"/>
          </a:xfrm>
          <a:custGeom>
            <a:avLst/>
            <a:gdLst>
              <a:gd name="T0" fmla="*/ 2147483646 w 1989"/>
              <a:gd name="T1" fmla="*/ 2147483646 h 1662"/>
              <a:gd name="T2" fmla="*/ 2147483646 w 1989"/>
              <a:gd name="T3" fmla="*/ 2147483646 h 1662"/>
              <a:gd name="T4" fmla="*/ 2147483646 w 1989"/>
              <a:gd name="T5" fmla="*/ 0 h 1662"/>
              <a:gd name="T6" fmla="*/ 2147483646 w 1989"/>
              <a:gd name="T7" fmla="*/ 2147483646 h 1662"/>
              <a:gd name="T8" fmla="*/ 2147483646 w 1989"/>
              <a:gd name="T9" fmla="*/ 2147483646 h 1662"/>
              <a:gd name="T10" fmla="*/ 0 w 1989"/>
              <a:gd name="T11" fmla="*/ 2147483646 h 1662"/>
              <a:gd name="T12" fmla="*/ 0 w 1989"/>
              <a:gd name="T13" fmla="*/ 2147483646 h 1662"/>
              <a:gd name="T14" fmla="*/ 2147483646 w 1989"/>
              <a:gd name="T15" fmla="*/ 2147483646 h 1662"/>
              <a:gd name="T16" fmla="*/ 2147483646 w 1989"/>
              <a:gd name="T17" fmla="*/ 2147483646 h 1662"/>
              <a:gd name="T18" fmla="*/ 2147483646 w 1989"/>
              <a:gd name="T19" fmla="*/ 2147483646 h 1662"/>
              <a:gd name="T20" fmla="*/ 2147483646 w 1989"/>
              <a:gd name="T21" fmla="*/ 2147483646 h 1662"/>
              <a:gd name="T22" fmla="*/ 2147483646 w 1989"/>
              <a:gd name="T23" fmla="*/ 2147483646 h 1662"/>
              <a:gd name="T24" fmla="*/ 2147483646 w 1989"/>
              <a:gd name="T25" fmla="*/ 2147483646 h 1662"/>
              <a:gd name="T26" fmla="*/ 2147483646 w 1989"/>
              <a:gd name="T27" fmla="*/ 2147483646 h 1662"/>
              <a:gd name="T28" fmla="*/ 2147483646 w 1989"/>
              <a:gd name="T29" fmla="*/ 2147483646 h 1662"/>
              <a:gd name="T30" fmla="*/ 2147483646 w 1989"/>
              <a:gd name="T31" fmla="*/ 2147483646 h 1662"/>
              <a:gd name="T32" fmla="*/ 2147483646 w 1989"/>
              <a:gd name="T33" fmla="*/ 2147483646 h 1662"/>
              <a:gd name="T34" fmla="*/ 2147483646 w 1989"/>
              <a:gd name="T35" fmla="*/ 2147483646 h 1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9"/>
              <a:gd name="T55" fmla="*/ 0 h 1662"/>
              <a:gd name="T56" fmla="*/ 1989 w 1989"/>
              <a:gd name="T57" fmla="*/ 1662 h 16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9" h="1662">
                <a:moveTo>
                  <a:pt x="1815" y="84"/>
                </a:moveTo>
                <a:lnTo>
                  <a:pt x="1699" y="60"/>
                </a:lnTo>
                <a:lnTo>
                  <a:pt x="996" y="0"/>
                </a:lnTo>
                <a:lnTo>
                  <a:pt x="178" y="84"/>
                </a:lnTo>
                <a:lnTo>
                  <a:pt x="29" y="149"/>
                </a:lnTo>
                <a:lnTo>
                  <a:pt x="0" y="191"/>
                </a:lnTo>
                <a:lnTo>
                  <a:pt x="0" y="1448"/>
                </a:lnTo>
                <a:lnTo>
                  <a:pt x="29" y="1490"/>
                </a:lnTo>
                <a:lnTo>
                  <a:pt x="91" y="1532"/>
                </a:lnTo>
                <a:lnTo>
                  <a:pt x="295" y="1597"/>
                </a:lnTo>
                <a:lnTo>
                  <a:pt x="996" y="1662"/>
                </a:lnTo>
                <a:lnTo>
                  <a:pt x="1699" y="1597"/>
                </a:lnTo>
                <a:lnTo>
                  <a:pt x="1902" y="1532"/>
                </a:lnTo>
                <a:lnTo>
                  <a:pt x="1959" y="1490"/>
                </a:lnTo>
                <a:lnTo>
                  <a:pt x="1989" y="1448"/>
                </a:lnTo>
                <a:lnTo>
                  <a:pt x="1989" y="191"/>
                </a:lnTo>
                <a:lnTo>
                  <a:pt x="1959" y="149"/>
                </a:lnTo>
                <a:lnTo>
                  <a:pt x="1815"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8" name="Freeform 430"/>
          <p:cNvSpPr>
            <a:spLocks/>
          </p:cNvSpPr>
          <p:nvPr/>
        </p:nvSpPr>
        <p:spPr bwMode="auto">
          <a:xfrm>
            <a:off x="4168814" y="5378799"/>
            <a:ext cx="430212" cy="103187"/>
          </a:xfrm>
          <a:custGeom>
            <a:avLst/>
            <a:gdLst>
              <a:gd name="T0" fmla="*/ 2147483646 w 1989"/>
              <a:gd name="T1" fmla="*/ 2147483646 h 405"/>
              <a:gd name="T2" fmla="*/ 2147483646 w 1989"/>
              <a:gd name="T3" fmla="*/ 2147483646 h 405"/>
              <a:gd name="T4" fmla="*/ 2147483646 w 1989"/>
              <a:gd name="T5" fmla="*/ 0 h 405"/>
              <a:gd name="T6" fmla="*/ 2147483646 w 1989"/>
              <a:gd name="T7" fmla="*/ 2147483646 h 405"/>
              <a:gd name="T8" fmla="*/ 2147483646 w 1989"/>
              <a:gd name="T9" fmla="*/ 2147483646 h 405"/>
              <a:gd name="T10" fmla="*/ 0 w 1989"/>
              <a:gd name="T11" fmla="*/ 2147483646 h 405"/>
              <a:gd name="T12" fmla="*/ 2147483646 w 1989"/>
              <a:gd name="T13" fmla="*/ 2147483646 h 405"/>
              <a:gd name="T14" fmla="*/ 2147483646 w 1989"/>
              <a:gd name="T15" fmla="*/ 2147483646 h 405"/>
              <a:gd name="T16" fmla="*/ 2147483646 w 1989"/>
              <a:gd name="T17" fmla="*/ 2147483646 h 405"/>
              <a:gd name="T18" fmla="*/ 2147483646 w 1989"/>
              <a:gd name="T19" fmla="*/ 2147483646 h 405"/>
              <a:gd name="T20" fmla="*/ 2147483646 w 1989"/>
              <a:gd name="T21" fmla="*/ 2147483646 h 405"/>
              <a:gd name="T22" fmla="*/ 2147483646 w 1989"/>
              <a:gd name="T23" fmla="*/ 2147483646 h 405"/>
              <a:gd name="T24" fmla="*/ 2147483646 w 1989"/>
              <a:gd name="T25" fmla="*/ 2147483646 h 405"/>
              <a:gd name="T26" fmla="*/ 2147483646 w 1989"/>
              <a:gd name="T27" fmla="*/ 2147483646 h 405"/>
              <a:gd name="T28" fmla="*/ 2147483646 w 1989"/>
              <a:gd name="T29" fmla="*/ 2147483646 h 405"/>
              <a:gd name="T30" fmla="*/ 2147483646 w 1989"/>
              <a:gd name="T31" fmla="*/ 2147483646 h 405"/>
              <a:gd name="T32" fmla="*/ 2147483646 w 1989"/>
              <a:gd name="T33" fmla="*/ 2147483646 h 4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89"/>
              <a:gd name="T52" fmla="*/ 0 h 405"/>
              <a:gd name="T53" fmla="*/ 1989 w 1989"/>
              <a:gd name="T54" fmla="*/ 405 h 40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89" h="405">
                <a:moveTo>
                  <a:pt x="1815" y="84"/>
                </a:moveTo>
                <a:lnTo>
                  <a:pt x="1699" y="60"/>
                </a:lnTo>
                <a:lnTo>
                  <a:pt x="996" y="0"/>
                </a:lnTo>
                <a:lnTo>
                  <a:pt x="178" y="84"/>
                </a:lnTo>
                <a:lnTo>
                  <a:pt x="29" y="149"/>
                </a:lnTo>
                <a:lnTo>
                  <a:pt x="0" y="191"/>
                </a:lnTo>
                <a:lnTo>
                  <a:pt x="29" y="233"/>
                </a:lnTo>
                <a:lnTo>
                  <a:pt x="91" y="275"/>
                </a:lnTo>
                <a:lnTo>
                  <a:pt x="178" y="317"/>
                </a:lnTo>
                <a:lnTo>
                  <a:pt x="295" y="340"/>
                </a:lnTo>
                <a:lnTo>
                  <a:pt x="996" y="405"/>
                </a:lnTo>
                <a:lnTo>
                  <a:pt x="1815" y="317"/>
                </a:lnTo>
                <a:lnTo>
                  <a:pt x="1902" y="275"/>
                </a:lnTo>
                <a:lnTo>
                  <a:pt x="1959" y="233"/>
                </a:lnTo>
                <a:lnTo>
                  <a:pt x="1989" y="191"/>
                </a:lnTo>
                <a:lnTo>
                  <a:pt x="1959" y="149"/>
                </a:lnTo>
                <a:lnTo>
                  <a:pt x="1815"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9" name="Freeform 431"/>
          <p:cNvSpPr>
            <a:spLocks/>
          </p:cNvSpPr>
          <p:nvPr/>
        </p:nvSpPr>
        <p:spPr bwMode="auto">
          <a:xfrm>
            <a:off x="4168814" y="5388324"/>
            <a:ext cx="430212" cy="427037"/>
          </a:xfrm>
          <a:custGeom>
            <a:avLst/>
            <a:gdLst>
              <a:gd name="T0" fmla="*/ 2147483646 w 1989"/>
              <a:gd name="T1" fmla="*/ 2147483646 h 1662"/>
              <a:gd name="T2" fmla="*/ 2147483646 w 1989"/>
              <a:gd name="T3" fmla="*/ 2147483646 h 1662"/>
              <a:gd name="T4" fmla="*/ 2147483646 w 1989"/>
              <a:gd name="T5" fmla="*/ 2147483646 h 1662"/>
              <a:gd name="T6" fmla="*/ 2147483646 w 1989"/>
              <a:gd name="T7" fmla="*/ 2147483646 h 1662"/>
              <a:gd name="T8" fmla="*/ 2147483646 w 1989"/>
              <a:gd name="T9" fmla="*/ 2147483646 h 1662"/>
              <a:gd name="T10" fmla="*/ 2147483646 w 1989"/>
              <a:gd name="T11" fmla="*/ 2147483646 h 1662"/>
              <a:gd name="T12" fmla="*/ 2147483646 w 1989"/>
              <a:gd name="T13" fmla="*/ 2147483646 h 1662"/>
              <a:gd name="T14" fmla="*/ 2147483646 w 1989"/>
              <a:gd name="T15" fmla="*/ 2147483646 h 1662"/>
              <a:gd name="T16" fmla="*/ 2147483646 w 1989"/>
              <a:gd name="T17" fmla="*/ 2147483646 h 1662"/>
              <a:gd name="T18" fmla="*/ 2147483646 w 1989"/>
              <a:gd name="T19" fmla="*/ 2147483646 h 1662"/>
              <a:gd name="T20" fmla="*/ 2147483646 w 1989"/>
              <a:gd name="T21" fmla="*/ 2147483646 h 1662"/>
              <a:gd name="T22" fmla="*/ 0 w 1989"/>
              <a:gd name="T23" fmla="*/ 2147483646 h 1662"/>
              <a:gd name="T24" fmla="*/ 0 w 1989"/>
              <a:gd name="T25" fmla="*/ 2147483646 h 1662"/>
              <a:gd name="T26" fmla="*/ 2147483646 w 1989"/>
              <a:gd name="T27" fmla="*/ 2147483646 h 1662"/>
              <a:gd name="T28" fmla="*/ 2147483646 w 1989"/>
              <a:gd name="T29" fmla="*/ 2147483646 h 1662"/>
              <a:gd name="T30" fmla="*/ 2147483646 w 1989"/>
              <a:gd name="T31" fmla="*/ 0 h 1662"/>
              <a:gd name="T32" fmla="*/ 2147483646 w 1989"/>
              <a:gd name="T33" fmla="*/ 2147483646 h 1662"/>
              <a:gd name="T34" fmla="*/ 2147483646 w 1989"/>
              <a:gd name="T35" fmla="*/ 2147483646 h 1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9"/>
              <a:gd name="T55" fmla="*/ 0 h 1662"/>
              <a:gd name="T56" fmla="*/ 1989 w 1989"/>
              <a:gd name="T57" fmla="*/ 1662 h 16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9" h="1662">
                <a:moveTo>
                  <a:pt x="1815" y="84"/>
                </a:moveTo>
                <a:lnTo>
                  <a:pt x="1959" y="149"/>
                </a:lnTo>
                <a:lnTo>
                  <a:pt x="1989" y="191"/>
                </a:lnTo>
                <a:lnTo>
                  <a:pt x="1989" y="1448"/>
                </a:lnTo>
                <a:lnTo>
                  <a:pt x="1959" y="1490"/>
                </a:lnTo>
                <a:lnTo>
                  <a:pt x="1902" y="1532"/>
                </a:lnTo>
                <a:lnTo>
                  <a:pt x="1699" y="1597"/>
                </a:lnTo>
                <a:lnTo>
                  <a:pt x="996" y="1662"/>
                </a:lnTo>
                <a:lnTo>
                  <a:pt x="295" y="1597"/>
                </a:lnTo>
                <a:lnTo>
                  <a:pt x="91" y="1532"/>
                </a:lnTo>
                <a:lnTo>
                  <a:pt x="29" y="1490"/>
                </a:lnTo>
                <a:lnTo>
                  <a:pt x="0" y="1448"/>
                </a:lnTo>
                <a:lnTo>
                  <a:pt x="0" y="191"/>
                </a:lnTo>
                <a:lnTo>
                  <a:pt x="29" y="149"/>
                </a:lnTo>
                <a:lnTo>
                  <a:pt x="178" y="84"/>
                </a:lnTo>
                <a:lnTo>
                  <a:pt x="996" y="0"/>
                </a:lnTo>
                <a:lnTo>
                  <a:pt x="1699" y="60"/>
                </a:lnTo>
                <a:lnTo>
                  <a:pt x="1815" y="84"/>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00" name="Freeform 432"/>
          <p:cNvSpPr>
            <a:spLocks/>
          </p:cNvSpPr>
          <p:nvPr/>
        </p:nvSpPr>
        <p:spPr bwMode="auto">
          <a:xfrm>
            <a:off x="4168814" y="5481986"/>
            <a:ext cx="430212" cy="53975"/>
          </a:xfrm>
          <a:custGeom>
            <a:avLst/>
            <a:gdLst>
              <a:gd name="T0" fmla="*/ 2147483646 w 1989"/>
              <a:gd name="T1" fmla="*/ 0 h 213"/>
              <a:gd name="T2" fmla="*/ 2147483646 w 1989"/>
              <a:gd name="T3" fmla="*/ 2147483646 h 213"/>
              <a:gd name="T4" fmla="*/ 2147483646 w 1989"/>
              <a:gd name="T5" fmla="*/ 2147483646 h 213"/>
              <a:gd name="T6" fmla="*/ 2147483646 w 1989"/>
              <a:gd name="T7" fmla="*/ 2147483646 h 213"/>
              <a:gd name="T8" fmla="*/ 2147483646 w 1989"/>
              <a:gd name="T9" fmla="*/ 2147483646 h 213"/>
              <a:gd name="T10" fmla="*/ 2147483646 w 1989"/>
              <a:gd name="T11" fmla="*/ 2147483646 h 213"/>
              <a:gd name="T12" fmla="*/ 2147483646 w 1989"/>
              <a:gd name="T13" fmla="*/ 2147483646 h 213"/>
              <a:gd name="T14" fmla="*/ 2147483646 w 1989"/>
              <a:gd name="T15" fmla="*/ 2147483646 h 213"/>
              <a:gd name="T16" fmla="*/ 2147483646 w 1989"/>
              <a:gd name="T17" fmla="*/ 2147483646 h 213"/>
              <a:gd name="T18" fmla="*/ 0 w 1989"/>
              <a:gd name="T19" fmla="*/ 0 h 2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9"/>
              <a:gd name="T31" fmla="*/ 0 h 213"/>
              <a:gd name="T32" fmla="*/ 1989 w 1989"/>
              <a:gd name="T33" fmla="*/ 213 h 2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9" h="213">
                <a:moveTo>
                  <a:pt x="1989" y="0"/>
                </a:moveTo>
                <a:lnTo>
                  <a:pt x="1959" y="42"/>
                </a:lnTo>
                <a:lnTo>
                  <a:pt x="1902" y="84"/>
                </a:lnTo>
                <a:lnTo>
                  <a:pt x="1815" y="126"/>
                </a:lnTo>
                <a:lnTo>
                  <a:pt x="996" y="213"/>
                </a:lnTo>
                <a:lnTo>
                  <a:pt x="295" y="149"/>
                </a:lnTo>
                <a:lnTo>
                  <a:pt x="178" y="126"/>
                </a:lnTo>
                <a:lnTo>
                  <a:pt x="91" y="84"/>
                </a:lnTo>
                <a:lnTo>
                  <a:pt x="29" y="42"/>
                </a:lnTo>
                <a:lnTo>
                  <a:pt x="0" y="0"/>
                </a:lnTo>
              </a:path>
            </a:pathLst>
          </a:cu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01" name="Rectangle 433"/>
          <p:cNvSpPr>
            <a:spLocks noChangeArrowheads="1"/>
          </p:cNvSpPr>
          <p:nvPr/>
        </p:nvSpPr>
        <p:spPr bwMode="auto">
          <a:xfrm>
            <a:off x="4270414" y="5574061"/>
            <a:ext cx="212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r>
              <a:rPr lang="en-US" altLang="zh-CN" sz="1200">
                <a:solidFill>
                  <a:srgbClr val="000000"/>
                </a:solidFill>
                <a:latin typeface="Times New Roman" panose="02020603050405020304" pitchFamily="18" charset="0"/>
                <a:ea typeface="宋体" panose="02010600030101010101" pitchFamily="2" charset="-122"/>
              </a:rPr>
              <a:t>DB</a:t>
            </a:r>
            <a:endParaRPr lang="en-US" altLang="zh-CN" sz="1000">
              <a:latin typeface="Times New Roman" panose="02020603050405020304" pitchFamily="18" charset="0"/>
              <a:ea typeface="宋体" panose="02010600030101010101" pitchFamily="2" charset="-122"/>
            </a:endParaRPr>
          </a:p>
        </p:txBody>
      </p:sp>
      <p:sp>
        <p:nvSpPr>
          <p:cNvPr id="84002" name="AutoShape 434">
            <a:hlinkClick r:id="rId2" action="ppaction://hlinksldjump" highlightClick="1">
              <a:snd r:embed="rId3" name="projctor.wav"/>
            </a:hlinkClick>
          </p:cNvPr>
          <p:cNvSpPr>
            <a:spLocks noChangeArrowheads="1"/>
          </p:cNvSpPr>
          <p:nvPr/>
        </p:nvSpPr>
        <p:spPr bwMode="auto">
          <a:xfrm>
            <a:off x="7097751" y="5891561"/>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172369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1027"/>
          <p:cNvSpPr>
            <a:spLocks noGrp="1" noChangeArrowheads="1"/>
          </p:cNvSpPr>
          <p:nvPr>
            <p:ph idx="1"/>
          </p:nvPr>
        </p:nvSpPr>
        <p:spPr bwMode="auto">
          <a:xfrm>
            <a:off x="916259" y="1392044"/>
            <a:ext cx="7772400" cy="46482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smtClean="0">
                <a:ea typeface="黑体" panose="02010609060101010101" pitchFamily="49" charset="-122"/>
              </a:rPr>
              <a:t>1.3.1.1</a:t>
            </a:r>
            <a:r>
              <a:rPr lang="zh-CN" altLang="en-US" sz="2400" b="1" smtClean="0">
                <a:ea typeface="黑体" panose="02010609060101010101" pitchFamily="49" charset="-122"/>
              </a:rPr>
              <a:t>有关概念</a:t>
            </a:r>
          </a:p>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1.</a:t>
            </a:r>
            <a:r>
              <a:rPr lang="zh-CN" altLang="en-US" sz="2000" b="1" smtClean="0">
                <a:latin typeface="Arial" panose="020B0604020202020204" pitchFamily="34" charset="0"/>
                <a:ea typeface="黑体" panose="02010609060101010101" pitchFamily="49" charset="-122"/>
              </a:rPr>
              <a:t>模式（</a:t>
            </a:r>
            <a:r>
              <a:rPr lang="en-US" altLang="zh-CN" sz="2000" b="1" smtClean="0">
                <a:latin typeface="Arial" panose="020B0604020202020204" pitchFamily="34" charset="0"/>
                <a:ea typeface="黑体" panose="02010609060101010101" pitchFamily="49" charset="-122"/>
              </a:rPr>
              <a:t>schema</a:t>
            </a:r>
            <a:r>
              <a:rPr lang="zh-CN" altLang="en-US" sz="2000" b="1" smtClean="0">
                <a:latin typeface="Arial" panose="020B0604020202020204" pitchFamily="34" charset="0"/>
                <a:ea typeface="黑体" panose="02010609060101010101" pitchFamily="49" charset="-122"/>
              </a:rPr>
              <a:t>）（概念模式</a:t>
            </a:r>
            <a:r>
              <a:rPr lang="en-US" altLang="zh-CN" sz="2000" b="1" smtClean="0">
                <a:latin typeface="Arial" panose="020B0604020202020204" pitchFamily="34" charset="0"/>
                <a:ea typeface="黑体" panose="02010609060101010101" pitchFamily="49" charset="-122"/>
              </a:rPr>
              <a:t>/</a:t>
            </a:r>
            <a:r>
              <a:rPr lang="zh-CN" altLang="en-US" sz="2000" b="1" smtClean="0">
                <a:latin typeface="Arial" panose="020B0604020202020204" pitchFamily="34" charset="0"/>
                <a:ea typeface="黑体" panose="02010609060101010101" pitchFamily="49" charset="-122"/>
              </a:rPr>
              <a:t>逻辑模式）</a:t>
            </a:r>
          </a:p>
          <a:p>
            <a:pPr algn="just">
              <a:buFont typeface="Wingdings" panose="05000000000000000000" pitchFamily="2" charset="2"/>
              <a:buNone/>
            </a:pPr>
            <a:r>
              <a:rPr lang="en-US" altLang="zh-CN" sz="2000" b="1" smtClean="0"/>
              <a:t>——DB</a:t>
            </a:r>
            <a:r>
              <a:rPr lang="zh-CN" altLang="en-US" sz="2000" b="1" smtClean="0"/>
              <a:t>中全体数据的逻辑结构及其特征的说明。</a:t>
            </a:r>
          </a:p>
          <a:p>
            <a:pPr algn="just">
              <a:buFont typeface="Wingdings" panose="05000000000000000000" pitchFamily="2" charset="2"/>
              <a:buNone/>
            </a:pPr>
            <a:r>
              <a:rPr lang="en-US" altLang="zh-CN" sz="2000" b="1" smtClean="0"/>
              <a:t>·</a:t>
            </a:r>
            <a:r>
              <a:rPr lang="zh-CN" altLang="en-US" sz="2000" b="1" smtClean="0"/>
              <a:t>全局性：针对</a:t>
            </a:r>
            <a:r>
              <a:rPr lang="en-US" altLang="zh-CN" sz="2000" b="1" smtClean="0"/>
              <a:t>DB</a:t>
            </a:r>
            <a:r>
              <a:rPr lang="zh-CN" altLang="en-US" sz="2000" b="1" smtClean="0"/>
              <a:t>中整体数据</a:t>
            </a:r>
          </a:p>
          <a:p>
            <a:pPr algn="just">
              <a:buFont typeface="Wingdings" panose="05000000000000000000" pitchFamily="2" charset="2"/>
              <a:buNone/>
            </a:pPr>
            <a:r>
              <a:rPr lang="en-US" altLang="zh-CN" sz="2000" b="1" smtClean="0"/>
              <a:t>·</a:t>
            </a:r>
            <a:r>
              <a:rPr lang="zh-CN" altLang="en-US" sz="2000" b="1" smtClean="0"/>
              <a:t>逻辑性：</a:t>
            </a:r>
            <a:r>
              <a:rPr lang="en-US" altLang="zh-CN" sz="2000" b="1" smtClean="0"/>
              <a:t>student(XH,XM,YL)</a:t>
            </a:r>
          </a:p>
          <a:p>
            <a:pPr algn="just">
              <a:buFont typeface="Wingdings" panose="05000000000000000000" pitchFamily="2" charset="2"/>
              <a:buNone/>
            </a:pPr>
            <a:r>
              <a:rPr lang="en-US" altLang="zh-CN" sz="2000" b="1" smtClean="0"/>
              <a:t>·</a:t>
            </a:r>
            <a:r>
              <a:rPr lang="zh-CN" altLang="en-US" sz="2000" b="1" smtClean="0"/>
              <a:t>特征性：名称、数据、类型、长度、约束</a:t>
            </a:r>
          </a:p>
          <a:p>
            <a:pPr algn="just">
              <a:buFont typeface="Wingdings" panose="05000000000000000000" pitchFamily="2" charset="2"/>
              <a:buNone/>
            </a:pPr>
            <a:r>
              <a:rPr lang="en-US" altLang="zh-CN" sz="2000" b="1" smtClean="0"/>
              <a:t>·</a:t>
            </a:r>
            <a:r>
              <a:rPr lang="zh-CN" altLang="en-US" sz="2000" b="1" smtClean="0"/>
              <a:t>说明性：上述结构及特征的表示程序。</a:t>
            </a:r>
          </a:p>
          <a:p>
            <a:pPr algn="just">
              <a:buFont typeface="Wingdings" panose="05000000000000000000" pitchFamily="2" charset="2"/>
              <a:buNone/>
            </a:pPr>
            <a:r>
              <a:rPr lang="zh-CN" altLang="en-US" sz="2000" b="1" smtClean="0"/>
              <a:t>  用特定语言编写的表达上述结构及特征的程序。</a:t>
            </a:r>
          </a:p>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2.</a:t>
            </a:r>
            <a:r>
              <a:rPr lang="zh-CN" altLang="en-US" sz="2000" b="1" smtClean="0">
                <a:latin typeface="Arial" panose="020B0604020202020204" pitchFamily="34" charset="0"/>
                <a:ea typeface="黑体" panose="02010609060101010101" pitchFamily="49" charset="-122"/>
              </a:rPr>
              <a:t>外模式（</a:t>
            </a:r>
            <a:r>
              <a:rPr lang="en-US" altLang="zh-CN" sz="2000" b="1" smtClean="0">
                <a:latin typeface="Arial" panose="020B0604020202020204" pitchFamily="34" charset="0"/>
                <a:ea typeface="黑体" panose="02010609060101010101" pitchFamily="49" charset="-122"/>
              </a:rPr>
              <a:t>External schema</a:t>
            </a:r>
            <a:r>
              <a:rPr lang="zh-CN" altLang="en-US" sz="2000" b="1" smtClean="0">
                <a:latin typeface="Arial" panose="020B0604020202020204" pitchFamily="34" charset="0"/>
                <a:ea typeface="黑体" panose="02010609060101010101" pitchFamily="49" charset="-122"/>
              </a:rPr>
              <a:t>）</a:t>
            </a:r>
            <a:r>
              <a:rPr lang="en-US" altLang="zh-CN" sz="2000" b="1" smtClean="0">
                <a:latin typeface="Arial" panose="020B0604020202020204" pitchFamily="34" charset="0"/>
                <a:ea typeface="黑体" panose="02010609060101010101" pitchFamily="49" charset="-122"/>
              </a:rPr>
              <a:t>(subschema)</a:t>
            </a:r>
            <a:r>
              <a:rPr lang="zh-CN" altLang="en-US" sz="2000" b="1" smtClean="0">
                <a:latin typeface="Arial" panose="020B0604020202020204" pitchFamily="34" charset="0"/>
                <a:ea typeface="黑体" panose="02010609060101010101" pitchFamily="49" charset="-122"/>
              </a:rPr>
              <a:t>（子模式</a:t>
            </a:r>
            <a:r>
              <a:rPr lang="en-US" altLang="zh-CN" sz="2000" b="1" smtClean="0">
                <a:latin typeface="Arial" panose="020B0604020202020204" pitchFamily="34" charset="0"/>
                <a:ea typeface="黑体" panose="02010609060101010101" pitchFamily="49" charset="-122"/>
              </a:rPr>
              <a:t>/</a:t>
            </a:r>
            <a:r>
              <a:rPr lang="zh-CN" altLang="en-US" sz="2000" b="1" smtClean="0">
                <a:latin typeface="Arial" panose="020B0604020202020204" pitchFamily="34" charset="0"/>
                <a:ea typeface="黑体" panose="02010609060101010101" pitchFamily="49" charset="-122"/>
              </a:rPr>
              <a:t>视图）</a:t>
            </a:r>
          </a:p>
          <a:p>
            <a:pPr algn="just">
              <a:buFont typeface="Wingdings" panose="05000000000000000000" pitchFamily="2" charset="2"/>
              <a:buNone/>
            </a:pPr>
            <a:r>
              <a:rPr lang="en-US" altLang="zh-CN" sz="2000" b="1" smtClean="0"/>
              <a:t>——DB</a:t>
            </a:r>
            <a:r>
              <a:rPr lang="zh-CN" altLang="en-US" sz="2000" b="1" smtClean="0"/>
              <a:t>中局部（局部用户）数据的逻辑结构及其特征的说明。</a:t>
            </a:r>
          </a:p>
          <a:p>
            <a:pPr>
              <a:buFont typeface="Wingdings" panose="05000000000000000000" pitchFamily="2" charset="2"/>
              <a:buNone/>
            </a:pPr>
            <a:endParaRPr lang="en-US" altLang="zh-CN" sz="2000" b="1" smtClean="0"/>
          </a:p>
        </p:txBody>
      </p:sp>
      <p:sp>
        <p:nvSpPr>
          <p:cNvPr id="84996" name="AutoShape 1028">
            <a:hlinkClick r:id="rId2" action="ppaction://hlinksldjump" highlightClick="1">
              <a:snd r:embed="rId3" name="projctor.wav"/>
            </a:hlinkClick>
          </p:cNvPr>
          <p:cNvSpPr>
            <a:spLocks noChangeArrowheads="1"/>
          </p:cNvSpPr>
          <p:nvPr/>
        </p:nvSpPr>
        <p:spPr bwMode="auto">
          <a:xfrm>
            <a:off x="7621859" y="573544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6" name="Rectangle 2"/>
          <p:cNvSpPr>
            <a:spLocks noGrp="1" noChangeArrowheads="1"/>
          </p:cNvSpPr>
          <p:nvPr>
            <p:ph type="title"/>
          </p:nvPr>
        </p:nvSpPr>
        <p:spPr>
          <a:xfrm>
            <a:off x="916259" y="341115"/>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Tree>
    <p:extLst>
      <p:ext uri="{BB962C8B-B14F-4D97-AF65-F5344CB8AC3E}">
        <p14:creationId xmlns:p14="http://schemas.microsoft.com/office/powerpoint/2010/main" val="41048407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bwMode="auto">
          <a:xfrm>
            <a:off x="938561" y="1548161"/>
            <a:ext cx="7772400" cy="4648200"/>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smtClean="0"/>
              <a:t>1</a:t>
            </a:r>
            <a:r>
              <a:rPr lang="zh-CN" altLang="en-US" sz="2000" b="1" smtClean="0"/>
              <a:t>）外模式是模式的子集。</a:t>
            </a:r>
          </a:p>
          <a:p>
            <a:pPr algn="just">
              <a:buFont typeface="Wingdings" panose="05000000000000000000" pitchFamily="2" charset="2"/>
              <a:buNone/>
            </a:pPr>
            <a:r>
              <a:rPr lang="en-US" altLang="zh-CN" sz="2000" b="1" smtClean="0"/>
              <a:t>Student (XH, XM, XB, YL)</a:t>
            </a:r>
          </a:p>
          <a:p>
            <a:pPr algn="just">
              <a:buFont typeface="Wingdings" panose="05000000000000000000" pitchFamily="2" charset="2"/>
              <a:buNone/>
            </a:pPr>
            <a:r>
              <a:rPr lang="en-US" altLang="zh-CN" sz="2000" b="1" smtClean="0"/>
              <a:t>Course (KH,KM)</a:t>
            </a:r>
          </a:p>
          <a:p>
            <a:pPr algn="just">
              <a:buFont typeface="Wingdings" panose="05000000000000000000" pitchFamily="2" charset="2"/>
              <a:buNone/>
            </a:pPr>
            <a:r>
              <a:rPr lang="en-US" altLang="zh-CN" sz="2000" b="1" smtClean="0"/>
              <a:t>SC(XH,KH,CJ)</a:t>
            </a:r>
          </a:p>
          <a:p>
            <a:pPr algn="just">
              <a:buFont typeface="Wingdings" panose="05000000000000000000" pitchFamily="2" charset="2"/>
              <a:buNone/>
            </a:pPr>
            <a:r>
              <a:rPr lang="en-US" altLang="zh-CN" sz="2000" b="1" smtClean="0"/>
              <a:t>①</a:t>
            </a:r>
            <a:r>
              <a:rPr lang="zh-CN" altLang="en-US" sz="2000" b="1" smtClean="0"/>
              <a:t>单关系子集</a:t>
            </a:r>
          </a:p>
          <a:p>
            <a:pPr algn="just">
              <a:buFont typeface="Wingdings" panose="05000000000000000000" pitchFamily="2" charset="2"/>
              <a:buNone/>
            </a:pPr>
            <a:r>
              <a:rPr lang="en-US" altLang="zh-CN" sz="2000" b="1" smtClean="0"/>
              <a:t>student (XH,XM)</a:t>
            </a:r>
          </a:p>
          <a:p>
            <a:pPr algn="just">
              <a:buFont typeface="Wingdings" panose="05000000000000000000" pitchFamily="2" charset="2"/>
              <a:buNone/>
            </a:pPr>
            <a:r>
              <a:rPr lang="en-US" altLang="zh-CN" sz="2000" b="1" smtClean="0"/>
              <a:t>②</a:t>
            </a:r>
            <a:r>
              <a:rPr lang="zh-CN" altLang="en-US" sz="2000" b="1" smtClean="0"/>
              <a:t>多关系子集</a:t>
            </a:r>
          </a:p>
          <a:p>
            <a:pPr algn="just">
              <a:buFont typeface="Wingdings" panose="05000000000000000000" pitchFamily="2" charset="2"/>
              <a:buNone/>
            </a:pPr>
            <a:r>
              <a:rPr lang="en-US" altLang="zh-CN" sz="2000" b="1" smtClean="0"/>
              <a:t>SCI(XH,KH,XM,CJ)</a:t>
            </a:r>
          </a:p>
          <a:p>
            <a:pPr algn="just">
              <a:buFont typeface="Wingdings" panose="05000000000000000000" pitchFamily="2" charset="2"/>
              <a:buNone/>
            </a:pPr>
            <a:r>
              <a:rPr lang="en-US" altLang="zh-CN" sz="2000" b="1" smtClean="0"/>
              <a:t>2)</a:t>
            </a:r>
            <a:r>
              <a:rPr lang="zh-CN" altLang="en-US" sz="2000" b="1" smtClean="0"/>
              <a:t>子模式间可相互重叠</a:t>
            </a:r>
          </a:p>
          <a:p>
            <a:pPr algn="just">
              <a:buFont typeface="Wingdings" panose="05000000000000000000" pitchFamily="2" charset="2"/>
              <a:buNone/>
            </a:pPr>
            <a:r>
              <a:rPr lang="en-US" altLang="zh-CN" sz="2000" b="1" smtClean="0"/>
              <a:t>3)</a:t>
            </a:r>
            <a:r>
              <a:rPr lang="zh-CN" altLang="en-US" sz="2000" b="1" smtClean="0"/>
              <a:t>可不同于模式</a:t>
            </a:r>
          </a:p>
          <a:p>
            <a:pPr algn="just">
              <a:buFont typeface="Wingdings" panose="05000000000000000000" pitchFamily="2" charset="2"/>
              <a:buNone/>
            </a:pPr>
            <a:r>
              <a:rPr lang="zh-CN" altLang="en-US" sz="2000" b="1" smtClean="0"/>
              <a:t>命名、数据类型、安全约束、结构</a:t>
            </a:r>
          </a:p>
          <a:p>
            <a:pPr algn="just">
              <a:buFont typeface="Wingdings" panose="05000000000000000000" pitchFamily="2" charset="2"/>
              <a:buNone/>
            </a:pPr>
            <a:r>
              <a:rPr lang="zh-CN" altLang="en-US" sz="2000" smtClean="0"/>
              <a:t> </a:t>
            </a:r>
          </a:p>
        </p:txBody>
      </p:sp>
      <p:sp>
        <p:nvSpPr>
          <p:cNvPr id="86020" name="AutoShape 4">
            <a:hlinkClick r:id="rId2" action="ppaction://hlinksldjump" highlightClick="1">
              <a:snd r:embed="rId3" name="projctor.wav"/>
            </a:hlinkClick>
          </p:cNvPr>
          <p:cNvSpPr>
            <a:spLocks noChangeArrowheads="1"/>
          </p:cNvSpPr>
          <p:nvPr/>
        </p:nvSpPr>
        <p:spPr bwMode="auto">
          <a:xfrm>
            <a:off x="7644161" y="5891561"/>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a:xfrm>
            <a:off x="938561" y="222598"/>
            <a:ext cx="10515600" cy="1325563"/>
          </a:xfrm>
        </p:spPr>
        <p:txBody>
          <a:bodyPr vert="horz" lIns="91440" tIns="45720" rIns="91440" bIns="45720" rtlCol="0" anchor="ctr">
            <a:normAutofit/>
          </a:bodyPr>
          <a:lstStyle/>
          <a:p>
            <a:r>
              <a:rPr lang="en-US" altLang="zh-CN" sz="3200" dirty="0"/>
              <a:t>1.3 </a:t>
            </a:r>
            <a:r>
              <a:rPr lang="zh-CN" altLang="en-US" sz="3200" dirty="0"/>
              <a:t>数据库系统结构</a:t>
            </a:r>
          </a:p>
        </p:txBody>
      </p:sp>
    </p:spTree>
    <p:extLst>
      <p:ext uri="{BB962C8B-B14F-4D97-AF65-F5344CB8AC3E}">
        <p14:creationId xmlns:p14="http://schemas.microsoft.com/office/powerpoint/2010/main" val="18781799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5107" y="364273"/>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87043" name="Rectangle 3"/>
          <p:cNvSpPr>
            <a:spLocks noGrp="1" noChangeArrowheads="1"/>
          </p:cNvSpPr>
          <p:nvPr>
            <p:ph idx="1"/>
          </p:nvPr>
        </p:nvSpPr>
        <p:spPr bwMode="auto">
          <a:xfrm>
            <a:off x="905107" y="1111405"/>
            <a:ext cx="7772400" cy="50292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smtClean="0"/>
              <a:t>4</a:t>
            </a:r>
            <a:r>
              <a:rPr lang="zh-CN" altLang="en-US" sz="2000" b="1" smtClean="0"/>
              <a:t>）虚结构：数据仍按原关系模式存储。</a:t>
            </a:r>
          </a:p>
          <a:p>
            <a:pPr algn="just">
              <a:buFont typeface="Wingdings" panose="05000000000000000000" pitchFamily="2" charset="2"/>
              <a:buNone/>
            </a:pPr>
            <a:r>
              <a:rPr lang="en-US" altLang="zh-CN" sz="2000" b="1" smtClean="0"/>
              <a:t>5</a:t>
            </a:r>
            <a:r>
              <a:rPr lang="zh-CN" altLang="en-US" sz="2000" b="1" smtClean="0"/>
              <a:t>）一个模式可多个外模式</a:t>
            </a:r>
          </a:p>
          <a:p>
            <a:pPr algn="just">
              <a:buFont typeface="Wingdings" panose="05000000000000000000" pitchFamily="2" charset="2"/>
              <a:buNone/>
            </a:pPr>
            <a:r>
              <a:rPr lang="en-US" altLang="zh-CN" sz="2000" b="1" smtClean="0"/>
              <a:t>6</a:t>
            </a:r>
            <a:r>
              <a:rPr lang="zh-CN" altLang="en-US" sz="2000" b="1" smtClean="0"/>
              <a:t>）一个应用程序只能使用一个外模式</a:t>
            </a:r>
          </a:p>
          <a:p>
            <a:pPr algn="just">
              <a:buFont typeface="Wingdings" panose="05000000000000000000" pitchFamily="2" charset="2"/>
              <a:buNone/>
            </a:pPr>
            <a:r>
              <a:rPr lang="en-US" altLang="zh-CN" sz="2000" b="1" smtClean="0"/>
              <a:t>7</a:t>
            </a:r>
            <a:r>
              <a:rPr lang="zh-CN" altLang="en-US" sz="2000" b="1" smtClean="0"/>
              <a:t>）多个应用程序可共用一个外模式。</a:t>
            </a:r>
          </a:p>
          <a:p>
            <a:pPr algn="just">
              <a:buFont typeface="Wingdings" panose="05000000000000000000" pitchFamily="2" charset="2"/>
              <a:buNone/>
            </a:pPr>
            <a:r>
              <a:rPr lang="zh-CN" altLang="en-US" sz="2000" b="1" smtClean="0"/>
              <a:t> </a:t>
            </a:r>
          </a:p>
          <a:p>
            <a:pPr algn="just">
              <a:buFont typeface="Wingdings" panose="05000000000000000000" pitchFamily="2" charset="2"/>
              <a:buNone/>
            </a:pPr>
            <a:r>
              <a:rPr lang="en-US" altLang="zh-CN" sz="2000" b="1" smtClean="0">
                <a:latin typeface="Arial" panose="020B0604020202020204" pitchFamily="34" charset="0"/>
                <a:ea typeface="黑体" panose="02010609060101010101" pitchFamily="49" charset="-122"/>
              </a:rPr>
              <a:t>3.</a:t>
            </a:r>
            <a:r>
              <a:rPr lang="zh-CN" altLang="en-US" sz="2000" b="1" smtClean="0">
                <a:latin typeface="Arial" panose="020B0604020202020204" pitchFamily="34" charset="0"/>
                <a:ea typeface="黑体" panose="02010609060101010101" pitchFamily="49" charset="-122"/>
              </a:rPr>
              <a:t>内模式（</a:t>
            </a:r>
            <a:r>
              <a:rPr lang="en-US" altLang="zh-CN" sz="2000" b="1" smtClean="0">
                <a:latin typeface="Arial" panose="020B0604020202020204" pitchFamily="34" charset="0"/>
                <a:ea typeface="黑体" panose="02010609060101010101" pitchFamily="49" charset="-122"/>
              </a:rPr>
              <a:t>Internal Schema</a:t>
            </a:r>
            <a:r>
              <a:rPr lang="zh-CN" altLang="en-US" sz="2000" b="1" smtClean="0">
                <a:latin typeface="Arial" panose="020B0604020202020204" pitchFamily="34" charset="0"/>
                <a:ea typeface="黑体" panose="02010609060101010101" pitchFamily="49" charset="-122"/>
              </a:rPr>
              <a:t>）</a:t>
            </a:r>
            <a:r>
              <a:rPr lang="en-US" altLang="zh-CN" sz="2000" b="1" smtClean="0">
                <a:latin typeface="Arial" panose="020B0604020202020204" pitchFamily="34" charset="0"/>
                <a:ea typeface="黑体" panose="02010609060101010101" pitchFamily="49" charset="-122"/>
              </a:rPr>
              <a:t>(storage-schema)</a:t>
            </a:r>
            <a:r>
              <a:rPr lang="zh-CN" altLang="en-US" sz="2000" b="1" smtClean="0">
                <a:latin typeface="Arial" panose="020B0604020202020204" pitchFamily="34" charset="0"/>
                <a:ea typeface="黑体" panose="02010609060101010101" pitchFamily="49" charset="-122"/>
              </a:rPr>
              <a:t>（存储模式）</a:t>
            </a:r>
          </a:p>
          <a:p>
            <a:pPr algn="just">
              <a:buFont typeface="Wingdings" panose="05000000000000000000" pitchFamily="2" charset="2"/>
              <a:buNone/>
            </a:pPr>
            <a:r>
              <a:rPr lang="zh-CN" altLang="en-US" sz="2000" b="1" smtClean="0"/>
              <a:t> </a:t>
            </a:r>
          </a:p>
          <a:p>
            <a:pPr algn="just">
              <a:buFont typeface="Wingdings" panose="05000000000000000000" pitchFamily="2" charset="2"/>
              <a:buNone/>
            </a:pPr>
            <a:r>
              <a:rPr lang="en-US" altLang="zh-CN" sz="2000" b="1" smtClean="0"/>
              <a:t>——  DB</a:t>
            </a:r>
            <a:r>
              <a:rPr lang="zh-CN" altLang="en-US" sz="2000" b="1" smtClean="0"/>
              <a:t>物理结构、存取路经及存取方法的说明</a:t>
            </a:r>
          </a:p>
          <a:p>
            <a:pPr algn="just">
              <a:buFont typeface="Wingdings" panose="05000000000000000000" pitchFamily="2" charset="2"/>
              <a:buNone/>
            </a:pPr>
            <a:r>
              <a:rPr lang="en-US" altLang="zh-CN" sz="2000" b="1" smtClean="0"/>
              <a:t>——  </a:t>
            </a:r>
            <a:r>
              <a:rPr lang="zh-CN" altLang="en-US" sz="2000" b="1" smtClean="0"/>
              <a:t>一个模式对应一个内模式。</a:t>
            </a:r>
          </a:p>
          <a:p>
            <a:pPr>
              <a:buFont typeface="Wingdings" panose="05000000000000000000" pitchFamily="2" charset="2"/>
              <a:buNone/>
            </a:pPr>
            <a:endParaRPr lang="en-US" altLang="zh-CN" sz="2000" b="1" smtClean="0"/>
          </a:p>
        </p:txBody>
      </p:sp>
      <p:sp>
        <p:nvSpPr>
          <p:cNvPr id="87044" name="AutoShape 4">
            <a:hlinkClick r:id="rId2" action="ppaction://hlinksldjump" highlightClick="1">
              <a:snd r:embed="rId3" name="projctor.wav"/>
            </a:hlinkClick>
          </p:cNvPr>
          <p:cNvSpPr>
            <a:spLocks noChangeArrowheads="1"/>
          </p:cNvSpPr>
          <p:nvPr/>
        </p:nvSpPr>
        <p:spPr bwMode="auto">
          <a:xfrm>
            <a:off x="7610707" y="5835805"/>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897344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93956" y="464633"/>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88067" name="Rectangle 3"/>
          <p:cNvSpPr>
            <a:spLocks noGrp="1" noChangeArrowheads="1"/>
          </p:cNvSpPr>
          <p:nvPr>
            <p:ph idx="1"/>
          </p:nvPr>
        </p:nvSpPr>
        <p:spPr bwMode="auto">
          <a:xfrm>
            <a:off x="893956" y="1402691"/>
            <a:ext cx="9253654" cy="4351338"/>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dirty="0" smtClean="0">
                <a:ea typeface="黑体" panose="02010609060101010101" pitchFamily="49" charset="-122"/>
              </a:rPr>
              <a:t>1.3.1.2</a:t>
            </a:r>
            <a:r>
              <a:rPr lang="zh-CN" altLang="en-US" sz="2400" b="1" dirty="0" smtClean="0">
                <a:ea typeface="黑体" panose="02010609060101010101" pitchFamily="49" charset="-122"/>
              </a:rPr>
              <a:t>映像</a:t>
            </a:r>
          </a:p>
          <a:p>
            <a:pPr algn="just">
              <a:buFont typeface="Wingdings" panose="05000000000000000000" pitchFamily="2" charset="2"/>
              <a:buNone/>
            </a:pPr>
            <a:r>
              <a:rPr lang="en-US" altLang="zh-CN" sz="2000" b="1" dirty="0" smtClean="0">
                <a:ea typeface="黑体" panose="02010609060101010101" pitchFamily="49" charset="-122"/>
              </a:rPr>
              <a:t>1. </a:t>
            </a:r>
            <a:r>
              <a:rPr lang="zh-CN" altLang="en-US" sz="2000" b="1" dirty="0" smtClean="0">
                <a:ea typeface="黑体" panose="02010609060101010101" pitchFamily="49" charset="-122"/>
              </a:rPr>
              <a:t>外模式</a:t>
            </a:r>
            <a:r>
              <a:rPr lang="en-US" altLang="zh-CN" sz="2000" b="1" dirty="0" smtClean="0">
                <a:ea typeface="黑体" panose="02010609060101010101" pitchFamily="49" charset="-122"/>
              </a:rPr>
              <a:t>/</a:t>
            </a:r>
            <a:r>
              <a:rPr lang="zh-CN" altLang="en-US" sz="2000" b="1" dirty="0" smtClean="0">
                <a:ea typeface="黑体" panose="02010609060101010101" pitchFamily="49" charset="-122"/>
              </a:rPr>
              <a:t>模式映像</a:t>
            </a:r>
            <a:endParaRPr lang="zh-CN" altLang="en-US" sz="2000" b="1" dirty="0" smtClean="0"/>
          </a:p>
          <a:p>
            <a:pPr algn="just">
              <a:buFont typeface="Wingdings" panose="05000000000000000000" pitchFamily="2" charset="2"/>
              <a:buNone/>
            </a:pPr>
            <a:r>
              <a:rPr lang="en-US" altLang="zh-CN" sz="2000" b="1" dirty="0" smtClean="0"/>
              <a:t>——</a:t>
            </a:r>
            <a:r>
              <a:rPr lang="zh-CN" altLang="en-US" sz="2000" b="1" dirty="0" smtClean="0"/>
              <a:t>说明外模式与模式间的对应联系（外模式中说明）。</a:t>
            </a:r>
          </a:p>
          <a:p>
            <a:pPr algn="just">
              <a:buFont typeface="Wingdings" panose="05000000000000000000" pitchFamily="2" charset="2"/>
              <a:buNone/>
            </a:pPr>
            <a:r>
              <a:rPr lang="zh-CN" altLang="en-US" sz="2000" b="1" dirty="0" smtClean="0"/>
              <a:t> </a:t>
            </a:r>
          </a:p>
          <a:p>
            <a:pPr algn="just">
              <a:buFont typeface="Wingdings" panose="05000000000000000000" pitchFamily="2" charset="2"/>
              <a:buNone/>
            </a:pPr>
            <a:r>
              <a:rPr lang="en-US" altLang="zh-CN" sz="2000" b="1" dirty="0" smtClean="0">
                <a:ea typeface="黑体" panose="02010609060101010101" pitchFamily="49" charset="-122"/>
              </a:rPr>
              <a:t>2. </a:t>
            </a:r>
            <a:r>
              <a:rPr lang="zh-CN" altLang="en-US" sz="2000" b="1" dirty="0" smtClean="0">
                <a:ea typeface="黑体" panose="02010609060101010101" pitchFamily="49" charset="-122"/>
              </a:rPr>
              <a:t>模式</a:t>
            </a:r>
            <a:r>
              <a:rPr lang="en-US" altLang="zh-CN" sz="2000" b="1" dirty="0" smtClean="0">
                <a:ea typeface="黑体" panose="02010609060101010101" pitchFamily="49" charset="-122"/>
              </a:rPr>
              <a:t>/</a:t>
            </a:r>
            <a:r>
              <a:rPr lang="zh-CN" altLang="en-US" sz="2000" b="1" dirty="0" smtClean="0">
                <a:ea typeface="黑体" panose="02010609060101010101" pitchFamily="49" charset="-122"/>
              </a:rPr>
              <a:t>内模式映像</a:t>
            </a:r>
            <a:endParaRPr lang="zh-CN" altLang="en-US" sz="2000" b="1" dirty="0" smtClean="0"/>
          </a:p>
          <a:p>
            <a:pPr algn="just">
              <a:buFont typeface="Wingdings" panose="05000000000000000000" pitchFamily="2" charset="2"/>
              <a:buNone/>
            </a:pPr>
            <a:r>
              <a:rPr lang="en-US" altLang="zh-CN" sz="2000" b="1" dirty="0" smtClean="0"/>
              <a:t>——</a:t>
            </a:r>
            <a:r>
              <a:rPr lang="zh-CN" altLang="en-US" sz="2000" b="1" dirty="0" smtClean="0"/>
              <a:t>说明模式与内模式的对应关系（模式中说明）。</a:t>
            </a:r>
          </a:p>
          <a:p>
            <a:pPr algn="just">
              <a:buFont typeface="Wingdings" panose="05000000000000000000" pitchFamily="2" charset="2"/>
              <a:buNone/>
            </a:pPr>
            <a:r>
              <a:rPr lang="zh-CN" altLang="en-US" sz="2000" b="1" dirty="0" smtClean="0"/>
              <a:t>（</a:t>
            </a:r>
            <a:r>
              <a:rPr lang="en-US" altLang="zh-CN" sz="2000" b="1" dirty="0" smtClean="0"/>
              <a:t>LS</a:t>
            </a:r>
            <a:r>
              <a:rPr lang="zh-CN" altLang="en-US" sz="2000" b="1" dirty="0" smtClean="0"/>
              <a:t>在内部如何组织）</a:t>
            </a:r>
          </a:p>
          <a:p>
            <a:pPr algn="just">
              <a:buFont typeface="Wingdings" panose="05000000000000000000" pitchFamily="2" charset="2"/>
              <a:buNone/>
            </a:pPr>
            <a:r>
              <a:rPr lang="zh-CN" altLang="en-US" sz="2000" b="1" dirty="0" smtClean="0"/>
              <a:t> </a:t>
            </a:r>
          </a:p>
        </p:txBody>
      </p:sp>
      <p:sp>
        <p:nvSpPr>
          <p:cNvPr id="88068" name="AutoShape 4">
            <a:hlinkClick r:id="rId2" action="ppaction://hlinksldjump" highlightClick="1">
              <a:snd r:embed="rId3" name="projctor.wav"/>
            </a:hlinkClick>
          </p:cNvPr>
          <p:cNvSpPr>
            <a:spLocks noChangeArrowheads="1"/>
          </p:cNvSpPr>
          <p:nvPr/>
        </p:nvSpPr>
        <p:spPr bwMode="auto">
          <a:xfrm>
            <a:off x="8357839" y="5601629"/>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866480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17341" y="620751"/>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89091" name="Rectangle 3"/>
          <p:cNvSpPr>
            <a:spLocks noGrp="1" noChangeArrowheads="1"/>
          </p:cNvSpPr>
          <p:nvPr>
            <p:ph idx="1"/>
          </p:nvPr>
        </p:nvSpPr>
        <p:spPr bwMode="auto">
          <a:xfrm>
            <a:off x="1217341" y="1744662"/>
            <a:ext cx="10515600" cy="4351338"/>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dirty="0" smtClean="0">
                <a:ea typeface="黑体" panose="02010609060101010101" pitchFamily="49" charset="-122"/>
              </a:rPr>
              <a:t>1.3.1.3</a:t>
            </a:r>
            <a:r>
              <a:rPr lang="zh-CN" altLang="en-US" sz="2400" b="1" dirty="0" smtClean="0">
                <a:ea typeface="黑体" panose="02010609060101010101" pitchFamily="49" charset="-122"/>
              </a:rPr>
              <a:t>作用</a:t>
            </a:r>
          </a:p>
          <a:p>
            <a:pPr algn="just">
              <a:buFont typeface="Wingdings" panose="05000000000000000000" pitchFamily="2" charset="2"/>
              <a:buNone/>
            </a:pPr>
            <a:r>
              <a:rPr lang="en-US" altLang="zh-CN" sz="2000" b="1" dirty="0" smtClean="0">
                <a:ea typeface="黑体" panose="02010609060101010101" pitchFamily="49" charset="-122"/>
              </a:rPr>
              <a:t>1. </a:t>
            </a:r>
            <a:r>
              <a:rPr lang="zh-CN" altLang="en-US" sz="2000" b="1" dirty="0" smtClean="0">
                <a:ea typeface="黑体" panose="02010609060101010101" pitchFamily="49" charset="-122"/>
              </a:rPr>
              <a:t>子模式作用</a:t>
            </a:r>
            <a:endParaRPr lang="zh-CN" altLang="en-US" sz="2000" b="1" dirty="0" smtClean="0"/>
          </a:p>
          <a:p>
            <a:pPr algn="just">
              <a:buFont typeface="Wingdings" panose="05000000000000000000" pitchFamily="2" charset="2"/>
              <a:buNone/>
            </a:pPr>
            <a:r>
              <a:rPr lang="en-US" altLang="zh-CN" sz="2000" b="1" dirty="0" smtClean="0"/>
              <a:t>1</a:t>
            </a:r>
            <a:r>
              <a:rPr lang="zh-CN" altLang="en-US" sz="2000" b="1" dirty="0" smtClean="0"/>
              <a:t>）支持不同用户建立适应局部应用特征的结构；</a:t>
            </a:r>
          </a:p>
          <a:p>
            <a:pPr algn="just">
              <a:buFont typeface="Wingdings" panose="05000000000000000000" pitchFamily="2" charset="2"/>
              <a:buNone/>
            </a:pPr>
            <a:r>
              <a:rPr lang="en-US" altLang="zh-CN" sz="2000" b="1" dirty="0" smtClean="0"/>
              <a:t>2</a:t>
            </a:r>
            <a:r>
              <a:rPr lang="zh-CN" altLang="en-US" sz="2000" b="1" dirty="0" smtClean="0"/>
              <a:t>）简化应用处理；</a:t>
            </a:r>
          </a:p>
          <a:p>
            <a:pPr algn="just">
              <a:buFont typeface="Wingdings" panose="05000000000000000000" pitchFamily="2" charset="2"/>
              <a:buNone/>
            </a:pPr>
            <a:r>
              <a:rPr lang="en-US" altLang="zh-CN" sz="2000" b="1" dirty="0" smtClean="0"/>
              <a:t>3</a:t>
            </a:r>
            <a:r>
              <a:rPr lang="zh-CN" altLang="en-US" sz="2000" b="1" dirty="0" smtClean="0"/>
              <a:t>）提高安全性；</a:t>
            </a:r>
          </a:p>
          <a:p>
            <a:pPr algn="just">
              <a:buFont typeface="Wingdings" panose="05000000000000000000" pitchFamily="2" charset="2"/>
              <a:buNone/>
            </a:pPr>
            <a:r>
              <a:rPr lang="en-US" altLang="zh-CN" sz="2000" b="1" dirty="0" smtClean="0"/>
              <a:t>4</a:t>
            </a:r>
            <a:r>
              <a:rPr lang="zh-CN" altLang="en-US" sz="2000" b="1" dirty="0" smtClean="0"/>
              <a:t>）实现数据逻辑独立性：</a:t>
            </a:r>
          </a:p>
          <a:p>
            <a:pPr algn="just">
              <a:buFont typeface="Wingdings" panose="05000000000000000000" pitchFamily="2" charset="2"/>
              <a:buNone/>
            </a:pPr>
            <a:r>
              <a:rPr lang="en-US" altLang="zh-CN" sz="2000" b="1" dirty="0" smtClean="0"/>
              <a:t>·</a:t>
            </a:r>
            <a:r>
              <a:rPr lang="zh-CN" altLang="en-US" sz="2000" b="1" dirty="0" smtClean="0"/>
              <a:t>分隔应用程序与模式</a:t>
            </a:r>
          </a:p>
          <a:p>
            <a:pPr algn="just">
              <a:buFont typeface="Wingdings" panose="05000000000000000000" pitchFamily="2" charset="2"/>
              <a:buNone/>
            </a:pPr>
            <a:r>
              <a:rPr lang="en-US" altLang="zh-CN" sz="2000" b="1" dirty="0" smtClean="0"/>
              <a:t>·</a:t>
            </a:r>
            <a:r>
              <a:rPr lang="zh-CN" altLang="en-US" sz="2000" b="1" dirty="0" smtClean="0"/>
              <a:t>模式变，由</a:t>
            </a:r>
            <a:r>
              <a:rPr lang="en-US" altLang="zh-CN" sz="2000" b="1" dirty="0" smtClean="0"/>
              <a:t>DBA</a:t>
            </a:r>
            <a:r>
              <a:rPr lang="zh-CN" altLang="en-US" sz="2000" b="1" dirty="0" smtClean="0"/>
              <a:t>改变外模式</a:t>
            </a:r>
            <a:r>
              <a:rPr lang="en-US" altLang="zh-CN" sz="2000" b="1" dirty="0" smtClean="0"/>
              <a:t>/</a:t>
            </a:r>
            <a:r>
              <a:rPr lang="zh-CN" altLang="en-US" sz="2000" b="1" dirty="0" smtClean="0"/>
              <a:t>模式映像，外模式不变，应用程序不变。</a:t>
            </a:r>
          </a:p>
          <a:p>
            <a:pPr algn="just">
              <a:buFont typeface="Wingdings" panose="05000000000000000000" pitchFamily="2" charset="2"/>
              <a:buNone/>
            </a:pPr>
            <a:r>
              <a:rPr lang="zh-CN" altLang="en-US" sz="2000" b="1" dirty="0" smtClean="0">
                <a:ea typeface="黑体" panose="02010609060101010101" pitchFamily="49" charset="-122"/>
              </a:rPr>
              <a:t> </a:t>
            </a:r>
            <a:endParaRPr lang="zh-CN" altLang="en-US" sz="2000" b="1" dirty="0" smtClean="0"/>
          </a:p>
          <a:p>
            <a:pPr>
              <a:buFont typeface="Wingdings" panose="05000000000000000000" pitchFamily="2" charset="2"/>
              <a:buNone/>
            </a:pPr>
            <a:endParaRPr lang="en-US" altLang="zh-CN" sz="2000" b="1" dirty="0" smtClean="0"/>
          </a:p>
        </p:txBody>
      </p:sp>
      <p:sp>
        <p:nvSpPr>
          <p:cNvPr id="89092" name="AutoShape 4">
            <a:hlinkClick r:id="rId2" action="ppaction://hlinksldjump" highlightClick="1">
              <a:snd r:embed="rId3" name="projctor.wav"/>
            </a:hlinkClick>
          </p:cNvPr>
          <p:cNvSpPr>
            <a:spLocks noChangeArrowheads="1"/>
          </p:cNvSpPr>
          <p:nvPr/>
        </p:nvSpPr>
        <p:spPr bwMode="auto">
          <a:xfrm>
            <a:off x="8915400" y="5791200"/>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19187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14401" y="340113"/>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90115" name="Rectangle 3"/>
          <p:cNvSpPr>
            <a:spLocks noGrp="1" noChangeArrowheads="1"/>
          </p:cNvSpPr>
          <p:nvPr>
            <p:ph idx="1"/>
          </p:nvPr>
        </p:nvSpPr>
        <p:spPr bwMode="auto">
          <a:xfrm>
            <a:off x="914401" y="1228493"/>
            <a:ext cx="7772400" cy="4800600"/>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dirty="0" smtClean="0">
                <a:ea typeface="黑体" panose="02010609060101010101" pitchFamily="49" charset="-122"/>
              </a:rPr>
              <a:t>2. </a:t>
            </a:r>
            <a:r>
              <a:rPr lang="zh-CN" altLang="en-US" sz="2000" b="1" dirty="0" smtClean="0">
                <a:ea typeface="黑体" panose="02010609060101010101" pitchFamily="49" charset="-122"/>
              </a:rPr>
              <a:t>模式作用</a:t>
            </a:r>
            <a:endParaRPr lang="zh-CN" altLang="en-US" sz="2000" b="1" dirty="0" smtClean="0"/>
          </a:p>
          <a:p>
            <a:pPr algn="just">
              <a:buFont typeface="Wingdings" panose="05000000000000000000" pitchFamily="2" charset="2"/>
              <a:buNone/>
            </a:pPr>
            <a:r>
              <a:rPr lang="en-US" altLang="zh-CN" sz="2000" b="1" dirty="0" smtClean="0"/>
              <a:t>1</a:t>
            </a:r>
            <a:r>
              <a:rPr lang="zh-CN" altLang="en-US" sz="2000" b="1" dirty="0" smtClean="0"/>
              <a:t>）支持数据少冗余，共享；</a:t>
            </a:r>
          </a:p>
          <a:p>
            <a:pPr algn="just">
              <a:buFont typeface="Wingdings" panose="05000000000000000000" pitchFamily="2" charset="2"/>
              <a:buNone/>
            </a:pPr>
            <a:r>
              <a:rPr lang="en-US" altLang="zh-CN" sz="2000" b="1" dirty="0" smtClean="0"/>
              <a:t>Student (XH,XM)</a:t>
            </a:r>
          </a:p>
          <a:p>
            <a:pPr algn="just">
              <a:buFont typeface="Wingdings" panose="05000000000000000000" pitchFamily="2" charset="2"/>
              <a:buNone/>
            </a:pPr>
            <a:r>
              <a:rPr lang="en-US" altLang="zh-CN" sz="2000" b="1" dirty="0" smtClean="0"/>
              <a:t>2</a:t>
            </a:r>
            <a:r>
              <a:rPr lang="zh-CN" altLang="en-US" sz="2000" b="1" dirty="0" smtClean="0"/>
              <a:t>）支持数据逻辑独立性；</a:t>
            </a:r>
          </a:p>
          <a:p>
            <a:pPr algn="just">
              <a:buFont typeface="Wingdings" panose="05000000000000000000" pitchFamily="2" charset="2"/>
              <a:buNone/>
            </a:pPr>
            <a:r>
              <a:rPr lang="en-US" altLang="zh-CN" sz="2000" b="1" dirty="0" smtClean="0"/>
              <a:t>3</a:t>
            </a:r>
            <a:r>
              <a:rPr lang="zh-CN" altLang="en-US" sz="2000" b="1" dirty="0" smtClean="0"/>
              <a:t>）支持数据物理独立性：</a:t>
            </a:r>
          </a:p>
          <a:p>
            <a:pPr algn="just">
              <a:buFont typeface="Wingdings" panose="05000000000000000000" pitchFamily="2" charset="2"/>
              <a:buNone/>
            </a:pPr>
            <a:r>
              <a:rPr lang="en-US" altLang="zh-CN" sz="2000" b="1" dirty="0" smtClean="0"/>
              <a:t>·</a:t>
            </a:r>
            <a:r>
              <a:rPr lang="zh-CN" altLang="en-US" sz="2000" b="1" dirty="0" smtClean="0"/>
              <a:t>分隔子模式与内模式；</a:t>
            </a:r>
          </a:p>
          <a:p>
            <a:pPr algn="just">
              <a:buFont typeface="Wingdings" panose="05000000000000000000" pitchFamily="2" charset="2"/>
              <a:buNone/>
            </a:pPr>
            <a:r>
              <a:rPr lang="en-US" altLang="zh-CN" sz="2000" b="1" dirty="0" smtClean="0"/>
              <a:t>·</a:t>
            </a:r>
            <a:r>
              <a:rPr lang="zh-CN" altLang="en-US" sz="2000" b="1" dirty="0" smtClean="0"/>
              <a:t>内模式变，由</a:t>
            </a:r>
            <a:r>
              <a:rPr lang="en-US" altLang="zh-CN" sz="2000" b="1" dirty="0" smtClean="0"/>
              <a:t>DBA</a:t>
            </a:r>
            <a:r>
              <a:rPr lang="zh-CN" altLang="en-US" sz="2000" b="1" dirty="0" smtClean="0"/>
              <a:t>改变模式</a:t>
            </a:r>
            <a:r>
              <a:rPr lang="en-US" altLang="zh-CN" sz="2000" b="1" dirty="0" smtClean="0"/>
              <a:t>/</a:t>
            </a:r>
            <a:r>
              <a:rPr lang="zh-CN" altLang="en-US" sz="2000" b="1" dirty="0" smtClean="0"/>
              <a:t>内模式映射，模式不变，子模式不变，应用程序不变。</a:t>
            </a:r>
          </a:p>
          <a:p>
            <a:pPr algn="just">
              <a:buFont typeface="Wingdings" panose="05000000000000000000" pitchFamily="2" charset="2"/>
              <a:buNone/>
            </a:pPr>
            <a:r>
              <a:rPr lang="en-US" altLang="zh-CN" sz="2000" b="1" dirty="0" smtClean="0">
                <a:ea typeface="黑体" panose="02010609060101010101" pitchFamily="49" charset="-122"/>
              </a:rPr>
              <a:t>3. </a:t>
            </a:r>
            <a:r>
              <a:rPr lang="zh-CN" altLang="en-US" sz="2000" b="1" dirty="0" smtClean="0">
                <a:ea typeface="黑体" panose="02010609060101010101" pitchFamily="49" charset="-122"/>
              </a:rPr>
              <a:t>内模式作用</a:t>
            </a:r>
            <a:endParaRPr lang="zh-CN" altLang="en-US" sz="2000" b="1" dirty="0" smtClean="0"/>
          </a:p>
          <a:p>
            <a:pPr algn="just">
              <a:buFont typeface="Wingdings" panose="05000000000000000000" pitchFamily="2" charset="2"/>
              <a:buNone/>
            </a:pPr>
            <a:r>
              <a:rPr lang="en-US" altLang="zh-CN" sz="2000" b="1" dirty="0" smtClean="0"/>
              <a:t>1</a:t>
            </a:r>
            <a:r>
              <a:rPr lang="zh-CN" altLang="en-US" sz="2000" b="1" dirty="0" smtClean="0"/>
              <a:t>）支持用户建立适应需求的物理结构等；</a:t>
            </a:r>
          </a:p>
          <a:p>
            <a:pPr algn="just">
              <a:buFont typeface="Wingdings" panose="05000000000000000000" pitchFamily="2" charset="2"/>
              <a:buNone/>
            </a:pPr>
            <a:r>
              <a:rPr lang="en-US" altLang="zh-CN" sz="2000" b="1" dirty="0" smtClean="0"/>
              <a:t>2</a:t>
            </a:r>
            <a:r>
              <a:rPr lang="zh-CN" altLang="en-US" sz="2000" b="1" dirty="0" smtClean="0"/>
              <a:t>）实现数据物理独立：</a:t>
            </a:r>
          </a:p>
          <a:p>
            <a:pPr algn="just">
              <a:buFont typeface="Wingdings" panose="05000000000000000000" pitchFamily="2" charset="2"/>
              <a:buNone/>
            </a:pPr>
            <a:r>
              <a:rPr lang="en-US" altLang="zh-CN" sz="2000" b="1" dirty="0" smtClean="0"/>
              <a:t>·</a:t>
            </a:r>
            <a:r>
              <a:rPr lang="zh-CN" altLang="en-US" sz="2000" b="1" dirty="0" smtClean="0"/>
              <a:t>程序中屏蔽物理细节；</a:t>
            </a:r>
          </a:p>
          <a:p>
            <a:pPr algn="just">
              <a:buFont typeface="Wingdings" panose="05000000000000000000" pitchFamily="2" charset="2"/>
              <a:buNone/>
            </a:pPr>
            <a:r>
              <a:rPr lang="en-US" altLang="zh-CN" sz="2000" b="1" dirty="0" smtClean="0"/>
              <a:t>·</a:t>
            </a:r>
            <a:r>
              <a:rPr lang="zh-CN" altLang="en-US" sz="2000" b="1" dirty="0" smtClean="0"/>
              <a:t>内模式变，</a:t>
            </a:r>
            <a:r>
              <a:rPr lang="en-US" altLang="zh-CN" sz="2000" b="1" dirty="0" smtClean="0"/>
              <a:t>DBA</a:t>
            </a:r>
            <a:r>
              <a:rPr lang="zh-CN" altLang="en-US" sz="2000" b="1" dirty="0" smtClean="0"/>
              <a:t>改变映像，模式不变，外模式不变，应用程序不变。</a:t>
            </a:r>
          </a:p>
        </p:txBody>
      </p:sp>
    </p:spTree>
    <p:extLst>
      <p:ext uri="{BB962C8B-B14F-4D97-AF65-F5344CB8AC3E}">
        <p14:creationId xmlns:p14="http://schemas.microsoft.com/office/powerpoint/2010/main" val="10413168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28185" y="303096"/>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91139" name="Rectangle 3"/>
          <p:cNvSpPr>
            <a:spLocks noGrp="1" noChangeArrowheads="1"/>
          </p:cNvSpPr>
          <p:nvPr>
            <p:ph idx="1"/>
          </p:nvPr>
        </p:nvSpPr>
        <p:spPr bwMode="auto">
          <a:xfrm>
            <a:off x="628184" y="1131848"/>
            <a:ext cx="6687015" cy="4953000"/>
          </a:xfrm>
        </p:spPr>
        <p:txBody>
          <a:bodyPr wrap="square" numCol="1" anchor="t" anchorCtr="0" compatLnSpc="1">
            <a:prstTxWarp prst="textNoShape">
              <a:avLst/>
            </a:prstTxWarp>
            <a:normAutofit/>
          </a:bodyPr>
          <a:lstStyle/>
          <a:p>
            <a:pPr algn="just">
              <a:lnSpc>
                <a:spcPct val="120000"/>
              </a:lnSpc>
              <a:buFont typeface="Wingdings" panose="05000000000000000000" pitchFamily="2" charset="2"/>
              <a:buNone/>
            </a:pPr>
            <a:r>
              <a:rPr lang="en-US" altLang="zh-CN" sz="2400" b="1" dirty="0" smtClean="0">
                <a:ea typeface="黑体" panose="02010609060101010101" pitchFamily="49" charset="-122"/>
              </a:rPr>
              <a:t>1.3.2  </a:t>
            </a:r>
            <a:r>
              <a:rPr lang="zh-CN" altLang="en-US" sz="2400" b="1" dirty="0" smtClean="0">
                <a:ea typeface="黑体" panose="02010609060101010101" pitchFamily="49" charset="-122"/>
              </a:rPr>
              <a:t>主从式结构（集中式结构）</a:t>
            </a:r>
            <a:endParaRPr lang="en-US" altLang="zh-CN" sz="2400" b="1" dirty="0">
              <a:ea typeface="黑体" panose="02010609060101010101" pitchFamily="49" charset="-122"/>
            </a:endParaRPr>
          </a:p>
          <a:p>
            <a:pPr algn="just">
              <a:lnSpc>
                <a:spcPct val="120000"/>
              </a:lnSpc>
              <a:buNone/>
            </a:pPr>
            <a:r>
              <a:rPr lang="en-US" altLang="zh-CN" sz="2100" b="1" dirty="0" smtClean="0"/>
              <a:t>	</a:t>
            </a:r>
            <a:r>
              <a:rPr lang="zh-CN" altLang="zh-CN" sz="2100" b="1" dirty="0" smtClean="0"/>
              <a:t>集中式</a:t>
            </a:r>
            <a:r>
              <a:rPr lang="zh-CN" altLang="zh-CN" sz="2100" b="1" dirty="0"/>
              <a:t>数据库系统体系架构指运行在独立的计算机系统、不和其他计算机系统交互的的数据库体系架构</a:t>
            </a:r>
            <a:r>
              <a:rPr lang="zh-CN" altLang="zh-CN" sz="2100" b="1" dirty="0" smtClean="0"/>
              <a:t>。</a:t>
            </a:r>
            <a:r>
              <a:rPr lang="zh-CN" altLang="en-US" sz="2000" b="1" dirty="0" smtClean="0"/>
              <a:t> </a:t>
            </a:r>
            <a:endParaRPr lang="zh-CN" altLang="en-US" sz="2000" b="1" dirty="0" smtClean="0">
              <a:ea typeface="黑体" panose="02010609060101010101" pitchFamily="49" charset="-122"/>
            </a:endParaRPr>
          </a:p>
          <a:p>
            <a:pPr algn="just">
              <a:lnSpc>
                <a:spcPct val="120000"/>
              </a:lnSpc>
              <a:buFont typeface="Wingdings" panose="05000000000000000000" pitchFamily="2" charset="2"/>
              <a:buNone/>
            </a:pPr>
            <a:r>
              <a:rPr lang="en-US" altLang="zh-CN" sz="2000" b="1" dirty="0" smtClean="0">
                <a:ea typeface="黑体" panose="02010609060101010101" pitchFamily="49" charset="-122"/>
              </a:rPr>
              <a:t>1</a:t>
            </a:r>
            <a:r>
              <a:rPr lang="zh-CN" altLang="en-US" sz="2000" b="1" dirty="0" smtClean="0">
                <a:ea typeface="黑体" panose="02010609060101010101" pitchFamily="49" charset="-122"/>
              </a:rPr>
              <a:t>、优点</a:t>
            </a:r>
            <a:endParaRPr lang="zh-CN" altLang="en-US" sz="2000" b="1" dirty="0" smtClean="0"/>
          </a:p>
          <a:p>
            <a:pPr algn="just">
              <a:lnSpc>
                <a:spcPct val="120000"/>
              </a:lnSpc>
              <a:buFont typeface="Wingdings" panose="05000000000000000000" pitchFamily="2" charset="2"/>
              <a:buNone/>
            </a:pPr>
            <a:r>
              <a:rPr lang="en-US" altLang="zh-CN" sz="2000" b="1" dirty="0" smtClean="0"/>
              <a:t>1</a:t>
            </a:r>
            <a:r>
              <a:rPr lang="zh-CN" altLang="en-US" sz="2000" b="1" dirty="0" smtClean="0"/>
              <a:t>）结构简单；</a:t>
            </a:r>
          </a:p>
          <a:p>
            <a:pPr algn="just">
              <a:lnSpc>
                <a:spcPct val="120000"/>
              </a:lnSpc>
              <a:buFont typeface="Wingdings" panose="05000000000000000000" pitchFamily="2" charset="2"/>
              <a:buNone/>
            </a:pPr>
            <a:r>
              <a:rPr lang="en-US" altLang="zh-CN" sz="2000" b="1" dirty="0" smtClean="0"/>
              <a:t>2</a:t>
            </a:r>
            <a:r>
              <a:rPr lang="zh-CN" altLang="en-US" sz="2000" b="1" dirty="0" smtClean="0"/>
              <a:t>）资源共享性高（外理及数据均由主机完成）；</a:t>
            </a:r>
          </a:p>
          <a:p>
            <a:pPr algn="just">
              <a:lnSpc>
                <a:spcPct val="120000"/>
              </a:lnSpc>
              <a:buFont typeface="Wingdings" panose="05000000000000000000" pitchFamily="2" charset="2"/>
              <a:buNone/>
            </a:pPr>
            <a:r>
              <a:rPr lang="en-US" altLang="zh-CN" sz="2000" b="1" dirty="0" smtClean="0"/>
              <a:t>3</a:t>
            </a:r>
            <a:r>
              <a:rPr lang="zh-CN" altLang="en-US" sz="2000" b="1" dirty="0" smtClean="0"/>
              <a:t>）数据易于管理与维护。</a:t>
            </a:r>
          </a:p>
          <a:p>
            <a:pPr algn="just">
              <a:lnSpc>
                <a:spcPct val="120000"/>
              </a:lnSpc>
              <a:buFont typeface="Wingdings" panose="05000000000000000000" pitchFamily="2" charset="2"/>
              <a:buNone/>
            </a:pPr>
            <a:r>
              <a:rPr lang="en-US" altLang="zh-CN" sz="2000" b="1" dirty="0" smtClean="0">
                <a:ea typeface="黑体" panose="02010609060101010101" pitchFamily="49" charset="-122"/>
              </a:rPr>
              <a:t>2</a:t>
            </a:r>
            <a:r>
              <a:rPr lang="zh-CN" altLang="en-US" sz="2000" b="1" dirty="0" smtClean="0">
                <a:ea typeface="黑体" panose="02010609060101010101" pitchFamily="49" charset="-122"/>
              </a:rPr>
              <a:t>、缺点</a:t>
            </a:r>
            <a:endParaRPr lang="zh-CN" altLang="en-US" sz="2000" b="1" dirty="0" smtClean="0"/>
          </a:p>
          <a:p>
            <a:pPr algn="just">
              <a:lnSpc>
                <a:spcPct val="120000"/>
              </a:lnSpc>
              <a:buFont typeface="Wingdings" panose="05000000000000000000" pitchFamily="2" charset="2"/>
              <a:buNone/>
            </a:pPr>
            <a:r>
              <a:rPr lang="en-US" altLang="zh-CN" sz="2000" b="1" dirty="0" smtClean="0"/>
              <a:t>1</a:t>
            </a:r>
            <a:r>
              <a:rPr lang="zh-CN" altLang="en-US" sz="2000" b="1" dirty="0" smtClean="0"/>
              <a:t>）主机负担重：用户数增多，</a:t>
            </a:r>
            <a:r>
              <a:rPr lang="en-US" altLang="zh-CN" sz="2000" b="1" dirty="0" smtClean="0"/>
              <a:t>I/0</a:t>
            </a:r>
            <a:r>
              <a:rPr lang="zh-CN" altLang="en-US" sz="2000" b="1" dirty="0" smtClean="0"/>
              <a:t>瓶领；</a:t>
            </a:r>
          </a:p>
          <a:p>
            <a:pPr algn="just">
              <a:lnSpc>
                <a:spcPct val="120000"/>
              </a:lnSpc>
              <a:buFont typeface="Wingdings" panose="05000000000000000000" pitchFamily="2" charset="2"/>
              <a:buNone/>
            </a:pPr>
            <a:r>
              <a:rPr lang="en-US" altLang="zh-CN" sz="2000" b="1" dirty="0" smtClean="0"/>
              <a:t>2</a:t>
            </a:r>
            <a:r>
              <a:rPr lang="zh-CN" altLang="en-US" sz="2000" b="1" dirty="0" smtClean="0"/>
              <a:t>）可靠性弱（主机故障）。</a:t>
            </a:r>
          </a:p>
          <a:p>
            <a:pPr>
              <a:lnSpc>
                <a:spcPct val="170000"/>
              </a:lnSpc>
              <a:buFont typeface="Wingdings" panose="05000000000000000000" pitchFamily="2" charset="2"/>
              <a:buNone/>
            </a:pPr>
            <a:endParaRPr lang="en-US" altLang="zh-CN" sz="2000" b="1" dirty="0" smtClean="0"/>
          </a:p>
        </p:txBody>
      </p:sp>
      <p:graphicFrame>
        <p:nvGraphicFramePr>
          <p:cNvPr id="91140" name="Object 4"/>
          <p:cNvGraphicFramePr>
            <a:graphicFrameLocks noChangeAspect="1"/>
          </p:cNvGraphicFramePr>
          <p:nvPr>
            <p:extLst>
              <p:ext uri="{D42A27DB-BD31-4B8C-83A1-F6EECF244321}">
                <p14:modId xmlns:p14="http://schemas.microsoft.com/office/powerpoint/2010/main" val="936519595"/>
              </p:ext>
            </p:extLst>
          </p:nvPr>
        </p:nvGraphicFramePr>
        <p:xfrm>
          <a:off x="5959619" y="2659567"/>
          <a:ext cx="5194165" cy="3016404"/>
        </p:xfrm>
        <a:graphic>
          <a:graphicData uri="http://schemas.openxmlformats.org/presentationml/2006/ole">
            <mc:AlternateContent xmlns:mc="http://schemas.openxmlformats.org/markup-compatibility/2006">
              <mc:Choice xmlns:v="urn:schemas-microsoft-com:vml" Requires="v">
                <p:oleObj spid="_x0000_s7281" name="图片" r:id="rId3" imgW="2314575" imgH="1343025" progId="Word.Picture.8">
                  <p:embed/>
                </p:oleObj>
              </mc:Choice>
              <mc:Fallback>
                <p:oleObj name="图片" r:id="rId3" imgW="2314575" imgH="1343025" progId="Word.Picture.8">
                  <p:embed/>
                  <p:pic>
                    <p:nvPicPr>
                      <p:cNvPr id="91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9619" y="2659567"/>
                        <a:ext cx="5194165" cy="30164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247711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994317" y="384718"/>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92163" name="Rectangle 3"/>
          <p:cNvSpPr>
            <a:spLocks noGrp="1" noChangeArrowheads="1"/>
          </p:cNvSpPr>
          <p:nvPr>
            <p:ph idx="1"/>
          </p:nvPr>
        </p:nvSpPr>
        <p:spPr bwMode="auto">
          <a:xfrm>
            <a:off x="994317" y="1414347"/>
            <a:ext cx="7772400" cy="46482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400" b="1" smtClean="0">
                <a:ea typeface="黑体" panose="02010609060101010101" pitchFamily="49" charset="-122"/>
              </a:rPr>
              <a:t>1.3.3  </a:t>
            </a:r>
            <a:r>
              <a:rPr lang="zh-CN" altLang="en-US" sz="2400" b="1" smtClean="0">
                <a:ea typeface="黑体" panose="02010609060101010101" pitchFamily="49" charset="-122"/>
              </a:rPr>
              <a:t>分布式结构（</a:t>
            </a:r>
            <a:r>
              <a:rPr lang="en-US" altLang="zh-CN" sz="2400" b="1" smtClean="0">
                <a:ea typeface="黑体" panose="02010609060101010101" pitchFamily="49" charset="-122"/>
              </a:rPr>
              <a:t>distrubution</a:t>
            </a:r>
            <a:r>
              <a:rPr lang="zh-CN" altLang="en-US" sz="2400" b="1" smtClean="0">
                <a:ea typeface="黑体" panose="02010609060101010101" pitchFamily="49" charset="-122"/>
              </a:rPr>
              <a:t>）</a:t>
            </a:r>
          </a:p>
          <a:p>
            <a:pPr>
              <a:buFont typeface="Wingdings" panose="05000000000000000000" pitchFamily="2" charset="2"/>
              <a:buNone/>
            </a:pPr>
            <a:endParaRPr lang="en-US" altLang="zh-CN" smtClean="0"/>
          </a:p>
        </p:txBody>
      </p:sp>
      <p:graphicFrame>
        <p:nvGraphicFramePr>
          <p:cNvPr id="92164" name="Object 4"/>
          <p:cNvGraphicFramePr>
            <a:graphicFrameLocks noChangeAspect="1"/>
          </p:cNvGraphicFramePr>
          <p:nvPr>
            <p:extLst>
              <p:ext uri="{D42A27DB-BD31-4B8C-83A1-F6EECF244321}">
                <p14:modId xmlns:p14="http://schemas.microsoft.com/office/powerpoint/2010/main" val="668858455"/>
              </p:ext>
            </p:extLst>
          </p:nvPr>
        </p:nvGraphicFramePr>
        <p:xfrm>
          <a:off x="2518317" y="2100147"/>
          <a:ext cx="4724400" cy="3092450"/>
        </p:xfrm>
        <a:graphic>
          <a:graphicData uri="http://schemas.openxmlformats.org/presentationml/2006/ole">
            <mc:AlternateContent xmlns:mc="http://schemas.openxmlformats.org/markup-compatibility/2006">
              <mc:Choice xmlns:v="urn:schemas-microsoft-com:vml" Requires="v">
                <p:oleObj spid="_x0000_s8305" name="图片" r:id="rId3" imgW="3514725" imgH="2295525" progId="Word.Picture.8">
                  <p:embed/>
                </p:oleObj>
              </mc:Choice>
              <mc:Fallback>
                <p:oleObj name="图片" r:id="rId3" imgW="3514725" imgH="2295525" progId="Word.Picture.8">
                  <p:embed/>
                  <p:pic>
                    <p:nvPicPr>
                      <p:cNvPr id="921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317" y="2100147"/>
                        <a:ext cx="47244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5" name="AutoShape 5">
            <a:hlinkClick r:id="rId5" action="ppaction://hlinksldjump" highlightClick="1">
              <a:snd r:embed="rId6" name="projctor.wav"/>
            </a:hlinkClick>
          </p:cNvPr>
          <p:cNvSpPr>
            <a:spLocks noChangeArrowheads="1"/>
          </p:cNvSpPr>
          <p:nvPr/>
        </p:nvSpPr>
        <p:spPr bwMode="auto">
          <a:xfrm>
            <a:off x="7699917" y="5757747"/>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9303362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71654" y="353122"/>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93187" name="Rectangle 3"/>
          <p:cNvSpPr>
            <a:spLocks noGrp="1" noChangeArrowheads="1"/>
          </p:cNvSpPr>
          <p:nvPr>
            <p:ph idx="1"/>
          </p:nvPr>
        </p:nvSpPr>
        <p:spPr bwMode="auto">
          <a:xfrm>
            <a:off x="871654" y="1658356"/>
            <a:ext cx="8952571" cy="4351338"/>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000" b="1" dirty="0" smtClean="0">
                <a:ea typeface="黑体" panose="02010609060101010101" pitchFamily="49" charset="-122"/>
              </a:rPr>
              <a:t>1</a:t>
            </a:r>
            <a:r>
              <a:rPr lang="zh-CN" altLang="en-US" sz="2000" b="1" dirty="0" smtClean="0">
                <a:ea typeface="黑体" panose="02010609060101010101" pitchFamily="49" charset="-122"/>
              </a:rPr>
              <a:t>、优点</a:t>
            </a:r>
            <a:endParaRPr lang="zh-CN" altLang="en-US" sz="2000" b="1" dirty="0" smtClean="0"/>
          </a:p>
          <a:p>
            <a:pPr algn="just">
              <a:buFont typeface="Wingdings" panose="05000000000000000000" pitchFamily="2" charset="2"/>
              <a:buNone/>
            </a:pPr>
            <a:r>
              <a:rPr lang="en-US" altLang="zh-CN" sz="2000" b="1" dirty="0" smtClean="0"/>
              <a:t>1</a:t>
            </a:r>
            <a:r>
              <a:rPr lang="zh-CN" altLang="en-US" sz="2000" b="1" dirty="0" smtClean="0"/>
              <a:t>）自治与协调；</a:t>
            </a:r>
          </a:p>
          <a:p>
            <a:pPr algn="just">
              <a:buFont typeface="Wingdings" panose="05000000000000000000" pitchFamily="2" charset="2"/>
              <a:buNone/>
            </a:pPr>
            <a:r>
              <a:rPr lang="en-US" altLang="zh-CN" sz="2000" b="1" dirty="0" smtClean="0"/>
              <a:t>2</a:t>
            </a:r>
            <a:r>
              <a:rPr lang="zh-CN" altLang="en-US" sz="2000" b="1" dirty="0" smtClean="0"/>
              <a:t>）独立能力；</a:t>
            </a:r>
          </a:p>
          <a:p>
            <a:pPr algn="just">
              <a:buFont typeface="Wingdings" panose="05000000000000000000" pitchFamily="2" charset="2"/>
              <a:buNone/>
            </a:pPr>
            <a:r>
              <a:rPr lang="en-US" altLang="zh-CN" sz="2000" b="1" dirty="0" smtClean="0"/>
              <a:t>3</a:t>
            </a:r>
            <a:r>
              <a:rPr lang="zh-CN" altLang="en-US" sz="2000" b="1" dirty="0" smtClean="0"/>
              <a:t>）异地数据访问；</a:t>
            </a:r>
          </a:p>
          <a:p>
            <a:pPr algn="just">
              <a:buFont typeface="Wingdings" panose="05000000000000000000" pitchFamily="2" charset="2"/>
              <a:buNone/>
            </a:pPr>
            <a:r>
              <a:rPr lang="en-US" altLang="zh-CN" sz="2000" b="1" dirty="0" smtClean="0"/>
              <a:t>4</a:t>
            </a:r>
            <a:r>
              <a:rPr lang="zh-CN" altLang="en-US" sz="2000" b="1" dirty="0" smtClean="0"/>
              <a:t>）可靠性高；</a:t>
            </a:r>
          </a:p>
          <a:p>
            <a:pPr algn="just">
              <a:buFont typeface="Wingdings" panose="05000000000000000000" pitchFamily="2" charset="2"/>
              <a:buNone/>
            </a:pPr>
            <a:r>
              <a:rPr lang="en-US" altLang="zh-CN" sz="2000" b="1" dirty="0" smtClean="0"/>
              <a:t>5</a:t>
            </a:r>
            <a:r>
              <a:rPr lang="zh-CN" altLang="en-US" sz="2000" b="1" dirty="0" smtClean="0"/>
              <a:t>）可用性好。</a:t>
            </a:r>
          </a:p>
          <a:p>
            <a:pPr algn="just">
              <a:buFont typeface="Wingdings" panose="05000000000000000000" pitchFamily="2" charset="2"/>
              <a:buNone/>
            </a:pPr>
            <a:r>
              <a:rPr lang="zh-CN" altLang="en-US" sz="2000" b="1" dirty="0" smtClean="0"/>
              <a:t> </a:t>
            </a:r>
          </a:p>
          <a:p>
            <a:pPr algn="just">
              <a:buFont typeface="Wingdings" panose="05000000000000000000" pitchFamily="2" charset="2"/>
              <a:buNone/>
            </a:pPr>
            <a:r>
              <a:rPr lang="en-US" altLang="zh-CN" sz="2000" b="1" dirty="0" smtClean="0">
                <a:ea typeface="黑体" panose="02010609060101010101" pitchFamily="49" charset="-122"/>
              </a:rPr>
              <a:t>2</a:t>
            </a:r>
            <a:r>
              <a:rPr lang="zh-CN" altLang="en-US" sz="2000" b="1" dirty="0" smtClean="0">
                <a:ea typeface="黑体" panose="02010609060101010101" pitchFamily="49" charset="-122"/>
              </a:rPr>
              <a:t>、缺点</a:t>
            </a:r>
            <a:endParaRPr lang="zh-CN" altLang="en-US" sz="2000" b="1" dirty="0" smtClean="0"/>
          </a:p>
          <a:p>
            <a:pPr algn="just">
              <a:buFont typeface="Wingdings" panose="05000000000000000000" pitchFamily="2" charset="2"/>
              <a:buNone/>
            </a:pPr>
            <a:r>
              <a:rPr lang="en-US" altLang="zh-CN" sz="2000" b="1" dirty="0" smtClean="0"/>
              <a:t>1</a:t>
            </a:r>
            <a:r>
              <a:rPr lang="zh-CN" altLang="en-US" sz="2000" b="1" dirty="0" smtClean="0"/>
              <a:t>）结构与管理复杂；</a:t>
            </a:r>
          </a:p>
          <a:p>
            <a:pPr algn="just">
              <a:buFont typeface="Wingdings" panose="05000000000000000000" pitchFamily="2" charset="2"/>
              <a:buNone/>
            </a:pPr>
            <a:r>
              <a:rPr lang="en-US" altLang="zh-CN" sz="2000" b="1" dirty="0" smtClean="0"/>
              <a:t>2</a:t>
            </a:r>
            <a:r>
              <a:rPr lang="zh-CN" altLang="en-US" sz="2000" b="1" dirty="0" smtClean="0"/>
              <a:t>）效率受网速影响。</a:t>
            </a:r>
          </a:p>
          <a:p>
            <a:pPr algn="just">
              <a:buFont typeface="Wingdings" panose="05000000000000000000" pitchFamily="2" charset="2"/>
              <a:buNone/>
            </a:pPr>
            <a:r>
              <a:rPr lang="zh-CN" altLang="en-US" sz="2000" dirty="0" smtClean="0"/>
              <a:t> </a:t>
            </a:r>
          </a:p>
          <a:p>
            <a:pPr>
              <a:buFont typeface="Wingdings" panose="05000000000000000000" pitchFamily="2" charset="2"/>
              <a:buNone/>
            </a:pPr>
            <a:endParaRPr lang="en-US" altLang="zh-CN" sz="2000" dirty="0" smtClean="0"/>
          </a:p>
        </p:txBody>
      </p:sp>
    </p:spTree>
    <p:extLst>
      <p:ext uri="{BB962C8B-B14F-4D97-AF65-F5344CB8AC3E}">
        <p14:creationId xmlns:p14="http://schemas.microsoft.com/office/powerpoint/2010/main" val="112837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13561" y="389635"/>
            <a:ext cx="8162925" cy="762000"/>
          </a:xfrm>
        </p:spPr>
        <p:txBody>
          <a:bodyPr vert="horz" lIns="91440" tIns="45720" rIns="91440" bIns="45720" rtlCol="0" anchor="ctr">
            <a:normAutofit/>
          </a:bodyPr>
          <a:lstStyle/>
          <a:p>
            <a:r>
              <a:rPr lang="zh-CN" altLang="en-US" sz="3200" dirty="0"/>
              <a:t>课程特点</a:t>
            </a:r>
          </a:p>
        </p:txBody>
      </p:sp>
      <p:sp>
        <p:nvSpPr>
          <p:cNvPr id="12291" name="Rectangle 3"/>
          <p:cNvSpPr>
            <a:spLocks noGrp="1" noChangeArrowheads="1"/>
          </p:cNvSpPr>
          <p:nvPr>
            <p:ph idx="1"/>
          </p:nvPr>
        </p:nvSpPr>
        <p:spPr bwMode="auto">
          <a:xfrm>
            <a:off x="1013561" y="1616695"/>
            <a:ext cx="8569325" cy="4505325"/>
          </a:xfrm>
        </p:spPr>
        <p:txBody>
          <a:bodyPr wrap="square" numCol="1" anchor="t" anchorCtr="0" compatLnSpc="1">
            <a:prstTxWarp prst="textNoShape">
              <a:avLst/>
            </a:prstTxWarp>
          </a:bodyPr>
          <a:lstStyle/>
          <a:p>
            <a:pPr marL="0" indent="0">
              <a:buFont typeface="Arial" panose="020B0604020202020204" pitchFamily="34" charset="0"/>
              <a:buNone/>
            </a:pPr>
            <a:r>
              <a:rPr lang="en-US" altLang="zh-CN" sz="2800" b="1" dirty="0" smtClean="0"/>
              <a:t>    </a:t>
            </a:r>
            <a:r>
              <a:rPr lang="zh-CN" altLang="en-US" b="1" dirty="0" smtClean="0"/>
              <a:t>内容较多，部分章节难以理解，理论联系实际，学以致用。</a:t>
            </a:r>
          </a:p>
          <a:p>
            <a:pPr marL="0" indent="0">
              <a:buFont typeface="Arial" panose="020B0604020202020204" pitchFamily="34" charset="0"/>
              <a:buNone/>
            </a:pPr>
            <a:r>
              <a:rPr lang="zh-CN" altLang="en-US" sz="2800" dirty="0" smtClean="0"/>
              <a:t>    第一章的抽象方法、计算机方法论；</a:t>
            </a:r>
          </a:p>
          <a:p>
            <a:pPr marL="0" indent="0">
              <a:buFont typeface="Arial" panose="020B0604020202020204" pitchFamily="34" charset="0"/>
              <a:buNone/>
            </a:pPr>
            <a:r>
              <a:rPr lang="zh-CN" altLang="en-US" sz="2800" dirty="0" smtClean="0"/>
              <a:t>    第二章的代数运算、谓词演算；</a:t>
            </a:r>
          </a:p>
          <a:p>
            <a:pPr marL="0" indent="0">
              <a:buFont typeface="Arial" panose="020B0604020202020204" pitchFamily="34" charset="0"/>
              <a:buNone/>
            </a:pPr>
            <a:r>
              <a:rPr lang="zh-CN" altLang="en-US" sz="2800" dirty="0" smtClean="0"/>
              <a:t>    第三章的一种英文文法的掌握；</a:t>
            </a:r>
          </a:p>
          <a:p>
            <a:pPr marL="0" indent="0">
              <a:buFont typeface="Arial" panose="020B0604020202020204" pitchFamily="34" charset="0"/>
              <a:buNone/>
            </a:pPr>
            <a:r>
              <a:rPr lang="zh-CN" altLang="en-US" sz="2800" dirty="0" smtClean="0"/>
              <a:t>    第四章的计算机安全的基本知识；</a:t>
            </a:r>
          </a:p>
          <a:p>
            <a:pPr marL="0" indent="0">
              <a:buFont typeface="Arial" panose="020B0604020202020204" pitchFamily="34" charset="0"/>
              <a:buNone/>
            </a:pPr>
            <a:r>
              <a:rPr lang="zh-CN" altLang="en-US" sz="2800" dirty="0" smtClean="0"/>
              <a:t>    第五章完整性语义和机制；</a:t>
            </a:r>
          </a:p>
          <a:p>
            <a:pPr marL="0" indent="0">
              <a:buFont typeface="Arial" panose="020B0604020202020204" pitchFamily="34" charset="0"/>
              <a:buNone/>
            </a:pPr>
            <a:r>
              <a:rPr lang="zh-CN" altLang="en-US" sz="2800" dirty="0" smtClean="0"/>
              <a:t>    第六章的函数依赖、集合论闭包的概念；</a:t>
            </a:r>
          </a:p>
        </p:txBody>
      </p:sp>
    </p:spTree>
    <p:extLst>
      <p:ext uri="{BB962C8B-B14F-4D97-AF65-F5344CB8AC3E}">
        <p14:creationId xmlns:p14="http://schemas.microsoft.com/office/powerpoint/2010/main" val="2498424687"/>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D35FE-9D2F-934F-A93A-3304294181D5}"/>
              </a:ext>
            </a:extLst>
          </p:cNvPr>
          <p:cNvSpPr>
            <a:spLocks noGrp="1"/>
          </p:cNvSpPr>
          <p:nvPr>
            <p:ph type="title"/>
          </p:nvPr>
        </p:nvSpPr>
        <p:spPr>
          <a:xfrm>
            <a:off x="838200" y="170815"/>
            <a:ext cx="10515600" cy="1132205"/>
          </a:xfrm>
        </p:spPr>
        <p:txBody>
          <a:bodyPr>
            <a:normAutofit/>
          </a:bodyPr>
          <a:lstStyle/>
          <a:p>
            <a:r>
              <a:rPr lang="en-US" altLang="zh-CN" sz="3200" dirty="0"/>
              <a:t>1.3 </a:t>
            </a:r>
            <a:r>
              <a:rPr lang="zh-CN" altLang="en-US" sz="3200" dirty="0"/>
              <a:t>数据库系统</a:t>
            </a:r>
            <a:r>
              <a:rPr lang="zh-CN" altLang="en-US" sz="3200" dirty="0" smtClean="0"/>
              <a:t>结构</a:t>
            </a:r>
            <a:endParaRPr kumimoji="1" lang="zh-CN" altLang="en-US" sz="3200" dirty="0"/>
          </a:p>
        </p:txBody>
      </p:sp>
      <p:sp>
        <p:nvSpPr>
          <p:cNvPr id="3" name="内容占位符 2">
            <a:extLst>
              <a:ext uri="{FF2B5EF4-FFF2-40B4-BE49-F238E27FC236}">
                <a16:creationId xmlns:a16="http://schemas.microsoft.com/office/drawing/2014/main" id="{7DD779A1-03EE-5242-845D-2E81C6C3B68A}"/>
              </a:ext>
            </a:extLst>
          </p:cNvPr>
          <p:cNvSpPr>
            <a:spLocks noGrp="1"/>
          </p:cNvSpPr>
          <p:nvPr>
            <p:ph idx="1"/>
          </p:nvPr>
        </p:nvSpPr>
        <p:spPr>
          <a:xfrm>
            <a:off x="838200" y="1404790"/>
            <a:ext cx="10515600" cy="4828742"/>
          </a:xfrm>
        </p:spPr>
        <p:txBody>
          <a:bodyPr>
            <a:normAutofit fontScale="92500" lnSpcReduction="20000"/>
          </a:bodyPr>
          <a:lstStyle/>
          <a:p>
            <a:pPr marL="0" lvl="1" indent="0">
              <a:buNone/>
            </a:pPr>
            <a:r>
              <a:rPr lang="zh-CN" altLang="en-US" sz="3000" dirty="0" smtClean="0"/>
              <a:t>具有多个并行计算单元的计算机架构</a:t>
            </a:r>
            <a:endParaRPr lang="en-US" altLang="zh-CN" sz="3000" dirty="0" smtClean="0"/>
          </a:p>
          <a:p>
            <a:pPr marL="0" lvl="1" indent="0">
              <a:buNone/>
            </a:pPr>
            <a:r>
              <a:rPr lang="zh-CN" altLang="zh-CN" dirty="0" smtClean="0"/>
              <a:t> </a:t>
            </a:r>
            <a:endParaRPr lang="en-US" altLang="zh-CN" dirty="0" smtClean="0"/>
          </a:p>
          <a:p>
            <a:pPr algn="just">
              <a:buNone/>
            </a:pPr>
            <a:r>
              <a:rPr lang="zh-CN" altLang="en-US" sz="2400" b="1" dirty="0" smtClean="0">
                <a:ea typeface="黑体" panose="02010609060101010101" pitchFamily="49" charset="-122"/>
              </a:rPr>
              <a:t>优点</a:t>
            </a:r>
            <a:endParaRPr lang="zh-CN" altLang="en-US" sz="2400" b="1" dirty="0"/>
          </a:p>
          <a:p>
            <a:pPr algn="just">
              <a:buFont typeface="Wingdings" panose="05000000000000000000" pitchFamily="2" charset="2"/>
              <a:buChar char="Ø"/>
            </a:pPr>
            <a:r>
              <a:rPr lang="zh-CN" altLang="en-US" sz="2400" dirty="0" smtClean="0"/>
              <a:t>高算力、高性能</a:t>
            </a:r>
            <a:endParaRPr lang="en-US" altLang="zh-CN" sz="2400" dirty="0" smtClean="0"/>
          </a:p>
          <a:p>
            <a:pPr algn="just">
              <a:buFont typeface="Wingdings" panose="05000000000000000000" pitchFamily="2" charset="2"/>
              <a:buChar char="Ø"/>
            </a:pPr>
            <a:r>
              <a:rPr lang="zh-CN" altLang="en-US" sz="2400" dirty="0"/>
              <a:t>高可靠</a:t>
            </a:r>
            <a:endParaRPr lang="en-US" altLang="zh-CN" sz="2400" dirty="0"/>
          </a:p>
          <a:p>
            <a:pPr algn="just">
              <a:buFont typeface="Wingdings" panose="05000000000000000000" pitchFamily="2" charset="2"/>
              <a:buChar char="Ø"/>
            </a:pPr>
            <a:r>
              <a:rPr lang="zh-CN" altLang="en-US" sz="2400" dirty="0" smtClean="0"/>
              <a:t>高并发</a:t>
            </a:r>
            <a:endParaRPr lang="en-US" altLang="zh-CN" sz="2400" dirty="0" smtClean="0"/>
          </a:p>
          <a:p>
            <a:pPr algn="just">
              <a:buFont typeface="Wingdings" panose="05000000000000000000" pitchFamily="2" charset="2"/>
              <a:buChar char="Ø"/>
            </a:pPr>
            <a:r>
              <a:rPr lang="zh-CN" altLang="en-US" sz="2400" dirty="0" smtClean="0"/>
              <a:t>低成本解决大问题</a:t>
            </a:r>
            <a:r>
              <a:rPr lang="zh-CN" altLang="en-US" sz="2400" dirty="0"/>
              <a:t>（</a:t>
            </a:r>
            <a:r>
              <a:rPr lang="zh-CN" altLang="en-US" sz="2400" dirty="0" smtClean="0"/>
              <a:t>如双十</a:t>
            </a:r>
            <a:r>
              <a:rPr lang="zh-CN" altLang="en-US" sz="2400" dirty="0"/>
              <a:t>一。</a:t>
            </a:r>
            <a:r>
              <a:rPr lang="zh-CN" altLang="en-US" sz="2400" dirty="0" smtClean="0"/>
              <a:t>利用便宜</a:t>
            </a:r>
            <a:r>
              <a:rPr lang="zh-CN" altLang="en-US" sz="2400" dirty="0"/>
              <a:t>的</a:t>
            </a:r>
            <a:r>
              <a:rPr lang="en-US" altLang="zh-CN" sz="2400" dirty="0"/>
              <a:t>X86</a:t>
            </a:r>
            <a:r>
              <a:rPr lang="zh-CN" altLang="en-US" sz="2400" dirty="0"/>
              <a:t>服务器组成超大规模</a:t>
            </a:r>
            <a:r>
              <a:rPr lang="en-US" altLang="zh-CN" sz="2400" dirty="0"/>
              <a:t>nodes</a:t>
            </a:r>
            <a:r>
              <a:rPr lang="zh-CN" altLang="en-US" sz="2400" dirty="0"/>
              <a:t>运算集群）</a:t>
            </a:r>
          </a:p>
          <a:p>
            <a:pPr algn="just">
              <a:buNone/>
            </a:pPr>
            <a:r>
              <a:rPr lang="zh-CN" altLang="en-US" sz="2400" dirty="0"/>
              <a:t> </a:t>
            </a:r>
          </a:p>
          <a:p>
            <a:pPr algn="just">
              <a:buNone/>
            </a:pPr>
            <a:r>
              <a:rPr lang="zh-CN" altLang="en-US" sz="2400" b="1" dirty="0" smtClean="0">
                <a:ea typeface="黑体" panose="02010609060101010101" pitchFamily="49" charset="-122"/>
              </a:rPr>
              <a:t>缺点</a:t>
            </a:r>
            <a:endParaRPr lang="zh-CN" altLang="en-US" sz="2400" b="1" dirty="0"/>
          </a:p>
          <a:p>
            <a:pPr algn="just">
              <a:buFont typeface="Wingdings" panose="05000000000000000000" pitchFamily="2" charset="2"/>
              <a:buChar char="Ø"/>
            </a:pPr>
            <a:r>
              <a:rPr lang="zh-CN" altLang="en-US" sz="2400" dirty="0" smtClean="0"/>
              <a:t>结构</a:t>
            </a:r>
            <a:r>
              <a:rPr lang="zh-CN" altLang="en-US" sz="2400" dirty="0"/>
              <a:t>与管理</a:t>
            </a:r>
            <a:r>
              <a:rPr lang="zh-CN" altLang="en-US" sz="2400" dirty="0" smtClean="0"/>
              <a:t>复杂</a:t>
            </a:r>
            <a:endParaRPr lang="en-US" altLang="zh-CN" sz="2400" dirty="0" smtClean="0"/>
          </a:p>
          <a:p>
            <a:pPr algn="just">
              <a:buNone/>
            </a:pPr>
            <a:endParaRPr lang="zh-CN" altLang="en-US" sz="2000" dirty="0"/>
          </a:p>
          <a:p>
            <a:pPr algn="just">
              <a:buNone/>
            </a:pPr>
            <a:r>
              <a:rPr lang="zh-CN" altLang="en-US" sz="2000" dirty="0"/>
              <a:t> </a:t>
            </a:r>
          </a:p>
          <a:p>
            <a:pPr lvl="1"/>
            <a:endParaRPr kumimoji="1" lang="zh-CN" altLang="en-US" dirty="0"/>
          </a:p>
          <a:p>
            <a:endParaRPr kumimoji="1" lang="zh-CN" altLang="en-US" dirty="0"/>
          </a:p>
        </p:txBody>
      </p:sp>
    </p:spTree>
    <p:extLst>
      <p:ext uri="{BB962C8B-B14F-4D97-AF65-F5344CB8AC3E}">
        <p14:creationId xmlns:p14="http://schemas.microsoft.com/office/powerpoint/2010/main" val="10121633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871CF1-A3D5-B140-B804-46D07F1127C1}"/>
              </a:ext>
            </a:extLst>
          </p:cNvPr>
          <p:cNvPicPr>
            <a:picLocks noChangeAspect="1"/>
          </p:cNvPicPr>
          <p:nvPr/>
        </p:nvPicPr>
        <p:blipFill>
          <a:blip r:embed="rId2"/>
          <a:stretch>
            <a:fillRect/>
          </a:stretch>
        </p:blipFill>
        <p:spPr>
          <a:xfrm>
            <a:off x="1440366" y="1488980"/>
            <a:ext cx="7558668" cy="5369020"/>
          </a:xfrm>
          <a:prstGeom prst="rect">
            <a:avLst/>
          </a:prstGeom>
        </p:spPr>
      </p:pic>
      <p:sp>
        <p:nvSpPr>
          <p:cNvPr id="5" name="标题 1">
            <a:extLst>
              <a:ext uri="{FF2B5EF4-FFF2-40B4-BE49-F238E27FC236}">
                <a16:creationId xmlns:a16="http://schemas.microsoft.com/office/drawing/2014/main" id="{80AD35FE-9D2F-934F-A93A-3304294181D5}"/>
              </a:ext>
            </a:extLst>
          </p:cNvPr>
          <p:cNvSpPr>
            <a:spLocks noGrp="1"/>
          </p:cNvSpPr>
          <p:nvPr>
            <p:ph type="title"/>
          </p:nvPr>
        </p:nvSpPr>
        <p:spPr>
          <a:xfrm>
            <a:off x="806977" y="205105"/>
            <a:ext cx="10515600" cy="1132205"/>
          </a:xfrm>
        </p:spPr>
        <p:txBody>
          <a:bodyPr>
            <a:normAutofit/>
          </a:bodyPr>
          <a:lstStyle/>
          <a:p>
            <a:r>
              <a:rPr lang="en-US" altLang="zh-CN" sz="3200" dirty="0"/>
              <a:t>1.3 </a:t>
            </a:r>
            <a:r>
              <a:rPr lang="zh-CN" altLang="en-US" sz="3200" dirty="0"/>
              <a:t>数据库系统</a:t>
            </a:r>
            <a:r>
              <a:rPr lang="zh-CN" altLang="en-US" sz="3200" dirty="0" smtClean="0"/>
              <a:t>结构</a:t>
            </a:r>
            <a:endParaRPr kumimoji="1" lang="zh-CN" altLang="en-US" sz="3200" dirty="0"/>
          </a:p>
        </p:txBody>
      </p:sp>
    </p:spTree>
    <p:extLst>
      <p:ext uri="{BB962C8B-B14F-4D97-AF65-F5344CB8AC3E}">
        <p14:creationId xmlns:p14="http://schemas.microsoft.com/office/powerpoint/2010/main" val="20081501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D779A1-03EE-5242-845D-2E81C6C3B68A}"/>
              </a:ext>
            </a:extLst>
          </p:cNvPr>
          <p:cNvSpPr>
            <a:spLocks noGrp="1"/>
          </p:cNvSpPr>
          <p:nvPr>
            <p:ph idx="1"/>
          </p:nvPr>
        </p:nvSpPr>
        <p:spPr>
          <a:xfrm>
            <a:off x="838200" y="1404790"/>
            <a:ext cx="10515600" cy="4828742"/>
          </a:xfrm>
        </p:spPr>
        <p:txBody>
          <a:bodyPr>
            <a:normAutofit/>
          </a:bodyPr>
          <a:lstStyle/>
          <a:p>
            <a:pPr marL="0" lvl="1" indent="0">
              <a:buNone/>
            </a:pPr>
            <a:endParaRPr lang="en-US" altLang="zh-CN" dirty="0" smtClean="0"/>
          </a:p>
          <a:p>
            <a:pPr marL="0" lvl="1" indent="0">
              <a:buNone/>
            </a:pPr>
            <a:r>
              <a:rPr lang="zh-CN" altLang="en-US" sz="2800" dirty="0" smtClean="0"/>
              <a:t>关于分布式和并行</a:t>
            </a:r>
            <a:endParaRPr lang="en-US" altLang="zh-CN" sz="2800" dirty="0" smtClean="0"/>
          </a:p>
          <a:p>
            <a:pPr marL="0" lvl="1" indent="0">
              <a:buNone/>
            </a:pPr>
            <a:r>
              <a:rPr lang="zh-CN" altLang="zh-CN" dirty="0" smtClean="0"/>
              <a:t> </a:t>
            </a:r>
            <a:endParaRPr lang="en-US" altLang="zh-CN" dirty="0" smtClean="0"/>
          </a:p>
          <a:p>
            <a:pPr algn="just">
              <a:buFont typeface="Wingdings" panose="05000000000000000000" pitchFamily="2" charset="2"/>
              <a:buChar char="Ø"/>
            </a:pPr>
            <a:r>
              <a:rPr lang="zh-CN" altLang="en-US" sz="2400" dirty="0" smtClean="0"/>
              <a:t>客观现实中“分布”和“并行”的广泛存在</a:t>
            </a:r>
            <a:endParaRPr lang="en-US" altLang="zh-CN" sz="2400" dirty="0"/>
          </a:p>
          <a:p>
            <a:pPr algn="just">
              <a:buFont typeface="Wingdings" panose="05000000000000000000" pitchFamily="2" charset="2"/>
              <a:buChar char="Ø"/>
            </a:pPr>
            <a:r>
              <a:rPr kumimoji="1" lang="zh-CN" altLang="en-US" sz="2400" dirty="0" smtClean="0"/>
              <a:t>两者在一定意义上的“等同性”，分布即并行，并行即分布</a:t>
            </a:r>
            <a:endParaRPr kumimoji="1" lang="en-US" altLang="zh-CN" sz="2400" dirty="0" smtClean="0"/>
          </a:p>
          <a:p>
            <a:pPr algn="just">
              <a:buFont typeface="Wingdings" panose="05000000000000000000" pitchFamily="2" charset="2"/>
              <a:buChar char="Ø"/>
            </a:pPr>
            <a:r>
              <a:rPr kumimoji="1" lang="zh-CN" altLang="en-US" sz="2400" dirty="0" smtClean="0"/>
              <a:t>针对具体应用的不同方案，数据密集型、计算密集型</a:t>
            </a:r>
            <a:endParaRPr kumimoji="1" lang="en-US" altLang="zh-CN" sz="2400" dirty="0" smtClean="0"/>
          </a:p>
          <a:p>
            <a:pPr algn="just">
              <a:buNone/>
            </a:pPr>
            <a:endParaRPr kumimoji="1" lang="en-US" altLang="zh-CN" sz="2000" dirty="0" smtClean="0"/>
          </a:p>
          <a:p>
            <a:pPr algn="just">
              <a:buNone/>
            </a:pPr>
            <a:endParaRPr kumimoji="1" lang="zh-CN" altLang="en-US" dirty="0"/>
          </a:p>
          <a:p>
            <a:pPr marL="0" indent="0">
              <a:buNone/>
            </a:pPr>
            <a:endParaRPr kumimoji="1" lang="zh-CN" altLang="en-US" dirty="0"/>
          </a:p>
        </p:txBody>
      </p:sp>
      <p:sp>
        <p:nvSpPr>
          <p:cNvPr id="5" name="标题 1">
            <a:extLst>
              <a:ext uri="{FF2B5EF4-FFF2-40B4-BE49-F238E27FC236}">
                <a16:creationId xmlns:a16="http://schemas.microsoft.com/office/drawing/2014/main" id="{80AD35FE-9D2F-934F-A93A-3304294181D5}"/>
              </a:ext>
            </a:extLst>
          </p:cNvPr>
          <p:cNvSpPr>
            <a:spLocks noGrp="1"/>
          </p:cNvSpPr>
          <p:nvPr>
            <p:ph type="title"/>
          </p:nvPr>
        </p:nvSpPr>
        <p:spPr/>
        <p:txBody>
          <a:bodyPr>
            <a:normAutofit/>
          </a:bodyPr>
          <a:lstStyle/>
          <a:p>
            <a:r>
              <a:rPr lang="en-US" altLang="zh-CN" sz="3200" dirty="0"/>
              <a:t>1.3 </a:t>
            </a:r>
            <a:r>
              <a:rPr lang="zh-CN" altLang="en-US" sz="3200" dirty="0"/>
              <a:t>数据库系统</a:t>
            </a:r>
            <a:r>
              <a:rPr lang="zh-CN" altLang="en-US" sz="3200" dirty="0" smtClean="0"/>
              <a:t>结构</a:t>
            </a:r>
            <a:endParaRPr kumimoji="1" lang="zh-CN" altLang="en-US" sz="3200" dirty="0"/>
          </a:p>
        </p:txBody>
      </p:sp>
    </p:spTree>
    <p:extLst>
      <p:ext uri="{BB962C8B-B14F-4D97-AF65-F5344CB8AC3E}">
        <p14:creationId xmlns:p14="http://schemas.microsoft.com/office/powerpoint/2010/main" val="10837700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71654" y="280717"/>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94211" name="Rectangle 3"/>
          <p:cNvSpPr>
            <a:spLocks noGrp="1" noChangeArrowheads="1"/>
          </p:cNvSpPr>
          <p:nvPr>
            <p:ph idx="1"/>
          </p:nvPr>
        </p:nvSpPr>
        <p:spPr bwMode="auto">
          <a:xfrm>
            <a:off x="871654" y="1152293"/>
            <a:ext cx="7772400" cy="4876800"/>
          </a:xfrm>
        </p:spPr>
        <p:txBody>
          <a:bodyPr wrap="square" numCol="1" anchor="ctr" anchorCtr="0" compatLnSpc="1">
            <a:prstTxWarp prst="textNoShape">
              <a:avLst/>
            </a:prstTxWarp>
          </a:bodyPr>
          <a:lstStyle/>
          <a:p>
            <a:pPr>
              <a:buFont typeface="Wingdings" panose="05000000000000000000" pitchFamily="2" charset="2"/>
              <a:buNone/>
            </a:pPr>
            <a:r>
              <a:rPr lang="en-US" altLang="zh-CN" sz="2400" b="1" dirty="0" smtClean="0"/>
              <a:t>1.3.4  </a:t>
            </a:r>
            <a:r>
              <a:rPr lang="zh-CN" altLang="en-US" sz="2400" b="1" dirty="0" smtClean="0"/>
              <a:t>客户</a:t>
            </a:r>
            <a:r>
              <a:rPr lang="en-US" altLang="zh-CN" sz="2400" b="1" dirty="0" smtClean="0"/>
              <a:t>/</a:t>
            </a:r>
            <a:r>
              <a:rPr lang="zh-CN" altLang="en-US" sz="2400" b="1" dirty="0" smtClean="0"/>
              <a:t>服务器结构（</a:t>
            </a:r>
            <a:r>
              <a:rPr lang="en-US" altLang="zh-CN" sz="2400" b="1" dirty="0" smtClean="0"/>
              <a:t>client/server</a:t>
            </a:r>
            <a:r>
              <a:rPr lang="zh-CN" altLang="en-US" sz="2400" b="1" dirty="0" smtClean="0"/>
              <a:t>）</a:t>
            </a:r>
            <a:r>
              <a:rPr lang="zh-CN" altLang="en-US" dirty="0" smtClean="0"/>
              <a:t> </a:t>
            </a:r>
          </a:p>
          <a:p>
            <a:pPr>
              <a:buFont typeface="Wingdings" panose="05000000000000000000" pitchFamily="2" charset="2"/>
              <a:buNone/>
            </a:pPr>
            <a:endParaRPr lang="zh-CN" altLang="en-US" dirty="0" smtClean="0"/>
          </a:p>
          <a:p>
            <a:pPr>
              <a:buFont typeface="Wingdings" panose="05000000000000000000" pitchFamily="2" charset="2"/>
              <a:buNone/>
            </a:pPr>
            <a:endParaRPr lang="zh-CN" altLang="en-US" dirty="0" smtClean="0"/>
          </a:p>
          <a:p>
            <a:pPr>
              <a:buFont typeface="Wingdings" panose="05000000000000000000" pitchFamily="2" charset="2"/>
              <a:buNone/>
            </a:pPr>
            <a:endParaRPr lang="zh-CN" altLang="en-US" dirty="0" smtClean="0"/>
          </a:p>
          <a:p>
            <a:pPr>
              <a:buFont typeface="Wingdings" panose="05000000000000000000" pitchFamily="2" charset="2"/>
              <a:buNone/>
            </a:pPr>
            <a:endParaRPr lang="zh-CN" altLang="en-US" dirty="0" smtClean="0"/>
          </a:p>
          <a:p>
            <a:pPr>
              <a:buFont typeface="Wingdings" panose="05000000000000000000" pitchFamily="2" charset="2"/>
              <a:buNone/>
            </a:pPr>
            <a:endParaRPr lang="zh-CN" altLang="en-US" dirty="0" smtClean="0"/>
          </a:p>
          <a:p>
            <a:pPr algn="ctr">
              <a:buFont typeface="Wingdings" panose="05000000000000000000" pitchFamily="2" charset="2"/>
              <a:buNone/>
            </a:pPr>
            <a:endParaRPr lang="en-US" altLang="zh-CN" sz="2000" b="1" dirty="0" smtClean="0"/>
          </a:p>
          <a:p>
            <a:pPr algn="ctr">
              <a:buFont typeface="Wingdings" panose="05000000000000000000" pitchFamily="2" charset="2"/>
              <a:buNone/>
            </a:pPr>
            <a:endParaRPr lang="en-US" altLang="zh-CN" sz="2000" b="1" dirty="0"/>
          </a:p>
          <a:p>
            <a:pPr algn="ctr">
              <a:buFont typeface="Wingdings" panose="05000000000000000000" pitchFamily="2" charset="2"/>
              <a:buNone/>
            </a:pPr>
            <a:r>
              <a:rPr lang="zh-CN" altLang="en-US" sz="2000" b="1" dirty="0" smtClean="0"/>
              <a:t>客户发请求到</a:t>
            </a:r>
            <a:r>
              <a:rPr lang="en-US" altLang="zh-CN" sz="2000" b="1" dirty="0" smtClean="0"/>
              <a:t>S</a:t>
            </a:r>
            <a:r>
              <a:rPr lang="zh-CN" altLang="en-US" sz="2000" b="1" dirty="0" smtClean="0"/>
              <a:t>端，结果返回到</a:t>
            </a:r>
            <a:r>
              <a:rPr lang="en-US" altLang="zh-CN" sz="2000" b="1" dirty="0" smtClean="0"/>
              <a:t>C</a:t>
            </a:r>
            <a:r>
              <a:rPr lang="zh-CN" altLang="en-US" sz="2000" b="1" dirty="0" smtClean="0"/>
              <a:t>端。</a:t>
            </a:r>
            <a:r>
              <a:rPr lang="zh-CN" altLang="en-US" dirty="0" smtClean="0"/>
              <a:t> </a:t>
            </a:r>
          </a:p>
        </p:txBody>
      </p:sp>
      <p:graphicFrame>
        <p:nvGraphicFramePr>
          <p:cNvPr id="94212" name="Object 4"/>
          <p:cNvGraphicFramePr>
            <a:graphicFrameLocks noChangeAspect="1"/>
          </p:cNvGraphicFramePr>
          <p:nvPr>
            <p:extLst>
              <p:ext uri="{D42A27DB-BD31-4B8C-83A1-F6EECF244321}">
                <p14:modId xmlns:p14="http://schemas.microsoft.com/office/powerpoint/2010/main" val="2359783217"/>
              </p:ext>
            </p:extLst>
          </p:nvPr>
        </p:nvGraphicFramePr>
        <p:xfrm>
          <a:off x="3481504" y="2171468"/>
          <a:ext cx="3181350" cy="2997200"/>
        </p:xfrm>
        <a:graphic>
          <a:graphicData uri="http://schemas.openxmlformats.org/presentationml/2006/ole">
            <mc:AlternateContent xmlns:mc="http://schemas.openxmlformats.org/markup-compatibility/2006">
              <mc:Choice xmlns:v="urn:schemas-microsoft-com:vml" Requires="v">
                <p:oleObj spid="_x0000_s9329" name="Picture2" r:id="rId3" imgW="3019806" imgH="2838450" progId="Word.Picture.8">
                  <p:embed/>
                </p:oleObj>
              </mc:Choice>
              <mc:Fallback>
                <p:oleObj name="Picture2" r:id="rId3" imgW="3019806" imgH="2838450" progId="Word.Picture.8">
                  <p:embed/>
                  <p:pic>
                    <p:nvPicPr>
                      <p:cNvPr id="942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504" y="2171468"/>
                        <a:ext cx="318135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3" name="AutoShape 5">
            <a:hlinkClick r:id="rId5" action="ppaction://hlinksldjump" highlightClick="1">
              <a:snd r:embed="rId6" name="projctor.wav"/>
            </a:hlinkClick>
          </p:cNvPr>
          <p:cNvSpPr>
            <a:spLocks noChangeArrowheads="1"/>
          </p:cNvSpPr>
          <p:nvPr/>
        </p:nvSpPr>
        <p:spPr bwMode="auto">
          <a:xfrm>
            <a:off x="7577254" y="5724293"/>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798439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75010" y="362415"/>
            <a:ext cx="7772400" cy="577850"/>
          </a:xfrm>
        </p:spPr>
        <p:txBody>
          <a:bodyPr vert="horz" lIns="91440" tIns="45720" rIns="91440" bIns="45720" rtlCol="0" anchor="ctr">
            <a:normAutofit/>
          </a:bodyPr>
          <a:lstStyle/>
          <a:p>
            <a:r>
              <a:rPr lang="en-US" altLang="zh-CN" sz="3200" dirty="0"/>
              <a:t>1.3 </a:t>
            </a:r>
            <a:r>
              <a:rPr lang="zh-CN" altLang="en-US" sz="3200" dirty="0"/>
              <a:t>数据库系统结构</a:t>
            </a:r>
            <a:endParaRPr lang="en-US" altLang="zh-CN" sz="3200" dirty="0"/>
          </a:p>
        </p:txBody>
      </p:sp>
      <p:sp>
        <p:nvSpPr>
          <p:cNvPr id="91139" name="Rectangle 3"/>
          <p:cNvSpPr>
            <a:spLocks noGrp="1" noChangeArrowheads="1"/>
          </p:cNvSpPr>
          <p:nvPr>
            <p:ph idx="1"/>
          </p:nvPr>
        </p:nvSpPr>
        <p:spPr>
          <a:xfrm>
            <a:off x="726688" y="1473316"/>
            <a:ext cx="9253654" cy="4351338"/>
          </a:xfrm>
        </p:spPr>
        <p:txBody>
          <a:bodyPr>
            <a:normAutofit fontScale="92500" lnSpcReduction="10000"/>
          </a:bodyPr>
          <a:lstStyle/>
          <a:p>
            <a:pPr algn="just" fontAlgn="auto">
              <a:spcAft>
                <a:spcPts val="0"/>
              </a:spcAft>
              <a:buFont typeface="Wingdings" panose="05000000000000000000" pitchFamily="2" charset="2"/>
              <a:buNone/>
              <a:defRPr/>
            </a:pPr>
            <a:r>
              <a:rPr lang="en-US" altLang="zh-CN" sz="2000" b="1" dirty="0">
                <a:ea typeface="黑体" panose="02010609060101010101" pitchFamily="49" charset="-122"/>
              </a:rPr>
              <a:t>1</a:t>
            </a:r>
            <a:r>
              <a:rPr lang="zh-CN" altLang="en-US" sz="2000" b="1" dirty="0">
                <a:ea typeface="黑体" panose="02010609060101010101" pitchFamily="49" charset="-122"/>
              </a:rPr>
              <a:t>、优点</a:t>
            </a:r>
            <a:endParaRPr lang="zh-CN" altLang="en-US" sz="2000" b="1" dirty="0"/>
          </a:p>
          <a:p>
            <a:pPr algn="just" fontAlgn="auto">
              <a:spcAft>
                <a:spcPts val="0"/>
              </a:spcAft>
              <a:buFont typeface="Wingdings" panose="05000000000000000000" pitchFamily="2" charset="2"/>
              <a:buNone/>
              <a:defRPr/>
            </a:pPr>
            <a:r>
              <a:rPr lang="en-US" altLang="zh-CN" sz="2000" b="1" dirty="0"/>
              <a:t>1</a:t>
            </a:r>
            <a:r>
              <a:rPr lang="zh-CN" altLang="en-US" sz="2000" b="1" dirty="0"/>
              <a:t>）负载相对均衡，效率提高；</a:t>
            </a:r>
          </a:p>
          <a:p>
            <a:pPr algn="just" fontAlgn="auto">
              <a:spcAft>
                <a:spcPts val="0"/>
              </a:spcAft>
              <a:buFont typeface="Wingdings" panose="05000000000000000000" pitchFamily="2" charset="2"/>
              <a:buNone/>
              <a:defRPr/>
            </a:pPr>
            <a:r>
              <a:rPr lang="en-US" altLang="zh-CN" sz="2000" b="1" dirty="0"/>
              <a:t>2</a:t>
            </a:r>
            <a:r>
              <a:rPr lang="zh-CN" altLang="en-US" sz="2000" b="1" dirty="0"/>
              <a:t>）减少网络传输量；</a:t>
            </a:r>
          </a:p>
          <a:p>
            <a:pPr algn="just" fontAlgn="auto">
              <a:spcAft>
                <a:spcPts val="0"/>
              </a:spcAft>
              <a:buFont typeface="Wingdings" panose="05000000000000000000" pitchFamily="2" charset="2"/>
              <a:buNone/>
              <a:defRPr/>
            </a:pPr>
            <a:r>
              <a:rPr lang="en-US" altLang="zh-CN" sz="2000" b="1" dirty="0"/>
              <a:t>3</a:t>
            </a:r>
            <a:r>
              <a:rPr lang="zh-CN" altLang="en-US" sz="2000" b="1" dirty="0"/>
              <a:t>）提高吞吐率；</a:t>
            </a:r>
          </a:p>
          <a:p>
            <a:pPr algn="just" fontAlgn="auto">
              <a:spcAft>
                <a:spcPts val="0"/>
              </a:spcAft>
              <a:buFont typeface="Wingdings" panose="05000000000000000000" pitchFamily="2" charset="2"/>
              <a:buNone/>
              <a:defRPr/>
            </a:pPr>
            <a:r>
              <a:rPr lang="en-US" altLang="zh-CN" sz="2000" b="1" dirty="0"/>
              <a:t>4</a:t>
            </a:r>
            <a:r>
              <a:rPr lang="zh-CN" altLang="en-US" sz="2000" b="1" dirty="0"/>
              <a:t>）开放性较好。</a:t>
            </a:r>
          </a:p>
          <a:p>
            <a:pPr algn="just" fontAlgn="auto">
              <a:spcAft>
                <a:spcPts val="0"/>
              </a:spcAft>
              <a:buFont typeface="Wingdings" panose="05000000000000000000" pitchFamily="2" charset="2"/>
              <a:buNone/>
              <a:defRPr/>
            </a:pPr>
            <a:r>
              <a:rPr lang="zh-CN" altLang="en-US" sz="2000" b="1" dirty="0">
                <a:latin typeface="宋体" panose="02010600030101010101" pitchFamily="2" charset="-122"/>
                <a:ea typeface="黑体" panose="02010609060101010101" pitchFamily="49" charset="-122"/>
              </a:rPr>
              <a:t> </a:t>
            </a:r>
            <a:endParaRPr lang="zh-CN" altLang="en-US" sz="2000" b="1" dirty="0"/>
          </a:p>
          <a:p>
            <a:pPr algn="just" fontAlgn="auto">
              <a:spcAft>
                <a:spcPts val="0"/>
              </a:spcAft>
              <a:buFont typeface="Wingdings" panose="05000000000000000000" pitchFamily="2" charset="2"/>
              <a:buNone/>
              <a:defRPr/>
            </a:pPr>
            <a:r>
              <a:rPr lang="en-US" altLang="zh-CN" sz="2000" b="1" dirty="0">
                <a:ea typeface="黑体" panose="02010609060101010101" pitchFamily="49" charset="-122"/>
              </a:rPr>
              <a:t>2</a:t>
            </a:r>
            <a:r>
              <a:rPr lang="zh-CN" altLang="en-US" sz="2000" b="1" dirty="0">
                <a:ea typeface="黑体" panose="02010609060101010101" pitchFamily="49" charset="-122"/>
              </a:rPr>
              <a:t>、缺点</a:t>
            </a:r>
            <a:endParaRPr lang="zh-CN" altLang="en-US" sz="2000" b="1" dirty="0"/>
          </a:p>
          <a:p>
            <a:pPr algn="just" fontAlgn="auto">
              <a:spcAft>
                <a:spcPts val="0"/>
              </a:spcAft>
              <a:buFont typeface="Wingdings" panose="05000000000000000000" pitchFamily="2" charset="2"/>
              <a:buNone/>
              <a:defRPr/>
            </a:pPr>
            <a:r>
              <a:rPr lang="en-US" altLang="zh-CN" sz="2000" b="1" dirty="0"/>
              <a:t>1)DB</a:t>
            </a:r>
            <a:r>
              <a:rPr lang="zh-CN" altLang="en-US" sz="2000" b="1" dirty="0"/>
              <a:t>访问瓶颈</a:t>
            </a:r>
            <a:r>
              <a:rPr lang="en-US" altLang="zh-CN" sz="2000" b="1" dirty="0"/>
              <a:t>(</a:t>
            </a:r>
            <a:r>
              <a:rPr lang="zh-CN" altLang="en-US" sz="2000" b="1" dirty="0"/>
              <a:t>若数据集中在</a:t>
            </a:r>
            <a:r>
              <a:rPr lang="en-US" altLang="zh-CN" sz="2000" b="1" dirty="0"/>
              <a:t>S</a:t>
            </a:r>
            <a:r>
              <a:rPr lang="zh-CN" altLang="en-US" sz="2000" b="1" dirty="0"/>
              <a:t>端，要求高性能的服务器</a:t>
            </a:r>
            <a:r>
              <a:rPr lang="en-US" altLang="zh-CN" sz="2000" b="1" dirty="0"/>
              <a:t>);</a:t>
            </a:r>
          </a:p>
          <a:p>
            <a:pPr algn="just" fontAlgn="auto">
              <a:spcAft>
                <a:spcPts val="0"/>
              </a:spcAft>
              <a:buFont typeface="Wingdings" panose="05000000000000000000" pitchFamily="2" charset="2"/>
              <a:buNone/>
              <a:defRPr/>
            </a:pPr>
            <a:r>
              <a:rPr lang="en-US" altLang="zh-CN" sz="2000" b="1" dirty="0"/>
              <a:t>    2)</a:t>
            </a:r>
            <a:r>
              <a:rPr lang="zh-CN" altLang="en-US" sz="2000" b="1" dirty="0"/>
              <a:t>服务器负担重（数据管理及其应用处理都集中在</a:t>
            </a:r>
            <a:r>
              <a:rPr lang="en-US" altLang="zh-CN" sz="2000" b="1" dirty="0"/>
              <a:t>S</a:t>
            </a:r>
            <a:r>
              <a:rPr lang="zh-CN" altLang="en-US" sz="2000" b="1" dirty="0"/>
              <a:t>上）。</a:t>
            </a:r>
          </a:p>
          <a:p>
            <a:pPr algn="just" fontAlgn="auto">
              <a:spcAft>
                <a:spcPts val="0"/>
              </a:spcAft>
              <a:buFont typeface="Wingdings" panose="05000000000000000000" pitchFamily="2" charset="2"/>
              <a:buNone/>
              <a:defRPr/>
            </a:pPr>
            <a:r>
              <a:rPr lang="zh-CN" altLang="en-US" sz="2000" dirty="0"/>
              <a:t> </a:t>
            </a:r>
          </a:p>
          <a:p>
            <a:pPr fontAlgn="auto">
              <a:spcAft>
                <a:spcPts val="0"/>
              </a:spcAft>
              <a:buFont typeface="Wingdings" panose="05000000000000000000" pitchFamily="2" charset="2"/>
              <a:buNone/>
              <a:defRPr/>
            </a:pPr>
            <a:r>
              <a:rPr lang="zh-CN" altLang="en-US" sz="2800" i="1" dirty="0">
                <a:solidFill>
                  <a:srgbClr val="0000FF"/>
                </a:solidFill>
                <a:ea typeface="黑体" panose="02010609060101010101" pitchFamily="49" charset="-122"/>
              </a:rPr>
              <a:t/>
            </a:r>
            <a:br>
              <a:rPr lang="zh-CN" altLang="en-US" sz="2800" i="1" dirty="0">
                <a:solidFill>
                  <a:srgbClr val="0000FF"/>
                </a:solidFill>
                <a:ea typeface="黑体" panose="02010609060101010101" pitchFamily="49" charset="-122"/>
              </a:rPr>
            </a:br>
            <a:endParaRPr lang="zh-CN" altLang="en-US" sz="2800" i="1" dirty="0">
              <a:solidFill>
                <a:srgbClr val="0000FF"/>
              </a:solidFill>
              <a:ea typeface="黑体" panose="02010609060101010101" pitchFamily="49" charset="-122"/>
            </a:endParaRPr>
          </a:p>
        </p:txBody>
      </p:sp>
      <p:sp>
        <p:nvSpPr>
          <p:cNvPr id="95236" name="AutoShape 4">
            <a:hlinkClick r:id="rId2" action="ppaction://hlinksldjump" highlightClick="1">
              <a:snd r:embed="rId3" name="projctor.wav"/>
            </a:hlinkClick>
          </p:cNvPr>
          <p:cNvSpPr>
            <a:spLocks noChangeArrowheads="1"/>
          </p:cNvSpPr>
          <p:nvPr/>
        </p:nvSpPr>
        <p:spPr bwMode="auto">
          <a:xfrm>
            <a:off x="8090210" y="5824654"/>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069030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94678" y="356839"/>
            <a:ext cx="7772400" cy="577850"/>
          </a:xfrm>
        </p:spPr>
        <p:txBody>
          <a:bodyPr vert="horz" lIns="91440" tIns="45720" rIns="91440" bIns="45720" rtlCol="0" anchor="ctr">
            <a:normAutofit/>
          </a:bodyPr>
          <a:lstStyle/>
          <a:p>
            <a:r>
              <a:rPr lang="en-US" altLang="zh-CN" sz="3200" dirty="0"/>
              <a:t>1.4 </a:t>
            </a:r>
            <a:r>
              <a:rPr lang="zh-CN" altLang="en-US" sz="3200" dirty="0"/>
              <a:t>数据库系统组成</a:t>
            </a:r>
            <a:endParaRPr lang="en-US" altLang="zh-CN" sz="3200" dirty="0"/>
          </a:p>
        </p:txBody>
      </p:sp>
      <p:sp>
        <p:nvSpPr>
          <p:cNvPr id="92163" name="Rectangle 3"/>
          <p:cNvSpPr>
            <a:spLocks noGrp="1" noChangeArrowheads="1"/>
          </p:cNvSpPr>
          <p:nvPr>
            <p:ph idx="1"/>
          </p:nvPr>
        </p:nvSpPr>
        <p:spPr>
          <a:xfrm>
            <a:off x="1094677" y="1535150"/>
            <a:ext cx="8495371" cy="4977161"/>
          </a:xfrm>
        </p:spPr>
        <p:txBody>
          <a:bodyPr>
            <a:normAutofit fontScale="92500" lnSpcReduction="20000"/>
          </a:bodyPr>
          <a:lstStyle/>
          <a:p>
            <a:pPr fontAlgn="auto">
              <a:spcAft>
                <a:spcPts val="0"/>
              </a:spcAft>
              <a:buFont typeface="Wingdings" panose="05000000000000000000" pitchFamily="2" charset="2"/>
              <a:buNone/>
              <a:defRPr/>
            </a:pPr>
            <a:r>
              <a:rPr lang="en-US" altLang="zh-CN" sz="2000" b="1" dirty="0"/>
              <a:t>1.4.1    DB</a:t>
            </a:r>
            <a:r>
              <a:rPr lang="zh-CN" altLang="en-US" sz="2000" b="1" dirty="0"/>
              <a:t>系统的组成</a:t>
            </a:r>
          </a:p>
          <a:p>
            <a:pPr fontAlgn="auto">
              <a:spcAft>
                <a:spcPts val="0"/>
              </a:spcAft>
              <a:buFont typeface="Wingdings" panose="05000000000000000000" pitchFamily="2" charset="2"/>
              <a:buNone/>
              <a:defRPr/>
            </a:pPr>
            <a:endParaRPr lang="zh-CN" altLang="en-US" sz="2000" b="1" dirty="0"/>
          </a:p>
          <a:p>
            <a:pPr fontAlgn="auto">
              <a:spcAft>
                <a:spcPts val="0"/>
              </a:spcAft>
              <a:buFont typeface="Wingdings" panose="05000000000000000000" pitchFamily="2" charset="2"/>
              <a:buNone/>
              <a:defRPr/>
            </a:pPr>
            <a:endParaRPr lang="zh-CN" altLang="en-US" sz="2000" b="1" dirty="0"/>
          </a:p>
          <a:p>
            <a:pPr fontAlgn="auto">
              <a:spcAft>
                <a:spcPts val="0"/>
              </a:spcAft>
              <a:buFont typeface="Wingdings" panose="05000000000000000000" pitchFamily="2" charset="2"/>
              <a:buNone/>
              <a:defRPr/>
            </a:pPr>
            <a:endParaRPr lang="zh-CN" altLang="en-US" sz="2000" b="1" dirty="0"/>
          </a:p>
          <a:p>
            <a:pPr fontAlgn="auto">
              <a:spcAft>
                <a:spcPts val="0"/>
              </a:spcAft>
              <a:buFont typeface="Wingdings" panose="05000000000000000000" pitchFamily="2" charset="2"/>
              <a:buNone/>
              <a:defRPr/>
            </a:pPr>
            <a:endParaRPr lang="zh-CN" altLang="en-US" sz="2000" b="1" dirty="0"/>
          </a:p>
          <a:p>
            <a:pPr algn="just" fontAlgn="auto">
              <a:spcAft>
                <a:spcPts val="0"/>
              </a:spcAft>
              <a:buFont typeface="Wingdings" panose="05000000000000000000" pitchFamily="2" charset="2"/>
              <a:buNone/>
              <a:defRPr/>
            </a:pPr>
            <a:r>
              <a:rPr lang="en-US" altLang="zh-CN" sz="2000" b="1" dirty="0">
                <a:ea typeface="黑体" panose="02010609060101010101" pitchFamily="49" charset="-122"/>
              </a:rPr>
              <a:t>1</a:t>
            </a:r>
            <a:r>
              <a:rPr lang="zh-CN" altLang="en-US" sz="2000" b="1" dirty="0">
                <a:ea typeface="黑体" panose="02010609060101010101" pitchFamily="49" charset="-122"/>
              </a:rPr>
              <a:t>、定义</a:t>
            </a:r>
            <a:r>
              <a:rPr lang="zh-CN" altLang="en-US" sz="2000" b="1" dirty="0"/>
              <a:t>：支持定义、使用和维护</a:t>
            </a:r>
            <a:r>
              <a:rPr lang="en-US" altLang="zh-CN" sz="2000" b="1" dirty="0"/>
              <a:t>DB</a:t>
            </a:r>
            <a:r>
              <a:rPr lang="zh-CN" altLang="en-US" sz="2000" b="1" dirty="0"/>
              <a:t>的系统软件。</a:t>
            </a:r>
          </a:p>
          <a:p>
            <a:pPr algn="just" fontAlgn="auto">
              <a:spcAft>
                <a:spcPts val="0"/>
              </a:spcAft>
              <a:buFont typeface="Wingdings" panose="05000000000000000000" pitchFamily="2" charset="2"/>
              <a:buNone/>
              <a:defRPr/>
            </a:pPr>
            <a:r>
              <a:rPr lang="en-US" altLang="zh-CN" sz="2000" b="1" dirty="0">
                <a:ea typeface="黑体" panose="02010609060101010101" pitchFamily="49" charset="-122"/>
              </a:rPr>
              <a:t>2</a:t>
            </a:r>
            <a:r>
              <a:rPr lang="zh-CN" altLang="en-US" sz="2000" b="1" dirty="0">
                <a:ea typeface="黑体" panose="02010609060101010101" pitchFamily="49" charset="-122"/>
              </a:rPr>
              <a:t>、功能</a:t>
            </a:r>
            <a:endParaRPr lang="zh-CN" altLang="en-US" sz="2000" b="1" dirty="0"/>
          </a:p>
          <a:p>
            <a:pPr algn="just" fontAlgn="auto">
              <a:spcAft>
                <a:spcPts val="0"/>
              </a:spcAft>
              <a:buFont typeface="Wingdings" panose="05000000000000000000" pitchFamily="2" charset="2"/>
              <a:buNone/>
              <a:defRPr/>
            </a:pPr>
            <a:r>
              <a:rPr lang="en-US" altLang="zh-CN" sz="2000" b="1" dirty="0"/>
              <a:t>1</a:t>
            </a:r>
            <a:r>
              <a:rPr lang="zh-CN" altLang="en-US" sz="2000" b="1" dirty="0"/>
              <a:t>）</a:t>
            </a:r>
            <a:r>
              <a:rPr lang="en-US" altLang="zh-CN" sz="2000" b="1" dirty="0"/>
              <a:t>DB</a:t>
            </a:r>
            <a:r>
              <a:rPr lang="zh-CN" altLang="en-US" sz="2000" b="1" dirty="0"/>
              <a:t>定义</a:t>
            </a:r>
          </a:p>
          <a:p>
            <a:pPr algn="just" fontAlgn="auto">
              <a:spcAft>
                <a:spcPts val="0"/>
              </a:spcAft>
              <a:buFont typeface="Wingdings" panose="05000000000000000000" pitchFamily="2" charset="2"/>
              <a:buNone/>
              <a:defRPr/>
            </a:pPr>
            <a:r>
              <a:rPr lang="zh-CN" altLang="en-US" sz="2000" b="1" dirty="0"/>
              <a:t>模式、子模式、内模式、映射、约束</a:t>
            </a:r>
          </a:p>
          <a:p>
            <a:pPr algn="just" fontAlgn="auto">
              <a:spcAft>
                <a:spcPts val="0"/>
              </a:spcAft>
              <a:buFont typeface="Wingdings" panose="05000000000000000000" pitchFamily="2" charset="2"/>
              <a:buNone/>
              <a:defRPr/>
            </a:pPr>
            <a:r>
              <a:rPr lang="en-US" altLang="zh-CN" sz="2000" b="1" dirty="0"/>
              <a:t>2</a:t>
            </a:r>
            <a:r>
              <a:rPr lang="zh-CN" altLang="en-US" sz="2000" b="1" dirty="0"/>
              <a:t>）</a:t>
            </a:r>
            <a:r>
              <a:rPr lang="en-US" altLang="zh-CN" sz="2000" b="1" dirty="0"/>
              <a:t>DB</a:t>
            </a:r>
            <a:r>
              <a:rPr lang="zh-CN" altLang="en-US" sz="2000" b="1" dirty="0"/>
              <a:t>操纵（</a:t>
            </a:r>
            <a:r>
              <a:rPr lang="en-US" altLang="zh-CN" sz="2000" b="1" dirty="0"/>
              <a:t>Manipulation</a:t>
            </a:r>
            <a:r>
              <a:rPr lang="zh-CN" altLang="en-US" sz="2000" b="1" dirty="0"/>
              <a:t>）</a:t>
            </a:r>
          </a:p>
          <a:p>
            <a:pPr algn="just" fontAlgn="auto">
              <a:spcAft>
                <a:spcPts val="0"/>
              </a:spcAft>
              <a:buFont typeface="Wingdings" panose="05000000000000000000" pitchFamily="2" charset="2"/>
              <a:buNone/>
              <a:defRPr/>
            </a:pPr>
            <a:r>
              <a:rPr lang="en-US" altLang="zh-CN" sz="2000" b="1" dirty="0"/>
              <a:t>I</a:t>
            </a:r>
            <a:r>
              <a:rPr lang="zh-CN" altLang="en-US" sz="2000" b="1" dirty="0"/>
              <a:t>、</a:t>
            </a:r>
            <a:r>
              <a:rPr lang="en-US" altLang="zh-CN" sz="2000" b="1" dirty="0"/>
              <a:t>M</a:t>
            </a:r>
            <a:r>
              <a:rPr lang="zh-CN" altLang="en-US" sz="2000" b="1" dirty="0"/>
              <a:t>、</a:t>
            </a:r>
            <a:r>
              <a:rPr lang="en-US" altLang="zh-CN" sz="2000" b="1" dirty="0"/>
              <a:t>D</a:t>
            </a:r>
            <a:r>
              <a:rPr lang="zh-CN" altLang="en-US" sz="2000" b="1" dirty="0"/>
              <a:t>、</a:t>
            </a:r>
            <a:r>
              <a:rPr lang="en-US" altLang="zh-CN" sz="2000" b="1" dirty="0"/>
              <a:t>Q ……</a:t>
            </a:r>
          </a:p>
          <a:p>
            <a:pPr algn="just" fontAlgn="auto">
              <a:spcAft>
                <a:spcPts val="0"/>
              </a:spcAft>
              <a:buFont typeface="Wingdings" panose="05000000000000000000" pitchFamily="2" charset="2"/>
              <a:buNone/>
              <a:defRPr/>
            </a:pPr>
            <a:r>
              <a:rPr lang="en-US" altLang="zh-CN" sz="2000" b="1" dirty="0"/>
              <a:t>3</a:t>
            </a:r>
            <a:r>
              <a:rPr lang="zh-CN" altLang="en-US" sz="2000" b="1" dirty="0"/>
              <a:t>）</a:t>
            </a:r>
            <a:r>
              <a:rPr lang="en-US" altLang="zh-CN" sz="2000" b="1" dirty="0"/>
              <a:t>DB</a:t>
            </a:r>
            <a:r>
              <a:rPr lang="zh-CN" altLang="en-US" sz="2000" b="1" dirty="0"/>
              <a:t>存储</a:t>
            </a:r>
          </a:p>
          <a:p>
            <a:pPr algn="just" fontAlgn="auto">
              <a:spcAft>
                <a:spcPts val="0"/>
              </a:spcAft>
              <a:buFont typeface="Wingdings" panose="05000000000000000000" pitchFamily="2" charset="2"/>
              <a:buNone/>
              <a:defRPr/>
            </a:pPr>
            <a:r>
              <a:rPr lang="zh-CN" altLang="en-US" sz="2000" b="1" dirty="0"/>
              <a:t>存储结构、存取路径、</a:t>
            </a:r>
            <a:r>
              <a:rPr lang="en-US" altLang="zh-CN" sz="2000" b="1" dirty="0"/>
              <a:t>I/0</a:t>
            </a:r>
          </a:p>
          <a:p>
            <a:pPr algn="just" fontAlgn="auto">
              <a:spcAft>
                <a:spcPts val="0"/>
              </a:spcAft>
              <a:buFont typeface="Wingdings" panose="05000000000000000000" pitchFamily="2" charset="2"/>
              <a:buNone/>
              <a:defRPr/>
            </a:pPr>
            <a:r>
              <a:rPr lang="en-US" altLang="zh-CN" sz="2000" b="1" dirty="0"/>
              <a:t>4</a:t>
            </a:r>
            <a:r>
              <a:rPr lang="zh-CN" altLang="en-US" sz="2000" b="1" dirty="0"/>
              <a:t>）</a:t>
            </a:r>
            <a:r>
              <a:rPr lang="en-US" altLang="zh-CN" sz="2000" b="1" dirty="0"/>
              <a:t>DB</a:t>
            </a:r>
            <a:r>
              <a:rPr lang="zh-CN" altLang="en-US" sz="2000" b="1" dirty="0"/>
              <a:t>运行管理</a:t>
            </a:r>
          </a:p>
        </p:txBody>
      </p:sp>
      <p:graphicFrame>
        <p:nvGraphicFramePr>
          <p:cNvPr id="96260" name="Object 4"/>
          <p:cNvGraphicFramePr>
            <a:graphicFrameLocks noChangeAspect="1"/>
          </p:cNvGraphicFramePr>
          <p:nvPr>
            <p:extLst>
              <p:ext uri="{D42A27DB-BD31-4B8C-83A1-F6EECF244321}">
                <p14:modId xmlns:p14="http://schemas.microsoft.com/office/powerpoint/2010/main" val="3251879068"/>
              </p:ext>
            </p:extLst>
          </p:nvPr>
        </p:nvGraphicFramePr>
        <p:xfrm>
          <a:off x="3802565" y="1618248"/>
          <a:ext cx="2286000" cy="1292225"/>
        </p:xfrm>
        <a:graphic>
          <a:graphicData uri="http://schemas.openxmlformats.org/presentationml/2006/ole">
            <mc:AlternateContent xmlns:mc="http://schemas.openxmlformats.org/markup-compatibility/2006">
              <mc:Choice xmlns:v="urn:schemas-microsoft-com:vml" Requires="v">
                <p:oleObj spid="_x0000_s10353" name="图片" r:id="rId3" imgW="1752600" imgH="990600" progId="Word.Picture.8">
                  <p:embed/>
                </p:oleObj>
              </mc:Choice>
              <mc:Fallback>
                <p:oleObj name="图片" r:id="rId3" imgW="1752600" imgH="990600" progId="Word.Picture.8">
                  <p:embed/>
                  <p:pic>
                    <p:nvPicPr>
                      <p:cNvPr id="962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565" y="1618248"/>
                        <a:ext cx="2286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1" name="AutoShape 5">
            <a:hlinkClick r:id="rId5" action="ppaction://hlinksldjump" highlightClick="1">
              <a:snd r:embed="rId6" name="projctor.wav"/>
            </a:hlinkClick>
          </p:cNvPr>
          <p:cNvSpPr>
            <a:spLocks noChangeArrowheads="1"/>
          </p:cNvSpPr>
          <p:nvPr/>
        </p:nvSpPr>
        <p:spPr bwMode="auto">
          <a:xfrm>
            <a:off x="7800278" y="5802351"/>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408303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27410" y="546410"/>
            <a:ext cx="7772400" cy="577850"/>
          </a:xfrm>
        </p:spPr>
        <p:txBody>
          <a:bodyPr vert="horz" lIns="91440" tIns="45720" rIns="91440" bIns="45720" rtlCol="0" anchor="ctr">
            <a:normAutofit/>
          </a:bodyPr>
          <a:lstStyle/>
          <a:p>
            <a:r>
              <a:rPr lang="en-US" altLang="zh-CN" sz="3200" dirty="0"/>
              <a:t>1.4 </a:t>
            </a:r>
            <a:r>
              <a:rPr lang="zh-CN" altLang="en-US" sz="3200" dirty="0"/>
              <a:t>数据库系统组成</a:t>
            </a:r>
            <a:endParaRPr lang="en-US" altLang="zh-CN" sz="3200" dirty="0"/>
          </a:p>
        </p:txBody>
      </p:sp>
      <p:sp>
        <p:nvSpPr>
          <p:cNvPr id="97283" name="Rectangle 3"/>
          <p:cNvSpPr>
            <a:spLocks noGrp="1" noChangeArrowheads="1"/>
          </p:cNvSpPr>
          <p:nvPr>
            <p:ph idx="1"/>
          </p:nvPr>
        </p:nvSpPr>
        <p:spPr bwMode="auto">
          <a:xfrm>
            <a:off x="927410" y="1644301"/>
            <a:ext cx="9621643" cy="4351338"/>
          </a:xfrm>
        </p:spPr>
        <p:txBody>
          <a:bodyPr wrap="square" numCol="1" anchor="t" anchorCtr="0" compatLnSpc="1">
            <a:prstTxWarp prst="textNoShape">
              <a:avLst/>
            </a:prstTxWarp>
          </a:bodyPr>
          <a:lstStyle/>
          <a:p>
            <a:pPr algn="just">
              <a:buFont typeface="Wingdings" panose="05000000000000000000" pitchFamily="2" charset="2"/>
              <a:buNone/>
            </a:pPr>
            <a:r>
              <a:rPr lang="zh-CN" altLang="en-US" sz="2000" b="1" dirty="0" smtClean="0"/>
              <a:t>安全性、完整性检查，</a:t>
            </a:r>
            <a:r>
              <a:rPr lang="en-US" altLang="zh-CN" sz="2000" b="1" dirty="0" smtClean="0"/>
              <a:t>DD</a:t>
            </a:r>
            <a:r>
              <a:rPr lang="zh-CN" altLang="en-US" sz="2000" b="1" dirty="0" smtClean="0"/>
              <a:t>、索引维护、事务调度、</a:t>
            </a:r>
          </a:p>
          <a:p>
            <a:pPr algn="just">
              <a:buFont typeface="Wingdings" panose="05000000000000000000" pitchFamily="2" charset="2"/>
              <a:buNone/>
            </a:pPr>
            <a:r>
              <a:rPr lang="zh-CN" altLang="en-US" sz="2000" b="1" dirty="0" smtClean="0"/>
              <a:t>        并发控制</a:t>
            </a:r>
          </a:p>
          <a:p>
            <a:pPr algn="just">
              <a:buFont typeface="Wingdings" panose="05000000000000000000" pitchFamily="2" charset="2"/>
              <a:buNone/>
            </a:pPr>
            <a:r>
              <a:rPr lang="en-US" altLang="zh-CN" sz="2000" b="1" dirty="0" smtClean="0"/>
              <a:t>5</a:t>
            </a:r>
            <a:r>
              <a:rPr lang="zh-CN" altLang="en-US" sz="2000" b="1" dirty="0" smtClean="0"/>
              <a:t>）</a:t>
            </a:r>
            <a:r>
              <a:rPr lang="en-US" altLang="zh-CN" sz="2000" b="1" dirty="0" smtClean="0"/>
              <a:t>DB</a:t>
            </a:r>
            <a:r>
              <a:rPr lang="zh-CN" altLang="en-US" sz="2000" b="1" dirty="0" smtClean="0"/>
              <a:t>建立</a:t>
            </a:r>
          </a:p>
          <a:p>
            <a:pPr algn="just">
              <a:buFont typeface="Wingdings" panose="05000000000000000000" pitchFamily="2" charset="2"/>
              <a:buNone/>
            </a:pPr>
            <a:r>
              <a:rPr lang="zh-CN" altLang="en-US" sz="2000" b="1" dirty="0" smtClean="0"/>
              <a:t>初始数据输入，数据转换。</a:t>
            </a:r>
          </a:p>
          <a:p>
            <a:pPr algn="just">
              <a:buFont typeface="Wingdings" panose="05000000000000000000" pitchFamily="2" charset="2"/>
              <a:buNone/>
            </a:pPr>
            <a:r>
              <a:rPr lang="en-US" altLang="zh-CN" sz="2000" b="1" dirty="0" smtClean="0"/>
              <a:t>6</a:t>
            </a:r>
            <a:r>
              <a:rPr lang="zh-CN" altLang="en-US" sz="2000" b="1" dirty="0" smtClean="0"/>
              <a:t>）</a:t>
            </a:r>
            <a:r>
              <a:rPr lang="en-US" altLang="zh-CN" sz="2000" b="1" dirty="0" smtClean="0"/>
              <a:t>DB</a:t>
            </a:r>
            <a:r>
              <a:rPr lang="zh-CN" altLang="en-US" sz="2000" b="1" dirty="0" smtClean="0"/>
              <a:t>维护</a:t>
            </a:r>
          </a:p>
          <a:p>
            <a:pPr algn="just">
              <a:buFont typeface="Wingdings" panose="05000000000000000000" pitchFamily="2" charset="2"/>
              <a:buNone/>
            </a:pPr>
            <a:r>
              <a:rPr lang="zh-CN" altLang="en-US" sz="2000" b="1" dirty="0" smtClean="0"/>
              <a:t>转储与恢复、性能监视与分析、重组、重构。</a:t>
            </a:r>
          </a:p>
          <a:p>
            <a:pPr algn="just">
              <a:buFont typeface="Wingdings" panose="05000000000000000000" pitchFamily="2" charset="2"/>
              <a:buNone/>
            </a:pPr>
            <a:r>
              <a:rPr lang="en-US" altLang="zh-CN" sz="2000" b="1" dirty="0" smtClean="0"/>
              <a:t>7</a:t>
            </a:r>
            <a:r>
              <a:rPr lang="zh-CN" altLang="en-US" sz="2000" b="1" dirty="0" smtClean="0"/>
              <a:t>）</a:t>
            </a:r>
            <a:r>
              <a:rPr lang="en-US" altLang="zh-CN" sz="2000" b="1" dirty="0" smtClean="0"/>
              <a:t>DB</a:t>
            </a:r>
            <a:r>
              <a:rPr lang="zh-CN" altLang="en-US" sz="2000" b="1" dirty="0" smtClean="0"/>
              <a:t>通信</a:t>
            </a:r>
          </a:p>
          <a:p>
            <a:pPr>
              <a:buFont typeface="Wingdings" panose="05000000000000000000" pitchFamily="2" charset="2"/>
              <a:buNone/>
            </a:pPr>
            <a:r>
              <a:rPr lang="en-US" altLang="zh-CN" sz="2000" b="1" dirty="0" smtClean="0"/>
              <a:t>OS</a:t>
            </a:r>
            <a:r>
              <a:rPr lang="zh-CN" altLang="en-US" sz="2000" b="1" dirty="0" smtClean="0"/>
              <a:t>、</a:t>
            </a:r>
            <a:r>
              <a:rPr lang="en-US" altLang="zh-CN" sz="2000" b="1" dirty="0" smtClean="0"/>
              <a:t>Netware</a:t>
            </a:r>
            <a:r>
              <a:rPr lang="zh-CN" altLang="en-US" sz="2000" b="1" dirty="0" smtClean="0"/>
              <a:t>、其它</a:t>
            </a:r>
            <a:r>
              <a:rPr lang="en-US" altLang="zh-CN" sz="2000" b="1" dirty="0" smtClean="0"/>
              <a:t>DBMS</a:t>
            </a:r>
            <a:r>
              <a:rPr lang="zh-CN" altLang="en-US" sz="2000" b="1" dirty="0" smtClean="0"/>
              <a:t>。 </a:t>
            </a:r>
          </a:p>
        </p:txBody>
      </p:sp>
      <p:sp>
        <p:nvSpPr>
          <p:cNvPr id="97284" name="AutoShape 4">
            <a:hlinkClick r:id="rId2" action="ppaction://hlinksldjump" highlightClick="1">
              <a:snd r:embed="rId3" name="projctor.wav"/>
            </a:hlinkClick>
          </p:cNvPr>
          <p:cNvSpPr>
            <a:spLocks noChangeArrowheads="1"/>
          </p:cNvSpPr>
          <p:nvPr/>
        </p:nvSpPr>
        <p:spPr bwMode="auto">
          <a:xfrm>
            <a:off x="8525107" y="5690839"/>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610700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72015" y="407019"/>
            <a:ext cx="7772400" cy="577850"/>
          </a:xfrm>
        </p:spPr>
        <p:txBody>
          <a:bodyPr vert="horz" lIns="91440" tIns="45720" rIns="91440" bIns="45720" rtlCol="0" anchor="ctr">
            <a:normAutofit/>
          </a:bodyPr>
          <a:lstStyle/>
          <a:p>
            <a:r>
              <a:rPr lang="en-US" altLang="zh-CN" sz="3200" dirty="0"/>
              <a:t>1.4 </a:t>
            </a:r>
            <a:r>
              <a:rPr lang="zh-CN" altLang="en-US" sz="3200" dirty="0"/>
              <a:t>数据库系统组成</a:t>
            </a:r>
            <a:endParaRPr lang="en-US" altLang="zh-CN" sz="3200" dirty="0"/>
          </a:p>
        </p:txBody>
      </p:sp>
      <p:sp>
        <p:nvSpPr>
          <p:cNvPr id="98307" name="Rectangle 3"/>
          <p:cNvSpPr>
            <a:spLocks noGrp="1" noChangeArrowheads="1"/>
          </p:cNvSpPr>
          <p:nvPr>
            <p:ph idx="1"/>
          </p:nvPr>
        </p:nvSpPr>
        <p:spPr bwMode="auto">
          <a:xfrm>
            <a:off x="972015" y="1241502"/>
            <a:ext cx="7772400" cy="4800600"/>
          </a:xfrm>
        </p:spPr>
        <p:txBody>
          <a:bodyPr wrap="square" numCol="1" anchor="t" anchorCtr="0" compatLnSpc="1">
            <a:prstTxWarp prst="textNoShape">
              <a:avLst/>
            </a:prstTxWarp>
          </a:bodyPr>
          <a:lstStyle/>
          <a:p>
            <a:pPr algn="just">
              <a:buFont typeface="Wingdings" panose="05000000000000000000" pitchFamily="2" charset="2"/>
              <a:buNone/>
            </a:pPr>
            <a:r>
              <a:rPr lang="en-US" altLang="zh-CN" sz="2000" b="1" dirty="0" smtClean="0">
                <a:ea typeface="黑体" panose="02010609060101010101" pitchFamily="49" charset="-122"/>
              </a:rPr>
              <a:t>3</a:t>
            </a:r>
            <a:r>
              <a:rPr lang="zh-CN" altLang="en-US" sz="2000" b="1" dirty="0" smtClean="0">
                <a:ea typeface="黑体" panose="02010609060101010101" pitchFamily="49" charset="-122"/>
              </a:rPr>
              <a:t>、组成</a:t>
            </a:r>
            <a:endParaRPr lang="zh-CN" altLang="en-US" sz="2000" b="1" dirty="0" smtClean="0"/>
          </a:p>
          <a:p>
            <a:pPr algn="just">
              <a:buFont typeface="Wingdings" panose="05000000000000000000" pitchFamily="2" charset="2"/>
              <a:buNone/>
            </a:pPr>
            <a:r>
              <a:rPr lang="en-US" altLang="zh-CN" sz="2000" b="1" dirty="0" smtClean="0"/>
              <a:t>1</a:t>
            </a:r>
            <a:r>
              <a:rPr lang="zh-CN" altLang="en-US" sz="2000" b="1" dirty="0" smtClean="0"/>
              <a:t>）</a:t>
            </a:r>
            <a:r>
              <a:rPr lang="en-US" altLang="zh-CN" sz="2000" b="1" dirty="0" smtClean="0"/>
              <a:t>DB</a:t>
            </a:r>
            <a:r>
              <a:rPr lang="zh-CN" altLang="en-US" sz="2000" b="1" dirty="0" smtClean="0"/>
              <a:t>定义、操纵语言及编译程序（含预处理及解释）</a:t>
            </a:r>
          </a:p>
          <a:p>
            <a:pPr algn="just">
              <a:buFont typeface="Wingdings" panose="05000000000000000000" pitchFamily="2" charset="2"/>
              <a:buNone/>
            </a:pPr>
            <a:r>
              <a:rPr lang="en-US" altLang="zh-CN" sz="2000" b="1" dirty="0" smtClean="0"/>
              <a:t>2</a:t>
            </a:r>
            <a:r>
              <a:rPr lang="zh-CN" altLang="en-US" sz="2000" b="1" dirty="0" smtClean="0"/>
              <a:t>）</a:t>
            </a:r>
            <a:r>
              <a:rPr lang="en-US" altLang="zh-CN" sz="2000" b="1" dirty="0" smtClean="0"/>
              <a:t>DB</a:t>
            </a:r>
            <a:r>
              <a:rPr lang="zh-CN" altLang="en-US" sz="2000" b="1" dirty="0" smtClean="0"/>
              <a:t>运行控制程序</a:t>
            </a:r>
          </a:p>
          <a:p>
            <a:pPr algn="just">
              <a:buFont typeface="Wingdings" panose="05000000000000000000" pitchFamily="2" charset="2"/>
              <a:buNone/>
            </a:pPr>
            <a:r>
              <a:rPr lang="zh-CN" altLang="en-US" sz="2000" b="1" dirty="0" smtClean="0"/>
              <a:t>初启程序、安全控制、完整性控制、并发控制、事务管理、</a:t>
            </a:r>
            <a:r>
              <a:rPr lang="en-US" altLang="zh-CN" sz="2000" b="1" dirty="0" smtClean="0"/>
              <a:t>I/O</a:t>
            </a:r>
            <a:r>
              <a:rPr lang="zh-CN" altLang="en-US" sz="2000" b="1" dirty="0" smtClean="0"/>
              <a:t>、存取</a:t>
            </a:r>
            <a:r>
              <a:rPr lang="zh-CN" altLang="en-US" sz="2000" b="1" dirty="0"/>
              <a:t>路径管理、缓冲区</a:t>
            </a:r>
            <a:r>
              <a:rPr lang="zh-CN" altLang="en-US" sz="2000" b="1" dirty="0" smtClean="0"/>
              <a:t>管理、日志管理。</a:t>
            </a:r>
          </a:p>
          <a:p>
            <a:pPr algn="just">
              <a:buFont typeface="Wingdings" panose="05000000000000000000" pitchFamily="2" charset="2"/>
              <a:buNone/>
            </a:pPr>
            <a:r>
              <a:rPr lang="en-US" altLang="zh-CN" sz="2000" b="1" dirty="0" smtClean="0"/>
              <a:t>3</a:t>
            </a:r>
            <a:r>
              <a:rPr lang="zh-CN" altLang="en-US" sz="2000" b="1" dirty="0" smtClean="0"/>
              <a:t>）实用程序（</a:t>
            </a:r>
            <a:r>
              <a:rPr lang="en-US" altLang="zh-CN" sz="2000" b="1" dirty="0" smtClean="0"/>
              <a:t>utility</a:t>
            </a:r>
            <a:r>
              <a:rPr lang="zh-CN" altLang="en-US" sz="2000" b="1" dirty="0" smtClean="0"/>
              <a:t>）</a:t>
            </a:r>
          </a:p>
          <a:p>
            <a:pPr algn="just">
              <a:buFont typeface="Wingdings" panose="05000000000000000000" pitchFamily="2" charset="2"/>
              <a:buNone/>
            </a:pPr>
            <a:r>
              <a:rPr lang="zh-CN" altLang="en-US" sz="2000" b="1" dirty="0" smtClean="0"/>
              <a:t>查询、更新、初装、转储、恢复、监测、转换、重组、</a:t>
            </a:r>
          </a:p>
          <a:p>
            <a:pPr algn="just">
              <a:buFont typeface="Wingdings" panose="05000000000000000000" pitchFamily="2" charset="2"/>
              <a:buNone/>
            </a:pPr>
            <a:r>
              <a:rPr lang="zh-CN" altLang="en-US" sz="2000" b="1" dirty="0" smtClean="0"/>
              <a:t>重构、通讯。</a:t>
            </a:r>
          </a:p>
          <a:p>
            <a:pPr>
              <a:buFont typeface="Wingdings" panose="05000000000000000000" pitchFamily="2" charset="2"/>
              <a:buNone/>
            </a:pPr>
            <a:endParaRPr lang="en-US" altLang="zh-CN" sz="2000" b="1" dirty="0" smtClean="0"/>
          </a:p>
        </p:txBody>
      </p:sp>
      <p:sp>
        <p:nvSpPr>
          <p:cNvPr id="98308" name="AutoShape 4">
            <a:hlinkClick r:id="rId2" action="ppaction://hlinksldjump" highlightClick="1">
              <a:snd r:embed="rId3" name="projctor.wav"/>
            </a:hlinkClick>
          </p:cNvPr>
          <p:cNvSpPr>
            <a:spLocks noChangeArrowheads="1"/>
          </p:cNvSpPr>
          <p:nvPr/>
        </p:nvSpPr>
        <p:spPr bwMode="auto">
          <a:xfrm>
            <a:off x="7677615" y="5813502"/>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402979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60864" y="278781"/>
            <a:ext cx="7772400" cy="577850"/>
          </a:xfrm>
        </p:spPr>
        <p:txBody>
          <a:bodyPr vert="horz" lIns="91440" tIns="45720" rIns="91440" bIns="45720" rtlCol="0" anchor="ctr">
            <a:normAutofit/>
          </a:bodyPr>
          <a:lstStyle/>
          <a:p>
            <a:r>
              <a:rPr lang="en-US" altLang="zh-CN" sz="3200" dirty="0"/>
              <a:t>1.4 </a:t>
            </a:r>
            <a:r>
              <a:rPr lang="zh-CN" altLang="en-US" sz="3200" dirty="0"/>
              <a:t>数据库系统组成</a:t>
            </a:r>
            <a:endParaRPr lang="en-US" altLang="zh-CN" sz="3200" dirty="0"/>
          </a:p>
        </p:txBody>
      </p:sp>
      <p:sp>
        <p:nvSpPr>
          <p:cNvPr id="99331" name="Rectangle 3"/>
          <p:cNvSpPr>
            <a:spLocks noGrp="1" noChangeArrowheads="1"/>
          </p:cNvSpPr>
          <p:nvPr>
            <p:ph idx="1"/>
          </p:nvPr>
        </p:nvSpPr>
        <p:spPr bwMode="auto">
          <a:xfrm>
            <a:off x="1282391" y="1154151"/>
            <a:ext cx="7772400" cy="4953000"/>
          </a:xfrm>
        </p:spPr>
        <p:txBody>
          <a:bodyPr wrap="square" numCol="1" anchor="t" anchorCtr="0" compatLnSpc="1">
            <a:prstTxWarp prst="textNoShape">
              <a:avLst/>
            </a:prstTxWarp>
            <a:normAutofit lnSpcReduction="10000"/>
          </a:bodyPr>
          <a:lstStyle/>
          <a:p>
            <a:pPr algn="just">
              <a:buFont typeface="Wingdings" panose="05000000000000000000" pitchFamily="2" charset="2"/>
              <a:buNone/>
            </a:pPr>
            <a:r>
              <a:rPr lang="en-US" altLang="zh-CN" sz="2400" b="1" smtClean="0">
                <a:ea typeface="黑体" panose="02010609060101010101" pitchFamily="49" charset="-122"/>
              </a:rPr>
              <a:t>1.4.2  </a:t>
            </a:r>
            <a:r>
              <a:rPr lang="zh-CN" altLang="en-US" sz="2400" b="1" smtClean="0">
                <a:ea typeface="黑体" panose="02010609060101010101" pitchFamily="49" charset="-122"/>
              </a:rPr>
              <a:t>应用程序</a:t>
            </a:r>
          </a:p>
          <a:p>
            <a:pPr algn="just">
              <a:buFont typeface="Wingdings" panose="05000000000000000000" pitchFamily="2" charset="2"/>
              <a:buNone/>
            </a:pPr>
            <a:endParaRPr lang="zh-CN" altLang="en-US" sz="1800" b="1" smtClean="0"/>
          </a:p>
          <a:p>
            <a:pPr algn="just">
              <a:buFont typeface="Wingdings" panose="05000000000000000000" pitchFamily="2" charset="2"/>
              <a:buNone/>
            </a:pPr>
            <a:r>
              <a:rPr lang="zh-CN" altLang="en-US" sz="1800" b="1" smtClean="0"/>
              <a:t>主语言</a:t>
            </a:r>
            <a:r>
              <a:rPr lang="en-US" altLang="zh-CN" sz="1800" b="1" smtClean="0"/>
              <a:t>+DML</a:t>
            </a:r>
            <a:r>
              <a:rPr lang="zh-CN" altLang="en-US" sz="1800" b="1" smtClean="0"/>
              <a:t>下面给出带有嵌入式</a:t>
            </a:r>
            <a:r>
              <a:rPr lang="en-US" altLang="zh-CN" sz="1800" b="1" smtClean="0"/>
              <a:t>SQL</a:t>
            </a:r>
            <a:r>
              <a:rPr lang="zh-CN" altLang="en-US" sz="1800" b="1" smtClean="0"/>
              <a:t>的一小段</a:t>
            </a:r>
            <a:r>
              <a:rPr lang="en-US" altLang="zh-CN" sz="1800" b="1" smtClean="0"/>
              <a:t>C</a:t>
            </a:r>
            <a:r>
              <a:rPr lang="zh-CN" altLang="en-US" sz="1800" b="1" smtClean="0"/>
              <a:t>程序。</a:t>
            </a:r>
          </a:p>
          <a:p>
            <a:pPr algn="just">
              <a:buFont typeface="Wingdings" panose="05000000000000000000" pitchFamily="2" charset="2"/>
              <a:buNone/>
            </a:pPr>
            <a:r>
              <a:rPr lang="en-US" altLang="zh-CN" sz="1800" b="1" smtClean="0"/>
              <a:t>EXEC SQL INCLUDE SQLCA;……………….. (1)</a:t>
            </a:r>
            <a:r>
              <a:rPr lang="zh-CN" altLang="en-US" sz="1800" b="1" smtClean="0"/>
              <a:t>定义</a:t>
            </a:r>
            <a:r>
              <a:rPr lang="en-US" altLang="zh-CN" sz="1800" b="1" smtClean="0"/>
              <a:t>SQL</a:t>
            </a:r>
            <a:r>
              <a:rPr lang="zh-CN" altLang="en-US" sz="1800" b="1" smtClean="0"/>
              <a:t>通信区</a:t>
            </a:r>
          </a:p>
          <a:p>
            <a:pPr algn="just">
              <a:buFont typeface="Wingdings" panose="05000000000000000000" pitchFamily="2" charset="2"/>
              <a:buNone/>
            </a:pPr>
            <a:r>
              <a:rPr lang="en-US" altLang="zh-CN" sz="1800" b="1" smtClean="0"/>
              <a:t>EXEC SQL BEGIN DECLARE SECTION;…… (2)</a:t>
            </a:r>
            <a:r>
              <a:rPr lang="zh-CN" altLang="en-US" sz="1800" b="1" smtClean="0"/>
              <a:t>主变量说明开始</a:t>
            </a:r>
          </a:p>
          <a:p>
            <a:pPr algn="just">
              <a:buFont typeface="Wingdings" panose="05000000000000000000" pitchFamily="2" charset="2"/>
              <a:buNone/>
            </a:pPr>
            <a:r>
              <a:rPr lang="zh-CN" altLang="en-US" sz="1800" b="1" smtClean="0"/>
              <a:t>	</a:t>
            </a:r>
            <a:r>
              <a:rPr lang="en-US" altLang="zh-CN" sz="1800" b="1" smtClean="0"/>
              <a:t>CHAR Sno(5)</a:t>
            </a:r>
          </a:p>
          <a:p>
            <a:pPr algn="just">
              <a:buFont typeface="Wingdings" panose="05000000000000000000" pitchFamily="2" charset="2"/>
              <a:buNone/>
            </a:pPr>
            <a:r>
              <a:rPr lang="en-US" altLang="zh-CN" sz="1800" b="1" smtClean="0"/>
              <a:t>	CHAR Cno(3)</a:t>
            </a:r>
          </a:p>
          <a:p>
            <a:pPr algn="just">
              <a:buFont typeface="Wingdings" panose="05000000000000000000" pitchFamily="2" charset="2"/>
              <a:buNone/>
            </a:pPr>
            <a:r>
              <a:rPr lang="en-US" altLang="zh-CN" sz="1800" b="1" smtClean="0"/>
              <a:t>	INT Grade;</a:t>
            </a:r>
          </a:p>
          <a:p>
            <a:pPr algn="just">
              <a:buFont typeface="Wingdings" panose="05000000000000000000" pitchFamily="2" charset="2"/>
              <a:buNone/>
            </a:pPr>
            <a:r>
              <a:rPr lang="en-US" altLang="zh-CN" sz="1800" b="1" smtClean="0"/>
              <a:t>EXEC SQL END DECLARE SECTION;…………</a:t>
            </a:r>
            <a:r>
              <a:rPr lang="zh-CN" altLang="en-US" sz="1800" b="1" smtClean="0"/>
              <a:t>主变量说明结束</a:t>
            </a:r>
          </a:p>
          <a:p>
            <a:pPr algn="just">
              <a:buFont typeface="Wingdings" panose="05000000000000000000" pitchFamily="2" charset="2"/>
              <a:buNone/>
            </a:pPr>
            <a:r>
              <a:rPr lang="en-US" altLang="zh-CN" sz="1800" b="1" smtClean="0"/>
              <a:t>main()</a:t>
            </a:r>
          </a:p>
          <a:p>
            <a:pPr algn="just">
              <a:buFont typeface="Wingdings" panose="05000000000000000000" pitchFamily="2" charset="2"/>
              <a:buNone/>
            </a:pPr>
            <a:r>
              <a:rPr lang="en-US" altLang="zh-CN" sz="1800" b="1" smtClean="0"/>
              <a:t>{</a:t>
            </a:r>
          </a:p>
          <a:p>
            <a:pPr algn="just">
              <a:buFont typeface="Wingdings" panose="05000000000000000000" pitchFamily="2" charset="2"/>
              <a:buNone/>
            </a:pPr>
            <a:r>
              <a:rPr lang="en-US" altLang="zh-CN" sz="1800" b="1" smtClean="0"/>
              <a:t>EXEC SQL DECLARE C1 CURSOR FOR.......(3)</a:t>
            </a:r>
            <a:r>
              <a:rPr lang="zh-CN" altLang="en-US" sz="1800" b="1" smtClean="0"/>
              <a:t>游标操作</a:t>
            </a:r>
            <a:r>
              <a:rPr lang="en-US" altLang="zh-CN" sz="1800" b="1" smtClean="0"/>
              <a:t>(</a:t>
            </a:r>
            <a:r>
              <a:rPr lang="zh-CN" altLang="en-US" sz="1800" b="1" smtClean="0"/>
              <a:t>定义游标</a:t>
            </a:r>
            <a:r>
              <a:rPr lang="en-US" altLang="zh-CN" sz="1800" b="1" smtClean="0"/>
              <a:t>)</a:t>
            </a:r>
          </a:p>
          <a:p>
            <a:pPr algn="just">
              <a:buFont typeface="Wingdings" panose="05000000000000000000" pitchFamily="2" charset="2"/>
              <a:buNone/>
            </a:pPr>
            <a:r>
              <a:rPr lang="en-US" altLang="zh-CN" sz="1800" b="1" smtClean="0"/>
              <a:t>	SELECT Sno,Cno,Grade</a:t>
            </a:r>
          </a:p>
          <a:p>
            <a:pPr algn="just">
              <a:buFont typeface="Wingdings" panose="05000000000000000000" pitchFamily="2" charset="2"/>
              <a:buNone/>
            </a:pPr>
            <a:r>
              <a:rPr lang="en-US" altLang="zh-CN" sz="1800" b="1" smtClean="0"/>
              <a:t>	FROM SC;		/*</a:t>
            </a:r>
            <a:r>
              <a:rPr lang="zh-CN" altLang="en-US" sz="1800" b="1" smtClean="0"/>
              <a:t>从表中查询</a:t>
            </a:r>
            <a:r>
              <a:rPr lang="en-US" altLang="zh-CN" sz="1800" b="1" smtClean="0"/>
              <a:t>Sno,Cno,Grade*/</a:t>
            </a:r>
          </a:p>
          <a:p>
            <a:pPr>
              <a:buFont typeface="Wingdings" panose="05000000000000000000" pitchFamily="2" charset="2"/>
              <a:buNone/>
            </a:pPr>
            <a:endParaRPr lang="en-US" altLang="zh-CN" sz="1800" b="1" smtClean="0"/>
          </a:p>
        </p:txBody>
      </p:sp>
      <p:sp>
        <p:nvSpPr>
          <p:cNvPr id="99332" name="AutoShape 4">
            <a:hlinkClick r:id="rId2" action="ppaction://hlinksldjump" highlightClick="1">
              <a:snd r:embed="rId3" name="projctor.wav"/>
            </a:hlinkClick>
          </p:cNvPr>
          <p:cNvSpPr>
            <a:spLocks noChangeArrowheads="1"/>
          </p:cNvSpPr>
          <p:nvPr/>
        </p:nvSpPr>
        <p:spPr bwMode="auto">
          <a:xfrm>
            <a:off x="7454591" y="5802351"/>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280268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94317" y="284356"/>
            <a:ext cx="7772400" cy="577850"/>
          </a:xfrm>
        </p:spPr>
        <p:txBody>
          <a:bodyPr vert="horz" lIns="91440" tIns="45720" rIns="91440" bIns="45720" rtlCol="0" anchor="ctr">
            <a:normAutofit/>
          </a:bodyPr>
          <a:lstStyle/>
          <a:p>
            <a:r>
              <a:rPr lang="en-US" altLang="zh-CN" sz="3200" dirty="0"/>
              <a:t>1.4 </a:t>
            </a:r>
            <a:r>
              <a:rPr lang="zh-CN" altLang="en-US" sz="3200" dirty="0"/>
              <a:t>数据库系统组成</a:t>
            </a:r>
            <a:endParaRPr lang="en-US" altLang="zh-CN" sz="3200" dirty="0"/>
          </a:p>
        </p:txBody>
      </p:sp>
      <p:sp>
        <p:nvSpPr>
          <p:cNvPr id="96259" name="Rectangle 3"/>
          <p:cNvSpPr>
            <a:spLocks noGrp="1" noChangeArrowheads="1"/>
          </p:cNvSpPr>
          <p:nvPr>
            <p:ph idx="1"/>
          </p:nvPr>
        </p:nvSpPr>
        <p:spPr>
          <a:xfrm>
            <a:off x="1527717" y="1274956"/>
            <a:ext cx="7772400" cy="4876800"/>
          </a:xfrm>
        </p:spPr>
        <p:txBody>
          <a:bodyPr>
            <a:normAutofit fontScale="92500" lnSpcReduction="10000"/>
          </a:bodyPr>
          <a:lstStyle/>
          <a:p>
            <a:pPr algn="just" fontAlgn="auto">
              <a:spcAft>
                <a:spcPts val="0"/>
              </a:spcAft>
              <a:buFont typeface="Wingdings" panose="05000000000000000000" pitchFamily="2" charset="2"/>
              <a:buNone/>
              <a:defRPr/>
            </a:pPr>
            <a:r>
              <a:rPr lang="en-US" altLang="zh-CN" sz="2000" b="1"/>
              <a:t>EXEC SQL OPEN C1;………………(4)</a:t>
            </a:r>
            <a:r>
              <a:rPr lang="zh-CN" altLang="en-US" sz="2000" b="1"/>
              <a:t>游标操作</a:t>
            </a:r>
            <a:r>
              <a:rPr lang="en-US" altLang="zh-CN" sz="2000" b="1"/>
              <a:t>(</a:t>
            </a:r>
            <a:r>
              <a:rPr lang="zh-CN" altLang="en-US" sz="2000" b="1"/>
              <a:t>打开游标</a:t>
            </a:r>
            <a:r>
              <a:rPr lang="en-US" altLang="zh-CN" sz="2000" b="1"/>
              <a:t>)</a:t>
            </a:r>
          </a:p>
          <a:p>
            <a:pPr algn="just" fontAlgn="auto">
              <a:spcAft>
                <a:spcPts val="0"/>
              </a:spcAft>
              <a:buFont typeface="Wingdings" panose="05000000000000000000" pitchFamily="2" charset="2"/>
              <a:buNone/>
              <a:defRPr/>
            </a:pPr>
            <a:r>
              <a:rPr lang="en-US" altLang="zh-CN" sz="2000" b="1"/>
              <a:t>for( ; ; )</a:t>
            </a:r>
          </a:p>
          <a:p>
            <a:pPr algn="just" fontAlgn="auto">
              <a:spcAft>
                <a:spcPts val="0"/>
              </a:spcAft>
              <a:buFont typeface="Wingdings" panose="05000000000000000000" pitchFamily="2" charset="2"/>
              <a:buNone/>
              <a:defRPr/>
            </a:pPr>
            <a:r>
              <a:rPr lang="en-US" altLang="zh-CN" sz="2000" b="1"/>
              <a:t>{</a:t>
            </a:r>
          </a:p>
          <a:p>
            <a:pPr algn="just" fontAlgn="auto">
              <a:spcAft>
                <a:spcPts val="0"/>
              </a:spcAft>
              <a:buFont typeface="Wingdings" panose="05000000000000000000" pitchFamily="2" charset="2"/>
              <a:buNone/>
              <a:defRPr/>
            </a:pPr>
            <a:r>
              <a:rPr lang="en-US" altLang="zh-CN" sz="2000" b="1"/>
              <a:t>    EXEC SQL FETCH C1 INTO :Sno,:Cno,:Grade;</a:t>
            </a:r>
          </a:p>
          <a:p>
            <a:pPr algn="just" fontAlgn="auto">
              <a:spcAft>
                <a:spcPts val="0"/>
              </a:spcAft>
              <a:buFont typeface="Wingdings" panose="05000000000000000000" pitchFamily="2" charset="2"/>
              <a:buNone/>
              <a:defRPr/>
            </a:pPr>
            <a:r>
              <a:rPr lang="en-US" altLang="zh-CN" sz="2000" b="1"/>
              <a:t>                                                  …………….(5)</a:t>
            </a:r>
            <a:r>
              <a:rPr lang="zh-CN" altLang="en-US" sz="2000" b="1"/>
              <a:t>游标操作</a:t>
            </a:r>
            <a:r>
              <a:rPr lang="en-US" altLang="zh-CN" sz="2000" b="1"/>
              <a:t>(</a:t>
            </a:r>
            <a:r>
              <a:rPr lang="zh-CN" altLang="en-US" sz="2000" b="1"/>
              <a:t>推进游标指针并将当前数据放入主变量</a:t>
            </a:r>
            <a:r>
              <a:rPr lang="en-US" altLang="zh-CN" sz="2000" b="1"/>
              <a:t>)</a:t>
            </a:r>
          </a:p>
          <a:p>
            <a:pPr algn="just" fontAlgn="auto">
              <a:spcAft>
                <a:spcPts val="0"/>
              </a:spcAft>
              <a:buFont typeface="Wingdings" panose="05000000000000000000" pitchFamily="2" charset="2"/>
              <a:buNone/>
              <a:defRPr/>
            </a:pPr>
            <a:r>
              <a:rPr lang="en-US" altLang="zh-CN" sz="2000" b="1"/>
              <a:t>                                   if(sqlca.sqlcode&lt;&gt;SUCCESS)………(6)</a:t>
            </a:r>
            <a:r>
              <a:rPr lang="zh-CN" altLang="en-US" sz="2000" b="1"/>
              <a:t>利用</a:t>
            </a:r>
            <a:r>
              <a:rPr lang="en-US" altLang="zh-CN" sz="2000" b="1"/>
              <a:t>SQLCA</a:t>
            </a:r>
            <a:r>
              <a:rPr lang="zh-CN" altLang="en-US" sz="2000" b="1"/>
              <a:t>中的状态信息决定何时退出循环</a:t>
            </a:r>
          </a:p>
          <a:p>
            <a:pPr algn="just" fontAlgn="auto">
              <a:spcAft>
                <a:spcPts val="0"/>
              </a:spcAft>
              <a:buFont typeface="Wingdings" panose="05000000000000000000" pitchFamily="2" charset="2"/>
              <a:buNone/>
              <a:defRPr/>
            </a:pPr>
            <a:r>
              <a:rPr lang="zh-CN" altLang="en-US" sz="2000" b="1"/>
              <a:t>                                       </a:t>
            </a:r>
            <a:r>
              <a:rPr lang="en-US" altLang="zh-CN" sz="2000" b="1"/>
              <a:t>break;</a:t>
            </a:r>
          </a:p>
          <a:p>
            <a:pPr algn="just" fontAlgn="auto">
              <a:spcAft>
                <a:spcPts val="0"/>
              </a:spcAft>
              <a:buFont typeface="Wingdings" panose="05000000000000000000" pitchFamily="2" charset="2"/>
              <a:buNone/>
              <a:defRPr/>
            </a:pPr>
            <a:r>
              <a:rPr lang="en-US" altLang="zh-CN" sz="2000" b="1"/>
              <a:t>                                  printf(“Sno:%s,Cno:%s,Grade:%d”, :Sno,:Cno,:Grade);</a:t>
            </a:r>
          </a:p>
          <a:p>
            <a:pPr algn="just" fontAlgn="auto">
              <a:spcAft>
                <a:spcPts val="0"/>
              </a:spcAft>
              <a:buFont typeface="Wingdings" panose="05000000000000000000" pitchFamily="2" charset="2"/>
              <a:buNone/>
              <a:defRPr/>
            </a:pPr>
            <a:r>
              <a:rPr lang="en-US" altLang="zh-CN" sz="2000" b="1"/>
              <a:t>                                                                                          	/*</a:t>
            </a:r>
            <a:r>
              <a:rPr lang="zh-CN" altLang="en-US" sz="2000" b="1"/>
              <a:t>打印查询结果*</a:t>
            </a:r>
            <a:r>
              <a:rPr lang="en-US" altLang="zh-CN" sz="2000" b="1"/>
              <a:t>/</a:t>
            </a:r>
          </a:p>
          <a:p>
            <a:pPr algn="just" fontAlgn="auto">
              <a:spcAft>
                <a:spcPts val="0"/>
              </a:spcAft>
              <a:buFont typeface="Wingdings" panose="05000000000000000000" pitchFamily="2" charset="2"/>
              <a:buNone/>
              <a:defRPr/>
            </a:pPr>
            <a:r>
              <a:rPr lang="en-US" altLang="zh-CN" sz="2000" b="1"/>
              <a:t>}</a:t>
            </a:r>
          </a:p>
          <a:p>
            <a:pPr fontAlgn="auto">
              <a:spcAft>
                <a:spcPts val="0"/>
              </a:spcAft>
              <a:buFont typeface="Wingdings" panose="05000000000000000000" pitchFamily="2" charset="2"/>
              <a:buNone/>
              <a:defRPr/>
            </a:pPr>
            <a:r>
              <a:rPr lang="en-US" altLang="zh-CN" sz="2000" b="1"/>
              <a:t> EXEC SQL CLOSE C1;}………………(7)</a:t>
            </a:r>
            <a:r>
              <a:rPr lang="zh-CN" altLang="en-US" sz="2000" b="1"/>
              <a:t>游标操作</a:t>
            </a:r>
            <a:r>
              <a:rPr lang="en-US" altLang="zh-CN" sz="2000" b="1"/>
              <a:t>(</a:t>
            </a:r>
            <a:r>
              <a:rPr lang="zh-CN" altLang="en-US" sz="2000" b="1"/>
              <a:t>关闭游标</a:t>
            </a:r>
            <a:r>
              <a:rPr lang="en-US" altLang="zh-CN" sz="2000" b="1"/>
              <a:t>) </a:t>
            </a:r>
          </a:p>
        </p:txBody>
      </p:sp>
      <p:sp>
        <p:nvSpPr>
          <p:cNvPr id="100356" name="AutoShape 4">
            <a:hlinkClick r:id="rId2" action="ppaction://hlinksldjump" highlightClick="1">
              <a:snd r:embed="rId3" name="projctor.wav"/>
            </a:hlinkClick>
          </p:cNvPr>
          <p:cNvSpPr>
            <a:spLocks noChangeArrowheads="1"/>
          </p:cNvSpPr>
          <p:nvPr/>
        </p:nvSpPr>
        <p:spPr bwMode="auto">
          <a:xfrm>
            <a:off x="7699917" y="5846956"/>
            <a:ext cx="457200" cy="304800"/>
          </a:xfrm>
          <a:prstGeom prst="actionButtonBeginning">
            <a:avLst/>
          </a:prstGeo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kumimoji="1" lang="zh-CN" altLang="en-US" sz="3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16697558"/>
      </p:ext>
    </p:extLst>
  </p:cSld>
  <p:clrMapOvr>
    <a:masterClrMapping/>
  </p:clrMapOvr>
</p:sld>
</file>

<file path=ppt/theme/theme1.xml><?xml version="1.0" encoding="utf-8"?>
<a:theme xmlns:a="http://schemas.openxmlformats.org/drawingml/2006/main" name="上课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pptx" id="{9771E24C-4784-446F-9769-E0436C1A8F30}" vid="{5436713A-46F7-4364-8E6E-EB647B94753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363</TotalTime>
  <Words>8532</Words>
  <Application>Microsoft Office PowerPoint</Application>
  <PresentationFormat>宽屏</PresentationFormat>
  <Paragraphs>1599</Paragraphs>
  <Slides>117</Slides>
  <Notes>8</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3</vt:i4>
      </vt:variant>
      <vt:variant>
        <vt:lpstr>幻灯片标题</vt:lpstr>
      </vt:variant>
      <vt:variant>
        <vt:i4>117</vt:i4>
      </vt:variant>
    </vt:vector>
  </HeadingPairs>
  <TitlesOfParts>
    <vt:vector size="143" baseType="lpstr">
      <vt:lpstr>Arial Unicode MS</vt:lpstr>
      <vt:lpstr>Helvetica Neue</vt:lpstr>
      <vt:lpstr>Huawei Sans</vt:lpstr>
      <vt:lpstr>等线</vt:lpstr>
      <vt:lpstr>等线 Light</vt:lpstr>
      <vt:lpstr>方正兰亭黑简体</vt:lpstr>
      <vt:lpstr>仿宋_GB2312</vt:lpstr>
      <vt:lpstr>黑体</vt:lpstr>
      <vt:lpstr>华文行楷</vt:lpstr>
      <vt:lpstr>华文隶书</vt:lpstr>
      <vt:lpstr>华文新魏</vt:lpstr>
      <vt:lpstr>楷体_GB2312</vt:lpstr>
      <vt:lpstr>隶书</vt:lpstr>
      <vt:lpstr>宋体</vt:lpstr>
      <vt:lpstr>微软雅黑</vt:lpstr>
      <vt:lpstr>Arial</vt:lpstr>
      <vt:lpstr>Arial Narrow</vt:lpstr>
      <vt:lpstr>Calibri</vt:lpstr>
      <vt:lpstr>Symbol</vt:lpstr>
      <vt:lpstr>Tahoma</vt:lpstr>
      <vt:lpstr>Times New Roman</vt:lpstr>
      <vt:lpstr>Wingdings</vt:lpstr>
      <vt:lpstr>上课2</vt:lpstr>
      <vt:lpstr>Picture</vt:lpstr>
      <vt:lpstr>图片</vt:lpstr>
      <vt:lpstr>Picture2</vt:lpstr>
      <vt:lpstr>数据库系统原理</vt:lpstr>
      <vt:lpstr>关于本课程</vt:lpstr>
      <vt:lpstr>关于本课程</vt:lpstr>
      <vt:lpstr> 教 材 </vt:lpstr>
      <vt:lpstr>教  材</vt:lpstr>
      <vt:lpstr>课程目标</vt:lpstr>
      <vt:lpstr>学习方法</vt:lpstr>
      <vt:lpstr>一个简单的数据应用实例</vt:lpstr>
      <vt:lpstr>课程特点</vt:lpstr>
      <vt:lpstr>课程特点（续）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文件系统处理数据的方式（举例）</vt:lpstr>
      <vt:lpstr>PowerPoint 演示文稿</vt:lpstr>
      <vt:lpstr>文件系统处理数据的方式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1.1.2 数据管理技术的产生和发展(续)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1.2 数据模型</vt:lpstr>
      <vt:lpstr>PowerPoint 演示文稿</vt:lpstr>
      <vt:lpstr>1.2 数据模型</vt:lpstr>
      <vt:lpstr>课堂作业</vt:lpstr>
      <vt:lpstr>课堂作业</vt:lpstr>
      <vt:lpstr>1.3 数据库系统结构(the structure of DBS)</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1.3 数据库系统结构</vt:lpstr>
      <vt:lpstr>1.4 数据库系统组成</vt:lpstr>
      <vt:lpstr>1.4 数据库系统组成</vt:lpstr>
      <vt:lpstr>1.4 数据库系统组成</vt:lpstr>
      <vt:lpstr>1.4 数据库系统组成</vt:lpstr>
      <vt:lpstr>1.4 数据库系统组成</vt:lpstr>
      <vt:lpstr>1.4 数据库系统组成</vt:lpstr>
      <vt:lpstr>1.5 数据库访问过程</vt:lpstr>
      <vt:lpstr>1.5 数据库访问过程</vt:lpstr>
      <vt:lpstr>1.5 数据库访问过程</vt:lpstr>
      <vt:lpstr>1.6 数据库系统特点(the characteristic of DBS) </vt:lpstr>
      <vt:lpstr>1.6 数据库系统特点</vt:lpstr>
      <vt:lpstr>1.6 数据库系统特点</vt:lpstr>
      <vt:lpstr>1.6 数据库系统特点</vt:lpstr>
      <vt:lpstr>PowerPoint 演示文稿</vt:lpstr>
      <vt:lpstr>培养学生勇攀高峰、精益求精的责任感、使命感、大国工匠精神  https://edu.huaweicloud.com/roadmap/colleges.html </vt:lpstr>
      <vt:lpstr>openGauss产品：商用+自用+开源相结合，内核将长期演进</vt:lpstr>
      <vt:lpstr>openGauss为什么开源? (1) </vt:lpstr>
      <vt:lpstr>openGauss体系架构</vt:lpstr>
      <vt:lpstr>openGauss架构 VS PostgreSQL架构 关键技术对比</vt:lpstr>
      <vt:lpstr>openGauss 竞争力总览 </vt:lpstr>
      <vt:lpstr>云化数据库是大势所趋 (1) </vt:lpstr>
      <vt:lpstr>云化数据库是大势所趋 (2) </vt:lpstr>
      <vt:lpstr>GaussDB数据库升级为全场景云服务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数据库系统原理</dc:title>
  <dc:creator>jwt</dc:creator>
  <cp:lastModifiedBy>jwt</cp:lastModifiedBy>
  <cp:revision>98</cp:revision>
  <dcterms:created xsi:type="dcterms:W3CDTF">2021-03-29T14:23:14Z</dcterms:created>
  <dcterms:modified xsi:type="dcterms:W3CDTF">2022-09-12T15:44:21Z</dcterms:modified>
</cp:coreProperties>
</file>