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40"/>
  </p:notesMasterIdLst>
  <p:sldIdLst>
    <p:sldId id="256" r:id="rId2"/>
    <p:sldId id="258" r:id="rId3"/>
    <p:sldId id="259" r:id="rId4"/>
    <p:sldId id="260" r:id="rId5"/>
    <p:sldId id="261" r:id="rId6"/>
    <p:sldId id="262" r:id="rId7"/>
    <p:sldId id="374" r:id="rId8"/>
    <p:sldId id="371" r:id="rId9"/>
    <p:sldId id="372" r:id="rId10"/>
    <p:sldId id="373" r:id="rId11"/>
    <p:sldId id="375" r:id="rId12"/>
    <p:sldId id="376" r:id="rId13"/>
    <p:sldId id="377" r:id="rId14"/>
    <p:sldId id="378" r:id="rId15"/>
    <p:sldId id="264" r:id="rId16"/>
    <p:sldId id="266" r:id="rId17"/>
    <p:sldId id="268" r:id="rId18"/>
    <p:sldId id="269" r:id="rId19"/>
    <p:sldId id="270" r:id="rId20"/>
    <p:sldId id="271" r:id="rId21"/>
    <p:sldId id="272" r:id="rId22"/>
    <p:sldId id="273" r:id="rId23"/>
    <p:sldId id="274" r:id="rId24"/>
    <p:sldId id="275" r:id="rId25"/>
    <p:sldId id="277" r:id="rId26"/>
    <p:sldId id="381" r:id="rId27"/>
    <p:sldId id="382" r:id="rId28"/>
    <p:sldId id="383" r:id="rId29"/>
    <p:sldId id="384" r:id="rId30"/>
    <p:sldId id="278" r:id="rId31"/>
    <p:sldId id="279" r:id="rId32"/>
    <p:sldId id="280" r:id="rId33"/>
    <p:sldId id="281" r:id="rId34"/>
    <p:sldId id="282" r:id="rId35"/>
    <p:sldId id="283" r:id="rId36"/>
    <p:sldId id="284" r:id="rId37"/>
    <p:sldId id="379" r:id="rId38"/>
    <p:sldId id="337" r:id="rId39"/>
    <p:sldId id="362" r:id="rId40"/>
    <p:sldId id="338" r:id="rId41"/>
    <p:sldId id="339" r:id="rId42"/>
    <p:sldId id="340" r:id="rId43"/>
    <p:sldId id="390" r:id="rId44"/>
    <p:sldId id="341" r:id="rId45"/>
    <p:sldId id="342" r:id="rId46"/>
    <p:sldId id="343" r:id="rId47"/>
    <p:sldId id="344" r:id="rId48"/>
    <p:sldId id="347" r:id="rId49"/>
    <p:sldId id="348" r:id="rId50"/>
    <p:sldId id="349" r:id="rId51"/>
    <p:sldId id="350" r:id="rId52"/>
    <p:sldId id="351" r:id="rId53"/>
    <p:sldId id="385" r:id="rId54"/>
    <p:sldId id="386" r:id="rId55"/>
    <p:sldId id="352" r:id="rId56"/>
    <p:sldId id="387" r:id="rId57"/>
    <p:sldId id="388" r:id="rId58"/>
    <p:sldId id="389" r:id="rId59"/>
    <p:sldId id="354" r:id="rId60"/>
    <p:sldId id="355" r:id="rId61"/>
    <p:sldId id="358" r:id="rId62"/>
    <p:sldId id="360" r:id="rId63"/>
    <p:sldId id="391" r:id="rId64"/>
    <p:sldId id="392" r:id="rId65"/>
    <p:sldId id="394" r:id="rId66"/>
    <p:sldId id="395" r:id="rId67"/>
    <p:sldId id="396" r:id="rId68"/>
    <p:sldId id="397" r:id="rId69"/>
    <p:sldId id="398" r:id="rId70"/>
    <p:sldId id="399" r:id="rId71"/>
    <p:sldId id="400" r:id="rId72"/>
    <p:sldId id="401" r:id="rId73"/>
    <p:sldId id="402" r:id="rId74"/>
    <p:sldId id="403" r:id="rId75"/>
    <p:sldId id="404" r:id="rId76"/>
    <p:sldId id="393" r:id="rId77"/>
    <p:sldId id="368" r:id="rId78"/>
    <p:sldId id="370" r:id="rId79"/>
    <p:sldId id="321" r:id="rId80"/>
    <p:sldId id="322" r:id="rId81"/>
    <p:sldId id="323" r:id="rId82"/>
    <p:sldId id="327" r:id="rId83"/>
    <p:sldId id="328" r:id="rId84"/>
    <p:sldId id="405" r:id="rId85"/>
    <p:sldId id="406" r:id="rId86"/>
    <p:sldId id="407" r:id="rId87"/>
    <p:sldId id="408" r:id="rId88"/>
    <p:sldId id="409" r:id="rId89"/>
    <p:sldId id="410" r:id="rId90"/>
    <p:sldId id="411" r:id="rId91"/>
    <p:sldId id="412" r:id="rId92"/>
    <p:sldId id="413" r:id="rId93"/>
    <p:sldId id="457" r:id="rId94"/>
    <p:sldId id="458" r:id="rId95"/>
    <p:sldId id="459" r:id="rId96"/>
    <p:sldId id="414" r:id="rId97"/>
    <p:sldId id="415" r:id="rId98"/>
    <p:sldId id="416" r:id="rId99"/>
    <p:sldId id="417" r:id="rId100"/>
    <p:sldId id="444" r:id="rId101"/>
    <p:sldId id="445" r:id="rId102"/>
    <p:sldId id="446" r:id="rId103"/>
    <p:sldId id="447" r:id="rId104"/>
    <p:sldId id="448" r:id="rId105"/>
    <p:sldId id="449" r:id="rId106"/>
    <p:sldId id="442" r:id="rId107"/>
    <p:sldId id="443" r:id="rId108"/>
    <p:sldId id="450" r:id="rId109"/>
    <p:sldId id="451" r:id="rId110"/>
    <p:sldId id="452" r:id="rId111"/>
    <p:sldId id="453" r:id="rId112"/>
    <p:sldId id="454" r:id="rId113"/>
    <p:sldId id="455" r:id="rId114"/>
    <p:sldId id="456" r:id="rId115"/>
    <p:sldId id="418" r:id="rId116"/>
    <p:sldId id="419" r:id="rId117"/>
    <p:sldId id="420" r:id="rId118"/>
    <p:sldId id="421" r:id="rId119"/>
    <p:sldId id="422" r:id="rId120"/>
    <p:sldId id="423" r:id="rId121"/>
    <p:sldId id="424" r:id="rId122"/>
    <p:sldId id="425" r:id="rId123"/>
    <p:sldId id="426" r:id="rId124"/>
    <p:sldId id="427" r:id="rId125"/>
    <p:sldId id="428" r:id="rId126"/>
    <p:sldId id="429" r:id="rId127"/>
    <p:sldId id="430" r:id="rId128"/>
    <p:sldId id="431" r:id="rId129"/>
    <p:sldId id="432" r:id="rId130"/>
    <p:sldId id="433" r:id="rId131"/>
    <p:sldId id="434" r:id="rId132"/>
    <p:sldId id="435" r:id="rId133"/>
    <p:sldId id="436" r:id="rId134"/>
    <p:sldId id="437" r:id="rId135"/>
    <p:sldId id="438" r:id="rId136"/>
    <p:sldId id="439" r:id="rId137"/>
    <p:sldId id="440" r:id="rId138"/>
    <p:sldId id="441" r:id="rId1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28" autoAdjust="0"/>
    <p:restoredTop sz="94622" autoAdjust="0"/>
  </p:normalViewPr>
  <p:slideViewPr>
    <p:cSldViewPr>
      <p:cViewPr varScale="1">
        <p:scale>
          <a:sx n="86" d="100"/>
          <a:sy n="86" d="100"/>
        </p:scale>
        <p:origin x="732"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23095-71DD-400C-9FEF-C59E1C96E82F}" type="datetimeFigureOut">
              <a:rPr lang="zh-CN" altLang="en-US" smtClean="0"/>
              <a:t>2022/10/18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38BAE-6C3B-4352-A9FD-E145EE2D0CA6}" type="slidenum">
              <a:rPr lang="zh-CN" altLang="en-US" smtClean="0"/>
              <a:t>‹#›</a:t>
            </a:fld>
            <a:endParaRPr lang="zh-CN" altLang="en-US"/>
          </a:p>
        </p:txBody>
      </p:sp>
    </p:spTree>
    <p:extLst>
      <p:ext uri="{BB962C8B-B14F-4D97-AF65-F5344CB8AC3E}">
        <p14:creationId xmlns:p14="http://schemas.microsoft.com/office/powerpoint/2010/main" val="1645667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建议可放</a:t>
            </a:r>
            <a:r>
              <a:rPr lang="zh-CN" altLang="en-US" dirty="0" smtClean="0"/>
              <a:t>在逻辑设计后，作为一个案例进行讲解</a:t>
            </a:r>
            <a:endParaRPr lang="zh-CN" altLang="en-US" dirty="0"/>
          </a:p>
        </p:txBody>
      </p:sp>
      <p:sp>
        <p:nvSpPr>
          <p:cNvPr id="4" name="灯片编号占位符 3"/>
          <p:cNvSpPr>
            <a:spLocks noGrp="1"/>
          </p:cNvSpPr>
          <p:nvPr>
            <p:ph type="sldNum" sz="quarter" idx="10"/>
          </p:nvPr>
        </p:nvSpPr>
        <p:spPr/>
        <p:txBody>
          <a:bodyPr/>
          <a:lstStyle/>
          <a:p>
            <a:fld id="{B905A4B9-6ED1-48A5-9BB4-1B239FE4B08A}" type="slidenum">
              <a:rPr lang="zh-CN" altLang="en-US" smtClean="0"/>
              <a:t>93</a:t>
            </a:fld>
            <a:endParaRPr lang="zh-CN" altLang="en-US"/>
          </a:p>
        </p:txBody>
      </p:sp>
    </p:spTree>
    <p:extLst>
      <p:ext uri="{BB962C8B-B14F-4D97-AF65-F5344CB8AC3E}">
        <p14:creationId xmlns:p14="http://schemas.microsoft.com/office/powerpoint/2010/main" val="328052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05A4B9-6ED1-48A5-9BB4-1B239FE4B08A}" type="slidenum">
              <a:rPr lang="zh-CN" altLang="en-US" smtClean="0"/>
              <a:t>94</a:t>
            </a:fld>
            <a:endParaRPr lang="zh-CN" altLang="en-US"/>
          </a:p>
        </p:txBody>
      </p:sp>
    </p:spTree>
    <p:extLst>
      <p:ext uri="{BB962C8B-B14F-4D97-AF65-F5344CB8AC3E}">
        <p14:creationId xmlns:p14="http://schemas.microsoft.com/office/powerpoint/2010/main" val="3146113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05A4B9-6ED1-48A5-9BB4-1B239FE4B08A}" type="slidenum">
              <a:rPr lang="zh-CN" altLang="en-US" smtClean="0"/>
              <a:t>95</a:t>
            </a:fld>
            <a:endParaRPr lang="zh-CN" altLang="en-US"/>
          </a:p>
        </p:txBody>
      </p:sp>
    </p:spTree>
    <p:extLst>
      <p:ext uri="{BB962C8B-B14F-4D97-AF65-F5344CB8AC3E}">
        <p14:creationId xmlns:p14="http://schemas.microsoft.com/office/powerpoint/2010/main" val="1576572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b="1"/>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dirty="0"/>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A0AF4B8-13AE-4DBF-A151-E1D262CE3E43}" type="slidenum">
              <a:rPr lang="zh-CN" altLang="en-US" smtClean="0"/>
              <a:pPr/>
              <a:t>‹#›</a:t>
            </a:fld>
            <a:endParaRPr lang="en-US" altLang="zh-CN"/>
          </a:p>
        </p:txBody>
      </p:sp>
    </p:spTree>
    <p:extLst>
      <p:ext uri="{BB962C8B-B14F-4D97-AF65-F5344CB8AC3E}">
        <p14:creationId xmlns:p14="http://schemas.microsoft.com/office/powerpoint/2010/main" val="18251848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F8C4E79C-51A0-42AB-B0FA-F20AE9269D73}" type="slidenum">
              <a:rPr lang="zh-CN" altLang="en-US" smtClean="0"/>
              <a:pPr/>
              <a:t>‹#›</a:t>
            </a:fld>
            <a:endParaRPr lang="en-US" altLang="zh-CN"/>
          </a:p>
        </p:txBody>
      </p:sp>
    </p:spTree>
    <p:extLst>
      <p:ext uri="{BB962C8B-B14F-4D97-AF65-F5344CB8AC3E}">
        <p14:creationId xmlns:p14="http://schemas.microsoft.com/office/powerpoint/2010/main" val="15926286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5DF0C174-5AF8-4900-8886-DFF92613C109}" type="slidenum">
              <a:rPr lang="zh-CN" altLang="en-US" smtClean="0"/>
              <a:pPr/>
              <a:t>‹#›</a:t>
            </a:fld>
            <a:endParaRPr lang="en-US" altLang="zh-CN"/>
          </a:p>
        </p:txBody>
      </p:sp>
    </p:spTree>
    <p:extLst>
      <p:ext uri="{BB962C8B-B14F-4D97-AF65-F5344CB8AC3E}">
        <p14:creationId xmlns:p14="http://schemas.microsoft.com/office/powerpoint/2010/main" val="101905053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B0E7B11-2038-4E69-875F-01EF22DB6F6A}" type="slidenum">
              <a:rPr lang="zh-CN" altLang="en-US" smtClean="0"/>
              <a:pPr/>
              <a:t>‹#›</a:t>
            </a:fld>
            <a:endParaRPr lang="en-US" altLang="zh-CN"/>
          </a:p>
        </p:txBody>
      </p:sp>
    </p:spTree>
    <p:extLst>
      <p:ext uri="{BB962C8B-B14F-4D97-AF65-F5344CB8AC3E}">
        <p14:creationId xmlns:p14="http://schemas.microsoft.com/office/powerpoint/2010/main" val="415521241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981200"/>
            <a:ext cx="508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981200"/>
            <a:ext cx="508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248400"/>
            <a:ext cx="2540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8400"/>
            <a:ext cx="2540000" cy="457200"/>
          </a:xfrm>
        </p:spPr>
        <p:txBody>
          <a:bodyPr/>
          <a:lstStyle>
            <a:lvl1pPr>
              <a:defRPr/>
            </a:lvl1pPr>
          </a:lstStyle>
          <a:p>
            <a:fld id="{B9277C0B-182D-448E-9C31-2DDDC4088D82}" type="slidenum">
              <a:rPr lang="zh-CN" altLang="en-US"/>
              <a:pPr/>
              <a:t>‹#›</a:t>
            </a:fld>
            <a:endParaRPr lang="en-US" altLang="zh-CN"/>
          </a:p>
        </p:txBody>
      </p:sp>
    </p:spTree>
    <p:extLst>
      <p:ext uri="{BB962C8B-B14F-4D97-AF65-F5344CB8AC3E}">
        <p14:creationId xmlns:p14="http://schemas.microsoft.com/office/powerpoint/2010/main" val="3495253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450" b="1"/>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sz="2100"/>
            </a:lvl1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A1CAE17-D60D-48B3-8D5B-D7DAD4719A7F}" type="slidenum">
              <a:rPr lang="zh-CN" altLang="en-US" smtClean="0"/>
              <a:pPr/>
              <a:t>‹#›</a:t>
            </a:fld>
            <a:endParaRPr lang="en-US" altLang="zh-CN"/>
          </a:p>
        </p:txBody>
      </p:sp>
    </p:spTree>
    <p:extLst>
      <p:ext uri="{BB962C8B-B14F-4D97-AF65-F5344CB8AC3E}">
        <p14:creationId xmlns:p14="http://schemas.microsoft.com/office/powerpoint/2010/main" val="6820317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4500"/>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D385C80-A96E-4CAF-88CC-5772516B476F}" type="slidenum">
              <a:rPr lang="zh-CN" altLang="en-US" smtClean="0"/>
              <a:pPr/>
              <a:t>‹#›</a:t>
            </a:fld>
            <a:endParaRPr lang="en-US" altLang="zh-CN"/>
          </a:p>
        </p:txBody>
      </p:sp>
    </p:spTree>
    <p:extLst>
      <p:ext uri="{BB962C8B-B14F-4D97-AF65-F5344CB8AC3E}">
        <p14:creationId xmlns:p14="http://schemas.microsoft.com/office/powerpoint/2010/main" val="210278324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C6CAF937-580B-401B-A4B2-8FE06273C305}" type="slidenum">
              <a:rPr lang="zh-CN" altLang="en-US" smtClean="0"/>
              <a:pPr/>
              <a:t>‹#›</a:t>
            </a:fld>
            <a:endParaRPr lang="en-US" altLang="zh-CN"/>
          </a:p>
        </p:txBody>
      </p:sp>
    </p:spTree>
    <p:extLst>
      <p:ext uri="{BB962C8B-B14F-4D97-AF65-F5344CB8AC3E}">
        <p14:creationId xmlns:p14="http://schemas.microsoft.com/office/powerpoint/2010/main" val="18801319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C2F9C856-8359-4DE6-B7CD-11A989804256}" type="slidenum">
              <a:rPr lang="zh-CN" altLang="en-US" smtClean="0"/>
              <a:pPr/>
              <a:t>‹#›</a:t>
            </a:fld>
            <a:endParaRPr lang="en-US" altLang="zh-CN"/>
          </a:p>
        </p:txBody>
      </p:sp>
    </p:spTree>
    <p:extLst>
      <p:ext uri="{BB962C8B-B14F-4D97-AF65-F5344CB8AC3E}">
        <p14:creationId xmlns:p14="http://schemas.microsoft.com/office/powerpoint/2010/main" val="133590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636A5D05-895F-483F-90C1-2218E446ED67}" type="slidenum">
              <a:rPr lang="zh-CN" altLang="en-US" smtClean="0"/>
              <a:pPr/>
              <a:t>‹#›</a:t>
            </a:fld>
            <a:endParaRPr lang="en-US" altLang="zh-CN"/>
          </a:p>
        </p:txBody>
      </p:sp>
    </p:spTree>
    <p:extLst>
      <p:ext uri="{BB962C8B-B14F-4D97-AF65-F5344CB8AC3E}">
        <p14:creationId xmlns:p14="http://schemas.microsoft.com/office/powerpoint/2010/main" val="26484734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CF8EC924-2443-4504-AC19-006E00209AFF}" type="slidenum">
              <a:rPr lang="zh-CN" altLang="en-US" smtClean="0"/>
              <a:pPr/>
              <a:t>‹#›</a:t>
            </a:fld>
            <a:endParaRPr lang="en-US" altLang="zh-CN"/>
          </a:p>
        </p:txBody>
      </p:sp>
    </p:spTree>
    <p:extLst>
      <p:ext uri="{BB962C8B-B14F-4D97-AF65-F5344CB8AC3E}">
        <p14:creationId xmlns:p14="http://schemas.microsoft.com/office/powerpoint/2010/main" val="1491846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D88F930F-0868-41CB-8625-81D14F2FE082}" type="slidenum">
              <a:rPr lang="zh-CN" altLang="en-US" smtClean="0"/>
              <a:pPr/>
              <a:t>‹#›</a:t>
            </a:fld>
            <a:endParaRPr lang="en-US" altLang="zh-CN"/>
          </a:p>
        </p:txBody>
      </p:sp>
    </p:spTree>
    <p:extLst>
      <p:ext uri="{BB962C8B-B14F-4D97-AF65-F5344CB8AC3E}">
        <p14:creationId xmlns:p14="http://schemas.microsoft.com/office/powerpoint/2010/main" val="36230015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DFC5A8B0-D72B-44F3-AF7F-561D55B6078D}" type="slidenum">
              <a:rPr lang="zh-CN" altLang="en-US" smtClean="0"/>
              <a:pPr/>
              <a:t>‹#›</a:t>
            </a:fld>
            <a:endParaRPr lang="en-US" altLang="zh-CN"/>
          </a:p>
        </p:txBody>
      </p:sp>
    </p:spTree>
    <p:extLst>
      <p:ext uri="{BB962C8B-B14F-4D97-AF65-F5344CB8AC3E}">
        <p14:creationId xmlns:p14="http://schemas.microsoft.com/office/powerpoint/2010/main" val="8746895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CAF937-580B-401B-A4B2-8FE06273C305}" type="slidenum">
              <a:rPr lang="zh-CN" altLang="en-US" smtClean="0"/>
              <a:pPr/>
              <a:t>‹#›</a:t>
            </a:fld>
            <a:endParaRPr lang="en-US" altLang="zh-CN"/>
          </a:p>
        </p:txBody>
      </p:sp>
      <p:pic>
        <p:nvPicPr>
          <p:cNvPr id="9" name="图片 8"/>
          <p:cNvPicPr>
            <a:picLocks noChangeAspect="1"/>
          </p:cNvPicPr>
          <p:nvPr/>
        </p:nvPicPr>
        <p:blipFill>
          <a:blip r:embed="rId15"/>
          <a:stretch>
            <a:fillRect/>
          </a:stretch>
        </p:blipFill>
        <p:spPr>
          <a:xfrm>
            <a:off x="10461867" y="3744"/>
            <a:ext cx="1719743" cy="1702458"/>
          </a:xfrm>
          <a:prstGeom prst="rect">
            <a:avLst/>
          </a:prstGeom>
        </p:spPr>
      </p:pic>
    </p:spTree>
    <p:extLst>
      <p:ext uri="{BB962C8B-B14F-4D97-AF65-F5344CB8AC3E}">
        <p14:creationId xmlns:p14="http://schemas.microsoft.com/office/powerpoint/2010/main" val="122141456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等线" panose="02010600030101010101" pitchFamily="2" charset="-122"/>
          <a:ea typeface="等线" panose="02010600030101010101" pitchFamily="2"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image" Target="../media/image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oleObject" Target="../embeddings/oleObject4.bin"/></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667000" y="838200"/>
            <a:ext cx="7239000" cy="1600200"/>
          </a:xfrm>
        </p:spPr>
        <p:txBody>
          <a:bodyPr anchor="ctr"/>
          <a:lstStyle/>
          <a:p>
            <a:r>
              <a:rPr lang="zh-CN" altLang="en-US" sz="4400" dirty="0">
                <a:latin typeface="等线" panose="02010600030101010101" pitchFamily="2" charset="-122"/>
                <a:ea typeface="等线" panose="02010600030101010101" pitchFamily="2" charset="-122"/>
              </a:rPr>
              <a:t>第七章  数据库设计</a:t>
            </a:r>
          </a:p>
        </p:txBody>
      </p:sp>
      <p:sp>
        <p:nvSpPr>
          <p:cNvPr id="5123" name="Text Box 3"/>
          <p:cNvSpPr txBox="1">
            <a:spLocks noChangeArrowheads="1"/>
          </p:cNvSpPr>
          <p:nvPr/>
        </p:nvSpPr>
        <p:spPr bwMode="auto">
          <a:xfrm>
            <a:off x="1905000" y="35814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endParaRPr lang="en-US" altLang="zh-CN" sz="2400" i="1">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8" name="Rectangle 4"/>
          <p:cNvSpPr>
            <a:spLocks noChangeArrowheads="1"/>
          </p:cNvSpPr>
          <p:nvPr/>
        </p:nvSpPr>
        <p:spPr bwMode="auto">
          <a:xfrm>
            <a:off x="762000" y="685800"/>
            <a:ext cx="97536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20000"/>
              </a:spcBef>
              <a:buFont typeface="Wingdings" panose="05000000000000000000" pitchFamily="2" charset="2"/>
              <a:buChar char="§"/>
            </a:pPr>
            <a:r>
              <a:rPr lang="zh-CN" altLang="en-US" sz="3200" dirty="0">
                <a:latin typeface="等线" panose="02010600030101010101" pitchFamily="2" charset="-122"/>
                <a:ea typeface="等线" panose="02010600030101010101" pitchFamily="2" charset="-122"/>
              </a:rPr>
              <a:t>基于视图的数据库设计方法</a:t>
            </a:r>
            <a:r>
              <a:rPr lang="en-US" altLang="zh-CN" sz="3200" dirty="0">
                <a:latin typeface="等线" panose="02010600030101010101" pitchFamily="2" charset="-122"/>
                <a:ea typeface="等线" panose="02010600030101010101" pitchFamily="2" charset="-122"/>
              </a:rPr>
              <a:t>:</a:t>
            </a:r>
            <a:r>
              <a:rPr lang="zh-CN" altLang="en-US" sz="3200" dirty="0">
                <a:latin typeface="等线" panose="02010600030101010101" pitchFamily="2" charset="-122"/>
                <a:ea typeface="等线" panose="02010600030101010101" pitchFamily="2" charset="-122"/>
              </a:rPr>
              <a:t>此方法先从分析各个应用的数据着手，其基本思想是为每个应用建立自己的视图，然后再把这些视图汇总起来合并成整个数据库的概念模式。</a:t>
            </a:r>
          </a:p>
          <a:p>
            <a:pPr algn="just">
              <a:spcBef>
                <a:spcPct val="20000"/>
              </a:spcBef>
              <a:buFont typeface="Wingdings" panose="05000000000000000000" pitchFamily="2" charset="2"/>
              <a:buChar char="§"/>
            </a:pPr>
            <a:r>
              <a:rPr lang="zh-CN" altLang="en-US" sz="2800" dirty="0">
                <a:ea typeface="等线" panose="02010600030101010101" pitchFamily="2" charset="-122"/>
              </a:rPr>
              <a:t>除了以上三种方法外，规范化设计方法还有实体分析法、属性分析法和基于抽象语义的设计方法等。</a:t>
            </a:r>
          </a:p>
          <a:p>
            <a:pPr algn="just">
              <a:spcBef>
                <a:spcPct val="20000"/>
              </a:spcBef>
              <a:buFont typeface="Wingdings" panose="05000000000000000000" pitchFamily="2" charset="2"/>
              <a:buChar char="§"/>
            </a:pPr>
            <a:r>
              <a:rPr lang="zh-CN" altLang="en-US" sz="2800" dirty="0">
                <a:ea typeface="等线" panose="02010600030101010101" pitchFamily="2" charset="-122"/>
              </a:rPr>
              <a:t>规范设计法从本质上来说仍然是手工设计方法，其基本思想是过程迭代和逐步求精。</a:t>
            </a:r>
          </a:p>
          <a:p>
            <a:pPr algn="just">
              <a:spcBef>
                <a:spcPct val="20000"/>
              </a:spcBef>
              <a:buFont typeface="Wingdings" panose="05000000000000000000" pitchFamily="2" charset="2"/>
              <a:buChar char="§"/>
            </a:pPr>
            <a:endParaRPr lang="zh-CN" altLang="en-US" sz="2800" dirty="0">
              <a:ea typeface="等线"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altLang="zh-CN" dirty="0"/>
              <a:t>7.4.5  </a:t>
            </a:r>
            <a:r>
              <a:rPr lang="zh-CN" altLang="en-US" dirty="0"/>
              <a:t>设计用户子模式</a:t>
            </a:r>
          </a:p>
        </p:txBody>
      </p:sp>
      <p:sp>
        <p:nvSpPr>
          <p:cNvPr id="346115" name="Rectangle 3"/>
          <p:cNvSpPr>
            <a:spLocks noGrp="1" noChangeArrowheads="1"/>
          </p:cNvSpPr>
          <p:nvPr>
            <p:ph idx="1"/>
          </p:nvPr>
        </p:nvSpPr>
        <p:spPr/>
        <p:txBody>
          <a:bodyPr/>
          <a:lstStyle/>
          <a:p>
            <a:r>
              <a:rPr lang="zh-CN" altLang="en-US" sz="2800" dirty="0"/>
              <a:t>定义数据库模式主要是从系统的时间效率、空间效率、易维护等角度出发。</a:t>
            </a:r>
          </a:p>
          <a:p>
            <a:endParaRPr lang="zh-CN" altLang="en-US" sz="2800" dirty="0"/>
          </a:p>
          <a:p>
            <a:r>
              <a:rPr lang="zh-CN" altLang="en-US" sz="2800" dirty="0"/>
              <a:t>定义用户外模式时应该更注重考虑用户的习惯与方便。包括三个方面：</a:t>
            </a:r>
          </a:p>
          <a:p>
            <a:pPr>
              <a:buFont typeface="Wingdings" panose="05000000000000000000" pitchFamily="2" charset="2"/>
              <a:buNone/>
            </a:pPr>
            <a:r>
              <a:rPr lang="zh-CN" altLang="en-US" sz="2800" dirty="0"/>
              <a:t>  </a:t>
            </a:r>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a:xfrm>
            <a:off x="990600" y="514211"/>
            <a:ext cx="7772400" cy="838200"/>
          </a:xfrm>
        </p:spPr>
        <p:txBody>
          <a:bodyPr/>
          <a:lstStyle/>
          <a:p>
            <a:r>
              <a:rPr lang="zh-CN" altLang="en-US"/>
              <a:t>设计用户子模式（续）</a:t>
            </a:r>
          </a:p>
        </p:txBody>
      </p:sp>
      <p:sp>
        <p:nvSpPr>
          <p:cNvPr id="347139" name="Rectangle 3"/>
          <p:cNvSpPr>
            <a:spLocks noGrp="1" noChangeArrowheads="1"/>
          </p:cNvSpPr>
          <p:nvPr>
            <p:ph idx="1"/>
          </p:nvPr>
        </p:nvSpPr>
        <p:spPr>
          <a:xfrm>
            <a:off x="1022195" y="1357987"/>
            <a:ext cx="8915400" cy="4114800"/>
          </a:xfrm>
        </p:spPr>
        <p:txBody>
          <a:bodyPr/>
          <a:lstStyle/>
          <a:p>
            <a:pPr>
              <a:buFont typeface="Wingdings" panose="05000000000000000000" pitchFamily="2" charset="2"/>
              <a:buNone/>
            </a:pPr>
            <a:r>
              <a:rPr lang="en-US" altLang="zh-CN" sz="2400" dirty="0"/>
              <a:t>(1) </a:t>
            </a:r>
            <a:r>
              <a:rPr lang="zh-CN" altLang="en-US" sz="2400" dirty="0"/>
              <a:t>使用更符合用户习惯的别名</a:t>
            </a:r>
          </a:p>
          <a:p>
            <a:pPr lvl="1"/>
            <a:r>
              <a:rPr lang="zh-CN" altLang="en-US" sz="2400" dirty="0"/>
              <a:t>合并各分</a:t>
            </a:r>
            <a:r>
              <a:rPr lang="en-US" altLang="zh-CN" sz="2400" dirty="0"/>
              <a:t>E-R</a:t>
            </a:r>
            <a:r>
              <a:rPr lang="zh-CN" altLang="en-US" sz="2400" dirty="0"/>
              <a:t>图曾做了消除命名冲突的工作，以使数据库系统中同一关系和属性具有唯一的名字。这在设计数据库整体结构时是非常必要的。</a:t>
            </a:r>
          </a:p>
          <a:p>
            <a:pPr lvl="1"/>
            <a:r>
              <a:rPr lang="zh-CN" altLang="en-US" sz="2400" dirty="0"/>
              <a:t>但对于某些局部应用，由于改用了不符合用户习惯的属性名，可能会使他们感到不方便，因此在设计用户的子模式时可以重新定义某些属性名，使其与用户习惯一致。</a:t>
            </a:r>
          </a:p>
          <a:p>
            <a:pPr lvl="1"/>
            <a:endParaRPr lang="zh-CN" altLang="en-US" dirty="0"/>
          </a:p>
        </p:txBody>
      </p:sp>
      <p:sp>
        <p:nvSpPr>
          <p:cNvPr id="347140" name="Text Box 4"/>
          <p:cNvSpPr txBox="1">
            <a:spLocks noChangeArrowheads="1"/>
          </p:cNvSpPr>
          <p:nvPr/>
        </p:nvSpPr>
        <p:spPr bwMode="auto">
          <a:xfrm>
            <a:off x="1416205" y="4114800"/>
            <a:ext cx="85344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buClr>
                <a:schemeClr val="accent2"/>
              </a:buClr>
            </a:pPr>
            <a:r>
              <a:rPr lang="zh-CN" altLang="en-US" sz="2400" dirty="0"/>
              <a:t>例：负责学籍管理的用户习惯于称教师模式的职工号为教师编号。因此可以定义视图，在视图中职工号重定义为教师编号。</a:t>
            </a:r>
          </a:p>
          <a:p>
            <a:pPr>
              <a:spcBef>
                <a:spcPct val="50000"/>
              </a:spcBef>
              <a:buClrTx/>
              <a:buFontTx/>
              <a:buNone/>
            </a:pPr>
            <a:endParaRPr lang="zh-CN" altLang="en-US" sz="24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838200" y="609600"/>
            <a:ext cx="7772400" cy="838200"/>
          </a:xfrm>
        </p:spPr>
        <p:txBody>
          <a:bodyPr/>
          <a:lstStyle/>
          <a:p>
            <a:r>
              <a:rPr lang="zh-CN" altLang="en-US" dirty="0"/>
              <a:t>设计用户子模式（续）</a:t>
            </a:r>
          </a:p>
        </p:txBody>
      </p:sp>
      <p:sp>
        <p:nvSpPr>
          <p:cNvPr id="348163" name="Rectangle 3"/>
          <p:cNvSpPr>
            <a:spLocks noGrp="1" noChangeArrowheads="1"/>
          </p:cNvSpPr>
          <p:nvPr>
            <p:ph idx="1"/>
          </p:nvPr>
        </p:nvSpPr>
        <p:spPr>
          <a:xfrm>
            <a:off x="990600" y="1676400"/>
            <a:ext cx="8382000" cy="4114800"/>
          </a:xfrm>
        </p:spPr>
        <p:txBody>
          <a:bodyPr/>
          <a:lstStyle/>
          <a:p>
            <a:pPr>
              <a:lnSpc>
                <a:spcPct val="120000"/>
              </a:lnSpc>
              <a:buFont typeface="Wingdings" panose="05000000000000000000" pitchFamily="2" charset="2"/>
              <a:buNone/>
            </a:pPr>
            <a:r>
              <a:rPr lang="zh-CN" altLang="en-US" dirty="0"/>
              <a:t> </a:t>
            </a:r>
            <a:r>
              <a:rPr lang="en-US" altLang="zh-CN" sz="2800" dirty="0"/>
              <a:t>(2) </a:t>
            </a:r>
            <a:r>
              <a:rPr lang="zh-CN" altLang="en-US" sz="2800" dirty="0"/>
              <a:t>针对不同级别的用户定义不同的外模式，以满足系统对安全性的要求。</a:t>
            </a:r>
          </a:p>
          <a:p>
            <a:pPr>
              <a:lnSpc>
                <a:spcPct val="90000"/>
              </a:lnSpc>
            </a:pPr>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838200" y="457200"/>
            <a:ext cx="7772400" cy="838200"/>
          </a:xfrm>
        </p:spPr>
        <p:txBody>
          <a:bodyPr/>
          <a:lstStyle/>
          <a:p>
            <a:r>
              <a:rPr lang="zh-CN" altLang="en-US" dirty="0"/>
              <a:t>设计用户子模式（续）</a:t>
            </a:r>
          </a:p>
        </p:txBody>
      </p:sp>
      <p:sp>
        <p:nvSpPr>
          <p:cNvPr id="349187" name="Rectangle 3"/>
          <p:cNvSpPr>
            <a:spLocks noGrp="1" noChangeArrowheads="1"/>
          </p:cNvSpPr>
          <p:nvPr>
            <p:ph idx="1"/>
          </p:nvPr>
        </p:nvSpPr>
        <p:spPr>
          <a:xfrm>
            <a:off x="1066800" y="1524000"/>
            <a:ext cx="9753600" cy="5029200"/>
          </a:xfrm>
        </p:spPr>
        <p:txBody>
          <a:bodyPr/>
          <a:lstStyle/>
          <a:p>
            <a:pPr>
              <a:lnSpc>
                <a:spcPct val="120000"/>
              </a:lnSpc>
              <a:buFont typeface="Wingdings" panose="05000000000000000000" pitchFamily="2" charset="2"/>
              <a:buNone/>
            </a:pPr>
            <a:r>
              <a:rPr lang="zh-CN" altLang="en-US" sz="2800" dirty="0"/>
              <a:t>例：</a:t>
            </a:r>
          </a:p>
          <a:p>
            <a:pPr>
              <a:lnSpc>
                <a:spcPct val="110000"/>
              </a:lnSpc>
              <a:buFont typeface="Wingdings" panose="05000000000000000000" pitchFamily="2" charset="2"/>
              <a:buNone/>
            </a:pPr>
            <a:r>
              <a:rPr lang="zh-CN" altLang="en-US" sz="2800" dirty="0"/>
              <a:t>	教师关系模式中包括职工号、姓名、性别、出生日期、婚姻状况、学历、学位、政治面貌、职称、职务、工资、工龄、教学效果等</a:t>
            </a:r>
            <a:r>
              <a:rPr lang="en-US" altLang="zh-CN" sz="2800" dirty="0"/>
              <a:t>13</a:t>
            </a:r>
            <a:r>
              <a:rPr lang="zh-CN" altLang="en-US" sz="2800" dirty="0"/>
              <a:t>个属性。</a:t>
            </a:r>
          </a:p>
          <a:p>
            <a:pPr lvl="1">
              <a:buFont typeface="Wingdings" panose="05000000000000000000" pitchFamily="2" charset="2"/>
              <a:buNone/>
            </a:pPr>
            <a:r>
              <a:rPr lang="zh-CN" altLang="en-US" sz="2400" dirty="0">
                <a:solidFill>
                  <a:srgbClr val="2355F3"/>
                </a:solidFill>
              </a:rPr>
              <a:t>   学籍管理应用</a:t>
            </a:r>
            <a:r>
              <a:rPr lang="zh-CN" altLang="en-US" sz="2400" dirty="0"/>
              <a:t>只能查询教师的职工号、姓名、性别、职称数据；</a:t>
            </a:r>
          </a:p>
          <a:p>
            <a:pPr lvl="1">
              <a:buFont typeface="Wingdings" panose="05000000000000000000" pitchFamily="2" charset="2"/>
              <a:buNone/>
            </a:pPr>
            <a:r>
              <a:rPr lang="zh-CN" altLang="en-US" sz="2400" dirty="0"/>
              <a:t>   </a:t>
            </a:r>
            <a:r>
              <a:rPr lang="zh-CN" altLang="en-US" sz="2400" dirty="0">
                <a:solidFill>
                  <a:srgbClr val="2355F3"/>
                </a:solidFill>
              </a:rPr>
              <a:t>课程管理应用</a:t>
            </a:r>
            <a:r>
              <a:rPr lang="zh-CN" altLang="en-US" sz="2400" dirty="0"/>
              <a:t>只能查询教师的职工号、姓名、性别、学历、学位、职称、教学效果数据；</a:t>
            </a:r>
          </a:p>
          <a:p>
            <a:pPr lvl="1">
              <a:buFont typeface="Wingdings" panose="05000000000000000000" pitchFamily="2" charset="2"/>
              <a:buNone/>
            </a:pPr>
            <a:r>
              <a:rPr lang="zh-CN" altLang="en-US" sz="2400" dirty="0"/>
              <a:t>   </a:t>
            </a:r>
            <a:r>
              <a:rPr lang="zh-CN" altLang="en-US" sz="2400" dirty="0">
                <a:solidFill>
                  <a:srgbClr val="2355F3"/>
                </a:solidFill>
              </a:rPr>
              <a:t>教师管理应用</a:t>
            </a:r>
            <a:r>
              <a:rPr lang="zh-CN" altLang="en-US" sz="2400" dirty="0"/>
              <a:t>则可以查询教师的全部数据。</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990600" y="685800"/>
            <a:ext cx="7772400" cy="762000"/>
          </a:xfrm>
        </p:spPr>
        <p:txBody>
          <a:bodyPr/>
          <a:lstStyle/>
          <a:p>
            <a:r>
              <a:rPr lang="zh-CN" altLang="en-US" dirty="0"/>
              <a:t>设计用户子模式（续）</a:t>
            </a:r>
          </a:p>
        </p:txBody>
      </p:sp>
      <p:sp>
        <p:nvSpPr>
          <p:cNvPr id="350211" name="Rectangle 3"/>
          <p:cNvSpPr>
            <a:spLocks noGrp="1" noChangeArrowheads="1"/>
          </p:cNvSpPr>
          <p:nvPr>
            <p:ph idx="1"/>
          </p:nvPr>
        </p:nvSpPr>
        <p:spPr>
          <a:xfrm>
            <a:off x="1219200" y="1600200"/>
            <a:ext cx="9829800" cy="5029200"/>
          </a:xfrm>
        </p:spPr>
        <p:txBody>
          <a:bodyPr/>
          <a:lstStyle/>
          <a:p>
            <a:pPr>
              <a:lnSpc>
                <a:spcPct val="90000"/>
              </a:lnSpc>
              <a:buFont typeface="Wingdings" panose="05000000000000000000" pitchFamily="2" charset="2"/>
              <a:buNone/>
            </a:pPr>
            <a:r>
              <a:rPr lang="zh-CN" altLang="en-US" sz="2800" dirty="0"/>
              <a:t>定义两个外模式：</a:t>
            </a:r>
          </a:p>
          <a:p>
            <a:pPr lvl="1">
              <a:lnSpc>
                <a:spcPct val="90000"/>
              </a:lnSpc>
              <a:buFont typeface="Wingdings" panose="05000000000000000000" pitchFamily="2" charset="2"/>
              <a:buNone/>
            </a:pPr>
            <a:r>
              <a:rPr lang="zh-CN" altLang="en-US" sz="2400" dirty="0"/>
              <a:t>教师</a:t>
            </a:r>
            <a:r>
              <a:rPr lang="en-US" altLang="zh-CN" sz="2400" dirty="0"/>
              <a:t>_</a:t>
            </a:r>
            <a:r>
              <a:rPr lang="zh-CN" altLang="en-US" sz="2400" dirty="0"/>
              <a:t>学籍管理</a:t>
            </a:r>
            <a:r>
              <a:rPr lang="en-US" altLang="zh-CN" sz="2400" dirty="0"/>
              <a:t>(</a:t>
            </a:r>
            <a:r>
              <a:rPr lang="zh-CN" altLang="en-US" sz="2400" dirty="0"/>
              <a:t>职工号，姓名，性别，职称</a:t>
            </a:r>
            <a:r>
              <a:rPr lang="en-US" altLang="zh-CN" sz="2400" dirty="0"/>
              <a:t>)</a:t>
            </a:r>
          </a:p>
          <a:p>
            <a:pPr lvl="1">
              <a:lnSpc>
                <a:spcPct val="90000"/>
              </a:lnSpc>
              <a:buFont typeface="Wingdings" panose="05000000000000000000" pitchFamily="2" charset="2"/>
              <a:buNone/>
            </a:pPr>
            <a:r>
              <a:rPr lang="zh-CN" altLang="en-US" sz="2400" dirty="0"/>
              <a:t>教师</a:t>
            </a:r>
            <a:r>
              <a:rPr lang="en-US" altLang="zh-CN" sz="2400" dirty="0"/>
              <a:t>_</a:t>
            </a:r>
            <a:r>
              <a:rPr lang="zh-CN" altLang="en-US" sz="2400" dirty="0"/>
              <a:t>课程管理</a:t>
            </a:r>
            <a:r>
              <a:rPr lang="en-US" altLang="zh-CN" sz="2400" dirty="0"/>
              <a:t>(</a:t>
            </a:r>
            <a:r>
              <a:rPr lang="zh-CN" altLang="en-US" sz="2400" dirty="0"/>
              <a:t>工号，姓名，性别，学历，</a:t>
            </a:r>
          </a:p>
          <a:p>
            <a:pPr lvl="1">
              <a:lnSpc>
                <a:spcPct val="90000"/>
              </a:lnSpc>
              <a:buFont typeface="Wingdings" panose="05000000000000000000" pitchFamily="2" charset="2"/>
              <a:buNone/>
            </a:pPr>
            <a:r>
              <a:rPr lang="zh-CN" altLang="en-US" sz="2400" dirty="0"/>
              <a:t>                           学位，职称，教学效果</a:t>
            </a:r>
            <a:r>
              <a:rPr lang="en-US" altLang="zh-CN" sz="2400" dirty="0"/>
              <a:t>)</a:t>
            </a:r>
          </a:p>
          <a:p>
            <a:pPr>
              <a:lnSpc>
                <a:spcPct val="90000"/>
              </a:lnSpc>
              <a:spcBef>
                <a:spcPct val="50000"/>
              </a:spcBef>
              <a:buFont typeface="Wingdings" panose="05000000000000000000" pitchFamily="2" charset="2"/>
              <a:buNone/>
            </a:pPr>
            <a:r>
              <a:rPr lang="zh-CN" altLang="en-US" sz="2800" dirty="0"/>
              <a:t>授权学籍管理应用只能访问教师</a:t>
            </a:r>
            <a:r>
              <a:rPr lang="en-US" altLang="zh-CN" sz="2800" dirty="0"/>
              <a:t>_</a:t>
            </a:r>
            <a:r>
              <a:rPr lang="zh-CN" altLang="en-US" sz="2800" dirty="0"/>
              <a:t>学籍管理视图</a:t>
            </a:r>
          </a:p>
          <a:p>
            <a:pPr>
              <a:lnSpc>
                <a:spcPct val="90000"/>
              </a:lnSpc>
              <a:buFont typeface="Wingdings" panose="05000000000000000000" pitchFamily="2" charset="2"/>
              <a:buNone/>
            </a:pPr>
            <a:r>
              <a:rPr lang="zh-CN" altLang="en-US" sz="2800" dirty="0"/>
              <a:t>授权课程管理应用只能访问教师</a:t>
            </a:r>
            <a:r>
              <a:rPr lang="en-US" altLang="zh-CN" sz="2800" dirty="0"/>
              <a:t>_</a:t>
            </a:r>
            <a:r>
              <a:rPr lang="zh-CN" altLang="en-US" sz="2800" dirty="0"/>
              <a:t>课程管理视图</a:t>
            </a:r>
          </a:p>
          <a:p>
            <a:pPr>
              <a:lnSpc>
                <a:spcPct val="90000"/>
              </a:lnSpc>
              <a:buFont typeface="Wingdings" panose="05000000000000000000" pitchFamily="2" charset="2"/>
              <a:buNone/>
            </a:pPr>
            <a:r>
              <a:rPr lang="zh-CN" altLang="en-US" sz="2800" dirty="0"/>
              <a:t>授权教师管理应用能访问整个教师表</a:t>
            </a:r>
          </a:p>
          <a:p>
            <a:pPr>
              <a:lnSpc>
                <a:spcPct val="90000"/>
              </a:lnSpc>
              <a:spcBef>
                <a:spcPct val="40000"/>
              </a:spcBef>
              <a:buFont typeface="Wingdings" panose="05000000000000000000" pitchFamily="2" charset="2"/>
              <a:buNone/>
            </a:pPr>
            <a:r>
              <a:rPr lang="zh-CN" altLang="en-US" sz="2800" dirty="0"/>
              <a:t>这样就可以防止用户非法访问本来不允许他们查询的数据，保证了系统的安全性。</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762000" y="609600"/>
            <a:ext cx="7772400" cy="685800"/>
          </a:xfrm>
        </p:spPr>
        <p:txBody>
          <a:bodyPr/>
          <a:lstStyle/>
          <a:p>
            <a:r>
              <a:rPr lang="zh-CN" altLang="en-US" dirty="0"/>
              <a:t>设计用户子模式（续）</a:t>
            </a:r>
          </a:p>
        </p:txBody>
      </p:sp>
      <p:sp>
        <p:nvSpPr>
          <p:cNvPr id="351235" name="Rectangle 3"/>
          <p:cNvSpPr>
            <a:spLocks noGrp="1" noChangeArrowheads="1"/>
          </p:cNvSpPr>
          <p:nvPr>
            <p:ph idx="1"/>
          </p:nvPr>
        </p:nvSpPr>
        <p:spPr>
          <a:xfrm>
            <a:off x="762000" y="1676400"/>
            <a:ext cx="8763000" cy="4114800"/>
          </a:xfrm>
        </p:spPr>
        <p:txBody>
          <a:bodyPr/>
          <a:lstStyle/>
          <a:p>
            <a:pPr lvl="1">
              <a:lnSpc>
                <a:spcPct val="130000"/>
              </a:lnSpc>
              <a:buFont typeface="Wingdings" panose="05000000000000000000" pitchFamily="2" charset="2"/>
              <a:buNone/>
            </a:pPr>
            <a:r>
              <a:rPr lang="en-US" altLang="zh-CN" sz="2800" dirty="0"/>
              <a:t>(3) </a:t>
            </a:r>
            <a:r>
              <a:rPr lang="zh-CN" altLang="en-US" sz="2800" dirty="0"/>
              <a:t>简化用户对系统的使用</a:t>
            </a:r>
          </a:p>
          <a:p>
            <a:pPr lvl="1">
              <a:lnSpc>
                <a:spcPct val="130000"/>
              </a:lnSpc>
            </a:pPr>
            <a:r>
              <a:rPr lang="zh-CN" altLang="en-US" sz="2400" dirty="0"/>
              <a:t>如果某些局部应用中经常要使用某些很复杂的查询，为了方便用户，可以将这些复杂查询定义为视图。</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Text Box 1026"/>
          <p:cNvSpPr txBox="1">
            <a:spLocks noChangeArrowheads="1"/>
          </p:cNvSpPr>
          <p:nvPr/>
        </p:nvSpPr>
        <p:spPr bwMode="auto">
          <a:xfrm>
            <a:off x="1676400" y="990600"/>
            <a:ext cx="73152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buClrTx/>
              <a:buFontTx/>
              <a:buNone/>
            </a:pPr>
            <a:r>
              <a:rPr lang="en-US" altLang="zh-CN" sz="3600">
                <a:latin typeface="Arial" panose="020B0604020202020204" pitchFamily="34" charset="0"/>
                <a:ea typeface="楷体_GB2312" pitchFamily="49" charset="-122"/>
              </a:rPr>
              <a:t>7.1</a:t>
            </a:r>
            <a:r>
              <a:rPr lang="en-US" altLang="zh-CN" sz="3600">
                <a:latin typeface="楷体_GB2312" pitchFamily="49" charset="-122"/>
                <a:ea typeface="楷体_GB2312" pitchFamily="49" charset="-122"/>
              </a:rPr>
              <a:t> </a:t>
            </a:r>
            <a:r>
              <a:rPr lang="zh-CN" altLang="en-US" sz="3600">
                <a:latin typeface="楷体_GB2312" pitchFamily="49" charset="-122"/>
                <a:ea typeface="楷体_GB2312" pitchFamily="49" charset="-122"/>
              </a:rPr>
              <a:t>数据库设计概述</a:t>
            </a:r>
          </a:p>
          <a:p>
            <a:pPr>
              <a:spcBef>
                <a:spcPct val="0"/>
              </a:spcBef>
              <a:buClrTx/>
              <a:buFontTx/>
              <a:buNone/>
            </a:pPr>
            <a:r>
              <a:rPr lang="en-US" altLang="zh-CN" sz="3600">
                <a:latin typeface="Arial" panose="020B0604020202020204" pitchFamily="34" charset="0"/>
                <a:ea typeface="楷体_GB2312" pitchFamily="49" charset="-122"/>
              </a:rPr>
              <a:t>7.2</a:t>
            </a:r>
            <a:r>
              <a:rPr lang="en-US" altLang="zh-CN" sz="3600">
                <a:latin typeface="楷体_GB2312" pitchFamily="49" charset="-122"/>
                <a:ea typeface="楷体_GB2312" pitchFamily="49" charset="-122"/>
              </a:rPr>
              <a:t> </a:t>
            </a:r>
            <a:r>
              <a:rPr lang="zh-CN" altLang="en-US" sz="3600">
                <a:latin typeface="楷体_GB2312" pitchFamily="49" charset="-122"/>
                <a:ea typeface="楷体_GB2312" pitchFamily="49" charset="-122"/>
              </a:rPr>
              <a:t>需求分析</a:t>
            </a:r>
          </a:p>
          <a:p>
            <a:pPr>
              <a:spcBef>
                <a:spcPct val="0"/>
              </a:spcBef>
              <a:buClrTx/>
              <a:buFontTx/>
              <a:buNone/>
            </a:pPr>
            <a:r>
              <a:rPr lang="en-US" altLang="zh-CN" sz="3600">
                <a:latin typeface="Arial" panose="020B0604020202020204" pitchFamily="34" charset="0"/>
                <a:ea typeface="楷体_GB2312" pitchFamily="49" charset="-122"/>
              </a:rPr>
              <a:t>7.3</a:t>
            </a:r>
            <a:r>
              <a:rPr lang="en-US" altLang="zh-CN" sz="3600">
                <a:latin typeface="楷体_GB2312" pitchFamily="49" charset="-122"/>
                <a:ea typeface="楷体_GB2312" pitchFamily="49" charset="-122"/>
              </a:rPr>
              <a:t> </a:t>
            </a:r>
            <a:r>
              <a:rPr lang="zh-CN" altLang="en-US" sz="3600">
                <a:latin typeface="楷体_GB2312" pitchFamily="49" charset="-122"/>
                <a:ea typeface="楷体_GB2312" pitchFamily="49" charset="-122"/>
              </a:rPr>
              <a:t>概念结构设计</a:t>
            </a:r>
          </a:p>
          <a:p>
            <a:pPr>
              <a:spcBef>
                <a:spcPct val="0"/>
              </a:spcBef>
              <a:buClrTx/>
              <a:buFontTx/>
              <a:buNone/>
            </a:pPr>
            <a:r>
              <a:rPr lang="en-US" altLang="zh-CN" sz="3600">
                <a:latin typeface="Arial" panose="020B0604020202020204" pitchFamily="34" charset="0"/>
                <a:ea typeface="楷体_GB2312" pitchFamily="49" charset="-122"/>
              </a:rPr>
              <a:t>7.4</a:t>
            </a:r>
            <a:r>
              <a:rPr lang="en-US" altLang="zh-CN" sz="3600">
                <a:latin typeface="楷体_GB2312" pitchFamily="49" charset="-122"/>
                <a:ea typeface="楷体_GB2312" pitchFamily="49" charset="-122"/>
              </a:rPr>
              <a:t> </a:t>
            </a:r>
            <a:r>
              <a:rPr lang="zh-CN" altLang="en-US" sz="3600">
                <a:latin typeface="楷体_GB2312" pitchFamily="49" charset="-122"/>
                <a:ea typeface="楷体_GB2312" pitchFamily="49" charset="-122"/>
              </a:rPr>
              <a:t>逻辑结构设计</a:t>
            </a:r>
          </a:p>
          <a:p>
            <a:pPr>
              <a:spcBef>
                <a:spcPct val="0"/>
              </a:spcBef>
              <a:buClrTx/>
              <a:buFontTx/>
              <a:buNone/>
            </a:pPr>
            <a:r>
              <a:rPr lang="en-US" altLang="zh-CN" sz="3600">
                <a:latin typeface="Arial" panose="020B0604020202020204" pitchFamily="34" charset="0"/>
                <a:ea typeface="楷体_GB2312" pitchFamily="49" charset="-122"/>
              </a:rPr>
              <a:t>7.5</a:t>
            </a:r>
            <a:r>
              <a:rPr lang="en-US" altLang="zh-CN" sz="3600">
                <a:latin typeface="楷体_GB2312" pitchFamily="49" charset="-122"/>
                <a:ea typeface="楷体_GB2312" pitchFamily="49" charset="-122"/>
              </a:rPr>
              <a:t> </a:t>
            </a:r>
            <a:r>
              <a:rPr lang="zh-CN" altLang="en-US" sz="3600">
                <a:latin typeface="楷体_GB2312" pitchFamily="49" charset="-122"/>
                <a:ea typeface="楷体_GB2312" pitchFamily="49" charset="-122"/>
              </a:rPr>
              <a:t>物理设计</a:t>
            </a:r>
          </a:p>
          <a:p>
            <a:pPr>
              <a:spcBef>
                <a:spcPct val="0"/>
              </a:spcBef>
              <a:buClrTx/>
              <a:buFontTx/>
              <a:buNone/>
            </a:pPr>
            <a:r>
              <a:rPr lang="en-US" altLang="zh-CN" sz="3600">
                <a:latin typeface="Arial" panose="020B0604020202020204" pitchFamily="34" charset="0"/>
                <a:ea typeface="楷体_GB2312" pitchFamily="49" charset="-122"/>
              </a:rPr>
              <a:t>7.6</a:t>
            </a:r>
            <a:r>
              <a:rPr lang="en-US" altLang="zh-CN" sz="3600">
                <a:latin typeface="楷体_GB2312" pitchFamily="49" charset="-122"/>
                <a:ea typeface="楷体_GB2312" pitchFamily="49" charset="-122"/>
              </a:rPr>
              <a:t> </a:t>
            </a:r>
            <a:r>
              <a:rPr lang="zh-CN" altLang="en-US" sz="3600">
                <a:latin typeface="楷体_GB2312" pitchFamily="49" charset="-122"/>
                <a:ea typeface="楷体_GB2312" pitchFamily="49" charset="-122"/>
              </a:rPr>
              <a:t>数据库实施</a:t>
            </a:r>
          </a:p>
          <a:p>
            <a:pPr>
              <a:spcBef>
                <a:spcPct val="0"/>
              </a:spcBef>
              <a:buClrTx/>
              <a:buFontTx/>
              <a:buNone/>
            </a:pPr>
            <a:r>
              <a:rPr lang="en-US" altLang="zh-CN" sz="3600">
                <a:latin typeface="Arial" panose="020B0604020202020204" pitchFamily="34" charset="0"/>
                <a:ea typeface="楷体_GB2312" pitchFamily="49" charset="-122"/>
              </a:rPr>
              <a:t>7.7</a:t>
            </a:r>
            <a:r>
              <a:rPr lang="en-US" altLang="zh-CN" sz="3600">
                <a:latin typeface="楷体_GB2312" pitchFamily="49" charset="-122"/>
                <a:ea typeface="楷体_GB2312" pitchFamily="49" charset="-122"/>
              </a:rPr>
              <a:t> </a:t>
            </a:r>
            <a:r>
              <a:rPr lang="zh-CN" altLang="en-US" sz="3600">
                <a:latin typeface="楷体_GB2312" pitchFamily="49" charset="-122"/>
                <a:ea typeface="楷体_GB2312" pitchFamily="49" charset="-122"/>
              </a:rPr>
              <a:t>数据库运行和维护</a:t>
            </a:r>
            <a:endParaRPr lang="zh-CN" altLang="en-US" sz="3600">
              <a:latin typeface="Arial Narrow" panose="020B0606020202030204" pitchFamily="34" charset="0"/>
              <a:ea typeface="楷体_GB2312" pitchFamily="49" charset="-122"/>
            </a:endParaRPr>
          </a:p>
        </p:txBody>
      </p:sp>
      <p:sp>
        <p:nvSpPr>
          <p:cNvPr id="344067" name="AutoShape 1027"/>
          <p:cNvSpPr>
            <a:spLocks noChangeArrowheads="1"/>
          </p:cNvSpPr>
          <p:nvPr/>
        </p:nvSpPr>
        <p:spPr bwMode="auto">
          <a:xfrm>
            <a:off x="1054099" y="3314700"/>
            <a:ext cx="589709" cy="584036"/>
          </a:xfrm>
          <a:prstGeom prst="rightArrow">
            <a:avLst>
              <a:gd name="adj1" fmla="val 50000"/>
              <a:gd name="adj2" fmla="val 291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4068" name="Text Box 1028"/>
          <p:cNvSpPr txBox="1">
            <a:spLocks noChangeArrowheads="1"/>
          </p:cNvSpPr>
          <p:nvPr/>
        </p:nvSpPr>
        <p:spPr bwMode="auto">
          <a:xfrm>
            <a:off x="1663699" y="3194049"/>
            <a:ext cx="6893979" cy="646331"/>
          </a:xfrm>
          <a:prstGeom prst="rect">
            <a:avLst/>
          </a:prstGeom>
          <a:gradFill rotWithShape="0">
            <a:gsLst>
              <a:gs pos="0">
                <a:srgbClr val="3333FF"/>
              </a:gs>
              <a:gs pos="100000">
                <a:srgbClr val="3366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buClrTx/>
              <a:buFontTx/>
              <a:buNone/>
            </a:pPr>
            <a:r>
              <a:rPr lang="en-US" altLang="zh-CN" sz="3600">
                <a:solidFill>
                  <a:schemeClr val="bg1"/>
                </a:solidFill>
                <a:latin typeface="Arial" panose="020B0604020202020204" pitchFamily="34" charset="0"/>
                <a:ea typeface="楷体_GB2312" pitchFamily="49" charset="-122"/>
              </a:rPr>
              <a:t>7.5</a:t>
            </a:r>
            <a:r>
              <a:rPr lang="en-US" altLang="zh-CN" sz="3600">
                <a:solidFill>
                  <a:schemeClr val="bg1"/>
                </a:solidFill>
                <a:latin typeface="楷体_GB2312" pitchFamily="49" charset="-122"/>
                <a:ea typeface="楷体_GB2312" pitchFamily="49" charset="-122"/>
              </a:rPr>
              <a:t> </a:t>
            </a:r>
            <a:r>
              <a:rPr lang="zh-CN" altLang="en-US" sz="3600">
                <a:solidFill>
                  <a:schemeClr val="bg1"/>
                </a:solidFill>
                <a:latin typeface="楷体_GB2312" pitchFamily="49" charset="-122"/>
                <a:ea typeface="楷体_GB2312" pitchFamily="49" charset="-122"/>
              </a:rPr>
              <a:t>物理设计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4068"/>
                                        </p:tgtEl>
                                        <p:attrNameLst>
                                          <p:attrName>style.visibility</p:attrName>
                                        </p:attrNameLst>
                                      </p:cBhvr>
                                      <p:to>
                                        <p:strVal val="visible"/>
                                      </p:to>
                                    </p:set>
                                    <p:animEffect transition="in" filter="blinds(horizontal)">
                                      <p:cBhvr>
                                        <p:cTn id="7" dur="500"/>
                                        <p:tgtEl>
                                          <p:spTgt spid="344068"/>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344067"/>
                                        </p:tgtEl>
                                        <p:attrNameLst>
                                          <p:attrName>style.visibility</p:attrName>
                                        </p:attrNameLst>
                                      </p:cBhvr>
                                      <p:to>
                                        <p:strVal val="visible"/>
                                      </p:to>
                                    </p:set>
                                    <p:animEffect transition="in" filter="slide(fromLeft)">
                                      <p:cBhvr>
                                        <p:cTn id="11" dur="500"/>
                                        <p:tgtEl>
                                          <p:spTgt spid="344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8" grpId="0" animBg="1"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Rectangle 1027"/>
          <p:cNvSpPr>
            <a:spLocks noChangeArrowheads="1"/>
          </p:cNvSpPr>
          <p:nvPr/>
        </p:nvSpPr>
        <p:spPr bwMode="auto">
          <a:xfrm>
            <a:off x="914400" y="1600200"/>
            <a:ext cx="9829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50000"/>
              </a:lnSpc>
              <a:spcBef>
                <a:spcPct val="20000"/>
              </a:spcBef>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对于给定的逻辑数据模型，选取一个最适合应用环境的物理结构的过程，称为数据库物理设计。</a:t>
            </a:r>
          </a:p>
          <a:p>
            <a:pPr algn="just">
              <a:lnSpc>
                <a:spcPct val="150000"/>
              </a:lnSpc>
              <a:spcBef>
                <a:spcPct val="20000"/>
              </a:spcBef>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物理设计的任务是为了有效地实现逻辑模式，确定所采取的存储策略。此阶段是以逻辑设计的结果作为输入，结合具体</a:t>
            </a:r>
            <a:r>
              <a:rPr lang="en-US" altLang="zh-CN" dirty="0">
                <a:latin typeface="等线" panose="02010600030101010101" pitchFamily="2" charset="-122"/>
                <a:ea typeface="等线" panose="02010600030101010101" pitchFamily="2" charset="-122"/>
                <a:cs typeface="Times New Roman" panose="02020603050405020304" pitchFamily="18" charset="0"/>
              </a:rPr>
              <a:t>DBMS</a:t>
            </a:r>
            <a:r>
              <a:rPr lang="zh-CN" altLang="en-US" dirty="0">
                <a:latin typeface="等线" panose="02010600030101010101" pitchFamily="2" charset="-122"/>
                <a:ea typeface="等线" panose="02010600030101010101" pitchFamily="2" charset="-122"/>
              </a:rPr>
              <a:t>的特点与存储设备特性进行设计，选定数据库在物理设备上的存储结构和存取方法。</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Bef>
                <a:spcPct val="20000"/>
              </a:spcBef>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数据库的物理设计可分为两步：</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lvl="1" algn="just">
              <a:lnSpc>
                <a:spcPct val="150000"/>
              </a:lnSpc>
              <a:spcBef>
                <a:spcPct val="20000"/>
              </a:spcBef>
              <a:buClr>
                <a:schemeClr val="accent2"/>
              </a:buClr>
            </a:pPr>
            <a:r>
              <a:rPr lang="en-US" altLang="zh-CN" dirty="0">
                <a:latin typeface="等线" panose="02010600030101010101" pitchFamily="2" charset="-122"/>
                <a:ea typeface="等线" panose="02010600030101010101" pitchFamily="2" charset="-122"/>
                <a:cs typeface="Times New Roman" panose="02020603050405020304" pitchFamily="18" charset="0"/>
              </a:rPr>
              <a:t>(1)</a:t>
            </a:r>
            <a:r>
              <a:rPr lang="zh-CN" altLang="en-US" dirty="0">
                <a:latin typeface="等线" panose="02010600030101010101" pitchFamily="2" charset="-122"/>
                <a:ea typeface="等线" panose="02010600030101010101" pitchFamily="2" charset="-122"/>
              </a:rPr>
              <a:t>确定物理结构，在关系数据库中主要指存取方法和存储结构；</a:t>
            </a:r>
          </a:p>
          <a:p>
            <a:pPr lvl="1" algn="just">
              <a:lnSpc>
                <a:spcPct val="150000"/>
              </a:lnSpc>
              <a:spcBef>
                <a:spcPct val="20000"/>
              </a:spcBef>
              <a:buClr>
                <a:schemeClr val="accent2"/>
              </a:buClr>
            </a:pPr>
            <a:r>
              <a:rPr lang="en-US" altLang="zh-CN" dirty="0">
                <a:latin typeface="等线" panose="02010600030101010101" pitchFamily="2" charset="-122"/>
                <a:ea typeface="等线" panose="02010600030101010101" pitchFamily="2" charset="-122"/>
                <a:cs typeface="Times New Roman" panose="02020603050405020304" pitchFamily="18" charset="0"/>
              </a:rPr>
              <a:t>(2)</a:t>
            </a:r>
            <a:r>
              <a:rPr lang="zh-CN" altLang="en-US" dirty="0">
                <a:latin typeface="等线" panose="02010600030101010101" pitchFamily="2" charset="-122"/>
                <a:ea typeface="等线" panose="02010600030101010101" pitchFamily="2" charset="-122"/>
              </a:rPr>
              <a:t>评价物理结构，评价的重点是时间和空间效率。</a:t>
            </a:r>
            <a:r>
              <a:rPr lang="zh-CN" altLang="en-US" dirty="0">
                <a:ea typeface="等线" panose="02010600030101010101" pitchFamily="2" charset="-122"/>
              </a:rPr>
              <a:t> </a:t>
            </a:r>
          </a:p>
        </p:txBody>
      </p:sp>
      <p:sp>
        <p:nvSpPr>
          <p:cNvPr id="345093" name="Text Box 1029"/>
          <p:cNvSpPr txBox="1">
            <a:spLocks noChangeArrowheads="1"/>
          </p:cNvSpPr>
          <p:nvPr/>
        </p:nvSpPr>
        <p:spPr bwMode="auto">
          <a:xfrm>
            <a:off x="914400" y="685800"/>
            <a:ext cx="2498184" cy="584775"/>
          </a:xfrm>
          <a:prstGeom prst="rect">
            <a:avLst/>
          </a:prstGeom>
          <a:noFill/>
          <a:ln>
            <a:noFill/>
          </a:ln>
          <a:effectLst/>
          <a:extLst>
            <a:ext uri="{909E8E84-426E-40DD-AFC4-6F175D3DCCD1}">
              <a14:hiddenFill xmlns:a14="http://schemas.microsoft.com/office/drawing/2010/main">
                <a:gradFill rotWithShape="0">
                  <a:gsLst>
                    <a:gs pos="0">
                      <a:srgbClr val="3333FF"/>
                    </a:gs>
                    <a:gs pos="100000">
                      <a:srgbClr val="3366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sz="3200" dirty="0">
                <a:latin typeface="Tahoma" panose="020B0604030504040204" pitchFamily="34" charset="0"/>
                <a:ea typeface="楷体_GB2312" pitchFamily="49" charset="-122"/>
              </a:rPr>
              <a:t>7.5 </a:t>
            </a:r>
            <a:r>
              <a:rPr lang="zh-CN" altLang="en-US" sz="3200" dirty="0">
                <a:latin typeface="Tahoma" panose="020B0604030504040204" pitchFamily="34" charset="0"/>
                <a:ea typeface="楷体_GB2312" pitchFamily="49" charset="-122"/>
              </a:rPr>
              <a:t>物理设计</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762000" y="228600"/>
            <a:ext cx="7772400" cy="1143000"/>
          </a:xfrm>
        </p:spPr>
        <p:txBody>
          <a:bodyPr/>
          <a:lstStyle/>
          <a:p>
            <a:r>
              <a:rPr lang="zh-CN" altLang="en-US" dirty="0"/>
              <a:t>数据库物理设计</a:t>
            </a:r>
          </a:p>
        </p:txBody>
      </p:sp>
      <p:sp>
        <p:nvSpPr>
          <p:cNvPr id="353283" name="Rectangle 3"/>
          <p:cNvSpPr>
            <a:spLocks noGrp="1" noChangeArrowheads="1"/>
          </p:cNvSpPr>
          <p:nvPr>
            <p:ph idx="1"/>
          </p:nvPr>
        </p:nvSpPr>
        <p:spPr>
          <a:xfrm>
            <a:off x="762000" y="1219200"/>
            <a:ext cx="9753600" cy="5867400"/>
          </a:xfrm>
        </p:spPr>
        <p:txBody>
          <a:bodyPr/>
          <a:lstStyle/>
          <a:p>
            <a:r>
              <a:rPr lang="zh-CN" altLang="en-US" sz="2400" dirty="0"/>
              <a:t>数据库在物理设备上的</a:t>
            </a:r>
            <a:r>
              <a:rPr lang="zh-CN" altLang="en-US" sz="2400" dirty="0">
                <a:solidFill>
                  <a:schemeClr val="accent2"/>
                </a:solidFill>
              </a:rPr>
              <a:t>存储结构</a:t>
            </a:r>
            <a:r>
              <a:rPr lang="zh-CN" altLang="en-US" sz="2400" dirty="0"/>
              <a:t>与</a:t>
            </a:r>
            <a:r>
              <a:rPr lang="zh-CN" altLang="en-US" sz="2400" dirty="0">
                <a:solidFill>
                  <a:schemeClr val="accent2"/>
                </a:solidFill>
              </a:rPr>
              <a:t>存取方法</a:t>
            </a:r>
            <a:r>
              <a:rPr lang="zh-CN" altLang="en-US" sz="2400" dirty="0"/>
              <a:t>称为数据库的</a:t>
            </a:r>
            <a:r>
              <a:rPr lang="zh-CN" altLang="en-US" sz="2400" dirty="0">
                <a:solidFill>
                  <a:srgbClr val="FF0066"/>
                </a:solidFill>
              </a:rPr>
              <a:t>物理结构</a:t>
            </a:r>
            <a:r>
              <a:rPr lang="zh-CN" altLang="en-US" sz="2400" dirty="0"/>
              <a:t>，它依赖于给定的计算机系统。</a:t>
            </a:r>
          </a:p>
          <a:p>
            <a:r>
              <a:rPr lang="zh-CN" altLang="en-US" sz="2400" dirty="0"/>
              <a:t>为一个给定的逻辑数据模型选取一个最适合应用环境的物理结构的过程，就是</a:t>
            </a:r>
            <a:r>
              <a:rPr lang="zh-CN" altLang="en-US" sz="2400" dirty="0">
                <a:solidFill>
                  <a:srgbClr val="FF0066"/>
                </a:solidFill>
                <a:latin typeface="Arial" panose="020B0604020202020204" pitchFamily="34" charset="0"/>
              </a:rPr>
              <a:t>数据库的物理设计</a:t>
            </a:r>
            <a:r>
              <a:rPr lang="zh-CN" altLang="en-US" sz="2400" dirty="0"/>
              <a:t>。</a:t>
            </a:r>
          </a:p>
          <a:p>
            <a:r>
              <a:rPr lang="zh-CN" altLang="en-US" sz="2400" dirty="0">
                <a:solidFill>
                  <a:srgbClr val="FF0066"/>
                </a:solidFill>
                <a:latin typeface="Arial" panose="020B0604020202020204" pitchFamily="34" charset="0"/>
              </a:rPr>
              <a:t>目标</a:t>
            </a:r>
            <a:r>
              <a:rPr lang="zh-CN" altLang="en-US" sz="2400" dirty="0"/>
              <a:t>：</a:t>
            </a:r>
          </a:p>
          <a:p>
            <a:pPr lvl="1"/>
            <a:r>
              <a:rPr lang="zh-CN" altLang="en-US" sz="2000" dirty="0"/>
              <a:t>提高数据库性能，以满足应用的性能需求；</a:t>
            </a:r>
          </a:p>
          <a:p>
            <a:pPr lvl="1"/>
            <a:r>
              <a:rPr lang="zh-CN" altLang="en-US" sz="2000" dirty="0"/>
              <a:t>有效利用存储空间；</a:t>
            </a:r>
          </a:p>
          <a:p>
            <a:pPr lvl="1"/>
            <a:r>
              <a:rPr lang="zh-CN" altLang="en-US" sz="2000" dirty="0"/>
              <a:t>在性能和代价之间做出最优平衡。</a:t>
            </a:r>
          </a:p>
          <a:p>
            <a:r>
              <a:rPr lang="zh-CN" altLang="en-US" sz="2400" dirty="0">
                <a:solidFill>
                  <a:srgbClr val="FF0066"/>
                </a:solidFill>
                <a:latin typeface="Arial" panose="020B0604020202020204" pitchFamily="34" charset="0"/>
              </a:rPr>
              <a:t>内容</a:t>
            </a:r>
            <a:r>
              <a:rPr lang="zh-CN" altLang="en-US" sz="2400" dirty="0"/>
              <a:t>：</a:t>
            </a:r>
          </a:p>
          <a:p>
            <a:pPr lvl="1"/>
            <a:r>
              <a:rPr lang="zh-CN" altLang="en-US" sz="2000" dirty="0"/>
              <a:t>确定数据库的</a:t>
            </a:r>
            <a:r>
              <a:rPr lang="zh-CN" altLang="en-US" sz="2000" dirty="0">
                <a:solidFill>
                  <a:schemeClr val="accent2"/>
                </a:solidFill>
              </a:rPr>
              <a:t>存储结构</a:t>
            </a:r>
            <a:r>
              <a:rPr lang="zh-CN" altLang="en-US" sz="2000" dirty="0"/>
              <a:t>；</a:t>
            </a:r>
          </a:p>
          <a:p>
            <a:pPr lvl="1"/>
            <a:r>
              <a:rPr lang="zh-CN" altLang="en-US" sz="2000" dirty="0"/>
              <a:t>为数据选择合适的</a:t>
            </a:r>
            <a:r>
              <a:rPr lang="zh-CN" altLang="en-US" sz="2000" dirty="0">
                <a:solidFill>
                  <a:schemeClr val="accent2"/>
                </a:solidFill>
              </a:rPr>
              <a:t>存取路径</a:t>
            </a:r>
            <a:r>
              <a:rPr lang="zh-CN" altLang="en-US" sz="2000" dirty="0"/>
              <a:t>，即索引的设计；</a:t>
            </a:r>
          </a:p>
          <a:p>
            <a:pPr lvl="1"/>
            <a:r>
              <a:rPr lang="zh-CN" altLang="en-US" sz="2000" dirty="0"/>
              <a:t>对物理结构进行评价，重点是</a:t>
            </a:r>
            <a:r>
              <a:rPr lang="zh-CN" altLang="en-US" sz="2000" dirty="0">
                <a:solidFill>
                  <a:schemeClr val="accent2"/>
                </a:solidFill>
              </a:rPr>
              <a:t>评价时间和空间效率</a:t>
            </a:r>
            <a:r>
              <a:rPr lang="zh-CN" altLang="en-US" sz="20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3283">
                                            <p:txEl>
                                              <p:pRg st="1" end="1"/>
                                            </p:txEl>
                                          </p:spTgt>
                                        </p:tgtEl>
                                        <p:attrNameLst>
                                          <p:attrName>style.visibility</p:attrName>
                                        </p:attrNameLst>
                                      </p:cBhvr>
                                      <p:to>
                                        <p:strVal val="visible"/>
                                      </p:to>
                                    </p:set>
                                    <p:animEffect transition="in" filter="wipe(left)">
                                      <p:cBhvr>
                                        <p:cTn id="7" dur="500"/>
                                        <p:tgtEl>
                                          <p:spTgt spid="3532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3283">
                                            <p:txEl>
                                              <p:pRg st="2" end="2"/>
                                            </p:txEl>
                                          </p:spTgt>
                                        </p:tgtEl>
                                        <p:attrNameLst>
                                          <p:attrName>style.visibility</p:attrName>
                                        </p:attrNameLst>
                                      </p:cBhvr>
                                      <p:to>
                                        <p:strVal val="visible"/>
                                      </p:to>
                                    </p:set>
                                    <p:animEffect transition="in" filter="wipe(left)">
                                      <p:cBhvr>
                                        <p:cTn id="12" dur="500"/>
                                        <p:tgtEl>
                                          <p:spTgt spid="35328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53283">
                                            <p:txEl>
                                              <p:pRg st="3" end="3"/>
                                            </p:txEl>
                                          </p:spTgt>
                                        </p:tgtEl>
                                        <p:attrNameLst>
                                          <p:attrName>style.visibility</p:attrName>
                                        </p:attrNameLst>
                                      </p:cBhvr>
                                      <p:to>
                                        <p:strVal val="visible"/>
                                      </p:to>
                                    </p:set>
                                    <p:animEffect transition="in" filter="wipe(left)">
                                      <p:cBhvr>
                                        <p:cTn id="15" dur="500"/>
                                        <p:tgtEl>
                                          <p:spTgt spid="35328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53283">
                                            <p:txEl>
                                              <p:pRg st="4" end="4"/>
                                            </p:txEl>
                                          </p:spTgt>
                                        </p:tgtEl>
                                        <p:attrNameLst>
                                          <p:attrName>style.visibility</p:attrName>
                                        </p:attrNameLst>
                                      </p:cBhvr>
                                      <p:to>
                                        <p:strVal val="visible"/>
                                      </p:to>
                                    </p:set>
                                    <p:animEffect transition="in" filter="wipe(left)">
                                      <p:cBhvr>
                                        <p:cTn id="18" dur="500"/>
                                        <p:tgtEl>
                                          <p:spTgt spid="35328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53283">
                                            <p:txEl>
                                              <p:pRg st="5" end="5"/>
                                            </p:txEl>
                                          </p:spTgt>
                                        </p:tgtEl>
                                        <p:attrNameLst>
                                          <p:attrName>style.visibility</p:attrName>
                                        </p:attrNameLst>
                                      </p:cBhvr>
                                      <p:to>
                                        <p:strVal val="visible"/>
                                      </p:to>
                                    </p:set>
                                    <p:animEffect transition="in" filter="wipe(left)">
                                      <p:cBhvr>
                                        <p:cTn id="21" dur="500"/>
                                        <p:tgtEl>
                                          <p:spTgt spid="353283">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53283">
                                            <p:txEl>
                                              <p:pRg st="6" end="6"/>
                                            </p:txEl>
                                          </p:spTgt>
                                        </p:tgtEl>
                                        <p:attrNameLst>
                                          <p:attrName>style.visibility</p:attrName>
                                        </p:attrNameLst>
                                      </p:cBhvr>
                                      <p:to>
                                        <p:strVal val="visible"/>
                                      </p:to>
                                    </p:set>
                                    <p:animEffect transition="in" filter="wipe(left)">
                                      <p:cBhvr>
                                        <p:cTn id="26" dur="500"/>
                                        <p:tgtEl>
                                          <p:spTgt spid="353283">
                                            <p:txEl>
                                              <p:pRg st="6" end="6"/>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353283">
                                            <p:txEl>
                                              <p:pRg st="7" end="7"/>
                                            </p:txEl>
                                          </p:spTgt>
                                        </p:tgtEl>
                                        <p:attrNameLst>
                                          <p:attrName>style.visibility</p:attrName>
                                        </p:attrNameLst>
                                      </p:cBhvr>
                                      <p:to>
                                        <p:strVal val="visible"/>
                                      </p:to>
                                    </p:set>
                                    <p:animEffect transition="in" filter="wipe(left)">
                                      <p:cBhvr>
                                        <p:cTn id="29" dur="500"/>
                                        <p:tgtEl>
                                          <p:spTgt spid="353283">
                                            <p:txEl>
                                              <p:pRg st="7" end="7"/>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353283">
                                            <p:txEl>
                                              <p:pRg st="8" end="8"/>
                                            </p:txEl>
                                          </p:spTgt>
                                        </p:tgtEl>
                                        <p:attrNameLst>
                                          <p:attrName>style.visibility</p:attrName>
                                        </p:attrNameLst>
                                      </p:cBhvr>
                                      <p:to>
                                        <p:strVal val="visible"/>
                                      </p:to>
                                    </p:set>
                                    <p:animEffect transition="in" filter="wipe(left)">
                                      <p:cBhvr>
                                        <p:cTn id="32" dur="500"/>
                                        <p:tgtEl>
                                          <p:spTgt spid="353283">
                                            <p:txEl>
                                              <p:pRg st="8" end="8"/>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353283">
                                            <p:txEl>
                                              <p:pRg st="9" end="9"/>
                                            </p:txEl>
                                          </p:spTgt>
                                        </p:tgtEl>
                                        <p:attrNameLst>
                                          <p:attrName>style.visibility</p:attrName>
                                        </p:attrNameLst>
                                      </p:cBhvr>
                                      <p:to>
                                        <p:strVal val="visible"/>
                                      </p:to>
                                    </p:set>
                                    <p:animEffect transition="in" filter="wipe(left)">
                                      <p:cBhvr>
                                        <p:cTn id="35" dur="500"/>
                                        <p:tgtEl>
                                          <p:spTgt spid="3532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685800" y="76200"/>
            <a:ext cx="7772400" cy="1143000"/>
          </a:xfrm>
        </p:spPr>
        <p:txBody>
          <a:bodyPr/>
          <a:lstStyle/>
          <a:p>
            <a:r>
              <a:rPr lang="zh-CN" altLang="en-US"/>
              <a:t>数据库的物理组织 </a:t>
            </a:r>
          </a:p>
        </p:txBody>
      </p:sp>
      <p:sp>
        <p:nvSpPr>
          <p:cNvPr id="354307" name="Rectangle 3"/>
          <p:cNvSpPr>
            <a:spLocks noGrp="1" noChangeArrowheads="1"/>
          </p:cNvSpPr>
          <p:nvPr>
            <p:ph idx="1"/>
          </p:nvPr>
        </p:nvSpPr>
        <p:spPr>
          <a:xfrm>
            <a:off x="685800" y="1371600"/>
            <a:ext cx="9372600" cy="5257800"/>
          </a:xfrm>
        </p:spPr>
        <p:txBody>
          <a:bodyPr>
            <a:normAutofit/>
          </a:bodyPr>
          <a:lstStyle/>
          <a:p>
            <a:pPr>
              <a:lnSpc>
                <a:spcPct val="120000"/>
              </a:lnSpc>
            </a:pPr>
            <a:r>
              <a:rPr lang="zh-CN" altLang="en-US" sz="2800"/>
              <a:t>数据库的基础是基于操作系统的文件系统，对数据库的操作都要转化为对文件的操作，</a:t>
            </a:r>
            <a:r>
              <a:rPr lang="zh-CN" altLang="en-US" sz="2800">
                <a:solidFill>
                  <a:schemeClr val="accent2"/>
                </a:solidFill>
              </a:rPr>
              <a:t>如何设计文件结构</a:t>
            </a:r>
            <a:r>
              <a:rPr lang="zh-CN" altLang="en-US" sz="2800"/>
              <a:t>以及有效利用操作系统提供的</a:t>
            </a:r>
            <a:r>
              <a:rPr lang="zh-CN" altLang="en-US" sz="2800">
                <a:solidFill>
                  <a:schemeClr val="accent2"/>
                </a:solidFill>
              </a:rPr>
              <a:t>文件存取方法</a:t>
            </a:r>
            <a:r>
              <a:rPr lang="zh-CN" altLang="en-US" sz="2800"/>
              <a:t>是</a:t>
            </a:r>
            <a:r>
              <a:rPr lang="en-US" altLang="zh-CN" sz="2800"/>
              <a:t>DBMS</a:t>
            </a:r>
            <a:r>
              <a:rPr lang="zh-CN" altLang="en-US" sz="2800"/>
              <a:t>要考虑的事情。</a:t>
            </a:r>
          </a:p>
          <a:p>
            <a:pPr>
              <a:lnSpc>
                <a:spcPct val="120000"/>
              </a:lnSpc>
            </a:pPr>
            <a:r>
              <a:rPr lang="zh-CN" altLang="en-US" sz="2800"/>
              <a:t>因此，选定</a:t>
            </a:r>
            <a:r>
              <a:rPr lang="en-US" altLang="zh-CN" sz="2800"/>
              <a:t>DBMS</a:t>
            </a:r>
            <a:r>
              <a:rPr lang="zh-CN" altLang="en-US" sz="2800"/>
              <a:t>后，数据库物理组织的大概框架也就基本确定了，如一个数据库需要多少个文件，每个文件的作用是什么，等等。</a:t>
            </a:r>
          </a:p>
          <a:p>
            <a:pPr>
              <a:lnSpc>
                <a:spcPct val="120000"/>
              </a:lnSpc>
            </a:pPr>
            <a:r>
              <a:rPr lang="zh-CN" altLang="en-US" sz="2800"/>
              <a:t>关系数据库中要存储的数据主要包括：关系表、数据字典、索引、日志和备份等。</a:t>
            </a:r>
            <a:r>
              <a:rPr lang="en-US" altLang="zh-CN" sz="2800"/>
              <a:t>DBMS</a:t>
            </a:r>
            <a:r>
              <a:rPr lang="zh-CN" altLang="en-US" sz="2800"/>
              <a:t>对不同数据的物理组织方式通常是不一样的。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4307">
                                            <p:txEl>
                                              <p:pRg st="1" end="1"/>
                                            </p:txEl>
                                          </p:spTgt>
                                        </p:tgtEl>
                                        <p:attrNameLst>
                                          <p:attrName>style.visibility</p:attrName>
                                        </p:attrNameLst>
                                      </p:cBhvr>
                                      <p:to>
                                        <p:strVal val="visible"/>
                                      </p:to>
                                    </p:set>
                                    <p:animEffect transition="in" filter="wipe(left)">
                                      <p:cBhvr>
                                        <p:cTn id="7" dur="500"/>
                                        <p:tgtEl>
                                          <p:spTgt spid="3543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4307">
                                            <p:txEl>
                                              <p:pRg st="2" end="2"/>
                                            </p:txEl>
                                          </p:spTgt>
                                        </p:tgtEl>
                                        <p:attrNameLst>
                                          <p:attrName>style.visibility</p:attrName>
                                        </p:attrNameLst>
                                      </p:cBhvr>
                                      <p:to>
                                        <p:strVal val="visible"/>
                                      </p:to>
                                    </p:set>
                                    <p:animEffect transition="in" filter="wipe(left)">
                                      <p:cBhvr>
                                        <p:cTn id="12" dur="500"/>
                                        <p:tgtEl>
                                          <p:spTgt spid="3543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609600" y="457200"/>
            <a:ext cx="7772400" cy="579438"/>
          </a:xfrm>
        </p:spPr>
        <p:txBody>
          <a:bodyPr/>
          <a:lstStyle/>
          <a:p>
            <a:r>
              <a:rPr lang="en-US" altLang="zh-CN" sz="3200"/>
              <a:t>7.1.3</a:t>
            </a:r>
            <a:r>
              <a:rPr lang="zh-CN" altLang="en-US" sz="3200"/>
              <a:t>数据库设计基本步骤</a:t>
            </a:r>
          </a:p>
        </p:txBody>
      </p:sp>
      <p:sp>
        <p:nvSpPr>
          <p:cNvPr id="248848" name="Rectangle 16"/>
          <p:cNvSpPr>
            <a:spLocks noChangeArrowheads="1"/>
          </p:cNvSpPr>
          <p:nvPr/>
        </p:nvSpPr>
        <p:spPr bwMode="auto">
          <a:xfrm>
            <a:off x="838200" y="1143000"/>
            <a:ext cx="8305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90000"/>
              </a:lnSpc>
              <a:spcBef>
                <a:spcPct val="20000"/>
              </a:spcBef>
            </a:pPr>
            <a:r>
              <a:rPr lang="zh-CN" altLang="en-US" sz="3200" dirty="0">
                <a:latin typeface="等线" panose="02010600030101010101" pitchFamily="2" charset="-122"/>
                <a:ea typeface="等线" panose="02010600030101010101" pitchFamily="2" charset="-122"/>
              </a:rPr>
              <a:t>数据库设计的步骤</a:t>
            </a:r>
          </a:p>
          <a:p>
            <a:pPr algn="just">
              <a:lnSpc>
                <a:spcPct val="90000"/>
              </a:lnSpc>
              <a:spcBef>
                <a:spcPct val="20000"/>
              </a:spcBef>
              <a:buFont typeface="Wingdings" panose="05000000000000000000" pitchFamily="2" charset="2"/>
              <a:buChar char="§"/>
            </a:pPr>
            <a:r>
              <a:rPr lang="zh-CN" altLang="en-US" sz="3200" dirty="0">
                <a:ea typeface="等线" panose="02010600030101010101" pitchFamily="2" charset="-122"/>
              </a:rPr>
              <a:t>“</a:t>
            </a:r>
            <a:r>
              <a:rPr lang="zh-CN" altLang="en-US" sz="3200" dirty="0">
                <a:latin typeface="等线" panose="02010600030101010101" pitchFamily="2" charset="-122"/>
                <a:ea typeface="等线" panose="02010600030101010101" pitchFamily="2" charset="-122"/>
              </a:rPr>
              <a:t>数据库设计的生存期</a:t>
            </a:r>
            <a:r>
              <a:rPr lang="zh-CN" altLang="en-US" sz="3200" dirty="0">
                <a:ea typeface="等线" panose="02010600030101010101" pitchFamily="2" charset="-122"/>
              </a:rPr>
              <a:t>”</a:t>
            </a:r>
            <a:r>
              <a:rPr lang="zh-CN" altLang="en-US" sz="3200" dirty="0">
                <a:latin typeface="等线" panose="02010600030101010101" pitchFamily="2" charset="-122"/>
                <a:ea typeface="等线" panose="02010600030101010101" pitchFamily="2" charset="-122"/>
              </a:rPr>
              <a:t> </a:t>
            </a:r>
          </a:p>
          <a:p>
            <a:pPr algn="just">
              <a:lnSpc>
                <a:spcPct val="90000"/>
              </a:lnSpc>
              <a:spcBef>
                <a:spcPct val="20000"/>
              </a:spcBef>
              <a:buFont typeface="Wingdings" panose="05000000000000000000" pitchFamily="2" charset="2"/>
              <a:buChar char="§"/>
            </a:pPr>
            <a:r>
              <a:rPr lang="zh-CN" altLang="en-US" sz="3200" dirty="0">
                <a:latin typeface="等线" panose="02010600030101010101" pitchFamily="2" charset="-122"/>
                <a:ea typeface="等线" panose="02010600030101010101" pitchFamily="2" charset="-122"/>
              </a:rPr>
              <a:t>按规范设计法可将数据库设计分为六个阶段：</a:t>
            </a:r>
            <a:endParaRPr lang="zh-CN" altLang="en-US" sz="3200" dirty="0">
              <a:latin typeface="等线" panose="02010600030101010101" pitchFamily="2" charset="-122"/>
              <a:ea typeface="等线" panose="02010600030101010101" pitchFamily="2" charset="-122"/>
              <a:cs typeface="Times New Roman" panose="02020603050405020304" pitchFamily="18" charset="0"/>
            </a:endParaRPr>
          </a:p>
          <a:p>
            <a:pPr lvl="1" algn="just">
              <a:lnSpc>
                <a:spcPct val="90000"/>
              </a:lnSpc>
              <a:spcBef>
                <a:spcPct val="20000"/>
              </a:spcBef>
              <a:buClr>
                <a:schemeClr val="accent2"/>
              </a:buClr>
              <a:buFont typeface="Wingdings" panose="05000000000000000000" pitchFamily="2" charset="2"/>
              <a:buChar char="§"/>
            </a:pPr>
            <a:r>
              <a:rPr lang="zh-CN" altLang="en-US" sz="2800" dirty="0">
                <a:latin typeface="等线" panose="02010600030101010101" pitchFamily="2" charset="-122"/>
                <a:ea typeface="等线" panose="02010600030101010101" pitchFamily="2" charset="-122"/>
              </a:rPr>
              <a:t>系统需求分析阶段</a:t>
            </a:r>
            <a:endParaRPr lang="zh-CN" altLang="en-US" sz="2800" dirty="0">
              <a:latin typeface="等线" panose="02010600030101010101" pitchFamily="2" charset="-122"/>
              <a:ea typeface="等线" panose="02010600030101010101" pitchFamily="2" charset="-122"/>
              <a:cs typeface="Times New Roman" panose="02020603050405020304" pitchFamily="18" charset="0"/>
            </a:endParaRPr>
          </a:p>
          <a:p>
            <a:pPr lvl="1" algn="just">
              <a:lnSpc>
                <a:spcPct val="90000"/>
              </a:lnSpc>
              <a:spcBef>
                <a:spcPct val="20000"/>
              </a:spcBef>
              <a:buClr>
                <a:schemeClr val="accent2"/>
              </a:buClr>
              <a:buFont typeface="Wingdings" panose="05000000000000000000" pitchFamily="2" charset="2"/>
              <a:buChar char="§"/>
            </a:pPr>
            <a:r>
              <a:rPr lang="zh-CN" altLang="en-US" sz="2800" dirty="0">
                <a:latin typeface="等线" panose="02010600030101010101" pitchFamily="2" charset="-122"/>
                <a:ea typeface="等线" panose="02010600030101010101" pitchFamily="2" charset="-122"/>
              </a:rPr>
              <a:t>概念结构设计阶段</a:t>
            </a:r>
            <a:endParaRPr lang="zh-CN" altLang="en-US" sz="2800" dirty="0">
              <a:latin typeface="等线" panose="02010600030101010101" pitchFamily="2" charset="-122"/>
              <a:ea typeface="等线" panose="02010600030101010101" pitchFamily="2" charset="-122"/>
              <a:cs typeface="Times New Roman" panose="02020603050405020304" pitchFamily="18" charset="0"/>
            </a:endParaRPr>
          </a:p>
          <a:p>
            <a:pPr lvl="1" algn="just">
              <a:lnSpc>
                <a:spcPct val="90000"/>
              </a:lnSpc>
              <a:spcBef>
                <a:spcPct val="20000"/>
              </a:spcBef>
              <a:buClr>
                <a:schemeClr val="accent2"/>
              </a:buClr>
              <a:buFont typeface="Wingdings" panose="05000000000000000000" pitchFamily="2" charset="2"/>
              <a:buChar char="§"/>
            </a:pPr>
            <a:r>
              <a:rPr lang="zh-CN" altLang="en-US" sz="2800" dirty="0">
                <a:latin typeface="等线" panose="02010600030101010101" pitchFamily="2" charset="-122"/>
                <a:ea typeface="等线" panose="02010600030101010101" pitchFamily="2" charset="-122"/>
              </a:rPr>
              <a:t>逻辑结构设计阶段</a:t>
            </a:r>
            <a:endParaRPr lang="zh-CN" altLang="en-US" sz="2800" dirty="0">
              <a:latin typeface="等线" panose="02010600030101010101" pitchFamily="2" charset="-122"/>
              <a:ea typeface="等线" panose="02010600030101010101" pitchFamily="2" charset="-122"/>
              <a:cs typeface="Times New Roman" panose="02020603050405020304" pitchFamily="18" charset="0"/>
            </a:endParaRPr>
          </a:p>
          <a:p>
            <a:pPr lvl="1" algn="just">
              <a:lnSpc>
                <a:spcPct val="90000"/>
              </a:lnSpc>
              <a:spcBef>
                <a:spcPct val="20000"/>
              </a:spcBef>
              <a:buClr>
                <a:schemeClr val="accent2"/>
              </a:buClr>
              <a:buFont typeface="Wingdings" panose="05000000000000000000" pitchFamily="2" charset="2"/>
              <a:buChar char="§"/>
            </a:pPr>
            <a:r>
              <a:rPr lang="zh-CN" altLang="en-US" sz="2800" dirty="0">
                <a:latin typeface="等线" panose="02010600030101010101" pitchFamily="2" charset="-122"/>
                <a:ea typeface="等线" panose="02010600030101010101" pitchFamily="2" charset="-122"/>
              </a:rPr>
              <a:t>物理设计阶段</a:t>
            </a:r>
            <a:endParaRPr lang="zh-CN" altLang="en-US" sz="2800" dirty="0">
              <a:latin typeface="等线" panose="02010600030101010101" pitchFamily="2" charset="-122"/>
              <a:ea typeface="等线" panose="02010600030101010101" pitchFamily="2" charset="-122"/>
              <a:cs typeface="Times New Roman" panose="02020603050405020304" pitchFamily="18" charset="0"/>
            </a:endParaRPr>
          </a:p>
          <a:p>
            <a:pPr lvl="1" algn="just">
              <a:lnSpc>
                <a:spcPct val="90000"/>
              </a:lnSpc>
              <a:spcBef>
                <a:spcPct val="20000"/>
              </a:spcBef>
              <a:buClr>
                <a:schemeClr val="accent2"/>
              </a:buClr>
              <a:buFont typeface="Wingdings" panose="05000000000000000000" pitchFamily="2" charset="2"/>
              <a:buChar char="§"/>
            </a:pPr>
            <a:r>
              <a:rPr lang="zh-CN" altLang="en-US" sz="2800" dirty="0">
                <a:latin typeface="等线" panose="02010600030101010101" pitchFamily="2" charset="-122"/>
                <a:ea typeface="等线" panose="02010600030101010101" pitchFamily="2" charset="-122"/>
              </a:rPr>
              <a:t>数据库实施阶段</a:t>
            </a:r>
          </a:p>
          <a:p>
            <a:pPr lvl="1" algn="just">
              <a:lnSpc>
                <a:spcPct val="90000"/>
              </a:lnSpc>
              <a:spcBef>
                <a:spcPct val="20000"/>
              </a:spcBef>
              <a:buClr>
                <a:schemeClr val="accent2"/>
              </a:buClr>
              <a:buFont typeface="Wingdings" panose="05000000000000000000" pitchFamily="2" charset="2"/>
              <a:buChar char="§"/>
            </a:pPr>
            <a:r>
              <a:rPr lang="zh-CN" altLang="en-US" sz="2800" dirty="0">
                <a:latin typeface="等线" panose="02010600030101010101" pitchFamily="2" charset="-122"/>
                <a:ea typeface="等线" panose="02010600030101010101" pitchFamily="2" charset="-122"/>
              </a:rPr>
              <a:t>数据库运行与维护阶段</a:t>
            </a:r>
            <a:r>
              <a:rPr lang="zh-CN" altLang="en-US" sz="2800" dirty="0">
                <a:ea typeface="等线" panose="02010600030101010101" pitchFamily="2" charset="-122"/>
              </a:rPr>
              <a:t> </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609600" y="381000"/>
            <a:ext cx="7772400" cy="1143000"/>
          </a:xfrm>
        </p:spPr>
        <p:txBody>
          <a:bodyPr/>
          <a:lstStyle/>
          <a:p>
            <a:r>
              <a:rPr lang="zh-CN" altLang="en-US"/>
              <a:t>确定数据库存储结构 </a:t>
            </a:r>
          </a:p>
        </p:txBody>
      </p:sp>
      <p:sp>
        <p:nvSpPr>
          <p:cNvPr id="355331" name="Rectangle 3"/>
          <p:cNvSpPr>
            <a:spLocks noGrp="1" noChangeArrowheads="1"/>
          </p:cNvSpPr>
          <p:nvPr>
            <p:ph idx="1"/>
          </p:nvPr>
        </p:nvSpPr>
        <p:spPr>
          <a:xfrm>
            <a:off x="609600" y="1600200"/>
            <a:ext cx="9220200" cy="5105400"/>
          </a:xfrm>
        </p:spPr>
        <p:txBody>
          <a:bodyPr>
            <a:normAutofit/>
          </a:bodyPr>
          <a:lstStyle/>
          <a:p>
            <a:pPr>
              <a:lnSpc>
                <a:spcPct val="130000"/>
              </a:lnSpc>
            </a:pPr>
            <a:r>
              <a:rPr lang="zh-CN" altLang="en-US" sz="2800" dirty="0">
                <a:solidFill>
                  <a:schemeClr val="accent2"/>
                </a:solidFill>
              </a:rPr>
              <a:t>确定数据存放位置</a:t>
            </a:r>
            <a:r>
              <a:rPr lang="zh-CN" altLang="en-US" sz="2800" dirty="0"/>
              <a:t> ：为了提高系统性能，数据应该根据应用情况将易变部分和稳定部分、经常存取部分和存取频率较低部分分开来存放。</a:t>
            </a:r>
          </a:p>
          <a:p>
            <a:pPr>
              <a:lnSpc>
                <a:spcPct val="130000"/>
              </a:lnSpc>
            </a:pPr>
            <a:r>
              <a:rPr lang="zh-CN" altLang="en-US" sz="2800" dirty="0">
                <a:solidFill>
                  <a:schemeClr val="accent2"/>
                </a:solidFill>
              </a:rPr>
              <a:t>确定数据库存储结构</a:t>
            </a:r>
            <a:r>
              <a:rPr lang="zh-CN" altLang="en-US" sz="2800" dirty="0"/>
              <a:t> ：确定数据库存储结构时要综合考虑存取</a:t>
            </a:r>
            <a:r>
              <a:rPr lang="zh-CN" altLang="en-US" sz="2800" dirty="0">
                <a:solidFill>
                  <a:srgbClr val="FF0066"/>
                </a:solidFill>
              </a:rPr>
              <a:t>时间</a:t>
            </a:r>
            <a:r>
              <a:rPr lang="zh-CN" altLang="en-US" sz="2800" dirty="0"/>
              <a:t>、</a:t>
            </a:r>
            <a:r>
              <a:rPr lang="zh-CN" altLang="en-US" sz="2800" dirty="0">
                <a:solidFill>
                  <a:srgbClr val="FF0066"/>
                </a:solidFill>
              </a:rPr>
              <a:t>存储空间利用率</a:t>
            </a:r>
            <a:r>
              <a:rPr lang="zh-CN" altLang="en-US" sz="2800" dirty="0"/>
              <a:t>和</a:t>
            </a:r>
            <a:r>
              <a:rPr lang="zh-CN" altLang="en-US" sz="2800" dirty="0">
                <a:solidFill>
                  <a:srgbClr val="FF0066"/>
                </a:solidFill>
              </a:rPr>
              <a:t>维护代价</a:t>
            </a:r>
            <a:r>
              <a:rPr lang="zh-CN" altLang="en-US" sz="2800" dirty="0"/>
              <a:t>三个方面的因素。这三个方面常常是相互矛盾的。例如，消除一切冗余数据虽然能够节约存储空间，但往往会导致检索代价的增加，因此必须进行权衡，选择一个折衷方案。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5331">
                                            <p:txEl>
                                              <p:pRg st="1" end="1"/>
                                            </p:txEl>
                                          </p:spTgt>
                                        </p:tgtEl>
                                        <p:attrNameLst>
                                          <p:attrName>style.visibility</p:attrName>
                                        </p:attrNameLst>
                                      </p:cBhvr>
                                      <p:to>
                                        <p:strVal val="visible"/>
                                      </p:to>
                                    </p:set>
                                    <p:animEffect transition="in" filter="wipe(left)">
                                      <p:cBhvr>
                                        <p:cTn id="7" dur="500"/>
                                        <p:tgtEl>
                                          <p:spTgt spid="3553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685800" y="304800"/>
            <a:ext cx="7772400" cy="1143000"/>
          </a:xfrm>
        </p:spPr>
        <p:txBody>
          <a:bodyPr/>
          <a:lstStyle/>
          <a:p>
            <a:r>
              <a:rPr lang="zh-CN" altLang="en-US"/>
              <a:t>确定数据存取路径 </a:t>
            </a:r>
          </a:p>
        </p:txBody>
      </p:sp>
      <p:sp>
        <p:nvSpPr>
          <p:cNvPr id="356355" name="Rectangle 3"/>
          <p:cNvSpPr>
            <a:spLocks noGrp="1" noChangeArrowheads="1"/>
          </p:cNvSpPr>
          <p:nvPr>
            <p:ph idx="1"/>
          </p:nvPr>
        </p:nvSpPr>
        <p:spPr>
          <a:xfrm>
            <a:off x="685800" y="1295400"/>
            <a:ext cx="9372600" cy="5486400"/>
          </a:xfrm>
        </p:spPr>
        <p:txBody>
          <a:bodyPr>
            <a:normAutofit/>
          </a:bodyPr>
          <a:lstStyle/>
          <a:p>
            <a:pPr>
              <a:lnSpc>
                <a:spcPct val="105000"/>
              </a:lnSpc>
            </a:pPr>
            <a:r>
              <a:rPr lang="zh-CN" altLang="en-US" sz="2800" dirty="0"/>
              <a:t>在关系数据库中，选择</a:t>
            </a:r>
            <a:r>
              <a:rPr lang="zh-CN" altLang="en-US" sz="2800" dirty="0">
                <a:solidFill>
                  <a:schemeClr val="accent2"/>
                </a:solidFill>
              </a:rPr>
              <a:t>存取路径</a:t>
            </a:r>
            <a:r>
              <a:rPr lang="zh-CN" altLang="en-US" sz="2800" dirty="0"/>
              <a:t>主要是指确定如何建立索引。例如，应选择哪些属性作为搜索码建立索引，建立多少个索引，建立聚集索引</a:t>
            </a:r>
            <a:r>
              <a:rPr lang="en-US" altLang="zh-CN" sz="2800" dirty="0"/>
              <a:t>(</a:t>
            </a:r>
            <a:r>
              <a:rPr lang="zh-CN" altLang="en-US" sz="2800" dirty="0"/>
              <a:t>主索引</a:t>
            </a:r>
            <a:r>
              <a:rPr lang="en-US" altLang="zh-CN" sz="2800" dirty="0"/>
              <a:t>)</a:t>
            </a:r>
            <a:r>
              <a:rPr lang="zh-CN" altLang="en-US" sz="2800" dirty="0"/>
              <a:t>还是非聚集索引</a:t>
            </a:r>
            <a:r>
              <a:rPr lang="en-US" altLang="zh-CN" sz="2800" dirty="0"/>
              <a:t>(</a:t>
            </a:r>
            <a:r>
              <a:rPr lang="zh-CN" altLang="en-US" sz="2800" dirty="0"/>
              <a:t>辅助索引</a:t>
            </a:r>
            <a:r>
              <a:rPr lang="en-US" altLang="zh-CN" sz="2800" dirty="0"/>
              <a:t>)</a:t>
            </a:r>
            <a:r>
              <a:rPr lang="zh-CN" altLang="en-US" sz="2800" dirty="0"/>
              <a:t>，建立单码索引还是组合索引，等等。</a:t>
            </a:r>
          </a:p>
          <a:p>
            <a:pPr>
              <a:lnSpc>
                <a:spcPct val="105000"/>
              </a:lnSpc>
            </a:pPr>
            <a:r>
              <a:rPr lang="zh-CN" altLang="en-US" sz="2800" dirty="0"/>
              <a:t>常用的存储方式有三种：</a:t>
            </a:r>
            <a:r>
              <a:rPr lang="zh-CN" altLang="en-US" sz="2800" dirty="0">
                <a:solidFill>
                  <a:srgbClr val="FF0066"/>
                </a:solidFill>
              </a:rPr>
              <a:t>索引方法</a:t>
            </a:r>
            <a:r>
              <a:rPr lang="zh-CN" altLang="en-US" sz="2800" dirty="0"/>
              <a:t>、</a:t>
            </a:r>
            <a:r>
              <a:rPr lang="zh-CN" altLang="en-US" sz="2800" dirty="0">
                <a:solidFill>
                  <a:srgbClr val="FF0066"/>
                </a:solidFill>
              </a:rPr>
              <a:t>聚集方法</a:t>
            </a:r>
            <a:r>
              <a:rPr lang="zh-CN" altLang="en-US" sz="2800" dirty="0"/>
              <a:t>和</a:t>
            </a:r>
            <a:r>
              <a:rPr lang="en-US" altLang="zh-CN" sz="2800" dirty="0">
                <a:solidFill>
                  <a:srgbClr val="FF0066"/>
                </a:solidFill>
              </a:rPr>
              <a:t>Hash</a:t>
            </a:r>
            <a:r>
              <a:rPr lang="zh-CN" altLang="en-US" sz="2800" dirty="0">
                <a:solidFill>
                  <a:srgbClr val="FF0066"/>
                </a:solidFill>
              </a:rPr>
              <a:t>方法</a:t>
            </a:r>
            <a:r>
              <a:rPr lang="zh-CN" altLang="en-US" sz="2800" dirty="0"/>
              <a:t>。目前使用最普遍的是</a:t>
            </a:r>
            <a:r>
              <a:rPr lang="en-US" altLang="zh-CN" sz="2800" dirty="0"/>
              <a:t>B</a:t>
            </a:r>
            <a:r>
              <a:rPr lang="en-US" altLang="zh-CN" sz="2800" baseline="30000" dirty="0"/>
              <a:t>+</a:t>
            </a:r>
            <a:r>
              <a:rPr lang="zh-CN" altLang="en-US" sz="2800" dirty="0"/>
              <a:t>树索引 。</a:t>
            </a:r>
          </a:p>
          <a:p>
            <a:pPr>
              <a:lnSpc>
                <a:spcPct val="105000"/>
              </a:lnSpc>
            </a:pPr>
            <a:r>
              <a:rPr lang="zh-CN" altLang="en-US" sz="2800" dirty="0"/>
              <a:t>关系数据库中存取路径具有下列特点：</a:t>
            </a:r>
          </a:p>
          <a:p>
            <a:pPr lvl="1">
              <a:lnSpc>
                <a:spcPct val="105000"/>
              </a:lnSpc>
            </a:pPr>
            <a:r>
              <a:rPr lang="zh-CN" altLang="en-US" sz="2400" dirty="0"/>
              <a:t>存取路径和数据是分离的；</a:t>
            </a:r>
          </a:p>
          <a:p>
            <a:pPr lvl="1">
              <a:lnSpc>
                <a:spcPct val="105000"/>
              </a:lnSpc>
            </a:pPr>
            <a:r>
              <a:rPr lang="zh-CN" altLang="en-US" sz="2400" dirty="0"/>
              <a:t>存取路径可以由用户建立、删除，也可以由系统动态建立和删除；</a:t>
            </a:r>
          </a:p>
          <a:p>
            <a:pPr lvl="1">
              <a:lnSpc>
                <a:spcPct val="105000"/>
              </a:lnSpc>
            </a:pPr>
            <a:r>
              <a:rPr lang="zh-CN" altLang="en-US" sz="2400" dirty="0">
                <a:solidFill>
                  <a:srgbClr val="FF0066"/>
                </a:solidFill>
              </a:rPr>
              <a:t>存取路径</a:t>
            </a:r>
            <a:r>
              <a:rPr lang="zh-CN" altLang="en-US" sz="2400" dirty="0"/>
              <a:t>的物理组织可以采用</a:t>
            </a:r>
            <a:r>
              <a:rPr lang="zh-CN" altLang="en-US" sz="2400" dirty="0">
                <a:solidFill>
                  <a:schemeClr val="accent2"/>
                </a:solidFill>
              </a:rPr>
              <a:t>顺序文件</a:t>
            </a:r>
            <a:r>
              <a:rPr lang="zh-CN" altLang="en-US" sz="2400" dirty="0"/>
              <a:t>、</a:t>
            </a:r>
            <a:r>
              <a:rPr lang="en-US" altLang="zh-CN" sz="2400" dirty="0">
                <a:solidFill>
                  <a:schemeClr val="accent2"/>
                </a:solidFill>
              </a:rPr>
              <a:t>B</a:t>
            </a:r>
            <a:r>
              <a:rPr lang="en-US" altLang="zh-CN" sz="2400" baseline="30000" dirty="0">
                <a:solidFill>
                  <a:schemeClr val="accent2"/>
                </a:solidFill>
              </a:rPr>
              <a:t>+</a:t>
            </a:r>
            <a:r>
              <a:rPr lang="zh-CN" altLang="en-US" sz="2400" dirty="0">
                <a:solidFill>
                  <a:schemeClr val="accent2"/>
                </a:solidFill>
              </a:rPr>
              <a:t>树文件</a:t>
            </a:r>
            <a:r>
              <a:rPr lang="zh-CN" altLang="en-US" sz="2400" dirty="0"/>
              <a:t>或</a:t>
            </a:r>
            <a:r>
              <a:rPr lang="en-US" altLang="zh-CN" sz="2400" dirty="0">
                <a:solidFill>
                  <a:schemeClr val="accent2"/>
                </a:solidFill>
              </a:rPr>
              <a:t>Hash</a:t>
            </a:r>
            <a:r>
              <a:rPr lang="zh-CN" altLang="en-US" sz="2400" dirty="0">
                <a:solidFill>
                  <a:schemeClr val="accent2"/>
                </a:solidFill>
              </a:rPr>
              <a:t>文件</a:t>
            </a:r>
            <a:r>
              <a:rPr lang="zh-CN" alt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6355">
                                            <p:txEl>
                                              <p:pRg st="1" end="1"/>
                                            </p:txEl>
                                          </p:spTgt>
                                        </p:tgtEl>
                                        <p:attrNameLst>
                                          <p:attrName>style.visibility</p:attrName>
                                        </p:attrNameLst>
                                      </p:cBhvr>
                                      <p:to>
                                        <p:strVal val="visible"/>
                                      </p:to>
                                    </p:set>
                                    <p:animEffect transition="in" filter="wipe(left)">
                                      <p:cBhvr>
                                        <p:cTn id="7" dur="500"/>
                                        <p:tgtEl>
                                          <p:spTgt spid="3563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6355">
                                            <p:txEl>
                                              <p:pRg st="2" end="2"/>
                                            </p:txEl>
                                          </p:spTgt>
                                        </p:tgtEl>
                                        <p:attrNameLst>
                                          <p:attrName>style.visibility</p:attrName>
                                        </p:attrNameLst>
                                      </p:cBhvr>
                                      <p:to>
                                        <p:strVal val="visible"/>
                                      </p:to>
                                    </p:set>
                                    <p:animEffect transition="in" filter="wipe(left)">
                                      <p:cBhvr>
                                        <p:cTn id="12" dur="500"/>
                                        <p:tgtEl>
                                          <p:spTgt spid="356355">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56355">
                                            <p:txEl>
                                              <p:pRg st="3" end="3"/>
                                            </p:txEl>
                                          </p:spTgt>
                                        </p:tgtEl>
                                        <p:attrNameLst>
                                          <p:attrName>style.visibility</p:attrName>
                                        </p:attrNameLst>
                                      </p:cBhvr>
                                      <p:to>
                                        <p:strVal val="visible"/>
                                      </p:to>
                                    </p:set>
                                    <p:animEffect transition="in" filter="wipe(left)">
                                      <p:cBhvr>
                                        <p:cTn id="15" dur="500"/>
                                        <p:tgtEl>
                                          <p:spTgt spid="356355">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56355">
                                            <p:txEl>
                                              <p:pRg st="4" end="4"/>
                                            </p:txEl>
                                          </p:spTgt>
                                        </p:tgtEl>
                                        <p:attrNameLst>
                                          <p:attrName>style.visibility</p:attrName>
                                        </p:attrNameLst>
                                      </p:cBhvr>
                                      <p:to>
                                        <p:strVal val="visible"/>
                                      </p:to>
                                    </p:set>
                                    <p:animEffect transition="in" filter="wipe(left)">
                                      <p:cBhvr>
                                        <p:cTn id="18" dur="500"/>
                                        <p:tgtEl>
                                          <p:spTgt spid="356355">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56355">
                                            <p:txEl>
                                              <p:pRg st="5" end="5"/>
                                            </p:txEl>
                                          </p:spTgt>
                                        </p:tgtEl>
                                        <p:attrNameLst>
                                          <p:attrName>style.visibility</p:attrName>
                                        </p:attrNameLst>
                                      </p:cBhvr>
                                      <p:to>
                                        <p:strVal val="visible"/>
                                      </p:to>
                                    </p:set>
                                    <p:animEffect transition="in" filter="wipe(left)">
                                      <p:cBhvr>
                                        <p:cTn id="21" dur="500"/>
                                        <p:tgtEl>
                                          <p:spTgt spid="356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609600" y="304800"/>
            <a:ext cx="7772400" cy="1143000"/>
          </a:xfrm>
        </p:spPr>
        <p:txBody>
          <a:bodyPr/>
          <a:lstStyle/>
          <a:p>
            <a:r>
              <a:rPr lang="zh-CN" altLang="en-US"/>
              <a:t>确定系统配置 </a:t>
            </a:r>
          </a:p>
        </p:txBody>
      </p:sp>
      <p:sp>
        <p:nvSpPr>
          <p:cNvPr id="357379" name="Rectangle 3"/>
          <p:cNvSpPr>
            <a:spLocks noGrp="1" noChangeArrowheads="1"/>
          </p:cNvSpPr>
          <p:nvPr>
            <p:ph idx="1"/>
          </p:nvPr>
        </p:nvSpPr>
        <p:spPr>
          <a:xfrm>
            <a:off x="609600" y="1295400"/>
            <a:ext cx="9067800" cy="5410200"/>
          </a:xfrm>
        </p:spPr>
        <p:txBody>
          <a:bodyPr>
            <a:normAutofit/>
          </a:bodyPr>
          <a:lstStyle/>
          <a:p>
            <a:pPr>
              <a:lnSpc>
                <a:spcPct val="130000"/>
              </a:lnSpc>
            </a:pPr>
            <a:r>
              <a:rPr lang="zh-CN" altLang="en-US" sz="2400" dirty="0"/>
              <a:t>通常情况下，</a:t>
            </a:r>
            <a:r>
              <a:rPr lang="zh-CN" altLang="en-US" sz="2400" dirty="0">
                <a:solidFill>
                  <a:schemeClr val="accent2"/>
                </a:solidFill>
              </a:rPr>
              <a:t>系统配置变量</a:t>
            </a:r>
            <a:r>
              <a:rPr lang="zh-CN" altLang="en-US" sz="2400" dirty="0"/>
              <a:t>包括：同时使用数据库的用户数，同时打开数据库对象数，使用的缓冲区长度、个数，时间片大小，数据库的大小，装填因子，锁的数目等。这些参数值影响存取时间和存储空间的分配，在数据库物理设计时要根据应用环境确定这些参数值，以使系统性能最优。</a:t>
            </a:r>
          </a:p>
          <a:p>
            <a:pPr>
              <a:lnSpc>
                <a:spcPct val="130000"/>
              </a:lnSpc>
            </a:pPr>
            <a:r>
              <a:rPr lang="zh-CN" altLang="en-US" sz="2400" dirty="0"/>
              <a:t>注意，在数据库物理设计时对系统配置参数的调整只是</a:t>
            </a:r>
            <a:r>
              <a:rPr lang="zh-CN" altLang="en-US" sz="2400" dirty="0">
                <a:solidFill>
                  <a:schemeClr val="accent2"/>
                </a:solidFill>
              </a:rPr>
              <a:t>初步的</a:t>
            </a:r>
            <a:r>
              <a:rPr lang="zh-CN" altLang="en-US" sz="2400" dirty="0"/>
              <a:t>，在系统运行时还要根据系统实际运行情况做进一步的调整，以期切实改进系统性能。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7379">
                                            <p:txEl>
                                              <p:pRg st="1" end="1"/>
                                            </p:txEl>
                                          </p:spTgt>
                                        </p:tgtEl>
                                        <p:attrNameLst>
                                          <p:attrName>style.visibility</p:attrName>
                                        </p:attrNameLst>
                                      </p:cBhvr>
                                      <p:to>
                                        <p:strVal val="visible"/>
                                      </p:to>
                                    </p:set>
                                    <p:animEffect transition="in" filter="wipe(left)">
                                      <p:cBhvr>
                                        <p:cTn id="7" dur="500"/>
                                        <p:tgtEl>
                                          <p:spTgt spid="3573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914400" y="152400"/>
            <a:ext cx="7772400" cy="1143000"/>
          </a:xfrm>
        </p:spPr>
        <p:txBody>
          <a:bodyPr/>
          <a:lstStyle/>
          <a:p>
            <a:r>
              <a:rPr lang="zh-CN" altLang="en-US" dirty="0"/>
              <a:t>物理结构评价 </a:t>
            </a:r>
          </a:p>
        </p:txBody>
      </p:sp>
      <p:sp>
        <p:nvSpPr>
          <p:cNvPr id="358403" name="Rectangle 3"/>
          <p:cNvSpPr>
            <a:spLocks noGrp="1" noChangeArrowheads="1"/>
          </p:cNvSpPr>
          <p:nvPr>
            <p:ph idx="1"/>
          </p:nvPr>
        </p:nvSpPr>
        <p:spPr>
          <a:xfrm>
            <a:off x="990600" y="1295400"/>
            <a:ext cx="9144000" cy="5562600"/>
          </a:xfrm>
        </p:spPr>
        <p:txBody>
          <a:bodyPr>
            <a:normAutofit/>
          </a:bodyPr>
          <a:lstStyle/>
          <a:p>
            <a:pPr>
              <a:lnSpc>
                <a:spcPct val="125000"/>
              </a:lnSpc>
            </a:pPr>
            <a:r>
              <a:rPr lang="zh-CN" altLang="en-US" sz="2400" dirty="0"/>
              <a:t>数据库物理设计过程中，需要对时间效率、空间效率、维护代价和各种用户要求进行权衡，其结果可以产生多种方案。</a:t>
            </a:r>
          </a:p>
          <a:p>
            <a:pPr>
              <a:lnSpc>
                <a:spcPct val="125000"/>
              </a:lnSpc>
            </a:pPr>
            <a:r>
              <a:rPr lang="zh-CN" altLang="en-US" sz="2400" dirty="0"/>
              <a:t>数据库设计人员必须对这些方案进行细致的评价，从中选择一个较优的方案作为数据库的物理结构。</a:t>
            </a:r>
          </a:p>
          <a:p>
            <a:pPr>
              <a:lnSpc>
                <a:spcPct val="125000"/>
              </a:lnSpc>
            </a:pPr>
            <a:r>
              <a:rPr lang="zh-CN" altLang="en-US" sz="2400" dirty="0"/>
              <a:t>评价物理数据库的方法完全依赖于所选用的</a:t>
            </a:r>
            <a:r>
              <a:rPr lang="en-US" altLang="zh-CN" sz="2400" dirty="0"/>
              <a:t>DBMS</a:t>
            </a:r>
            <a:r>
              <a:rPr lang="zh-CN" altLang="en-US" sz="2400" dirty="0"/>
              <a:t>，主要是从定量估算各种方案的存储空间、存取时间和维护代价入手，对估算结果进行权衡、比较，选择出一个较优的合理的物理结构。如果该结构不符合用户需求，则需要修改设计。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8403">
                                            <p:txEl>
                                              <p:pRg st="1" end="1"/>
                                            </p:txEl>
                                          </p:spTgt>
                                        </p:tgtEl>
                                        <p:attrNameLst>
                                          <p:attrName>style.visibility</p:attrName>
                                        </p:attrNameLst>
                                      </p:cBhvr>
                                      <p:to>
                                        <p:strVal val="visible"/>
                                      </p:to>
                                    </p:set>
                                    <p:animEffect transition="in" filter="wipe(left)">
                                      <p:cBhvr>
                                        <p:cTn id="7" dur="500"/>
                                        <p:tgtEl>
                                          <p:spTgt spid="3584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8403">
                                            <p:txEl>
                                              <p:pRg st="2" end="2"/>
                                            </p:txEl>
                                          </p:spTgt>
                                        </p:tgtEl>
                                        <p:attrNameLst>
                                          <p:attrName>style.visibility</p:attrName>
                                        </p:attrNameLst>
                                      </p:cBhvr>
                                      <p:to>
                                        <p:strVal val="visible"/>
                                      </p:to>
                                    </p:set>
                                    <p:animEffect transition="in" filter="wipe(left)">
                                      <p:cBhvr>
                                        <p:cTn id="12" dur="500"/>
                                        <p:tgtEl>
                                          <p:spTgt spid="3584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457200" y="35312"/>
            <a:ext cx="7772400" cy="1143000"/>
          </a:xfrm>
        </p:spPr>
        <p:txBody>
          <a:bodyPr/>
          <a:lstStyle/>
          <a:p>
            <a:r>
              <a:rPr lang="zh-CN" altLang="en-US"/>
              <a:t>影响物理设计的主要因素 </a:t>
            </a:r>
          </a:p>
        </p:txBody>
      </p:sp>
      <p:sp>
        <p:nvSpPr>
          <p:cNvPr id="359427" name="Rectangle 3"/>
          <p:cNvSpPr>
            <a:spLocks noGrp="1" noChangeArrowheads="1"/>
          </p:cNvSpPr>
          <p:nvPr>
            <p:ph idx="1"/>
          </p:nvPr>
        </p:nvSpPr>
        <p:spPr>
          <a:xfrm>
            <a:off x="457200" y="949712"/>
            <a:ext cx="9525000" cy="6136888"/>
          </a:xfrm>
        </p:spPr>
        <p:txBody>
          <a:bodyPr>
            <a:normAutofit/>
          </a:bodyPr>
          <a:lstStyle/>
          <a:p>
            <a:pPr>
              <a:lnSpc>
                <a:spcPct val="90000"/>
              </a:lnSpc>
            </a:pPr>
            <a:r>
              <a:rPr lang="zh-CN" altLang="en-US" sz="2400" dirty="0">
                <a:solidFill>
                  <a:schemeClr val="accent2"/>
                </a:solidFill>
              </a:rPr>
              <a:t>应用处理需求。</a:t>
            </a:r>
            <a:r>
              <a:rPr lang="zh-CN" altLang="en-US" sz="2400" dirty="0"/>
              <a:t>在进行数据库物理设计前，应先弄清应用的处理需求，如吞吐量、平均响应时间、系统负荷、事务类型及发生频率等，这些需求直接影响着设计方案的选择，而且它们还会随应用环境的变化而变化。</a:t>
            </a:r>
          </a:p>
          <a:p>
            <a:pPr>
              <a:lnSpc>
                <a:spcPct val="90000"/>
              </a:lnSpc>
            </a:pPr>
            <a:r>
              <a:rPr lang="zh-CN" altLang="en-US" sz="2400" dirty="0">
                <a:solidFill>
                  <a:schemeClr val="accent2"/>
                </a:solidFill>
              </a:rPr>
              <a:t>数据特征。</a:t>
            </a:r>
            <a:r>
              <a:rPr lang="zh-CN" altLang="en-US" sz="2400" dirty="0"/>
              <a:t>数据本身的特性对数据库物理设计也会有较大影响。如关系中每个属性值的分布、记录的长度与个数等，这些特性都影响到数据库的物理存储结构和存取路径的选择。</a:t>
            </a:r>
          </a:p>
          <a:p>
            <a:pPr>
              <a:lnSpc>
                <a:spcPct val="90000"/>
              </a:lnSpc>
            </a:pPr>
            <a:r>
              <a:rPr lang="zh-CN" altLang="en-US" sz="2400" dirty="0">
                <a:solidFill>
                  <a:schemeClr val="accent2"/>
                </a:solidFill>
              </a:rPr>
              <a:t>运行环境。</a:t>
            </a:r>
            <a:r>
              <a:rPr lang="zh-CN" altLang="en-US" sz="2400" dirty="0"/>
              <a:t>数据库物理设计与运行环境有关，因此在设计时还要充分考虑</a:t>
            </a:r>
            <a:r>
              <a:rPr lang="en-US" altLang="zh-CN" sz="2400" dirty="0"/>
              <a:t>DBMS</a:t>
            </a:r>
            <a:r>
              <a:rPr lang="zh-CN" altLang="en-US" sz="2400" dirty="0"/>
              <a:t>、操作系统、网络、计算机硬件等运行环境的特征和限制。</a:t>
            </a:r>
          </a:p>
          <a:p>
            <a:pPr>
              <a:lnSpc>
                <a:spcPct val="90000"/>
              </a:lnSpc>
            </a:pPr>
            <a:r>
              <a:rPr lang="zh-CN" altLang="en-US" sz="2400" dirty="0"/>
              <a:t> </a:t>
            </a:r>
            <a:r>
              <a:rPr lang="zh-CN" altLang="en-US" sz="2400" dirty="0">
                <a:solidFill>
                  <a:schemeClr val="accent2"/>
                </a:solidFill>
              </a:rPr>
              <a:t>物理设计的调整。</a:t>
            </a:r>
            <a:r>
              <a:rPr lang="zh-CN" altLang="en-US" sz="2400" dirty="0"/>
              <a:t>数据库物理设计是基于数据库当前状况从许多可供选择的方案中选择一个合适的设计方案。但是随着时间的变化，数据库的状态和特性也会发生变化，因此可能导致以前的物理设计不能再满足目前的应用需求，因此，需对物理设计不断调整，甚至有时需要重新设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9427">
                                            <p:txEl>
                                              <p:pRg st="1" end="1"/>
                                            </p:txEl>
                                          </p:spTgt>
                                        </p:tgtEl>
                                        <p:attrNameLst>
                                          <p:attrName>style.visibility</p:attrName>
                                        </p:attrNameLst>
                                      </p:cBhvr>
                                      <p:to>
                                        <p:strVal val="visible"/>
                                      </p:to>
                                    </p:set>
                                    <p:animEffect transition="in" filter="wipe(left)">
                                      <p:cBhvr>
                                        <p:cTn id="7" dur="500"/>
                                        <p:tgtEl>
                                          <p:spTgt spid="3594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9427">
                                            <p:txEl>
                                              <p:pRg st="2" end="2"/>
                                            </p:txEl>
                                          </p:spTgt>
                                        </p:tgtEl>
                                        <p:attrNameLst>
                                          <p:attrName>style.visibility</p:attrName>
                                        </p:attrNameLst>
                                      </p:cBhvr>
                                      <p:to>
                                        <p:strVal val="visible"/>
                                      </p:to>
                                    </p:set>
                                    <p:animEffect transition="in" filter="wipe(left)">
                                      <p:cBhvr>
                                        <p:cTn id="12" dur="500"/>
                                        <p:tgtEl>
                                          <p:spTgt spid="3594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59427">
                                            <p:txEl>
                                              <p:pRg st="3" end="3"/>
                                            </p:txEl>
                                          </p:spTgt>
                                        </p:tgtEl>
                                        <p:attrNameLst>
                                          <p:attrName>style.visibility</p:attrName>
                                        </p:attrNameLst>
                                      </p:cBhvr>
                                      <p:to>
                                        <p:strVal val="visible"/>
                                      </p:to>
                                    </p:set>
                                    <p:animEffect transition="in" filter="wipe(left)">
                                      <p:cBhvr>
                                        <p:cTn id="17" dur="500"/>
                                        <p:tgtEl>
                                          <p:spTgt spid="3594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1295400" y="914400"/>
            <a:ext cx="66167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en-US" altLang="zh-CN" sz="3600">
                <a:latin typeface="Arial" panose="020B0604020202020204" pitchFamily="34" charset="0"/>
                <a:ea typeface="楷体_GB2312" pitchFamily="49" charset="-122"/>
              </a:rPr>
              <a:t>7.1</a:t>
            </a:r>
            <a:r>
              <a:rPr lang="en-US" altLang="zh-CN" sz="3600">
                <a:latin typeface="楷体_GB2312" pitchFamily="49" charset="-122"/>
                <a:ea typeface="楷体_GB2312" pitchFamily="49" charset="-122"/>
              </a:rPr>
              <a:t> </a:t>
            </a:r>
            <a:r>
              <a:rPr lang="zh-CN" altLang="en-US" sz="3600">
                <a:latin typeface="楷体_GB2312" pitchFamily="49" charset="-122"/>
                <a:ea typeface="楷体_GB2312" pitchFamily="49" charset="-122"/>
              </a:rPr>
              <a:t>数据库设计概述</a:t>
            </a:r>
          </a:p>
          <a:p>
            <a:pPr>
              <a:spcBef>
                <a:spcPct val="0"/>
              </a:spcBef>
              <a:buClrTx/>
              <a:buFontTx/>
              <a:buNone/>
            </a:pPr>
            <a:r>
              <a:rPr lang="en-US" altLang="zh-CN" sz="3600">
                <a:latin typeface="Arial" panose="020B0604020202020204" pitchFamily="34" charset="0"/>
                <a:ea typeface="楷体_GB2312" pitchFamily="49" charset="-122"/>
              </a:rPr>
              <a:t>7.2</a:t>
            </a:r>
            <a:r>
              <a:rPr lang="en-US" altLang="zh-CN" sz="3600">
                <a:latin typeface="楷体_GB2312" pitchFamily="49" charset="-122"/>
                <a:ea typeface="楷体_GB2312" pitchFamily="49" charset="-122"/>
              </a:rPr>
              <a:t> </a:t>
            </a:r>
            <a:r>
              <a:rPr lang="zh-CN" altLang="en-US" sz="3600">
                <a:latin typeface="楷体_GB2312" pitchFamily="49" charset="-122"/>
                <a:ea typeface="楷体_GB2312" pitchFamily="49" charset="-122"/>
              </a:rPr>
              <a:t>需求分析</a:t>
            </a:r>
          </a:p>
          <a:p>
            <a:pPr>
              <a:spcBef>
                <a:spcPct val="0"/>
              </a:spcBef>
              <a:buClrTx/>
              <a:buFontTx/>
              <a:buNone/>
            </a:pPr>
            <a:r>
              <a:rPr lang="en-US" altLang="zh-CN" sz="3600">
                <a:latin typeface="Arial" panose="020B0604020202020204" pitchFamily="34" charset="0"/>
                <a:ea typeface="楷体_GB2312" pitchFamily="49" charset="-122"/>
              </a:rPr>
              <a:t>7.3</a:t>
            </a:r>
            <a:r>
              <a:rPr lang="en-US" altLang="zh-CN" sz="3600">
                <a:latin typeface="楷体_GB2312" pitchFamily="49" charset="-122"/>
                <a:ea typeface="楷体_GB2312" pitchFamily="49" charset="-122"/>
              </a:rPr>
              <a:t> </a:t>
            </a:r>
            <a:r>
              <a:rPr lang="zh-CN" altLang="en-US" sz="3600">
                <a:latin typeface="楷体_GB2312" pitchFamily="49" charset="-122"/>
                <a:ea typeface="楷体_GB2312" pitchFamily="49" charset="-122"/>
              </a:rPr>
              <a:t>概念结构设计</a:t>
            </a:r>
          </a:p>
          <a:p>
            <a:pPr>
              <a:spcBef>
                <a:spcPct val="0"/>
              </a:spcBef>
              <a:buClrTx/>
              <a:buFontTx/>
              <a:buNone/>
            </a:pPr>
            <a:r>
              <a:rPr lang="en-US" altLang="zh-CN" sz="3600">
                <a:latin typeface="Arial" panose="020B0604020202020204" pitchFamily="34" charset="0"/>
                <a:ea typeface="楷体_GB2312" pitchFamily="49" charset="-122"/>
              </a:rPr>
              <a:t>7.4</a:t>
            </a:r>
            <a:r>
              <a:rPr lang="en-US" altLang="zh-CN" sz="3600">
                <a:latin typeface="楷体_GB2312" pitchFamily="49" charset="-122"/>
                <a:ea typeface="楷体_GB2312" pitchFamily="49" charset="-122"/>
              </a:rPr>
              <a:t> </a:t>
            </a:r>
            <a:r>
              <a:rPr lang="zh-CN" altLang="en-US" sz="3600">
                <a:latin typeface="楷体_GB2312" pitchFamily="49" charset="-122"/>
                <a:ea typeface="楷体_GB2312" pitchFamily="49" charset="-122"/>
              </a:rPr>
              <a:t>逻辑结构设计</a:t>
            </a:r>
          </a:p>
          <a:p>
            <a:pPr>
              <a:spcBef>
                <a:spcPct val="0"/>
              </a:spcBef>
              <a:buClrTx/>
              <a:buFontTx/>
              <a:buNone/>
            </a:pPr>
            <a:r>
              <a:rPr lang="en-US" altLang="zh-CN" sz="3600">
                <a:latin typeface="Arial" panose="020B0604020202020204" pitchFamily="34" charset="0"/>
                <a:ea typeface="楷体_GB2312" pitchFamily="49" charset="-122"/>
              </a:rPr>
              <a:t>7.5</a:t>
            </a:r>
            <a:r>
              <a:rPr lang="en-US" altLang="zh-CN" sz="3600">
                <a:latin typeface="楷体_GB2312" pitchFamily="49" charset="-122"/>
                <a:ea typeface="楷体_GB2312" pitchFamily="49" charset="-122"/>
              </a:rPr>
              <a:t> </a:t>
            </a:r>
            <a:r>
              <a:rPr lang="zh-CN" altLang="en-US" sz="3600">
                <a:latin typeface="楷体_GB2312" pitchFamily="49" charset="-122"/>
                <a:ea typeface="楷体_GB2312" pitchFamily="49" charset="-122"/>
              </a:rPr>
              <a:t>物理设计</a:t>
            </a:r>
          </a:p>
          <a:p>
            <a:pPr>
              <a:spcBef>
                <a:spcPct val="0"/>
              </a:spcBef>
              <a:buClrTx/>
              <a:buFontTx/>
              <a:buNone/>
            </a:pPr>
            <a:r>
              <a:rPr lang="en-US" altLang="zh-CN" sz="3600">
                <a:latin typeface="Arial" panose="020B0604020202020204" pitchFamily="34" charset="0"/>
                <a:ea typeface="楷体_GB2312" pitchFamily="49" charset="-122"/>
              </a:rPr>
              <a:t>7.6</a:t>
            </a:r>
            <a:r>
              <a:rPr lang="en-US" altLang="zh-CN" sz="3600">
                <a:latin typeface="楷体_GB2312" pitchFamily="49" charset="-122"/>
                <a:ea typeface="楷体_GB2312" pitchFamily="49" charset="-122"/>
              </a:rPr>
              <a:t> </a:t>
            </a:r>
            <a:r>
              <a:rPr lang="zh-CN" altLang="en-US" sz="3600">
                <a:latin typeface="楷体_GB2312" pitchFamily="49" charset="-122"/>
                <a:ea typeface="楷体_GB2312" pitchFamily="49" charset="-122"/>
              </a:rPr>
              <a:t>数据库实施</a:t>
            </a:r>
          </a:p>
          <a:p>
            <a:pPr>
              <a:spcBef>
                <a:spcPct val="0"/>
              </a:spcBef>
              <a:buClrTx/>
              <a:buFontTx/>
              <a:buNone/>
            </a:pPr>
            <a:r>
              <a:rPr lang="en-US" altLang="zh-CN" sz="3600">
                <a:latin typeface="Arial" panose="020B0604020202020204" pitchFamily="34" charset="0"/>
                <a:ea typeface="楷体_GB2312" pitchFamily="49" charset="-122"/>
              </a:rPr>
              <a:t>7.7</a:t>
            </a:r>
            <a:r>
              <a:rPr lang="en-US" altLang="zh-CN" sz="3600">
                <a:latin typeface="楷体_GB2312" pitchFamily="49" charset="-122"/>
                <a:ea typeface="楷体_GB2312" pitchFamily="49" charset="-122"/>
              </a:rPr>
              <a:t> </a:t>
            </a:r>
            <a:r>
              <a:rPr lang="zh-CN" altLang="en-US" sz="3600">
                <a:latin typeface="楷体_GB2312" pitchFamily="49" charset="-122"/>
                <a:ea typeface="楷体_GB2312" pitchFamily="49" charset="-122"/>
              </a:rPr>
              <a:t>数据库运行和维护</a:t>
            </a:r>
            <a:endParaRPr lang="zh-CN" altLang="en-US" sz="3600">
              <a:latin typeface="Arial Narrow" panose="020B0606020202030204" pitchFamily="34" charset="0"/>
              <a:ea typeface="楷体_GB2312" pitchFamily="49" charset="-122"/>
            </a:endParaRPr>
          </a:p>
        </p:txBody>
      </p:sp>
      <p:sp>
        <p:nvSpPr>
          <p:cNvPr id="319491" name="AutoShape 3"/>
          <p:cNvSpPr>
            <a:spLocks noChangeArrowheads="1"/>
          </p:cNvSpPr>
          <p:nvPr/>
        </p:nvSpPr>
        <p:spPr bwMode="auto">
          <a:xfrm>
            <a:off x="673100" y="3759200"/>
            <a:ext cx="533400" cy="457200"/>
          </a:xfrm>
          <a:prstGeom prst="rightArrow">
            <a:avLst>
              <a:gd name="adj1" fmla="val 50000"/>
              <a:gd name="adj2" fmla="val 291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492" name="Text Box 4"/>
          <p:cNvSpPr txBox="1">
            <a:spLocks noChangeArrowheads="1"/>
          </p:cNvSpPr>
          <p:nvPr/>
        </p:nvSpPr>
        <p:spPr bwMode="auto">
          <a:xfrm>
            <a:off x="1282700" y="3638550"/>
            <a:ext cx="6235700" cy="641350"/>
          </a:xfrm>
          <a:prstGeom prst="rect">
            <a:avLst/>
          </a:prstGeom>
          <a:gradFill rotWithShape="0">
            <a:gsLst>
              <a:gs pos="0">
                <a:srgbClr val="3333FF"/>
              </a:gs>
              <a:gs pos="100000">
                <a:srgbClr val="3366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en-US" altLang="zh-CN" sz="3600">
                <a:solidFill>
                  <a:schemeClr val="bg1"/>
                </a:solidFill>
                <a:latin typeface="Arial" panose="020B0604020202020204" pitchFamily="34" charset="0"/>
                <a:ea typeface="楷体_GB2312" pitchFamily="49" charset="-122"/>
              </a:rPr>
              <a:t>7.6</a:t>
            </a:r>
            <a:r>
              <a:rPr lang="en-US" altLang="zh-CN" sz="3600">
                <a:solidFill>
                  <a:schemeClr val="bg1"/>
                </a:solidFill>
                <a:latin typeface="楷体_GB2312" pitchFamily="49" charset="-122"/>
                <a:ea typeface="楷体_GB2312" pitchFamily="49" charset="-122"/>
              </a:rPr>
              <a:t> </a:t>
            </a:r>
            <a:r>
              <a:rPr lang="zh-CN" altLang="en-US" sz="3600">
                <a:solidFill>
                  <a:schemeClr val="bg1"/>
                </a:solidFill>
                <a:latin typeface="楷体_GB2312" pitchFamily="49" charset="-122"/>
                <a:ea typeface="楷体_GB2312" pitchFamily="49" charset="-122"/>
              </a:rPr>
              <a:t>数据库实施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9492"/>
                                        </p:tgtEl>
                                        <p:attrNameLst>
                                          <p:attrName>style.visibility</p:attrName>
                                        </p:attrNameLst>
                                      </p:cBhvr>
                                      <p:to>
                                        <p:strVal val="visible"/>
                                      </p:to>
                                    </p:set>
                                    <p:animEffect transition="in" filter="blinds(horizontal)">
                                      <p:cBhvr>
                                        <p:cTn id="7" dur="500"/>
                                        <p:tgtEl>
                                          <p:spTgt spid="319492"/>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319491"/>
                                        </p:tgtEl>
                                        <p:attrNameLst>
                                          <p:attrName>style.visibility</p:attrName>
                                        </p:attrNameLst>
                                      </p:cBhvr>
                                      <p:to>
                                        <p:strVal val="visible"/>
                                      </p:to>
                                    </p:set>
                                    <p:animEffect transition="in" filter="slide(fromLeft)">
                                      <p:cBhvr>
                                        <p:cTn id="11" dur="500"/>
                                        <p:tgtEl>
                                          <p:spTgt spid="319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2" grpId="0" animBg="1"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990600" y="685800"/>
            <a:ext cx="7772400" cy="762000"/>
          </a:xfrm>
        </p:spPr>
        <p:txBody>
          <a:bodyPr/>
          <a:lstStyle/>
          <a:p>
            <a:r>
              <a:rPr lang="en-US" altLang="zh-CN" dirty="0">
                <a:ea typeface="黑体" panose="02010609060101010101" pitchFamily="49" charset="-122"/>
              </a:rPr>
              <a:t>7.6  </a:t>
            </a:r>
            <a:r>
              <a:rPr lang="zh-CN" altLang="en-US" dirty="0">
                <a:ea typeface="黑体" panose="02010609060101010101" pitchFamily="49" charset="-122"/>
              </a:rPr>
              <a:t>数据库的实施</a:t>
            </a:r>
          </a:p>
        </p:txBody>
      </p:sp>
      <p:sp>
        <p:nvSpPr>
          <p:cNvPr id="320515" name="Rectangle 3"/>
          <p:cNvSpPr>
            <a:spLocks noGrp="1" noChangeArrowheads="1"/>
          </p:cNvSpPr>
          <p:nvPr>
            <p:ph idx="1"/>
          </p:nvPr>
        </p:nvSpPr>
        <p:spPr>
          <a:xfrm>
            <a:off x="1066800" y="1752600"/>
            <a:ext cx="7772400" cy="4114800"/>
          </a:xfrm>
        </p:spPr>
        <p:txBody>
          <a:bodyPr/>
          <a:lstStyle/>
          <a:p>
            <a:pPr algn="just">
              <a:lnSpc>
                <a:spcPct val="140000"/>
              </a:lnSpc>
            </a:pPr>
            <a:r>
              <a:rPr lang="zh-CN" altLang="en-US" sz="2800" dirty="0"/>
              <a:t>数据库实施的工作内容</a:t>
            </a:r>
          </a:p>
          <a:p>
            <a:pPr lvl="1" algn="just">
              <a:lnSpc>
                <a:spcPct val="140000"/>
              </a:lnSpc>
            </a:pPr>
            <a:r>
              <a:rPr lang="zh-CN" altLang="en-US" sz="2400" dirty="0"/>
              <a:t>用</a:t>
            </a:r>
            <a:r>
              <a:rPr lang="en-US" altLang="zh-CN" sz="2400" dirty="0"/>
              <a:t>DDL</a:t>
            </a:r>
            <a:r>
              <a:rPr lang="zh-CN" altLang="en-US" sz="2400" dirty="0"/>
              <a:t>定义数据库结构</a:t>
            </a:r>
          </a:p>
          <a:p>
            <a:pPr lvl="1" algn="just">
              <a:lnSpc>
                <a:spcPct val="140000"/>
              </a:lnSpc>
            </a:pPr>
            <a:r>
              <a:rPr lang="zh-CN" altLang="en-US" sz="2400" dirty="0"/>
              <a:t>组织数据入库</a:t>
            </a:r>
          </a:p>
          <a:p>
            <a:pPr lvl="1" algn="just">
              <a:lnSpc>
                <a:spcPct val="140000"/>
              </a:lnSpc>
            </a:pPr>
            <a:r>
              <a:rPr lang="zh-CN" altLang="en-US" sz="2400" dirty="0"/>
              <a:t>编制与调试应用程序</a:t>
            </a:r>
          </a:p>
          <a:p>
            <a:pPr lvl="1" algn="just">
              <a:lnSpc>
                <a:spcPct val="140000"/>
              </a:lnSpc>
            </a:pPr>
            <a:r>
              <a:rPr lang="zh-CN" altLang="en-US" sz="2400" dirty="0"/>
              <a:t>数据库试运行</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1538" name="Group 2"/>
          <p:cNvGrpSpPr>
            <a:grpSpLocks/>
          </p:cNvGrpSpPr>
          <p:nvPr/>
        </p:nvGrpSpPr>
        <p:grpSpPr bwMode="auto">
          <a:xfrm>
            <a:off x="838200" y="685800"/>
            <a:ext cx="7772400" cy="5638800"/>
            <a:chOff x="624" y="480"/>
            <a:chExt cx="4896" cy="3552"/>
          </a:xfrm>
        </p:grpSpPr>
        <p:sp>
          <p:nvSpPr>
            <p:cNvPr id="321539" name="Rectangle 3"/>
            <p:cNvSpPr>
              <a:spLocks noChangeArrowheads="1"/>
            </p:cNvSpPr>
            <p:nvPr/>
          </p:nvSpPr>
          <p:spPr bwMode="auto">
            <a:xfrm>
              <a:off x="1480" y="480"/>
              <a:ext cx="3142" cy="2736"/>
            </a:xfrm>
            <a:prstGeom prst="rect">
              <a:avLst/>
            </a:prstGeom>
            <a:solidFill>
              <a:schemeClr val="bg1"/>
            </a:solidFill>
            <a:ln w="9525">
              <a:solidFill>
                <a:srgbClr val="000000"/>
              </a:solidFill>
              <a:miter lim="800000"/>
              <a:headEnd/>
              <a:tailEnd/>
            </a:ln>
          </p:spPr>
          <p:txBody>
            <a:bodyPr/>
            <a:lstStyle/>
            <a:p>
              <a:pPr algn="just">
                <a:spcBef>
                  <a:spcPct val="0"/>
                </a:spcBef>
                <a:buClrTx/>
                <a:buFontTx/>
                <a:buNone/>
              </a:pPr>
              <a:r>
                <a:rPr lang="zh-CN" altLang="en-US" sz="2400" b="1"/>
                <a:t>数据库实施</a:t>
              </a:r>
              <a:endParaRPr lang="zh-CN" altLang="en-US" sz="1000" b="1"/>
            </a:p>
          </p:txBody>
        </p:sp>
        <p:sp>
          <p:nvSpPr>
            <p:cNvPr id="321540" name="Line 4"/>
            <p:cNvSpPr>
              <a:spLocks noChangeShapeType="1"/>
            </p:cNvSpPr>
            <p:nvPr/>
          </p:nvSpPr>
          <p:spPr bwMode="auto">
            <a:xfrm>
              <a:off x="983" y="1913"/>
              <a:ext cx="71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1541" name="Oval 5"/>
            <p:cNvSpPr>
              <a:spLocks noChangeArrowheads="1"/>
            </p:cNvSpPr>
            <p:nvPr/>
          </p:nvSpPr>
          <p:spPr bwMode="auto">
            <a:xfrm>
              <a:off x="1728" y="1536"/>
              <a:ext cx="762" cy="921"/>
            </a:xfrm>
            <a:prstGeom prst="ellipse">
              <a:avLst/>
            </a:prstGeom>
            <a:solidFill>
              <a:schemeClr val="bg1"/>
            </a:solidFill>
            <a:ln w="9525">
              <a:solidFill>
                <a:srgbClr val="000000"/>
              </a:solidFill>
              <a:round/>
              <a:headEnd/>
              <a:tailEnd/>
            </a:ln>
          </p:spPr>
          <p:txBody>
            <a:bodyPr lIns="0" tIns="0" rIns="0" bIns="0"/>
            <a:lstStyle/>
            <a:p>
              <a:pPr algn="ctr">
                <a:spcBef>
                  <a:spcPct val="0"/>
                </a:spcBef>
                <a:buClrTx/>
                <a:buFontTx/>
                <a:buNone/>
              </a:pPr>
              <a:r>
                <a:rPr lang="zh-CN" altLang="en-US" sz="2000" b="1"/>
                <a:t>定义数据库结构</a:t>
              </a:r>
              <a:endParaRPr lang="zh-CN" altLang="en-US" sz="1200" b="1"/>
            </a:p>
          </p:txBody>
        </p:sp>
        <p:sp>
          <p:nvSpPr>
            <p:cNvPr id="321542" name="Line 6"/>
            <p:cNvSpPr>
              <a:spLocks noChangeShapeType="1"/>
            </p:cNvSpPr>
            <p:nvPr/>
          </p:nvSpPr>
          <p:spPr bwMode="auto">
            <a:xfrm flipV="1">
              <a:off x="2304" y="1344"/>
              <a:ext cx="301" cy="28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1543" name="Oval 7"/>
            <p:cNvSpPr>
              <a:spLocks noChangeArrowheads="1"/>
            </p:cNvSpPr>
            <p:nvPr/>
          </p:nvSpPr>
          <p:spPr bwMode="auto">
            <a:xfrm>
              <a:off x="2623" y="890"/>
              <a:ext cx="857" cy="921"/>
            </a:xfrm>
            <a:prstGeom prst="ellipse">
              <a:avLst/>
            </a:prstGeom>
            <a:solidFill>
              <a:schemeClr val="bg1"/>
            </a:solidFill>
            <a:ln w="9525">
              <a:solidFill>
                <a:srgbClr val="000000"/>
              </a:solidFill>
              <a:round/>
              <a:headEnd/>
              <a:tailEnd/>
            </a:ln>
          </p:spPr>
          <p:txBody>
            <a:bodyPr lIns="0" tIns="0" rIns="0" bIns="0"/>
            <a:lstStyle/>
            <a:p>
              <a:pPr algn="ctr">
                <a:spcBef>
                  <a:spcPct val="0"/>
                </a:spcBef>
                <a:buClrTx/>
                <a:buFontTx/>
                <a:buNone/>
              </a:pPr>
              <a:endParaRPr lang="zh-CN" altLang="en-US" b="1"/>
            </a:p>
            <a:p>
              <a:pPr algn="ctr">
                <a:spcBef>
                  <a:spcPct val="0"/>
                </a:spcBef>
                <a:buClrTx/>
                <a:buFontTx/>
                <a:buNone/>
              </a:pPr>
              <a:r>
                <a:rPr lang="zh-CN" altLang="en-US" sz="2000" b="1"/>
                <a:t>数据</a:t>
              </a:r>
            </a:p>
            <a:p>
              <a:pPr algn="ctr">
                <a:spcBef>
                  <a:spcPct val="0"/>
                </a:spcBef>
                <a:buClrTx/>
                <a:buFontTx/>
                <a:buNone/>
              </a:pPr>
              <a:r>
                <a:rPr lang="zh-CN" altLang="en-US" sz="2000" b="1"/>
                <a:t>装载</a:t>
              </a:r>
              <a:endParaRPr lang="zh-CN" altLang="en-US"/>
            </a:p>
          </p:txBody>
        </p:sp>
        <p:sp>
          <p:nvSpPr>
            <p:cNvPr id="321544" name="Line 8"/>
            <p:cNvSpPr>
              <a:spLocks noChangeShapeType="1"/>
            </p:cNvSpPr>
            <p:nvPr/>
          </p:nvSpPr>
          <p:spPr bwMode="auto">
            <a:xfrm>
              <a:off x="3504" y="1296"/>
              <a:ext cx="342" cy="33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1545" name="Oval 9"/>
            <p:cNvSpPr>
              <a:spLocks noChangeArrowheads="1"/>
            </p:cNvSpPr>
            <p:nvPr/>
          </p:nvSpPr>
          <p:spPr bwMode="auto">
            <a:xfrm>
              <a:off x="3648" y="1584"/>
              <a:ext cx="761" cy="921"/>
            </a:xfrm>
            <a:prstGeom prst="ellipse">
              <a:avLst/>
            </a:prstGeom>
            <a:solidFill>
              <a:schemeClr val="bg1"/>
            </a:solidFill>
            <a:ln w="9525">
              <a:solidFill>
                <a:srgbClr val="000000"/>
              </a:solidFill>
              <a:round/>
              <a:headEnd/>
              <a:tailEnd/>
            </a:ln>
          </p:spPr>
          <p:txBody>
            <a:bodyPr lIns="0" tIns="0" rIns="0" bIns="0"/>
            <a:lstStyle/>
            <a:p>
              <a:pPr algn="just">
                <a:spcBef>
                  <a:spcPct val="0"/>
                </a:spcBef>
                <a:buClrTx/>
                <a:buFontTx/>
                <a:buNone/>
              </a:pPr>
              <a:endParaRPr lang="zh-CN" altLang="en-US" sz="1000"/>
            </a:p>
            <a:p>
              <a:pPr algn="ctr">
                <a:spcBef>
                  <a:spcPct val="0"/>
                </a:spcBef>
                <a:buClrTx/>
                <a:buFontTx/>
                <a:buNone/>
              </a:pPr>
              <a:r>
                <a:rPr lang="zh-CN" altLang="en-US" sz="1000"/>
                <a:t> </a:t>
              </a:r>
              <a:r>
                <a:rPr lang="zh-CN" altLang="en-US" sz="2000" b="1"/>
                <a:t>数据库试运行</a:t>
              </a:r>
              <a:endParaRPr lang="zh-CN" altLang="en-US" sz="1000"/>
            </a:p>
          </p:txBody>
        </p:sp>
        <p:sp>
          <p:nvSpPr>
            <p:cNvPr id="321546" name="Line 10"/>
            <p:cNvSpPr>
              <a:spLocks noChangeShapeType="1"/>
            </p:cNvSpPr>
            <p:nvPr/>
          </p:nvSpPr>
          <p:spPr bwMode="auto">
            <a:xfrm>
              <a:off x="4441" y="2009"/>
              <a:ext cx="53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1547" name="Line 11"/>
            <p:cNvSpPr>
              <a:spLocks noChangeShapeType="1"/>
            </p:cNvSpPr>
            <p:nvPr/>
          </p:nvSpPr>
          <p:spPr bwMode="auto">
            <a:xfrm>
              <a:off x="4800" y="1907"/>
              <a:ext cx="0" cy="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548" name="Line 12"/>
            <p:cNvSpPr>
              <a:spLocks noChangeShapeType="1"/>
            </p:cNvSpPr>
            <p:nvPr/>
          </p:nvSpPr>
          <p:spPr bwMode="auto">
            <a:xfrm>
              <a:off x="1296" y="1814"/>
              <a:ext cx="1" cy="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549" name="Text Box 13"/>
            <p:cNvSpPr txBox="1">
              <a:spLocks noChangeArrowheads="1"/>
            </p:cNvSpPr>
            <p:nvPr/>
          </p:nvSpPr>
          <p:spPr bwMode="auto">
            <a:xfrm>
              <a:off x="624" y="2016"/>
              <a:ext cx="718" cy="3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spcBef>
                  <a:spcPct val="0"/>
                </a:spcBef>
                <a:buClrTx/>
                <a:buFontTx/>
                <a:buNone/>
              </a:pPr>
              <a:r>
                <a:rPr lang="zh-CN" altLang="en-US" sz="2000" b="1"/>
                <a:t>数据库物</a:t>
              </a:r>
            </a:p>
            <a:p>
              <a:pPr algn="just">
                <a:spcBef>
                  <a:spcPct val="0"/>
                </a:spcBef>
                <a:buClrTx/>
                <a:buFontTx/>
                <a:buNone/>
              </a:pPr>
              <a:r>
                <a:rPr lang="zh-CN" altLang="en-US" sz="2000" b="1"/>
                <a:t>理设计</a:t>
              </a:r>
              <a:endParaRPr lang="zh-CN" altLang="en-US" sz="1000" b="1"/>
            </a:p>
          </p:txBody>
        </p:sp>
        <p:sp>
          <p:nvSpPr>
            <p:cNvPr id="321550" name="Text Box 14"/>
            <p:cNvSpPr txBox="1">
              <a:spLocks noChangeArrowheads="1"/>
            </p:cNvSpPr>
            <p:nvPr/>
          </p:nvSpPr>
          <p:spPr bwMode="auto">
            <a:xfrm>
              <a:off x="4800" y="2112"/>
              <a:ext cx="720" cy="3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spcBef>
                  <a:spcPct val="0"/>
                </a:spcBef>
                <a:buClrTx/>
                <a:buFontTx/>
                <a:buNone/>
              </a:pPr>
              <a:r>
                <a:rPr lang="zh-CN" altLang="en-US" sz="2000" b="1"/>
                <a:t>数据库运</a:t>
              </a:r>
            </a:p>
            <a:p>
              <a:pPr algn="just">
                <a:spcBef>
                  <a:spcPct val="0"/>
                </a:spcBef>
                <a:buClrTx/>
                <a:buFontTx/>
                <a:buNone/>
              </a:pPr>
              <a:r>
                <a:rPr lang="zh-CN" altLang="en-US" sz="2000" b="1"/>
                <a:t>行和维护</a:t>
              </a:r>
            </a:p>
            <a:p>
              <a:pPr algn="just">
                <a:spcBef>
                  <a:spcPct val="0"/>
                </a:spcBef>
                <a:buClrTx/>
                <a:buFontTx/>
                <a:buNone/>
              </a:pPr>
              <a:endParaRPr lang="zh-CN" altLang="en-US" sz="1600" b="1"/>
            </a:p>
          </p:txBody>
        </p:sp>
        <p:sp>
          <p:nvSpPr>
            <p:cNvPr id="321551" name="AutoShape 15"/>
            <p:cNvSpPr>
              <a:spLocks noChangeArrowheads="1"/>
            </p:cNvSpPr>
            <p:nvPr/>
          </p:nvSpPr>
          <p:spPr bwMode="auto">
            <a:xfrm>
              <a:off x="912" y="3360"/>
              <a:ext cx="449" cy="528"/>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spcBef>
                  <a:spcPct val="0"/>
                </a:spcBef>
                <a:buClrTx/>
                <a:buFontTx/>
                <a:buNone/>
              </a:pPr>
              <a:r>
                <a:rPr lang="zh-CN" altLang="en-US" b="1"/>
                <a:t>物理</a:t>
              </a:r>
            </a:p>
            <a:p>
              <a:pPr algn="ctr">
                <a:spcBef>
                  <a:spcPct val="0"/>
                </a:spcBef>
                <a:buClrTx/>
                <a:buFontTx/>
                <a:buNone/>
              </a:pPr>
              <a:r>
                <a:rPr lang="zh-CN" altLang="en-US" b="1"/>
                <a:t>模型</a:t>
              </a:r>
              <a:endParaRPr lang="zh-CN" altLang="en-US" sz="1000" b="1"/>
            </a:p>
          </p:txBody>
        </p:sp>
        <p:sp>
          <p:nvSpPr>
            <p:cNvPr id="321552" name="AutoShape 16"/>
            <p:cNvSpPr>
              <a:spLocks noChangeArrowheads="1"/>
            </p:cNvSpPr>
            <p:nvPr/>
          </p:nvSpPr>
          <p:spPr bwMode="auto">
            <a:xfrm rot="4214242">
              <a:off x="418" y="2786"/>
              <a:ext cx="912" cy="124"/>
            </a:xfrm>
            <a:prstGeom prst="rightArrow">
              <a:avLst>
                <a:gd name="adj1" fmla="val 50000"/>
                <a:gd name="adj2" fmla="val 183871"/>
              </a:avLst>
            </a:prstGeom>
            <a:solidFill>
              <a:schemeClr val="bg1"/>
            </a:solidFill>
            <a:ln w="9525">
              <a:solidFill>
                <a:srgbClr val="000000"/>
              </a:solidFill>
              <a:miter lim="800000"/>
              <a:headEnd/>
              <a:tailEnd/>
            </a:ln>
          </p:spPr>
          <p:txBody>
            <a:bodyPr/>
            <a:lstStyle/>
            <a:p>
              <a:endParaRPr lang="zh-CN" altLang="en-US"/>
            </a:p>
          </p:txBody>
        </p:sp>
        <p:sp>
          <p:nvSpPr>
            <p:cNvPr id="321553" name="AutoShape 17"/>
            <p:cNvSpPr>
              <a:spLocks noChangeArrowheads="1"/>
            </p:cNvSpPr>
            <p:nvPr/>
          </p:nvSpPr>
          <p:spPr bwMode="auto">
            <a:xfrm rot="4014648">
              <a:off x="3850" y="2870"/>
              <a:ext cx="968" cy="109"/>
            </a:xfrm>
            <a:prstGeom prst="rightArrow">
              <a:avLst>
                <a:gd name="adj1" fmla="val 50000"/>
                <a:gd name="adj2" fmla="val 222018"/>
              </a:avLst>
            </a:prstGeom>
            <a:solidFill>
              <a:schemeClr val="bg1"/>
            </a:solidFill>
            <a:ln w="9525">
              <a:solidFill>
                <a:srgbClr val="000000"/>
              </a:solidFill>
              <a:miter lim="800000"/>
              <a:headEnd/>
              <a:tailEnd/>
            </a:ln>
          </p:spPr>
          <p:txBody>
            <a:bodyPr/>
            <a:lstStyle/>
            <a:p>
              <a:endParaRPr lang="zh-CN" altLang="en-US"/>
            </a:p>
          </p:txBody>
        </p:sp>
        <p:sp>
          <p:nvSpPr>
            <p:cNvPr id="321554" name="AutoShape 18"/>
            <p:cNvSpPr>
              <a:spLocks noChangeArrowheads="1"/>
            </p:cNvSpPr>
            <p:nvPr/>
          </p:nvSpPr>
          <p:spPr bwMode="auto">
            <a:xfrm rot="-3531503">
              <a:off x="1034" y="2771"/>
              <a:ext cx="1098" cy="94"/>
            </a:xfrm>
            <a:prstGeom prst="rightArrow">
              <a:avLst>
                <a:gd name="adj1" fmla="val 50000"/>
                <a:gd name="adj2" fmla="val 292021"/>
              </a:avLst>
            </a:prstGeom>
            <a:solidFill>
              <a:schemeClr val="bg1"/>
            </a:solidFill>
            <a:ln w="9525">
              <a:solidFill>
                <a:srgbClr val="000000"/>
              </a:solidFill>
              <a:miter lim="800000"/>
              <a:headEnd/>
              <a:tailEnd/>
            </a:ln>
          </p:spPr>
          <p:txBody>
            <a:bodyPr/>
            <a:lstStyle/>
            <a:p>
              <a:endParaRPr lang="zh-CN" altLang="en-US"/>
            </a:p>
          </p:txBody>
        </p:sp>
        <p:sp>
          <p:nvSpPr>
            <p:cNvPr id="321555" name="Freeform 19"/>
            <p:cNvSpPr>
              <a:spLocks/>
            </p:cNvSpPr>
            <p:nvPr/>
          </p:nvSpPr>
          <p:spPr bwMode="auto">
            <a:xfrm>
              <a:off x="3388" y="1061"/>
              <a:ext cx="535" cy="543"/>
            </a:xfrm>
            <a:custGeom>
              <a:avLst/>
              <a:gdLst>
                <a:gd name="T0" fmla="*/ 535 w 535"/>
                <a:gd name="T1" fmla="*/ 543 h 543"/>
                <a:gd name="T2" fmla="*/ 381 w 535"/>
                <a:gd name="T3" fmla="*/ 178 h 543"/>
                <a:gd name="T4" fmla="*/ 251 w 535"/>
                <a:gd name="T5" fmla="*/ 74 h 543"/>
                <a:gd name="T6" fmla="*/ 164 w 535"/>
                <a:gd name="T7" fmla="*/ 6 h 543"/>
                <a:gd name="T8" fmla="*/ 16 w 535"/>
                <a:gd name="T9" fmla="*/ 35 h 543"/>
                <a:gd name="T10" fmla="*/ 68 w 535"/>
                <a:gd name="T11" fmla="*/ 61 h 543"/>
                <a:gd name="T12" fmla="*/ 68 w 535"/>
                <a:gd name="T13" fmla="*/ 61 h 543"/>
              </a:gdLst>
              <a:ahLst/>
              <a:cxnLst>
                <a:cxn ang="0">
                  <a:pos x="T0" y="T1"/>
                </a:cxn>
                <a:cxn ang="0">
                  <a:pos x="T2" y="T3"/>
                </a:cxn>
                <a:cxn ang="0">
                  <a:pos x="T4" y="T5"/>
                </a:cxn>
                <a:cxn ang="0">
                  <a:pos x="T6" y="T7"/>
                </a:cxn>
                <a:cxn ang="0">
                  <a:pos x="T8" y="T9"/>
                </a:cxn>
                <a:cxn ang="0">
                  <a:pos x="T10" y="T11"/>
                </a:cxn>
                <a:cxn ang="0">
                  <a:pos x="T12" y="T13"/>
                </a:cxn>
              </a:cxnLst>
              <a:rect l="0" t="0" r="r" b="b"/>
              <a:pathLst>
                <a:path w="535" h="543">
                  <a:moveTo>
                    <a:pt x="535" y="543"/>
                  </a:moveTo>
                  <a:cubicBezTo>
                    <a:pt x="509" y="482"/>
                    <a:pt x="428" y="256"/>
                    <a:pt x="381" y="178"/>
                  </a:cubicBezTo>
                  <a:cubicBezTo>
                    <a:pt x="334" y="100"/>
                    <a:pt x="287" y="103"/>
                    <a:pt x="251" y="74"/>
                  </a:cubicBezTo>
                  <a:cubicBezTo>
                    <a:pt x="215" y="45"/>
                    <a:pt x="203" y="12"/>
                    <a:pt x="164" y="6"/>
                  </a:cubicBezTo>
                  <a:cubicBezTo>
                    <a:pt x="125" y="0"/>
                    <a:pt x="32" y="26"/>
                    <a:pt x="16" y="35"/>
                  </a:cubicBezTo>
                  <a:cubicBezTo>
                    <a:pt x="0" y="44"/>
                    <a:pt x="59" y="57"/>
                    <a:pt x="68" y="61"/>
                  </a:cubicBezTo>
                  <a:cubicBezTo>
                    <a:pt x="77" y="65"/>
                    <a:pt x="68" y="61"/>
                    <a:pt x="68" y="61"/>
                  </a:cubicBezTo>
                </a:path>
              </a:pathLst>
            </a:custGeom>
            <a:noFill/>
            <a:ln w="19050" cap="flat" cmpd="sng">
              <a:solidFill>
                <a:srgbClr val="000000"/>
              </a:solidFill>
              <a:prstDash val="dash"/>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1556" name="Freeform 20"/>
            <p:cNvSpPr>
              <a:spLocks/>
            </p:cNvSpPr>
            <p:nvPr/>
          </p:nvSpPr>
          <p:spPr bwMode="auto">
            <a:xfrm>
              <a:off x="1008" y="569"/>
              <a:ext cx="3204" cy="1303"/>
            </a:xfrm>
            <a:custGeom>
              <a:avLst/>
              <a:gdLst>
                <a:gd name="T0" fmla="*/ 3204 w 3204"/>
                <a:gd name="T1" fmla="*/ 1049 h 1303"/>
                <a:gd name="T2" fmla="*/ 3087 w 3204"/>
                <a:gd name="T3" fmla="*/ 618 h 1303"/>
                <a:gd name="T4" fmla="*/ 2878 w 3204"/>
                <a:gd name="T5" fmla="*/ 331 h 1303"/>
                <a:gd name="T6" fmla="*/ 2574 w 3204"/>
                <a:gd name="T7" fmla="*/ 135 h 1303"/>
                <a:gd name="T8" fmla="*/ 2308 w 3204"/>
                <a:gd name="T9" fmla="*/ 47 h 1303"/>
                <a:gd name="T10" fmla="*/ 2222 w 3204"/>
                <a:gd name="T11" fmla="*/ 31 h 1303"/>
                <a:gd name="T12" fmla="*/ 2039 w 3204"/>
                <a:gd name="T13" fmla="*/ 3 h 1303"/>
                <a:gd name="T14" fmla="*/ 1379 w 3204"/>
                <a:gd name="T15" fmla="*/ 47 h 1303"/>
                <a:gd name="T16" fmla="*/ 880 w 3204"/>
                <a:gd name="T17" fmla="*/ 257 h 1303"/>
                <a:gd name="T18" fmla="*/ 375 w 3204"/>
                <a:gd name="T19" fmla="*/ 693 h 1303"/>
                <a:gd name="T20" fmla="*/ 0 w 3204"/>
                <a:gd name="T21" fmla="*/ 1303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4" h="1303">
                  <a:moveTo>
                    <a:pt x="3204" y="1049"/>
                  </a:moveTo>
                  <a:cubicBezTo>
                    <a:pt x="3182" y="977"/>
                    <a:pt x="3141" y="738"/>
                    <a:pt x="3087" y="618"/>
                  </a:cubicBezTo>
                  <a:cubicBezTo>
                    <a:pt x="3033" y="498"/>
                    <a:pt x="2964" y="411"/>
                    <a:pt x="2878" y="331"/>
                  </a:cubicBezTo>
                  <a:cubicBezTo>
                    <a:pt x="2792" y="251"/>
                    <a:pt x="2669" y="182"/>
                    <a:pt x="2574" y="135"/>
                  </a:cubicBezTo>
                  <a:cubicBezTo>
                    <a:pt x="2479" y="88"/>
                    <a:pt x="2366" y="64"/>
                    <a:pt x="2308" y="47"/>
                  </a:cubicBezTo>
                  <a:cubicBezTo>
                    <a:pt x="2250" y="30"/>
                    <a:pt x="2266" y="38"/>
                    <a:pt x="2222" y="31"/>
                  </a:cubicBezTo>
                  <a:cubicBezTo>
                    <a:pt x="2177" y="24"/>
                    <a:pt x="2180" y="0"/>
                    <a:pt x="2039" y="3"/>
                  </a:cubicBezTo>
                  <a:cubicBezTo>
                    <a:pt x="1899" y="6"/>
                    <a:pt x="1573" y="6"/>
                    <a:pt x="1379" y="47"/>
                  </a:cubicBezTo>
                  <a:cubicBezTo>
                    <a:pt x="1186" y="87"/>
                    <a:pt x="1047" y="148"/>
                    <a:pt x="880" y="257"/>
                  </a:cubicBezTo>
                  <a:cubicBezTo>
                    <a:pt x="713" y="365"/>
                    <a:pt x="522" y="521"/>
                    <a:pt x="375" y="693"/>
                  </a:cubicBezTo>
                  <a:cubicBezTo>
                    <a:pt x="227" y="866"/>
                    <a:pt x="77" y="1178"/>
                    <a:pt x="0" y="1303"/>
                  </a:cubicBezTo>
                </a:path>
              </a:pathLst>
            </a:custGeom>
            <a:noFill/>
            <a:ln w="19050" cap="flat" cmpd="sng">
              <a:solidFill>
                <a:srgbClr val="000000"/>
              </a:solidFill>
              <a:prstDash val="dash"/>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1557" name="Oval 21"/>
            <p:cNvSpPr>
              <a:spLocks noChangeArrowheads="1"/>
            </p:cNvSpPr>
            <p:nvPr/>
          </p:nvSpPr>
          <p:spPr bwMode="auto">
            <a:xfrm>
              <a:off x="2640" y="2208"/>
              <a:ext cx="857" cy="921"/>
            </a:xfrm>
            <a:prstGeom prst="ellipse">
              <a:avLst/>
            </a:prstGeom>
            <a:solidFill>
              <a:schemeClr val="bg1"/>
            </a:solidFill>
            <a:ln w="9525">
              <a:solidFill>
                <a:srgbClr val="000000"/>
              </a:solidFill>
              <a:round/>
              <a:headEnd/>
              <a:tailEnd/>
            </a:ln>
          </p:spPr>
          <p:txBody>
            <a:bodyPr lIns="0" tIns="0" rIns="0" bIns="0"/>
            <a:lstStyle/>
            <a:p>
              <a:pPr algn="ctr">
                <a:spcBef>
                  <a:spcPct val="0"/>
                </a:spcBef>
                <a:buClrTx/>
                <a:buFontTx/>
                <a:buNone/>
              </a:pPr>
              <a:r>
                <a:rPr lang="zh-CN" altLang="en-US" sz="2000" b="1"/>
                <a:t>编制与调试应用程序</a:t>
              </a:r>
              <a:endParaRPr lang="zh-CN" altLang="en-US" sz="2000"/>
            </a:p>
          </p:txBody>
        </p:sp>
        <p:sp>
          <p:nvSpPr>
            <p:cNvPr id="321558" name="Line 22"/>
            <p:cNvSpPr>
              <a:spLocks noChangeShapeType="1"/>
            </p:cNvSpPr>
            <p:nvPr/>
          </p:nvSpPr>
          <p:spPr bwMode="auto">
            <a:xfrm>
              <a:off x="2352" y="2304"/>
              <a:ext cx="288"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21559" name="Line 23"/>
            <p:cNvSpPr>
              <a:spLocks noChangeShapeType="1"/>
            </p:cNvSpPr>
            <p:nvPr/>
          </p:nvSpPr>
          <p:spPr bwMode="auto">
            <a:xfrm flipV="1">
              <a:off x="3504" y="2304"/>
              <a:ext cx="24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21560" name="AutoShape 24"/>
            <p:cNvSpPr>
              <a:spLocks noChangeArrowheads="1"/>
            </p:cNvSpPr>
            <p:nvPr/>
          </p:nvSpPr>
          <p:spPr bwMode="auto">
            <a:xfrm>
              <a:off x="4272" y="3360"/>
              <a:ext cx="768" cy="672"/>
            </a:xfrm>
            <a:prstGeom prst="star16">
              <a:avLst>
                <a:gd name="adj" fmla="val 375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0"/>
                </a:spcBef>
                <a:buClrTx/>
                <a:buFontTx/>
                <a:buNone/>
              </a:pPr>
              <a:r>
                <a:rPr lang="zh-CN" altLang="en-US" b="1"/>
                <a:t>数据库</a:t>
              </a:r>
            </a:p>
            <a:p>
              <a:pPr algn="ctr">
                <a:spcBef>
                  <a:spcPct val="0"/>
                </a:spcBef>
                <a:buClrTx/>
                <a:buFontTx/>
                <a:buNone/>
              </a:pPr>
              <a:r>
                <a:rPr lang="zh-CN" altLang="en-US" b="1"/>
                <a:t>系统</a:t>
              </a:r>
              <a:endParaRPr lang="zh-CN" altLang="en-US" sz="2400" b="1"/>
            </a:p>
          </p:txBody>
        </p:sp>
        <p:sp>
          <p:nvSpPr>
            <p:cNvPr id="321561" name="Freeform 25"/>
            <p:cNvSpPr>
              <a:spLocks/>
            </p:cNvSpPr>
            <p:nvPr/>
          </p:nvSpPr>
          <p:spPr bwMode="auto">
            <a:xfrm>
              <a:off x="2064" y="768"/>
              <a:ext cx="2031" cy="837"/>
            </a:xfrm>
            <a:custGeom>
              <a:avLst/>
              <a:gdLst>
                <a:gd name="T0" fmla="*/ 2031 w 2031"/>
                <a:gd name="T1" fmla="*/ 837 h 837"/>
                <a:gd name="T2" fmla="*/ 1927 w 2031"/>
                <a:gd name="T3" fmla="*/ 523 h 837"/>
                <a:gd name="T4" fmla="*/ 1835 w 2031"/>
                <a:gd name="T5" fmla="*/ 341 h 837"/>
                <a:gd name="T6" fmla="*/ 1651 w 2031"/>
                <a:gd name="T7" fmla="*/ 207 h 837"/>
                <a:gd name="T8" fmla="*/ 1476 w 2031"/>
                <a:gd name="T9" fmla="*/ 85 h 837"/>
                <a:gd name="T10" fmla="*/ 1324 w 2031"/>
                <a:gd name="T11" fmla="*/ 29 h 837"/>
                <a:gd name="T12" fmla="*/ 1274 w 2031"/>
                <a:gd name="T13" fmla="*/ 19 h 837"/>
                <a:gd name="T14" fmla="*/ 1169 w 2031"/>
                <a:gd name="T15" fmla="*/ 2 h 837"/>
                <a:gd name="T16" fmla="*/ 791 w 2031"/>
                <a:gd name="T17" fmla="*/ 29 h 837"/>
                <a:gd name="T18" fmla="*/ 505 w 2031"/>
                <a:gd name="T19" fmla="*/ 161 h 837"/>
                <a:gd name="T20" fmla="*/ 215 w 2031"/>
                <a:gd name="T21" fmla="*/ 434 h 837"/>
                <a:gd name="T22" fmla="*/ 0 w 2031"/>
                <a:gd name="T23" fmla="*/ 8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1" h="837">
                  <a:moveTo>
                    <a:pt x="2031" y="837"/>
                  </a:moveTo>
                  <a:cubicBezTo>
                    <a:pt x="2014" y="785"/>
                    <a:pt x="1960" y="606"/>
                    <a:pt x="1927" y="523"/>
                  </a:cubicBezTo>
                  <a:cubicBezTo>
                    <a:pt x="1894" y="440"/>
                    <a:pt x="1881" y="394"/>
                    <a:pt x="1835" y="341"/>
                  </a:cubicBezTo>
                  <a:cubicBezTo>
                    <a:pt x="1789" y="288"/>
                    <a:pt x="1711" y="250"/>
                    <a:pt x="1651" y="207"/>
                  </a:cubicBezTo>
                  <a:cubicBezTo>
                    <a:pt x="1591" y="164"/>
                    <a:pt x="1531" y="114"/>
                    <a:pt x="1476" y="85"/>
                  </a:cubicBezTo>
                  <a:cubicBezTo>
                    <a:pt x="1422" y="55"/>
                    <a:pt x="1357" y="40"/>
                    <a:pt x="1324" y="29"/>
                  </a:cubicBezTo>
                  <a:cubicBezTo>
                    <a:pt x="1290" y="19"/>
                    <a:pt x="1300" y="24"/>
                    <a:pt x="1274" y="19"/>
                  </a:cubicBezTo>
                  <a:cubicBezTo>
                    <a:pt x="1249" y="15"/>
                    <a:pt x="1250" y="0"/>
                    <a:pt x="1169" y="2"/>
                  </a:cubicBezTo>
                  <a:cubicBezTo>
                    <a:pt x="1089" y="4"/>
                    <a:pt x="902" y="4"/>
                    <a:pt x="791" y="29"/>
                  </a:cubicBezTo>
                  <a:cubicBezTo>
                    <a:pt x="680" y="54"/>
                    <a:pt x="600" y="93"/>
                    <a:pt x="505" y="161"/>
                  </a:cubicBezTo>
                  <a:cubicBezTo>
                    <a:pt x="409" y="229"/>
                    <a:pt x="299" y="326"/>
                    <a:pt x="215" y="434"/>
                  </a:cubicBezTo>
                  <a:cubicBezTo>
                    <a:pt x="130" y="542"/>
                    <a:pt x="44" y="738"/>
                    <a:pt x="0" y="816"/>
                  </a:cubicBezTo>
                </a:path>
              </a:pathLst>
            </a:custGeom>
            <a:noFill/>
            <a:ln w="19050" cap="flat" cmpd="sng">
              <a:solidFill>
                <a:srgbClr val="000000"/>
              </a:solidFill>
              <a:prstDash val="dash"/>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1562" name="Freeform 26"/>
            <p:cNvSpPr>
              <a:spLocks/>
            </p:cNvSpPr>
            <p:nvPr/>
          </p:nvSpPr>
          <p:spPr bwMode="auto">
            <a:xfrm>
              <a:off x="3456" y="2505"/>
              <a:ext cx="496" cy="392"/>
            </a:xfrm>
            <a:custGeom>
              <a:avLst/>
              <a:gdLst>
                <a:gd name="T0" fmla="*/ 496 w 496"/>
                <a:gd name="T1" fmla="*/ 0 h 392"/>
                <a:gd name="T2" fmla="*/ 443 w 496"/>
                <a:gd name="T3" fmla="*/ 130 h 392"/>
                <a:gd name="T4" fmla="*/ 313 w 496"/>
                <a:gd name="T5" fmla="*/ 274 h 392"/>
                <a:gd name="T6" fmla="*/ 96 w 496"/>
                <a:gd name="T7" fmla="*/ 375 h 392"/>
                <a:gd name="T8" fmla="*/ 0 w 496"/>
                <a:gd name="T9" fmla="*/ 375 h 392"/>
              </a:gdLst>
              <a:ahLst/>
              <a:cxnLst>
                <a:cxn ang="0">
                  <a:pos x="T0" y="T1"/>
                </a:cxn>
                <a:cxn ang="0">
                  <a:pos x="T2" y="T3"/>
                </a:cxn>
                <a:cxn ang="0">
                  <a:pos x="T4" y="T5"/>
                </a:cxn>
                <a:cxn ang="0">
                  <a:pos x="T6" y="T7"/>
                </a:cxn>
                <a:cxn ang="0">
                  <a:pos x="T8" y="T9"/>
                </a:cxn>
              </a:cxnLst>
              <a:rect l="0" t="0" r="r" b="b"/>
              <a:pathLst>
                <a:path w="496" h="392">
                  <a:moveTo>
                    <a:pt x="496" y="0"/>
                  </a:moveTo>
                  <a:cubicBezTo>
                    <a:pt x="487" y="22"/>
                    <a:pt x="473" y="84"/>
                    <a:pt x="443" y="130"/>
                  </a:cubicBezTo>
                  <a:cubicBezTo>
                    <a:pt x="413" y="176"/>
                    <a:pt x="371" y="233"/>
                    <a:pt x="313" y="274"/>
                  </a:cubicBezTo>
                  <a:cubicBezTo>
                    <a:pt x="255" y="315"/>
                    <a:pt x="148" y="358"/>
                    <a:pt x="96" y="375"/>
                  </a:cubicBezTo>
                  <a:cubicBezTo>
                    <a:pt x="44" y="392"/>
                    <a:pt x="16" y="375"/>
                    <a:pt x="0" y="375"/>
                  </a:cubicBezTo>
                </a:path>
              </a:pathLst>
            </a:custGeom>
            <a:noFill/>
            <a:ln w="19050" cap="flat" cmpd="sng">
              <a:solidFill>
                <a:srgbClr val="000000"/>
              </a:solidFill>
              <a:prstDash val="dash"/>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914400" y="533400"/>
            <a:ext cx="7772400" cy="838200"/>
          </a:xfrm>
        </p:spPr>
        <p:txBody>
          <a:bodyPr/>
          <a:lstStyle/>
          <a:p>
            <a:r>
              <a:rPr lang="zh-CN" altLang="en-US" dirty="0"/>
              <a:t>一、定义数据库结构</a:t>
            </a:r>
          </a:p>
        </p:txBody>
      </p:sp>
      <p:sp>
        <p:nvSpPr>
          <p:cNvPr id="322563" name="Rectangle 3"/>
          <p:cNvSpPr>
            <a:spLocks noGrp="1" noChangeArrowheads="1"/>
          </p:cNvSpPr>
          <p:nvPr>
            <p:ph idx="1"/>
          </p:nvPr>
        </p:nvSpPr>
        <p:spPr>
          <a:xfrm>
            <a:off x="457200" y="1828800"/>
            <a:ext cx="9144000" cy="4114800"/>
          </a:xfrm>
        </p:spPr>
        <p:txBody>
          <a:bodyPr/>
          <a:lstStyle/>
          <a:p>
            <a:pPr>
              <a:lnSpc>
                <a:spcPct val="160000"/>
              </a:lnSpc>
            </a:pPr>
            <a:r>
              <a:rPr lang="zh-CN" altLang="en-US" sz="2000"/>
              <a:t>确定了数据库的逻辑结构与物理结构后，就可以用所选用的</a:t>
            </a:r>
            <a:r>
              <a:rPr lang="en-US" altLang="zh-CN" sz="2000"/>
              <a:t>DBMS</a:t>
            </a:r>
            <a:r>
              <a:rPr lang="zh-CN" altLang="en-US" sz="2000"/>
              <a:t>提供的数据定义语言（</a:t>
            </a:r>
            <a:r>
              <a:rPr lang="en-US" altLang="zh-CN" sz="2000"/>
              <a:t>DDL</a:t>
            </a:r>
            <a:r>
              <a:rPr lang="zh-CN" altLang="en-US" sz="2000"/>
              <a:t>）来严格描述数据库结构。</a:t>
            </a:r>
          </a:p>
          <a:p>
            <a:pPr>
              <a:lnSpc>
                <a:spcPct val="120000"/>
              </a:lnSpc>
            </a:pPr>
            <a:endParaRPr lang="zh-CN" altLang="en-US" sz="2000"/>
          </a:p>
          <a:p>
            <a:pPr>
              <a:lnSpc>
                <a:spcPct val="120000"/>
              </a:lnSpc>
              <a:buFont typeface="Wingdings" panose="05000000000000000000" pitchFamily="2" charset="2"/>
              <a:buNone/>
            </a:pPr>
            <a:r>
              <a:rPr lang="zh-CN" altLang="en-US" sz="2800"/>
              <a:t>　</a:t>
            </a:r>
          </a:p>
        </p:txBody>
      </p:sp>
      <p:sp>
        <p:nvSpPr>
          <p:cNvPr id="322564" name="Rectangle 4"/>
          <p:cNvSpPr>
            <a:spLocks noChangeArrowheads="1"/>
          </p:cNvSpPr>
          <p:nvPr/>
        </p:nvSpPr>
        <p:spPr bwMode="auto">
          <a:xfrm>
            <a:off x="1143000" y="32004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pPr>
            <a:r>
              <a:rPr lang="zh-CN" altLang="en-US" sz="2000" dirty="0">
                <a:ea typeface="等线" panose="02010600030101010101" pitchFamily="2" charset="-122"/>
              </a:rPr>
              <a:t>例，对于前面的例子，可以用</a:t>
            </a:r>
            <a:r>
              <a:rPr lang="en-US" altLang="zh-CN" sz="2000" dirty="0">
                <a:ea typeface="等线" panose="02010600030101010101" pitchFamily="2" charset="-122"/>
              </a:rPr>
              <a:t>SQL</a:t>
            </a:r>
            <a:r>
              <a:rPr lang="zh-CN" altLang="en-US" sz="2000" dirty="0">
                <a:ea typeface="等线" panose="02010600030101010101" pitchFamily="2" charset="-122"/>
              </a:rPr>
              <a:t>语句如下定义表结构：</a:t>
            </a:r>
          </a:p>
          <a:p>
            <a:pPr lvl="2">
              <a:lnSpc>
                <a:spcPct val="70000"/>
              </a:lnSpc>
              <a:spcBef>
                <a:spcPct val="20000"/>
              </a:spcBef>
              <a:buClrTx/>
              <a:buFontTx/>
              <a:buNone/>
            </a:pPr>
            <a:r>
              <a:rPr lang="en-US" altLang="zh-CN" sz="2000" dirty="0">
                <a:ea typeface="楷体_GB2312" pitchFamily="49" charset="-122"/>
              </a:rPr>
              <a:t>CREATE  TABLE  </a:t>
            </a:r>
            <a:r>
              <a:rPr lang="zh-CN" altLang="en-US" sz="2000" dirty="0">
                <a:ea typeface="楷体_GB2312" pitchFamily="49" charset="-122"/>
              </a:rPr>
              <a:t>学生</a:t>
            </a:r>
          </a:p>
          <a:p>
            <a:pPr lvl="2">
              <a:lnSpc>
                <a:spcPct val="70000"/>
              </a:lnSpc>
              <a:spcBef>
                <a:spcPct val="20000"/>
              </a:spcBef>
              <a:buClrTx/>
              <a:buFontTx/>
              <a:buNone/>
            </a:pPr>
            <a:r>
              <a:rPr lang="zh-CN" altLang="en-US" sz="2000" dirty="0">
                <a:ea typeface="楷体_GB2312" pitchFamily="49" charset="-122"/>
              </a:rPr>
              <a:t>       </a:t>
            </a:r>
            <a:r>
              <a:rPr lang="en-US" altLang="zh-CN" sz="2000" dirty="0">
                <a:ea typeface="楷体_GB2312" pitchFamily="49" charset="-122"/>
              </a:rPr>
              <a:t>(</a:t>
            </a:r>
            <a:r>
              <a:rPr lang="zh-CN" altLang="en-US" sz="2000" dirty="0">
                <a:ea typeface="楷体_GB2312" pitchFamily="49" charset="-122"/>
              </a:rPr>
              <a:t>学号  </a:t>
            </a:r>
            <a:r>
              <a:rPr lang="en-US" altLang="zh-CN" sz="2000" dirty="0">
                <a:ea typeface="楷体_GB2312" pitchFamily="49" charset="-122"/>
              </a:rPr>
              <a:t>CHAR(8),</a:t>
            </a:r>
          </a:p>
          <a:p>
            <a:pPr lvl="2">
              <a:lnSpc>
                <a:spcPct val="70000"/>
              </a:lnSpc>
              <a:spcBef>
                <a:spcPct val="20000"/>
              </a:spcBef>
              <a:buClrTx/>
              <a:buFontTx/>
              <a:buNone/>
            </a:pPr>
            <a:r>
              <a:rPr lang="en-US" altLang="zh-CN" sz="2000" dirty="0">
                <a:ea typeface="楷体_GB2312" pitchFamily="49" charset="-122"/>
              </a:rPr>
              <a:t>     </a:t>
            </a:r>
            <a:r>
              <a:rPr lang="zh-CN" altLang="en-US" sz="2000" dirty="0">
                <a:ea typeface="楷体_GB2312" pitchFamily="49" charset="-122"/>
              </a:rPr>
              <a:t>　</a:t>
            </a:r>
            <a:r>
              <a:rPr lang="en-US" altLang="zh-CN" sz="2000" dirty="0">
                <a:ea typeface="楷体_GB2312" pitchFamily="49" charset="-122"/>
              </a:rPr>
              <a:t>……………</a:t>
            </a:r>
          </a:p>
          <a:p>
            <a:pPr lvl="2">
              <a:lnSpc>
                <a:spcPct val="70000"/>
              </a:lnSpc>
              <a:spcBef>
                <a:spcPct val="20000"/>
              </a:spcBef>
              <a:buClrTx/>
              <a:buFontTx/>
              <a:buNone/>
            </a:pPr>
            <a:r>
              <a:rPr lang="en-US" altLang="zh-CN" sz="2000" dirty="0">
                <a:ea typeface="楷体_GB2312" pitchFamily="49" charset="-122"/>
              </a:rPr>
              <a:t>       );</a:t>
            </a:r>
          </a:p>
          <a:p>
            <a:pPr lvl="2">
              <a:lnSpc>
                <a:spcPct val="70000"/>
              </a:lnSpc>
              <a:spcBef>
                <a:spcPct val="20000"/>
              </a:spcBef>
              <a:buClrTx/>
              <a:buFontTx/>
              <a:buNone/>
            </a:pPr>
            <a:r>
              <a:rPr lang="en-US" altLang="zh-CN" sz="2000" dirty="0">
                <a:ea typeface="楷体_GB2312" pitchFamily="49" charset="-122"/>
              </a:rPr>
              <a:t>CREATE  TABLE  </a:t>
            </a:r>
            <a:r>
              <a:rPr lang="zh-CN" altLang="en-US" sz="2000" dirty="0">
                <a:ea typeface="楷体_GB2312" pitchFamily="49" charset="-122"/>
              </a:rPr>
              <a:t>课程</a:t>
            </a:r>
          </a:p>
          <a:p>
            <a:pPr lvl="2">
              <a:lnSpc>
                <a:spcPct val="70000"/>
              </a:lnSpc>
              <a:spcBef>
                <a:spcPct val="20000"/>
              </a:spcBef>
              <a:buClrTx/>
              <a:buFontTx/>
              <a:buNone/>
            </a:pPr>
            <a:r>
              <a:rPr lang="zh-CN" altLang="en-US" sz="2000" dirty="0">
                <a:ea typeface="楷体_GB2312" pitchFamily="49" charset="-122"/>
              </a:rPr>
              <a:t>       </a:t>
            </a:r>
            <a:r>
              <a:rPr lang="en-US" altLang="zh-CN" sz="2000" dirty="0">
                <a:ea typeface="楷体_GB2312" pitchFamily="49" charset="-122"/>
              </a:rPr>
              <a:t>(</a:t>
            </a:r>
          </a:p>
          <a:p>
            <a:pPr lvl="2">
              <a:lnSpc>
                <a:spcPct val="70000"/>
              </a:lnSpc>
              <a:spcBef>
                <a:spcPct val="20000"/>
              </a:spcBef>
              <a:buClrTx/>
              <a:buFontTx/>
              <a:buNone/>
            </a:pPr>
            <a:r>
              <a:rPr lang="en-US" altLang="zh-CN" sz="2000" dirty="0">
                <a:ea typeface="楷体_GB2312" pitchFamily="49" charset="-122"/>
              </a:rPr>
              <a:t>     </a:t>
            </a:r>
            <a:r>
              <a:rPr lang="zh-CN" altLang="en-US" sz="2000" dirty="0">
                <a:ea typeface="楷体_GB2312" pitchFamily="49" charset="-122"/>
              </a:rPr>
              <a:t>　</a:t>
            </a:r>
            <a:r>
              <a:rPr lang="en-US" altLang="zh-CN" sz="2000" dirty="0">
                <a:ea typeface="楷体_GB2312" pitchFamily="49" charset="-122"/>
              </a:rPr>
              <a:t>……………</a:t>
            </a:r>
          </a:p>
          <a:p>
            <a:pPr lvl="2">
              <a:lnSpc>
                <a:spcPct val="70000"/>
              </a:lnSpc>
              <a:spcBef>
                <a:spcPct val="20000"/>
              </a:spcBef>
              <a:buClrTx/>
              <a:buFontTx/>
              <a:buNone/>
            </a:pPr>
            <a:r>
              <a:rPr lang="en-US" altLang="zh-CN" sz="2000" dirty="0">
                <a:ea typeface="楷体_GB2312" pitchFamily="49" charset="-122"/>
              </a:rPr>
              <a:t>       );</a:t>
            </a:r>
          </a:p>
          <a:p>
            <a:pPr lvl="2">
              <a:lnSpc>
                <a:spcPct val="70000"/>
              </a:lnSpc>
              <a:spcBef>
                <a:spcPct val="20000"/>
              </a:spcBef>
              <a:buClrTx/>
              <a:buFontTx/>
              <a:buNone/>
            </a:pPr>
            <a:r>
              <a:rPr lang="en-US" altLang="zh-CN" sz="2000" dirty="0">
                <a:ea typeface="楷体_GB2312" pitchFamily="49" charset="-122"/>
              </a:rPr>
              <a:t>……………    </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914400" y="457200"/>
            <a:ext cx="7772400" cy="762000"/>
          </a:xfrm>
        </p:spPr>
        <p:txBody>
          <a:bodyPr/>
          <a:lstStyle/>
          <a:p>
            <a:r>
              <a:rPr lang="zh-CN" altLang="en-US"/>
              <a:t>定义数据库结构（续）</a:t>
            </a:r>
          </a:p>
        </p:txBody>
      </p:sp>
      <p:sp>
        <p:nvSpPr>
          <p:cNvPr id="323587" name="Rectangle 3"/>
          <p:cNvSpPr>
            <a:spLocks noGrp="1" noChangeArrowheads="1"/>
          </p:cNvSpPr>
          <p:nvPr>
            <p:ph idx="1"/>
          </p:nvPr>
        </p:nvSpPr>
        <p:spPr>
          <a:xfrm>
            <a:off x="685800" y="2209800"/>
            <a:ext cx="8229600" cy="4114800"/>
          </a:xfrm>
        </p:spPr>
        <p:txBody>
          <a:bodyPr>
            <a:normAutofit lnSpcReduction="10000"/>
          </a:bodyPr>
          <a:lstStyle/>
          <a:p>
            <a:pPr>
              <a:lnSpc>
                <a:spcPct val="90000"/>
              </a:lnSpc>
              <a:buFont typeface="Wingdings" panose="05000000000000000000" pitchFamily="2" charset="2"/>
              <a:buNone/>
            </a:pPr>
            <a:r>
              <a:rPr lang="zh-CN" altLang="en-US" sz="2800"/>
              <a:t>   接下来是在这些基本表上定义视图：</a:t>
            </a:r>
          </a:p>
          <a:p>
            <a:pPr>
              <a:lnSpc>
                <a:spcPct val="90000"/>
              </a:lnSpc>
              <a:buFont typeface="Wingdings" panose="05000000000000000000" pitchFamily="2" charset="2"/>
              <a:buNone/>
            </a:pPr>
            <a:r>
              <a:rPr lang="zh-CN" altLang="en-US" sz="2800"/>
              <a:t>　　</a:t>
            </a:r>
            <a:r>
              <a:rPr lang="en-US" altLang="zh-CN" sz="2800"/>
              <a:t>CREATE VIEW ....</a:t>
            </a:r>
          </a:p>
          <a:p>
            <a:pPr>
              <a:lnSpc>
                <a:spcPct val="90000"/>
              </a:lnSpc>
              <a:buFont typeface="Wingdings" panose="05000000000000000000" pitchFamily="2" charset="2"/>
              <a:buNone/>
            </a:pPr>
            <a:r>
              <a:rPr lang="en-US" altLang="zh-CN" sz="2800"/>
              <a:t>       	(</a:t>
            </a:r>
          </a:p>
          <a:p>
            <a:pPr>
              <a:lnSpc>
                <a:spcPct val="90000"/>
              </a:lnSpc>
              <a:buFont typeface="Wingdings" panose="05000000000000000000" pitchFamily="2" charset="2"/>
              <a:buNone/>
            </a:pPr>
            <a:r>
              <a:rPr lang="en-US" altLang="zh-CN" sz="2800"/>
              <a:t>     </a:t>
            </a:r>
            <a:r>
              <a:rPr lang="zh-CN" altLang="en-US" sz="2800"/>
              <a:t>　		</a:t>
            </a:r>
            <a:r>
              <a:rPr lang="en-US" altLang="zh-CN" sz="2800"/>
              <a:t>……………</a:t>
            </a:r>
          </a:p>
          <a:p>
            <a:pPr>
              <a:lnSpc>
                <a:spcPct val="90000"/>
              </a:lnSpc>
              <a:buFont typeface="Wingdings" panose="05000000000000000000" pitchFamily="2" charset="2"/>
              <a:buNone/>
            </a:pPr>
            <a:r>
              <a:rPr lang="en-US" altLang="zh-CN" sz="2800"/>
              <a:t>      	 );</a:t>
            </a:r>
          </a:p>
          <a:p>
            <a:pPr>
              <a:lnSpc>
                <a:spcPct val="90000"/>
              </a:lnSpc>
              <a:buFont typeface="Wingdings" panose="05000000000000000000" pitchFamily="2" charset="2"/>
              <a:buNone/>
            </a:pPr>
            <a:r>
              <a:rPr lang="en-US" altLang="zh-CN" sz="2800"/>
              <a:t>     	……………</a:t>
            </a:r>
          </a:p>
          <a:p>
            <a:pPr>
              <a:lnSpc>
                <a:spcPct val="90000"/>
              </a:lnSpc>
              <a:buFont typeface="Wingdings" panose="05000000000000000000" pitchFamily="2" charset="2"/>
              <a:buNone/>
            </a:pPr>
            <a:endParaRPr lang="en-US" altLang="zh-CN" sz="2800"/>
          </a:p>
          <a:p>
            <a:pPr>
              <a:lnSpc>
                <a:spcPct val="90000"/>
              </a:lnSpc>
              <a:buFont typeface="Wingdings" panose="05000000000000000000" pitchFamily="2" charset="2"/>
              <a:buNone/>
            </a:pPr>
            <a:r>
              <a:rPr lang="en-US" altLang="zh-CN" sz="2800"/>
              <a:t>	</a:t>
            </a:r>
            <a:r>
              <a:rPr lang="zh-CN" altLang="en-US" sz="2800"/>
              <a:t>如果需要使用聚簇，在建基本表之前，应先用</a:t>
            </a:r>
            <a:r>
              <a:rPr lang="en-US" altLang="zh-CN" sz="2800"/>
              <a:t>CREATE CLUSTER</a:t>
            </a:r>
            <a:r>
              <a:rPr lang="zh-CN" altLang="en-US" sz="2800"/>
              <a:t>语句定义聚族。</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Rectangle 4"/>
          <p:cNvSpPr>
            <a:spLocks noChangeArrowheads="1"/>
          </p:cNvSpPr>
          <p:nvPr/>
        </p:nvSpPr>
        <p:spPr bwMode="auto">
          <a:xfrm>
            <a:off x="457200" y="609600"/>
            <a:ext cx="99060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gn="just">
              <a:lnSpc>
                <a:spcPct val="90000"/>
              </a:lnSpc>
              <a:spcBef>
                <a:spcPct val="20000"/>
              </a:spcBef>
              <a:buClr>
                <a:schemeClr val="accent2"/>
              </a:buClr>
              <a:buFont typeface="Wingdings" panose="05000000000000000000" pitchFamily="2" charset="2"/>
              <a:buChar char="§"/>
            </a:pPr>
            <a:r>
              <a:rPr lang="zh-CN" altLang="en-US" sz="2800" dirty="0">
                <a:latin typeface="等线" panose="02010600030101010101" pitchFamily="2" charset="-122"/>
                <a:ea typeface="等线" panose="02010600030101010101" pitchFamily="2" charset="-122"/>
              </a:rPr>
              <a:t>需求分析是整个数据库设计过程的基础，要收集数据库所有用户的信息内容和处理要求，并加以规格化和分析。这是最费时、最复杂的一步，但也是最重要的一步，相当于待构建的数据库大厦的地基，它决定了以后各步设计的速度与质量。需求分析做得不好，可能会导致整个数据库设计返工重做。在分析用户需求时，要确保用户目标的一致性。</a:t>
            </a:r>
            <a:endParaRPr lang="zh-CN" altLang="en-US" sz="2800" dirty="0">
              <a:latin typeface="等线" panose="02010600030101010101" pitchFamily="2" charset="-122"/>
              <a:ea typeface="等线" panose="02010600030101010101" pitchFamily="2" charset="-122"/>
              <a:cs typeface="Times New Roman" panose="02020603050405020304" pitchFamily="18" charset="0"/>
            </a:endParaRPr>
          </a:p>
          <a:p>
            <a:pPr lvl="1" algn="just">
              <a:lnSpc>
                <a:spcPct val="90000"/>
              </a:lnSpc>
              <a:spcBef>
                <a:spcPct val="20000"/>
              </a:spcBef>
              <a:buClr>
                <a:schemeClr val="accent2"/>
              </a:buClr>
              <a:buFont typeface="Wingdings" panose="05000000000000000000" pitchFamily="2" charset="2"/>
              <a:buChar char="§"/>
            </a:pPr>
            <a:r>
              <a:rPr lang="zh-CN" altLang="en-US" sz="2800" dirty="0">
                <a:latin typeface="等线" panose="02010600030101010101" pitchFamily="2" charset="-122"/>
                <a:ea typeface="等线" panose="02010600030101010101" pitchFamily="2" charset="-122"/>
              </a:rPr>
              <a:t>概念设计是把用户的信息要求统一到一个整体逻辑结构中，此结构能够表达用户的要求，是一个独立于任何</a:t>
            </a:r>
            <a:r>
              <a:rPr lang="en-US" altLang="zh-CN" sz="2800" dirty="0">
                <a:latin typeface="等线" panose="02010600030101010101" pitchFamily="2" charset="-122"/>
                <a:ea typeface="等线" panose="02010600030101010101" pitchFamily="2" charset="-122"/>
              </a:rPr>
              <a:t>DBMS</a:t>
            </a:r>
            <a:r>
              <a:rPr lang="zh-CN" altLang="en-US" sz="2800" dirty="0">
                <a:latin typeface="等线" panose="02010600030101010101" pitchFamily="2" charset="-122"/>
                <a:ea typeface="等线" panose="02010600030101010101" pitchFamily="2" charset="-122"/>
              </a:rPr>
              <a:t>软件和硬件的概念模型。</a:t>
            </a:r>
            <a:endParaRPr lang="zh-CN" altLang="en-US" sz="2800" dirty="0">
              <a:latin typeface="等线" panose="02010600030101010101" pitchFamily="2" charset="-122"/>
              <a:ea typeface="等线" panose="02010600030101010101" pitchFamily="2" charset="-122"/>
              <a:cs typeface="Times New Roman" panose="02020603050405020304" pitchFamily="18" charset="0"/>
            </a:endParaRPr>
          </a:p>
          <a:p>
            <a:pPr lvl="1" algn="just">
              <a:lnSpc>
                <a:spcPct val="90000"/>
              </a:lnSpc>
              <a:spcBef>
                <a:spcPct val="20000"/>
              </a:spcBef>
              <a:buClr>
                <a:schemeClr val="accent2"/>
              </a:buClr>
              <a:buFont typeface="Wingdings" panose="05000000000000000000" pitchFamily="2" charset="2"/>
              <a:buChar char="§"/>
            </a:pPr>
            <a:r>
              <a:rPr lang="zh-CN" altLang="en-US" sz="2800" dirty="0">
                <a:latin typeface="等线" panose="02010600030101010101" pitchFamily="2" charset="-122"/>
                <a:ea typeface="等线" panose="02010600030101010101" pitchFamily="2" charset="-122"/>
              </a:rPr>
              <a:t>逻辑设计是将上一步所得到的概念模型转换为某个</a:t>
            </a:r>
            <a:r>
              <a:rPr lang="en-US" altLang="zh-CN" sz="2800" dirty="0">
                <a:latin typeface="等线" panose="02010600030101010101" pitchFamily="2" charset="-122"/>
                <a:ea typeface="等线" panose="02010600030101010101" pitchFamily="2" charset="-122"/>
              </a:rPr>
              <a:t>DBMS</a:t>
            </a:r>
            <a:r>
              <a:rPr lang="zh-CN" altLang="en-US" sz="2800" dirty="0">
                <a:latin typeface="等线" panose="02010600030101010101" pitchFamily="2" charset="-122"/>
                <a:ea typeface="等线" panose="02010600030101010101" pitchFamily="2" charset="-122"/>
              </a:rPr>
              <a:t>所支持的数据模型，并对其进行优化。</a:t>
            </a:r>
            <a:r>
              <a:rPr lang="zh-CN" altLang="en-US" sz="2800" dirty="0">
                <a:ea typeface="等线" panose="02010600030101010101" pitchFamily="2" charset="-122"/>
              </a:rPr>
              <a:t>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990600" y="457200"/>
            <a:ext cx="7772400" cy="762000"/>
          </a:xfrm>
        </p:spPr>
        <p:txBody>
          <a:bodyPr/>
          <a:lstStyle/>
          <a:p>
            <a:r>
              <a:rPr lang="zh-CN" altLang="en-US"/>
              <a:t>二、数据装载</a:t>
            </a:r>
          </a:p>
        </p:txBody>
      </p:sp>
      <p:sp>
        <p:nvSpPr>
          <p:cNvPr id="324611" name="Rectangle 3"/>
          <p:cNvSpPr>
            <a:spLocks noGrp="1" noChangeArrowheads="1"/>
          </p:cNvSpPr>
          <p:nvPr>
            <p:ph idx="1"/>
          </p:nvPr>
        </p:nvSpPr>
        <p:spPr>
          <a:xfrm>
            <a:off x="609600" y="2133600"/>
            <a:ext cx="8610600" cy="4114800"/>
          </a:xfrm>
        </p:spPr>
        <p:txBody>
          <a:bodyPr/>
          <a:lstStyle/>
          <a:p>
            <a:r>
              <a:rPr lang="zh-CN" altLang="en-US" sz="2800" dirty="0"/>
              <a:t>数据库结构建立好后，就可以向数据库中装载数据。组织数据入库是数据库实施阶段最主要的工作。</a:t>
            </a:r>
          </a:p>
          <a:p>
            <a:endParaRPr lang="zh-CN" altLang="en-US" sz="2800" dirty="0"/>
          </a:p>
          <a:p>
            <a:r>
              <a:rPr lang="zh-CN" altLang="en-US" sz="2800" dirty="0"/>
              <a:t>数据装载方法</a:t>
            </a:r>
          </a:p>
          <a:p>
            <a:pPr lvl="1"/>
            <a:r>
              <a:rPr lang="zh-CN" altLang="en-US" dirty="0"/>
              <a:t>人工方法</a:t>
            </a:r>
          </a:p>
          <a:p>
            <a:pPr lvl="1"/>
            <a:r>
              <a:rPr lang="zh-CN" altLang="en-US" dirty="0"/>
              <a:t>计算机辅助数据入库</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838200" y="533400"/>
            <a:ext cx="7772400" cy="609600"/>
          </a:xfrm>
        </p:spPr>
        <p:txBody>
          <a:bodyPr/>
          <a:lstStyle/>
          <a:p>
            <a:r>
              <a:rPr lang="zh-CN" altLang="en-US" dirty="0"/>
              <a:t>数据装载（续）</a:t>
            </a:r>
          </a:p>
        </p:txBody>
      </p:sp>
      <p:sp>
        <p:nvSpPr>
          <p:cNvPr id="325635" name="Rectangle 3"/>
          <p:cNvSpPr>
            <a:spLocks noGrp="1" noChangeArrowheads="1"/>
          </p:cNvSpPr>
          <p:nvPr>
            <p:ph idx="1"/>
          </p:nvPr>
        </p:nvSpPr>
        <p:spPr>
          <a:xfrm>
            <a:off x="838200" y="1524000"/>
            <a:ext cx="8820150" cy="4114800"/>
          </a:xfrm>
        </p:spPr>
        <p:txBody>
          <a:bodyPr/>
          <a:lstStyle/>
          <a:p>
            <a:pPr>
              <a:lnSpc>
                <a:spcPct val="90000"/>
              </a:lnSpc>
            </a:pPr>
            <a:r>
              <a:rPr lang="zh-CN" altLang="en-US" sz="2400"/>
              <a:t>人工方法：适用于小型系统</a:t>
            </a:r>
          </a:p>
          <a:p>
            <a:pPr>
              <a:lnSpc>
                <a:spcPct val="90000"/>
              </a:lnSpc>
            </a:pPr>
            <a:r>
              <a:rPr lang="zh-CN" altLang="en-US" sz="2400"/>
              <a:t>计算机辅助数据入库：适用于中大型系统</a:t>
            </a:r>
          </a:p>
          <a:p>
            <a:pPr lvl="1">
              <a:lnSpc>
                <a:spcPct val="90000"/>
              </a:lnSpc>
            </a:pPr>
            <a:r>
              <a:rPr lang="zh-CN" altLang="en-US" sz="2000"/>
              <a:t>步骤</a:t>
            </a:r>
          </a:p>
          <a:p>
            <a:pPr lvl="1">
              <a:lnSpc>
                <a:spcPct val="90000"/>
              </a:lnSpc>
              <a:buFont typeface="Wingdings" panose="05000000000000000000" pitchFamily="2" charset="2"/>
              <a:buNone/>
            </a:pPr>
            <a:r>
              <a:rPr lang="en-US" altLang="zh-CN" sz="2400"/>
              <a:t>1) </a:t>
            </a:r>
            <a:r>
              <a:rPr lang="zh-CN" altLang="en-US" sz="2400">
                <a:solidFill>
                  <a:schemeClr val="hlink"/>
                </a:solidFill>
              </a:rPr>
              <a:t>筛选数据</a:t>
            </a:r>
            <a:r>
              <a:rPr lang="zh-CN" altLang="en-US" sz="2400"/>
              <a:t>。需要装入数据库中的数据通常都分散在各个部门的数据文件或原始凭证中，所以首先必须把需要入库的数据筛选出来。</a:t>
            </a:r>
          </a:p>
          <a:p>
            <a:pPr lvl="1">
              <a:lnSpc>
                <a:spcPct val="90000"/>
              </a:lnSpc>
              <a:buFont typeface="Wingdings" panose="05000000000000000000" pitchFamily="2" charset="2"/>
              <a:buNone/>
            </a:pPr>
            <a:r>
              <a:rPr lang="en-US" altLang="zh-CN" sz="2400"/>
              <a:t>2) </a:t>
            </a:r>
            <a:r>
              <a:rPr lang="zh-CN" altLang="en-US" sz="2400">
                <a:solidFill>
                  <a:schemeClr val="hlink"/>
                </a:solidFill>
              </a:rPr>
              <a:t>转换数据格式</a:t>
            </a:r>
            <a:r>
              <a:rPr lang="zh-CN" altLang="en-US" sz="2400"/>
              <a:t>。筛选出来的需要入库的数据，其格式往往不符合数据库要求，还需要进行转换。这种转换有时可能很复杂。</a:t>
            </a:r>
          </a:p>
          <a:p>
            <a:pPr lvl="1">
              <a:lnSpc>
                <a:spcPct val="90000"/>
              </a:lnSpc>
              <a:buFont typeface="Wingdings" panose="05000000000000000000" pitchFamily="2" charset="2"/>
              <a:buNone/>
            </a:pPr>
            <a:r>
              <a:rPr lang="zh-CN" altLang="en-US" sz="2400"/>
              <a:t> </a:t>
            </a:r>
            <a:r>
              <a:rPr lang="en-US" altLang="zh-CN" sz="2400"/>
              <a:t>3) </a:t>
            </a:r>
            <a:r>
              <a:rPr lang="zh-CN" altLang="en-US" sz="2400">
                <a:solidFill>
                  <a:schemeClr val="hlink"/>
                </a:solidFill>
              </a:rPr>
              <a:t>输入数据</a:t>
            </a:r>
            <a:r>
              <a:rPr lang="zh-CN" altLang="en-US" sz="2400"/>
              <a:t>。将转换好的数据输入计算机中。</a:t>
            </a:r>
          </a:p>
          <a:p>
            <a:pPr lvl="1">
              <a:lnSpc>
                <a:spcPct val="90000"/>
              </a:lnSpc>
              <a:buFont typeface="Wingdings" panose="05000000000000000000" pitchFamily="2" charset="2"/>
              <a:buNone/>
            </a:pPr>
            <a:r>
              <a:rPr lang="zh-CN" altLang="en-US" sz="2400"/>
              <a:t> </a:t>
            </a:r>
            <a:r>
              <a:rPr lang="en-US" altLang="zh-CN" sz="2400"/>
              <a:t>4) </a:t>
            </a:r>
            <a:r>
              <a:rPr lang="zh-CN" altLang="en-US" sz="2400">
                <a:solidFill>
                  <a:schemeClr val="hlink"/>
                </a:solidFill>
              </a:rPr>
              <a:t>校验数据</a:t>
            </a:r>
            <a:r>
              <a:rPr lang="zh-CN" altLang="en-US" sz="2400"/>
              <a:t>。检查输入的数据是否有误。</a:t>
            </a:r>
          </a:p>
          <a:p>
            <a:pPr>
              <a:lnSpc>
                <a:spcPct val="90000"/>
              </a:lnSpc>
              <a:buFont typeface="Wingdings" panose="05000000000000000000" pitchFamily="2" charset="2"/>
              <a:buNone/>
            </a:pPr>
            <a:endParaRPr lang="zh-CN" altLang="en-US" sz="280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838200" y="457200"/>
            <a:ext cx="7772400" cy="685800"/>
          </a:xfrm>
        </p:spPr>
        <p:txBody>
          <a:bodyPr/>
          <a:lstStyle/>
          <a:p>
            <a:r>
              <a:rPr lang="zh-CN" altLang="en-US" dirty="0"/>
              <a:t>数据装载（续）</a:t>
            </a:r>
          </a:p>
        </p:txBody>
      </p:sp>
      <p:sp>
        <p:nvSpPr>
          <p:cNvPr id="326659" name="Rectangle 3"/>
          <p:cNvSpPr>
            <a:spLocks noGrp="1" noChangeArrowheads="1"/>
          </p:cNvSpPr>
          <p:nvPr>
            <p:ph idx="1"/>
          </p:nvPr>
        </p:nvSpPr>
        <p:spPr>
          <a:xfrm>
            <a:off x="685800" y="1676400"/>
            <a:ext cx="8763000" cy="4114800"/>
          </a:xfrm>
        </p:spPr>
        <p:txBody>
          <a:bodyPr>
            <a:normAutofit/>
          </a:bodyPr>
          <a:lstStyle/>
          <a:p>
            <a:pPr lvl="1"/>
            <a:r>
              <a:rPr lang="zh-CN" altLang="en-US" sz="2400" dirty="0"/>
              <a:t>如果数据库是在老的文件系统或数据库系统的基础上设计的，则数据输入子系统只需要完成转换数据、综合数据两项工作，直接将老系统中的数据转换成新系统中需要的数据格式。</a:t>
            </a:r>
          </a:p>
          <a:p>
            <a:pPr lvl="1"/>
            <a:endParaRPr lang="zh-CN" altLang="en-US" sz="2400" dirty="0"/>
          </a:p>
          <a:p>
            <a:pPr lvl="1"/>
            <a:r>
              <a:rPr lang="zh-CN" altLang="en-US" sz="2400" dirty="0"/>
              <a:t>为了保证数据能够及时入库，应在数据库物理设计的同时编制数据输入子系统。</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685800" y="533400"/>
            <a:ext cx="7772400" cy="762000"/>
          </a:xfrm>
        </p:spPr>
        <p:txBody>
          <a:bodyPr/>
          <a:lstStyle/>
          <a:p>
            <a:r>
              <a:rPr lang="zh-CN" altLang="en-US" dirty="0"/>
              <a:t>三、编制与调试应用程序</a:t>
            </a:r>
          </a:p>
        </p:txBody>
      </p:sp>
      <p:sp>
        <p:nvSpPr>
          <p:cNvPr id="327683" name="Rectangle 3"/>
          <p:cNvSpPr>
            <a:spLocks noGrp="1" noChangeArrowheads="1"/>
          </p:cNvSpPr>
          <p:nvPr>
            <p:ph idx="1"/>
          </p:nvPr>
        </p:nvSpPr>
        <p:spPr>
          <a:xfrm>
            <a:off x="685800" y="1828800"/>
            <a:ext cx="8686800" cy="4114800"/>
          </a:xfrm>
        </p:spPr>
        <p:txBody>
          <a:bodyPr/>
          <a:lstStyle/>
          <a:p>
            <a:pPr>
              <a:lnSpc>
                <a:spcPct val="120000"/>
              </a:lnSpc>
              <a:buFont typeface="Wingdings" panose="05000000000000000000" pitchFamily="2" charset="2"/>
              <a:buNone/>
            </a:pPr>
            <a:endParaRPr lang="zh-CN" altLang="en-US" sz="2800" dirty="0"/>
          </a:p>
          <a:p>
            <a:pPr>
              <a:lnSpc>
                <a:spcPct val="120000"/>
              </a:lnSpc>
            </a:pPr>
            <a:r>
              <a:rPr lang="zh-CN" altLang="en-US" sz="2800" dirty="0"/>
              <a:t>在数据库实施阶段，当数据库结构建立好后，就可以开始编制与调试数据库的应用程序。</a:t>
            </a:r>
            <a:r>
              <a:rPr lang="zh-CN" altLang="en-US" sz="2800" dirty="0">
                <a:solidFill>
                  <a:srgbClr val="FF3300"/>
                </a:solidFill>
              </a:rPr>
              <a:t>调试应用程序时由于数据入库尚未完成，可先使用模拟数据。</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685800" y="381000"/>
            <a:ext cx="7772400" cy="685800"/>
          </a:xfrm>
        </p:spPr>
        <p:txBody>
          <a:bodyPr/>
          <a:lstStyle/>
          <a:p>
            <a:r>
              <a:rPr lang="zh-CN" altLang="en-US" dirty="0"/>
              <a:t>四、数据库试运行</a:t>
            </a:r>
          </a:p>
        </p:txBody>
      </p:sp>
      <p:sp>
        <p:nvSpPr>
          <p:cNvPr id="328707" name="Rectangle 3"/>
          <p:cNvSpPr>
            <a:spLocks noGrp="1" noChangeArrowheads="1"/>
          </p:cNvSpPr>
          <p:nvPr>
            <p:ph idx="1"/>
          </p:nvPr>
        </p:nvSpPr>
        <p:spPr>
          <a:xfrm>
            <a:off x="685800" y="1981200"/>
            <a:ext cx="9753600" cy="4114800"/>
          </a:xfrm>
        </p:spPr>
        <p:txBody>
          <a:bodyPr/>
          <a:lstStyle/>
          <a:p>
            <a:pPr>
              <a:lnSpc>
                <a:spcPct val="90000"/>
              </a:lnSpc>
            </a:pPr>
            <a:r>
              <a:rPr lang="zh-CN" altLang="en-US" sz="2800" dirty="0"/>
              <a:t>应用程序调试完成，并且已有一小部分数据入库后，就可以开始数据库的试运行。</a:t>
            </a:r>
          </a:p>
          <a:p>
            <a:pPr>
              <a:lnSpc>
                <a:spcPct val="90000"/>
              </a:lnSpc>
            </a:pPr>
            <a:endParaRPr lang="zh-CN" altLang="en-US" sz="2800" dirty="0"/>
          </a:p>
          <a:p>
            <a:pPr>
              <a:lnSpc>
                <a:spcPct val="90000"/>
              </a:lnSpc>
            </a:pPr>
            <a:r>
              <a:rPr lang="zh-CN" altLang="en-US" sz="2800" dirty="0"/>
              <a:t>数据库试运行也称为联合调试，其主要工作包括：</a:t>
            </a:r>
          </a:p>
          <a:p>
            <a:pPr lvl="1">
              <a:lnSpc>
                <a:spcPct val="90000"/>
              </a:lnSpc>
              <a:buFont typeface="Wingdings" panose="05000000000000000000" pitchFamily="2" charset="2"/>
              <a:buNone/>
            </a:pPr>
            <a:r>
              <a:rPr lang="en-US" altLang="zh-CN" sz="2400" dirty="0"/>
              <a:t>1</a:t>
            </a:r>
            <a:r>
              <a:rPr lang="zh-CN" altLang="en-US" sz="2400" dirty="0"/>
              <a:t>）</a:t>
            </a:r>
            <a:r>
              <a:rPr lang="zh-CN" altLang="en-US" sz="2400" dirty="0">
                <a:solidFill>
                  <a:schemeClr val="accent2"/>
                </a:solidFill>
              </a:rPr>
              <a:t>功能测试</a:t>
            </a:r>
            <a:r>
              <a:rPr lang="zh-CN" altLang="en-US" sz="2400" dirty="0"/>
              <a:t>：实际运行应用程序，执行对数据库的各种操作，测试应用程序的各种功能。</a:t>
            </a:r>
          </a:p>
          <a:p>
            <a:pPr lvl="1">
              <a:lnSpc>
                <a:spcPct val="90000"/>
              </a:lnSpc>
              <a:buFont typeface="Wingdings" panose="05000000000000000000" pitchFamily="2" charset="2"/>
              <a:buNone/>
            </a:pPr>
            <a:endParaRPr lang="zh-CN" altLang="en-US" sz="2400" dirty="0"/>
          </a:p>
          <a:p>
            <a:pPr lvl="1">
              <a:lnSpc>
                <a:spcPct val="90000"/>
              </a:lnSpc>
              <a:buFont typeface="Wingdings" panose="05000000000000000000" pitchFamily="2" charset="2"/>
              <a:buNone/>
            </a:pPr>
            <a:r>
              <a:rPr lang="en-US" altLang="zh-CN" sz="2400" dirty="0"/>
              <a:t>2</a:t>
            </a:r>
            <a:r>
              <a:rPr lang="zh-CN" altLang="en-US" sz="2400" dirty="0"/>
              <a:t>）</a:t>
            </a:r>
            <a:r>
              <a:rPr lang="zh-CN" altLang="en-US" sz="2400" dirty="0">
                <a:solidFill>
                  <a:schemeClr val="accent2"/>
                </a:solidFill>
              </a:rPr>
              <a:t>性能测试</a:t>
            </a:r>
            <a:r>
              <a:rPr lang="zh-CN" altLang="en-US" sz="2400" dirty="0"/>
              <a:t>：测量系统的性能指标，分析是否符合设计目标。</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609600" y="457200"/>
            <a:ext cx="7772400" cy="685800"/>
          </a:xfrm>
        </p:spPr>
        <p:txBody>
          <a:bodyPr/>
          <a:lstStyle/>
          <a:p>
            <a:r>
              <a:rPr lang="zh-CN" altLang="en-US" dirty="0"/>
              <a:t>数据库试运行（续）</a:t>
            </a:r>
          </a:p>
        </p:txBody>
      </p:sp>
      <p:sp>
        <p:nvSpPr>
          <p:cNvPr id="329731" name="Rectangle 3"/>
          <p:cNvSpPr>
            <a:spLocks noGrp="1" noChangeArrowheads="1"/>
          </p:cNvSpPr>
          <p:nvPr>
            <p:ph idx="1"/>
          </p:nvPr>
        </p:nvSpPr>
        <p:spPr>
          <a:xfrm>
            <a:off x="609600" y="1524000"/>
            <a:ext cx="10287000" cy="5334000"/>
          </a:xfrm>
        </p:spPr>
        <p:txBody>
          <a:bodyPr/>
          <a:lstStyle/>
          <a:p>
            <a:pPr>
              <a:lnSpc>
                <a:spcPct val="115000"/>
              </a:lnSpc>
            </a:pPr>
            <a:r>
              <a:rPr lang="zh-CN" altLang="zh-CN" sz="2800" dirty="0"/>
              <a:t>数据库性能指标的测量</a:t>
            </a:r>
            <a:endParaRPr lang="zh-CN" altLang="en-US" sz="2800" dirty="0"/>
          </a:p>
          <a:p>
            <a:pPr lvl="1">
              <a:lnSpc>
                <a:spcPct val="115000"/>
              </a:lnSpc>
            </a:pPr>
            <a:r>
              <a:rPr lang="zh-CN" altLang="en-US" sz="2400" dirty="0"/>
              <a:t>数据库物理设计阶段在评价数据库结构估算时间、空间指标时，作了许多简化和假设，忽略了许多次要因素，因此结果必然很粗糙。</a:t>
            </a:r>
          </a:p>
          <a:p>
            <a:pPr lvl="1">
              <a:lnSpc>
                <a:spcPct val="115000"/>
              </a:lnSpc>
            </a:pPr>
            <a:r>
              <a:rPr lang="zh-CN" altLang="en-US" sz="2400" dirty="0"/>
              <a:t>数据库试运行则是要实际测量系统的各种性能指标（不仅是时间、空间指标），如果结果不符合设计目标，则需要返回物理设计阶段，调整物理结构，修改参数；有时甚至需要返回逻辑设计阶段，调整逻辑结构。</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762000" y="533400"/>
            <a:ext cx="7772400" cy="685800"/>
          </a:xfrm>
        </p:spPr>
        <p:txBody>
          <a:bodyPr/>
          <a:lstStyle/>
          <a:p>
            <a:r>
              <a:rPr lang="zh-CN" altLang="en-US" dirty="0"/>
              <a:t>数据库试运行（续）</a:t>
            </a:r>
          </a:p>
        </p:txBody>
      </p:sp>
      <p:sp>
        <p:nvSpPr>
          <p:cNvPr id="330755" name="Rectangle 3"/>
          <p:cNvSpPr>
            <a:spLocks noGrp="1" noChangeArrowheads="1"/>
          </p:cNvSpPr>
          <p:nvPr>
            <p:ph idx="1"/>
          </p:nvPr>
        </p:nvSpPr>
        <p:spPr>
          <a:xfrm>
            <a:off x="743414" y="1524000"/>
            <a:ext cx="9924585" cy="5334000"/>
          </a:xfrm>
        </p:spPr>
        <p:txBody>
          <a:bodyPr/>
          <a:lstStyle/>
          <a:p>
            <a:pPr>
              <a:lnSpc>
                <a:spcPct val="110000"/>
              </a:lnSpc>
            </a:pPr>
            <a:r>
              <a:rPr lang="zh-CN" altLang="en-US" sz="2800" dirty="0"/>
              <a:t>数据的分期入库</a:t>
            </a:r>
          </a:p>
          <a:p>
            <a:pPr lvl="1">
              <a:lnSpc>
                <a:spcPct val="110000"/>
              </a:lnSpc>
            </a:pPr>
            <a:r>
              <a:rPr lang="zh-CN" altLang="en-US" sz="2400" dirty="0"/>
              <a:t>重新设计物理结构甚至逻辑结构，会导致数据重新入库。</a:t>
            </a:r>
          </a:p>
          <a:p>
            <a:pPr lvl="1">
              <a:lnSpc>
                <a:spcPct val="110000"/>
              </a:lnSpc>
            </a:pPr>
            <a:r>
              <a:rPr lang="zh-CN" altLang="en-US" sz="2400" dirty="0"/>
              <a:t>由于数据入库工作量实在太大，所以可以采用分期输入数据的方法</a:t>
            </a:r>
          </a:p>
          <a:p>
            <a:pPr lvl="2">
              <a:lnSpc>
                <a:spcPct val="110000"/>
              </a:lnSpc>
            </a:pPr>
            <a:r>
              <a:rPr lang="zh-CN" altLang="en-US" sz="2000" dirty="0"/>
              <a:t>先输入小批量数据供先期联合调试使用</a:t>
            </a:r>
          </a:p>
          <a:p>
            <a:pPr lvl="2">
              <a:lnSpc>
                <a:spcPct val="110000"/>
              </a:lnSpc>
            </a:pPr>
            <a:r>
              <a:rPr lang="zh-CN" altLang="en-US" sz="2000" dirty="0"/>
              <a:t>待试运行基本合格后再输入大批量数据</a:t>
            </a:r>
          </a:p>
          <a:p>
            <a:pPr lvl="2">
              <a:lnSpc>
                <a:spcPct val="110000"/>
              </a:lnSpc>
            </a:pPr>
            <a:r>
              <a:rPr lang="zh-CN" altLang="en-US" sz="2000" dirty="0"/>
              <a:t>逐步增加数据量，逐步完成运行评价</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762000" y="381000"/>
            <a:ext cx="7772400" cy="1143000"/>
          </a:xfrm>
        </p:spPr>
        <p:txBody>
          <a:bodyPr/>
          <a:lstStyle/>
          <a:p>
            <a:r>
              <a:rPr lang="zh-CN" altLang="en-US" dirty="0"/>
              <a:t>数据库试运行（续）</a:t>
            </a:r>
          </a:p>
        </p:txBody>
      </p:sp>
      <p:sp>
        <p:nvSpPr>
          <p:cNvPr id="331779" name="Rectangle 3"/>
          <p:cNvSpPr>
            <a:spLocks noGrp="1" noChangeArrowheads="1"/>
          </p:cNvSpPr>
          <p:nvPr>
            <p:ph idx="1"/>
          </p:nvPr>
        </p:nvSpPr>
        <p:spPr>
          <a:xfrm>
            <a:off x="763859" y="1676400"/>
            <a:ext cx="8458200" cy="4114800"/>
          </a:xfrm>
        </p:spPr>
        <p:txBody>
          <a:bodyPr/>
          <a:lstStyle/>
          <a:p>
            <a:pPr>
              <a:lnSpc>
                <a:spcPct val="130000"/>
              </a:lnSpc>
            </a:pPr>
            <a:r>
              <a:rPr lang="zh-CN" altLang="en-US" sz="2800"/>
              <a:t>数据库的转储和恢复</a:t>
            </a:r>
          </a:p>
          <a:p>
            <a:pPr lvl="1">
              <a:lnSpc>
                <a:spcPct val="120000"/>
              </a:lnSpc>
            </a:pPr>
            <a:r>
              <a:rPr lang="zh-CN" altLang="en-US"/>
              <a:t>在数据库试运行阶段，系统还不稳定，硬、软件故障随时都可能发生</a:t>
            </a:r>
          </a:p>
          <a:p>
            <a:pPr lvl="1">
              <a:lnSpc>
                <a:spcPct val="120000"/>
              </a:lnSpc>
            </a:pPr>
            <a:r>
              <a:rPr lang="zh-CN" altLang="en-US"/>
              <a:t>系统的操作人员对新系统还不熟悉，误操作也不可避免</a:t>
            </a:r>
          </a:p>
          <a:p>
            <a:pPr lvl="1">
              <a:lnSpc>
                <a:spcPct val="120000"/>
              </a:lnSpc>
            </a:pPr>
            <a:r>
              <a:rPr lang="zh-CN" altLang="en-US"/>
              <a:t>因此必须做好数据库的转储和恢复工作，尽量减少对数据库的破坏。</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zh-CN" altLang="en-US" dirty="0" smtClean="0"/>
              <a:t>第</a:t>
            </a:r>
            <a:r>
              <a:rPr lang="zh-CN" altLang="en-US" dirty="0"/>
              <a:t>七</a:t>
            </a:r>
            <a:r>
              <a:rPr lang="zh-CN" altLang="en-US" dirty="0" smtClean="0"/>
              <a:t>章  </a:t>
            </a:r>
            <a:r>
              <a:rPr lang="zh-CN" altLang="en-US" dirty="0"/>
              <a:t>数据库设计</a:t>
            </a:r>
          </a:p>
        </p:txBody>
      </p:sp>
      <p:sp>
        <p:nvSpPr>
          <p:cNvPr id="332803" name="Rectangle 3"/>
          <p:cNvSpPr>
            <a:spLocks noGrp="1" noChangeArrowheads="1"/>
          </p:cNvSpPr>
          <p:nvPr>
            <p:ph idx="1"/>
          </p:nvPr>
        </p:nvSpPr>
        <p:spPr/>
        <p:txBody>
          <a:bodyPr/>
          <a:lstStyle/>
          <a:p>
            <a:pPr>
              <a:buFont typeface="Wingdings" panose="05000000000000000000" pitchFamily="2" charset="2"/>
              <a:buNone/>
            </a:pPr>
            <a:r>
              <a:rPr lang="en-US" altLang="zh-CN" sz="2800"/>
              <a:t>7.1  </a:t>
            </a:r>
            <a:r>
              <a:rPr lang="zh-CN" altLang="en-US" sz="2800"/>
              <a:t>数据库设计概述</a:t>
            </a:r>
          </a:p>
          <a:p>
            <a:pPr>
              <a:buFont typeface="Wingdings" panose="05000000000000000000" pitchFamily="2" charset="2"/>
              <a:buNone/>
            </a:pPr>
            <a:r>
              <a:rPr lang="en-US" altLang="zh-CN" sz="2800"/>
              <a:t>7.2  </a:t>
            </a:r>
            <a:r>
              <a:rPr lang="zh-CN" altLang="en-US" sz="2800"/>
              <a:t>需求分析</a:t>
            </a:r>
          </a:p>
          <a:p>
            <a:pPr>
              <a:buFont typeface="Wingdings" panose="05000000000000000000" pitchFamily="2" charset="2"/>
              <a:buNone/>
            </a:pPr>
            <a:r>
              <a:rPr lang="en-US" altLang="zh-CN" sz="2800"/>
              <a:t>7.3  </a:t>
            </a:r>
            <a:r>
              <a:rPr lang="zh-CN" altLang="en-US" sz="2800"/>
              <a:t>概念结构设计</a:t>
            </a:r>
          </a:p>
          <a:p>
            <a:pPr>
              <a:buFont typeface="Wingdings" panose="05000000000000000000" pitchFamily="2" charset="2"/>
              <a:buNone/>
            </a:pPr>
            <a:r>
              <a:rPr lang="en-US" altLang="zh-CN" sz="2800"/>
              <a:t>7.4  </a:t>
            </a:r>
            <a:r>
              <a:rPr lang="zh-CN" altLang="en-US" sz="2800"/>
              <a:t>逻辑结构设计</a:t>
            </a:r>
          </a:p>
          <a:p>
            <a:pPr>
              <a:buFont typeface="Wingdings" panose="05000000000000000000" pitchFamily="2" charset="2"/>
              <a:buNone/>
            </a:pPr>
            <a:r>
              <a:rPr lang="en-US" altLang="zh-CN" sz="2800"/>
              <a:t>7.5  </a:t>
            </a:r>
            <a:r>
              <a:rPr lang="zh-CN" altLang="en-US" sz="2800"/>
              <a:t>数据库的物理设计</a:t>
            </a:r>
          </a:p>
          <a:p>
            <a:pPr>
              <a:buFont typeface="Wingdings" panose="05000000000000000000" pitchFamily="2" charset="2"/>
              <a:buNone/>
            </a:pPr>
            <a:r>
              <a:rPr lang="en-US" altLang="zh-CN" sz="2800"/>
              <a:t>7.6  </a:t>
            </a:r>
            <a:r>
              <a:rPr lang="zh-CN" altLang="en-US" sz="2800"/>
              <a:t>数据库实施</a:t>
            </a:r>
          </a:p>
          <a:p>
            <a:pPr>
              <a:buFont typeface="Wingdings" panose="05000000000000000000" pitchFamily="2" charset="2"/>
              <a:buNone/>
            </a:pPr>
            <a:r>
              <a:rPr lang="en-US" altLang="zh-CN" sz="2800">
                <a:solidFill>
                  <a:schemeClr val="accent2"/>
                </a:solidFill>
              </a:rPr>
              <a:t>7.7  </a:t>
            </a:r>
            <a:r>
              <a:rPr lang="zh-CN" altLang="en-US" sz="2800">
                <a:solidFill>
                  <a:schemeClr val="accent2"/>
                </a:solidFill>
              </a:rPr>
              <a:t>数据库运行与维护</a:t>
            </a:r>
          </a:p>
          <a:p>
            <a:pPr>
              <a:buFont typeface="Wingdings" panose="05000000000000000000" pitchFamily="2" charset="2"/>
              <a:buNone/>
            </a:pPr>
            <a:r>
              <a:rPr lang="en-US" altLang="zh-CN" sz="2800"/>
              <a:t>7.8  </a:t>
            </a:r>
            <a:r>
              <a:rPr lang="zh-CN" altLang="en-US" sz="2800"/>
              <a:t>小结</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762000" y="457200"/>
            <a:ext cx="7772400" cy="914400"/>
          </a:xfrm>
        </p:spPr>
        <p:txBody>
          <a:bodyPr/>
          <a:lstStyle/>
          <a:p>
            <a:r>
              <a:rPr lang="en-US" altLang="zh-CN" dirty="0"/>
              <a:t>7.7  </a:t>
            </a:r>
            <a:r>
              <a:rPr lang="zh-CN" altLang="en-US" dirty="0"/>
              <a:t>数据库运行与维护</a:t>
            </a:r>
          </a:p>
        </p:txBody>
      </p:sp>
      <p:sp>
        <p:nvSpPr>
          <p:cNvPr id="333827" name="Rectangle 3"/>
          <p:cNvSpPr>
            <a:spLocks noGrp="1" noChangeArrowheads="1"/>
          </p:cNvSpPr>
          <p:nvPr>
            <p:ph idx="1"/>
          </p:nvPr>
        </p:nvSpPr>
        <p:spPr>
          <a:xfrm>
            <a:off x="685800" y="1752600"/>
            <a:ext cx="10439400" cy="5105400"/>
          </a:xfrm>
        </p:spPr>
        <p:txBody>
          <a:bodyPr/>
          <a:lstStyle/>
          <a:p>
            <a:r>
              <a:rPr lang="zh-CN" altLang="en-US" sz="2800" dirty="0"/>
              <a:t>数据库试运行结果符合设计目标后，数据库就可以真正投入运行了。</a:t>
            </a:r>
          </a:p>
          <a:p>
            <a:pPr>
              <a:spcBef>
                <a:spcPct val="40000"/>
              </a:spcBef>
            </a:pPr>
            <a:r>
              <a:rPr lang="zh-CN" altLang="en-US" sz="2800" dirty="0"/>
              <a:t>数据库投入运行标着开发任务的基本完成和维护工作的开始</a:t>
            </a:r>
          </a:p>
          <a:p>
            <a:pPr>
              <a:spcBef>
                <a:spcPct val="40000"/>
              </a:spcBef>
            </a:pPr>
            <a:r>
              <a:rPr lang="zh-CN" altLang="en-US" sz="2800" dirty="0"/>
              <a:t>对数据库设计进行评价、调整、修改等维护工作是一个长期的任务，也是设计工作的继续和提高。</a:t>
            </a:r>
          </a:p>
          <a:p>
            <a:pPr marL="819150" lvl="1"/>
            <a:r>
              <a:rPr lang="zh-CN" altLang="en-US" sz="2400" dirty="0"/>
              <a:t>应用环境在不断变化</a:t>
            </a:r>
          </a:p>
          <a:p>
            <a:pPr marL="819150" lvl="1"/>
            <a:r>
              <a:rPr lang="zh-CN" altLang="en-US" sz="2400" dirty="0"/>
              <a:t>物理存储也在变化</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4" name="Rectangle 4"/>
          <p:cNvSpPr>
            <a:spLocks noChangeArrowheads="1"/>
          </p:cNvSpPr>
          <p:nvPr/>
        </p:nvSpPr>
        <p:spPr bwMode="auto">
          <a:xfrm>
            <a:off x="381000" y="685800"/>
            <a:ext cx="99060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gn="just">
              <a:spcBef>
                <a:spcPct val="20000"/>
              </a:spcBef>
              <a:buClr>
                <a:schemeClr val="accent2"/>
              </a:buClr>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物理设计是为逻辑数据模型建立一个完整的能实现的数据库结构，包括存储结构和存取方法。</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lvl="1" algn="just">
              <a:spcBef>
                <a:spcPct val="20000"/>
              </a:spcBef>
              <a:buClr>
                <a:schemeClr val="accent2"/>
              </a:buClr>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在实施阶段，根据物理设计的结果把原始数据装入数据库，建立一个具体的数据库并编写和调试相应的应用程序。应用程序的开发目标是开发一个可依赖的有效的数据库存取程序，来满足用户的处理要求。</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lvl="1" algn="just">
              <a:spcBef>
                <a:spcPct val="20000"/>
              </a:spcBef>
              <a:buClr>
                <a:schemeClr val="accent2"/>
              </a:buClr>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运行和维护阶段：这一阶段主要是收集和记录实际系统运行的数据，数据库运行的记录用来提高用户要求的有效信息，用来评价数据库系统的性能，进一步调整和修改数据库。在运行中，必须保持数据库的完整性，并能有效地处理数据库故障和进行数据库恢复。在运行和维护阶段，可能要对数据库结构进行修改或扩充。</a:t>
            </a:r>
            <a:r>
              <a:rPr lang="zh-CN" altLang="en-US" dirty="0">
                <a:ea typeface="等线" panose="02010600030101010101" pitchFamily="2" charset="-122"/>
              </a:rPr>
              <a:t> </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762000" y="533400"/>
            <a:ext cx="7772400" cy="609600"/>
          </a:xfrm>
        </p:spPr>
        <p:txBody>
          <a:bodyPr/>
          <a:lstStyle/>
          <a:p>
            <a:r>
              <a:rPr lang="zh-CN" altLang="en-US"/>
              <a:t>数据库运行与维护（续）</a:t>
            </a:r>
          </a:p>
        </p:txBody>
      </p:sp>
      <p:sp>
        <p:nvSpPr>
          <p:cNvPr id="334851" name="Rectangle 3"/>
          <p:cNvSpPr>
            <a:spLocks noGrp="1" noChangeArrowheads="1"/>
          </p:cNvSpPr>
          <p:nvPr>
            <p:ph idx="1"/>
          </p:nvPr>
        </p:nvSpPr>
        <p:spPr>
          <a:xfrm>
            <a:off x="762000" y="1600200"/>
            <a:ext cx="9829800" cy="4800600"/>
          </a:xfrm>
        </p:spPr>
        <p:txBody>
          <a:bodyPr/>
          <a:lstStyle/>
          <a:p>
            <a:r>
              <a:rPr lang="zh-CN" altLang="en-US" sz="2400" dirty="0"/>
              <a:t>在数据库运行阶段，对数据库经常性的维护工作主要是由</a:t>
            </a:r>
            <a:r>
              <a:rPr lang="en-US" altLang="zh-CN" sz="2400" dirty="0"/>
              <a:t>DBA</a:t>
            </a:r>
            <a:r>
              <a:rPr lang="zh-CN" altLang="en-US" sz="2400" dirty="0"/>
              <a:t>完成的，包括：</a:t>
            </a:r>
          </a:p>
          <a:p>
            <a:pPr lvl="2">
              <a:buFontTx/>
              <a:buNone/>
            </a:pPr>
            <a:r>
              <a:rPr lang="zh-CN" altLang="en-US" sz="1800" dirty="0"/>
              <a:t>    </a:t>
            </a:r>
          </a:p>
          <a:p>
            <a:pPr>
              <a:buFont typeface="Wingdings" panose="05000000000000000000" pitchFamily="2" charset="2"/>
              <a:buNone/>
            </a:pPr>
            <a:r>
              <a:rPr lang="zh-CN" altLang="en-US" sz="2400" dirty="0"/>
              <a:t>  </a:t>
            </a:r>
            <a:r>
              <a:rPr lang="en-US" altLang="zh-CN" sz="2400" dirty="0"/>
              <a:t>⒈</a:t>
            </a:r>
            <a:r>
              <a:rPr lang="zh-CN" altLang="en-US" sz="2400" dirty="0"/>
              <a:t>数据库的转储和恢复</a:t>
            </a:r>
          </a:p>
          <a:p>
            <a:pPr lvl="1">
              <a:spcBef>
                <a:spcPct val="30000"/>
              </a:spcBef>
            </a:pPr>
            <a:r>
              <a:rPr lang="zh-CN" altLang="en-US" sz="2400" dirty="0"/>
              <a:t>转储和恢复是系统正式运行后最重要的维护工作之一。</a:t>
            </a:r>
          </a:p>
          <a:p>
            <a:pPr lvl="1">
              <a:spcBef>
                <a:spcPct val="30000"/>
              </a:spcBef>
            </a:pPr>
            <a:r>
              <a:rPr lang="en-US" altLang="zh-CN" sz="2400" dirty="0"/>
              <a:t>DBA</a:t>
            </a:r>
            <a:r>
              <a:rPr lang="zh-CN" altLang="en-US" sz="2400" dirty="0"/>
              <a:t>要针对不同的应用要求制定不同的转储计划，定期对数据库和日志文件进行备份。</a:t>
            </a:r>
          </a:p>
          <a:p>
            <a:pPr lvl="1">
              <a:spcBef>
                <a:spcPct val="30000"/>
              </a:spcBef>
            </a:pPr>
            <a:r>
              <a:rPr lang="zh-CN" altLang="en-US" sz="2400" dirty="0"/>
              <a:t>一旦发生介质故障，即利用数据库备份及日志文件备份，尽快将数据库恢复到某种一致性状态。</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685800" y="609600"/>
            <a:ext cx="7772400" cy="685800"/>
          </a:xfrm>
        </p:spPr>
        <p:txBody>
          <a:bodyPr/>
          <a:lstStyle/>
          <a:p>
            <a:r>
              <a:rPr lang="zh-CN" altLang="en-US" dirty="0"/>
              <a:t>数据库运行与维护（续）</a:t>
            </a:r>
          </a:p>
        </p:txBody>
      </p:sp>
      <p:sp>
        <p:nvSpPr>
          <p:cNvPr id="335875" name="Rectangle 3"/>
          <p:cNvSpPr>
            <a:spLocks noGrp="1" noChangeArrowheads="1"/>
          </p:cNvSpPr>
          <p:nvPr>
            <p:ph idx="1"/>
          </p:nvPr>
        </p:nvSpPr>
        <p:spPr>
          <a:xfrm>
            <a:off x="685800" y="1600200"/>
            <a:ext cx="8458200" cy="4114800"/>
          </a:xfrm>
        </p:spPr>
        <p:txBody>
          <a:bodyPr/>
          <a:lstStyle/>
          <a:p>
            <a:pPr>
              <a:buFont typeface="Wingdings" panose="05000000000000000000" pitchFamily="2" charset="2"/>
              <a:buNone/>
            </a:pPr>
            <a:r>
              <a:rPr lang="en-US" altLang="zh-CN" sz="2400"/>
              <a:t>⒉</a:t>
            </a:r>
            <a:r>
              <a:rPr lang="zh-CN" altLang="en-US" sz="2400"/>
              <a:t>数据库的安全性、完整性控制</a:t>
            </a:r>
          </a:p>
          <a:p>
            <a:pPr lvl="1">
              <a:spcBef>
                <a:spcPct val="60000"/>
              </a:spcBef>
            </a:pPr>
            <a:r>
              <a:rPr lang="en-US" altLang="zh-CN" sz="2400"/>
              <a:t>DBA</a:t>
            </a:r>
            <a:r>
              <a:rPr lang="zh-CN" altLang="en-US" sz="2400"/>
              <a:t>必须根据用户的实际需要授予不同的操作权限。</a:t>
            </a:r>
          </a:p>
          <a:p>
            <a:pPr lvl="1">
              <a:spcBef>
                <a:spcPct val="60000"/>
              </a:spcBef>
            </a:pPr>
            <a:r>
              <a:rPr lang="zh-CN" altLang="en-US" sz="2400"/>
              <a:t>在数据库运行过程中，由于应用环境的变化，对安全性的要求也会发生变化，</a:t>
            </a:r>
            <a:r>
              <a:rPr lang="en-US" altLang="zh-CN" sz="2400"/>
              <a:t>DBA</a:t>
            </a:r>
            <a:r>
              <a:rPr lang="zh-CN" altLang="en-US" sz="2400"/>
              <a:t>需要根据实际情况修改原有的安全性控制。</a:t>
            </a:r>
          </a:p>
          <a:p>
            <a:pPr lvl="1">
              <a:spcBef>
                <a:spcPct val="60000"/>
              </a:spcBef>
            </a:pPr>
            <a:r>
              <a:rPr lang="zh-CN" altLang="en-US" sz="2400"/>
              <a:t>由于应用环境的变化，数据库的完整性约束条件也会变化，也需要</a:t>
            </a:r>
            <a:r>
              <a:rPr lang="en-US" altLang="zh-CN" sz="2400"/>
              <a:t>DBA</a:t>
            </a:r>
            <a:r>
              <a:rPr lang="zh-CN" altLang="en-US" sz="2400"/>
              <a:t>不断修正，以满足用户要求。</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685800" y="685800"/>
            <a:ext cx="7772400" cy="685800"/>
          </a:xfrm>
        </p:spPr>
        <p:txBody>
          <a:bodyPr/>
          <a:lstStyle/>
          <a:p>
            <a:r>
              <a:rPr lang="zh-CN" altLang="en-US" dirty="0"/>
              <a:t>数据库运行与维护（续）</a:t>
            </a:r>
          </a:p>
        </p:txBody>
      </p:sp>
      <p:sp>
        <p:nvSpPr>
          <p:cNvPr id="336899" name="Rectangle 3"/>
          <p:cNvSpPr>
            <a:spLocks noGrp="1" noChangeArrowheads="1"/>
          </p:cNvSpPr>
          <p:nvPr>
            <p:ph idx="1"/>
          </p:nvPr>
        </p:nvSpPr>
        <p:spPr>
          <a:xfrm>
            <a:off x="685800" y="1752600"/>
            <a:ext cx="9677400" cy="4800600"/>
          </a:xfrm>
        </p:spPr>
        <p:txBody>
          <a:bodyPr/>
          <a:lstStyle/>
          <a:p>
            <a:pPr>
              <a:lnSpc>
                <a:spcPct val="150000"/>
              </a:lnSpc>
              <a:buFont typeface="Wingdings" panose="05000000000000000000" pitchFamily="2" charset="2"/>
              <a:buNone/>
            </a:pPr>
            <a:r>
              <a:rPr lang="en-US" altLang="zh-CN" sz="2400" dirty="0"/>
              <a:t>⒊</a:t>
            </a:r>
            <a:r>
              <a:rPr lang="zh-CN" altLang="en-US" sz="2400" dirty="0"/>
              <a:t>数据库性能的监督、分析和改进</a:t>
            </a:r>
          </a:p>
          <a:p>
            <a:pPr lvl="1">
              <a:lnSpc>
                <a:spcPct val="150000"/>
              </a:lnSpc>
            </a:pPr>
            <a:r>
              <a:rPr lang="zh-CN" altLang="en-US" sz="2400" dirty="0"/>
              <a:t>在数据库运行过程中， </a:t>
            </a:r>
            <a:r>
              <a:rPr lang="en-US" altLang="zh-CN" sz="2400" dirty="0"/>
              <a:t>DBA</a:t>
            </a:r>
            <a:r>
              <a:rPr lang="zh-CN" altLang="en-US" sz="2400" dirty="0"/>
              <a:t>必须监督系统运行，对监测数据进行分析，找出改进系统性能的方法。</a:t>
            </a:r>
          </a:p>
          <a:p>
            <a:pPr lvl="2">
              <a:lnSpc>
                <a:spcPct val="150000"/>
              </a:lnSpc>
            </a:pPr>
            <a:r>
              <a:rPr lang="zh-CN" altLang="en-US" sz="2400" dirty="0"/>
              <a:t>利用监测工具获取系统运行过程中一系列性能参数的值</a:t>
            </a:r>
          </a:p>
          <a:p>
            <a:pPr lvl="2">
              <a:lnSpc>
                <a:spcPct val="150000"/>
              </a:lnSpc>
            </a:pPr>
            <a:r>
              <a:rPr lang="zh-CN" altLang="en-US" sz="2400" dirty="0"/>
              <a:t>通过仔细分析这些数据，判断当前系统是否处于最佳运行状态</a:t>
            </a:r>
          </a:p>
          <a:p>
            <a:pPr lvl="2">
              <a:lnSpc>
                <a:spcPct val="150000"/>
              </a:lnSpc>
            </a:pPr>
            <a:r>
              <a:rPr lang="zh-CN" altLang="en-US" sz="2400" dirty="0"/>
              <a:t>如果不是，则需要通过调整某些参数来进一步改进数据库性能</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838200" y="685800"/>
            <a:ext cx="7772400" cy="533400"/>
          </a:xfrm>
        </p:spPr>
        <p:txBody>
          <a:bodyPr>
            <a:normAutofit fontScale="90000"/>
          </a:bodyPr>
          <a:lstStyle/>
          <a:p>
            <a:r>
              <a:rPr lang="zh-CN" altLang="en-US" dirty="0"/>
              <a:t>数据库运行与维护（续）</a:t>
            </a:r>
          </a:p>
        </p:txBody>
      </p:sp>
      <p:sp>
        <p:nvSpPr>
          <p:cNvPr id="337923" name="Rectangle 3"/>
          <p:cNvSpPr>
            <a:spLocks noGrp="1" noChangeArrowheads="1"/>
          </p:cNvSpPr>
          <p:nvPr>
            <p:ph idx="1"/>
          </p:nvPr>
        </p:nvSpPr>
        <p:spPr>
          <a:xfrm>
            <a:off x="838200" y="1981200"/>
            <a:ext cx="8763000" cy="4114800"/>
          </a:xfrm>
        </p:spPr>
        <p:txBody>
          <a:bodyPr/>
          <a:lstStyle/>
          <a:p>
            <a:pPr>
              <a:buFont typeface="Wingdings" panose="05000000000000000000" pitchFamily="2" charset="2"/>
              <a:buNone/>
            </a:pPr>
            <a:r>
              <a:rPr lang="en-US" altLang="zh-CN" sz="2800" dirty="0"/>
              <a:t>⒋</a:t>
            </a:r>
            <a:r>
              <a:rPr lang="zh-CN" altLang="en-US" sz="2800" dirty="0"/>
              <a:t>数据库的重组织和重构造</a:t>
            </a:r>
          </a:p>
          <a:p>
            <a:pPr>
              <a:buFont typeface="Wingdings" panose="05000000000000000000" pitchFamily="2" charset="2"/>
              <a:buNone/>
            </a:pPr>
            <a:r>
              <a:rPr lang="zh-CN" altLang="en-US" sz="2800" dirty="0"/>
              <a:t>     </a:t>
            </a:r>
            <a:r>
              <a:rPr lang="en-US" altLang="zh-CN" sz="2400" dirty="0"/>
              <a:t>1</a:t>
            </a:r>
            <a:r>
              <a:rPr lang="zh-CN" altLang="en-US" sz="2400" dirty="0"/>
              <a:t>）数据库的重组织</a:t>
            </a:r>
          </a:p>
          <a:p>
            <a:pPr lvl="1">
              <a:lnSpc>
                <a:spcPct val="110000"/>
              </a:lnSpc>
            </a:pPr>
            <a:r>
              <a:rPr lang="zh-CN" altLang="en-US" sz="2400" dirty="0"/>
              <a:t>为什么要重组织数据库</a:t>
            </a:r>
          </a:p>
          <a:p>
            <a:pPr lvl="2">
              <a:lnSpc>
                <a:spcPct val="110000"/>
              </a:lnSpc>
            </a:pPr>
            <a:r>
              <a:rPr lang="zh-CN" altLang="en-US" sz="2400" dirty="0"/>
              <a:t>数据库运行一段时间后，由于记录的不断增、删、改，会使数据库的物理存储变坏，从而降低数据库存储空间的利用率和数据的存取效率，使数据库的性能下降。</a:t>
            </a:r>
          </a:p>
          <a:p>
            <a:pPr lvl="2">
              <a:lnSpc>
                <a:spcPct val="110000"/>
              </a:lnSpc>
            </a:pPr>
            <a:endParaRPr lang="zh-CN" altLang="en-US" sz="2800"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914400" y="381000"/>
            <a:ext cx="7772400" cy="762000"/>
          </a:xfrm>
        </p:spPr>
        <p:txBody>
          <a:bodyPr/>
          <a:lstStyle/>
          <a:p>
            <a:r>
              <a:rPr lang="zh-CN" altLang="en-US" dirty="0"/>
              <a:t>数据库运行与维护（续）</a:t>
            </a:r>
          </a:p>
        </p:txBody>
      </p:sp>
      <p:sp>
        <p:nvSpPr>
          <p:cNvPr id="338947" name="Rectangle 3"/>
          <p:cNvSpPr>
            <a:spLocks noGrp="1" noChangeArrowheads="1"/>
          </p:cNvSpPr>
          <p:nvPr>
            <p:ph idx="1"/>
          </p:nvPr>
        </p:nvSpPr>
        <p:spPr>
          <a:xfrm>
            <a:off x="609600" y="1524000"/>
            <a:ext cx="7772400" cy="4114800"/>
          </a:xfrm>
        </p:spPr>
        <p:txBody>
          <a:bodyPr>
            <a:normAutofit/>
          </a:bodyPr>
          <a:lstStyle/>
          <a:p>
            <a:pPr lvl="1"/>
            <a:r>
              <a:rPr lang="zh-CN" altLang="en-US" sz="2400" dirty="0"/>
              <a:t>重组织的形式</a:t>
            </a:r>
          </a:p>
          <a:p>
            <a:pPr lvl="2"/>
            <a:r>
              <a:rPr lang="zh-CN" altLang="en-US" sz="2400" dirty="0"/>
              <a:t>全部重组织</a:t>
            </a:r>
          </a:p>
          <a:p>
            <a:pPr lvl="2"/>
            <a:r>
              <a:rPr lang="zh-CN" altLang="en-US" sz="2400" dirty="0"/>
              <a:t>部分重组织</a:t>
            </a:r>
          </a:p>
          <a:p>
            <a:pPr lvl="3"/>
            <a:r>
              <a:rPr lang="zh-CN" altLang="en-US" sz="2400" dirty="0"/>
              <a:t>只对频繁增、删的表进行重组织</a:t>
            </a:r>
          </a:p>
          <a:p>
            <a:pPr lvl="1"/>
            <a:r>
              <a:rPr lang="zh-CN" altLang="en-US" sz="2400" dirty="0"/>
              <a:t>重组织的目的</a:t>
            </a:r>
          </a:p>
          <a:p>
            <a:pPr lvl="2">
              <a:lnSpc>
                <a:spcPct val="110000"/>
              </a:lnSpc>
            </a:pPr>
            <a:r>
              <a:rPr lang="zh-CN" altLang="en-US" sz="2400" dirty="0"/>
              <a:t>提高系统性能</a:t>
            </a:r>
          </a:p>
          <a:p>
            <a:pPr lvl="1"/>
            <a:endParaRPr lang="zh-CN" altLang="en-US" sz="2400" dirty="0"/>
          </a:p>
        </p:txBody>
      </p:sp>
      <p:sp>
        <p:nvSpPr>
          <p:cNvPr id="338948" name="Rectangle 4"/>
          <p:cNvSpPr>
            <a:spLocks noChangeArrowheads="1"/>
          </p:cNvSpPr>
          <p:nvPr/>
        </p:nvSpPr>
        <p:spPr bwMode="auto">
          <a:xfrm>
            <a:off x="228600" y="3886200"/>
            <a:ext cx="8991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914400" lvl="1" indent="-171450" defTabSz="685800">
              <a:lnSpc>
                <a:spcPct val="110000"/>
              </a:lnSpc>
              <a:spcBef>
                <a:spcPts val="375"/>
              </a:spcBef>
              <a:buClr>
                <a:schemeClr val="hlink"/>
              </a:buClr>
              <a:buFont typeface="Arial" panose="020B0604020202020204" pitchFamily="34" charset="0"/>
              <a:buChar char="•"/>
            </a:pPr>
            <a:r>
              <a:rPr lang="zh-CN" altLang="en-US" dirty="0">
                <a:latin typeface="+mn-lt"/>
                <a:ea typeface="+mn-ea"/>
              </a:rPr>
              <a:t>重组织的工作</a:t>
            </a:r>
          </a:p>
          <a:p>
            <a:pPr marL="1314450" lvl="2" indent="-171450" defTabSz="685800">
              <a:lnSpc>
                <a:spcPct val="110000"/>
              </a:lnSpc>
              <a:spcBef>
                <a:spcPts val="375"/>
              </a:spcBef>
              <a:buClrTx/>
              <a:buFont typeface="Arial" panose="020B0604020202020204" pitchFamily="34" charset="0"/>
              <a:buChar char="•"/>
            </a:pPr>
            <a:r>
              <a:rPr lang="zh-CN" altLang="en-US" dirty="0">
                <a:latin typeface="+mn-lt"/>
                <a:ea typeface="+mn-ea"/>
              </a:rPr>
              <a:t>按原设计要求</a:t>
            </a:r>
          </a:p>
          <a:p>
            <a:pPr marL="1771650" lvl="3" indent="-171450" defTabSz="685800">
              <a:lnSpc>
                <a:spcPct val="110000"/>
              </a:lnSpc>
              <a:spcBef>
                <a:spcPts val="375"/>
              </a:spcBef>
              <a:buClrTx/>
              <a:buSzPct val="60000"/>
              <a:buFont typeface="Arial" panose="020B0604020202020204" pitchFamily="34" charset="0"/>
              <a:buChar char="•"/>
            </a:pPr>
            <a:r>
              <a:rPr lang="zh-CN" altLang="en-US" dirty="0">
                <a:latin typeface="+mn-lt"/>
                <a:ea typeface="+mn-ea"/>
              </a:rPr>
              <a:t>重新安排存储位置</a:t>
            </a:r>
          </a:p>
          <a:p>
            <a:pPr marL="1771650" lvl="3" indent="-171450" defTabSz="685800">
              <a:lnSpc>
                <a:spcPct val="110000"/>
              </a:lnSpc>
              <a:spcBef>
                <a:spcPts val="375"/>
              </a:spcBef>
              <a:buClrTx/>
              <a:buSzPct val="60000"/>
              <a:buFont typeface="Arial" panose="020B0604020202020204" pitchFamily="34" charset="0"/>
              <a:buChar char="•"/>
            </a:pPr>
            <a:r>
              <a:rPr lang="zh-CN" altLang="en-US" dirty="0">
                <a:latin typeface="+mn-lt"/>
                <a:ea typeface="+mn-ea"/>
              </a:rPr>
              <a:t>回收垃圾</a:t>
            </a:r>
          </a:p>
          <a:p>
            <a:pPr marL="1771650" lvl="3" indent="-171450" defTabSz="685800">
              <a:lnSpc>
                <a:spcPct val="110000"/>
              </a:lnSpc>
              <a:spcBef>
                <a:spcPts val="375"/>
              </a:spcBef>
              <a:buClrTx/>
              <a:buSzPct val="60000"/>
              <a:buFont typeface="Arial" panose="020B0604020202020204" pitchFamily="34" charset="0"/>
              <a:buChar char="•"/>
            </a:pPr>
            <a:r>
              <a:rPr lang="zh-CN" altLang="en-US" dirty="0">
                <a:latin typeface="+mn-lt"/>
                <a:ea typeface="+mn-ea"/>
              </a:rPr>
              <a:t>减少指针链</a:t>
            </a:r>
          </a:p>
          <a:p>
            <a:pPr lvl="1">
              <a:lnSpc>
                <a:spcPct val="110000"/>
              </a:lnSpc>
              <a:spcBef>
                <a:spcPct val="20000"/>
              </a:spcBef>
              <a:buClrTx/>
              <a:buFontTx/>
              <a:buNone/>
            </a:pPr>
            <a:endParaRPr lang="zh-CN" altLang="en-US" sz="2000" dirty="0">
              <a:solidFill>
                <a:srgbClr val="FF3300"/>
              </a:solidFill>
              <a:ea typeface="楷体_GB2312" pitchFamily="49" charset="-122"/>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1066800" y="609600"/>
            <a:ext cx="7772400" cy="914400"/>
          </a:xfrm>
        </p:spPr>
        <p:txBody>
          <a:bodyPr/>
          <a:lstStyle/>
          <a:p>
            <a:r>
              <a:rPr lang="zh-CN" altLang="en-US"/>
              <a:t>数据库运行与维护（续）</a:t>
            </a:r>
          </a:p>
        </p:txBody>
      </p:sp>
      <p:sp>
        <p:nvSpPr>
          <p:cNvPr id="339971" name="Rectangle 3"/>
          <p:cNvSpPr>
            <a:spLocks noGrp="1" noChangeArrowheads="1"/>
          </p:cNvSpPr>
          <p:nvPr>
            <p:ph idx="1"/>
          </p:nvPr>
        </p:nvSpPr>
        <p:spPr>
          <a:xfrm>
            <a:off x="1066800" y="1752600"/>
            <a:ext cx="8610600" cy="4114800"/>
          </a:xfrm>
        </p:spPr>
        <p:txBody>
          <a:bodyPr>
            <a:normAutofit/>
          </a:bodyPr>
          <a:lstStyle/>
          <a:p>
            <a:pPr lvl="1">
              <a:lnSpc>
                <a:spcPct val="110000"/>
              </a:lnSpc>
            </a:pPr>
            <a:r>
              <a:rPr lang="en-US" altLang="zh-CN" sz="2400" dirty="0"/>
              <a:t>DBMS</a:t>
            </a:r>
            <a:r>
              <a:rPr lang="zh-CN" altLang="en-US" sz="2400" dirty="0"/>
              <a:t>一般都提供了供重组织数据库使用的实用程序，帮助</a:t>
            </a:r>
            <a:r>
              <a:rPr lang="en-US" altLang="zh-CN" sz="2400" dirty="0"/>
              <a:t>DBA</a:t>
            </a:r>
            <a:r>
              <a:rPr lang="zh-CN" altLang="en-US" sz="2400" dirty="0"/>
              <a:t>重新组织数据库。</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838200" y="533400"/>
            <a:ext cx="7772400" cy="762000"/>
          </a:xfrm>
        </p:spPr>
        <p:txBody>
          <a:bodyPr/>
          <a:lstStyle/>
          <a:p>
            <a:r>
              <a:rPr lang="zh-CN" altLang="en-US"/>
              <a:t>数据库运行与维护（续）</a:t>
            </a:r>
          </a:p>
        </p:txBody>
      </p:sp>
      <p:sp>
        <p:nvSpPr>
          <p:cNvPr id="340995" name="Rectangle 3"/>
          <p:cNvSpPr>
            <a:spLocks noGrp="1" noChangeArrowheads="1"/>
          </p:cNvSpPr>
          <p:nvPr>
            <p:ph idx="1"/>
          </p:nvPr>
        </p:nvSpPr>
        <p:spPr>
          <a:xfrm>
            <a:off x="838200" y="1752600"/>
            <a:ext cx="8458200" cy="4114800"/>
          </a:xfrm>
        </p:spPr>
        <p:txBody>
          <a:bodyPr/>
          <a:lstStyle/>
          <a:p>
            <a:pPr>
              <a:lnSpc>
                <a:spcPct val="90000"/>
              </a:lnSpc>
              <a:buFont typeface="Wingdings" panose="05000000000000000000" pitchFamily="2" charset="2"/>
              <a:buNone/>
            </a:pPr>
            <a:r>
              <a:rPr lang="en-US" altLang="zh-CN" sz="2800" dirty="0"/>
              <a:t>2</a:t>
            </a:r>
            <a:r>
              <a:rPr lang="zh-CN" altLang="en-US" sz="2800" dirty="0"/>
              <a:t>）数据库的重构造</a:t>
            </a:r>
          </a:p>
          <a:p>
            <a:pPr lvl="1">
              <a:lnSpc>
                <a:spcPct val="90000"/>
              </a:lnSpc>
            </a:pPr>
            <a:r>
              <a:rPr lang="zh-CN" altLang="en-US" sz="2400" dirty="0"/>
              <a:t>为什么要进行数据库的重构造</a:t>
            </a:r>
          </a:p>
          <a:p>
            <a:pPr lvl="2">
              <a:lnSpc>
                <a:spcPct val="120000"/>
              </a:lnSpc>
            </a:pPr>
            <a:r>
              <a:rPr lang="zh-CN" altLang="en-US" sz="2800" dirty="0"/>
              <a:t>数据库应用环境发生变化，会导致实体及实体间的联系也发生相应的变化，使原有的数据库设计不能很好地满足新的需求</a:t>
            </a:r>
          </a:p>
          <a:p>
            <a:pPr lvl="3">
              <a:lnSpc>
                <a:spcPct val="90000"/>
              </a:lnSpc>
            </a:pPr>
            <a:r>
              <a:rPr lang="zh-CN" altLang="en-US" sz="2800" dirty="0"/>
              <a:t>增加新的应用或新的实体</a:t>
            </a:r>
          </a:p>
          <a:p>
            <a:pPr lvl="3">
              <a:lnSpc>
                <a:spcPct val="90000"/>
              </a:lnSpc>
            </a:pPr>
            <a:r>
              <a:rPr lang="zh-CN" altLang="en-US" sz="2800" dirty="0"/>
              <a:t>取消某些已有应用</a:t>
            </a:r>
          </a:p>
          <a:p>
            <a:pPr lvl="3">
              <a:lnSpc>
                <a:spcPct val="90000"/>
              </a:lnSpc>
            </a:pPr>
            <a:r>
              <a:rPr lang="zh-CN" altLang="en-US" sz="2800" dirty="0"/>
              <a:t>改变某些已有应用</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990600" y="685800"/>
            <a:ext cx="7772400" cy="685800"/>
          </a:xfrm>
        </p:spPr>
        <p:txBody>
          <a:bodyPr/>
          <a:lstStyle/>
          <a:p>
            <a:r>
              <a:rPr lang="zh-CN" altLang="en-US" dirty="0"/>
              <a:t>数据库运行与维护（续）</a:t>
            </a:r>
          </a:p>
        </p:txBody>
      </p:sp>
      <p:sp>
        <p:nvSpPr>
          <p:cNvPr id="342019" name="Rectangle 3"/>
          <p:cNvSpPr>
            <a:spLocks noGrp="1" noChangeArrowheads="1"/>
          </p:cNvSpPr>
          <p:nvPr>
            <p:ph idx="1"/>
          </p:nvPr>
        </p:nvSpPr>
        <p:spPr>
          <a:xfrm>
            <a:off x="685800" y="1752600"/>
            <a:ext cx="7772400" cy="4114800"/>
          </a:xfrm>
        </p:spPr>
        <p:txBody>
          <a:bodyPr/>
          <a:lstStyle/>
          <a:p>
            <a:pPr lvl="1"/>
            <a:r>
              <a:rPr lang="zh-CN" altLang="en-US" sz="3200" dirty="0"/>
              <a:t>数据库重构造的主要工作</a:t>
            </a:r>
          </a:p>
          <a:p>
            <a:pPr lvl="2"/>
            <a:r>
              <a:rPr lang="zh-CN" altLang="en-US" sz="2800" dirty="0"/>
              <a:t>根据新环境调整数据库的模式和内模式</a:t>
            </a:r>
          </a:p>
          <a:p>
            <a:pPr lvl="3"/>
            <a:r>
              <a:rPr lang="zh-CN" altLang="en-US" sz="2800" dirty="0"/>
              <a:t>增加新的数据项</a:t>
            </a:r>
          </a:p>
          <a:p>
            <a:pPr lvl="3"/>
            <a:r>
              <a:rPr lang="zh-CN" altLang="en-US" sz="2800" dirty="0"/>
              <a:t>改变数据项的类型</a:t>
            </a:r>
          </a:p>
          <a:p>
            <a:pPr lvl="3"/>
            <a:r>
              <a:rPr lang="zh-CN" altLang="en-US" sz="2800" dirty="0"/>
              <a:t>改变数据库的容量</a:t>
            </a:r>
          </a:p>
          <a:p>
            <a:pPr lvl="3"/>
            <a:r>
              <a:rPr lang="zh-CN" altLang="en-US" sz="2800" dirty="0"/>
              <a:t>增加或删除索引</a:t>
            </a:r>
          </a:p>
          <a:p>
            <a:pPr lvl="3"/>
            <a:r>
              <a:rPr lang="zh-CN" altLang="en-US" sz="2800" dirty="0"/>
              <a:t>修改完整性约束条件</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914400" y="609600"/>
            <a:ext cx="7772400" cy="762000"/>
          </a:xfrm>
        </p:spPr>
        <p:txBody>
          <a:bodyPr/>
          <a:lstStyle/>
          <a:p>
            <a:r>
              <a:rPr lang="zh-CN" altLang="en-US" dirty="0"/>
              <a:t>数据库运行与维护（续）</a:t>
            </a:r>
          </a:p>
        </p:txBody>
      </p:sp>
      <p:sp>
        <p:nvSpPr>
          <p:cNvPr id="343043" name="Rectangle 3"/>
          <p:cNvSpPr>
            <a:spLocks noGrp="1" noChangeArrowheads="1"/>
          </p:cNvSpPr>
          <p:nvPr>
            <p:ph idx="1"/>
          </p:nvPr>
        </p:nvSpPr>
        <p:spPr>
          <a:xfrm>
            <a:off x="762000" y="1752600"/>
            <a:ext cx="9753600" cy="4953000"/>
          </a:xfrm>
        </p:spPr>
        <p:txBody>
          <a:bodyPr/>
          <a:lstStyle/>
          <a:p>
            <a:pPr lvl="1"/>
            <a:r>
              <a:rPr lang="zh-CN" altLang="en-US" sz="2800" dirty="0"/>
              <a:t>重构造数据库的程度是有限的</a:t>
            </a:r>
          </a:p>
          <a:p>
            <a:pPr lvl="2">
              <a:lnSpc>
                <a:spcPct val="120000"/>
              </a:lnSpc>
            </a:pPr>
            <a:r>
              <a:rPr lang="zh-CN" altLang="en-US" sz="2800" dirty="0"/>
              <a:t>若应用变化太大，已无法通过重构数据库来满足新的需求，或重构数据库的代价太大，则表明现有数据库应用系统的生命周期已经结束，应该重新设计新的数据库系统，开始新数据库应用系统的生命周期了。</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1908" name="Group 1028"/>
          <p:cNvGrpSpPr>
            <a:grpSpLocks/>
          </p:cNvGrpSpPr>
          <p:nvPr/>
        </p:nvGrpSpPr>
        <p:grpSpPr bwMode="auto">
          <a:xfrm>
            <a:off x="762000" y="609600"/>
            <a:ext cx="9525000" cy="6248400"/>
            <a:chOff x="-3" y="-3"/>
            <a:chExt cx="2802" cy="3858"/>
          </a:xfrm>
        </p:grpSpPr>
        <p:grpSp>
          <p:nvGrpSpPr>
            <p:cNvPr id="251909" name="Group 1029"/>
            <p:cNvGrpSpPr>
              <a:grpSpLocks/>
            </p:cNvGrpSpPr>
            <p:nvPr/>
          </p:nvGrpSpPr>
          <p:grpSpPr bwMode="auto">
            <a:xfrm>
              <a:off x="0" y="0"/>
              <a:ext cx="2796" cy="3852"/>
              <a:chOff x="0" y="0"/>
              <a:chExt cx="2796" cy="3852"/>
            </a:xfrm>
          </p:grpSpPr>
          <p:grpSp>
            <p:nvGrpSpPr>
              <p:cNvPr id="251910" name="Group 1030"/>
              <p:cNvGrpSpPr>
                <a:grpSpLocks/>
              </p:cNvGrpSpPr>
              <p:nvPr/>
            </p:nvGrpSpPr>
            <p:grpSpPr bwMode="auto">
              <a:xfrm>
                <a:off x="0" y="0"/>
                <a:ext cx="466" cy="748"/>
                <a:chOff x="0" y="0"/>
                <a:chExt cx="466" cy="748"/>
              </a:xfrm>
            </p:grpSpPr>
            <p:sp>
              <p:nvSpPr>
                <p:cNvPr id="251911" name="Rectangle 1031"/>
                <p:cNvSpPr>
                  <a:spLocks noChangeArrowheads="1"/>
                </p:cNvSpPr>
                <p:nvPr/>
              </p:nvSpPr>
              <p:spPr bwMode="auto">
                <a:xfrm>
                  <a:off x="43" y="0"/>
                  <a:ext cx="38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ClrTx/>
                    <a:buFontTx/>
                    <a:buNone/>
                  </a:pPr>
                  <a:endParaRPr lang="zh-CN" altLang="en-US" sz="1600" dirty="0">
                    <a:solidFill>
                      <a:srgbClr val="000000"/>
                    </a:solidFill>
                    <a:latin typeface="等线" panose="02010600030101010101" pitchFamily="2" charset="-122"/>
                  </a:endParaRPr>
                </a:p>
                <a:p>
                  <a:pPr algn="dist">
                    <a:spcBef>
                      <a:spcPct val="0"/>
                    </a:spcBef>
                    <a:buClrTx/>
                    <a:buFontTx/>
                    <a:buNone/>
                  </a:pPr>
                  <a:r>
                    <a:rPr lang="zh-CN" altLang="en-US" sz="1600" dirty="0">
                      <a:solidFill>
                        <a:schemeClr val="hlink"/>
                      </a:solidFill>
                      <a:latin typeface="楷体_GB2312" pitchFamily="49" charset="-122"/>
                      <a:ea typeface="楷体_GB2312" pitchFamily="49" charset="-122"/>
                    </a:rPr>
                    <a:t>设计阶段</a:t>
                  </a:r>
                </a:p>
              </p:txBody>
            </p:sp>
            <p:sp>
              <p:nvSpPr>
                <p:cNvPr id="251912" name="Rectangle 1032"/>
                <p:cNvSpPr>
                  <a:spLocks noChangeArrowheads="1"/>
                </p:cNvSpPr>
                <p:nvPr/>
              </p:nvSpPr>
              <p:spPr bwMode="auto">
                <a:xfrm>
                  <a:off x="0" y="0"/>
                  <a:ext cx="466"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913" name="Group 1033"/>
              <p:cNvGrpSpPr>
                <a:grpSpLocks/>
              </p:cNvGrpSpPr>
              <p:nvPr/>
            </p:nvGrpSpPr>
            <p:grpSpPr bwMode="auto">
              <a:xfrm>
                <a:off x="466" y="0"/>
                <a:ext cx="2330" cy="374"/>
                <a:chOff x="466" y="0"/>
                <a:chExt cx="2330" cy="374"/>
              </a:xfrm>
            </p:grpSpPr>
            <p:sp>
              <p:nvSpPr>
                <p:cNvPr id="251914" name="Rectangle 1034"/>
                <p:cNvSpPr>
                  <a:spLocks noChangeArrowheads="1"/>
                </p:cNvSpPr>
                <p:nvPr/>
              </p:nvSpPr>
              <p:spPr bwMode="auto">
                <a:xfrm>
                  <a:off x="509" y="0"/>
                  <a:ext cx="224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ClrTx/>
                    <a:buFontTx/>
                    <a:buNone/>
                  </a:pPr>
                  <a:r>
                    <a:rPr lang="zh-CN" altLang="en-US" sz="1600" dirty="0">
                      <a:solidFill>
                        <a:srgbClr val="000000"/>
                      </a:solidFill>
                      <a:latin typeface="等线" panose="02010600030101010101" pitchFamily="2" charset="-122"/>
                    </a:rPr>
                    <a:t>设 计 描 述</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endParaRPr lang="zh-CN" altLang="en-US" sz="1600" dirty="0"/>
                </a:p>
              </p:txBody>
            </p:sp>
            <p:sp>
              <p:nvSpPr>
                <p:cNvPr id="251915" name="Rectangle 1035"/>
                <p:cNvSpPr>
                  <a:spLocks noChangeArrowheads="1"/>
                </p:cNvSpPr>
                <p:nvPr/>
              </p:nvSpPr>
              <p:spPr bwMode="auto">
                <a:xfrm>
                  <a:off x="466" y="0"/>
                  <a:ext cx="233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916" name="Group 1036"/>
              <p:cNvGrpSpPr>
                <a:grpSpLocks/>
              </p:cNvGrpSpPr>
              <p:nvPr/>
            </p:nvGrpSpPr>
            <p:grpSpPr bwMode="auto">
              <a:xfrm>
                <a:off x="466" y="374"/>
                <a:ext cx="1115" cy="374"/>
                <a:chOff x="466" y="374"/>
                <a:chExt cx="1115" cy="374"/>
              </a:xfrm>
            </p:grpSpPr>
            <p:sp>
              <p:nvSpPr>
                <p:cNvPr id="251917" name="Rectangle 1037"/>
                <p:cNvSpPr>
                  <a:spLocks noChangeArrowheads="1"/>
                </p:cNvSpPr>
                <p:nvPr/>
              </p:nvSpPr>
              <p:spPr bwMode="auto">
                <a:xfrm>
                  <a:off x="509" y="374"/>
                  <a:ext cx="102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ClrTx/>
                    <a:buFontTx/>
                    <a:buNone/>
                  </a:pPr>
                  <a:r>
                    <a:rPr lang="zh-CN" altLang="en-US" sz="1600" dirty="0">
                      <a:solidFill>
                        <a:srgbClr val="000000"/>
                      </a:solidFill>
                      <a:latin typeface="等线" panose="02010600030101010101" pitchFamily="2" charset="-122"/>
                    </a:rPr>
                    <a:t>数据</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endParaRPr lang="zh-CN" altLang="en-US" sz="1600" dirty="0"/>
                </a:p>
              </p:txBody>
            </p:sp>
            <p:sp>
              <p:nvSpPr>
                <p:cNvPr id="251918" name="Rectangle 1038"/>
                <p:cNvSpPr>
                  <a:spLocks noChangeArrowheads="1"/>
                </p:cNvSpPr>
                <p:nvPr/>
              </p:nvSpPr>
              <p:spPr bwMode="auto">
                <a:xfrm>
                  <a:off x="466" y="374"/>
                  <a:ext cx="111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919" name="Group 1039"/>
              <p:cNvGrpSpPr>
                <a:grpSpLocks/>
              </p:cNvGrpSpPr>
              <p:nvPr/>
            </p:nvGrpSpPr>
            <p:grpSpPr bwMode="auto">
              <a:xfrm>
                <a:off x="1581" y="374"/>
                <a:ext cx="1215" cy="374"/>
                <a:chOff x="1581" y="374"/>
                <a:chExt cx="1215" cy="374"/>
              </a:xfrm>
            </p:grpSpPr>
            <p:sp>
              <p:nvSpPr>
                <p:cNvPr id="251920" name="Rectangle 1040"/>
                <p:cNvSpPr>
                  <a:spLocks noChangeArrowheads="1"/>
                </p:cNvSpPr>
                <p:nvPr/>
              </p:nvSpPr>
              <p:spPr bwMode="auto">
                <a:xfrm>
                  <a:off x="1624" y="374"/>
                  <a:ext cx="112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ClrTx/>
                    <a:buFontTx/>
                    <a:buNone/>
                  </a:pPr>
                  <a:r>
                    <a:rPr lang="zh-CN" altLang="en-US" sz="1600" dirty="0">
                      <a:solidFill>
                        <a:srgbClr val="000000"/>
                      </a:solidFill>
                      <a:latin typeface="等线" panose="02010600030101010101" pitchFamily="2" charset="-122"/>
                    </a:rPr>
                    <a:t>处理</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endParaRPr lang="zh-CN" altLang="en-US" sz="1600" dirty="0"/>
                </a:p>
              </p:txBody>
            </p:sp>
            <p:sp>
              <p:nvSpPr>
                <p:cNvPr id="251921" name="Rectangle 1041"/>
                <p:cNvSpPr>
                  <a:spLocks noChangeArrowheads="1"/>
                </p:cNvSpPr>
                <p:nvPr/>
              </p:nvSpPr>
              <p:spPr bwMode="auto">
                <a:xfrm>
                  <a:off x="1581" y="374"/>
                  <a:ext cx="121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922" name="Group 1042"/>
              <p:cNvGrpSpPr>
                <a:grpSpLocks/>
              </p:cNvGrpSpPr>
              <p:nvPr/>
            </p:nvGrpSpPr>
            <p:grpSpPr bwMode="auto">
              <a:xfrm>
                <a:off x="0" y="748"/>
                <a:ext cx="466" cy="460"/>
                <a:chOff x="0" y="748"/>
                <a:chExt cx="466" cy="460"/>
              </a:xfrm>
            </p:grpSpPr>
            <p:sp>
              <p:nvSpPr>
                <p:cNvPr id="251923" name="Rectangle 1043"/>
                <p:cNvSpPr>
                  <a:spLocks noChangeArrowheads="1"/>
                </p:cNvSpPr>
                <p:nvPr/>
              </p:nvSpPr>
              <p:spPr bwMode="auto">
                <a:xfrm>
                  <a:off x="43" y="748"/>
                  <a:ext cx="38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dist">
                    <a:spcBef>
                      <a:spcPct val="0"/>
                    </a:spcBef>
                    <a:buClrTx/>
                    <a:buFontTx/>
                    <a:buNone/>
                  </a:pPr>
                  <a:r>
                    <a:rPr lang="zh-CN" altLang="en-US" sz="1600" dirty="0">
                      <a:solidFill>
                        <a:srgbClr val="000000"/>
                      </a:solidFill>
                      <a:latin typeface="等线" panose="02010600030101010101" pitchFamily="2" charset="-122"/>
                      <a:ea typeface="楷体_GB2312" pitchFamily="49" charset="-122"/>
                    </a:rPr>
                    <a:t>需求分析</a:t>
                  </a:r>
                </a:p>
                <a:p>
                  <a:pPr algn="just" eaLnBrk="0" hangingPunct="0">
                    <a:spcBef>
                      <a:spcPct val="0"/>
                    </a:spcBef>
                    <a:buClrTx/>
                    <a:buFontTx/>
                    <a:buNone/>
                  </a:pPr>
                  <a:endParaRPr lang="zh-CN" altLang="en-US" sz="1600" dirty="0">
                    <a:ea typeface="楷体_GB2312" pitchFamily="49" charset="-122"/>
                  </a:endParaRPr>
                </a:p>
              </p:txBody>
            </p:sp>
            <p:sp>
              <p:nvSpPr>
                <p:cNvPr id="251924" name="Rectangle 1044"/>
                <p:cNvSpPr>
                  <a:spLocks noChangeArrowheads="1"/>
                </p:cNvSpPr>
                <p:nvPr/>
              </p:nvSpPr>
              <p:spPr bwMode="auto">
                <a:xfrm>
                  <a:off x="0" y="748"/>
                  <a:ext cx="466"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925" name="Group 1045"/>
              <p:cNvGrpSpPr>
                <a:grpSpLocks/>
              </p:cNvGrpSpPr>
              <p:nvPr/>
            </p:nvGrpSpPr>
            <p:grpSpPr bwMode="auto">
              <a:xfrm>
                <a:off x="466" y="748"/>
                <a:ext cx="1115" cy="460"/>
                <a:chOff x="466" y="748"/>
                <a:chExt cx="1115" cy="460"/>
              </a:xfrm>
            </p:grpSpPr>
            <p:sp>
              <p:nvSpPr>
                <p:cNvPr id="251926" name="Rectangle 1046"/>
                <p:cNvSpPr>
                  <a:spLocks noChangeArrowheads="1"/>
                </p:cNvSpPr>
                <p:nvPr/>
              </p:nvSpPr>
              <p:spPr bwMode="auto">
                <a:xfrm>
                  <a:off x="509" y="748"/>
                  <a:ext cx="102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ClrTx/>
                    <a:buFontTx/>
                    <a:buNone/>
                  </a:pPr>
                  <a:r>
                    <a:rPr lang="zh-CN" altLang="en-US" sz="1600" dirty="0">
                      <a:solidFill>
                        <a:srgbClr val="000000"/>
                      </a:solidFill>
                      <a:latin typeface="等线" panose="02010600030101010101" pitchFamily="2" charset="-122"/>
                    </a:rPr>
                    <a:t>数据字典、全系统中数据项、</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r>
                    <a:rPr lang="zh-CN" altLang="en-US" sz="1600" dirty="0">
                      <a:solidFill>
                        <a:srgbClr val="000000"/>
                      </a:solidFill>
                      <a:latin typeface="等线" panose="02010600030101010101" pitchFamily="2" charset="-122"/>
                    </a:rPr>
                    <a:t>数据流、数据存储的描述</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endParaRPr lang="zh-CN" altLang="en-US" sz="1600" dirty="0"/>
                </a:p>
              </p:txBody>
            </p:sp>
            <p:sp>
              <p:nvSpPr>
                <p:cNvPr id="251927" name="Rectangle 1047"/>
                <p:cNvSpPr>
                  <a:spLocks noChangeArrowheads="1"/>
                </p:cNvSpPr>
                <p:nvPr/>
              </p:nvSpPr>
              <p:spPr bwMode="auto">
                <a:xfrm>
                  <a:off x="466" y="748"/>
                  <a:ext cx="111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928" name="Group 1048"/>
              <p:cNvGrpSpPr>
                <a:grpSpLocks/>
              </p:cNvGrpSpPr>
              <p:nvPr/>
            </p:nvGrpSpPr>
            <p:grpSpPr bwMode="auto">
              <a:xfrm>
                <a:off x="1581" y="748"/>
                <a:ext cx="1215" cy="460"/>
                <a:chOff x="1581" y="748"/>
                <a:chExt cx="1215" cy="460"/>
              </a:xfrm>
            </p:grpSpPr>
            <p:sp>
              <p:nvSpPr>
                <p:cNvPr id="251929" name="Rectangle 1049"/>
                <p:cNvSpPr>
                  <a:spLocks noChangeArrowheads="1"/>
                </p:cNvSpPr>
                <p:nvPr/>
              </p:nvSpPr>
              <p:spPr bwMode="auto">
                <a:xfrm>
                  <a:off x="1624" y="748"/>
                  <a:ext cx="112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ClrTx/>
                    <a:buFontTx/>
                    <a:buNone/>
                  </a:pPr>
                  <a:r>
                    <a:rPr lang="zh-CN" altLang="en-US" sz="1600" dirty="0">
                      <a:solidFill>
                        <a:srgbClr val="000000"/>
                      </a:solidFill>
                      <a:latin typeface="等线" panose="02010600030101010101" pitchFamily="2" charset="-122"/>
                    </a:rPr>
                    <a:t>数据流图和定表（判定树）</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r>
                    <a:rPr lang="zh-CN" altLang="en-US" sz="1600" dirty="0">
                      <a:solidFill>
                        <a:srgbClr val="000000"/>
                      </a:solidFill>
                      <a:latin typeface="等线" panose="02010600030101010101" pitchFamily="2" charset="-122"/>
                    </a:rPr>
                    <a:t>数据字典中处理过程的描述</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endParaRPr lang="zh-CN" altLang="en-US" sz="1600" dirty="0"/>
                </a:p>
              </p:txBody>
            </p:sp>
            <p:sp>
              <p:nvSpPr>
                <p:cNvPr id="251930" name="Rectangle 1050"/>
                <p:cNvSpPr>
                  <a:spLocks noChangeArrowheads="1"/>
                </p:cNvSpPr>
                <p:nvPr/>
              </p:nvSpPr>
              <p:spPr bwMode="auto">
                <a:xfrm>
                  <a:off x="1581" y="748"/>
                  <a:ext cx="121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931" name="Group 1051"/>
              <p:cNvGrpSpPr>
                <a:grpSpLocks/>
              </p:cNvGrpSpPr>
              <p:nvPr/>
            </p:nvGrpSpPr>
            <p:grpSpPr bwMode="auto">
              <a:xfrm>
                <a:off x="0" y="1208"/>
                <a:ext cx="466" cy="546"/>
                <a:chOff x="0" y="1208"/>
                <a:chExt cx="466" cy="546"/>
              </a:xfrm>
            </p:grpSpPr>
            <p:sp>
              <p:nvSpPr>
                <p:cNvPr id="251932" name="Rectangle 1052"/>
                <p:cNvSpPr>
                  <a:spLocks noChangeArrowheads="1"/>
                </p:cNvSpPr>
                <p:nvPr/>
              </p:nvSpPr>
              <p:spPr bwMode="auto">
                <a:xfrm>
                  <a:off x="43" y="1208"/>
                  <a:ext cx="380"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dist">
                    <a:spcBef>
                      <a:spcPct val="0"/>
                    </a:spcBef>
                    <a:buClrTx/>
                    <a:buFontTx/>
                    <a:buNone/>
                  </a:pPr>
                  <a:r>
                    <a:rPr lang="zh-CN" altLang="en-US" sz="1600">
                      <a:solidFill>
                        <a:srgbClr val="000000"/>
                      </a:solidFill>
                      <a:latin typeface="楷体_GB2312" pitchFamily="49" charset="-122"/>
                      <a:ea typeface="楷体_GB2312" pitchFamily="49" charset="-122"/>
                    </a:rPr>
                    <a:t>概念结构设　　计</a:t>
                  </a:r>
                  <a:endParaRPr lang="zh-CN" altLang="en-US" sz="1600">
                    <a:latin typeface="楷体_GB2312" pitchFamily="49" charset="-122"/>
                    <a:ea typeface="楷体_GB2312" pitchFamily="49" charset="-122"/>
                  </a:endParaRPr>
                </a:p>
              </p:txBody>
            </p:sp>
            <p:sp>
              <p:nvSpPr>
                <p:cNvPr id="251933" name="Rectangle 1053"/>
                <p:cNvSpPr>
                  <a:spLocks noChangeArrowheads="1"/>
                </p:cNvSpPr>
                <p:nvPr/>
              </p:nvSpPr>
              <p:spPr bwMode="auto">
                <a:xfrm>
                  <a:off x="0" y="1208"/>
                  <a:ext cx="466"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934" name="Group 1054"/>
              <p:cNvGrpSpPr>
                <a:grpSpLocks/>
              </p:cNvGrpSpPr>
              <p:nvPr/>
            </p:nvGrpSpPr>
            <p:grpSpPr bwMode="auto">
              <a:xfrm>
                <a:off x="466" y="1208"/>
                <a:ext cx="1115" cy="546"/>
                <a:chOff x="466" y="1208"/>
                <a:chExt cx="1115" cy="546"/>
              </a:xfrm>
            </p:grpSpPr>
            <p:sp>
              <p:nvSpPr>
                <p:cNvPr id="251935" name="Rectangle 1055"/>
                <p:cNvSpPr>
                  <a:spLocks noChangeArrowheads="1"/>
                </p:cNvSpPr>
                <p:nvPr/>
              </p:nvSpPr>
              <p:spPr bwMode="auto">
                <a:xfrm>
                  <a:off x="509" y="1208"/>
                  <a:ext cx="1029"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ClrTx/>
                    <a:buFontTx/>
                    <a:buNone/>
                  </a:pPr>
                  <a:r>
                    <a:rPr lang="zh-CN" altLang="en-US" sz="1600" dirty="0">
                      <a:solidFill>
                        <a:srgbClr val="000000"/>
                      </a:solidFill>
                      <a:latin typeface="等线" panose="02010600030101010101" pitchFamily="2" charset="-122"/>
                    </a:rPr>
                    <a:t>概念模型（</a:t>
                  </a:r>
                  <a:r>
                    <a:rPr lang="en-US" altLang="zh-CN" sz="1600" dirty="0">
                      <a:solidFill>
                        <a:srgbClr val="000000"/>
                      </a:solidFill>
                      <a:latin typeface="等线" panose="02010600030101010101" pitchFamily="2" charset="-122"/>
                    </a:rPr>
                    <a:t>E-R</a:t>
                  </a:r>
                  <a:r>
                    <a:rPr lang="zh-CN" altLang="en-US" sz="1600" dirty="0">
                      <a:solidFill>
                        <a:srgbClr val="000000"/>
                      </a:solidFill>
                      <a:latin typeface="等线" panose="02010600030101010101" pitchFamily="2" charset="-122"/>
                    </a:rPr>
                    <a:t>图）</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r>
                    <a:rPr lang="zh-CN" altLang="en-US" sz="1600" dirty="0">
                      <a:solidFill>
                        <a:srgbClr val="000000"/>
                      </a:solidFill>
                    </a:rPr>
                    <a:t> </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r>
                    <a:rPr lang="zh-CN" altLang="en-US" sz="1600" dirty="0">
                      <a:solidFill>
                        <a:srgbClr val="000000"/>
                      </a:solidFill>
                      <a:latin typeface="等线" panose="02010600030101010101" pitchFamily="2" charset="-122"/>
                    </a:rPr>
                    <a:t>数据字典</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endParaRPr lang="zh-CN" altLang="en-US" sz="1600" dirty="0"/>
                </a:p>
              </p:txBody>
            </p:sp>
            <p:sp>
              <p:nvSpPr>
                <p:cNvPr id="251936" name="Rectangle 1056"/>
                <p:cNvSpPr>
                  <a:spLocks noChangeArrowheads="1"/>
                </p:cNvSpPr>
                <p:nvPr/>
              </p:nvSpPr>
              <p:spPr bwMode="auto">
                <a:xfrm>
                  <a:off x="466" y="1208"/>
                  <a:ext cx="1115"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937" name="Group 1057"/>
              <p:cNvGrpSpPr>
                <a:grpSpLocks/>
              </p:cNvGrpSpPr>
              <p:nvPr/>
            </p:nvGrpSpPr>
            <p:grpSpPr bwMode="auto">
              <a:xfrm>
                <a:off x="1581" y="1208"/>
                <a:ext cx="1215" cy="546"/>
                <a:chOff x="1581" y="1208"/>
                <a:chExt cx="1215" cy="546"/>
              </a:xfrm>
            </p:grpSpPr>
            <p:sp>
              <p:nvSpPr>
                <p:cNvPr id="251938" name="Rectangle 1058"/>
                <p:cNvSpPr>
                  <a:spLocks noChangeArrowheads="1"/>
                </p:cNvSpPr>
                <p:nvPr/>
              </p:nvSpPr>
              <p:spPr bwMode="auto">
                <a:xfrm>
                  <a:off x="1624" y="1208"/>
                  <a:ext cx="1129"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228600">
                    <a:spcBef>
                      <a:spcPct val="0"/>
                    </a:spcBef>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a:spcBef>
                      <a:spcPct val="0"/>
                    </a:spcBef>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a:spcBef>
                      <a:spcPct val="0"/>
                    </a:spcBef>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a:spcBef>
                      <a:spcPct val="0"/>
                    </a:spcBef>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a:spcBef>
                      <a:spcPct val="0"/>
                    </a:spcBef>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just">
                    <a:buClrTx/>
                    <a:buFontTx/>
                    <a:buNone/>
                  </a:pPr>
                  <a:r>
                    <a:rPr lang="zh-CN" altLang="en-US" sz="1600" dirty="0">
                      <a:solidFill>
                        <a:srgbClr val="000000"/>
                      </a:solidFill>
                      <a:latin typeface="等线" panose="02010600030101010101" pitchFamily="2" charset="-122"/>
                      <a:ea typeface="等线" panose="02010600030101010101" pitchFamily="2" charset="-122"/>
                    </a:rPr>
                    <a:t>系统说明书。包括：</a:t>
                  </a:r>
                  <a:endParaRPr lang="zh-CN" altLang="en-US" sz="16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algn="just" eaLnBrk="0" hangingPunct="0">
                    <a:buClrTx/>
                    <a:buFontTx/>
                    <a:buNone/>
                  </a:pPr>
                  <a:r>
                    <a:rPr lang="en-US" altLang="zh-CN" sz="1600" dirty="0">
                      <a:solidFill>
                        <a:srgbClr val="000000"/>
                      </a:solidFill>
                      <a:latin typeface="等线" panose="02010600030101010101" pitchFamily="2" charset="-122"/>
                      <a:ea typeface="等线" panose="02010600030101010101" pitchFamily="2" charset="-122"/>
                    </a:rPr>
                    <a:t>(1)</a:t>
                  </a:r>
                  <a:r>
                    <a:rPr lang="en-US" altLang="zh-CN" sz="1600" dirty="0">
                      <a:solidFill>
                        <a:srgbClr val="000000"/>
                      </a:solidFill>
                      <a:ea typeface="等线" panose="02010600030101010101" pitchFamily="2" charset="-122"/>
                      <a:cs typeface="Times New Roman" panose="02020603050405020304" pitchFamily="18" charset="0"/>
                    </a:rPr>
                    <a:t>   </a:t>
                  </a:r>
                  <a:r>
                    <a:rPr lang="zh-CN" altLang="en-US" sz="1600" dirty="0">
                      <a:solidFill>
                        <a:srgbClr val="000000"/>
                      </a:solidFill>
                      <a:latin typeface="等线" panose="02010600030101010101" pitchFamily="2" charset="-122"/>
                      <a:ea typeface="等线" panose="02010600030101010101" pitchFamily="2" charset="-122"/>
                    </a:rPr>
                    <a:t>新系统要求、方案和概图</a:t>
                  </a:r>
                  <a:endParaRPr lang="zh-CN" altLang="en-US" sz="16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algn="just" eaLnBrk="0" hangingPunct="0">
                    <a:buClrTx/>
                    <a:buFontTx/>
                    <a:buNone/>
                  </a:pPr>
                  <a:r>
                    <a:rPr lang="en-US" altLang="zh-CN" sz="1600" dirty="0">
                      <a:solidFill>
                        <a:srgbClr val="000000"/>
                      </a:solidFill>
                      <a:latin typeface="等线" panose="02010600030101010101" pitchFamily="2" charset="-122"/>
                      <a:ea typeface="等线" panose="02010600030101010101" pitchFamily="2" charset="-122"/>
                    </a:rPr>
                    <a:t>(2)</a:t>
                  </a:r>
                  <a:r>
                    <a:rPr lang="en-US" altLang="zh-CN" sz="1600" dirty="0">
                      <a:solidFill>
                        <a:srgbClr val="000000"/>
                      </a:solidFill>
                      <a:ea typeface="等线" panose="02010600030101010101" pitchFamily="2" charset="-122"/>
                      <a:cs typeface="Times New Roman" panose="02020603050405020304" pitchFamily="18" charset="0"/>
                    </a:rPr>
                    <a:t>   </a:t>
                  </a:r>
                  <a:r>
                    <a:rPr lang="zh-CN" altLang="en-US" sz="1600" dirty="0">
                      <a:solidFill>
                        <a:srgbClr val="000000"/>
                      </a:solidFill>
                      <a:latin typeface="等线" panose="02010600030101010101" pitchFamily="2" charset="-122"/>
                      <a:ea typeface="等线" panose="02010600030101010101" pitchFamily="2" charset="-122"/>
                    </a:rPr>
                    <a:t>反映新系统信息的数据流图</a:t>
                  </a:r>
                  <a:endParaRPr lang="zh-CN" altLang="en-US" sz="16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algn="just" eaLnBrk="0" hangingPunct="0">
                    <a:buClrTx/>
                    <a:buFontTx/>
                    <a:buNone/>
                  </a:pPr>
                  <a:endParaRPr lang="zh-CN" altLang="en-US" sz="1600" dirty="0">
                    <a:ea typeface="等线" panose="02010600030101010101" pitchFamily="2" charset="-122"/>
                  </a:endParaRPr>
                </a:p>
              </p:txBody>
            </p:sp>
            <p:sp>
              <p:nvSpPr>
                <p:cNvPr id="251939" name="Rectangle 1059"/>
                <p:cNvSpPr>
                  <a:spLocks noChangeArrowheads="1"/>
                </p:cNvSpPr>
                <p:nvPr/>
              </p:nvSpPr>
              <p:spPr bwMode="auto">
                <a:xfrm>
                  <a:off x="1581" y="1208"/>
                  <a:ext cx="1215"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940" name="Group 1060"/>
              <p:cNvGrpSpPr>
                <a:grpSpLocks/>
              </p:cNvGrpSpPr>
              <p:nvPr/>
            </p:nvGrpSpPr>
            <p:grpSpPr bwMode="auto">
              <a:xfrm>
                <a:off x="0" y="1754"/>
                <a:ext cx="466" cy="546"/>
                <a:chOff x="0" y="1754"/>
                <a:chExt cx="466" cy="546"/>
              </a:xfrm>
            </p:grpSpPr>
            <p:sp>
              <p:nvSpPr>
                <p:cNvPr id="251941" name="Rectangle 1061"/>
                <p:cNvSpPr>
                  <a:spLocks noChangeArrowheads="1"/>
                </p:cNvSpPr>
                <p:nvPr/>
              </p:nvSpPr>
              <p:spPr bwMode="auto">
                <a:xfrm>
                  <a:off x="43" y="1754"/>
                  <a:ext cx="380"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dist">
                    <a:spcBef>
                      <a:spcPct val="0"/>
                    </a:spcBef>
                    <a:buClrTx/>
                    <a:buFontTx/>
                    <a:buNone/>
                  </a:pPr>
                  <a:r>
                    <a:rPr lang="zh-CN" altLang="en-US" sz="1600">
                      <a:solidFill>
                        <a:srgbClr val="000000"/>
                      </a:solidFill>
                      <a:latin typeface="楷体_GB2312" pitchFamily="49" charset="-122"/>
                      <a:ea typeface="楷体_GB2312" pitchFamily="49" charset="-122"/>
                    </a:rPr>
                    <a:t>逻辑结构设　　计</a:t>
                  </a:r>
                  <a:endParaRPr lang="zh-CN" altLang="en-US" sz="1600">
                    <a:latin typeface="楷体_GB2312" pitchFamily="49" charset="-122"/>
                    <a:ea typeface="楷体_GB2312" pitchFamily="49" charset="-122"/>
                  </a:endParaRPr>
                </a:p>
              </p:txBody>
            </p:sp>
            <p:sp>
              <p:nvSpPr>
                <p:cNvPr id="251942" name="Rectangle 1062"/>
                <p:cNvSpPr>
                  <a:spLocks noChangeArrowheads="1"/>
                </p:cNvSpPr>
                <p:nvPr/>
              </p:nvSpPr>
              <p:spPr bwMode="auto">
                <a:xfrm>
                  <a:off x="0" y="1754"/>
                  <a:ext cx="466"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943" name="Group 1063"/>
              <p:cNvGrpSpPr>
                <a:grpSpLocks/>
              </p:cNvGrpSpPr>
              <p:nvPr/>
            </p:nvGrpSpPr>
            <p:grpSpPr bwMode="auto">
              <a:xfrm>
                <a:off x="466" y="1754"/>
                <a:ext cx="1115" cy="546"/>
                <a:chOff x="466" y="1754"/>
                <a:chExt cx="1115" cy="546"/>
              </a:xfrm>
            </p:grpSpPr>
            <p:sp>
              <p:nvSpPr>
                <p:cNvPr id="251944" name="Rectangle 1064"/>
                <p:cNvSpPr>
                  <a:spLocks noChangeArrowheads="1"/>
                </p:cNvSpPr>
                <p:nvPr/>
              </p:nvSpPr>
              <p:spPr bwMode="auto">
                <a:xfrm>
                  <a:off x="509" y="1754"/>
                  <a:ext cx="1029"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ClrTx/>
                    <a:buFontTx/>
                    <a:buNone/>
                  </a:pPr>
                  <a:r>
                    <a:rPr lang="zh-CN" altLang="en-US" sz="1600" dirty="0">
                      <a:solidFill>
                        <a:srgbClr val="000000"/>
                      </a:solidFill>
                      <a:latin typeface="等线" panose="02010600030101010101" pitchFamily="2" charset="-122"/>
                    </a:rPr>
                    <a:t>某种数据模型</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r>
                    <a:rPr lang="zh-CN" altLang="en-US" sz="1600" dirty="0">
                      <a:solidFill>
                        <a:srgbClr val="000000"/>
                      </a:solidFill>
                      <a:latin typeface="等线" panose="02010600030101010101" pitchFamily="2" charset="-122"/>
                    </a:rPr>
                    <a:t>关系模型</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endParaRPr lang="zh-CN" altLang="en-US" sz="1600" dirty="0"/>
                </a:p>
              </p:txBody>
            </p:sp>
            <p:sp>
              <p:nvSpPr>
                <p:cNvPr id="251945" name="Rectangle 1065"/>
                <p:cNvSpPr>
                  <a:spLocks noChangeArrowheads="1"/>
                </p:cNvSpPr>
                <p:nvPr/>
              </p:nvSpPr>
              <p:spPr bwMode="auto">
                <a:xfrm>
                  <a:off x="466" y="1754"/>
                  <a:ext cx="1115"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946" name="Group 1066"/>
              <p:cNvGrpSpPr>
                <a:grpSpLocks/>
              </p:cNvGrpSpPr>
              <p:nvPr/>
            </p:nvGrpSpPr>
            <p:grpSpPr bwMode="auto">
              <a:xfrm>
                <a:off x="1581" y="1754"/>
                <a:ext cx="1215" cy="546"/>
                <a:chOff x="1581" y="1754"/>
                <a:chExt cx="1215" cy="546"/>
              </a:xfrm>
            </p:grpSpPr>
            <p:sp>
              <p:nvSpPr>
                <p:cNvPr id="251947" name="Rectangle 1067"/>
                <p:cNvSpPr>
                  <a:spLocks noChangeArrowheads="1"/>
                </p:cNvSpPr>
                <p:nvPr/>
              </p:nvSpPr>
              <p:spPr bwMode="auto">
                <a:xfrm>
                  <a:off x="1624" y="1754"/>
                  <a:ext cx="1129"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ClrTx/>
                    <a:buFontTx/>
                    <a:buNone/>
                  </a:pPr>
                  <a:r>
                    <a:rPr lang="zh-CN" altLang="en-US" sz="1600" dirty="0">
                      <a:solidFill>
                        <a:srgbClr val="000000"/>
                      </a:solidFill>
                      <a:latin typeface="等线" panose="02010600030101010101" pitchFamily="2" charset="-122"/>
                    </a:rPr>
                    <a:t>系统结构图</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r>
                    <a:rPr lang="zh-CN" altLang="en-US" sz="1600" dirty="0">
                      <a:solidFill>
                        <a:srgbClr val="000000"/>
                      </a:solidFill>
                      <a:latin typeface="等线" panose="02010600030101010101" pitchFamily="2" charset="-122"/>
                    </a:rPr>
                    <a:t>非关系模型（模块结构图）</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endParaRPr lang="zh-CN" altLang="en-US" sz="1600" dirty="0"/>
                </a:p>
              </p:txBody>
            </p:sp>
            <p:sp>
              <p:nvSpPr>
                <p:cNvPr id="251948" name="Rectangle 1068"/>
                <p:cNvSpPr>
                  <a:spLocks noChangeArrowheads="1"/>
                </p:cNvSpPr>
                <p:nvPr/>
              </p:nvSpPr>
              <p:spPr bwMode="auto">
                <a:xfrm>
                  <a:off x="1581" y="1754"/>
                  <a:ext cx="1215"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949" name="Group 1069"/>
              <p:cNvGrpSpPr>
                <a:grpSpLocks/>
              </p:cNvGrpSpPr>
              <p:nvPr/>
            </p:nvGrpSpPr>
            <p:grpSpPr bwMode="auto">
              <a:xfrm>
                <a:off x="0" y="2300"/>
                <a:ext cx="466" cy="546"/>
                <a:chOff x="0" y="2300"/>
                <a:chExt cx="466" cy="546"/>
              </a:xfrm>
            </p:grpSpPr>
            <p:sp>
              <p:nvSpPr>
                <p:cNvPr id="251950" name="Rectangle 1070"/>
                <p:cNvSpPr>
                  <a:spLocks noChangeArrowheads="1"/>
                </p:cNvSpPr>
                <p:nvPr/>
              </p:nvSpPr>
              <p:spPr bwMode="auto">
                <a:xfrm>
                  <a:off x="43" y="2300"/>
                  <a:ext cx="380"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dist">
                    <a:spcBef>
                      <a:spcPct val="0"/>
                    </a:spcBef>
                    <a:buClrTx/>
                    <a:buFontTx/>
                    <a:buNone/>
                  </a:pPr>
                  <a:r>
                    <a:rPr lang="zh-CN" altLang="en-US" sz="1600">
                      <a:solidFill>
                        <a:srgbClr val="000000"/>
                      </a:solidFill>
                      <a:latin typeface="楷体_GB2312" pitchFamily="49" charset="-122"/>
                      <a:ea typeface="楷体_GB2312" pitchFamily="49" charset="-122"/>
                    </a:rPr>
                    <a:t>物理设计</a:t>
                  </a:r>
                </a:p>
                <a:p>
                  <a:pPr algn="just" eaLnBrk="0" hangingPunct="0">
                    <a:spcBef>
                      <a:spcPct val="0"/>
                    </a:spcBef>
                    <a:buClrTx/>
                    <a:buFontTx/>
                    <a:buNone/>
                  </a:pPr>
                  <a:endParaRPr lang="zh-CN" altLang="en-US" sz="1600"/>
                </a:p>
              </p:txBody>
            </p:sp>
            <p:sp>
              <p:nvSpPr>
                <p:cNvPr id="251951" name="Rectangle 1071"/>
                <p:cNvSpPr>
                  <a:spLocks noChangeArrowheads="1"/>
                </p:cNvSpPr>
                <p:nvPr/>
              </p:nvSpPr>
              <p:spPr bwMode="auto">
                <a:xfrm>
                  <a:off x="0" y="2300"/>
                  <a:ext cx="466"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952" name="Group 1072"/>
              <p:cNvGrpSpPr>
                <a:grpSpLocks/>
              </p:cNvGrpSpPr>
              <p:nvPr/>
            </p:nvGrpSpPr>
            <p:grpSpPr bwMode="auto">
              <a:xfrm>
                <a:off x="466" y="2300"/>
                <a:ext cx="1115" cy="546"/>
                <a:chOff x="466" y="2300"/>
                <a:chExt cx="1115" cy="546"/>
              </a:xfrm>
            </p:grpSpPr>
            <p:sp>
              <p:nvSpPr>
                <p:cNvPr id="251953" name="Rectangle 1073"/>
                <p:cNvSpPr>
                  <a:spLocks noChangeArrowheads="1"/>
                </p:cNvSpPr>
                <p:nvPr/>
              </p:nvSpPr>
              <p:spPr bwMode="auto">
                <a:xfrm>
                  <a:off x="509" y="2300"/>
                  <a:ext cx="1029"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ClrTx/>
                    <a:buFontTx/>
                    <a:buNone/>
                  </a:pPr>
                  <a:r>
                    <a:rPr lang="zh-CN" altLang="en-US" sz="1600" dirty="0">
                      <a:solidFill>
                        <a:srgbClr val="000000"/>
                      </a:solidFill>
                      <a:latin typeface="等线" panose="02010600030101010101" pitchFamily="2" charset="-122"/>
                    </a:rPr>
                    <a:t>存储安排</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r>
                    <a:rPr lang="zh-CN" altLang="en-US" sz="1600" dirty="0">
                      <a:solidFill>
                        <a:srgbClr val="000000"/>
                      </a:solidFill>
                      <a:latin typeface="等线" panose="02010600030101010101" pitchFamily="2" charset="-122"/>
                    </a:rPr>
                    <a:t>存取方法选择</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r>
                    <a:rPr lang="zh-CN" altLang="en-US" sz="1600" dirty="0">
                      <a:solidFill>
                        <a:srgbClr val="000000"/>
                      </a:solidFill>
                      <a:latin typeface="等线" panose="02010600030101010101" pitchFamily="2" charset="-122"/>
                    </a:rPr>
                    <a:t>存取路径建立</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endParaRPr lang="zh-CN" altLang="en-US" sz="1600" dirty="0"/>
                </a:p>
              </p:txBody>
            </p:sp>
            <p:sp>
              <p:nvSpPr>
                <p:cNvPr id="251954" name="Rectangle 1074"/>
                <p:cNvSpPr>
                  <a:spLocks noChangeArrowheads="1"/>
                </p:cNvSpPr>
                <p:nvPr/>
              </p:nvSpPr>
              <p:spPr bwMode="auto">
                <a:xfrm>
                  <a:off x="466" y="2300"/>
                  <a:ext cx="1115"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955" name="Group 1075"/>
              <p:cNvGrpSpPr>
                <a:grpSpLocks/>
              </p:cNvGrpSpPr>
              <p:nvPr/>
            </p:nvGrpSpPr>
            <p:grpSpPr bwMode="auto">
              <a:xfrm>
                <a:off x="1581" y="2300"/>
                <a:ext cx="1215" cy="546"/>
                <a:chOff x="1581" y="2300"/>
                <a:chExt cx="1215" cy="546"/>
              </a:xfrm>
            </p:grpSpPr>
            <p:sp>
              <p:nvSpPr>
                <p:cNvPr id="251956" name="Rectangle 1076"/>
                <p:cNvSpPr>
                  <a:spLocks noChangeArrowheads="1"/>
                </p:cNvSpPr>
                <p:nvPr/>
              </p:nvSpPr>
              <p:spPr bwMode="auto">
                <a:xfrm>
                  <a:off x="1624" y="2300"/>
                  <a:ext cx="1129"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ClrTx/>
                    <a:buFontTx/>
                    <a:buNone/>
                  </a:pPr>
                  <a:r>
                    <a:rPr lang="zh-CN" altLang="en-US" sz="1600" dirty="0">
                      <a:solidFill>
                        <a:srgbClr val="000000"/>
                      </a:solidFill>
                      <a:latin typeface="等线" panose="02010600030101010101" pitchFamily="2" charset="-122"/>
                    </a:rPr>
                    <a:t>模块设计</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r>
                    <a:rPr lang="zh-CN" altLang="en-US" sz="1600" dirty="0">
                      <a:solidFill>
                        <a:srgbClr val="000000"/>
                      </a:solidFill>
                    </a:rPr>
                    <a:t> </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r>
                    <a:rPr lang="en-US" altLang="zh-CN" sz="1600" dirty="0">
                      <a:solidFill>
                        <a:srgbClr val="000000"/>
                      </a:solidFill>
                      <a:latin typeface="等线" panose="02010600030101010101" pitchFamily="2" charset="-122"/>
                    </a:rPr>
                    <a:t>IPO</a:t>
                  </a:r>
                  <a:r>
                    <a:rPr lang="zh-CN" altLang="en-US" sz="1600" dirty="0">
                      <a:solidFill>
                        <a:srgbClr val="000000"/>
                      </a:solidFill>
                      <a:latin typeface="等线" panose="02010600030101010101" pitchFamily="2" charset="-122"/>
                    </a:rPr>
                    <a:t>表</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endParaRPr lang="zh-CN" altLang="en-US" sz="1600" dirty="0"/>
                </a:p>
              </p:txBody>
            </p:sp>
            <p:sp>
              <p:nvSpPr>
                <p:cNvPr id="251957" name="Rectangle 1077"/>
                <p:cNvSpPr>
                  <a:spLocks noChangeArrowheads="1"/>
                </p:cNvSpPr>
                <p:nvPr/>
              </p:nvSpPr>
              <p:spPr bwMode="auto">
                <a:xfrm>
                  <a:off x="1581" y="2300"/>
                  <a:ext cx="1215"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958" name="Group 1078"/>
              <p:cNvGrpSpPr>
                <a:grpSpLocks/>
              </p:cNvGrpSpPr>
              <p:nvPr/>
            </p:nvGrpSpPr>
            <p:grpSpPr bwMode="auto">
              <a:xfrm>
                <a:off x="0" y="2846"/>
                <a:ext cx="466" cy="546"/>
                <a:chOff x="0" y="2846"/>
                <a:chExt cx="466" cy="546"/>
              </a:xfrm>
            </p:grpSpPr>
            <p:sp>
              <p:nvSpPr>
                <p:cNvPr id="251959" name="Rectangle 1079"/>
                <p:cNvSpPr>
                  <a:spLocks noChangeArrowheads="1"/>
                </p:cNvSpPr>
                <p:nvPr/>
              </p:nvSpPr>
              <p:spPr bwMode="auto">
                <a:xfrm>
                  <a:off x="43" y="2846"/>
                  <a:ext cx="380"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ClrTx/>
                    <a:buFontTx/>
                    <a:buNone/>
                  </a:pPr>
                  <a:r>
                    <a:rPr lang="zh-CN" altLang="en-US" sz="1600" dirty="0">
                      <a:solidFill>
                        <a:srgbClr val="000000"/>
                      </a:solidFill>
                      <a:latin typeface="等线" panose="02010600030101010101" pitchFamily="2" charset="-122"/>
                    </a:rPr>
                    <a:t>实施阶段</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endParaRPr lang="zh-CN" altLang="en-US" sz="1600" dirty="0"/>
                </a:p>
              </p:txBody>
            </p:sp>
            <p:sp>
              <p:nvSpPr>
                <p:cNvPr id="251960" name="Rectangle 1080"/>
                <p:cNvSpPr>
                  <a:spLocks noChangeArrowheads="1"/>
                </p:cNvSpPr>
                <p:nvPr/>
              </p:nvSpPr>
              <p:spPr bwMode="auto">
                <a:xfrm>
                  <a:off x="0" y="2846"/>
                  <a:ext cx="466"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961" name="Group 1081"/>
              <p:cNvGrpSpPr>
                <a:grpSpLocks/>
              </p:cNvGrpSpPr>
              <p:nvPr/>
            </p:nvGrpSpPr>
            <p:grpSpPr bwMode="auto">
              <a:xfrm>
                <a:off x="466" y="2846"/>
                <a:ext cx="1115" cy="546"/>
                <a:chOff x="466" y="2846"/>
                <a:chExt cx="1115" cy="546"/>
              </a:xfrm>
            </p:grpSpPr>
            <p:sp>
              <p:nvSpPr>
                <p:cNvPr id="251962" name="Rectangle 1082"/>
                <p:cNvSpPr>
                  <a:spLocks noChangeArrowheads="1"/>
                </p:cNvSpPr>
                <p:nvPr/>
              </p:nvSpPr>
              <p:spPr bwMode="auto">
                <a:xfrm>
                  <a:off x="509" y="2846"/>
                  <a:ext cx="1029"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ClrTx/>
                    <a:buFontTx/>
                    <a:buNone/>
                  </a:pPr>
                  <a:r>
                    <a:rPr lang="zh-CN" altLang="en-US" sz="1600" dirty="0">
                      <a:solidFill>
                        <a:srgbClr val="000000"/>
                      </a:solidFill>
                      <a:latin typeface="等线" panose="02010600030101010101" pitchFamily="2" charset="-122"/>
                    </a:rPr>
                    <a:t>编写模式</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r>
                    <a:rPr lang="zh-CN" altLang="en-US" sz="1600" dirty="0">
                      <a:solidFill>
                        <a:srgbClr val="000000"/>
                      </a:solidFill>
                      <a:latin typeface="等线" panose="02010600030101010101" pitchFamily="2" charset="-122"/>
                    </a:rPr>
                    <a:t>装入数据</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r>
                    <a:rPr lang="zh-CN" altLang="en-US" sz="1600" dirty="0">
                      <a:solidFill>
                        <a:srgbClr val="000000"/>
                      </a:solidFill>
                      <a:latin typeface="等线" panose="02010600030101010101" pitchFamily="2" charset="-122"/>
                    </a:rPr>
                    <a:t>数据库试运行</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endParaRPr lang="zh-CN" altLang="en-US" sz="1600" dirty="0"/>
                </a:p>
              </p:txBody>
            </p:sp>
            <p:sp>
              <p:nvSpPr>
                <p:cNvPr id="251963" name="Rectangle 1083"/>
                <p:cNvSpPr>
                  <a:spLocks noChangeArrowheads="1"/>
                </p:cNvSpPr>
                <p:nvPr/>
              </p:nvSpPr>
              <p:spPr bwMode="auto">
                <a:xfrm>
                  <a:off x="466" y="2846"/>
                  <a:ext cx="1115"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964" name="Group 1084"/>
              <p:cNvGrpSpPr>
                <a:grpSpLocks/>
              </p:cNvGrpSpPr>
              <p:nvPr/>
            </p:nvGrpSpPr>
            <p:grpSpPr bwMode="auto">
              <a:xfrm>
                <a:off x="1581" y="2846"/>
                <a:ext cx="1215" cy="546"/>
                <a:chOff x="1581" y="2846"/>
                <a:chExt cx="1215" cy="546"/>
              </a:xfrm>
            </p:grpSpPr>
            <p:sp>
              <p:nvSpPr>
                <p:cNvPr id="251965" name="Rectangle 1085"/>
                <p:cNvSpPr>
                  <a:spLocks noChangeArrowheads="1"/>
                </p:cNvSpPr>
                <p:nvPr/>
              </p:nvSpPr>
              <p:spPr bwMode="auto">
                <a:xfrm>
                  <a:off x="1624" y="2846"/>
                  <a:ext cx="1129"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ClrTx/>
                    <a:buFontTx/>
                    <a:buNone/>
                  </a:pPr>
                  <a:r>
                    <a:rPr lang="zh-CN" altLang="en-US" sz="1600" dirty="0">
                      <a:solidFill>
                        <a:srgbClr val="000000"/>
                      </a:solidFill>
                      <a:latin typeface="等线" panose="02010600030101010101" pitchFamily="2" charset="-122"/>
                    </a:rPr>
                    <a:t>程序编码</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r>
                    <a:rPr lang="zh-CN" altLang="en-US" sz="1600" dirty="0">
                      <a:solidFill>
                        <a:srgbClr val="000000"/>
                      </a:solidFill>
                      <a:latin typeface="等线" panose="02010600030101010101" pitchFamily="2" charset="-122"/>
                    </a:rPr>
                    <a:t>编译联结</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r>
                    <a:rPr lang="zh-CN" altLang="en-US" sz="1600" dirty="0">
                      <a:solidFill>
                        <a:srgbClr val="000000"/>
                      </a:solidFill>
                      <a:latin typeface="等线" panose="02010600030101010101" pitchFamily="2" charset="-122"/>
                    </a:rPr>
                    <a:t>测试</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endParaRPr lang="zh-CN" altLang="en-US" sz="1600" dirty="0"/>
                </a:p>
              </p:txBody>
            </p:sp>
            <p:sp>
              <p:nvSpPr>
                <p:cNvPr id="251966" name="Rectangle 1086"/>
                <p:cNvSpPr>
                  <a:spLocks noChangeArrowheads="1"/>
                </p:cNvSpPr>
                <p:nvPr/>
              </p:nvSpPr>
              <p:spPr bwMode="auto">
                <a:xfrm>
                  <a:off x="1581" y="2846"/>
                  <a:ext cx="1215"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967" name="Group 1087"/>
              <p:cNvGrpSpPr>
                <a:grpSpLocks/>
              </p:cNvGrpSpPr>
              <p:nvPr/>
            </p:nvGrpSpPr>
            <p:grpSpPr bwMode="auto">
              <a:xfrm>
                <a:off x="0" y="3392"/>
                <a:ext cx="466" cy="460"/>
                <a:chOff x="0" y="3392"/>
                <a:chExt cx="466" cy="460"/>
              </a:xfrm>
            </p:grpSpPr>
            <p:sp>
              <p:nvSpPr>
                <p:cNvPr id="251968" name="Rectangle 1088"/>
                <p:cNvSpPr>
                  <a:spLocks noChangeArrowheads="1"/>
                </p:cNvSpPr>
                <p:nvPr/>
              </p:nvSpPr>
              <p:spPr bwMode="auto">
                <a:xfrm>
                  <a:off x="43" y="3392"/>
                  <a:ext cx="38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ClrTx/>
                    <a:buFontTx/>
                    <a:buNone/>
                  </a:pPr>
                  <a:r>
                    <a:rPr lang="zh-CN" altLang="en-US" sz="1600" dirty="0">
                      <a:solidFill>
                        <a:srgbClr val="000000"/>
                      </a:solidFill>
                      <a:latin typeface="等线" panose="02010600030101010101" pitchFamily="2" charset="-122"/>
                    </a:rPr>
                    <a:t>运行维护</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endParaRPr lang="zh-CN" altLang="en-US" sz="1600" dirty="0"/>
                </a:p>
              </p:txBody>
            </p:sp>
            <p:sp>
              <p:nvSpPr>
                <p:cNvPr id="251969" name="Rectangle 1089"/>
                <p:cNvSpPr>
                  <a:spLocks noChangeArrowheads="1"/>
                </p:cNvSpPr>
                <p:nvPr/>
              </p:nvSpPr>
              <p:spPr bwMode="auto">
                <a:xfrm>
                  <a:off x="0" y="3392"/>
                  <a:ext cx="466"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970" name="Group 1090"/>
              <p:cNvGrpSpPr>
                <a:grpSpLocks/>
              </p:cNvGrpSpPr>
              <p:nvPr/>
            </p:nvGrpSpPr>
            <p:grpSpPr bwMode="auto">
              <a:xfrm>
                <a:off x="466" y="3392"/>
                <a:ext cx="1115" cy="460"/>
                <a:chOff x="466" y="3392"/>
                <a:chExt cx="1115" cy="460"/>
              </a:xfrm>
            </p:grpSpPr>
            <p:sp>
              <p:nvSpPr>
                <p:cNvPr id="251971" name="Rectangle 1091"/>
                <p:cNvSpPr>
                  <a:spLocks noChangeArrowheads="1"/>
                </p:cNvSpPr>
                <p:nvPr/>
              </p:nvSpPr>
              <p:spPr bwMode="auto">
                <a:xfrm>
                  <a:off x="509" y="3392"/>
                  <a:ext cx="102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ClrTx/>
                    <a:buFontTx/>
                    <a:buNone/>
                  </a:pPr>
                  <a:r>
                    <a:rPr lang="zh-CN" altLang="en-US" sz="1600" dirty="0">
                      <a:solidFill>
                        <a:srgbClr val="000000"/>
                      </a:solidFill>
                      <a:latin typeface="等线" panose="02010600030101010101" pitchFamily="2" charset="-122"/>
                    </a:rPr>
                    <a:t>性能测试，转储</a:t>
                  </a:r>
                  <a:r>
                    <a:rPr lang="en-US" altLang="zh-CN" sz="1600" dirty="0">
                      <a:solidFill>
                        <a:srgbClr val="000000"/>
                      </a:solidFill>
                      <a:latin typeface="等线" panose="02010600030101010101" pitchFamily="2" charset="-122"/>
                    </a:rPr>
                    <a:t>/</a:t>
                  </a:r>
                  <a:r>
                    <a:rPr lang="zh-CN" altLang="en-US" sz="1600" dirty="0">
                      <a:solidFill>
                        <a:srgbClr val="000000"/>
                      </a:solidFill>
                      <a:latin typeface="等线" panose="02010600030101010101" pitchFamily="2" charset="-122"/>
                    </a:rPr>
                    <a:t>恢复数据库</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r>
                    <a:rPr lang="zh-CN" altLang="en-US" sz="1600" dirty="0">
                      <a:solidFill>
                        <a:srgbClr val="000000"/>
                      </a:solidFill>
                      <a:latin typeface="等线" panose="02010600030101010101" pitchFamily="2" charset="-122"/>
                    </a:rPr>
                    <a:t>重组和重构</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endParaRPr lang="zh-CN" altLang="en-US" sz="1600" dirty="0"/>
                </a:p>
              </p:txBody>
            </p:sp>
            <p:sp>
              <p:nvSpPr>
                <p:cNvPr id="251972" name="Rectangle 1092"/>
                <p:cNvSpPr>
                  <a:spLocks noChangeArrowheads="1"/>
                </p:cNvSpPr>
                <p:nvPr/>
              </p:nvSpPr>
              <p:spPr bwMode="auto">
                <a:xfrm>
                  <a:off x="466" y="3392"/>
                  <a:ext cx="111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973" name="Group 1093"/>
              <p:cNvGrpSpPr>
                <a:grpSpLocks/>
              </p:cNvGrpSpPr>
              <p:nvPr/>
            </p:nvGrpSpPr>
            <p:grpSpPr bwMode="auto">
              <a:xfrm>
                <a:off x="1581" y="3392"/>
                <a:ext cx="1215" cy="460"/>
                <a:chOff x="1581" y="3392"/>
                <a:chExt cx="1215" cy="460"/>
              </a:xfrm>
            </p:grpSpPr>
            <p:sp>
              <p:nvSpPr>
                <p:cNvPr id="251974" name="Rectangle 1094"/>
                <p:cNvSpPr>
                  <a:spLocks noChangeArrowheads="1"/>
                </p:cNvSpPr>
                <p:nvPr/>
              </p:nvSpPr>
              <p:spPr bwMode="auto">
                <a:xfrm>
                  <a:off x="1624" y="3392"/>
                  <a:ext cx="112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ClrTx/>
                    <a:buFontTx/>
                    <a:buNone/>
                  </a:pPr>
                  <a:r>
                    <a:rPr lang="zh-CN" altLang="en-US" sz="1600" dirty="0">
                      <a:solidFill>
                        <a:srgbClr val="000000"/>
                      </a:solidFill>
                      <a:latin typeface="等线" panose="02010600030101010101" pitchFamily="2" charset="-122"/>
                    </a:rPr>
                    <a:t>新旧系统转换、运行、维护（修正性、适应性、改善性维护）</a:t>
                  </a:r>
                  <a:endParaRPr lang="zh-CN" altLang="en-US" sz="1600" dirty="0">
                    <a:solidFill>
                      <a:srgbClr val="000000"/>
                    </a:solidFill>
                    <a:latin typeface="等线" panose="02010600030101010101" pitchFamily="2" charset="-122"/>
                    <a:cs typeface="Times New Roman" panose="02020603050405020304" pitchFamily="18" charset="0"/>
                  </a:endParaRPr>
                </a:p>
                <a:p>
                  <a:pPr algn="just" eaLnBrk="0" hangingPunct="0">
                    <a:spcBef>
                      <a:spcPct val="0"/>
                    </a:spcBef>
                    <a:buClrTx/>
                    <a:buFontTx/>
                    <a:buNone/>
                  </a:pPr>
                  <a:endParaRPr lang="zh-CN" altLang="en-US" sz="1600" dirty="0"/>
                </a:p>
              </p:txBody>
            </p:sp>
            <p:sp>
              <p:nvSpPr>
                <p:cNvPr id="251975" name="Rectangle 1095"/>
                <p:cNvSpPr>
                  <a:spLocks noChangeArrowheads="1"/>
                </p:cNvSpPr>
                <p:nvPr/>
              </p:nvSpPr>
              <p:spPr bwMode="auto">
                <a:xfrm>
                  <a:off x="1581" y="3392"/>
                  <a:ext cx="121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51976" name="Rectangle 1096"/>
            <p:cNvSpPr>
              <a:spLocks noChangeArrowheads="1"/>
            </p:cNvSpPr>
            <p:nvPr/>
          </p:nvSpPr>
          <p:spPr bwMode="auto">
            <a:xfrm>
              <a:off x="-3" y="-3"/>
              <a:ext cx="2802" cy="385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90600" y="533400"/>
            <a:ext cx="7772400" cy="579438"/>
          </a:xfrm>
        </p:spPr>
        <p:txBody>
          <a:bodyPr/>
          <a:lstStyle/>
          <a:p>
            <a:r>
              <a:rPr lang="en-US" altLang="zh-CN" sz="3200"/>
              <a:t>7.1.3</a:t>
            </a:r>
            <a:r>
              <a:rPr lang="zh-CN" altLang="en-US" sz="3200"/>
              <a:t>数据库设计基本步骤</a:t>
            </a:r>
          </a:p>
        </p:txBody>
      </p:sp>
      <p:grpSp>
        <p:nvGrpSpPr>
          <p:cNvPr id="13315" name="Group 3"/>
          <p:cNvGrpSpPr>
            <a:grpSpLocks/>
          </p:cNvGrpSpPr>
          <p:nvPr/>
        </p:nvGrpSpPr>
        <p:grpSpPr bwMode="auto">
          <a:xfrm>
            <a:off x="609600" y="738188"/>
            <a:ext cx="8686800" cy="5318126"/>
            <a:chOff x="144" y="753"/>
            <a:chExt cx="5472" cy="3350"/>
          </a:xfrm>
        </p:grpSpPr>
        <p:sp>
          <p:nvSpPr>
            <p:cNvPr id="13316" name="Text Box 4"/>
            <p:cNvSpPr txBox="1">
              <a:spLocks noChangeArrowheads="1"/>
            </p:cNvSpPr>
            <p:nvPr/>
          </p:nvSpPr>
          <p:spPr bwMode="auto">
            <a:xfrm>
              <a:off x="1824" y="1263"/>
              <a:ext cx="1632" cy="233"/>
            </a:xfrm>
            <a:prstGeom prst="rect">
              <a:avLst/>
            </a:prstGeom>
            <a:solidFill>
              <a:srgbClr val="33CCCC"/>
            </a:solidFill>
            <a:ln>
              <a:noFill/>
            </a:ln>
            <a:effectLst/>
            <a:scene3d>
              <a:camera prst="legacyObliqueTopRight"/>
              <a:lightRig rig="legacyFlat3" dir="b"/>
            </a:scene3d>
            <a:sp3d extrusionH="430200" prstMaterial="legacyMatte">
              <a:bevelT w="13500" h="13500" prst="angle"/>
              <a:bevelB w="13500" h="13500" prst="angle"/>
              <a:extrusionClr>
                <a:srgbClr val="33CCCC"/>
              </a:extrusionClr>
              <a:contourClr>
                <a:srgbClr val="33CCCC"/>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buClrTx/>
                <a:buFontTx/>
                <a:buNone/>
              </a:pPr>
              <a:r>
                <a:rPr lang="zh-CN" altLang="en-US" b="1">
                  <a:solidFill>
                    <a:schemeClr val="bg2"/>
                  </a:solidFill>
                  <a:ea typeface="楷体_GB2312" pitchFamily="49" charset="-122"/>
                </a:rPr>
                <a:t>需求分析</a:t>
              </a:r>
              <a:endParaRPr lang="zh-CN" altLang="en-US" sz="2400">
                <a:solidFill>
                  <a:schemeClr val="bg2"/>
                </a:solidFill>
              </a:endParaRPr>
            </a:p>
          </p:txBody>
        </p:sp>
        <p:sp>
          <p:nvSpPr>
            <p:cNvPr id="13317" name="Text Box 5"/>
            <p:cNvSpPr txBox="1">
              <a:spLocks noChangeArrowheads="1"/>
            </p:cNvSpPr>
            <p:nvPr/>
          </p:nvSpPr>
          <p:spPr bwMode="auto">
            <a:xfrm>
              <a:off x="1536" y="2156"/>
              <a:ext cx="2160" cy="233"/>
            </a:xfrm>
            <a:prstGeom prst="rect">
              <a:avLst/>
            </a:prstGeom>
            <a:solidFill>
              <a:srgbClr val="33CCCC"/>
            </a:solidFill>
            <a:ln>
              <a:noFill/>
            </a:ln>
            <a:effectLst/>
            <a:scene3d>
              <a:camera prst="legacyObliqueTopRight"/>
              <a:lightRig rig="legacyFlat3" dir="b"/>
            </a:scene3d>
            <a:sp3d extrusionH="430200" prstMaterial="legacyMatte">
              <a:bevelT w="13500" h="13500" prst="angle"/>
              <a:bevelB w="13500" h="13500" prst="angle"/>
              <a:extrusionClr>
                <a:srgbClr val="33CCCC"/>
              </a:extrusionClr>
              <a:contourClr>
                <a:srgbClr val="33CCCC"/>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buClrTx/>
                <a:buFontTx/>
                <a:buNone/>
              </a:pPr>
              <a:r>
                <a:rPr lang="zh-CN" altLang="en-US" b="1" dirty="0">
                  <a:solidFill>
                    <a:schemeClr val="bg2"/>
                  </a:solidFill>
                  <a:ea typeface="楷体_GB2312" pitchFamily="49" charset="-122"/>
                </a:rPr>
                <a:t>概念数据库设计</a:t>
              </a:r>
              <a:endParaRPr lang="zh-CN" altLang="en-US" sz="2400" dirty="0">
                <a:solidFill>
                  <a:schemeClr val="bg2"/>
                </a:solidFill>
              </a:endParaRPr>
            </a:p>
          </p:txBody>
        </p:sp>
        <p:sp>
          <p:nvSpPr>
            <p:cNvPr id="13318" name="Text Box 6"/>
            <p:cNvSpPr txBox="1">
              <a:spLocks noChangeArrowheads="1"/>
            </p:cNvSpPr>
            <p:nvPr/>
          </p:nvSpPr>
          <p:spPr bwMode="auto">
            <a:xfrm>
              <a:off x="1584" y="3020"/>
              <a:ext cx="2160" cy="233"/>
            </a:xfrm>
            <a:prstGeom prst="rect">
              <a:avLst/>
            </a:prstGeom>
            <a:solidFill>
              <a:srgbClr val="33CCCC"/>
            </a:solidFill>
            <a:ln>
              <a:noFill/>
            </a:ln>
            <a:effectLst/>
            <a:scene3d>
              <a:camera prst="legacyObliqueTopRight"/>
              <a:lightRig rig="legacyFlat3" dir="b"/>
            </a:scene3d>
            <a:sp3d extrusionH="430200" prstMaterial="legacyMatte">
              <a:bevelT w="13500" h="13500" prst="angle"/>
              <a:bevelB w="13500" h="13500" prst="angle"/>
              <a:extrusionClr>
                <a:srgbClr val="33CCCC"/>
              </a:extrusionClr>
              <a:contourClr>
                <a:srgbClr val="33CCCC"/>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buClrTx/>
                <a:buFontTx/>
                <a:buNone/>
              </a:pPr>
              <a:r>
                <a:rPr lang="zh-CN" altLang="en-US" b="1">
                  <a:solidFill>
                    <a:schemeClr val="bg2"/>
                  </a:solidFill>
                  <a:ea typeface="楷体_GB2312" pitchFamily="49" charset="-122"/>
                </a:rPr>
                <a:t>逻辑数据库设计</a:t>
              </a:r>
              <a:endParaRPr lang="zh-CN" altLang="en-US" sz="2400">
                <a:solidFill>
                  <a:schemeClr val="bg2"/>
                </a:solidFill>
              </a:endParaRPr>
            </a:p>
          </p:txBody>
        </p:sp>
        <p:sp>
          <p:nvSpPr>
            <p:cNvPr id="13319" name="AutoShape 7"/>
            <p:cNvSpPr>
              <a:spLocks noChangeArrowheads="1"/>
            </p:cNvSpPr>
            <p:nvPr/>
          </p:nvSpPr>
          <p:spPr bwMode="auto">
            <a:xfrm>
              <a:off x="3984" y="753"/>
              <a:ext cx="1632" cy="1030"/>
            </a:xfrm>
            <a:prstGeom prst="wedgeRoundRectCallout">
              <a:avLst>
                <a:gd name="adj1" fmla="val -81005"/>
                <a:gd name="adj2" fmla="val 16269"/>
                <a:gd name="adj3" fmla="val 16667"/>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spcBef>
                  <a:spcPct val="0"/>
                </a:spcBef>
                <a:buClrTx/>
                <a:buFontTx/>
                <a:buNone/>
              </a:pPr>
              <a:r>
                <a:rPr lang="zh-CN" altLang="en-US" sz="2400" b="1" dirty="0">
                  <a:solidFill>
                    <a:schemeClr val="bg1"/>
                  </a:solidFill>
                  <a:ea typeface="楷体_GB2312" pitchFamily="49" charset="-122"/>
                </a:rPr>
                <a:t>确定存储哪些数据，建立哪些应用，常用的操作及对象有哪些等</a:t>
              </a:r>
            </a:p>
          </p:txBody>
        </p:sp>
        <p:sp>
          <p:nvSpPr>
            <p:cNvPr id="13320" name="AutoShape 8"/>
            <p:cNvSpPr>
              <a:spLocks noChangeArrowheads="1"/>
            </p:cNvSpPr>
            <p:nvPr/>
          </p:nvSpPr>
          <p:spPr bwMode="auto">
            <a:xfrm>
              <a:off x="4128" y="1890"/>
              <a:ext cx="1488" cy="772"/>
            </a:xfrm>
            <a:prstGeom prst="wedgeRoundRectCallout">
              <a:avLst>
                <a:gd name="adj1" fmla="val -79032"/>
                <a:gd name="adj2" fmla="val 7722"/>
                <a:gd name="adj3" fmla="val 16667"/>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spcBef>
                  <a:spcPct val="0"/>
                </a:spcBef>
                <a:buClrTx/>
                <a:buFontTx/>
                <a:buNone/>
              </a:pPr>
              <a:r>
                <a:rPr lang="zh-CN" altLang="en-US" sz="2400" b="1">
                  <a:solidFill>
                    <a:schemeClr val="bg1"/>
                  </a:solidFill>
                  <a:ea typeface="楷体_GB2312" pitchFamily="49" charset="-122"/>
                </a:rPr>
                <a:t>对需求分析所得到数据的更高层的抽象描述</a:t>
              </a:r>
            </a:p>
          </p:txBody>
        </p:sp>
        <p:sp>
          <p:nvSpPr>
            <p:cNvPr id="13321" name="AutoShape 9"/>
            <p:cNvSpPr>
              <a:spLocks noChangeArrowheads="1"/>
            </p:cNvSpPr>
            <p:nvPr/>
          </p:nvSpPr>
          <p:spPr bwMode="auto">
            <a:xfrm>
              <a:off x="4032" y="2765"/>
              <a:ext cx="1584" cy="1030"/>
            </a:xfrm>
            <a:prstGeom prst="wedgeRoundRectCallout">
              <a:avLst>
                <a:gd name="adj1" fmla="val -69065"/>
                <a:gd name="adj2" fmla="val -6199"/>
                <a:gd name="adj3" fmla="val 16667"/>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spcBef>
                  <a:spcPct val="0"/>
                </a:spcBef>
                <a:buClrTx/>
                <a:buFontTx/>
                <a:buNone/>
              </a:pPr>
              <a:r>
                <a:rPr lang="zh-CN" altLang="en-US" sz="2400" b="1">
                  <a:solidFill>
                    <a:schemeClr val="bg1"/>
                  </a:solidFill>
                  <a:ea typeface="楷体_GB2312" pitchFamily="49" charset="-122"/>
                </a:rPr>
                <a:t>将概念模型所描述的数据映射为某个特定的</a:t>
              </a:r>
              <a:r>
                <a:rPr lang="en-US" altLang="zh-CN" sz="2400" b="1">
                  <a:solidFill>
                    <a:schemeClr val="bg1"/>
                  </a:solidFill>
                  <a:ea typeface="楷体_GB2312" pitchFamily="49" charset="-122"/>
                </a:rPr>
                <a:t>DBMS</a:t>
              </a:r>
              <a:r>
                <a:rPr lang="zh-CN" altLang="en-US" sz="2400" b="1">
                  <a:solidFill>
                    <a:schemeClr val="bg1"/>
                  </a:solidFill>
                  <a:ea typeface="楷体_GB2312" pitchFamily="49" charset="-122"/>
                </a:rPr>
                <a:t>模式数据</a:t>
              </a:r>
            </a:p>
          </p:txBody>
        </p:sp>
        <p:sp>
          <p:nvSpPr>
            <p:cNvPr id="13322" name="AutoShape 10"/>
            <p:cNvSpPr>
              <a:spLocks noChangeArrowheads="1"/>
            </p:cNvSpPr>
            <p:nvPr/>
          </p:nvSpPr>
          <p:spPr bwMode="auto">
            <a:xfrm>
              <a:off x="144" y="1440"/>
              <a:ext cx="1296" cy="576"/>
            </a:xfrm>
            <a:prstGeom prst="wedgeRoundRectCallout">
              <a:avLst>
                <a:gd name="adj1" fmla="val 55708"/>
                <a:gd name="adj2" fmla="val 107292"/>
                <a:gd name="adj3" fmla="val 16667"/>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lang="en-US" altLang="zh-CN" sz="2400" b="1">
                  <a:solidFill>
                    <a:schemeClr val="bg1"/>
                  </a:solidFill>
                  <a:ea typeface="楷体_GB2312" pitchFamily="49" charset="-122"/>
                </a:rPr>
                <a:t>ER</a:t>
              </a:r>
              <a:r>
                <a:rPr lang="zh-CN" altLang="en-US" sz="2400" b="1">
                  <a:solidFill>
                    <a:schemeClr val="bg1"/>
                  </a:solidFill>
                  <a:ea typeface="楷体_GB2312" pitchFamily="49" charset="-122"/>
                </a:rPr>
                <a:t>模型</a:t>
              </a:r>
            </a:p>
            <a:p>
              <a:pPr algn="ctr">
                <a:spcBef>
                  <a:spcPct val="0"/>
                </a:spcBef>
                <a:buClrTx/>
                <a:buFontTx/>
                <a:buNone/>
              </a:pPr>
              <a:endParaRPr lang="zh-CN" altLang="en-US" sz="2400">
                <a:solidFill>
                  <a:schemeClr val="bg1"/>
                </a:solidFill>
              </a:endParaRPr>
            </a:p>
          </p:txBody>
        </p:sp>
        <p:sp>
          <p:nvSpPr>
            <p:cNvPr id="13323" name="Text Box 11"/>
            <p:cNvSpPr txBox="1">
              <a:spLocks noChangeArrowheads="1"/>
            </p:cNvSpPr>
            <p:nvPr/>
          </p:nvSpPr>
          <p:spPr bwMode="auto">
            <a:xfrm>
              <a:off x="1584" y="3870"/>
              <a:ext cx="2160" cy="233"/>
            </a:xfrm>
            <a:prstGeom prst="rect">
              <a:avLst/>
            </a:prstGeom>
            <a:solidFill>
              <a:srgbClr val="33CCCC"/>
            </a:solidFill>
            <a:ln>
              <a:noFill/>
            </a:ln>
            <a:effectLst/>
            <a:scene3d>
              <a:camera prst="legacyObliqueTopRight"/>
              <a:lightRig rig="legacyFlat3" dir="b"/>
            </a:scene3d>
            <a:sp3d extrusionH="430200" prstMaterial="legacyMatte">
              <a:bevelT w="13500" h="13500" prst="angle"/>
              <a:bevelB w="13500" h="13500" prst="angle"/>
              <a:extrusionClr>
                <a:srgbClr val="33CCCC"/>
              </a:extrusionClr>
              <a:contourClr>
                <a:srgbClr val="33CCCC"/>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buClrTx/>
                <a:buFontTx/>
                <a:buNone/>
              </a:pPr>
              <a:r>
                <a:rPr lang="zh-CN" altLang="en-US" b="1">
                  <a:solidFill>
                    <a:schemeClr val="bg2"/>
                  </a:solidFill>
                  <a:ea typeface="楷体_GB2312" pitchFamily="49" charset="-122"/>
                </a:rPr>
                <a:t>物理数据库设计</a:t>
              </a:r>
              <a:endParaRPr lang="zh-CN" altLang="en-US" sz="2400">
                <a:solidFill>
                  <a:schemeClr val="bg2"/>
                </a:solidFill>
              </a:endParaRPr>
            </a:p>
          </p:txBody>
        </p:sp>
        <p:sp>
          <p:nvSpPr>
            <p:cNvPr id="13324" name="AutoShape 12"/>
            <p:cNvSpPr>
              <a:spLocks noChangeArrowheads="1"/>
            </p:cNvSpPr>
            <p:nvPr/>
          </p:nvSpPr>
          <p:spPr bwMode="auto">
            <a:xfrm>
              <a:off x="2544" y="3356"/>
              <a:ext cx="336" cy="483"/>
            </a:xfrm>
            <a:prstGeom prst="upDownArrow">
              <a:avLst>
                <a:gd name="adj1" fmla="val 31667"/>
                <a:gd name="adj2" fmla="val 28856"/>
              </a:avLst>
            </a:prstGeom>
            <a:gradFill rotWithShape="0">
              <a:gsLst>
                <a:gs pos="0">
                  <a:srgbClr val="000082"/>
                </a:gs>
                <a:gs pos="30000">
                  <a:srgbClr val="66008F"/>
                </a:gs>
                <a:gs pos="64999">
                  <a:srgbClr val="BA0066"/>
                </a:gs>
                <a:gs pos="89999">
                  <a:srgbClr val="FF0000"/>
                </a:gs>
                <a:gs pos="100000">
                  <a:srgbClr val="FF8200"/>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3325" name="AutoShape 13"/>
            <p:cNvSpPr>
              <a:spLocks noChangeArrowheads="1"/>
            </p:cNvSpPr>
            <p:nvPr/>
          </p:nvSpPr>
          <p:spPr bwMode="auto">
            <a:xfrm>
              <a:off x="2496" y="1628"/>
              <a:ext cx="384" cy="510"/>
            </a:xfrm>
            <a:prstGeom prst="upDownArrow">
              <a:avLst>
                <a:gd name="adj1" fmla="val 31667"/>
                <a:gd name="adj2" fmla="val 26661"/>
              </a:avLst>
            </a:prstGeom>
            <a:gradFill rotWithShape="0">
              <a:gsLst>
                <a:gs pos="0">
                  <a:srgbClr val="000082"/>
                </a:gs>
                <a:gs pos="30000">
                  <a:srgbClr val="66008F"/>
                </a:gs>
                <a:gs pos="64999">
                  <a:srgbClr val="BA0066"/>
                </a:gs>
                <a:gs pos="89999">
                  <a:srgbClr val="FF0000"/>
                </a:gs>
                <a:gs pos="100000">
                  <a:srgbClr val="FF8200"/>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3326" name="AutoShape 14"/>
            <p:cNvSpPr>
              <a:spLocks noChangeArrowheads="1"/>
            </p:cNvSpPr>
            <p:nvPr/>
          </p:nvSpPr>
          <p:spPr bwMode="auto">
            <a:xfrm>
              <a:off x="2496" y="2514"/>
              <a:ext cx="384" cy="487"/>
            </a:xfrm>
            <a:prstGeom prst="upDownArrow">
              <a:avLst>
                <a:gd name="adj1" fmla="val 31667"/>
                <a:gd name="adj2" fmla="val 25459"/>
              </a:avLst>
            </a:prstGeom>
            <a:gradFill rotWithShape="0">
              <a:gsLst>
                <a:gs pos="0">
                  <a:srgbClr val="000082"/>
                </a:gs>
                <a:gs pos="30000">
                  <a:srgbClr val="66008F"/>
                </a:gs>
                <a:gs pos="64999">
                  <a:srgbClr val="BA0066"/>
                </a:gs>
                <a:gs pos="89999">
                  <a:srgbClr val="FF0000"/>
                </a:gs>
                <a:gs pos="100000">
                  <a:srgbClr val="FF8200"/>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41917" y="685800"/>
            <a:ext cx="7772400" cy="868363"/>
          </a:xfrm>
        </p:spPr>
        <p:txBody>
          <a:bodyPr/>
          <a:lstStyle/>
          <a:p>
            <a:r>
              <a:rPr lang="en-US" altLang="zh-CN" sz="3200" dirty="0"/>
              <a:t>7.2  </a:t>
            </a:r>
            <a:r>
              <a:rPr lang="zh-CN" altLang="en-US" sz="3200" dirty="0"/>
              <a:t>需求分析</a:t>
            </a:r>
          </a:p>
        </p:txBody>
      </p:sp>
      <p:sp>
        <p:nvSpPr>
          <p:cNvPr id="15363" name="Rectangle 3"/>
          <p:cNvSpPr>
            <a:spLocks noGrp="1" noChangeArrowheads="1"/>
          </p:cNvSpPr>
          <p:nvPr>
            <p:ph idx="1"/>
          </p:nvPr>
        </p:nvSpPr>
        <p:spPr/>
        <p:txBody>
          <a:bodyPr/>
          <a:lstStyle/>
          <a:p>
            <a:r>
              <a:rPr lang="en-US" altLang="zh-CN" sz="2800" dirty="0"/>
              <a:t>7.2.1 </a:t>
            </a:r>
            <a:r>
              <a:rPr lang="zh-CN" altLang="en-US" sz="2800" dirty="0"/>
              <a:t>需求分析的任务</a:t>
            </a:r>
          </a:p>
          <a:p>
            <a:endParaRPr lang="zh-CN" altLang="en-US" sz="2800" dirty="0"/>
          </a:p>
          <a:p>
            <a:r>
              <a:rPr lang="en-US" altLang="zh-CN" sz="2800" dirty="0"/>
              <a:t>7.2.2 </a:t>
            </a:r>
            <a:r>
              <a:rPr lang="zh-CN" altLang="en-US" sz="2800" dirty="0"/>
              <a:t>需求分析的方法</a:t>
            </a:r>
          </a:p>
          <a:p>
            <a:endParaRPr lang="zh-CN" altLang="en-US" sz="2800" dirty="0"/>
          </a:p>
          <a:p>
            <a:r>
              <a:rPr lang="en-US" altLang="zh-CN" sz="2800" dirty="0"/>
              <a:t>7.2.3 </a:t>
            </a:r>
            <a:r>
              <a:rPr lang="zh-CN" altLang="en-US" sz="2800" dirty="0"/>
              <a:t>需求分析的步骤</a:t>
            </a:r>
          </a:p>
          <a:p>
            <a:endParaRPr lang="zh-CN" altLang="en-US" sz="2800" dirty="0"/>
          </a:p>
          <a:p>
            <a:r>
              <a:rPr lang="en-US" altLang="zh-CN" sz="2800" dirty="0"/>
              <a:t>7.2.4 </a:t>
            </a:r>
            <a:r>
              <a:rPr lang="zh-CN" altLang="en-US" sz="2800" dirty="0"/>
              <a:t>需求分析</a:t>
            </a:r>
            <a:r>
              <a:rPr lang="zh-CN" altLang="en-US" sz="2800" dirty="0">
                <a:latin typeface="等线" panose="02010600030101010101" pitchFamily="2" charset="-122"/>
              </a:rPr>
              <a:t>阶段文档</a:t>
            </a:r>
            <a:r>
              <a:rPr lang="zh-CN" altLang="en-US" sz="2800" dirty="0"/>
              <a:t> </a:t>
            </a:r>
          </a:p>
          <a:p>
            <a:endParaRPr lang="zh-CN" altLang="en-US" sz="2400" dirty="0"/>
          </a:p>
          <a:p>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62000" y="457200"/>
            <a:ext cx="7772400" cy="868363"/>
          </a:xfrm>
        </p:spPr>
        <p:txBody>
          <a:bodyPr/>
          <a:lstStyle/>
          <a:p>
            <a:r>
              <a:rPr lang="en-US" altLang="zh-CN" sz="3200"/>
              <a:t>7.2  </a:t>
            </a:r>
            <a:r>
              <a:rPr lang="zh-CN" altLang="en-US" sz="3200"/>
              <a:t>需求分析</a:t>
            </a:r>
          </a:p>
        </p:txBody>
      </p:sp>
      <p:sp>
        <p:nvSpPr>
          <p:cNvPr id="17411" name="Rectangle 3"/>
          <p:cNvSpPr>
            <a:spLocks noGrp="1" noChangeArrowheads="1"/>
          </p:cNvSpPr>
          <p:nvPr>
            <p:ph idx="1"/>
          </p:nvPr>
        </p:nvSpPr>
        <p:spPr>
          <a:xfrm>
            <a:off x="762000" y="1539874"/>
            <a:ext cx="9753600" cy="4479926"/>
          </a:xfrm>
        </p:spPr>
        <p:txBody>
          <a:bodyPr>
            <a:normAutofit lnSpcReduction="10000"/>
          </a:bodyPr>
          <a:lstStyle/>
          <a:p>
            <a:r>
              <a:rPr lang="en-US" altLang="zh-CN" sz="2800" dirty="0"/>
              <a:t>7.2.1 </a:t>
            </a:r>
            <a:r>
              <a:rPr lang="zh-CN" altLang="en-US" sz="2800" dirty="0"/>
              <a:t>需求分析的任务</a:t>
            </a:r>
          </a:p>
          <a:p>
            <a:endParaRPr lang="zh-CN" altLang="en-US" sz="2000" dirty="0"/>
          </a:p>
          <a:p>
            <a:pPr lvl="1"/>
            <a:r>
              <a:rPr lang="zh-CN" altLang="en-US" sz="2400" dirty="0"/>
              <a:t>需求分析就是从系统数据处理加工的过程中抽象并描述出系统的概念模型，为系统的实现做准备。了解系统数据来源、流向、处理过程、处理结果均是需求分析阶段必须完成的工作。软件工程的需求分析分为需求获取、需求分析、编写规格说明书和需求验证。</a:t>
            </a:r>
          </a:p>
          <a:p>
            <a:pPr lvl="2"/>
            <a:r>
              <a:rPr lang="zh-CN" altLang="en-US" sz="2400" dirty="0"/>
              <a:t>功能需求</a:t>
            </a:r>
          </a:p>
          <a:p>
            <a:pPr lvl="2"/>
            <a:r>
              <a:rPr lang="zh-CN" altLang="en-US" sz="2400" dirty="0"/>
              <a:t>信息（数据）需求</a:t>
            </a:r>
          </a:p>
          <a:p>
            <a:pPr lvl="2"/>
            <a:r>
              <a:rPr lang="zh-CN" altLang="en-US" sz="2400" dirty="0"/>
              <a:t>性能、运行需求</a:t>
            </a:r>
          </a:p>
          <a:p>
            <a:pPr lvl="2"/>
            <a:r>
              <a:rPr lang="zh-CN" altLang="en-US" sz="2400" dirty="0"/>
              <a:t>完整性、安全性需求</a:t>
            </a:r>
          </a:p>
          <a:p>
            <a:pPr lvl="2"/>
            <a:r>
              <a:rPr lang="zh-CN" altLang="en-US" sz="2400" dirty="0"/>
              <a:t>其他需求</a:t>
            </a:r>
          </a:p>
          <a:p>
            <a:pPr lvl="2"/>
            <a:r>
              <a:rPr lang="zh-CN" altLang="en-US" sz="2400" dirty="0"/>
              <a:t>提交需求说明文档</a:t>
            </a:r>
          </a:p>
          <a:p>
            <a:pPr lvl="1"/>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anim calcmode="lin" valueType="num">
                                      <p:cBhvr additive="base">
                                        <p:cTn id="13" dur="500" fill="hold"/>
                                        <p:tgtEl>
                                          <p:spTgt spid="1741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anim calcmode="lin" valueType="num">
                                      <p:cBhvr additive="base">
                                        <p:cTn id="19" dur="500" fill="hold"/>
                                        <p:tgtEl>
                                          <p:spTgt spid="1741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4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411">
                                            <p:txEl>
                                              <p:pRg st="4" end="4"/>
                                            </p:txEl>
                                          </p:spTgt>
                                        </p:tgtEl>
                                        <p:attrNameLst>
                                          <p:attrName>style.visibility</p:attrName>
                                        </p:attrNameLst>
                                      </p:cBhvr>
                                      <p:to>
                                        <p:strVal val="visible"/>
                                      </p:to>
                                    </p:set>
                                    <p:anim calcmode="lin" valueType="num">
                                      <p:cBhvr additive="base">
                                        <p:cTn id="25" dur="500" fill="hold"/>
                                        <p:tgtEl>
                                          <p:spTgt spid="1741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411">
                                            <p:txEl>
                                              <p:pRg st="5" end="5"/>
                                            </p:txEl>
                                          </p:spTgt>
                                        </p:tgtEl>
                                        <p:attrNameLst>
                                          <p:attrName>style.visibility</p:attrName>
                                        </p:attrNameLst>
                                      </p:cBhvr>
                                      <p:to>
                                        <p:strVal val="visible"/>
                                      </p:to>
                                    </p:set>
                                    <p:anim calcmode="lin" valueType="num">
                                      <p:cBhvr additive="base">
                                        <p:cTn id="31" dur="500" fill="hold"/>
                                        <p:tgtEl>
                                          <p:spTgt spid="1741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4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411">
                                            <p:txEl>
                                              <p:pRg st="6" end="6"/>
                                            </p:txEl>
                                          </p:spTgt>
                                        </p:tgtEl>
                                        <p:attrNameLst>
                                          <p:attrName>style.visibility</p:attrName>
                                        </p:attrNameLst>
                                      </p:cBhvr>
                                      <p:to>
                                        <p:strVal val="visible"/>
                                      </p:to>
                                    </p:set>
                                    <p:anim calcmode="lin" valueType="num">
                                      <p:cBhvr additive="base">
                                        <p:cTn id="37" dur="500" fill="hold"/>
                                        <p:tgtEl>
                                          <p:spTgt spid="1741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4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411">
                                            <p:txEl>
                                              <p:pRg st="7" end="7"/>
                                            </p:txEl>
                                          </p:spTgt>
                                        </p:tgtEl>
                                        <p:attrNameLst>
                                          <p:attrName>style.visibility</p:attrName>
                                        </p:attrNameLst>
                                      </p:cBhvr>
                                      <p:to>
                                        <p:strVal val="visible"/>
                                      </p:to>
                                    </p:set>
                                    <p:anim calcmode="lin" valueType="num">
                                      <p:cBhvr additive="base">
                                        <p:cTn id="43" dur="500" fill="hold"/>
                                        <p:tgtEl>
                                          <p:spTgt spid="17411">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4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411">
                                            <p:txEl>
                                              <p:pRg st="8" end="8"/>
                                            </p:txEl>
                                          </p:spTgt>
                                        </p:tgtEl>
                                        <p:attrNameLst>
                                          <p:attrName>style.visibility</p:attrName>
                                        </p:attrNameLst>
                                      </p:cBhvr>
                                      <p:to>
                                        <p:strVal val="visible"/>
                                      </p:to>
                                    </p:set>
                                    <p:anim calcmode="lin" valueType="num">
                                      <p:cBhvr additive="base">
                                        <p:cTn id="49" dur="500" fill="hold"/>
                                        <p:tgtEl>
                                          <p:spTgt spid="17411">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741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bldLvl="3"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26" descr="sesa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599"/>
            <a:ext cx="8077200" cy="5181600"/>
          </a:xfrm>
          <a:prstGeom prst="rect">
            <a:avLst/>
          </a:prstGeom>
          <a:solidFill>
            <a:srgbClr val="2C72B8"/>
          </a:solidFill>
        </p:spPr>
      </p:pic>
      <p:sp>
        <p:nvSpPr>
          <p:cNvPr id="18435" name="Text Box 1027"/>
          <p:cNvSpPr txBox="1">
            <a:spLocks noChangeArrowheads="1"/>
          </p:cNvSpPr>
          <p:nvPr/>
        </p:nvSpPr>
        <p:spPr bwMode="auto">
          <a:xfrm>
            <a:off x="1066800" y="533400"/>
            <a:ext cx="533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Char char="•"/>
            </a:pPr>
            <a:r>
              <a:rPr lang="zh-CN" altLang="en-US" sz="2800">
                <a:solidFill>
                  <a:schemeClr val="tx2"/>
                </a:solidFill>
              </a:rPr>
              <a:t>软件</a:t>
            </a:r>
            <a:r>
              <a:rPr lang="zh-CN" altLang="en-US" sz="2800">
                <a:solidFill>
                  <a:schemeClr val="tx2"/>
                </a:solidFill>
                <a:ea typeface=""/>
                <a:cs typeface=""/>
              </a:rPr>
              <a:t>需求各组成部分关系 </a:t>
            </a:r>
            <a:endParaRPr lang="zh-CN" altLang="en-US" sz="2800">
              <a:solidFill>
                <a:schemeClr val="tx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14400" y="533400"/>
            <a:ext cx="4572000" cy="868363"/>
          </a:xfrm>
        </p:spPr>
        <p:txBody>
          <a:bodyPr/>
          <a:lstStyle/>
          <a:p>
            <a:r>
              <a:rPr lang="zh-CN" altLang="en-US" sz="3200"/>
              <a:t>功能树</a:t>
            </a:r>
          </a:p>
        </p:txBody>
      </p:sp>
      <p:sp>
        <p:nvSpPr>
          <p:cNvPr id="19475" name="Text Box 19"/>
          <p:cNvSpPr txBox="1">
            <a:spLocks noChangeArrowheads="1"/>
          </p:cNvSpPr>
          <p:nvPr/>
        </p:nvSpPr>
        <p:spPr bwMode="auto">
          <a:xfrm>
            <a:off x="3698876" y="1158874"/>
            <a:ext cx="2373313" cy="654050"/>
          </a:xfrm>
          <a:prstGeom prst="rect">
            <a:avLst/>
          </a:prstGeom>
          <a:solidFill>
            <a:srgbClr val="FFFFFF"/>
          </a:solidFill>
          <a:ln w="9525">
            <a:solidFill>
              <a:srgbClr val="000000"/>
            </a:solidFill>
            <a:miter lim="800000"/>
            <a:headEnd/>
            <a:tailEnd/>
          </a:ln>
        </p:spPr>
        <p:txBody>
          <a:bodyPr/>
          <a:lstStyle/>
          <a:p>
            <a:pPr algn="ctr" eaLnBrk="0" hangingPunct="0">
              <a:spcBef>
                <a:spcPct val="0"/>
              </a:spcBef>
              <a:buClrTx/>
              <a:buFontTx/>
              <a:buNone/>
            </a:pPr>
            <a:r>
              <a:rPr lang="zh-CN" altLang="en-US" sz="2400"/>
              <a:t>系统维护子系统</a:t>
            </a:r>
          </a:p>
        </p:txBody>
      </p:sp>
      <p:sp>
        <p:nvSpPr>
          <p:cNvPr id="19476" name="Text Box 20"/>
          <p:cNvSpPr txBox="1">
            <a:spLocks noChangeArrowheads="1"/>
          </p:cNvSpPr>
          <p:nvPr/>
        </p:nvSpPr>
        <p:spPr bwMode="auto">
          <a:xfrm>
            <a:off x="2405063" y="2466974"/>
            <a:ext cx="647700" cy="3487738"/>
          </a:xfrm>
          <a:prstGeom prst="rect">
            <a:avLst/>
          </a:prstGeom>
          <a:solidFill>
            <a:srgbClr val="FFFFFF"/>
          </a:solidFill>
          <a:ln w="9525">
            <a:solidFill>
              <a:srgbClr val="000000"/>
            </a:solidFill>
            <a:miter lim="800000"/>
            <a:headEnd/>
            <a:tailEnd/>
          </a:ln>
        </p:spPr>
        <p:txBody>
          <a:bodyPr/>
          <a:lstStyle/>
          <a:p>
            <a:pPr algn="ctr" eaLnBrk="0" hangingPunct="0">
              <a:spcBef>
                <a:spcPct val="0"/>
              </a:spcBef>
              <a:buClrTx/>
              <a:buFontTx/>
              <a:buNone/>
            </a:pPr>
            <a:r>
              <a:rPr lang="zh-CN" altLang="en-US" sz="2400"/>
              <a:t>模块代码维护</a:t>
            </a:r>
          </a:p>
        </p:txBody>
      </p:sp>
      <p:sp>
        <p:nvSpPr>
          <p:cNvPr id="19477" name="Text Box 21"/>
          <p:cNvSpPr txBox="1">
            <a:spLocks noChangeArrowheads="1"/>
          </p:cNvSpPr>
          <p:nvPr/>
        </p:nvSpPr>
        <p:spPr bwMode="auto">
          <a:xfrm>
            <a:off x="3267075" y="2466974"/>
            <a:ext cx="647700" cy="3487738"/>
          </a:xfrm>
          <a:prstGeom prst="rect">
            <a:avLst/>
          </a:prstGeom>
          <a:solidFill>
            <a:srgbClr val="FFFFFF"/>
          </a:solidFill>
          <a:ln w="9525">
            <a:solidFill>
              <a:srgbClr val="000000"/>
            </a:solidFill>
            <a:miter lim="800000"/>
            <a:headEnd/>
            <a:tailEnd/>
          </a:ln>
        </p:spPr>
        <p:txBody>
          <a:bodyPr/>
          <a:lstStyle/>
          <a:p>
            <a:pPr algn="ctr" eaLnBrk="0" hangingPunct="0">
              <a:spcBef>
                <a:spcPct val="0"/>
              </a:spcBef>
              <a:buClrTx/>
              <a:buFontTx/>
              <a:buNone/>
            </a:pPr>
            <a:r>
              <a:rPr lang="zh-CN" altLang="en-US" sz="2400"/>
              <a:t>用户管理</a:t>
            </a:r>
          </a:p>
        </p:txBody>
      </p:sp>
      <p:sp>
        <p:nvSpPr>
          <p:cNvPr id="19478" name="Text Box 22"/>
          <p:cNvSpPr txBox="1">
            <a:spLocks noChangeArrowheads="1"/>
          </p:cNvSpPr>
          <p:nvPr/>
        </p:nvSpPr>
        <p:spPr bwMode="auto">
          <a:xfrm>
            <a:off x="4130675" y="2466974"/>
            <a:ext cx="647700" cy="3487738"/>
          </a:xfrm>
          <a:prstGeom prst="rect">
            <a:avLst/>
          </a:prstGeom>
          <a:solidFill>
            <a:srgbClr val="FFFFFF"/>
          </a:solidFill>
          <a:ln w="9525">
            <a:solidFill>
              <a:srgbClr val="000000"/>
            </a:solidFill>
            <a:miter lim="800000"/>
            <a:headEnd/>
            <a:tailEnd/>
          </a:ln>
        </p:spPr>
        <p:txBody>
          <a:bodyPr/>
          <a:lstStyle/>
          <a:p>
            <a:pPr algn="ctr" eaLnBrk="0" hangingPunct="0">
              <a:spcBef>
                <a:spcPct val="0"/>
              </a:spcBef>
              <a:buClrTx/>
              <a:buFontTx/>
              <a:buNone/>
            </a:pPr>
            <a:r>
              <a:rPr lang="zh-CN" altLang="en-US" sz="2400"/>
              <a:t>角色管理</a:t>
            </a:r>
          </a:p>
        </p:txBody>
      </p:sp>
      <p:sp>
        <p:nvSpPr>
          <p:cNvPr id="19479" name="Text Box 23"/>
          <p:cNvSpPr txBox="1">
            <a:spLocks noChangeArrowheads="1"/>
          </p:cNvSpPr>
          <p:nvPr/>
        </p:nvSpPr>
        <p:spPr bwMode="auto">
          <a:xfrm>
            <a:off x="4994276" y="2466974"/>
            <a:ext cx="646113" cy="3487738"/>
          </a:xfrm>
          <a:prstGeom prst="rect">
            <a:avLst/>
          </a:prstGeom>
          <a:solidFill>
            <a:srgbClr val="FFFFFF"/>
          </a:solidFill>
          <a:ln w="9525">
            <a:solidFill>
              <a:srgbClr val="000000"/>
            </a:solidFill>
            <a:miter lim="800000"/>
            <a:headEnd/>
            <a:tailEnd/>
          </a:ln>
        </p:spPr>
        <p:txBody>
          <a:bodyPr/>
          <a:lstStyle/>
          <a:p>
            <a:pPr algn="ctr" eaLnBrk="0" hangingPunct="0">
              <a:spcBef>
                <a:spcPct val="0"/>
              </a:spcBef>
              <a:buClrTx/>
              <a:buFontTx/>
              <a:buNone/>
            </a:pPr>
            <a:r>
              <a:rPr lang="zh-CN" altLang="en-US" sz="2400"/>
              <a:t>角色分配</a:t>
            </a:r>
          </a:p>
        </p:txBody>
      </p:sp>
      <p:sp>
        <p:nvSpPr>
          <p:cNvPr id="19480" name="Text Box 24"/>
          <p:cNvSpPr txBox="1">
            <a:spLocks noChangeArrowheads="1"/>
          </p:cNvSpPr>
          <p:nvPr/>
        </p:nvSpPr>
        <p:spPr bwMode="auto">
          <a:xfrm>
            <a:off x="5856288" y="2466974"/>
            <a:ext cx="647700" cy="3487738"/>
          </a:xfrm>
          <a:prstGeom prst="rect">
            <a:avLst/>
          </a:prstGeom>
          <a:solidFill>
            <a:srgbClr val="FFFFFF"/>
          </a:solidFill>
          <a:ln w="9525">
            <a:solidFill>
              <a:srgbClr val="000000"/>
            </a:solidFill>
            <a:miter lim="800000"/>
            <a:headEnd/>
            <a:tailEnd/>
          </a:ln>
        </p:spPr>
        <p:txBody>
          <a:bodyPr/>
          <a:lstStyle/>
          <a:p>
            <a:pPr algn="ctr" eaLnBrk="0" hangingPunct="0">
              <a:spcBef>
                <a:spcPct val="0"/>
              </a:spcBef>
              <a:buClrTx/>
              <a:buFontTx/>
              <a:buNone/>
            </a:pPr>
            <a:r>
              <a:rPr lang="zh-CN" altLang="en-US" sz="2400"/>
              <a:t>操作日志管理</a:t>
            </a:r>
          </a:p>
        </p:txBody>
      </p:sp>
      <p:sp>
        <p:nvSpPr>
          <p:cNvPr id="19481" name="Text Box 25"/>
          <p:cNvSpPr txBox="1">
            <a:spLocks noChangeArrowheads="1"/>
          </p:cNvSpPr>
          <p:nvPr/>
        </p:nvSpPr>
        <p:spPr bwMode="auto">
          <a:xfrm>
            <a:off x="6719888" y="2466974"/>
            <a:ext cx="646112" cy="3487738"/>
          </a:xfrm>
          <a:prstGeom prst="rect">
            <a:avLst/>
          </a:prstGeom>
          <a:solidFill>
            <a:srgbClr val="FFFFFF"/>
          </a:solidFill>
          <a:ln w="9525">
            <a:solidFill>
              <a:srgbClr val="000000"/>
            </a:solidFill>
            <a:miter lim="800000"/>
            <a:headEnd/>
            <a:tailEnd/>
          </a:ln>
        </p:spPr>
        <p:txBody>
          <a:bodyPr/>
          <a:lstStyle/>
          <a:p>
            <a:pPr algn="ctr" eaLnBrk="0" hangingPunct="0">
              <a:spcBef>
                <a:spcPct val="0"/>
              </a:spcBef>
              <a:buClrTx/>
              <a:buFontTx/>
              <a:buNone/>
            </a:pPr>
            <a:r>
              <a:rPr lang="zh-CN" altLang="en-US" sz="2400"/>
              <a:t>权限管理</a:t>
            </a:r>
          </a:p>
        </p:txBody>
      </p:sp>
      <p:sp>
        <p:nvSpPr>
          <p:cNvPr id="19482" name="Line 26"/>
          <p:cNvSpPr>
            <a:spLocks noChangeShapeType="1"/>
          </p:cNvSpPr>
          <p:nvPr/>
        </p:nvSpPr>
        <p:spPr bwMode="auto">
          <a:xfrm>
            <a:off x="4886325" y="1812925"/>
            <a:ext cx="0" cy="4365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3" name="Freeform 27"/>
          <p:cNvSpPr>
            <a:spLocks/>
          </p:cNvSpPr>
          <p:nvPr/>
        </p:nvSpPr>
        <p:spPr bwMode="auto">
          <a:xfrm>
            <a:off x="1847850" y="2249488"/>
            <a:ext cx="6040438" cy="7937"/>
          </a:xfrm>
          <a:custGeom>
            <a:avLst/>
            <a:gdLst>
              <a:gd name="T0" fmla="*/ 0 w 5040"/>
              <a:gd name="T1" fmla="*/ 6 h 6"/>
              <a:gd name="T2" fmla="*/ 5040 w 5040"/>
              <a:gd name="T3" fmla="*/ 0 h 6"/>
            </a:gdLst>
            <a:ahLst/>
            <a:cxnLst>
              <a:cxn ang="0">
                <a:pos x="T0" y="T1"/>
              </a:cxn>
              <a:cxn ang="0">
                <a:pos x="T2" y="T3"/>
              </a:cxn>
            </a:cxnLst>
            <a:rect l="0" t="0" r="r" b="b"/>
            <a:pathLst>
              <a:path w="5040" h="6">
                <a:moveTo>
                  <a:pt x="0" y="6"/>
                </a:moveTo>
                <a:lnTo>
                  <a:pt x="5040" y="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84" name="Line 28"/>
          <p:cNvSpPr>
            <a:spLocks noChangeShapeType="1"/>
          </p:cNvSpPr>
          <p:nvPr/>
        </p:nvSpPr>
        <p:spPr bwMode="auto">
          <a:xfrm>
            <a:off x="1847850" y="2249488"/>
            <a:ext cx="0" cy="217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5" name="Line 29"/>
          <p:cNvSpPr>
            <a:spLocks noChangeShapeType="1"/>
          </p:cNvSpPr>
          <p:nvPr/>
        </p:nvSpPr>
        <p:spPr bwMode="auto">
          <a:xfrm>
            <a:off x="7024688" y="2249488"/>
            <a:ext cx="0" cy="217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6" name="Line 30"/>
          <p:cNvSpPr>
            <a:spLocks noChangeShapeType="1"/>
          </p:cNvSpPr>
          <p:nvPr/>
        </p:nvSpPr>
        <p:spPr bwMode="auto">
          <a:xfrm>
            <a:off x="3590925" y="2249488"/>
            <a:ext cx="0" cy="217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7" name="Line 31"/>
          <p:cNvSpPr>
            <a:spLocks noChangeShapeType="1"/>
          </p:cNvSpPr>
          <p:nvPr/>
        </p:nvSpPr>
        <p:spPr bwMode="auto">
          <a:xfrm>
            <a:off x="4454525" y="2249488"/>
            <a:ext cx="0" cy="217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8" name="Line 32"/>
          <p:cNvSpPr>
            <a:spLocks noChangeShapeType="1"/>
          </p:cNvSpPr>
          <p:nvPr/>
        </p:nvSpPr>
        <p:spPr bwMode="auto">
          <a:xfrm>
            <a:off x="5299075" y="2249488"/>
            <a:ext cx="0" cy="217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9" name="Line 33"/>
          <p:cNvSpPr>
            <a:spLocks noChangeShapeType="1"/>
          </p:cNvSpPr>
          <p:nvPr/>
        </p:nvSpPr>
        <p:spPr bwMode="auto">
          <a:xfrm>
            <a:off x="6180138" y="2249488"/>
            <a:ext cx="0" cy="217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0" name="Text Box 34"/>
          <p:cNvSpPr txBox="1">
            <a:spLocks noChangeArrowheads="1"/>
          </p:cNvSpPr>
          <p:nvPr/>
        </p:nvSpPr>
        <p:spPr bwMode="auto">
          <a:xfrm>
            <a:off x="7581900" y="2466974"/>
            <a:ext cx="647700" cy="3487738"/>
          </a:xfrm>
          <a:prstGeom prst="rect">
            <a:avLst/>
          </a:prstGeom>
          <a:solidFill>
            <a:srgbClr val="FFFFFF"/>
          </a:solidFill>
          <a:ln w="9525">
            <a:solidFill>
              <a:srgbClr val="000000"/>
            </a:solidFill>
            <a:miter lim="800000"/>
            <a:headEnd/>
            <a:tailEnd/>
          </a:ln>
        </p:spPr>
        <p:txBody>
          <a:bodyPr/>
          <a:lstStyle/>
          <a:p>
            <a:pPr algn="ctr" eaLnBrk="0" hangingPunct="0">
              <a:spcBef>
                <a:spcPct val="0"/>
              </a:spcBef>
              <a:buClrTx/>
              <a:buFontTx/>
              <a:buNone/>
            </a:pPr>
            <a:r>
              <a:rPr lang="zh-CN" altLang="en-US" sz="2400"/>
              <a:t>用户密码管理</a:t>
            </a:r>
          </a:p>
        </p:txBody>
      </p:sp>
      <p:sp>
        <p:nvSpPr>
          <p:cNvPr id="19491" name="Line 35"/>
          <p:cNvSpPr>
            <a:spLocks noChangeShapeType="1"/>
          </p:cNvSpPr>
          <p:nvPr/>
        </p:nvSpPr>
        <p:spPr bwMode="auto">
          <a:xfrm>
            <a:off x="7888288" y="2249488"/>
            <a:ext cx="0" cy="217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2" name="Text Box 36"/>
          <p:cNvSpPr txBox="1">
            <a:spLocks noChangeArrowheads="1"/>
          </p:cNvSpPr>
          <p:nvPr/>
        </p:nvSpPr>
        <p:spPr bwMode="auto">
          <a:xfrm>
            <a:off x="1524000" y="2471738"/>
            <a:ext cx="647700" cy="3487737"/>
          </a:xfrm>
          <a:prstGeom prst="rect">
            <a:avLst/>
          </a:prstGeom>
          <a:solidFill>
            <a:srgbClr val="FFFFFF"/>
          </a:solidFill>
          <a:ln w="9525">
            <a:solidFill>
              <a:srgbClr val="000000"/>
            </a:solidFill>
            <a:miter lim="800000"/>
            <a:headEnd/>
            <a:tailEnd/>
          </a:ln>
        </p:spPr>
        <p:txBody>
          <a:bodyPr/>
          <a:lstStyle/>
          <a:p>
            <a:pPr algn="ctr" eaLnBrk="0" hangingPunct="0">
              <a:spcBef>
                <a:spcPct val="0"/>
              </a:spcBef>
              <a:buClrTx/>
              <a:buFontTx/>
              <a:buNone/>
            </a:pPr>
            <a:r>
              <a:rPr lang="zh-CN" altLang="en-US" sz="2400"/>
              <a:t>身份认证管理</a:t>
            </a:r>
          </a:p>
        </p:txBody>
      </p:sp>
      <p:sp>
        <p:nvSpPr>
          <p:cNvPr id="19493" name="Line 37"/>
          <p:cNvSpPr>
            <a:spLocks noChangeShapeType="1"/>
          </p:cNvSpPr>
          <p:nvPr/>
        </p:nvSpPr>
        <p:spPr bwMode="auto">
          <a:xfrm>
            <a:off x="2709863" y="2252663"/>
            <a:ext cx="0" cy="2190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0" y="533400"/>
            <a:ext cx="7772400" cy="868363"/>
          </a:xfrm>
        </p:spPr>
        <p:txBody>
          <a:bodyPr/>
          <a:lstStyle/>
          <a:p>
            <a:pPr>
              <a:buFontTx/>
              <a:buChar char="•"/>
            </a:pPr>
            <a:r>
              <a:rPr lang="zh-CN" altLang="en-US" sz="3200" dirty="0"/>
              <a:t> 学习内容</a:t>
            </a:r>
          </a:p>
        </p:txBody>
      </p:sp>
      <p:sp>
        <p:nvSpPr>
          <p:cNvPr id="7171" name="Rectangle 3"/>
          <p:cNvSpPr>
            <a:spLocks noGrp="1" noChangeArrowheads="1"/>
          </p:cNvSpPr>
          <p:nvPr>
            <p:ph idx="1"/>
          </p:nvPr>
        </p:nvSpPr>
        <p:spPr>
          <a:xfrm>
            <a:off x="685800" y="1539874"/>
            <a:ext cx="7772400" cy="4114800"/>
          </a:xfrm>
        </p:spPr>
        <p:txBody>
          <a:bodyPr>
            <a:normAutofit fontScale="92500" lnSpcReduction="10000"/>
          </a:bodyPr>
          <a:lstStyle/>
          <a:p>
            <a:pPr>
              <a:lnSpc>
                <a:spcPct val="150000"/>
              </a:lnSpc>
            </a:pPr>
            <a:r>
              <a:rPr lang="en-US" altLang="zh-CN" sz="2800" dirty="0"/>
              <a:t>7.1  </a:t>
            </a:r>
            <a:r>
              <a:rPr lang="zh-CN" altLang="en-US" sz="2800" dirty="0"/>
              <a:t>数据库设计概述</a:t>
            </a:r>
          </a:p>
          <a:p>
            <a:pPr>
              <a:lnSpc>
                <a:spcPct val="150000"/>
              </a:lnSpc>
            </a:pPr>
            <a:r>
              <a:rPr lang="en-US" altLang="zh-CN" sz="2800" dirty="0"/>
              <a:t>7.2  </a:t>
            </a:r>
            <a:r>
              <a:rPr lang="zh-CN" altLang="en-US" sz="2800" dirty="0"/>
              <a:t>需求分析</a:t>
            </a:r>
          </a:p>
          <a:p>
            <a:pPr>
              <a:lnSpc>
                <a:spcPct val="150000"/>
              </a:lnSpc>
            </a:pPr>
            <a:r>
              <a:rPr lang="en-US" altLang="zh-CN" sz="2800" dirty="0"/>
              <a:t>7.3 </a:t>
            </a:r>
            <a:r>
              <a:rPr lang="zh-CN" altLang="en-US" sz="2800" dirty="0"/>
              <a:t>概念数据库设计</a:t>
            </a:r>
          </a:p>
          <a:p>
            <a:pPr>
              <a:lnSpc>
                <a:spcPct val="150000"/>
              </a:lnSpc>
            </a:pPr>
            <a:r>
              <a:rPr lang="en-US" altLang="zh-CN" sz="2800" dirty="0"/>
              <a:t>7.4 </a:t>
            </a:r>
            <a:r>
              <a:rPr lang="zh-CN" altLang="en-US" sz="2800" dirty="0"/>
              <a:t>逻辑数据库设计</a:t>
            </a:r>
          </a:p>
          <a:p>
            <a:pPr>
              <a:lnSpc>
                <a:spcPct val="150000"/>
              </a:lnSpc>
            </a:pPr>
            <a:r>
              <a:rPr lang="en-US" altLang="zh-CN" sz="2800" dirty="0"/>
              <a:t>7.5 </a:t>
            </a:r>
            <a:r>
              <a:rPr lang="zh-CN" altLang="en-US" sz="2800" dirty="0"/>
              <a:t>物理数据库设计</a:t>
            </a:r>
          </a:p>
          <a:p>
            <a:pPr>
              <a:lnSpc>
                <a:spcPct val="150000"/>
              </a:lnSpc>
            </a:pPr>
            <a:r>
              <a:rPr lang="en-US" altLang="zh-CN" sz="2800" dirty="0"/>
              <a:t>7.6 </a:t>
            </a:r>
            <a:r>
              <a:rPr lang="zh-CN" altLang="en-US" sz="2800" dirty="0"/>
              <a:t>管理</a:t>
            </a:r>
            <a:r>
              <a:rPr lang="zh-CN" altLang="en-US" sz="2800"/>
              <a:t>和</a:t>
            </a:r>
            <a:r>
              <a:rPr lang="zh-CN" altLang="en-US" sz="2800" smtClean="0"/>
              <a:t>维护 </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242229"/>
            <a:ext cx="7772400" cy="579438"/>
          </a:xfrm>
        </p:spPr>
        <p:txBody>
          <a:bodyPr/>
          <a:lstStyle/>
          <a:p>
            <a:r>
              <a:rPr lang="zh-CN" altLang="en-US" sz="3200"/>
              <a:t>功能间的数据关联</a:t>
            </a:r>
          </a:p>
        </p:txBody>
      </p:sp>
      <p:sp>
        <p:nvSpPr>
          <p:cNvPr id="20484" name="Text Box 4"/>
          <p:cNvSpPr txBox="1">
            <a:spLocks noChangeArrowheads="1"/>
          </p:cNvSpPr>
          <p:nvPr/>
        </p:nvSpPr>
        <p:spPr bwMode="auto">
          <a:xfrm>
            <a:off x="6172201" y="3899829"/>
            <a:ext cx="1444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ctr" eaLnBrk="0" hangingPunct="0">
              <a:lnSpc>
                <a:spcPct val="96000"/>
              </a:lnSpc>
              <a:spcBef>
                <a:spcPct val="0"/>
              </a:spcBef>
              <a:buClrTx/>
              <a:buFontTx/>
              <a:buNone/>
            </a:pPr>
            <a:r>
              <a:rPr lang="zh-CN" altLang="en-US"/>
              <a:t>权限登记表</a:t>
            </a:r>
          </a:p>
        </p:txBody>
      </p:sp>
      <p:sp>
        <p:nvSpPr>
          <p:cNvPr id="20485" name="Text Box 5"/>
          <p:cNvSpPr txBox="1">
            <a:spLocks noChangeArrowheads="1"/>
          </p:cNvSpPr>
          <p:nvPr/>
        </p:nvSpPr>
        <p:spPr bwMode="auto">
          <a:xfrm>
            <a:off x="5410200" y="2528229"/>
            <a:ext cx="13906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ctr" eaLnBrk="0" hangingPunct="0">
              <a:lnSpc>
                <a:spcPct val="96000"/>
              </a:lnSpc>
              <a:spcBef>
                <a:spcPct val="0"/>
              </a:spcBef>
              <a:buClrTx/>
              <a:buFontTx/>
              <a:buNone/>
            </a:pPr>
            <a:r>
              <a:rPr lang="zh-CN" altLang="en-US"/>
              <a:t>角色登记表</a:t>
            </a:r>
          </a:p>
        </p:txBody>
      </p:sp>
      <p:sp>
        <p:nvSpPr>
          <p:cNvPr id="20486" name="Line 6"/>
          <p:cNvSpPr>
            <a:spLocks noChangeShapeType="1"/>
          </p:cNvSpPr>
          <p:nvPr/>
        </p:nvSpPr>
        <p:spPr bwMode="auto">
          <a:xfrm>
            <a:off x="3492500" y="3531529"/>
            <a:ext cx="1282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7" name="Text Box 7"/>
          <p:cNvSpPr txBox="1">
            <a:spLocks noChangeArrowheads="1"/>
          </p:cNvSpPr>
          <p:nvPr/>
        </p:nvSpPr>
        <p:spPr bwMode="auto">
          <a:xfrm>
            <a:off x="1905001" y="3175929"/>
            <a:ext cx="19018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ctr" eaLnBrk="0" hangingPunct="0">
              <a:lnSpc>
                <a:spcPct val="96000"/>
              </a:lnSpc>
              <a:spcBef>
                <a:spcPct val="0"/>
              </a:spcBef>
              <a:buClrTx/>
              <a:buFontTx/>
              <a:buNone/>
            </a:pPr>
            <a:r>
              <a:rPr lang="zh-CN" altLang="en-US"/>
              <a:t>模块登记表</a:t>
            </a:r>
          </a:p>
          <a:p>
            <a:pPr algn="ctr" eaLnBrk="0" hangingPunct="0">
              <a:lnSpc>
                <a:spcPct val="96000"/>
              </a:lnSpc>
              <a:spcBef>
                <a:spcPct val="0"/>
              </a:spcBef>
              <a:buClrTx/>
              <a:buFontTx/>
              <a:buNone/>
            </a:pPr>
            <a:endParaRPr lang="zh-CN" altLang="en-US"/>
          </a:p>
        </p:txBody>
      </p:sp>
      <p:sp>
        <p:nvSpPr>
          <p:cNvPr id="20488" name="Line 8"/>
          <p:cNvSpPr>
            <a:spLocks noChangeShapeType="1"/>
          </p:cNvSpPr>
          <p:nvPr/>
        </p:nvSpPr>
        <p:spPr bwMode="auto">
          <a:xfrm>
            <a:off x="1981201" y="3214029"/>
            <a:ext cx="1643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9" name="Oval 9"/>
          <p:cNvSpPr>
            <a:spLocks noChangeArrowheads="1"/>
          </p:cNvSpPr>
          <p:nvPr/>
        </p:nvSpPr>
        <p:spPr bwMode="auto">
          <a:xfrm>
            <a:off x="4724401" y="1461429"/>
            <a:ext cx="1268413" cy="97948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a:t>角色管理</a:t>
            </a:r>
          </a:p>
        </p:txBody>
      </p:sp>
      <p:sp>
        <p:nvSpPr>
          <p:cNvPr id="20490" name="Oval 10"/>
          <p:cNvSpPr>
            <a:spLocks noChangeArrowheads="1"/>
          </p:cNvSpPr>
          <p:nvPr/>
        </p:nvSpPr>
        <p:spPr bwMode="auto">
          <a:xfrm>
            <a:off x="1582738" y="1931329"/>
            <a:ext cx="1268412" cy="97948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a:t>模块代码维护</a:t>
            </a:r>
          </a:p>
        </p:txBody>
      </p:sp>
      <p:sp>
        <p:nvSpPr>
          <p:cNvPr id="20491" name="Oval 11"/>
          <p:cNvSpPr>
            <a:spLocks noChangeArrowheads="1"/>
          </p:cNvSpPr>
          <p:nvPr/>
        </p:nvSpPr>
        <p:spPr bwMode="auto">
          <a:xfrm>
            <a:off x="3429001" y="1918629"/>
            <a:ext cx="1268413" cy="97948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a:t>用户管理</a:t>
            </a:r>
          </a:p>
        </p:txBody>
      </p:sp>
      <p:sp>
        <p:nvSpPr>
          <p:cNvPr id="20492" name="Oval 12"/>
          <p:cNvSpPr>
            <a:spLocks noChangeArrowheads="1"/>
          </p:cNvSpPr>
          <p:nvPr/>
        </p:nvSpPr>
        <p:spPr bwMode="auto">
          <a:xfrm>
            <a:off x="7183438" y="1944029"/>
            <a:ext cx="1268412" cy="97948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a:t>角色分配</a:t>
            </a:r>
          </a:p>
        </p:txBody>
      </p:sp>
      <p:sp>
        <p:nvSpPr>
          <p:cNvPr id="20493" name="Freeform 13"/>
          <p:cNvSpPr>
            <a:spLocks/>
          </p:cNvSpPr>
          <p:nvPr/>
        </p:nvSpPr>
        <p:spPr bwMode="auto">
          <a:xfrm>
            <a:off x="2270126" y="1143929"/>
            <a:ext cx="2112963" cy="774700"/>
          </a:xfrm>
          <a:custGeom>
            <a:avLst/>
            <a:gdLst>
              <a:gd name="T0" fmla="*/ 1695 w 1695"/>
              <a:gd name="T1" fmla="*/ 0 h 1099"/>
              <a:gd name="T2" fmla="*/ 735 w 1695"/>
              <a:gd name="T3" fmla="*/ 455 h 1099"/>
              <a:gd name="T4" fmla="*/ 0 w 1695"/>
              <a:gd name="T5" fmla="*/ 1099 h 1099"/>
            </a:gdLst>
            <a:ahLst/>
            <a:cxnLst>
              <a:cxn ang="0">
                <a:pos x="T0" y="T1"/>
              </a:cxn>
              <a:cxn ang="0">
                <a:pos x="T2" y="T3"/>
              </a:cxn>
              <a:cxn ang="0">
                <a:pos x="T4" y="T5"/>
              </a:cxn>
            </a:cxnLst>
            <a:rect l="0" t="0" r="r" b="b"/>
            <a:pathLst>
              <a:path w="1695" h="1099">
                <a:moveTo>
                  <a:pt x="1695" y="0"/>
                </a:moveTo>
                <a:cubicBezTo>
                  <a:pt x="1356" y="136"/>
                  <a:pt x="1017" y="272"/>
                  <a:pt x="735" y="455"/>
                </a:cubicBezTo>
                <a:cubicBezTo>
                  <a:pt x="453" y="638"/>
                  <a:pt x="226" y="868"/>
                  <a:pt x="0" y="1099"/>
                </a:cubicBezTo>
              </a:path>
            </a:pathLst>
          </a:custGeom>
          <a:noFill/>
          <a:ln w="952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94" name="Text Box 14"/>
          <p:cNvSpPr txBox="1">
            <a:spLocks noChangeArrowheads="1"/>
          </p:cNvSpPr>
          <p:nvPr/>
        </p:nvSpPr>
        <p:spPr bwMode="auto">
          <a:xfrm>
            <a:off x="3517901" y="3518829"/>
            <a:ext cx="11969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ctr" eaLnBrk="0" hangingPunct="0">
              <a:lnSpc>
                <a:spcPct val="96000"/>
              </a:lnSpc>
              <a:spcBef>
                <a:spcPct val="0"/>
              </a:spcBef>
              <a:buClrTx/>
              <a:buFontTx/>
              <a:buNone/>
            </a:pPr>
            <a:r>
              <a:rPr lang="zh-CN" altLang="en-US"/>
              <a:t>用 户 文 件</a:t>
            </a:r>
          </a:p>
          <a:p>
            <a:pPr algn="ctr" eaLnBrk="0" hangingPunct="0">
              <a:lnSpc>
                <a:spcPct val="96000"/>
              </a:lnSpc>
              <a:spcBef>
                <a:spcPct val="0"/>
              </a:spcBef>
              <a:buClrTx/>
              <a:buFontTx/>
              <a:buNone/>
            </a:pPr>
            <a:endParaRPr lang="zh-CN" altLang="en-US"/>
          </a:p>
        </p:txBody>
      </p:sp>
      <p:sp>
        <p:nvSpPr>
          <p:cNvPr id="20495" name="Line 15"/>
          <p:cNvSpPr>
            <a:spLocks noChangeShapeType="1"/>
          </p:cNvSpPr>
          <p:nvPr/>
        </p:nvSpPr>
        <p:spPr bwMode="auto">
          <a:xfrm>
            <a:off x="5486400" y="2540929"/>
            <a:ext cx="1168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6" name="Freeform 16"/>
          <p:cNvSpPr>
            <a:spLocks/>
          </p:cNvSpPr>
          <p:nvPr/>
        </p:nvSpPr>
        <p:spPr bwMode="auto">
          <a:xfrm>
            <a:off x="4119564" y="1143929"/>
            <a:ext cx="263525" cy="812800"/>
          </a:xfrm>
          <a:custGeom>
            <a:avLst/>
            <a:gdLst>
              <a:gd name="T0" fmla="*/ 300 w 300"/>
              <a:gd name="T1" fmla="*/ 0 h 1064"/>
              <a:gd name="T2" fmla="*/ 120 w 300"/>
              <a:gd name="T3" fmla="*/ 553 h 1064"/>
              <a:gd name="T4" fmla="*/ 0 w 300"/>
              <a:gd name="T5" fmla="*/ 1064 h 1064"/>
            </a:gdLst>
            <a:ahLst/>
            <a:cxnLst>
              <a:cxn ang="0">
                <a:pos x="T0" y="T1"/>
              </a:cxn>
              <a:cxn ang="0">
                <a:pos x="T2" y="T3"/>
              </a:cxn>
              <a:cxn ang="0">
                <a:pos x="T4" y="T5"/>
              </a:cxn>
            </a:cxnLst>
            <a:rect l="0" t="0" r="r" b="b"/>
            <a:pathLst>
              <a:path w="300" h="1064">
                <a:moveTo>
                  <a:pt x="300" y="0"/>
                </a:moveTo>
                <a:cubicBezTo>
                  <a:pt x="235" y="188"/>
                  <a:pt x="170" y="376"/>
                  <a:pt x="120" y="553"/>
                </a:cubicBezTo>
                <a:cubicBezTo>
                  <a:pt x="70" y="730"/>
                  <a:pt x="35" y="897"/>
                  <a:pt x="0" y="1064"/>
                </a:cubicBezTo>
              </a:path>
            </a:pathLst>
          </a:custGeom>
          <a:noFill/>
          <a:ln w="952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97" name="Freeform 17"/>
          <p:cNvSpPr>
            <a:spLocks/>
          </p:cNvSpPr>
          <p:nvPr/>
        </p:nvSpPr>
        <p:spPr bwMode="auto">
          <a:xfrm>
            <a:off x="4383088" y="1143929"/>
            <a:ext cx="569912" cy="393700"/>
          </a:xfrm>
          <a:custGeom>
            <a:avLst/>
            <a:gdLst>
              <a:gd name="T0" fmla="*/ 0 w 840"/>
              <a:gd name="T1" fmla="*/ 0 h 973"/>
              <a:gd name="T2" fmla="*/ 600 w 840"/>
              <a:gd name="T3" fmla="*/ 672 h 973"/>
              <a:gd name="T4" fmla="*/ 840 w 840"/>
              <a:gd name="T5" fmla="*/ 973 h 973"/>
            </a:gdLst>
            <a:ahLst/>
            <a:cxnLst>
              <a:cxn ang="0">
                <a:pos x="T0" y="T1"/>
              </a:cxn>
              <a:cxn ang="0">
                <a:pos x="T2" y="T3"/>
              </a:cxn>
              <a:cxn ang="0">
                <a:pos x="T4" y="T5"/>
              </a:cxn>
            </a:cxnLst>
            <a:rect l="0" t="0" r="r" b="b"/>
            <a:pathLst>
              <a:path w="840" h="973">
                <a:moveTo>
                  <a:pt x="0" y="0"/>
                </a:moveTo>
                <a:cubicBezTo>
                  <a:pt x="230" y="255"/>
                  <a:pt x="460" y="510"/>
                  <a:pt x="600" y="672"/>
                </a:cubicBezTo>
                <a:cubicBezTo>
                  <a:pt x="740" y="834"/>
                  <a:pt x="790" y="903"/>
                  <a:pt x="840" y="973"/>
                </a:cubicBezTo>
              </a:path>
            </a:pathLst>
          </a:custGeom>
          <a:noFill/>
          <a:ln w="952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98" name="Freeform 18"/>
          <p:cNvSpPr>
            <a:spLocks/>
          </p:cNvSpPr>
          <p:nvPr/>
        </p:nvSpPr>
        <p:spPr bwMode="auto">
          <a:xfrm>
            <a:off x="4419601" y="1156629"/>
            <a:ext cx="3063875" cy="871538"/>
          </a:xfrm>
          <a:custGeom>
            <a:avLst/>
            <a:gdLst>
              <a:gd name="T0" fmla="*/ 0 w 2055"/>
              <a:gd name="T1" fmla="*/ 0 h 973"/>
              <a:gd name="T2" fmla="*/ 1590 w 2055"/>
              <a:gd name="T3" fmla="*/ 539 h 973"/>
              <a:gd name="T4" fmla="*/ 2055 w 2055"/>
              <a:gd name="T5" fmla="*/ 973 h 973"/>
            </a:gdLst>
            <a:ahLst/>
            <a:cxnLst>
              <a:cxn ang="0">
                <a:pos x="T0" y="T1"/>
              </a:cxn>
              <a:cxn ang="0">
                <a:pos x="T2" y="T3"/>
              </a:cxn>
              <a:cxn ang="0">
                <a:pos x="T4" y="T5"/>
              </a:cxn>
            </a:cxnLst>
            <a:rect l="0" t="0" r="r" b="b"/>
            <a:pathLst>
              <a:path w="2055" h="973">
                <a:moveTo>
                  <a:pt x="0" y="0"/>
                </a:moveTo>
                <a:cubicBezTo>
                  <a:pt x="624" y="188"/>
                  <a:pt x="1248" y="377"/>
                  <a:pt x="1590" y="539"/>
                </a:cubicBezTo>
                <a:cubicBezTo>
                  <a:pt x="1932" y="701"/>
                  <a:pt x="1993" y="837"/>
                  <a:pt x="2055" y="973"/>
                </a:cubicBezTo>
              </a:path>
            </a:pathLst>
          </a:custGeom>
          <a:noFill/>
          <a:ln w="952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99" name="Text Box 19"/>
          <p:cNvSpPr txBox="1">
            <a:spLocks noChangeArrowheads="1"/>
          </p:cNvSpPr>
          <p:nvPr/>
        </p:nvSpPr>
        <p:spPr bwMode="auto">
          <a:xfrm>
            <a:off x="3810000" y="801029"/>
            <a:ext cx="13843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eaLnBrk="0" hangingPunct="0">
              <a:spcBef>
                <a:spcPct val="0"/>
              </a:spcBef>
              <a:buClrTx/>
              <a:buFontTx/>
              <a:buNone/>
            </a:pPr>
            <a:r>
              <a:rPr lang="zh-CN" altLang="en-US"/>
              <a:t>管理员</a:t>
            </a:r>
          </a:p>
        </p:txBody>
      </p:sp>
      <p:sp>
        <p:nvSpPr>
          <p:cNvPr id="20500" name="Freeform 20"/>
          <p:cNvSpPr>
            <a:spLocks/>
          </p:cNvSpPr>
          <p:nvPr/>
        </p:nvSpPr>
        <p:spPr bwMode="auto">
          <a:xfrm>
            <a:off x="2590800" y="2794929"/>
            <a:ext cx="533400" cy="381000"/>
          </a:xfrm>
          <a:custGeom>
            <a:avLst/>
            <a:gdLst>
              <a:gd name="T0" fmla="*/ 0 w 210"/>
              <a:gd name="T1" fmla="*/ 0 h 497"/>
              <a:gd name="T2" fmla="*/ 165 w 210"/>
              <a:gd name="T3" fmla="*/ 224 h 497"/>
              <a:gd name="T4" fmla="*/ 210 w 210"/>
              <a:gd name="T5" fmla="*/ 497 h 497"/>
            </a:gdLst>
            <a:ahLst/>
            <a:cxnLst>
              <a:cxn ang="0">
                <a:pos x="T0" y="T1"/>
              </a:cxn>
              <a:cxn ang="0">
                <a:pos x="T2" y="T3"/>
              </a:cxn>
              <a:cxn ang="0">
                <a:pos x="T4" y="T5"/>
              </a:cxn>
            </a:cxnLst>
            <a:rect l="0" t="0" r="r" b="b"/>
            <a:pathLst>
              <a:path w="210" h="497">
                <a:moveTo>
                  <a:pt x="0" y="0"/>
                </a:moveTo>
                <a:cubicBezTo>
                  <a:pt x="65" y="70"/>
                  <a:pt x="130" y="141"/>
                  <a:pt x="165" y="224"/>
                </a:cubicBezTo>
                <a:cubicBezTo>
                  <a:pt x="200" y="307"/>
                  <a:pt x="205" y="402"/>
                  <a:pt x="210" y="497"/>
                </a:cubicBezTo>
              </a:path>
            </a:pathLst>
          </a:custGeom>
          <a:noFill/>
          <a:ln w="952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01" name="Freeform 21"/>
          <p:cNvSpPr>
            <a:spLocks/>
          </p:cNvSpPr>
          <p:nvPr/>
        </p:nvSpPr>
        <p:spPr bwMode="auto">
          <a:xfrm flipH="1">
            <a:off x="3886200" y="2909229"/>
            <a:ext cx="152400" cy="609600"/>
          </a:xfrm>
          <a:custGeom>
            <a:avLst/>
            <a:gdLst>
              <a:gd name="T0" fmla="*/ 0 w 450"/>
              <a:gd name="T1" fmla="*/ 0 h 483"/>
              <a:gd name="T2" fmla="*/ 255 w 450"/>
              <a:gd name="T3" fmla="*/ 196 h 483"/>
              <a:gd name="T4" fmla="*/ 450 w 450"/>
              <a:gd name="T5" fmla="*/ 483 h 483"/>
            </a:gdLst>
            <a:ahLst/>
            <a:cxnLst>
              <a:cxn ang="0">
                <a:pos x="T0" y="T1"/>
              </a:cxn>
              <a:cxn ang="0">
                <a:pos x="T2" y="T3"/>
              </a:cxn>
              <a:cxn ang="0">
                <a:pos x="T4" y="T5"/>
              </a:cxn>
            </a:cxnLst>
            <a:rect l="0" t="0" r="r" b="b"/>
            <a:pathLst>
              <a:path w="450" h="483">
                <a:moveTo>
                  <a:pt x="0" y="0"/>
                </a:moveTo>
                <a:cubicBezTo>
                  <a:pt x="90" y="58"/>
                  <a:pt x="180" y="116"/>
                  <a:pt x="255" y="196"/>
                </a:cubicBezTo>
                <a:cubicBezTo>
                  <a:pt x="330" y="276"/>
                  <a:pt x="390" y="379"/>
                  <a:pt x="450" y="483"/>
                </a:cubicBezTo>
              </a:path>
            </a:pathLst>
          </a:custGeom>
          <a:noFill/>
          <a:ln w="952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02" name="Freeform 22"/>
          <p:cNvSpPr>
            <a:spLocks/>
          </p:cNvSpPr>
          <p:nvPr/>
        </p:nvSpPr>
        <p:spPr bwMode="auto">
          <a:xfrm>
            <a:off x="5943600" y="2147229"/>
            <a:ext cx="228600" cy="381000"/>
          </a:xfrm>
          <a:custGeom>
            <a:avLst/>
            <a:gdLst>
              <a:gd name="T0" fmla="*/ 0 w 300"/>
              <a:gd name="T1" fmla="*/ 0 h 525"/>
              <a:gd name="T2" fmla="*/ 165 w 300"/>
              <a:gd name="T3" fmla="*/ 196 h 525"/>
              <a:gd name="T4" fmla="*/ 300 w 300"/>
              <a:gd name="T5" fmla="*/ 525 h 525"/>
            </a:gdLst>
            <a:ahLst/>
            <a:cxnLst>
              <a:cxn ang="0">
                <a:pos x="T0" y="T1"/>
              </a:cxn>
              <a:cxn ang="0">
                <a:pos x="T2" y="T3"/>
              </a:cxn>
              <a:cxn ang="0">
                <a:pos x="T4" y="T5"/>
              </a:cxn>
            </a:cxnLst>
            <a:rect l="0" t="0" r="r" b="b"/>
            <a:pathLst>
              <a:path w="300" h="525">
                <a:moveTo>
                  <a:pt x="0" y="0"/>
                </a:moveTo>
                <a:cubicBezTo>
                  <a:pt x="57" y="54"/>
                  <a:pt x="115" y="109"/>
                  <a:pt x="165" y="196"/>
                </a:cubicBezTo>
                <a:cubicBezTo>
                  <a:pt x="215" y="283"/>
                  <a:pt x="257" y="404"/>
                  <a:pt x="300" y="525"/>
                </a:cubicBezTo>
              </a:path>
            </a:pathLst>
          </a:custGeom>
          <a:noFill/>
          <a:ln w="952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03" name="Freeform 23"/>
          <p:cNvSpPr>
            <a:spLocks/>
          </p:cNvSpPr>
          <p:nvPr/>
        </p:nvSpPr>
        <p:spPr bwMode="auto">
          <a:xfrm>
            <a:off x="8242300" y="2782229"/>
            <a:ext cx="304800" cy="381000"/>
          </a:xfrm>
          <a:custGeom>
            <a:avLst/>
            <a:gdLst>
              <a:gd name="T0" fmla="*/ 0 w 645"/>
              <a:gd name="T1" fmla="*/ 0 h 525"/>
              <a:gd name="T2" fmla="*/ 435 w 645"/>
              <a:gd name="T3" fmla="*/ 182 h 525"/>
              <a:gd name="T4" fmla="*/ 645 w 645"/>
              <a:gd name="T5" fmla="*/ 525 h 525"/>
            </a:gdLst>
            <a:ahLst/>
            <a:cxnLst>
              <a:cxn ang="0">
                <a:pos x="T0" y="T1"/>
              </a:cxn>
              <a:cxn ang="0">
                <a:pos x="T2" y="T3"/>
              </a:cxn>
              <a:cxn ang="0">
                <a:pos x="T4" y="T5"/>
              </a:cxn>
            </a:cxnLst>
            <a:rect l="0" t="0" r="r" b="b"/>
            <a:pathLst>
              <a:path w="645" h="525">
                <a:moveTo>
                  <a:pt x="0" y="0"/>
                </a:moveTo>
                <a:cubicBezTo>
                  <a:pt x="164" y="47"/>
                  <a:pt x="328" y="95"/>
                  <a:pt x="435" y="182"/>
                </a:cubicBezTo>
                <a:cubicBezTo>
                  <a:pt x="542" y="269"/>
                  <a:pt x="593" y="397"/>
                  <a:pt x="645" y="525"/>
                </a:cubicBezTo>
              </a:path>
            </a:pathLst>
          </a:custGeom>
          <a:noFill/>
          <a:ln w="952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04" name="Text Box 24"/>
          <p:cNvSpPr txBox="1">
            <a:spLocks noChangeArrowheads="1"/>
          </p:cNvSpPr>
          <p:nvPr/>
        </p:nvSpPr>
        <p:spPr bwMode="auto">
          <a:xfrm>
            <a:off x="6172201" y="6109629"/>
            <a:ext cx="19018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ctr" eaLnBrk="0" hangingPunct="0">
              <a:lnSpc>
                <a:spcPct val="96000"/>
              </a:lnSpc>
              <a:spcBef>
                <a:spcPct val="0"/>
              </a:spcBef>
              <a:buClrTx/>
              <a:buFontTx/>
              <a:buNone/>
            </a:pPr>
            <a:r>
              <a:rPr lang="zh-CN" altLang="en-US"/>
              <a:t>日 志 文 件</a:t>
            </a:r>
          </a:p>
        </p:txBody>
      </p:sp>
      <p:sp>
        <p:nvSpPr>
          <p:cNvPr id="20505" name="Line 25"/>
          <p:cNvSpPr>
            <a:spLocks noChangeShapeType="1"/>
          </p:cNvSpPr>
          <p:nvPr/>
        </p:nvSpPr>
        <p:spPr bwMode="auto">
          <a:xfrm>
            <a:off x="6248400" y="6109629"/>
            <a:ext cx="16906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6" name="Line 26"/>
          <p:cNvSpPr>
            <a:spLocks noChangeShapeType="1"/>
          </p:cNvSpPr>
          <p:nvPr/>
        </p:nvSpPr>
        <p:spPr bwMode="auto">
          <a:xfrm>
            <a:off x="6096000" y="4280829"/>
            <a:ext cx="16906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7" name="Oval 27"/>
          <p:cNvSpPr>
            <a:spLocks noChangeArrowheads="1"/>
          </p:cNvSpPr>
          <p:nvPr/>
        </p:nvSpPr>
        <p:spPr bwMode="auto">
          <a:xfrm>
            <a:off x="8229601" y="5500030"/>
            <a:ext cx="1268413" cy="9810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a:t>操作日志管理</a:t>
            </a:r>
          </a:p>
        </p:txBody>
      </p:sp>
      <p:sp>
        <p:nvSpPr>
          <p:cNvPr id="20508" name="Oval 28"/>
          <p:cNvSpPr>
            <a:spLocks noChangeArrowheads="1"/>
          </p:cNvSpPr>
          <p:nvPr/>
        </p:nvSpPr>
        <p:spPr bwMode="auto">
          <a:xfrm>
            <a:off x="5562601" y="4509430"/>
            <a:ext cx="1268413" cy="9810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a:t>权限管理</a:t>
            </a:r>
          </a:p>
        </p:txBody>
      </p:sp>
      <p:sp>
        <p:nvSpPr>
          <p:cNvPr id="20509" name="Text Box 29"/>
          <p:cNvSpPr txBox="1">
            <a:spLocks noChangeArrowheads="1"/>
          </p:cNvSpPr>
          <p:nvPr/>
        </p:nvSpPr>
        <p:spPr bwMode="auto">
          <a:xfrm>
            <a:off x="3733800" y="5881029"/>
            <a:ext cx="1320800" cy="35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eaLnBrk="0" hangingPunct="0">
              <a:lnSpc>
                <a:spcPct val="96000"/>
              </a:lnSpc>
              <a:spcBef>
                <a:spcPct val="0"/>
              </a:spcBef>
              <a:buClrTx/>
              <a:buFontTx/>
              <a:buNone/>
            </a:pPr>
            <a:r>
              <a:rPr lang="zh-CN" altLang="en-US"/>
              <a:t>管理员</a:t>
            </a:r>
          </a:p>
        </p:txBody>
      </p:sp>
      <p:sp>
        <p:nvSpPr>
          <p:cNvPr id="20510" name="Freeform 30"/>
          <p:cNvSpPr>
            <a:spLocks/>
          </p:cNvSpPr>
          <p:nvPr/>
        </p:nvSpPr>
        <p:spPr bwMode="auto">
          <a:xfrm>
            <a:off x="4419600" y="4966630"/>
            <a:ext cx="211138" cy="849313"/>
          </a:xfrm>
          <a:custGeom>
            <a:avLst/>
            <a:gdLst>
              <a:gd name="T0" fmla="*/ 15 w 47"/>
              <a:gd name="T1" fmla="*/ 1337 h 1337"/>
              <a:gd name="T2" fmla="*/ 45 w 47"/>
              <a:gd name="T3" fmla="*/ 329 h 1337"/>
              <a:gd name="T4" fmla="*/ 0 w 47"/>
              <a:gd name="T5" fmla="*/ 0 h 1337"/>
            </a:gdLst>
            <a:ahLst/>
            <a:cxnLst>
              <a:cxn ang="0">
                <a:pos x="T0" y="T1"/>
              </a:cxn>
              <a:cxn ang="0">
                <a:pos x="T2" y="T3"/>
              </a:cxn>
              <a:cxn ang="0">
                <a:pos x="T4" y="T5"/>
              </a:cxn>
            </a:cxnLst>
            <a:rect l="0" t="0" r="r" b="b"/>
            <a:pathLst>
              <a:path w="47" h="1337">
                <a:moveTo>
                  <a:pt x="15" y="1337"/>
                </a:moveTo>
                <a:cubicBezTo>
                  <a:pt x="31" y="944"/>
                  <a:pt x="47" y="552"/>
                  <a:pt x="45" y="329"/>
                </a:cubicBezTo>
                <a:cubicBezTo>
                  <a:pt x="43" y="106"/>
                  <a:pt x="21" y="53"/>
                  <a:pt x="0" y="0"/>
                </a:cubicBezTo>
              </a:path>
            </a:pathLst>
          </a:custGeom>
          <a:noFill/>
          <a:ln w="952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11" name="Oval 31"/>
          <p:cNvSpPr>
            <a:spLocks noChangeArrowheads="1"/>
          </p:cNvSpPr>
          <p:nvPr/>
        </p:nvSpPr>
        <p:spPr bwMode="auto">
          <a:xfrm>
            <a:off x="3505201" y="4052230"/>
            <a:ext cx="1266825" cy="9810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a:t>密码管理</a:t>
            </a:r>
          </a:p>
        </p:txBody>
      </p:sp>
      <p:sp>
        <p:nvSpPr>
          <p:cNvPr id="20512" name="Freeform 32"/>
          <p:cNvSpPr>
            <a:spLocks/>
          </p:cNvSpPr>
          <p:nvPr/>
        </p:nvSpPr>
        <p:spPr bwMode="auto">
          <a:xfrm>
            <a:off x="4572000" y="5271430"/>
            <a:ext cx="990600" cy="593725"/>
          </a:xfrm>
          <a:custGeom>
            <a:avLst/>
            <a:gdLst>
              <a:gd name="T0" fmla="*/ 0 w 1035"/>
              <a:gd name="T1" fmla="*/ 1330 h 1330"/>
              <a:gd name="T2" fmla="*/ 630 w 1035"/>
              <a:gd name="T3" fmla="*/ 630 h 1330"/>
              <a:gd name="T4" fmla="*/ 1035 w 1035"/>
              <a:gd name="T5" fmla="*/ 0 h 1330"/>
            </a:gdLst>
            <a:ahLst/>
            <a:cxnLst>
              <a:cxn ang="0">
                <a:pos x="T0" y="T1"/>
              </a:cxn>
              <a:cxn ang="0">
                <a:pos x="T2" y="T3"/>
              </a:cxn>
              <a:cxn ang="0">
                <a:pos x="T4" y="T5"/>
              </a:cxn>
            </a:cxnLst>
            <a:rect l="0" t="0" r="r" b="b"/>
            <a:pathLst>
              <a:path w="1035" h="1330">
                <a:moveTo>
                  <a:pt x="0" y="1330"/>
                </a:moveTo>
                <a:cubicBezTo>
                  <a:pt x="229" y="1091"/>
                  <a:pt x="458" y="852"/>
                  <a:pt x="630" y="630"/>
                </a:cubicBezTo>
                <a:cubicBezTo>
                  <a:pt x="802" y="408"/>
                  <a:pt x="918" y="204"/>
                  <a:pt x="1035" y="0"/>
                </a:cubicBezTo>
              </a:path>
            </a:pathLst>
          </a:custGeom>
          <a:noFill/>
          <a:ln w="952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13" name="Oval 33"/>
          <p:cNvSpPr>
            <a:spLocks noChangeArrowheads="1"/>
          </p:cNvSpPr>
          <p:nvPr/>
        </p:nvSpPr>
        <p:spPr bwMode="auto">
          <a:xfrm>
            <a:off x="7799388" y="4436405"/>
            <a:ext cx="1268412" cy="9810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a:t>认证管理</a:t>
            </a:r>
          </a:p>
        </p:txBody>
      </p:sp>
      <p:sp>
        <p:nvSpPr>
          <p:cNvPr id="20514" name="Line 34"/>
          <p:cNvSpPr>
            <a:spLocks noChangeShapeType="1"/>
          </p:cNvSpPr>
          <p:nvPr/>
        </p:nvSpPr>
        <p:spPr bwMode="auto">
          <a:xfrm>
            <a:off x="8077200" y="3785529"/>
            <a:ext cx="1295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5" name="Line 35"/>
          <p:cNvSpPr>
            <a:spLocks noChangeShapeType="1"/>
          </p:cNvSpPr>
          <p:nvPr/>
        </p:nvSpPr>
        <p:spPr bwMode="auto">
          <a:xfrm>
            <a:off x="8077200" y="3188629"/>
            <a:ext cx="1295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6" name="Text Box 36"/>
          <p:cNvSpPr txBox="1">
            <a:spLocks noChangeArrowheads="1"/>
          </p:cNvSpPr>
          <p:nvPr/>
        </p:nvSpPr>
        <p:spPr bwMode="auto">
          <a:xfrm>
            <a:off x="8153401" y="3201329"/>
            <a:ext cx="11969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ctr" eaLnBrk="0" hangingPunct="0">
              <a:lnSpc>
                <a:spcPct val="96000"/>
              </a:lnSpc>
              <a:spcBef>
                <a:spcPct val="0"/>
              </a:spcBef>
              <a:buClrTx/>
              <a:buFontTx/>
              <a:buNone/>
            </a:pPr>
            <a:r>
              <a:rPr lang="zh-CN" altLang="en-US"/>
              <a:t>用户与角色对照表</a:t>
            </a:r>
          </a:p>
        </p:txBody>
      </p:sp>
      <p:sp>
        <p:nvSpPr>
          <p:cNvPr id="20517" name="Line 37"/>
          <p:cNvSpPr>
            <a:spLocks noChangeShapeType="1"/>
          </p:cNvSpPr>
          <p:nvPr/>
        </p:nvSpPr>
        <p:spPr bwMode="auto">
          <a:xfrm>
            <a:off x="3467100" y="3849029"/>
            <a:ext cx="1320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8" name="Line 38"/>
          <p:cNvSpPr>
            <a:spLocks noChangeShapeType="1"/>
          </p:cNvSpPr>
          <p:nvPr/>
        </p:nvSpPr>
        <p:spPr bwMode="auto">
          <a:xfrm flipV="1">
            <a:off x="6642100" y="4255429"/>
            <a:ext cx="76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cxnSp>
        <p:nvCxnSpPr>
          <p:cNvPr id="20519" name="AutoShape 39"/>
          <p:cNvCxnSpPr>
            <a:cxnSpLocks noChangeShapeType="1"/>
            <a:stCxn id="20494" idx="0"/>
            <a:endCxn id="20513" idx="1"/>
          </p:cNvCxnSpPr>
          <p:nvPr/>
        </p:nvCxnSpPr>
        <p:spPr bwMode="auto">
          <a:xfrm rot="5400000" flipV="1">
            <a:off x="5520532" y="2114686"/>
            <a:ext cx="1060450" cy="3868737"/>
          </a:xfrm>
          <a:prstGeom prst="curvedConnector3">
            <a:avLst>
              <a:gd name="adj1" fmla="val -2155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20" name="AutoShape 40"/>
          <p:cNvCxnSpPr>
            <a:cxnSpLocks noChangeShapeType="1"/>
            <a:stCxn id="20513" idx="2"/>
          </p:cNvCxnSpPr>
          <p:nvPr/>
        </p:nvCxnSpPr>
        <p:spPr bwMode="auto">
          <a:xfrm rot="10800000">
            <a:off x="7239000" y="4280830"/>
            <a:ext cx="560388" cy="646113"/>
          </a:xfrm>
          <a:prstGeom prst="curvedConnector2">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21" name="Freeform 41"/>
          <p:cNvSpPr>
            <a:spLocks/>
          </p:cNvSpPr>
          <p:nvPr/>
        </p:nvSpPr>
        <p:spPr bwMode="auto">
          <a:xfrm>
            <a:off x="6324600" y="2172629"/>
            <a:ext cx="838200" cy="355600"/>
          </a:xfrm>
          <a:custGeom>
            <a:avLst/>
            <a:gdLst>
              <a:gd name="T0" fmla="*/ 0 w 528"/>
              <a:gd name="T1" fmla="*/ 224 h 224"/>
              <a:gd name="T2" fmla="*/ 192 w 528"/>
              <a:gd name="T3" fmla="*/ 32 h 224"/>
              <a:gd name="T4" fmla="*/ 528 w 528"/>
              <a:gd name="T5" fmla="*/ 32 h 224"/>
            </a:gdLst>
            <a:ahLst/>
            <a:cxnLst>
              <a:cxn ang="0">
                <a:pos x="T0" y="T1"/>
              </a:cxn>
              <a:cxn ang="0">
                <a:pos x="T2" y="T3"/>
              </a:cxn>
              <a:cxn ang="0">
                <a:pos x="T4" y="T5"/>
              </a:cxn>
            </a:cxnLst>
            <a:rect l="0" t="0" r="r" b="b"/>
            <a:pathLst>
              <a:path w="528" h="224">
                <a:moveTo>
                  <a:pt x="0" y="224"/>
                </a:moveTo>
                <a:cubicBezTo>
                  <a:pt x="52" y="144"/>
                  <a:pt x="104" y="64"/>
                  <a:pt x="192" y="32"/>
                </a:cubicBezTo>
                <a:cubicBezTo>
                  <a:pt x="280" y="0"/>
                  <a:pt x="404" y="16"/>
                  <a:pt x="528" y="3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22" name="Freeform 42"/>
          <p:cNvSpPr>
            <a:spLocks/>
          </p:cNvSpPr>
          <p:nvPr/>
        </p:nvSpPr>
        <p:spPr bwMode="auto">
          <a:xfrm>
            <a:off x="4038600" y="2858429"/>
            <a:ext cx="3733800" cy="660400"/>
          </a:xfrm>
          <a:custGeom>
            <a:avLst/>
            <a:gdLst>
              <a:gd name="T0" fmla="*/ 0 w 2352"/>
              <a:gd name="T1" fmla="*/ 416 h 416"/>
              <a:gd name="T2" fmla="*/ 672 w 2352"/>
              <a:gd name="T3" fmla="*/ 32 h 416"/>
              <a:gd name="T4" fmla="*/ 1968 w 2352"/>
              <a:gd name="T5" fmla="*/ 224 h 416"/>
              <a:gd name="T6" fmla="*/ 2352 w 2352"/>
              <a:gd name="T7" fmla="*/ 32 h 416"/>
            </a:gdLst>
            <a:ahLst/>
            <a:cxnLst>
              <a:cxn ang="0">
                <a:pos x="T0" y="T1"/>
              </a:cxn>
              <a:cxn ang="0">
                <a:pos x="T2" y="T3"/>
              </a:cxn>
              <a:cxn ang="0">
                <a:pos x="T4" y="T5"/>
              </a:cxn>
              <a:cxn ang="0">
                <a:pos x="T6" y="T7"/>
              </a:cxn>
            </a:cxnLst>
            <a:rect l="0" t="0" r="r" b="b"/>
            <a:pathLst>
              <a:path w="2352" h="416">
                <a:moveTo>
                  <a:pt x="0" y="416"/>
                </a:moveTo>
                <a:cubicBezTo>
                  <a:pt x="172" y="240"/>
                  <a:pt x="344" y="64"/>
                  <a:pt x="672" y="32"/>
                </a:cubicBezTo>
                <a:cubicBezTo>
                  <a:pt x="1000" y="0"/>
                  <a:pt x="1688" y="224"/>
                  <a:pt x="1968" y="224"/>
                </a:cubicBezTo>
                <a:cubicBezTo>
                  <a:pt x="2248" y="224"/>
                  <a:pt x="2300" y="128"/>
                  <a:pt x="2352" y="3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23" name="Line 43"/>
          <p:cNvSpPr>
            <a:spLocks noChangeShapeType="1"/>
          </p:cNvSpPr>
          <p:nvPr/>
        </p:nvSpPr>
        <p:spPr bwMode="auto">
          <a:xfrm>
            <a:off x="5499100" y="2858429"/>
            <a:ext cx="1168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4" name="Freeform 44"/>
          <p:cNvSpPr>
            <a:spLocks/>
          </p:cNvSpPr>
          <p:nvPr/>
        </p:nvSpPr>
        <p:spPr bwMode="auto">
          <a:xfrm>
            <a:off x="5702300" y="2871129"/>
            <a:ext cx="342900" cy="1676400"/>
          </a:xfrm>
          <a:custGeom>
            <a:avLst/>
            <a:gdLst>
              <a:gd name="T0" fmla="*/ 72 w 216"/>
              <a:gd name="T1" fmla="*/ 0 h 1056"/>
              <a:gd name="T2" fmla="*/ 24 w 216"/>
              <a:gd name="T3" fmla="*/ 528 h 1056"/>
              <a:gd name="T4" fmla="*/ 216 w 216"/>
              <a:gd name="T5" fmla="*/ 1056 h 1056"/>
            </a:gdLst>
            <a:ahLst/>
            <a:cxnLst>
              <a:cxn ang="0">
                <a:pos x="T0" y="T1"/>
              </a:cxn>
              <a:cxn ang="0">
                <a:pos x="T2" y="T3"/>
              </a:cxn>
              <a:cxn ang="0">
                <a:pos x="T4" y="T5"/>
              </a:cxn>
            </a:cxnLst>
            <a:rect l="0" t="0" r="r" b="b"/>
            <a:pathLst>
              <a:path w="216" h="1056">
                <a:moveTo>
                  <a:pt x="72" y="0"/>
                </a:moveTo>
                <a:cubicBezTo>
                  <a:pt x="36" y="176"/>
                  <a:pt x="0" y="352"/>
                  <a:pt x="24" y="528"/>
                </a:cubicBezTo>
                <a:cubicBezTo>
                  <a:pt x="48" y="704"/>
                  <a:pt x="132" y="880"/>
                  <a:pt x="216" y="1056"/>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25" name="Freeform 45"/>
          <p:cNvSpPr>
            <a:spLocks/>
          </p:cNvSpPr>
          <p:nvPr/>
        </p:nvSpPr>
        <p:spPr bwMode="auto">
          <a:xfrm>
            <a:off x="3581400" y="3849029"/>
            <a:ext cx="228600" cy="457200"/>
          </a:xfrm>
          <a:custGeom>
            <a:avLst/>
            <a:gdLst>
              <a:gd name="T0" fmla="*/ 0 w 144"/>
              <a:gd name="T1" fmla="*/ 288 h 288"/>
              <a:gd name="T2" fmla="*/ 48 w 144"/>
              <a:gd name="T3" fmla="*/ 96 h 288"/>
              <a:gd name="T4" fmla="*/ 144 w 144"/>
              <a:gd name="T5" fmla="*/ 0 h 288"/>
            </a:gdLst>
            <a:ahLst/>
            <a:cxnLst>
              <a:cxn ang="0">
                <a:pos x="T0" y="T1"/>
              </a:cxn>
              <a:cxn ang="0">
                <a:pos x="T2" y="T3"/>
              </a:cxn>
              <a:cxn ang="0">
                <a:pos x="T4" y="T5"/>
              </a:cxn>
            </a:cxnLst>
            <a:rect l="0" t="0" r="r" b="b"/>
            <a:pathLst>
              <a:path w="144" h="288">
                <a:moveTo>
                  <a:pt x="0" y="288"/>
                </a:moveTo>
                <a:cubicBezTo>
                  <a:pt x="12" y="216"/>
                  <a:pt x="24" y="144"/>
                  <a:pt x="48" y="96"/>
                </a:cubicBezTo>
                <a:cubicBezTo>
                  <a:pt x="72" y="48"/>
                  <a:pt x="108" y="24"/>
                  <a:pt x="144"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26" name="Line 46"/>
          <p:cNvSpPr>
            <a:spLocks noChangeShapeType="1"/>
          </p:cNvSpPr>
          <p:nvPr/>
        </p:nvSpPr>
        <p:spPr bwMode="auto">
          <a:xfrm>
            <a:off x="1981201" y="3506129"/>
            <a:ext cx="1643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7" name="Freeform 47"/>
          <p:cNvSpPr>
            <a:spLocks/>
          </p:cNvSpPr>
          <p:nvPr/>
        </p:nvSpPr>
        <p:spPr bwMode="auto">
          <a:xfrm>
            <a:off x="2362200" y="3518829"/>
            <a:ext cx="3200400" cy="1943100"/>
          </a:xfrm>
          <a:custGeom>
            <a:avLst/>
            <a:gdLst>
              <a:gd name="T0" fmla="*/ 0 w 2016"/>
              <a:gd name="T1" fmla="*/ 0 h 1224"/>
              <a:gd name="T2" fmla="*/ 336 w 2016"/>
              <a:gd name="T3" fmla="*/ 1056 h 1224"/>
              <a:gd name="T4" fmla="*/ 2016 w 2016"/>
              <a:gd name="T5" fmla="*/ 1008 h 1224"/>
            </a:gdLst>
            <a:ahLst/>
            <a:cxnLst>
              <a:cxn ang="0">
                <a:pos x="T0" y="T1"/>
              </a:cxn>
              <a:cxn ang="0">
                <a:pos x="T2" y="T3"/>
              </a:cxn>
              <a:cxn ang="0">
                <a:pos x="T4" y="T5"/>
              </a:cxn>
            </a:cxnLst>
            <a:rect l="0" t="0" r="r" b="b"/>
            <a:pathLst>
              <a:path w="2016" h="1224">
                <a:moveTo>
                  <a:pt x="0" y="0"/>
                </a:moveTo>
                <a:cubicBezTo>
                  <a:pt x="0" y="444"/>
                  <a:pt x="0" y="888"/>
                  <a:pt x="336" y="1056"/>
                </a:cubicBezTo>
                <a:cubicBezTo>
                  <a:pt x="672" y="1224"/>
                  <a:pt x="1344" y="1116"/>
                  <a:pt x="2016" y="100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28" name="Freeform 48"/>
          <p:cNvSpPr>
            <a:spLocks/>
          </p:cNvSpPr>
          <p:nvPr/>
        </p:nvSpPr>
        <p:spPr bwMode="auto">
          <a:xfrm>
            <a:off x="7239000" y="5652429"/>
            <a:ext cx="1143000" cy="457200"/>
          </a:xfrm>
          <a:custGeom>
            <a:avLst/>
            <a:gdLst>
              <a:gd name="T0" fmla="*/ 720 w 720"/>
              <a:gd name="T1" fmla="*/ 0 h 288"/>
              <a:gd name="T2" fmla="*/ 288 w 720"/>
              <a:gd name="T3" fmla="*/ 96 h 288"/>
              <a:gd name="T4" fmla="*/ 0 w 720"/>
              <a:gd name="T5" fmla="*/ 288 h 288"/>
            </a:gdLst>
            <a:ahLst/>
            <a:cxnLst>
              <a:cxn ang="0">
                <a:pos x="T0" y="T1"/>
              </a:cxn>
              <a:cxn ang="0">
                <a:pos x="T2" y="T3"/>
              </a:cxn>
              <a:cxn ang="0">
                <a:pos x="T4" y="T5"/>
              </a:cxn>
            </a:cxnLst>
            <a:rect l="0" t="0" r="r" b="b"/>
            <a:pathLst>
              <a:path w="720" h="288">
                <a:moveTo>
                  <a:pt x="720" y="0"/>
                </a:moveTo>
                <a:cubicBezTo>
                  <a:pt x="564" y="24"/>
                  <a:pt x="408" y="48"/>
                  <a:pt x="288" y="96"/>
                </a:cubicBezTo>
                <a:cubicBezTo>
                  <a:pt x="168" y="144"/>
                  <a:pt x="84" y="216"/>
                  <a:pt x="0" y="28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29" name="Freeform 49"/>
          <p:cNvSpPr>
            <a:spLocks/>
          </p:cNvSpPr>
          <p:nvPr/>
        </p:nvSpPr>
        <p:spPr bwMode="auto">
          <a:xfrm>
            <a:off x="7162800" y="5271429"/>
            <a:ext cx="838200" cy="838200"/>
          </a:xfrm>
          <a:custGeom>
            <a:avLst/>
            <a:gdLst>
              <a:gd name="T0" fmla="*/ 528 w 528"/>
              <a:gd name="T1" fmla="*/ 0 h 528"/>
              <a:gd name="T2" fmla="*/ 96 w 528"/>
              <a:gd name="T3" fmla="*/ 240 h 528"/>
              <a:gd name="T4" fmla="*/ 0 w 528"/>
              <a:gd name="T5" fmla="*/ 528 h 528"/>
            </a:gdLst>
            <a:ahLst/>
            <a:cxnLst>
              <a:cxn ang="0">
                <a:pos x="T0" y="T1"/>
              </a:cxn>
              <a:cxn ang="0">
                <a:pos x="T2" y="T3"/>
              </a:cxn>
              <a:cxn ang="0">
                <a:pos x="T4" y="T5"/>
              </a:cxn>
            </a:cxnLst>
            <a:rect l="0" t="0" r="r" b="b"/>
            <a:pathLst>
              <a:path w="528" h="528">
                <a:moveTo>
                  <a:pt x="528" y="0"/>
                </a:moveTo>
                <a:cubicBezTo>
                  <a:pt x="356" y="76"/>
                  <a:pt x="184" y="152"/>
                  <a:pt x="96" y="240"/>
                </a:cubicBezTo>
                <a:cubicBezTo>
                  <a:pt x="8" y="328"/>
                  <a:pt x="4" y="428"/>
                  <a:pt x="0" y="52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30" name="Freeform 50"/>
          <p:cNvSpPr>
            <a:spLocks/>
          </p:cNvSpPr>
          <p:nvPr/>
        </p:nvSpPr>
        <p:spPr bwMode="auto">
          <a:xfrm>
            <a:off x="8305800" y="3823629"/>
            <a:ext cx="177800" cy="609600"/>
          </a:xfrm>
          <a:custGeom>
            <a:avLst/>
            <a:gdLst>
              <a:gd name="T0" fmla="*/ 112 w 112"/>
              <a:gd name="T1" fmla="*/ 0 h 432"/>
              <a:gd name="T2" fmla="*/ 16 w 112"/>
              <a:gd name="T3" fmla="*/ 240 h 432"/>
              <a:gd name="T4" fmla="*/ 16 w 112"/>
              <a:gd name="T5" fmla="*/ 432 h 432"/>
            </a:gdLst>
            <a:ahLst/>
            <a:cxnLst>
              <a:cxn ang="0">
                <a:pos x="T0" y="T1"/>
              </a:cxn>
              <a:cxn ang="0">
                <a:pos x="T2" y="T3"/>
              </a:cxn>
              <a:cxn ang="0">
                <a:pos x="T4" y="T5"/>
              </a:cxn>
            </a:cxnLst>
            <a:rect l="0" t="0" r="r" b="b"/>
            <a:pathLst>
              <a:path w="112" h="432">
                <a:moveTo>
                  <a:pt x="112" y="0"/>
                </a:moveTo>
                <a:cubicBezTo>
                  <a:pt x="72" y="84"/>
                  <a:pt x="32" y="168"/>
                  <a:pt x="16" y="240"/>
                </a:cubicBezTo>
                <a:cubicBezTo>
                  <a:pt x="0" y="312"/>
                  <a:pt x="8" y="372"/>
                  <a:pt x="16" y="43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31" name="Freeform 51"/>
          <p:cNvSpPr>
            <a:spLocks/>
          </p:cNvSpPr>
          <p:nvPr/>
        </p:nvSpPr>
        <p:spPr bwMode="auto">
          <a:xfrm>
            <a:off x="5080000" y="5119029"/>
            <a:ext cx="2743200" cy="838200"/>
          </a:xfrm>
          <a:custGeom>
            <a:avLst/>
            <a:gdLst>
              <a:gd name="T0" fmla="*/ 0 w 1872"/>
              <a:gd name="T1" fmla="*/ 528 h 528"/>
              <a:gd name="T2" fmla="*/ 1104 w 1872"/>
              <a:gd name="T3" fmla="*/ 384 h 528"/>
              <a:gd name="T4" fmla="*/ 1872 w 1872"/>
              <a:gd name="T5" fmla="*/ 0 h 528"/>
            </a:gdLst>
            <a:ahLst/>
            <a:cxnLst>
              <a:cxn ang="0">
                <a:pos x="T0" y="T1"/>
              </a:cxn>
              <a:cxn ang="0">
                <a:pos x="T2" y="T3"/>
              </a:cxn>
              <a:cxn ang="0">
                <a:pos x="T4" y="T5"/>
              </a:cxn>
            </a:cxnLst>
            <a:rect l="0" t="0" r="r" b="b"/>
            <a:pathLst>
              <a:path w="1872" h="528">
                <a:moveTo>
                  <a:pt x="0" y="528"/>
                </a:moveTo>
                <a:cubicBezTo>
                  <a:pt x="396" y="500"/>
                  <a:pt x="792" y="472"/>
                  <a:pt x="1104" y="384"/>
                </a:cubicBezTo>
                <a:cubicBezTo>
                  <a:pt x="1416" y="296"/>
                  <a:pt x="1644" y="148"/>
                  <a:pt x="1872"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32" name="Freeform 52"/>
          <p:cNvSpPr>
            <a:spLocks/>
          </p:cNvSpPr>
          <p:nvPr/>
        </p:nvSpPr>
        <p:spPr bwMode="auto">
          <a:xfrm>
            <a:off x="4572000" y="6185829"/>
            <a:ext cx="3810000" cy="635000"/>
          </a:xfrm>
          <a:custGeom>
            <a:avLst/>
            <a:gdLst>
              <a:gd name="T0" fmla="*/ 0 w 2400"/>
              <a:gd name="T1" fmla="*/ 0 h 400"/>
              <a:gd name="T2" fmla="*/ 1056 w 2400"/>
              <a:gd name="T3" fmla="*/ 384 h 400"/>
              <a:gd name="T4" fmla="*/ 2400 w 2400"/>
              <a:gd name="T5" fmla="*/ 96 h 400"/>
            </a:gdLst>
            <a:ahLst/>
            <a:cxnLst>
              <a:cxn ang="0">
                <a:pos x="T0" y="T1"/>
              </a:cxn>
              <a:cxn ang="0">
                <a:pos x="T2" y="T3"/>
              </a:cxn>
              <a:cxn ang="0">
                <a:pos x="T4" y="T5"/>
              </a:cxn>
            </a:cxnLst>
            <a:rect l="0" t="0" r="r" b="b"/>
            <a:pathLst>
              <a:path w="2400" h="400">
                <a:moveTo>
                  <a:pt x="0" y="0"/>
                </a:moveTo>
                <a:cubicBezTo>
                  <a:pt x="328" y="184"/>
                  <a:pt x="656" y="368"/>
                  <a:pt x="1056" y="384"/>
                </a:cubicBezTo>
                <a:cubicBezTo>
                  <a:pt x="1456" y="400"/>
                  <a:pt x="1928" y="248"/>
                  <a:pt x="2400" y="96"/>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14400" y="609600"/>
            <a:ext cx="7772400" cy="868363"/>
          </a:xfrm>
        </p:spPr>
        <p:txBody>
          <a:bodyPr/>
          <a:lstStyle/>
          <a:p>
            <a:r>
              <a:rPr lang="zh-CN" altLang="en-US" sz="3200"/>
              <a:t>需求说明文档</a:t>
            </a:r>
          </a:p>
        </p:txBody>
      </p:sp>
      <p:grpSp>
        <p:nvGrpSpPr>
          <p:cNvPr id="21507" name="Group 3"/>
          <p:cNvGrpSpPr>
            <a:grpSpLocks/>
          </p:cNvGrpSpPr>
          <p:nvPr/>
        </p:nvGrpSpPr>
        <p:grpSpPr bwMode="auto">
          <a:xfrm>
            <a:off x="1676400" y="1539874"/>
            <a:ext cx="6154738" cy="4965700"/>
            <a:chOff x="-3" y="-3"/>
            <a:chExt cx="3877" cy="3128"/>
          </a:xfrm>
        </p:grpSpPr>
        <p:grpSp>
          <p:nvGrpSpPr>
            <p:cNvPr id="21508" name="Group 4"/>
            <p:cNvGrpSpPr>
              <a:grpSpLocks/>
            </p:cNvGrpSpPr>
            <p:nvPr/>
          </p:nvGrpSpPr>
          <p:grpSpPr bwMode="auto">
            <a:xfrm>
              <a:off x="0" y="0"/>
              <a:ext cx="3871" cy="3122"/>
              <a:chOff x="0" y="0"/>
              <a:chExt cx="3871" cy="3122"/>
            </a:xfrm>
          </p:grpSpPr>
          <p:grpSp>
            <p:nvGrpSpPr>
              <p:cNvPr id="21509" name="Group 5"/>
              <p:cNvGrpSpPr>
                <a:grpSpLocks/>
              </p:cNvGrpSpPr>
              <p:nvPr/>
            </p:nvGrpSpPr>
            <p:grpSpPr bwMode="auto">
              <a:xfrm>
                <a:off x="0" y="0"/>
                <a:ext cx="405" cy="824"/>
                <a:chOff x="0" y="0"/>
                <a:chExt cx="405" cy="824"/>
              </a:xfrm>
            </p:grpSpPr>
            <p:sp>
              <p:nvSpPr>
                <p:cNvPr id="21510" name="Rectangle 6"/>
                <p:cNvSpPr>
                  <a:spLocks noChangeArrowheads="1"/>
                </p:cNvSpPr>
                <p:nvPr/>
              </p:nvSpPr>
              <p:spPr bwMode="auto">
                <a:xfrm>
                  <a:off x="43" y="0"/>
                  <a:ext cx="319" cy="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0"/>
                    </a:spcBef>
                    <a:buClrTx/>
                    <a:buFontTx/>
                    <a:buNone/>
                  </a:pPr>
                  <a:r>
                    <a:rPr lang="zh-CN" altLang="en-US" sz="1400" b="1"/>
                    <a:t>级别编号</a:t>
                  </a:r>
                  <a:endParaRPr lang="zh-CN" altLang="en-US" sz="1400"/>
                </a:p>
                <a:p>
                  <a:pPr algn="ctr" eaLnBrk="0" hangingPunct="0">
                    <a:spcBef>
                      <a:spcPct val="0"/>
                    </a:spcBef>
                    <a:buClrTx/>
                    <a:buFontTx/>
                    <a:buNone/>
                  </a:pPr>
                  <a:endParaRPr lang="zh-CN" altLang="en-US" sz="1400">
                    <a:latin typeface="Arial" panose="020B0604020202020204" pitchFamily="34" charset="0"/>
                  </a:endParaRPr>
                </a:p>
              </p:txBody>
            </p:sp>
            <p:sp>
              <p:nvSpPr>
                <p:cNvPr id="21511" name="Rectangle 7"/>
                <p:cNvSpPr>
                  <a:spLocks noChangeArrowheads="1"/>
                </p:cNvSpPr>
                <p:nvPr/>
              </p:nvSpPr>
              <p:spPr bwMode="auto">
                <a:xfrm>
                  <a:off x="0" y="0"/>
                  <a:ext cx="405" cy="82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512" name="Group 8"/>
              <p:cNvGrpSpPr>
                <a:grpSpLocks/>
              </p:cNvGrpSpPr>
              <p:nvPr/>
            </p:nvGrpSpPr>
            <p:grpSpPr bwMode="auto">
              <a:xfrm>
                <a:off x="405" y="0"/>
                <a:ext cx="608" cy="824"/>
                <a:chOff x="405" y="0"/>
                <a:chExt cx="608" cy="824"/>
              </a:xfrm>
            </p:grpSpPr>
            <p:sp>
              <p:nvSpPr>
                <p:cNvPr id="21513" name="Rectangle 9"/>
                <p:cNvSpPr>
                  <a:spLocks noChangeArrowheads="1"/>
                </p:cNvSpPr>
                <p:nvPr/>
              </p:nvSpPr>
              <p:spPr bwMode="auto">
                <a:xfrm>
                  <a:off x="448" y="0"/>
                  <a:ext cx="522" cy="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0"/>
                    </a:spcBef>
                    <a:buClrTx/>
                    <a:buFontTx/>
                    <a:buNone/>
                  </a:pPr>
                  <a:r>
                    <a:rPr lang="zh-CN" altLang="en-US" sz="1400" b="1"/>
                    <a:t>模块名称</a:t>
                  </a:r>
                  <a:endParaRPr lang="zh-CN" altLang="en-US" sz="1400"/>
                </a:p>
                <a:p>
                  <a:pPr algn="ctr" eaLnBrk="0" hangingPunct="0">
                    <a:spcBef>
                      <a:spcPct val="0"/>
                    </a:spcBef>
                    <a:buClrTx/>
                    <a:buFontTx/>
                    <a:buNone/>
                  </a:pPr>
                  <a:endParaRPr lang="zh-CN" altLang="en-US" sz="1400">
                    <a:latin typeface="Arial" panose="020B0604020202020204" pitchFamily="34" charset="0"/>
                  </a:endParaRPr>
                </a:p>
              </p:txBody>
            </p:sp>
            <p:sp>
              <p:nvSpPr>
                <p:cNvPr id="21514" name="Rectangle 10"/>
                <p:cNvSpPr>
                  <a:spLocks noChangeArrowheads="1"/>
                </p:cNvSpPr>
                <p:nvPr/>
              </p:nvSpPr>
              <p:spPr bwMode="auto">
                <a:xfrm>
                  <a:off x="405" y="0"/>
                  <a:ext cx="608" cy="82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515" name="Group 11"/>
              <p:cNvGrpSpPr>
                <a:grpSpLocks/>
              </p:cNvGrpSpPr>
              <p:nvPr/>
            </p:nvGrpSpPr>
            <p:grpSpPr bwMode="auto">
              <a:xfrm>
                <a:off x="1013" y="0"/>
                <a:ext cx="926" cy="824"/>
                <a:chOff x="1013" y="0"/>
                <a:chExt cx="926" cy="824"/>
              </a:xfrm>
            </p:grpSpPr>
            <p:sp>
              <p:nvSpPr>
                <p:cNvPr id="21516" name="Rectangle 12"/>
                <p:cNvSpPr>
                  <a:spLocks noChangeArrowheads="1"/>
                </p:cNvSpPr>
                <p:nvPr/>
              </p:nvSpPr>
              <p:spPr bwMode="auto">
                <a:xfrm>
                  <a:off x="1056" y="0"/>
                  <a:ext cx="840" cy="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0"/>
                    </a:spcBef>
                    <a:buClrTx/>
                    <a:buFontTx/>
                    <a:buNone/>
                  </a:pPr>
                  <a:r>
                    <a:rPr lang="zh-CN" altLang="en-US" sz="1400" b="1"/>
                    <a:t>功能说明</a:t>
                  </a:r>
                  <a:endParaRPr lang="zh-CN" altLang="en-US" sz="1400"/>
                </a:p>
                <a:p>
                  <a:pPr algn="ctr" eaLnBrk="0" hangingPunct="0">
                    <a:spcBef>
                      <a:spcPct val="0"/>
                    </a:spcBef>
                    <a:buClrTx/>
                    <a:buFontTx/>
                    <a:buNone/>
                  </a:pPr>
                  <a:endParaRPr lang="zh-CN" altLang="en-US" sz="1400">
                    <a:latin typeface="Arial" panose="020B0604020202020204" pitchFamily="34" charset="0"/>
                  </a:endParaRPr>
                </a:p>
              </p:txBody>
            </p:sp>
            <p:sp>
              <p:nvSpPr>
                <p:cNvPr id="21517" name="Rectangle 13"/>
                <p:cNvSpPr>
                  <a:spLocks noChangeArrowheads="1"/>
                </p:cNvSpPr>
                <p:nvPr/>
              </p:nvSpPr>
              <p:spPr bwMode="auto">
                <a:xfrm>
                  <a:off x="1013" y="0"/>
                  <a:ext cx="926" cy="82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518" name="Group 14"/>
              <p:cNvGrpSpPr>
                <a:grpSpLocks/>
              </p:cNvGrpSpPr>
              <p:nvPr/>
            </p:nvGrpSpPr>
            <p:grpSpPr bwMode="auto">
              <a:xfrm>
                <a:off x="1939" y="0"/>
                <a:ext cx="536" cy="824"/>
                <a:chOff x="1939" y="0"/>
                <a:chExt cx="536" cy="824"/>
              </a:xfrm>
            </p:grpSpPr>
            <p:sp>
              <p:nvSpPr>
                <p:cNvPr id="21519" name="Rectangle 15"/>
                <p:cNvSpPr>
                  <a:spLocks noChangeArrowheads="1"/>
                </p:cNvSpPr>
                <p:nvPr/>
              </p:nvSpPr>
              <p:spPr bwMode="auto">
                <a:xfrm>
                  <a:off x="1982" y="0"/>
                  <a:ext cx="450" cy="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0"/>
                    </a:spcBef>
                    <a:buClrTx/>
                    <a:buFontTx/>
                    <a:buNone/>
                  </a:pPr>
                  <a:r>
                    <a:rPr lang="zh-CN" altLang="en-US" sz="1400" b="1"/>
                    <a:t>子模块</a:t>
                  </a:r>
                  <a:endParaRPr lang="zh-CN" altLang="en-US" sz="1400"/>
                </a:p>
                <a:p>
                  <a:pPr algn="ctr" eaLnBrk="0" hangingPunct="0">
                    <a:spcBef>
                      <a:spcPct val="0"/>
                    </a:spcBef>
                    <a:buClrTx/>
                    <a:buFontTx/>
                    <a:buNone/>
                  </a:pPr>
                  <a:endParaRPr lang="zh-CN" altLang="en-US" sz="1400">
                    <a:latin typeface="Arial" panose="020B0604020202020204" pitchFamily="34" charset="0"/>
                  </a:endParaRPr>
                </a:p>
              </p:txBody>
            </p:sp>
            <p:sp>
              <p:nvSpPr>
                <p:cNvPr id="21520" name="Rectangle 16"/>
                <p:cNvSpPr>
                  <a:spLocks noChangeArrowheads="1"/>
                </p:cNvSpPr>
                <p:nvPr/>
              </p:nvSpPr>
              <p:spPr bwMode="auto">
                <a:xfrm>
                  <a:off x="1939" y="0"/>
                  <a:ext cx="536" cy="82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521" name="Group 17"/>
              <p:cNvGrpSpPr>
                <a:grpSpLocks/>
              </p:cNvGrpSpPr>
              <p:nvPr/>
            </p:nvGrpSpPr>
            <p:grpSpPr bwMode="auto">
              <a:xfrm>
                <a:off x="2475" y="0"/>
                <a:ext cx="734" cy="824"/>
                <a:chOff x="2475" y="0"/>
                <a:chExt cx="734" cy="824"/>
              </a:xfrm>
            </p:grpSpPr>
            <p:sp>
              <p:nvSpPr>
                <p:cNvPr id="21522" name="Rectangle 18"/>
                <p:cNvSpPr>
                  <a:spLocks noChangeArrowheads="1"/>
                </p:cNvSpPr>
                <p:nvPr/>
              </p:nvSpPr>
              <p:spPr bwMode="auto">
                <a:xfrm>
                  <a:off x="2518" y="0"/>
                  <a:ext cx="648" cy="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0"/>
                    </a:spcBef>
                    <a:buClrTx/>
                    <a:buFontTx/>
                    <a:buNone/>
                  </a:pPr>
                  <a:r>
                    <a:rPr lang="zh-CN" altLang="en-US" sz="1400" b="1"/>
                    <a:t>操作步骤</a:t>
                  </a:r>
                  <a:endParaRPr lang="zh-CN" altLang="en-US" sz="1400"/>
                </a:p>
                <a:p>
                  <a:pPr algn="ctr" eaLnBrk="0" hangingPunct="0">
                    <a:spcBef>
                      <a:spcPct val="0"/>
                    </a:spcBef>
                    <a:buClrTx/>
                    <a:buFontTx/>
                    <a:buNone/>
                  </a:pPr>
                  <a:endParaRPr lang="zh-CN" altLang="en-US" sz="1400">
                    <a:latin typeface="Arial" panose="020B0604020202020204" pitchFamily="34" charset="0"/>
                  </a:endParaRPr>
                </a:p>
              </p:txBody>
            </p:sp>
            <p:sp>
              <p:nvSpPr>
                <p:cNvPr id="21523" name="Rectangle 19"/>
                <p:cNvSpPr>
                  <a:spLocks noChangeArrowheads="1"/>
                </p:cNvSpPr>
                <p:nvPr/>
              </p:nvSpPr>
              <p:spPr bwMode="auto">
                <a:xfrm>
                  <a:off x="2475" y="0"/>
                  <a:ext cx="734" cy="82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524" name="Group 20"/>
              <p:cNvGrpSpPr>
                <a:grpSpLocks/>
              </p:cNvGrpSpPr>
              <p:nvPr/>
            </p:nvGrpSpPr>
            <p:grpSpPr bwMode="auto">
              <a:xfrm>
                <a:off x="3209" y="0"/>
                <a:ext cx="662" cy="824"/>
                <a:chOff x="3209" y="0"/>
                <a:chExt cx="662" cy="824"/>
              </a:xfrm>
            </p:grpSpPr>
            <p:sp>
              <p:nvSpPr>
                <p:cNvPr id="21525" name="Rectangle 21"/>
                <p:cNvSpPr>
                  <a:spLocks noChangeArrowheads="1"/>
                </p:cNvSpPr>
                <p:nvPr/>
              </p:nvSpPr>
              <p:spPr bwMode="auto">
                <a:xfrm>
                  <a:off x="3252" y="0"/>
                  <a:ext cx="576" cy="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0"/>
                    </a:spcBef>
                    <a:buClrTx/>
                    <a:buFontTx/>
                    <a:buNone/>
                  </a:pPr>
                  <a:r>
                    <a:rPr lang="zh-CN" altLang="en-US" sz="1400" b="1"/>
                    <a:t>操纵数据</a:t>
                  </a:r>
                  <a:endParaRPr lang="zh-CN" altLang="en-US" sz="1400"/>
                </a:p>
                <a:p>
                  <a:pPr algn="ctr" eaLnBrk="0" hangingPunct="0">
                    <a:spcBef>
                      <a:spcPct val="0"/>
                    </a:spcBef>
                    <a:buClrTx/>
                    <a:buFontTx/>
                    <a:buNone/>
                  </a:pPr>
                  <a:endParaRPr lang="zh-CN" altLang="en-US" sz="1400">
                    <a:latin typeface="Arial" panose="020B0604020202020204" pitchFamily="34" charset="0"/>
                  </a:endParaRPr>
                </a:p>
              </p:txBody>
            </p:sp>
            <p:sp>
              <p:nvSpPr>
                <p:cNvPr id="21526" name="Rectangle 22"/>
                <p:cNvSpPr>
                  <a:spLocks noChangeArrowheads="1"/>
                </p:cNvSpPr>
                <p:nvPr/>
              </p:nvSpPr>
              <p:spPr bwMode="auto">
                <a:xfrm>
                  <a:off x="3209" y="0"/>
                  <a:ext cx="662" cy="82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527" name="Group 23"/>
              <p:cNvGrpSpPr>
                <a:grpSpLocks/>
              </p:cNvGrpSpPr>
              <p:nvPr/>
            </p:nvGrpSpPr>
            <p:grpSpPr bwMode="auto">
              <a:xfrm>
                <a:off x="0" y="824"/>
                <a:ext cx="405" cy="2298"/>
                <a:chOff x="0" y="824"/>
                <a:chExt cx="405" cy="2298"/>
              </a:xfrm>
            </p:grpSpPr>
            <p:sp>
              <p:nvSpPr>
                <p:cNvPr id="21528" name="Rectangle 24"/>
                <p:cNvSpPr>
                  <a:spLocks noChangeArrowheads="1"/>
                </p:cNvSpPr>
                <p:nvPr/>
              </p:nvSpPr>
              <p:spPr bwMode="auto">
                <a:xfrm>
                  <a:off x="43" y="824"/>
                  <a:ext cx="319" cy="2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ClrTx/>
                    <a:buFontTx/>
                    <a:buNone/>
                  </a:pPr>
                  <a:r>
                    <a:rPr lang="zh-CN" altLang="en-US" sz="1400">
                      <a:latin typeface="Arial" panose="020B0604020202020204" pitchFamily="34" charset="0"/>
                    </a:rPr>
                    <a:t>01##</a:t>
                  </a:r>
                </a:p>
                <a:p>
                  <a:pPr algn="just" eaLnBrk="0" hangingPunct="0">
                    <a:spcBef>
                      <a:spcPct val="0"/>
                    </a:spcBef>
                    <a:buClrTx/>
                    <a:buFontTx/>
                    <a:buNone/>
                  </a:pPr>
                  <a:endParaRPr lang="zh-CN" altLang="en-US" sz="1400">
                    <a:latin typeface="Arial" panose="020B0604020202020204" pitchFamily="34" charset="0"/>
                  </a:endParaRPr>
                </a:p>
              </p:txBody>
            </p:sp>
            <p:sp>
              <p:nvSpPr>
                <p:cNvPr id="21529" name="Rectangle 25"/>
                <p:cNvSpPr>
                  <a:spLocks noChangeArrowheads="1"/>
                </p:cNvSpPr>
                <p:nvPr/>
              </p:nvSpPr>
              <p:spPr bwMode="auto">
                <a:xfrm>
                  <a:off x="0" y="824"/>
                  <a:ext cx="405" cy="229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530" name="Group 26"/>
              <p:cNvGrpSpPr>
                <a:grpSpLocks/>
              </p:cNvGrpSpPr>
              <p:nvPr/>
            </p:nvGrpSpPr>
            <p:grpSpPr bwMode="auto">
              <a:xfrm>
                <a:off x="405" y="824"/>
                <a:ext cx="608" cy="2298"/>
                <a:chOff x="405" y="824"/>
                <a:chExt cx="608" cy="2298"/>
              </a:xfrm>
            </p:grpSpPr>
            <p:sp>
              <p:nvSpPr>
                <p:cNvPr id="21531" name="Rectangle 27"/>
                <p:cNvSpPr>
                  <a:spLocks noChangeArrowheads="1"/>
                </p:cNvSpPr>
                <p:nvPr/>
              </p:nvSpPr>
              <p:spPr bwMode="auto">
                <a:xfrm>
                  <a:off x="448" y="824"/>
                  <a:ext cx="522" cy="2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buClrTx/>
                    <a:buFontTx/>
                    <a:buNone/>
                  </a:pPr>
                  <a:r>
                    <a:rPr lang="zh-CN" altLang="en-US" sz="1400"/>
                    <a:t>用户登录子模块</a:t>
                  </a:r>
                </a:p>
                <a:p>
                  <a:pPr algn="ctr" eaLnBrk="0" hangingPunct="0">
                    <a:spcBef>
                      <a:spcPct val="0"/>
                    </a:spcBef>
                    <a:buClrTx/>
                    <a:buFontTx/>
                    <a:buNone/>
                  </a:pPr>
                  <a:endParaRPr lang="zh-CN" altLang="en-US" sz="1400">
                    <a:latin typeface="Arial" panose="020B0604020202020204" pitchFamily="34" charset="0"/>
                  </a:endParaRPr>
                </a:p>
              </p:txBody>
            </p:sp>
            <p:sp>
              <p:nvSpPr>
                <p:cNvPr id="21532" name="Rectangle 28"/>
                <p:cNvSpPr>
                  <a:spLocks noChangeArrowheads="1"/>
                </p:cNvSpPr>
                <p:nvPr/>
              </p:nvSpPr>
              <p:spPr bwMode="auto">
                <a:xfrm>
                  <a:off x="405" y="824"/>
                  <a:ext cx="608" cy="229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533" name="Group 29"/>
              <p:cNvGrpSpPr>
                <a:grpSpLocks/>
              </p:cNvGrpSpPr>
              <p:nvPr/>
            </p:nvGrpSpPr>
            <p:grpSpPr bwMode="auto">
              <a:xfrm>
                <a:off x="1013" y="824"/>
                <a:ext cx="926" cy="2298"/>
                <a:chOff x="1013" y="824"/>
                <a:chExt cx="926" cy="2298"/>
              </a:xfrm>
            </p:grpSpPr>
            <p:sp>
              <p:nvSpPr>
                <p:cNvPr id="21534" name="Rectangle 30"/>
                <p:cNvSpPr>
                  <a:spLocks noChangeArrowheads="1"/>
                </p:cNvSpPr>
                <p:nvPr/>
              </p:nvSpPr>
              <p:spPr bwMode="auto">
                <a:xfrm>
                  <a:off x="1056" y="824"/>
                  <a:ext cx="840" cy="2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ClrTx/>
                    <a:buFontTx/>
                    <a:buNone/>
                  </a:pPr>
                  <a:r>
                    <a:rPr lang="zh-CN" altLang="en-US" sz="1400">
                      <a:latin typeface="Arial" panose="020B0604020202020204" pitchFamily="34" charset="0"/>
                    </a:rPr>
                    <a:t>1.</a:t>
                  </a:r>
                  <a:r>
                    <a:rPr lang="zh-CN" altLang="en-US" sz="1400"/>
                    <a:t>通过用户名和用户口令来控制该系统的合法用户，以及这些用户相应的权限</a:t>
                  </a:r>
                </a:p>
                <a:p>
                  <a:pPr algn="just" eaLnBrk="0" hangingPunct="0">
                    <a:spcBef>
                      <a:spcPct val="0"/>
                    </a:spcBef>
                    <a:buClrTx/>
                    <a:buFontTx/>
                    <a:buNone/>
                  </a:pPr>
                  <a:r>
                    <a:rPr lang="zh-CN" altLang="en-US" sz="1400">
                      <a:latin typeface="Arial" panose="020B0604020202020204" pitchFamily="34" charset="0"/>
                    </a:rPr>
                    <a:t>2.</a:t>
                  </a:r>
                  <a:r>
                    <a:rPr lang="zh-CN" altLang="en-US" sz="1400"/>
                    <a:t>用户分成高级用户和普通用户两类，其中高级用户为教务管理科工作人员，普通用户包括管理科工作人员和各院系教务员</a:t>
                  </a:r>
                </a:p>
                <a:p>
                  <a:pPr algn="just" eaLnBrk="0" hangingPunct="0">
                    <a:spcBef>
                      <a:spcPct val="0"/>
                    </a:spcBef>
                    <a:buClrTx/>
                    <a:buFontTx/>
                    <a:buNone/>
                  </a:pPr>
                  <a:endParaRPr lang="zh-CN" altLang="en-US" sz="1400">
                    <a:latin typeface="Arial" panose="020B0604020202020204" pitchFamily="34" charset="0"/>
                  </a:endParaRPr>
                </a:p>
              </p:txBody>
            </p:sp>
            <p:sp>
              <p:nvSpPr>
                <p:cNvPr id="21535" name="Rectangle 31"/>
                <p:cNvSpPr>
                  <a:spLocks noChangeArrowheads="1"/>
                </p:cNvSpPr>
                <p:nvPr/>
              </p:nvSpPr>
              <p:spPr bwMode="auto">
                <a:xfrm>
                  <a:off x="1013" y="824"/>
                  <a:ext cx="926" cy="229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536" name="Group 32"/>
              <p:cNvGrpSpPr>
                <a:grpSpLocks/>
              </p:cNvGrpSpPr>
              <p:nvPr/>
            </p:nvGrpSpPr>
            <p:grpSpPr bwMode="auto">
              <a:xfrm>
                <a:off x="1939" y="824"/>
                <a:ext cx="536" cy="2298"/>
                <a:chOff x="1939" y="824"/>
                <a:chExt cx="536" cy="2298"/>
              </a:xfrm>
            </p:grpSpPr>
            <p:sp>
              <p:nvSpPr>
                <p:cNvPr id="21537" name="Rectangle 33"/>
                <p:cNvSpPr>
                  <a:spLocks noChangeArrowheads="1"/>
                </p:cNvSpPr>
                <p:nvPr/>
              </p:nvSpPr>
              <p:spPr bwMode="auto">
                <a:xfrm>
                  <a:off x="1982" y="824"/>
                  <a:ext cx="450" cy="2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spcBef>
                      <a:spcPct val="0"/>
                    </a:spcBef>
                    <a:buClrTx/>
                    <a:buFontTx/>
                    <a:buNone/>
                  </a:pPr>
                  <a:r>
                    <a:rPr lang="zh-CN" altLang="en-US" sz="1400"/>
                    <a:t> </a:t>
                  </a:r>
                  <a:endParaRPr lang="zh-CN" altLang="en-US" sz="1400">
                    <a:latin typeface="Arial" panose="020B0604020202020204" pitchFamily="34" charset="0"/>
                  </a:endParaRPr>
                </a:p>
                <a:p>
                  <a:pPr algn="just" eaLnBrk="0" hangingPunct="0">
                    <a:spcBef>
                      <a:spcPct val="0"/>
                    </a:spcBef>
                    <a:buClrTx/>
                    <a:buFontTx/>
                    <a:buNone/>
                  </a:pPr>
                  <a:endParaRPr lang="zh-CN" altLang="en-US" sz="1400">
                    <a:latin typeface="Arial" panose="020B0604020202020204" pitchFamily="34" charset="0"/>
                  </a:endParaRPr>
                </a:p>
              </p:txBody>
            </p:sp>
            <p:sp>
              <p:nvSpPr>
                <p:cNvPr id="21538" name="Rectangle 34"/>
                <p:cNvSpPr>
                  <a:spLocks noChangeArrowheads="1"/>
                </p:cNvSpPr>
                <p:nvPr/>
              </p:nvSpPr>
              <p:spPr bwMode="auto">
                <a:xfrm>
                  <a:off x="1939" y="824"/>
                  <a:ext cx="536" cy="229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539" name="Group 35"/>
              <p:cNvGrpSpPr>
                <a:grpSpLocks/>
              </p:cNvGrpSpPr>
              <p:nvPr/>
            </p:nvGrpSpPr>
            <p:grpSpPr bwMode="auto">
              <a:xfrm>
                <a:off x="2475" y="824"/>
                <a:ext cx="734" cy="2298"/>
                <a:chOff x="2475" y="824"/>
                <a:chExt cx="734" cy="2298"/>
              </a:xfrm>
            </p:grpSpPr>
            <p:sp>
              <p:nvSpPr>
                <p:cNvPr id="21540" name="Rectangle 36"/>
                <p:cNvSpPr>
                  <a:spLocks noChangeArrowheads="1"/>
                </p:cNvSpPr>
                <p:nvPr/>
              </p:nvSpPr>
              <p:spPr bwMode="auto">
                <a:xfrm>
                  <a:off x="2518" y="824"/>
                  <a:ext cx="648" cy="2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249238">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buClrTx/>
                    <a:buFontTx/>
                    <a:buNone/>
                  </a:pPr>
                  <a:r>
                    <a:rPr lang="zh-CN" altLang="en-US" sz="1400" dirty="0">
                      <a:latin typeface="Arial" panose="020B0604020202020204" pitchFamily="34" charset="0"/>
                      <a:ea typeface="等线" panose="02010600030101010101" pitchFamily="2" charset="-122"/>
                    </a:rPr>
                    <a:t>1.</a:t>
                  </a:r>
                  <a:r>
                    <a:rPr lang="zh-CN" altLang="en-US" sz="1400" dirty="0">
                      <a:ea typeface="等线" panose="02010600030101010101" pitchFamily="2" charset="-122"/>
                    </a:rPr>
                    <a:t>选择用户名；</a:t>
                  </a:r>
                </a:p>
                <a:p>
                  <a:pPr algn="just" eaLnBrk="0" hangingPunct="0">
                    <a:buClrTx/>
                    <a:buFontTx/>
                    <a:buNone/>
                  </a:pPr>
                  <a:r>
                    <a:rPr lang="zh-CN" altLang="en-US" sz="1400" dirty="0">
                      <a:latin typeface="Arial" panose="020B0604020202020204" pitchFamily="34" charset="0"/>
                      <a:ea typeface="等线" panose="02010600030101010101" pitchFamily="2" charset="-122"/>
                    </a:rPr>
                    <a:t>2.</a:t>
                  </a:r>
                  <a:r>
                    <a:rPr lang="zh-CN" altLang="en-US" sz="1400" dirty="0">
                      <a:ea typeface="等线" panose="02010600030101010101" pitchFamily="2" charset="-122"/>
                    </a:rPr>
                    <a:t>输入相应口令；</a:t>
                  </a:r>
                </a:p>
                <a:p>
                  <a:pPr algn="just" eaLnBrk="0" hangingPunct="0">
                    <a:buClrTx/>
                    <a:buFontTx/>
                    <a:buNone/>
                  </a:pPr>
                  <a:r>
                    <a:rPr lang="zh-CN" altLang="en-US" sz="1400" dirty="0">
                      <a:latin typeface="Arial" panose="020B0604020202020204" pitchFamily="34" charset="0"/>
                      <a:ea typeface="等线" panose="02010600030101010101" pitchFamily="2" charset="-122"/>
                    </a:rPr>
                    <a:t>3.</a:t>
                  </a:r>
                  <a:r>
                    <a:rPr lang="zh-CN" altLang="en-US" sz="1400" dirty="0">
                      <a:ea typeface="等线" panose="02010600030101010101" pitchFamily="2" charset="-122"/>
                    </a:rPr>
                    <a:t>系统判断该用户的合法性以及相应权限，并进入相应操作界面</a:t>
                  </a:r>
                </a:p>
                <a:p>
                  <a:pPr algn="just" eaLnBrk="0" hangingPunct="0">
                    <a:buClrTx/>
                    <a:buFontTx/>
                    <a:buNone/>
                  </a:pPr>
                  <a:endParaRPr lang="zh-CN" altLang="en-US" sz="1400" dirty="0">
                    <a:latin typeface="Arial" panose="020B0604020202020204" pitchFamily="34" charset="0"/>
                    <a:ea typeface="等线" panose="02010600030101010101" pitchFamily="2" charset="-122"/>
                  </a:endParaRPr>
                </a:p>
              </p:txBody>
            </p:sp>
            <p:sp>
              <p:nvSpPr>
                <p:cNvPr id="21541" name="Rectangle 37"/>
                <p:cNvSpPr>
                  <a:spLocks noChangeArrowheads="1"/>
                </p:cNvSpPr>
                <p:nvPr/>
              </p:nvSpPr>
              <p:spPr bwMode="auto">
                <a:xfrm>
                  <a:off x="2475" y="824"/>
                  <a:ext cx="734" cy="229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542" name="Group 38"/>
              <p:cNvGrpSpPr>
                <a:grpSpLocks/>
              </p:cNvGrpSpPr>
              <p:nvPr/>
            </p:nvGrpSpPr>
            <p:grpSpPr bwMode="auto">
              <a:xfrm>
                <a:off x="3209" y="824"/>
                <a:ext cx="662" cy="2298"/>
                <a:chOff x="3209" y="824"/>
                <a:chExt cx="662" cy="2298"/>
              </a:xfrm>
            </p:grpSpPr>
            <p:sp>
              <p:nvSpPr>
                <p:cNvPr id="21543" name="Rectangle 39"/>
                <p:cNvSpPr>
                  <a:spLocks noChangeArrowheads="1"/>
                </p:cNvSpPr>
                <p:nvPr/>
              </p:nvSpPr>
              <p:spPr bwMode="auto">
                <a:xfrm>
                  <a:off x="3252" y="824"/>
                  <a:ext cx="576" cy="2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ClrTx/>
                    <a:buFontTx/>
                    <a:buNone/>
                  </a:pPr>
                  <a:r>
                    <a:rPr lang="zh-CN" altLang="en-US" sz="1400"/>
                    <a:t>系统用户功能权限表（**）</a:t>
                  </a:r>
                </a:p>
                <a:p>
                  <a:pPr algn="just" eaLnBrk="0" hangingPunct="0">
                    <a:spcBef>
                      <a:spcPct val="0"/>
                    </a:spcBef>
                    <a:buClrTx/>
                    <a:buFontTx/>
                    <a:buNone/>
                  </a:pPr>
                  <a:endParaRPr lang="zh-CN" altLang="en-US" sz="1400">
                    <a:latin typeface="Arial" panose="020B0604020202020204" pitchFamily="34" charset="0"/>
                  </a:endParaRPr>
                </a:p>
              </p:txBody>
            </p:sp>
            <p:sp>
              <p:nvSpPr>
                <p:cNvPr id="21544" name="Rectangle 40"/>
                <p:cNvSpPr>
                  <a:spLocks noChangeArrowheads="1"/>
                </p:cNvSpPr>
                <p:nvPr/>
              </p:nvSpPr>
              <p:spPr bwMode="auto">
                <a:xfrm>
                  <a:off x="3209" y="824"/>
                  <a:ext cx="662" cy="229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1545" name="Rectangle 41"/>
            <p:cNvSpPr>
              <a:spLocks noChangeArrowheads="1"/>
            </p:cNvSpPr>
            <p:nvPr/>
          </p:nvSpPr>
          <p:spPr bwMode="auto">
            <a:xfrm>
              <a:off x="-3" y="-3"/>
              <a:ext cx="3877" cy="312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546" name="Rectangle 42"/>
          <p:cNvSpPr>
            <a:spLocks noChangeArrowheads="1"/>
          </p:cNvSpPr>
          <p:nvPr/>
        </p:nvSpPr>
        <p:spPr bwMode="auto">
          <a:xfrm>
            <a:off x="231775" y="5470524"/>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buClrTx/>
              <a:buFontTx/>
              <a:buNone/>
            </a:pPr>
            <a:r>
              <a:rPr lang="zh-CN" altLang="en-US" sz="1000"/>
              <a:t> </a:t>
            </a:r>
            <a:endParaRPr lang="zh-CN" altLang="en-US" sz="1000">
              <a:latin typeface="Arial" panose="020B0604020202020204" pitchFamily="34" charset="0"/>
            </a:endParaRPr>
          </a:p>
          <a:p>
            <a:pPr eaLnBrk="0" hangingPunct="0">
              <a:spcBef>
                <a:spcPct val="0"/>
              </a:spcBef>
              <a:buClrTx/>
              <a:buFontTx/>
              <a:buNone/>
            </a:pPr>
            <a:endParaRPr lang="zh-CN" altLang="en-US" sz="2400">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8200" y="685800"/>
            <a:ext cx="7772400" cy="868363"/>
          </a:xfrm>
        </p:spPr>
        <p:txBody>
          <a:bodyPr/>
          <a:lstStyle/>
          <a:p>
            <a:r>
              <a:rPr lang="en-US" altLang="zh-CN" sz="3200" dirty="0"/>
              <a:t>7.2  </a:t>
            </a:r>
            <a:r>
              <a:rPr lang="zh-CN" altLang="en-US" sz="3200" dirty="0"/>
              <a:t>需求分析（续）</a:t>
            </a:r>
          </a:p>
        </p:txBody>
      </p:sp>
      <p:sp>
        <p:nvSpPr>
          <p:cNvPr id="22531" name="Rectangle 3"/>
          <p:cNvSpPr>
            <a:spLocks noGrp="1" noChangeArrowheads="1"/>
          </p:cNvSpPr>
          <p:nvPr>
            <p:ph idx="1"/>
          </p:nvPr>
        </p:nvSpPr>
        <p:spPr/>
        <p:txBody>
          <a:bodyPr/>
          <a:lstStyle/>
          <a:p>
            <a:r>
              <a:rPr lang="en-US" altLang="zh-CN" sz="2800" dirty="0"/>
              <a:t>7.2.2 </a:t>
            </a:r>
            <a:r>
              <a:rPr lang="zh-CN" altLang="en-US" sz="2800" dirty="0"/>
              <a:t>需求分析的方法</a:t>
            </a:r>
          </a:p>
          <a:p>
            <a:pPr lvl="1"/>
            <a:r>
              <a:rPr lang="zh-CN" altLang="en-US" sz="2400" dirty="0"/>
              <a:t>1. 方法分类</a:t>
            </a:r>
          </a:p>
          <a:p>
            <a:pPr lvl="1" algn="just"/>
            <a:endParaRPr lang="zh-CN" altLang="en-US" sz="2400" dirty="0"/>
          </a:p>
          <a:p>
            <a:pPr lvl="2" algn="just"/>
            <a:r>
              <a:rPr lang="zh-CN" altLang="en-US" sz="2400" dirty="0"/>
              <a:t>面向数据的方法 </a:t>
            </a:r>
          </a:p>
          <a:p>
            <a:pPr lvl="3" algn="just"/>
            <a:r>
              <a:rPr lang="zh-CN" altLang="en-US" sz="2400" dirty="0"/>
              <a:t> 着眼于数据对现实世界的描述作用。</a:t>
            </a:r>
          </a:p>
          <a:p>
            <a:pPr lvl="3" algn="just">
              <a:buFontTx/>
              <a:buNone/>
            </a:pPr>
            <a:endParaRPr lang="zh-CN" altLang="en-US" sz="2400" dirty="0"/>
          </a:p>
          <a:p>
            <a:pPr lvl="2" algn="just"/>
            <a:r>
              <a:rPr lang="zh-CN" altLang="en-US" sz="2400" dirty="0"/>
              <a:t>面向过程的方法</a:t>
            </a:r>
          </a:p>
          <a:p>
            <a:pPr lvl="3" algn="just"/>
            <a:r>
              <a:rPr lang="zh-CN" altLang="en-US" sz="2400" dirty="0"/>
              <a:t>着眼于数据在各项功能活动中被加工变换的流程。</a:t>
            </a:r>
          </a:p>
          <a:p>
            <a:pPr lvl="2" algn="just"/>
            <a:endParaRPr lang="zh-CN" alt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33400"/>
            <a:ext cx="5924550" cy="579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62000" y="533400"/>
            <a:ext cx="7772400" cy="868363"/>
          </a:xfrm>
        </p:spPr>
        <p:txBody>
          <a:bodyPr/>
          <a:lstStyle/>
          <a:p>
            <a:r>
              <a:rPr lang="en-US" altLang="zh-CN" sz="3200"/>
              <a:t>7.2.2 </a:t>
            </a:r>
            <a:r>
              <a:rPr lang="zh-CN" altLang="en-US" sz="3200"/>
              <a:t>需求分析的方法(续)</a:t>
            </a:r>
          </a:p>
        </p:txBody>
      </p:sp>
      <p:sp>
        <p:nvSpPr>
          <p:cNvPr id="24579" name="Rectangle 3"/>
          <p:cNvSpPr>
            <a:spLocks noGrp="1" noChangeArrowheads="1"/>
          </p:cNvSpPr>
          <p:nvPr>
            <p:ph idx="1"/>
          </p:nvPr>
        </p:nvSpPr>
        <p:spPr>
          <a:xfrm>
            <a:off x="762000" y="1768474"/>
            <a:ext cx="7086600" cy="1600200"/>
          </a:xfrm>
        </p:spPr>
        <p:txBody>
          <a:bodyPr/>
          <a:lstStyle/>
          <a:p>
            <a:pPr>
              <a:lnSpc>
                <a:spcPct val="90000"/>
              </a:lnSpc>
            </a:pPr>
            <a:r>
              <a:rPr lang="zh-CN" altLang="en-US" sz="2400"/>
              <a:t>2. 结构化分析方法简介</a:t>
            </a:r>
          </a:p>
          <a:p>
            <a:pPr lvl="1">
              <a:lnSpc>
                <a:spcPct val="90000"/>
              </a:lnSpc>
            </a:pPr>
            <a:r>
              <a:rPr lang="zh-CN" altLang="en-US" sz="2400"/>
              <a:t>工具：数据流程图、数据字典</a:t>
            </a:r>
          </a:p>
          <a:p>
            <a:pPr lvl="1">
              <a:lnSpc>
                <a:spcPct val="90000"/>
              </a:lnSpc>
            </a:pPr>
            <a:r>
              <a:rPr lang="zh-CN" altLang="en-US" sz="2400"/>
              <a:t>数据流图：表达了数据和处理的关系</a:t>
            </a:r>
          </a:p>
          <a:p>
            <a:pPr lvl="1">
              <a:lnSpc>
                <a:spcPct val="90000"/>
              </a:lnSpc>
            </a:pPr>
            <a:r>
              <a:rPr lang="zh-CN" altLang="en-US" sz="2400"/>
              <a:t>数据字典：系统中各类数据的集合</a:t>
            </a:r>
          </a:p>
          <a:p>
            <a:pPr lvl="1">
              <a:lnSpc>
                <a:spcPct val="90000"/>
              </a:lnSpc>
            </a:pPr>
            <a:endParaRPr lang="zh-CN" altLang="en-US" sz="2400"/>
          </a:p>
        </p:txBody>
      </p:sp>
      <p:grpSp>
        <p:nvGrpSpPr>
          <p:cNvPr id="24580" name="Group 4"/>
          <p:cNvGrpSpPr>
            <a:grpSpLocks/>
          </p:cNvGrpSpPr>
          <p:nvPr/>
        </p:nvGrpSpPr>
        <p:grpSpPr bwMode="auto">
          <a:xfrm>
            <a:off x="762000" y="3887789"/>
            <a:ext cx="7162800" cy="2492375"/>
            <a:chOff x="384" y="2016"/>
            <a:chExt cx="4512" cy="1570"/>
          </a:xfrm>
        </p:grpSpPr>
        <p:sp>
          <p:nvSpPr>
            <p:cNvPr id="24581" name="Line 5"/>
            <p:cNvSpPr>
              <a:spLocks noChangeShapeType="1"/>
            </p:cNvSpPr>
            <p:nvPr/>
          </p:nvSpPr>
          <p:spPr bwMode="auto">
            <a:xfrm>
              <a:off x="1968" y="3408"/>
              <a:ext cx="528"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4582" name="Group 6"/>
            <p:cNvGrpSpPr>
              <a:grpSpLocks/>
            </p:cNvGrpSpPr>
            <p:nvPr/>
          </p:nvGrpSpPr>
          <p:grpSpPr bwMode="auto">
            <a:xfrm>
              <a:off x="384" y="2016"/>
              <a:ext cx="4512" cy="1570"/>
              <a:chOff x="384" y="2016"/>
              <a:chExt cx="4512" cy="1570"/>
            </a:xfrm>
          </p:grpSpPr>
          <p:sp>
            <p:nvSpPr>
              <p:cNvPr id="24583" name="Text Box 7"/>
              <p:cNvSpPr txBox="1">
                <a:spLocks noChangeArrowheads="1"/>
              </p:cNvSpPr>
              <p:nvPr/>
            </p:nvSpPr>
            <p:spPr bwMode="auto">
              <a:xfrm>
                <a:off x="384" y="2016"/>
                <a:ext cx="4512" cy="1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buClr>
                    <a:schemeClr val="tx2"/>
                  </a:buClr>
                  <a:buSzPct val="70000"/>
                  <a:buFont typeface="Wingdings" panose="05000000000000000000" pitchFamily="2" charset="2"/>
                  <a:buChar char="l"/>
                </a:pPr>
                <a:r>
                  <a:rPr lang="zh-CN" altLang="en-US" sz="2400" dirty="0">
                    <a:latin typeface="Arial" panose="020B0604020202020204" pitchFamily="34" charset="0"/>
                  </a:rPr>
                  <a:t> 数据流程图</a:t>
                </a:r>
              </a:p>
              <a:p>
                <a:pPr lvl="2">
                  <a:buClr>
                    <a:schemeClr val="hlink"/>
                  </a:buClr>
                  <a:buSzPct val="65000"/>
                  <a:buFont typeface="Wingdings" panose="05000000000000000000" pitchFamily="2" charset="2"/>
                  <a:buChar char="l"/>
                </a:pPr>
                <a:r>
                  <a:rPr lang="zh-CN" altLang="en-US" sz="2400" dirty="0">
                    <a:latin typeface="Arial" panose="020B0604020202020204" pitchFamily="34" charset="0"/>
                  </a:rPr>
                  <a:t>处理过程 </a:t>
                </a:r>
              </a:p>
              <a:p>
                <a:pPr lvl="2">
                  <a:buClr>
                    <a:schemeClr val="hlink"/>
                  </a:buClr>
                  <a:buSzPct val="65000"/>
                  <a:buFont typeface="Wingdings" panose="05000000000000000000" pitchFamily="2" charset="2"/>
                  <a:buChar char="l"/>
                </a:pPr>
                <a:r>
                  <a:rPr lang="zh-CN" altLang="en-US" sz="2400" dirty="0">
                    <a:latin typeface="Arial" panose="020B0604020202020204" pitchFamily="34" charset="0"/>
                  </a:rPr>
                  <a:t>数据流</a:t>
                </a:r>
              </a:p>
              <a:p>
                <a:pPr lvl="2">
                  <a:buClr>
                    <a:schemeClr val="hlink"/>
                  </a:buClr>
                  <a:buSzPct val="65000"/>
                  <a:buFont typeface="Wingdings" panose="05000000000000000000" pitchFamily="2" charset="2"/>
                  <a:buChar char="l"/>
                </a:pPr>
                <a:r>
                  <a:rPr lang="zh-CN" altLang="en-US" sz="2400" dirty="0">
                    <a:latin typeface="Arial" panose="020B0604020202020204" pitchFamily="34" charset="0"/>
                  </a:rPr>
                  <a:t>数据流的终点或源点</a:t>
                </a:r>
              </a:p>
              <a:p>
                <a:pPr lvl="2">
                  <a:buClr>
                    <a:schemeClr val="hlink"/>
                  </a:buClr>
                  <a:buSzPct val="65000"/>
                  <a:buFont typeface="Wingdings" panose="05000000000000000000" pitchFamily="2" charset="2"/>
                  <a:buChar char="l"/>
                </a:pPr>
                <a:r>
                  <a:rPr lang="zh-CN" altLang="en-US" sz="2400" dirty="0">
                    <a:latin typeface="Arial" panose="020B0604020202020204" pitchFamily="34" charset="0"/>
                  </a:rPr>
                  <a:t>存储池</a:t>
                </a:r>
              </a:p>
              <a:p>
                <a:pPr>
                  <a:spcBef>
                    <a:spcPct val="50000"/>
                  </a:spcBef>
                  <a:buClrTx/>
                  <a:buFontTx/>
                  <a:buNone/>
                </a:pPr>
                <a:endParaRPr lang="zh-CN" altLang="en-US" sz="2400" dirty="0"/>
              </a:p>
            </p:txBody>
          </p:sp>
          <p:sp>
            <p:nvSpPr>
              <p:cNvPr id="24584" name="Oval 8"/>
              <p:cNvSpPr>
                <a:spLocks noChangeArrowheads="1"/>
              </p:cNvSpPr>
              <p:nvPr/>
            </p:nvSpPr>
            <p:spPr bwMode="auto">
              <a:xfrm>
                <a:off x="2304" y="2304"/>
                <a:ext cx="384" cy="192"/>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endParaRPr lang="zh-CN" altLang="en-US" sz="2400">
                  <a:solidFill>
                    <a:schemeClr val="accent1"/>
                  </a:solidFill>
                </a:endParaRPr>
              </a:p>
            </p:txBody>
          </p:sp>
          <p:sp>
            <p:nvSpPr>
              <p:cNvPr id="24586" name="Line 10"/>
              <p:cNvSpPr>
                <a:spLocks noChangeShapeType="1"/>
              </p:cNvSpPr>
              <p:nvPr/>
            </p:nvSpPr>
            <p:spPr bwMode="auto">
              <a:xfrm>
                <a:off x="2352" y="2736"/>
                <a:ext cx="1008"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87" name="Rectangle 11"/>
              <p:cNvSpPr>
                <a:spLocks noChangeArrowheads="1"/>
              </p:cNvSpPr>
              <p:nvPr/>
            </p:nvSpPr>
            <p:spPr bwMode="auto">
              <a:xfrm>
                <a:off x="3072" y="2880"/>
                <a:ext cx="432" cy="336"/>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endParaRPr lang="zh-CN" altLang="en-US" sz="2400">
                  <a:solidFill>
                    <a:schemeClr val="accent1"/>
                  </a:solidFill>
                </a:endParaRPr>
              </a:p>
            </p:txBody>
          </p:sp>
          <p:grpSp>
            <p:nvGrpSpPr>
              <p:cNvPr id="24588" name="Group 12"/>
              <p:cNvGrpSpPr>
                <a:grpSpLocks/>
              </p:cNvGrpSpPr>
              <p:nvPr/>
            </p:nvGrpSpPr>
            <p:grpSpPr bwMode="auto">
              <a:xfrm>
                <a:off x="1968" y="3216"/>
                <a:ext cx="528" cy="192"/>
                <a:chOff x="1968" y="3216"/>
                <a:chExt cx="528" cy="192"/>
              </a:xfrm>
            </p:grpSpPr>
            <p:sp>
              <p:nvSpPr>
                <p:cNvPr id="24589" name="Line 13"/>
                <p:cNvSpPr>
                  <a:spLocks noChangeShapeType="1"/>
                </p:cNvSpPr>
                <p:nvPr/>
              </p:nvSpPr>
              <p:spPr bwMode="auto">
                <a:xfrm>
                  <a:off x="1968" y="3216"/>
                  <a:ext cx="528"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90" name="Line 14"/>
                <p:cNvSpPr>
                  <a:spLocks noChangeShapeType="1"/>
                </p:cNvSpPr>
                <p:nvPr/>
              </p:nvSpPr>
              <p:spPr bwMode="auto">
                <a:xfrm>
                  <a:off x="1968" y="3216"/>
                  <a:ext cx="0" cy="192"/>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91" name="Line 15"/>
                <p:cNvSpPr>
                  <a:spLocks noChangeShapeType="1"/>
                </p:cNvSpPr>
                <p:nvPr/>
              </p:nvSpPr>
              <p:spPr bwMode="auto">
                <a:xfrm>
                  <a:off x="2064" y="3216"/>
                  <a:ext cx="0" cy="192"/>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0-#ppt_w/2"/>
                                          </p:val>
                                        </p:tav>
                                        <p:tav tm="100000">
                                          <p:val>
                                            <p:strVal val="#ppt_x"/>
                                          </p:val>
                                        </p:tav>
                                      </p:tavLst>
                                    </p:anim>
                                    <p:anim calcmode="lin" valueType="num">
                                      <p:cBhvr additive="base">
                                        <p:cTn id="8" dur="500" fill="hold"/>
                                        <p:tgtEl>
                                          <p:spTgt spid="245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11405" y="478979"/>
            <a:ext cx="7772400" cy="579438"/>
          </a:xfrm>
        </p:spPr>
        <p:txBody>
          <a:bodyPr/>
          <a:lstStyle/>
          <a:p>
            <a:r>
              <a:rPr lang="zh-CN" altLang="en-US" sz="3200" dirty="0"/>
              <a:t>数据流程图示例</a:t>
            </a:r>
          </a:p>
        </p:txBody>
      </p:sp>
      <p:grpSp>
        <p:nvGrpSpPr>
          <p:cNvPr id="26628" name="Group 4"/>
          <p:cNvGrpSpPr>
            <a:grpSpLocks/>
          </p:cNvGrpSpPr>
          <p:nvPr/>
        </p:nvGrpSpPr>
        <p:grpSpPr bwMode="auto">
          <a:xfrm>
            <a:off x="1797205" y="1752600"/>
            <a:ext cx="6400800" cy="3810000"/>
            <a:chOff x="1706" y="7437"/>
            <a:chExt cx="7452" cy="2939"/>
          </a:xfrm>
        </p:grpSpPr>
        <p:grpSp>
          <p:nvGrpSpPr>
            <p:cNvPr id="26629" name="Group 5"/>
            <p:cNvGrpSpPr>
              <a:grpSpLocks/>
            </p:cNvGrpSpPr>
            <p:nvPr/>
          </p:nvGrpSpPr>
          <p:grpSpPr bwMode="auto">
            <a:xfrm>
              <a:off x="1706" y="7437"/>
              <a:ext cx="7452" cy="2340"/>
              <a:chOff x="1706" y="7437"/>
              <a:chExt cx="7452" cy="2340"/>
            </a:xfrm>
          </p:grpSpPr>
          <p:sp>
            <p:nvSpPr>
              <p:cNvPr id="26630" name="Text Box 6"/>
              <p:cNvSpPr txBox="1">
                <a:spLocks noChangeArrowheads="1"/>
              </p:cNvSpPr>
              <p:nvPr/>
            </p:nvSpPr>
            <p:spPr bwMode="auto">
              <a:xfrm>
                <a:off x="4825" y="8841"/>
                <a:ext cx="121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buClrTx/>
                  <a:buFontTx/>
                  <a:buNone/>
                </a:pPr>
                <a:r>
                  <a:rPr lang="zh-CN" altLang="en-US" sz="1600"/>
                  <a:t>数据流</a:t>
                </a:r>
                <a:endParaRPr lang="zh-CN" altLang="en-US"/>
              </a:p>
            </p:txBody>
          </p:sp>
          <p:sp>
            <p:nvSpPr>
              <p:cNvPr id="26631" name="Text Box 7"/>
              <p:cNvSpPr txBox="1">
                <a:spLocks noChangeArrowheads="1"/>
              </p:cNvSpPr>
              <p:nvPr/>
            </p:nvSpPr>
            <p:spPr bwMode="auto">
              <a:xfrm>
                <a:off x="2919" y="8841"/>
                <a:ext cx="121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buClrTx/>
                  <a:buFontTx/>
                  <a:buNone/>
                </a:pPr>
                <a:r>
                  <a:rPr lang="zh-CN" altLang="en-US" sz="1600"/>
                  <a:t>数据流</a:t>
                </a:r>
              </a:p>
            </p:txBody>
          </p:sp>
          <p:sp>
            <p:nvSpPr>
              <p:cNvPr id="26632" name="Text Box 8"/>
              <p:cNvSpPr txBox="1">
                <a:spLocks noChangeArrowheads="1"/>
              </p:cNvSpPr>
              <p:nvPr/>
            </p:nvSpPr>
            <p:spPr bwMode="auto">
              <a:xfrm>
                <a:off x="3786" y="7437"/>
                <a:ext cx="1213"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1600" dirty="0"/>
                  <a:t>数据存储</a:t>
                </a:r>
              </a:p>
            </p:txBody>
          </p:sp>
          <p:sp>
            <p:nvSpPr>
              <p:cNvPr id="26633" name="Text Box 9"/>
              <p:cNvSpPr txBox="1">
                <a:spLocks noChangeArrowheads="1"/>
              </p:cNvSpPr>
              <p:nvPr/>
            </p:nvSpPr>
            <p:spPr bwMode="auto">
              <a:xfrm>
                <a:off x="1706" y="8997"/>
                <a:ext cx="1213"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1600"/>
                  <a:t>数据来源</a:t>
                </a:r>
              </a:p>
            </p:txBody>
          </p:sp>
          <p:sp>
            <p:nvSpPr>
              <p:cNvPr id="26634" name="Line 10"/>
              <p:cNvSpPr>
                <a:spLocks noChangeShapeType="1"/>
              </p:cNvSpPr>
              <p:nvPr/>
            </p:nvSpPr>
            <p:spPr bwMode="auto">
              <a:xfrm>
                <a:off x="2919" y="9309"/>
                <a:ext cx="10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5" name="Oval 11"/>
              <p:cNvSpPr>
                <a:spLocks noChangeArrowheads="1"/>
              </p:cNvSpPr>
              <p:nvPr/>
            </p:nvSpPr>
            <p:spPr bwMode="auto">
              <a:xfrm>
                <a:off x="3959" y="8997"/>
                <a:ext cx="866" cy="7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1600"/>
                  <a:t>处理</a:t>
                </a:r>
                <a:endParaRPr lang="zh-CN" altLang="en-US"/>
              </a:p>
            </p:txBody>
          </p:sp>
          <p:sp>
            <p:nvSpPr>
              <p:cNvPr id="26636" name="Line 12"/>
              <p:cNvSpPr>
                <a:spLocks noChangeShapeType="1"/>
              </p:cNvSpPr>
              <p:nvPr/>
            </p:nvSpPr>
            <p:spPr bwMode="auto">
              <a:xfrm>
                <a:off x="4825" y="9309"/>
                <a:ext cx="10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7" name="Text Box 13"/>
              <p:cNvSpPr txBox="1">
                <a:spLocks noChangeArrowheads="1"/>
              </p:cNvSpPr>
              <p:nvPr/>
            </p:nvSpPr>
            <p:spPr bwMode="auto">
              <a:xfrm>
                <a:off x="5865" y="8997"/>
                <a:ext cx="1213"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1600"/>
                  <a:t>数据输出</a:t>
                </a:r>
                <a:endParaRPr lang="zh-CN" altLang="en-US"/>
              </a:p>
            </p:txBody>
          </p:sp>
          <p:sp>
            <p:nvSpPr>
              <p:cNvPr id="26638" name="Line 14"/>
              <p:cNvSpPr>
                <a:spLocks noChangeShapeType="1"/>
              </p:cNvSpPr>
              <p:nvPr/>
            </p:nvSpPr>
            <p:spPr bwMode="auto">
              <a:xfrm>
                <a:off x="4306" y="7905"/>
                <a:ext cx="0" cy="1092"/>
              </a:xfrm>
              <a:prstGeom prst="line">
                <a:avLst/>
              </a:prstGeom>
              <a:noFill/>
              <a:ln w="9525">
                <a:solidFill>
                  <a:srgbClr val="000000"/>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9" name="Line 15"/>
              <p:cNvSpPr>
                <a:spLocks noChangeShapeType="1"/>
              </p:cNvSpPr>
              <p:nvPr/>
            </p:nvSpPr>
            <p:spPr bwMode="auto">
              <a:xfrm flipH="1">
                <a:off x="7252" y="9309"/>
                <a:ext cx="69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0" name="Text Box 16"/>
              <p:cNvSpPr txBox="1">
                <a:spLocks noChangeArrowheads="1"/>
              </p:cNvSpPr>
              <p:nvPr/>
            </p:nvSpPr>
            <p:spPr bwMode="auto">
              <a:xfrm>
                <a:off x="7945" y="8997"/>
                <a:ext cx="121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0"/>
                  </a:spcBef>
                  <a:buClrTx/>
                  <a:buFontTx/>
                  <a:buNone/>
                </a:pPr>
                <a:endParaRPr lang="zh-CN" altLang="en-US" sz="1600"/>
              </a:p>
              <a:p>
                <a:pPr algn="just" eaLnBrk="0" hangingPunct="0">
                  <a:spcBef>
                    <a:spcPct val="0"/>
                  </a:spcBef>
                  <a:buClrTx/>
                  <a:buFontTx/>
                  <a:buNone/>
                </a:pPr>
                <a:r>
                  <a:rPr lang="zh-CN" altLang="en-US" sz="1600"/>
                  <a:t>处理需求</a:t>
                </a:r>
              </a:p>
            </p:txBody>
          </p:sp>
          <p:sp>
            <p:nvSpPr>
              <p:cNvPr id="26641" name="Line 17"/>
              <p:cNvSpPr>
                <a:spLocks noChangeShapeType="1"/>
              </p:cNvSpPr>
              <p:nvPr/>
            </p:nvSpPr>
            <p:spPr bwMode="auto">
              <a:xfrm flipH="1">
                <a:off x="7252" y="7749"/>
                <a:ext cx="69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2" name="Text Box 18"/>
              <p:cNvSpPr txBox="1">
                <a:spLocks noChangeArrowheads="1"/>
              </p:cNvSpPr>
              <p:nvPr/>
            </p:nvSpPr>
            <p:spPr bwMode="auto">
              <a:xfrm>
                <a:off x="7945" y="7437"/>
                <a:ext cx="121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0"/>
                  </a:spcBef>
                  <a:buClrTx/>
                  <a:buFontTx/>
                  <a:buNone/>
                </a:pPr>
                <a:endParaRPr lang="zh-CN" altLang="en-US" sz="1600"/>
              </a:p>
              <a:p>
                <a:pPr algn="just" eaLnBrk="0" hangingPunct="0">
                  <a:spcBef>
                    <a:spcPct val="0"/>
                  </a:spcBef>
                  <a:buClrTx/>
                  <a:buFontTx/>
                  <a:buNone/>
                </a:pPr>
                <a:r>
                  <a:rPr lang="zh-CN" altLang="en-US" sz="1600"/>
                  <a:t>信息需求</a:t>
                </a:r>
              </a:p>
            </p:txBody>
          </p:sp>
        </p:grpSp>
        <p:sp>
          <p:nvSpPr>
            <p:cNvPr id="26643" name="Text Box 19"/>
            <p:cNvSpPr txBox="1">
              <a:spLocks noChangeArrowheads="1"/>
            </p:cNvSpPr>
            <p:nvPr/>
          </p:nvSpPr>
          <p:spPr bwMode="auto">
            <a:xfrm>
              <a:off x="4202" y="9908"/>
              <a:ext cx="201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0"/>
                </a:spcBef>
                <a:buClrTx/>
                <a:buFontTx/>
                <a:buNone/>
              </a:pPr>
              <a:endParaRPr lang="zh-CN" alt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0" name="Rectangle 4"/>
          <p:cNvSpPr>
            <a:spLocks noGrp="1" noChangeArrowheads="1"/>
          </p:cNvSpPr>
          <p:nvPr>
            <p:ph type="title"/>
          </p:nvPr>
        </p:nvSpPr>
        <p:spPr>
          <a:xfrm>
            <a:off x="1143000" y="457200"/>
            <a:ext cx="7772400" cy="579438"/>
          </a:xfrm>
          <a:noFill/>
          <a:ln/>
        </p:spPr>
        <p:txBody>
          <a:bodyPr anchor="b"/>
          <a:lstStyle/>
          <a:p>
            <a:r>
              <a:rPr lang="zh-CN" altLang="en-US" dirty="0"/>
              <a:t>数据流程图示例</a:t>
            </a:r>
          </a:p>
        </p:txBody>
      </p:sp>
      <p:sp>
        <p:nvSpPr>
          <p:cNvPr id="254981" name="Text Box 5"/>
          <p:cNvSpPr txBox="1">
            <a:spLocks noChangeArrowheads="1"/>
          </p:cNvSpPr>
          <p:nvPr/>
        </p:nvSpPr>
        <p:spPr bwMode="auto">
          <a:xfrm>
            <a:off x="4945063" y="3318689"/>
            <a:ext cx="1770062"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buClrTx/>
              <a:buFontTx/>
              <a:buNone/>
            </a:pPr>
            <a:r>
              <a:rPr lang="zh-CN" altLang="en-US"/>
              <a:t>付款凭证</a:t>
            </a:r>
          </a:p>
        </p:txBody>
      </p:sp>
      <p:sp>
        <p:nvSpPr>
          <p:cNvPr id="254982" name="Text Box 6"/>
          <p:cNvSpPr txBox="1">
            <a:spLocks noChangeArrowheads="1"/>
          </p:cNvSpPr>
          <p:nvPr/>
        </p:nvSpPr>
        <p:spPr bwMode="auto">
          <a:xfrm>
            <a:off x="2438401" y="3394889"/>
            <a:ext cx="1770063"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buClrTx/>
              <a:buFontTx/>
              <a:buNone/>
            </a:pPr>
            <a:r>
              <a:rPr lang="zh-CN" altLang="en-US"/>
              <a:t>报销单</a:t>
            </a:r>
            <a:endParaRPr lang="zh-CN" altLang="en-US" sz="2000"/>
          </a:p>
        </p:txBody>
      </p:sp>
      <p:sp>
        <p:nvSpPr>
          <p:cNvPr id="254983" name="Text Box 7"/>
          <p:cNvSpPr txBox="1">
            <a:spLocks noChangeArrowheads="1"/>
          </p:cNvSpPr>
          <p:nvPr/>
        </p:nvSpPr>
        <p:spPr bwMode="auto">
          <a:xfrm>
            <a:off x="3797300" y="1667689"/>
            <a:ext cx="177165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buClrTx/>
              <a:buFontTx/>
              <a:buNone/>
            </a:pPr>
            <a:r>
              <a:rPr lang="zh-CN" altLang="en-US"/>
              <a:t>报销登记</a:t>
            </a:r>
          </a:p>
        </p:txBody>
      </p:sp>
      <p:sp>
        <p:nvSpPr>
          <p:cNvPr id="254984" name="Text Box 8"/>
          <p:cNvSpPr txBox="1">
            <a:spLocks noChangeArrowheads="1"/>
          </p:cNvSpPr>
          <p:nvPr/>
        </p:nvSpPr>
        <p:spPr bwMode="auto">
          <a:xfrm>
            <a:off x="1447800" y="3471089"/>
            <a:ext cx="1085850" cy="762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a:t>报销人</a:t>
            </a:r>
            <a:endParaRPr lang="zh-CN" altLang="en-US" sz="2000"/>
          </a:p>
        </p:txBody>
      </p:sp>
      <p:sp>
        <p:nvSpPr>
          <p:cNvPr id="254985" name="Line 9"/>
          <p:cNvSpPr>
            <a:spLocks noChangeShapeType="1"/>
          </p:cNvSpPr>
          <p:nvPr/>
        </p:nvSpPr>
        <p:spPr bwMode="auto">
          <a:xfrm>
            <a:off x="2533650" y="3806052"/>
            <a:ext cx="15176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4986" name="Oval 10"/>
          <p:cNvSpPr>
            <a:spLocks noChangeArrowheads="1"/>
          </p:cNvSpPr>
          <p:nvPr/>
        </p:nvSpPr>
        <p:spPr bwMode="auto">
          <a:xfrm>
            <a:off x="4051300" y="3432990"/>
            <a:ext cx="1130300" cy="11207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a:t>审查分录</a:t>
            </a:r>
          </a:p>
        </p:txBody>
      </p:sp>
      <p:sp>
        <p:nvSpPr>
          <p:cNvPr id="254987" name="Line 11"/>
          <p:cNvSpPr>
            <a:spLocks noChangeShapeType="1"/>
          </p:cNvSpPr>
          <p:nvPr/>
        </p:nvSpPr>
        <p:spPr bwMode="auto">
          <a:xfrm>
            <a:off x="5181600" y="3775889"/>
            <a:ext cx="15192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4988" name="Line 12"/>
          <p:cNvSpPr>
            <a:spLocks noChangeShapeType="1"/>
          </p:cNvSpPr>
          <p:nvPr/>
        </p:nvSpPr>
        <p:spPr bwMode="auto">
          <a:xfrm>
            <a:off x="4556125" y="2126477"/>
            <a:ext cx="0" cy="130651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4989" name="Text Box 13"/>
          <p:cNvSpPr txBox="1">
            <a:spLocks noChangeArrowheads="1"/>
          </p:cNvSpPr>
          <p:nvPr/>
        </p:nvSpPr>
        <p:spPr bwMode="auto">
          <a:xfrm>
            <a:off x="2786064" y="4739503"/>
            <a:ext cx="4300537"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buClrTx/>
              <a:buFontTx/>
              <a:buNone/>
            </a:pPr>
            <a:endParaRPr lang="zh-CN" altLang="en-US" sz="2000"/>
          </a:p>
        </p:txBody>
      </p:sp>
      <p:sp>
        <p:nvSpPr>
          <p:cNvPr id="254990" name="Line 14"/>
          <p:cNvSpPr>
            <a:spLocks noChangeShapeType="1"/>
          </p:cNvSpPr>
          <p:nvPr/>
        </p:nvSpPr>
        <p:spPr bwMode="auto">
          <a:xfrm>
            <a:off x="4038600" y="2099489"/>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4991" name="Line 15"/>
          <p:cNvSpPr>
            <a:spLocks noChangeShapeType="1"/>
          </p:cNvSpPr>
          <p:nvPr/>
        </p:nvSpPr>
        <p:spPr bwMode="auto">
          <a:xfrm>
            <a:off x="4038600" y="1566089"/>
            <a:ext cx="1219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4992" name="Line 16"/>
          <p:cNvSpPr>
            <a:spLocks noChangeShapeType="1"/>
          </p:cNvSpPr>
          <p:nvPr/>
        </p:nvSpPr>
        <p:spPr bwMode="auto">
          <a:xfrm>
            <a:off x="4038600" y="1566089"/>
            <a:ext cx="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4993" name="Line 17"/>
          <p:cNvSpPr>
            <a:spLocks noChangeShapeType="1"/>
          </p:cNvSpPr>
          <p:nvPr/>
        </p:nvSpPr>
        <p:spPr bwMode="auto">
          <a:xfrm>
            <a:off x="4191000" y="1566089"/>
            <a:ext cx="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ChangeArrowheads="1"/>
          </p:cNvSpPr>
          <p:nvPr/>
        </p:nvSpPr>
        <p:spPr bwMode="auto">
          <a:xfrm>
            <a:off x="685800" y="457200"/>
            <a:ext cx="95250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90000"/>
              </a:lnSpc>
              <a:spcBef>
                <a:spcPct val="20000"/>
              </a:spcBef>
              <a:buFont typeface="Wingdings" panose="05000000000000000000" pitchFamily="2" charset="2"/>
              <a:buChar char="§"/>
            </a:pPr>
            <a:r>
              <a:rPr lang="zh-CN" altLang="en-US" sz="2800" dirty="0">
                <a:latin typeface="等线" panose="02010600030101010101" pitchFamily="2" charset="-122"/>
                <a:ea typeface="等线" panose="02010600030101010101" pitchFamily="2" charset="-122"/>
              </a:rPr>
              <a:t>数据字典</a:t>
            </a:r>
            <a:r>
              <a:rPr lang="en-US" altLang="zh-CN" sz="2800" dirty="0">
                <a:latin typeface="等线" panose="02010600030101010101" pitchFamily="2" charset="-122"/>
                <a:ea typeface="等线" panose="02010600030101010101" pitchFamily="2" charset="-122"/>
              </a:rPr>
              <a:t>:</a:t>
            </a:r>
            <a:r>
              <a:rPr lang="zh-CN" altLang="en-US" sz="2800" dirty="0">
                <a:latin typeface="等线" panose="02010600030101010101" pitchFamily="2" charset="-122"/>
                <a:ea typeface="等线" panose="02010600030101010101" pitchFamily="2" charset="-122"/>
              </a:rPr>
              <a:t>是对系统中数据的详细描述，是各类数据结构和属性的清单。它与数据流图互为注释。</a:t>
            </a:r>
          </a:p>
          <a:p>
            <a:pPr algn="just">
              <a:lnSpc>
                <a:spcPct val="90000"/>
              </a:lnSpc>
              <a:spcBef>
                <a:spcPct val="20000"/>
              </a:spcBef>
              <a:buFont typeface="Wingdings" panose="05000000000000000000" pitchFamily="2" charset="2"/>
              <a:buChar char="§"/>
            </a:pPr>
            <a:r>
              <a:rPr lang="zh-CN" altLang="en-US" sz="2800" dirty="0">
                <a:latin typeface="等线" panose="02010600030101010101" pitchFamily="2" charset="-122"/>
                <a:ea typeface="等线" panose="02010600030101010101" pitchFamily="2" charset="-122"/>
              </a:rPr>
              <a:t>数据字典贯穿于数据库需求分析直到数据库运行的全过程，在不同的阶段其内容和用途各有区别。</a:t>
            </a:r>
          </a:p>
          <a:p>
            <a:pPr algn="just">
              <a:lnSpc>
                <a:spcPct val="90000"/>
              </a:lnSpc>
              <a:spcBef>
                <a:spcPct val="20000"/>
              </a:spcBef>
              <a:buFont typeface="Wingdings" panose="05000000000000000000" pitchFamily="2" charset="2"/>
              <a:buChar char="§"/>
            </a:pPr>
            <a:r>
              <a:rPr lang="zh-CN" altLang="en-US" sz="2800" dirty="0">
                <a:latin typeface="等线" panose="02010600030101010101" pitchFamily="2" charset="-122"/>
                <a:ea typeface="等线" panose="02010600030101010101" pitchFamily="2" charset="-122"/>
              </a:rPr>
              <a:t>在需求分析阶段，它通常包含以下五部分内容。</a:t>
            </a:r>
            <a:endParaRPr lang="zh-CN" altLang="en-US" sz="28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Bef>
                <a:spcPct val="20000"/>
              </a:spcBef>
            </a:pPr>
            <a:r>
              <a:rPr lang="en-US" altLang="zh-CN" sz="2800" dirty="0">
                <a:latin typeface="等线" panose="02010600030101010101" pitchFamily="2" charset="-122"/>
                <a:ea typeface="等线" panose="02010600030101010101" pitchFamily="2" charset="-122"/>
                <a:cs typeface="Times New Roman" panose="02020603050405020304" pitchFamily="18" charset="0"/>
              </a:rPr>
              <a:t>(1) </a:t>
            </a:r>
            <a:r>
              <a:rPr lang="zh-CN" altLang="en-US" sz="2800" dirty="0">
                <a:latin typeface="等线" panose="02010600030101010101" pitchFamily="2" charset="-122"/>
                <a:ea typeface="等线" panose="02010600030101010101" pitchFamily="2" charset="-122"/>
              </a:rPr>
              <a:t>数据项</a:t>
            </a:r>
            <a:endParaRPr lang="zh-CN" altLang="en-US" sz="2800" dirty="0">
              <a:latin typeface="等线" panose="02010600030101010101" pitchFamily="2" charset="-122"/>
              <a:ea typeface="等线" panose="02010600030101010101" pitchFamily="2" charset="-122"/>
              <a:cs typeface="Times New Roman" panose="02020603050405020304" pitchFamily="18" charset="0"/>
            </a:endParaRPr>
          </a:p>
          <a:p>
            <a:pPr lvl="1" algn="just">
              <a:lnSpc>
                <a:spcPct val="90000"/>
              </a:lnSpc>
              <a:spcBef>
                <a:spcPct val="20000"/>
              </a:spcBef>
              <a:buClr>
                <a:schemeClr val="accent2"/>
              </a:buClr>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数据项是数据的最小单位，其具体内容包括：数据顶名、含义说明、别名、类型、长度、取值范围、与其他数据项的关系。</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lvl="1" algn="just">
              <a:lnSpc>
                <a:spcPct val="90000"/>
              </a:lnSpc>
              <a:spcBef>
                <a:spcPct val="20000"/>
              </a:spcBef>
              <a:buClr>
                <a:schemeClr val="accent2"/>
              </a:buClr>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其中，取值范围、与其他数据项的关系这两项内容定义了完整性约束条件，是设计数据检验功能的依据。</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Bef>
                <a:spcPct val="20000"/>
              </a:spcBef>
            </a:pPr>
            <a:r>
              <a:rPr lang="en-US" altLang="zh-CN" sz="2800" dirty="0">
                <a:latin typeface="等线" panose="02010600030101010101" pitchFamily="2" charset="-122"/>
                <a:ea typeface="等线" panose="02010600030101010101" pitchFamily="2" charset="-122"/>
                <a:cs typeface="Times New Roman" panose="02020603050405020304" pitchFamily="18" charset="0"/>
              </a:rPr>
              <a:t>(2) </a:t>
            </a:r>
            <a:r>
              <a:rPr lang="zh-CN" altLang="en-US" sz="2800" dirty="0">
                <a:latin typeface="等线" panose="02010600030101010101" pitchFamily="2" charset="-122"/>
                <a:ea typeface="等线" panose="02010600030101010101" pitchFamily="2" charset="-122"/>
              </a:rPr>
              <a:t>数据结构</a:t>
            </a:r>
          </a:p>
          <a:p>
            <a:pPr lvl="1" algn="just">
              <a:lnSpc>
                <a:spcPct val="90000"/>
              </a:lnSpc>
              <a:spcBef>
                <a:spcPct val="20000"/>
              </a:spcBef>
              <a:buClr>
                <a:schemeClr val="accent2"/>
              </a:buClr>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数据结构是数据项有意义的集合。内容包括：数据结构名、含义说明，组成</a:t>
            </a:r>
            <a:r>
              <a:rPr lang="zh-CN" altLang="en-US" dirty="0">
                <a:latin typeface="Tahoma" panose="020B0604030504040204" pitchFamily="34" charset="0"/>
                <a:ea typeface="等线" panose="02010600030101010101" pitchFamily="2" charset="-122"/>
              </a:rPr>
              <a:t>这些内容的</a:t>
            </a:r>
            <a:r>
              <a:rPr lang="zh-CN" altLang="en-US" dirty="0">
                <a:latin typeface="等线" panose="02010600030101010101" pitchFamily="2" charset="-122"/>
                <a:ea typeface="等线" panose="02010600030101010101" pitchFamily="2" charset="-122"/>
              </a:rPr>
              <a:t>数据项名。</a:t>
            </a:r>
            <a:r>
              <a:rPr lang="zh-CN" altLang="en-US" dirty="0">
                <a:ea typeface="等线" panose="02010600030101010101" pitchFamily="2" charset="-122"/>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762000" y="609600"/>
            <a:ext cx="92964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lang="en-US" altLang="zh-CN" sz="2800" dirty="0">
                <a:latin typeface="等线" panose="02010600030101010101" pitchFamily="2" charset="-122"/>
                <a:ea typeface="等线" panose="02010600030101010101" pitchFamily="2" charset="-122"/>
                <a:cs typeface="Times New Roman" panose="02020603050405020304" pitchFamily="18" charset="0"/>
              </a:rPr>
              <a:t>(3) </a:t>
            </a:r>
            <a:r>
              <a:rPr lang="zh-CN" altLang="en-US" sz="2800" dirty="0">
                <a:latin typeface="等线" panose="02010600030101010101" pitchFamily="2" charset="-122"/>
                <a:ea typeface="等线" panose="02010600030101010101" pitchFamily="2" charset="-122"/>
              </a:rPr>
              <a:t>数据流</a:t>
            </a:r>
            <a:endParaRPr lang="zh-CN" altLang="en-US" sz="2800" dirty="0">
              <a:latin typeface="等线" panose="02010600030101010101" pitchFamily="2" charset="-122"/>
              <a:ea typeface="等线" panose="02010600030101010101" pitchFamily="2" charset="-122"/>
              <a:cs typeface="Times New Roman" panose="02020603050405020304" pitchFamily="18" charset="0"/>
            </a:endParaRPr>
          </a:p>
          <a:p>
            <a:pPr lvl="1" algn="just">
              <a:spcBef>
                <a:spcPct val="20000"/>
              </a:spcBef>
              <a:buClr>
                <a:schemeClr val="accent2"/>
              </a:buClr>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数据流可以是数据项，也可以是数据结构，它表示某一处理过程中数据在系统内传输的路径。</a:t>
            </a:r>
          </a:p>
          <a:p>
            <a:pPr lvl="1" algn="just">
              <a:spcBef>
                <a:spcPct val="20000"/>
              </a:spcBef>
              <a:buClr>
                <a:schemeClr val="accent2"/>
              </a:buClr>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内容包括：数据流名、说明、流出去向、流入去向，组成</a:t>
            </a:r>
            <a:r>
              <a:rPr lang="zh-CN" altLang="en-US" dirty="0">
                <a:latin typeface="Tahoma" panose="020B0604030504040204" pitchFamily="34" charset="0"/>
                <a:ea typeface="等线" panose="02010600030101010101" pitchFamily="2" charset="-122"/>
              </a:rPr>
              <a:t>这些内容的</a:t>
            </a:r>
            <a:r>
              <a:rPr lang="zh-CN" altLang="en-US" dirty="0">
                <a:latin typeface="等线" panose="02010600030101010101" pitchFamily="2" charset="-122"/>
                <a:ea typeface="等线" panose="02010600030101010101" pitchFamily="2" charset="-122"/>
              </a:rPr>
              <a:t>数据项或数据结构。</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lvl="1" algn="just">
              <a:spcBef>
                <a:spcPct val="20000"/>
              </a:spcBef>
              <a:buClr>
                <a:schemeClr val="accent2"/>
              </a:buClr>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其中，流出过程说明该数据流由什么过程而来；流入过程说明该数据流到什么过程。</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algn="just">
              <a:spcBef>
                <a:spcPct val="20000"/>
              </a:spcBef>
            </a:pPr>
            <a:r>
              <a:rPr lang="en-US" altLang="zh-CN" sz="2800" dirty="0">
                <a:latin typeface="等线" panose="02010600030101010101" pitchFamily="2" charset="-122"/>
                <a:ea typeface="等线" panose="02010600030101010101" pitchFamily="2" charset="-122"/>
                <a:cs typeface="Times New Roman" panose="02020603050405020304" pitchFamily="18" charset="0"/>
              </a:rPr>
              <a:t>(4) </a:t>
            </a:r>
            <a:r>
              <a:rPr lang="zh-CN" altLang="en-US" sz="2800" dirty="0">
                <a:latin typeface="等线" panose="02010600030101010101" pitchFamily="2" charset="-122"/>
                <a:ea typeface="等线" panose="02010600030101010101" pitchFamily="2" charset="-122"/>
              </a:rPr>
              <a:t>数据存储</a:t>
            </a:r>
            <a:endParaRPr lang="zh-CN" altLang="en-US" sz="2800" dirty="0">
              <a:latin typeface="等线" panose="02010600030101010101" pitchFamily="2" charset="-122"/>
              <a:ea typeface="等线" panose="02010600030101010101" pitchFamily="2" charset="-122"/>
              <a:cs typeface="Times New Roman" panose="02020603050405020304" pitchFamily="18" charset="0"/>
            </a:endParaRPr>
          </a:p>
          <a:p>
            <a:pPr lvl="1" algn="just">
              <a:spcBef>
                <a:spcPct val="20000"/>
              </a:spcBef>
              <a:buClr>
                <a:schemeClr val="accent2"/>
              </a:buClr>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处理过程中数据的存放场所，也是数据流的来源和去向之一。可以是手工凭证，手工文档或计算机文件。</a:t>
            </a:r>
          </a:p>
          <a:p>
            <a:pPr lvl="1" algn="just">
              <a:spcBef>
                <a:spcPct val="20000"/>
              </a:spcBef>
              <a:buClr>
                <a:schemeClr val="accent2"/>
              </a:buClr>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包括｛数据存储名，说明，输入数据流，输出数据流，组成：｛数据项或数据结构｝，数据量，存取频度，存取方式｝。</a:t>
            </a:r>
          </a:p>
          <a:p>
            <a:pPr lvl="1" algn="just">
              <a:spcBef>
                <a:spcPct val="20000"/>
              </a:spcBef>
              <a:buClr>
                <a:schemeClr val="accent2"/>
              </a:buClr>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存取方法</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批处理</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联机处理；检索</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更新</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ChangeArrowheads="1"/>
          </p:cNvSpPr>
          <p:nvPr/>
        </p:nvSpPr>
        <p:spPr bwMode="auto">
          <a:xfrm>
            <a:off x="609600" y="533400"/>
            <a:ext cx="92202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90000"/>
              </a:lnSpc>
              <a:spcBef>
                <a:spcPct val="20000"/>
              </a:spcBef>
            </a:pPr>
            <a:r>
              <a:rPr lang="en-US" altLang="zh-CN" sz="3200" dirty="0">
                <a:latin typeface="等线" panose="02010600030101010101" pitchFamily="2" charset="-122"/>
                <a:ea typeface="等线" panose="02010600030101010101" pitchFamily="2" charset="-122"/>
                <a:cs typeface="Times New Roman" panose="02020603050405020304" pitchFamily="18" charset="0"/>
              </a:rPr>
              <a:t>(5) </a:t>
            </a:r>
            <a:r>
              <a:rPr lang="zh-CN" altLang="en-US" sz="3200" dirty="0">
                <a:latin typeface="等线" panose="02010600030101010101" pitchFamily="2" charset="-122"/>
                <a:ea typeface="等线" panose="02010600030101010101" pitchFamily="2" charset="-122"/>
              </a:rPr>
              <a:t>处理过程</a:t>
            </a:r>
            <a:endParaRPr lang="zh-CN" altLang="en-US" sz="3200" dirty="0">
              <a:latin typeface="等线" panose="02010600030101010101" pitchFamily="2" charset="-122"/>
              <a:ea typeface="等线" panose="02010600030101010101" pitchFamily="2" charset="-122"/>
              <a:cs typeface="Times New Roman" panose="02020603050405020304" pitchFamily="18" charset="0"/>
            </a:endParaRPr>
          </a:p>
          <a:p>
            <a:pPr lvl="1" algn="just">
              <a:lnSpc>
                <a:spcPct val="90000"/>
              </a:lnSpc>
              <a:spcBef>
                <a:spcPct val="20000"/>
              </a:spcBef>
              <a:buClr>
                <a:schemeClr val="accent2"/>
              </a:buClr>
              <a:buFont typeface="Wingdings" panose="05000000000000000000" pitchFamily="2" charset="2"/>
              <a:buChar char="§"/>
            </a:pPr>
            <a:r>
              <a:rPr lang="zh-CN" altLang="en-US" sz="2800" dirty="0">
                <a:latin typeface="等线" panose="02010600030101010101" pitchFamily="2" charset="-122"/>
                <a:ea typeface="等线" panose="02010600030101010101" pitchFamily="2" charset="-122"/>
              </a:rPr>
              <a:t>处理过程的处理逻辑通常用判定表或判定树来描述，数据字典只用来描述处理过程的说明性信息。</a:t>
            </a:r>
          </a:p>
          <a:p>
            <a:pPr lvl="1" algn="just">
              <a:lnSpc>
                <a:spcPct val="90000"/>
              </a:lnSpc>
              <a:spcBef>
                <a:spcPct val="20000"/>
              </a:spcBef>
              <a:buClr>
                <a:schemeClr val="accent2"/>
              </a:buClr>
              <a:buFont typeface="Wingdings" panose="05000000000000000000" pitchFamily="2" charset="2"/>
              <a:buChar char="§"/>
            </a:pPr>
            <a:r>
              <a:rPr lang="zh-CN" altLang="en-US" sz="2800" dirty="0">
                <a:latin typeface="等线" panose="02010600030101010101" pitchFamily="2" charset="-122"/>
                <a:ea typeface="等线" panose="02010600030101010101" pitchFamily="2" charset="-122"/>
              </a:rPr>
              <a:t>处理过程包括｛处理过程名，说明，输入：｛数据流｝，输出：｛数据流｝，处理，｛简要说明｝｝。</a:t>
            </a:r>
            <a:endParaRPr lang="zh-CN" altLang="en-US" sz="2800" dirty="0">
              <a:latin typeface="等线" panose="02010600030101010101" pitchFamily="2" charset="-122"/>
              <a:ea typeface="等线" panose="02010600030101010101" pitchFamily="2" charset="-122"/>
              <a:cs typeface="Times New Roman" panose="02020603050405020304" pitchFamily="18" charset="0"/>
            </a:endParaRPr>
          </a:p>
          <a:p>
            <a:pPr lvl="1" algn="just">
              <a:lnSpc>
                <a:spcPct val="90000"/>
              </a:lnSpc>
              <a:spcBef>
                <a:spcPct val="20000"/>
              </a:spcBef>
              <a:buClr>
                <a:schemeClr val="accent2"/>
              </a:buClr>
              <a:buFont typeface="Wingdings" panose="05000000000000000000" pitchFamily="2" charset="2"/>
              <a:buChar char="§"/>
            </a:pPr>
            <a:r>
              <a:rPr lang="zh-CN" altLang="en-US" sz="2800" dirty="0">
                <a:latin typeface="等线" panose="02010600030101010101" pitchFamily="2" charset="-122"/>
                <a:ea typeface="等线" panose="02010600030101010101" pitchFamily="2" charset="-122"/>
              </a:rPr>
              <a:t>简要说明</a:t>
            </a:r>
            <a:r>
              <a:rPr lang="en-US" altLang="zh-CN" sz="2800" dirty="0">
                <a:latin typeface="等线" panose="02010600030101010101" pitchFamily="2" charset="-122"/>
                <a:ea typeface="等线" panose="02010600030101010101" pitchFamily="2" charset="-122"/>
              </a:rPr>
              <a:t>:</a:t>
            </a:r>
            <a:r>
              <a:rPr lang="zh-CN" altLang="en-US" sz="2800" dirty="0">
                <a:latin typeface="等线" panose="02010600030101010101" pitchFamily="2" charset="-122"/>
                <a:ea typeface="等线" panose="02010600030101010101" pitchFamily="2" charset="-122"/>
              </a:rPr>
              <a:t>说明处理过程的功能及处理要求。</a:t>
            </a:r>
          </a:p>
          <a:p>
            <a:pPr lvl="1" algn="just">
              <a:lnSpc>
                <a:spcPct val="90000"/>
              </a:lnSpc>
              <a:spcBef>
                <a:spcPct val="20000"/>
              </a:spcBef>
              <a:buClr>
                <a:schemeClr val="accent2"/>
              </a:buClr>
              <a:buFont typeface="Wingdings" panose="05000000000000000000" pitchFamily="2" charset="2"/>
              <a:buChar char="§"/>
            </a:pPr>
            <a:r>
              <a:rPr lang="zh-CN" altLang="en-US" sz="2800" dirty="0">
                <a:latin typeface="等线" panose="02010600030101010101" pitchFamily="2" charset="-122"/>
                <a:ea typeface="等线" panose="02010600030101010101" pitchFamily="2" charset="-122"/>
              </a:rPr>
              <a:t>功能是指该处理过程用来做什么（不是怎么做），处理要求指该处理频度要求，如单位时间里处理多少事务、多少数据量、响应时间要求等，这些处理要求是后面物理设计的输入及性能评价的标准。</a:t>
            </a:r>
            <a:endParaRPr lang="zh-CN" altLang="en-US" sz="2800" dirty="0">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533400"/>
            <a:ext cx="7772400" cy="868363"/>
          </a:xfrm>
        </p:spPr>
        <p:txBody>
          <a:bodyPr/>
          <a:lstStyle/>
          <a:p>
            <a:pPr>
              <a:buFontTx/>
              <a:buChar char="•"/>
            </a:pPr>
            <a:r>
              <a:rPr lang="zh-CN" altLang="en-US" sz="3200" dirty="0"/>
              <a:t> 学习目标</a:t>
            </a:r>
          </a:p>
        </p:txBody>
      </p:sp>
      <p:sp>
        <p:nvSpPr>
          <p:cNvPr id="8195" name="Rectangle 3"/>
          <p:cNvSpPr>
            <a:spLocks noGrp="1" noChangeArrowheads="1"/>
          </p:cNvSpPr>
          <p:nvPr>
            <p:ph idx="1"/>
          </p:nvPr>
        </p:nvSpPr>
        <p:spPr>
          <a:xfrm>
            <a:off x="810322" y="1749425"/>
            <a:ext cx="10515600" cy="4351338"/>
          </a:xfrm>
        </p:spPr>
        <p:txBody>
          <a:bodyPr/>
          <a:lstStyle/>
          <a:p>
            <a:r>
              <a:rPr lang="zh-CN" altLang="en-US" sz="2800" dirty="0"/>
              <a:t>掌握数据库设计的内容和特点</a:t>
            </a:r>
          </a:p>
          <a:p>
            <a:endParaRPr lang="zh-CN" altLang="en-US" sz="2800" dirty="0"/>
          </a:p>
          <a:p>
            <a:r>
              <a:rPr lang="zh-CN" altLang="en-US" sz="2800" dirty="0"/>
              <a:t>掌握数据库概念设计的方法</a:t>
            </a:r>
          </a:p>
          <a:p>
            <a:endParaRPr lang="zh-CN" altLang="en-US" sz="2800" dirty="0"/>
          </a:p>
          <a:p>
            <a:r>
              <a:rPr lang="zh-CN" altLang="en-US" sz="2800" dirty="0"/>
              <a:t>掌握数据库逻辑设计的方法</a:t>
            </a:r>
          </a:p>
          <a:p>
            <a:endParaRPr lang="zh-CN" altLang="en-US" sz="2800" dirty="0"/>
          </a:p>
          <a:p>
            <a:r>
              <a:rPr lang="zh-CN" altLang="en-US" sz="2800" dirty="0"/>
              <a:t>了解数据库物理设计的方法</a:t>
            </a:r>
          </a:p>
          <a:p>
            <a:endParaRPr lang="zh-CN" altLang="en-US" sz="2400" dirty="0"/>
          </a:p>
          <a:p>
            <a:endParaRPr lang="zh-CN"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38200" y="762000"/>
            <a:ext cx="7772400" cy="868363"/>
          </a:xfrm>
        </p:spPr>
        <p:txBody>
          <a:bodyPr/>
          <a:lstStyle/>
          <a:p>
            <a:r>
              <a:rPr lang="en-US" altLang="zh-CN" sz="3200" dirty="0"/>
              <a:t>7.2.3 </a:t>
            </a:r>
            <a:r>
              <a:rPr lang="zh-CN" altLang="en-US" sz="3200" dirty="0"/>
              <a:t>需求分析的步骤</a:t>
            </a:r>
          </a:p>
        </p:txBody>
      </p:sp>
      <p:sp>
        <p:nvSpPr>
          <p:cNvPr id="27651" name="Rectangle 3"/>
          <p:cNvSpPr>
            <a:spLocks noGrp="1" noChangeArrowheads="1"/>
          </p:cNvSpPr>
          <p:nvPr>
            <p:ph idx="1"/>
          </p:nvPr>
        </p:nvSpPr>
        <p:spPr/>
        <p:txBody>
          <a:bodyPr/>
          <a:lstStyle/>
          <a:p>
            <a:r>
              <a:rPr lang="zh-CN" altLang="en-US" sz="2800" dirty="0"/>
              <a:t>1.需求分析的步骤</a:t>
            </a:r>
          </a:p>
          <a:p>
            <a:pPr lvl="1" algn="just"/>
            <a:endParaRPr lang="zh-CN" altLang="en-US" sz="2400" dirty="0"/>
          </a:p>
          <a:p>
            <a:pPr lvl="1" algn="just"/>
            <a:r>
              <a:rPr lang="zh-CN" altLang="en-US" sz="2400" dirty="0"/>
              <a:t>调查组织结构  ===〉系统的管理模式 ===〉各部门功能</a:t>
            </a:r>
          </a:p>
          <a:p>
            <a:pPr lvl="1" algn="just"/>
            <a:r>
              <a:rPr lang="zh-CN" altLang="en-US" sz="2400" dirty="0"/>
              <a:t>调查各部门业务活动 、职责 ===〉信息流程</a:t>
            </a:r>
          </a:p>
          <a:p>
            <a:pPr lvl="1" algn="just"/>
            <a:r>
              <a:rPr lang="zh-CN" altLang="en-US" sz="2400" dirty="0"/>
              <a:t>收集各种静态信息 ====〉原系统的信息存储</a:t>
            </a:r>
          </a:p>
          <a:p>
            <a:pPr lvl="1" algn="just"/>
            <a:r>
              <a:rPr lang="zh-CN" altLang="en-US" sz="2400" dirty="0"/>
              <a:t>确定系统的功能和系统的边界</a:t>
            </a:r>
            <a:endParaRPr lang="en-US" altLang="zh-CN" sz="2400" dirty="0"/>
          </a:p>
          <a:p>
            <a:pPr lvl="1" algn="just"/>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200" y="685800"/>
            <a:ext cx="7772400" cy="868363"/>
          </a:xfrm>
        </p:spPr>
        <p:txBody>
          <a:bodyPr/>
          <a:lstStyle/>
          <a:p>
            <a:r>
              <a:rPr lang="en-US" altLang="zh-CN" sz="3200" dirty="0"/>
              <a:t>7.2.3 </a:t>
            </a:r>
            <a:r>
              <a:rPr lang="zh-CN" altLang="en-US" sz="3200" dirty="0"/>
              <a:t>需求分析的步骤(续)</a:t>
            </a:r>
          </a:p>
        </p:txBody>
      </p:sp>
      <p:sp>
        <p:nvSpPr>
          <p:cNvPr id="28675" name="Rectangle 3"/>
          <p:cNvSpPr>
            <a:spLocks noGrp="1" noChangeArrowheads="1"/>
          </p:cNvSpPr>
          <p:nvPr>
            <p:ph idx="1"/>
          </p:nvPr>
        </p:nvSpPr>
        <p:spPr/>
        <p:txBody>
          <a:bodyPr/>
          <a:lstStyle/>
          <a:p>
            <a:r>
              <a:rPr lang="zh-CN" altLang="en-US" sz="2800" dirty="0"/>
              <a:t>2. 常用的需求分析调查方法</a:t>
            </a:r>
          </a:p>
          <a:p>
            <a:pPr lvl="1"/>
            <a:endParaRPr lang="zh-CN" altLang="en-US" sz="2400" dirty="0"/>
          </a:p>
          <a:p>
            <a:pPr lvl="1" algn="just"/>
            <a:r>
              <a:rPr lang="zh-CN" altLang="en-US" sz="2400" dirty="0"/>
              <a:t>跟班作业</a:t>
            </a:r>
          </a:p>
          <a:p>
            <a:pPr lvl="1" algn="just"/>
            <a:r>
              <a:rPr lang="zh-CN" altLang="en-US" sz="2400" dirty="0"/>
              <a:t>开调查座谈会</a:t>
            </a:r>
          </a:p>
          <a:p>
            <a:pPr lvl="1" algn="just"/>
            <a:r>
              <a:rPr lang="zh-CN" altLang="en-US" sz="2400" dirty="0"/>
              <a:t>请用户介绍</a:t>
            </a:r>
          </a:p>
          <a:p>
            <a:pPr lvl="1" algn="just"/>
            <a:r>
              <a:rPr lang="zh-CN" altLang="en-US" sz="2400" dirty="0"/>
              <a:t>提问</a:t>
            </a:r>
          </a:p>
          <a:p>
            <a:pPr lvl="1" algn="just"/>
            <a:r>
              <a:rPr lang="zh-CN" altLang="en-US" sz="2400" dirty="0"/>
              <a:t>设计调查问卷请用户填写</a:t>
            </a:r>
          </a:p>
          <a:p>
            <a:pPr lvl="1" algn="just"/>
            <a:r>
              <a:rPr lang="zh-CN" altLang="en-US" sz="2400" dirty="0"/>
              <a:t>查阅历史纪录 </a:t>
            </a:r>
          </a:p>
          <a:p>
            <a:pPr lvl="1" algn="just"/>
            <a:r>
              <a:rPr lang="zh-CN" altLang="en-US" sz="2400" dirty="0">
                <a:latin typeface="等线" panose="02010600030101010101" pitchFamily="2" charset="-122"/>
              </a:rPr>
              <a:t>在实际操作中往往是若干种方式同时进行</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5999"/>
            <a:ext cx="5181600" cy="4211638"/>
          </a:xfrm>
          <a:prstGeom prst="rect">
            <a:avLst/>
          </a:prstGeom>
          <a:noFill/>
          <a:extLst>
            <a:ext uri="{909E8E84-426E-40DD-AFC4-6F175D3DCCD1}">
              <a14:hiddenFill xmlns:a14="http://schemas.microsoft.com/office/drawing/2010/main">
                <a:solidFill>
                  <a:srgbClr val="FFFFFF"/>
                </a:solidFill>
              </a14:hiddenFill>
            </a:ext>
          </a:extLst>
        </p:spPr>
      </p:pic>
      <p:sp>
        <p:nvSpPr>
          <p:cNvPr id="29699" name="Text Box 3"/>
          <p:cNvSpPr txBox="1">
            <a:spLocks noChangeArrowheads="1"/>
          </p:cNvSpPr>
          <p:nvPr/>
        </p:nvSpPr>
        <p:spPr bwMode="auto">
          <a:xfrm>
            <a:off x="990600" y="457200"/>
            <a:ext cx="449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Char char="•"/>
            </a:pPr>
            <a:r>
              <a:rPr lang="zh-CN" altLang="en-US" sz="2800">
                <a:solidFill>
                  <a:schemeClr val="tx2"/>
                </a:solidFill>
              </a:rPr>
              <a:t>调查问卷示例</a:t>
            </a:r>
          </a:p>
        </p:txBody>
      </p:sp>
      <p:pic>
        <p:nvPicPr>
          <p:cNvPr id="29700" name="Picture 4" descr="p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1" y="685799"/>
            <a:ext cx="4086225" cy="2205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66800" y="609600"/>
            <a:ext cx="4248150" cy="868363"/>
          </a:xfrm>
        </p:spPr>
        <p:txBody>
          <a:bodyPr/>
          <a:lstStyle/>
          <a:p>
            <a:r>
              <a:rPr lang="zh-CN" altLang="en-US" sz="3200"/>
              <a:t>需求分析实例 </a:t>
            </a:r>
          </a:p>
        </p:txBody>
      </p:sp>
      <p:sp>
        <p:nvSpPr>
          <p:cNvPr id="30723" name="Rectangle 3"/>
          <p:cNvSpPr>
            <a:spLocks noGrp="1" noChangeArrowheads="1"/>
          </p:cNvSpPr>
          <p:nvPr>
            <p:ph idx="1"/>
          </p:nvPr>
        </p:nvSpPr>
        <p:spPr>
          <a:xfrm>
            <a:off x="762000" y="1539874"/>
            <a:ext cx="7772400" cy="4114800"/>
          </a:xfrm>
        </p:spPr>
        <p:txBody>
          <a:bodyPr/>
          <a:lstStyle/>
          <a:p>
            <a:r>
              <a:rPr lang="zh-CN" altLang="en-US" sz="2000"/>
              <a:t>假设开发某学校数据库管理系统，经过可行性分析和初步调查，采用自顶向下的方法可以抽象出该系统高层数据流图.逐步往下求精得出：教师管理子系统、学生管理子系统，后勤管理子系统、科研管理子系统、产业管理子系统。限于篇幅我们以学生管理子系统为例向下求精。 </a:t>
            </a:r>
          </a:p>
        </p:txBody>
      </p:sp>
      <p:grpSp>
        <p:nvGrpSpPr>
          <p:cNvPr id="30724" name="Group 4"/>
          <p:cNvGrpSpPr>
            <a:grpSpLocks/>
          </p:cNvGrpSpPr>
          <p:nvPr/>
        </p:nvGrpSpPr>
        <p:grpSpPr bwMode="auto">
          <a:xfrm>
            <a:off x="1524000" y="2835274"/>
            <a:ext cx="7543800" cy="3657600"/>
            <a:chOff x="1620" y="1752"/>
            <a:chExt cx="9360" cy="5148"/>
          </a:xfrm>
        </p:grpSpPr>
        <p:sp>
          <p:nvSpPr>
            <p:cNvPr id="30725" name="Text Box 5"/>
            <p:cNvSpPr txBox="1">
              <a:spLocks noChangeArrowheads="1"/>
            </p:cNvSpPr>
            <p:nvPr/>
          </p:nvSpPr>
          <p:spPr bwMode="auto">
            <a:xfrm>
              <a:off x="2880" y="6432"/>
              <a:ext cx="1200" cy="468"/>
            </a:xfrm>
            <a:prstGeom prst="rect">
              <a:avLst/>
            </a:prstGeom>
            <a:solidFill>
              <a:srgbClr val="2C72B8"/>
            </a:solidFill>
            <a:ln w="9525">
              <a:solidFill>
                <a:schemeClr val="tx2"/>
              </a:solidFill>
              <a:miter lim="800000"/>
              <a:headEnd/>
              <a:tailEnd/>
            </a:ln>
          </p:spPr>
          <p:txBody>
            <a:bodyPr/>
            <a:lstStyle/>
            <a:p>
              <a:pPr algn="just" eaLnBrk="0" hangingPunct="0">
                <a:spcBef>
                  <a:spcPct val="0"/>
                </a:spcBef>
                <a:buClrTx/>
                <a:buFontTx/>
                <a:buNone/>
              </a:pPr>
              <a:r>
                <a:rPr lang="zh-CN" altLang="en-US" sz="1400"/>
                <a:t>学籍管理</a:t>
              </a:r>
            </a:p>
          </p:txBody>
        </p:sp>
        <p:sp>
          <p:nvSpPr>
            <p:cNvPr id="30726" name="Text Box 6"/>
            <p:cNvSpPr txBox="1">
              <a:spLocks noChangeArrowheads="1"/>
            </p:cNvSpPr>
            <p:nvPr/>
          </p:nvSpPr>
          <p:spPr bwMode="auto">
            <a:xfrm>
              <a:off x="4005" y="4338"/>
              <a:ext cx="1620" cy="468"/>
            </a:xfrm>
            <a:prstGeom prst="rect">
              <a:avLst/>
            </a:prstGeom>
            <a:solidFill>
              <a:srgbClr val="2C72B8"/>
            </a:solidFill>
            <a:ln w="9525">
              <a:solidFill>
                <a:schemeClr val="tx2"/>
              </a:solidFill>
              <a:miter lim="800000"/>
              <a:headEnd/>
              <a:tailEnd/>
            </a:ln>
          </p:spPr>
          <p:txBody>
            <a:bodyPr/>
            <a:lstStyle/>
            <a:p>
              <a:pPr algn="just" eaLnBrk="0" hangingPunct="0">
                <a:spcBef>
                  <a:spcPct val="0"/>
                </a:spcBef>
                <a:buClrTx/>
                <a:buFontTx/>
                <a:buNone/>
              </a:pPr>
              <a:r>
                <a:rPr lang="zh-CN" altLang="en-US" sz="1400"/>
                <a:t>学生管理子系统</a:t>
              </a:r>
            </a:p>
          </p:txBody>
        </p:sp>
        <p:sp>
          <p:nvSpPr>
            <p:cNvPr id="30727" name="Text Box 7"/>
            <p:cNvSpPr txBox="1">
              <a:spLocks noChangeArrowheads="1"/>
            </p:cNvSpPr>
            <p:nvPr/>
          </p:nvSpPr>
          <p:spPr bwMode="auto">
            <a:xfrm>
              <a:off x="1620" y="4404"/>
              <a:ext cx="1620" cy="468"/>
            </a:xfrm>
            <a:prstGeom prst="rect">
              <a:avLst/>
            </a:prstGeom>
            <a:solidFill>
              <a:srgbClr val="2C72B8"/>
            </a:solidFill>
            <a:ln w="9525">
              <a:solidFill>
                <a:schemeClr val="tx2"/>
              </a:solidFill>
              <a:miter lim="800000"/>
              <a:headEnd/>
              <a:tailEnd/>
            </a:ln>
          </p:spPr>
          <p:txBody>
            <a:bodyPr/>
            <a:lstStyle/>
            <a:p>
              <a:pPr algn="just" eaLnBrk="0" hangingPunct="0">
                <a:spcBef>
                  <a:spcPct val="0"/>
                </a:spcBef>
                <a:buClrTx/>
                <a:buFontTx/>
                <a:buNone/>
              </a:pPr>
              <a:r>
                <a:rPr lang="zh-CN" altLang="en-US" sz="1400"/>
                <a:t>教师管理子系统</a:t>
              </a:r>
            </a:p>
          </p:txBody>
        </p:sp>
        <p:grpSp>
          <p:nvGrpSpPr>
            <p:cNvPr id="30728" name="Group 8"/>
            <p:cNvGrpSpPr>
              <a:grpSpLocks/>
            </p:cNvGrpSpPr>
            <p:nvPr/>
          </p:nvGrpSpPr>
          <p:grpSpPr bwMode="auto">
            <a:xfrm>
              <a:off x="4860" y="1752"/>
              <a:ext cx="2160" cy="936"/>
              <a:chOff x="2520" y="5340"/>
              <a:chExt cx="2160" cy="936"/>
            </a:xfrm>
          </p:grpSpPr>
          <p:sp>
            <p:nvSpPr>
              <p:cNvPr id="30729" name="AutoShape 9"/>
              <p:cNvSpPr>
                <a:spLocks noChangeArrowheads="1"/>
              </p:cNvSpPr>
              <p:nvPr/>
            </p:nvSpPr>
            <p:spPr bwMode="auto">
              <a:xfrm>
                <a:off x="2520" y="5340"/>
                <a:ext cx="2160" cy="936"/>
              </a:xfrm>
              <a:prstGeom prst="parallelogram">
                <a:avLst>
                  <a:gd name="adj" fmla="val 57692"/>
                </a:avLst>
              </a:prstGeom>
              <a:solidFill>
                <a:srgbClr val="2C72B8"/>
              </a:solidFill>
              <a:ln w="9525">
                <a:solidFill>
                  <a:schemeClr val="tx2"/>
                </a:solidFill>
                <a:miter lim="800000"/>
                <a:headEnd/>
                <a:tailEnd/>
              </a:ln>
            </p:spPr>
            <p:txBody>
              <a:bodyPr/>
              <a:lstStyle/>
              <a:p>
                <a:pPr algn="just" eaLnBrk="0" hangingPunct="0">
                  <a:spcBef>
                    <a:spcPct val="0"/>
                  </a:spcBef>
                  <a:buClrTx/>
                  <a:buFontTx/>
                  <a:buNone/>
                </a:pPr>
                <a:endParaRPr lang="zh-CN" altLang="en-US" sz="1400"/>
              </a:p>
            </p:txBody>
          </p:sp>
          <p:grpSp>
            <p:nvGrpSpPr>
              <p:cNvPr id="30730" name="Group 10"/>
              <p:cNvGrpSpPr>
                <a:grpSpLocks/>
              </p:cNvGrpSpPr>
              <p:nvPr/>
            </p:nvGrpSpPr>
            <p:grpSpPr bwMode="auto">
              <a:xfrm>
                <a:off x="2880" y="5496"/>
                <a:ext cx="1440" cy="567"/>
                <a:chOff x="4500" y="6387"/>
                <a:chExt cx="1440" cy="567"/>
              </a:xfrm>
            </p:grpSpPr>
            <p:sp>
              <p:nvSpPr>
                <p:cNvPr id="30731" name="Oval 11"/>
                <p:cNvSpPr>
                  <a:spLocks noChangeArrowheads="1"/>
                </p:cNvSpPr>
                <p:nvPr/>
              </p:nvSpPr>
              <p:spPr bwMode="auto">
                <a:xfrm>
                  <a:off x="4860" y="6588"/>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732" name="Oval 12"/>
                <p:cNvSpPr>
                  <a:spLocks noChangeArrowheads="1"/>
                </p:cNvSpPr>
                <p:nvPr/>
              </p:nvSpPr>
              <p:spPr bwMode="auto">
                <a:xfrm>
                  <a:off x="5175" y="6798"/>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733" name="Oval 13"/>
                <p:cNvSpPr>
                  <a:spLocks noChangeArrowheads="1"/>
                </p:cNvSpPr>
                <p:nvPr/>
              </p:nvSpPr>
              <p:spPr bwMode="auto">
                <a:xfrm>
                  <a:off x="5175" y="6387"/>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734" name="Oval 14"/>
                <p:cNvSpPr>
                  <a:spLocks noChangeArrowheads="1"/>
                </p:cNvSpPr>
                <p:nvPr/>
              </p:nvSpPr>
              <p:spPr bwMode="auto">
                <a:xfrm>
                  <a:off x="5400" y="6588"/>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735" name="Line 15"/>
                <p:cNvSpPr>
                  <a:spLocks noChangeShapeType="1"/>
                </p:cNvSpPr>
                <p:nvPr/>
              </p:nvSpPr>
              <p:spPr bwMode="auto">
                <a:xfrm>
                  <a:off x="4500" y="6669"/>
                  <a:ext cx="360" cy="0"/>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36" name="Line 16"/>
                <p:cNvSpPr>
                  <a:spLocks noChangeShapeType="1"/>
                </p:cNvSpPr>
                <p:nvPr/>
              </p:nvSpPr>
              <p:spPr bwMode="auto">
                <a:xfrm>
                  <a:off x="5070" y="6678"/>
                  <a:ext cx="360" cy="0"/>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37" name="Line 17"/>
                <p:cNvSpPr>
                  <a:spLocks noChangeShapeType="1"/>
                </p:cNvSpPr>
                <p:nvPr/>
              </p:nvSpPr>
              <p:spPr bwMode="auto">
                <a:xfrm>
                  <a:off x="5040" y="6714"/>
                  <a:ext cx="180" cy="156"/>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38" name="Line 18"/>
                <p:cNvSpPr>
                  <a:spLocks noChangeShapeType="1"/>
                </p:cNvSpPr>
                <p:nvPr/>
              </p:nvSpPr>
              <p:spPr bwMode="auto">
                <a:xfrm flipV="1">
                  <a:off x="5040" y="6432"/>
                  <a:ext cx="180" cy="156"/>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39" name="Line 19"/>
                <p:cNvSpPr>
                  <a:spLocks noChangeShapeType="1"/>
                </p:cNvSpPr>
                <p:nvPr/>
              </p:nvSpPr>
              <p:spPr bwMode="auto">
                <a:xfrm>
                  <a:off x="5580" y="6669"/>
                  <a:ext cx="360" cy="0"/>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0740" name="Group 20"/>
            <p:cNvGrpSpPr>
              <a:grpSpLocks/>
            </p:cNvGrpSpPr>
            <p:nvPr/>
          </p:nvGrpSpPr>
          <p:grpSpPr bwMode="auto">
            <a:xfrm>
              <a:off x="5940" y="3312"/>
              <a:ext cx="2340" cy="936"/>
              <a:chOff x="7920" y="6663"/>
              <a:chExt cx="2340" cy="936"/>
            </a:xfrm>
          </p:grpSpPr>
          <p:sp>
            <p:nvSpPr>
              <p:cNvPr id="30741" name="AutoShape 21"/>
              <p:cNvSpPr>
                <a:spLocks noChangeArrowheads="1"/>
              </p:cNvSpPr>
              <p:nvPr/>
            </p:nvSpPr>
            <p:spPr bwMode="auto">
              <a:xfrm>
                <a:off x="7920" y="6663"/>
                <a:ext cx="2340" cy="936"/>
              </a:xfrm>
              <a:prstGeom prst="parallelogram">
                <a:avLst>
                  <a:gd name="adj" fmla="val 62500"/>
                </a:avLst>
              </a:prstGeom>
              <a:solidFill>
                <a:srgbClr val="2C72B8"/>
              </a:solidFill>
              <a:ln w="9525">
                <a:solidFill>
                  <a:schemeClr val="tx2"/>
                </a:solidFill>
                <a:miter lim="800000"/>
                <a:headEnd/>
                <a:tailEnd/>
              </a:ln>
            </p:spPr>
            <p:txBody>
              <a:bodyPr/>
              <a:lstStyle/>
              <a:p>
                <a:endParaRPr lang="zh-CN" altLang="en-US"/>
              </a:p>
            </p:txBody>
          </p:sp>
          <p:grpSp>
            <p:nvGrpSpPr>
              <p:cNvPr id="30742" name="Group 22"/>
              <p:cNvGrpSpPr>
                <a:grpSpLocks/>
              </p:cNvGrpSpPr>
              <p:nvPr/>
            </p:nvGrpSpPr>
            <p:grpSpPr bwMode="auto">
              <a:xfrm>
                <a:off x="8280" y="6900"/>
                <a:ext cx="1440" cy="567"/>
                <a:chOff x="4500" y="6387"/>
                <a:chExt cx="1440" cy="567"/>
              </a:xfrm>
            </p:grpSpPr>
            <p:sp>
              <p:nvSpPr>
                <p:cNvPr id="30743" name="Oval 23"/>
                <p:cNvSpPr>
                  <a:spLocks noChangeArrowheads="1"/>
                </p:cNvSpPr>
                <p:nvPr/>
              </p:nvSpPr>
              <p:spPr bwMode="auto">
                <a:xfrm>
                  <a:off x="4860" y="6588"/>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744" name="Oval 24"/>
                <p:cNvSpPr>
                  <a:spLocks noChangeArrowheads="1"/>
                </p:cNvSpPr>
                <p:nvPr/>
              </p:nvSpPr>
              <p:spPr bwMode="auto">
                <a:xfrm>
                  <a:off x="5175" y="6798"/>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745" name="Oval 25"/>
                <p:cNvSpPr>
                  <a:spLocks noChangeArrowheads="1"/>
                </p:cNvSpPr>
                <p:nvPr/>
              </p:nvSpPr>
              <p:spPr bwMode="auto">
                <a:xfrm>
                  <a:off x="5175" y="6387"/>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746" name="Oval 26"/>
                <p:cNvSpPr>
                  <a:spLocks noChangeArrowheads="1"/>
                </p:cNvSpPr>
                <p:nvPr/>
              </p:nvSpPr>
              <p:spPr bwMode="auto">
                <a:xfrm>
                  <a:off x="5400" y="6588"/>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747" name="Line 27"/>
                <p:cNvSpPr>
                  <a:spLocks noChangeShapeType="1"/>
                </p:cNvSpPr>
                <p:nvPr/>
              </p:nvSpPr>
              <p:spPr bwMode="auto">
                <a:xfrm>
                  <a:off x="4500" y="6669"/>
                  <a:ext cx="360" cy="0"/>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48" name="Line 28"/>
                <p:cNvSpPr>
                  <a:spLocks noChangeShapeType="1"/>
                </p:cNvSpPr>
                <p:nvPr/>
              </p:nvSpPr>
              <p:spPr bwMode="auto">
                <a:xfrm>
                  <a:off x="5070" y="6678"/>
                  <a:ext cx="360" cy="0"/>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49" name="Line 29"/>
                <p:cNvSpPr>
                  <a:spLocks noChangeShapeType="1"/>
                </p:cNvSpPr>
                <p:nvPr/>
              </p:nvSpPr>
              <p:spPr bwMode="auto">
                <a:xfrm>
                  <a:off x="5040" y="6714"/>
                  <a:ext cx="180" cy="156"/>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50" name="Line 30"/>
                <p:cNvSpPr>
                  <a:spLocks noChangeShapeType="1"/>
                </p:cNvSpPr>
                <p:nvPr/>
              </p:nvSpPr>
              <p:spPr bwMode="auto">
                <a:xfrm flipV="1">
                  <a:off x="5040" y="6432"/>
                  <a:ext cx="180" cy="156"/>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51" name="Line 31"/>
                <p:cNvSpPr>
                  <a:spLocks noChangeShapeType="1"/>
                </p:cNvSpPr>
                <p:nvPr/>
              </p:nvSpPr>
              <p:spPr bwMode="auto">
                <a:xfrm>
                  <a:off x="5580" y="6669"/>
                  <a:ext cx="360" cy="0"/>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grpSp>
        </p:grpSp>
        <p:sp>
          <p:nvSpPr>
            <p:cNvPr id="30752" name="AutoShape 32"/>
            <p:cNvSpPr>
              <a:spLocks noChangeArrowheads="1"/>
            </p:cNvSpPr>
            <p:nvPr/>
          </p:nvSpPr>
          <p:spPr bwMode="auto">
            <a:xfrm>
              <a:off x="1620" y="3312"/>
              <a:ext cx="2340" cy="1092"/>
            </a:xfrm>
            <a:prstGeom prst="parallelogram">
              <a:avLst>
                <a:gd name="adj" fmla="val 53571"/>
              </a:avLst>
            </a:prstGeom>
            <a:solidFill>
              <a:srgbClr val="2C72B8"/>
            </a:solidFill>
            <a:ln w="9525">
              <a:solidFill>
                <a:schemeClr val="tx2"/>
              </a:solidFill>
              <a:miter lim="800000"/>
              <a:headEnd/>
              <a:tailEnd/>
            </a:ln>
          </p:spPr>
          <p:txBody>
            <a:bodyPr lIns="54000" tIns="0" rIns="54000" bIns="10800"/>
            <a:lstStyle/>
            <a:p>
              <a:pPr algn="just" eaLnBrk="0" hangingPunct="0">
                <a:spcBef>
                  <a:spcPct val="0"/>
                </a:spcBef>
                <a:buClrTx/>
                <a:buFontTx/>
                <a:buNone/>
              </a:pPr>
              <a:endParaRPr lang="zh-CN" altLang="en-US" sz="1400"/>
            </a:p>
          </p:txBody>
        </p:sp>
        <p:grpSp>
          <p:nvGrpSpPr>
            <p:cNvPr id="30753" name="Group 33"/>
            <p:cNvGrpSpPr>
              <a:grpSpLocks/>
            </p:cNvGrpSpPr>
            <p:nvPr/>
          </p:nvGrpSpPr>
          <p:grpSpPr bwMode="auto">
            <a:xfrm>
              <a:off x="1980" y="3681"/>
              <a:ext cx="1560" cy="567"/>
              <a:chOff x="4860" y="6867"/>
              <a:chExt cx="1560" cy="567"/>
            </a:xfrm>
          </p:grpSpPr>
          <p:sp>
            <p:nvSpPr>
              <p:cNvPr id="30754" name="Oval 34"/>
              <p:cNvSpPr>
                <a:spLocks noChangeArrowheads="1"/>
              </p:cNvSpPr>
              <p:nvPr/>
            </p:nvSpPr>
            <p:spPr bwMode="auto">
              <a:xfrm>
                <a:off x="5340" y="7068"/>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755" name="Oval 35"/>
              <p:cNvSpPr>
                <a:spLocks noChangeArrowheads="1"/>
              </p:cNvSpPr>
              <p:nvPr/>
            </p:nvSpPr>
            <p:spPr bwMode="auto">
              <a:xfrm>
                <a:off x="5655" y="7278"/>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756" name="Oval 36"/>
              <p:cNvSpPr>
                <a:spLocks noChangeArrowheads="1"/>
              </p:cNvSpPr>
              <p:nvPr/>
            </p:nvSpPr>
            <p:spPr bwMode="auto">
              <a:xfrm>
                <a:off x="5655" y="6867"/>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757" name="Oval 37"/>
              <p:cNvSpPr>
                <a:spLocks noChangeArrowheads="1"/>
              </p:cNvSpPr>
              <p:nvPr/>
            </p:nvSpPr>
            <p:spPr bwMode="auto">
              <a:xfrm>
                <a:off x="5925" y="7098"/>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758" name="Line 38"/>
              <p:cNvSpPr>
                <a:spLocks noChangeShapeType="1"/>
              </p:cNvSpPr>
              <p:nvPr/>
            </p:nvSpPr>
            <p:spPr bwMode="auto">
              <a:xfrm>
                <a:off x="4980" y="7149"/>
                <a:ext cx="360" cy="0"/>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59" name="Line 39"/>
              <p:cNvSpPr>
                <a:spLocks noChangeShapeType="1"/>
              </p:cNvSpPr>
              <p:nvPr/>
            </p:nvSpPr>
            <p:spPr bwMode="auto">
              <a:xfrm>
                <a:off x="5790" y="6960"/>
                <a:ext cx="180" cy="156"/>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60" name="Line 40"/>
              <p:cNvSpPr>
                <a:spLocks noChangeShapeType="1"/>
              </p:cNvSpPr>
              <p:nvPr/>
            </p:nvSpPr>
            <p:spPr bwMode="auto">
              <a:xfrm>
                <a:off x="5520" y="7194"/>
                <a:ext cx="180" cy="156"/>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61" name="Line 41"/>
              <p:cNvSpPr>
                <a:spLocks noChangeShapeType="1"/>
              </p:cNvSpPr>
              <p:nvPr/>
            </p:nvSpPr>
            <p:spPr bwMode="auto">
              <a:xfrm flipV="1">
                <a:off x="5520" y="6912"/>
                <a:ext cx="180" cy="156"/>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62" name="Line 42"/>
              <p:cNvSpPr>
                <a:spLocks noChangeShapeType="1"/>
              </p:cNvSpPr>
              <p:nvPr/>
            </p:nvSpPr>
            <p:spPr bwMode="auto">
              <a:xfrm>
                <a:off x="6060" y="7149"/>
                <a:ext cx="360" cy="0"/>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63" name="Oval 43"/>
              <p:cNvSpPr>
                <a:spLocks noChangeArrowheads="1"/>
              </p:cNvSpPr>
              <p:nvPr/>
            </p:nvSpPr>
            <p:spPr bwMode="auto">
              <a:xfrm>
                <a:off x="4860" y="7077"/>
                <a:ext cx="180" cy="156"/>
              </a:xfrm>
              <a:prstGeom prst="ellipse">
                <a:avLst/>
              </a:prstGeom>
              <a:solidFill>
                <a:srgbClr val="2C72B8"/>
              </a:solidFill>
              <a:ln w="9525">
                <a:solidFill>
                  <a:schemeClr val="tx2"/>
                </a:solidFill>
                <a:round/>
                <a:headEnd/>
                <a:tailEnd/>
              </a:ln>
            </p:spPr>
            <p:txBody>
              <a:bodyPr/>
              <a:lstStyle/>
              <a:p>
                <a:endParaRPr lang="zh-CN" altLang="en-US"/>
              </a:p>
            </p:txBody>
          </p:sp>
        </p:grpSp>
        <p:grpSp>
          <p:nvGrpSpPr>
            <p:cNvPr id="30764" name="Group 44"/>
            <p:cNvGrpSpPr>
              <a:grpSpLocks/>
            </p:cNvGrpSpPr>
            <p:nvPr/>
          </p:nvGrpSpPr>
          <p:grpSpPr bwMode="auto">
            <a:xfrm>
              <a:off x="5400" y="5445"/>
              <a:ext cx="2520" cy="936"/>
              <a:chOff x="5400" y="8877"/>
              <a:chExt cx="2520" cy="936"/>
            </a:xfrm>
          </p:grpSpPr>
          <p:sp>
            <p:nvSpPr>
              <p:cNvPr id="30765" name="AutoShape 45"/>
              <p:cNvSpPr>
                <a:spLocks noChangeArrowheads="1"/>
              </p:cNvSpPr>
              <p:nvPr/>
            </p:nvSpPr>
            <p:spPr bwMode="auto">
              <a:xfrm>
                <a:off x="5400" y="8877"/>
                <a:ext cx="2520" cy="936"/>
              </a:xfrm>
              <a:prstGeom prst="parallelogram">
                <a:avLst>
                  <a:gd name="adj" fmla="val 67308"/>
                </a:avLst>
              </a:prstGeom>
              <a:solidFill>
                <a:srgbClr val="2C72B8"/>
              </a:solidFill>
              <a:ln w="9525">
                <a:solidFill>
                  <a:schemeClr val="tx2"/>
                </a:solidFill>
                <a:miter lim="800000"/>
                <a:headEnd/>
                <a:tailEnd/>
              </a:ln>
            </p:spPr>
            <p:txBody>
              <a:bodyPr/>
              <a:lstStyle/>
              <a:p>
                <a:endParaRPr lang="zh-CN" altLang="en-US"/>
              </a:p>
            </p:txBody>
          </p:sp>
          <p:grpSp>
            <p:nvGrpSpPr>
              <p:cNvPr id="30766" name="Group 46"/>
              <p:cNvGrpSpPr>
                <a:grpSpLocks/>
              </p:cNvGrpSpPr>
              <p:nvPr/>
            </p:nvGrpSpPr>
            <p:grpSpPr bwMode="auto">
              <a:xfrm>
                <a:off x="5760" y="9084"/>
                <a:ext cx="1605" cy="567"/>
                <a:chOff x="8460" y="5496"/>
                <a:chExt cx="1605" cy="567"/>
              </a:xfrm>
            </p:grpSpPr>
            <p:grpSp>
              <p:nvGrpSpPr>
                <p:cNvPr id="30767" name="Group 47"/>
                <p:cNvGrpSpPr>
                  <a:grpSpLocks/>
                </p:cNvGrpSpPr>
                <p:nvPr/>
              </p:nvGrpSpPr>
              <p:grpSpPr bwMode="auto">
                <a:xfrm>
                  <a:off x="8460" y="5496"/>
                  <a:ext cx="1440" cy="567"/>
                  <a:chOff x="4500" y="6387"/>
                  <a:chExt cx="1440" cy="567"/>
                </a:xfrm>
              </p:grpSpPr>
              <p:sp>
                <p:nvSpPr>
                  <p:cNvPr id="30768" name="Oval 48"/>
                  <p:cNvSpPr>
                    <a:spLocks noChangeArrowheads="1"/>
                  </p:cNvSpPr>
                  <p:nvPr/>
                </p:nvSpPr>
                <p:spPr bwMode="auto">
                  <a:xfrm>
                    <a:off x="4860" y="6588"/>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769" name="Oval 49"/>
                  <p:cNvSpPr>
                    <a:spLocks noChangeArrowheads="1"/>
                  </p:cNvSpPr>
                  <p:nvPr/>
                </p:nvSpPr>
                <p:spPr bwMode="auto">
                  <a:xfrm>
                    <a:off x="5175" y="6798"/>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770" name="Oval 50"/>
                  <p:cNvSpPr>
                    <a:spLocks noChangeArrowheads="1"/>
                  </p:cNvSpPr>
                  <p:nvPr/>
                </p:nvSpPr>
                <p:spPr bwMode="auto">
                  <a:xfrm>
                    <a:off x="5175" y="6387"/>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771" name="Oval 51"/>
                  <p:cNvSpPr>
                    <a:spLocks noChangeArrowheads="1"/>
                  </p:cNvSpPr>
                  <p:nvPr/>
                </p:nvSpPr>
                <p:spPr bwMode="auto">
                  <a:xfrm>
                    <a:off x="5400" y="6588"/>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772" name="Line 52"/>
                  <p:cNvSpPr>
                    <a:spLocks noChangeShapeType="1"/>
                  </p:cNvSpPr>
                  <p:nvPr/>
                </p:nvSpPr>
                <p:spPr bwMode="auto">
                  <a:xfrm>
                    <a:off x="4500" y="6669"/>
                    <a:ext cx="360" cy="0"/>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73" name="Line 53"/>
                  <p:cNvSpPr>
                    <a:spLocks noChangeShapeType="1"/>
                  </p:cNvSpPr>
                  <p:nvPr/>
                </p:nvSpPr>
                <p:spPr bwMode="auto">
                  <a:xfrm>
                    <a:off x="5070" y="6678"/>
                    <a:ext cx="360" cy="0"/>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74" name="Line 54"/>
                  <p:cNvSpPr>
                    <a:spLocks noChangeShapeType="1"/>
                  </p:cNvSpPr>
                  <p:nvPr/>
                </p:nvSpPr>
                <p:spPr bwMode="auto">
                  <a:xfrm>
                    <a:off x="5040" y="6714"/>
                    <a:ext cx="180" cy="156"/>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75" name="Line 55"/>
                  <p:cNvSpPr>
                    <a:spLocks noChangeShapeType="1"/>
                  </p:cNvSpPr>
                  <p:nvPr/>
                </p:nvSpPr>
                <p:spPr bwMode="auto">
                  <a:xfrm flipV="1">
                    <a:off x="5040" y="6432"/>
                    <a:ext cx="180" cy="156"/>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76" name="Line 56"/>
                  <p:cNvSpPr>
                    <a:spLocks noChangeShapeType="1"/>
                  </p:cNvSpPr>
                  <p:nvPr/>
                </p:nvSpPr>
                <p:spPr bwMode="auto">
                  <a:xfrm>
                    <a:off x="5580" y="6669"/>
                    <a:ext cx="360" cy="0"/>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grpSp>
            <p:sp>
              <p:nvSpPr>
                <p:cNvPr id="30777" name="Oval 57"/>
                <p:cNvSpPr>
                  <a:spLocks noChangeArrowheads="1"/>
                </p:cNvSpPr>
                <p:nvPr/>
              </p:nvSpPr>
              <p:spPr bwMode="auto">
                <a:xfrm>
                  <a:off x="9885" y="5697"/>
                  <a:ext cx="180" cy="156"/>
                </a:xfrm>
                <a:prstGeom prst="ellipse">
                  <a:avLst/>
                </a:prstGeom>
                <a:solidFill>
                  <a:srgbClr val="2C72B8"/>
                </a:solidFill>
                <a:ln w="9525">
                  <a:solidFill>
                    <a:schemeClr val="tx2"/>
                  </a:solidFill>
                  <a:round/>
                  <a:headEnd/>
                  <a:tailEnd/>
                </a:ln>
              </p:spPr>
              <p:txBody>
                <a:bodyPr/>
                <a:lstStyle/>
                <a:p>
                  <a:endParaRPr lang="zh-CN" altLang="en-US"/>
                </a:p>
              </p:txBody>
            </p:sp>
          </p:grpSp>
        </p:grpSp>
        <p:grpSp>
          <p:nvGrpSpPr>
            <p:cNvPr id="30778" name="Group 58"/>
            <p:cNvGrpSpPr>
              <a:grpSpLocks/>
            </p:cNvGrpSpPr>
            <p:nvPr/>
          </p:nvGrpSpPr>
          <p:grpSpPr bwMode="auto">
            <a:xfrm>
              <a:off x="2700" y="5496"/>
              <a:ext cx="2160" cy="936"/>
              <a:chOff x="5580" y="6900"/>
              <a:chExt cx="2160" cy="936"/>
            </a:xfrm>
          </p:grpSpPr>
          <p:sp>
            <p:nvSpPr>
              <p:cNvPr id="30779" name="AutoShape 59"/>
              <p:cNvSpPr>
                <a:spLocks noChangeArrowheads="1"/>
              </p:cNvSpPr>
              <p:nvPr/>
            </p:nvSpPr>
            <p:spPr bwMode="auto">
              <a:xfrm>
                <a:off x="5580" y="6900"/>
                <a:ext cx="2160" cy="936"/>
              </a:xfrm>
              <a:prstGeom prst="parallelogram">
                <a:avLst>
                  <a:gd name="adj" fmla="val 57692"/>
                </a:avLst>
              </a:prstGeom>
              <a:solidFill>
                <a:srgbClr val="2C72B8"/>
              </a:solidFill>
              <a:ln w="9525">
                <a:solidFill>
                  <a:schemeClr val="tx2"/>
                </a:solidFill>
                <a:miter lim="800000"/>
                <a:headEnd/>
                <a:tailEnd/>
              </a:ln>
            </p:spPr>
            <p:txBody>
              <a:bodyPr/>
              <a:lstStyle/>
              <a:p>
                <a:endParaRPr lang="zh-CN" altLang="en-US"/>
              </a:p>
            </p:txBody>
          </p:sp>
          <p:grpSp>
            <p:nvGrpSpPr>
              <p:cNvPr id="30780" name="Group 60"/>
              <p:cNvGrpSpPr>
                <a:grpSpLocks/>
              </p:cNvGrpSpPr>
              <p:nvPr/>
            </p:nvGrpSpPr>
            <p:grpSpPr bwMode="auto">
              <a:xfrm>
                <a:off x="5940" y="7056"/>
                <a:ext cx="1440" cy="600"/>
                <a:chOff x="6120" y="5943"/>
                <a:chExt cx="1440" cy="600"/>
              </a:xfrm>
            </p:grpSpPr>
            <p:sp>
              <p:nvSpPr>
                <p:cNvPr id="30781" name="Line 61"/>
                <p:cNvSpPr>
                  <a:spLocks noChangeShapeType="1"/>
                </p:cNvSpPr>
                <p:nvPr/>
              </p:nvSpPr>
              <p:spPr bwMode="auto">
                <a:xfrm>
                  <a:off x="6840" y="6462"/>
                  <a:ext cx="360" cy="0"/>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82" name="Line 62"/>
                <p:cNvSpPr>
                  <a:spLocks noChangeShapeType="1"/>
                </p:cNvSpPr>
                <p:nvPr/>
              </p:nvSpPr>
              <p:spPr bwMode="auto">
                <a:xfrm>
                  <a:off x="6840" y="6024"/>
                  <a:ext cx="360" cy="0"/>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grpSp>
              <p:nvGrpSpPr>
                <p:cNvPr id="30783" name="Group 63"/>
                <p:cNvGrpSpPr>
                  <a:grpSpLocks/>
                </p:cNvGrpSpPr>
                <p:nvPr/>
              </p:nvGrpSpPr>
              <p:grpSpPr bwMode="auto">
                <a:xfrm>
                  <a:off x="6120" y="5964"/>
                  <a:ext cx="1440" cy="567"/>
                  <a:chOff x="4500" y="6387"/>
                  <a:chExt cx="1440" cy="567"/>
                </a:xfrm>
              </p:grpSpPr>
              <p:sp>
                <p:nvSpPr>
                  <p:cNvPr id="30784" name="Oval 64"/>
                  <p:cNvSpPr>
                    <a:spLocks noChangeArrowheads="1"/>
                  </p:cNvSpPr>
                  <p:nvPr/>
                </p:nvSpPr>
                <p:spPr bwMode="auto">
                  <a:xfrm>
                    <a:off x="4860" y="6588"/>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785" name="Oval 65"/>
                  <p:cNvSpPr>
                    <a:spLocks noChangeArrowheads="1"/>
                  </p:cNvSpPr>
                  <p:nvPr/>
                </p:nvSpPr>
                <p:spPr bwMode="auto">
                  <a:xfrm>
                    <a:off x="5175" y="6798"/>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786" name="Oval 66"/>
                  <p:cNvSpPr>
                    <a:spLocks noChangeArrowheads="1"/>
                  </p:cNvSpPr>
                  <p:nvPr/>
                </p:nvSpPr>
                <p:spPr bwMode="auto">
                  <a:xfrm>
                    <a:off x="5175" y="6387"/>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787" name="Oval 67"/>
                  <p:cNvSpPr>
                    <a:spLocks noChangeArrowheads="1"/>
                  </p:cNvSpPr>
                  <p:nvPr/>
                </p:nvSpPr>
                <p:spPr bwMode="auto">
                  <a:xfrm>
                    <a:off x="5400" y="6588"/>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788" name="Line 68"/>
                  <p:cNvSpPr>
                    <a:spLocks noChangeShapeType="1"/>
                  </p:cNvSpPr>
                  <p:nvPr/>
                </p:nvSpPr>
                <p:spPr bwMode="auto">
                  <a:xfrm>
                    <a:off x="4500" y="6669"/>
                    <a:ext cx="360" cy="0"/>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89" name="Line 69"/>
                  <p:cNvSpPr>
                    <a:spLocks noChangeShapeType="1"/>
                  </p:cNvSpPr>
                  <p:nvPr/>
                </p:nvSpPr>
                <p:spPr bwMode="auto">
                  <a:xfrm>
                    <a:off x="5070" y="6678"/>
                    <a:ext cx="360" cy="0"/>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90" name="Line 70"/>
                  <p:cNvSpPr>
                    <a:spLocks noChangeShapeType="1"/>
                  </p:cNvSpPr>
                  <p:nvPr/>
                </p:nvSpPr>
                <p:spPr bwMode="auto">
                  <a:xfrm>
                    <a:off x="5040" y="6714"/>
                    <a:ext cx="180" cy="156"/>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91" name="Line 71"/>
                  <p:cNvSpPr>
                    <a:spLocks noChangeShapeType="1"/>
                  </p:cNvSpPr>
                  <p:nvPr/>
                </p:nvSpPr>
                <p:spPr bwMode="auto">
                  <a:xfrm flipV="1">
                    <a:off x="5040" y="6432"/>
                    <a:ext cx="180" cy="156"/>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92" name="Line 72"/>
                  <p:cNvSpPr>
                    <a:spLocks noChangeShapeType="1"/>
                  </p:cNvSpPr>
                  <p:nvPr/>
                </p:nvSpPr>
                <p:spPr bwMode="auto">
                  <a:xfrm>
                    <a:off x="5580" y="6669"/>
                    <a:ext cx="360" cy="0"/>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grpSp>
            <p:sp>
              <p:nvSpPr>
                <p:cNvPr id="30793" name="Oval 73"/>
                <p:cNvSpPr>
                  <a:spLocks noChangeArrowheads="1"/>
                </p:cNvSpPr>
                <p:nvPr/>
              </p:nvSpPr>
              <p:spPr bwMode="auto">
                <a:xfrm>
                  <a:off x="7170" y="5943"/>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794" name="Oval 74"/>
                <p:cNvSpPr>
                  <a:spLocks noChangeArrowheads="1"/>
                </p:cNvSpPr>
                <p:nvPr/>
              </p:nvSpPr>
              <p:spPr bwMode="auto">
                <a:xfrm>
                  <a:off x="7200" y="6387"/>
                  <a:ext cx="180" cy="156"/>
                </a:xfrm>
                <a:prstGeom prst="ellipse">
                  <a:avLst/>
                </a:prstGeom>
                <a:solidFill>
                  <a:srgbClr val="2C72B8"/>
                </a:solidFill>
                <a:ln w="9525">
                  <a:solidFill>
                    <a:schemeClr val="tx2"/>
                  </a:solidFill>
                  <a:round/>
                  <a:headEnd/>
                  <a:tailEnd/>
                </a:ln>
              </p:spPr>
              <p:txBody>
                <a:bodyPr/>
                <a:lstStyle/>
                <a:p>
                  <a:endParaRPr lang="zh-CN" altLang="en-US"/>
                </a:p>
              </p:txBody>
            </p:sp>
          </p:grpSp>
        </p:grpSp>
        <p:grpSp>
          <p:nvGrpSpPr>
            <p:cNvPr id="30795" name="Group 75"/>
            <p:cNvGrpSpPr>
              <a:grpSpLocks/>
            </p:cNvGrpSpPr>
            <p:nvPr/>
          </p:nvGrpSpPr>
          <p:grpSpPr bwMode="auto">
            <a:xfrm>
              <a:off x="3780" y="3312"/>
              <a:ext cx="2340" cy="1092"/>
              <a:chOff x="5220" y="6744"/>
              <a:chExt cx="2340" cy="1092"/>
            </a:xfrm>
          </p:grpSpPr>
          <p:sp>
            <p:nvSpPr>
              <p:cNvPr id="30796" name="AutoShape 76"/>
              <p:cNvSpPr>
                <a:spLocks noChangeArrowheads="1"/>
              </p:cNvSpPr>
              <p:nvPr/>
            </p:nvSpPr>
            <p:spPr bwMode="auto">
              <a:xfrm>
                <a:off x="5220" y="6744"/>
                <a:ext cx="2340" cy="1092"/>
              </a:xfrm>
              <a:prstGeom prst="parallelogram">
                <a:avLst>
                  <a:gd name="adj" fmla="val 53571"/>
                </a:avLst>
              </a:prstGeom>
              <a:solidFill>
                <a:srgbClr val="2C72B8"/>
              </a:solidFill>
              <a:ln w="9525">
                <a:solidFill>
                  <a:schemeClr val="tx2"/>
                </a:solidFill>
                <a:miter lim="800000"/>
                <a:headEnd/>
                <a:tailEnd/>
              </a:ln>
            </p:spPr>
            <p:txBody>
              <a:bodyPr/>
              <a:lstStyle/>
              <a:p>
                <a:endParaRPr lang="zh-CN" altLang="en-US"/>
              </a:p>
            </p:txBody>
          </p:sp>
          <p:grpSp>
            <p:nvGrpSpPr>
              <p:cNvPr id="30797" name="Group 77"/>
              <p:cNvGrpSpPr>
                <a:grpSpLocks/>
              </p:cNvGrpSpPr>
              <p:nvPr/>
            </p:nvGrpSpPr>
            <p:grpSpPr bwMode="auto">
              <a:xfrm>
                <a:off x="5760" y="7056"/>
                <a:ext cx="1440" cy="600"/>
                <a:chOff x="7740" y="6588"/>
                <a:chExt cx="1440" cy="600"/>
              </a:xfrm>
            </p:grpSpPr>
            <p:grpSp>
              <p:nvGrpSpPr>
                <p:cNvPr id="30798" name="Group 78"/>
                <p:cNvGrpSpPr>
                  <a:grpSpLocks/>
                </p:cNvGrpSpPr>
                <p:nvPr/>
              </p:nvGrpSpPr>
              <p:grpSpPr bwMode="auto">
                <a:xfrm>
                  <a:off x="7740" y="6588"/>
                  <a:ext cx="1440" cy="567"/>
                  <a:chOff x="4500" y="6387"/>
                  <a:chExt cx="1440" cy="567"/>
                </a:xfrm>
              </p:grpSpPr>
              <p:sp>
                <p:nvSpPr>
                  <p:cNvPr id="30799" name="Oval 79"/>
                  <p:cNvSpPr>
                    <a:spLocks noChangeArrowheads="1"/>
                  </p:cNvSpPr>
                  <p:nvPr/>
                </p:nvSpPr>
                <p:spPr bwMode="auto">
                  <a:xfrm>
                    <a:off x="4860" y="6588"/>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800" name="Oval 80"/>
                  <p:cNvSpPr>
                    <a:spLocks noChangeArrowheads="1"/>
                  </p:cNvSpPr>
                  <p:nvPr/>
                </p:nvSpPr>
                <p:spPr bwMode="auto">
                  <a:xfrm>
                    <a:off x="5175" y="6798"/>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801" name="Oval 81"/>
                  <p:cNvSpPr>
                    <a:spLocks noChangeArrowheads="1"/>
                  </p:cNvSpPr>
                  <p:nvPr/>
                </p:nvSpPr>
                <p:spPr bwMode="auto">
                  <a:xfrm>
                    <a:off x="5175" y="6387"/>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802" name="Oval 82"/>
                  <p:cNvSpPr>
                    <a:spLocks noChangeArrowheads="1"/>
                  </p:cNvSpPr>
                  <p:nvPr/>
                </p:nvSpPr>
                <p:spPr bwMode="auto">
                  <a:xfrm>
                    <a:off x="5400" y="6588"/>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803" name="Line 83"/>
                  <p:cNvSpPr>
                    <a:spLocks noChangeShapeType="1"/>
                  </p:cNvSpPr>
                  <p:nvPr/>
                </p:nvSpPr>
                <p:spPr bwMode="auto">
                  <a:xfrm>
                    <a:off x="4500" y="6669"/>
                    <a:ext cx="360" cy="0"/>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804" name="Line 84"/>
                  <p:cNvSpPr>
                    <a:spLocks noChangeShapeType="1"/>
                  </p:cNvSpPr>
                  <p:nvPr/>
                </p:nvSpPr>
                <p:spPr bwMode="auto">
                  <a:xfrm>
                    <a:off x="5070" y="6678"/>
                    <a:ext cx="360" cy="0"/>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805" name="Line 85"/>
                  <p:cNvSpPr>
                    <a:spLocks noChangeShapeType="1"/>
                  </p:cNvSpPr>
                  <p:nvPr/>
                </p:nvSpPr>
                <p:spPr bwMode="auto">
                  <a:xfrm>
                    <a:off x="5040" y="6714"/>
                    <a:ext cx="180" cy="156"/>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806" name="Line 86"/>
                  <p:cNvSpPr>
                    <a:spLocks noChangeShapeType="1"/>
                  </p:cNvSpPr>
                  <p:nvPr/>
                </p:nvSpPr>
                <p:spPr bwMode="auto">
                  <a:xfrm flipV="1">
                    <a:off x="5040" y="6432"/>
                    <a:ext cx="180" cy="156"/>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807" name="Line 87"/>
                  <p:cNvSpPr>
                    <a:spLocks noChangeShapeType="1"/>
                  </p:cNvSpPr>
                  <p:nvPr/>
                </p:nvSpPr>
                <p:spPr bwMode="auto">
                  <a:xfrm>
                    <a:off x="5580" y="6669"/>
                    <a:ext cx="360" cy="0"/>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grpSp>
            <p:sp>
              <p:nvSpPr>
                <p:cNvPr id="30808" name="Oval 88"/>
                <p:cNvSpPr>
                  <a:spLocks noChangeArrowheads="1"/>
                </p:cNvSpPr>
                <p:nvPr/>
              </p:nvSpPr>
              <p:spPr bwMode="auto">
                <a:xfrm>
                  <a:off x="7920" y="7032"/>
                  <a:ext cx="180" cy="156"/>
                </a:xfrm>
                <a:prstGeom prst="ellipse">
                  <a:avLst/>
                </a:prstGeom>
                <a:solidFill>
                  <a:srgbClr val="2C72B8"/>
                </a:solidFill>
                <a:ln w="9525">
                  <a:solidFill>
                    <a:schemeClr val="tx2"/>
                  </a:solidFill>
                  <a:round/>
                  <a:headEnd/>
                  <a:tailEnd/>
                </a:ln>
              </p:spPr>
              <p:txBody>
                <a:bodyPr/>
                <a:lstStyle/>
                <a:p>
                  <a:endParaRPr lang="zh-CN" altLang="en-US"/>
                </a:p>
              </p:txBody>
            </p:sp>
            <p:sp>
              <p:nvSpPr>
                <p:cNvPr id="30809" name="Line 89"/>
                <p:cNvSpPr>
                  <a:spLocks noChangeShapeType="1"/>
                </p:cNvSpPr>
                <p:nvPr/>
              </p:nvSpPr>
              <p:spPr bwMode="auto">
                <a:xfrm>
                  <a:off x="8100" y="7137"/>
                  <a:ext cx="360" cy="0"/>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810" name="Line 90"/>
                <p:cNvSpPr>
                  <a:spLocks noChangeShapeType="1"/>
                </p:cNvSpPr>
                <p:nvPr/>
              </p:nvSpPr>
              <p:spPr bwMode="auto">
                <a:xfrm>
                  <a:off x="8565" y="6678"/>
                  <a:ext cx="360" cy="0"/>
                </a:xfrm>
                <a:prstGeom prst="line">
                  <a:avLst/>
                </a:prstGeom>
                <a:noFill/>
                <a:ln w="9525">
                  <a:solidFill>
                    <a:schemeClr val="tx2"/>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grpSp>
        </p:grpSp>
        <p:sp>
          <p:nvSpPr>
            <p:cNvPr id="30811" name="Line 91"/>
            <p:cNvSpPr>
              <a:spLocks noChangeShapeType="1"/>
            </p:cNvSpPr>
            <p:nvPr/>
          </p:nvSpPr>
          <p:spPr bwMode="auto">
            <a:xfrm flipH="1">
              <a:off x="3420" y="2688"/>
              <a:ext cx="1980" cy="62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2" name="Line 92"/>
            <p:cNvSpPr>
              <a:spLocks noChangeShapeType="1"/>
            </p:cNvSpPr>
            <p:nvPr/>
          </p:nvSpPr>
          <p:spPr bwMode="auto">
            <a:xfrm flipH="1">
              <a:off x="5040" y="2688"/>
              <a:ext cx="720" cy="62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3" name="Line 93"/>
            <p:cNvSpPr>
              <a:spLocks noChangeShapeType="1"/>
            </p:cNvSpPr>
            <p:nvPr/>
          </p:nvSpPr>
          <p:spPr bwMode="auto">
            <a:xfrm>
              <a:off x="6120" y="2688"/>
              <a:ext cx="900" cy="62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4" name="Line 94"/>
            <p:cNvSpPr>
              <a:spLocks noChangeShapeType="1"/>
            </p:cNvSpPr>
            <p:nvPr/>
          </p:nvSpPr>
          <p:spPr bwMode="auto">
            <a:xfrm>
              <a:off x="6480" y="2688"/>
              <a:ext cx="4500" cy="124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5" name="Line 95"/>
            <p:cNvSpPr>
              <a:spLocks noChangeShapeType="1"/>
            </p:cNvSpPr>
            <p:nvPr/>
          </p:nvSpPr>
          <p:spPr bwMode="auto">
            <a:xfrm flipH="1">
              <a:off x="3780" y="4404"/>
              <a:ext cx="1080" cy="109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6" name="Line 96"/>
            <p:cNvSpPr>
              <a:spLocks noChangeShapeType="1"/>
            </p:cNvSpPr>
            <p:nvPr/>
          </p:nvSpPr>
          <p:spPr bwMode="auto">
            <a:xfrm>
              <a:off x="5040" y="4404"/>
              <a:ext cx="1800" cy="109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7" name="Text Box 97"/>
            <p:cNvSpPr txBox="1">
              <a:spLocks noChangeArrowheads="1"/>
            </p:cNvSpPr>
            <p:nvPr/>
          </p:nvSpPr>
          <p:spPr bwMode="auto">
            <a:xfrm>
              <a:off x="5640" y="6432"/>
              <a:ext cx="1080" cy="468"/>
            </a:xfrm>
            <a:prstGeom prst="rect">
              <a:avLst/>
            </a:prstGeom>
            <a:solidFill>
              <a:srgbClr val="2C72B8"/>
            </a:solidFill>
            <a:ln w="9525">
              <a:solidFill>
                <a:schemeClr val="tx2"/>
              </a:solidFill>
              <a:miter lim="800000"/>
              <a:headEnd/>
              <a:tailEnd/>
            </a:ln>
          </p:spPr>
          <p:txBody>
            <a:bodyPr/>
            <a:lstStyle/>
            <a:p>
              <a:pPr algn="just" eaLnBrk="0" hangingPunct="0">
                <a:spcBef>
                  <a:spcPct val="0"/>
                </a:spcBef>
                <a:buClrTx/>
                <a:buFontTx/>
                <a:buNone/>
              </a:pPr>
              <a:r>
                <a:rPr lang="zh-CN" altLang="en-US" sz="1400"/>
                <a:t>课程管理</a:t>
              </a:r>
            </a:p>
          </p:txBody>
        </p:sp>
        <p:sp>
          <p:nvSpPr>
            <p:cNvPr id="30818" name="Text Box 98"/>
            <p:cNvSpPr txBox="1">
              <a:spLocks noChangeArrowheads="1"/>
            </p:cNvSpPr>
            <p:nvPr/>
          </p:nvSpPr>
          <p:spPr bwMode="auto">
            <a:xfrm>
              <a:off x="5955" y="4344"/>
              <a:ext cx="1620" cy="468"/>
            </a:xfrm>
            <a:prstGeom prst="rect">
              <a:avLst/>
            </a:prstGeom>
            <a:solidFill>
              <a:srgbClr val="2C72B8"/>
            </a:solidFill>
            <a:ln w="9525">
              <a:solidFill>
                <a:schemeClr val="tx2"/>
              </a:solidFill>
              <a:miter lim="800000"/>
              <a:headEnd/>
              <a:tailEnd/>
            </a:ln>
          </p:spPr>
          <p:txBody>
            <a:bodyPr/>
            <a:lstStyle/>
            <a:p>
              <a:pPr algn="just" eaLnBrk="0" hangingPunct="0">
                <a:spcBef>
                  <a:spcPct val="0"/>
                </a:spcBef>
                <a:buClrTx/>
                <a:buFontTx/>
                <a:buNone/>
              </a:pPr>
              <a:r>
                <a:rPr lang="zh-CN" altLang="en-US" sz="1400"/>
                <a:t>后勤管理子系统</a:t>
              </a:r>
            </a:p>
          </p:txBody>
        </p:sp>
        <p:sp>
          <p:nvSpPr>
            <p:cNvPr id="30819" name="Rectangle 99"/>
            <p:cNvSpPr>
              <a:spLocks noChangeArrowheads="1"/>
            </p:cNvSpPr>
            <p:nvPr/>
          </p:nvSpPr>
          <p:spPr bwMode="auto">
            <a:xfrm>
              <a:off x="8640" y="3936"/>
              <a:ext cx="1080" cy="468"/>
            </a:xfrm>
            <a:prstGeom prst="rect">
              <a:avLst/>
            </a:prstGeom>
            <a:solidFill>
              <a:srgbClr val="2C72B8"/>
            </a:solidFill>
            <a:ln w="9525">
              <a:solidFill>
                <a:schemeClr val="tx2"/>
              </a:solidFill>
              <a:miter lim="800000"/>
              <a:headEnd/>
              <a:tailEnd/>
            </a:ln>
          </p:spPr>
          <p:txBody>
            <a:bodyPr/>
            <a:lstStyle/>
            <a:p>
              <a:pPr algn="just" eaLnBrk="0" hangingPunct="0">
                <a:spcBef>
                  <a:spcPct val="0"/>
                </a:spcBef>
                <a:buClrTx/>
                <a:buFontTx/>
                <a:buNone/>
              </a:pPr>
              <a:r>
                <a:rPr lang="zh-CN" altLang="en-US" sz="1400"/>
                <a:t>。。。</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457200"/>
            <a:ext cx="10515600" cy="1325563"/>
          </a:xfrm>
        </p:spPr>
        <p:txBody>
          <a:bodyPr/>
          <a:lstStyle/>
          <a:p>
            <a:r>
              <a:rPr lang="zh-CN" altLang="en-US" sz="3200" dirty="0"/>
              <a:t> 学籍管理的数据流图</a:t>
            </a:r>
          </a:p>
        </p:txBody>
      </p:sp>
      <p:pic>
        <p:nvPicPr>
          <p:cNvPr id="31818" name="Picture 74" descr="622_66.gif (6827 by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986" y="2057400"/>
            <a:ext cx="8456613" cy="4612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685800"/>
            <a:ext cx="7772400" cy="868363"/>
          </a:xfrm>
        </p:spPr>
        <p:txBody>
          <a:bodyPr/>
          <a:lstStyle/>
          <a:p>
            <a:r>
              <a:rPr lang="en-US" altLang="zh-CN" sz="3200" dirty="0"/>
              <a:t>7.2.4 </a:t>
            </a:r>
            <a:r>
              <a:rPr lang="zh-CN" altLang="en-US" sz="3200" dirty="0"/>
              <a:t>需求分析阶段文档</a:t>
            </a:r>
            <a:endParaRPr lang="zh-CN" altLang="en-US" sz="3600" dirty="0"/>
          </a:p>
        </p:txBody>
      </p:sp>
      <p:sp>
        <p:nvSpPr>
          <p:cNvPr id="32771" name="Rectangle 3"/>
          <p:cNvSpPr>
            <a:spLocks noGrp="1" noChangeArrowheads="1"/>
          </p:cNvSpPr>
          <p:nvPr>
            <p:ph idx="1"/>
          </p:nvPr>
        </p:nvSpPr>
        <p:spPr/>
        <p:txBody>
          <a:bodyPr/>
          <a:lstStyle/>
          <a:p>
            <a:pPr algn="just"/>
            <a:r>
              <a:rPr lang="zh-CN" altLang="en-US" sz="2800" dirty="0"/>
              <a:t>需求分析阶段结束时，应提供的文档包括：</a:t>
            </a:r>
          </a:p>
          <a:p>
            <a:pPr algn="just"/>
            <a:endParaRPr lang="zh-CN" altLang="en-US" sz="2400" dirty="0"/>
          </a:p>
          <a:p>
            <a:pPr lvl="1" algn="just"/>
            <a:r>
              <a:rPr lang="zh-CN" altLang="en-US" sz="2400" dirty="0"/>
              <a:t>系统组织结构图；</a:t>
            </a:r>
          </a:p>
          <a:p>
            <a:pPr lvl="1" algn="just"/>
            <a:r>
              <a:rPr lang="zh-CN" altLang="en-US" sz="2400" dirty="0"/>
              <a:t>数据流图；</a:t>
            </a:r>
          </a:p>
          <a:p>
            <a:pPr lvl="1" algn="just"/>
            <a:r>
              <a:rPr lang="zh-CN" altLang="en-US" sz="2400" dirty="0"/>
              <a:t>数据字典；</a:t>
            </a:r>
          </a:p>
          <a:p>
            <a:pPr lvl="1"/>
            <a:r>
              <a:rPr lang="zh-CN" altLang="en-US" sz="2400" dirty="0">
                <a:latin typeface="等线" panose="02010600030101010101" pitchFamily="2" charset="-122"/>
              </a:rPr>
              <a:t>数据处理流程图等</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2"/>
          <p:cNvGrpSpPr>
            <a:grpSpLocks/>
          </p:cNvGrpSpPr>
          <p:nvPr/>
        </p:nvGrpSpPr>
        <p:grpSpPr bwMode="auto">
          <a:xfrm>
            <a:off x="685800" y="1676399"/>
            <a:ext cx="7391400" cy="4343400"/>
            <a:chOff x="1980" y="10800"/>
            <a:chExt cx="8415" cy="4368"/>
          </a:xfrm>
        </p:grpSpPr>
        <p:sp>
          <p:nvSpPr>
            <p:cNvPr id="33795" name="Rectangle 3"/>
            <p:cNvSpPr>
              <a:spLocks noChangeArrowheads="1"/>
            </p:cNvSpPr>
            <p:nvPr/>
          </p:nvSpPr>
          <p:spPr bwMode="auto">
            <a:xfrm>
              <a:off x="9135" y="11616"/>
              <a:ext cx="1260" cy="468"/>
            </a:xfrm>
            <a:prstGeom prst="rect">
              <a:avLst/>
            </a:prstGeom>
            <a:solidFill>
              <a:srgbClr val="2C72B8"/>
            </a:solidFill>
            <a:ln w="9525">
              <a:solidFill>
                <a:srgbClr val="FFFFFF"/>
              </a:solidFill>
              <a:miter lim="800000"/>
              <a:headEnd/>
              <a:tailEnd/>
            </a:ln>
          </p:spPr>
          <p:txBody>
            <a:bodyPr/>
            <a:lstStyle/>
            <a:p>
              <a:pPr algn="just" eaLnBrk="0" hangingPunct="0">
                <a:spcBef>
                  <a:spcPct val="0"/>
                </a:spcBef>
                <a:buClrTx/>
                <a:buFontTx/>
                <a:buNone/>
              </a:pPr>
              <a:r>
                <a:rPr lang="zh-CN" altLang="en-US" sz="1600"/>
                <a:t>概念设计</a:t>
              </a:r>
            </a:p>
            <a:p>
              <a:pPr algn="just" eaLnBrk="0" hangingPunct="0">
                <a:spcBef>
                  <a:spcPct val="0"/>
                </a:spcBef>
                <a:buClrTx/>
                <a:buFontTx/>
                <a:buNone/>
              </a:pPr>
              <a:endParaRPr lang="zh-CN" altLang="en-US" sz="1600"/>
            </a:p>
          </p:txBody>
        </p:sp>
        <p:sp>
          <p:nvSpPr>
            <p:cNvPr id="33796" name="Rectangle 4"/>
            <p:cNvSpPr>
              <a:spLocks noChangeArrowheads="1"/>
            </p:cNvSpPr>
            <p:nvPr/>
          </p:nvSpPr>
          <p:spPr bwMode="auto">
            <a:xfrm>
              <a:off x="2160" y="10800"/>
              <a:ext cx="6480" cy="1851"/>
            </a:xfrm>
            <a:prstGeom prst="rect">
              <a:avLst/>
            </a:prstGeom>
            <a:solidFill>
              <a:srgbClr val="2C72B8"/>
            </a:solidFill>
            <a:ln w="9525">
              <a:solidFill>
                <a:srgbClr val="000000"/>
              </a:solidFill>
              <a:miter lim="800000"/>
              <a:headEnd/>
              <a:tailEnd/>
            </a:ln>
          </p:spPr>
          <p:txBody>
            <a:bodyPr/>
            <a:lstStyle/>
            <a:p>
              <a:pPr algn="just" eaLnBrk="0" hangingPunct="0">
                <a:spcBef>
                  <a:spcPct val="0"/>
                </a:spcBef>
                <a:buClrTx/>
                <a:buFontTx/>
                <a:buNone/>
              </a:pPr>
              <a:r>
                <a:rPr lang="zh-CN" altLang="en-US" sz="1600"/>
                <a:t>需求分析</a:t>
              </a:r>
            </a:p>
          </p:txBody>
        </p:sp>
        <p:sp>
          <p:nvSpPr>
            <p:cNvPr id="33797" name="Oval 5"/>
            <p:cNvSpPr>
              <a:spLocks noChangeArrowheads="1"/>
            </p:cNvSpPr>
            <p:nvPr/>
          </p:nvSpPr>
          <p:spPr bwMode="auto">
            <a:xfrm>
              <a:off x="2700" y="11424"/>
              <a:ext cx="1080" cy="936"/>
            </a:xfrm>
            <a:prstGeom prst="ellipse">
              <a:avLst/>
            </a:prstGeom>
            <a:solidFill>
              <a:srgbClr val="2C72B8"/>
            </a:solidFill>
            <a:ln w="9525">
              <a:solidFill>
                <a:srgbClr val="000000"/>
              </a:solidFill>
              <a:round/>
              <a:headEnd/>
              <a:tailEnd/>
            </a:ln>
          </p:spPr>
          <p:txBody>
            <a:bodyPr lIns="54000" tIns="10800" rIns="54000" bIns="10800"/>
            <a:lstStyle/>
            <a:p>
              <a:pPr algn="just" eaLnBrk="0" hangingPunct="0">
                <a:spcBef>
                  <a:spcPct val="0"/>
                </a:spcBef>
                <a:buClrTx/>
                <a:buFontTx/>
                <a:buNone/>
              </a:pPr>
              <a:r>
                <a:rPr lang="zh-CN" altLang="en-US" sz="1600"/>
                <a:t>调查组织机构</a:t>
              </a:r>
            </a:p>
          </p:txBody>
        </p:sp>
        <p:sp>
          <p:nvSpPr>
            <p:cNvPr id="33798" name="Oval 6"/>
            <p:cNvSpPr>
              <a:spLocks noChangeArrowheads="1"/>
            </p:cNvSpPr>
            <p:nvPr/>
          </p:nvSpPr>
          <p:spPr bwMode="auto">
            <a:xfrm>
              <a:off x="4140" y="11424"/>
              <a:ext cx="1080" cy="936"/>
            </a:xfrm>
            <a:prstGeom prst="ellipse">
              <a:avLst/>
            </a:prstGeom>
            <a:solidFill>
              <a:srgbClr val="2C72B8"/>
            </a:solidFill>
            <a:ln w="9525">
              <a:solidFill>
                <a:srgbClr val="000000"/>
              </a:solidFill>
              <a:round/>
              <a:headEnd/>
              <a:tailEnd/>
            </a:ln>
          </p:spPr>
          <p:txBody>
            <a:bodyPr lIns="54000" tIns="10800" rIns="54000" bIns="10800"/>
            <a:lstStyle/>
            <a:p>
              <a:pPr algn="just" eaLnBrk="0" hangingPunct="0">
                <a:spcBef>
                  <a:spcPct val="0"/>
                </a:spcBef>
                <a:buClrTx/>
                <a:buFontTx/>
                <a:buNone/>
              </a:pPr>
              <a:r>
                <a:rPr lang="zh-CN" altLang="en-US" sz="1600"/>
                <a:t>熟悉业务活动</a:t>
              </a:r>
            </a:p>
          </p:txBody>
        </p:sp>
        <p:sp>
          <p:nvSpPr>
            <p:cNvPr id="33799" name="Oval 7"/>
            <p:cNvSpPr>
              <a:spLocks noChangeArrowheads="1"/>
            </p:cNvSpPr>
            <p:nvPr/>
          </p:nvSpPr>
          <p:spPr bwMode="auto">
            <a:xfrm>
              <a:off x="7200" y="11424"/>
              <a:ext cx="1080" cy="936"/>
            </a:xfrm>
            <a:prstGeom prst="ellipse">
              <a:avLst/>
            </a:prstGeom>
            <a:solidFill>
              <a:srgbClr val="2C72B8"/>
            </a:solidFill>
            <a:ln w="9525">
              <a:solidFill>
                <a:srgbClr val="000000"/>
              </a:solidFill>
              <a:round/>
              <a:headEnd/>
              <a:tailEnd/>
            </a:ln>
          </p:spPr>
          <p:txBody>
            <a:bodyPr lIns="54000" tIns="10800" rIns="54000" bIns="10800"/>
            <a:lstStyle/>
            <a:p>
              <a:pPr algn="just" eaLnBrk="0" hangingPunct="0">
                <a:spcBef>
                  <a:spcPct val="0"/>
                </a:spcBef>
                <a:buClrTx/>
                <a:buFontTx/>
                <a:buNone/>
              </a:pPr>
              <a:r>
                <a:rPr lang="zh-CN" altLang="en-US" sz="1600"/>
                <a:t>确定系统边界</a:t>
              </a:r>
            </a:p>
          </p:txBody>
        </p:sp>
        <p:sp>
          <p:nvSpPr>
            <p:cNvPr id="33800" name="Oval 8"/>
            <p:cNvSpPr>
              <a:spLocks noChangeArrowheads="1"/>
            </p:cNvSpPr>
            <p:nvPr/>
          </p:nvSpPr>
          <p:spPr bwMode="auto">
            <a:xfrm>
              <a:off x="5580" y="11424"/>
              <a:ext cx="1080" cy="936"/>
            </a:xfrm>
            <a:prstGeom prst="ellipse">
              <a:avLst/>
            </a:prstGeom>
            <a:solidFill>
              <a:srgbClr val="2C72B8"/>
            </a:solidFill>
            <a:ln w="9525">
              <a:solidFill>
                <a:srgbClr val="000000"/>
              </a:solidFill>
              <a:round/>
              <a:headEnd/>
              <a:tailEnd/>
            </a:ln>
          </p:spPr>
          <p:txBody>
            <a:bodyPr lIns="54000" tIns="10800" rIns="54000" bIns="10800"/>
            <a:lstStyle/>
            <a:p>
              <a:pPr algn="just" eaLnBrk="0" hangingPunct="0">
                <a:spcBef>
                  <a:spcPct val="0"/>
                </a:spcBef>
                <a:buClrTx/>
                <a:buFontTx/>
                <a:buNone/>
              </a:pPr>
              <a:r>
                <a:rPr lang="zh-CN" altLang="en-US" sz="1600"/>
                <a:t>明确用户要求</a:t>
              </a:r>
            </a:p>
          </p:txBody>
        </p:sp>
        <p:grpSp>
          <p:nvGrpSpPr>
            <p:cNvPr id="33801" name="Group 9"/>
            <p:cNvGrpSpPr>
              <a:grpSpLocks/>
            </p:cNvGrpSpPr>
            <p:nvPr/>
          </p:nvGrpSpPr>
          <p:grpSpPr bwMode="auto">
            <a:xfrm>
              <a:off x="1980" y="12828"/>
              <a:ext cx="3243" cy="1092"/>
              <a:chOff x="2835" y="12486"/>
              <a:chExt cx="3243" cy="1092"/>
            </a:xfrm>
          </p:grpSpPr>
          <p:sp>
            <p:nvSpPr>
              <p:cNvPr id="33802" name="AutoShape 10"/>
              <p:cNvSpPr>
                <a:spLocks noChangeArrowheads="1"/>
              </p:cNvSpPr>
              <p:nvPr/>
            </p:nvSpPr>
            <p:spPr bwMode="auto">
              <a:xfrm>
                <a:off x="2835" y="12486"/>
                <a:ext cx="3243" cy="1092"/>
              </a:xfrm>
              <a:prstGeom prst="star24">
                <a:avLst>
                  <a:gd name="adj" fmla="val 37500"/>
                </a:avLst>
              </a:prstGeom>
              <a:solidFill>
                <a:srgbClr val="2C72B8"/>
              </a:solidFill>
              <a:ln w="6350">
                <a:solidFill>
                  <a:srgbClr val="000000"/>
                </a:solidFill>
                <a:miter lim="800000"/>
                <a:headEnd/>
                <a:tailEnd/>
              </a:ln>
            </p:spPr>
            <p:txBody>
              <a:bodyPr lIns="18000" tIns="10800" rIns="18000" bIns="10800"/>
              <a:lstStyle/>
              <a:p>
                <a:pPr algn="r" eaLnBrk="0" hangingPunct="0">
                  <a:spcBef>
                    <a:spcPct val="0"/>
                  </a:spcBef>
                  <a:buClrTx/>
                  <a:buFontTx/>
                  <a:buNone/>
                </a:pPr>
                <a:r>
                  <a:rPr lang="zh-CN" altLang="en-US" sz="1600"/>
                  <a:t>用户      系统分   析员</a:t>
                </a:r>
              </a:p>
            </p:txBody>
          </p:sp>
          <p:grpSp>
            <p:nvGrpSpPr>
              <p:cNvPr id="33803" name="Group 11"/>
              <p:cNvGrpSpPr>
                <a:grpSpLocks/>
              </p:cNvGrpSpPr>
              <p:nvPr/>
            </p:nvGrpSpPr>
            <p:grpSpPr bwMode="auto">
              <a:xfrm>
                <a:off x="4598" y="12978"/>
                <a:ext cx="622" cy="372"/>
                <a:chOff x="4797" y="14514"/>
                <a:chExt cx="622" cy="372"/>
              </a:xfrm>
            </p:grpSpPr>
            <p:sp>
              <p:nvSpPr>
                <p:cNvPr id="33804" name="Oval 12"/>
                <p:cNvSpPr>
                  <a:spLocks noChangeArrowheads="1"/>
                </p:cNvSpPr>
                <p:nvPr/>
              </p:nvSpPr>
              <p:spPr bwMode="auto">
                <a:xfrm>
                  <a:off x="4797" y="14517"/>
                  <a:ext cx="142" cy="142"/>
                </a:xfrm>
                <a:prstGeom prst="ellipse">
                  <a:avLst/>
                </a:prstGeom>
                <a:solidFill>
                  <a:srgbClr val="2C72B8"/>
                </a:solidFill>
                <a:ln w="9525">
                  <a:solidFill>
                    <a:srgbClr val="000000"/>
                  </a:solidFill>
                  <a:round/>
                  <a:headEnd/>
                  <a:tailEnd/>
                </a:ln>
              </p:spPr>
              <p:txBody>
                <a:bodyPr/>
                <a:lstStyle/>
                <a:p>
                  <a:endParaRPr lang="zh-CN" altLang="en-US"/>
                </a:p>
              </p:txBody>
            </p:sp>
            <p:sp>
              <p:nvSpPr>
                <p:cNvPr id="33805" name="Line 13"/>
                <p:cNvSpPr>
                  <a:spLocks noChangeShapeType="1"/>
                </p:cNvSpPr>
                <p:nvPr/>
              </p:nvSpPr>
              <p:spPr bwMode="auto">
                <a:xfrm>
                  <a:off x="4875" y="14730"/>
                  <a:ext cx="0" cy="156"/>
                </a:xfrm>
                <a:prstGeom prst="line">
                  <a:avLst/>
                </a:prstGeom>
                <a:noFill/>
                <a:ln w="9525">
                  <a:solidFill>
                    <a:srgbClr val="000000"/>
                  </a:solidFill>
                  <a:round/>
                  <a:headEnd type="diamond"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3806" name="Oval 14"/>
                <p:cNvSpPr>
                  <a:spLocks noChangeArrowheads="1"/>
                </p:cNvSpPr>
                <p:nvPr/>
              </p:nvSpPr>
              <p:spPr bwMode="auto">
                <a:xfrm>
                  <a:off x="5037" y="14520"/>
                  <a:ext cx="142" cy="142"/>
                </a:xfrm>
                <a:prstGeom prst="ellipse">
                  <a:avLst/>
                </a:prstGeom>
                <a:solidFill>
                  <a:srgbClr val="2C72B8"/>
                </a:solidFill>
                <a:ln w="9525">
                  <a:solidFill>
                    <a:srgbClr val="000000"/>
                  </a:solidFill>
                  <a:round/>
                  <a:headEnd/>
                  <a:tailEnd/>
                </a:ln>
              </p:spPr>
              <p:txBody>
                <a:bodyPr/>
                <a:lstStyle/>
                <a:p>
                  <a:endParaRPr lang="zh-CN" altLang="en-US"/>
                </a:p>
              </p:txBody>
            </p:sp>
            <p:sp>
              <p:nvSpPr>
                <p:cNvPr id="33807" name="Line 15"/>
                <p:cNvSpPr>
                  <a:spLocks noChangeShapeType="1"/>
                </p:cNvSpPr>
                <p:nvPr/>
              </p:nvSpPr>
              <p:spPr bwMode="auto">
                <a:xfrm>
                  <a:off x="5115" y="14730"/>
                  <a:ext cx="0" cy="156"/>
                </a:xfrm>
                <a:prstGeom prst="line">
                  <a:avLst/>
                </a:prstGeom>
                <a:noFill/>
                <a:ln w="9525">
                  <a:solidFill>
                    <a:srgbClr val="000000"/>
                  </a:solidFill>
                  <a:round/>
                  <a:headEnd type="diamond"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3808" name="Oval 16"/>
                <p:cNvSpPr>
                  <a:spLocks noChangeArrowheads="1"/>
                </p:cNvSpPr>
                <p:nvPr/>
              </p:nvSpPr>
              <p:spPr bwMode="auto">
                <a:xfrm>
                  <a:off x="5277" y="14514"/>
                  <a:ext cx="142" cy="142"/>
                </a:xfrm>
                <a:prstGeom prst="ellipse">
                  <a:avLst/>
                </a:prstGeom>
                <a:solidFill>
                  <a:srgbClr val="2C72B8"/>
                </a:solidFill>
                <a:ln w="9525">
                  <a:solidFill>
                    <a:srgbClr val="000000"/>
                  </a:solidFill>
                  <a:round/>
                  <a:headEnd/>
                  <a:tailEnd/>
                </a:ln>
              </p:spPr>
              <p:txBody>
                <a:bodyPr/>
                <a:lstStyle/>
                <a:p>
                  <a:endParaRPr lang="zh-CN" altLang="en-US"/>
                </a:p>
              </p:txBody>
            </p:sp>
            <p:sp>
              <p:nvSpPr>
                <p:cNvPr id="33809" name="Line 17"/>
                <p:cNvSpPr>
                  <a:spLocks noChangeShapeType="1"/>
                </p:cNvSpPr>
                <p:nvPr/>
              </p:nvSpPr>
              <p:spPr bwMode="auto">
                <a:xfrm>
                  <a:off x="5355" y="14727"/>
                  <a:ext cx="0" cy="156"/>
                </a:xfrm>
                <a:prstGeom prst="line">
                  <a:avLst/>
                </a:prstGeom>
                <a:noFill/>
                <a:ln w="9525">
                  <a:solidFill>
                    <a:srgbClr val="000000"/>
                  </a:solidFill>
                  <a:round/>
                  <a:headEnd type="diamond"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810" name="Oval 18"/>
              <p:cNvSpPr>
                <a:spLocks noChangeArrowheads="1"/>
              </p:cNvSpPr>
              <p:nvPr/>
            </p:nvSpPr>
            <p:spPr bwMode="auto">
              <a:xfrm>
                <a:off x="3585" y="12972"/>
                <a:ext cx="142" cy="142"/>
              </a:xfrm>
              <a:prstGeom prst="ellipse">
                <a:avLst/>
              </a:prstGeom>
              <a:solidFill>
                <a:srgbClr val="2C72B8"/>
              </a:solidFill>
              <a:ln w="9525">
                <a:solidFill>
                  <a:srgbClr val="000000"/>
                </a:solidFill>
                <a:round/>
                <a:headEnd/>
                <a:tailEnd/>
              </a:ln>
            </p:spPr>
            <p:txBody>
              <a:bodyPr/>
              <a:lstStyle/>
              <a:p>
                <a:endParaRPr lang="zh-CN" altLang="en-US"/>
              </a:p>
            </p:txBody>
          </p:sp>
          <p:sp>
            <p:nvSpPr>
              <p:cNvPr id="33811" name="Line 19"/>
              <p:cNvSpPr>
                <a:spLocks noChangeShapeType="1"/>
              </p:cNvSpPr>
              <p:nvPr/>
            </p:nvSpPr>
            <p:spPr bwMode="auto">
              <a:xfrm>
                <a:off x="3663" y="13185"/>
                <a:ext cx="0" cy="156"/>
              </a:xfrm>
              <a:prstGeom prst="line">
                <a:avLst/>
              </a:prstGeom>
              <a:noFill/>
              <a:ln w="9525">
                <a:solidFill>
                  <a:srgbClr val="000000"/>
                </a:solidFill>
                <a:round/>
                <a:headEnd type="diamond"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2" name="Oval 20"/>
              <p:cNvSpPr>
                <a:spLocks noChangeArrowheads="1"/>
              </p:cNvSpPr>
              <p:nvPr/>
            </p:nvSpPr>
            <p:spPr bwMode="auto">
              <a:xfrm>
                <a:off x="3780" y="12984"/>
                <a:ext cx="142" cy="142"/>
              </a:xfrm>
              <a:prstGeom prst="ellipse">
                <a:avLst/>
              </a:prstGeom>
              <a:solidFill>
                <a:srgbClr val="2C72B8"/>
              </a:solidFill>
              <a:ln w="9525">
                <a:solidFill>
                  <a:srgbClr val="000000"/>
                </a:solidFill>
                <a:round/>
                <a:headEnd/>
                <a:tailEnd/>
              </a:ln>
            </p:spPr>
            <p:txBody>
              <a:bodyPr/>
              <a:lstStyle/>
              <a:p>
                <a:endParaRPr lang="zh-CN" altLang="en-US"/>
              </a:p>
            </p:txBody>
          </p:sp>
          <p:sp>
            <p:nvSpPr>
              <p:cNvPr id="33813" name="Line 21"/>
              <p:cNvSpPr>
                <a:spLocks noChangeShapeType="1"/>
              </p:cNvSpPr>
              <p:nvPr/>
            </p:nvSpPr>
            <p:spPr bwMode="auto">
              <a:xfrm>
                <a:off x="3858" y="13197"/>
                <a:ext cx="0" cy="156"/>
              </a:xfrm>
              <a:prstGeom prst="line">
                <a:avLst/>
              </a:prstGeom>
              <a:noFill/>
              <a:ln w="9525">
                <a:solidFill>
                  <a:srgbClr val="000000"/>
                </a:solidFill>
                <a:round/>
                <a:headEnd type="diamond"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814" name="Line 22"/>
            <p:cNvSpPr>
              <a:spLocks noChangeShapeType="1"/>
            </p:cNvSpPr>
            <p:nvPr/>
          </p:nvSpPr>
          <p:spPr bwMode="auto">
            <a:xfrm>
              <a:off x="3780" y="11892"/>
              <a:ext cx="36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3815" name="Line 23"/>
            <p:cNvSpPr>
              <a:spLocks noChangeShapeType="1"/>
            </p:cNvSpPr>
            <p:nvPr/>
          </p:nvSpPr>
          <p:spPr bwMode="auto">
            <a:xfrm>
              <a:off x="5220" y="11892"/>
              <a:ext cx="36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3816" name="Line 24"/>
            <p:cNvSpPr>
              <a:spLocks noChangeShapeType="1"/>
            </p:cNvSpPr>
            <p:nvPr/>
          </p:nvSpPr>
          <p:spPr bwMode="auto">
            <a:xfrm>
              <a:off x="6660" y="11892"/>
              <a:ext cx="54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3817" name="Line 25"/>
            <p:cNvSpPr>
              <a:spLocks noChangeShapeType="1"/>
            </p:cNvSpPr>
            <p:nvPr/>
          </p:nvSpPr>
          <p:spPr bwMode="auto">
            <a:xfrm>
              <a:off x="8280" y="11892"/>
              <a:ext cx="108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3818" name="Line 26"/>
            <p:cNvSpPr>
              <a:spLocks noChangeShapeType="1"/>
            </p:cNvSpPr>
            <p:nvPr/>
          </p:nvSpPr>
          <p:spPr bwMode="auto">
            <a:xfrm flipH="1" flipV="1">
              <a:off x="2880" y="12204"/>
              <a:ext cx="360" cy="936"/>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3819" name="Line 27"/>
            <p:cNvSpPr>
              <a:spLocks noChangeShapeType="1"/>
            </p:cNvSpPr>
            <p:nvPr/>
          </p:nvSpPr>
          <p:spPr bwMode="auto">
            <a:xfrm flipV="1">
              <a:off x="3960" y="12360"/>
              <a:ext cx="540" cy="624"/>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3820" name="Line 28"/>
            <p:cNvSpPr>
              <a:spLocks noChangeShapeType="1"/>
            </p:cNvSpPr>
            <p:nvPr/>
          </p:nvSpPr>
          <p:spPr bwMode="auto">
            <a:xfrm>
              <a:off x="9000" y="11580"/>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1" name="AutoShape 29"/>
            <p:cNvSpPr>
              <a:spLocks noChangeArrowheads="1"/>
            </p:cNvSpPr>
            <p:nvPr/>
          </p:nvSpPr>
          <p:spPr bwMode="auto">
            <a:xfrm>
              <a:off x="7920" y="12516"/>
              <a:ext cx="180" cy="936"/>
            </a:xfrm>
            <a:prstGeom prst="downArrow">
              <a:avLst>
                <a:gd name="adj1" fmla="val 50000"/>
                <a:gd name="adj2" fmla="val 130000"/>
              </a:avLst>
            </a:prstGeom>
            <a:solidFill>
              <a:srgbClr val="2C72B8"/>
            </a:solidFill>
            <a:ln w="9525">
              <a:solidFill>
                <a:srgbClr val="000000"/>
              </a:solidFill>
              <a:miter lim="800000"/>
              <a:headEnd/>
              <a:tailEnd/>
            </a:ln>
          </p:spPr>
          <p:txBody>
            <a:bodyPr vert="eaVert"/>
            <a:lstStyle/>
            <a:p>
              <a:endParaRPr lang="zh-CN" altLang="en-US"/>
            </a:p>
          </p:txBody>
        </p:sp>
        <p:sp>
          <p:nvSpPr>
            <p:cNvPr id="33822" name="AutoShape 30"/>
            <p:cNvSpPr>
              <a:spLocks noChangeArrowheads="1"/>
            </p:cNvSpPr>
            <p:nvPr/>
          </p:nvSpPr>
          <p:spPr bwMode="auto">
            <a:xfrm>
              <a:off x="7560" y="13455"/>
              <a:ext cx="1080" cy="1713"/>
            </a:xfrm>
            <a:prstGeom prst="flowChartMultidocument">
              <a:avLst/>
            </a:prstGeom>
            <a:solidFill>
              <a:srgbClr val="2C72B8"/>
            </a:solidFill>
            <a:ln w="9525">
              <a:solidFill>
                <a:srgbClr val="FF0000"/>
              </a:solidFill>
              <a:miter lim="800000"/>
              <a:headEnd/>
              <a:tailEnd/>
            </a:ln>
          </p:spPr>
          <p:txBody>
            <a:bodyPr/>
            <a:lstStyle/>
            <a:p>
              <a:pPr algn="just" eaLnBrk="0" hangingPunct="0">
                <a:spcBef>
                  <a:spcPct val="0"/>
                </a:spcBef>
                <a:buClrTx/>
                <a:buFontTx/>
                <a:buNone/>
              </a:pPr>
              <a:r>
                <a:rPr lang="en-US" altLang="zh-CN" sz="1600"/>
                <a:t>DFD</a:t>
              </a:r>
            </a:p>
            <a:p>
              <a:pPr algn="just" eaLnBrk="0" hangingPunct="0">
                <a:spcBef>
                  <a:spcPct val="0"/>
                </a:spcBef>
                <a:buClrTx/>
                <a:buFontTx/>
                <a:buNone/>
              </a:pPr>
              <a:r>
                <a:rPr lang="en-US" altLang="zh-CN" sz="1600"/>
                <a:t>DD</a:t>
              </a:r>
            </a:p>
            <a:p>
              <a:pPr algn="just" eaLnBrk="0" hangingPunct="0">
                <a:spcBef>
                  <a:spcPct val="0"/>
                </a:spcBef>
                <a:buClrTx/>
                <a:buFontTx/>
                <a:buNone/>
              </a:pPr>
              <a:r>
                <a:rPr lang="en-US" altLang="zh-CN" sz="1600"/>
                <a:t>。。。</a:t>
              </a:r>
            </a:p>
          </p:txBody>
        </p:sp>
        <p:sp>
          <p:nvSpPr>
            <p:cNvPr id="33823" name="Freeform 31"/>
            <p:cNvSpPr>
              <a:spLocks/>
            </p:cNvSpPr>
            <p:nvPr/>
          </p:nvSpPr>
          <p:spPr bwMode="auto">
            <a:xfrm>
              <a:off x="3420" y="10959"/>
              <a:ext cx="4320" cy="468"/>
            </a:xfrm>
            <a:custGeom>
              <a:avLst/>
              <a:gdLst>
                <a:gd name="T0" fmla="*/ 4140 w 4140"/>
                <a:gd name="T1" fmla="*/ 312 h 312"/>
                <a:gd name="T2" fmla="*/ 2340 w 4140"/>
                <a:gd name="T3" fmla="*/ 0 h 312"/>
                <a:gd name="T4" fmla="*/ 0 w 4140"/>
                <a:gd name="T5" fmla="*/ 312 h 312"/>
              </a:gdLst>
              <a:ahLst/>
              <a:cxnLst>
                <a:cxn ang="0">
                  <a:pos x="T0" y="T1"/>
                </a:cxn>
                <a:cxn ang="0">
                  <a:pos x="T2" y="T3"/>
                </a:cxn>
                <a:cxn ang="0">
                  <a:pos x="T4" y="T5"/>
                </a:cxn>
              </a:cxnLst>
              <a:rect l="0" t="0" r="r" b="b"/>
              <a:pathLst>
                <a:path w="4140" h="312">
                  <a:moveTo>
                    <a:pt x="4140" y="312"/>
                  </a:moveTo>
                  <a:cubicBezTo>
                    <a:pt x="3585" y="156"/>
                    <a:pt x="3030" y="0"/>
                    <a:pt x="2340" y="0"/>
                  </a:cubicBezTo>
                  <a:cubicBezTo>
                    <a:pt x="1650" y="0"/>
                    <a:pt x="390" y="260"/>
                    <a:pt x="0" y="312"/>
                  </a:cubicBezTo>
                </a:path>
              </a:pathLst>
            </a:custGeom>
            <a:solidFill>
              <a:srgbClr val="2C72B8"/>
            </a:solidFill>
            <a:ln w="9525" cap="flat">
              <a:solidFill>
                <a:srgbClr val="000000"/>
              </a:solidFill>
              <a:prstDash val="sysDot"/>
              <a:round/>
              <a:headEnd type="none" w="sm" len="med"/>
              <a:tailEnd type="stealth" w="sm" len="med"/>
            </a:ln>
          </p:spPr>
          <p:txBody>
            <a:bodyPr/>
            <a:lstStyle/>
            <a:p>
              <a:endParaRPr lang="zh-CN" altLang="en-US"/>
            </a:p>
          </p:txBody>
        </p:sp>
        <p:sp>
          <p:nvSpPr>
            <p:cNvPr id="33824" name="Freeform 32"/>
            <p:cNvSpPr>
              <a:spLocks/>
            </p:cNvSpPr>
            <p:nvPr/>
          </p:nvSpPr>
          <p:spPr bwMode="auto">
            <a:xfrm>
              <a:off x="4800" y="11208"/>
              <a:ext cx="2760" cy="312"/>
            </a:xfrm>
            <a:custGeom>
              <a:avLst/>
              <a:gdLst>
                <a:gd name="T0" fmla="*/ 2580 w 2580"/>
                <a:gd name="T1" fmla="*/ 156 h 182"/>
                <a:gd name="T2" fmla="*/ 1500 w 2580"/>
                <a:gd name="T3" fmla="*/ 0 h 182"/>
                <a:gd name="T4" fmla="*/ 240 w 2580"/>
                <a:gd name="T5" fmla="*/ 156 h 182"/>
                <a:gd name="T6" fmla="*/ 60 w 2580"/>
                <a:gd name="T7" fmla="*/ 156 h 182"/>
              </a:gdLst>
              <a:ahLst/>
              <a:cxnLst>
                <a:cxn ang="0">
                  <a:pos x="T0" y="T1"/>
                </a:cxn>
                <a:cxn ang="0">
                  <a:pos x="T2" y="T3"/>
                </a:cxn>
                <a:cxn ang="0">
                  <a:pos x="T4" y="T5"/>
                </a:cxn>
                <a:cxn ang="0">
                  <a:pos x="T6" y="T7"/>
                </a:cxn>
              </a:cxnLst>
              <a:rect l="0" t="0" r="r" b="b"/>
              <a:pathLst>
                <a:path w="2580" h="182">
                  <a:moveTo>
                    <a:pt x="2580" y="156"/>
                  </a:moveTo>
                  <a:cubicBezTo>
                    <a:pt x="2235" y="78"/>
                    <a:pt x="1890" y="0"/>
                    <a:pt x="1500" y="0"/>
                  </a:cubicBezTo>
                  <a:cubicBezTo>
                    <a:pt x="1110" y="0"/>
                    <a:pt x="480" y="130"/>
                    <a:pt x="240" y="156"/>
                  </a:cubicBezTo>
                  <a:cubicBezTo>
                    <a:pt x="0" y="182"/>
                    <a:pt x="30" y="169"/>
                    <a:pt x="60" y="156"/>
                  </a:cubicBezTo>
                </a:path>
              </a:pathLst>
            </a:custGeom>
            <a:solidFill>
              <a:srgbClr val="2C72B8"/>
            </a:solidFill>
            <a:ln w="9525" cap="flat">
              <a:solidFill>
                <a:srgbClr val="000000"/>
              </a:solidFill>
              <a:prstDash val="sysDot"/>
              <a:round/>
              <a:headEnd/>
              <a:tailEnd type="stealth" w="sm" len="med"/>
            </a:ln>
          </p:spPr>
          <p:txBody>
            <a:bodyPr/>
            <a:lstStyle/>
            <a:p>
              <a:endParaRPr lang="zh-CN" altLang="en-US"/>
            </a:p>
          </p:txBody>
        </p:sp>
        <p:sp>
          <p:nvSpPr>
            <p:cNvPr id="33825" name="Freeform 33"/>
            <p:cNvSpPr>
              <a:spLocks/>
            </p:cNvSpPr>
            <p:nvPr/>
          </p:nvSpPr>
          <p:spPr bwMode="auto">
            <a:xfrm>
              <a:off x="6300" y="12207"/>
              <a:ext cx="1080" cy="156"/>
            </a:xfrm>
            <a:custGeom>
              <a:avLst/>
              <a:gdLst>
                <a:gd name="T0" fmla="*/ 720 w 720"/>
                <a:gd name="T1" fmla="*/ 0 h 182"/>
                <a:gd name="T2" fmla="*/ 360 w 720"/>
                <a:gd name="T3" fmla="*/ 156 h 182"/>
                <a:gd name="T4" fmla="*/ 0 w 720"/>
                <a:gd name="T5" fmla="*/ 156 h 182"/>
              </a:gdLst>
              <a:ahLst/>
              <a:cxnLst>
                <a:cxn ang="0">
                  <a:pos x="T0" y="T1"/>
                </a:cxn>
                <a:cxn ang="0">
                  <a:pos x="T2" y="T3"/>
                </a:cxn>
                <a:cxn ang="0">
                  <a:pos x="T4" y="T5"/>
                </a:cxn>
              </a:cxnLst>
              <a:rect l="0" t="0" r="r" b="b"/>
              <a:pathLst>
                <a:path w="720" h="182">
                  <a:moveTo>
                    <a:pt x="720" y="0"/>
                  </a:moveTo>
                  <a:cubicBezTo>
                    <a:pt x="600" y="65"/>
                    <a:pt x="480" y="130"/>
                    <a:pt x="360" y="156"/>
                  </a:cubicBezTo>
                  <a:cubicBezTo>
                    <a:pt x="240" y="182"/>
                    <a:pt x="60" y="156"/>
                    <a:pt x="0" y="156"/>
                  </a:cubicBezTo>
                </a:path>
              </a:pathLst>
            </a:custGeom>
            <a:solidFill>
              <a:srgbClr val="2C72B8"/>
            </a:solidFill>
            <a:ln w="9525" cap="flat">
              <a:solidFill>
                <a:srgbClr val="000000"/>
              </a:solidFill>
              <a:prstDash val="sysDot"/>
              <a:round/>
              <a:headEnd/>
              <a:tailEnd type="stealth" w="sm" len="med"/>
            </a:ln>
          </p:spPr>
          <p:txBody>
            <a:bodyPr/>
            <a:lstStyle/>
            <a:p>
              <a:endParaRPr lang="zh-CN" altLang="en-US"/>
            </a:p>
          </p:txBody>
        </p:sp>
        <p:sp>
          <p:nvSpPr>
            <p:cNvPr id="33826" name="Line 34"/>
            <p:cNvSpPr>
              <a:spLocks noChangeShapeType="1"/>
            </p:cNvSpPr>
            <p:nvPr/>
          </p:nvSpPr>
          <p:spPr bwMode="auto">
            <a:xfrm flipV="1">
              <a:off x="4680" y="12360"/>
              <a:ext cx="1260" cy="864"/>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grpSp>
      <p:sp>
        <p:nvSpPr>
          <p:cNvPr id="33827" name="Text Box 35"/>
          <p:cNvSpPr txBox="1">
            <a:spLocks noChangeArrowheads="1"/>
          </p:cNvSpPr>
          <p:nvPr/>
        </p:nvSpPr>
        <p:spPr bwMode="auto">
          <a:xfrm>
            <a:off x="838200" y="609600"/>
            <a:ext cx="480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2800">
                <a:solidFill>
                  <a:schemeClr val="tx2"/>
                </a:solidFill>
              </a:rPr>
              <a:t>需求分析小结</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685800" y="533400"/>
            <a:ext cx="7772400" cy="1066800"/>
          </a:xfrm>
        </p:spPr>
        <p:txBody>
          <a:bodyPr/>
          <a:lstStyle/>
          <a:p>
            <a:r>
              <a:rPr lang="zh-CN" altLang="en-US" sz="3200">
                <a:ea typeface=""/>
                <a:cs typeface=""/>
              </a:rPr>
              <a:t>需求</a:t>
            </a:r>
            <a:r>
              <a:rPr lang="zh-CN" altLang="en-US" sz="3200"/>
              <a:t>分析</a:t>
            </a:r>
            <a:r>
              <a:rPr lang="zh-CN" altLang="en-US" sz="3200">
                <a:ea typeface=""/>
                <a:cs typeface=""/>
              </a:rPr>
              <a:t>和其他项目过程的关系</a:t>
            </a:r>
            <a:br>
              <a:rPr lang="zh-CN" altLang="en-US" sz="3200">
                <a:ea typeface=""/>
                <a:cs typeface=""/>
              </a:rPr>
            </a:br>
            <a:endParaRPr lang="zh-CN" altLang="en-US" sz="3200">
              <a:ea typeface=""/>
              <a:cs typeface=""/>
            </a:endParaRPr>
          </a:p>
        </p:txBody>
      </p:sp>
      <p:pic>
        <p:nvPicPr>
          <p:cNvPr id="252931" name="Picture 3" descr="ses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09700"/>
            <a:ext cx="7696200" cy="5381996"/>
          </a:xfrm>
          <a:prstGeom prst="rect">
            <a:avLst/>
          </a:prstGeom>
          <a:solidFill>
            <a:srgbClr val="2C72B8"/>
          </a:solid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762000" y="457200"/>
            <a:ext cx="7772400" cy="868363"/>
          </a:xfrm>
        </p:spPr>
        <p:txBody>
          <a:bodyPr/>
          <a:lstStyle/>
          <a:p>
            <a:r>
              <a:rPr lang="en-US" altLang="zh-CN" sz="3200" dirty="0"/>
              <a:t>7.3 </a:t>
            </a:r>
            <a:r>
              <a:rPr lang="zh-CN" altLang="en-US" sz="3200" dirty="0"/>
              <a:t>概念数据库设计</a:t>
            </a:r>
          </a:p>
        </p:txBody>
      </p:sp>
      <p:sp>
        <p:nvSpPr>
          <p:cNvPr id="208899" name="Rectangle 3"/>
          <p:cNvSpPr>
            <a:spLocks noGrp="1" noChangeArrowheads="1"/>
          </p:cNvSpPr>
          <p:nvPr>
            <p:ph idx="1"/>
          </p:nvPr>
        </p:nvSpPr>
        <p:spPr>
          <a:xfrm>
            <a:off x="795454" y="1597025"/>
            <a:ext cx="10515600" cy="4351338"/>
          </a:xfrm>
        </p:spPr>
        <p:txBody>
          <a:bodyPr>
            <a:normAutofit/>
          </a:bodyPr>
          <a:lstStyle/>
          <a:p>
            <a:r>
              <a:rPr lang="en-US" altLang="zh-CN" sz="2800" dirty="0"/>
              <a:t>7.3.1 </a:t>
            </a:r>
            <a:r>
              <a:rPr lang="zh-CN" altLang="en-US" sz="2800" dirty="0"/>
              <a:t>概述</a:t>
            </a:r>
          </a:p>
          <a:p>
            <a:endParaRPr lang="zh-CN" altLang="en-US" sz="2800" dirty="0"/>
          </a:p>
          <a:p>
            <a:r>
              <a:rPr lang="en-US" altLang="zh-CN" sz="2800" dirty="0"/>
              <a:t>7.3.2 </a:t>
            </a:r>
            <a:r>
              <a:rPr lang="zh-CN" altLang="en-US" sz="2800" dirty="0"/>
              <a:t>概念数据库设计方法与步骤</a:t>
            </a:r>
          </a:p>
          <a:p>
            <a:endParaRPr lang="zh-CN" altLang="en-US" sz="2800" dirty="0"/>
          </a:p>
          <a:p>
            <a:r>
              <a:rPr lang="en-US" altLang="zh-CN" sz="2800" dirty="0"/>
              <a:t>7.3.3 </a:t>
            </a:r>
            <a:r>
              <a:rPr lang="zh-CN" altLang="en-US" sz="2800" dirty="0">
                <a:latin typeface="等线" panose="02010600030101010101" pitchFamily="2" charset="-122"/>
              </a:rPr>
              <a:t>数据抽象与局部</a:t>
            </a:r>
            <a:r>
              <a:rPr lang="en-US" altLang="zh-CN" sz="2800" dirty="0"/>
              <a:t>ER</a:t>
            </a:r>
            <a:r>
              <a:rPr lang="zh-CN" altLang="en-US" sz="2800" dirty="0"/>
              <a:t>图设计</a:t>
            </a:r>
          </a:p>
          <a:p>
            <a:endParaRPr lang="zh-CN" altLang="en-US" sz="2800" dirty="0">
              <a:latin typeface="等线" panose="02010600030101010101" pitchFamily="2" charset="-122"/>
            </a:endParaRPr>
          </a:p>
          <a:p>
            <a:r>
              <a:rPr lang="en-US" altLang="zh-CN" sz="2800" dirty="0"/>
              <a:t>7.3.4 </a:t>
            </a:r>
            <a:r>
              <a:rPr lang="zh-CN" altLang="fr-FR" sz="2800" dirty="0"/>
              <a:t>视图集成</a:t>
            </a:r>
            <a:endParaRPr lang="zh-CN" alt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609600" y="228600"/>
            <a:ext cx="7793038" cy="617538"/>
          </a:xfrm>
        </p:spPr>
        <p:txBody>
          <a:bodyPr/>
          <a:lstStyle/>
          <a:p>
            <a:r>
              <a:rPr lang="en-US" altLang="zh-CN" sz="3200"/>
              <a:t>7.3.1 </a:t>
            </a:r>
            <a:r>
              <a:rPr lang="zh-CN" altLang="en-US" sz="3200"/>
              <a:t>概念数据库设计概述</a:t>
            </a:r>
          </a:p>
        </p:txBody>
      </p:sp>
      <p:sp>
        <p:nvSpPr>
          <p:cNvPr id="267268" name="Rectangle 4"/>
          <p:cNvSpPr>
            <a:spLocks noChangeArrowheads="1"/>
          </p:cNvSpPr>
          <p:nvPr/>
        </p:nvSpPr>
        <p:spPr bwMode="auto">
          <a:xfrm>
            <a:off x="762000" y="825500"/>
            <a:ext cx="9677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90000"/>
              </a:lnSpc>
              <a:spcBef>
                <a:spcPct val="20000"/>
              </a:spcBef>
              <a:buFont typeface="Wingdings" panose="05000000000000000000" pitchFamily="2" charset="2"/>
              <a:buChar char="§"/>
            </a:pPr>
            <a:r>
              <a:rPr lang="zh-CN" altLang="en-US" sz="2800" dirty="0">
                <a:latin typeface="等线" panose="02010600030101010101" pitchFamily="2" charset="-122"/>
                <a:ea typeface="等线" panose="02010600030101010101" pitchFamily="2" charset="-122"/>
              </a:rPr>
              <a:t>概念设计就是将需求分析得到的用户需求抽象为信息结构，即概念模型。</a:t>
            </a:r>
          </a:p>
          <a:p>
            <a:pPr algn="just">
              <a:lnSpc>
                <a:spcPct val="90000"/>
              </a:lnSpc>
              <a:spcBef>
                <a:spcPct val="20000"/>
              </a:spcBef>
              <a:buFont typeface="Wingdings" panose="05000000000000000000" pitchFamily="2" charset="2"/>
              <a:buChar char="§"/>
            </a:pPr>
            <a:r>
              <a:rPr lang="zh-CN" altLang="en-US" sz="2800" dirty="0">
                <a:latin typeface="等线" panose="02010600030101010101" pitchFamily="2" charset="-122"/>
                <a:ea typeface="等线" panose="02010600030101010101" pitchFamily="2" charset="-122"/>
              </a:rPr>
              <a:t>概念模型的特点：</a:t>
            </a:r>
            <a:endParaRPr lang="zh-CN" altLang="en-US" sz="2800" dirty="0">
              <a:latin typeface="等线" panose="02010600030101010101" pitchFamily="2" charset="-122"/>
              <a:ea typeface="等线" panose="02010600030101010101" pitchFamily="2" charset="-122"/>
              <a:cs typeface="Times New Roman" panose="02020603050405020304" pitchFamily="18" charset="0"/>
            </a:endParaRPr>
          </a:p>
          <a:p>
            <a:pPr lvl="1" algn="just">
              <a:lnSpc>
                <a:spcPct val="90000"/>
              </a:lnSpc>
              <a:spcBef>
                <a:spcPct val="20000"/>
              </a:spcBef>
              <a:buClr>
                <a:schemeClr val="accent2"/>
              </a:buClr>
            </a:pPr>
            <a:r>
              <a:rPr lang="en-US" altLang="zh-CN" dirty="0">
                <a:latin typeface="等线" panose="02010600030101010101" pitchFamily="2" charset="-122"/>
                <a:ea typeface="等线" panose="02010600030101010101" pitchFamily="2" charset="-122"/>
                <a:cs typeface="Times New Roman" panose="02020603050405020304" pitchFamily="18" charset="0"/>
              </a:rPr>
              <a:t>(1) </a:t>
            </a:r>
            <a:r>
              <a:rPr lang="zh-CN" altLang="en-US" dirty="0">
                <a:latin typeface="等线" panose="02010600030101010101" pitchFamily="2" charset="-122"/>
                <a:ea typeface="等线" panose="02010600030101010101" pitchFamily="2" charset="-122"/>
              </a:rPr>
              <a:t>语义表达能力丰富。</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lvl="1" algn="just">
              <a:lnSpc>
                <a:spcPct val="90000"/>
              </a:lnSpc>
              <a:spcBef>
                <a:spcPct val="20000"/>
              </a:spcBef>
              <a:buClr>
                <a:schemeClr val="accent2"/>
              </a:buClr>
            </a:pPr>
            <a:r>
              <a:rPr lang="en-US" altLang="zh-CN" dirty="0">
                <a:latin typeface="等线" panose="02010600030101010101" pitchFamily="2" charset="-122"/>
                <a:ea typeface="等线" panose="02010600030101010101" pitchFamily="2" charset="-122"/>
                <a:cs typeface="Times New Roman" panose="02020603050405020304" pitchFamily="18" charset="0"/>
              </a:rPr>
              <a:t>(2) </a:t>
            </a:r>
            <a:r>
              <a:rPr lang="zh-CN" altLang="en-US" dirty="0">
                <a:latin typeface="等线" panose="02010600030101010101" pitchFamily="2" charset="-122"/>
                <a:ea typeface="等线" panose="02010600030101010101" pitchFamily="2" charset="-122"/>
              </a:rPr>
              <a:t>易于交流和理解。概念模型是</a:t>
            </a:r>
            <a:r>
              <a:rPr lang="en-US" altLang="zh-CN" dirty="0">
                <a:latin typeface="等线" panose="02010600030101010101" pitchFamily="2" charset="-122"/>
                <a:ea typeface="等线" panose="02010600030101010101" pitchFamily="2" charset="-122"/>
                <a:cs typeface="Times New Roman" panose="02020603050405020304" pitchFamily="18" charset="0"/>
              </a:rPr>
              <a:t>DBA</a:t>
            </a:r>
            <a:r>
              <a:rPr lang="zh-CN" altLang="en-US" dirty="0">
                <a:latin typeface="等线" panose="02010600030101010101" pitchFamily="2" charset="-122"/>
                <a:ea typeface="等线" panose="02010600030101010101" pitchFamily="2" charset="-122"/>
              </a:rPr>
              <a:t>、应用开发人员和用户之间的主要界面，因此，概念模型要表达自然、直观和容易理解，以便和不熟悉计算机的用户交换意见，用户的积极参与是保证数据库设计和成功的关键。</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lvl="1" algn="just">
              <a:lnSpc>
                <a:spcPct val="90000"/>
              </a:lnSpc>
              <a:spcBef>
                <a:spcPct val="20000"/>
              </a:spcBef>
              <a:buClr>
                <a:schemeClr val="accent2"/>
              </a:buClr>
            </a:pPr>
            <a:r>
              <a:rPr lang="en-US" altLang="zh-CN" dirty="0">
                <a:latin typeface="等线" panose="02010600030101010101" pitchFamily="2" charset="-122"/>
                <a:ea typeface="等线" panose="02010600030101010101" pitchFamily="2" charset="-122"/>
                <a:cs typeface="Times New Roman" panose="02020603050405020304" pitchFamily="18" charset="0"/>
              </a:rPr>
              <a:t>(3) </a:t>
            </a:r>
            <a:r>
              <a:rPr lang="zh-CN" altLang="en-US" dirty="0">
                <a:latin typeface="等线" panose="02010600030101010101" pitchFamily="2" charset="-122"/>
                <a:ea typeface="等线" panose="02010600030101010101" pitchFamily="2" charset="-122"/>
              </a:rPr>
              <a:t>易于修改和扩充。概念模型要能灵活地加以改变，以反映用户需求和现实环境的变化。</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lvl="1" algn="just">
              <a:lnSpc>
                <a:spcPct val="90000"/>
              </a:lnSpc>
              <a:spcBef>
                <a:spcPct val="20000"/>
              </a:spcBef>
              <a:buClr>
                <a:schemeClr val="accent2"/>
              </a:buClr>
            </a:pPr>
            <a:r>
              <a:rPr lang="en-US" altLang="zh-CN" dirty="0">
                <a:latin typeface="等线" panose="02010600030101010101" pitchFamily="2" charset="-122"/>
                <a:ea typeface="等线" panose="02010600030101010101" pitchFamily="2" charset="-122"/>
                <a:cs typeface="Times New Roman" panose="02020603050405020304" pitchFamily="18" charset="0"/>
              </a:rPr>
              <a:t>(4) </a:t>
            </a:r>
            <a:r>
              <a:rPr lang="zh-CN" altLang="en-US" dirty="0">
                <a:latin typeface="等线" panose="02010600030101010101" pitchFamily="2" charset="-122"/>
                <a:ea typeface="等线" panose="02010600030101010101" pitchFamily="2" charset="-122"/>
              </a:rPr>
              <a:t>易于向各种数据模型转换。概念模型独立于特定的</a:t>
            </a:r>
            <a:r>
              <a:rPr lang="en-US" altLang="zh-CN" dirty="0">
                <a:latin typeface="等线" panose="02010600030101010101" pitchFamily="2" charset="-122"/>
                <a:ea typeface="等线" panose="02010600030101010101" pitchFamily="2" charset="-122"/>
                <a:cs typeface="Times New Roman" panose="02020603050405020304" pitchFamily="18" charset="0"/>
              </a:rPr>
              <a:t>DBMS</a:t>
            </a:r>
            <a:r>
              <a:rPr lang="zh-CN" altLang="en-US" dirty="0">
                <a:latin typeface="等线" panose="02010600030101010101" pitchFamily="2" charset="-122"/>
                <a:ea typeface="等线" panose="02010600030101010101" pitchFamily="2" charset="-122"/>
              </a:rPr>
              <a:t>，因而更加稳定，能方便地向关系模型、网状模型或层次模型等各种数据模型转换。</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a:lnSpc>
                <a:spcPct val="90000"/>
              </a:lnSpc>
              <a:spcBef>
                <a:spcPct val="20000"/>
              </a:spcBef>
              <a:buFont typeface="Wingdings" panose="05000000000000000000" pitchFamily="2" charset="2"/>
              <a:buChar char="§"/>
            </a:pPr>
            <a:r>
              <a:rPr lang="en-US" altLang="zh-CN" sz="2800" dirty="0">
                <a:ea typeface="等线" panose="02010600030101010101" pitchFamily="2" charset="-122"/>
              </a:rPr>
              <a:t>E-R</a:t>
            </a:r>
            <a:r>
              <a:rPr lang="zh-CN" altLang="en-US" sz="2800" dirty="0">
                <a:latin typeface="等线" panose="02010600030101010101" pitchFamily="2" charset="-122"/>
                <a:ea typeface="等线" panose="02010600030101010101" pitchFamily="2" charset="-122"/>
              </a:rPr>
              <a:t>模型</a:t>
            </a:r>
            <a:r>
              <a:rPr lang="en-US" altLang="zh-CN" sz="2800" dirty="0">
                <a:latin typeface="等线" panose="02010600030101010101" pitchFamily="2" charset="-122"/>
                <a:ea typeface="等线" panose="02010600030101010101" pitchFamily="2" charset="-122"/>
              </a:rPr>
              <a:t>:</a:t>
            </a:r>
            <a:r>
              <a:rPr lang="zh-CN" altLang="en-US" sz="2800" dirty="0">
                <a:latin typeface="等线" panose="02010600030101010101" pitchFamily="2" charset="-122"/>
                <a:ea typeface="等线" panose="02010600030101010101" pitchFamily="2" charset="-122"/>
              </a:rPr>
              <a:t>它将现实世界的信息结构统一用属性、实体以及它们之间的联系来描述。</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14400" y="685800"/>
            <a:ext cx="7772400" cy="868363"/>
          </a:xfrm>
        </p:spPr>
        <p:txBody>
          <a:bodyPr/>
          <a:lstStyle/>
          <a:p>
            <a:r>
              <a:rPr lang="en-US" altLang="zh-CN" sz="3200" dirty="0"/>
              <a:t>7.1  </a:t>
            </a:r>
            <a:r>
              <a:rPr lang="zh-CN" altLang="en-US" sz="3200" dirty="0"/>
              <a:t>数据库设计概述</a:t>
            </a:r>
          </a:p>
        </p:txBody>
      </p:sp>
      <p:sp>
        <p:nvSpPr>
          <p:cNvPr id="9219" name="Rectangle 3"/>
          <p:cNvSpPr>
            <a:spLocks noGrp="1" noChangeArrowheads="1"/>
          </p:cNvSpPr>
          <p:nvPr>
            <p:ph idx="1"/>
          </p:nvPr>
        </p:nvSpPr>
        <p:spPr/>
        <p:txBody>
          <a:bodyPr>
            <a:normAutofit/>
          </a:bodyPr>
          <a:lstStyle/>
          <a:p>
            <a:r>
              <a:rPr lang="en-US" altLang="zh-CN" sz="2800" dirty="0"/>
              <a:t>7.1.1 </a:t>
            </a:r>
            <a:r>
              <a:rPr lang="zh-CN" altLang="en-US" sz="2800" dirty="0"/>
              <a:t>数据库应用</a:t>
            </a:r>
            <a:endParaRPr lang="en-US" altLang="zh-CN" sz="2800" dirty="0"/>
          </a:p>
          <a:p>
            <a:pPr>
              <a:buFont typeface="Wingdings" panose="05000000000000000000" pitchFamily="2" charset="2"/>
              <a:buNone/>
            </a:pPr>
            <a:r>
              <a:rPr lang="en-US" altLang="zh-CN" sz="2800" dirty="0"/>
              <a:t>    </a:t>
            </a:r>
            <a:endParaRPr lang="zh-CN" altLang="en-US" sz="2800" dirty="0"/>
          </a:p>
          <a:p>
            <a:r>
              <a:rPr lang="en-US" altLang="zh-CN" sz="2800" dirty="0"/>
              <a:t>7.1.2 </a:t>
            </a:r>
            <a:r>
              <a:rPr lang="zh-CN" altLang="en-US" sz="2800" dirty="0"/>
              <a:t>数据库设计方法和特点</a:t>
            </a:r>
          </a:p>
          <a:p>
            <a:endParaRPr lang="zh-CN" altLang="en-US" sz="2800" dirty="0"/>
          </a:p>
          <a:p>
            <a:r>
              <a:rPr lang="en-US" altLang="zh-CN" sz="2800" dirty="0"/>
              <a:t>7.1.3 </a:t>
            </a:r>
            <a:r>
              <a:rPr lang="zh-CN" altLang="en-US" sz="2800" dirty="0"/>
              <a:t>数据库设计基本步骤</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762000" y="457200"/>
            <a:ext cx="7772400" cy="868363"/>
          </a:xfrm>
        </p:spPr>
        <p:txBody>
          <a:bodyPr/>
          <a:lstStyle/>
          <a:p>
            <a:r>
              <a:rPr lang="en-US" altLang="zh-CN" sz="3200" dirty="0"/>
              <a:t>7.3.2 </a:t>
            </a:r>
            <a:r>
              <a:rPr lang="zh-CN" altLang="en-US" sz="3200" dirty="0"/>
              <a:t>概念数据库设计方法与步骤</a:t>
            </a:r>
          </a:p>
        </p:txBody>
      </p:sp>
      <p:sp>
        <p:nvSpPr>
          <p:cNvPr id="209923" name="Rectangle 3"/>
          <p:cNvSpPr>
            <a:spLocks noGrp="1" noChangeArrowheads="1"/>
          </p:cNvSpPr>
          <p:nvPr>
            <p:ph idx="1"/>
          </p:nvPr>
        </p:nvSpPr>
        <p:spPr>
          <a:xfrm>
            <a:off x="762000" y="1673225"/>
            <a:ext cx="10515600" cy="4351338"/>
          </a:xfrm>
        </p:spPr>
        <p:txBody>
          <a:bodyPr/>
          <a:lstStyle/>
          <a:p>
            <a:r>
              <a:rPr lang="zh-CN" altLang="en-US" sz="2400"/>
              <a:t>概念数据库设计方法与步骤</a:t>
            </a:r>
          </a:p>
          <a:p>
            <a:endParaRPr lang="zh-CN" altLang="en-US" sz="2400"/>
          </a:p>
          <a:p>
            <a:pPr lvl="1" algn="just"/>
            <a:r>
              <a:rPr lang="zh-CN" altLang="en-US" sz="2400"/>
              <a:t>自顶向下；首先定义全局的概念模型，然后逐步细化得到局部的概念模型.</a:t>
            </a:r>
          </a:p>
          <a:p>
            <a:pPr lvl="1" algn="just"/>
            <a:r>
              <a:rPr lang="zh-CN" altLang="en-US" sz="2400"/>
              <a:t>自底向上：首先定义各局部应用的概念结构，然后将其集成得到全局概念模型.</a:t>
            </a:r>
          </a:p>
          <a:p>
            <a:pPr lvl="1" algn="just"/>
            <a:r>
              <a:rPr lang="zh-CN" altLang="en-US" sz="2400"/>
              <a:t>逐步扩张：首先定义最重要的可信概念结构，然后向外扩充，逐步生成其他的概念结构和总体概念结构.</a:t>
            </a:r>
          </a:p>
          <a:p>
            <a:pPr lvl="1" algn="just"/>
            <a:r>
              <a:rPr lang="zh-CN" altLang="en-US" sz="2400"/>
              <a:t>混合策略</a:t>
            </a:r>
            <a:endParaRPr lang="zh-CN" altLang="en-US" sz="2000"/>
          </a:p>
          <a:p>
            <a:pPr lvl="1"/>
            <a:endParaRPr lang="zh-CN" altLang="en-U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1066800" y="685800"/>
            <a:ext cx="7772400" cy="868363"/>
          </a:xfrm>
        </p:spPr>
        <p:txBody>
          <a:bodyPr/>
          <a:lstStyle/>
          <a:p>
            <a:r>
              <a:rPr lang="en-US" altLang="zh-CN" sz="3200"/>
              <a:t>7.3.2 </a:t>
            </a:r>
            <a:r>
              <a:rPr lang="zh-CN" altLang="en-US" sz="3200"/>
              <a:t>概念数据库设计方法与步骤</a:t>
            </a:r>
          </a:p>
        </p:txBody>
      </p:sp>
      <p:grpSp>
        <p:nvGrpSpPr>
          <p:cNvPr id="210947" name="Group 3"/>
          <p:cNvGrpSpPr>
            <a:grpSpLocks/>
          </p:cNvGrpSpPr>
          <p:nvPr/>
        </p:nvGrpSpPr>
        <p:grpSpPr bwMode="auto">
          <a:xfrm>
            <a:off x="838200" y="2301874"/>
            <a:ext cx="3581400" cy="3657600"/>
            <a:chOff x="900" y="6903"/>
            <a:chExt cx="4860" cy="3273"/>
          </a:xfrm>
        </p:grpSpPr>
        <p:sp>
          <p:nvSpPr>
            <p:cNvPr id="210948" name="AutoShape 4"/>
            <p:cNvSpPr>
              <a:spLocks noChangeArrowheads="1"/>
            </p:cNvSpPr>
            <p:nvPr/>
          </p:nvSpPr>
          <p:spPr bwMode="auto">
            <a:xfrm>
              <a:off x="2520" y="6903"/>
              <a:ext cx="1260" cy="624"/>
            </a:xfrm>
            <a:prstGeom prst="star16">
              <a:avLst>
                <a:gd name="adj" fmla="val 37500"/>
              </a:avLst>
            </a:prstGeom>
            <a:solidFill>
              <a:schemeClr val="accent1"/>
            </a:solidFill>
            <a:ln w="9525">
              <a:solidFill>
                <a:schemeClr val="tx2"/>
              </a:solidFill>
              <a:miter lim="800000"/>
              <a:headEnd/>
              <a:tailEnd/>
            </a:ln>
          </p:spPr>
          <p:txBody>
            <a:bodyPr lIns="18000" tIns="10800" rIns="18000" bIns="10800"/>
            <a:lstStyle/>
            <a:p>
              <a:pPr algn="just" eaLnBrk="0" hangingPunct="0">
                <a:spcBef>
                  <a:spcPct val="0"/>
                </a:spcBef>
                <a:buClrTx/>
                <a:buFontTx/>
                <a:buNone/>
              </a:pPr>
              <a:r>
                <a:rPr lang="zh-CN" altLang="en-US" sz="1600">
                  <a:solidFill>
                    <a:schemeClr val="bg2"/>
                  </a:solidFill>
                </a:rPr>
                <a:t>总需求</a:t>
              </a:r>
            </a:p>
          </p:txBody>
        </p:sp>
        <p:sp>
          <p:nvSpPr>
            <p:cNvPr id="210949" name="Rectangle 5"/>
            <p:cNvSpPr>
              <a:spLocks noChangeArrowheads="1"/>
            </p:cNvSpPr>
            <p:nvPr/>
          </p:nvSpPr>
          <p:spPr bwMode="auto">
            <a:xfrm>
              <a:off x="2310" y="7680"/>
              <a:ext cx="1830" cy="468"/>
            </a:xfrm>
            <a:prstGeom prst="rect">
              <a:avLst/>
            </a:prstGeom>
            <a:solidFill>
              <a:schemeClr val="accent1"/>
            </a:solidFill>
            <a:ln w="9525">
              <a:solidFill>
                <a:schemeClr val="tx2"/>
              </a:solidFill>
              <a:miter lim="800000"/>
              <a:headEnd/>
              <a:tailEnd/>
            </a:ln>
          </p:spPr>
          <p:txBody>
            <a:bodyPr/>
            <a:lstStyle/>
            <a:p>
              <a:pPr algn="ctr" eaLnBrk="0" hangingPunct="0">
                <a:spcBef>
                  <a:spcPct val="0"/>
                </a:spcBef>
                <a:buClrTx/>
                <a:buFontTx/>
                <a:buNone/>
              </a:pPr>
              <a:r>
                <a:rPr lang="zh-CN" altLang="en-US" sz="1600">
                  <a:solidFill>
                    <a:schemeClr val="bg2"/>
                  </a:solidFill>
                </a:rPr>
                <a:t>全局概念模式</a:t>
              </a:r>
            </a:p>
          </p:txBody>
        </p:sp>
        <p:sp>
          <p:nvSpPr>
            <p:cNvPr id="210950" name="Rectangle 6"/>
            <p:cNvSpPr>
              <a:spLocks noChangeArrowheads="1"/>
            </p:cNvSpPr>
            <p:nvPr/>
          </p:nvSpPr>
          <p:spPr bwMode="auto">
            <a:xfrm>
              <a:off x="1620" y="8616"/>
              <a:ext cx="1080" cy="468"/>
            </a:xfrm>
            <a:prstGeom prst="rect">
              <a:avLst/>
            </a:prstGeom>
            <a:solidFill>
              <a:schemeClr val="accent1"/>
            </a:solidFill>
            <a:ln w="9525">
              <a:solidFill>
                <a:schemeClr val="tx2"/>
              </a:solidFill>
              <a:miter lim="800000"/>
              <a:headEnd/>
              <a:tailEnd/>
            </a:ln>
          </p:spPr>
          <p:txBody>
            <a:bodyPr lIns="18000" tIns="36000" rIns="18000" bIns="36000"/>
            <a:lstStyle/>
            <a:p>
              <a:pPr algn="ctr" eaLnBrk="0" hangingPunct="0">
                <a:spcBef>
                  <a:spcPct val="0"/>
                </a:spcBef>
                <a:buClrTx/>
                <a:buFontTx/>
                <a:buNone/>
              </a:pPr>
              <a:r>
                <a:rPr lang="zh-CN" altLang="en-US" sz="1600">
                  <a:solidFill>
                    <a:schemeClr val="bg2"/>
                  </a:solidFill>
                </a:rPr>
                <a:t>概念模式</a:t>
              </a:r>
            </a:p>
          </p:txBody>
        </p:sp>
        <p:sp>
          <p:nvSpPr>
            <p:cNvPr id="210951" name="Rectangle 7"/>
            <p:cNvSpPr>
              <a:spLocks noChangeArrowheads="1"/>
            </p:cNvSpPr>
            <p:nvPr/>
          </p:nvSpPr>
          <p:spPr bwMode="auto">
            <a:xfrm>
              <a:off x="3780" y="8616"/>
              <a:ext cx="1080" cy="468"/>
            </a:xfrm>
            <a:prstGeom prst="rect">
              <a:avLst/>
            </a:prstGeom>
            <a:solidFill>
              <a:schemeClr val="accent1"/>
            </a:solidFill>
            <a:ln w="9525">
              <a:solidFill>
                <a:schemeClr val="tx2"/>
              </a:solidFill>
              <a:miter lim="800000"/>
              <a:headEnd/>
              <a:tailEnd/>
            </a:ln>
          </p:spPr>
          <p:txBody>
            <a:bodyPr lIns="18000" tIns="36000" rIns="18000" bIns="36000"/>
            <a:lstStyle/>
            <a:p>
              <a:pPr algn="ctr" eaLnBrk="0" hangingPunct="0">
                <a:spcBef>
                  <a:spcPct val="0"/>
                </a:spcBef>
                <a:buClrTx/>
                <a:buFontTx/>
                <a:buNone/>
              </a:pPr>
              <a:r>
                <a:rPr lang="zh-CN" altLang="en-US" sz="1600">
                  <a:solidFill>
                    <a:schemeClr val="bg2"/>
                  </a:solidFill>
                </a:rPr>
                <a:t>概念模式</a:t>
              </a:r>
            </a:p>
          </p:txBody>
        </p:sp>
        <p:sp>
          <p:nvSpPr>
            <p:cNvPr id="210952" name="Rectangle 8"/>
            <p:cNvSpPr>
              <a:spLocks noChangeArrowheads="1"/>
            </p:cNvSpPr>
            <p:nvPr/>
          </p:nvSpPr>
          <p:spPr bwMode="auto">
            <a:xfrm>
              <a:off x="900" y="9708"/>
              <a:ext cx="1080" cy="468"/>
            </a:xfrm>
            <a:prstGeom prst="rect">
              <a:avLst/>
            </a:prstGeom>
            <a:solidFill>
              <a:schemeClr val="accent1"/>
            </a:solidFill>
            <a:ln w="9525">
              <a:solidFill>
                <a:schemeClr val="tx2"/>
              </a:solidFill>
              <a:miter lim="800000"/>
              <a:headEnd/>
              <a:tailEnd/>
            </a:ln>
          </p:spPr>
          <p:txBody>
            <a:bodyPr lIns="18000" tIns="36000" rIns="18000" bIns="36000"/>
            <a:lstStyle/>
            <a:p>
              <a:pPr algn="ctr" eaLnBrk="0" hangingPunct="0">
                <a:spcBef>
                  <a:spcPct val="0"/>
                </a:spcBef>
                <a:buClrTx/>
                <a:buFontTx/>
                <a:buNone/>
              </a:pPr>
              <a:r>
                <a:rPr lang="zh-CN" altLang="en-US" sz="1600">
                  <a:solidFill>
                    <a:schemeClr val="bg2"/>
                  </a:solidFill>
                </a:rPr>
                <a:t>概念模式</a:t>
              </a:r>
            </a:p>
          </p:txBody>
        </p:sp>
        <p:sp>
          <p:nvSpPr>
            <p:cNvPr id="210953" name="Rectangle 9"/>
            <p:cNvSpPr>
              <a:spLocks noChangeArrowheads="1"/>
            </p:cNvSpPr>
            <p:nvPr/>
          </p:nvSpPr>
          <p:spPr bwMode="auto">
            <a:xfrm>
              <a:off x="2160" y="9708"/>
              <a:ext cx="1080" cy="468"/>
            </a:xfrm>
            <a:prstGeom prst="rect">
              <a:avLst/>
            </a:prstGeom>
            <a:solidFill>
              <a:schemeClr val="accent1"/>
            </a:solidFill>
            <a:ln w="9525">
              <a:solidFill>
                <a:schemeClr val="tx2"/>
              </a:solidFill>
              <a:miter lim="800000"/>
              <a:headEnd/>
              <a:tailEnd/>
            </a:ln>
          </p:spPr>
          <p:txBody>
            <a:bodyPr lIns="18000" tIns="36000" rIns="18000" bIns="36000"/>
            <a:lstStyle/>
            <a:p>
              <a:pPr algn="ctr" eaLnBrk="0" hangingPunct="0">
                <a:spcBef>
                  <a:spcPct val="0"/>
                </a:spcBef>
                <a:buClrTx/>
                <a:buFontTx/>
                <a:buNone/>
              </a:pPr>
              <a:r>
                <a:rPr lang="zh-CN" altLang="en-US" sz="1600">
                  <a:solidFill>
                    <a:schemeClr val="bg2"/>
                  </a:solidFill>
                </a:rPr>
                <a:t>概念模式</a:t>
              </a:r>
            </a:p>
          </p:txBody>
        </p:sp>
        <p:sp>
          <p:nvSpPr>
            <p:cNvPr id="210954" name="Rectangle 10"/>
            <p:cNvSpPr>
              <a:spLocks noChangeArrowheads="1"/>
            </p:cNvSpPr>
            <p:nvPr/>
          </p:nvSpPr>
          <p:spPr bwMode="auto">
            <a:xfrm>
              <a:off x="3420" y="9708"/>
              <a:ext cx="1080" cy="468"/>
            </a:xfrm>
            <a:prstGeom prst="rect">
              <a:avLst/>
            </a:prstGeom>
            <a:solidFill>
              <a:schemeClr val="accent1"/>
            </a:solidFill>
            <a:ln w="9525">
              <a:solidFill>
                <a:schemeClr val="tx2"/>
              </a:solidFill>
              <a:miter lim="800000"/>
              <a:headEnd/>
              <a:tailEnd/>
            </a:ln>
          </p:spPr>
          <p:txBody>
            <a:bodyPr lIns="18000" tIns="36000" rIns="18000" bIns="36000"/>
            <a:lstStyle/>
            <a:p>
              <a:pPr algn="ctr" eaLnBrk="0" hangingPunct="0">
                <a:spcBef>
                  <a:spcPct val="0"/>
                </a:spcBef>
                <a:buClrTx/>
                <a:buFontTx/>
                <a:buNone/>
              </a:pPr>
              <a:r>
                <a:rPr lang="zh-CN" altLang="en-US" sz="1600">
                  <a:solidFill>
                    <a:schemeClr val="bg2"/>
                  </a:solidFill>
                </a:rPr>
                <a:t>概念模式</a:t>
              </a:r>
            </a:p>
          </p:txBody>
        </p:sp>
        <p:sp>
          <p:nvSpPr>
            <p:cNvPr id="210955" name="Rectangle 11"/>
            <p:cNvSpPr>
              <a:spLocks noChangeArrowheads="1"/>
            </p:cNvSpPr>
            <p:nvPr/>
          </p:nvSpPr>
          <p:spPr bwMode="auto">
            <a:xfrm>
              <a:off x="4680" y="9708"/>
              <a:ext cx="1080" cy="468"/>
            </a:xfrm>
            <a:prstGeom prst="rect">
              <a:avLst/>
            </a:prstGeom>
            <a:solidFill>
              <a:schemeClr val="accent1"/>
            </a:solidFill>
            <a:ln w="9525">
              <a:solidFill>
                <a:schemeClr val="tx2"/>
              </a:solidFill>
              <a:miter lim="800000"/>
              <a:headEnd/>
              <a:tailEnd/>
            </a:ln>
          </p:spPr>
          <p:txBody>
            <a:bodyPr lIns="18000" tIns="36000" rIns="18000" bIns="36000"/>
            <a:lstStyle/>
            <a:p>
              <a:pPr algn="ctr" eaLnBrk="0" hangingPunct="0">
                <a:spcBef>
                  <a:spcPct val="0"/>
                </a:spcBef>
                <a:buClrTx/>
                <a:buFontTx/>
                <a:buNone/>
              </a:pPr>
              <a:r>
                <a:rPr lang="zh-CN" altLang="en-US" sz="1600">
                  <a:solidFill>
                    <a:schemeClr val="bg2"/>
                  </a:solidFill>
                </a:rPr>
                <a:t>概念模式</a:t>
              </a:r>
            </a:p>
          </p:txBody>
        </p:sp>
        <p:sp>
          <p:nvSpPr>
            <p:cNvPr id="210956" name="Line 12"/>
            <p:cNvSpPr>
              <a:spLocks noChangeShapeType="1"/>
            </p:cNvSpPr>
            <p:nvPr/>
          </p:nvSpPr>
          <p:spPr bwMode="auto">
            <a:xfrm flipH="1">
              <a:off x="3060" y="7368"/>
              <a:ext cx="45" cy="312"/>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0957" name="Line 13"/>
            <p:cNvSpPr>
              <a:spLocks noChangeShapeType="1"/>
            </p:cNvSpPr>
            <p:nvPr/>
          </p:nvSpPr>
          <p:spPr bwMode="auto">
            <a:xfrm flipH="1">
              <a:off x="2160" y="8148"/>
              <a:ext cx="720" cy="468"/>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0958" name="Line 14"/>
            <p:cNvSpPr>
              <a:spLocks noChangeShapeType="1"/>
            </p:cNvSpPr>
            <p:nvPr/>
          </p:nvSpPr>
          <p:spPr bwMode="auto">
            <a:xfrm flipH="1">
              <a:off x="1800" y="9084"/>
              <a:ext cx="360" cy="312"/>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0959" name="Line 15"/>
            <p:cNvSpPr>
              <a:spLocks noChangeShapeType="1"/>
            </p:cNvSpPr>
            <p:nvPr/>
          </p:nvSpPr>
          <p:spPr bwMode="auto">
            <a:xfrm>
              <a:off x="3600" y="8148"/>
              <a:ext cx="540" cy="468"/>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0960" name="Line 16"/>
            <p:cNvSpPr>
              <a:spLocks noChangeShapeType="1"/>
            </p:cNvSpPr>
            <p:nvPr/>
          </p:nvSpPr>
          <p:spPr bwMode="auto">
            <a:xfrm>
              <a:off x="2520" y="9399"/>
              <a:ext cx="360" cy="312"/>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0961" name="Line 17"/>
            <p:cNvSpPr>
              <a:spLocks noChangeShapeType="1"/>
            </p:cNvSpPr>
            <p:nvPr/>
          </p:nvSpPr>
          <p:spPr bwMode="auto">
            <a:xfrm>
              <a:off x="4500" y="9084"/>
              <a:ext cx="360" cy="312"/>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0962" name="Line 18"/>
            <p:cNvSpPr>
              <a:spLocks noChangeShapeType="1"/>
            </p:cNvSpPr>
            <p:nvPr/>
          </p:nvSpPr>
          <p:spPr bwMode="auto">
            <a:xfrm>
              <a:off x="4815" y="9396"/>
              <a:ext cx="360" cy="312"/>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0963" name="Line 19"/>
            <p:cNvSpPr>
              <a:spLocks noChangeShapeType="1"/>
            </p:cNvSpPr>
            <p:nvPr/>
          </p:nvSpPr>
          <p:spPr bwMode="auto">
            <a:xfrm flipH="1">
              <a:off x="3600" y="9492"/>
              <a:ext cx="180" cy="240"/>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0964" name="Line 20"/>
            <p:cNvSpPr>
              <a:spLocks noChangeShapeType="1"/>
            </p:cNvSpPr>
            <p:nvPr/>
          </p:nvSpPr>
          <p:spPr bwMode="auto">
            <a:xfrm flipH="1">
              <a:off x="3780" y="9084"/>
              <a:ext cx="360" cy="312"/>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0965" name="Line 21"/>
            <p:cNvSpPr>
              <a:spLocks noChangeShapeType="1"/>
            </p:cNvSpPr>
            <p:nvPr/>
          </p:nvSpPr>
          <p:spPr bwMode="auto">
            <a:xfrm>
              <a:off x="2310" y="9129"/>
              <a:ext cx="360" cy="312"/>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0966" name="Line 22"/>
            <p:cNvSpPr>
              <a:spLocks noChangeShapeType="1"/>
            </p:cNvSpPr>
            <p:nvPr/>
          </p:nvSpPr>
          <p:spPr bwMode="auto">
            <a:xfrm flipH="1">
              <a:off x="1620" y="9441"/>
              <a:ext cx="180" cy="240"/>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0967" name="Oval 23"/>
            <p:cNvSpPr>
              <a:spLocks noChangeArrowheads="1"/>
            </p:cNvSpPr>
            <p:nvPr/>
          </p:nvSpPr>
          <p:spPr bwMode="auto">
            <a:xfrm>
              <a:off x="2880" y="8616"/>
              <a:ext cx="720" cy="468"/>
            </a:xfrm>
            <a:prstGeom prst="ellipse">
              <a:avLst/>
            </a:prstGeom>
            <a:solidFill>
              <a:schemeClr val="accent1"/>
            </a:solidFill>
            <a:ln w="9525">
              <a:solidFill>
                <a:schemeClr val="tx2"/>
              </a:solidFill>
              <a:round/>
              <a:headEnd/>
              <a:tailEnd/>
            </a:ln>
          </p:spPr>
          <p:txBody>
            <a:bodyPr/>
            <a:lstStyle/>
            <a:p>
              <a:pPr algn="just" eaLnBrk="0" hangingPunct="0">
                <a:spcBef>
                  <a:spcPct val="0"/>
                </a:spcBef>
                <a:buClrTx/>
                <a:buFontTx/>
                <a:buNone/>
              </a:pPr>
              <a:r>
                <a:rPr lang="zh-CN" altLang="en-US" sz="1600">
                  <a:solidFill>
                    <a:schemeClr val="bg2"/>
                  </a:solidFill>
                </a:rPr>
                <a:t>…</a:t>
              </a:r>
            </a:p>
          </p:txBody>
        </p:sp>
        <p:sp>
          <p:nvSpPr>
            <p:cNvPr id="210968" name="Oval 24"/>
            <p:cNvSpPr>
              <a:spLocks noChangeArrowheads="1"/>
            </p:cNvSpPr>
            <p:nvPr/>
          </p:nvSpPr>
          <p:spPr bwMode="auto">
            <a:xfrm>
              <a:off x="2880" y="9084"/>
              <a:ext cx="720" cy="468"/>
            </a:xfrm>
            <a:prstGeom prst="ellipse">
              <a:avLst/>
            </a:prstGeom>
            <a:solidFill>
              <a:schemeClr val="accent1"/>
            </a:solidFill>
            <a:ln w="9525">
              <a:solidFill>
                <a:schemeClr val="tx2"/>
              </a:solidFill>
              <a:round/>
              <a:headEnd/>
              <a:tailEnd/>
            </a:ln>
          </p:spPr>
          <p:txBody>
            <a:bodyPr/>
            <a:lstStyle/>
            <a:p>
              <a:pPr algn="just" eaLnBrk="0" hangingPunct="0">
                <a:spcBef>
                  <a:spcPct val="0"/>
                </a:spcBef>
                <a:buClrTx/>
                <a:buFontTx/>
                <a:buNone/>
              </a:pPr>
              <a:r>
                <a:rPr lang="zh-CN" altLang="en-US" sz="1600">
                  <a:solidFill>
                    <a:schemeClr val="bg2"/>
                  </a:solidFill>
                </a:rPr>
                <a:t>…</a:t>
              </a:r>
            </a:p>
          </p:txBody>
        </p:sp>
      </p:grpSp>
      <p:grpSp>
        <p:nvGrpSpPr>
          <p:cNvPr id="210969" name="Group 25"/>
          <p:cNvGrpSpPr>
            <a:grpSpLocks/>
          </p:cNvGrpSpPr>
          <p:nvPr/>
        </p:nvGrpSpPr>
        <p:grpSpPr bwMode="auto">
          <a:xfrm>
            <a:off x="3505200" y="2073274"/>
            <a:ext cx="6019800" cy="2057400"/>
            <a:chOff x="1800" y="11268"/>
            <a:chExt cx="6300" cy="2028"/>
          </a:xfrm>
        </p:grpSpPr>
        <p:sp>
          <p:nvSpPr>
            <p:cNvPr id="210970" name="AutoShape 26"/>
            <p:cNvSpPr>
              <a:spLocks noChangeArrowheads="1"/>
            </p:cNvSpPr>
            <p:nvPr/>
          </p:nvSpPr>
          <p:spPr bwMode="auto">
            <a:xfrm>
              <a:off x="1800" y="11268"/>
              <a:ext cx="2160" cy="624"/>
            </a:xfrm>
            <a:prstGeom prst="star8">
              <a:avLst>
                <a:gd name="adj" fmla="val 38250"/>
              </a:avLst>
            </a:prstGeom>
            <a:solidFill>
              <a:schemeClr val="accent1"/>
            </a:solidFill>
            <a:ln w="9525">
              <a:solidFill>
                <a:schemeClr val="tx2"/>
              </a:solidFill>
              <a:miter lim="800000"/>
              <a:headEnd/>
              <a:tailEnd/>
            </a:ln>
          </p:spPr>
          <p:txBody>
            <a:bodyPr/>
            <a:lstStyle/>
            <a:p>
              <a:pPr algn="just" eaLnBrk="0" hangingPunct="0">
                <a:spcBef>
                  <a:spcPct val="0"/>
                </a:spcBef>
                <a:buClrTx/>
                <a:buFontTx/>
                <a:buNone/>
              </a:pPr>
              <a:r>
                <a:rPr lang="zh-CN" altLang="en-US" sz="1600">
                  <a:solidFill>
                    <a:schemeClr val="bg2"/>
                  </a:solidFill>
                </a:rPr>
                <a:t>核心需求</a:t>
              </a:r>
            </a:p>
          </p:txBody>
        </p:sp>
        <p:sp>
          <p:nvSpPr>
            <p:cNvPr id="210971" name="AutoShape 27"/>
            <p:cNvSpPr>
              <a:spLocks noChangeArrowheads="1"/>
            </p:cNvSpPr>
            <p:nvPr/>
          </p:nvSpPr>
          <p:spPr bwMode="auto">
            <a:xfrm>
              <a:off x="4500" y="11268"/>
              <a:ext cx="1260" cy="624"/>
            </a:xfrm>
            <a:prstGeom prst="star16">
              <a:avLst>
                <a:gd name="adj" fmla="val 37500"/>
              </a:avLst>
            </a:prstGeom>
            <a:solidFill>
              <a:schemeClr val="accent1"/>
            </a:solidFill>
            <a:ln w="9525">
              <a:solidFill>
                <a:schemeClr val="tx2"/>
              </a:solidFill>
              <a:miter lim="800000"/>
              <a:headEnd/>
              <a:tailEnd/>
            </a:ln>
          </p:spPr>
          <p:txBody>
            <a:bodyPr/>
            <a:lstStyle/>
            <a:p>
              <a:pPr algn="just" eaLnBrk="0" hangingPunct="0">
                <a:spcBef>
                  <a:spcPct val="0"/>
                </a:spcBef>
                <a:buClrTx/>
                <a:buFontTx/>
                <a:buNone/>
              </a:pPr>
              <a:r>
                <a:rPr lang="zh-CN" altLang="en-US" sz="1600">
                  <a:solidFill>
                    <a:schemeClr val="bg2"/>
                  </a:solidFill>
                </a:rPr>
                <a:t>需求</a:t>
              </a:r>
            </a:p>
          </p:txBody>
        </p:sp>
        <p:sp>
          <p:nvSpPr>
            <p:cNvPr id="210972" name="Oval 28"/>
            <p:cNvSpPr>
              <a:spLocks noChangeArrowheads="1"/>
            </p:cNvSpPr>
            <p:nvPr/>
          </p:nvSpPr>
          <p:spPr bwMode="auto">
            <a:xfrm>
              <a:off x="2157" y="12360"/>
              <a:ext cx="1260" cy="936"/>
            </a:xfrm>
            <a:prstGeom prst="ellipse">
              <a:avLst/>
            </a:prstGeom>
            <a:solidFill>
              <a:schemeClr val="accent1"/>
            </a:solidFill>
            <a:ln w="9525">
              <a:solidFill>
                <a:schemeClr val="tx2"/>
              </a:solidFill>
              <a:round/>
              <a:headEnd/>
              <a:tailEnd/>
            </a:ln>
          </p:spPr>
          <p:txBody>
            <a:bodyPr lIns="18000" tIns="10800" rIns="18000" bIns="10800"/>
            <a:lstStyle/>
            <a:p>
              <a:pPr algn="just" eaLnBrk="0" hangingPunct="0">
                <a:spcBef>
                  <a:spcPct val="0"/>
                </a:spcBef>
                <a:buClrTx/>
                <a:buFontTx/>
                <a:buNone/>
              </a:pPr>
              <a:r>
                <a:rPr lang="zh-CN" altLang="en-US" sz="1600">
                  <a:solidFill>
                    <a:schemeClr val="bg2"/>
                  </a:solidFill>
                </a:rPr>
                <a:t>   核心</a:t>
              </a:r>
            </a:p>
            <a:p>
              <a:pPr algn="just" eaLnBrk="0" hangingPunct="0">
                <a:spcBef>
                  <a:spcPct val="0"/>
                </a:spcBef>
                <a:buClrTx/>
                <a:buFontTx/>
                <a:buNone/>
              </a:pPr>
              <a:r>
                <a:rPr lang="zh-CN" altLang="en-US" sz="1600">
                  <a:solidFill>
                    <a:schemeClr val="bg2"/>
                  </a:solidFill>
                </a:rPr>
                <a:t>概念结构</a:t>
              </a:r>
            </a:p>
          </p:txBody>
        </p:sp>
        <p:sp>
          <p:nvSpPr>
            <p:cNvPr id="210973" name="Oval 29"/>
            <p:cNvSpPr>
              <a:spLocks noChangeArrowheads="1"/>
            </p:cNvSpPr>
            <p:nvPr/>
          </p:nvSpPr>
          <p:spPr bwMode="auto">
            <a:xfrm>
              <a:off x="4500" y="12384"/>
              <a:ext cx="1260" cy="756"/>
            </a:xfrm>
            <a:prstGeom prst="ellipse">
              <a:avLst/>
            </a:prstGeom>
            <a:solidFill>
              <a:schemeClr val="accent1"/>
            </a:solidFill>
            <a:ln w="9525">
              <a:solidFill>
                <a:schemeClr val="tx2"/>
              </a:solidFill>
              <a:round/>
              <a:headEnd/>
              <a:tailEnd/>
            </a:ln>
          </p:spPr>
          <p:txBody>
            <a:bodyPr lIns="54000" tIns="0" rIns="54000" bIns="0"/>
            <a:lstStyle/>
            <a:p>
              <a:pPr algn="ctr" eaLnBrk="0" hangingPunct="0">
                <a:spcBef>
                  <a:spcPct val="0"/>
                </a:spcBef>
                <a:buClrTx/>
                <a:buFontTx/>
                <a:buNone/>
              </a:pPr>
              <a:r>
                <a:rPr lang="zh-CN" altLang="en-US" sz="1600">
                  <a:solidFill>
                    <a:schemeClr val="bg2"/>
                  </a:solidFill>
                </a:rPr>
                <a:t>非核心</a:t>
              </a:r>
            </a:p>
            <a:p>
              <a:pPr algn="ctr" eaLnBrk="0" hangingPunct="0">
                <a:spcBef>
                  <a:spcPct val="0"/>
                </a:spcBef>
                <a:buClrTx/>
                <a:buFontTx/>
                <a:buNone/>
              </a:pPr>
              <a:r>
                <a:rPr lang="zh-CN" altLang="en-US" sz="1600">
                  <a:solidFill>
                    <a:schemeClr val="bg2"/>
                  </a:solidFill>
                </a:rPr>
                <a:t>概念结构</a:t>
              </a:r>
            </a:p>
          </p:txBody>
        </p:sp>
        <p:sp>
          <p:nvSpPr>
            <p:cNvPr id="210974" name="Line 30"/>
            <p:cNvSpPr>
              <a:spLocks noChangeShapeType="1"/>
            </p:cNvSpPr>
            <p:nvPr/>
          </p:nvSpPr>
          <p:spPr bwMode="auto">
            <a:xfrm>
              <a:off x="2880" y="11892"/>
              <a:ext cx="0" cy="468"/>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0975" name="Oval 31"/>
            <p:cNvSpPr>
              <a:spLocks noChangeArrowheads="1"/>
            </p:cNvSpPr>
            <p:nvPr/>
          </p:nvSpPr>
          <p:spPr bwMode="auto">
            <a:xfrm>
              <a:off x="6840" y="12360"/>
              <a:ext cx="1260" cy="936"/>
            </a:xfrm>
            <a:prstGeom prst="ellipse">
              <a:avLst/>
            </a:prstGeom>
            <a:solidFill>
              <a:schemeClr val="accent1"/>
            </a:solidFill>
            <a:ln w="9525">
              <a:solidFill>
                <a:schemeClr val="tx2"/>
              </a:solidFill>
              <a:round/>
              <a:headEnd/>
              <a:tailEnd/>
            </a:ln>
          </p:spPr>
          <p:txBody>
            <a:bodyPr/>
            <a:lstStyle/>
            <a:p>
              <a:pPr algn="ctr" eaLnBrk="0" hangingPunct="0">
                <a:spcBef>
                  <a:spcPct val="0"/>
                </a:spcBef>
                <a:buClrTx/>
                <a:buFontTx/>
                <a:buNone/>
              </a:pPr>
              <a:r>
                <a:rPr lang="zh-CN" altLang="en-US" sz="1600">
                  <a:solidFill>
                    <a:schemeClr val="bg2"/>
                  </a:solidFill>
                </a:rPr>
                <a:t>全局概念 结构</a:t>
              </a:r>
            </a:p>
            <a:p>
              <a:pPr algn="just" eaLnBrk="0" hangingPunct="0">
                <a:spcBef>
                  <a:spcPct val="0"/>
                </a:spcBef>
                <a:buClrTx/>
                <a:buFontTx/>
                <a:buNone/>
              </a:pPr>
              <a:endParaRPr lang="zh-CN" altLang="en-US" sz="1600">
                <a:solidFill>
                  <a:schemeClr val="bg2"/>
                </a:solidFill>
              </a:endParaRPr>
            </a:p>
          </p:txBody>
        </p:sp>
        <p:sp>
          <p:nvSpPr>
            <p:cNvPr id="210976" name="Line 32"/>
            <p:cNvSpPr>
              <a:spLocks noChangeShapeType="1"/>
            </p:cNvSpPr>
            <p:nvPr/>
          </p:nvSpPr>
          <p:spPr bwMode="auto">
            <a:xfrm>
              <a:off x="5190" y="11892"/>
              <a:ext cx="30" cy="468"/>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0977" name="Line 33"/>
            <p:cNvSpPr>
              <a:spLocks noChangeShapeType="1"/>
            </p:cNvSpPr>
            <p:nvPr/>
          </p:nvSpPr>
          <p:spPr bwMode="auto">
            <a:xfrm>
              <a:off x="3420" y="12828"/>
              <a:ext cx="1080" cy="0"/>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0978" name="Line 34"/>
            <p:cNvSpPr>
              <a:spLocks noChangeShapeType="1"/>
            </p:cNvSpPr>
            <p:nvPr/>
          </p:nvSpPr>
          <p:spPr bwMode="auto">
            <a:xfrm>
              <a:off x="5760" y="12828"/>
              <a:ext cx="1080" cy="0"/>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050"/>
          <p:cNvSpPr>
            <a:spLocks noGrp="1" noChangeArrowheads="1"/>
          </p:cNvSpPr>
          <p:nvPr>
            <p:ph type="title"/>
          </p:nvPr>
        </p:nvSpPr>
        <p:spPr>
          <a:xfrm>
            <a:off x="1143000" y="533400"/>
            <a:ext cx="7772400" cy="868363"/>
          </a:xfrm>
        </p:spPr>
        <p:txBody>
          <a:bodyPr/>
          <a:lstStyle/>
          <a:p>
            <a:r>
              <a:rPr lang="en-US" altLang="zh-CN" sz="3200"/>
              <a:t>7.3.2 </a:t>
            </a:r>
            <a:r>
              <a:rPr lang="zh-CN" altLang="en-US" sz="3200"/>
              <a:t>概念数据库设计方法与步骤</a:t>
            </a:r>
          </a:p>
        </p:txBody>
      </p:sp>
      <p:sp>
        <p:nvSpPr>
          <p:cNvPr id="211971" name="Text Box 2051"/>
          <p:cNvSpPr txBox="1">
            <a:spLocks noChangeArrowheads="1"/>
          </p:cNvSpPr>
          <p:nvPr/>
        </p:nvSpPr>
        <p:spPr bwMode="auto">
          <a:xfrm>
            <a:off x="1066800" y="5654675"/>
            <a:ext cx="7620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2400" dirty="0">
                <a:latin typeface="等线" panose="02010600030101010101" pitchFamily="2" charset="-122"/>
              </a:rPr>
              <a:t>选用哪一种设计策略主要有系统分析员选择，但通常要与需求分析的策略相一致。</a:t>
            </a:r>
          </a:p>
        </p:txBody>
      </p:sp>
      <p:grpSp>
        <p:nvGrpSpPr>
          <p:cNvPr id="211972" name="Group 2052"/>
          <p:cNvGrpSpPr>
            <a:grpSpLocks/>
          </p:cNvGrpSpPr>
          <p:nvPr/>
        </p:nvGrpSpPr>
        <p:grpSpPr bwMode="auto">
          <a:xfrm>
            <a:off x="2286000" y="1387474"/>
            <a:ext cx="5486400" cy="3886200"/>
            <a:chOff x="5400" y="6900"/>
            <a:chExt cx="5580" cy="3432"/>
          </a:xfrm>
        </p:grpSpPr>
        <p:sp>
          <p:nvSpPr>
            <p:cNvPr id="211973" name="Oval 2053"/>
            <p:cNvSpPr>
              <a:spLocks noChangeArrowheads="1"/>
            </p:cNvSpPr>
            <p:nvPr/>
          </p:nvSpPr>
          <p:spPr bwMode="auto">
            <a:xfrm>
              <a:off x="7920" y="6900"/>
              <a:ext cx="720" cy="468"/>
            </a:xfrm>
            <a:prstGeom prst="ellipse">
              <a:avLst/>
            </a:prstGeom>
            <a:solidFill>
              <a:schemeClr val="accent1"/>
            </a:solidFill>
            <a:ln w="9525">
              <a:solidFill>
                <a:schemeClr val="tx2"/>
              </a:solidFill>
              <a:round/>
              <a:headEnd/>
              <a:tailEnd/>
            </a:ln>
          </p:spPr>
          <p:txBody>
            <a:bodyPr/>
            <a:lstStyle/>
            <a:p>
              <a:pPr algn="just" eaLnBrk="0" hangingPunct="0">
                <a:spcBef>
                  <a:spcPct val="0"/>
                </a:spcBef>
                <a:buClrTx/>
                <a:buFontTx/>
                <a:buNone/>
              </a:pPr>
              <a:r>
                <a:rPr lang="zh-CN" altLang="en-US" sz="1600">
                  <a:solidFill>
                    <a:schemeClr val="bg2"/>
                  </a:solidFill>
                </a:rPr>
                <a:t>…</a:t>
              </a:r>
            </a:p>
          </p:txBody>
        </p:sp>
        <p:sp>
          <p:nvSpPr>
            <p:cNvPr id="211974" name="AutoShape 2054"/>
            <p:cNvSpPr>
              <a:spLocks noChangeArrowheads="1"/>
            </p:cNvSpPr>
            <p:nvPr/>
          </p:nvSpPr>
          <p:spPr bwMode="auto">
            <a:xfrm>
              <a:off x="5400" y="6900"/>
              <a:ext cx="1260" cy="624"/>
            </a:xfrm>
            <a:prstGeom prst="star16">
              <a:avLst>
                <a:gd name="adj" fmla="val 37500"/>
              </a:avLst>
            </a:prstGeom>
            <a:solidFill>
              <a:schemeClr val="accent1"/>
            </a:solidFill>
            <a:ln w="9525">
              <a:solidFill>
                <a:schemeClr val="tx2"/>
              </a:solidFill>
              <a:miter lim="800000"/>
              <a:headEnd/>
              <a:tailEnd/>
            </a:ln>
          </p:spPr>
          <p:txBody>
            <a:bodyPr lIns="18000" tIns="10800" rIns="18000" bIns="10800"/>
            <a:lstStyle/>
            <a:p>
              <a:pPr algn="just" eaLnBrk="0" hangingPunct="0">
                <a:spcBef>
                  <a:spcPct val="0"/>
                </a:spcBef>
                <a:buClrTx/>
                <a:buFontTx/>
                <a:buNone/>
              </a:pPr>
              <a:r>
                <a:rPr lang="zh-CN" altLang="en-US" sz="1600">
                  <a:solidFill>
                    <a:schemeClr val="bg2"/>
                  </a:solidFill>
                </a:rPr>
                <a:t>子需求</a:t>
              </a:r>
            </a:p>
          </p:txBody>
        </p:sp>
        <p:sp>
          <p:nvSpPr>
            <p:cNvPr id="211975" name="AutoShape 2055"/>
            <p:cNvSpPr>
              <a:spLocks noChangeArrowheads="1"/>
            </p:cNvSpPr>
            <p:nvPr/>
          </p:nvSpPr>
          <p:spPr bwMode="auto">
            <a:xfrm>
              <a:off x="9720" y="6900"/>
              <a:ext cx="1260" cy="624"/>
            </a:xfrm>
            <a:prstGeom prst="star16">
              <a:avLst>
                <a:gd name="adj" fmla="val 37500"/>
              </a:avLst>
            </a:prstGeom>
            <a:solidFill>
              <a:schemeClr val="accent1"/>
            </a:solidFill>
            <a:ln w="9525">
              <a:solidFill>
                <a:schemeClr val="tx2"/>
              </a:solidFill>
              <a:miter lim="800000"/>
              <a:headEnd/>
              <a:tailEnd/>
            </a:ln>
          </p:spPr>
          <p:txBody>
            <a:bodyPr lIns="18000" tIns="10800" rIns="18000" bIns="10800"/>
            <a:lstStyle/>
            <a:p>
              <a:pPr algn="just" eaLnBrk="0" hangingPunct="0">
                <a:spcBef>
                  <a:spcPct val="0"/>
                </a:spcBef>
                <a:buClrTx/>
                <a:buFontTx/>
                <a:buNone/>
              </a:pPr>
              <a:r>
                <a:rPr lang="zh-CN" altLang="en-US" sz="1600">
                  <a:solidFill>
                    <a:schemeClr val="bg2"/>
                  </a:solidFill>
                </a:rPr>
                <a:t>子需求</a:t>
              </a:r>
            </a:p>
          </p:txBody>
        </p:sp>
        <p:sp>
          <p:nvSpPr>
            <p:cNvPr id="211976" name="AutoShape 2056"/>
            <p:cNvSpPr>
              <a:spLocks noChangeArrowheads="1"/>
            </p:cNvSpPr>
            <p:nvPr/>
          </p:nvSpPr>
          <p:spPr bwMode="auto">
            <a:xfrm>
              <a:off x="6690" y="6900"/>
              <a:ext cx="1260" cy="624"/>
            </a:xfrm>
            <a:prstGeom prst="star16">
              <a:avLst>
                <a:gd name="adj" fmla="val 37500"/>
              </a:avLst>
            </a:prstGeom>
            <a:solidFill>
              <a:schemeClr val="accent1"/>
            </a:solidFill>
            <a:ln w="9525">
              <a:solidFill>
                <a:schemeClr val="tx2"/>
              </a:solidFill>
              <a:miter lim="800000"/>
              <a:headEnd/>
              <a:tailEnd/>
            </a:ln>
          </p:spPr>
          <p:txBody>
            <a:bodyPr lIns="18000" tIns="10800" rIns="18000" bIns="10800"/>
            <a:lstStyle/>
            <a:p>
              <a:pPr algn="just" eaLnBrk="0" hangingPunct="0">
                <a:spcBef>
                  <a:spcPct val="0"/>
                </a:spcBef>
                <a:buClrTx/>
                <a:buFontTx/>
                <a:buNone/>
              </a:pPr>
              <a:r>
                <a:rPr lang="zh-CN" altLang="en-US" sz="1600">
                  <a:solidFill>
                    <a:schemeClr val="bg2"/>
                  </a:solidFill>
                </a:rPr>
                <a:t>子需求</a:t>
              </a:r>
            </a:p>
          </p:txBody>
        </p:sp>
        <p:sp>
          <p:nvSpPr>
            <p:cNvPr id="211977" name="AutoShape 2057"/>
            <p:cNvSpPr>
              <a:spLocks noChangeArrowheads="1"/>
            </p:cNvSpPr>
            <p:nvPr/>
          </p:nvSpPr>
          <p:spPr bwMode="auto">
            <a:xfrm>
              <a:off x="8280" y="6900"/>
              <a:ext cx="1260" cy="624"/>
            </a:xfrm>
            <a:prstGeom prst="star16">
              <a:avLst>
                <a:gd name="adj" fmla="val 37500"/>
              </a:avLst>
            </a:prstGeom>
            <a:solidFill>
              <a:schemeClr val="accent1"/>
            </a:solidFill>
            <a:ln w="9525">
              <a:solidFill>
                <a:schemeClr val="tx2"/>
              </a:solidFill>
              <a:miter lim="800000"/>
              <a:headEnd/>
              <a:tailEnd/>
            </a:ln>
          </p:spPr>
          <p:txBody>
            <a:bodyPr lIns="18000" tIns="10800" rIns="18000" bIns="10800"/>
            <a:lstStyle/>
            <a:p>
              <a:pPr algn="just" eaLnBrk="0" hangingPunct="0">
                <a:spcBef>
                  <a:spcPct val="0"/>
                </a:spcBef>
                <a:buClrTx/>
                <a:buFontTx/>
                <a:buNone/>
              </a:pPr>
              <a:r>
                <a:rPr lang="zh-CN" altLang="en-US" sz="1600">
                  <a:solidFill>
                    <a:schemeClr val="bg2"/>
                  </a:solidFill>
                </a:rPr>
                <a:t>子需求</a:t>
              </a:r>
            </a:p>
          </p:txBody>
        </p:sp>
        <p:sp>
          <p:nvSpPr>
            <p:cNvPr id="211978" name="Rectangle 2058"/>
            <p:cNvSpPr>
              <a:spLocks noChangeArrowheads="1"/>
            </p:cNvSpPr>
            <p:nvPr/>
          </p:nvSpPr>
          <p:spPr bwMode="auto">
            <a:xfrm>
              <a:off x="5580" y="7836"/>
              <a:ext cx="1080" cy="468"/>
            </a:xfrm>
            <a:prstGeom prst="rect">
              <a:avLst/>
            </a:prstGeom>
            <a:solidFill>
              <a:schemeClr val="accent1"/>
            </a:solidFill>
            <a:ln w="9525">
              <a:solidFill>
                <a:schemeClr val="tx2"/>
              </a:solidFill>
              <a:miter lim="800000"/>
              <a:headEnd/>
              <a:tailEnd/>
            </a:ln>
          </p:spPr>
          <p:txBody>
            <a:bodyPr lIns="18000" tIns="36000" rIns="18000" bIns="36000"/>
            <a:lstStyle/>
            <a:p>
              <a:pPr algn="just" eaLnBrk="0" hangingPunct="0">
                <a:spcBef>
                  <a:spcPct val="0"/>
                </a:spcBef>
                <a:buClrTx/>
                <a:buFontTx/>
                <a:buNone/>
              </a:pPr>
              <a:r>
                <a:rPr lang="zh-CN" altLang="en-US" sz="1600">
                  <a:solidFill>
                    <a:schemeClr val="bg2"/>
                  </a:solidFill>
                </a:rPr>
                <a:t>概念模式</a:t>
              </a:r>
            </a:p>
          </p:txBody>
        </p:sp>
        <p:sp>
          <p:nvSpPr>
            <p:cNvPr id="211979" name="Rectangle 2059"/>
            <p:cNvSpPr>
              <a:spLocks noChangeArrowheads="1"/>
            </p:cNvSpPr>
            <p:nvPr/>
          </p:nvSpPr>
          <p:spPr bwMode="auto">
            <a:xfrm>
              <a:off x="6840" y="7836"/>
              <a:ext cx="1080" cy="468"/>
            </a:xfrm>
            <a:prstGeom prst="rect">
              <a:avLst/>
            </a:prstGeom>
            <a:solidFill>
              <a:schemeClr val="accent1"/>
            </a:solidFill>
            <a:ln w="9525">
              <a:solidFill>
                <a:schemeClr val="tx2"/>
              </a:solidFill>
              <a:miter lim="800000"/>
              <a:headEnd/>
              <a:tailEnd/>
            </a:ln>
          </p:spPr>
          <p:txBody>
            <a:bodyPr lIns="18000" tIns="36000" rIns="18000" bIns="36000"/>
            <a:lstStyle/>
            <a:p>
              <a:pPr algn="just" eaLnBrk="0" hangingPunct="0">
                <a:spcBef>
                  <a:spcPct val="0"/>
                </a:spcBef>
                <a:buClrTx/>
                <a:buFontTx/>
                <a:buNone/>
              </a:pPr>
              <a:r>
                <a:rPr lang="zh-CN" altLang="en-US" sz="1600">
                  <a:solidFill>
                    <a:schemeClr val="bg2"/>
                  </a:solidFill>
                </a:rPr>
                <a:t>概念模式</a:t>
              </a:r>
            </a:p>
          </p:txBody>
        </p:sp>
        <p:sp>
          <p:nvSpPr>
            <p:cNvPr id="211980" name="Rectangle 2060"/>
            <p:cNvSpPr>
              <a:spLocks noChangeArrowheads="1"/>
            </p:cNvSpPr>
            <p:nvPr/>
          </p:nvSpPr>
          <p:spPr bwMode="auto">
            <a:xfrm>
              <a:off x="8280" y="7836"/>
              <a:ext cx="1080" cy="468"/>
            </a:xfrm>
            <a:prstGeom prst="rect">
              <a:avLst/>
            </a:prstGeom>
            <a:solidFill>
              <a:schemeClr val="accent1"/>
            </a:solidFill>
            <a:ln w="9525">
              <a:solidFill>
                <a:schemeClr val="tx2"/>
              </a:solidFill>
              <a:miter lim="800000"/>
              <a:headEnd/>
              <a:tailEnd/>
            </a:ln>
          </p:spPr>
          <p:txBody>
            <a:bodyPr lIns="18000" tIns="36000" rIns="18000" bIns="36000"/>
            <a:lstStyle/>
            <a:p>
              <a:pPr algn="just" eaLnBrk="0" hangingPunct="0">
                <a:spcBef>
                  <a:spcPct val="0"/>
                </a:spcBef>
                <a:buClrTx/>
                <a:buFontTx/>
                <a:buNone/>
              </a:pPr>
              <a:r>
                <a:rPr lang="zh-CN" altLang="en-US" sz="1600">
                  <a:solidFill>
                    <a:schemeClr val="bg2"/>
                  </a:solidFill>
                </a:rPr>
                <a:t>概念模式</a:t>
              </a:r>
            </a:p>
          </p:txBody>
        </p:sp>
        <p:sp>
          <p:nvSpPr>
            <p:cNvPr id="211981" name="Rectangle 2061"/>
            <p:cNvSpPr>
              <a:spLocks noChangeArrowheads="1"/>
            </p:cNvSpPr>
            <p:nvPr/>
          </p:nvSpPr>
          <p:spPr bwMode="auto">
            <a:xfrm>
              <a:off x="9720" y="7836"/>
              <a:ext cx="1080" cy="468"/>
            </a:xfrm>
            <a:prstGeom prst="rect">
              <a:avLst/>
            </a:prstGeom>
            <a:solidFill>
              <a:schemeClr val="accent1"/>
            </a:solidFill>
            <a:ln w="9525">
              <a:solidFill>
                <a:schemeClr val="tx2"/>
              </a:solidFill>
              <a:miter lim="800000"/>
              <a:headEnd/>
              <a:tailEnd/>
            </a:ln>
          </p:spPr>
          <p:txBody>
            <a:bodyPr lIns="18000" tIns="36000" rIns="18000" bIns="36000"/>
            <a:lstStyle/>
            <a:p>
              <a:pPr algn="just" eaLnBrk="0" hangingPunct="0">
                <a:spcBef>
                  <a:spcPct val="0"/>
                </a:spcBef>
                <a:buClrTx/>
                <a:buFontTx/>
                <a:buNone/>
              </a:pPr>
              <a:r>
                <a:rPr lang="zh-CN" altLang="en-US" sz="1600">
                  <a:solidFill>
                    <a:schemeClr val="bg2"/>
                  </a:solidFill>
                </a:rPr>
                <a:t>概念模式</a:t>
              </a:r>
            </a:p>
          </p:txBody>
        </p:sp>
        <p:sp>
          <p:nvSpPr>
            <p:cNvPr id="211982" name="Rectangle 2062"/>
            <p:cNvSpPr>
              <a:spLocks noChangeArrowheads="1"/>
            </p:cNvSpPr>
            <p:nvPr/>
          </p:nvSpPr>
          <p:spPr bwMode="auto">
            <a:xfrm>
              <a:off x="6480" y="8772"/>
              <a:ext cx="1080" cy="468"/>
            </a:xfrm>
            <a:prstGeom prst="rect">
              <a:avLst/>
            </a:prstGeom>
            <a:solidFill>
              <a:schemeClr val="accent1"/>
            </a:solidFill>
            <a:ln w="9525">
              <a:solidFill>
                <a:schemeClr val="tx2"/>
              </a:solidFill>
              <a:miter lim="800000"/>
              <a:headEnd/>
              <a:tailEnd/>
            </a:ln>
          </p:spPr>
          <p:txBody>
            <a:bodyPr lIns="18000" tIns="36000" rIns="18000" bIns="36000"/>
            <a:lstStyle/>
            <a:p>
              <a:pPr algn="just" eaLnBrk="0" hangingPunct="0">
                <a:spcBef>
                  <a:spcPct val="0"/>
                </a:spcBef>
                <a:buClrTx/>
                <a:buFontTx/>
                <a:buNone/>
              </a:pPr>
              <a:r>
                <a:rPr lang="zh-CN" altLang="en-US" sz="1600">
                  <a:solidFill>
                    <a:schemeClr val="bg2"/>
                  </a:solidFill>
                </a:rPr>
                <a:t>概念模式</a:t>
              </a:r>
            </a:p>
          </p:txBody>
        </p:sp>
        <p:sp>
          <p:nvSpPr>
            <p:cNvPr id="211983" name="Rectangle 2063"/>
            <p:cNvSpPr>
              <a:spLocks noChangeArrowheads="1"/>
            </p:cNvSpPr>
            <p:nvPr/>
          </p:nvSpPr>
          <p:spPr bwMode="auto">
            <a:xfrm>
              <a:off x="8640" y="8772"/>
              <a:ext cx="1080" cy="468"/>
            </a:xfrm>
            <a:prstGeom prst="rect">
              <a:avLst/>
            </a:prstGeom>
            <a:solidFill>
              <a:schemeClr val="accent1"/>
            </a:solidFill>
            <a:ln w="9525">
              <a:solidFill>
                <a:schemeClr val="tx2"/>
              </a:solidFill>
              <a:miter lim="800000"/>
              <a:headEnd/>
              <a:tailEnd/>
            </a:ln>
          </p:spPr>
          <p:txBody>
            <a:bodyPr lIns="18000" tIns="36000" rIns="18000" bIns="36000"/>
            <a:lstStyle/>
            <a:p>
              <a:pPr algn="just" eaLnBrk="0" hangingPunct="0">
                <a:spcBef>
                  <a:spcPct val="0"/>
                </a:spcBef>
                <a:buClrTx/>
                <a:buFontTx/>
                <a:buNone/>
              </a:pPr>
              <a:r>
                <a:rPr lang="zh-CN" altLang="en-US" sz="1600">
                  <a:solidFill>
                    <a:schemeClr val="bg2"/>
                  </a:solidFill>
                </a:rPr>
                <a:t>概念模式</a:t>
              </a:r>
            </a:p>
          </p:txBody>
        </p:sp>
        <p:sp>
          <p:nvSpPr>
            <p:cNvPr id="211984" name="Rectangle 2064"/>
            <p:cNvSpPr>
              <a:spLocks noChangeArrowheads="1"/>
            </p:cNvSpPr>
            <p:nvPr/>
          </p:nvSpPr>
          <p:spPr bwMode="auto">
            <a:xfrm>
              <a:off x="7200" y="9864"/>
              <a:ext cx="1830" cy="468"/>
            </a:xfrm>
            <a:prstGeom prst="rect">
              <a:avLst/>
            </a:prstGeom>
            <a:solidFill>
              <a:schemeClr val="accent1"/>
            </a:solidFill>
            <a:ln w="9525">
              <a:solidFill>
                <a:schemeClr val="tx2"/>
              </a:solidFill>
              <a:miter lim="800000"/>
              <a:headEnd/>
              <a:tailEnd/>
            </a:ln>
          </p:spPr>
          <p:txBody>
            <a:bodyPr/>
            <a:lstStyle/>
            <a:p>
              <a:pPr algn="just" eaLnBrk="0" hangingPunct="0">
                <a:spcBef>
                  <a:spcPct val="0"/>
                </a:spcBef>
                <a:buClrTx/>
                <a:buFontTx/>
                <a:buNone/>
              </a:pPr>
              <a:r>
                <a:rPr lang="zh-CN" altLang="en-US" sz="1600">
                  <a:solidFill>
                    <a:schemeClr val="bg2"/>
                  </a:solidFill>
                </a:rPr>
                <a:t>全局概念模式</a:t>
              </a:r>
            </a:p>
          </p:txBody>
        </p:sp>
        <p:sp>
          <p:nvSpPr>
            <p:cNvPr id="211985" name="Line 2065"/>
            <p:cNvSpPr>
              <a:spLocks noChangeShapeType="1"/>
            </p:cNvSpPr>
            <p:nvPr/>
          </p:nvSpPr>
          <p:spPr bwMode="auto">
            <a:xfrm flipH="1">
              <a:off x="10440" y="7524"/>
              <a:ext cx="45" cy="312"/>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1986" name="Line 2066"/>
            <p:cNvSpPr>
              <a:spLocks noChangeShapeType="1"/>
            </p:cNvSpPr>
            <p:nvPr/>
          </p:nvSpPr>
          <p:spPr bwMode="auto">
            <a:xfrm flipH="1">
              <a:off x="8820" y="7524"/>
              <a:ext cx="45" cy="312"/>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1987" name="Line 2067"/>
            <p:cNvSpPr>
              <a:spLocks noChangeShapeType="1"/>
            </p:cNvSpPr>
            <p:nvPr/>
          </p:nvSpPr>
          <p:spPr bwMode="auto">
            <a:xfrm flipH="1">
              <a:off x="7380" y="7524"/>
              <a:ext cx="45" cy="312"/>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1988" name="Line 2068"/>
            <p:cNvSpPr>
              <a:spLocks noChangeShapeType="1"/>
            </p:cNvSpPr>
            <p:nvPr/>
          </p:nvSpPr>
          <p:spPr bwMode="auto">
            <a:xfrm>
              <a:off x="6060" y="7524"/>
              <a:ext cx="60" cy="312"/>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1989" name="Oval 2069"/>
            <p:cNvSpPr>
              <a:spLocks noChangeArrowheads="1"/>
            </p:cNvSpPr>
            <p:nvPr/>
          </p:nvSpPr>
          <p:spPr bwMode="auto">
            <a:xfrm>
              <a:off x="7740" y="8772"/>
              <a:ext cx="720" cy="468"/>
            </a:xfrm>
            <a:prstGeom prst="ellipse">
              <a:avLst/>
            </a:prstGeom>
            <a:solidFill>
              <a:schemeClr val="accent1"/>
            </a:solidFill>
            <a:ln w="9525">
              <a:solidFill>
                <a:schemeClr val="tx2"/>
              </a:solidFill>
              <a:round/>
              <a:headEnd/>
              <a:tailEnd/>
            </a:ln>
          </p:spPr>
          <p:txBody>
            <a:bodyPr/>
            <a:lstStyle/>
            <a:p>
              <a:pPr algn="just" eaLnBrk="0" hangingPunct="0">
                <a:spcBef>
                  <a:spcPct val="0"/>
                </a:spcBef>
                <a:buClrTx/>
                <a:buFontTx/>
                <a:buNone/>
              </a:pPr>
              <a:r>
                <a:rPr lang="zh-CN" altLang="en-US" sz="1600">
                  <a:solidFill>
                    <a:schemeClr val="bg2"/>
                  </a:solidFill>
                </a:rPr>
                <a:t>…</a:t>
              </a:r>
            </a:p>
          </p:txBody>
        </p:sp>
        <p:sp>
          <p:nvSpPr>
            <p:cNvPr id="211990" name="Oval 2070"/>
            <p:cNvSpPr>
              <a:spLocks noChangeArrowheads="1"/>
            </p:cNvSpPr>
            <p:nvPr/>
          </p:nvSpPr>
          <p:spPr bwMode="auto">
            <a:xfrm>
              <a:off x="7920" y="9240"/>
              <a:ext cx="720" cy="468"/>
            </a:xfrm>
            <a:prstGeom prst="ellipse">
              <a:avLst/>
            </a:prstGeom>
            <a:solidFill>
              <a:schemeClr val="accent1"/>
            </a:solidFill>
            <a:ln w="9525">
              <a:solidFill>
                <a:schemeClr val="tx2"/>
              </a:solidFill>
              <a:round/>
              <a:headEnd/>
              <a:tailEnd/>
            </a:ln>
          </p:spPr>
          <p:txBody>
            <a:bodyPr/>
            <a:lstStyle/>
            <a:p>
              <a:pPr algn="just" eaLnBrk="0" hangingPunct="0">
                <a:spcBef>
                  <a:spcPct val="0"/>
                </a:spcBef>
                <a:buClrTx/>
                <a:buFontTx/>
                <a:buNone/>
              </a:pPr>
              <a:r>
                <a:rPr lang="zh-CN" altLang="en-US" sz="1600">
                  <a:solidFill>
                    <a:schemeClr val="bg2"/>
                  </a:solidFill>
                </a:rPr>
                <a:t>…</a:t>
              </a:r>
            </a:p>
          </p:txBody>
        </p:sp>
        <p:sp>
          <p:nvSpPr>
            <p:cNvPr id="211991" name="Line 2071"/>
            <p:cNvSpPr>
              <a:spLocks noChangeShapeType="1"/>
            </p:cNvSpPr>
            <p:nvPr/>
          </p:nvSpPr>
          <p:spPr bwMode="auto">
            <a:xfrm>
              <a:off x="8640" y="8304"/>
              <a:ext cx="360" cy="468"/>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1992" name="Line 2072"/>
            <p:cNvSpPr>
              <a:spLocks noChangeShapeType="1"/>
            </p:cNvSpPr>
            <p:nvPr/>
          </p:nvSpPr>
          <p:spPr bwMode="auto">
            <a:xfrm>
              <a:off x="6120" y="8304"/>
              <a:ext cx="720" cy="468"/>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1993" name="Line 2073"/>
            <p:cNvSpPr>
              <a:spLocks noChangeShapeType="1"/>
            </p:cNvSpPr>
            <p:nvPr/>
          </p:nvSpPr>
          <p:spPr bwMode="auto">
            <a:xfrm>
              <a:off x="6840" y="9240"/>
              <a:ext cx="360" cy="312"/>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1994" name="Line 2074"/>
            <p:cNvSpPr>
              <a:spLocks noChangeShapeType="1"/>
            </p:cNvSpPr>
            <p:nvPr/>
          </p:nvSpPr>
          <p:spPr bwMode="auto">
            <a:xfrm>
              <a:off x="7380" y="9552"/>
              <a:ext cx="360" cy="312"/>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1995" name="Line 2075"/>
            <p:cNvSpPr>
              <a:spLocks noChangeShapeType="1"/>
            </p:cNvSpPr>
            <p:nvPr/>
          </p:nvSpPr>
          <p:spPr bwMode="auto">
            <a:xfrm flipH="1">
              <a:off x="7200" y="8304"/>
              <a:ext cx="360" cy="468"/>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1996" name="Line 2076"/>
            <p:cNvSpPr>
              <a:spLocks noChangeShapeType="1"/>
            </p:cNvSpPr>
            <p:nvPr/>
          </p:nvSpPr>
          <p:spPr bwMode="auto">
            <a:xfrm flipH="1">
              <a:off x="9540" y="8304"/>
              <a:ext cx="540" cy="468"/>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1997" name="Line 2077"/>
            <p:cNvSpPr>
              <a:spLocks noChangeShapeType="1"/>
            </p:cNvSpPr>
            <p:nvPr/>
          </p:nvSpPr>
          <p:spPr bwMode="auto">
            <a:xfrm flipH="1">
              <a:off x="8820" y="9240"/>
              <a:ext cx="360" cy="312"/>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1998" name="Line 2078"/>
            <p:cNvSpPr>
              <a:spLocks noChangeShapeType="1"/>
            </p:cNvSpPr>
            <p:nvPr/>
          </p:nvSpPr>
          <p:spPr bwMode="auto">
            <a:xfrm flipH="1">
              <a:off x="8430" y="9552"/>
              <a:ext cx="360" cy="312"/>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2" name="Rectangle 4"/>
          <p:cNvSpPr>
            <a:spLocks noGrp="1" noChangeArrowheads="1"/>
          </p:cNvSpPr>
          <p:nvPr>
            <p:ph type="title"/>
          </p:nvPr>
        </p:nvSpPr>
        <p:spPr>
          <a:xfrm>
            <a:off x="838200" y="381000"/>
            <a:ext cx="7793038" cy="868363"/>
          </a:xfrm>
          <a:noFill/>
          <a:ln/>
        </p:spPr>
        <p:txBody>
          <a:bodyPr anchor="b"/>
          <a:lstStyle/>
          <a:p>
            <a:r>
              <a:rPr lang="en-US" altLang="zh-CN" sz="3200"/>
              <a:t>7.3.2 </a:t>
            </a:r>
            <a:r>
              <a:rPr lang="zh-CN" altLang="en-US" sz="3200"/>
              <a:t>概念数据库设计方法与步骤</a:t>
            </a:r>
          </a:p>
        </p:txBody>
      </p:sp>
      <p:sp>
        <p:nvSpPr>
          <p:cNvPr id="288771" name="Rectangle 3"/>
          <p:cNvSpPr>
            <a:spLocks noGrp="1" noChangeArrowheads="1"/>
          </p:cNvSpPr>
          <p:nvPr>
            <p:ph idx="1"/>
          </p:nvPr>
        </p:nvSpPr>
        <p:spPr>
          <a:xfrm>
            <a:off x="838200" y="1676400"/>
            <a:ext cx="9982200" cy="5522913"/>
          </a:xfrm>
        </p:spPr>
        <p:txBody>
          <a:bodyPr/>
          <a:lstStyle/>
          <a:p>
            <a:pPr>
              <a:lnSpc>
                <a:spcPct val="120000"/>
              </a:lnSpc>
              <a:spcBef>
                <a:spcPct val="60000"/>
              </a:spcBef>
            </a:pPr>
            <a:r>
              <a:rPr lang="zh-CN" altLang="en-US" sz="2400" dirty="0"/>
              <a:t>需求分析阶段，已用多层数据流图和数据字典描述了整个系统。</a:t>
            </a:r>
          </a:p>
          <a:p>
            <a:pPr>
              <a:lnSpc>
                <a:spcPct val="120000"/>
              </a:lnSpc>
              <a:spcBef>
                <a:spcPct val="60000"/>
              </a:spcBef>
            </a:pPr>
            <a:r>
              <a:rPr lang="zh-CN" altLang="en-US" sz="2000" dirty="0"/>
              <a:t>设计分</a:t>
            </a:r>
            <a:r>
              <a:rPr lang="en-US" altLang="zh-CN" sz="2000" dirty="0"/>
              <a:t>E-R</a:t>
            </a:r>
            <a:r>
              <a:rPr lang="zh-CN" altLang="en-US" sz="2000" dirty="0"/>
              <a:t>图首先需要根据系统的具体情况，在多层的数据流图中</a:t>
            </a:r>
            <a:r>
              <a:rPr lang="zh-CN" altLang="en-US" sz="2000" dirty="0">
                <a:solidFill>
                  <a:schemeClr val="hlink"/>
                </a:solidFill>
              </a:rPr>
              <a:t>选择</a:t>
            </a:r>
            <a:r>
              <a:rPr lang="zh-CN" altLang="en-US" sz="2000" dirty="0"/>
              <a:t>一个</a:t>
            </a:r>
            <a:r>
              <a:rPr lang="zh-CN" altLang="en-US" sz="2000" dirty="0">
                <a:solidFill>
                  <a:schemeClr val="hlink"/>
                </a:solidFill>
              </a:rPr>
              <a:t>适当层次的数据流图</a:t>
            </a:r>
            <a:r>
              <a:rPr lang="zh-CN" altLang="en-US" sz="2000" dirty="0"/>
              <a:t>，让这组图中每一部分对应一个局部应用，然后以这一层次的数据流图为出发点，设计分</a:t>
            </a:r>
            <a:r>
              <a:rPr lang="en-US" altLang="zh-CN" sz="2000" dirty="0"/>
              <a:t>E-R</a:t>
            </a:r>
            <a:r>
              <a:rPr lang="zh-CN" altLang="en-US" sz="2000" dirty="0"/>
              <a:t>图。 </a:t>
            </a:r>
          </a:p>
          <a:p>
            <a:pPr>
              <a:lnSpc>
                <a:spcPct val="80000"/>
              </a:lnSpc>
            </a:pPr>
            <a:endParaRPr lang="zh-CN" altLang="en-US" sz="2400" dirty="0"/>
          </a:p>
          <a:p>
            <a:pPr>
              <a:lnSpc>
                <a:spcPct val="80000"/>
              </a:lnSpc>
            </a:pPr>
            <a:r>
              <a:rPr lang="zh-CN" altLang="en-US" sz="2800" dirty="0"/>
              <a:t>通常以中层数据流图作为设计分</a:t>
            </a:r>
            <a:r>
              <a:rPr lang="en-US" altLang="zh-CN" sz="2800" dirty="0"/>
              <a:t>E-R</a:t>
            </a:r>
            <a:r>
              <a:rPr lang="zh-CN" altLang="en-US" sz="2800" dirty="0"/>
              <a:t>图的依据。原因：</a:t>
            </a:r>
          </a:p>
          <a:p>
            <a:pPr lvl="1">
              <a:lnSpc>
                <a:spcPct val="140000"/>
              </a:lnSpc>
            </a:pPr>
            <a:r>
              <a:rPr lang="zh-CN" altLang="en-US" dirty="0"/>
              <a:t>高层数据流图只能反映系统的概貌</a:t>
            </a:r>
          </a:p>
          <a:p>
            <a:pPr lvl="1">
              <a:lnSpc>
                <a:spcPct val="140000"/>
              </a:lnSpc>
            </a:pPr>
            <a:r>
              <a:rPr lang="zh-CN" altLang="en-US" dirty="0"/>
              <a:t>中层数据流图能较好地反映系统中各局部应用的子系统组成</a:t>
            </a:r>
          </a:p>
          <a:p>
            <a:pPr lvl="1">
              <a:lnSpc>
                <a:spcPct val="140000"/>
              </a:lnSpc>
            </a:pPr>
            <a:r>
              <a:rPr lang="zh-CN" altLang="en-US" dirty="0"/>
              <a:t>低层数据流图过细</a:t>
            </a:r>
          </a:p>
          <a:p>
            <a:pPr>
              <a:lnSpc>
                <a:spcPct val="80000"/>
              </a:lnSpc>
              <a:buFont typeface="Wingdings" panose="05000000000000000000" pitchFamily="2" charset="2"/>
              <a:buNone/>
            </a:pPr>
            <a:endParaRPr lang="zh-CN" alt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1026"/>
          <p:cNvSpPr>
            <a:spLocks noGrp="1" noChangeArrowheads="1"/>
          </p:cNvSpPr>
          <p:nvPr>
            <p:ph type="title"/>
          </p:nvPr>
        </p:nvSpPr>
        <p:spPr>
          <a:xfrm>
            <a:off x="533400" y="533400"/>
            <a:ext cx="7772400" cy="779463"/>
          </a:xfrm>
        </p:spPr>
        <p:txBody>
          <a:bodyPr/>
          <a:lstStyle/>
          <a:p>
            <a:r>
              <a:rPr lang="zh-CN" altLang="en-US" sz="2800" dirty="0"/>
              <a:t>采用自底向上策略的设计过程示意图</a:t>
            </a:r>
          </a:p>
        </p:txBody>
      </p:sp>
      <p:grpSp>
        <p:nvGrpSpPr>
          <p:cNvPr id="212995" name="Group 1027"/>
          <p:cNvGrpSpPr>
            <a:grpSpLocks/>
          </p:cNvGrpSpPr>
          <p:nvPr/>
        </p:nvGrpSpPr>
        <p:grpSpPr bwMode="auto">
          <a:xfrm>
            <a:off x="685800" y="1952624"/>
            <a:ext cx="7467600" cy="3733800"/>
            <a:chOff x="2157" y="1812"/>
            <a:chExt cx="8103" cy="3372"/>
          </a:xfrm>
        </p:grpSpPr>
        <p:sp>
          <p:nvSpPr>
            <p:cNvPr id="212996" name="Rectangle 1028"/>
            <p:cNvSpPr>
              <a:spLocks noChangeArrowheads="1"/>
            </p:cNvSpPr>
            <p:nvPr/>
          </p:nvSpPr>
          <p:spPr bwMode="auto">
            <a:xfrm>
              <a:off x="3960" y="1812"/>
              <a:ext cx="4320" cy="2028"/>
            </a:xfrm>
            <a:prstGeom prst="rect">
              <a:avLst/>
            </a:prstGeom>
            <a:solidFill>
              <a:schemeClr val="accent1"/>
            </a:solidFill>
            <a:ln w="9525">
              <a:solidFill>
                <a:srgbClr val="FF66FF"/>
              </a:solidFill>
              <a:miter lim="800000"/>
              <a:headEnd/>
              <a:tailEnd/>
            </a:ln>
          </p:spPr>
          <p:txBody>
            <a:bodyPr/>
            <a:lstStyle/>
            <a:p>
              <a:pPr algn="just" eaLnBrk="0" hangingPunct="0">
                <a:spcBef>
                  <a:spcPct val="0"/>
                </a:spcBef>
                <a:buClrTx/>
                <a:buFontTx/>
                <a:buNone/>
              </a:pPr>
              <a:r>
                <a:rPr lang="zh-CN" altLang="en-US" sz="1600">
                  <a:solidFill>
                    <a:schemeClr val="bg2"/>
                  </a:solidFill>
                </a:rPr>
                <a:t>概念结构设计</a:t>
              </a:r>
            </a:p>
          </p:txBody>
        </p:sp>
        <p:sp>
          <p:nvSpPr>
            <p:cNvPr id="212997" name="Line 1029"/>
            <p:cNvSpPr>
              <a:spLocks noChangeShapeType="1"/>
            </p:cNvSpPr>
            <p:nvPr/>
          </p:nvSpPr>
          <p:spPr bwMode="auto">
            <a:xfrm flipV="1">
              <a:off x="3420" y="2844"/>
              <a:ext cx="900" cy="0"/>
            </a:xfrm>
            <a:prstGeom prst="line">
              <a:avLst/>
            </a:prstGeom>
            <a:noFill/>
            <a:ln w="9525">
              <a:solidFill>
                <a:srgbClr val="FF66FF"/>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2998" name="Oval 1030"/>
            <p:cNvSpPr>
              <a:spLocks noChangeArrowheads="1"/>
            </p:cNvSpPr>
            <p:nvPr/>
          </p:nvSpPr>
          <p:spPr bwMode="auto">
            <a:xfrm>
              <a:off x="4320" y="2223"/>
              <a:ext cx="1440" cy="1245"/>
            </a:xfrm>
            <a:prstGeom prst="ellipse">
              <a:avLst/>
            </a:prstGeom>
            <a:solidFill>
              <a:schemeClr val="accent1"/>
            </a:solidFill>
            <a:ln w="9525">
              <a:solidFill>
                <a:srgbClr val="FF66FF"/>
              </a:solidFill>
              <a:round/>
              <a:headEnd/>
              <a:tailEnd/>
            </a:ln>
          </p:spPr>
          <p:txBody>
            <a:bodyPr lIns="18000" tIns="10800" rIns="18000" bIns="10800"/>
            <a:lstStyle/>
            <a:p>
              <a:pPr algn="just" eaLnBrk="0" hangingPunct="0">
                <a:spcBef>
                  <a:spcPct val="0"/>
                </a:spcBef>
                <a:buClrTx/>
                <a:buFontTx/>
                <a:buNone/>
              </a:pPr>
              <a:r>
                <a:rPr lang="zh-CN" altLang="en-US" sz="1600">
                  <a:solidFill>
                    <a:schemeClr val="bg2"/>
                  </a:solidFill>
                </a:rPr>
                <a:t>  抽象数据设 计</a:t>
              </a:r>
            </a:p>
            <a:p>
              <a:pPr algn="just" eaLnBrk="0" hangingPunct="0">
                <a:spcBef>
                  <a:spcPct val="0"/>
                </a:spcBef>
                <a:buClrTx/>
                <a:buFontTx/>
                <a:buNone/>
              </a:pPr>
              <a:r>
                <a:rPr lang="zh-CN" altLang="en-US" sz="1600">
                  <a:solidFill>
                    <a:schemeClr val="bg2"/>
                  </a:solidFill>
                </a:rPr>
                <a:t> 局部视图</a:t>
              </a:r>
            </a:p>
          </p:txBody>
        </p:sp>
        <p:sp>
          <p:nvSpPr>
            <p:cNvPr id="212999" name="Oval 1031"/>
            <p:cNvSpPr>
              <a:spLocks noChangeArrowheads="1"/>
            </p:cNvSpPr>
            <p:nvPr/>
          </p:nvSpPr>
          <p:spPr bwMode="auto">
            <a:xfrm>
              <a:off x="6660" y="2361"/>
              <a:ext cx="1260" cy="1092"/>
            </a:xfrm>
            <a:prstGeom prst="ellipse">
              <a:avLst/>
            </a:prstGeom>
            <a:solidFill>
              <a:schemeClr val="accent1"/>
            </a:solidFill>
            <a:ln w="9525">
              <a:solidFill>
                <a:srgbClr val="FF66FF"/>
              </a:solidFill>
              <a:round/>
              <a:headEnd/>
              <a:tailEnd/>
            </a:ln>
          </p:spPr>
          <p:txBody>
            <a:bodyPr/>
            <a:lstStyle/>
            <a:p>
              <a:pPr algn="just" eaLnBrk="0" hangingPunct="0">
                <a:spcBef>
                  <a:spcPct val="0"/>
                </a:spcBef>
                <a:buClrTx/>
                <a:buFontTx/>
                <a:buNone/>
              </a:pPr>
              <a:r>
                <a:rPr lang="zh-CN" altLang="en-US" sz="1600">
                  <a:solidFill>
                    <a:schemeClr val="bg2"/>
                  </a:solidFill>
                </a:rPr>
                <a:t> 集成</a:t>
              </a:r>
            </a:p>
            <a:p>
              <a:pPr algn="just" eaLnBrk="0" hangingPunct="0">
                <a:spcBef>
                  <a:spcPct val="0"/>
                </a:spcBef>
                <a:buClrTx/>
                <a:buFontTx/>
                <a:buNone/>
              </a:pPr>
              <a:r>
                <a:rPr lang="zh-CN" altLang="en-US" sz="1600">
                  <a:solidFill>
                    <a:schemeClr val="bg2"/>
                  </a:solidFill>
                </a:rPr>
                <a:t> 视图</a:t>
              </a:r>
            </a:p>
          </p:txBody>
        </p:sp>
        <p:sp>
          <p:nvSpPr>
            <p:cNvPr id="213000" name="Line 1032"/>
            <p:cNvSpPr>
              <a:spLocks noChangeShapeType="1"/>
            </p:cNvSpPr>
            <p:nvPr/>
          </p:nvSpPr>
          <p:spPr bwMode="auto">
            <a:xfrm flipV="1">
              <a:off x="5760" y="2844"/>
              <a:ext cx="900" cy="0"/>
            </a:xfrm>
            <a:prstGeom prst="line">
              <a:avLst/>
            </a:prstGeom>
            <a:noFill/>
            <a:ln w="9525">
              <a:solidFill>
                <a:srgbClr val="FF66FF"/>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3001" name="Line 1033"/>
            <p:cNvSpPr>
              <a:spLocks noChangeShapeType="1"/>
            </p:cNvSpPr>
            <p:nvPr/>
          </p:nvSpPr>
          <p:spPr bwMode="auto">
            <a:xfrm flipV="1">
              <a:off x="7920" y="2844"/>
              <a:ext cx="1620" cy="0"/>
            </a:xfrm>
            <a:prstGeom prst="line">
              <a:avLst/>
            </a:prstGeom>
            <a:noFill/>
            <a:ln w="9525">
              <a:solidFill>
                <a:srgbClr val="FF66FF"/>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3002" name="Line 1034"/>
            <p:cNvSpPr>
              <a:spLocks noChangeShapeType="1"/>
            </p:cNvSpPr>
            <p:nvPr/>
          </p:nvSpPr>
          <p:spPr bwMode="auto">
            <a:xfrm>
              <a:off x="3600" y="2376"/>
              <a:ext cx="0" cy="936"/>
            </a:xfrm>
            <a:prstGeom prst="line">
              <a:avLst/>
            </a:prstGeom>
            <a:noFill/>
            <a:ln w="9525">
              <a:solidFill>
                <a:srgbClr val="FF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003" name="Line 1035"/>
            <p:cNvSpPr>
              <a:spLocks noChangeShapeType="1"/>
            </p:cNvSpPr>
            <p:nvPr/>
          </p:nvSpPr>
          <p:spPr bwMode="auto">
            <a:xfrm>
              <a:off x="8640" y="2376"/>
              <a:ext cx="0" cy="936"/>
            </a:xfrm>
            <a:prstGeom prst="line">
              <a:avLst/>
            </a:prstGeom>
            <a:noFill/>
            <a:ln w="9525">
              <a:solidFill>
                <a:srgbClr val="FF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004" name="Text Box 1036"/>
            <p:cNvSpPr txBox="1">
              <a:spLocks noChangeArrowheads="1"/>
            </p:cNvSpPr>
            <p:nvPr/>
          </p:nvSpPr>
          <p:spPr bwMode="auto">
            <a:xfrm>
              <a:off x="2157" y="2688"/>
              <a:ext cx="1260" cy="468"/>
            </a:xfrm>
            <a:prstGeom prst="rect">
              <a:avLst/>
            </a:prstGeom>
            <a:solidFill>
              <a:schemeClr val="accent1"/>
            </a:solidFill>
            <a:ln w="9525">
              <a:solidFill>
                <a:srgbClr val="FF66FF"/>
              </a:solidFill>
              <a:miter lim="800000"/>
              <a:headEnd/>
              <a:tailEnd/>
            </a:ln>
          </p:spPr>
          <p:txBody>
            <a:bodyPr/>
            <a:lstStyle/>
            <a:p>
              <a:pPr algn="just" eaLnBrk="0" hangingPunct="0">
                <a:spcBef>
                  <a:spcPct val="0"/>
                </a:spcBef>
                <a:buClrTx/>
                <a:buFontTx/>
                <a:buNone/>
              </a:pPr>
              <a:r>
                <a:rPr lang="zh-CN" altLang="en-US" sz="1600">
                  <a:solidFill>
                    <a:schemeClr val="bg2"/>
                  </a:solidFill>
                </a:rPr>
                <a:t>需求分析</a:t>
              </a:r>
            </a:p>
          </p:txBody>
        </p:sp>
        <p:sp>
          <p:nvSpPr>
            <p:cNvPr id="213005" name="Text Box 1037"/>
            <p:cNvSpPr txBox="1">
              <a:spLocks noChangeArrowheads="1"/>
            </p:cNvSpPr>
            <p:nvPr/>
          </p:nvSpPr>
          <p:spPr bwMode="auto">
            <a:xfrm>
              <a:off x="9000" y="3000"/>
              <a:ext cx="1260" cy="468"/>
            </a:xfrm>
            <a:prstGeom prst="rect">
              <a:avLst/>
            </a:prstGeom>
            <a:solidFill>
              <a:schemeClr val="accent1"/>
            </a:solidFill>
            <a:ln w="9525">
              <a:solidFill>
                <a:srgbClr val="FF66FF"/>
              </a:solidFill>
              <a:miter lim="800000"/>
              <a:headEnd/>
              <a:tailEnd/>
            </a:ln>
          </p:spPr>
          <p:txBody>
            <a:bodyPr/>
            <a:lstStyle/>
            <a:p>
              <a:pPr algn="just" eaLnBrk="0" hangingPunct="0">
                <a:spcBef>
                  <a:spcPct val="0"/>
                </a:spcBef>
                <a:buClrTx/>
                <a:buFontTx/>
                <a:buNone/>
              </a:pPr>
              <a:r>
                <a:rPr lang="zh-CN" altLang="en-US" sz="1600">
                  <a:solidFill>
                    <a:schemeClr val="bg2"/>
                  </a:solidFill>
                </a:rPr>
                <a:t>逻辑设计</a:t>
              </a:r>
            </a:p>
          </p:txBody>
        </p:sp>
        <p:sp>
          <p:nvSpPr>
            <p:cNvPr id="213006" name="AutoShape 1038"/>
            <p:cNvSpPr>
              <a:spLocks noChangeArrowheads="1"/>
            </p:cNvSpPr>
            <p:nvPr/>
          </p:nvSpPr>
          <p:spPr bwMode="auto">
            <a:xfrm>
              <a:off x="2880" y="4092"/>
              <a:ext cx="1260" cy="780"/>
            </a:xfrm>
            <a:prstGeom prst="horizontalScroll">
              <a:avLst>
                <a:gd name="adj" fmla="val 12500"/>
              </a:avLst>
            </a:prstGeom>
            <a:solidFill>
              <a:schemeClr val="accent1"/>
            </a:solidFill>
            <a:ln w="9525">
              <a:solidFill>
                <a:srgbClr val="FF66FF"/>
              </a:solidFill>
              <a:round/>
              <a:headEnd/>
              <a:tailEnd/>
            </a:ln>
          </p:spPr>
          <p:txBody>
            <a:bodyPr/>
            <a:lstStyle/>
            <a:p>
              <a:pPr algn="just" eaLnBrk="0" hangingPunct="0">
                <a:spcBef>
                  <a:spcPct val="0"/>
                </a:spcBef>
                <a:buClrTx/>
                <a:buFontTx/>
                <a:buNone/>
              </a:pPr>
              <a:r>
                <a:rPr lang="zh-CN" altLang="en-US" sz="1600">
                  <a:solidFill>
                    <a:schemeClr val="bg2"/>
                  </a:solidFill>
                </a:rPr>
                <a:t>数据流图</a:t>
              </a:r>
            </a:p>
            <a:p>
              <a:pPr algn="just" eaLnBrk="0" hangingPunct="0">
                <a:spcBef>
                  <a:spcPct val="0"/>
                </a:spcBef>
                <a:buClrTx/>
                <a:buFontTx/>
                <a:buNone/>
              </a:pPr>
              <a:endParaRPr lang="zh-CN" altLang="en-US" sz="1600">
                <a:solidFill>
                  <a:schemeClr val="bg2"/>
                </a:solidFill>
              </a:endParaRPr>
            </a:p>
          </p:txBody>
        </p:sp>
        <p:sp>
          <p:nvSpPr>
            <p:cNvPr id="213007" name="AutoShape 1039"/>
            <p:cNvSpPr>
              <a:spLocks noChangeArrowheads="1"/>
            </p:cNvSpPr>
            <p:nvPr/>
          </p:nvSpPr>
          <p:spPr bwMode="auto">
            <a:xfrm>
              <a:off x="7020" y="4248"/>
              <a:ext cx="1260" cy="936"/>
            </a:xfrm>
            <a:prstGeom prst="foldedCorner">
              <a:avLst>
                <a:gd name="adj" fmla="val 12500"/>
              </a:avLst>
            </a:prstGeom>
            <a:solidFill>
              <a:schemeClr val="accent1"/>
            </a:solidFill>
            <a:ln w="9525">
              <a:solidFill>
                <a:srgbClr val="FF66FF"/>
              </a:solidFill>
              <a:round/>
              <a:headEnd/>
              <a:tailEnd/>
            </a:ln>
          </p:spPr>
          <p:txBody>
            <a:bodyPr/>
            <a:lstStyle/>
            <a:p>
              <a:pPr algn="just" eaLnBrk="0" hangingPunct="0">
                <a:spcBef>
                  <a:spcPct val="0"/>
                </a:spcBef>
                <a:buClrTx/>
                <a:buFontTx/>
                <a:buNone/>
              </a:pPr>
              <a:r>
                <a:rPr lang="zh-CN" altLang="en-US" sz="1600">
                  <a:solidFill>
                    <a:schemeClr val="bg2"/>
                  </a:solidFill>
                </a:rPr>
                <a:t>全局</a:t>
              </a:r>
            </a:p>
            <a:p>
              <a:pPr algn="just" eaLnBrk="0" hangingPunct="0">
                <a:spcBef>
                  <a:spcPct val="0"/>
                </a:spcBef>
                <a:buClrTx/>
                <a:buFontTx/>
                <a:buNone/>
              </a:pPr>
              <a:r>
                <a:rPr lang="en-US" altLang="zh-CN" sz="1600">
                  <a:solidFill>
                    <a:schemeClr val="bg2"/>
                  </a:solidFill>
                </a:rPr>
                <a:t>E-R</a:t>
              </a:r>
              <a:r>
                <a:rPr lang="zh-CN" altLang="en-US" sz="1600">
                  <a:solidFill>
                    <a:schemeClr val="bg2"/>
                  </a:solidFill>
                </a:rPr>
                <a:t>图</a:t>
              </a:r>
            </a:p>
          </p:txBody>
        </p:sp>
        <p:sp>
          <p:nvSpPr>
            <p:cNvPr id="213008" name="AutoShape 1040"/>
            <p:cNvSpPr>
              <a:spLocks noChangeArrowheads="1"/>
            </p:cNvSpPr>
            <p:nvPr/>
          </p:nvSpPr>
          <p:spPr bwMode="auto">
            <a:xfrm>
              <a:off x="5040" y="4248"/>
              <a:ext cx="1260" cy="936"/>
            </a:xfrm>
            <a:prstGeom prst="foldedCorner">
              <a:avLst>
                <a:gd name="adj" fmla="val 12500"/>
              </a:avLst>
            </a:prstGeom>
            <a:solidFill>
              <a:schemeClr val="accent1"/>
            </a:solidFill>
            <a:ln w="9525">
              <a:solidFill>
                <a:srgbClr val="FF66FF"/>
              </a:solidFill>
              <a:round/>
              <a:headEnd/>
              <a:tailEnd/>
            </a:ln>
          </p:spPr>
          <p:txBody>
            <a:bodyPr/>
            <a:lstStyle/>
            <a:p>
              <a:pPr algn="just" eaLnBrk="0" hangingPunct="0">
                <a:spcBef>
                  <a:spcPct val="0"/>
                </a:spcBef>
                <a:buClrTx/>
                <a:buFontTx/>
                <a:buNone/>
              </a:pPr>
              <a:r>
                <a:rPr lang="zh-CN" altLang="en-US" sz="1600">
                  <a:solidFill>
                    <a:schemeClr val="bg2"/>
                  </a:solidFill>
                </a:rPr>
                <a:t>局部</a:t>
              </a:r>
            </a:p>
            <a:p>
              <a:pPr algn="just" eaLnBrk="0" hangingPunct="0">
                <a:spcBef>
                  <a:spcPct val="0"/>
                </a:spcBef>
                <a:buClrTx/>
                <a:buFontTx/>
                <a:buNone/>
              </a:pPr>
              <a:r>
                <a:rPr lang="en-US" altLang="zh-CN" sz="1600">
                  <a:solidFill>
                    <a:schemeClr val="bg2"/>
                  </a:solidFill>
                </a:rPr>
                <a:t>E-R</a:t>
              </a:r>
              <a:r>
                <a:rPr lang="zh-CN" altLang="en-US" sz="1600">
                  <a:solidFill>
                    <a:schemeClr val="bg2"/>
                  </a:solidFill>
                </a:rPr>
                <a:t>图</a:t>
              </a:r>
            </a:p>
            <a:p>
              <a:pPr algn="just" eaLnBrk="0" hangingPunct="0">
                <a:spcBef>
                  <a:spcPct val="0"/>
                </a:spcBef>
                <a:buClrTx/>
                <a:buFontTx/>
                <a:buNone/>
              </a:pPr>
              <a:endParaRPr lang="zh-CN" altLang="en-US" sz="1600">
                <a:solidFill>
                  <a:schemeClr val="bg2"/>
                </a:solidFill>
              </a:endParaRPr>
            </a:p>
          </p:txBody>
        </p:sp>
        <p:sp>
          <p:nvSpPr>
            <p:cNvPr id="213009" name="AutoShape 1041"/>
            <p:cNvSpPr>
              <a:spLocks noChangeArrowheads="1"/>
            </p:cNvSpPr>
            <p:nvPr/>
          </p:nvSpPr>
          <p:spPr bwMode="auto">
            <a:xfrm>
              <a:off x="2160" y="3156"/>
              <a:ext cx="720" cy="1248"/>
            </a:xfrm>
            <a:prstGeom prst="curvedRightArrow">
              <a:avLst>
                <a:gd name="adj1" fmla="val 34667"/>
                <a:gd name="adj2" fmla="val 69333"/>
                <a:gd name="adj3" fmla="val 33333"/>
              </a:avLst>
            </a:prstGeom>
            <a:solidFill>
              <a:schemeClr val="accent1"/>
            </a:solidFill>
            <a:ln w="9525">
              <a:solidFill>
                <a:srgbClr val="FF66FF"/>
              </a:solidFill>
              <a:miter lim="800000"/>
              <a:headEnd/>
              <a:tailEnd/>
            </a:ln>
          </p:spPr>
          <p:txBody>
            <a:bodyPr/>
            <a:lstStyle/>
            <a:p>
              <a:endParaRPr lang="zh-CN" altLang="en-US"/>
            </a:p>
          </p:txBody>
        </p:sp>
        <p:sp>
          <p:nvSpPr>
            <p:cNvPr id="213010" name="Line 1042"/>
            <p:cNvSpPr>
              <a:spLocks noChangeShapeType="1"/>
            </p:cNvSpPr>
            <p:nvPr/>
          </p:nvSpPr>
          <p:spPr bwMode="auto">
            <a:xfrm flipV="1">
              <a:off x="4140" y="3312"/>
              <a:ext cx="540" cy="936"/>
            </a:xfrm>
            <a:prstGeom prst="line">
              <a:avLst/>
            </a:prstGeom>
            <a:noFill/>
            <a:ln w="57150" cmpd="thinThick">
              <a:solidFill>
                <a:srgbClr val="FF66FF"/>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3011" name="Line 1043"/>
            <p:cNvSpPr>
              <a:spLocks noChangeShapeType="1"/>
            </p:cNvSpPr>
            <p:nvPr/>
          </p:nvSpPr>
          <p:spPr bwMode="auto">
            <a:xfrm flipV="1">
              <a:off x="6300" y="3312"/>
              <a:ext cx="540" cy="936"/>
            </a:xfrm>
            <a:prstGeom prst="line">
              <a:avLst/>
            </a:prstGeom>
            <a:noFill/>
            <a:ln w="57150" cmpd="thinThick">
              <a:solidFill>
                <a:srgbClr val="FF66FF"/>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3012" name="Line 1044"/>
            <p:cNvSpPr>
              <a:spLocks noChangeShapeType="1"/>
            </p:cNvSpPr>
            <p:nvPr/>
          </p:nvSpPr>
          <p:spPr bwMode="auto">
            <a:xfrm>
              <a:off x="5040" y="3468"/>
              <a:ext cx="360" cy="780"/>
            </a:xfrm>
            <a:prstGeom prst="line">
              <a:avLst/>
            </a:prstGeom>
            <a:noFill/>
            <a:ln w="57150" cmpd="thinThick">
              <a:solidFill>
                <a:srgbClr val="FF66FF"/>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13013" name="Line 1045"/>
            <p:cNvSpPr>
              <a:spLocks noChangeShapeType="1"/>
            </p:cNvSpPr>
            <p:nvPr/>
          </p:nvSpPr>
          <p:spPr bwMode="auto">
            <a:xfrm>
              <a:off x="7560" y="3468"/>
              <a:ext cx="360" cy="780"/>
            </a:xfrm>
            <a:prstGeom prst="line">
              <a:avLst/>
            </a:prstGeom>
            <a:noFill/>
            <a:ln w="57150" cmpd="thinThick">
              <a:solidFill>
                <a:srgbClr val="FF66FF"/>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3074"/>
          <p:cNvSpPr>
            <a:spLocks noGrp="1" noChangeArrowheads="1"/>
          </p:cNvSpPr>
          <p:nvPr>
            <p:ph type="title"/>
          </p:nvPr>
        </p:nvSpPr>
        <p:spPr>
          <a:xfrm>
            <a:off x="838200" y="609600"/>
            <a:ext cx="7772400" cy="868363"/>
          </a:xfrm>
        </p:spPr>
        <p:txBody>
          <a:bodyPr/>
          <a:lstStyle/>
          <a:p>
            <a:r>
              <a:rPr lang="en-US" altLang="zh-CN" sz="3200" dirty="0"/>
              <a:t>7.3.3 </a:t>
            </a:r>
            <a:r>
              <a:rPr lang="zh-CN" altLang="en-US" sz="3200" dirty="0"/>
              <a:t>数据抽象与局部</a:t>
            </a:r>
            <a:r>
              <a:rPr lang="en-US" altLang="zh-CN" sz="3200" dirty="0"/>
              <a:t>ER</a:t>
            </a:r>
            <a:r>
              <a:rPr lang="zh-CN" altLang="en-US" sz="3200" dirty="0"/>
              <a:t>图设计</a:t>
            </a:r>
          </a:p>
        </p:txBody>
      </p:sp>
      <p:sp>
        <p:nvSpPr>
          <p:cNvPr id="214019" name="Rectangle 3075"/>
          <p:cNvSpPr>
            <a:spLocks noGrp="1" noChangeArrowheads="1"/>
          </p:cNvSpPr>
          <p:nvPr>
            <p:ph idx="1"/>
          </p:nvPr>
        </p:nvSpPr>
        <p:spPr/>
        <p:txBody>
          <a:bodyPr/>
          <a:lstStyle/>
          <a:p>
            <a:pPr>
              <a:lnSpc>
                <a:spcPct val="80000"/>
              </a:lnSpc>
            </a:pPr>
            <a:r>
              <a:rPr lang="zh-CN" altLang="en-US" sz="2800" dirty="0">
                <a:latin typeface="等线" panose="02010600030101010101" pitchFamily="2" charset="-122"/>
              </a:rPr>
              <a:t>前言</a:t>
            </a:r>
          </a:p>
          <a:p>
            <a:pPr>
              <a:lnSpc>
                <a:spcPct val="80000"/>
              </a:lnSpc>
            </a:pPr>
            <a:endParaRPr lang="zh-CN" altLang="en-US" sz="2400" dirty="0">
              <a:latin typeface="等线" panose="02010600030101010101" pitchFamily="2" charset="-122"/>
            </a:endParaRPr>
          </a:p>
          <a:p>
            <a:pPr lvl="1">
              <a:lnSpc>
                <a:spcPct val="80000"/>
              </a:lnSpc>
            </a:pPr>
            <a:r>
              <a:rPr lang="zh-CN" altLang="en-US" sz="2800" dirty="0"/>
              <a:t>任务</a:t>
            </a:r>
            <a:endParaRPr lang="zh-CN" altLang="en-US" sz="2000" dirty="0"/>
          </a:p>
          <a:p>
            <a:pPr lvl="2">
              <a:lnSpc>
                <a:spcPct val="80000"/>
              </a:lnSpc>
            </a:pPr>
            <a:r>
              <a:rPr lang="zh-CN" altLang="en-US" sz="2400" dirty="0"/>
              <a:t>确定局部范围(模块独立性)</a:t>
            </a:r>
          </a:p>
          <a:p>
            <a:pPr>
              <a:lnSpc>
                <a:spcPct val="80000"/>
              </a:lnSpc>
              <a:buFont typeface="Wingdings" panose="05000000000000000000" pitchFamily="2" charset="2"/>
              <a:buNone/>
            </a:pPr>
            <a:r>
              <a:rPr lang="zh-CN" altLang="en-US" sz="2400" b="1" dirty="0">
                <a:latin typeface="Arial" panose="020B0604020202020204" pitchFamily="34" charset="0"/>
              </a:rPr>
              <a:t>            </a:t>
            </a:r>
            <a:r>
              <a:rPr lang="zh-CN" altLang="en-US" sz="2400" dirty="0" smtClean="0">
                <a:latin typeface="Arial" panose="020B0604020202020204" pitchFamily="34" charset="0"/>
              </a:rPr>
              <a:t>原则</a:t>
            </a:r>
            <a:r>
              <a:rPr lang="zh-CN" altLang="en-US" sz="2400" dirty="0">
                <a:latin typeface="Arial" panose="020B0604020202020204" pitchFamily="34" charset="0"/>
              </a:rPr>
              <a:t>：</a:t>
            </a:r>
            <a:r>
              <a:rPr lang="zh-CN" altLang="en-US" sz="2400" dirty="0"/>
              <a:t> 相对独立；内部联系较紧密；与 外部联系相对较少。</a:t>
            </a:r>
          </a:p>
          <a:p>
            <a:pPr>
              <a:lnSpc>
                <a:spcPct val="80000"/>
              </a:lnSpc>
              <a:buFont typeface="Wingdings" panose="05000000000000000000" pitchFamily="2" charset="2"/>
              <a:buNone/>
            </a:pPr>
            <a:r>
              <a:rPr lang="zh-CN" altLang="en-US" sz="2400" dirty="0"/>
              <a:t>            来源：针对多层的数据流图，选择一个适当层次的数据流图，作为设计分</a:t>
            </a:r>
            <a:r>
              <a:rPr lang="en-US" altLang="zh-CN" sz="2400" dirty="0"/>
              <a:t>E</a:t>
            </a:r>
            <a:r>
              <a:rPr lang="zh-CN" altLang="en-US" sz="2400" dirty="0"/>
              <a:t>－</a:t>
            </a:r>
            <a:r>
              <a:rPr lang="en-US" altLang="zh-CN" sz="2400" dirty="0"/>
              <a:t>R</a:t>
            </a:r>
            <a:r>
              <a:rPr lang="zh-CN" altLang="en-US" sz="2400" dirty="0"/>
              <a:t>图的出发点。</a:t>
            </a:r>
          </a:p>
          <a:p>
            <a:pPr>
              <a:lnSpc>
                <a:spcPct val="80000"/>
              </a:lnSpc>
              <a:buFont typeface="Wingdings" panose="05000000000000000000" pitchFamily="2" charset="2"/>
              <a:buNone/>
            </a:pPr>
            <a:endParaRPr lang="zh-CN" altLang="en-US" sz="2400" b="1" dirty="0">
              <a:latin typeface="Arial" panose="020B0604020202020204" pitchFamily="34" charset="0"/>
            </a:endParaRPr>
          </a:p>
          <a:p>
            <a:pPr lvl="2">
              <a:lnSpc>
                <a:spcPct val="80000"/>
              </a:lnSpc>
            </a:pPr>
            <a:r>
              <a:rPr lang="zh-CN" altLang="en-US" sz="2400" dirty="0"/>
              <a:t>设计局部</a:t>
            </a:r>
            <a:r>
              <a:rPr lang="en-US" altLang="zh-CN" sz="2400" dirty="0"/>
              <a:t>E-R</a:t>
            </a:r>
            <a:r>
              <a:rPr lang="zh-CN" altLang="en-US" sz="2400" dirty="0"/>
              <a:t>图</a:t>
            </a:r>
          </a:p>
          <a:p>
            <a:pPr lvl="2">
              <a:lnSpc>
                <a:spcPct val="80000"/>
              </a:lnSpc>
              <a:buFontTx/>
              <a:buNone/>
            </a:pPr>
            <a:r>
              <a:rPr lang="zh-CN" altLang="en-US" sz="2400" dirty="0"/>
              <a:t>    数据抽象</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838200" y="762000"/>
            <a:ext cx="7772400" cy="868363"/>
          </a:xfrm>
        </p:spPr>
        <p:txBody>
          <a:bodyPr/>
          <a:lstStyle/>
          <a:p>
            <a:r>
              <a:rPr lang="en-US" altLang="zh-CN" sz="3200" dirty="0"/>
              <a:t>7.3.3 </a:t>
            </a:r>
            <a:r>
              <a:rPr lang="zh-CN" altLang="en-US" sz="3200" dirty="0"/>
              <a:t>数据抽象与局部</a:t>
            </a:r>
            <a:r>
              <a:rPr lang="en-US" altLang="zh-CN" sz="3200" dirty="0"/>
              <a:t>ER</a:t>
            </a:r>
            <a:r>
              <a:rPr lang="zh-CN" altLang="en-US" sz="3200" dirty="0"/>
              <a:t>图设计</a:t>
            </a:r>
          </a:p>
        </p:txBody>
      </p:sp>
      <p:sp>
        <p:nvSpPr>
          <p:cNvPr id="215043" name="Rectangle 3"/>
          <p:cNvSpPr>
            <a:spLocks noGrp="1" noChangeArrowheads="1"/>
          </p:cNvSpPr>
          <p:nvPr>
            <p:ph idx="1"/>
          </p:nvPr>
        </p:nvSpPr>
        <p:spPr/>
        <p:txBody>
          <a:bodyPr/>
          <a:lstStyle/>
          <a:p>
            <a:r>
              <a:rPr lang="zh-CN" altLang="en-US" sz="2800" dirty="0"/>
              <a:t>1. </a:t>
            </a:r>
            <a:r>
              <a:rPr lang="en-US" altLang="zh-CN" sz="2800" dirty="0"/>
              <a:t>ER</a:t>
            </a:r>
            <a:r>
              <a:rPr lang="zh-CN" altLang="en-US" sz="2800" dirty="0"/>
              <a:t>图基本要点复习</a:t>
            </a:r>
          </a:p>
          <a:p>
            <a:endParaRPr lang="zh-CN" altLang="en-US" sz="2800" dirty="0"/>
          </a:p>
          <a:p>
            <a:r>
              <a:rPr lang="zh-CN" altLang="en-US" sz="2800" dirty="0"/>
              <a:t>2. 数据抽象</a:t>
            </a:r>
            <a:endParaRPr lang="en-US" altLang="zh-CN" sz="2800" dirty="0"/>
          </a:p>
          <a:p>
            <a:endParaRPr lang="zh-CN" altLang="en-US" sz="2800" dirty="0"/>
          </a:p>
          <a:p>
            <a:r>
              <a:rPr lang="zh-CN" altLang="en-US" sz="2800" dirty="0"/>
              <a:t>3. </a:t>
            </a:r>
            <a:r>
              <a:rPr lang="en-US" altLang="zh-CN" sz="2800" dirty="0"/>
              <a:t>ER</a:t>
            </a:r>
            <a:r>
              <a:rPr lang="zh-CN" altLang="en-US" sz="2800" dirty="0"/>
              <a:t>图设计要点</a:t>
            </a:r>
          </a:p>
          <a:p>
            <a:endParaRPr lang="zh-CN" altLang="en-US" sz="2800" dirty="0"/>
          </a:p>
          <a:p>
            <a:r>
              <a:rPr lang="zh-CN" altLang="en-US" sz="2800" dirty="0"/>
              <a:t>4. 练习</a:t>
            </a:r>
          </a:p>
          <a:p>
            <a:endParaRPr lang="zh-CN" altLang="en-US" sz="2800" dirty="0"/>
          </a:p>
          <a:p>
            <a:endParaRPr lang="zh-CN" alt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990600" y="381000"/>
            <a:ext cx="7772400" cy="868363"/>
          </a:xfrm>
        </p:spPr>
        <p:txBody>
          <a:bodyPr>
            <a:normAutofit/>
          </a:bodyPr>
          <a:lstStyle/>
          <a:p>
            <a:r>
              <a:rPr lang="en-US" altLang="zh-CN" sz="3200" dirty="0"/>
              <a:t>7.3.3-1      ER</a:t>
            </a:r>
            <a:r>
              <a:rPr lang="zh-CN" altLang="en-US" sz="3200" dirty="0"/>
              <a:t>图基本要点复习</a:t>
            </a:r>
          </a:p>
        </p:txBody>
      </p:sp>
      <p:grpSp>
        <p:nvGrpSpPr>
          <p:cNvPr id="216067" name="Group 3"/>
          <p:cNvGrpSpPr>
            <a:grpSpLocks/>
          </p:cNvGrpSpPr>
          <p:nvPr/>
        </p:nvGrpSpPr>
        <p:grpSpPr bwMode="auto">
          <a:xfrm>
            <a:off x="727075" y="1473199"/>
            <a:ext cx="8110538" cy="4649788"/>
            <a:chOff x="266" y="1158"/>
            <a:chExt cx="5109" cy="2929"/>
          </a:xfrm>
        </p:grpSpPr>
        <p:sp>
          <p:nvSpPr>
            <p:cNvPr id="216068" name="Text Box 4"/>
            <p:cNvSpPr txBox="1">
              <a:spLocks noChangeArrowheads="1"/>
            </p:cNvSpPr>
            <p:nvPr/>
          </p:nvSpPr>
          <p:spPr bwMode="auto">
            <a:xfrm>
              <a:off x="288" y="1200"/>
              <a:ext cx="12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a:spcBef>
                  <a:spcPct val="50000"/>
                </a:spcBef>
                <a:buClrTx/>
                <a:buFontTx/>
                <a:buNone/>
              </a:pPr>
              <a:r>
                <a:rPr lang="zh-CN" altLang="en-US" dirty="0">
                  <a:solidFill>
                    <a:schemeClr val="tx2"/>
                  </a:solidFill>
                  <a:latin typeface="等线" panose="02010600030101010101" pitchFamily="2" charset="-122"/>
                </a:rPr>
                <a:t>学生选修课程</a:t>
              </a:r>
            </a:p>
          </p:txBody>
        </p:sp>
        <p:sp>
          <p:nvSpPr>
            <p:cNvPr id="216069" name="Text Box 5"/>
            <p:cNvSpPr txBox="1">
              <a:spLocks noChangeArrowheads="1"/>
            </p:cNvSpPr>
            <p:nvPr/>
          </p:nvSpPr>
          <p:spPr bwMode="auto">
            <a:xfrm>
              <a:off x="1391" y="2550"/>
              <a:ext cx="407" cy="233"/>
            </a:xfrm>
            <a:prstGeom prst="rect">
              <a:avLst/>
            </a:prstGeom>
            <a:solidFill>
              <a:srgbClr val="33CCCC"/>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buClrTx/>
                <a:buFontTx/>
                <a:buNone/>
              </a:pPr>
              <a:r>
                <a:rPr lang="zh-CN" altLang="en-US" b="1" dirty="0">
                  <a:solidFill>
                    <a:schemeClr val="bg2"/>
                  </a:solidFill>
                  <a:latin typeface="等线" panose="02010600030101010101" pitchFamily="2" charset="-122"/>
                  <a:ea typeface="等线" panose="02010600030101010101" pitchFamily="2" charset="-122"/>
                </a:rPr>
                <a:t>学生</a:t>
              </a:r>
              <a:endParaRPr lang="zh-CN" altLang="en-US" dirty="0">
                <a:solidFill>
                  <a:schemeClr val="bg2"/>
                </a:solidFill>
                <a:latin typeface="等线" panose="02010600030101010101" pitchFamily="2" charset="-122"/>
                <a:ea typeface="等线" panose="02010600030101010101" pitchFamily="2" charset="-122"/>
              </a:endParaRPr>
            </a:p>
          </p:txBody>
        </p:sp>
        <p:sp>
          <p:nvSpPr>
            <p:cNvPr id="216070" name="Text Box 6"/>
            <p:cNvSpPr txBox="1">
              <a:spLocks noChangeArrowheads="1"/>
            </p:cNvSpPr>
            <p:nvPr/>
          </p:nvSpPr>
          <p:spPr bwMode="auto">
            <a:xfrm>
              <a:off x="4087" y="2504"/>
              <a:ext cx="407" cy="233"/>
            </a:xfrm>
            <a:prstGeom prst="rect">
              <a:avLst/>
            </a:prstGeom>
            <a:solidFill>
              <a:srgbClr val="33CCCC"/>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buClrTx/>
                <a:buFontTx/>
                <a:buNone/>
              </a:pPr>
              <a:r>
                <a:rPr lang="zh-CN" altLang="en-US" b="1" dirty="0">
                  <a:solidFill>
                    <a:schemeClr val="bg2"/>
                  </a:solidFill>
                  <a:latin typeface="等线" panose="02010600030101010101" pitchFamily="2" charset="-122"/>
                  <a:ea typeface="等线" panose="02010600030101010101" pitchFamily="2" charset="-122"/>
                </a:rPr>
                <a:t>课程</a:t>
              </a:r>
              <a:endParaRPr lang="zh-CN" altLang="en-US" dirty="0">
                <a:solidFill>
                  <a:schemeClr val="bg2"/>
                </a:solidFill>
                <a:latin typeface="等线" panose="02010600030101010101" pitchFamily="2" charset="-122"/>
                <a:ea typeface="等线" panose="02010600030101010101" pitchFamily="2" charset="-122"/>
              </a:endParaRPr>
            </a:p>
          </p:txBody>
        </p:sp>
        <p:sp>
          <p:nvSpPr>
            <p:cNvPr id="216071" name="AutoShape 7"/>
            <p:cNvSpPr>
              <a:spLocks noChangeArrowheads="1"/>
            </p:cNvSpPr>
            <p:nvPr/>
          </p:nvSpPr>
          <p:spPr bwMode="auto">
            <a:xfrm>
              <a:off x="2477" y="2259"/>
              <a:ext cx="891" cy="802"/>
            </a:xfrm>
            <a:prstGeom prst="diamond">
              <a:avLst/>
            </a:prstGeom>
            <a:solidFill>
              <a:srgbClr val="808000"/>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lang="zh-CN" altLang="en-US" b="1" dirty="0">
                  <a:solidFill>
                    <a:schemeClr val="bg2"/>
                  </a:solidFill>
                  <a:latin typeface="等线" panose="02010600030101010101" pitchFamily="2" charset="-122"/>
                  <a:ea typeface="等线" panose="02010600030101010101" pitchFamily="2" charset="-122"/>
                </a:rPr>
                <a:t>选修</a:t>
              </a:r>
            </a:p>
          </p:txBody>
        </p:sp>
        <p:sp>
          <p:nvSpPr>
            <p:cNvPr id="216072" name="Oval 8" descr="Large confetti"/>
            <p:cNvSpPr>
              <a:spLocks noChangeArrowheads="1"/>
            </p:cNvSpPr>
            <p:nvPr/>
          </p:nvSpPr>
          <p:spPr bwMode="auto">
            <a:xfrm>
              <a:off x="537" y="1689"/>
              <a:ext cx="409" cy="245"/>
            </a:xfrm>
            <a:prstGeom prst="ellipse">
              <a:avLst/>
            </a:prstGeom>
            <a:solidFill>
              <a:schemeClr val="accent1"/>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a:spcBef>
                  <a:spcPct val="0"/>
                </a:spcBef>
                <a:buClrTx/>
                <a:buFontTx/>
                <a:buNone/>
              </a:pPr>
              <a:r>
                <a:rPr lang="zh-CN" altLang="en-US" b="1" dirty="0">
                  <a:solidFill>
                    <a:schemeClr val="bg2"/>
                  </a:solidFill>
                  <a:latin typeface="等线" panose="02010600030101010101" pitchFamily="2" charset="-122"/>
                  <a:ea typeface="等线" panose="02010600030101010101" pitchFamily="2" charset="-122"/>
                </a:rPr>
                <a:t>姓名</a:t>
              </a:r>
            </a:p>
          </p:txBody>
        </p:sp>
        <p:sp>
          <p:nvSpPr>
            <p:cNvPr id="216073" name="Oval 9" descr="Large confetti"/>
            <p:cNvSpPr>
              <a:spLocks noChangeArrowheads="1"/>
            </p:cNvSpPr>
            <p:nvPr/>
          </p:nvSpPr>
          <p:spPr bwMode="auto">
            <a:xfrm>
              <a:off x="1401" y="1737"/>
              <a:ext cx="409" cy="245"/>
            </a:xfrm>
            <a:prstGeom prst="ellipse">
              <a:avLst/>
            </a:prstGeom>
            <a:solidFill>
              <a:schemeClr val="accent1"/>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a:spcBef>
                  <a:spcPct val="0"/>
                </a:spcBef>
                <a:buClrTx/>
                <a:buFontTx/>
                <a:buNone/>
              </a:pPr>
              <a:r>
                <a:rPr lang="zh-CN" altLang="en-US" b="1" u="sng" dirty="0">
                  <a:solidFill>
                    <a:schemeClr val="bg2"/>
                  </a:solidFill>
                  <a:latin typeface="等线" panose="02010600030101010101" pitchFamily="2" charset="-122"/>
                  <a:ea typeface="等线" panose="02010600030101010101" pitchFamily="2" charset="-122"/>
                </a:rPr>
                <a:t>学号</a:t>
              </a:r>
            </a:p>
          </p:txBody>
        </p:sp>
        <p:sp>
          <p:nvSpPr>
            <p:cNvPr id="216074" name="Oval 10" descr="Large confetti"/>
            <p:cNvSpPr>
              <a:spLocks noChangeArrowheads="1"/>
            </p:cNvSpPr>
            <p:nvPr/>
          </p:nvSpPr>
          <p:spPr bwMode="auto">
            <a:xfrm>
              <a:off x="2273" y="1618"/>
              <a:ext cx="409" cy="245"/>
            </a:xfrm>
            <a:prstGeom prst="ellipse">
              <a:avLst/>
            </a:prstGeom>
            <a:solidFill>
              <a:schemeClr val="accent1"/>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a:spcBef>
                  <a:spcPct val="0"/>
                </a:spcBef>
                <a:buClrTx/>
                <a:buFontTx/>
                <a:buNone/>
              </a:pPr>
              <a:r>
                <a:rPr lang="zh-CN" altLang="en-US" b="1" dirty="0">
                  <a:solidFill>
                    <a:schemeClr val="bg2"/>
                  </a:solidFill>
                  <a:latin typeface="等线" panose="02010600030101010101" pitchFamily="2" charset="-122"/>
                  <a:ea typeface="等线" panose="02010600030101010101" pitchFamily="2" charset="-122"/>
                </a:rPr>
                <a:t>系别</a:t>
              </a:r>
            </a:p>
          </p:txBody>
        </p:sp>
        <p:sp>
          <p:nvSpPr>
            <p:cNvPr id="216075" name="Line 11"/>
            <p:cNvSpPr>
              <a:spLocks noChangeShapeType="1"/>
            </p:cNvSpPr>
            <p:nvPr/>
          </p:nvSpPr>
          <p:spPr bwMode="auto">
            <a:xfrm flipH="1" flipV="1">
              <a:off x="1824" y="2688"/>
              <a:ext cx="65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76" name="Line 12"/>
            <p:cNvSpPr>
              <a:spLocks noChangeShapeType="1"/>
            </p:cNvSpPr>
            <p:nvPr/>
          </p:nvSpPr>
          <p:spPr bwMode="auto">
            <a:xfrm>
              <a:off x="1632" y="2016"/>
              <a:ext cx="0" cy="533"/>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77" name="Line 13"/>
            <p:cNvSpPr>
              <a:spLocks noChangeShapeType="1"/>
            </p:cNvSpPr>
            <p:nvPr/>
          </p:nvSpPr>
          <p:spPr bwMode="auto">
            <a:xfrm flipH="1" flipV="1">
              <a:off x="816" y="1968"/>
              <a:ext cx="668" cy="533"/>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78" name="Line 14"/>
            <p:cNvSpPr>
              <a:spLocks noChangeShapeType="1"/>
            </p:cNvSpPr>
            <p:nvPr/>
          </p:nvSpPr>
          <p:spPr bwMode="auto">
            <a:xfrm flipV="1">
              <a:off x="1680" y="1872"/>
              <a:ext cx="720" cy="629"/>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79" name="Oval 15" descr="Large confetti"/>
            <p:cNvSpPr>
              <a:spLocks noChangeArrowheads="1"/>
            </p:cNvSpPr>
            <p:nvPr/>
          </p:nvSpPr>
          <p:spPr bwMode="auto">
            <a:xfrm>
              <a:off x="3159" y="1681"/>
              <a:ext cx="613" cy="245"/>
            </a:xfrm>
            <a:prstGeom prst="ellipse">
              <a:avLst/>
            </a:prstGeom>
            <a:solidFill>
              <a:schemeClr val="accent1"/>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a:spcBef>
                  <a:spcPct val="0"/>
                </a:spcBef>
                <a:buClrTx/>
                <a:buFontTx/>
                <a:buNone/>
              </a:pPr>
              <a:r>
                <a:rPr lang="zh-CN" altLang="en-US" b="1" u="sng" dirty="0">
                  <a:solidFill>
                    <a:schemeClr val="bg2"/>
                  </a:solidFill>
                  <a:latin typeface="等线" panose="02010600030101010101" pitchFamily="2" charset="-122"/>
                  <a:ea typeface="等线" panose="02010600030101010101" pitchFamily="2" charset="-122"/>
                </a:rPr>
                <a:t>课程名</a:t>
              </a:r>
            </a:p>
          </p:txBody>
        </p:sp>
        <p:sp>
          <p:nvSpPr>
            <p:cNvPr id="216080" name="Oval 16" descr="Large confetti"/>
            <p:cNvSpPr>
              <a:spLocks noChangeArrowheads="1"/>
            </p:cNvSpPr>
            <p:nvPr/>
          </p:nvSpPr>
          <p:spPr bwMode="auto">
            <a:xfrm>
              <a:off x="4050" y="1681"/>
              <a:ext cx="613" cy="245"/>
            </a:xfrm>
            <a:prstGeom prst="ellipse">
              <a:avLst/>
            </a:prstGeom>
            <a:solidFill>
              <a:schemeClr val="accent1"/>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a:spcBef>
                  <a:spcPct val="0"/>
                </a:spcBef>
                <a:buClrTx/>
                <a:buFontTx/>
                <a:buNone/>
              </a:pPr>
              <a:r>
                <a:rPr lang="zh-CN" altLang="en-US" b="1" dirty="0">
                  <a:solidFill>
                    <a:schemeClr val="bg2"/>
                  </a:solidFill>
                  <a:latin typeface="等线" panose="02010600030101010101" pitchFamily="2" charset="-122"/>
                  <a:ea typeface="等线" panose="02010600030101010101" pitchFamily="2" charset="-122"/>
                </a:rPr>
                <a:t>先修课</a:t>
              </a:r>
            </a:p>
          </p:txBody>
        </p:sp>
        <p:sp>
          <p:nvSpPr>
            <p:cNvPr id="216081" name="Oval 17" descr="Large confetti"/>
            <p:cNvSpPr>
              <a:spLocks noChangeArrowheads="1"/>
            </p:cNvSpPr>
            <p:nvPr/>
          </p:nvSpPr>
          <p:spPr bwMode="auto">
            <a:xfrm>
              <a:off x="4966" y="1681"/>
              <a:ext cx="409" cy="245"/>
            </a:xfrm>
            <a:prstGeom prst="ellipse">
              <a:avLst/>
            </a:prstGeom>
            <a:solidFill>
              <a:schemeClr val="accent1"/>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spcBef>
                  <a:spcPct val="50000"/>
                </a:spcBef>
                <a:buClrTx/>
                <a:buFontTx/>
                <a:buNone/>
              </a:pPr>
              <a:r>
                <a:rPr lang="zh-CN" altLang="en-US" b="1" dirty="0">
                  <a:solidFill>
                    <a:schemeClr val="bg2"/>
                  </a:solidFill>
                  <a:latin typeface="等线" panose="02010600030101010101" pitchFamily="2" charset="-122"/>
                  <a:ea typeface="等线" panose="02010600030101010101" pitchFamily="2" charset="-122"/>
                </a:rPr>
                <a:t>学分</a:t>
              </a:r>
              <a:endParaRPr lang="zh-CN" altLang="en-US" dirty="0">
                <a:solidFill>
                  <a:schemeClr val="bg2"/>
                </a:solidFill>
                <a:latin typeface="等线" panose="02010600030101010101" pitchFamily="2" charset="-122"/>
                <a:ea typeface="等线" panose="02010600030101010101" pitchFamily="2" charset="-122"/>
              </a:endParaRPr>
            </a:p>
          </p:txBody>
        </p:sp>
        <p:sp>
          <p:nvSpPr>
            <p:cNvPr id="216082" name="Line 18"/>
            <p:cNvSpPr>
              <a:spLocks noChangeShapeType="1"/>
            </p:cNvSpPr>
            <p:nvPr/>
          </p:nvSpPr>
          <p:spPr bwMode="auto">
            <a:xfrm flipH="1" flipV="1">
              <a:off x="3368" y="2666"/>
              <a:ext cx="638" cy="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83" name="Line 19"/>
            <p:cNvSpPr>
              <a:spLocks noChangeShapeType="1"/>
            </p:cNvSpPr>
            <p:nvPr/>
          </p:nvSpPr>
          <p:spPr bwMode="auto">
            <a:xfrm flipH="1" flipV="1">
              <a:off x="3510" y="1956"/>
              <a:ext cx="630" cy="4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84" name="Line 20"/>
            <p:cNvSpPr>
              <a:spLocks noChangeShapeType="1"/>
            </p:cNvSpPr>
            <p:nvPr/>
          </p:nvSpPr>
          <p:spPr bwMode="auto">
            <a:xfrm flipV="1">
              <a:off x="4586" y="1960"/>
              <a:ext cx="579" cy="4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85" name="Oval 21" descr="Large confetti"/>
            <p:cNvSpPr>
              <a:spLocks noChangeArrowheads="1"/>
            </p:cNvSpPr>
            <p:nvPr/>
          </p:nvSpPr>
          <p:spPr bwMode="auto">
            <a:xfrm>
              <a:off x="2718" y="3420"/>
              <a:ext cx="409" cy="245"/>
            </a:xfrm>
            <a:prstGeom prst="ellipse">
              <a:avLst/>
            </a:prstGeom>
            <a:solidFill>
              <a:schemeClr val="accent1"/>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a:spcBef>
                  <a:spcPct val="0"/>
                </a:spcBef>
                <a:buClrTx/>
                <a:buFontTx/>
                <a:buNone/>
              </a:pPr>
              <a:r>
                <a:rPr lang="zh-CN" altLang="en-US" b="1" dirty="0">
                  <a:solidFill>
                    <a:schemeClr val="bg2"/>
                  </a:solidFill>
                  <a:latin typeface="等线" panose="02010600030101010101" pitchFamily="2" charset="-122"/>
                  <a:ea typeface="等线" panose="02010600030101010101" pitchFamily="2" charset="-122"/>
                </a:rPr>
                <a:t>成绩</a:t>
              </a:r>
            </a:p>
          </p:txBody>
        </p:sp>
        <p:sp>
          <p:nvSpPr>
            <p:cNvPr id="216086" name="Line 22"/>
            <p:cNvSpPr>
              <a:spLocks noChangeShapeType="1"/>
            </p:cNvSpPr>
            <p:nvPr/>
          </p:nvSpPr>
          <p:spPr bwMode="auto">
            <a:xfrm>
              <a:off x="2923" y="3061"/>
              <a:ext cx="0" cy="311"/>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87" name="AutoShape 23"/>
            <p:cNvSpPr>
              <a:spLocks noChangeArrowheads="1"/>
            </p:cNvSpPr>
            <p:nvPr/>
          </p:nvSpPr>
          <p:spPr bwMode="auto">
            <a:xfrm>
              <a:off x="945" y="3619"/>
              <a:ext cx="1290" cy="386"/>
            </a:xfrm>
            <a:prstGeom prst="wedgeRoundRectCallout">
              <a:avLst>
                <a:gd name="adj1" fmla="val 463"/>
                <a:gd name="adj2" fmla="val -267801"/>
                <a:gd name="adj3" fmla="val 16667"/>
              </a:avLst>
            </a:prstGeom>
            <a:gradFill rotWithShape="0">
              <a:gsLst>
                <a:gs pos="0">
                  <a:srgbClr val="5E9EFF"/>
                </a:gs>
                <a:gs pos="39999">
                  <a:srgbClr val="85C2FF"/>
                </a:gs>
                <a:gs pos="70000">
                  <a:srgbClr val="C4D6EB"/>
                </a:gs>
                <a:gs pos="100000">
                  <a:srgbClr val="FFEBFA"/>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a:spcBef>
                  <a:spcPct val="50000"/>
                </a:spcBef>
                <a:buClrTx/>
                <a:buFontTx/>
                <a:buNone/>
              </a:pPr>
              <a:r>
                <a:rPr lang="zh-CN" altLang="en-US" b="1" dirty="0">
                  <a:solidFill>
                    <a:schemeClr val="bg2"/>
                  </a:solidFill>
                  <a:latin typeface="等线" panose="02010600030101010101" pitchFamily="2" charset="-122"/>
                  <a:ea typeface="等线" panose="02010600030101010101" pitchFamily="2" charset="-122"/>
                </a:rPr>
                <a:t>用矩形表示实体集，在框内写上实体名</a:t>
              </a:r>
              <a:endParaRPr lang="zh-CN" altLang="en-US" dirty="0">
                <a:solidFill>
                  <a:schemeClr val="bg2"/>
                </a:solidFill>
                <a:latin typeface="等线" panose="02010600030101010101" pitchFamily="2" charset="-122"/>
                <a:ea typeface="等线" panose="02010600030101010101" pitchFamily="2" charset="-122"/>
              </a:endParaRPr>
            </a:p>
          </p:txBody>
        </p:sp>
        <p:sp>
          <p:nvSpPr>
            <p:cNvPr id="216088" name="AutoShape 24"/>
            <p:cNvSpPr>
              <a:spLocks noChangeArrowheads="1"/>
            </p:cNvSpPr>
            <p:nvPr/>
          </p:nvSpPr>
          <p:spPr bwMode="auto">
            <a:xfrm>
              <a:off x="3237" y="1158"/>
              <a:ext cx="1154" cy="386"/>
            </a:xfrm>
            <a:prstGeom prst="wedgeRoundRectCallout">
              <a:avLst>
                <a:gd name="adj1" fmla="val -103894"/>
                <a:gd name="adj2" fmla="val 113125"/>
                <a:gd name="adj3" fmla="val 16667"/>
              </a:avLst>
            </a:prstGeom>
            <a:gradFill rotWithShape="0">
              <a:gsLst>
                <a:gs pos="0">
                  <a:srgbClr val="5E9EFF"/>
                </a:gs>
                <a:gs pos="39999">
                  <a:srgbClr val="85C2FF"/>
                </a:gs>
                <a:gs pos="70000">
                  <a:srgbClr val="C4D6EB"/>
                </a:gs>
                <a:gs pos="100000">
                  <a:srgbClr val="FFEBFA"/>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a:spcBef>
                  <a:spcPct val="0"/>
                </a:spcBef>
                <a:buClrTx/>
                <a:buFontTx/>
                <a:buNone/>
              </a:pPr>
              <a:r>
                <a:rPr lang="zh-CN" altLang="en-US" b="1" dirty="0">
                  <a:solidFill>
                    <a:schemeClr val="bg2"/>
                  </a:solidFill>
                  <a:latin typeface="等线" panose="02010600030101010101" pitchFamily="2" charset="-122"/>
                  <a:ea typeface="等线" panose="02010600030101010101" pitchFamily="2" charset="-122"/>
                </a:rPr>
                <a:t>用椭圆表示实体的属性</a:t>
              </a:r>
            </a:p>
          </p:txBody>
        </p:sp>
        <p:sp>
          <p:nvSpPr>
            <p:cNvPr id="216089" name="AutoShape 25"/>
            <p:cNvSpPr>
              <a:spLocks noChangeArrowheads="1"/>
            </p:cNvSpPr>
            <p:nvPr/>
          </p:nvSpPr>
          <p:spPr bwMode="auto">
            <a:xfrm>
              <a:off x="266" y="2671"/>
              <a:ext cx="891" cy="579"/>
            </a:xfrm>
            <a:prstGeom prst="wedgeRoundRectCallout">
              <a:avLst>
                <a:gd name="adj1" fmla="val 65037"/>
                <a:gd name="adj2" fmla="val -106065"/>
                <a:gd name="adj3" fmla="val 16667"/>
              </a:avLst>
            </a:prstGeom>
            <a:gradFill rotWithShape="0">
              <a:gsLst>
                <a:gs pos="0">
                  <a:srgbClr val="5E9EFF"/>
                </a:gs>
                <a:gs pos="39999">
                  <a:srgbClr val="85C2FF"/>
                </a:gs>
                <a:gs pos="70000">
                  <a:srgbClr val="C4D6EB"/>
                </a:gs>
                <a:gs pos="100000">
                  <a:srgbClr val="FFEBFA"/>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a:spcBef>
                  <a:spcPct val="0"/>
                </a:spcBef>
                <a:buClrTx/>
                <a:buFontTx/>
                <a:buNone/>
              </a:pPr>
              <a:r>
                <a:rPr lang="zh-CN" altLang="en-US" b="1" dirty="0">
                  <a:solidFill>
                    <a:schemeClr val="bg2"/>
                  </a:solidFill>
                  <a:latin typeface="等线" panose="02010600030101010101" pitchFamily="2" charset="-122"/>
                  <a:ea typeface="等线" panose="02010600030101010101" pitchFamily="2" charset="-122"/>
                </a:rPr>
                <a:t>用无向边把实体与其属性连接起来</a:t>
              </a:r>
            </a:p>
          </p:txBody>
        </p:sp>
        <p:sp>
          <p:nvSpPr>
            <p:cNvPr id="216090" name="AutoShape 26"/>
            <p:cNvSpPr>
              <a:spLocks noChangeArrowheads="1"/>
            </p:cNvSpPr>
            <p:nvPr/>
          </p:nvSpPr>
          <p:spPr bwMode="auto">
            <a:xfrm>
              <a:off x="3204" y="3704"/>
              <a:ext cx="1203" cy="383"/>
            </a:xfrm>
            <a:prstGeom prst="wedgeRoundRectCallout">
              <a:avLst>
                <a:gd name="adj1" fmla="val -55486"/>
                <a:gd name="adj2" fmla="val -271148"/>
                <a:gd name="adj3" fmla="val 16667"/>
              </a:avLst>
            </a:prstGeom>
            <a:gradFill rotWithShape="0">
              <a:gsLst>
                <a:gs pos="0">
                  <a:srgbClr val="5E9EFF"/>
                </a:gs>
                <a:gs pos="39999">
                  <a:srgbClr val="85C2FF"/>
                </a:gs>
                <a:gs pos="70000">
                  <a:srgbClr val="C4D6EB"/>
                </a:gs>
                <a:gs pos="100000">
                  <a:srgbClr val="FFEBFA"/>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a:spcBef>
                  <a:spcPct val="50000"/>
                </a:spcBef>
                <a:buClrTx/>
                <a:buFontTx/>
                <a:buNone/>
              </a:pPr>
              <a:r>
                <a:rPr lang="zh-CN" altLang="en-US" b="1" dirty="0">
                  <a:solidFill>
                    <a:schemeClr val="bg2"/>
                  </a:solidFill>
                  <a:latin typeface="等线" panose="02010600030101010101" pitchFamily="2" charset="-122"/>
                  <a:ea typeface="等线" panose="02010600030101010101" pitchFamily="2" charset="-122"/>
                </a:rPr>
                <a:t>用菱形表示实体间的联系</a:t>
              </a:r>
              <a:endParaRPr lang="zh-CN" altLang="en-US" dirty="0">
                <a:solidFill>
                  <a:schemeClr val="bg2"/>
                </a:solidFill>
                <a:latin typeface="等线" panose="02010600030101010101" pitchFamily="2" charset="-122"/>
                <a:ea typeface="等线" panose="02010600030101010101" pitchFamily="2" charset="-122"/>
              </a:endParaRPr>
            </a:p>
          </p:txBody>
        </p:sp>
        <p:sp>
          <p:nvSpPr>
            <p:cNvPr id="216091" name="AutoShape 27"/>
            <p:cNvSpPr>
              <a:spLocks noChangeArrowheads="1"/>
            </p:cNvSpPr>
            <p:nvPr/>
          </p:nvSpPr>
          <p:spPr bwMode="auto">
            <a:xfrm>
              <a:off x="3650" y="3169"/>
              <a:ext cx="1380" cy="383"/>
            </a:xfrm>
            <a:prstGeom prst="wedgeRoundRectCallout">
              <a:avLst>
                <a:gd name="adj1" fmla="val -38986"/>
                <a:gd name="adj2" fmla="val -183944"/>
                <a:gd name="adj3" fmla="val 16667"/>
              </a:avLst>
            </a:prstGeom>
            <a:gradFill rotWithShape="0">
              <a:gsLst>
                <a:gs pos="0">
                  <a:srgbClr val="5E9EFF"/>
                </a:gs>
                <a:gs pos="39999">
                  <a:srgbClr val="85C2FF"/>
                </a:gs>
                <a:gs pos="70000">
                  <a:srgbClr val="C4D6EB"/>
                </a:gs>
                <a:gs pos="100000">
                  <a:srgbClr val="FFEBFA"/>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a:spcBef>
                  <a:spcPct val="0"/>
                </a:spcBef>
                <a:buClrTx/>
                <a:buFontTx/>
                <a:buNone/>
              </a:pPr>
              <a:r>
                <a:rPr lang="zh-CN" altLang="en-US" b="1" dirty="0">
                  <a:solidFill>
                    <a:schemeClr val="bg2"/>
                  </a:solidFill>
                  <a:latin typeface="等线" panose="02010600030101010101" pitchFamily="2" charset="-122"/>
                  <a:ea typeface="等线" panose="02010600030101010101" pitchFamily="2" charset="-122"/>
                </a:rPr>
                <a:t>将参与联系的实体用线段连接</a:t>
              </a:r>
            </a:p>
          </p:txBody>
        </p:sp>
        <p:sp>
          <p:nvSpPr>
            <p:cNvPr id="216092" name="Rectangle 28"/>
            <p:cNvSpPr>
              <a:spLocks noChangeArrowheads="1"/>
            </p:cNvSpPr>
            <p:nvPr/>
          </p:nvSpPr>
          <p:spPr bwMode="auto">
            <a:xfrm>
              <a:off x="2165" y="2444"/>
              <a:ext cx="178"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lang="en-US" altLang="zh-CN" dirty="0">
                  <a:solidFill>
                    <a:schemeClr val="tx2"/>
                  </a:solidFill>
                  <a:latin typeface="等线" panose="02010600030101010101" pitchFamily="2" charset="-122"/>
                  <a:ea typeface="等线" panose="02010600030101010101" pitchFamily="2" charset="-122"/>
                </a:rPr>
                <a:t>m</a:t>
              </a:r>
            </a:p>
          </p:txBody>
        </p:sp>
        <p:sp>
          <p:nvSpPr>
            <p:cNvPr id="216093" name="Rectangle 29"/>
            <p:cNvSpPr>
              <a:spLocks noChangeArrowheads="1"/>
            </p:cNvSpPr>
            <p:nvPr/>
          </p:nvSpPr>
          <p:spPr bwMode="auto">
            <a:xfrm>
              <a:off x="3502" y="2444"/>
              <a:ext cx="178"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lang="en-US" altLang="zh-CN" dirty="0">
                  <a:solidFill>
                    <a:schemeClr val="tx2"/>
                  </a:solidFill>
                  <a:latin typeface="等线" panose="02010600030101010101" pitchFamily="2" charset="-122"/>
                  <a:ea typeface="等线" panose="02010600030101010101" pitchFamily="2" charset="-122"/>
                </a:rPr>
                <a:t>n</a:t>
              </a:r>
            </a:p>
          </p:txBody>
        </p:sp>
        <p:sp>
          <p:nvSpPr>
            <p:cNvPr id="216094" name="AutoShape 30"/>
            <p:cNvSpPr>
              <a:spLocks noChangeArrowheads="1"/>
            </p:cNvSpPr>
            <p:nvPr/>
          </p:nvSpPr>
          <p:spPr bwMode="auto">
            <a:xfrm>
              <a:off x="2032" y="3028"/>
              <a:ext cx="668" cy="386"/>
            </a:xfrm>
            <a:prstGeom prst="wedgeRoundRectCallout">
              <a:avLst>
                <a:gd name="adj1" fmla="val -24403"/>
                <a:gd name="adj2" fmla="val -146597"/>
                <a:gd name="adj3" fmla="val 16667"/>
              </a:avLst>
            </a:prstGeom>
            <a:gradFill rotWithShape="0">
              <a:gsLst>
                <a:gs pos="0">
                  <a:srgbClr val="5E9EFF"/>
                </a:gs>
                <a:gs pos="39999">
                  <a:srgbClr val="85C2FF"/>
                </a:gs>
                <a:gs pos="70000">
                  <a:srgbClr val="C4D6EB"/>
                </a:gs>
                <a:gs pos="100000">
                  <a:srgbClr val="FFEBFA"/>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a:spcBef>
                  <a:spcPct val="0"/>
                </a:spcBef>
                <a:buClrTx/>
                <a:buFontTx/>
                <a:buNone/>
              </a:pPr>
              <a:r>
                <a:rPr lang="zh-CN" altLang="en-US" b="1" dirty="0">
                  <a:solidFill>
                    <a:schemeClr val="bg2"/>
                  </a:solidFill>
                  <a:latin typeface="等线" panose="02010600030101010101" pitchFamily="2" charset="-122"/>
                  <a:ea typeface="等线" panose="02010600030101010101" pitchFamily="2" charset="-122"/>
                </a:rPr>
                <a:t>联系的</a:t>
              </a:r>
            </a:p>
            <a:p>
              <a:pPr algn="ctr">
                <a:spcBef>
                  <a:spcPct val="0"/>
                </a:spcBef>
                <a:buClrTx/>
                <a:buFontTx/>
                <a:buNone/>
              </a:pPr>
              <a:r>
                <a:rPr lang="zh-CN" altLang="en-US" b="1" dirty="0">
                  <a:solidFill>
                    <a:schemeClr val="bg2"/>
                  </a:solidFill>
                  <a:latin typeface="等线" panose="02010600030101010101" pitchFamily="2" charset="-122"/>
                  <a:ea typeface="等线" panose="02010600030101010101" pitchFamily="2" charset="-122"/>
                </a:rPr>
                <a:t>数量</a:t>
              </a:r>
            </a:p>
          </p:txBody>
        </p:sp>
        <p:sp>
          <p:nvSpPr>
            <p:cNvPr id="216095" name="Line 31"/>
            <p:cNvSpPr>
              <a:spLocks noChangeShapeType="1"/>
            </p:cNvSpPr>
            <p:nvPr/>
          </p:nvSpPr>
          <p:spPr bwMode="auto">
            <a:xfrm>
              <a:off x="4363" y="1960"/>
              <a:ext cx="0" cy="4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838200" y="685800"/>
            <a:ext cx="7772400" cy="868363"/>
          </a:xfrm>
        </p:spPr>
        <p:txBody>
          <a:bodyPr>
            <a:normAutofit/>
          </a:bodyPr>
          <a:lstStyle/>
          <a:p>
            <a:r>
              <a:rPr lang="en-US" altLang="zh-CN" sz="3200" dirty="0"/>
              <a:t>7.3.3-2  ER</a:t>
            </a:r>
            <a:r>
              <a:rPr lang="zh-CN" altLang="en-US" sz="3200" dirty="0"/>
              <a:t>图基本概念的补充说明</a:t>
            </a:r>
          </a:p>
        </p:txBody>
      </p:sp>
      <p:sp>
        <p:nvSpPr>
          <p:cNvPr id="219139" name="Rectangle 3"/>
          <p:cNvSpPr>
            <a:spLocks noGrp="1" noChangeArrowheads="1"/>
          </p:cNvSpPr>
          <p:nvPr>
            <p:ph idx="1"/>
          </p:nvPr>
        </p:nvSpPr>
        <p:spPr/>
        <p:txBody>
          <a:bodyPr/>
          <a:lstStyle/>
          <a:p>
            <a:r>
              <a:rPr lang="zh-CN" altLang="en-US" sz="2800" dirty="0"/>
              <a:t>1. 属性的类型</a:t>
            </a:r>
          </a:p>
          <a:p>
            <a:endParaRPr lang="zh-CN" altLang="en-US" sz="2400" dirty="0"/>
          </a:p>
          <a:p>
            <a:pPr lvl="1"/>
            <a:r>
              <a:rPr lang="zh-CN" altLang="en-US" sz="2400" dirty="0"/>
              <a:t>简单属性</a:t>
            </a:r>
            <a:r>
              <a:rPr lang="zh-CN" altLang="en-US" sz="2400" b="1" dirty="0"/>
              <a:t> </a:t>
            </a:r>
          </a:p>
          <a:p>
            <a:pPr lvl="2"/>
            <a:r>
              <a:rPr lang="zh-CN" altLang="en-US" sz="2400" dirty="0"/>
              <a:t>不可再分的属性</a:t>
            </a:r>
          </a:p>
          <a:p>
            <a:pPr lvl="2"/>
            <a:r>
              <a:rPr lang="zh-CN" altLang="en-US" sz="2400" dirty="0"/>
              <a:t>如学号、年龄、性别</a:t>
            </a:r>
          </a:p>
          <a:p>
            <a:pPr lvl="1"/>
            <a:r>
              <a:rPr lang="zh-CN" altLang="en-US" sz="2400" b="1" dirty="0"/>
              <a:t> </a:t>
            </a:r>
            <a:r>
              <a:rPr lang="zh-CN" altLang="en-US" sz="2400" dirty="0"/>
              <a:t>复合（</a:t>
            </a:r>
            <a:r>
              <a:rPr lang="en-US" altLang="zh-CN" sz="2400" dirty="0">
                <a:latin typeface="等线" panose="02010600030101010101" pitchFamily="2" charset="-122"/>
                <a:ea typeface="等线" panose="02010600030101010101" pitchFamily="2" charset="-122"/>
              </a:rPr>
              <a:t>Composite</a:t>
            </a:r>
            <a:r>
              <a:rPr lang="en-US" altLang="zh-CN" sz="2400" dirty="0"/>
              <a:t>）</a:t>
            </a:r>
            <a:r>
              <a:rPr lang="zh-CN" altLang="en-US" sz="2400" dirty="0"/>
              <a:t>属性</a:t>
            </a:r>
          </a:p>
          <a:p>
            <a:pPr lvl="2"/>
            <a:r>
              <a:rPr lang="zh-CN" altLang="en-US" sz="2400" dirty="0"/>
              <a:t>可以划分为更小的属性</a:t>
            </a:r>
          </a:p>
          <a:p>
            <a:pPr lvl="2"/>
            <a:r>
              <a:rPr lang="zh-CN" altLang="en-US" sz="2400" dirty="0"/>
              <a:t>可以把相关属性聚集起来，使模型更清晰</a:t>
            </a:r>
          </a:p>
          <a:p>
            <a:pPr lvl="1"/>
            <a:endParaRPr lang="zh-CN" altLang="en-US"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990600" y="609600"/>
            <a:ext cx="7772400" cy="868363"/>
          </a:xfrm>
        </p:spPr>
        <p:txBody>
          <a:bodyPr>
            <a:normAutofit/>
          </a:bodyPr>
          <a:lstStyle/>
          <a:p>
            <a:r>
              <a:rPr lang="en-US" altLang="zh-CN" sz="3200" dirty="0"/>
              <a:t>7.3.3-2  ER</a:t>
            </a:r>
            <a:r>
              <a:rPr lang="zh-CN" altLang="en-US" sz="3200" dirty="0"/>
              <a:t>图基本概念的补充说明</a:t>
            </a:r>
          </a:p>
        </p:txBody>
      </p:sp>
      <p:sp>
        <p:nvSpPr>
          <p:cNvPr id="220163" name="Rectangle 3"/>
          <p:cNvSpPr>
            <a:spLocks noGrp="1" noChangeArrowheads="1"/>
          </p:cNvSpPr>
          <p:nvPr>
            <p:ph idx="1"/>
          </p:nvPr>
        </p:nvSpPr>
        <p:spPr/>
        <p:txBody>
          <a:bodyPr/>
          <a:lstStyle/>
          <a:p>
            <a:r>
              <a:rPr lang="zh-CN" altLang="en-US" sz="2400"/>
              <a:t>1. 属性的类型</a:t>
            </a:r>
          </a:p>
          <a:p>
            <a:endParaRPr lang="zh-CN" altLang="en-US" sz="2400"/>
          </a:p>
          <a:p>
            <a:pPr lvl="1"/>
            <a:r>
              <a:rPr lang="zh-CN" altLang="en-US" sz="2400"/>
              <a:t>单值属性</a:t>
            </a:r>
          </a:p>
          <a:p>
            <a:pPr lvl="2"/>
            <a:r>
              <a:rPr lang="zh-CN" altLang="en-US"/>
              <a:t>每一个特定的实体在该属性上的取值唯一</a:t>
            </a:r>
          </a:p>
          <a:p>
            <a:pPr lvl="2"/>
            <a:r>
              <a:rPr lang="zh-CN" altLang="en-US"/>
              <a:t>如学生的学号，年龄、性别、系别等</a:t>
            </a:r>
          </a:p>
          <a:p>
            <a:pPr lvl="1"/>
            <a:r>
              <a:rPr lang="zh-CN" altLang="en-US" sz="2400"/>
              <a:t>多值属性</a:t>
            </a:r>
          </a:p>
          <a:p>
            <a:pPr lvl="2"/>
            <a:r>
              <a:rPr lang="zh-CN" altLang="en-US"/>
              <a:t>某个特定的实体在该属性上的有多于一个的取值</a:t>
            </a:r>
          </a:p>
          <a:p>
            <a:pPr lvl="2"/>
            <a:r>
              <a:rPr lang="zh-CN" altLang="en-US"/>
              <a:t>如学生（学号，</a:t>
            </a:r>
            <a:r>
              <a:rPr lang="zh-CN" altLang="en-US" u="sng"/>
              <a:t>所选课程</a:t>
            </a:r>
            <a:r>
              <a:rPr lang="zh-CN" altLang="en-US"/>
              <a:t>，</a:t>
            </a:r>
            <a:r>
              <a:rPr lang="zh-CN" altLang="en-US" u="sng"/>
              <a:t>联系电话</a:t>
            </a:r>
            <a:r>
              <a:rPr lang="zh-CN" altLang="en-US"/>
              <a:t>）</a:t>
            </a:r>
          </a:p>
          <a:p>
            <a:pPr lvl="2">
              <a:buFontTx/>
              <a:buNone/>
            </a:pPr>
            <a:r>
              <a:rPr lang="zh-CN" altLang="en-US"/>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90600" y="533400"/>
            <a:ext cx="7772400" cy="868363"/>
          </a:xfrm>
        </p:spPr>
        <p:txBody>
          <a:bodyPr/>
          <a:lstStyle/>
          <a:p>
            <a:r>
              <a:rPr lang="en-US" altLang="zh-CN" sz="3200" dirty="0"/>
              <a:t>7.1.1 </a:t>
            </a:r>
            <a:r>
              <a:rPr lang="zh-CN" altLang="en-US" sz="3200" dirty="0"/>
              <a:t>数据库与</a:t>
            </a:r>
            <a:r>
              <a:rPr lang="en-US" altLang="zh-CN" sz="3200" dirty="0"/>
              <a:t>MIS</a:t>
            </a:r>
            <a:endParaRPr lang="zh-CN" altLang="en-US" sz="3200" dirty="0"/>
          </a:p>
        </p:txBody>
      </p:sp>
      <p:sp>
        <p:nvSpPr>
          <p:cNvPr id="10243" name="Rectangle 3"/>
          <p:cNvSpPr>
            <a:spLocks noGrp="1" noChangeArrowheads="1"/>
          </p:cNvSpPr>
          <p:nvPr>
            <p:ph idx="1"/>
          </p:nvPr>
        </p:nvSpPr>
        <p:spPr>
          <a:xfrm>
            <a:off x="990600" y="1463674"/>
            <a:ext cx="10287000" cy="5318126"/>
          </a:xfrm>
        </p:spPr>
        <p:txBody>
          <a:bodyPr/>
          <a:lstStyle/>
          <a:p>
            <a:pPr>
              <a:lnSpc>
                <a:spcPct val="90000"/>
              </a:lnSpc>
            </a:pPr>
            <a:r>
              <a:rPr lang="zh-CN" altLang="en-US" sz="2400" dirty="0"/>
              <a:t>信息系统</a:t>
            </a:r>
          </a:p>
          <a:p>
            <a:pPr>
              <a:lnSpc>
                <a:spcPct val="90000"/>
              </a:lnSpc>
              <a:buFont typeface="Wingdings" panose="05000000000000000000" pitchFamily="2" charset="2"/>
              <a:buNone/>
            </a:pPr>
            <a:r>
              <a:rPr lang="zh-CN" altLang="en-US" sz="2400" dirty="0"/>
              <a:t>    </a:t>
            </a:r>
          </a:p>
          <a:p>
            <a:pPr>
              <a:lnSpc>
                <a:spcPct val="90000"/>
              </a:lnSpc>
            </a:pPr>
            <a:r>
              <a:rPr lang="zh-CN" altLang="en-US" sz="2400" dirty="0"/>
              <a:t>信息系统</a:t>
            </a:r>
            <a:r>
              <a:rPr lang="en-US" altLang="zh-CN" sz="2400" dirty="0"/>
              <a:t>:MIS，</a:t>
            </a:r>
            <a:r>
              <a:rPr lang="zh-CN" altLang="en-US" sz="2400" dirty="0"/>
              <a:t>数据仓库，</a:t>
            </a:r>
            <a:r>
              <a:rPr lang="en-US" altLang="zh-CN" sz="2400" dirty="0"/>
              <a:t>ERP,GIS,</a:t>
            </a:r>
            <a:r>
              <a:rPr lang="zh-CN" altLang="en-US" sz="2400"/>
              <a:t>文档</a:t>
            </a:r>
            <a:r>
              <a:rPr lang="zh-CN" altLang="en-US" sz="2400" smtClean="0"/>
              <a:t>数据库 </a:t>
            </a:r>
            <a:endParaRPr lang="en-US" altLang="zh-CN" sz="2400" dirty="0"/>
          </a:p>
          <a:p>
            <a:pPr lvl="1">
              <a:lnSpc>
                <a:spcPct val="90000"/>
              </a:lnSpc>
              <a:buFont typeface="Wingdings" panose="05000000000000000000" pitchFamily="2" charset="2"/>
              <a:buNone/>
            </a:pPr>
            <a:r>
              <a:rPr lang="zh-CN" altLang="en-US" sz="2400" dirty="0"/>
              <a:t>      信息系统是提供信息、辅助人们对环境进行控制和进行决策的系统</a:t>
            </a:r>
          </a:p>
          <a:p>
            <a:pPr>
              <a:lnSpc>
                <a:spcPct val="90000"/>
              </a:lnSpc>
            </a:pPr>
            <a:r>
              <a:rPr lang="zh-CN" altLang="en-US" sz="2400" dirty="0">
                <a:latin typeface="等线" panose="02010600030101010101" pitchFamily="2" charset="-122"/>
              </a:rPr>
              <a:t>数据库设计是指对于一个给定的应用环境，构造最优的数据库模式，建立数据库及其应用系统，有效存储数据，满足用户信息要求和处理要求。</a:t>
            </a:r>
            <a:r>
              <a:rPr lang="zh-CN" altLang="en-US" sz="2400" dirty="0"/>
              <a:t> </a:t>
            </a:r>
          </a:p>
          <a:p>
            <a:pPr>
              <a:lnSpc>
                <a:spcPct val="90000"/>
              </a:lnSpc>
            </a:pPr>
            <a:endParaRPr lang="zh-CN" altLang="en-US" sz="2400" dirty="0"/>
          </a:p>
          <a:p>
            <a:pPr>
              <a:lnSpc>
                <a:spcPct val="90000"/>
              </a:lnSpc>
            </a:pPr>
            <a:r>
              <a:rPr lang="zh-CN" altLang="en-US" sz="2400" dirty="0">
                <a:latin typeface="等线" panose="02010600030101010101" pitchFamily="2" charset="-122"/>
              </a:rPr>
              <a:t>一个好的数据库产品不等于就有一个好的应用系统</a:t>
            </a:r>
            <a:r>
              <a:rPr lang="zh-CN" altLang="en-US" sz="2400" dirty="0"/>
              <a:t> </a:t>
            </a:r>
          </a:p>
        </p:txBody>
      </p:sp>
      <p:sp>
        <p:nvSpPr>
          <p:cNvPr id="10244" name="Text Box 4"/>
          <p:cNvSpPr txBox="1">
            <a:spLocks noChangeArrowheads="1"/>
          </p:cNvSpPr>
          <p:nvPr/>
        </p:nvSpPr>
        <p:spPr bwMode="auto">
          <a:xfrm>
            <a:off x="5775326" y="341312"/>
            <a:ext cx="2301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endParaRPr lang="zh-CN" altLang="en-US" sz="2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243">
                                            <p:txEl>
                                              <p:pRg st="3" end="3"/>
                                            </p:txEl>
                                          </p:spTgt>
                                        </p:tgtEl>
                                        <p:attrNameLst>
                                          <p:attrName>style.visibility</p:attrName>
                                        </p:attrNameLst>
                                      </p:cBhvr>
                                      <p:to>
                                        <p:strVal val="visible"/>
                                      </p:to>
                                    </p:set>
                                    <p:anim calcmode="lin" valueType="num">
                                      <p:cBhvr additive="base">
                                        <p:cTn id="23"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243">
                                            <p:txEl>
                                              <p:pRg st="4" end="4"/>
                                            </p:txEl>
                                          </p:spTgt>
                                        </p:tgtEl>
                                        <p:attrNameLst>
                                          <p:attrName>style.visibility</p:attrName>
                                        </p:attrNameLst>
                                      </p:cBhvr>
                                      <p:to>
                                        <p:strVal val="visible"/>
                                      </p:to>
                                    </p:set>
                                    <p:anim calcmode="lin" valueType="num">
                                      <p:cBhvr additive="base">
                                        <p:cTn id="29"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243">
                                            <p:txEl>
                                              <p:pRg st="6" end="6"/>
                                            </p:txEl>
                                          </p:spTgt>
                                        </p:tgtEl>
                                        <p:attrNameLst>
                                          <p:attrName>style.visibility</p:attrName>
                                        </p:attrNameLst>
                                      </p:cBhvr>
                                      <p:to>
                                        <p:strVal val="visible"/>
                                      </p:to>
                                    </p:set>
                                    <p:anim calcmode="lin" valueType="num">
                                      <p:cBhvr additive="base">
                                        <p:cTn id="35"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838200" y="533400"/>
            <a:ext cx="7772400" cy="868363"/>
          </a:xfrm>
        </p:spPr>
        <p:txBody>
          <a:bodyPr/>
          <a:lstStyle/>
          <a:p>
            <a:r>
              <a:rPr lang="en-US" altLang="zh-CN" sz="2400" dirty="0"/>
              <a:t>7.3.3-2</a:t>
            </a:r>
            <a:r>
              <a:rPr lang="en-US" altLang="zh-CN" sz="3200" dirty="0"/>
              <a:t>  ER</a:t>
            </a:r>
            <a:r>
              <a:rPr lang="zh-CN" altLang="en-US" sz="3200" dirty="0"/>
              <a:t>图基本概念的补充说明</a:t>
            </a:r>
          </a:p>
        </p:txBody>
      </p:sp>
      <p:sp>
        <p:nvSpPr>
          <p:cNvPr id="221187" name="Rectangle 3"/>
          <p:cNvSpPr>
            <a:spLocks noGrp="1" noChangeArrowheads="1"/>
          </p:cNvSpPr>
          <p:nvPr>
            <p:ph idx="1"/>
          </p:nvPr>
        </p:nvSpPr>
        <p:spPr>
          <a:xfrm>
            <a:off x="838200" y="1768474"/>
            <a:ext cx="8153400" cy="4572000"/>
          </a:xfrm>
        </p:spPr>
        <p:txBody>
          <a:bodyPr/>
          <a:lstStyle/>
          <a:p>
            <a:r>
              <a:rPr lang="zh-CN" altLang="en-US" sz="2800" dirty="0"/>
              <a:t>1. 属性的类型</a:t>
            </a:r>
          </a:p>
          <a:p>
            <a:endParaRPr lang="zh-CN" altLang="en-US" dirty="0"/>
          </a:p>
          <a:p>
            <a:pPr lvl="1"/>
            <a:r>
              <a:rPr lang="zh-CN" altLang="en-US" sz="2400" dirty="0"/>
              <a:t>派生属性与基属性</a:t>
            </a:r>
          </a:p>
          <a:p>
            <a:pPr lvl="2"/>
            <a:r>
              <a:rPr lang="zh-CN" altLang="en-US" sz="2400" dirty="0"/>
              <a:t>派生属性可以从其他相关的属性或实体派生出来的属性值</a:t>
            </a:r>
          </a:p>
          <a:p>
            <a:pPr lvl="2"/>
            <a:r>
              <a:rPr lang="zh-CN" altLang="en-US" sz="2400" dirty="0"/>
              <a:t>数据库中，一般只存基属性值，而派生属性只存其定义或依赖关系，用到时再从基属性中计算出来</a:t>
            </a:r>
          </a:p>
          <a:p>
            <a:pPr lvl="2"/>
            <a:r>
              <a:rPr lang="zh-CN" altLang="en-US" sz="2400" dirty="0"/>
              <a:t>勿轻易引入派生属性</a:t>
            </a:r>
          </a:p>
          <a:p>
            <a:endParaRPr lang="zh-CN"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762000" y="609600"/>
            <a:ext cx="7772400" cy="868363"/>
          </a:xfrm>
        </p:spPr>
        <p:txBody>
          <a:bodyPr/>
          <a:lstStyle/>
          <a:p>
            <a:r>
              <a:rPr lang="zh-CN" altLang="en-US" sz="3200" dirty="0"/>
              <a:t>属性在</a:t>
            </a:r>
            <a:r>
              <a:rPr lang="en-US" altLang="zh-CN" sz="3200" dirty="0"/>
              <a:t>E-R</a:t>
            </a:r>
            <a:r>
              <a:rPr lang="zh-CN" altLang="en-US" sz="3200" dirty="0"/>
              <a:t>图中的表示</a:t>
            </a:r>
          </a:p>
        </p:txBody>
      </p:sp>
      <p:grpSp>
        <p:nvGrpSpPr>
          <p:cNvPr id="222211" name="Group 3"/>
          <p:cNvGrpSpPr>
            <a:grpSpLocks/>
          </p:cNvGrpSpPr>
          <p:nvPr/>
        </p:nvGrpSpPr>
        <p:grpSpPr bwMode="auto">
          <a:xfrm>
            <a:off x="914400" y="2737646"/>
            <a:ext cx="3352800" cy="2316163"/>
            <a:chOff x="3216" y="1056"/>
            <a:chExt cx="2112" cy="1459"/>
          </a:xfrm>
        </p:grpSpPr>
        <p:sp>
          <p:nvSpPr>
            <p:cNvPr id="222212" name="Text Box 4"/>
            <p:cNvSpPr txBox="1">
              <a:spLocks noChangeArrowheads="1"/>
            </p:cNvSpPr>
            <p:nvPr/>
          </p:nvSpPr>
          <p:spPr bwMode="auto">
            <a:xfrm>
              <a:off x="3919" y="2017"/>
              <a:ext cx="840" cy="498"/>
            </a:xfrm>
            <a:prstGeom prst="rect">
              <a:avLst/>
            </a:prstGeom>
            <a:solidFill>
              <a:srgbClr val="33CCCC"/>
            </a:solidFill>
            <a:ln w="28575"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buClrTx/>
                <a:buFontTx/>
                <a:buNone/>
              </a:pPr>
              <a:r>
                <a:rPr lang="zh-CN" altLang="en-US" sz="4400" b="1" dirty="0">
                  <a:solidFill>
                    <a:schemeClr val="bg2"/>
                  </a:solidFill>
                  <a:ea typeface="等线" panose="02010600030101010101" pitchFamily="2" charset="-122"/>
                </a:rPr>
                <a:t>学生</a:t>
              </a:r>
              <a:endParaRPr lang="zh-CN" altLang="en-US" sz="4400" dirty="0">
                <a:solidFill>
                  <a:schemeClr val="bg2"/>
                </a:solidFill>
                <a:ea typeface="等线" panose="02010600030101010101" pitchFamily="2" charset="-122"/>
              </a:endParaRPr>
            </a:p>
          </p:txBody>
        </p:sp>
        <p:sp>
          <p:nvSpPr>
            <p:cNvPr id="222213" name="Oval 5" descr="Large confetti"/>
            <p:cNvSpPr>
              <a:spLocks noChangeArrowheads="1"/>
            </p:cNvSpPr>
            <p:nvPr/>
          </p:nvSpPr>
          <p:spPr bwMode="auto">
            <a:xfrm>
              <a:off x="3216" y="1104"/>
              <a:ext cx="816" cy="432"/>
            </a:xfrm>
            <a:prstGeom prst="ellipse">
              <a:avLst/>
            </a:prstGeom>
            <a:solidFill>
              <a:schemeClr val="accent1"/>
            </a:solidFill>
            <a:ln w="28575" cap="sq">
              <a:solidFill>
                <a:srgbClr val="FF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lang="zh-CN" altLang="en-US" sz="2800" b="1" dirty="0">
                  <a:solidFill>
                    <a:schemeClr val="bg2"/>
                  </a:solidFill>
                  <a:ea typeface="等线" panose="02010600030101010101" pitchFamily="2" charset="-122"/>
                </a:rPr>
                <a:t>姓名</a:t>
              </a:r>
            </a:p>
          </p:txBody>
        </p:sp>
        <p:sp>
          <p:nvSpPr>
            <p:cNvPr id="222214" name="Oval 6" descr="Large confetti"/>
            <p:cNvSpPr>
              <a:spLocks noChangeArrowheads="1"/>
            </p:cNvSpPr>
            <p:nvPr/>
          </p:nvSpPr>
          <p:spPr bwMode="auto">
            <a:xfrm>
              <a:off x="4320" y="1104"/>
              <a:ext cx="960" cy="432"/>
            </a:xfrm>
            <a:prstGeom prst="ellipse">
              <a:avLst/>
            </a:prstGeom>
            <a:solidFill>
              <a:schemeClr val="accent1"/>
            </a:solidFill>
            <a:ln w="28575" cap="sq">
              <a:solidFill>
                <a:srgbClr val="FF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buClrTx/>
                <a:buFontTx/>
                <a:buNone/>
              </a:pPr>
              <a:r>
                <a:rPr lang="zh-CN" altLang="en-US" sz="2800" b="1" dirty="0">
                  <a:solidFill>
                    <a:schemeClr val="bg2"/>
                  </a:solidFill>
                  <a:ea typeface="等线" panose="02010600030101010101" pitchFamily="2" charset="-122"/>
                </a:rPr>
                <a:t>选修课程</a:t>
              </a:r>
              <a:endParaRPr lang="zh-CN" altLang="en-US" sz="2400" dirty="0">
                <a:solidFill>
                  <a:schemeClr val="bg2"/>
                </a:solidFill>
                <a:latin typeface="Tahoma" panose="020B0604030504040204" pitchFamily="34" charset="0"/>
                <a:ea typeface="等线" panose="02010600030101010101" pitchFamily="2" charset="-122"/>
              </a:endParaRPr>
            </a:p>
          </p:txBody>
        </p:sp>
        <p:sp>
          <p:nvSpPr>
            <p:cNvPr id="222215" name="Line 7"/>
            <p:cNvSpPr>
              <a:spLocks noChangeShapeType="1"/>
            </p:cNvSpPr>
            <p:nvPr/>
          </p:nvSpPr>
          <p:spPr bwMode="auto">
            <a:xfrm flipH="1">
              <a:off x="4464" y="1584"/>
              <a:ext cx="336" cy="432"/>
            </a:xfrm>
            <a:prstGeom prst="line">
              <a:avLst/>
            </a:prstGeom>
            <a:noFill/>
            <a:ln w="28575"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16" name="Line 8"/>
            <p:cNvSpPr>
              <a:spLocks noChangeShapeType="1"/>
            </p:cNvSpPr>
            <p:nvPr/>
          </p:nvSpPr>
          <p:spPr bwMode="auto">
            <a:xfrm flipH="1" flipV="1">
              <a:off x="3744" y="1536"/>
              <a:ext cx="384" cy="480"/>
            </a:xfrm>
            <a:prstGeom prst="line">
              <a:avLst/>
            </a:prstGeom>
            <a:noFill/>
            <a:ln w="28575"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17" name="Oval 9" descr="Large confetti"/>
            <p:cNvSpPr>
              <a:spLocks noChangeArrowheads="1"/>
            </p:cNvSpPr>
            <p:nvPr/>
          </p:nvSpPr>
          <p:spPr bwMode="auto">
            <a:xfrm>
              <a:off x="4272" y="1056"/>
              <a:ext cx="1056" cy="528"/>
            </a:xfrm>
            <a:prstGeom prst="ellipse">
              <a:avLst/>
            </a:prstGeom>
            <a:noFill/>
            <a:ln w="28575" cap="sq">
              <a:solidFill>
                <a:srgbClr val="FF33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2218" name="Text Box 10"/>
          <p:cNvSpPr txBox="1">
            <a:spLocks noChangeArrowheads="1"/>
          </p:cNvSpPr>
          <p:nvPr/>
        </p:nvSpPr>
        <p:spPr bwMode="auto">
          <a:xfrm>
            <a:off x="914400" y="1823245"/>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2400">
                <a:latin typeface="Tahoma" panose="020B0604030504040204" pitchFamily="34" charset="0"/>
              </a:rPr>
              <a:t>多值属性用</a:t>
            </a:r>
            <a:r>
              <a:rPr lang="zh-CN" altLang="en-US" sz="2400">
                <a:solidFill>
                  <a:schemeClr val="hlink"/>
                </a:solidFill>
                <a:effectLst>
                  <a:outerShdw blurRad="38100" dist="38100" dir="2700000" algn="tl">
                    <a:srgbClr val="000000"/>
                  </a:outerShdw>
                </a:effectLst>
                <a:latin typeface="Tahoma" panose="020B0604030504040204" pitchFamily="34" charset="0"/>
              </a:rPr>
              <a:t>双椭圆</a:t>
            </a:r>
            <a:r>
              <a:rPr lang="zh-CN" altLang="en-US" sz="2400">
                <a:latin typeface="Tahoma" panose="020B0604030504040204" pitchFamily="34" charset="0"/>
              </a:rPr>
              <a:t>表示</a:t>
            </a:r>
          </a:p>
        </p:txBody>
      </p:sp>
      <p:grpSp>
        <p:nvGrpSpPr>
          <p:cNvPr id="222219" name="Group 11"/>
          <p:cNvGrpSpPr>
            <a:grpSpLocks/>
          </p:cNvGrpSpPr>
          <p:nvPr/>
        </p:nvGrpSpPr>
        <p:grpSpPr bwMode="auto">
          <a:xfrm>
            <a:off x="4953000" y="2890045"/>
            <a:ext cx="4419600" cy="2255838"/>
            <a:chOff x="2928" y="2784"/>
            <a:chExt cx="2784" cy="1421"/>
          </a:xfrm>
        </p:grpSpPr>
        <p:sp>
          <p:nvSpPr>
            <p:cNvPr id="222220" name="Text Box 12"/>
            <p:cNvSpPr txBox="1">
              <a:spLocks noChangeArrowheads="1"/>
            </p:cNvSpPr>
            <p:nvPr/>
          </p:nvSpPr>
          <p:spPr bwMode="auto">
            <a:xfrm>
              <a:off x="3919" y="3707"/>
              <a:ext cx="840" cy="498"/>
            </a:xfrm>
            <a:prstGeom prst="rect">
              <a:avLst/>
            </a:prstGeom>
            <a:solidFill>
              <a:srgbClr val="33CCCC"/>
            </a:solidFill>
            <a:ln w="28575"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buClrTx/>
                <a:buFontTx/>
                <a:buNone/>
              </a:pPr>
              <a:r>
                <a:rPr lang="zh-CN" altLang="en-US" sz="4400" b="1" dirty="0">
                  <a:solidFill>
                    <a:schemeClr val="bg2"/>
                  </a:solidFill>
                  <a:ea typeface="等线" panose="02010600030101010101" pitchFamily="2" charset="-122"/>
                </a:rPr>
                <a:t>学生</a:t>
              </a:r>
              <a:endParaRPr lang="zh-CN" altLang="en-US" sz="4400" dirty="0">
                <a:solidFill>
                  <a:schemeClr val="bg2"/>
                </a:solidFill>
                <a:ea typeface="等线" panose="02010600030101010101" pitchFamily="2" charset="-122"/>
              </a:endParaRPr>
            </a:p>
          </p:txBody>
        </p:sp>
        <p:sp>
          <p:nvSpPr>
            <p:cNvPr id="222221" name="Oval 13" descr="Large confetti"/>
            <p:cNvSpPr>
              <a:spLocks noChangeArrowheads="1"/>
            </p:cNvSpPr>
            <p:nvPr/>
          </p:nvSpPr>
          <p:spPr bwMode="auto">
            <a:xfrm>
              <a:off x="2928" y="2784"/>
              <a:ext cx="816" cy="432"/>
            </a:xfrm>
            <a:prstGeom prst="ellipse">
              <a:avLst/>
            </a:prstGeom>
            <a:solidFill>
              <a:schemeClr val="accent1"/>
            </a:solidFill>
            <a:ln w="28575" cap="sq">
              <a:solidFill>
                <a:srgbClr val="FF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lang="zh-CN" altLang="en-US" sz="2800" b="1" dirty="0">
                  <a:solidFill>
                    <a:schemeClr val="bg2"/>
                  </a:solidFill>
                  <a:ea typeface="等线" panose="02010600030101010101" pitchFamily="2" charset="-122"/>
                </a:rPr>
                <a:t>姓名</a:t>
              </a:r>
            </a:p>
          </p:txBody>
        </p:sp>
        <p:sp>
          <p:nvSpPr>
            <p:cNvPr id="222222" name="Oval 14" descr="Large confetti"/>
            <p:cNvSpPr>
              <a:spLocks noChangeArrowheads="1"/>
            </p:cNvSpPr>
            <p:nvPr/>
          </p:nvSpPr>
          <p:spPr bwMode="auto">
            <a:xfrm>
              <a:off x="3840" y="2784"/>
              <a:ext cx="960" cy="432"/>
            </a:xfrm>
            <a:prstGeom prst="ellipse">
              <a:avLst/>
            </a:prstGeom>
            <a:solidFill>
              <a:schemeClr val="accent1"/>
            </a:solidFill>
            <a:ln w="28575">
              <a:solidFill>
                <a:srgbClr val="FF3399"/>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buClrTx/>
                <a:buFontTx/>
                <a:buNone/>
              </a:pPr>
              <a:r>
                <a:rPr lang="zh-CN" altLang="en-US" sz="2800" b="1" dirty="0">
                  <a:solidFill>
                    <a:schemeClr val="bg2"/>
                  </a:solidFill>
                  <a:ea typeface="等线" panose="02010600030101010101" pitchFamily="2" charset="-122"/>
                </a:rPr>
                <a:t>平均成绩</a:t>
              </a:r>
              <a:endParaRPr lang="zh-CN" altLang="en-US" sz="2400" dirty="0">
                <a:solidFill>
                  <a:schemeClr val="bg2"/>
                </a:solidFill>
                <a:latin typeface="Tahoma" panose="020B0604030504040204" pitchFamily="34" charset="0"/>
                <a:ea typeface="等线" panose="02010600030101010101" pitchFamily="2" charset="-122"/>
              </a:endParaRPr>
            </a:p>
          </p:txBody>
        </p:sp>
        <p:sp>
          <p:nvSpPr>
            <p:cNvPr id="222223" name="Oval 15" descr="Large confetti"/>
            <p:cNvSpPr>
              <a:spLocks noChangeArrowheads="1"/>
            </p:cNvSpPr>
            <p:nvPr/>
          </p:nvSpPr>
          <p:spPr bwMode="auto">
            <a:xfrm>
              <a:off x="4896" y="2784"/>
              <a:ext cx="816" cy="432"/>
            </a:xfrm>
            <a:prstGeom prst="ellipse">
              <a:avLst/>
            </a:prstGeom>
            <a:solidFill>
              <a:schemeClr val="accent1"/>
            </a:solidFill>
            <a:ln w="28575" cap="sq">
              <a:solidFill>
                <a:srgbClr val="FF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buClrTx/>
                <a:buFontTx/>
                <a:buNone/>
              </a:pPr>
              <a:r>
                <a:rPr lang="zh-CN" altLang="en-US" sz="2800" b="1" dirty="0">
                  <a:solidFill>
                    <a:schemeClr val="bg2"/>
                  </a:solidFill>
                  <a:ea typeface="等线" panose="02010600030101010101" pitchFamily="2" charset="-122"/>
                </a:rPr>
                <a:t>系别</a:t>
              </a:r>
              <a:endParaRPr lang="zh-CN" altLang="en-US" sz="2400" dirty="0">
                <a:solidFill>
                  <a:schemeClr val="bg2"/>
                </a:solidFill>
                <a:latin typeface="Tahoma" panose="020B0604030504040204" pitchFamily="34" charset="0"/>
                <a:ea typeface="等线" panose="02010600030101010101" pitchFamily="2" charset="-122"/>
              </a:endParaRPr>
            </a:p>
          </p:txBody>
        </p:sp>
        <p:sp>
          <p:nvSpPr>
            <p:cNvPr id="222224" name="Line 16"/>
            <p:cNvSpPr>
              <a:spLocks noChangeShapeType="1"/>
            </p:cNvSpPr>
            <p:nvPr/>
          </p:nvSpPr>
          <p:spPr bwMode="auto">
            <a:xfrm>
              <a:off x="4320" y="3216"/>
              <a:ext cx="0" cy="480"/>
            </a:xfrm>
            <a:prstGeom prst="line">
              <a:avLst/>
            </a:prstGeom>
            <a:noFill/>
            <a:ln w="28575"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25" name="Line 17"/>
            <p:cNvSpPr>
              <a:spLocks noChangeShapeType="1"/>
            </p:cNvSpPr>
            <p:nvPr/>
          </p:nvSpPr>
          <p:spPr bwMode="auto">
            <a:xfrm flipH="1" flipV="1">
              <a:off x="3360" y="3216"/>
              <a:ext cx="768" cy="480"/>
            </a:xfrm>
            <a:prstGeom prst="line">
              <a:avLst/>
            </a:prstGeom>
            <a:noFill/>
            <a:ln w="28575"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26" name="Line 18"/>
            <p:cNvSpPr>
              <a:spLocks noChangeShapeType="1"/>
            </p:cNvSpPr>
            <p:nvPr/>
          </p:nvSpPr>
          <p:spPr bwMode="auto">
            <a:xfrm flipV="1">
              <a:off x="4464" y="3216"/>
              <a:ext cx="864" cy="480"/>
            </a:xfrm>
            <a:prstGeom prst="line">
              <a:avLst/>
            </a:prstGeom>
            <a:noFill/>
            <a:ln w="28575"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2227" name="Text Box 19"/>
          <p:cNvSpPr txBox="1">
            <a:spLocks noChangeArrowheads="1"/>
          </p:cNvSpPr>
          <p:nvPr/>
        </p:nvSpPr>
        <p:spPr bwMode="auto">
          <a:xfrm>
            <a:off x="6096000" y="1823245"/>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2400">
                <a:latin typeface="Tahoma" panose="020B0604030504040204" pitchFamily="34" charset="0"/>
              </a:rPr>
              <a:t>派生属性用</a:t>
            </a:r>
            <a:r>
              <a:rPr lang="zh-CN" altLang="en-US" sz="2400">
                <a:solidFill>
                  <a:schemeClr val="hlink"/>
                </a:solidFill>
                <a:effectLst>
                  <a:outerShdw blurRad="38100" dist="38100" dir="2700000" algn="tl">
                    <a:srgbClr val="000000"/>
                  </a:outerShdw>
                </a:effectLst>
                <a:latin typeface="Tahoma" panose="020B0604030504040204" pitchFamily="34" charset="0"/>
              </a:rPr>
              <a:t>虚椭圆</a:t>
            </a:r>
            <a:r>
              <a:rPr lang="zh-CN" altLang="en-US" sz="2400">
                <a:latin typeface="Tahoma" panose="020B0604030504040204" pitchFamily="34" charset="0"/>
              </a:rPr>
              <a:t>表示</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875371" y="704036"/>
            <a:ext cx="7772400" cy="868363"/>
          </a:xfrm>
        </p:spPr>
        <p:txBody>
          <a:bodyPr>
            <a:normAutofit/>
          </a:bodyPr>
          <a:lstStyle/>
          <a:p>
            <a:r>
              <a:rPr lang="en-US" altLang="zh-CN" sz="3200" dirty="0"/>
              <a:t>7.3.3-2  </a:t>
            </a:r>
            <a:r>
              <a:rPr lang="zh-CN" altLang="en-US" sz="3200" dirty="0"/>
              <a:t>数据抽象</a:t>
            </a:r>
          </a:p>
        </p:txBody>
      </p:sp>
      <p:sp>
        <p:nvSpPr>
          <p:cNvPr id="223235" name="Rectangle 3"/>
          <p:cNvSpPr>
            <a:spLocks noGrp="1" noChangeArrowheads="1"/>
          </p:cNvSpPr>
          <p:nvPr>
            <p:ph idx="1"/>
          </p:nvPr>
        </p:nvSpPr>
        <p:spPr/>
        <p:txBody>
          <a:bodyPr/>
          <a:lstStyle/>
          <a:p>
            <a:pPr>
              <a:lnSpc>
                <a:spcPct val="90000"/>
              </a:lnSpc>
            </a:pPr>
            <a:r>
              <a:rPr lang="zh-CN" altLang="en-US" sz="2800" dirty="0"/>
              <a:t>数据抽象</a:t>
            </a:r>
          </a:p>
          <a:p>
            <a:pPr algn="just">
              <a:lnSpc>
                <a:spcPct val="90000"/>
              </a:lnSpc>
              <a:buFont typeface="Wingdings" panose="05000000000000000000" pitchFamily="2" charset="2"/>
              <a:buNone/>
            </a:pPr>
            <a:r>
              <a:rPr lang="en-US" altLang="zh-CN" sz="2400" dirty="0"/>
              <a:t>         </a:t>
            </a:r>
            <a:r>
              <a:rPr lang="zh-CN" altLang="en-US" sz="2400" dirty="0"/>
              <a:t>在系统需求分析阶段，最后得到了多层数据流图、数据字典和系统分析报告。现在就是要根据需求分析，对实际的人、物、事和概念进行人为的处理，抽取所关心的共同特性，忽略非本质的细节，并把各种概念精确地加以描述，利用这些概念形成某种模型。</a:t>
            </a:r>
          </a:p>
          <a:p>
            <a:pPr>
              <a:lnSpc>
                <a:spcPct val="90000"/>
              </a:lnSpc>
            </a:pPr>
            <a:r>
              <a:rPr lang="zh-CN" altLang="en-US" sz="2800" dirty="0"/>
              <a:t>数据抽象的种类</a:t>
            </a:r>
          </a:p>
          <a:p>
            <a:pPr lvl="1">
              <a:lnSpc>
                <a:spcPct val="90000"/>
              </a:lnSpc>
            </a:pPr>
            <a:r>
              <a:rPr lang="zh-CN" altLang="en-US" sz="2000" dirty="0"/>
              <a:t>分类(</a:t>
            </a:r>
            <a:r>
              <a:rPr lang="en-US" altLang="zh-CN" sz="2000" dirty="0"/>
              <a:t>is member of)</a:t>
            </a:r>
          </a:p>
          <a:p>
            <a:pPr lvl="1">
              <a:lnSpc>
                <a:spcPct val="90000"/>
              </a:lnSpc>
            </a:pPr>
            <a:r>
              <a:rPr lang="zh-CN" altLang="en-US" sz="2000" dirty="0"/>
              <a:t>聚集(</a:t>
            </a:r>
            <a:r>
              <a:rPr lang="en-US" altLang="zh-CN" sz="2000" dirty="0"/>
              <a:t>is part of)</a:t>
            </a:r>
          </a:p>
          <a:p>
            <a:pPr lvl="1">
              <a:lnSpc>
                <a:spcPct val="90000"/>
              </a:lnSpc>
            </a:pPr>
            <a:r>
              <a:rPr lang="zh-CN" altLang="en-US" sz="2000" dirty="0"/>
              <a:t>概括(</a:t>
            </a:r>
            <a:r>
              <a:rPr lang="en-US" altLang="zh-CN" sz="2000" dirty="0"/>
              <a:t>is subset of)</a:t>
            </a:r>
            <a:endParaRPr lang="zh-CN" altLang="en-US" sz="2000" dirty="0"/>
          </a:p>
          <a:p>
            <a:pPr lvl="1">
              <a:lnSpc>
                <a:spcPct val="90000"/>
              </a:lnSpc>
              <a:buFont typeface="Wingdings" panose="05000000000000000000" pitchFamily="2" charset="2"/>
              <a:buNone/>
            </a:pPr>
            <a:endParaRPr lang="en-US" altLang="zh-CN" sz="2000" dirty="0"/>
          </a:p>
          <a:p>
            <a:pPr lvl="1">
              <a:lnSpc>
                <a:spcPct val="90000"/>
              </a:lnSpc>
            </a:pPr>
            <a:endParaRPr lang="zh-CN" altLang="en-US" sz="2000" dirty="0"/>
          </a:p>
        </p:txBody>
      </p:sp>
      <p:sp>
        <p:nvSpPr>
          <p:cNvPr id="223236" name="Text Box 4"/>
          <p:cNvSpPr txBox="1">
            <a:spLocks noChangeArrowheads="1"/>
          </p:cNvSpPr>
          <p:nvPr/>
        </p:nvSpPr>
        <p:spPr bwMode="auto">
          <a:xfrm>
            <a:off x="5791200" y="4419600"/>
            <a:ext cx="330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buFontTx/>
              <a:buNone/>
            </a:pPr>
            <a:r>
              <a:rPr lang="en-US" altLang="zh-CN" sz="3600">
                <a:latin typeface="Tahoma" panose="020B0604030504040204" pitchFamily="34" charset="0"/>
              </a:rPr>
              <a:t>}</a:t>
            </a:r>
          </a:p>
        </p:txBody>
      </p:sp>
      <p:sp>
        <p:nvSpPr>
          <p:cNvPr id="223237" name="Text Box 5"/>
          <p:cNvSpPr txBox="1">
            <a:spLocks noChangeArrowheads="1"/>
          </p:cNvSpPr>
          <p:nvPr/>
        </p:nvSpPr>
        <p:spPr bwMode="auto">
          <a:xfrm>
            <a:off x="6096000" y="4572001"/>
            <a:ext cx="221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FontTx/>
              <a:buNone/>
            </a:pPr>
            <a:r>
              <a:rPr lang="zh-CN" altLang="en-US" sz="2000">
                <a:latin typeface="Tahoma" panose="020B0604030504040204" pitchFamily="34" charset="0"/>
              </a:rPr>
              <a:t>确定实体及其属性</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1" name="Rectangle 1027"/>
          <p:cNvSpPr>
            <a:spLocks noGrp="1" noChangeArrowheads="1"/>
          </p:cNvSpPr>
          <p:nvPr>
            <p:ph idx="1"/>
          </p:nvPr>
        </p:nvSpPr>
        <p:spPr>
          <a:xfrm>
            <a:off x="762000" y="838200"/>
            <a:ext cx="9067800" cy="5867400"/>
          </a:xfrm>
        </p:spPr>
        <p:txBody>
          <a:bodyPr/>
          <a:lstStyle/>
          <a:p>
            <a:pPr>
              <a:lnSpc>
                <a:spcPct val="90000"/>
              </a:lnSpc>
            </a:pPr>
            <a:r>
              <a:rPr lang="zh-CN" altLang="en-US" sz="2800" dirty="0"/>
              <a:t>分类（</a:t>
            </a:r>
            <a:r>
              <a:rPr lang="en-US" altLang="zh-CN" sz="2800" dirty="0"/>
              <a:t>Classification</a:t>
            </a:r>
            <a:r>
              <a:rPr lang="zh-CN" altLang="en-US" sz="2800" dirty="0"/>
              <a:t>）</a:t>
            </a:r>
          </a:p>
          <a:p>
            <a:pPr lvl="1">
              <a:lnSpc>
                <a:spcPct val="150000"/>
              </a:lnSpc>
            </a:pPr>
            <a:r>
              <a:rPr lang="zh-CN" altLang="en-US" sz="2400" dirty="0"/>
              <a:t>分类定义某一类概念作为现实世界中一组对象的类型，将一组具有某些共同特性和行为的对象抽象为一个实体。对象和实体之间是“</a:t>
            </a:r>
            <a:r>
              <a:rPr lang="en-US" altLang="zh-CN" sz="2400" dirty="0"/>
              <a:t>is member of”</a:t>
            </a:r>
            <a:r>
              <a:rPr lang="zh-CN" altLang="en-US" sz="2400" dirty="0"/>
              <a:t>的关系。</a:t>
            </a:r>
          </a:p>
          <a:p>
            <a:pPr lvl="1">
              <a:lnSpc>
                <a:spcPct val="150000"/>
              </a:lnSpc>
            </a:pPr>
            <a:r>
              <a:rPr lang="zh-CN" altLang="en-US" sz="2400" dirty="0"/>
              <a:t>例如，在教学管理中，“赵亦”是一名学生，表示“赵亦”是学生中的一员，她具有学生们共同的特性和行为。</a:t>
            </a:r>
          </a:p>
          <a:p>
            <a:pPr lvl="1">
              <a:lnSpc>
                <a:spcPct val="150000"/>
              </a:lnSpc>
            </a:pPr>
            <a:r>
              <a:rPr lang="zh-CN" altLang="en-US" sz="2400" dirty="0"/>
              <a:t>又如，对于某销售系统，张三是系统中某用户，他行使采购的功能，李四也是系统中某用户，他行使财务结算的功能。采购和财务结算实际上是一种权限，因此我们抽象出角色，用来表示系统中行使不同权限的用户。</a:t>
            </a:r>
          </a:p>
          <a:p>
            <a:pPr lvl="1">
              <a:lnSpc>
                <a:spcPct val="150000"/>
              </a:lnSpc>
            </a:pPr>
            <a:endParaRPr lang="zh-CN"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1027"/>
          <p:cNvSpPr>
            <a:spLocks noGrp="1" noChangeArrowheads="1"/>
          </p:cNvSpPr>
          <p:nvPr>
            <p:ph idx="1"/>
          </p:nvPr>
        </p:nvSpPr>
        <p:spPr>
          <a:xfrm>
            <a:off x="609600" y="762000"/>
            <a:ext cx="10515600" cy="4351338"/>
          </a:xfrm>
        </p:spPr>
        <p:txBody>
          <a:bodyPr/>
          <a:lstStyle/>
          <a:p>
            <a:pPr>
              <a:lnSpc>
                <a:spcPct val="150000"/>
              </a:lnSpc>
            </a:pPr>
            <a:r>
              <a:rPr lang="zh-CN" altLang="en-US" sz="2800" dirty="0"/>
              <a:t>聚集（</a:t>
            </a:r>
            <a:r>
              <a:rPr lang="en-US" altLang="zh-CN" sz="2800" dirty="0"/>
              <a:t>Aggregation</a:t>
            </a:r>
            <a:r>
              <a:rPr lang="zh-CN" altLang="en-US" sz="2800" dirty="0"/>
              <a:t>）</a:t>
            </a:r>
          </a:p>
          <a:p>
            <a:pPr lvl="1">
              <a:lnSpc>
                <a:spcPct val="150000"/>
              </a:lnSpc>
            </a:pPr>
            <a:r>
              <a:rPr lang="zh-CN" altLang="en-US" sz="2400" dirty="0"/>
              <a:t>聚集定义某一类型的组成成份，将对象类型的组成成份抽象为实体的属性。组成成份与对象类型之间是“</a:t>
            </a:r>
            <a:r>
              <a:rPr lang="en-US" altLang="zh-CN" sz="2400" dirty="0"/>
              <a:t>is part of”</a:t>
            </a:r>
            <a:r>
              <a:rPr lang="zh-CN" altLang="en-US" sz="2400" dirty="0"/>
              <a:t>的关系。</a:t>
            </a:r>
          </a:p>
          <a:p>
            <a:pPr lvl="1">
              <a:lnSpc>
                <a:spcPct val="150000"/>
              </a:lnSpc>
            </a:pPr>
            <a:r>
              <a:rPr lang="zh-CN" altLang="en-US" sz="2400" dirty="0"/>
              <a:t>例如，学号、姓名、性别、年龄、系别等可以抽象为学生实体的属性。</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838200" y="609600"/>
            <a:ext cx="7772400" cy="868363"/>
          </a:xfrm>
        </p:spPr>
        <p:txBody>
          <a:bodyPr/>
          <a:lstStyle/>
          <a:p>
            <a:r>
              <a:rPr lang="zh-CN" altLang="en-US" sz="3200"/>
              <a:t>某些扩展</a:t>
            </a:r>
            <a:r>
              <a:rPr lang="en-US" altLang="zh-CN" sz="3200"/>
              <a:t>ER</a:t>
            </a:r>
            <a:r>
              <a:rPr lang="zh-CN" altLang="en-US" sz="3200"/>
              <a:t>特性的表示</a:t>
            </a:r>
          </a:p>
        </p:txBody>
      </p:sp>
      <p:sp>
        <p:nvSpPr>
          <p:cNvPr id="224259" name="Rectangle 3"/>
          <p:cNvSpPr>
            <a:spLocks noGrp="1" noChangeArrowheads="1"/>
          </p:cNvSpPr>
          <p:nvPr>
            <p:ph idx="1"/>
          </p:nvPr>
        </p:nvSpPr>
        <p:spPr>
          <a:xfrm>
            <a:off x="762000" y="1616074"/>
            <a:ext cx="8077200" cy="1600200"/>
          </a:xfrm>
        </p:spPr>
        <p:txBody>
          <a:bodyPr/>
          <a:lstStyle/>
          <a:p>
            <a:pPr>
              <a:lnSpc>
                <a:spcPct val="90000"/>
              </a:lnSpc>
            </a:pPr>
            <a:r>
              <a:rPr lang="zh-CN" altLang="en-US" sz="2400"/>
              <a:t>概括</a:t>
            </a:r>
          </a:p>
          <a:p>
            <a:pPr lvl="1">
              <a:lnSpc>
                <a:spcPct val="90000"/>
              </a:lnSpc>
            </a:pPr>
            <a:r>
              <a:rPr lang="zh-CN" altLang="en-US" sz="2400"/>
              <a:t>用</a:t>
            </a:r>
            <a:r>
              <a:rPr lang="zh-CN" altLang="en-US" sz="2400">
                <a:solidFill>
                  <a:srgbClr val="FF3300"/>
                </a:solidFill>
                <a:effectLst>
                  <a:outerShdw blurRad="38100" dist="38100" dir="2700000" algn="tl">
                    <a:srgbClr val="000000"/>
                  </a:outerShdw>
                </a:effectLst>
              </a:rPr>
              <a:t>标记为</a:t>
            </a:r>
            <a:r>
              <a:rPr lang="en-US" altLang="zh-CN" sz="2400">
                <a:solidFill>
                  <a:srgbClr val="FF3300"/>
                </a:solidFill>
                <a:effectLst>
                  <a:outerShdw blurRad="38100" dist="38100" dir="2700000" algn="tl">
                    <a:srgbClr val="000000"/>
                  </a:outerShdw>
                </a:effectLst>
              </a:rPr>
              <a:t>ISA</a:t>
            </a:r>
            <a:r>
              <a:rPr lang="zh-CN" altLang="en-US" sz="2400">
                <a:solidFill>
                  <a:srgbClr val="FF3300"/>
                </a:solidFill>
                <a:effectLst>
                  <a:outerShdw blurRad="38100" dist="38100" dir="2700000" algn="tl">
                    <a:srgbClr val="000000"/>
                  </a:outerShdw>
                </a:effectLst>
              </a:rPr>
              <a:t>的三角形</a:t>
            </a:r>
            <a:r>
              <a:rPr lang="zh-CN" altLang="en-US" sz="2400"/>
              <a:t>来表示，表示高层实体和低层实体之间的“父类－子类”联系（</a:t>
            </a:r>
            <a:r>
              <a:rPr lang="zh-CN" altLang="fr-FR" sz="2400"/>
              <a:t>或教材</a:t>
            </a:r>
            <a:r>
              <a:rPr lang="fr-FR" altLang="zh-CN" sz="2400"/>
              <a:t>P217</a:t>
            </a:r>
            <a:r>
              <a:rPr lang="zh-CN" altLang="fr-FR" sz="2400"/>
              <a:t>方法</a:t>
            </a:r>
            <a:r>
              <a:rPr lang="zh-CN" altLang="en-US" sz="2400"/>
              <a:t>），它定义了型之间的一种子集联系</a:t>
            </a:r>
          </a:p>
        </p:txBody>
      </p:sp>
      <p:grpSp>
        <p:nvGrpSpPr>
          <p:cNvPr id="224260" name="Group 4"/>
          <p:cNvGrpSpPr>
            <a:grpSpLocks/>
          </p:cNvGrpSpPr>
          <p:nvPr/>
        </p:nvGrpSpPr>
        <p:grpSpPr bwMode="auto">
          <a:xfrm>
            <a:off x="838200" y="3292474"/>
            <a:ext cx="7620000" cy="2743200"/>
            <a:chOff x="240" y="2046"/>
            <a:chExt cx="5376" cy="1967"/>
          </a:xfrm>
        </p:grpSpPr>
        <p:sp>
          <p:nvSpPr>
            <p:cNvPr id="224261" name="Text Box 5"/>
            <p:cNvSpPr txBox="1">
              <a:spLocks noChangeArrowheads="1"/>
            </p:cNvSpPr>
            <p:nvPr/>
          </p:nvSpPr>
          <p:spPr bwMode="auto">
            <a:xfrm>
              <a:off x="864" y="3024"/>
              <a:ext cx="816" cy="287"/>
            </a:xfrm>
            <a:prstGeom prst="rect">
              <a:avLst/>
            </a:prstGeom>
            <a:solidFill>
              <a:srgbClr val="33CCCC"/>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FontTx/>
                <a:buNone/>
              </a:pPr>
              <a:r>
                <a:rPr lang="zh-CN" altLang="en-US" sz="2000" b="1" dirty="0">
                  <a:solidFill>
                    <a:schemeClr val="bg2"/>
                  </a:solidFill>
                  <a:latin typeface="等线" panose="02010600030101010101" pitchFamily="2" charset="-122"/>
                  <a:ea typeface="等线" panose="02010600030101010101" pitchFamily="2" charset="-122"/>
                </a:rPr>
                <a:t>本科生</a:t>
              </a:r>
              <a:endParaRPr lang="zh-CN" altLang="en-US" sz="2000" dirty="0">
                <a:solidFill>
                  <a:schemeClr val="bg2"/>
                </a:solidFill>
                <a:latin typeface="等线" panose="02010600030101010101" pitchFamily="2" charset="-122"/>
                <a:ea typeface="等线" panose="02010600030101010101" pitchFamily="2" charset="-122"/>
              </a:endParaRPr>
            </a:p>
          </p:txBody>
        </p:sp>
        <p:sp>
          <p:nvSpPr>
            <p:cNvPr id="224262" name="Text Box 6"/>
            <p:cNvSpPr txBox="1">
              <a:spLocks noChangeArrowheads="1"/>
            </p:cNvSpPr>
            <p:nvPr/>
          </p:nvSpPr>
          <p:spPr bwMode="auto">
            <a:xfrm>
              <a:off x="3504" y="3033"/>
              <a:ext cx="864" cy="287"/>
            </a:xfrm>
            <a:prstGeom prst="rect">
              <a:avLst/>
            </a:prstGeom>
            <a:solidFill>
              <a:srgbClr val="33CCCC"/>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FontTx/>
                <a:buNone/>
              </a:pPr>
              <a:r>
                <a:rPr lang="zh-CN" altLang="en-US" sz="2000" b="1" dirty="0">
                  <a:solidFill>
                    <a:schemeClr val="bg2"/>
                  </a:solidFill>
                  <a:latin typeface="等线" panose="02010600030101010101" pitchFamily="2" charset="-122"/>
                  <a:ea typeface="等线" panose="02010600030101010101" pitchFamily="2" charset="-122"/>
                </a:rPr>
                <a:t>研究生</a:t>
              </a:r>
              <a:endParaRPr lang="zh-CN" altLang="en-US" sz="2000" dirty="0">
                <a:solidFill>
                  <a:schemeClr val="bg2"/>
                </a:solidFill>
                <a:latin typeface="等线" panose="02010600030101010101" pitchFamily="2" charset="-122"/>
                <a:ea typeface="等线" panose="02010600030101010101" pitchFamily="2" charset="-122"/>
              </a:endParaRPr>
            </a:p>
          </p:txBody>
        </p:sp>
        <p:sp>
          <p:nvSpPr>
            <p:cNvPr id="224263" name="Line 7"/>
            <p:cNvSpPr>
              <a:spLocks noChangeShapeType="1"/>
            </p:cNvSpPr>
            <p:nvPr/>
          </p:nvSpPr>
          <p:spPr bwMode="auto">
            <a:xfrm flipV="1">
              <a:off x="1680" y="3024"/>
              <a:ext cx="768" cy="144"/>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4" name="Line 8"/>
            <p:cNvSpPr>
              <a:spLocks noChangeShapeType="1"/>
            </p:cNvSpPr>
            <p:nvPr/>
          </p:nvSpPr>
          <p:spPr bwMode="auto">
            <a:xfrm>
              <a:off x="2736" y="3004"/>
              <a:ext cx="768" cy="144"/>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5" name="Text Box 9"/>
            <p:cNvSpPr txBox="1">
              <a:spLocks noChangeArrowheads="1"/>
            </p:cNvSpPr>
            <p:nvPr/>
          </p:nvSpPr>
          <p:spPr bwMode="auto">
            <a:xfrm>
              <a:off x="2256" y="2324"/>
              <a:ext cx="624" cy="287"/>
            </a:xfrm>
            <a:prstGeom prst="rect">
              <a:avLst/>
            </a:prstGeom>
            <a:solidFill>
              <a:srgbClr val="33CCCC"/>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FontTx/>
                <a:buNone/>
              </a:pPr>
              <a:r>
                <a:rPr lang="zh-CN" altLang="en-US" sz="2000" b="1" dirty="0">
                  <a:solidFill>
                    <a:schemeClr val="bg2"/>
                  </a:solidFill>
                  <a:latin typeface="等线" panose="02010600030101010101" pitchFamily="2" charset="-122"/>
                  <a:ea typeface="等线" panose="02010600030101010101" pitchFamily="2" charset="-122"/>
                </a:rPr>
                <a:t>学生</a:t>
              </a:r>
              <a:endParaRPr lang="zh-CN" altLang="en-US" sz="2000" dirty="0">
                <a:solidFill>
                  <a:schemeClr val="bg2"/>
                </a:solidFill>
                <a:latin typeface="等线" panose="02010600030101010101" pitchFamily="2" charset="-122"/>
                <a:ea typeface="等线" panose="02010600030101010101" pitchFamily="2" charset="-122"/>
              </a:endParaRPr>
            </a:p>
          </p:txBody>
        </p:sp>
        <p:sp>
          <p:nvSpPr>
            <p:cNvPr id="224266" name="Line 10"/>
            <p:cNvSpPr>
              <a:spLocks noChangeShapeType="1"/>
            </p:cNvSpPr>
            <p:nvPr/>
          </p:nvSpPr>
          <p:spPr bwMode="auto">
            <a:xfrm>
              <a:off x="2592" y="2660"/>
              <a:ext cx="0" cy="222"/>
            </a:xfrm>
            <a:prstGeom prst="line">
              <a:avLst/>
            </a:prstGeom>
            <a:noFill/>
            <a:ln w="28575">
              <a:solidFill>
                <a:schemeClr val="hlink"/>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67" name="AutoShape 11"/>
            <p:cNvSpPr>
              <a:spLocks noChangeArrowheads="1"/>
            </p:cNvSpPr>
            <p:nvPr/>
          </p:nvSpPr>
          <p:spPr bwMode="auto">
            <a:xfrm>
              <a:off x="2400" y="2880"/>
              <a:ext cx="384" cy="336"/>
            </a:xfrm>
            <a:prstGeom prst="flowChartMerge">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lang="en-US" altLang="zh-CN" sz="2000" b="1" dirty="0">
                  <a:solidFill>
                    <a:schemeClr val="bg2"/>
                  </a:solidFill>
                  <a:latin typeface="等线" panose="02010600030101010101" pitchFamily="2" charset="-122"/>
                  <a:ea typeface="等线" panose="02010600030101010101" pitchFamily="2" charset="-122"/>
                </a:rPr>
                <a:t>ISA</a:t>
              </a:r>
              <a:endParaRPr lang="zh-CN" altLang="en-US" sz="2000" b="1" dirty="0">
                <a:solidFill>
                  <a:schemeClr val="bg2"/>
                </a:solidFill>
                <a:latin typeface="等线" panose="02010600030101010101" pitchFamily="2" charset="-122"/>
                <a:ea typeface="等线" panose="02010600030101010101" pitchFamily="2" charset="-122"/>
              </a:endParaRPr>
            </a:p>
          </p:txBody>
        </p:sp>
        <p:sp>
          <p:nvSpPr>
            <p:cNvPr id="224268" name="Text Box 12"/>
            <p:cNvSpPr txBox="1">
              <a:spLocks noChangeArrowheads="1"/>
            </p:cNvSpPr>
            <p:nvPr/>
          </p:nvSpPr>
          <p:spPr bwMode="auto">
            <a:xfrm>
              <a:off x="2592" y="3628"/>
              <a:ext cx="816" cy="287"/>
            </a:xfrm>
            <a:prstGeom prst="rect">
              <a:avLst/>
            </a:prstGeom>
            <a:solidFill>
              <a:srgbClr val="33CCCC"/>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FontTx/>
                <a:buNone/>
              </a:pPr>
              <a:r>
                <a:rPr lang="zh-CN" altLang="en-US" sz="2000" b="1" dirty="0">
                  <a:solidFill>
                    <a:schemeClr val="bg2"/>
                  </a:solidFill>
                  <a:latin typeface="等线" panose="02010600030101010101" pitchFamily="2" charset="-122"/>
                  <a:ea typeface="等线" panose="02010600030101010101" pitchFamily="2" charset="-122"/>
                </a:rPr>
                <a:t>硕士</a:t>
              </a:r>
              <a:endParaRPr lang="zh-CN" altLang="en-US" sz="2000" dirty="0">
                <a:solidFill>
                  <a:schemeClr val="bg2"/>
                </a:solidFill>
                <a:latin typeface="等线" panose="02010600030101010101" pitchFamily="2" charset="-122"/>
                <a:ea typeface="等线" panose="02010600030101010101" pitchFamily="2" charset="-122"/>
              </a:endParaRPr>
            </a:p>
          </p:txBody>
        </p:sp>
        <p:sp>
          <p:nvSpPr>
            <p:cNvPr id="224269" name="Line 13"/>
            <p:cNvSpPr>
              <a:spLocks noChangeShapeType="1"/>
            </p:cNvSpPr>
            <p:nvPr/>
          </p:nvSpPr>
          <p:spPr bwMode="auto">
            <a:xfrm flipV="1">
              <a:off x="3408" y="3685"/>
              <a:ext cx="432" cy="8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70" name="Line 14"/>
            <p:cNvSpPr>
              <a:spLocks noChangeShapeType="1"/>
            </p:cNvSpPr>
            <p:nvPr/>
          </p:nvSpPr>
          <p:spPr bwMode="auto">
            <a:xfrm>
              <a:off x="4128" y="3685"/>
              <a:ext cx="480" cy="8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71" name="AutoShape 15"/>
            <p:cNvSpPr>
              <a:spLocks noChangeArrowheads="1"/>
            </p:cNvSpPr>
            <p:nvPr/>
          </p:nvSpPr>
          <p:spPr bwMode="auto">
            <a:xfrm>
              <a:off x="3792" y="3580"/>
              <a:ext cx="384" cy="336"/>
            </a:xfrm>
            <a:prstGeom prst="flowChartMerge">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lang="en-US" altLang="zh-CN" sz="2000" b="1" dirty="0">
                  <a:solidFill>
                    <a:schemeClr val="bg2"/>
                  </a:solidFill>
                  <a:latin typeface="等线" panose="02010600030101010101" pitchFamily="2" charset="-122"/>
                  <a:ea typeface="等线" panose="02010600030101010101" pitchFamily="2" charset="-122"/>
                </a:rPr>
                <a:t>ISA</a:t>
              </a:r>
              <a:endParaRPr lang="zh-CN" altLang="en-US" sz="2000" b="1" dirty="0">
                <a:solidFill>
                  <a:schemeClr val="bg2"/>
                </a:solidFill>
                <a:latin typeface="等线" panose="02010600030101010101" pitchFamily="2" charset="-122"/>
                <a:ea typeface="等线" panose="02010600030101010101" pitchFamily="2" charset="-122"/>
              </a:endParaRPr>
            </a:p>
          </p:txBody>
        </p:sp>
        <p:sp>
          <p:nvSpPr>
            <p:cNvPr id="224272" name="Text Box 16"/>
            <p:cNvSpPr txBox="1">
              <a:spLocks noChangeArrowheads="1"/>
            </p:cNvSpPr>
            <p:nvPr/>
          </p:nvSpPr>
          <p:spPr bwMode="auto">
            <a:xfrm>
              <a:off x="4608" y="3638"/>
              <a:ext cx="864" cy="287"/>
            </a:xfrm>
            <a:prstGeom prst="rect">
              <a:avLst/>
            </a:prstGeom>
            <a:solidFill>
              <a:srgbClr val="33CCCC"/>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FontTx/>
                <a:buNone/>
              </a:pPr>
              <a:r>
                <a:rPr lang="zh-CN" altLang="en-US" sz="2000" b="1" dirty="0">
                  <a:solidFill>
                    <a:schemeClr val="bg2"/>
                  </a:solidFill>
                  <a:latin typeface="等线" panose="02010600030101010101" pitchFamily="2" charset="-122"/>
                  <a:ea typeface="等线" panose="02010600030101010101" pitchFamily="2" charset="-122"/>
                </a:rPr>
                <a:t>博士</a:t>
              </a:r>
              <a:endParaRPr lang="zh-CN" altLang="en-US" sz="2000" dirty="0">
                <a:solidFill>
                  <a:schemeClr val="bg2"/>
                </a:solidFill>
                <a:latin typeface="等线" panose="02010600030101010101" pitchFamily="2" charset="-122"/>
                <a:ea typeface="等线" panose="02010600030101010101" pitchFamily="2" charset="-122"/>
              </a:endParaRPr>
            </a:p>
          </p:txBody>
        </p:sp>
        <p:sp>
          <p:nvSpPr>
            <p:cNvPr id="224273" name="Line 17"/>
            <p:cNvSpPr>
              <a:spLocks noChangeShapeType="1"/>
            </p:cNvSpPr>
            <p:nvPr/>
          </p:nvSpPr>
          <p:spPr bwMode="auto">
            <a:xfrm>
              <a:off x="3984" y="3358"/>
              <a:ext cx="0" cy="222"/>
            </a:xfrm>
            <a:prstGeom prst="line">
              <a:avLst/>
            </a:prstGeom>
            <a:noFill/>
            <a:ln w="28575">
              <a:solidFill>
                <a:schemeClr val="hlink"/>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74" name="Oval 18" descr="Large confetti"/>
            <p:cNvSpPr>
              <a:spLocks noChangeArrowheads="1"/>
            </p:cNvSpPr>
            <p:nvPr/>
          </p:nvSpPr>
          <p:spPr bwMode="auto">
            <a:xfrm>
              <a:off x="1200" y="2046"/>
              <a:ext cx="816" cy="432"/>
            </a:xfrm>
            <a:prstGeom prst="ellipse">
              <a:avLst/>
            </a:prstGeom>
            <a:solidFill>
              <a:schemeClr val="accent1"/>
            </a:solidFill>
            <a:ln w="2857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lang="zh-CN" altLang="en-US" sz="2000" b="1" dirty="0">
                  <a:solidFill>
                    <a:schemeClr val="bg2"/>
                  </a:solidFill>
                  <a:latin typeface="等线" panose="02010600030101010101" pitchFamily="2" charset="-122"/>
                  <a:ea typeface="等线" panose="02010600030101010101" pitchFamily="2" charset="-122"/>
                </a:rPr>
                <a:t>姓名</a:t>
              </a:r>
            </a:p>
          </p:txBody>
        </p:sp>
        <p:sp>
          <p:nvSpPr>
            <p:cNvPr id="224275" name="Oval 19" descr="Large confetti"/>
            <p:cNvSpPr>
              <a:spLocks noChangeArrowheads="1"/>
            </p:cNvSpPr>
            <p:nvPr/>
          </p:nvSpPr>
          <p:spPr bwMode="auto">
            <a:xfrm>
              <a:off x="3168" y="2094"/>
              <a:ext cx="816" cy="432"/>
            </a:xfrm>
            <a:prstGeom prst="ellipse">
              <a:avLst/>
            </a:prstGeom>
            <a:solidFill>
              <a:schemeClr val="accent1"/>
            </a:solidFill>
            <a:ln w="2857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buClrTx/>
                <a:buFontTx/>
                <a:buNone/>
              </a:pPr>
              <a:r>
                <a:rPr lang="zh-CN" altLang="en-US" sz="2000" b="1" dirty="0">
                  <a:solidFill>
                    <a:schemeClr val="bg2"/>
                  </a:solidFill>
                  <a:latin typeface="等线" panose="02010600030101010101" pitchFamily="2" charset="-122"/>
                  <a:ea typeface="等线" panose="02010600030101010101" pitchFamily="2" charset="-122"/>
                </a:rPr>
                <a:t>学号</a:t>
              </a:r>
              <a:endParaRPr lang="zh-CN" altLang="en-US" sz="2000" dirty="0">
                <a:solidFill>
                  <a:schemeClr val="bg2"/>
                </a:solidFill>
                <a:latin typeface="等线" panose="02010600030101010101" pitchFamily="2" charset="-122"/>
                <a:ea typeface="等线" panose="02010600030101010101" pitchFamily="2" charset="-122"/>
              </a:endParaRPr>
            </a:p>
          </p:txBody>
        </p:sp>
        <p:sp>
          <p:nvSpPr>
            <p:cNvPr id="224276" name="Oval 20" descr="Large confetti"/>
            <p:cNvSpPr>
              <a:spLocks noChangeArrowheads="1"/>
            </p:cNvSpPr>
            <p:nvPr/>
          </p:nvSpPr>
          <p:spPr bwMode="auto">
            <a:xfrm>
              <a:off x="4224" y="2256"/>
              <a:ext cx="1296" cy="432"/>
            </a:xfrm>
            <a:prstGeom prst="ellipse">
              <a:avLst/>
            </a:prstGeom>
            <a:solidFill>
              <a:schemeClr val="accent1"/>
            </a:solidFill>
            <a:ln w="2857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lang="en-US" altLang="zh-CN" sz="2000" b="1" dirty="0">
                  <a:solidFill>
                    <a:schemeClr val="bg2"/>
                  </a:solidFill>
                  <a:latin typeface="等线" panose="02010600030101010101" pitchFamily="2" charset="-122"/>
                  <a:ea typeface="等线" panose="02010600030101010101" pitchFamily="2" charset="-122"/>
                </a:rPr>
                <a:t>Dissertation</a:t>
              </a:r>
              <a:endParaRPr lang="zh-CN" altLang="en-US" sz="2000" b="1" dirty="0">
                <a:solidFill>
                  <a:schemeClr val="bg2"/>
                </a:solidFill>
                <a:latin typeface="等线" panose="02010600030101010101" pitchFamily="2" charset="-122"/>
                <a:ea typeface="等线" panose="02010600030101010101" pitchFamily="2" charset="-122"/>
              </a:endParaRPr>
            </a:p>
          </p:txBody>
        </p:sp>
        <p:sp>
          <p:nvSpPr>
            <p:cNvPr id="224277" name="Oval 21" descr="Large confetti"/>
            <p:cNvSpPr>
              <a:spLocks noChangeArrowheads="1"/>
            </p:cNvSpPr>
            <p:nvPr/>
          </p:nvSpPr>
          <p:spPr bwMode="auto">
            <a:xfrm>
              <a:off x="4800" y="3004"/>
              <a:ext cx="816" cy="432"/>
            </a:xfrm>
            <a:prstGeom prst="ellipse">
              <a:avLst/>
            </a:prstGeom>
            <a:solidFill>
              <a:schemeClr val="accent1"/>
            </a:solidFill>
            <a:ln w="2857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buClrTx/>
                <a:buFontTx/>
                <a:buNone/>
              </a:pPr>
              <a:r>
                <a:rPr lang="en-US" altLang="zh-CN" sz="2000" b="1" dirty="0">
                  <a:solidFill>
                    <a:schemeClr val="bg2"/>
                  </a:solidFill>
                  <a:latin typeface="等线" panose="02010600030101010101" pitchFamily="2" charset="-122"/>
                  <a:ea typeface="等线" panose="02010600030101010101" pitchFamily="2" charset="-122"/>
                </a:rPr>
                <a:t>Papers</a:t>
              </a:r>
              <a:endParaRPr lang="zh-CN" altLang="en-US" sz="2000" dirty="0">
                <a:solidFill>
                  <a:schemeClr val="bg2"/>
                </a:solidFill>
                <a:latin typeface="等线" panose="02010600030101010101" pitchFamily="2" charset="-122"/>
                <a:ea typeface="等线" panose="02010600030101010101" pitchFamily="2" charset="-122"/>
              </a:endParaRPr>
            </a:p>
          </p:txBody>
        </p:sp>
        <p:sp>
          <p:nvSpPr>
            <p:cNvPr id="224278" name="Line 22"/>
            <p:cNvSpPr>
              <a:spLocks noChangeShapeType="1"/>
            </p:cNvSpPr>
            <p:nvPr/>
          </p:nvSpPr>
          <p:spPr bwMode="auto">
            <a:xfrm flipV="1">
              <a:off x="3936" y="2688"/>
              <a:ext cx="960" cy="336"/>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79" name="Line 23"/>
            <p:cNvSpPr>
              <a:spLocks noChangeShapeType="1"/>
            </p:cNvSpPr>
            <p:nvPr/>
          </p:nvSpPr>
          <p:spPr bwMode="auto">
            <a:xfrm flipV="1">
              <a:off x="5040" y="3436"/>
              <a:ext cx="192" cy="192"/>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0" name="Line 24"/>
            <p:cNvSpPr>
              <a:spLocks noChangeShapeType="1"/>
            </p:cNvSpPr>
            <p:nvPr/>
          </p:nvSpPr>
          <p:spPr bwMode="auto">
            <a:xfrm flipV="1">
              <a:off x="2880" y="2334"/>
              <a:ext cx="288" cy="144"/>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1" name="Line 25"/>
            <p:cNvSpPr>
              <a:spLocks noChangeShapeType="1"/>
            </p:cNvSpPr>
            <p:nvPr/>
          </p:nvSpPr>
          <p:spPr bwMode="auto">
            <a:xfrm flipH="1" flipV="1">
              <a:off x="1968" y="2334"/>
              <a:ext cx="288" cy="144"/>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2" name="Oval 26" descr="Large confetti"/>
            <p:cNvSpPr>
              <a:spLocks noChangeArrowheads="1"/>
            </p:cNvSpPr>
            <p:nvPr/>
          </p:nvSpPr>
          <p:spPr bwMode="auto">
            <a:xfrm>
              <a:off x="240" y="3581"/>
              <a:ext cx="816" cy="432"/>
            </a:xfrm>
            <a:prstGeom prst="ellipse">
              <a:avLst/>
            </a:prstGeom>
            <a:solidFill>
              <a:schemeClr val="accent1"/>
            </a:solidFill>
            <a:ln w="2857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lang="zh-CN" altLang="en-US" sz="2000" b="1" dirty="0">
                  <a:solidFill>
                    <a:schemeClr val="bg2"/>
                  </a:solidFill>
                  <a:latin typeface="等线" panose="02010600030101010101" pitchFamily="2" charset="-122"/>
                  <a:ea typeface="等线" panose="02010600030101010101" pitchFamily="2" charset="-122"/>
                </a:rPr>
                <a:t>军训</a:t>
              </a:r>
            </a:p>
          </p:txBody>
        </p:sp>
        <p:sp>
          <p:nvSpPr>
            <p:cNvPr id="224283" name="Line 27"/>
            <p:cNvSpPr>
              <a:spLocks noChangeShapeType="1"/>
            </p:cNvSpPr>
            <p:nvPr/>
          </p:nvSpPr>
          <p:spPr bwMode="auto">
            <a:xfrm flipH="1">
              <a:off x="816" y="3360"/>
              <a:ext cx="432" cy="24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6" name="Rectangle 4"/>
          <p:cNvSpPr>
            <a:spLocks noGrp="1" noChangeArrowheads="1"/>
          </p:cNvSpPr>
          <p:nvPr>
            <p:ph type="title"/>
          </p:nvPr>
        </p:nvSpPr>
        <p:spPr>
          <a:xfrm>
            <a:off x="838200" y="533400"/>
            <a:ext cx="7772400" cy="868363"/>
          </a:xfrm>
          <a:noFill/>
          <a:ln/>
        </p:spPr>
        <p:txBody>
          <a:bodyPr anchor="b"/>
          <a:lstStyle/>
          <a:p>
            <a:r>
              <a:rPr lang="en-US" altLang="zh-CN" sz="3200"/>
              <a:t>7.3.3-3 ER</a:t>
            </a:r>
            <a:r>
              <a:rPr lang="zh-CN" altLang="en-US" sz="3200"/>
              <a:t>图设计要点</a:t>
            </a:r>
          </a:p>
        </p:txBody>
      </p:sp>
      <p:sp>
        <p:nvSpPr>
          <p:cNvPr id="284680" name="Rectangle 8"/>
          <p:cNvSpPr>
            <a:spLocks noGrp="1" noChangeArrowheads="1"/>
          </p:cNvSpPr>
          <p:nvPr>
            <p:ph idx="1"/>
          </p:nvPr>
        </p:nvSpPr>
        <p:spPr>
          <a:xfrm>
            <a:off x="1143000" y="1692274"/>
            <a:ext cx="8991600" cy="5089526"/>
          </a:xfrm>
          <a:noFill/>
          <a:ln/>
        </p:spPr>
        <p:txBody>
          <a:bodyPr>
            <a:normAutofit/>
          </a:bodyPr>
          <a:lstStyle/>
          <a:p>
            <a:pPr>
              <a:lnSpc>
                <a:spcPct val="80000"/>
              </a:lnSpc>
              <a:buFont typeface="Wingdings" panose="05000000000000000000" pitchFamily="2" charset="2"/>
              <a:buNone/>
            </a:pPr>
            <a:r>
              <a:rPr lang="en-US" altLang="zh-CN" sz="2400" dirty="0"/>
              <a:t>1  </a:t>
            </a:r>
            <a:r>
              <a:rPr lang="zh-CN" altLang="en-US" sz="2400" dirty="0"/>
              <a:t>确定实体与属性</a:t>
            </a:r>
          </a:p>
          <a:p>
            <a:pPr>
              <a:lnSpc>
                <a:spcPct val="80000"/>
              </a:lnSpc>
              <a:buFont typeface="Wingdings" panose="05000000000000000000" pitchFamily="2" charset="2"/>
              <a:buNone/>
            </a:pPr>
            <a:r>
              <a:rPr lang="zh-CN" altLang="en-US" sz="2400" dirty="0"/>
              <a:t> 任务：① 命名 ② 确定实体码  ③ 确定实体内属性</a:t>
            </a:r>
          </a:p>
          <a:p>
            <a:pPr>
              <a:lnSpc>
                <a:spcPct val="80000"/>
              </a:lnSpc>
              <a:buFont typeface="Wingdings" panose="05000000000000000000" pitchFamily="2" charset="2"/>
              <a:buNone/>
            </a:pPr>
            <a:r>
              <a:rPr lang="zh-CN" altLang="en-US" sz="2400" dirty="0"/>
              <a:t> 方法</a:t>
            </a:r>
          </a:p>
          <a:p>
            <a:pPr>
              <a:lnSpc>
                <a:spcPct val="80000"/>
              </a:lnSpc>
              <a:buFont typeface="Wingdings" panose="05000000000000000000" pitchFamily="2" charset="2"/>
              <a:buNone/>
            </a:pPr>
            <a:r>
              <a:rPr lang="zh-CN" altLang="en-US" sz="2400" dirty="0"/>
              <a:t>① 以需求分析说明书中</a:t>
            </a:r>
            <a:r>
              <a:rPr lang="en-US" altLang="zh-CN" sz="2400" dirty="0"/>
              <a:t>DD</a:t>
            </a:r>
            <a:r>
              <a:rPr lang="zh-CN" altLang="en-US" sz="2400" dirty="0"/>
              <a:t>的数据结构为基础点。</a:t>
            </a:r>
          </a:p>
          <a:p>
            <a:pPr>
              <a:lnSpc>
                <a:spcPct val="80000"/>
              </a:lnSpc>
              <a:buFont typeface="Wingdings" panose="05000000000000000000" pitchFamily="2" charset="2"/>
              <a:buNone/>
            </a:pPr>
            <a:r>
              <a:rPr lang="zh-CN" altLang="en-US" sz="2400" dirty="0"/>
              <a:t>② 可再分者为实体</a:t>
            </a:r>
          </a:p>
          <a:p>
            <a:pPr>
              <a:lnSpc>
                <a:spcPct val="80000"/>
              </a:lnSpc>
            </a:pPr>
            <a:r>
              <a:rPr lang="zh-CN" altLang="en-US" sz="2400" dirty="0"/>
              <a:t>年龄显然作属性。</a:t>
            </a:r>
          </a:p>
          <a:p>
            <a:pPr>
              <a:lnSpc>
                <a:spcPct val="80000"/>
              </a:lnSpc>
            </a:pPr>
            <a:r>
              <a:rPr lang="zh-CN" altLang="en-US" sz="2400" dirty="0"/>
              <a:t>单位若还可细分为单位号</a:t>
            </a:r>
            <a:r>
              <a:rPr lang="en-US" altLang="zh-CN" sz="2400" dirty="0"/>
              <a:t>DH</a:t>
            </a:r>
            <a:r>
              <a:rPr lang="zh-CN" altLang="en-US" sz="2400" dirty="0"/>
              <a:t>、单位名称</a:t>
            </a:r>
            <a:r>
              <a:rPr lang="en-US" altLang="zh-CN" sz="2400" dirty="0"/>
              <a:t>DM、</a:t>
            </a:r>
            <a:r>
              <a:rPr lang="zh-CN" altLang="en-US" sz="2400" dirty="0"/>
              <a:t>单位地址</a:t>
            </a:r>
            <a:r>
              <a:rPr lang="en-US" altLang="zh-CN" sz="2400" dirty="0"/>
              <a:t>DD，</a:t>
            </a:r>
            <a:r>
              <a:rPr lang="zh-CN" altLang="en-US" sz="2400" dirty="0"/>
              <a:t>则为实体。</a:t>
            </a:r>
          </a:p>
          <a:p>
            <a:pPr>
              <a:lnSpc>
                <a:spcPct val="80000"/>
              </a:lnSpc>
              <a:buFont typeface="Wingdings" panose="05000000000000000000" pitchFamily="2" charset="2"/>
              <a:buNone/>
            </a:pPr>
            <a:r>
              <a:rPr lang="zh-CN" altLang="en-US" sz="2400" dirty="0"/>
              <a:t>③ 实体内部属性不能再与其它实体有联系。</a:t>
            </a:r>
          </a:p>
          <a:p>
            <a:pPr>
              <a:lnSpc>
                <a:spcPct val="80000"/>
              </a:lnSpc>
            </a:pPr>
            <a:r>
              <a:rPr lang="zh-CN" altLang="en-US" sz="2400" dirty="0"/>
              <a:t>同一实体内两属性间可有联系，但一般不应与其它实体发生联系，这种联系应该是实体间。</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5700" name="Group 4"/>
          <p:cNvGrpSpPr>
            <a:grpSpLocks/>
          </p:cNvGrpSpPr>
          <p:nvPr/>
        </p:nvGrpSpPr>
        <p:grpSpPr bwMode="auto">
          <a:xfrm>
            <a:off x="2057400" y="838200"/>
            <a:ext cx="7162800" cy="5334000"/>
            <a:chOff x="1440" y="1908"/>
            <a:chExt cx="9360" cy="4992"/>
          </a:xfrm>
        </p:grpSpPr>
        <p:sp>
          <p:nvSpPr>
            <p:cNvPr id="285701" name="Rectangle 5"/>
            <p:cNvSpPr>
              <a:spLocks noChangeArrowheads="1"/>
            </p:cNvSpPr>
            <p:nvPr/>
          </p:nvSpPr>
          <p:spPr bwMode="auto">
            <a:xfrm>
              <a:off x="4860" y="1908"/>
              <a:ext cx="108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400"/>
                <a:t>　</a:t>
              </a:r>
              <a:r>
                <a:rPr lang="zh-CN" altLang="en-US" sz="1200"/>
                <a:t>学生</a:t>
              </a:r>
            </a:p>
          </p:txBody>
        </p:sp>
        <p:sp>
          <p:nvSpPr>
            <p:cNvPr id="285702" name="Line 6"/>
            <p:cNvSpPr>
              <a:spLocks noChangeShapeType="1"/>
            </p:cNvSpPr>
            <p:nvPr/>
          </p:nvSpPr>
          <p:spPr bwMode="auto">
            <a:xfrm>
              <a:off x="5400" y="2376"/>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5703" name="Line 7"/>
            <p:cNvSpPr>
              <a:spLocks noChangeShapeType="1"/>
            </p:cNvSpPr>
            <p:nvPr/>
          </p:nvSpPr>
          <p:spPr bwMode="auto">
            <a:xfrm flipH="1">
              <a:off x="3600" y="2376"/>
              <a:ext cx="126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5704" name="Line 8"/>
            <p:cNvSpPr>
              <a:spLocks noChangeShapeType="1"/>
            </p:cNvSpPr>
            <p:nvPr/>
          </p:nvSpPr>
          <p:spPr bwMode="auto">
            <a:xfrm flipH="1">
              <a:off x="4320" y="2376"/>
              <a:ext cx="72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5705" name="Line 9"/>
            <p:cNvSpPr>
              <a:spLocks noChangeShapeType="1"/>
            </p:cNvSpPr>
            <p:nvPr/>
          </p:nvSpPr>
          <p:spPr bwMode="auto">
            <a:xfrm>
              <a:off x="5760" y="2376"/>
              <a:ext cx="54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5706" name="Line 10"/>
            <p:cNvSpPr>
              <a:spLocks noChangeShapeType="1"/>
            </p:cNvSpPr>
            <p:nvPr/>
          </p:nvSpPr>
          <p:spPr bwMode="auto">
            <a:xfrm>
              <a:off x="5940" y="2376"/>
              <a:ext cx="126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5707" name="AutoShape 11"/>
            <p:cNvSpPr>
              <a:spLocks noChangeArrowheads="1"/>
            </p:cNvSpPr>
            <p:nvPr/>
          </p:nvSpPr>
          <p:spPr bwMode="auto">
            <a:xfrm>
              <a:off x="5400" y="3780"/>
              <a:ext cx="180" cy="624"/>
            </a:xfrm>
            <a:prstGeom prst="downArrow">
              <a:avLst>
                <a:gd name="adj1" fmla="val 50000"/>
                <a:gd name="adj2" fmla="val 86667"/>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285708" name="Rectangle 12"/>
            <p:cNvSpPr>
              <a:spLocks noChangeArrowheads="1"/>
            </p:cNvSpPr>
            <p:nvPr/>
          </p:nvSpPr>
          <p:spPr bwMode="auto">
            <a:xfrm>
              <a:off x="2880" y="4716"/>
              <a:ext cx="90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1200"/>
                <a:t>学生</a:t>
              </a:r>
            </a:p>
          </p:txBody>
        </p:sp>
        <p:sp>
          <p:nvSpPr>
            <p:cNvPr id="285709" name="Line 13"/>
            <p:cNvSpPr>
              <a:spLocks noChangeShapeType="1"/>
            </p:cNvSpPr>
            <p:nvPr/>
          </p:nvSpPr>
          <p:spPr bwMode="auto">
            <a:xfrm flipH="1">
              <a:off x="2160" y="5184"/>
              <a:ext cx="90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5710" name="Line 14"/>
            <p:cNvSpPr>
              <a:spLocks noChangeShapeType="1"/>
            </p:cNvSpPr>
            <p:nvPr/>
          </p:nvSpPr>
          <p:spPr bwMode="auto">
            <a:xfrm flipH="1">
              <a:off x="2880" y="5184"/>
              <a:ext cx="36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5711" name="Line 15"/>
            <p:cNvSpPr>
              <a:spLocks noChangeShapeType="1"/>
            </p:cNvSpPr>
            <p:nvPr/>
          </p:nvSpPr>
          <p:spPr bwMode="auto">
            <a:xfrm>
              <a:off x="3420" y="5184"/>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5712" name="Line 16"/>
            <p:cNvSpPr>
              <a:spLocks noChangeShapeType="1"/>
            </p:cNvSpPr>
            <p:nvPr/>
          </p:nvSpPr>
          <p:spPr bwMode="auto">
            <a:xfrm>
              <a:off x="3600" y="5184"/>
              <a:ext cx="72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5713" name="Rectangle 17"/>
            <p:cNvSpPr>
              <a:spLocks noChangeArrowheads="1"/>
            </p:cNvSpPr>
            <p:nvPr/>
          </p:nvSpPr>
          <p:spPr bwMode="auto">
            <a:xfrm>
              <a:off x="7200" y="4716"/>
              <a:ext cx="90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1200"/>
                <a:t>系别</a:t>
              </a:r>
            </a:p>
          </p:txBody>
        </p:sp>
        <p:sp>
          <p:nvSpPr>
            <p:cNvPr id="285714" name="Line 18"/>
            <p:cNvSpPr>
              <a:spLocks noChangeShapeType="1"/>
            </p:cNvSpPr>
            <p:nvPr/>
          </p:nvSpPr>
          <p:spPr bwMode="auto">
            <a:xfrm flipH="1">
              <a:off x="6120" y="5184"/>
              <a:ext cx="126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5715" name="Line 19"/>
            <p:cNvSpPr>
              <a:spLocks noChangeShapeType="1"/>
            </p:cNvSpPr>
            <p:nvPr/>
          </p:nvSpPr>
          <p:spPr bwMode="auto">
            <a:xfrm flipH="1">
              <a:off x="7020" y="5184"/>
              <a:ext cx="54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5716" name="Line 20"/>
            <p:cNvSpPr>
              <a:spLocks noChangeShapeType="1"/>
            </p:cNvSpPr>
            <p:nvPr/>
          </p:nvSpPr>
          <p:spPr bwMode="auto">
            <a:xfrm>
              <a:off x="7920" y="5184"/>
              <a:ext cx="180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5717" name="Line 21"/>
            <p:cNvSpPr>
              <a:spLocks noChangeShapeType="1"/>
            </p:cNvSpPr>
            <p:nvPr/>
          </p:nvSpPr>
          <p:spPr bwMode="auto">
            <a:xfrm>
              <a:off x="7740" y="5184"/>
              <a:ext cx="72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5718" name="AutoShape 22"/>
            <p:cNvSpPr>
              <a:spLocks noChangeArrowheads="1"/>
            </p:cNvSpPr>
            <p:nvPr/>
          </p:nvSpPr>
          <p:spPr bwMode="auto">
            <a:xfrm>
              <a:off x="4860" y="4716"/>
              <a:ext cx="1260" cy="624"/>
            </a:xfrm>
            <a:prstGeom prst="diamond">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200"/>
                <a:t>属于</a:t>
              </a:r>
            </a:p>
          </p:txBody>
        </p:sp>
        <p:sp>
          <p:nvSpPr>
            <p:cNvPr id="285719" name="Line 23"/>
            <p:cNvSpPr>
              <a:spLocks noChangeShapeType="1"/>
            </p:cNvSpPr>
            <p:nvPr/>
          </p:nvSpPr>
          <p:spPr bwMode="auto">
            <a:xfrm>
              <a:off x="3780" y="5028"/>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5720" name="Text Box 24"/>
            <p:cNvSpPr txBox="1">
              <a:spLocks noChangeArrowheads="1"/>
            </p:cNvSpPr>
            <p:nvPr/>
          </p:nvSpPr>
          <p:spPr bwMode="auto">
            <a:xfrm>
              <a:off x="3960" y="456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0"/>
                </a:spcBef>
                <a:buClrTx/>
                <a:buFontTx/>
                <a:buNone/>
              </a:pPr>
              <a:r>
                <a:rPr lang="en-US" altLang="zh-CN" sz="1400" i="1"/>
                <a:t>n</a:t>
              </a:r>
            </a:p>
          </p:txBody>
        </p:sp>
        <p:sp>
          <p:nvSpPr>
            <p:cNvPr id="285721" name="Text Box 25"/>
            <p:cNvSpPr txBox="1">
              <a:spLocks noChangeArrowheads="1"/>
            </p:cNvSpPr>
            <p:nvPr/>
          </p:nvSpPr>
          <p:spPr bwMode="auto">
            <a:xfrm>
              <a:off x="6480" y="4560"/>
              <a:ext cx="54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0"/>
                </a:spcBef>
                <a:buClrTx/>
                <a:buFontTx/>
                <a:buNone/>
              </a:pPr>
              <a:r>
                <a:rPr lang="en-US" altLang="zh-CN" sz="1200"/>
                <a:t>1</a:t>
              </a:r>
            </a:p>
          </p:txBody>
        </p:sp>
        <p:sp>
          <p:nvSpPr>
            <p:cNvPr id="285722" name="Line 26"/>
            <p:cNvSpPr>
              <a:spLocks noChangeShapeType="1"/>
            </p:cNvSpPr>
            <p:nvPr/>
          </p:nvSpPr>
          <p:spPr bwMode="auto">
            <a:xfrm>
              <a:off x="6120" y="5028"/>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5723" name="Text Box 27"/>
            <p:cNvSpPr txBox="1">
              <a:spLocks noChangeArrowheads="1"/>
            </p:cNvSpPr>
            <p:nvPr/>
          </p:nvSpPr>
          <p:spPr bwMode="auto">
            <a:xfrm>
              <a:off x="3960" y="6432"/>
              <a:ext cx="39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0"/>
                </a:spcBef>
                <a:buClrTx/>
                <a:buFontTx/>
                <a:buNone/>
              </a:pPr>
              <a:r>
                <a:rPr lang="zh-CN" altLang="en-US" sz="1400"/>
                <a:t>　</a:t>
              </a:r>
            </a:p>
          </p:txBody>
        </p:sp>
        <p:sp>
          <p:nvSpPr>
            <p:cNvPr id="285724" name="Oval 28"/>
            <p:cNvSpPr>
              <a:spLocks noChangeArrowheads="1"/>
            </p:cNvSpPr>
            <p:nvPr/>
          </p:nvSpPr>
          <p:spPr bwMode="auto">
            <a:xfrm>
              <a:off x="3060" y="3156"/>
              <a:ext cx="900"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en-US" altLang="zh-CN" sz="1200"/>
                <a:t>m</a:t>
              </a:r>
            </a:p>
          </p:txBody>
        </p:sp>
        <p:sp>
          <p:nvSpPr>
            <p:cNvPr id="285725" name="Oval 29"/>
            <p:cNvSpPr>
              <a:spLocks noChangeArrowheads="1"/>
            </p:cNvSpPr>
            <p:nvPr/>
          </p:nvSpPr>
          <p:spPr bwMode="auto">
            <a:xfrm>
              <a:off x="3960" y="3156"/>
              <a:ext cx="900"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200"/>
                <a:t>姓名</a:t>
              </a:r>
            </a:p>
          </p:txBody>
        </p:sp>
        <p:sp>
          <p:nvSpPr>
            <p:cNvPr id="285726" name="Oval 30"/>
            <p:cNvSpPr>
              <a:spLocks noChangeArrowheads="1"/>
            </p:cNvSpPr>
            <p:nvPr/>
          </p:nvSpPr>
          <p:spPr bwMode="auto">
            <a:xfrm>
              <a:off x="4860" y="3156"/>
              <a:ext cx="900"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200"/>
                <a:t>性别</a:t>
              </a:r>
            </a:p>
          </p:txBody>
        </p:sp>
        <p:sp>
          <p:nvSpPr>
            <p:cNvPr id="285727" name="Oval 31"/>
            <p:cNvSpPr>
              <a:spLocks noChangeArrowheads="1"/>
            </p:cNvSpPr>
            <p:nvPr/>
          </p:nvSpPr>
          <p:spPr bwMode="auto">
            <a:xfrm>
              <a:off x="5760" y="3156"/>
              <a:ext cx="900"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200"/>
                <a:t>年龄</a:t>
              </a:r>
            </a:p>
          </p:txBody>
        </p:sp>
        <p:sp>
          <p:nvSpPr>
            <p:cNvPr id="285728" name="Oval 32"/>
            <p:cNvSpPr>
              <a:spLocks noChangeArrowheads="1"/>
            </p:cNvSpPr>
            <p:nvPr/>
          </p:nvSpPr>
          <p:spPr bwMode="auto">
            <a:xfrm>
              <a:off x="6660" y="3156"/>
              <a:ext cx="900" cy="4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200"/>
                <a:t>系别</a:t>
              </a:r>
            </a:p>
          </p:txBody>
        </p:sp>
        <p:sp>
          <p:nvSpPr>
            <p:cNvPr id="285729" name="Oval 33"/>
            <p:cNvSpPr>
              <a:spLocks noChangeArrowheads="1"/>
            </p:cNvSpPr>
            <p:nvPr/>
          </p:nvSpPr>
          <p:spPr bwMode="auto">
            <a:xfrm>
              <a:off x="1440" y="5628"/>
              <a:ext cx="900"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200"/>
                <a:t>学号</a:t>
              </a:r>
            </a:p>
          </p:txBody>
        </p:sp>
        <p:sp>
          <p:nvSpPr>
            <p:cNvPr id="285730" name="Oval 34"/>
            <p:cNvSpPr>
              <a:spLocks noChangeArrowheads="1"/>
            </p:cNvSpPr>
            <p:nvPr/>
          </p:nvSpPr>
          <p:spPr bwMode="auto">
            <a:xfrm>
              <a:off x="2340" y="5652"/>
              <a:ext cx="900"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200"/>
                <a:t>姓名</a:t>
              </a:r>
            </a:p>
          </p:txBody>
        </p:sp>
        <p:sp>
          <p:nvSpPr>
            <p:cNvPr id="285731" name="Oval 35"/>
            <p:cNvSpPr>
              <a:spLocks noChangeArrowheads="1"/>
            </p:cNvSpPr>
            <p:nvPr/>
          </p:nvSpPr>
          <p:spPr bwMode="auto">
            <a:xfrm>
              <a:off x="3240" y="5652"/>
              <a:ext cx="900"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200"/>
                <a:t>性别</a:t>
              </a:r>
            </a:p>
          </p:txBody>
        </p:sp>
        <p:sp>
          <p:nvSpPr>
            <p:cNvPr id="285732" name="Oval 36"/>
            <p:cNvSpPr>
              <a:spLocks noChangeArrowheads="1"/>
            </p:cNvSpPr>
            <p:nvPr/>
          </p:nvSpPr>
          <p:spPr bwMode="auto">
            <a:xfrm>
              <a:off x="4140" y="5652"/>
              <a:ext cx="900"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200"/>
                <a:t>年龄</a:t>
              </a:r>
            </a:p>
          </p:txBody>
        </p:sp>
        <p:sp>
          <p:nvSpPr>
            <p:cNvPr id="285733" name="Oval 37"/>
            <p:cNvSpPr>
              <a:spLocks noChangeArrowheads="1"/>
            </p:cNvSpPr>
            <p:nvPr/>
          </p:nvSpPr>
          <p:spPr bwMode="auto">
            <a:xfrm>
              <a:off x="5220" y="5652"/>
              <a:ext cx="1260"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200"/>
                <a:t>系主任</a:t>
              </a:r>
            </a:p>
          </p:txBody>
        </p:sp>
        <p:sp>
          <p:nvSpPr>
            <p:cNvPr id="285734" name="Oval 38"/>
            <p:cNvSpPr>
              <a:spLocks noChangeArrowheads="1"/>
            </p:cNvSpPr>
            <p:nvPr/>
          </p:nvSpPr>
          <p:spPr bwMode="auto">
            <a:xfrm>
              <a:off x="6480" y="5652"/>
              <a:ext cx="1440"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200"/>
                <a:t>学生人数</a:t>
              </a:r>
            </a:p>
          </p:txBody>
        </p:sp>
        <p:sp>
          <p:nvSpPr>
            <p:cNvPr id="285735" name="Oval 39"/>
            <p:cNvSpPr>
              <a:spLocks noChangeArrowheads="1"/>
            </p:cNvSpPr>
            <p:nvPr/>
          </p:nvSpPr>
          <p:spPr bwMode="auto">
            <a:xfrm>
              <a:off x="7920" y="5652"/>
              <a:ext cx="1440"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200"/>
                <a:t>教师人数</a:t>
              </a:r>
            </a:p>
          </p:txBody>
        </p:sp>
        <p:sp>
          <p:nvSpPr>
            <p:cNvPr id="285736" name="Oval 40"/>
            <p:cNvSpPr>
              <a:spLocks noChangeArrowheads="1"/>
            </p:cNvSpPr>
            <p:nvPr/>
          </p:nvSpPr>
          <p:spPr bwMode="auto">
            <a:xfrm>
              <a:off x="9360" y="5652"/>
              <a:ext cx="1440"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200"/>
                <a:t>办公地点</a:t>
              </a:r>
            </a:p>
          </p:txBody>
        </p:sp>
      </p:grpSp>
      <p:sp>
        <p:nvSpPr>
          <p:cNvPr id="285737" name="Rectangle 41"/>
          <p:cNvSpPr>
            <a:spLocks noChangeArrowheads="1"/>
          </p:cNvSpPr>
          <p:nvPr/>
        </p:nvSpPr>
        <p:spPr bwMode="auto">
          <a:xfrm>
            <a:off x="1219200" y="54864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kumimoji="0" lang="zh-CN" altLang="en-US" sz="2800" dirty="0">
                <a:solidFill>
                  <a:srgbClr val="CC3300"/>
                </a:solidFill>
                <a:ea typeface="等线" panose="02010600030101010101" pitchFamily="2" charset="-122"/>
              </a:rPr>
              <a:t>系别作为一个属性或实体</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24" name="Group 1028"/>
          <p:cNvGrpSpPr>
            <a:grpSpLocks/>
          </p:cNvGrpSpPr>
          <p:nvPr/>
        </p:nvGrpSpPr>
        <p:grpSpPr bwMode="auto">
          <a:xfrm>
            <a:off x="1905000" y="838200"/>
            <a:ext cx="6705600" cy="5105400"/>
            <a:chOff x="2520" y="11531"/>
            <a:chExt cx="7560" cy="3120"/>
          </a:xfrm>
        </p:grpSpPr>
        <p:sp>
          <p:nvSpPr>
            <p:cNvPr id="286725" name="AutoShape 1029"/>
            <p:cNvSpPr>
              <a:spLocks noChangeArrowheads="1"/>
            </p:cNvSpPr>
            <p:nvPr/>
          </p:nvSpPr>
          <p:spPr bwMode="auto">
            <a:xfrm>
              <a:off x="7380" y="11687"/>
              <a:ext cx="1260" cy="673"/>
            </a:xfrm>
            <a:prstGeom prst="diamond">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400"/>
                <a:t>聘任</a:t>
              </a:r>
            </a:p>
          </p:txBody>
        </p:sp>
        <p:grpSp>
          <p:nvGrpSpPr>
            <p:cNvPr id="286726" name="Group 1030"/>
            <p:cNvGrpSpPr>
              <a:grpSpLocks/>
            </p:cNvGrpSpPr>
            <p:nvPr/>
          </p:nvGrpSpPr>
          <p:grpSpPr bwMode="auto">
            <a:xfrm>
              <a:off x="2520" y="11531"/>
              <a:ext cx="7560" cy="3120"/>
              <a:chOff x="2520" y="11531"/>
              <a:chExt cx="7560" cy="3120"/>
            </a:xfrm>
          </p:grpSpPr>
          <p:sp>
            <p:nvSpPr>
              <p:cNvPr id="286727" name="Rectangle 1031"/>
              <p:cNvSpPr>
                <a:spLocks noChangeArrowheads="1"/>
              </p:cNvSpPr>
              <p:nvPr/>
            </p:nvSpPr>
            <p:spPr bwMode="auto">
              <a:xfrm>
                <a:off x="3600" y="11687"/>
                <a:ext cx="72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1400"/>
                  <a:t>教师</a:t>
                </a:r>
              </a:p>
            </p:txBody>
          </p:sp>
          <p:sp>
            <p:nvSpPr>
              <p:cNvPr id="286728" name="Line 1032"/>
              <p:cNvSpPr>
                <a:spLocks noChangeShapeType="1"/>
              </p:cNvSpPr>
              <p:nvPr/>
            </p:nvSpPr>
            <p:spPr bwMode="auto">
              <a:xfrm flipH="1">
                <a:off x="3060" y="12155"/>
                <a:ext cx="72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29" name="Line 1033"/>
              <p:cNvSpPr>
                <a:spLocks noChangeShapeType="1"/>
              </p:cNvSpPr>
              <p:nvPr/>
            </p:nvSpPr>
            <p:spPr bwMode="auto">
              <a:xfrm>
                <a:off x="3960" y="12155"/>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30" name="Line 1034"/>
              <p:cNvSpPr>
                <a:spLocks noChangeShapeType="1"/>
              </p:cNvSpPr>
              <p:nvPr/>
            </p:nvSpPr>
            <p:spPr bwMode="auto">
              <a:xfrm>
                <a:off x="4260" y="12167"/>
                <a:ext cx="420" cy="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31" name="AutoShape 1035"/>
              <p:cNvSpPr>
                <a:spLocks noChangeArrowheads="1"/>
              </p:cNvSpPr>
              <p:nvPr/>
            </p:nvSpPr>
            <p:spPr bwMode="auto">
              <a:xfrm>
                <a:off x="4860" y="11843"/>
                <a:ext cx="600" cy="240"/>
              </a:xfrm>
              <a:prstGeom prst="rightArrow">
                <a:avLst>
                  <a:gd name="adj1" fmla="val 50000"/>
                  <a:gd name="adj2" fmla="val 625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732" name="Rectangle 1036"/>
              <p:cNvSpPr>
                <a:spLocks noChangeArrowheads="1"/>
              </p:cNvSpPr>
              <p:nvPr/>
            </p:nvSpPr>
            <p:spPr bwMode="auto">
              <a:xfrm>
                <a:off x="5760" y="11687"/>
                <a:ext cx="960" cy="4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1400"/>
                  <a:t>教师</a:t>
                </a:r>
              </a:p>
            </p:txBody>
          </p:sp>
          <p:sp>
            <p:nvSpPr>
              <p:cNvPr id="286733" name="Line 1037"/>
              <p:cNvSpPr>
                <a:spLocks noChangeShapeType="1"/>
              </p:cNvSpPr>
              <p:nvPr/>
            </p:nvSpPr>
            <p:spPr bwMode="auto">
              <a:xfrm flipH="1">
                <a:off x="5580" y="12155"/>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34" name="Line 1038"/>
              <p:cNvSpPr>
                <a:spLocks noChangeShapeType="1"/>
              </p:cNvSpPr>
              <p:nvPr/>
            </p:nvSpPr>
            <p:spPr bwMode="auto">
              <a:xfrm>
                <a:off x="6300" y="12155"/>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35" name="Line 1039"/>
              <p:cNvSpPr>
                <a:spLocks noChangeShapeType="1"/>
              </p:cNvSpPr>
              <p:nvPr/>
            </p:nvSpPr>
            <p:spPr bwMode="auto">
              <a:xfrm>
                <a:off x="6840" y="11999"/>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36" name="Text Box 1040"/>
              <p:cNvSpPr txBox="1">
                <a:spLocks noChangeArrowheads="1"/>
              </p:cNvSpPr>
              <p:nvPr/>
            </p:nvSpPr>
            <p:spPr bwMode="auto">
              <a:xfrm>
                <a:off x="7098" y="11531"/>
                <a:ext cx="4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0"/>
                  </a:spcBef>
                  <a:buClrTx/>
                  <a:buFontTx/>
                  <a:buNone/>
                </a:pPr>
                <a:r>
                  <a:rPr lang="en-US" altLang="zh-CN" sz="1400" i="1"/>
                  <a:t>n</a:t>
                </a:r>
              </a:p>
            </p:txBody>
          </p:sp>
          <p:sp>
            <p:nvSpPr>
              <p:cNvPr id="286737" name="Line 1041"/>
              <p:cNvSpPr>
                <a:spLocks noChangeShapeType="1"/>
              </p:cNvSpPr>
              <p:nvPr/>
            </p:nvSpPr>
            <p:spPr bwMode="auto">
              <a:xfrm>
                <a:off x="8640" y="11999"/>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38" name="Text Box 1042"/>
              <p:cNvSpPr txBox="1">
                <a:spLocks noChangeArrowheads="1"/>
              </p:cNvSpPr>
              <p:nvPr/>
            </p:nvSpPr>
            <p:spPr bwMode="auto">
              <a:xfrm>
                <a:off x="8640" y="11531"/>
                <a:ext cx="6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0"/>
                  </a:spcBef>
                  <a:buClrTx/>
                  <a:buFontTx/>
                  <a:buNone/>
                </a:pPr>
                <a:r>
                  <a:rPr lang="en-US" altLang="zh-CN" sz="1400"/>
                  <a:t>1</a:t>
                </a:r>
              </a:p>
            </p:txBody>
          </p:sp>
          <p:sp>
            <p:nvSpPr>
              <p:cNvPr id="286739" name="Rectangle 1043"/>
              <p:cNvSpPr>
                <a:spLocks noChangeArrowheads="1"/>
              </p:cNvSpPr>
              <p:nvPr/>
            </p:nvSpPr>
            <p:spPr bwMode="auto">
              <a:xfrm>
                <a:off x="9180" y="11687"/>
                <a:ext cx="72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400"/>
                  <a:t>职称</a:t>
                </a:r>
              </a:p>
            </p:txBody>
          </p:sp>
          <p:sp>
            <p:nvSpPr>
              <p:cNvPr id="286740" name="Line 1044"/>
              <p:cNvSpPr>
                <a:spLocks noChangeShapeType="1"/>
              </p:cNvSpPr>
              <p:nvPr/>
            </p:nvSpPr>
            <p:spPr bwMode="auto">
              <a:xfrm>
                <a:off x="9540" y="12155"/>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41" name="AutoShape 1045"/>
              <p:cNvSpPr>
                <a:spLocks noChangeArrowheads="1"/>
              </p:cNvSpPr>
              <p:nvPr/>
            </p:nvSpPr>
            <p:spPr bwMode="auto">
              <a:xfrm>
                <a:off x="9000" y="12623"/>
                <a:ext cx="1080" cy="600"/>
              </a:xfrm>
              <a:prstGeom prst="diamond">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400"/>
                  <a:t>分配</a:t>
                </a:r>
              </a:p>
            </p:txBody>
          </p:sp>
          <p:sp>
            <p:nvSpPr>
              <p:cNvPr id="286742" name="Line 1046"/>
              <p:cNvSpPr>
                <a:spLocks noChangeShapeType="1"/>
              </p:cNvSpPr>
              <p:nvPr/>
            </p:nvSpPr>
            <p:spPr bwMode="auto">
              <a:xfrm>
                <a:off x="9540" y="13247"/>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43" name="Rectangle 1047"/>
              <p:cNvSpPr>
                <a:spLocks noChangeArrowheads="1"/>
              </p:cNvSpPr>
              <p:nvPr/>
            </p:nvSpPr>
            <p:spPr bwMode="auto">
              <a:xfrm>
                <a:off x="9180" y="13715"/>
                <a:ext cx="72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400"/>
                  <a:t>住房</a:t>
                </a:r>
              </a:p>
              <a:p>
                <a:pPr algn="just" eaLnBrk="0" hangingPunct="0">
                  <a:spcBef>
                    <a:spcPct val="0"/>
                  </a:spcBef>
                  <a:buClrTx/>
                  <a:buFontTx/>
                  <a:buNone/>
                </a:pPr>
                <a:r>
                  <a:rPr lang="zh-CN" altLang="en-US" sz="1400"/>
                  <a:t>标准</a:t>
                </a:r>
              </a:p>
            </p:txBody>
          </p:sp>
          <p:sp>
            <p:nvSpPr>
              <p:cNvPr id="286744" name="Text Box 1048"/>
              <p:cNvSpPr txBox="1">
                <a:spLocks noChangeArrowheads="1"/>
              </p:cNvSpPr>
              <p:nvPr/>
            </p:nvSpPr>
            <p:spPr bwMode="auto">
              <a:xfrm>
                <a:off x="4320" y="14027"/>
                <a:ext cx="360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0"/>
                  </a:spcBef>
                  <a:buClrTx/>
                  <a:buFontTx/>
                  <a:buNone/>
                </a:pPr>
                <a:r>
                  <a:rPr lang="zh-CN" altLang="en-US" sz="1600"/>
                  <a:t>　　</a:t>
                </a:r>
              </a:p>
            </p:txBody>
          </p:sp>
          <p:sp>
            <p:nvSpPr>
              <p:cNvPr id="286745" name="Oval 1049"/>
              <p:cNvSpPr>
                <a:spLocks noChangeArrowheads="1"/>
              </p:cNvSpPr>
              <p:nvPr/>
            </p:nvSpPr>
            <p:spPr bwMode="auto">
              <a:xfrm>
                <a:off x="2520" y="12467"/>
                <a:ext cx="900"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400"/>
                  <a:t>姓名</a:t>
                </a:r>
              </a:p>
            </p:txBody>
          </p:sp>
          <p:sp>
            <p:nvSpPr>
              <p:cNvPr id="286746" name="Oval 1050"/>
              <p:cNvSpPr>
                <a:spLocks noChangeArrowheads="1"/>
              </p:cNvSpPr>
              <p:nvPr/>
            </p:nvSpPr>
            <p:spPr bwMode="auto">
              <a:xfrm>
                <a:off x="3420" y="12467"/>
                <a:ext cx="900"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400"/>
                  <a:t>性别</a:t>
                </a:r>
              </a:p>
            </p:txBody>
          </p:sp>
          <p:sp>
            <p:nvSpPr>
              <p:cNvPr id="286747" name="Oval 1051"/>
              <p:cNvSpPr>
                <a:spLocks noChangeArrowheads="1"/>
              </p:cNvSpPr>
              <p:nvPr/>
            </p:nvSpPr>
            <p:spPr bwMode="auto">
              <a:xfrm>
                <a:off x="4320" y="12467"/>
                <a:ext cx="960"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400"/>
                  <a:t>职称</a:t>
                </a:r>
              </a:p>
            </p:txBody>
          </p:sp>
          <p:sp>
            <p:nvSpPr>
              <p:cNvPr id="286748" name="Oval 1052"/>
              <p:cNvSpPr>
                <a:spLocks noChangeArrowheads="1"/>
              </p:cNvSpPr>
              <p:nvPr/>
            </p:nvSpPr>
            <p:spPr bwMode="auto">
              <a:xfrm>
                <a:off x="5400" y="12467"/>
                <a:ext cx="900"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400"/>
                  <a:t>姓名</a:t>
                </a:r>
              </a:p>
            </p:txBody>
          </p:sp>
          <p:sp>
            <p:nvSpPr>
              <p:cNvPr id="286749" name="Oval 1053"/>
              <p:cNvSpPr>
                <a:spLocks noChangeArrowheads="1"/>
              </p:cNvSpPr>
              <p:nvPr/>
            </p:nvSpPr>
            <p:spPr bwMode="auto">
              <a:xfrm>
                <a:off x="6300" y="12467"/>
                <a:ext cx="900"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400"/>
                  <a:t>性别</a:t>
                </a:r>
              </a:p>
            </p:txBody>
          </p:sp>
        </p:grpSp>
      </p:grpSp>
      <p:sp>
        <p:nvSpPr>
          <p:cNvPr id="286750" name="Rectangle 1054"/>
          <p:cNvSpPr>
            <a:spLocks noChangeArrowheads="1"/>
          </p:cNvSpPr>
          <p:nvPr/>
        </p:nvSpPr>
        <p:spPr bwMode="auto">
          <a:xfrm>
            <a:off x="1524000" y="55626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kumimoji="0" lang="zh-CN" altLang="en-US" sz="2800" dirty="0">
                <a:solidFill>
                  <a:srgbClr val="CC3300"/>
                </a:solidFill>
                <a:ea typeface="等线" panose="02010600030101010101" pitchFamily="2" charset="-122"/>
              </a:rPr>
              <a:t>职称作为一个属性或实体</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838200" y="533400"/>
            <a:ext cx="7772400" cy="868363"/>
          </a:xfrm>
        </p:spPr>
        <p:txBody>
          <a:bodyPr>
            <a:normAutofit/>
          </a:bodyPr>
          <a:lstStyle/>
          <a:p>
            <a:r>
              <a:rPr lang="en-US" altLang="zh-CN" sz="3200" dirty="0"/>
              <a:t>7.3.3-3 ER</a:t>
            </a:r>
            <a:r>
              <a:rPr lang="zh-CN" altLang="en-US" sz="3200" dirty="0"/>
              <a:t>图设计要点</a:t>
            </a:r>
          </a:p>
        </p:txBody>
      </p:sp>
      <p:sp>
        <p:nvSpPr>
          <p:cNvPr id="226307" name="Rectangle 3"/>
          <p:cNvSpPr>
            <a:spLocks noGrp="1" noChangeArrowheads="1"/>
          </p:cNvSpPr>
          <p:nvPr>
            <p:ph idx="1"/>
          </p:nvPr>
        </p:nvSpPr>
        <p:spPr>
          <a:xfrm>
            <a:off x="838200" y="1463674"/>
            <a:ext cx="7772400" cy="609600"/>
          </a:xfrm>
        </p:spPr>
        <p:txBody>
          <a:bodyPr/>
          <a:lstStyle/>
          <a:p>
            <a:r>
              <a:rPr lang="zh-CN" altLang="en-US" sz="2400"/>
              <a:t>1. 实体集</a:t>
            </a:r>
            <a:r>
              <a:rPr lang="en-US" altLang="zh-CN" sz="2400"/>
              <a:t>，</a:t>
            </a:r>
            <a:r>
              <a:rPr lang="zh-CN" altLang="en-US" sz="2400"/>
              <a:t>属性</a:t>
            </a:r>
          </a:p>
          <a:p>
            <a:pPr lvl="1"/>
            <a:endParaRPr lang="en-US" altLang="zh-CN" sz="2400"/>
          </a:p>
          <a:p>
            <a:endParaRPr lang="en-US" altLang="zh-CN" sz="2400"/>
          </a:p>
          <a:p>
            <a:endParaRPr lang="en-US" altLang="zh-CN" sz="2400"/>
          </a:p>
          <a:p>
            <a:pPr lvl="1"/>
            <a:endParaRPr lang="zh-CN" altLang="en-US" sz="2400"/>
          </a:p>
        </p:txBody>
      </p:sp>
      <p:grpSp>
        <p:nvGrpSpPr>
          <p:cNvPr id="226308" name="Group 4"/>
          <p:cNvGrpSpPr>
            <a:grpSpLocks/>
          </p:cNvGrpSpPr>
          <p:nvPr/>
        </p:nvGrpSpPr>
        <p:grpSpPr bwMode="auto">
          <a:xfrm>
            <a:off x="1981200" y="2149474"/>
            <a:ext cx="5181600" cy="1563490"/>
            <a:chOff x="1344" y="1392"/>
            <a:chExt cx="3936" cy="1091"/>
          </a:xfrm>
        </p:grpSpPr>
        <p:sp>
          <p:nvSpPr>
            <p:cNvPr id="226309" name="Text Box 5"/>
            <p:cNvSpPr txBox="1">
              <a:spLocks noChangeArrowheads="1"/>
            </p:cNvSpPr>
            <p:nvPr/>
          </p:nvSpPr>
          <p:spPr bwMode="auto">
            <a:xfrm>
              <a:off x="2131" y="2204"/>
              <a:ext cx="530" cy="279"/>
            </a:xfrm>
            <a:prstGeom prst="rect">
              <a:avLst/>
            </a:prstGeom>
            <a:solidFill>
              <a:srgbClr val="2C72B8"/>
            </a:solidFill>
            <a:ln w="28575" cap="sq">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buClrTx/>
                <a:buFontTx/>
                <a:buNone/>
              </a:pPr>
              <a:r>
                <a:rPr lang="zh-CN" altLang="en-US" sz="2000" b="1" dirty="0">
                  <a:ea typeface="等线" panose="02010600030101010101" pitchFamily="2" charset="-122"/>
                </a:rPr>
                <a:t>职工</a:t>
              </a:r>
              <a:endParaRPr lang="zh-CN" altLang="en-US" sz="2000" dirty="0">
                <a:ea typeface="等线" panose="02010600030101010101" pitchFamily="2" charset="-122"/>
              </a:endParaRPr>
            </a:p>
          </p:txBody>
        </p:sp>
        <p:sp>
          <p:nvSpPr>
            <p:cNvPr id="226310" name="Oval 6"/>
            <p:cNvSpPr>
              <a:spLocks noChangeArrowheads="1"/>
            </p:cNvSpPr>
            <p:nvPr/>
          </p:nvSpPr>
          <p:spPr bwMode="auto">
            <a:xfrm>
              <a:off x="1344" y="1392"/>
              <a:ext cx="816" cy="432"/>
            </a:xfrm>
            <a:prstGeom prst="ellipse">
              <a:avLst/>
            </a:prstGeom>
            <a:solidFill>
              <a:srgbClr val="2C72B8"/>
            </a:solidFill>
            <a:ln w="2857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buClr>
                  <a:schemeClr val="folHlink"/>
                </a:buClr>
                <a:buSzPct val="60000"/>
              </a:pPr>
              <a:r>
                <a:rPr lang="zh-CN" altLang="en-US" sz="2000" b="1" dirty="0">
                  <a:ea typeface="等线" panose="02010600030101010101" pitchFamily="2" charset="-122"/>
                </a:rPr>
                <a:t>姓名</a:t>
              </a:r>
            </a:p>
          </p:txBody>
        </p:sp>
        <p:sp>
          <p:nvSpPr>
            <p:cNvPr id="226311" name="Oval 7"/>
            <p:cNvSpPr>
              <a:spLocks noChangeArrowheads="1"/>
            </p:cNvSpPr>
            <p:nvPr/>
          </p:nvSpPr>
          <p:spPr bwMode="auto">
            <a:xfrm>
              <a:off x="2448" y="1392"/>
              <a:ext cx="960" cy="432"/>
            </a:xfrm>
            <a:prstGeom prst="ellipse">
              <a:avLst/>
            </a:prstGeom>
            <a:solidFill>
              <a:srgbClr val="2C72B8"/>
            </a:solidFill>
            <a:ln w="2857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buClr>
                  <a:schemeClr val="folHlink"/>
                </a:buClr>
                <a:buSzPct val="60000"/>
              </a:pPr>
              <a:r>
                <a:rPr lang="zh-CN" altLang="en-US" sz="2000" b="1" dirty="0">
                  <a:solidFill>
                    <a:srgbClr val="66FFCC"/>
                  </a:solidFill>
                  <a:ea typeface="等线" panose="02010600030101010101" pitchFamily="2" charset="-122"/>
                </a:rPr>
                <a:t>电话</a:t>
              </a:r>
            </a:p>
          </p:txBody>
        </p:sp>
        <p:sp>
          <p:nvSpPr>
            <p:cNvPr id="226312" name="Line 8"/>
            <p:cNvSpPr>
              <a:spLocks noChangeShapeType="1"/>
            </p:cNvSpPr>
            <p:nvPr/>
          </p:nvSpPr>
          <p:spPr bwMode="auto">
            <a:xfrm flipH="1">
              <a:off x="2496" y="1824"/>
              <a:ext cx="432" cy="336"/>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13" name="Line 9"/>
            <p:cNvSpPr>
              <a:spLocks noChangeShapeType="1"/>
            </p:cNvSpPr>
            <p:nvPr/>
          </p:nvSpPr>
          <p:spPr bwMode="auto">
            <a:xfrm flipH="1" flipV="1">
              <a:off x="1776" y="1824"/>
              <a:ext cx="528" cy="336"/>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14" name="AutoShape 10"/>
            <p:cNvSpPr>
              <a:spLocks noChangeArrowheads="1"/>
            </p:cNvSpPr>
            <p:nvPr/>
          </p:nvSpPr>
          <p:spPr bwMode="auto">
            <a:xfrm>
              <a:off x="4176" y="1488"/>
              <a:ext cx="1104" cy="816"/>
            </a:xfrm>
            <a:prstGeom prst="wedgeRoundRectCallout">
              <a:avLst>
                <a:gd name="adj1" fmla="val -119657"/>
                <a:gd name="adj2" fmla="val 19977"/>
                <a:gd name="adj3" fmla="val 16667"/>
              </a:avLst>
            </a:prstGeom>
            <a:solidFill>
              <a:srgbClr val="2C72B8"/>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just">
                <a:spcBef>
                  <a:spcPct val="0"/>
                </a:spcBef>
                <a:buClrTx/>
                <a:buFontTx/>
                <a:buNone/>
              </a:pPr>
              <a:r>
                <a:rPr lang="zh-CN" altLang="en-US" sz="2000" b="1" dirty="0">
                  <a:solidFill>
                    <a:schemeClr val="tx2"/>
                  </a:solidFill>
                  <a:ea typeface="等线" panose="02010600030101010101" pitchFamily="2" charset="-122"/>
                </a:rPr>
                <a:t>适于一个员工只有一部电话的情况</a:t>
              </a:r>
            </a:p>
          </p:txBody>
        </p:sp>
      </p:grpSp>
      <p:grpSp>
        <p:nvGrpSpPr>
          <p:cNvPr id="226315" name="Group 11"/>
          <p:cNvGrpSpPr>
            <a:grpSpLocks/>
          </p:cNvGrpSpPr>
          <p:nvPr/>
        </p:nvGrpSpPr>
        <p:grpSpPr bwMode="auto">
          <a:xfrm>
            <a:off x="609600" y="3825874"/>
            <a:ext cx="8382000" cy="2362200"/>
            <a:chOff x="240" y="2784"/>
            <a:chExt cx="5472" cy="1488"/>
          </a:xfrm>
        </p:grpSpPr>
        <p:sp>
          <p:nvSpPr>
            <p:cNvPr id="226316" name="Text Box 12"/>
            <p:cNvSpPr txBox="1">
              <a:spLocks noChangeArrowheads="1"/>
            </p:cNvSpPr>
            <p:nvPr/>
          </p:nvSpPr>
          <p:spPr bwMode="auto">
            <a:xfrm>
              <a:off x="336" y="3609"/>
              <a:ext cx="672" cy="252"/>
            </a:xfrm>
            <a:prstGeom prst="rect">
              <a:avLst/>
            </a:prstGeom>
            <a:solidFill>
              <a:srgbClr val="2C72B8"/>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FontTx/>
                <a:buNone/>
              </a:pPr>
              <a:r>
                <a:rPr lang="zh-CN" altLang="en-US" sz="2000" b="1" dirty="0">
                  <a:ea typeface="等线" panose="02010600030101010101" pitchFamily="2" charset="-122"/>
                </a:rPr>
                <a:t>职工</a:t>
              </a:r>
              <a:endParaRPr lang="zh-CN" altLang="en-US" sz="2000" dirty="0">
                <a:ea typeface="等线" panose="02010600030101010101" pitchFamily="2" charset="-122"/>
              </a:endParaRPr>
            </a:p>
          </p:txBody>
        </p:sp>
        <p:sp>
          <p:nvSpPr>
            <p:cNvPr id="226317" name="Text Box 13"/>
            <p:cNvSpPr txBox="1">
              <a:spLocks noChangeArrowheads="1"/>
            </p:cNvSpPr>
            <p:nvPr/>
          </p:nvSpPr>
          <p:spPr bwMode="auto">
            <a:xfrm>
              <a:off x="2832" y="3609"/>
              <a:ext cx="624" cy="252"/>
            </a:xfrm>
            <a:prstGeom prst="rect">
              <a:avLst/>
            </a:prstGeom>
            <a:solidFill>
              <a:srgbClr val="2C72B8"/>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FontTx/>
                <a:buNone/>
              </a:pPr>
              <a:r>
                <a:rPr lang="zh-CN" altLang="en-US" sz="2000" b="1" dirty="0">
                  <a:solidFill>
                    <a:srgbClr val="66FFCC"/>
                  </a:solidFill>
                  <a:ea typeface="等线" panose="02010600030101010101" pitchFamily="2" charset="-122"/>
                </a:rPr>
                <a:t>电话</a:t>
              </a:r>
              <a:endParaRPr lang="zh-CN" altLang="en-US" sz="2000" dirty="0">
                <a:solidFill>
                  <a:srgbClr val="66FFCC"/>
                </a:solidFill>
                <a:ea typeface="等线" panose="02010600030101010101" pitchFamily="2" charset="-122"/>
              </a:endParaRPr>
            </a:p>
          </p:txBody>
        </p:sp>
        <p:sp>
          <p:nvSpPr>
            <p:cNvPr id="226318" name="Line 14"/>
            <p:cNvSpPr>
              <a:spLocks noChangeShapeType="1"/>
            </p:cNvSpPr>
            <p:nvPr/>
          </p:nvSpPr>
          <p:spPr bwMode="auto">
            <a:xfrm>
              <a:off x="1008" y="3764"/>
              <a:ext cx="480"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19" name="Line 15"/>
            <p:cNvSpPr>
              <a:spLocks noChangeShapeType="1"/>
            </p:cNvSpPr>
            <p:nvPr/>
          </p:nvSpPr>
          <p:spPr bwMode="auto">
            <a:xfrm>
              <a:off x="2304" y="3764"/>
              <a:ext cx="528"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20" name="AutoShape 16"/>
            <p:cNvSpPr>
              <a:spLocks noChangeArrowheads="1"/>
            </p:cNvSpPr>
            <p:nvPr/>
          </p:nvSpPr>
          <p:spPr bwMode="auto">
            <a:xfrm>
              <a:off x="1488" y="3360"/>
              <a:ext cx="816" cy="816"/>
            </a:xfrm>
            <a:prstGeom prst="diamond">
              <a:avLst/>
            </a:prstGeom>
            <a:solidFill>
              <a:srgbClr val="2C72B8"/>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lang="zh-CN" altLang="en-US" sz="2000" b="1" dirty="0">
                  <a:ea typeface="等线" panose="02010600030101010101" pitchFamily="2" charset="-122"/>
                </a:rPr>
                <a:t>联系</a:t>
              </a:r>
            </a:p>
            <a:p>
              <a:pPr algn="ctr">
                <a:spcBef>
                  <a:spcPct val="0"/>
                </a:spcBef>
                <a:buClrTx/>
                <a:buFontTx/>
                <a:buNone/>
              </a:pPr>
              <a:r>
                <a:rPr lang="zh-CN" altLang="en-US" sz="2000" b="1" dirty="0">
                  <a:ea typeface="等线" panose="02010600030101010101" pitchFamily="2" charset="-122"/>
                </a:rPr>
                <a:t>电话</a:t>
              </a:r>
            </a:p>
          </p:txBody>
        </p:sp>
        <p:sp>
          <p:nvSpPr>
            <p:cNvPr id="226321" name="Oval 17"/>
            <p:cNvSpPr>
              <a:spLocks noChangeArrowheads="1"/>
            </p:cNvSpPr>
            <p:nvPr/>
          </p:nvSpPr>
          <p:spPr bwMode="auto">
            <a:xfrm>
              <a:off x="240" y="2784"/>
              <a:ext cx="816" cy="432"/>
            </a:xfrm>
            <a:prstGeom prst="ellipse">
              <a:avLst/>
            </a:prstGeom>
            <a:solidFill>
              <a:srgbClr val="2C72B8"/>
            </a:solidFill>
            <a:ln w="2857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buClr>
                  <a:schemeClr val="folHlink"/>
                </a:buClr>
                <a:buSzPct val="60000"/>
              </a:pPr>
              <a:r>
                <a:rPr lang="zh-CN" altLang="en-US" sz="2000" b="1" dirty="0">
                  <a:ea typeface="等线" panose="02010600030101010101" pitchFamily="2" charset="-122"/>
                </a:rPr>
                <a:t>姓名</a:t>
              </a:r>
            </a:p>
          </p:txBody>
        </p:sp>
        <p:sp>
          <p:nvSpPr>
            <p:cNvPr id="226322" name="Line 18"/>
            <p:cNvSpPr>
              <a:spLocks noChangeShapeType="1"/>
            </p:cNvSpPr>
            <p:nvPr/>
          </p:nvSpPr>
          <p:spPr bwMode="auto">
            <a:xfrm flipH="1" flipV="1">
              <a:off x="672" y="3216"/>
              <a:ext cx="0" cy="384"/>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23" name="Oval 19"/>
            <p:cNvSpPr>
              <a:spLocks noChangeArrowheads="1"/>
            </p:cNvSpPr>
            <p:nvPr/>
          </p:nvSpPr>
          <p:spPr bwMode="auto">
            <a:xfrm>
              <a:off x="2256" y="2823"/>
              <a:ext cx="816" cy="432"/>
            </a:xfrm>
            <a:prstGeom prst="ellipse">
              <a:avLst/>
            </a:prstGeom>
            <a:solidFill>
              <a:srgbClr val="2C72B8"/>
            </a:solidFill>
            <a:ln w="2857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buClr>
                  <a:schemeClr val="folHlink"/>
                </a:buClr>
                <a:buSzPct val="60000"/>
              </a:pPr>
              <a:r>
                <a:rPr lang="zh-CN" altLang="en-US" sz="2000" b="1" dirty="0">
                  <a:ea typeface="等线" panose="02010600030101010101" pitchFamily="2" charset="-122"/>
                </a:rPr>
                <a:t>号码</a:t>
              </a:r>
            </a:p>
          </p:txBody>
        </p:sp>
        <p:sp>
          <p:nvSpPr>
            <p:cNvPr id="226324" name="Line 20"/>
            <p:cNvSpPr>
              <a:spLocks noChangeShapeType="1"/>
            </p:cNvSpPr>
            <p:nvPr/>
          </p:nvSpPr>
          <p:spPr bwMode="auto">
            <a:xfrm flipH="1" flipV="1">
              <a:off x="2688" y="3264"/>
              <a:ext cx="336" cy="336"/>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25" name="Oval 21"/>
            <p:cNvSpPr>
              <a:spLocks noChangeArrowheads="1"/>
            </p:cNvSpPr>
            <p:nvPr/>
          </p:nvSpPr>
          <p:spPr bwMode="auto">
            <a:xfrm>
              <a:off x="3168" y="2832"/>
              <a:ext cx="816" cy="432"/>
            </a:xfrm>
            <a:prstGeom prst="ellipse">
              <a:avLst/>
            </a:prstGeom>
            <a:solidFill>
              <a:srgbClr val="2C72B8"/>
            </a:solidFill>
            <a:ln w="2857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buClr>
                  <a:schemeClr val="folHlink"/>
                </a:buClr>
                <a:buSzPct val="60000"/>
              </a:pPr>
              <a:r>
                <a:rPr lang="zh-CN" altLang="en-US" sz="2000" b="1" dirty="0">
                  <a:ea typeface="等线" panose="02010600030101010101" pitchFamily="2" charset="-122"/>
                </a:rPr>
                <a:t>地址</a:t>
              </a:r>
            </a:p>
          </p:txBody>
        </p:sp>
        <p:sp>
          <p:nvSpPr>
            <p:cNvPr id="226326" name="Line 22"/>
            <p:cNvSpPr>
              <a:spLocks noChangeShapeType="1"/>
            </p:cNvSpPr>
            <p:nvPr/>
          </p:nvSpPr>
          <p:spPr bwMode="auto">
            <a:xfrm flipV="1">
              <a:off x="3264" y="3264"/>
              <a:ext cx="288" cy="336"/>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27" name="AutoShape 23"/>
            <p:cNvSpPr>
              <a:spLocks noChangeArrowheads="1"/>
            </p:cNvSpPr>
            <p:nvPr/>
          </p:nvSpPr>
          <p:spPr bwMode="auto">
            <a:xfrm>
              <a:off x="3984" y="3024"/>
              <a:ext cx="1728" cy="1248"/>
            </a:xfrm>
            <a:prstGeom prst="wedgeRoundRectCallout">
              <a:avLst>
                <a:gd name="adj1" fmla="val -79398"/>
                <a:gd name="adj2" fmla="val 10898"/>
                <a:gd name="adj3" fmla="val 16667"/>
              </a:avLst>
            </a:prstGeom>
            <a:solidFill>
              <a:srgbClr val="2C72B8"/>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just">
                <a:spcBef>
                  <a:spcPct val="0"/>
                </a:spcBef>
                <a:buClrTx/>
                <a:buFontTx/>
                <a:buNone/>
              </a:pPr>
              <a:r>
                <a:rPr lang="zh-CN" altLang="en-US" sz="2000" b="1" dirty="0">
                  <a:solidFill>
                    <a:schemeClr val="tx2"/>
                  </a:solidFill>
                  <a:ea typeface="等线" panose="02010600030101010101" pitchFamily="2" charset="-122"/>
                </a:rPr>
                <a:t>适于多个员工共有一部电话，一个员工多个电话，电话本身具有多个属性的情况</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81000"/>
            <a:ext cx="7772400" cy="868363"/>
          </a:xfrm>
        </p:spPr>
        <p:txBody>
          <a:bodyPr/>
          <a:lstStyle/>
          <a:p>
            <a:r>
              <a:rPr lang="en-US" altLang="zh-CN" sz="3200" dirty="0"/>
              <a:t>7.1.2</a:t>
            </a:r>
            <a:r>
              <a:rPr lang="zh-CN" altLang="en-US" sz="3200" dirty="0"/>
              <a:t>数据库设计设计方法与特点</a:t>
            </a:r>
          </a:p>
        </p:txBody>
      </p:sp>
      <p:sp>
        <p:nvSpPr>
          <p:cNvPr id="11267" name="Rectangle 3"/>
          <p:cNvSpPr>
            <a:spLocks noGrp="1" noChangeArrowheads="1"/>
          </p:cNvSpPr>
          <p:nvPr>
            <p:ph idx="1"/>
          </p:nvPr>
        </p:nvSpPr>
        <p:spPr>
          <a:xfrm>
            <a:off x="685800" y="1463674"/>
            <a:ext cx="8001000" cy="4648200"/>
          </a:xfrm>
        </p:spPr>
        <p:txBody>
          <a:bodyPr/>
          <a:lstStyle/>
          <a:p>
            <a:pPr algn="just">
              <a:lnSpc>
                <a:spcPct val="150000"/>
              </a:lnSpc>
            </a:pPr>
            <a:r>
              <a:rPr lang="en-US" altLang="zh-CN" sz="2800" dirty="0"/>
              <a:t> </a:t>
            </a:r>
            <a:r>
              <a:rPr lang="zh-CN" altLang="en-US" sz="2800" dirty="0"/>
              <a:t>设计特点</a:t>
            </a:r>
          </a:p>
          <a:p>
            <a:pPr lvl="1" algn="just">
              <a:lnSpc>
                <a:spcPct val="150000"/>
              </a:lnSpc>
            </a:pPr>
            <a:r>
              <a:rPr lang="zh-CN" altLang="en-US" sz="2400" dirty="0"/>
              <a:t>静态数据设计与动态行为设计相分离性</a:t>
            </a:r>
          </a:p>
          <a:p>
            <a:pPr lvl="1" algn="just">
              <a:lnSpc>
                <a:spcPct val="150000"/>
              </a:lnSpc>
            </a:pPr>
            <a:r>
              <a:rPr lang="zh-CN" altLang="en-US" sz="2400" dirty="0"/>
              <a:t>反复性、试探性、分布进行</a:t>
            </a:r>
          </a:p>
          <a:p>
            <a:pPr lvl="1" algn="just">
              <a:lnSpc>
                <a:spcPct val="150000"/>
              </a:lnSpc>
            </a:pPr>
            <a:r>
              <a:rPr lang="zh-CN" altLang="en-US" sz="2400" dirty="0"/>
              <a:t>数据库设计多解性</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anim calcmode="lin" valueType="num">
                                      <p:cBhvr additive="base">
                                        <p:cTn id="11" dur="500" fill="hold"/>
                                        <p:tgtEl>
                                          <p:spTgt spid="1126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26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 calcmode="lin" valueType="num">
                                      <p:cBhvr additive="base">
                                        <p:cTn id="15" dur="500" fill="hold"/>
                                        <p:tgtEl>
                                          <p:spTgt spid="1126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126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anim calcmode="lin" valueType="num">
                                      <p:cBhvr additive="base">
                                        <p:cTn id="19" dur="500" fill="hold"/>
                                        <p:tgtEl>
                                          <p:spTgt spid="1126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914400" y="533400"/>
            <a:ext cx="7772400" cy="868363"/>
          </a:xfrm>
        </p:spPr>
        <p:txBody>
          <a:bodyPr>
            <a:normAutofit/>
          </a:bodyPr>
          <a:lstStyle/>
          <a:p>
            <a:r>
              <a:rPr lang="en-US" altLang="zh-CN" sz="3200" dirty="0"/>
              <a:t>7.3.3-3 ER</a:t>
            </a:r>
            <a:r>
              <a:rPr lang="zh-CN" altLang="en-US" sz="3200" dirty="0"/>
              <a:t>图设计要点(续)</a:t>
            </a:r>
          </a:p>
        </p:txBody>
      </p:sp>
      <p:sp>
        <p:nvSpPr>
          <p:cNvPr id="227331" name="Rectangle 3"/>
          <p:cNvSpPr>
            <a:spLocks noGrp="1" noChangeArrowheads="1"/>
          </p:cNvSpPr>
          <p:nvPr>
            <p:ph idx="1"/>
          </p:nvPr>
        </p:nvSpPr>
        <p:spPr>
          <a:xfrm>
            <a:off x="914400" y="1768474"/>
            <a:ext cx="7772400" cy="838200"/>
          </a:xfrm>
        </p:spPr>
        <p:txBody>
          <a:bodyPr/>
          <a:lstStyle/>
          <a:p>
            <a:r>
              <a:rPr lang="zh-CN" altLang="en-US" sz="2400"/>
              <a:t>1. 实体集</a:t>
            </a:r>
            <a:r>
              <a:rPr lang="en-US" altLang="zh-CN" sz="2400"/>
              <a:t>，</a:t>
            </a:r>
            <a:r>
              <a:rPr lang="zh-CN" altLang="en-US" sz="2400"/>
              <a:t>属性</a:t>
            </a:r>
            <a:endParaRPr lang="zh-CN" altLang="en-US"/>
          </a:p>
        </p:txBody>
      </p:sp>
      <p:grpSp>
        <p:nvGrpSpPr>
          <p:cNvPr id="227332" name="Group 4"/>
          <p:cNvGrpSpPr>
            <a:grpSpLocks/>
          </p:cNvGrpSpPr>
          <p:nvPr/>
        </p:nvGrpSpPr>
        <p:grpSpPr bwMode="auto">
          <a:xfrm>
            <a:off x="838200" y="2759075"/>
            <a:ext cx="2743200" cy="1604257"/>
            <a:chOff x="1632" y="1440"/>
            <a:chExt cx="2064" cy="1086"/>
          </a:xfrm>
        </p:grpSpPr>
        <p:sp>
          <p:nvSpPr>
            <p:cNvPr id="227333" name="Text Box 5"/>
            <p:cNvSpPr txBox="1">
              <a:spLocks noChangeArrowheads="1"/>
            </p:cNvSpPr>
            <p:nvPr/>
          </p:nvSpPr>
          <p:spPr bwMode="auto">
            <a:xfrm>
              <a:off x="2422" y="2255"/>
              <a:ext cx="525" cy="271"/>
            </a:xfrm>
            <a:prstGeom prst="rect">
              <a:avLst/>
            </a:prstGeom>
            <a:solidFill>
              <a:srgbClr val="33CCCC"/>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buClrTx/>
                <a:buFontTx/>
                <a:buNone/>
              </a:pPr>
              <a:r>
                <a:rPr lang="zh-CN" altLang="en-US" sz="2000" b="1" dirty="0">
                  <a:solidFill>
                    <a:schemeClr val="bg2"/>
                  </a:solidFill>
                  <a:ea typeface="等线" panose="02010600030101010101" pitchFamily="2" charset="-122"/>
                </a:rPr>
                <a:t>项目</a:t>
              </a:r>
              <a:endParaRPr lang="zh-CN" altLang="en-US" sz="2000" dirty="0">
                <a:solidFill>
                  <a:schemeClr val="bg2"/>
                </a:solidFill>
                <a:ea typeface="等线" panose="02010600030101010101" pitchFamily="2" charset="-122"/>
              </a:endParaRPr>
            </a:p>
          </p:txBody>
        </p:sp>
        <p:sp>
          <p:nvSpPr>
            <p:cNvPr id="227334" name="Oval 6" descr="Large confetti"/>
            <p:cNvSpPr>
              <a:spLocks noChangeArrowheads="1"/>
            </p:cNvSpPr>
            <p:nvPr/>
          </p:nvSpPr>
          <p:spPr bwMode="auto">
            <a:xfrm>
              <a:off x="1632" y="1440"/>
              <a:ext cx="816" cy="432"/>
            </a:xfrm>
            <a:prstGeom prst="ellipse">
              <a:avLst/>
            </a:prstGeom>
            <a:solidFill>
              <a:schemeClr val="accent1"/>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buClr>
                  <a:schemeClr val="folHlink"/>
                </a:buClr>
                <a:buSzPct val="60000"/>
              </a:pPr>
              <a:r>
                <a:rPr lang="zh-CN" altLang="en-US" sz="2000" b="1" dirty="0">
                  <a:solidFill>
                    <a:schemeClr val="bg2"/>
                  </a:solidFill>
                  <a:ea typeface="等线" panose="02010600030101010101" pitchFamily="2" charset="-122"/>
                </a:rPr>
                <a:t>名称</a:t>
              </a:r>
            </a:p>
          </p:txBody>
        </p:sp>
        <p:sp>
          <p:nvSpPr>
            <p:cNvPr id="227335" name="Oval 7" descr="Large confetti"/>
            <p:cNvSpPr>
              <a:spLocks noChangeArrowheads="1"/>
            </p:cNvSpPr>
            <p:nvPr/>
          </p:nvSpPr>
          <p:spPr bwMode="auto">
            <a:xfrm>
              <a:off x="2736" y="1440"/>
              <a:ext cx="960" cy="432"/>
            </a:xfrm>
            <a:prstGeom prst="ellipse">
              <a:avLst/>
            </a:prstGeom>
            <a:solidFill>
              <a:schemeClr val="accent1"/>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buClr>
                  <a:schemeClr val="folHlink"/>
                </a:buClr>
                <a:buSzPct val="60000"/>
              </a:pPr>
              <a:r>
                <a:rPr lang="zh-CN" altLang="en-US" sz="2000" b="1" dirty="0">
                  <a:solidFill>
                    <a:schemeClr val="bg2"/>
                  </a:solidFill>
                  <a:ea typeface="等线" panose="02010600030101010101" pitchFamily="2" charset="-122"/>
                </a:rPr>
                <a:t>城市</a:t>
              </a:r>
            </a:p>
          </p:txBody>
        </p:sp>
        <p:sp>
          <p:nvSpPr>
            <p:cNvPr id="227336" name="Line 8"/>
            <p:cNvSpPr>
              <a:spLocks noChangeShapeType="1"/>
            </p:cNvSpPr>
            <p:nvPr/>
          </p:nvSpPr>
          <p:spPr bwMode="auto">
            <a:xfrm flipH="1">
              <a:off x="2784" y="1872"/>
              <a:ext cx="432" cy="33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7" name="Line 9"/>
            <p:cNvSpPr>
              <a:spLocks noChangeShapeType="1"/>
            </p:cNvSpPr>
            <p:nvPr/>
          </p:nvSpPr>
          <p:spPr bwMode="auto">
            <a:xfrm flipH="1" flipV="1">
              <a:off x="2064" y="1872"/>
              <a:ext cx="528" cy="33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7338" name="Group 10"/>
          <p:cNvGrpSpPr>
            <a:grpSpLocks/>
          </p:cNvGrpSpPr>
          <p:nvPr/>
        </p:nvGrpSpPr>
        <p:grpSpPr bwMode="auto">
          <a:xfrm>
            <a:off x="3200400" y="4054474"/>
            <a:ext cx="5562600" cy="2209800"/>
            <a:chOff x="1104" y="2784"/>
            <a:chExt cx="4224" cy="1392"/>
          </a:xfrm>
        </p:grpSpPr>
        <p:sp>
          <p:nvSpPr>
            <p:cNvPr id="227339" name="Text Box 11"/>
            <p:cNvSpPr txBox="1">
              <a:spLocks noChangeArrowheads="1"/>
            </p:cNvSpPr>
            <p:nvPr/>
          </p:nvSpPr>
          <p:spPr bwMode="auto">
            <a:xfrm>
              <a:off x="1104" y="3609"/>
              <a:ext cx="768" cy="252"/>
            </a:xfrm>
            <a:prstGeom prst="rect">
              <a:avLst/>
            </a:prstGeom>
            <a:solidFill>
              <a:srgbClr val="33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FontTx/>
                <a:buNone/>
              </a:pPr>
              <a:r>
                <a:rPr lang="zh-CN" altLang="en-US" sz="2000" b="1" dirty="0">
                  <a:solidFill>
                    <a:schemeClr val="bg2"/>
                  </a:solidFill>
                  <a:ea typeface="等线" panose="02010600030101010101" pitchFamily="2" charset="-122"/>
                </a:rPr>
                <a:t>项目</a:t>
              </a:r>
              <a:endParaRPr lang="zh-CN" altLang="en-US" sz="2000" dirty="0">
                <a:solidFill>
                  <a:schemeClr val="bg2"/>
                </a:solidFill>
                <a:ea typeface="等线" panose="02010600030101010101" pitchFamily="2" charset="-122"/>
              </a:endParaRPr>
            </a:p>
          </p:txBody>
        </p:sp>
        <p:sp>
          <p:nvSpPr>
            <p:cNvPr id="227340" name="Text Box 12"/>
            <p:cNvSpPr txBox="1">
              <a:spLocks noChangeArrowheads="1"/>
            </p:cNvSpPr>
            <p:nvPr/>
          </p:nvSpPr>
          <p:spPr bwMode="auto">
            <a:xfrm>
              <a:off x="3696" y="3609"/>
              <a:ext cx="672" cy="252"/>
            </a:xfrm>
            <a:prstGeom prst="rect">
              <a:avLst/>
            </a:prstGeom>
            <a:solidFill>
              <a:srgbClr val="33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FontTx/>
                <a:buNone/>
              </a:pPr>
              <a:r>
                <a:rPr lang="zh-CN" altLang="en-US" sz="2000" b="1" dirty="0">
                  <a:solidFill>
                    <a:schemeClr val="bg2"/>
                  </a:solidFill>
                  <a:ea typeface="等线" panose="02010600030101010101" pitchFamily="2" charset="-122"/>
                </a:rPr>
                <a:t>城市</a:t>
              </a:r>
              <a:endParaRPr lang="zh-CN" altLang="en-US" sz="2000" dirty="0">
                <a:solidFill>
                  <a:schemeClr val="bg2"/>
                </a:solidFill>
                <a:ea typeface="等线" panose="02010600030101010101" pitchFamily="2" charset="-122"/>
              </a:endParaRPr>
            </a:p>
          </p:txBody>
        </p:sp>
        <p:sp>
          <p:nvSpPr>
            <p:cNvPr id="227341" name="Line 13"/>
            <p:cNvSpPr>
              <a:spLocks noChangeShapeType="1"/>
            </p:cNvSpPr>
            <p:nvPr/>
          </p:nvSpPr>
          <p:spPr bwMode="auto">
            <a:xfrm>
              <a:off x="1872" y="3744"/>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42" name="Line 14"/>
            <p:cNvSpPr>
              <a:spLocks noChangeShapeType="1"/>
            </p:cNvSpPr>
            <p:nvPr/>
          </p:nvSpPr>
          <p:spPr bwMode="auto">
            <a:xfrm>
              <a:off x="3216" y="3744"/>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43" name="AutoShape 15"/>
            <p:cNvSpPr>
              <a:spLocks noChangeArrowheads="1"/>
            </p:cNvSpPr>
            <p:nvPr/>
          </p:nvSpPr>
          <p:spPr bwMode="auto">
            <a:xfrm>
              <a:off x="2352" y="3360"/>
              <a:ext cx="864" cy="816"/>
            </a:xfrm>
            <a:prstGeom prst="diamond">
              <a:avLst/>
            </a:prstGeom>
            <a:solidFill>
              <a:srgbClr val="33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buClr>
                  <a:schemeClr val="folHlink"/>
                </a:buClr>
                <a:buSzPct val="60000"/>
              </a:pPr>
              <a:r>
                <a:rPr lang="zh-CN" altLang="en-US" sz="2000" b="1" dirty="0">
                  <a:solidFill>
                    <a:schemeClr val="bg2"/>
                  </a:solidFill>
                  <a:ea typeface="等线" panose="02010600030101010101" pitchFamily="2" charset="-122"/>
                </a:rPr>
                <a:t>位于</a:t>
              </a:r>
            </a:p>
          </p:txBody>
        </p:sp>
        <p:sp>
          <p:nvSpPr>
            <p:cNvPr id="227344" name="Oval 16" descr="Large confetti"/>
            <p:cNvSpPr>
              <a:spLocks noChangeArrowheads="1"/>
            </p:cNvSpPr>
            <p:nvPr/>
          </p:nvSpPr>
          <p:spPr bwMode="auto">
            <a:xfrm>
              <a:off x="1104" y="2784"/>
              <a:ext cx="816" cy="432"/>
            </a:xfrm>
            <a:prstGeom prst="ellipse">
              <a:avLst/>
            </a:prstGeom>
            <a:solidFill>
              <a:schemeClr val="accent1"/>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buClr>
                  <a:schemeClr val="folHlink"/>
                </a:buClr>
                <a:buSzPct val="60000"/>
              </a:pPr>
              <a:r>
                <a:rPr lang="zh-CN" altLang="en-US" sz="2000" b="1" dirty="0">
                  <a:solidFill>
                    <a:schemeClr val="bg2"/>
                  </a:solidFill>
                  <a:ea typeface="等线" panose="02010600030101010101" pitchFamily="2" charset="-122"/>
                </a:rPr>
                <a:t>名称</a:t>
              </a:r>
            </a:p>
          </p:txBody>
        </p:sp>
        <p:sp>
          <p:nvSpPr>
            <p:cNvPr id="227345" name="Line 17"/>
            <p:cNvSpPr>
              <a:spLocks noChangeShapeType="1"/>
            </p:cNvSpPr>
            <p:nvPr/>
          </p:nvSpPr>
          <p:spPr bwMode="auto">
            <a:xfrm flipH="1" flipV="1">
              <a:off x="1536" y="3216"/>
              <a:ext cx="0" cy="38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46" name="Oval 18" descr="Large confetti"/>
            <p:cNvSpPr>
              <a:spLocks noChangeArrowheads="1"/>
            </p:cNvSpPr>
            <p:nvPr/>
          </p:nvSpPr>
          <p:spPr bwMode="auto">
            <a:xfrm>
              <a:off x="2784" y="2823"/>
              <a:ext cx="816" cy="432"/>
            </a:xfrm>
            <a:prstGeom prst="ellipse">
              <a:avLst/>
            </a:prstGeom>
            <a:solidFill>
              <a:schemeClr val="accent1"/>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buClr>
                  <a:schemeClr val="folHlink"/>
                </a:buClr>
                <a:buSzPct val="60000"/>
              </a:pPr>
              <a:r>
                <a:rPr lang="zh-CN" altLang="en-US" sz="2000" b="1" dirty="0">
                  <a:solidFill>
                    <a:schemeClr val="bg2"/>
                  </a:solidFill>
                  <a:ea typeface="等线" panose="02010600030101010101" pitchFamily="2" charset="-122"/>
                </a:rPr>
                <a:t>名称</a:t>
              </a:r>
            </a:p>
          </p:txBody>
        </p:sp>
        <p:sp>
          <p:nvSpPr>
            <p:cNvPr id="227347" name="Line 19"/>
            <p:cNvSpPr>
              <a:spLocks noChangeShapeType="1"/>
            </p:cNvSpPr>
            <p:nvPr/>
          </p:nvSpPr>
          <p:spPr bwMode="auto">
            <a:xfrm flipH="1" flipV="1">
              <a:off x="3216" y="3255"/>
              <a:ext cx="624" cy="34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48" name="Oval 20" descr="Large confetti"/>
            <p:cNvSpPr>
              <a:spLocks noChangeArrowheads="1"/>
            </p:cNvSpPr>
            <p:nvPr/>
          </p:nvSpPr>
          <p:spPr bwMode="auto">
            <a:xfrm>
              <a:off x="3648" y="2832"/>
              <a:ext cx="816" cy="432"/>
            </a:xfrm>
            <a:prstGeom prst="ellipse">
              <a:avLst/>
            </a:prstGeom>
            <a:solidFill>
              <a:schemeClr val="accent1"/>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buClr>
                  <a:schemeClr val="folHlink"/>
                </a:buClr>
                <a:buSzPct val="60000"/>
              </a:pPr>
              <a:r>
                <a:rPr lang="zh-CN" altLang="en-US" sz="2000" b="1" dirty="0">
                  <a:solidFill>
                    <a:schemeClr val="bg2"/>
                  </a:solidFill>
                  <a:ea typeface="等线" panose="02010600030101010101" pitchFamily="2" charset="-122"/>
                </a:rPr>
                <a:t>面积</a:t>
              </a:r>
            </a:p>
          </p:txBody>
        </p:sp>
        <p:sp>
          <p:nvSpPr>
            <p:cNvPr id="227349" name="Line 21"/>
            <p:cNvSpPr>
              <a:spLocks noChangeShapeType="1"/>
            </p:cNvSpPr>
            <p:nvPr/>
          </p:nvSpPr>
          <p:spPr bwMode="auto">
            <a:xfrm flipV="1">
              <a:off x="4032" y="3264"/>
              <a:ext cx="0" cy="33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50" name="Oval 22" descr="Large confetti"/>
            <p:cNvSpPr>
              <a:spLocks noChangeArrowheads="1"/>
            </p:cNvSpPr>
            <p:nvPr/>
          </p:nvSpPr>
          <p:spPr bwMode="auto">
            <a:xfrm>
              <a:off x="4512" y="2832"/>
              <a:ext cx="816" cy="432"/>
            </a:xfrm>
            <a:prstGeom prst="ellipse">
              <a:avLst/>
            </a:prstGeom>
            <a:solidFill>
              <a:schemeClr val="accent1"/>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buClr>
                  <a:schemeClr val="folHlink"/>
                </a:buClr>
                <a:buSzPct val="60000"/>
              </a:pPr>
              <a:r>
                <a:rPr lang="zh-CN" altLang="en-US" sz="2000" b="1" dirty="0">
                  <a:solidFill>
                    <a:schemeClr val="bg2"/>
                  </a:solidFill>
                  <a:ea typeface="等线" panose="02010600030101010101" pitchFamily="2" charset="-122"/>
                </a:rPr>
                <a:t>人口</a:t>
              </a:r>
            </a:p>
          </p:txBody>
        </p:sp>
        <p:sp>
          <p:nvSpPr>
            <p:cNvPr id="227351" name="Line 23"/>
            <p:cNvSpPr>
              <a:spLocks noChangeShapeType="1"/>
            </p:cNvSpPr>
            <p:nvPr/>
          </p:nvSpPr>
          <p:spPr bwMode="auto">
            <a:xfrm flipV="1">
              <a:off x="4224" y="3264"/>
              <a:ext cx="528" cy="33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7352" name="AutoShape 24"/>
          <p:cNvSpPr>
            <a:spLocks noChangeArrowheads="1"/>
          </p:cNvSpPr>
          <p:nvPr/>
        </p:nvSpPr>
        <p:spPr bwMode="auto">
          <a:xfrm>
            <a:off x="5257800" y="2073274"/>
            <a:ext cx="2971800" cy="1219200"/>
          </a:xfrm>
          <a:prstGeom prst="wedgeRoundRectCallout">
            <a:avLst>
              <a:gd name="adj1" fmla="val -84935"/>
              <a:gd name="adj2" fmla="val 122787"/>
              <a:gd name="adj3" fmla="val 16667"/>
            </a:avLst>
          </a:prstGeom>
          <a:solidFill>
            <a:srgbClr val="2C72B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gn="just">
              <a:buClr>
                <a:schemeClr val="hlink"/>
              </a:buClr>
              <a:buSzPct val="55000"/>
              <a:buFont typeface="Wingdings" panose="05000000000000000000" pitchFamily="2" charset="2"/>
              <a:buChar char="n"/>
            </a:pPr>
            <a:r>
              <a:rPr lang="zh-CN" altLang="en-US" sz="2400" dirty="0">
                <a:solidFill>
                  <a:schemeClr val="tx2"/>
                </a:solidFill>
                <a:latin typeface="Tahoma" panose="020B0604030504040204" pitchFamily="34" charset="0"/>
                <a:ea typeface="等线" panose="02010600030101010101" pitchFamily="2" charset="-122"/>
              </a:rPr>
              <a:t>实体有多方面性质，属性没有</a:t>
            </a:r>
            <a:endParaRPr lang="zh-CN" altLang="en-US" sz="2800" dirty="0">
              <a:solidFill>
                <a:schemeClr val="tx2"/>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843776" y="685800"/>
            <a:ext cx="7772400" cy="868363"/>
          </a:xfrm>
        </p:spPr>
        <p:txBody>
          <a:bodyPr>
            <a:normAutofit/>
          </a:bodyPr>
          <a:lstStyle/>
          <a:p>
            <a:r>
              <a:rPr lang="en-US" altLang="zh-CN" sz="3200" dirty="0"/>
              <a:t>7.3.3-3 ER</a:t>
            </a:r>
            <a:r>
              <a:rPr lang="zh-CN" altLang="en-US" sz="3200" dirty="0"/>
              <a:t>图设计要点(续)</a:t>
            </a:r>
          </a:p>
        </p:txBody>
      </p:sp>
      <p:sp>
        <p:nvSpPr>
          <p:cNvPr id="230403" name="Rectangle 3"/>
          <p:cNvSpPr>
            <a:spLocks noGrp="1" noChangeArrowheads="1"/>
          </p:cNvSpPr>
          <p:nvPr>
            <p:ph idx="1"/>
          </p:nvPr>
        </p:nvSpPr>
        <p:spPr/>
        <p:txBody>
          <a:bodyPr/>
          <a:lstStyle/>
          <a:p>
            <a:r>
              <a:rPr lang="zh-CN" altLang="en-US" sz="2800" dirty="0"/>
              <a:t>2. 确定联系</a:t>
            </a:r>
          </a:p>
          <a:p>
            <a:endParaRPr lang="zh-CN" altLang="en-US" sz="2400" dirty="0"/>
          </a:p>
          <a:p>
            <a:pPr lvl="1"/>
            <a:r>
              <a:rPr lang="zh-CN" altLang="en-US" sz="2400" dirty="0"/>
              <a:t>存在性联系</a:t>
            </a:r>
          </a:p>
          <a:p>
            <a:pPr lvl="2"/>
            <a:r>
              <a:rPr lang="zh-CN" altLang="en-US" sz="2400" dirty="0"/>
              <a:t>系有学生，课程有成绩</a:t>
            </a:r>
          </a:p>
          <a:p>
            <a:pPr lvl="1"/>
            <a:r>
              <a:rPr lang="zh-CN" altLang="en-US" sz="2400" dirty="0"/>
              <a:t>功能性联系</a:t>
            </a:r>
          </a:p>
          <a:p>
            <a:pPr lvl="2"/>
            <a:r>
              <a:rPr lang="zh-CN" altLang="en-US" sz="2400" dirty="0"/>
              <a:t>教师教学生，工程师参与工程</a:t>
            </a:r>
          </a:p>
          <a:p>
            <a:pPr lvl="1"/>
            <a:r>
              <a:rPr lang="zh-CN" altLang="en-US" sz="2400" dirty="0"/>
              <a:t>事件联系</a:t>
            </a:r>
          </a:p>
          <a:p>
            <a:pPr lvl="2"/>
            <a:r>
              <a:rPr lang="zh-CN" altLang="en-US" sz="2400" dirty="0"/>
              <a:t>顾客发出订单，学生借书</a:t>
            </a:r>
          </a:p>
          <a:p>
            <a:endParaRPr lang="zh-CN" alt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838200" y="533400"/>
            <a:ext cx="7772400" cy="579438"/>
          </a:xfrm>
        </p:spPr>
        <p:txBody>
          <a:bodyPr/>
          <a:lstStyle/>
          <a:p>
            <a:r>
              <a:rPr lang="zh-CN" altLang="fr-FR" sz="3200"/>
              <a:t>局部</a:t>
            </a:r>
            <a:r>
              <a:rPr lang="fr-FR" altLang="zh-CN" sz="3200"/>
              <a:t>ER</a:t>
            </a:r>
            <a:r>
              <a:rPr lang="zh-CN" altLang="fr-FR" sz="3200"/>
              <a:t>图设计总结</a:t>
            </a:r>
            <a:endParaRPr lang="zh-CN" altLang="en-US" sz="3200"/>
          </a:p>
        </p:txBody>
      </p:sp>
      <p:sp>
        <p:nvSpPr>
          <p:cNvPr id="232452" name="Rectangle 4"/>
          <p:cNvSpPr>
            <a:spLocks noChangeArrowheads="1"/>
          </p:cNvSpPr>
          <p:nvPr/>
        </p:nvSpPr>
        <p:spPr bwMode="auto">
          <a:xfrm>
            <a:off x="1295401" y="2108201"/>
            <a:ext cx="6829425" cy="3751263"/>
          </a:xfrm>
          <a:prstGeom prst="rect">
            <a:avLst/>
          </a:prstGeom>
          <a:gradFill rotWithShape="0">
            <a:gsLst>
              <a:gs pos="0">
                <a:srgbClr val="03D4A8"/>
              </a:gs>
              <a:gs pos="25000">
                <a:srgbClr val="21D6E0"/>
              </a:gs>
              <a:gs pos="75000">
                <a:srgbClr val="0087E6"/>
              </a:gs>
              <a:gs pos="100000">
                <a:srgbClr val="005CBF"/>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03D4A8"/>
            </a:extrusionClr>
            <a:contourClr>
              <a:srgbClr val="03D4A8"/>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flatTx/>
          </a:bodyPr>
          <a:lstStyle/>
          <a:p>
            <a:endParaRPr lang="zh-CN" altLang="en-US"/>
          </a:p>
        </p:txBody>
      </p:sp>
      <p:sp>
        <p:nvSpPr>
          <p:cNvPr id="232453" name="Rectangle 5"/>
          <p:cNvSpPr>
            <a:spLocks noChangeArrowheads="1"/>
          </p:cNvSpPr>
          <p:nvPr/>
        </p:nvSpPr>
        <p:spPr bwMode="auto">
          <a:xfrm>
            <a:off x="3536950" y="1447801"/>
            <a:ext cx="2019300" cy="430213"/>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flatTx/>
          </a:bodyPr>
          <a:lstStyle/>
          <a:p>
            <a:pPr algn="ctr">
              <a:lnSpc>
                <a:spcPct val="90000"/>
              </a:lnSpc>
              <a:buClr>
                <a:schemeClr val="folHlink"/>
              </a:buClr>
              <a:buSzPct val="60000"/>
            </a:pPr>
            <a:r>
              <a:rPr lang="zh-CN" altLang="en-US" sz="2400">
                <a:solidFill>
                  <a:schemeClr val="bg2"/>
                </a:solidFill>
                <a:latin typeface="Tahoma" panose="020B0604030504040204" pitchFamily="34" charset="0"/>
                <a:ea typeface="华文隶书" panose="02010800040101010101" pitchFamily="2" charset="-122"/>
              </a:rPr>
              <a:t>需求分析结果</a:t>
            </a:r>
          </a:p>
        </p:txBody>
      </p:sp>
      <p:sp>
        <p:nvSpPr>
          <p:cNvPr id="232454" name="Rectangle 6"/>
          <p:cNvSpPr>
            <a:spLocks noChangeArrowheads="1"/>
          </p:cNvSpPr>
          <p:nvPr/>
        </p:nvSpPr>
        <p:spPr bwMode="auto">
          <a:xfrm>
            <a:off x="3276600" y="2133601"/>
            <a:ext cx="2628900" cy="430213"/>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flatTx/>
          </a:bodyPr>
          <a:lstStyle/>
          <a:p>
            <a:pPr algn="ctr">
              <a:lnSpc>
                <a:spcPct val="90000"/>
              </a:lnSpc>
              <a:buClr>
                <a:schemeClr val="folHlink"/>
              </a:buClr>
              <a:buSzPct val="60000"/>
            </a:pPr>
            <a:r>
              <a:rPr lang="zh-CN" altLang="en-US" sz="2400">
                <a:solidFill>
                  <a:schemeClr val="bg2"/>
                </a:solidFill>
                <a:latin typeface="Tahoma" panose="020B0604030504040204" pitchFamily="34" charset="0"/>
                <a:ea typeface="华文隶书" panose="02010800040101010101" pitchFamily="2" charset="-122"/>
              </a:rPr>
              <a:t>确定局部结构范围</a:t>
            </a:r>
          </a:p>
        </p:txBody>
      </p:sp>
      <p:sp>
        <p:nvSpPr>
          <p:cNvPr id="232455" name="Rectangle 7"/>
          <p:cNvSpPr>
            <a:spLocks noChangeArrowheads="1"/>
          </p:cNvSpPr>
          <p:nvPr/>
        </p:nvSpPr>
        <p:spPr bwMode="auto">
          <a:xfrm>
            <a:off x="3810000" y="2971801"/>
            <a:ext cx="1409700" cy="430213"/>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flatTx/>
          </a:bodyPr>
          <a:lstStyle/>
          <a:p>
            <a:pPr algn="ctr">
              <a:lnSpc>
                <a:spcPct val="90000"/>
              </a:lnSpc>
              <a:buClr>
                <a:schemeClr val="folHlink"/>
              </a:buClr>
              <a:buSzPct val="60000"/>
            </a:pPr>
            <a:r>
              <a:rPr lang="zh-CN" altLang="en-US" sz="2400">
                <a:solidFill>
                  <a:schemeClr val="bg2"/>
                </a:solidFill>
                <a:latin typeface="Tahoma" panose="020B0604030504040204" pitchFamily="34" charset="0"/>
                <a:ea typeface="华文隶书" panose="02010800040101010101" pitchFamily="2" charset="-122"/>
              </a:rPr>
              <a:t>实体定义</a:t>
            </a:r>
          </a:p>
        </p:txBody>
      </p:sp>
      <p:sp>
        <p:nvSpPr>
          <p:cNvPr id="232456" name="Rectangle 8"/>
          <p:cNvSpPr>
            <a:spLocks noChangeArrowheads="1"/>
          </p:cNvSpPr>
          <p:nvPr/>
        </p:nvSpPr>
        <p:spPr bwMode="auto">
          <a:xfrm>
            <a:off x="3810000" y="3733801"/>
            <a:ext cx="1409700" cy="430213"/>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flatTx/>
          </a:bodyPr>
          <a:lstStyle/>
          <a:p>
            <a:pPr algn="ctr">
              <a:lnSpc>
                <a:spcPct val="90000"/>
              </a:lnSpc>
              <a:buClr>
                <a:schemeClr val="folHlink"/>
              </a:buClr>
              <a:buSzPct val="60000"/>
            </a:pPr>
            <a:r>
              <a:rPr lang="zh-CN" altLang="en-US" sz="2400">
                <a:solidFill>
                  <a:schemeClr val="bg2"/>
                </a:solidFill>
                <a:latin typeface="Tahoma" panose="020B0604030504040204" pitchFamily="34" charset="0"/>
                <a:ea typeface="华文隶书" panose="02010800040101010101" pitchFamily="2" charset="-122"/>
              </a:rPr>
              <a:t>联系定义</a:t>
            </a:r>
          </a:p>
        </p:txBody>
      </p:sp>
      <p:sp>
        <p:nvSpPr>
          <p:cNvPr id="232457" name="Rectangle 9"/>
          <p:cNvSpPr>
            <a:spLocks noChangeArrowheads="1"/>
          </p:cNvSpPr>
          <p:nvPr/>
        </p:nvSpPr>
        <p:spPr bwMode="auto">
          <a:xfrm>
            <a:off x="3810000" y="4724401"/>
            <a:ext cx="1409700" cy="430213"/>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flatTx/>
          </a:bodyPr>
          <a:lstStyle/>
          <a:p>
            <a:pPr algn="ctr">
              <a:lnSpc>
                <a:spcPct val="90000"/>
              </a:lnSpc>
              <a:buClr>
                <a:schemeClr val="folHlink"/>
              </a:buClr>
              <a:buSzPct val="60000"/>
            </a:pPr>
            <a:r>
              <a:rPr lang="zh-CN" altLang="en-US" sz="2400">
                <a:solidFill>
                  <a:schemeClr val="bg2"/>
                </a:solidFill>
                <a:latin typeface="Tahoma" panose="020B0604030504040204" pitchFamily="34" charset="0"/>
                <a:ea typeface="华文隶书" panose="02010800040101010101" pitchFamily="2" charset="-122"/>
              </a:rPr>
              <a:t>属性分配</a:t>
            </a:r>
          </a:p>
        </p:txBody>
      </p:sp>
      <p:sp>
        <p:nvSpPr>
          <p:cNvPr id="232458" name="AutoShape 10"/>
          <p:cNvSpPr>
            <a:spLocks noChangeArrowheads="1"/>
          </p:cNvSpPr>
          <p:nvPr/>
        </p:nvSpPr>
        <p:spPr bwMode="auto">
          <a:xfrm>
            <a:off x="4346575" y="1890714"/>
            <a:ext cx="363538" cy="242887"/>
          </a:xfrm>
          <a:prstGeom prst="downArrow">
            <a:avLst>
              <a:gd name="adj1" fmla="val 50000"/>
              <a:gd name="adj2" fmla="val 250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2459" name="AutoShape 11"/>
          <p:cNvSpPr>
            <a:spLocks noChangeArrowheads="1"/>
          </p:cNvSpPr>
          <p:nvPr/>
        </p:nvSpPr>
        <p:spPr bwMode="auto">
          <a:xfrm>
            <a:off x="4343400" y="2514600"/>
            <a:ext cx="363538" cy="304800"/>
          </a:xfrm>
          <a:prstGeom prst="downArrow">
            <a:avLst>
              <a:gd name="adj1" fmla="val 50000"/>
              <a:gd name="adj2" fmla="val 250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2460" name="AutoShape 12"/>
          <p:cNvSpPr>
            <a:spLocks noChangeArrowheads="1"/>
          </p:cNvSpPr>
          <p:nvPr/>
        </p:nvSpPr>
        <p:spPr bwMode="auto">
          <a:xfrm>
            <a:off x="4343400" y="3352800"/>
            <a:ext cx="363538" cy="381000"/>
          </a:xfrm>
          <a:prstGeom prst="downArrow">
            <a:avLst>
              <a:gd name="adj1" fmla="val 50000"/>
              <a:gd name="adj2" fmla="val 26201"/>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2461" name="AutoShape 13"/>
          <p:cNvSpPr>
            <a:spLocks noChangeArrowheads="1"/>
          </p:cNvSpPr>
          <p:nvPr/>
        </p:nvSpPr>
        <p:spPr bwMode="auto">
          <a:xfrm>
            <a:off x="4343400" y="4191000"/>
            <a:ext cx="363538" cy="533400"/>
          </a:xfrm>
          <a:prstGeom prst="downArrow">
            <a:avLst>
              <a:gd name="adj1" fmla="val 50000"/>
              <a:gd name="adj2" fmla="val 36681"/>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2462" name="Text Box 14"/>
          <p:cNvSpPr txBox="1">
            <a:spLocks noChangeArrowheads="1"/>
          </p:cNvSpPr>
          <p:nvPr/>
        </p:nvSpPr>
        <p:spPr bwMode="auto">
          <a:xfrm>
            <a:off x="7326313" y="2324101"/>
            <a:ext cx="652462" cy="42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lnSpc>
                <a:spcPct val="90000"/>
              </a:lnSpc>
              <a:spcBef>
                <a:spcPct val="0"/>
              </a:spcBef>
              <a:buClr>
                <a:schemeClr val="folHlink"/>
              </a:buClr>
              <a:buSzPct val="60000"/>
            </a:pPr>
            <a:endParaRPr lang="zh-CN" altLang="en-US" sz="2400" b="1">
              <a:solidFill>
                <a:schemeClr val="hlink"/>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232463" name="Rectangle 15"/>
          <p:cNvSpPr>
            <a:spLocks noChangeArrowheads="1"/>
          </p:cNvSpPr>
          <p:nvPr/>
        </p:nvSpPr>
        <p:spPr bwMode="auto">
          <a:xfrm>
            <a:off x="3267075" y="6092826"/>
            <a:ext cx="2490788" cy="430213"/>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flatTx/>
          </a:bodyPr>
          <a:lstStyle/>
          <a:p>
            <a:pPr algn="ctr">
              <a:lnSpc>
                <a:spcPct val="90000"/>
              </a:lnSpc>
              <a:buClr>
                <a:schemeClr val="folHlink"/>
              </a:buClr>
              <a:buSzPct val="60000"/>
            </a:pPr>
            <a:r>
              <a:rPr lang="zh-CN" altLang="en-US" sz="2400">
                <a:solidFill>
                  <a:schemeClr val="bg2"/>
                </a:solidFill>
                <a:latin typeface="Tahoma" panose="020B0604030504040204" pitchFamily="34" charset="0"/>
                <a:ea typeface="华文隶书" panose="02010800040101010101" pitchFamily="2" charset="-122"/>
              </a:rPr>
              <a:t>全局</a:t>
            </a:r>
            <a:r>
              <a:rPr lang="en-US" altLang="zh-CN" sz="2400">
                <a:solidFill>
                  <a:schemeClr val="bg2"/>
                </a:solidFill>
                <a:latin typeface="Tahoma" panose="020B0604030504040204" pitchFamily="34" charset="0"/>
                <a:ea typeface="华文隶书" panose="02010800040101010101" pitchFamily="2" charset="-122"/>
              </a:rPr>
              <a:t>E-R</a:t>
            </a:r>
            <a:r>
              <a:rPr lang="zh-CN" altLang="en-US" sz="2400">
                <a:solidFill>
                  <a:schemeClr val="bg2"/>
                </a:solidFill>
                <a:latin typeface="Tahoma" panose="020B0604030504040204" pitchFamily="34" charset="0"/>
                <a:ea typeface="华文隶书" panose="02010800040101010101" pitchFamily="2" charset="-122"/>
              </a:rPr>
              <a:t>模式设计</a:t>
            </a:r>
          </a:p>
        </p:txBody>
      </p:sp>
      <p:sp>
        <p:nvSpPr>
          <p:cNvPr id="232464" name="AutoShape 16"/>
          <p:cNvSpPr>
            <a:spLocks noChangeArrowheads="1"/>
          </p:cNvSpPr>
          <p:nvPr/>
        </p:nvSpPr>
        <p:spPr bwMode="auto">
          <a:xfrm>
            <a:off x="4346575" y="5181600"/>
            <a:ext cx="363538" cy="895350"/>
          </a:xfrm>
          <a:prstGeom prst="downArrow">
            <a:avLst>
              <a:gd name="adj1" fmla="val 50000"/>
              <a:gd name="adj2" fmla="val 61572"/>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6" name="Rectangle 4"/>
          <p:cNvSpPr>
            <a:spLocks noGrp="1" noChangeArrowheads="1"/>
          </p:cNvSpPr>
          <p:nvPr>
            <p:ph type="title"/>
          </p:nvPr>
        </p:nvSpPr>
        <p:spPr>
          <a:xfrm>
            <a:off x="762000" y="381000"/>
            <a:ext cx="7772400" cy="868363"/>
          </a:xfrm>
          <a:noFill/>
          <a:ln/>
        </p:spPr>
        <p:txBody>
          <a:bodyPr anchor="b"/>
          <a:lstStyle/>
          <a:p>
            <a:r>
              <a:rPr lang="en-US" altLang="zh-CN" sz="3200" dirty="0"/>
              <a:t>7.3.4</a:t>
            </a:r>
            <a:r>
              <a:rPr lang="en-US" altLang="zh-CN" dirty="0"/>
              <a:t> </a:t>
            </a:r>
            <a:r>
              <a:rPr lang="zh-CN" altLang="fr-FR" dirty="0"/>
              <a:t>视图集成</a:t>
            </a:r>
            <a:endParaRPr lang="zh-CN" altLang="en-US" dirty="0"/>
          </a:p>
        </p:txBody>
      </p:sp>
      <p:sp>
        <p:nvSpPr>
          <p:cNvPr id="289797" name="Rectangle 5"/>
          <p:cNvSpPr>
            <a:spLocks noChangeArrowheads="1"/>
          </p:cNvSpPr>
          <p:nvPr/>
        </p:nvSpPr>
        <p:spPr bwMode="auto">
          <a:xfrm>
            <a:off x="685800" y="1768474"/>
            <a:ext cx="9601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buClrTx/>
              <a:buFontTx/>
              <a:buNone/>
            </a:pPr>
            <a:r>
              <a:rPr lang="en-US" altLang="zh-CN" sz="2400" dirty="0">
                <a:latin typeface="Tahoma" panose="020B0604030504040204" pitchFamily="34" charset="0"/>
              </a:rPr>
              <a:t>①</a:t>
            </a:r>
            <a:r>
              <a:rPr lang="zh-CN" altLang="en-US" sz="2400" dirty="0">
                <a:latin typeface="Tahoma" panose="020B0604030504040204" pitchFamily="34" charset="0"/>
              </a:rPr>
              <a:t>多元集成法，一次性将多个局部</a:t>
            </a:r>
            <a:r>
              <a:rPr lang="en-US" altLang="zh-CN" sz="2400" dirty="0">
                <a:latin typeface="Tahoma" panose="020B0604030504040204" pitchFamily="34" charset="0"/>
              </a:rPr>
              <a:t>E-R</a:t>
            </a:r>
            <a:r>
              <a:rPr lang="zh-CN" altLang="en-US" sz="2400" dirty="0">
                <a:latin typeface="Tahoma" panose="020B0604030504040204" pitchFamily="34" charset="0"/>
              </a:rPr>
              <a:t>图合并为一个全局</a:t>
            </a:r>
            <a:r>
              <a:rPr lang="en-US" altLang="zh-CN" sz="2400" dirty="0">
                <a:latin typeface="Tahoma" panose="020B0604030504040204" pitchFamily="34" charset="0"/>
              </a:rPr>
              <a:t>E-R</a:t>
            </a:r>
            <a:r>
              <a:rPr lang="zh-CN" altLang="en-US" sz="2400" dirty="0">
                <a:latin typeface="Tahoma" panose="020B0604030504040204" pitchFamily="34" charset="0"/>
              </a:rPr>
              <a:t>图。</a:t>
            </a:r>
          </a:p>
          <a:p>
            <a:pPr>
              <a:spcBef>
                <a:spcPct val="0"/>
              </a:spcBef>
              <a:buClrTx/>
              <a:buFontTx/>
              <a:buNone/>
            </a:pPr>
            <a:r>
              <a:rPr lang="en-US" altLang="zh-CN" sz="2400" dirty="0">
                <a:latin typeface="Tahoma" panose="020B0604030504040204" pitchFamily="34" charset="0"/>
              </a:rPr>
              <a:t>②</a:t>
            </a:r>
            <a:r>
              <a:rPr lang="zh-CN" altLang="en-US" sz="2400" dirty="0">
                <a:latin typeface="Tahoma" panose="020B0604030504040204" pitchFamily="34" charset="0"/>
              </a:rPr>
              <a:t>二元集成法，首先集成两个重要的局部视图，以后用累加的方法逐步将一个新的视图集成进来。在实际应用中，可以根据系统复杂性选择这两种方案。一般采用逐步集成的方法，如果局部视图比较简单，可以采用多元集成法。一般情况下，采用二元集成法，即每次只综合两个视图，这样可降低难度。无论使用哪一种方法，视图集成均分成两个步骤</a:t>
            </a:r>
            <a:r>
              <a:rPr lang="en-US" altLang="zh-CN" sz="2400" dirty="0">
                <a:latin typeface="Tahoma" panose="020B0604030504040204" pitchFamily="34" charset="0"/>
              </a:rPr>
              <a:t>:</a:t>
            </a:r>
          </a:p>
          <a:p>
            <a:pPr lvl="1">
              <a:spcBef>
                <a:spcPct val="0"/>
              </a:spcBef>
              <a:buClrTx/>
              <a:buFontTx/>
              <a:buChar char="•"/>
            </a:pPr>
            <a:r>
              <a:rPr lang="zh-CN" altLang="en-US" sz="2400" dirty="0">
                <a:latin typeface="Tahoma" panose="020B0604030504040204" pitchFamily="34" charset="0"/>
              </a:rPr>
              <a:t>合并</a:t>
            </a:r>
            <a:r>
              <a:rPr lang="en-US" altLang="zh-CN" sz="2400" dirty="0">
                <a:latin typeface="Tahoma" panose="020B0604030504040204" pitchFamily="34" charset="0"/>
              </a:rPr>
              <a:t>.</a:t>
            </a:r>
            <a:r>
              <a:rPr lang="zh-CN" altLang="en-US" sz="2400" dirty="0">
                <a:latin typeface="Tahoma" panose="020B0604030504040204" pitchFamily="34" charset="0"/>
              </a:rPr>
              <a:t>消除各局部</a:t>
            </a:r>
            <a:r>
              <a:rPr lang="en-US" altLang="zh-CN" sz="2400" dirty="0">
                <a:latin typeface="Tahoma" panose="020B0604030504040204" pitchFamily="34" charset="0"/>
              </a:rPr>
              <a:t>E-R</a:t>
            </a:r>
            <a:r>
              <a:rPr lang="zh-CN" altLang="en-US" sz="2400" dirty="0">
                <a:latin typeface="Tahoma" panose="020B0604030504040204" pitchFamily="34" charset="0"/>
              </a:rPr>
              <a:t>图之间的冲突，生成初步</a:t>
            </a:r>
            <a:r>
              <a:rPr lang="en-US" altLang="zh-CN" sz="2400" dirty="0">
                <a:latin typeface="Tahoma" panose="020B0604030504040204" pitchFamily="34" charset="0"/>
              </a:rPr>
              <a:t>E-R</a:t>
            </a:r>
            <a:r>
              <a:rPr lang="zh-CN" altLang="en-US" sz="2400" dirty="0">
                <a:latin typeface="Tahoma" panose="020B0604030504040204" pitchFamily="34" charset="0"/>
              </a:rPr>
              <a:t>图。</a:t>
            </a:r>
          </a:p>
          <a:p>
            <a:pPr lvl="1">
              <a:spcBef>
                <a:spcPct val="0"/>
              </a:spcBef>
              <a:buClrTx/>
              <a:buFontTx/>
              <a:buChar char="•"/>
            </a:pPr>
            <a:r>
              <a:rPr lang="zh-CN" altLang="en-US" sz="2400" dirty="0">
                <a:latin typeface="Tahoma" panose="020B0604030504040204" pitchFamily="34" charset="0"/>
              </a:rPr>
              <a:t>优化</a:t>
            </a:r>
            <a:r>
              <a:rPr lang="en-US" altLang="zh-CN" sz="2400" dirty="0">
                <a:latin typeface="Tahoma" panose="020B0604030504040204" pitchFamily="34" charset="0"/>
              </a:rPr>
              <a:t>.</a:t>
            </a:r>
            <a:r>
              <a:rPr lang="zh-CN" altLang="en-US" sz="2400" dirty="0">
                <a:latin typeface="Tahoma" panose="020B0604030504040204" pitchFamily="34" charset="0"/>
              </a:rPr>
              <a:t>消除不必要的冗余，生成基本</a:t>
            </a:r>
            <a:r>
              <a:rPr lang="en-US" altLang="zh-CN" sz="2400" dirty="0">
                <a:latin typeface="Tahoma" panose="020B0604030504040204" pitchFamily="34" charset="0"/>
              </a:rPr>
              <a:t>E-R</a:t>
            </a:r>
            <a:r>
              <a:rPr lang="zh-CN" altLang="en-US" sz="2400" dirty="0">
                <a:latin typeface="Tahoma" panose="020B0604030504040204" pitchFamily="34" charset="0"/>
              </a:rPr>
              <a:t>图。</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0820" name="Group 4"/>
          <p:cNvGrpSpPr>
            <a:grpSpLocks/>
          </p:cNvGrpSpPr>
          <p:nvPr/>
        </p:nvGrpSpPr>
        <p:grpSpPr bwMode="auto">
          <a:xfrm>
            <a:off x="1143000" y="762000"/>
            <a:ext cx="7162800" cy="5105400"/>
            <a:chOff x="2090" y="1440"/>
            <a:chExt cx="6120" cy="6525"/>
          </a:xfrm>
        </p:grpSpPr>
        <p:sp>
          <p:nvSpPr>
            <p:cNvPr id="290821" name="Text Box 5"/>
            <p:cNvSpPr txBox="1">
              <a:spLocks noChangeArrowheads="1"/>
            </p:cNvSpPr>
            <p:nvPr/>
          </p:nvSpPr>
          <p:spPr bwMode="auto">
            <a:xfrm>
              <a:off x="4106" y="3776"/>
              <a:ext cx="2700" cy="3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0"/>
                </a:spcBef>
                <a:buClrTx/>
                <a:buFontTx/>
                <a:buNone/>
              </a:pPr>
              <a:r>
                <a:rPr lang="en-US" altLang="zh-CN" sz="1400"/>
                <a:t>(a)</a:t>
              </a:r>
              <a:r>
                <a:rPr lang="zh-CN" altLang="en-US" sz="1400"/>
                <a:t>　多元集成法</a:t>
              </a:r>
            </a:p>
          </p:txBody>
        </p:sp>
        <p:grpSp>
          <p:nvGrpSpPr>
            <p:cNvPr id="290822" name="Group 6"/>
            <p:cNvGrpSpPr>
              <a:grpSpLocks/>
            </p:cNvGrpSpPr>
            <p:nvPr/>
          </p:nvGrpSpPr>
          <p:grpSpPr bwMode="auto">
            <a:xfrm>
              <a:off x="2090" y="1440"/>
              <a:ext cx="6120" cy="2226"/>
              <a:chOff x="2090" y="1440"/>
              <a:chExt cx="6120" cy="2226"/>
            </a:xfrm>
          </p:grpSpPr>
          <p:sp>
            <p:nvSpPr>
              <p:cNvPr id="290823" name="Text Box 7"/>
              <p:cNvSpPr txBox="1">
                <a:spLocks noChangeArrowheads="1"/>
              </p:cNvSpPr>
              <p:nvPr/>
            </p:nvSpPr>
            <p:spPr bwMode="auto">
              <a:xfrm>
                <a:off x="2090" y="1440"/>
                <a:ext cx="1620" cy="393"/>
              </a:xfrm>
              <a:prstGeom prst="rect">
                <a:avLst/>
              </a:prstGeom>
              <a:solidFill>
                <a:srgbClr val="FFFFFF"/>
              </a:solidFill>
              <a:ln w="9525">
                <a:solidFill>
                  <a:srgbClr val="000000"/>
                </a:solidFill>
                <a:miter lim="800000"/>
                <a:headEnd/>
                <a:tailEnd/>
              </a:ln>
            </p:spPr>
            <p:txBody>
              <a:bodyPr/>
              <a:lstStyle/>
              <a:p>
                <a:pPr algn="ctr" eaLnBrk="0" hangingPunct="0">
                  <a:spcBef>
                    <a:spcPct val="0"/>
                  </a:spcBef>
                  <a:buClrTx/>
                  <a:buFontTx/>
                  <a:buNone/>
                </a:pPr>
                <a:r>
                  <a:rPr lang="zh-CN" altLang="en-US" sz="1400"/>
                  <a:t>局部</a:t>
                </a:r>
                <a:r>
                  <a:rPr lang="en-US" altLang="zh-CN" sz="1400"/>
                  <a:t>E</a:t>
                </a:r>
                <a:r>
                  <a:rPr lang="zh-CN" altLang="en-US" sz="1400"/>
                  <a:t>－</a:t>
                </a:r>
                <a:r>
                  <a:rPr lang="en-US" altLang="zh-CN" sz="1400"/>
                  <a:t>R</a:t>
                </a:r>
                <a:r>
                  <a:rPr lang="zh-CN" altLang="en-US" sz="1400"/>
                  <a:t>图</a:t>
                </a:r>
                <a:r>
                  <a:rPr lang="en-US" altLang="zh-CN" sz="1400"/>
                  <a:t>1</a:t>
                </a:r>
              </a:p>
            </p:txBody>
          </p:sp>
          <p:sp>
            <p:nvSpPr>
              <p:cNvPr id="290824" name="Line 8"/>
              <p:cNvSpPr>
                <a:spLocks noChangeShapeType="1"/>
              </p:cNvSpPr>
              <p:nvPr/>
            </p:nvSpPr>
            <p:spPr bwMode="auto">
              <a:xfrm>
                <a:off x="3350" y="1833"/>
                <a:ext cx="1440" cy="78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0825" name="Text Box 9"/>
              <p:cNvSpPr txBox="1">
                <a:spLocks noChangeArrowheads="1"/>
              </p:cNvSpPr>
              <p:nvPr/>
            </p:nvSpPr>
            <p:spPr bwMode="auto">
              <a:xfrm>
                <a:off x="5870" y="1440"/>
                <a:ext cx="540" cy="3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0"/>
                  </a:spcBef>
                  <a:buClrTx/>
                  <a:buFontTx/>
                  <a:buNone/>
                </a:pPr>
                <a:r>
                  <a:rPr lang="en-US" altLang="zh-CN" sz="1600" b="1"/>
                  <a:t>…</a:t>
                </a:r>
              </a:p>
            </p:txBody>
          </p:sp>
          <p:sp>
            <p:nvSpPr>
              <p:cNvPr id="290826" name="Text Box 10"/>
              <p:cNvSpPr txBox="1">
                <a:spLocks noChangeArrowheads="1"/>
              </p:cNvSpPr>
              <p:nvPr/>
            </p:nvSpPr>
            <p:spPr bwMode="auto">
              <a:xfrm>
                <a:off x="4070" y="1440"/>
                <a:ext cx="1800" cy="393"/>
              </a:xfrm>
              <a:prstGeom prst="rect">
                <a:avLst/>
              </a:prstGeom>
              <a:solidFill>
                <a:srgbClr val="FFFFFF"/>
              </a:solidFill>
              <a:ln w="9525">
                <a:solidFill>
                  <a:srgbClr val="000000"/>
                </a:solidFill>
                <a:miter lim="800000"/>
                <a:headEnd/>
                <a:tailEnd/>
              </a:ln>
            </p:spPr>
            <p:txBody>
              <a:bodyPr/>
              <a:lstStyle/>
              <a:p>
                <a:pPr algn="ctr" eaLnBrk="0" hangingPunct="0">
                  <a:spcBef>
                    <a:spcPct val="0"/>
                  </a:spcBef>
                  <a:buClrTx/>
                  <a:buFontTx/>
                  <a:buNone/>
                </a:pPr>
                <a:r>
                  <a:rPr lang="zh-CN" altLang="en-US" sz="1400"/>
                  <a:t>局部</a:t>
                </a:r>
                <a:r>
                  <a:rPr lang="en-US" altLang="zh-CN" sz="1400"/>
                  <a:t>E</a:t>
                </a:r>
                <a:r>
                  <a:rPr lang="zh-CN" altLang="en-US" sz="1400"/>
                  <a:t>－</a:t>
                </a:r>
                <a:r>
                  <a:rPr lang="en-US" altLang="zh-CN" sz="1400"/>
                  <a:t>R</a:t>
                </a:r>
                <a:r>
                  <a:rPr lang="zh-CN" altLang="en-US" sz="1400"/>
                  <a:t>图</a:t>
                </a:r>
                <a:r>
                  <a:rPr lang="en-US" altLang="zh-CN" sz="1400"/>
                  <a:t>2</a:t>
                </a:r>
              </a:p>
            </p:txBody>
          </p:sp>
          <p:sp>
            <p:nvSpPr>
              <p:cNvPr id="290827" name="Text Box 11"/>
              <p:cNvSpPr txBox="1">
                <a:spLocks noChangeArrowheads="1"/>
              </p:cNvSpPr>
              <p:nvPr/>
            </p:nvSpPr>
            <p:spPr bwMode="auto">
              <a:xfrm>
                <a:off x="6590" y="1440"/>
                <a:ext cx="1620" cy="393"/>
              </a:xfrm>
              <a:prstGeom prst="rect">
                <a:avLst/>
              </a:prstGeom>
              <a:solidFill>
                <a:srgbClr val="FFFFFF"/>
              </a:solidFill>
              <a:ln w="9525">
                <a:solidFill>
                  <a:srgbClr val="000000"/>
                </a:solidFill>
                <a:miter lim="800000"/>
                <a:headEnd/>
                <a:tailEnd/>
              </a:ln>
            </p:spPr>
            <p:txBody>
              <a:bodyPr/>
              <a:lstStyle/>
              <a:p>
                <a:pPr algn="ctr" eaLnBrk="0" hangingPunct="0">
                  <a:spcBef>
                    <a:spcPct val="0"/>
                  </a:spcBef>
                  <a:buClrTx/>
                  <a:buFontTx/>
                  <a:buNone/>
                </a:pPr>
                <a:r>
                  <a:rPr lang="zh-CN" altLang="en-US" sz="1400"/>
                  <a:t>局部</a:t>
                </a:r>
                <a:r>
                  <a:rPr lang="en-US" altLang="zh-CN" sz="1400"/>
                  <a:t>E</a:t>
                </a:r>
                <a:r>
                  <a:rPr lang="zh-CN" altLang="en-US" sz="1400"/>
                  <a:t>－</a:t>
                </a:r>
                <a:r>
                  <a:rPr lang="en-US" altLang="zh-CN" sz="1400"/>
                  <a:t>R</a:t>
                </a:r>
                <a:r>
                  <a:rPr lang="zh-CN" altLang="en-US" sz="1400"/>
                  <a:t>图</a:t>
                </a:r>
                <a:r>
                  <a:rPr lang="en-US" altLang="zh-CN" sz="1400" i="1"/>
                  <a:t>n</a:t>
                </a:r>
                <a:endParaRPr lang="en-US" altLang="zh-CN" sz="1400"/>
              </a:p>
            </p:txBody>
          </p:sp>
          <p:sp>
            <p:nvSpPr>
              <p:cNvPr id="290828" name="Text Box 12"/>
              <p:cNvSpPr txBox="1">
                <a:spLocks noChangeArrowheads="1"/>
              </p:cNvSpPr>
              <p:nvPr/>
            </p:nvSpPr>
            <p:spPr bwMode="auto">
              <a:xfrm>
                <a:off x="4430" y="2619"/>
                <a:ext cx="1620" cy="392"/>
              </a:xfrm>
              <a:prstGeom prst="rect">
                <a:avLst/>
              </a:prstGeom>
              <a:solidFill>
                <a:srgbClr val="FFFFFF"/>
              </a:solidFill>
              <a:ln w="9525">
                <a:solidFill>
                  <a:srgbClr val="000000"/>
                </a:solidFill>
                <a:miter lim="800000"/>
                <a:headEnd/>
                <a:tailEnd/>
              </a:ln>
            </p:spPr>
            <p:txBody>
              <a:bodyPr/>
              <a:lstStyle/>
              <a:p>
                <a:pPr algn="ctr" eaLnBrk="0" hangingPunct="0">
                  <a:spcBef>
                    <a:spcPct val="0"/>
                  </a:spcBef>
                  <a:buClrTx/>
                  <a:buFontTx/>
                  <a:buNone/>
                </a:pPr>
                <a:r>
                  <a:rPr lang="zh-CN" altLang="en-US" sz="1400"/>
                  <a:t>初步</a:t>
                </a:r>
                <a:r>
                  <a:rPr lang="en-US" altLang="zh-CN" sz="1400"/>
                  <a:t>E</a:t>
                </a:r>
                <a:r>
                  <a:rPr lang="zh-CN" altLang="en-US" sz="1400"/>
                  <a:t>－</a:t>
                </a:r>
                <a:r>
                  <a:rPr lang="en-US" altLang="zh-CN" sz="1400"/>
                  <a:t>R</a:t>
                </a:r>
                <a:r>
                  <a:rPr lang="zh-CN" altLang="en-US" sz="1400"/>
                  <a:t>图</a:t>
                </a:r>
              </a:p>
            </p:txBody>
          </p:sp>
          <p:sp>
            <p:nvSpPr>
              <p:cNvPr id="290829" name="Line 13"/>
              <p:cNvSpPr>
                <a:spLocks noChangeShapeType="1"/>
              </p:cNvSpPr>
              <p:nvPr/>
            </p:nvSpPr>
            <p:spPr bwMode="auto">
              <a:xfrm flipH="1">
                <a:off x="5690" y="1833"/>
                <a:ext cx="1260" cy="78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0830" name="Line 14"/>
              <p:cNvSpPr>
                <a:spLocks noChangeShapeType="1"/>
              </p:cNvSpPr>
              <p:nvPr/>
            </p:nvSpPr>
            <p:spPr bwMode="auto">
              <a:xfrm>
                <a:off x="5330" y="3011"/>
                <a:ext cx="0" cy="2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0831" name="Text Box 15"/>
              <p:cNvSpPr txBox="1">
                <a:spLocks noChangeArrowheads="1"/>
              </p:cNvSpPr>
              <p:nvPr/>
            </p:nvSpPr>
            <p:spPr bwMode="auto">
              <a:xfrm>
                <a:off x="4430" y="3273"/>
                <a:ext cx="1620" cy="393"/>
              </a:xfrm>
              <a:prstGeom prst="rect">
                <a:avLst/>
              </a:prstGeom>
              <a:solidFill>
                <a:srgbClr val="FFFFFF"/>
              </a:solidFill>
              <a:ln w="9525">
                <a:solidFill>
                  <a:srgbClr val="000000"/>
                </a:solidFill>
                <a:miter lim="800000"/>
                <a:headEnd/>
                <a:tailEnd/>
              </a:ln>
            </p:spPr>
            <p:txBody>
              <a:bodyPr/>
              <a:lstStyle/>
              <a:p>
                <a:pPr algn="ctr" eaLnBrk="0" hangingPunct="0">
                  <a:spcBef>
                    <a:spcPct val="0"/>
                  </a:spcBef>
                  <a:buClrTx/>
                  <a:buFontTx/>
                  <a:buNone/>
                </a:pPr>
                <a:r>
                  <a:rPr lang="zh-CN" altLang="en-US" sz="1400"/>
                  <a:t>基本</a:t>
                </a:r>
                <a:r>
                  <a:rPr lang="en-US" altLang="zh-CN" sz="1400"/>
                  <a:t>E</a:t>
                </a:r>
                <a:r>
                  <a:rPr lang="zh-CN" altLang="en-US" sz="1400"/>
                  <a:t>－</a:t>
                </a:r>
                <a:r>
                  <a:rPr lang="en-US" altLang="zh-CN" sz="1400"/>
                  <a:t>R</a:t>
                </a:r>
                <a:r>
                  <a:rPr lang="zh-CN" altLang="en-US" sz="1400"/>
                  <a:t>图</a:t>
                </a:r>
              </a:p>
            </p:txBody>
          </p:sp>
        </p:grpSp>
        <p:grpSp>
          <p:nvGrpSpPr>
            <p:cNvPr id="290832" name="Group 16"/>
            <p:cNvGrpSpPr>
              <a:grpSpLocks/>
            </p:cNvGrpSpPr>
            <p:nvPr/>
          </p:nvGrpSpPr>
          <p:grpSpPr bwMode="auto">
            <a:xfrm>
              <a:off x="2282" y="4214"/>
              <a:ext cx="5580" cy="3274"/>
              <a:chOff x="2282" y="4214"/>
              <a:chExt cx="5580" cy="3274"/>
            </a:xfrm>
          </p:grpSpPr>
          <p:sp>
            <p:nvSpPr>
              <p:cNvPr id="290833" name="Text Box 17"/>
              <p:cNvSpPr txBox="1">
                <a:spLocks noChangeArrowheads="1"/>
              </p:cNvSpPr>
              <p:nvPr/>
            </p:nvSpPr>
            <p:spPr bwMode="auto">
              <a:xfrm>
                <a:off x="2282" y="4214"/>
                <a:ext cx="1620" cy="393"/>
              </a:xfrm>
              <a:prstGeom prst="rect">
                <a:avLst/>
              </a:prstGeom>
              <a:solidFill>
                <a:srgbClr val="FFFFFF"/>
              </a:solidFill>
              <a:ln w="9525">
                <a:solidFill>
                  <a:srgbClr val="000000"/>
                </a:solidFill>
                <a:miter lim="800000"/>
                <a:headEnd/>
                <a:tailEnd/>
              </a:ln>
            </p:spPr>
            <p:txBody>
              <a:bodyPr/>
              <a:lstStyle/>
              <a:p>
                <a:pPr algn="ctr" eaLnBrk="0" hangingPunct="0">
                  <a:spcBef>
                    <a:spcPct val="0"/>
                  </a:spcBef>
                  <a:buClrTx/>
                  <a:buFontTx/>
                  <a:buNone/>
                </a:pPr>
                <a:r>
                  <a:rPr lang="zh-CN" altLang="en-US" sz="1400"/>
                  <a:t>局部</a:t>
                </a:r>
                <a:r>
                  <a:rPr lang="en-US" altLang="zh-CN" sz="1400"/>
                  <a:t>E</a:t>
                </a:r>
                <a:r>
                  <a:rPr lang="zh-CN" altLang="en-US" sz="1400"/>
                  <a:t>－</a:t>
                </a:r>
                <a:r>
                  <a:rPr lang="en-US" altLang="zh-CN" sz="1400"/>
                  <a:t>R</a:t>
                </a:r>
                <a:r>
                  <a:rPr lang="zh-CN" altLang="en-US" sz="1400"/>
                  <a:t>图</a:t>
                </a:r>
                <a:r>
                  <a:rPr lang="en-US" altLang="zh-CN" sz="1400"/>
                  <a:t>1</a:t>
                </a:r>
              </a:p>
            </p:txBody>
          </p:sp>
          <p:sp>
            <p:nvSpPr>
              <p:cNvPr id="290834" name="Text Box 18"/>
              <p:cNvSpPr txBox="1">
                <a:spLocks noChangeArrowheads="1"/>
              </p:cNvSpPr>
              <p:nvPr/>
            </p:nvSpPr>
            <p:spPr bwMode="auto">
              <a:xfrm>
                <a:off x="4442" y="4214"/>
                <a:ext cx="1800" cy="393"/>
              </a:xfrm>
              <a:prstGeom prst="rect">
                <a:avLst/>
              </a:prstGeom>
              <a:solidFill>
                <a:srgbClr val="FFFFFF"/>
              </a:solidFill>
              <a:ln w="9525">
                <a:solidFill>
                  <a:srgbClr val="000000"/>
                </a:solidFill>
                <a:miter lim="800000"/>
                <a:headEnd/>
                <a:tailEnd/>
              </a:ln>
            </p:spPr>
            <p:txBody>
              <a:bodyPr/>
              <a:lstStyle/>
              <a:p>
                <a:pPr algn="ctr" eaLnBrk="0" hangingPunct="0">
                  <a:spcBef>
                    <a:spcPct val="0"/>
                  </a:spcBef>
                  <a:buClrTx/>
                  <a:buFontTx/>
                  <a:buNone/>
                </a:pPr>
                <a:r>
                  <a:rPr lang="zh-CN" altLang="en-US" sz="1400"/>
                  <a:t>局部</a:t>
                </a:r>
                <a:r>
                  <a:rPr lang="en-US" altLang="zh-CN" sz="1400"/>
                  <a:t>E</a:t>
                </a:r>
                <a:r>
                  <a:rPr lang="zh-CN" altLang="en-US" sz="1400"/>
                  <a:t>－</a:t>
                </a:r>
                <a:r>
                  <a:rPr lang="en-US" altLang="zh-CN" sz="1400"/>
                  <a:t>R</a:t>
                </a:r>
                <a:r>
                  <a:rPr lang="zh-CN" altLang="en-US" sz="1400"/>
                  <a:t>图</a:t>
                </a:r>
                <a:r>
                  <a:rPr lang="en-US" altLang="zh-CN" sz="1400"/>
                  <a:t>2</a:t>
                </a:r>
              </a:p>
            </p:txBody>
          </p:sp>
          <p:sp>
            <p:nvSpPr>
              <p:cNvPr id="290835" name="Text Box 19"/>
              <p:cNvSpPr txBox="1">
                <a:spLocks noChangeArrowheads="1"/>
              </p:cNvSpPr>
              <p:nvPr/>
            </p:nvSpPr>
            <p:spPr bwMode="auto">
              <a:xfrm>
                <a:off x="3182" y="5262"/>
                <a:ext cx="1800" cy="393"/>
              </a:xfrm>
              <a:prstGeom prst="rect">
                <a:avLst/>
              </a:prstGeom>
              <a:solidFill>
                <a:srgbClr val="FFFFFF"/>
              </a:solidFill>
              <a:ln w="9525">
                <a:solidFill>
                  <a:srgbClr val="000000"/>
                </a:solidFill>
                <a:miter lim="800000"/>
                <a:headEnd/>
                <a:tailEnd/>
              </a:ln>
            </p:spPr>
            <p:txBody>
              <a:bodyPr/>
              <a:lstStyle/>
              <a:p>
                <a:pPr algn="ctr" eaLnBrk="0" hangingPunct="0">
                  <a:spcBef>
                    <a:spcPct val="0"/>
                  </a:spcBef>
                  <a:buClrTx/>
                  <a:buFontTx/>
                  <a:buNone/>
                </a:pPr>
                <a:r>
                  <a:rPr lang="zh-CN" altLang="en-US" sz="1400"/>
                  <a:t>合并</a:t>
                </a:r>
                <a:r>
                  <a:rPr lang="en-US" altLang="zh-CN" sz="1400"/>
                  <a:t>E</a:t>
                </a:r>
                <a:r>
                  <a:rPr lang="zh-CN" altLang="en-US" sz="1400"/>
                  <a:t>－</a:t>
                </a:r>
                <a:r>
                  <a:rPr lang="en-US" altLang="zh-CN" sz="1400"/>
                  <a:t>R</a:t>
                </a:r>
                <a:r>
                  <a:rPr lang="zh-CN" altLang="en-US" sz="1400"/>
                  <a:t>图</a:t>
                </a:r>
                <a:r>
                  <a:rPr lang="en-US" altLang="zh-CN" sz="1400"/>
                  <a:t>12</a:t>
                </a:r>
              </a:p>
            </p:txBody>
          </p:sp>
          <p:sp>
            <p:nvSpPr>
              <p:cNvPr id="290836" name="Line 20"/>
              <p:cNvSpPr>
                <a:spLocks noChangeShapeType="1"/>
              </p:cNvSpPr>
              <p:nvPr/>
            </p:nvSpPr>
            <p:spPr bwMode="auto">
              <a:xfrm>
                <a:off x="3182" y="4607"/>
                <a:ext cx="360" cy="65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0837" name="Line 21"/>
              <p:cNvSpPr>
                <a:spLocks noChangeShapeType="1"/>
              </p:cNvSpPr>
              <p:nvPr/>
            </p:nvSpPr>
            <p:spPr bwMode="auto">
              <a:xfrm flipH="1">
                <a:off x="4802" y="4607"/>
                <a:ext cx="360" cy="65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0838" name="Text Box 22"/>
              <p:cNvSpPr txBox="1">
                <a:spLocks noChangeArrowheads="1"/>
              </p:cNvSpPr>
              <p:nvPr/>
            </p:nvSpPr>
            <p:spPr bwMode="auto">
              <a:xfrm>
                <a:off x="6242" y="5262"/>
                <a:ext cx="1620" cy="393"/>
              </a:xfrm>
              <a:prstGeom prst="rect">
                <a:avLst/>
              </a:prstGeom>
              <a:solidFill>
                <a:srgbClr val="FFFFFF"/>
              </a:solidFill>
              <a:ln w="9525">
                <a:solidFill>
                  <a:srgbClr val="000000"/>
                </a:solidFill>
                <a:miter lim="800000"/>
                <a:headEnd/>
                <a:tailEnd/>
              </a:ln>
            </p:spPr>
            <p:txBody>
              <a:bodyPr/>
              <a:lstStyle/>
              <a:p>
                <a:pPr algn="ctr" eaLnBrk="0" hangingPunct="0">
                  <a:spcBef>
                    <a:spcPct val="0"/>
                  </a:spcBef>
                  <a:buClrTx/>
                  <a:buFontTx/>
                  <a:buNone/>
                </a:pPr>
                <a:r>
                  <a:rPr lang="zh-CN" altLang="en-US" sz="1400"/>
                  <a:t>局部</a:t>
                </a:r>
                <a:r>
                  <a:rPr lang="en-US" altLang="zh-CN" sz="1400"/>
                  <a:t>E</a:t>
                </a:r>
                <a:r>
                  <a:rPr lang="zh-CN" altLang="en-US" sz="1400"/>
                  <a:t>－</a:t>
                </a:r>
                <a:r>
                  <a:rPr lang="en-US" altLang="zh-CN" sz="1400"/>
                  <a:t>R</a:t>
                </a:r>
                <a:r>
                  <a:rPr lang="zh-CN" altLang="en-US" sz="1400"/>
                  <a:t>图</a:t>
                </a:r>
                <a:r>
                  <a:rPr lang="en-US" altLang="zh-CN" sz="1400"/>
                  <a:t>3</a:t>
                </a:r>
              </a:p>
            </p:txBody>
          </p:sp>
          <p:sp>
            <p:nvSpPr>
              <p:cNvPr id="290839" name="Text Box 23"/>
              <p:cNvSpPr txBox="1">
                <a:spLocks noChangeArrowheads="1"/>
              </p:cNvSpPr>
              <p:nvPr/>
            </p:nvSpPr>
            <p:spPr bwMode="auto">
              <a:xfrm>
                <a:off x="5342" y="6048"/>
                <a:ext cx="540" cy="5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0"/>
                  </a:spcBef>
                  <a:buClrTx/>
                  <a:buFontTx/>
                  <a:buNone/>
                </a:pPr>
                <a:r>
                  <a:rPr lang="en-US" altLang="zh-CN" sz="1600" b="1"/>
                  <a:t>…</a:t>
                </a:r>
              </a:p>
            </p:txBody>
          </p:sp>
          <p:sp>
            <p:nvSpPr>
              <p:cNvPr id="290840" name="Line 24"/>
              <p:cNvSpPr>
                <a:spLocks noChangeShapeType="1"/>
              </p:cNvSpPr>
              <p:nvPr/>
            </p:nvSpPr>
            <p:spPr bwMode="auto">
              <a:xfrm>
                <a:off x="4082" y="5655"/>
                <a:ext cx="1260" cy="7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0841" name="Line 25"/>
              <p:cNvSpPr>
                <a:spLocks noChangeShapeType="1"/>
              </p:cNvSpPr>
              <p:nvPr/>
            </p:nvSpPr>
            <p:spPr bwMode="auto">
              <a:xfrm flipH="1">
                <a:off x="5882" y="5655"/>
                <a:ext cx="1260" cy="7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0842" name="Text Box 26"/>
              <p:cNvSpPr txBox="1">
                <a:spLocks noChangeArrowheads="1"/>
              </p:cNvSpPr>
              <p:nvPr/>
            </p:nvSpPr>
            <p:spPr bwMode="auto">
              <a:xfrm>
                <a:off x="4622" y="6440"/>
                <a:ext cx="1620" cy="393"/>
              </a:xfrm>
              <a:prstGeom prst="rect">
                <a:avLst/>
              </a:prstGeom>
              <a:solidFill>
                <a:srgbClr val="FFFFFF"/>
              </a:solidFill>
              <a:ln w="9525">
                <a:solidFill>
                  <a:srgbClr val="000000"/>
                </a:solidFill>
                <a:miter lim="800000"/>
                <a:headEnd/>
                <a:tailEnd/>
              </a:ln>
            </p:spPr>
            <p:txBody>
              <a:bodyPr/>
              <a:lstStyle/>
              <a:p>
                <a:pPr algn="ctr" eaLnBrk="0" hangingPunct="0">
                  <a:spcBef>
                    <a:spcPct val="0"/>
                  </a:spcBef>
                  <a:buClrTx/>
                  <a:buFontTx/>
                  <a:buNone/>
                </a:pPr>
                <a:r>
                  <a:rPr lang="zh-CN" altLang="en-US" sz="1400"/>
                  <a:t>初步</a:t>
                </a:r>
                <a:r>
                  <a:rPr lang="en-US" altLang="zh-CN" sz="1400"/>
                  <a:t>E</a:t>
                </a:r>
                <a:r>
                  <a:rPr lang="zh-CN" altLang="en-US" sz="1400"/>
                  <a:t>－</a:t>
                </a:r>
                <a:r>
                  <a:rPr lang="en-US" altLang="zh-CN" sz="1400"/>
                  <a:t>R</a:t>
                </a:r>
                <a:r>
                  <a:rPr lang="zh-CN" altLang="en-US" sz="1400"/>
                  <a:t>图</a:t>
                </a:r>
              </a:p>
            </p:txBody>
          </p:sp>
          <p:sp>
            <p:nvSpPr>
              <p:cNvPr id="290843" name="Line 27"/>
              <p:cNvSpPr>
                <a:spLocks noChangeShapeType="1"/>
              </p:cNvSpPr>
              <p:nvPr/>
            </p:nvSpPr>
            <p:spPr bwMode="auto">
              <a:xfrm>
                <a:off x="5522" y="6833"/>
                <a:ext cx="0" cy="2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0844" name="Text Box 28"/>
              <p:cNvSpPr txBox="1">
                <a:spLocks noChangeArrowheads="1"/>
              </p:cNvSpPr>
              <p:nvPr/>
            </p:nvSpPr>
            <p:spPr bwMode="auto">
              <a:xfrm>
                <a:off x="4622" y="7095"/>
                <a:ext cx="1620" cy="393"/>
              </a:xfrm>
              <a:prstGeom prst="rect">
                <a:avLst/>
              </a:prstGeom>
              <a:solidFill>
                <a:srgbClr val="FFFFFF"/>
              </a:solidFill>
              <a:ln w="9525">
                <a:solidFill>
                  <a:srgbClr val="000000"/>
                </a:solidFill>
                <a:miter lim="800000"/>
                <a:headEnd/>
                <a:tailEnd/>
              </a:ln>
            </p:spPr>
            <p:txBody>
              <a:bodyPr/>
              <a:lstStyle/>
              <a:p>
                <a:pPr algn="ctr" eaLnBrk="0" hangingPunct="0">
                  <a:spcBef>
                    <a:spcPct val="0"/>
                  </a:spcBef>
                  <a:buClrTx/>
                  <a:buFontTx/>
                  <a:buNone/>
                </a:pPr>
                <a:r>
                  <a:rPr lang="zh-CN" altLang="en-US" sz="1400"/>
                  <a:t>基本</a:t>
                </a:r>
                <a:r>
                  <a:rPr lang="en-US" altLang="zh-CN" sz="1400"/>
                  <a:t>E</a:t>
                </a:r>
                <a:r>
                  <a:rPr lang="zh-CN" altLang="en-US" sz="1400"/>
                  <a:t>－</a:t>
                </a:r>
                <a:r>
                  <a:rPr lang="en-US" altLang="zh-CN" sz="1400"/>
                  <a:t>R</a:t>
                </a:r>
                <a:r>
                  <a:rPr lang="zh-CN" altLang="en-US" sz="1400"/>
                  <a:t>图</a:t>
                </a:r>
              </a:p>
            </p:txBody>
          </p:sp>
        </p:grpSp>
        <p:sp>
          <p:nvSpPr>
            <p:cNvPr id="290845" name="Text Box 29"/>
            <p:cNvSpPr txBox="1">
              <a:spLocks noChangeArrowheads="1"/>
            </p:cNvSpPr>
            <p:nvPr/>
          </p:nvSpPr>
          <p:spPr bwMode="auto">
            <a:xfrm>
              <a:off x="4298" y="7572"/>
              <a:ext cx="2700" cy="3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0"/>
                </a:spcBef>
                <a:buClrTx/>
                <a:buFontTx/>
                <a:buNone/>
              </a:pPr>
              <a:r>
                <a:rPr lang="en-US" altLang="zh-CN" sz="1400"/>
                <a:t>(b)</a:t>
              </a:r>
              <a:r>
                <a:rPr lang="zh-CN" altLang="en-US" sz="1400"/>
                <a:t>　二元集成法</a:t>
              </a: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8" name="Rectangle 4"/>
          <p:cNvSpPr>
            <a:spLocks noChangeArrowheads="1"/>
          </p:cNvSpPr>
          <p:nvPr/>
        </p:nvSpPr>
        <p:spPr bwMode="auto">
          <a:xfrm>
            <a:off x="990600" y="609600"/>
            <a:ext cx="89154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lang="en-US" altLang="zh-CN" sz="2800" dirty="0">
                <a:latin typeface="等线" panose="02010600030101010101" pitchFamily="2" charset="-122"/>
                <a:ea typeface="等线" panose="02010600030101010101" pitchFamily="2" charset="-122"/>
                <a:cs typeface="Times New Roman" panose="02020603050405020304" pitchFamily="18" charset="0"/>
              </a:rPr>
              <a:t>(1) </a:t>
            </a:r>
            <a:r>
              <a:rPr lang="zh-CN" altLang="en-US" sz="2800" dirty="0">
                <a:latin typeface="等线" panose="02010600030101010101" pitchFamily="2" charset="-122"/>
                <a:ea typeface="等线" panose="02010600030101010101" pitchFamily="2" charset="-122"/>
              </a:rPr>
              <a:t>合并局部</a:t>
            </a:r>
            <a:r>
              <a:rPr lang="en-US" altLang="zh-CN" sz="2800" dirty="0">
                <a:latin typeface="等线" panose="02010600030101010101" pitchFamily="2" charset="-122"/>
                <a:ea typeface="等线" panose="02010600030101010101" pitchFamily="2" charset="-122"/>
                <a:cs typeface="Times New Roman" panose="02020603050405020304" pitchFamily="18" charset="0"/>
              </a:rPr>
              <a:t>E-R</a:t>
            </a:r>
            <a:r>
              <a:rPr lang="zh-CN" altLang="en-US" sz="2800" dirty="0">
                <a:latin typeface="等线" panose="02010600030101010101" pitchFamily="2" charset="-122"/>
                <a:ea typeface="等线" panose="02010600030101010101" pitchFamily="2" charset="-122"/>
              </a:rPr>
              <a:t>图，生成初步</a:t>
            </a:r>
            <a:r>
              <a:rPr lang="en-US" altLang="zh-CN" sz="2800" dirty="0">
                <a:latin typeface="等线" panose="02010600030101010101" pitchFamily="2" charset="-122"/>
                <a:ea typeface="等线" panose="02010600030101010101" pitchFamily="2" charset="-122"/>
                <a:cs typeface="Times New Roman" panose="02020603050405020304" pitchFamily="18" charset="0"/>
              </a:rPr>
              <a:t>E-R</a:t>
            </a:r>
            <a:r>
              <a:rPr lang="zh-CN" altLang="en-US" sz="2800" dirty="0">
                <a:latin typeface="等线" panose="02010600030101010101" pitchFamily="2" charset="-122"/>
                <a:ea typeface="等线" panose="02010600030101010101" pitchFamily="2" charset="-122"/>
              </a:rPr>
              <a:t>图</a:t>
            </a:r>
            <a:endParaRPr lang="zh-CN" altLang="en-US" sz="2800" dirty="0">
              <a:latin typeface="等线" panose="02010600030101010101" pitchFamily="2" charset="-122"/>
              <a:ea typeface="等线" panose="02010600030101010101" pitchFamily="2" charset="-122"/>
              <a:cs typeface="Times New Roman" panose="02020603050405020304" pitchFamily="18" charset="0"/>
            </a:endParaRPr>
          </a:p>
          <a:p>
            <a:pPr algn="just">
              <a:spcBef>
                <a:spcPct val="20000"/>
              </a:spcBef>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将所有的局部</a:t>
            </a:r>
            <a:r>
              <a:rPr lang="en-US" altLang="zh-CN" dirty="0">
                <a:latin typeface="等线" panose="02010600030101010101" pitchFamily="2" charset="-122"/>
                <a:ea typeface="等线" panose="02010600030101010101" pitchFamily="2" charset="-122"/>
                <a:cs typeface="Times New Roman" panose="02020603050405020304" pitchFamily="18" charset="0"/>
              </a:rPr>
              <a:t>E-R</a:t>
            </a:r>
            <a:r>
              <a:rPr lang="zh-CN" altLang="en-US" dirty="0">
                <a:latin typeface="等线" panose="02010600030101010101" pitchFamily="2" charset="-122"/>
                <a:ea typeface="等线" panose="02010600030101010101" pitchFamily="2" charset="-122"/>
              </a:rPr>
              <a:t>图综合成全局概念结构。</a:t>
            </a:r>
          </a:p>
          <a:p>
            <a:pPr algn="just">
              <a:spcBef>
                <a:spcPct val="20000"/>
              </a:spcBef>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全局概念结构它不仅要支持所有的局部</a:t>
            </a:r>
            <a:r>
              <a:rPr lang="en-US" altLang="zh-CN" dirty="0">
                <a:latin typeface="等线" panose="02010600030101010101" pitchFamily="2" charset="-122"/>
                <a:ea typeface="等线" panose="02010600030101010101" pitchFamily="2" charset="-122"/>
                <a:cs typeface="Times New Roman" panose="02020603050405020304" pitchFamily="18" charset="0"/>
              </a:rPr>
              <a:t>E-R</a:t>
            </a:r>
            <a:r>
              <a:rPr lang="zh-CN" altLang="en-US" dirty="0">
                <a:latin typeface="等线" panose="02010600030101010101" pitchFamily="2" charset="-122"/>
                <a:ea typeface="等线" panose="02010600030101010101" pitchFamily="2" charset="-122"/>
              </a:rPr>
              <a:t>模型，而且必须合理地表示一个完整、一致的数据库概念结构。</a:t>
            </a:r>
          </a:p>
          <a:p>
            <a:pPr algn="just">
              <a:spcBef>
                <a:spcPct val="20000"/>
              </a:spcBef>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由于各个局部应用不同，通常由不同的设计人员进行局部</a:t>
            </a:r>
            <a:r>
              <a:rPr lang="en-US" altLang="zh-CN" dirty="0">
                <a:ea typeface="等线" panose="02010600030101010101" pitchFamily="2" charset="-122"/>
              </a:rPr>
              <a:t>E-R</a:t>
            </a:r>
            <a:r>
              <a:rPr lang="zh-CN" altLang="en-US" dirty="0">
                <a:latin typeface="等线" panose="02010600030101010101" pitchFamily="2" charset="-122"/>
                <a:ea typeface="等线" panose="02010600030101010101" pitchFamily="2" charset="-122"/>
              </a:rPr>
              <a:t>图设计，因此，各局部</a:t>
            </a:r>
            <a:r>
              <a:rPr lang="en-US" altLang="zh-CN" dirty="0">
                <a:ea typeface="等线" panose="02010600030101010101" pitchFamily="2" charset="-122"/>
              </a:rPr>
              <a:t>E-R</a:t>
            </a:r>
            <a:r>
              <a:rPr lang="zh-CN" altLang="en-US" dirty="0">
                <a:latin typeface="等线" panose="02010600030101010101" pitchFamily="2" charset="-122"/>
                <a:ea typeface="等线" panose="02010600030101010101" pitchFamily="2" charset="-122"/>
              </a:rPr>
              <a:t>图不可避免地会有许多不一致的的地方，我们称之为</a:t>
            </a:r>
            <a:r>
              <a:rPr lang="zh-CN" altLang="en-US" dirty="0">
                <a:solidFill>
                  <a:srgbClr val="CC0000"/>
                </a:solidFill>
                <a:latin typeface="等线" panose="02010600030101010101" pitchFamily="2" charset="-122"/>
                <a:ea typeface="等线" panose="02010600030101010101" pitchFamily="2" charset="-122"/>
              </a:rPr>
              <a:t>冲突</a:t>
            </a:r>
            <a:r>
              <a:rPr lang="zh-CN" altLang="en-US" dirty="0">
                <a:latin typeface="等线" panose="02010600030101010101" pitchFamily="2" charset="-122"/>
                <a:ea typeface="等线" panose="02010600030101010101" pitchFamily="2" charset="-122"/>
              </a:rPr>
              <a:t>。</a:t>
            </a:r>
          </a:p>
          <a:p>
            <a:pPr algn="just">
              <a:spcBef>
                <a:spcPct val="20000"/>
              </a:spcBef>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合并局部</a:t>
            </a:r>
            <a:r>
              <a:rPr lang="en-US" altLang="zh-CN" dirty="0">
                <a:ea typeface="等线" panose="02010600030101010101" pitchFamily="2" charset="-122"/>
              </a:rPr>
              <a:t>E-R</a:t>
            </a:r>
            <a:r>
              <a:rPr lang="zh-CN" altLang="en-US" dirty="0">
                <a:latin typeface="等线" panose="02010600030101010101" pitchFamily="2" charset="-122"/>
                <a:ea typeface="等线" panose="02010600030101010101" pitchFamily="2" charset="-122"/>
              </a:rPr>
              <a:t>图时并不能简单地将各个</a:t>
            </a:r>
            <a:r>
              <a:rPr lang="en-US" altLang="zh-CN" dirty="0">
                <a:ea typeface="等线" panose="02010600030101010101" pitchFamily="2" charset="-122"/>
              </a:rPr>
              <a:t>E-R</a:t>
            </a:r>
            <a:r>
              <a:rPr lang="zh-CN" altLang="en-US" dirty="0">
                <a:latin typeface="等线" panose="02010600030101010101" pitchFamily="2" charset="-122"/>
                <a:ea typeface="等线" panose="02010600030101010101" pitchFamily="2" charset="-122"/>
              </a:rPr>
              <a:t>图画到一起，而必须消除各个局部</a:t>
            </a:r>
            <a:r>
              <a:rPr lang="en-US" altLang="zh-CN" dirty="0">
                <a:ea typeface="等线" panose="02010600030101010101" pitchFamily="2" charset="-122"/>
              </a:rPr>
              <a:t>E-R</a:t>
            </a:r>
            <a:r>
              <a:rPr lang="zh-CN" altLang="en-US" dirty="0">
                <a:latin typeface="等线" panose="02010600030101010101" pitchFamily="2" charset="-122"/>
                <a:ea typeface="等线" panose="02010600030101010101" pitchFamily="2" charset="-122"/>
              </a:rPr>
              <a:t>图中的不一致，使合并后的全局概念结构不仅支持所有的局部</a:t>
            </a:r>
            <a:r>
              <a:rPr lang="en-US" altLang="zh-CN" dirty="0">
                <a:ea typeface="等线" panose="02010600030101010101" pitchFamily="2" charset="-122"/>
              </a:rPr>
              <a:t>E-R</a:t>
            </a:r>
            <a:r>
              <a:rPr lang="zh-CN" altLang="en-US" dirty="0">
                <a:latin typeface="等线" panose="02010600030101010101" pitchFamily="2" charset="-122"/>
                <a:ea typeface="等线" panose="02010600030101010101" pitchFamily="2" charset="-122"/>
              </a:rPr>
              <a:t>模型，而且必须是一个能为全系统中所有用户共同理解和接受的完整的概念模型。</a:t>
            </a:r>
          </a:p>
          <a:p>
            <a:pPr algn="just">
              <a:spcBef>
                <a:spcPct val="20000"/>
              </a:spcBef>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合并局部</a:t>
            </a:r>
            <a:r>
              <a:rPr lang="en-US" altLang="zh-CN" dirty="0">
                <a:ea typeface="等线" panose="02010600030101010101" pitchFamily="2" charset="-122"/>
              </a:rPr>
              <a:t>E-R</a:t>
            </a:r>
            <a:r>
              <a:rPr lang="zh-CN" altLang="en-US" dirty="0">
                <a:latin typeface="等线" panose="02010600030101010101" pitchFamily="2" charset="-122"/>
                <a:ea typeface="等线" panose="02010600030101010101" pitchFamily="2" charset="-122"/>
              </a:rPr>
              <a:t>图的关键就是合理消除各局部</a:t>
            </a:r>
            <a:r>
              <a:rPr lang="en-US" altLang="zh-CN" dirty="0">
                <a:ea typeface="等线" panose="02010600030101010101" pitchFamily="2" charset="-122"/>
              </a:rPr>
              <a:t>E-R</a:t>
            </a:r>
            <a:r>
              <a:rPr lang="zh-CN" altLang="en-US" dirty="0">
                <a:latin typeface="等线" panose="02010600030101010101" pitchFamily="2" charset="-122"/>
                <a:ea typeface="等线" panose="02010600030101010101" pitchFamily="2" charset="-122"/>
              </a:rPr>
              <a:t>图中的冲突。</a:t>
            </a:r>
            <a:r>
              <a:rPr lang="zh-CN" altLang="en-US" dirty="0">
                <a:ea typeface="等线" panose="02010600030101010101" pitchFamily="2" charset="-122"/>
              </a:rPr>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2" name="Rectangle 4"/>
          <p:cNvSpPr>
            <a:spLocks noChangeArrowheads="1"/>
          </p:cNvSpPr>
          <p:nvPr/>
        </p:nvSpPr>
        <p:spPr bwMode="auto">
          <a:xfrm>
            <a:off x="914400" y="762000"/>
            <a:ext cx="91440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lang="en-US" altLang="zh-CN" dirty="0">
                <a:latin typeface="等线" panose="02010600030101010101" pitchFamily="2" charset="-122"/>
                <a:ea typeface="等线" panose="02010600030101010101" pitchFamily="2" charset="-122"/>
                <a:cs typeface="Times New Roman" panose="02020603050405020304" pitchFamily="18" charset="0"/>
              </a:rPr>
              <a:t>E-R</a:t>
            </a:r>
            <a:r>
              <a:rPr lang="zh-CN" altLang="en-US" dirty="0">
                <a:latin typeface="等线" panose="02010600030101010101" pitchFamily="2" charset="-122"/>
                <a:ea typeface="等线" panose="02010600030101010101" pitchFamily="2" charset="-122"/>
              </a:rPr>
              <a:t>图中的冲突有三种：</a:t>
            </a:r>
            <a:r>
              <a:rPr lang="zh-CN" altLang="en-US" dirty="0">
                <a:solidFill>
                  <a:srgbClr val="FF3300"/>
                </a:solidFill>
                <a:latin typeface="等线" panose="02010600030101010101" pitchFamily="2" charset="-122"/>
                <a:ea typeface="等线" panose="02010600030101010101" pitchFamily="2" charset="-122"/>
              </a:rPr>
              <a:t>属性冲突</a:t>
            </a:r>
            <a:r>
              <a:rPr lang="zh-CN" altLang="en-US" dirty="0">
                <a:latin typeface="等线" panose="02010600030101010101" pitchFamily="2" charset="-122"/>
                <a:ea typeface="等线" panose="02010600030101010101" pitchFamily="2" charset="-122"/>
              </a:rPr>
              <a:t>、</a:t>
            </a:r>
            <a:r>
              <a:rPr lang="zh-CN" altLang="en-US" dirty="0">
                <a:solidFill>
                  <a:srgbClr val="FF3300"/>
                </a:solidFill>
                <a:latin typeface="等线" panose="02010600030101010101" pitchFamily="2" charset="-122"/>
                <a:ea typeface="等线" panose="02010600030101010101" pitchFamily="2" charset="-122"/>
              </a:rPr>
              <a:t>命名冲突</a:t>
            </a:r>
            <a:r>
              <a:rPr lang="zh-CN" altLang="en-US" dirty="0">
                <a:latin typeface="等线" panose="02010600030101010101" pitchFamily="2" charset="-122"/>
                <a:ea typeface="等线" panose="02010600030101010101" pitchFamily="2" charset="-122"/>
              </a:rPr>
              <a:t>和</a:t>
            </a:r>
            <a:r>
              <a:rPr lang="zh-CN" altLang="en-US" dirty="0">
                <a:solidFill>
                  <a:srgbClr val="FF3300"/>
                </a:solidFill>
                <a:latin typeface="等线" panose="02010600030101010101" pitchFamily="2" charset="-122"/>
                <a:ea typeface="等线" panose="02010600030101010101" pitchFamily="2" charset="-122"/>
              </a:rPr>
              <a:t>结构冲突</a:t>
            </a:r>
            <a:r>
              <a:rPr lang="zh-CN" altLang="en-US" dirty="0">
                <a:latin typeface="等线" panose="02010600030101010101" pitchFamily="2" charset="-122"/>
                <a:ea typeface="等线" panose="02010600030101010101" pitchFamily="2" charset="-122"/>
              </a:rPr>
              <a:t>。</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algn="just">
              <a:spcBef>
                <a:spcPct val="20000"/>
              </a:spcBef>
            </a:pPr>
            <a:r>
              <a:rPr lang="en-US" altLang="zh-CN" dirty="0">
                <a:latin typeface="等线" panose="02010600030101010101" pitchFamily="2" charset="-122"/>
                <a:ea typeface="等线" panose="02010600030101010101" pitchFamily="2" charset="-122"/>
              </a:rPr>
              <a:t>①</a:t>
            </a:r>
            <a:r>
              <a:rPr lang="zh-CN" altLang="en-US" dirty="0">
                <a:latin typeface="等线" panose="02010600030101010101" pitchFamily="2" charset="-122"/>
                <a:ea typeface="等线" panose="02010600030101010101" pitchFamily="2" charset="-122"/>
              </a:rPr>
              <a:t>属性冲突</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algn="just">
              <a:spcBef>
                <a:spcPct val="20000"/>
              </a:spcBef>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属性冲突又分为属性值域冲突和属性的取值单位冲突。</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lvl="1" algn="just">
              <a:spcBef>
                <a:spcPct val="20000"/>
              </a:spcBef>
              <a:buClr>
                <a:schemeClr val="accent2"/>
              </a:buClr>
            </a:pP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a.</a:t>
            </a:r>
            <a:r>
              <a:rPr lang="zh-CN" altLang="en-US" dirty="0">
                <a:latin typeface="等线" panose="02010600030101010101" pitchFamily="2" charset="-122"/>
                <a:ea typeface="等线" panose="02010600030101010101" pitchFamily="2" charset="-122"/>
              </a:rPr>
              <a:t>属性值域冲突，即属性值的类型、取值范围或取值集合不同。比如学号，有些部门将其定义为数值型，而有些部门将其定义为字符型。又如年龄，有的可能用出生年月表示，有的则用整数表示。</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lvl="1" algn="just">
              <a:spcBef>
                <a:spcPct val="20000"/>
              </a:spcBef>
              <a:buClr>
                <a:schemeClr val="accent2"/>
              </a:buClr>
            </a:pP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b.</a:t>
            </a:r>
            <a:r>
              <a:rPr lang="zh-CN" altLang="en-US" dirty="0">
                <a:latin typeface="等线" panose="02010600030101010101" pitchFamily="2" charset="-122"/>
                <a:ea typeface="等线" panose="02010600030101010101" pitchFamily="2" charset="-122"/>
              </a:rPr>
              <a:t>属性的取值单位冲突。比如零件的重量，有的以公斤为单位，有的以斤为单位，有的则以克为单位。</a:t>
            </a:r>
          </a:p>
          <a:p>
            <a:pPr algn="just">
              <a:spcBef>
                <a:spcPct val="20000"/>
              </a:spcBef>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属性冲突属于用户业务上的约定，必须与用户协商后解决。</a:t>
            </a:r>
            <a:endParaRPr lang="zh-CN" altLang="en-US" dirty="0">
              <a:ea typeface="等线"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6" name="Rectangle 4"/>
          <p:cNvSpPr>
            <a:spLocks noChangeArrowheads="1"/>
          </p:cNvSpPr>
          <p:nvPr/>
        </p:nvSpPr>
        <p:spPr bwMode="auto">
          <a:xfrm>
            <a:off x="914400" y="685800"/>
            <a:ext cx="92964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lang="en-US" altLang="zh-CN" dirty="0">
                <a:latin typeface="等线" panose="02010600030101010101" pitchFamily="2" charset="-122"/>
                <a:ea typeface="等线" panose="02010600030101010101" pitchFamily="2" charset="-122"/>
              </a:rPr>
              <a:t>②</a:t>
            </a:r>
            <a:r>
              <a:rPr lang="zh-CN" altLang="en-US" sz="2000" dirty="0">
                <a:latin typeface="等线" panose="02010600030101010101" pitchFamily="2" charset="-122"/>
                <a:ea typeface="等线" panose="02010600030101010101" pitchFamily="2" charset="-122"/>
              </a:rPr>
              <a:t>命名冲突</a:t>
            </a:r>
            <a:endParaRPr lang="zh-CN" altLang="en-US" sz="2000" dirty="0">
              <a:latin typeface="等线" panose="02010600030101010101" pitchFamily="2" charset="-122"/>
              <a:ea typeface="等线" panose="02010600030101010101" pitchFamily="2" charset="-122"/>
              <a:cs typeface="Times New Roman" panose="02020603050405020304" pitchFamily="18" charset="0"/>
            </a:endParaRPr>
          </a:p>
          <a:p>
            <a:pPr algn="just">
              <a:spcBef>
                <a:spcPct val="20000"/>
              </a:spcBef>
              <a:buFont typeface="Wingdings" panose="05000000000000000000" pitchFamily="2" charset="2"/>
              <a:buChar char="§"/>
            </a:pPr>
            <a:r>
              <a:rPr lang="zh-CN" altLang="en-US" sz="2000" dirty="0">
                <a:latin typeface="等线" panose="02010600030101010101" pitchFamily="2" charset="-122"/>
                <a:ea typeface="等线" panose="02010600030101010101" pitchFamily="2" charset="-122"/>
              </a:rPr>
              <a:t>命名不一致可能发生在实体名、属性名或联系名之间，其中属性的命名冲突更为常见。</a:t>
            </a:r>
          </a:p>
          <a:p>
            <a:pPr algn="just">
              <a:spcBef>
                <a:spcPct val="20000"/>
              </a:spcBef>
              <a:buFont typeface="Wingdings" panose="05000000000000000000" pitchFamily="2" charset="2"/>
              <a:buChar char="§"/>
            </a:pPr>
            <a:r>
              <a:rPr lang="zh-CN" altLang="en-US" sz="2000" dirty="0">
                <a:latin typeface="等线" panose="02010600030101010101" pitchFamily="2" charset="-122"/>
                <a:ea typeface="等线" panose="02010600030101010101" pitchFamily="2" charset="-122"/>
              </a:rPr>
              <a:t>一般表现为同名异义或异名同义（实体、属性、联系名）。</a:t>
            </a:r>
            <a:endParaRPr lang="zh-CN" altLang="en-US" sz="2000" dirty="0">
              <a:latin typeface="等线" panose="02010600030101010101" pitchFamily="2" charset="-122"/>
              <a:ea typeface="等线" panose="02010600030101010101" pitchFamily="2" charset="-122"/>
              <a:cs typeface="Times New Roman" panose="02020603050405020304" pitchFamily="18" charset="0"/>
            </a:endParaRPr>
          </a:p>
          <a:p>
            <a:pPr lvl="1" algn="just">
              <a:spcBef>
                <a:spcPct val="20000"/>
              </a:spcBef>
              <a:buClr>
                <a:schemeClr val="accent2"/>
              </a:buClr>
            </a:pPr>
            <a:r>
              <a:rPr lang="zh-CN" altLang="en-US" sz="2000" dirty="0">
                <a:latin typeface="等线" panose="02010600030101010101" pitchFamily="2" charset="-122"/>
                <a:ea typeface="等线" panose="02010600030101010101" pitchFamily="2" charset="-122"/>
              </a:rPr>
              <a:t>	</a:t>
            </a:r>
            <a:r>
              <a:rPr lang="en-US" altLang="zh-CN" sz="2000" dirty="0">
                <a:latin typeface="等线" panose="02010600030101010101" pitchFamily="2" charset="-122"/>
                <a:ea typeface="等线" panose="02010600030101010101" pitchFamily="2" charset="-122"/>
              </a:rPr>
              <a:t>a.</a:t>
            </a:r>
            <a:r>
              <a:rPr lang="zh-CN" altLang="en-US" sz="2000" dirty="0">
                <a:solidFill>
                  <a:srgbClr val="FF0066"/>
                </a:solidFill>
                <a:latin typeface="等线" panose="02010600030101010101" pitchFamily="2" charset="-122"/>
                <a:ea typeface="等线" panose="02010600030101010101" pitchFamily="2" charset="-122"/>
              </a:rPr>
              <a:t>同名异义</a:t>
            </a:r>
            <a:r>
              <a:rPr lang="zh-CN" altLang="en-US" sz="2000" dirty="0">
                <a:latin typeface="等线" panose="02010600030101010101" pitchFamily="2" charset="-122"/>
                <a:ea typeface="等线" panose="02010600030101010101" pitchFamily="2" charset="-122"/>
              </a:rPr>
              <a:t>，即同一名字的对象在不同的部门中具有不同的意义。</a:t>
            </a:r>
          </a:p>
          <a:p>
            <a:pPr lvl="1" algn="just">
              <a:spcBef>
                <a:spcPct val="20000"/>
              </a:spcBef>
              <a:buClr>
                <a:schemeClr val="accent2"/>
              </a:buClr>
            </a:pPr>
            <a:r>
              <a:rPr lang="zh-CN" altLang="en-US" sz="2000" dirty="0">
                <a:latin typeface="等线" panose="02010600030101010101" pitchFamily="2" charset="-122"/>
                <a:ea typeface="等线" panose="02010600030101010101" pitchFamily="2" charset="-122"/>
              </a:rPr>
              <a:t>		</a:t>
            </a:r>
            <a:r>
              <a:rPr lang="zh-CN" altLang="en-US" sz="2000" dirty="0">
                <a:latin typeface="Tahoma" panose="020B0604030504040204" pitchFamily="34" charset="0"/>
                <a:ea typeface="等线" panose="02010600030101010101" pitchFamily="2" charset="-122"/>
              </a:rPr>
              <a:t>例，局部应用</a:t>
            </a:r>
            <a:r>
              <a:rPr lang="en-US" altLang="zh-CN" sz="2000" dirty="0">
                <a:latin typeface="Tahoma" panose="020B0604030504040204" pitchFamily="34" charset="0"/>
                <a:ea typeface="等线" panose="02010600030101010101" pitchFamily="2" charset="-122"/>
              </a:rPr>
              <a:t>A</a:t>
            </a:r>
            <a:r>
              <a:rPr lang="zh-CN" altLang="en-US" sz="2000" dirty="0">
                <a:latin typeface="Tahoma" panose="020B0604030504040204" pitchFamily="34" charset="0"/>
                <a:ea typeface="等线" panose="02010600030101010101" pitchFamily="2" charset="-122"/>
              </a:rPr>
              <a:t>中将教室称为房间</a:t>
            </a:r>
          </a:p>
          <a:p>
            <a:pPr lvl="1">
              <a:lnSpc>
                <a:spcPct val="90000"/>
              </a:lnSpc>
              <a:spcBef>
                <a:spcPct val="20000"/>
              </a:spcBef>
              <a:buClr>
                <a:schemeClr val="hlink"/>
              </a:buClr>
              <a:buSzPct val="55000"/>
            </a:pPr>
            <a:r>
              <a:rPr lang="zh-CN" altLang="en-US" sz="2000" dirty="0">
                <a:latin typeface="Tahoma" panose="020B0604030504040204" pitchFamily="34" charset="0"/>
                <a:ea typeface="等线" panose="02010600030101010101" pitchFamily="2" charset="-122"/>
              </a:rPr>
              <a:t>           局部应用</a:t>
            </a:r>
            <a:r>
              <a:rPr lang="en-US" altLang="zh-CN" sz="2000" dirty="0">
                <a:latin typeface="Tahoma" panose="020B0604030504040204" pitchFamily="34" charset="0"/>
                <a:ea typeface="等线" panose="02010600030101010101" pitchFamily="2" charset="-122"/>
              </a:rPr>
              <a:t>B</a:t>
            </a:r>
            <a:r>
              <a:rPr lang="zh-CN" altLang="en-US" sz="2000" dirty="0">
                <a:latin typeface="Tahoma" panose="020B0604030504040204" pitchFamily="34" charset="0"/>
                <a:ea typeface="等线" panose="02010600030101010101" pitchFamily="2" charset="-122"/>
              </a:rPr>
              <a:t>中将学生宿舍称为房间</a:t>
            </a:r>
            <a:endParaRPr lang="zh-CN" altLang="en-US" sz="2000" dirty="0">
              <a:latin typeface="等线" panose="02010600030101010101" pitchFamily="2" charset="-122"/>
              <a:ea typeface="等线" panose="02010600030101010101" pitchFamily="2" charset="-122"/>
              <a:cs typeface="Times New Roman" panose="02020603050405020304" pitchFamily="18" charset="0"/>
            </a:endParaRPr>
          </a:p>
          <a:p>
            <a:pPr lvl="1" algn="just">
              <a:spcBef>
                <a:spcPct val="20000"/>
              </a:spcBef>
              <a:buClr>
                <a:schemeClr val="accent2"/>
              </a:buClr>
            </a:pPr>
            <a:r>
              <a:rPr lang="zh-CN" altLang="en-US" sz="2000" dirty="0">
                <a:latin typeface="等线" panose="02010600030101010101" pitchFamily="2" charset="-122"/>
                <a:ea typeface="等线" panose="02010600030101010101" pitchFamily="2" charset="-122"/>
              </a:rPr>
              <a:t>	</a:t>
            </a:r>
            <a:r>
              <a:rPr lang="en-US" altLang="zh-CN" sz="2000" dirty="0">
                <a:latin typeface="等线" panose="02010600030101010101" pitchFamily="2" charset="-122"/>
                <a:ea typeface="等线" panose="02010600030101010101" pitchFamily="2" charset="-122"/>
              </a:rPr>
              <a:t>b.</a:t>
            </a:r>
            <a:r>
              <a:rPr lang="zh-CN" altLang="en-US" sz="2000" dirty="0">
                <a:solidFill>
                  <a:srgbClr val="FF0066"/>
                </a:solidFill>
                <a:latin typeface="等线" panose="02010600030101010101" pitchFamily="2" charset="-122"/>
                <a:ea typeface="等线" panose="02010600030101010101" pitchFamily="2" charset="-122"/>
              </a:rPr>
              <a:t>异名同义</a:t>
            </a:r>
            <a:r>
              <a:rPr lang="zh-CN" altLang="en-US" sz="2000" dirty="0">
                <a:latin typeface="等线" panose="02010600030101010101" pitchFamily="2" charset="-122"/>
                <a:ea typeface="等线" panose="02010600030101010101" pitchFamily="2" charset="-122"/>
              </a:rPr>
              <a:t>，即同一意义的对象在不同的部门中具有不同的名称。</a:t>
            </a:r>
          </a:p>
          <a:p>
            <a:pPr lvl="1" algn="just">
              <a:spcBef>
                <a:spcPct val="20000"/>
              </a:spcBef>
              <a:buClr>
                <a:schemeClr val="accent2"/>
              </a:buClr>
            </a:pPr>
            <a:r>
              <a:rPr lang="zh-CN" altLang="en-US" sz="2000" dirty="0">
                <a:latin typeface="等线" panose="02010600030101010101" pitchFamily="2" charset="-122"/>
                <a:ea typeface="等线" panose="02010600030101010101" pitchFamily="2" charset="-122"/>
              </a:rPr>
              <a:t>		 比如，对于</a:t>
            </a:r>
            <a:r>
              <a:rPr lang="zh-CN" altLang="en-US" sz="2000" dirty="0">
                <a:ea typeface="等线" panose="02010600030101010101" pitchFamily="2" charset="-122"/>
              </a:rPr>
              <a:t>“</a:t>
            </a:r>
            <a:r>
              <a:rPr lang="zh-CN" altLang="en-US" sz="2000" dirty="0">
                <a:latin typeface="等线" panose="02010600030101010101" pitchFamily="2" charset="-122"/>
                <a:ea typeface="等线" panose="02010600030101010101" pitchFamily="2" charset="-122"/>
              </a:rPr>
              <a:t>科研项目</a:t>
            </a:r>
            <a:r>
              <a:rPr lang="zh-CN" altLang="en-US" sz="2000" dirty="0">
                <a:ea typeface="等线" panose="02010600030101010101" pitchFamily="2" charset="-122"/>
              </a:rPr>
              <a:t>”</a:t>
            </a:r>
            <a:r>
              <a:rPr lang="zh-CN" altLang="en-US" sz="2000" dirty="0">
                <a:latin typeface="等线" panose="02010600030101010101" pitchFamily="2" charset="-122"/>
                <a:ea typeface="等线" panose="02010600030101010101" pitchFamily="2" charset="-122"/>
              </a:rPr>
              <a:t>这个名称，在财务科称为项目，在科研处称为课题，在生产管理处称为工程。</a:t>
            </a:r>
          </a:p>
          <a:p>
            <a:pPr algn="just">
              <a:spcBef>
                <a:spcPct val="20000"/>
              </a:spcBef>
              <a:buFont typeface="Wingdings" panose="05000000000000000000" pitchFamily="2" charset="2"/>
              <a:buChar char="§"/>
            </a:pPr>
            <a:r>
              <a:rPr lang="zh-CN" altLang="en-US" sz="2000" dirty="0">
                <a:latin typeface="等线" panose="02010600030101010101" pitchFamily="2" charset="-122"/>
                <a:ea typeface="等线" panose="02010600030101010101" pitchFamily="2" charset="-122"/>
              </a:rPr>
              <a:t>命名冲突的解决方法同属性冲突，需要与各部门协商、讨论后加以解决。</a:t>
            </a:r>
            <a:r>
              <a:rPr lang="zh-CN" altLang="en-US" sz="2000" dirty="0">
                <a:ea typeface="等线" panose="02010600030101010101" pitchFamily="2" charset="-122"/>
              </a:rPr>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0" name="Rectangle 4"/>
          <p:cNvSpPr>
            <a:spLocks noGrp="1" noChangeArrowheads="1"/>
          </p:cNvSpPr>
          <p:nvPr>
            <p:ph idx="1"/>
          </p:nvPr>
        </p:nvSpPr>
        <p:spPr>
          <a:xfrm>
            <a:off x="914400" y="914400"/>
            <a:ext cx="10515600" cy="4351338"/>
          </a:xfrm>
          <a:noFill/>
          <a:ln/>
        </p:spPr>
        <p:txBody>
          <a:bodyPr/>
          <a:lstStyle/>
          <a:p>
            <a:pPr>
              <a:buFont typeface="Wingdings" panose="05000000000000000000" pitchFamily="2" charset="2"/>
              <a:buNone/>
            </a:pPr>
            <a:r>
              <a:rPr lang="en-US" altLang="zh-CN" sz="2800" dirty="0">
                <a:latin typeface="等线" panose="02010600030101010101" pitchFamily="2" charset="-122"/>
              </a:rPr>
              <a:t>③</a:t>
            </a:r>
            <a:r>
              <a:rPr lang="zh-CN" altLang="en-US" sz="2800" dirty="0"/>
              <a:t>有三类结构冲突</a:t>
            </a:r>
          </a:p>
          <a:p>
            <a:pPr lvl="1"/>
            <a:r>
              <a:rPr lang="zh-CN" altLang="en-US" sz="2400" dirty="0"/>
              <a:t>同一对象在不同应用中具有不同的抽象</a:t>
            </a:r>
          </a:p>
          <a:p>
            <a:pPr lvl="1">
              <a:buFont typeface="Wingdings" panose="05000000000000000000" pitchFamily="2" charset="2"/>
              <a:buNone/>
            </a:pPr>
            <a:r>
              <a:rPr lang="zh-CN" altLang="en-US" sz="2400" dirty="0"/>
              <a:t> 例，“课程”在某一局部应用中被当作实体     在另一局部应用中则被当作属性</a:t>
            </a:r>
          </a:p>
          <a:p>
            <a:pPr lvl="1"/>
            <a:endParaRPr lang="zh-CN" altLang="en-US" sz="2400" dirty="0"/>
          </a:p>
          <a:p>
            <a:pPr lvl="2"/>
            <a:r>
              <a:rPr lang="zh-CN" altLang="en-US" sz="2400" dirty="0"/>
              <a:t>解决方法：通常是把属性变换为实体或把实体变换为属性，使同一对象具有相同的抽象。但是要遵照局部视图设计中提到的两个原则。</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Rectangle 3"/>
          <p:cNvSpPr>
            <a:spLocks noGrp="1" noChangeArrowheads="1"/>
          </p:cNvSpPr>
          <p:nvPr>
            <p:ph idx="1"/>
          </p:nvPr>
        </p:nvSpPr>
        <p:spPr>
          <a:xfrm>
            <a:off x="685800" y="914400"/>
            <a:ext cx="10515600" cy="4351338"/>
          </a:xfrm>
        </p:spPr>
        <p:txBody>
          <a:bodyPr/>
          <a:lstStyle/>
          <a:p>
            <a:pPr>
              <a:buFont typeface="Wingdings" panose="05000000000000000000" pitchFamily="2" charset="2"/>
              <a:buNone/>
            </a:pPr>
            <a:r>
              <a:rPr lang="en-US" altLang="zh-CN" sz="2800" dirty="0">
                <a:latin typeface="等线" panose="02010600030101010101" pitchFamily="2" charset="-122"/>
              </a:rPr>
              <a:t>③</a:t>
            </a:r>
            <a:r>
              <a:rPr lang="zh-CN" altLang="en-US" sz="2800" dirty="0"/>
              <a:t>有三类结构冲突</a:t>
            </a:r>
          </a:p>
          <a:p>
            <a:pPr lvl="1"/>
            <a:r>
              <a:rPr lang="zh-CN" altLang="en-US" sz="2400" dirty="0"/>
              <a:t>同一实体在不同局部视图中所包含的属性不完全相同，或者属性的排列次序不完全相同。</a:t>
            </a:r>
          </a:p>
          <a:p>
            <a:pPr lvl="2"/>
            <a:r>
              <a:rPr lang="zh-CN" altLang="en-US" sz="2400" dirty="0"/>
              <a:t>产生原因：不同的局部应用关心的是该实体的不同侧面。</a:t>
            </a:r>
          </a:p>
          <a:p>
            <a:pPr lvl="2"/>
            <a:r>
              <a:rPr lang="zh-CN" altLang="en-US" sz="2400" dirty="0"/>
              <a:t>解决方法：使该实体的属性取各分</a:t>
            </a:r>
            <a:r>
              <a:rPr lang="en-US" altLang="zh-CN" sz="2400" dirty="0"/>
              <a:t>E-R</a:t>
            </a:r>
            <a:r>
              <a:rPr lang="zh-CN" altLang="en-US" sz="2400" dirty="0"/>
              <a:t>图中属性的并集，再适当设计属性的次序</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1026"/>
          <p:cNvSpPr>
            <a:spLocks noGrp="1" noChangeArrowheads="1"/>
          </p:cNvSpPr>
          <p:nvPr>
            <p:ph type="title"/>
          </p:nvPr>
        </p:nvSpPr>
        <p:spPr>
          <a:xfrm>
            <a:off x="762000" y="685800"/>
            <a:ext cx="7772400" cy="579438"/>
          </a:xfrm>
        </p:spPr>
        <p:txBody>
          <a:bodyPr/>
          <a:lstStyle/>
          <a:p>
            <a:r>
              <a:rPr lang="zh-CN" altLang="en-US" sz="3200" dirty="0"/>
              <a:t>静态数据设计与动态行为设计相分离</a:t>
            </a:r>
          </a:p>
        </p:txBody>
      </p:sp>
      <p:sp>
        <p:nvSpPr>
          <p:cNvPr id="247812" name="Rectangle 1028"/>
          <p:cNvSpPr>
            <a:spLocks noChangeArrowheads="1"/>
          </p:cNvSpPr>
          <p:nvPr/>
        </p:nvSpPr>
        <p:spPr bwMode="auto">
          <a:xfrm>
            <a:off x="3375025" y="1447800"/>
            <a:ext cx="1295400" cy="325438"/>
          </a:xfrm>
          <a:prstGeom prst="rect">
            <a:avLst/>
          </a:prstGeom>
          <a:solidFill>
            <a:schemeClr val="accent1"/>
          </a:solidFill>
          <a:ln w="9525">
            <a:solidFill>
              <a:schemeClr val="tx2"/>
            </a:solidFill>
            <a:miter lim="800000"/>
            <a:headEnd/>
            <a:tailEnd/>
          </a:ln>
        </p:spPr>
        <p:txBody>
          <a:bodyPr/>
          <a:lstStyle/>
          <a:p>
            <a:pPr algn="just" eaLnBrk="0" hangingPunct="0">
              <a:spcBef>
                <a:spcPct val="0"/>
              </a:spcBef>
              <a:buClrTx/>
              <a:buFontTx/>
              <a:buNone/>
            </a:pPr>
            <a:r>
              <a:rPr lang="zh-CN" altLang="en-US" sz="2000">
                <a:solidFill>
                  <a:schemeClr val="bg2"/>
                </a:solidFill>
              </a:rPr>
              <a:t>系统定义</a:t>
            </a:r>
          </a:p>
        </p:txBody>
      </p:sp>
      <p:sp>
        <p:nvSpPr>
          <p:cNvPr id="247813" name="Rectangle 1029"/>
          <p:cNvSpPr>
            <a:spLocks noChangeArrowheads="1"/>
          </p:cNvSpPr>
          <p:nvPr/>
        </p:nvSpPr>
        <p:spPr bwMode="auto">
          <a:xfrm>
            <a:off x="3375025" y="1906588"/>
            <a:ext cx="1295400" cy="323850"/>
          </a:xfrm>
          <a:prstGeom prst="rect">
            <a:avLst/>
          </a:prstGeom>
          <a:solidFill>
            <a:schemeClr val="accent1"/>
          </a:solidFill>
          <a:ln w="9525">
            <a:solidFill>
              <a:schemeClr val="tx2"/>
            </a:solidFill>
            <a:miter lim="800000"/>
            <a:headEnd/>
            <a:tailEnd/>
          </a:ln>
        </p:spPr>
        <p:txBody>
          <a:bodyPr/>
          <a:lstStyle/>
          <a:p>
            <a:pPr algn="just" eaLnBrk="0" hangingPunct="0">
              <a:spcBef>
                <a:spcPct val="0"/>
              </a:spcBef>
              <a:buClrTx/>
              <a:buFontTx/>
              <a:buNone/>
            </a:pPr>
            <a:r>
              <a:rPr lang="zh-CN" altLang="en-US" sz="2000">
                <a:solidFill>
                  <a:schemeClr val="bg2"/>
                </a:solidFill>
              </a:rPr>
              <a:t>系统调查</a:t>
            </a:r>
          </a:p>
        </p:txBody>
      </p:sp>
      <p:sp>
        <p:nvSpPr>
          <p:cNvPr id="247814" name="Rectangle 1030"/>
          <p:cNvSpPr>
            <a:spLocks noChangeArrowheads="1"/>
          </p:cNvSpPr>
          <p:nvPr/>
        </p:nvSpPr>
        <p:spPr bwMode="auto">
          <a:xfrm>
            <a:off x="1524000" y="2344739"/>
            <a:ext cx="1295400" cy="325437"/>
          </a:xfrm>
          <a:prstGeom prst="rect">
            <a:avLst/>
          </a:prstGeom>
          <a:solidFill>
            <a:schemeClr val="accent1"/>
          </a:solidFill>
          <a:ln w="9525">
            <a:solidFill>
              <a:schemeClr val="tx2"/>
            </a:solidFill>
            <a:miter lim="800000"/>
            <a:headEnd/>
            <a:tailEnd/>
          </a:ln>
        </p:spPr>
        <p:txBody>
          <a:bodyPr/>
          <a:lstStyle/>
          <a:p>
            <a:pPr algn="just" eaLnBrk="0" hangingPunct="0">
              <a:spcBef>
                <a:spcPct val="0"/>
              </a:spcBef>
              <a:buClrTx/>
              <a:buFontTx/>
              <a:buNone/>
            </a:pPr>
            <a:r>
              <a:rPr lang="zh-CN" altLang="en-US" sz="2000">
                <a:solidFill>
                  <a:schemeClr val="bg2"/>
                </a:solidFill>
              </a:rPr>
              <a:t>数据分析</a:t>
            </a:r>
          </a:p>
        </p:txBody>
      </p:sp>
      <p:sp>
        <p:nvSpPr>
          <p:cNvPr id="247815" name="Rectangle 1031"/>
          <p:cNvSpPr>
            <a:spLocks noChangeArrowheads="1"/>
          </p:cNvSpPr>
          <p:nvPr/>
        </p:nvSpPr>
        <p:spPr bwMode="auto">
          <a:xfrm>
            <a:off x="5410200" y="2381250"/>
            <a:ext cx="1295400" cy="323850"/>
          </a:xfrm>
          <a:prstGeom prst="rect">
            <a:avLst/>
          </a:prstGeom>
          <a:solidFill>
            <a:schemeClr val="accent1"/>
          </a:solidFill>
          <a:ln w="9525">
            <a:solidFill>
              <a:schemeClr val="tx2"/>
            </a:solidFill>
            <a:miter lim="800000"/>
            <a:headEnd/>
            <a:tailEnd/>
          </a:ln>
        </p:spPr>
        <p:txBody>
          <a:bodyPr/>
          <a:lstStyle/>
          <a:p>
            <a:pPr algn="just" eaLnBrk="0" hangingPunct="0">
              <a:spcBef>
                <a:spcPct val="0"/>
              </a:spcBef>
              <a:buClrTx/>
              <a:buFontTx/>
              <a:buNone/>
            </a:pPr>
            <a:r>
              <a:rPr lang="zh-CN" altLang="en-US" sz="2000">
                <a:solidFill>
                  <a:schemeClr val="bg2"/>
                </a:solidFill>
              </a:rPr>
              <a:t>功能分析</a:t>
            </a:r>
          </a:p>
        </p:txBody>
      </p:sp>
      <p:sp>
        <p:nvSpPr>
          <p:cNvPr id="247816" name="Rectangle 1032"/>
          <p:cNvSpPr>
            <a:spLocks noChangeArrowheads="1"/>
          </p:cNvSpPr>
          <p:nvPr/>
        </p:nvSpPr>
        <p:spPr bwMode="auto">
          <a:xfrm>
            <a:off x="1524000" y="2824164"/>
            <a:ext cx="1295400" cy="325437"/>
          </a:xfrm>
          <a:prstGeom prst="rect">
            <a:avLst/>
          </a:prstGeom>
          <a:solidFill>
            <a:schemeClr val="accent1"/>
          </a:solidFill>
          <a:ln w="9525">
            <a:solidFill>
              <a:schemeClr val="tx2"/>
            </a:solidFill>
            <a:miter lim="800000"/>
            <a:headEnd/>
            <a:tailEnd/>
          </a:ln>
        </p:spPr>
        <p:txBody>
          <a:bodyPr/>
          <a:lstStyle/>
          <a:p>
            <a:pPr algn="just" eaLnBrk="0" hangingPunct="0">
              <a:spcBef>
                <a:spcPct val="0"/>
              </a:spcBef>
              <a:buClrTx/>
              <a:buFontTx/>
              <a:buNone/>
            </a:pPr>
            <a:r>
              <a:rPr lang="zh-CN" altLang="en-US" sz="2000">
                <a:solidFill>
                  <a:schemeClr val="bg2"/>
                </a:solidFill>
              </a:rPr>
              <a:t>概念设计</a:t>
            </a:r>
          </a:p>
        </p:txBody>
      </p:sp>
      <p:sp>
        <p:nvSpPr>
          <p:cNvPr id="247817" name="Rectangle 1033"/>
          <p:cNvSpPr>
            <a:spLocks noChangeArrowheads="1"/>
          </p:cNvSpPr>
          <p:nvPr/>
        </p:nvSpPr>
        <p:spPr bwMode="auto">
          <a:xfrm>
            <a:off x="1524000" y="3760789"/>
            <a:ext cx="1295400" cy="325437"/>
          </a:xfrm>
          <a:prstGeom prst="rect">
            <a:avLst/>
          </a:prstGeom>
          <a:solidFill>
            <a:schemeClr val="accent1"/>
          </a:solidFill>
          <a:ln w="9525">
            <a:solidFill>
              <a:schemeClr val="tx2"/>
            </a:solidFill>
            <a:miter lim="800000"/>
            <a:headEnd/>
            <a:tailEnd/>
          </a:ln>
        </p:spPr>
        <p:txBody>
          <a:bodyPr/>
          <a:lstStyle/>
          <a:p>
            <a:pPr algn="just" eaLnBrk="0" hangingPunct="0">
              <a:spcBef>
                <a:spcPct val="0"/>
              </a:spcBef>
              <a:buClrTx/>
              <a:buFontTx/>
              <a:buNone/>
            </a:pPr>
            <a:r>
              <a:rPr lang="zh-CN" altLang="en-US" sz="2000">
                <a:solidFill>
                  <a:schemeClr val="bg2"/>
                </a:solidFill>
              </a:rPr>
              <a:t>物理设计</a:t>
            </a:r>
          </a:p>
        </p:txBody>
      </p:sp>
      <p:sp>
        <p:nvSpPr>
          <p:cNvPr id="247818" name="Rectangle 1034"/>
          <p:cNvSpPr>
            <a:spLocks noChangeArrowheads="1"/>
          </p:cNvSpPr>
          <p:nvPr/>
        </p:nvSpPr>
        <p:spPr bwMode="auto">
          <a:xfrm>
            <a:off x="5410200" y="3746500"/>
            <a:ext cx="1295400" cy="325438"/>
          </a:xfrm>
          <a:prstGeom prst="rect">
            <a:avLst/>
          </a:prstGeom>
          <a:solidFill>
            <a:schemeClr val="accent1"/>
          </a:solidFill>
          <a:ln w="9525">
            <a:solidFill>
              <a:schemeClr val="tx2"/>
            </a:solidFill>
            <a:miter lim="800000"/>
            <a:headEnd/>
            <a:tailEnd/>
          </a:ln>
        </p:spPr>
        <p:txBody>
          <a:bodyPr/>
          <a:lstStyle/>
          <a:p>
            <a:pPr algn="just" eaLnBrk="0" hangingPunct="0">
              <a:spcBef>
                <a:spcPct val="0"/>
              </a:spcBef>
              <a:buClrTx/>
              <a:buFontTx/>
              <a:buNone/>
            </a:pPr>
            <a:r>
              <a:rPr lang="zh-CN" altLang="en-US" sz="2000">
                <a:solidFill>
                  <a:schemeClr val="bg2"/>
                </a:solidFill>
              </a:rPr>
              <a:t>程序说明</a:t>
            </a:r>
          </a:p>
        </p:txBody>
      </p:sp>
      <p:sp>
        <p:nvSpPr>
          <p:cNvPr id="247819" name="Rectangle 1035"/>
          <p:cNvSpPr>
            <a:spLocks noChangeArrowheads="1"/>
          </p:cNvSpPr>
          <p:nvPr/>
        </p:nvSpPr>
        <p:spPr bwMode="auto">
          <a:xfrm>
            <a:off x="5410200" y="3292475"/>
            <a:ext cx="1295400" cy="325438"/>
          </a:xfrm>
          <a:prstGeom prst="rect">
            <a:avLst/>
          </a:prstGeom>
          <a:solidFill>
            <a:schemeClr val="accent1"/>
          </a:solidFill>
          <a:ln w="9525">
            <a:solidFill>
              <a:schemeClr val="tx2"/>
            </a:solidFill>
            <a:miter lim="800000"/>
            <a:headEnd/>
            <a:tailEnd/>
          </a:ln>
        </p:spPr>
        <p:txBody>
          <a:bodyPr/>
          <a:lstStyle/>
          <a:p>
            <a:pPr algn="just" eaLnBrk="0" hangingPunct="0">
              <a:spcBef>
                <a:spcPct val="0"/>
              </a:spcBef>
              <a:buClrTx/>
              <a:buFontTx/>
              <a:buNone/>
            </a:pPr>
            <a:r>
              <a:rPr lang="zh-CN" altLang="en-US" sz="2000">
                <a:solidFill>
                  <a:schemeClr val="bg2"/>
                </a:solidFill>
              </a:rPr>
              <a:t>事务设计</a:t>
            </a:r>
          </a:p>
        </p:txBody>
      </p:sp>
      <p:sp>
        <p:nvSpPr>
          <p:cNvPr id="247820" name="Rectangle 1036"/>
          <p:cNvSpPr>
            <a:spLocks noChangeArrowheads="1"/>
          </p:cNvSpPr>
          <p:nvPr/>
        </p:nvSpPr>
        <p:spPr bwMode="auto">
          <a:xfrm>
            <a:off x="6705600" y="2828925"/>
            <a:ext cx="1295400" cy="323850"/>
          </a:xfrm>
          <a:prstGeom prst="rect">
            <a:avLst/>
          </a:prstGeom>
          <a:solidFill>
            <a:schemeClr val="accent1"/>
          </a:solidFill>
          <a:ln w="9525">
            <a:solidFill>
              <a:schemeClr val="tx2"/>
            </a:solidFill>
            <a:miter lim="800000"/>
            <a:headEnd/>
            <a:tailEnd/>
          </a:ln>
        </p:spPr>
        <p:txBody>
          <a:bodyPr/>
          <a:lstStyle/>
          <a:p>
            <a:pPr algn="just" eaLnBrk="0" hangingPunct="0">
              <a:spcBef>
                <a:spcPct val="0"/>
              </a:spcBef>
              <a:buClrTx/>
              <a:buFontTx/>
              <a:buNone/>
            </a:pPr>
            <a:r>
              <a:rPr lang="zh-CN" altLang="en-US" sz="2000">
                <a:solidFill>
                  <a:schemeClr val="bg2"/>
                </a:solidFill>
              </a:rPr>
              <a:t>功能说明</a:t>
            </a:r>
          </a:p>
        </p:txBody>
      </p:sp>
      <p:sp>
        <p:nvSpPr>
          <p:cNvPr id="247821" name="Rectangle 1037"/>
          <p:cNvSpPr>
            <a:spLocks noChangeArrowheads="1"/>
          </p:cNvSpPr>
          <p:nvPr/>
        </p:nvSpPr>
        <p:spPr bwMode="auto">
          <a:xfrm>
            <a:off x="1524000" y="3319464"/>
            <a:ext cx="1295400" cy="325437"/>
          </a:xfrm>
          <a:prstGeom prst="rect">
            <a:avLst/>
          </a:prstGeom>
          <a:solidFill>
            <a:schemeClr val="accent1"/>
          </a:solidFill>
          <a:ln w="9525">
            <a:solidFill>
              <a:schemeClr val="tx2"/>
            </a:solidFill>
            <a:miter lim="800000"/>
            <a:headEnd/>
            <a:tailEnd/>
          </a:ln>
        </p:spPr>
        <p:txBody>
          <a:bodyPr/>
          <a:lstStyle/>
          <a:p>
            <a:pPr algn="just" eaLnBrk="0" hangingPunct="0">
              <a:spcBef>
                <a:spcPct val="0"/>
              </a:spcBef>
              <a:buClrTx/>
              <a:buFontTx/>
              <a:buNone/>
            </a:pPr>
            <a:r>
              <a:rPr lang="zh-CN" altLang="en-US" sz="2000">
                <a:solidFill>
                  <a:schemeClr val="bg2"/>
                </a:solidFill>
              </a:rPr>
              <a:t>逻辑设计</a:t>
            </a:r>
          </a:p>
        </p:txBody>
      </p:sp>
      <p:sp>
        <p:nvSpPr>
          <p:cNvPr id="247822" name="Rectangle 1038"/>
          <p:cNvSpPr>
            <a:spLocks noChangeArrowheads="1"/>
          </p:cNvSpPr>
          <p:nvPr/>
        </p:nvSpPr>
        <p:spPr bwMode="auto">
          <a:xfrm>
            <a:off x="3929063" y="2870200"/>
            <a:ext cx="1295400" cy="323850"/>
          </a:xfrm>
          <a:prstGeom prst="rect">
            <a:avLst/>
          </a:prstGeom>
          <a:solidFill>
            <a:schemeClr val="accent1"/>
          </a:solidFill>
          <a:ln w="9525">
            <a:solidFill>
              <a:schemeClr val="tx2"/>
            </a:solidFill>
            <a:miter lim="800000"/>
            <a:headEnd/>
            <a:tailEnd/>
          </a:ln>
        </p:spPr>
        <p:txBody>
          <a:bodyPr/>
          <a:lstStyle/>
          <a:p>
            <a:pPr algn="just" eaLnBrk="0" hangingPunct="0">
              <a:spcBef>
                <a:spcPct val="0"/>
              </a:spcBef>
              <a:buClrTx/>
              <a:buFontTx/>
              <a:buNone/>
            </a:pPr>
            <a:r>
              <a:rPr lang="zh-CN" altLang="en-US" sz="2000">
                <a:solidFill>
                  <a:schemeClr val="bg2"/>
                </a:solidFill>
              </a:rPr>
              <a:t>功能模型</a:t>
            </a:r>
          </a:p>
        </p:txBody>
      </p:sp>
      <p:sp>
        <p:nvSpPr>
          <p:cNvPr id="247823" name="Rectangle 1039"/>
          <p:cNvSpPr>
            <a:spLocks noChangeArrowheads="1"/>
          </p:cNvSpPr>
          <p:nvPr/>
        </p:nvSpPr>
        <p:spPr bwMode="auto">
          <a:xfrm>
            <a:off x="1524000" y="4179888"/>
            <a:ext cx="1481138" cy="323850"/>
          </a:xfrm>
          <a:prstGeom prst="rect">
            <a:avLst/>
          </a:prstGeom>
          <a:solidFill>
            <a:schemeClr val="accent1"/>
          </a:solidFill>
          <a:ln w="9525">
            <a:solidFill>
              <a:schemeClr val="tx2"/>
            </a:solidFill>
            <a:miter lim="800000"/>
            <a:headEnd/>
            <a:tailEnd/>
          </a:ln>
        </p:spPr>
        <p:txBody>
          <a:bodyPr/>
          <a:lstStyle/>
          <a:p>
            <a:pPr algn="just" eaLnBrk="0" hangingPunct="0">
              <a:spcBef>
                <a:spcPct val="0"/>
              </a:spcBef>
              <a:buClrTx/>
              <a:buFontTx/>
              <a:buNone/>
            </a:pPr>
            <a:r>
              <a:rPr lang="zh-CN" altLang="en-US" sz="2000">
                <a:solidFill>
                  <a:schemeClr val="bg2"/>
                </a:solidFill>
              </a:rPr>
              <a:t>子模式设计</a:t>
            </a:r>
          </a:p>
        </p:txBody>
      </p:sp>
      <p:sp>
        <p:nvSpPr>
          <p:cNvPr id="247824" name="Rectangle 1040"/>
          <p:cNvSpPr>
            <a:spLocks noChangeArrowheads="1"/>
          </p:cNvSpPr>
          <p:nvPr/>
        </p:nvSpPr>
        <p:spPr bwMode="auto">
          <a:xfrm>
            <a:off x="1524000" y="5084764"/>
            <a:ext cx="1481138" cy="325437"/>
          </a:xfrm>
          <a:prstGeom prst="rect">
            <a:avLst/>
          </a:prstGeom>
          <a:solidFill>
            <a:schemeClr val="accent1"/>
          </a:solidFill>
          <a:ln w="9525">
            <a:solidFill>
              <a:schemeClr val="tx2"/>
            </a:solidFill>
            <a:miter lim="800000"/>
            <a:headEnd/>
            <a:tailEnd/>
          </a:ln>
        </p:spPr>
        <p:txBody>
          <a:bodyPr/>
          <a:lstStyle/>
          <a:p>
            <a:pPr algn="just" eaLnBrk="0" hangingPunct="0">
              <a:spcBef>
                <a:spcPct val="0"/>
              </a:spcBef>
              <a:buClrTx/>
              <a:buFontTx/>
              <a:buNone/>
            </a:pPr>
            <a:r>
              <a:rPr lang="zh-CN" altLang="en-US" sz="2000">
                <a:solidFill>
                  <a:schemeClr val="bg2"/>
                </a:solidFill>
              </a:rPr>
              <a:t>数据库维护</a:t>
            </a:r>
          </a:p>
        </p:txBody>
      </p:sp>
      <p:sp>
        <p:nvSpPr>
          <p:cNvPr id="247825" name="Rectangle 1041"/>
          <p:cNvSpPr>
            <a:spLocks noChangeArrowheads="1"/>
          </p:cNvSpPr>
          <p:nvPr/>
        </p:nvSpPr>
        <p:spPr bwMode="auto">
          <a:xfrm>
            <a:off x="1524000" y="4643439"/>
            <a:ext cx="1295400" cy="325437"/>
          </a:xfrm>
          <a:prstGeom prst="rect">
            <a:avLst/>
          </a:prstGeom>
          <a:solidFill>
            <a:schemeClr val="accent1"/>
          </a:solidFill>
          <a:ln w="9525">
            <a:solidFill>
              <a:schemeClr val="tx2"/>
            </a:solidFill>
            <a:miter lim="800000"/>
            <a:headEnd/>
            <a:tailEnd/>
          </a:ln>
        </p:spPr>
        <p:txBody>
          <a:bodyPr/>
          <a:lstStyle/>
          <a:p>
            <a:pPr algn="just" eaLnBrk="0" hangingPunct="0">
              <a:spcBef>
                <a:spcPct val="0"/>
              </a:spcBef>
              <a:buClrTx/>
              <a:buFontTx/>
              <a:buNone/>
            </a:pPr>
            <a:r>
              <a:rPr lang="zh-CN" altLang="en-US" sz="2000">
                <a:solidFill>
                  <a:schemeClr val="bg2"/>
                </a:solidFill>
              </a:rPr>
              <a:t>数据装配</a:t>
            </a:r>
          </a:p>
        </p:txBody>
      </p:sp>
      <p:sp>
        <p:nvSpPr>
          <p:cNvPr id="247826" name="Rectangle 1042"/>
          <p:cNvSpPr>
            <a:spLocks noChangeArrowheads="1"/>
          </p:cNvSpPr>
          <p:nvPr/>
        </p:nvSpPr>
        <p:spPr bwMode="auto">
          <a:xfrm>
            <a:off x="5426075" y="4173539"/>
            <a:ext cx="1295400" cy="325437"/>
          </a:xfrm>
          <a:prstGeom prst="rect">
            <a:avLst/>
          </a:prstGeom>
          <a:solidFill>
            <a:schemeClr val="accent1"/>
          </a:solidFill>
          <a:ln w="9525">
            <a:solidFill>
              <a:schemeClr val="tx2"/>
            </a:solidFill>
            <a:miter lim="800000"/>
            <a:headEnd/>
            <a:tailEnd/>
          </a:ln>
        </p:spPr>
        <p:txBody>
          <a:bodyPr/>
          <a:lstStyle/>
          <a:p>
            <a:pPr algn="just" eaLnBrk="0" hangingPunct="0">
              <a:spcBef>
                <a:spcPct val="0"/>
              </a:spcBef>
              <a:buClrTx/>
              <a:buFontTx/>
              <a:buNone/>
            </a:pPr>
            <a:r>
              <a:rPr lang="zh-CN" altLang="en-US" sz="2000">
                <a:solidFill>
                  <a:schemeClr val="bg2"/>
                </a:solidFill>
              </a:rPr>
              <a:t>程序设计</a:t>
            </a:r>
          </a:p>
        </p:txBody>
      </p:sp>
      <p:sp>
        <p:nvSpPr>
          <p:cNvPr id="247827" name="Rectangle 1043"/>
          <p:cNvSpPr>
            <a:spLocks noChangeArrowheads="1"/>
          </p:cNvSpPr>
          <p:nvPr/>
        </p:nvSpPr>
        <p:spPr bwMode="auto">
          <a:xfrm>
            <a:off x="5426075" y="5068889"/>
            <a:ext cx="1295400" cy="325437"/>
          </a:xfrm>
          <a:prstGeom prst="rect">
            <a:avLst/>
          </a:prstGeom>
          <a:solidFill>
            <a:schemeClr val="accent1"/>
          </a:solidFill>
          <a:ln w="9525">
            <a:solidFill>
              <a:schemeClr val="tx2"/>
            </a:solidFill>
            <a:miter lim="800000"/>
            <a:headEnd/>
            <a:tailEnd/>
          </a:ln>
        </p:spPr>
        <p:txBody>
          <a:bodyPr/>
          <a:lstStyle/>
          <a:p>
            <a:pPr algn="just" eaLnBrk="0" hangingPunct="0">
              <a:spcBef>
                <a:spcPct val="0"/>
              </a:spcBef>
              <a:buClrTx/>
              <a:buFontTx/>
              <a:buNone/>
            </a:pPr>
            <a:r>
              <a:rPr lang="zh-CN" altLang="en-US" sz="2000">
                <a:solidFill>
                  <a:schemeClr val="bg2"/>
                </a:solidFill>
              </a:rPr>
              <a:t>系统运行</a:t>
            </a:r>
          </a:p>
        </p:txBody>
      </p:sp>
      <p:sp>
        <p:nvSpPr>
          <p:cNvPr id="247828" name="Rectangle 1044"/>
          <p:cNvSpPr>
            <a:spLocks noChangeArrowheads="1"/>
          </p:cNvSpPr>
          <p:nvPr/>
        </p:nvSpPr>
        <p:spPr bwMode="auto">
          <a:xfrm>
            <a:off x="5426075" y="4627563"/>
            <a:ext cx="1295400" cy="323850"/>
          </a:xfrm>
          <a:prstGeom prst="rect">
            <a:avLst/>
          </a:prstGeom>
          <a:solidFill>
            <a:schemeClr val="accent1"/>
          </a:solidFill>
          <a:ln w="9525">
            <a:solidFill>
              <a:schemeClr val="tx2"/>
            </a:solidFill>
            <a:miter lim="800000"/>
            <a:headEnd/>
            <a:tailEnd/>
          </a:ln>
        </p:spPr>
        <p:txBody>
          <a:bodyPr/>
          <a:lstStyle/>
          <a:p>
            <a:pPr algn="just" eaLnBrk="0" hangingPunct="0">
              <a:spcBef>
                <a:spcPct val="0"/>
              </a:spcBef>
              <a:buClrTx/>
              <a:buFontTx/>
              <a:buNone/>
            </a:pPr>
            <a:r>
              <a:rPr lang="zh-CN" altLang="en-US" sz="2000">
                <a:solidFill>
                  <a:schemeClr val="bg2"/>
                </a:solidFill>
              </a:rPr>
              <a:t>程序调试</a:t>
            </a:r>
          </a:p>
        </p:txBody>
      </p:sp>
      <p:sp>
        <p:nvSpPr>
          <p:cNvPr id="247829" name="Line 1045"/>
          <p:cNvSpPr>
            <a:spLocks noChangeShapeType="1"/>
          </p:cNvSpPr>
          <p:nvPr/>
        </p:nvSpPr>
        <p:spPr bwMode="auto">
          <a:xfrm flipH="1">
            <a:off x="2449513" y="2205039"/>
            <a:ext cx="1295400" cy="109537"/>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47830" name="Line 1046"/>
          <p:cNvSpPr>
            <a:spLocks noChangeShapeType="1"/>
          </p:cNvSpPr>
          <p:nvPr/>
        </p:nvSpPr>
        <p:spPr bwMode="auto">
          <a:xfrm>
            <a:off x="2263775" y="2638425"/>
            <a:ext cx="0" cy="217488"/>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47831" name="Line 1047"/>
          <p:cNvSpPr>
            <a:spLocks noChangeShapeType="1"/>
          </p:cNvSpPr>
          <p:nvPr/>
        </p:nvSpPr>
        <p:spPr bwMode="auto">
          <a:xfrm>
            <a:off x="2263775" y="3124200"/>
            <a:ext cx="0" cy="215900"/>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47832" name="Line 1048"/>
          <p:cNvSpPr>
            <a:spLocks noChangeShapeType="1"/>
          </p:cNvSpPr>
          <p:nvPr/>
        </p:nvSpPr>
        <p:spPr bwMode="auto">
          <a:xfrm>
            <a:off x="2263775" y="3613151"/>
            <a:ext cx="0" cy="174625"/>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47833" name="Line 1049"/>
          <p:cNvSpPr>
            <a:spLocks noChangeShapeType="1"/>
          </p:cNvSpPr>
          <p:nvPr/>
        </p:nvSpPr>
        <p:spPr bwMode="auto">
          <a:xfrm>
            <a:off x="4300539" y="2205039"/>
            <a:ext cx="1849437" cy="185737"/>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47834" name="Line 1050"/>
          <p:cNvSpPr>
            <a:spLocks noChangeShapeType="1"/>
          </p:cNvSpPr>
          <p:nvPr/>
        </p:nvSpPr>
        <p:spPr bwMode="auto">
          <a:xfrm flipH="1">
            <a:off x="4670426" y="2695575"/>
            <a:ext cx="1109663" cy="160338"/>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47835" name="Line 1051"/>
          <p:cNvSpPr>
            <a:spLocks noChangeShapeType="1"/>
          </p:cNvSpPr>
          <p:nvPr/>
        </p:nvSpPr>
        <p:spPr bwMode="auto">
          <a:xfrm>
            <a:off x="6335713" y="2705101"/>
            <a:ext cx="1109662" cy="150813"/>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47836" name="Line 1052"/>
          <p:cNvSpPr>
            <a:spLocks noChangeShapeType="1"/>
          </p:cNvSpPr>
          <p:nvPr/>
        </p:nvSpPr>
        <p:spPr bwMode="auto">
          <a:xfrm>
            <a:off x="6149975" y="3581400"/>
            <a:ext cx="0" cy="217488"/>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47837" name="Line 1053"/>
          <p:cNvSpPr>
            <a:spLocks noChangeShapeType="1"/>
          </p:cNvSpPr>
          <p:nvPr/>
        </p:nvSpPr>
        <p:spPr bwMode="auto">
          <a:xfrm>
            <a:off x="2263775" y="4479926"/>
            <a:ext cx="0" cy="174625"/>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47838" name="Line 1054"/>
          <p:cNvSpPr>
            <a:spLocks noChangeShapeType="1"/>
          </p:cNvSpPr>
          <p:nvPr/>
        </p:nvSpPr>
        <p:spPr bwMode="auto">
          <a:xfrm>
            <a:off x="6149975" y="4046539"/>
            <a:ext cx="0" cy="174625"/>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47839" name="Line 1055"/>
          <p:cNvSpPr>
            <a:spLocks noChangeShapeType="1"/>
          </p:cNvSpPr>
          <p:nvPr/>
        </p:nvSpPr>
        <p:spPr bwMode="auto">
          <a:xfrm>
            <a:off x="2263775" y="4046539"/>
            <a:ext cx="0" cy="174625"/>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47840" name="Line 1056"/>
          <p:cNvSpPr>
            <a:spLocks noChangeShapeType="1"/>
          </p:cNvSpPr>
          <p:nvPr/>
        </p:nvSpPr>
        <p:spPr bwMode="auto">
          <a:xfrm>
            <a:off x="6149975" y="4479926"/>
            <a:ext cx="0" cy="174625"/>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47841" name="Line 1057"/>
          <p:cNvSpPr>
            <a:spLocks noChangeShapeType="1"/>
          </p:cNvSpPr>
          <p:nvPr/>
        </p:nvSpPr>
        <p:spPr bwMode="auto">
          <a:xfrm>
            <a:off x="2263775" y="4913314"/>
            <a:ext cx="0" cy="174625"/>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47842" name="Line 1058"/>
          <p:cNvSpPr>
            <a:spLocks noChangeShapeType="1"/>
          </p:cNvSpPr>
          <p:nvPr/>
        </p:nvSpPr>
        <p:spPr bwMode="auto">
          <a:xfrm>
            <a:off x="4114800" y="1773239"/>
            <a:ext cx="0" cy="174625"/>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47843" name="Line 1059"/>
          <p:cNvSpPr>
            <a:spLocks noChangeShapeType="1"/>
          </p:cNvSpPr>
          <p:nvPr/>
        </p:nvSpPr>
        <p:spPr bwMode="auto">
          <a:xfrm>
            <a:off x="6149975" y="4913314"/>
            <a:ext cx="0" cy="174625"/>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47844" name="Line 1060"/>
          <p:cNvSpPr>
            <a:spLocks noChangeShapeType="1"/>
          </p:cNvSpPr>
          <p:nvPr/>
        </p:nvSpPr>
        <p:spPr bwMode="auto">
          <a:xfrm>
            <a:off x="4670426" y="3179763"/>
            <a:ext cx="925513" cy="107950"/>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47845" name="Line 1061"/>
          <p:cNvSpPr>
            <a:spLocks noChangeShapeType="1"/>
          </p:cNvSpPr>
          <p:nvPr/>
        </p:nvSpPr>
        <p:spPr bwMode="auto">
          <a:xfrm flipH="1">
            <a:off x="6335713" y="3179763"/>
            <a:ext cx="1109662" cy="107950"/>
          </a:xfrm>
          <a:prstGeom prst="line">
            <a:avLst/>
          </a:prstGeom>
          <a:noFill/>
          <a:ln w="9525">
            <a:solidFill>
              <a:schemeClr val="tx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7989" name="Group 5"/>
          <p:cNvGrpSpPr>
            <a:grpSpLocks/>
          </p:cNvGrpSpPr>
          <p:nvPr/>
        </p:nvGrpSpPr>
        <p:grpSpPr bwMode="auto">
          <a:xfrm>
            <a:off x="914400" y="838200"/>
            <a:ext cx="8686800" cy="5494338"/>
            <a:chOff x="144" y="480"/>
            <a:chExt cx="5472" cy="3461"/>
          </a:xfrm>
        </p:grpSpPr>
        <p:grpSp>
          <p:nvGrpSpPr>
            <p:cNvPr id="297990" name="Group 6"/>
            <p:cNvGrpSpPr>
              <a:grpSpLocks/>
            </p:cNvGrpSpPr>
            <p:nvPr/>
          </p:nvGrpSpPr>
          <p:grpSpPr bwMode="auto">
            <a:xfrm>
              <a:off x="240" y="480"/>
              <a:ext cx="3461" cy="965"/>
              <a:chOff x="667" y="859"/>
              <a:chExt cx="4272" cy="1488"/>
            </a:xfrm>
          </p:grpSpPr>
          <p:sp>
            <p:nvSpPr>
              <p:cNvPr id="297991" name="Rectangle 7"/>
              <p:cNvSpPr>
                <a:spLocks noChangeArrowheads="1"/>
              </p:cNvSpPr>
              <p:nvPr/>
            </p:nvSpPr>
            <p:spPr bwMode="auto">
              <a:xfrm>
                <a:off x="2347" y="859"/>
                <a:ext cx="671" cy="38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zh-CN" altLang="en-US" sz="2400" b="1"/>
                  <a:t>学生</a:t>
                </a:r>
              </a:p>
            </p:txBody>
          </p:sp>
          <p:sp>
            <p:nvSpPr>
              <p:cNvPr id="297992" name="Oval 8"/>
              <p:cNvSpPr>
                <a:spLocks noChangeArrowheads="1"/>
              </p:cNvSpPr>
              <p:nvPr/>
            </p:nvSpPr>
            <p:spPr bwMode="auto">
              <a:xfrm>
                <a:off x="667" y="1771"/>
                <a:ext cx="576"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zh-CN" altLang="en-US" sz="2400" b="1"/>
                  <a:t>学号</a:t>
                </a:r>
              </a:p>
            </p:txBody>
          </p:sp>
          <p:sp>
            <p:nvSpPr>
              <p:cNvPr id="297993" name="Oval 9"/>
              <p:cNvSpPr>
                <a:spLocks noChangeArrowheads="1"/>
              </p:cNvSpPr>
              <p:nvPr/>
            </p:nvSpPr>
            <p:spPr bwMode="auto">
              <a:xfrm>
                <a:off x="1627" y="1771"/>
                <a:ext cx="576"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zh-CN" altLang="en-US" sz="2400" b="1"/>
                  <a:t> 姓名</a:t>
                </a:r>
              </a:p>
            </p:txBody>
          </p:sp>
          <p:sp>
            <p:nvSpPr>
              <p:cNvPr id="297994" name="Oval 10"/>
              <p:cNvSpPr>
                <a:spLocks noChangeArrowheads="1"/>
              </p:cNvSpPr>
              <p:nvPr/>
            </p:nvSpPr>
            <p:spPr bwMode="auto">
              <a:xfrm>
                <a:off x="2587" y="1771"/>
                <a:ext cx="576"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zh-CN" altLang="en-US" sz="2400" b="1"/>
                  <a:t>性别</a:t>
                </a:r>
              </a:p>
            </p:txBody>
          </p:sp>
          <p:sp>
            <p:nvSpPr>
              <p:cNvPr id="297995" name="Oval 11"/>
              <p:cNvSpPr>
                <a:spLocks noChangeArrowheads="1"/>
              </p:cNvSpPr>
              <p:nvPr/>
            </p:nvSpPr>
            <p:spPr bwMode="auto">
              <a:xfrm>
                <a:off x="3547" y="1867"/>
                <a:ext cx="1392" cy="4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zh-CN" altLang="en-US" sz="2400" b="1"/>
                  <a:t>平均成绩</a:t>
                </a:r>
              </a:p>
            </p:txBody>
          </p:sp>
          <p:sp>
            <p:nvSpPr>
              <p:cNvPr id="297996" name="Line 12"/>
              <p:cNvSpPr>
                <a:spLocks noChangeShapeType="1"/>
              </p:cNvSpPr>
              <p:nvPr/>
            </p:nvSpPr>
            <p:spPr bwMode="auto">
              <a:xfrm flipH="1">
                <a:off x="1099" y="1243"/>
                <a:ext cx="1248"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997" name="Line 13"/>
              <p:cNvSpPr>
                <a:spLocks noChangeShapeType="1"/>
              </p:cNvSpPr>
              <p:nvPr/>
            </p:nvSpPr>
            <p:spPr bwMode="auto">
              <a:xfrm flipH="1">
                <a:off x="2011" y="1243"/>
                <a:ext cx="480"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998" name="Line 14"/>
              <p:cNvSpPr>
                <a:spLocks noChangeShapeType="1"/>
              </p:cNvSpPr>
              <p:nvPr/>
            </p:nvSpPr>
            <p:spPr bwMode="auto">
              <a:xfrm>
                <a:off x="2827" y="1243"/>
                <a:ext cx="1"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999" name="Line 15"/>
              <p:cNvSpPr>
                <a:spLocks noChangeShapeType="1"/>
              </p:cNvSpPr>
              <p:nvPr/>
            </p:nvSpPr>
            <p:spPr bwMode="auto">
              <a:xfrm>
                <a:off x="3019" y="1243"/>
                <a:ext cx="960"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98000" name="Rectangle 16"/>
            <p:cNvSpPr>
              <a:spLocks noChangeArrowheads="1"/>
            </p:cNvSpPr>
            <p:nvPr/>
          </p:nvSpPr>
          <p:spPr bwMode="auto">
            <a:xfrm>
              <a:off x="3648" y="768"/>
              <a:ext cx="187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en-US" altLang="zh-CN" sz="2400" b="1"/>
                <a:t>(a)</a:t>
              </a:r>
              <a:r>
                <a:rPr lang="zh-CN" altLang="en-US" sz="2400" b="1"/>
                <a:t>在局部应用</a:t>
              </a:r>
              <a:r>
                <a:rPr lang="en-US" altLang="zh-CN" sz="2400" b="1"/>
                <a:t>A</a:t>
              </a:r>
              <a:r>
                <a:rPr lang="zh-CN" altLang="en-US" sz="2400" b="1"/>
                <a:t>中</a:t>
              </a:r>
            </a:p>
          </p:txBody>
        </p:sp>
        <p:sp>
          <p:nvSpPr>
            <p:cNvPr id="298001" name="Rectangle 17"/>
            <p:cNvSpPr>
              <a:spLocks noChangeArrowheads="1"/>
            </p:cNvSpPr>
            <p:nvPr/>
          </p:nvSpPr>
          <p:spPr bwMode="auto">
            <a:xfrm>
              <a:off x="3744" y="1872"/>
              <a:ext cx="187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en-US" altLang="zh-CN" sz="2400" b="1"/>
                <a:t>(b)</a:t>
              </a:r>
              <a:r>
                <a:rPr lang="zh-CN" altLang="en-US" sz="2400" b="1"/>
                <a:t>在局部应用</a:t>
              </a:r>
              <a:r>
                <a:rPr lang="en-US" altLang="zh-CN" sz="2400" b="1"/>
                <a:t>B</a:t>
              </a:r>
              <a:r>
                <a:rPr lang="zh-CN" altLang="en-US" sz="2400" b="1"/>
                <a:t>中</a:t>
              </a:r>
            </a:p>
          </p:txBody>
        </p:sp>
        <p:grpSp>
          <p:nvGrpSpPr>
            <p:cNvPr id="298002" name="Group 18"/>
            <p:cNvGrpSpPr>
              <a:grpSpLocks/>
            </p:cNvGrpSpPr>
            <p:nvPr/>
          </p:nvGrpSpPr>
          <p:grpSpPr bwMode="auto">
            <a:xfrm>
              <a:off x="144" y="1632"/>
              <a:ext cx="3648" cy="1056"/>
              <a:chOff x="715" y="1915"/>
              <a:chExt cx="3888" cy="1536"/>
            </a:xfrm>
          </p:grpSpPr>
          <p:sp>
            <p:nvSpPr>
              <p:cNvPr id="298003" name="Rectangle 19"/>
              <p:cNvSpPr>
                <a:spLocks noChangeArrowheads="1"/>
              </p:cNvSpPr>
              <p:nvPr/>
            </p:nvSpPr>
            <p:spPr bwMode="auto">
              <a:xfrm>
                <a:off x="2395" y="1915"/>
                <a:ext cx="671" cy="38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zh-CN" altLang="en-US" sz="2400" b="1"/>
                  <a:t>学生</a:t>
                </a:r>
              </a:p>
            </p:txBody>
          </p:sp>
          <p:sp>
            <p:nvSpPr>
              <p:cNvPr id="298004" name="Oval 20"/>
              <p:cNvSpPr>
                <a:spLocks noChangeArrowheads="1"/>
              </p:cNvSpPr>
              <p:nvPr/>
            </p:nvSpPr>
            <p:spPr bwMode="auto">
              <a:xfrm>
                <a:off x="1483" y="2779"/>
                <a:ext cx="576"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zh-CN" altLang="en-US" sz="2400" b="1"/>
                  <a:t>学号</a:t>
                </a:r>
              </a:p>
            </p:txBody>
          </p:sp>
          <p:sp>
            <p:nvSpPr>
              <p:cNvPr id="298005" name="Oval 21"/>
              <p:cNvSpPr>
                <a:spLocks noChangeArrowheads="1"/>
              </p:cNvSpPr>
              <p:nvPr/>
            </p:nvSpPr>
            <p:spPr bwMode="auto">
              <a:xfrm>
                <a:off x="715" y="2779"/>
                <a:ext cx="576"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zh-CN" altLang="en-US" sz="2400" b="1"/>
                  <a:t> 姓名</a:t>
                </a:r>
              </a:p>
            </p:txBody>
          </p:sp>
          <p:sp>
            <p:nvSpPr>
              <p:cNvPr id="298006" name="Oval 22"/>
              <p:cNvSpPr>
                <a:spLocks noChangeArrowheads="1"/>
              </p:cNvSpPr>
              <p:nvPr/>
            </p:nvSpPr>
            <p:spPr bwMode="auto">
              <a:xfrm>
                <a:off x="2155" y="2827"/>
                <a:ext cx="816"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zh-CN" altLang="en-US" sz="2400" b="1"/>
                  <a:t>出生日期</a:t>
                </a:r>
              </a:p>
            </p:txBody>
          </p:sp>
          <p:sp>
            <p:nvSpPr>
              <p:cNvPr id="298007" name="Oval 23"/>
              <p:cNvSpPr>
                <a:spLocks noChangeArrowheads="1"/>
              </p:cNvSpPr>
              <p:nvPr/>
            </p:nvSpPr>
            <p:spPr bwMode="auto">
              <a:xfrm>
                <a:off x="3883" y="2875"/>
                <a:ext cx="720"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zh-CN" altLang="en-US" sz="2400" b="1"/>
                  <a:t>年级</a:t>
                </a:r>
              </a:p>
            </p:txBody>
          </p:sp>
          <p:sp>
            <p:nvSpPr>
              <p:cNvPr id="298008" name="Line 24"/>
              <p:cNvSpPr>
                <a:spLocks noChangeShapeType="1"/>
              </p:cNvSpPr>
              <p:nvPr/>
            </p:nvSpPr>
            <p:spPr bwMode="auto">
              <a:xfrm flipH="1">
                <a:off x="1147" y="2299"/>
                <a:ext cx="1248"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8009" name="Line 25"/>
              <p:cNvSpPr>
                <a:spLocks noChangeShapeType="1"/>
              </p:cNvSpPr>
              <p:nvPr/>
            </p:nvSpPr>
            <p:spPr bwMode="auto">
              <a:xfrm flipH="1">
                <a:off x="1963" y="2299"/>
                <a:ext cx="480"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8010" name="Line 26"/>
              <p:cNvSpPr>
                <a:spLocks noChangeShapeType="1"/>
              </p:cNvSpPr>
              <p:nvPr/>
            </p:nvSpPr>
            <p:spPr bwMode="auto">
              <a:xfrm>
                <a:off x="2539" y="2299"/>
                <a:ext cx="0"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8011" name="Line 27"/>
              <p:cNvSpPr>
                <a:spLocks noChangeShapeType="1"/>
              </p:cNvSpPr>
              <p:nvPr/>
            </p:nvSpPr>
            <p:spPr bwMode="auto">
              <a:xfrm>
                <a:off x="3067" y="2299"/>
                <a:ext cx="960"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8012" name="Oval 28"/>
              <p:cNvSpPr>
                <a:spLocks noChangeArrowheads="1"/>
              </p:cNvSpPr>
              <p:nvPr/>
            </p:nvSpPr>
            <p:spPr bwMode="auto">
              <a:xfrm>
                <a:off x="3067" y="2875"/>
                <a:ext cx="768"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zh-CN" altLang="en-US" sz="2400" b="1"/>
                  <a:t>所在系 </a:t>
                </a:r>
              </a:p>
            </p:txBody>
          </p:sp>
          <p:sp>
            <p:nvSpPr>
              <p:cNvPr id="298013" name="Line 29"/>
              <p:cNvSpPr>
                <a:spLocks noChangeShapeType="1"/>
              </p:cNvSpPr>
              <p:nvPr/>
            </p:nvSpPr>
            <p:spPr bwMode="auto">
              <a:xfrm>
                <a:off x="2923" y="2299"/>
                <a:ext cx="432" cy="5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98014" name="Group 30"/>
            <p:cNvGrpSpPr>
              <a:grpSpLocks/>
            </p:cNvGrpSpPr>
            <p:nvPr/>
          </p:nvGrpSpPr>
          <p:grpSpPr bwMode="auto">
            <a:xfrm>
              <a:off x="192" y="3024"/>
              <a:ext cx="3029" cy="917"/>
              <a:chOff x="1291" y="3115"/>
              <a:chExt cx="2976" cy="1488"/>
            </a:xfrm>
          </p:grpSpPr>
          <p:sp>
            <p:nvSpPr>
              <p:cNvPr id="298015" name="Rectangle 31"/>
              <p:cNvSpPr>
                <a:spLocks noChangeArrowheads="1"/>
              </p:cNvSpPr>
              <p:nvPr/>
            </p:nvSpPr>
            <p:spPr bwMode="auto">
              <a:xfrm>
                <a:off x="2587" y="3115"/>
                <a:ext cx="671" cy="38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zh-CN" altLang="en-US" sz="2400" b="1"/>
                  <a:t>学生</a:t>
                </a:r>
              </a:p>
            </p:txBody>
          </p:sp>
          <p:sp>
            <p:nvSpPr>
              <p:cNvPr id="298016" name="Oval 32"/>
              <p:cNvSpPr>
                <a:spLocks noChangeArrowheads="1"/>
              </p:cNvSpPr>
              <p:nvPr/>
            </p:nvSpPr>
            <p:spPr bwMode="auto">
              <a:xfrm>
                <a:off x="3691" y="4027"/>
                <a:ext cx="576"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zh-CN" altLang="en-US" sz="2400" b="1"/>
                  <a:t>学号</a:t>
                </a:r>
              </a:p>
            </p:txBody>
          </p:sp>
          <p:sp>
            <p:nvSpPr>
              <p:cNvPr id="298017" name="Oval 33"/>
              <p:cNvSpPr>
                <a:spLocks noChangeArrowheads="1"/>
              </p:cNvSpPr>
              <p:nvPr/>
            </p:nvSpPr>
            <p:spPr bwMode="auto">
              <a:xfrm>
                <a:off x="1291" y="4027"/>
                <a:ext cx="576"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zh-CN" altLang="en-US" sz="2400" b="1"/>
                  <a:t> 姓名</a:t>
                </a:r>
              </a:p>
            </p:txBody>
          </p:sp>
          <p:sp>
            <p:nvSpPr>
              <p:cNvPr id="298018" name="Oval 34"/>
              <p:cNvSpPr>
                <a:spLocks noChangeArrowheads="1"/>
              </p:cNvSpPr>
              <p:nvPr/>
            </p:nvSpPr>
            <p:spPr bwMode="auto">
              <a:xfrm>
                <a:off x="2491" y="4027"/>
                <a:ext cx="816"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zh-CN" altLang="en-US" sz="2400" b="1"/>
                  <a:t> 政治面貌 </a:t>
                </a:r>
              </a:p>
            </p:txBody>
          </p:sp>
          <p:sp>
            <p:nvSpPr>
              <p:cNvPr id="298019" name="Line 35"/>
              <p:cNvSpPr>
                <a:spLocks noChangeShapeType="1"/>
              </p:cNvSpPr>
              <p:nvPr/>
            </p:nvSpPr>
            <p:spPr bwMode="auto">
              <a:xfrm flipH="1">
                <a:off x="1771" y="3499"/>
                <a:ext cx="864"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8020" name="Line 36"/>
              <p:cNvSpPr>
                <a:spLocks noChangeShapeType="1"/>
              </p:cNvSpPr>
              <p:nvPr/>
            </p:nvSpPr>
            <p:spPr bwMode="auto">
              <a:xfrm>
                <a:off x="3115" y="3499"/>
                <a:ext cx="768"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8021" name="Line 37"/>
              <p:cNvSpPr>
                <a:spLocks noChangeShapeType="1"/>
              </p:cNvSpPr>
              <p:nvPr/>
            </p:nvSpPr>
            <p:spPr bwMode="auto">
              <a:xfrm>
                <a:off x="2875" y="3499"/>
                <a:ext cx="0"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98022" name="Rectangle 38"/>
            <p:cNvSpPr>
              <a:spLocks noChangeArrowheads="1"/>
            </p:cNvSpPr>
            <p:nvPr/>
          </p:nvSpPr>
          <p:spPr bwMode="auto">
            <a:xfrm>
              <a:off x="3696" y="3456"/>
              <a:ext cx="187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en-US" altLang="zh-CN" sz="2400" b="1"/>
                <a:t>(c)</a:t>
              </a:r>
              <a:r>
                <a:rPr lang="zh-CN" altLang="en-US" sz="2400" b="1"/>
                <a:t>在局部应用</a:t>
              </a:r>
              <a:r>
                <a:rPr lang="en-US" altLang="zh-CN" sz="2400" b="1"/>
                <a:t>C</a:t>
              </a:r>
              <a:r>
                <a:rPr lang="zh-CN" altLang="en-US" sz="2400" b="1"/>
                <a:t>中</a:t>
              </a: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9012" name="Group 4"/>
          <p:cNvGrpSpPr>
            <a:grpSpLocks/>
          </p:cNvGrpSpPr>
          <p:nvPr/>
        </p:nvGrpSpPr>
        <p:grpSpPr bwMode="auto">
          <a:xfrm>
            <a:off x="1143000" y="1143000"/>
            <a:ext cx="7772400" cy="3581400"/>
            <a:chOff x="523" y="1003"/>
            <a:chExt cx="4896" cy="2256"/>
          </a:xfrm>
        </p:grpSpPr>
        <p:sp>
          <p:nvSpPr>
            <p:cNvPr id="299013" name="Rectangle 5"/>
            <p:cNvSpPr>
              <a:spLocks noChangeArrowheads="1"/>
            </p:cNvSpPr>
            <p:nvPr/>
          </p:nvSpPr>
          <p:spPr bwMode="auto">
            <a:xfrm>
              <a:off x="2491" y="1003"/>
              <a:ext cx="671" cy="38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zh-CN" altLang="en-US" sz="2400" b="1"/>
                <a:t>学生</a:t>
              </a:r>
            </a:p>
          </p:txBody>
        </p:sp>
        <p:sp>
          <p:nvSpPr>
            <p:cNvPr id="299014" name="Oval 6"/>
            <p:cNvSpPr>
              <a:spLocks noChangeArrowheads="1"/>
            </p:cNvSpPr>
            <p:nvPr/>
          </p:nvSpPr>
          <p:spPr bwMode="auto">
            <a:xfrm>
              <a:off x="2299" y="1915"/>
              <a:ext cx="576" cy="4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zh-CN" altLang="en-US" sz="2400" b="1"/>
                <a:t> 政治</a:t>
              </a:r>
            </a:p>
            <a:p>
              <a:pPr algn="ctr" eaLnBrk="0" hangingPunct="0">
                <a:spcBef>
                  <a:spcPct val="0"/>
                </a:spcBef>
                <a:buClrTx/>
                <a:buFontTx/>
                <a:buNone/>
              </a:pPr>
              <a:r>
                <a:rPr lang="zh-CN" altLang="en-US" sz="2400" b="1"/>
                <a:t>面貌 </a:t>
              </a:r>
            </a:p>
          </p:txBody>
        </p:sp>
        <p:sp>
          <p:nvSpPr>
            <p:cNvPr id="299015" name="Oval 7"/>
            <p:cNvSpPr>
              <a:spLocks noChangeArrowheads="1"/>
            </p:cNvSpPr>
            <p:nvPr/>
          </p:nvSpPr>
          <p:spPr bwMode="auto">
            <a:xfrm>
              <a:off x="523" y="1867"/>
              <a:ext cx="480" cy="4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zh-CN" altLang="en-US" sz="2400" b="1"/>
                <a:t> 学号</a:t>
              </a:r>
            </a:p>
          </p:txBody>
        </p:sp>
        <p:sp>
          <p:nvSpPr>
            <p:cNvPr id="299016" name="Oval 8"/>
            <p:cNvSpPr>
              <a:spLocks noChangeArrowheads="1"/>
            </p:cNvSpPr>
            <p:nvPr/>
          </p:nvSpPr>
          <p:spPr bwMode="auto">
            <a:xfrm>
              <a:off x="1579" y="1867"/>
              <a:ext cx="624"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zh-CN" altLang="en-US" sz="2400" b="1"/>
                <a:t>出生</a:t>
              </a:r>
            </a:p>
            <a:p>
              <a:pPr algn="ctr" eaLnBrk="0" hangingPunct="0">
                <a:spcBef>
                  <a:spcPct val="0"/>
                </a:spcBef>
                <a:buClrTx/>
                <a:buFontTx/>
                <a:buNone/>
              </a:pPr>
              <a:r>
                <a:rPr lang="zh-CN" altLang="en-US" sz="2400" b="1"/>
                <a:t>日期</a:t>
              </a:r>
            </a:p>
          </p:txBody>
        </p:sp>
        <p:sp>
          <p:nvSpPr>
            <p:cNvPr id="299017" name="Oval 9"/>
            <p:cNvSpPr>
              <a:spLocks noChangeArrowheads="1"/>
            </p:cNvSpPr>
            <p:nvPr/>
          </p:nvSpPr>
          <p:spPr bwMode="auto">
            <a:xfrm>
              <a:off x="3739" y="1963"/>
              <a:ext cx="480" cy="4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zh-CN" altLang="en-US" sz="2400" b="1"/>
                <a:t>年级</a:t>
              </a:r>
            </a:p>
          </p:txBody>
        </p:sp>
        <p:sp>
          <p:nvSpPr>
            <p:cNvPr id="299018" name="Line 10"/>
            <p:cNvSpPr>
              <a:spLocks noChangeShapeType="1"/>
            </p:cNvSpPr>
            <p:nvPr/>
          </p:nvSpPr>
          <p:spPr bwMode="auto">
            <a:xfrm flipH="1">
              <a:off x="811" y="1339"/>
              <a:ext cx="1680"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9019" name="Line 11"/>
            <p:cNvSpPr>
              <a:spLocks noChangeShapeType="1"/>
            </p:cNvSpPr>
            <p:nvPr/>
          </p:nvSpPr>
          <p:spPr bwMode="auto">
            <a:xfrm flipH="1">
              <a:off x="2107" y="1387"/>
              <a:ext cx="480"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9020" name="Line 12"/>
            <p:cNvSpPr>
              <a:spLocks noChangeShapeType="1"/>
            </p:cNvSpPr>
            <p:nvPr/>
          </p:nvSpPr>
          <p:spPr bwMode="auto">
            <a:xfrm>
              <a:off x="2635" y="1387"/>
              <a:ext cx="0"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9021" name="Line 13"/>
            <p:cNvSpPr>
              <a:spLocks noChangeShapeType="1"/>
            </p:cNvSpPr>
            <p:nvPr/>
          </p:nvSpPr>
          <p:spPr bwMode="auto">
            <a:xfrm>
              <a:off x="3163" y="1387"/>
              <a:ext cx="960"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9022" name="Rectangle 14"/>
            <p:cNvSpPr>
              <a:spLocks noChangeArrowheads="1"/>
            </p:cNvSpPr>
            <p:nvPr/>
          </p:nvSpPr>
          <p:spPr bwMode="auto">
            <a:xfrm>
              <a:off x="2011" y="2875"/>
              <a:ext cx="187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en-US" altLang="zh-CN" sz="2400" b="1"/>
                <a:t>(d)</a:t>
              </a:r>
              <a:r>
                <a:rPr lang="zh-CN" altLang="en-US" sz="2400" b="1"/>
                <a:t>合并后</a:t>
              </a:r>
            </a:p>
          </p:txBody>
        </p:sp>
        <p:sp>
          <p:nvSpPr>
            <p:cNvPr id="299023" name="Oval 15"/>
            <p:cNvSpPr>
              <a:spLocks noChangeArrowheads="1"/>
            </p:cNvSpPr>
            <p:nvPr/>
          </p:nvSpPr>
          <p:spPr bwMode="auto">
            <a:xfrm>
              <a:off x="3019" y="1915"/>
              <a:ext cx="624"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zh-CN" altLang="en-US" sz="2400" b="1"/>
                <a:t>所在系 </a:t>
              </a:r>
            </a:p>
          </p:txBody>
        </p:sp>
        <p:sp>
          <p:nvSpPr>
            <p:cNvPr id="299024" name="Line 16"/>
            <p:cNvSpPr>
              <a:spLocks noChangeShapeType="1"/>
            </p:cNvSpPr>
            <p:nvPr/>
          </p:nvSpPr>
          <p:spPr bwMode="auto">
            <a:xfrm>
              <a:off x="3019" y="1387"/>
              <a:ext cx="432" cy="5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9025" name="Oval 17"/>
            <p:cNvSpPr>
              <a:spLocks noChangeArrowheads="1"/>
            </p:cNvSpPr>
            <p:nvPr/>
          </p:nvSpPr>
          <p:spPr bwMode="auto">
            <a:xfrm>
              <a:off x="4843" y="1915"/>
              <a:ext cx="576"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zh-CN" altLang="en-US" sz="2400" b="1"/>
                <a:t>平均</a:t>
              </a:r>
            </a:p>
            <a:p>
              <a:pPr algn="ctr" eaLnBrk="0" hangingPunct="0">
                <a:spcBef>
                  <a:spcPct val="0"/>
                </a:spcBef>
                <a:buClrTx/>
                <a:buFontTx/>
                <a:buNone/>
              </a:pPr>
              <a:r>
                <a:rPr lang="zh-CN" altLang="en-US" sz="2400" b="1"/>
                <a:t>成绩</a:t>
              </a:r>
            </a:p>
          </p:txBody>
        </p:sp>
        <p:sp>
          <p:nvSpPr>
            <p:cNvPr id="299026" name="Oval 18"/>
            <p:cNvSpPr>
              <a:spLocks noChangeArrowheads="1"/>
            </p:cNvSpPr>
            <p:nvPr/>
          </p:nvSpPr>
          <p:spPr bwMode="auto">
            <a:xfrm>
              <a:off x="1051" y="1915"/>
              <a:ext cx="480" cy="4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zh-CN" altLang="en-US" sz="2400" b="1"/>
                <a:t>姓名</a:t>
              </a:r>
            </a:p>
          </p:txBody>
        </p:sp>
        <p:sp>
          <p:nvSpPr>
            <p:cNvPr id="299027" name="Oval 19"/>
            <p:cNvSpPr>
              <a:spLocks noChangeArrowheads="1"/>
            </p:cNvSpPr>
            <p:nvPr/>
          </p:nvSpPr>
          <p:spPr bwMode="auto">
            <a:xfrm>
              <a:off x="4267" y="1963"/>
              <a:ext cx="480" cy="4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0"/>
                </a:spcBef>
                <a:buClrTx/>
                <a:buFontTx/>
                <a:buNone/>
              </a:pPr>
              <a:r>
                <a:rPr lang="zh-CN" altLang="en-US" sz="2400" b="1"/>
                <a:t>性别</a:t>
              </a:r>
            </a:p>
          </p:txBody>
        </p:sp>
        <p:sp>
          <p:nvSpPr>
            <p:cNvPr id="299028" name="Line 20"/>
            <p:cNvSpPr>
              <a:spLocks noChangeShapeType="1"/>
            </p:cNvSpPr>
            <p:nvPr/>
          </p:nvSpPr>
          <p:spPr bwMode="auto">
            <a:xfrm flipV="1">
              <a:off x="1339" y="1387"/>
              <a:ext cx="1200"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9029" name="Line 21"/>
            <p:cNvSpPr>
              <a:spLocks noChangeShapeType="1"/>
            </p:cNvSpPr>
            <p:nvPr/>
          </p:nvSpPr>
          <p:spPr bwMode="auto">
            <a:xfrm>
              <a:off x="3163" y="1339"/>
              <a:ext cx="1296"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9030" name="Line 22"/>
            <p:cNvSpPr>
              <a:spLocks noChangeShapeType="1"/>
            </p:cNvSpPr>
            <p:nvPr/>
          </p:nvSpPr>
          <p:spPr bwMode="auto">
            <a:xfrm>
              <a:off x="3163" y="1291"/>
              <a:ext cx="1968"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3"/>
          <p:cNvSpPr>
            <a:spLocks noGrp="1" noChangeArrowheads="1"/>
          </p:cNvSpPr>
          <p:nvPr>
            <p:ph idx="1"/>
          </p:nvPr>
        </p:nvSpPr>
        <p:spPr>
          <a:xfrm>
            <a:off x="685800" y="762000"/>
            <a:ext cx="10515600" cy="4351338"/>
          </a:xfrm>
        </p:spPr>
        <p:txBody>
          <a:bodyPr/>
          <a:lstStyle/>
          <a:p>
            <a:pPr>
              <a:buFont typeface="Wingdings" panose="05000000000000000000" pitchFamily="2" charset="2"/>
              <a:buNone/>
            </a:pPr>
            <a:r>
              <a:rPr lang="en-US" altLang="zh-CN" sz="2800" dirty="0">
                <a:latin typeface="等线" panose="02010600030101010101" pitchFamily="2" charset="-122"/>
              </a:rPr>
              <a:t>③</a:t>
            </a:r>
            <a:r>
              <a:rPr lang="zh-CN" altLang="en-US" sz="2800" dirty="0"/>
              <a:t>有三类结构冲突</a:t>
            </a:r>
          </a:p>
          <a:p>
            <a:pPr lvl="1"/>
            <a:r>
              <a:rPr lang="zh-CN" altLang="en-US" sz="2400" dirty="0"/>
              <a:t>实体之间的联系在不同局部视图中呈现不同的类型</a:t>
            </a:r>
          </a:p>
          <a:p>
            <a:pPr lvl="1">
              <a:buFont typeface="Wingdings" panose="05000000000000000000" pitchFamily="2" charset="2"/>
              <a:buNone/>
            </a:pPr>
            <a:r>
              <a:rPr lang="zh-CN" altLang="en-US" sz="2400" dirty="0"/>
              <a:t>	例</a:t>
            </a:r>
            <a:r>
              <a:rPr lang="en-US" altLang="zh-CN" sz="2400" dirty="0"/>
              <a:t>1</a:t>
            </a:r>
            <a:r>
              <a:rPr lang="zh-CN" altLang="en-US" sz="2400" dirty="0"/>
              <a:t>， 实体</a:t>
            </a:r>
            <a:r>
              <a:rPr lang="en-US" altLang="zh-CN" sz="2400" dirty="0"/>
              <a:t>E1</a:t>
            </a:r>
            <a:r>
              <a:rPr lang="zh-CN" altLang="en-US" sz="2400" dirty="0"/>
              <a:t>与</a:t>
            </a:r>
            <a:r>
              <a:rPr lang="en-US" altLang="zh-CN" sz="2400" dirty="0"/>
              <a:t>E2</a:t>
            </a:r>
            <a:r>
              <a:rPr lang="zh-CN" altLang="en-US" sz="2400" dirty="0"/>
              <a:t>在局部应用</a:t>
            </a:r>
            <a:r>
              <a:rPr lang="en-US" altLang="zh-CN" sz="2400" dirty="0"/>
              <a:t>A</a:t>
            </a:r>
            <a:r>
              <a:rPr lang="zh-CN" altLang="en-US" sz="2400" dirty="0"/>
              <a:t>中是多对多联系，而在局部应用</a:t>
            </a:r>
            <a:r>
              <a:rPr lang="en-US" altLang="zh-CN" sz="2400" dirty="0"/>
              <a:t>B</a:t>
            </a:r>
            <a:r>
              <a:rPr lang="zh-CN" altLang="en-US" sz="2400" dirty="0"/>
              <a:t>中是一对多联系</a:t>
            </a:r>
          </a:p>
          <a:p>
            <a:pPr lvl="4"/>
            <a:endParaRPr lang="zh-CN" altLang="en-US" sz="2400" dirty="0"/>
          </a:p>
          <a:p>
            <a:pPr lvl="1">
              <a:buFont typeface="Wingdings" panose="05000000000000000000" pitchFamily="2" charset="2"/>
              <a:buNone/>
            </a:pPr>
            <a:r>
              <a:rPr lang="zh-CN" altLang="en-US" sz="2400" dirty="0"/>
              <a:t>	例</a:t>
            </a:r>
            <a:r>
              <a:rPr lang="en-US" altLang="zh-CN" sz="2400" dirty="0"/>
              <a:t>2</a:t>
            </a:r>
            <a:r>
              <a:rPr lang="zh-CN" altLang="en-US" sz="2400" dirty="0"/>
              <a:t>， 在局部应用</a:t>
            </a:r>
            <a:r>
              <a:rPr lang="en-US" altLang="zh-CN" sz="2400" dirty="0"/>
              <a:t>X</a:t>
            </a:r>
            <a:r>
              <a:rPr lang="zh-CN" altLang="en-US" sz="2400" dirty="0"/>
              <a:t>中</a:t>
            </a:r>
            <a:r>
              <a:rPr lang="en-US" altLang="zh-CN" sz="2400" dirty="0"/>
              <a:t>E1</a:t>
            </a:r>
            <a:r>
              <a:rPr lang="zh-CN" altLang="en-US" sz="2400" dirty="0"/>
              <a:t>与</a:t>
            </a:r>
            <a:r>
              <a:rPr lang="en-US" altLang="zh-CN" sz="2400" dirty="0"/>
              <a:t>E2</a:t>
            </a:r>
            <a:r>
              <a:rPr lang="zh-CN" altLang="en-US" sz="2400" dirty="0"/>
              <a:t>发生联系，而在局部应用</a:t>
            </a:r>
            <a:r>
              <a:rPr lang="en-US" altLang="zh-CN" sz="2400" dirty="0"/>
              <a:t>Y</a:t>
            </a:r>
            <a:r>
              <a:rPr lang="zh-CN" altLang="en-US" sz="2400" dirty="0"/>
              <a:t>中</a:t>
            </a:r>
            <a:r>
              <a:rPr lang="en-US" altLang="zh-CN" sz="2400" dirty="0"/>
              <a:t>E1</a:t>
            </a:r>
            <a:r>
              <a:rPr lang="zh-CN" altLang="en-US" sz="2400" dirty="0"/>
              <a:t>、</a:t>
            </a:r>
            <a:r>
              <a:rPr lang="en-US" altLang="zh-CN" sz="2400" dirty="0"/>
              <a:t>E2</a:t>
            </a:r>
            <a:r>
              <a:rPr lang="zh-CN" altLang="en-US" sz="2400" dirty="0"/>
              <a:t>、</a:t>
            </a:r>
            <a:r>
              <a:rPr lang="en-US" altLang="zh-CN" sz="2400" dirty="0"/>
              <a:t>E3</a:t>
            </a:r>
            <a:r>
              <a:rPr lang="zh-CN" altLang="en-US" sz="2400" dirty="0"/>
              <a:t>三者之间有联系。</a:t>
            </a:r>
          </a:p>
          <a:p>
            <a:pPr lvl="3"/>
            <a:endParaRPr lang="zh-CN" altLang="en-US" sz="2400" dirty="0"/>
          </a:p>
          <a:p>
            <a:pPr lvl="2"/>
            <a:r>
              <a:rPr lang="zh-CN" altLang="en-US" sz="2400" dirty="0"/>
              <a:t>解决方法：根据应用语义对实体联系的类型进行综合或调整</a:t>
            </a:r>
            <a:r>
              <a:rPr lang="zh-CN" altLang="en-US" sz="2400" dirty="0" smtClean="0"/>
              <a:t>。</a:t>
            </a:r>
            <a:endParaRPr lang="en-US" altLang="zh-CN" sz="2400" dirty="0"/>
          </a:p>
          <a:p>
            <a:pPr lvl="2"/>
            <a:endParaRPr lang="zh-CN" altLang="en-US" sz="2000" dirty="0"/>
          </a:p>
          <a:p>
            <a:endParaRPr lang="zh-CN" altLang="en-US" sz="28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1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599" y="685800"/>
            <a:ext cx="8065423"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idx="1"/>
          </p:nvPr>
        </p:nvSpPr>
        <p:spPr>
          <a:xfrm>
            <a:off x="838200" y="609600"/>
            <a:ext cx="10515600" cy="5638800"/>
          </a:xfrm>
        </p:spPr>
        <p:txBody>
          <a:bodyPr/>
          <a:lstStyle/>
          <a:p>
            <a:pPr marL="609600" indent="-609600" algn="just">
              <a:buNone/>
            </a:pPr>
            <a:r>
              <a:rPr lang="zh-CN" altLang="en-US" sz="2800" dirty="0"/>
              <a:t>（</a:t>
            </a:r>
            <a:r>
              <a:rPr lang="en-US" altLang="zh-CN" sz="2800" dirty="0"/>
              <a:t>2</a:t>
            </a:r>
            <a:r>
              <a:rPr lang="zh-CN" altLang="en-US" sz="2800" dirty="0"/>
              <a:t>）修改与重构</a:t>
            </a:r>
          </a:p>
          <a:p>
            <a:pPr marL="609600" indent="-609600" algn="just"/>
            <a:r>
              <a:rPr lang="zh-CN" altLang="en-US" sz="2400" dirty="0"/>
              <a:t>基本任务：消除不必要的冗余，设计生成基本</a:t>
            </a:r>
            <a:r>
              <a:rPr lang="en-US" altLang="zh-CN" sz="2400" dirty="0"/>
              <a:t>E-R</a:t>
            </a:r>
            <a:r>
              <a:rPr lang="zh-CN" altLang="en-US" sz="2400" dirty="0"/>
              <a:t>图</a:t>
            </a:r>
          </a:p>
          <a:p>
            <a:pPr marL="609600" indent="-609600"/>
            <a:endParaRPr lang="zh-CN" altLang="en-US" dirty="0"/>
          </a:p>
        </p:txBody>
      </p:sp>
      <p:grpSp>
        <p:nvGrpSpPr>
          <p:cNvPr id="302084" name="Group 4"/>
          <p:cNvGrpSpPr>
            <a:grpSpLocks/>
          </p:cNvGrpSpPr>
          <p:nvPr/>
        </p:nvGrpSpPr>
        <p:grpSpPr bwMode="auto">
          <a:xfrm>
            <a:off x="3810000" y="2060575"/>
            <a:ext cx="6324600" cy="2971800"/>
            <a:chOff x="672" y="1920"/>
            <a:chExt cx="3984" cy="1872"/>
          </a:xfrm>
        </p:grpSpPr>
        <p:sp>
          <p:nvSpPr>
            <p:cNvPr id="302085" name="Line 5"/>
            <p:cNvSpPr>
              <a:spLocks noChangeShapeType="1"/>
            </p:cNvSpPr>
            <p:nvPr/>
          </p:nvSpPr>
          <p:spPr bwMode="auto">
            <a:xfrm>
              <a:off x="1228" y="2232"/>
              <a:ext cx="0" cy="4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2086" name="Text Box 6"/>
            <p:cNvSpPr txBox="1">
              <a:spLocks noChangeArrowheads="1"/>
            </p:cNvSpPr>
            <p:nvPr/>
          </p:nvSpPr>
          <p:spPr bwMode="auto">
            <a:xfrm>
              <a:off x="1308" y="2294"/>
              <a:ext cx="7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eaLnBrk="0" hangingPunct="0">
                <a:spcBef>
                  <a:spcPct val="0"/>
                </a:spcBef>
                <a:buClrTx/>
                <a:buFontTx/>
                <a:buNone/>
              </a:pPr>
              <a:r>
                <a:rPr lang="zh-CN" altLang="en-US" sz="2400" b="1"/>
                <a:t>合并</a:t>
              </a:r>
              <a:endParaRPr lang="zh-CN" altLang="en-US" sz="1600"/>
            </a:p>
          </p:txBody>
        </p:sp>
        <p:sp>
          <p:nvSpPr>
            <p:cNvPr id="302087" name="Text Box 7"/>
            <p:cNvSpPr txBox="1">
              <a:spLocks noChangeArrowheads="1"/>
            </p:cNvSpPr>
            <p:nvPr/>
          </p:nvSpPr>
          <p:spPr bwMode="auto">
            <a:xfrm>
              <a:off x="672" y="2731"/>
              <a:ext cx="1113" cy="3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2400" b="1">
                  <a:solidFill>
                    <a:srgbClr val="FF0000"/>
                  </a:solidFill>
                </a:rPr>
                <a:t>初步</a:t>
              </a:r>
              <a:r>
                <a:rPr lang="en-US" altLang="zh-CN" sz="2400" b="1">
                  <a:solidFill>
                    <a:srgbClr val="FF0000"/>
                  </a:solidFill>
                </a:rPr>
                <a:t>E-R</a:t>
              </a:r>
              <a:r>
                <a:rPr lang="zh-CN" altLang="en-US" sz="2400" b="1">
                  <a:solidFill>
                    <a:srgbClr val="FF0000"/>
                  </a:solidFill>
                </a:rPr>
                <a:t>图</a:t>
              </a:r>
            </a:p>
          </p:txBody>
        </p:sp>
        <p:sp>
          <p:nvSpPr>
            <p:cNvPr id="302088" name="Text Box 8"/>
            <p:cNvSpPr txBox="1">
              <a:spLocks noChangeArrowheads="1"/>
            </p:cNvSpPr>
            <p:nvPr/>
          </p:nvSpPr>
          <p:spPr bwMode="auto">
            <a:xfrm>
              <a:off x="751" y="1920"/>
              <a:ext cx="954" cy="3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2400" b="1"/>
                <a:t>分</a:t>
              </a:r>
              <a:r>
                <a:rPr lang="en-US" altLang="zh-CN" sz="2400" b="1"/>
                <a:t>E-R</a:t>
              </a:r>
              <a:r>
                <a:rPr lang="zh-CN" altLang="en-US" sz="2400" b="1"/>
                <a:t>图</a:t>
              </a:r>
            </a:p>
          </p:txBody>
        </p:sp>
        <p:sp>
          <p:nvSpPr>
            <p:cNvPr id="302089" name="Text Box 9"/>
            <p:cNvSpPr txBox="1">
              <a:spLocks noChangeArrowheads="1"/>
            </p:cNvSpPr>
            <p:nvPr/>
          </p:nvSpPr>
          <p:spPr bwMode="auto">
            <a:xfrm>
              <a:off x="2784" y="2640"/>
              <a:ext cx="187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eaLnBrk="0" hangingPunct="0">
                <a:spcBef>
                  <a:spcPct val="0"/>
                </a:spcBef>
                <a:buClrTx/>
                <a:buFontTx/>
                <a:buNone/>
              </a:pPr>
              <a:r>
                <a:rPr lang="zh-CN" altLang="en-US" sz="2400" b="1"/>
                <a:t>可能存在冗余的数据</a:t>
              </a:r>
            </a:p>
            <a:p>
              <a:pPr algn="just" eaLnBrk="0" hangingPunct="0">
                <a:spcBef>
                  <a:spcPct val="0"/>
                </a:spcBef>
                <a:buClrTx/>
                <a:buFontTx/>
                <a:buNone/>
              </a:pPr>
              <a:r>
                <a:rPr lang="zh-CN" altLang="en-US" sz="2400" b="1"/>
                <a:t>和冗余的实体间联系</a:t>
              </a:r>
              <a:endParaRPr lang="zh-CN" altLang="en-US" sz="1600"/>
            </a:p>
          </p:txBody>
        </p:sp>
        <p:sp>
          <p:nvSpPr>
            <p:cNvPr id="302090" name="Text Box 10"/>
            <p:cNvSpPr txBox="1">
              <a:spLocks noChangeArrowheads="1"/>
            </p:cNvSpPr>
            <p:nvPr/>
          </p:nvSpPr>
          <p:spPr bwMode="auto">
            <a:xfrm>
              <a:off x="672" y="3480"/>
              <a:ext cx="1113" cy="3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2400" b="1"/>
                <a:t>基本</a:t>
              </a:r>
              <a:r>
                <a:rPr lang="en-US" altLang="zh-CN" sz="2400" b="1"/>
                <a:t>E-R</a:t>
              </a:r>
              <a:r>
                <a:rPr lang="zh-CN" altLang="en-US" sz="2400" b="1"/>
                <a:t>图</a:t>
              </a:r>
            </a:p>
          </p:txBody>
        </p:sp>
        <p:sp>
          <p:nvSpPr>
            <p:cNvPr id="302091" name="Line 11"/>
            <p:cNvSpPr>
              <a:spLocks noChangeShapeType="1"/>
            </p:cNvSpPr>
            <p:nvPr/>
          </p:nvSpPr>
          <p:spPr bwMode="auto">
            <a:xfrm>
              <a:off x="1228" y="3043"/>
              <a:ext cx="0" cy="43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2092" name="Text Box 12"/>
            <p:cNvSpPr txBox="1">
              <a:spLocks noChangeArrowheads="1"/>
            </p:cNvSpPr>
            <p:nvPr/>
          </p:nvSpPr>
          <p:spPr bwMode="auto">
            <a:xfrm>
              <a:off x="1308" y="3106"/>
              <a:ext cx="17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eaLnBrk="0" hangingPunct="0">
                <a:spcBef>
                  <a:spcPct val="0"/>
                </a:spcBef>
                <a:buClrTx/>
                <a:buFontTx/>
                <a:buNone/>
              </a:pPr>
              <a:r>
                <a:rPr lang="zh-CN" altLang="en-US" sz="2400" b="1"/>
                <a:t>消除不必要的冗余</a:t>
              </a:r>
              <a:endParaRPr lang="zh-CN" altLang="en-US" sz="1600"/>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3"/>
          <p:cNvSpPr>
            <a:spLocks noGrp="1" noChangeArrowheads="1"/>
          </p:cNvSpPr>
          <p:nvPr>
            <p:ph idx="1"/>
          </p:nvPr>
        </p:nvSpPr>
        <p:spPr>
          <a:xfrm>
            <a:off x="685800" y="685800"/>
            <a:ext cx="10515600" cy="4351338"/>
          </a:xfrm>
        </p:spPr>
        <p:txBody>
          <a:bodyPr/>
          <a:lstStyle/>
          <a:p>
            <a:pPr algn="just">
              <a:buFont typeface="Wingdings" panose="05000000000000000000" pitchFamily="2" charset="2"/>
              <a:buNone/>
            </a:pPr>
            <a:r>
              <a:rPr lang="zh-CN" altLang="en-US" sz="2800" dirty="0"/>
              <a:t>（</a:t>
            </a:r>
            <a:r>
              <a:rPr lang="en-US" altLang="zh-CN" sz="2800" dirty="0"/>
              <a:t>2</a:t>
            </a:r>
            <a:r>
              <a:rPr lang="zh-CN" altLang="en-US" sz="2800" dirty="0"/>
              <a:t>）修改与重构</a:t>
            </a:r>
          </a:p>
          <a:p>
            <a:r>
              <a:rPr lang="zh-CN" altLang="en-US" sz="2400" dirty="0"/>
              <a:t>函数依赖的概念提供了消除冗余的形式化工具。</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1844" name="Group 4"/>
          <p:cNvGrpSpPr>
            <a:grpSpLocks/>
          </p:cNvGrpSpPr>
          <p:nvPr/>
        </p:nvGrpSpPr>
        <p:grpSpPr bwMode="auto">
          <a:xfrm>
            <a:off x="1219200" y="685800"/>
            <a:ext cx="7543800" cy="4724400"/>
            <a:chOff x="576" y="624"/>
            <a:chExt cx="4752" cy="2976"/>
          </a:xfrm>
        </p:grpSpPr>
        <p:sp>
          <p:nvSpPr>
            <p:cNvPr id="291845" name="Rectangle 5"/>
            <p:cNvSpPr>
              <a:spLocks noChangeArrowheads="1"/>
            </p:cNvSpPr>
            <p:nvPr/>
          </p:nvSpPr>
          <p:spPr bwMode="auto">
            <a:xfrm>
              <a:off x="576" y="716"/>
              <a:ext cx="973" cy="288"/>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FontTx/>
                <a:buNone/>
              </a:pPr>
              <a:r>
                <a:rPr lang="zh-CN" altLang="en-US" sz="1600"/>
                <a:t>局部Ｅ－Ｒ图</a:t>
              </a:r>
            </a:p>
          </p:txBody>
        </p:sp>
        <p:sp>
          <p:nvSpPr>
            <p:cNvPr id="291846" name="Rectangle 6"/>
            <p:cNvSpPr>
              <a:spLocks noChangeArrowheads="1"/>
            </p:cNvSpPr>
            <p:nvPr/>
          </p:nvSpPr>
          <p:spPr bwMode="auto">
            <a:xfrm>
              <a:off x="1061" y="1200"/>
              <a:ext cx="3761" cy="1636"/>
            </a:xfrm>
            <a:prstGeom prst="rect">
              <a:avLst/>
            </a:prstGeom>
            <a:solidFill>
              <a:srgbClr val="FFFFFF"/>
            </a:solidFill>
            <a:ln w="9525">
              <a:solidFill>
                <a:srgbClr val="000000"/>
              </a:solidFill>
              <a:miter lim="800000"/>
              <a:headEnd/>
              <a:tailEnd/>
            </a:ln>
          </p:spPr>
          <p:txBody>
            <a:bodyPr/>
            <a:lstStyle/>
            <a:p>
              <a:endParaRPr lang="zh-CN" altLang="en-US"/>
            </a:p>
          </p:txBody>
        </p:sp>
        <p:sp>
          <p:nvSpPr>
            <p:cNvPr id="291847" name="Oval 7"/>
            <p:cNvSpPr>
              <a:spLocks noChangeArrowheads="1"/>
            </p:cNvSpPr>
            <p:nvPr/>
          </p:nvSpPr>
          <p:spPr bwMode="auto">
            <a:xfrm>
              <a:off x="1304" y="1680"/>
              <a:ext cx="1213" cy="864"/>
            </a:xfrm>
            <a:prstGeom prst="ellipse">
              <a:avLst/>
            </a:prstGeom>
            <a:solidFill>
              <a:srgbClr val="FFFFFF"/>
            </a:solidFill>
            <a:ln w="9525">
              <a:solidFill>
                <a:srgbClr val="000000"/>
              </a:solidFill>
              <a:round/>
              <a:headEnd/>
              <a:tailEnd/>
            </a:ln>
          </p:spPr>
          <p:txBody>
            <a:bodyPr/>
            <a:lstStyle/>
            <a:p>
              <a:pPr algn="ctr" eaLnBrk="0" hangingPunct="0">
                <a:spcBef>
                  <a:spcPct val="0"/>
                </a:spcBef>
                <a:buClrTx/>
                <a:buFontTx/>
                <a:buNone/>
              </a:pPr>
              <a:r>
                <a:rPr lang="zh-CN" altLang="en-US" sz="1600"/>
                <a:t>合并</a:t>
              </a:r>
            </a:p>
            <a:p>
              <a:pPr algn="just" eaLnBrk="0" hangingPunct="0">
                <a:spcBef>
                  <a:spcPct val="0"/>
                </a:spcBef>
                <a:buClrTx/>
                <a:buFontTx/>
                <a:buNone/>
              </a:pPr>
              <a:r>
                <a:rPr lang="zh-CN" altLang="en-US" sz="1600"/>
                <a:t>（消除冲突）</a:t>
              </a:r>
              <a:endParaRPr lang="zh-CN" altLang="en-US"/>
            </a:p>
          </p:txBody>
        </p:sp>
        <p:sp>
          <p:nvSpPr>
            <p:cNvPr id="291848" name="Oval 8"/>
            <p:cNvSpPr>
              <a:spLocks noChangeArrowheads="1"/>
            </p:cNvSpPr>
            <p:nvPr/>
          </p:nvSpPr>
          <p:spPr bwMode="auto">
            <a:xfrm>
              <a:off x="3366" y="1680"/>
              <a:ext cx="1213" cy="888"/>
            </a:xfrm>
            <a:prstGeom prst="ellipse">
              <a:avLst/>
            </a:prstGeom>
            <a:solidFill>
              <a:srgbClr val="FFFFFF"/>
            </a:solidFill>
            <a:ln w="9525">
              <a:solidFill>
                <a:srgbClr val="000000"/>
              </a:solidFill>
              <a:round/>
              <a:headEnd/>
              <a:tailEnd/>
            </a:ln>
          </p:spPr>
          <p:txBody>
            <a:bodyPr/>
            <a:lstStyle/>
            <a:p>
              <a:pPr algn="just" eaLnBrk="0" hangingPunct="0">
                <a:spcBef>
                  <a:spcPct val="0"/>
                </a:spcBef>
                <a:buClrTx/>
                <a:buFontTx/>
                <a:buNone/>
              </a:pPr>
              <a:r>
                <a:rPr lang="zh-CN" altLang="en-US" sz="1600"/>
                <a:t>修改与重构（消除不必要的冗余）</a:t>
              </a:r>
              <a:endParaRPr lang="zh-CN" altLang="en-US"/>
            </a:p>
          </p:txBody>
        </p:sp>
        <p:sp>
          <p:nvSpPr>
            <p:cNvPr id="291849" name="Text Box 9"/>
            <p:cNvSpPr txBox="1">
              <a:spLocks noChangeArrowheads="1"/>
            </p:cNvSpPr>
            <p:nvPr/>
          </p:nvSpPr>
          <p:spPr bwMode="auto">
            <a:xfrm>
              <a:off x="3851" y="1298"/>
              <a:ext cx="728" cy="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0"/>
                </a:spcBef>
                <a:buClrTx/>
                <a:buFontTx/>
                <a:buNone/>
              </a:pPr>
              <a:r>
                <a:rPr lang="zh-CN" altLang="en-US" sz="1600"/>
                <a:t>集成视图</a:t>
              </a:r>
            </a:p>
          </p:txBody>
        </p:sp>
        <p:sp>
          <p:nvSpPr>
            <p:cNvPr id="291850" name="AutoShape 10"/>
            <p:cNvSpPr>
              <a:spLocks noChangeArrowheads="1"/>
            </p:cNvSpPr>
            <p:nvPr/>
          </p:nvSpPr>
          <p:spPr bwMode="auto">
            <a:xfrm rot="10800000">
              <a:off x="2174" y="1392"/>
              <a:ext cx="1476" cy="288"/>
            </a:xfrm>
            <a:prstGeom prst="curvedUpArrow">
              <a:avLst>
                <a:gd name="adj1" fmla="val 102500"/>
                <a:gd name="adj2" fmla="val 205000"/>
                <a:gd name="adj3" fmla="val 33333"/>
              </a:avLst>
            </a:prstGeom>
            <a:solidFill>
              <a:srgbClr val="FFFFFF"/>
            </a:solidFill>
            <a:ln w="9525" cap="rnd">
              <a:solidFill>
                <a:srgbClr val="000000"/>
              </a:solidFill>
              <a:prstDash val="sysDot"/>
              <a:miter lim="800000"/>
              <a:headEnd/>
              <a:tailEnd/>
            </a:ln>
          </p:spPr>
          <p:txBody>
            <a:bodyPr/>
            <a:lstStyle/>
            <a:p>
              <a:endParaRPr lang="zh-CN" altLang="en-US"/>
            </a:p>
          </p:txBody>
        </p:sp>
        <p:sp>
          <p:nvSpPr>
            <p:cNvPr id="291851" name="Line 11"/>
            <p:cNvSpPr>
              <a:spLocks noChangeShapeType="1"/>
            </p:cNvSpPr>
            <p:nvPr/>
          </p:nvSpPr>
          <p:spPr bwMode="auto">
            <a:xfrm>
              <a:off x="697" y="2064"/>
              <a:ext cx="60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1852" name="Line 12"/>
            <p:cNvSpPr>
              <a:spLocks noChangeShapeType="1"/>
            </p:cNvSpPr>
            <p:nvPr/>
          </p:nvSpPr>
          <p:spPr bwMode="auto">
            <a:xfrm>
              <a:off x="2517" y="2064"/>
              <a:ext cx="84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1853" name="Line 13"/>
            <p:cNvSpPr>
              <a:spLocks noChangeShapeType="1"/>
            </p:cNvSpPr>
            <p:nvPr/>
          </p:nvSpPr>
          <p:spPr bwMode="auto">
            <a:xfrm>
              <a:off x="4579" y="2064"/>
              <a:ext cx="72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1854" name="Rectangle 14"/>
            <p:cNvSpPr>
              <a:spLocks noChangeArrowheads="1"/>
            </p:cNvSpPr>
            <p:nvPr/>
          </p:nvSpPr>
          <p:spPr bwMode="auto">
            <a:xfrm>
              <a:off x="3751" y="624"/>
              <a:ext cx="970" cy="288"/>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FontTx/>
                <a:buNone/>
              </a:pPr>
              <a:r>
                <a:rPr lang="zh-CN" altLang="en-US" sz="1600"/>
                <a:t>基本Ｅ－Ｒ图</a:t>
              </a:r>
            </a:p>
          </p:txBody>
        </p:sp>
        <p:sp>
          <p:nvSpPr>
            <p:cNvPr id="291855" name="AutoShape 15"/>
            <p:cNvSpPr>
              <a:spLocks noChangeArrowheads="1"/>
            </p:cNvSpPr>
            <p:nvPr/>
          </p:nvSpPr>
          <p:spPr bwMode="auto">
            <a:xfrm>
              <a:off x="1789" y="2640"/>
              <a:ext cx="121" cy="480"/>
            </a:xfrm>
            <a:prstGeom prst="downArrow">
              <a:avLst>
                <a:gd name="adj1" fmla="val 50000"/>
                <a:gd name="adj2" fmla="val 99174"/>
              </a:avLst>
            </a:prstGeom>
            <a:solidFill>
              <a:srgbClr val="FFFFFF"/>
            </a:solidFill>
            <a:ln w="9525">
              <a:solidFill>
                <a:srgbClr val="000000"/>
              </a:solidFill>
              <a:miter lim="800000"/>
              <a:headEnd/>
              <a:tailEnd/>
            </a:ln>
          </p:spPr>
          <p:txBody>
            <a:bodyPr vert="eaVert"/>
            <a:lstStyle/>
            <a:p>
              <a:endParaRPr lang="zh-CN" altLang="en-US"/>
            </a:p>
          </p:txBody>
        </p:sp>
        <p:sp>
          <p:nvSpPr>
            <p:cNvPr id="291856" name="Rectangle 16"/>
            <p:cNvSpPr>
              <a:spLocks noChangeArrowheads="1"/>
            </p:cNvSpPr>
            <p:nvPr/>
          </p:nvSpPr>
          <p:spPr bwMode="auto">
            <a:xfrm>
              <a:off x="1324" y="3120"/>
              <a:ext cx="971" cy="288"/>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FontTx/>
                <a:buNone/>
              </a:pPr>
              <a:r>
                <a:rPr lang="zh-CN" altLang="en-US" sz="1600"/>
                <a:t>初步Ｅ－Ｒ图</a:t>
              </a:r>
            </a:p>
          </p:txBody>
        </p:sp>
        <p:sp>
          <p:nvSpPr>
            <p:cNvPr id="291857" name="AutoShape 17"/>
            <p:cNvSpPr>
              <a:spLocks noChangeArrowheads="1"/>
            </p:cNvSpPr>
            <p:nvPr/>
          </p:nvSpPr>
          <p:spPr bwMode="auto">
            <a:xfrm>
              <a:off x="2780" y="2928"/>
              <a:ext cx="728" cy="576"/>
            </a:xfrm>
            <a:prstGeom prst="irregularSeal1">
              <a:avLst/>
            </a:prstGeom>
            <a:solidFill>
              <a:srgbClr val="FFFFFF"/>
            </a:solidFill>
            <a:ln w="9525">
              <a:solidFill>
                <a:srgbClr val="000000"/>
              </a:solidFill>
              <a:miter lim="800000"/>
              <a:headEnd/>
              <a:tailEnd/>
            </a:ln>
          </p:spPr>
          <p:txBody>
            <a:bodyPr/>
            <a:lstStyle/>
            <a:p>
              <a:pPr algn="just" eaLnBrk="0" hangingPunct="0">
                <a:spcBef>
                  <a:spcPct val="0"/>
                </a:spcBef>
                <a:buClrTx/>
                <a:buFontTx/>
                <a:buNone/>
              </a:pPr>
              <a:r>
                <a:rPr lang="zh-CN" altLang="en-US" sz="1600"/>
                <a:t>分析</a:t>
              </a:r>
            </a:p>
          </p:txBody>
        </p:sp>
        <p:sp>
          <p:nvSpPr>
            <p:cNvPr id="291858" name="AutoShape 18"/>
            <p:cNvSpPr>
              <a:spLocks noChangeArrowheads="1"/>
            </p:cNvSpPr>
            <p:nvPr/>
          </p:nvSpPr>
          <p:spPr bwMode="auto">
            <a:xfrm>
              <a:off x="3993" y="2832"/>
              <a:ext cx="1335" cy="768"/>
            </a:xfrm>
            <a:prstGeom prst="irregularSeal1">
              <a:avLst/>
            </a:prstGeom>
            <a:solidFill>
              <a:srgbClr val="FFFFFF"/>
            </a:solidFill>
            <a:ln w="9525">
              <a:solidFill>
                <a:srgbClr val="000000"/>
              </a:solidFill>
              <a:miter lim="800000"/>
              <a:headEnd/>
              <a:tailEnd/>
            </a:ln>
          </p:spPr>
          <p:txBody>
            <a:bodyPr/>
            <a:lstStyle/>
            <a:p>
              <a:pPr algn="just" eaLnBrk="0" hangingPunct="0">
                <a:spcBef>
                  <a:spcPct val="0"/>
                </a:spcBef>
                <a:buClrTx/>
                <a:buFontTx/>
                <a:buNone/>
              </a:pPr>
              <a:r>
                <a:rPr lang="zh-CN" altLang="en-US" sz="1600"/>
                <a:t>规范化理论</a:t>
              </a:r>
            </a:p>
          </p:txBody>
        </p:sp>
        <p:sp>
          <p:nvSpPr>
            <p:cNvPr id="291859" name="Line 19"/>
            <p:cNvSpPr>
              <a:spLocks noChangeShapeType="1"/>
            </p:cNvSpPr>
            <p:nvPr/>
          </p:nvSpPr>
          <p:spPr bwMode="auto">
            <a:xfrm flipV="1">
              <a:off x="3508" y="2544"/>
              <a:ext cx="485" cy="4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1860" name="Line 20"/>
            <p:cNvSpPr>
              <a:spLocks noChangeShapeType="1"/>
            </p:cNvSpPr>
            <p:nvPr/>
          </p:nvSpPr>
          <p:spPr bwMode="auto">
            <a:xfrm flipH="1" flipV="1">
              <a:off x="4115" y="2544"/>
              <a:ext cx="485" cy="3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1861" name="AutoShape 21"/>
            <p:cNvSpPr>
              <a:spLocks noChangeArrowheads="1"/>
            </p:cNvSpPr>
            <p:nvPr/>
          </p:nvSpPr>
          <p:spPr bwMode="auto">
            <a:xfrm rot="1155067">
              <a:off x="3872" y="912"/>
              <a:ext cx="121" cy="768"/>
            </a:xfrm>
            <a:prstGeom prst="upArrow">
              <a:avLst>
                <a:gd name="adj1" fmla="val 50000"/>
                <a:gd name="adj2" fmla="val 158678"/>
              </a:avLst>
            </a:prstGeom>
            <a:solidFill>
              <a:srgbClr val="FFFFFF"/>
            </a:solidFill>
            <a:ln w="9525">
              <a:solidFill>
                <a:srgbClr val="000000"/>
              </a:solidFill>
              <a:miter lim="800000"/>
              <a:headEnd/>
              <a:tailEnd/>
            </a:ln>
          </p:spPr>
          <p:txBody>
            <a:bodyPr vert="eaVert"/>
            <a:lstStyle/>
            <a:p>
              <a:endParaRPr lang="zh-CN" altLang="en-US"/>
            </a:p>
          </p:txBody>
        </p:sp>
        <p:sp>
          <p:nvSpPr>
            <p:cNvPr id="291862" name="AutoShape 22"/>
            <p:cNvSpPr>
              <a:spLocks noChangeArrowheads="1"/>
            </p:cNvSpPr>
            <p:nvPr/>
          </p:nvSpPr>
          <p:spPr bwMode="auto">
            <a:xfrm rot="-1433901">
              <a:off x="1324" y="1008"/>
              <a:ext cx="122" cy="672"/>
            </a:xfrm>
            <a:prstGeom prst="downArrow">
              <a:avLst>
                <a:gd name="adj1" fmla="val 50000"/>
                <a:gd name="adj2" fmla="val 137705"/>
              </a:avLst>
            </a:prstGeom>
            <a:solidFill>
              <a:srgbClr val="FFFFFF"/>
            </a:solidFill>
            <a:ln w="9525">
              <a:solidFill>
                <a:srgbClr val="000000"/>
              </a:solidFill>
              <a:miter lim="800000"/>
              <a:headEnd/>
              <a:tailEnd/>
            </a:ln>
          </p:spPr>
          <p:txBody>
            <a:bodyPr vert="eaVert"/>
            <a:lstStyle/>
            <a:p>
              <a:endParaRPr lang="zh-CN" altLang="en-US"/>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762000" y="457200"/>
            <a:ext cx="7772400" cy="868363"/>
          </a:xfrm>
        </p:spPr>
        <p:txBody>
          <a:bodyPr/>
          <a:lstStyle/>
          <a:p>
            <a:r>
              <a:rPr lang="zh-CN" altLang="en-US" sz="3200"/>
              <a:t>全局</a:t>
            </a:r>
            <a:r>
              <a:rPr lang="en-US" altLang="zh-CN" sz="3200"/>
              <a:t>ER</a:t>
            </a:r>
            <a:r>
              <a:rPr lang="zh-CN" altLang="en-US" sz="3200"/>
              <a:t>图设计 1</a:t>
            </a:r>
          </a:p>
        </p:txBody>
      </p:sp>
      <p:grpSp>
        <p:nvGrpSpPr>
          <p:cNvPr id="241667" name="Group 3"/>
          <p:cNvGrpSpPr>
            <a:grpSpLocks/>
          </p:cNvGrpSpPr>
          <p:nvPr/>
        </p:nvGrpSpPr>
        <p:grpSpPr bwMode="auto">
          <a:xfrm>
            <a:off x="1295400" y="1366837"/>
            <a:ext cx="7010400" cy="5041900"/>
            <a:chOff x="768" y="1043"/>
            <a:chExt cx="4416" cy="3176"/>
          </a:xfrm>
        </p:grpSpPr>
        <p:sp>
          <p:nvSpPr>
            <p:cNvPr id="241668" name="Rectangle 4"/>
            <p:cNvSpPr>
              <a:spLocks noChangeArrowheads="1"/>
            </p:cNvSpPr>
            <p:nvPr/>
          </p:nvSpPr>
          <p:spPr bwMode="auto">
            <a:xfrm>
              <a:off x="768" y="1455"/>
              <a:ext cx="4416" cy="2349"/>
            </a:xfrm>
            <a:prstGeom prst="rect">
              <a:avLst/>
            </a:prstGeom>
            <a:gradFill rotWithShape="0">
              <a:gsLst>
                <a:gs pos="0">
                  <a:srgbClr val="03D4A8"/>
                </a:gs>
                <a:gs pos="25000">
                  <a:srgbClr val="21D6E0"/>
                </a:gs>
                <a:gs pos="75000">
                  <a:srgbClr val="0087E6"/>
                </a:gs>
                <a:gs pos="100000">
                  <a:srgbClr val="005CBF"/>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03D4A8"/>
              </a:extrusionClr>
              <a:contourClr>
                <a:srgbClr val="03D4A8"/>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flatTx/>
            </a:bodyPr>
            <a:lstStyle/>
            <a:p>
              <a:endParaRPr lang="zh-CN" altLang="en-US"/>
            </a:p>
          </p:txBody>
        </p:sp>
        <p:sp>
          <p:nvSpPr>
            <p:cNvPr id="241669" name="Rectangle 5"/>
            <p:cNvSpPr>
              <a:spLocks noChangeArrowheads="1"/>
            </p:cNvSpPr>
            <p:nvPr/>
          </p:nvSpPr>
          <p:spPr bwMode="auto">
            <a:xfrm>
              <a:off x="2278" y="1043"/>
              <a:ext cx="1185" cy="271"/>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flatTx/>
            </a:bodyPr>
            <a:lstStyle/>
            <a:p>
              <a:pPr algn="ctr">
                <a:lnSpc>
                  <a:spcPct val="90000"/>
                </a:lnSpc>
                <a:buClr>
                  <a:schemeClr val="folHlink"/>
                </a:buClr>
                <a:buSzPct val="60000"/>
              </a:pPr>
              <a:r>
                <a:rPr lang="zh-CN" altLang="en-US" sz="2400">
                  <a:solidFill>
                    <a:schemeClr val="bg2"/>
                  </a:solidFill>
                  <a:latin typeface="Tahoma" panose="020B0604030504040204" pitchFamily="34" charset="0"/>
                  <a:ea typeface="华文隶书" panose="02010800040101010101" pitchFamily="2" charset="-122"/>
                </a:rPr>
                <a:t>局部</a:t>
              </a:r>
              <a:r>
                <a:rPr lang="en-US" altLang="zh-CN" sz="2400">
                  <a:solidFill>
                    <a:schemeClr val="bg2"/>
                  </a:solidFill>
                  <a:latin typeface="Tahoma" panose="020B0604030504040204" pitchFamily="34" charset="0"/>
                  <a:ea typeface="华文隶书" panose="02010800040101010101" pitchFamily="2" charset="-122"/>
                </a:rPr>
                <a:t>E-R</a:t>
              </a:r>
              <a:r>
                <a:rPr lang="zh-CN" altLang="en-US" sz="2400">
                  <a:solidFill>
                    <a:schemeClr val="bg2"/>
                  </a:solidFill>
                  <a:latin typeface="Tahoma" panose="020B0604030504040204" pitchFamily="34" charset="0"/>
                  <a:ea typeface="华文隶书" panose="02010800040101010101" pitchFamily="2" charset="-122"/>
                </a:rPr>
                <a:t>模式</a:t>
              </a:r>
            </a:p>
          </p:txBody>
        </p:sp>
        <p:sp>
          <p:nvSpPr>
            <p:cNvPr id="241670" name="Rectangle 6"/>
            <p:cNvSpPr>
              <a:spLocks noChangeArrowheads="1"/>
            </p:cNvSpPr>
            <p:nvPr/>
          </p:nvSpPr>
          <p:spPr bwMode="auto">
            <a:xfrm>
              <a:off x="2043" y="1601"/>
              <a:ext cx="1656" cy="271"/>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flatTx/>
            </a:bodyPr>
            <a:lstStyle/>
            <a:p>
              <a:pPr algn="ctr">
                <a:lnSpc>
                  <a:spcPct val="90000"/>
                </a:lnSpc>
                <a:buClr>
                  <a:schemeClr val="folHlink"/>
                </a:buClr>
                <a:buSzPct val="60000"/>
              </a:pPr>
              <a:r>
                <a:rPr lang="zh-CN" altLang="en-US" sz="2400">
                  <a:solidFill>
                    <a:schemeClr val="bg2"/>
                  </a:solidFill>
                  <a:latin typeface="Tahoma" panose="020B0604030504040204" pitchFamily="34" charset="0"/>
                  <a:ea typeface="华文隶书" panose="02010800040101010101" pitchFamily="2" charset="-122"/>
                </a:rPr>
                <a:t>确定公共实体类型</a:t>
              </a:r>
            </a:p>
          </p:txBody>
        </p:sp>
        <p:sp>
          <p:nvSpPr>
            <p:cNvPr id="241671" name="Rectangle 7"/>
            <p:cNvSpPr>
              <a:spLocks noChangeArrowheads="1"/>
            </p:cNvSpPr>
            <p:nvPr/>
          </p:nvSpPr>
          <p:spPr bwMode="auto">
            <a:xfrm>
              <a:off x="1895" y="2093"/>
              <a:ext cx="1953" cy="271"/>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flatTx/>
            </a:bodyPr>
            <a:lstStyle/>
            <a:p>
              <a:pPr algn="ctr">
                <a:lnSpc>
                  <a:spcPct val="90000"/>
                </a:lnSpc>
                <a:buClr>
                  <a:schemeClr val="folHlink"/>
                </a:buClr>
                <a:buSzPct val="60000"/>
              </a:pPr>
              <a:r>
                <a:rPr lang="zh-CN" altLang="en-US" sz="2400">
                  <a:solidFill>
                    <a:schemeClr val="bg2"/>
                  </a:solidFill>
                  <a:latin typeface="Tahoma" panose="020B0604030504040204" pitchFamily="34" charset="0"/>
                  <a:ea typeface="华文隶书" panose="02010800040101010101" pitchFamily="2" charset="-122"/>
                </a:rPr>
                <a:t>合并两个局部</a:t>
              </a:r>
              <a:r>
                <a:rPr lang="en-US" altLang="zh-CN" sz="2400">
                  <a:solidFill>
                    <a:schemeClr val="bg2"/>
                  </a:solidFill>
                  <a:latin typeface="Tahoma" panose="020B0604030504040204" pitchFamily="34" charset="0"/>
                  <a:ea typeface="华文隶书" panose="02010800040101010101" pitchFamily="2" charset="-122"/>
                </a:rPr>
                <a:t>E-R</a:t>
              </a:r>
              <a:r>
                <a:rPr lang="zh-CN" altLang="en-US" sz="2400">
                  <a:solidFill>
                    <a:schemeClr val="bg2"/>
                  </a:solidFill>
                  <a:latin typeface="Tahoma" panose="020B0604030504040204" pitchFamily="34" charset="0"/>
                  <a:ea typeface="华文隶书" panose="02010800040101010101" pitchFamily="2" charset="-122"/>
                </a:rPr>
                <a:t>模式</a:t>
              </a:r>
            </a:p>
          </p:txBody>
        </p:sp>
        <p:sp>
          <p:nvSpPr>
            <p:cNvPr id="241672" name="Rectangle 8"/>
            <p:cNvSpPr>
              <a:spLocks noChangeArrowheads="1"/>
            </p:cNvSpPr>
            <p:nvPr/>
          </p:nvSpPr>
          <p:spPr bwMode="auto">
            <a:xfrm>
              <a:off x="2139" y="2540"/>
              <a:ext cx="1464" cy="271"/>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flatTx/>
            </a:bodyPr>
            <a:lstStyle/>
            <a:p>
              <a:pPr algn="ctr">
                <a:lnSpc>
                  <a:spcPct val="90000"/>
                </a:lnSpc>
                <a:buClr>
                  <a:schemeClr val="folHlink"/>
                </a:buClr>
                <a:buSzPct val="60000"/>
              </a:pPr>
              <a:r>
                <a:rPr lang="zh-CN" altLang="en-US" sz="2400">
                  <a:solidFill>
                    <a:schemeClr val="bg2"/>
                  </a:solidFill>
                  <a:latin typeface="Tahoma" panose="020B0604030504040204" pitchFamily="34" charset="0"/>
                  <a:ea typeface="华文隶书" panose="02010800040101010101" pitchFamily="2" charset="-122"/>
                </a:rPr>
                <a:t>检查并消除冲突</a:t>
              </a:r>
            </a:p>
          </p:txBody>
        </p:sp>
        <p:sp>
          <p:nvSpPr>
            <p:cNvPr id="241673" name="AutoShape 9"/>
            <p:cNvSpPr>
              <a:spLocks noChangeArrowheads="1"/>
            </p:cNvSpPr>
            <p:nvPr/>
          </p:nvSpPr>
          <p:spPr bwMode="auto">
            <a:xfrm>
              <a:off x="2741" y="1295"/>
              <a:ext cx="235" cy="269"/>
            </a:xfrm>
            <a:prstGeom prst="downArrow">
              <a:avLst>
                <a:gd name="adj1" fmla="val 50000"/>
                <a:gd name="adj2" fmla="val 28617"/>
              </a:avLst>
            </a:prstGeom>
            <a:solidFill>
              <a:srgbClr val="FF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41674" name="AutoShape 10"/>
            <p:cNvSpPr>
              <a:spLocks noChangeArrowheads="1"/>
            </p:cNvSpPr>
            <p:nvPr/>
          </p:nvSpPr>
          <p:spPr bwMode="auto">
            <a:xfrm>
              <a:off x="2741" y="1861"/>
              <a:ext cx="235" cy="196"/>
            </a:xfrm>
            <a:prstGeom prst="downArrow">
              <a:avLst>
                <a:gd name="adj1" fmla="val 50000"/>
                <a:gd name="adj2" fmla="val 25000"/>
              </a:avLst>
            </a:prstGeom>
            <a:solidFill>
              <a:srgbClr val="FF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41675" name="AutoShape 11"/>
            <p:cNvSpPr>
              <a:spLocks noChangeArrowheads="1"/>
            </p:cNvSpPr>
            <p:nvPr/>
          </p:nvSpPr>
          <p:spPr bwMode="auto">
            <a:xfrm>
              <a:off x="2741" y="2348"/>
              <a:ext cx="235" cy="201"/>
            </a:xfrm>
            <a:prstGeom prst="downArrow">
              <a:avLst>
                <a:gd name="adj1" fmla="val 50000"/>
                <a:gd name="adj2" fmla="val 25000"/>
              </a:avLst>
            </a:prstGeom>
            <a:solidFill>
              <a:srgbClr val="FF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41676" name="AutoShape 12"/>
            <p:cNvSpPr>
              <a:spLocks noChangeArrowheads="1"/>
            </p:cNvSpPr>
            <p:nvPr/>
          </p:nvSpPr>
          <p:spPr bwMode="auto">
            <a:xfrm>
              <a:off x="1391" y="3076"/>
              <a:ext cx="2865" cy="627"/>
            </a:xfrm>
            <a:prstGeom prst="diamond">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pPr algn="ctr">
                <a:lnSpc>
                  <a:spcPct val="90000"/>
                </a:lnSpc>
                <a:buClr>
                  <a:schemeClr val="folHlink"/>
                </a:buClr>
                <a:buSzPct val="60000"/>
              </a:pPr>
              <a:r>
                <a:rPr lang="zh-CN" altLang="en-US" sz="2400">
                  <a:solidFill>
                    <a:schemeClr val="bg2"/>
                  </a:solidFill>
                  <a:latin typeface="Tahoma" panose="020B0604030504040204" pitchFamily="34" charset="0"/>
                  <a:ea typeface="华文隶书" panose="02010800040101010101" pitchFamily="2" charset="-122"/>
                </a:rPr>
                <a:t>还有未合并的</a:t>
              </a:r>
            </a:p>
            <a:p>
              <a:pPr algn="ctr">
                <a:lnSpc>
                  <a:spcPct val="90000"/>
                </a:lnSpc>
                <a:buClr>
                  <a:schemeClr val="folHlink"/>
                </a:buClr>
                <a:buSzPct val="60000"/>
              </a:pPr>
              <a:r>
                <a:rPr lang="zh-CN" altLang="en-US" sz="2400">
                  <a:solidFill>
                    <a:schemeClr val="bg2"/>
                  </a:solidFill>
                  <a:latin typeface="Tahoma" panose="020B0604030504040204" pitchFamily="34" charset="0"/>
                  <a:ea typeface="华文隶书" panose="02010800040101010101" pitchFamily="2" charset="-122"/>
                </a:rPr>
                <a:t>局部模式？</a:t>
              </a:r>
            </a:p>
          </p:txBody>
        </p:sp>
        <p:sp>
          <p:nvSpPr>
            <p:cNvPr id="241677" name="AutoShape 13"/>
            <p:cNvSpPr>
              <a:spLocks noChangeArrowheads="1"/>
            </p:cNvSpPr>
            <p:nvPr/>
          </p:nvSpPr>
          <p:spPr bwMode="auto">
            <a:xfrm>
              <a:off x="2741" y="2798"/>
              <a:ext cx="235" cy="224"/>
            </a:xfrm>
            <a:prstGeom prst="downArrow">
              <a:avLst>
                <a:gd name="adj1" fmla="val 50000"/>
                <a:gd name="adj2" fmla="val 25000"/>
              </a:avLst>
            </a:prstGeom>
            <a:solidFill>
              <a:srgbClr val="FF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41678" name="Rectangle 14"/>
            <p:cNvSpPr>
              <a:spLocks noChangeArrowheads="1"/>
            </p:cNvSpPr>
            <p:nvPr/>
          </p:nvSpPr>
          <p:spPr bwMode="auto">
            <a:xfrm>
              <a:off x="2081" y="3948"/>
              <a:ext cx="1569" cy="271"/>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flatTx/>
            </a:bodyPr>
            <a:lstStyle/>
            <a:p>
              <a:pPr algn="ctr">
                <a:lnSpc>
                  <a:spcPct val="90000"/>
                </a:lnSpc>
                <a:buClr>
                  <a:schemeClr val="folHlink"/>
                </a:buClr>
                <a:buSzPct val="60000"/>
              </a:pPr>
              <a:r>
                <a:rPr lang="zh-CN" altLang="en-US" sz="2400">
                  <a:solidFill>
                    <a:schemeClr val="bg2"/>
                  </a:solidFill>
                  <a:latin typeface="Tahoma" panose="020B0604030504040204" pitchFamily="34" charset="0"/>
                  <a:ea typeface="华文隶书" panose="02010800040101010101" pitchFamily="2" charset="-122"/>
                </a:rPr>
                <a:t>全局</a:t>
              </a:r>
              <a:r>
                <a:rPr lang="en-US" altLang="zh-CN" sz="2400">
                  <a:solidFill>
                    <a:schemeClr val="bg2"/>
                  </a:solidFill>
                  <a:latin typeface="Tahoma" panose="020B0604030504040204" pitchFamily="34" charset="0"/>
                  <a:ea typeface="华文隶书" panose="02010800040101010101" pitchFamily="2" charset="-122"/>
                </a:rPr>
                <a:t>E-R</a:t>
              </a:r>
              <a:r>
                <a:rPr lang="zh-CN" altLang="en-US" sz="2400">
                  <a:solidFill>
                    <a:schemeClr val="bg2"/>
                  </a:solidFill>
                  <a:latin typeface="Tahoma" panose="020B0604030504040204" pitchFamily="34" charset="0"/>
                  <a:ea typeface="华文隶书" panose="02010800040101010101" pitchFamily="2" charset="-122"/>
                </a:rPr>
                <a:t>模式优化</a:t>
              </a:r>
            </a:p>
          </p:txBody>
        </p:sp>
        <p:sp>
          <p:nvSpPr>
            <p:cNvPr id="241679" name="AutoShape 15"/>
            <p:cNvSpPr>
              <a:spLocks noChangeArrowheads="1"/>
            </p:cNvSpPr>
            <p:nvPr/>
          </p:nvSpPr>
          <p:spPr bwMode="auto">
            <a:xfrm>
              <a:off x="2723" y="3706"/>
              <a:ext cx="236" cy="224"/>
            </a:xfrm>
            <a:prstGeom prst="downArrow">
              <a:avLst>
                <a:gd name="adj1" fmla="val 50000"/>
                <a:gd name="adj2" fmla="val 25000"/>
              </a:avLst>
            </a:prstGeom>
            <a:solidFill>
              <a:srgbClr val="FF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lnSpc>
                  <a:spcPct val="90000"/>
                </a:lnSpc>
                <a:buClr>
                  <a:schemeClr val="folHlink"/>
                </a:buClr>
                <a:buSzPct val="60000"/>
              </a:pPr>
              <a:r>
                <a:rPr lang="zh-CN" altLang="en-US" sz="2400" dirty="0">
                  <a:solidFill>
                    <a:schemeClr val="bg2"/>
                  </a:solidFill>
                  <a:latin typeface="Tahoma" panose="020B0604030504040204" pitchFamily="34" charset="0"/>
                  <a:ea typeface="等线" panose="02010600030101010101" pitchFamily="2" charset="-122"/>
                </a:rPr>
                <a:t>无</a:t>
              </a:r>
            </a:p>
          </p:txBody>
        </p:sp>
        <p:sp>
          <p:nvSpPr>
            <p:cNvPr id="241680" name="Rectangle 16"/>
            <p:cNvSpPr>
              <a:spLocks noChangeArrowheads="1"/>
            </p:cNvSpPr>
            <p:nvPr/>
          </p:nvSpPr>
          <p:spPr bwMode="auto">
            <a:xfrm>
              <a:off x="4291" y="3310"/>
              <a:ext cx="376" cy="136"/>
            </a:xfrm>
            <a:prstGeom prst="rect">
              <a:avLst/>
            </a:prstGeom>
            <a:solidFill>
              <a:srgbClr val="FF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41681" name="Rectangle 17"/>
            <p:cNvSpPr>
              <a:spLocks noChangeArrowheads="1"/>
            </p:cNvSpPr>
            <p:nvPr/>
          </p:nvSpPr>
          <p:spPr bwMode="auto">
            <a:xfrm>
              <a:off x="4526" y="2236"/>
              <a:ext cx="141" cy="1210"/>
            </a:xfrm>
            <a:prstGeom prst="rect">
              <a:avLst/>
            </a:prstGeom>
            <a:solidFill>
              <a:srgbClr val="FF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lnSpc>
                  <a:spcPct val="90000"/>
                </a:lnSpc>
                <a:buClr>
                  <a:schemeClr val="folHlink"/>
                </a:buClr>
                <a:buSzPct val="60000"/>
              </a:pPr>
              <a:r>
                <a:rPr lang="zh-CN" altLang="en-US" sz="2400">
                  <a:solidFill>
                    <a:schemeClr val="bg2"/>
                  </a:solidFill>
                  <a:latin typeface="Tahoma" panose="020B0604030504040204" pitchFamily="34" charset="0"/>
                  <a:ea typeface="华文隶书" panose="02010800040101010101" pitchFamily="2" charset="-122"/>
                </a:rPr>
                <a:t>有</a:t>
              </a:r>
            </a:p>
          </p:txBody>
        </p:sp>
        <p:sp>
          <p:nvSpPr>
            <p:cNvPr id="241682" name="AutoShape 18"/>
            <p:cNvSpPr>
              <a:spLocks noChangeArrowheads="1"/>
            </p:cNvSpPr>
            <p:nvPr/>
          </p:nvSpPr>
          <p:spPr bwMode="auto">
            <a:xfrm>
              <a:off x="3915" y="2057"/>
              <a:ext cx="752" cy="268"/>
            </a:xfrm>
            <a:prstGeom prst="leftArrow">
              <a:avLst>
                <a:gd name="adj1" fmla="val 50000"/>
                <a:gd name="adj2" fmla="val 70149"/>
              </a:avLst>
            </a:prstGeom>
            <a:solidFill>
              <a:srgbClr val="FF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914400" y="609600"/>
            <a:ext cx="7772400" cy="869950"/>
          </a:xfrm>
        </p:spPr>
        <p:txBody>
          <a:bodyPr>
            <a:normAutofit/>
          </a:bodyPr>
          <a:lstStyle/>
          <a:p>
            <a:r>
              <a:rPr lang="en-US" altLang="zh-CN" sz="3200" dirty="0"/>
              <a:t>7.3.4 – </a:t>
            </a:r>
            <a:r>
              <a:rPr lang="zh-CN" altLang="en-US" sz="3200" dirty="0"/>
              <a:t>全局</a:t>
            </a:r>
            <a:r>
              <a:rPr lang="en-US" altLang="zh-CN" sz="3200" dirty="0"/>
              <a:t>ER</a:t>
            </a:r>
            <a:r>
              <a:rPr lang="zh-CN" altLang="en-US" sz="3200" dirty="0"/>
              <a:t>图模式优化</a:t>
            </a:r>
            <a:endParaRPr lang="en-US" altLang="zh-CN" sz="3200" dirty="0"/>
          </a:p>
        </p:txBody>
      </p:sp>
      <p:grpSp>
        <p:nvGrpSpPr>
          <p:cNvPr id="243715" name="Group 3"/>
          <p:cNvGrpSpPr>
            <a:grpSpLocks/>
          </p:cNvGrpSpPr>
          <p:nvPr/>
        </p:nvGrpSpPr>
        <p:grpSpPr bwMode="auto">
          <a:xfrm>
            <a:off x="1371600" y="1687512"/>
            <a:ext cx="6858000" cy="4891088"/>
            <a:chOff x="624" y="1001"/>
            <a:chExt cx="4512" cy="3230"/>
          </a:xfrm>
        </p:grpSpPr>
        <p:sp>
          <p:nvSpPr>
            <p:cNvPr id="243716" name="Rectangle 4"/>
            <p:cNvSpPr>
              <a:spLocks noChangeArrowheads="1"/>
            </p:cNvSpPr>
            <p:nvPr/>
          </p:nvSpPr>
          <p:spPr bwMode="auto">
            <a:xfrm>
              <a:off x="624" y="1449"/>
              <a:ext cx="4512" cy="2277"/>
            </a:xfrm>
            <a:prstGeom prst="rect">
              <a:avLst/>
            </a:prstGeom>
            <a:gradFill rotWithShape="0">
              <a:gsLst>
                <a:gs pos="0">
                  <a:srgbClr val="03D4A8"/>
                </a:gs>
                <a:gs pos="25000">
                  <a:srgbClr val="21D6E0"/>
                </a:gs>
                <a:gs pos="75000">
                  <a:srgbClr val="0087E6"/>
                </a:gs>
                <a:gs pos="100000">
                  <a:srgbClr val="005CBF"/>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03D4A8"/>
              </a:extrusionClr>
              <a:contourClr>
                <a:srgbClr val="03D4A8"/>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flatTx/>
            </a:bodyPr>
            <a:lstStyle/>
            <a:p>
              <a:endParaRPr lang="zh-CN" altLang="en-US"/>
            </a:p>
          </p:txBody>
        </p:sp>
        <p:sp>
          <p:nvSpPr>
            <p:cNvPr id="243717" name="Rectangle 5"/>
            <p:cNvSpPr>
              <a:spLocks noChangeArrowheads="1"/>
            </p:cNvSpPr>
            <p:nvPr/>
          </p:nvSpPr>
          <p:spPr bwMode="auto">
            <a:xfrm>
              <a:off x="2109" y="1773"/>
              <a:ext cx="1329" cy="284"/>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flatTx/>
            </a:bodyPr>
            <a:lstStyle/>
            <a:p>
              <a:pPr algn="ctr">
                <a:lnSpc>
                  <a:spcPct val="90000"/>
                </a:lnSpc>
                <a:buClr>
                  <a:schemeClr val="folHlink"/>
                </a:buClr>
                <a:buSzPct val="60000"/>
              </a:pPr>
              <a:r>
                <a:rPr lang="zh-CN" altLang="en-US" sz="2400">
                  <a:solidFill>
                    <a:schemeClr val="bg2"/>
                  </a:solidFill>
                  <a:latin typeface="Tahoma" panose="020B0604030504040204" pitchFamily="34" charset="0"/>
                  <a:ea typeface="华文隶书" panose="02010800040101010101" pitchFamily="2" charset="-122"/>
                </a:rPr>
                <a:t>合并实体类型</a:t>
              </a:r>
            </a:p>
          </p:txBody>
        </p:sp>
        <p:sp>
          <p:nvSpPr>
            <p:cNvPr id="243718" name="Rectangle 6"/>
            <p:cNvSpPr>
              <a:spLocks noChangeArrowheads="1"/>
            </p:cNvSpPr>
            <p:nvPr/>
          </p:nvSpPr>
          <p:spPr bwMode="auto">
            <a:xfrm>
              <a:off x="2109" y="2493"/>
              <a:ext cx="1329" cy="284"/>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flatTx/>
            </a:bodyPr>
            <a:lstStyle/>
            <a:p>
              <a:pPr algn="ctr">
                <a:lnSpc>
                  <a:spcPct val="90000"/>
                </a:lnSpc>
                <a:buClr>
                  <a:schemeClr val="folHlink"/>
                </a:buClr>
                <a:buSzPct val="60000"/>
              </a:pPr>
              <a:r>
                <a:rPr lang="zh-CN" altLang="en-US" sz="2400">
                  <a:solidFill>
                    <a:schemeClr val="bg2"/>
                  </a:solidFill>
                  <a:latin typeface="Tahoma" panose="020B0604030504040204" pitchFamily="34" charset="0"/>
                  <a:ea typeface="华文隶书" panose="02010800040101010101" pitchFamily="2" charset="-122"/>
                </a:rPr>
                <a:t>消除冗余属性</a:t>
              </a:r>
            </a:p>
          </p:txBody>
        </p:sp>
        <p:sp>
          <p:nvSpPr>
            <p:cNvPr id="243719" name="Rectangle 7"/>
            <p:cNvSpPr>
              <a:spLocks noChangeArrowheads="1"/>
            </p:cNvSpPr>
            <p:nvPr/>
          </p:nvSpPr>
          <p:spPr bwMode="auto">
            <a:xfrm>
              <a:off x="2109" y="3192"/>
              <a:ext cx="1329" cy="284"/>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flatTx/>
            </a:bodyPr>
            <a:lstStyle/>
            <a:p>
              <a:pPr algn="ctr">
                <a:lnSpc>
                  <a:spcPct val="90000"/>
                </a:lnSpc>
                <a:buClr>
                  <a:schemeClr val="folHlink"/>
                </a:buClr>
                <a:buSzPct val="60000"/>
              </a:pPr>
              <a:r>
                <a:rPr lang="zh-CN" altLang="en-US" sz="2400">
                  <a:solidFill>
                    <a:schemeClr val="bg2"/>
                  </a:solidFill>
                  <a:latin typeface="Tahoma" panose="020B0604030504040204" pitchFamily="34" charset="0"/>
                  <a:ea typeface="华文隶书" panose="02010800040101010101" pitchFamily="2" charset="-122"/>
                </a:rPr>
                <a:t>消除冗余联系</a:t>
              </a:r>
            </a:p>
          </p:txBody>
        </p:sp>
        <p:sp>
          <p:nvSpPr>
            <p:cNvPr id="243720" name="AutoShape 8"/>
            <p:cNvSpPr>
              <a:spLocks noChangeArrowheads="1"/>
            </p:cNvSpPr>
            <p:nvPr/>
          </p:nvSpPr>
          <p:spPr bwMode="auto">
            <a:xfrm>
              <a:off x="2640" y="1278"/>
              <a:ext cx="240" cy="432"/>
            </a:xfrm>
            <a:prstGeom prst="downArrow">
              <a:avLst>
                <a:gd name="adj1" fmla="val 50000"/>
                <a:gd name="adj2" fmla="val 45000"/>
              </a:avLst>
            </a:prstGeom>
            <a:solidFill>
              <a:srgbClr val="FF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43721" name="AutoShape 9"/>
            <p:cNvSpPr>
              <a:spLocks noChangeArrowheads="1"/>
            </p:cNvSpPr>
            <p:nvPr/>
          </p:nvSpPr>
          <p:spPr bwMode="auto">
            <a:xfrm>
              <a:off x="2640" y="2049"/>
              <a:ext cx="240" cy="381"/>
            </a:xfrm>
            <a:prstGeom prst="downArrow">
              <a:avLst>
                <a:gd name="adj1" fmla="val 50000"/>
                <a:gd name="adj2" fmla="val 39688"/>
              </a:avLst>
            </a:prstGeom>
            <a:solidFill>
              <a:srgbClr val="FF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43722" name="AutoShape 10"/>
            <p:cNvSpPr>
              <a:spLocks noChangeArrowheads="1"/>
            </p:cNvSpPr>
            <p:nvPr/>
          </p:nvSpPr>
          <p:spPr bwMode="auto">
            <a:xfrm>
              <a:off x="2640" y="2763"/>
              <a:ext cx="240" cy="387"/>
            </a:xfrm>
            <a:prstGeom prst="downArrow">
              <a:avLst>
                <a:gd name="adj1" fmla="val 50000"/>
                <a:gd name="adj2" fmla="val 40313"/>
              </a:avLst>
            </a:prstGeom>
            <a:solidFill>
              <a:srgbClr val="FF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43723" name="Rectangle 11"/>
            <p:cNvSpPr>
              <a:spLocks noChangeArrowheads="1"/>
            </p:cNvSpPr>
            <p:nvPr/>
          </p:nvSpPr>
          <p:spPr bwMode="auto">
            <a:xfrm>
              <a:off x="2102" y="1001"/>
              <a:ext cx="1238" cy="284"/>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flatTx/>
            </a:bodyPr>
            <a:lstStyle/>
            <a:p>
              <a:pPr algn="ctr">
                <a:lnSpc>
                  <a:spcPct val="90000"/>
                </a:lnSpc>
                <a:buClr>
                  <a:schemeClr val="folHlink"/>
                </a:buClr>
                <a:buSzPct val="60000"/>
              </a:pPr>
              <a:r>
                <a:rPr lang="zh-CN" altLang="en-US" sz="2400">
                  <a:solidFill>
                    <a:schemeClr val="bg2"/>
                  </a:solidFill>
                  <a:latin typeface="Tahoma" panose="020B0604030504040204" pitchFamily="34" charset="0"/>
                  <a:ea typeface="华文隶书" panose="02010800040101010101" pitchFamily="2" charset="-122"/>
                </a:rPr>
                <a:t>全局</a:t>
              </a:r>
              <a:r>
                <a:rPr lang="en-US" altLang="zh-CN" sz="2400">
                  <a:solidFill>
                    <a:schemeClr val="bg2"/>
                  </a:solidFill>
                  <a:latin typeface="Tahoma" panose="020B0604030504040204" pitchFamily="34" charset="0"/>
                  <a:ea typeface="华文隶书" panose="02010800040101010101" pitchFamily="2" charset="-122"/>
                </a:rPr>
                <a:t>E-R</a:t>
              </a:r>
              <a:r>
                <a:rPr lang="zh-CN" altLang="en-US" sz="2400">
                  <a:solidFill>
                    <a:schemeClr val="bg2"/>
                  </a:solidFill>
                  <a:latin typeface="Tahoma" panose="020B0604030504040204" pitchFamily="34" charset="0"/>
                  <a:ea typeface="华文隶书" panose="02010800040101010101" pitchFamily="2" charset="-122"/>
                </a:rPr>
                <a:t>模式</a:t>
              </a:r>
            </a:p>
          </p:txBody>
        </p:sp>
        <p:sp>
          <p:nvSpPr>
            <p:cNvPr id="243724" name="Rectangle 12"/>
            <p:cNvSpPr>
              <a:spLocks noChangeArrowheads="1"/>
            </p:cNvSpPr>
            <p:nvPr/>
          </p:nvSpPr>
          <p:spPr bwMode="auto">
            <a:xfrm>
              <a:off x="1984" y="3947"/>
              <a:ext cx="1529" cy="284"/>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flatTx/>
            </a:bodyPr>
            <a:lstStyle/>
            <a:p>
              <a:pPr algn="ctr">
                <a:lnSpc>
                  <a:spcPct val="90000"/>
                </a:lnSpc>
                <a:buClr>
                  <a:schemeClr val="folHlink"/>
                </a:buClr>
                <a:buSzPct val="60000"/>
              </a:pPr>
              <a:r>
                <a:rPr lang="zh-CN" altLang="en-US" sz="2400">
                  <a:solidFill>
                    <a:schemeClr val="bg2"/>
                  </a:solidFill>
                  <a:latin typeface="Tahoma" panose="020B0604030504040204" pitchFamily="34" charset="0"/>
                  <a:ea typeface="华文隶书" panose="02010800040101010101" pitchFamily="2" charset="-122"/>
                </a:rPr>
                <a:t>逻辑数据库设计</a:t>
              </a:r>
            </a:p>
          </p:txBody>
        </p:sp>
        <p:sp>
          <p:nvSpPr>
            <p:cNvPr id="243725" name="AutoShape 13"/>
            <p:cNvSpPr>
              <a:spLocks noChangeArrowheads="1"/>
            </p:cNvSpPr>
            <p:nvPr/>
          </p:nvSpPr>
          <p:spPr bwMode="auto">
            <a:xfrm>
              <a:off x="2640" y="3465"/>
              <a:ext cx="240" cy="453"/>
            </a:xfrm>
            <a:prstGeom prst="downArrow">
              <a:avLst>
                <a:gd name="adj1" fmla="val 50000"/>
                <a:gd name="adj2" fmla="val 47188"/>
              </a:avLst>
            </a:prstGeom>
            <a:solidFill>
              <a:srgbClr val="FF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14400" y="685800"/>
            <a:ext cx="7772400" cy="868363"/>
          </a:xfrm>
        </p:spPr>
        <p:txBody>
          <a:bodyPr/>
          <a:lstStyle/>
          <a:p>
            <a:r>
              <a:rPr lang="en-US" altLang="zh-CN" sz="3200" dirty="0"/>
              <a:t>7.4 </a:t>
            </a:r>
            <a:r>
              <a:rPr lang="zh-CN" altLang="en-US" sz="3200" dirty="0"/>
              <a:t>逻辑数据库设计</a:t>
            </a:r>
          </a:p>
        </p:txBody>
      </p:sp>
      <p:sp>
        <p:nvSpPr>
          <p:cNvPr id="71683" name="Rectangle 3"/>
          <p:cNvSpPr>
            <a:spLocks noGrp="1" noChangeArrowheads="1"/>
          </p:cNvSpPr>
          <p:nvPr>
            <p:ph idx="1"/>
          </p:nvPr>
        </p:nvSpPr>
        <p:spPr/>
        <p:txBody>
          <a:bodyPr>
            <a:noAutofit/>
          </a:bodyPr>
          <a:lstStyle/>
          <a:p>
            <a:pPr>
              <a:lnSpc>
                <a:spcPct val="100000"/>
              </a:lnSpc>
            </a:pPr>
            <a:r>
              <a:rPr lang="zh-CN" altLang="en-US" sz="2400" dirty="0"/>
              <a:t>逻辑结构设计的任务</a:t>
            </a:r>
          </a:p>
          <a:p>
            <a:pPr lvl="1">
              <a:lnSpc>
                <a:spcPct val="100000"/>
              </a:lnSpc>
              <a:spcBef>
                <a:spcPct val="60000"/>
              </a:spcBef>
            </a:pPr>
            <a:r>
              <a:rPr lang="zh-CN" altLang="en-US" sz="2000" dirty="0"/>
              <a:t>概念结构是各种数据模型的共同基础</a:t>
            </a:r>
          </a:p>
          <a:p>
            <a:pPr lvl="1">
              <a:lnSpc>
                <a:spcPct val="100000"/>
              </a:lnSpc>
              <a:spcBef>
                <a:spcPct val="60000"/>
              </a:spcBef>
            </a:pPr>
            <a:r>
              <a:rPr lang="zh-CN" altLang="en-US" sz="2000" dirty="0"/>
              <a:t>为了能够用某一</a:t>
            </a:r>
            <a:r>
              <a:rPr lang="en-US" altLang="zh-CN" sz="2000" dirty="0"/>
              <a:t>DBMS</a:t>
            </a:r>
            <a:r>
              <a:rPr lang="zh-CN" altLang="en-US" sz="2000" dirty="0"/>
              <a:t>实现用户需求，还必须将概念结构进一步转化为相应的数据模型，这正是数据库逻辑结构设计所要完成的任务</a:t>
            </a:r>
            <a:r>
              <a:rPr lang="zh-CN" altLang="en-US" sz="2000" dirty="0" smtClean="0"/>
              <a:t>。</a:t>
            </a:r>
            <a:endParaRPr lang="zh-CN" altLang="en-US" sz="2000" dirty="0"/>
          </a:p>
          <a:p>
            <a:pPr>
              <a:lnSpc>
                <a:spcPct val="100000"/>
              </a:lnSpc>
            </a:pPr>
            <a:r>
              <a:rPr lang="zh-CN" altLang="en-US" sz="2400" dirty="0"/>
              <a:t>逻辑结构设计的步骤</a:t>
            </a:r>
          </a:p>
          <a:p>
            <a:pPr lvl="1" algn="just">
              <a:lnSpc>
                <a:spcPct val="100000"/>
              </a:lnSpc>
            </a:pPr>
            <a:r>
              <a:rPr lang="zh-CN" altLang="en-US" sz="2000" dirty="0"/>
              <a:t>将概念结构转化为一般的关系模型</a:t>
            </a:r>
          </a:p>
          <a:p>
            <a:pPr lvl="1" algn="just">
              <a:lnSpc>
                <a:spcPct val="100000"/>
              </a:lnSpc>
            </a:pPr>
            <a:r>
              <a:rPr lang="zh-CN" altLang="en-US" sz="2000" dirty="0"/>
              <a:t>对数据模型进行优化</a:t>
            </a:r>
          </a:p>
          <a:p>
            <a:pPr>
              <a:lnSpc>
                <a:spcPct val="100000"/>
              </a:lnSpc>
            </a:pPr>
            <a:r>
              <a:rPr lang="zh-CN" altLang="en-US" sz="2400" dirty="0"/>
              <a:t>转换内容</a:t>
            </a:r>
          </a:p>
          <a:p>
            <a:pPr lvl="1">
              <a:lnSpc>
                <a:spcPct val="100000"/>
              </a:lnSpc>
              <a:spcBef>
                <a:spcPct val="60000"/>
              </a:spcBef>
            </a:pPr>
            <a:r>
              <a:rPr lang="en-US" altLang="zh-CN" sz="2000" dirty="0"/>
              <a:t>E-R</a:t>
            </a:r>
            <a:r>
              <a:rPr lang="zh-CN" altLang="en-US" sz="2000" dirty="0"/>
              <a:t>图由实体、实体的属性和实体之间的联系三个要素组成</a:t>
            </a:r>
          </a:p>
          <a:p>
            <a:pPr lvl="1">
              <a:lnSpc>
                <a:spcPct val="100000"/>
              </a:lnSpc>
              <a:spcBef>
                <a:spcPct val="60000"/>
              </a:spcBef>
            </a:pPr>
            <a:r>
              <a:rPr lang="zh-CN" altLang="en-US" sz="2000" dirty="0"/>
              <a:t>关系模型的逻辑结构是一组关系模式的集合</a:t>
            </a:r>
          </a:p>
          <a:p>
            <a:pPr lvl="1">
              <a:lnSpc>
                <a:spcPct val="100000"/>
              </a:lnSpc>
              <a:spcBef>
                <a:spcPct val="60000"/>
              </a:spcBef>
            </a:pPr>
            <a:r>
              <a:rPr lang="zh-CN" altLang="en-US" sz="2000" dirty="0"/>
              <a:t>将</a:t>
            </a:r>
            <a:r>
              <a:rPr lang="en-US" altLang="zh-CN" sz="2000" dirty="0"/>
              <a:t>E-R</a:t>
            </a:r>
            <a:r>
              <a:rPr lang="zh-CN" altLang="en-US" sz="2000" dirty="0"/>
              <a:t>图转换为关系模型：将实体、实体的属性和实体之间的联系转化为关系模式。</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40" name="Text Box 4"/>
          <p:cNvSpPr txBox="1">
            <a:spLocks noChangeArrowheads="1"/>
          </p:cNvSpPr>
          <p:nvPr/>
        </p:nvSpPr>
        <p:spPr bwMode="auto">
          <a:xfrm>
            <a:off x="762000" y="457200"/>
            <a:ext cx="81534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Clr>
                <a:schemeClr val="folHlink"/>
              </a:buClr>
              <a:buSzPct val="60000"/>
            </a:pPr>
            <a:r>
              <a:rPr lang="zh-CN" altLang="en-US" sz="3200" dirty="0" smtClean="0">
                <a:latin typeface="Tahoma" panose="020B0604030504040204" pitchFamily="34" charset="0"/>
              </a:rPr>
              <a:t>数据库</a:t>
            </a:r>
            <a:r>
              <a:rPr lang="zh-CN" altLang="en-US" sz="3200" dirty="0">
                <a:latin typeface="Tahoma" panose="020B0604030504040204" pitchFamily="34" charset="0"/>
              </a:rPr>
              <a:t>设计方法：</a:t>
            </a:r>
          </a:p>
          <a:p>
            <a:pPr>
              <a:spcBef>
                <a:spcPct val="0"/>
              </a:spcBef>
              <a:buClrTx/>
              <a:buFontTx/>
              <a:buNone/>
            </a:pPr>
            <a:endParaRPr lang="zh-CN" altLang="en-US" sz="2000" dirty="0">
              <a:solidFill>
                <a:srgbClr val="FF3300"/>
              </a:solidFill>
            </a:endParaRPr>
          </a:p>
        </p:txBody>
      </p:sp>
      <p:sp>
        <p:nvSpPr>
          <p:cNvPr id="244741" name="Rectangle 5"/>
          <p:cNvSpPr>
            <a:spLocks noChangeArrowheads="1"/>
          </p:cNvSpPr>
          <p:nvPr/>
        </p:nvSpPr>
        <p:spPr bwMode="auto">
          <a:xfrm>
            <a:off x="685800" y="1617661"/>
            <a:ext cx="9677400" cy="5011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数据库设计方法目前可分为四类：</a:t>
            </a:r>
            <a:r>
              <a:rPr lang="zh-CN" altLang="en-US" dirty="0">
                <a:solidFill>
                  <a:schemeClr val="accent2"/>
                </a:solidFill>
                <a:latin typeface="等线" panose="02010600030101010101" pitchFamily="2" charset="-122"/>
                <a:ea typeface="等线" panose="02010600030101010101" pitchFamily="2" charset="-122"/>
              </a:rPr>
              <a:t>直观设计法</a:t>
            </a:r>
            <a:r>
              <a:rPr lang="zh-CN" altLang="en-US" dirty="0">
                <a:latin typeface="等线" panose="02010600030101010101" pitchFamily="2" charset="-122"/>
                <a:ea typeface="等线" panose="02010600030101010101" pitchFamily="2" charset="-122"/>
              </a:rPr>
              <a:t>、</a:t>
            </a:r>
            <a:r>
              <a:rPr lang="zh-CN" altLang="en-US" dirty="0">
                <a:solidFill>
                  <a:schemeClr val="accent2"/>
                </a:solidFill>
                <a:latin typeface="等线" panose="02010600030101010101" pitchFamily="2" charset="-122"/>
                <a:ea typeface="等线" panose="02010600030101010101" pitchFamily="2" charset="-122"/>
              </a:rPr>
              <a:t>规范设计法</a:t>
            </a:r>
            <a:r>
              <a:rPr lang="zh-CN" altLang="en-US" dirty="0">
                <a:latin typeface="等线" panose="02010600030101010101" pitchFamily="2" charset="-122"/>
                <a:ea typeface="等线" panose="02010600030101010101" pitchFamily="2" charset="-122"/>
              </a:rPr>
              <a:t>、</a:t>
            </a:r>
            <a:r>
              <a:rPr lang="zh-CN" altLang="en-US" dirty="0">
                <a:solidFill>
                  <a:schemeClr val="accent2"/>
                </a:solidFill>
                <a:latin typeface="等线" panose="02010600030101010101" pitchFamily="2" charset="-122"/>
                <a:ea typeface="等线" panose="02010600030101010101" pitchFamily="2" charset="-122"/>
              </a:rPr>
              <a:t>计算机辅助设计法</a:t>
            </a:r>
            <a:r>
              <a:rPr lang="zh-CN" altLang="en-US" dirty="0">
                <a:latin typeface="等线" panose="02010600030101010101" pitchFamily="2" charset="-122"/>
                <a:ea typeface="等线" panose="02010600030101010101" pitchFamily="2" charset="-122"/>
              </a:rPr>
              <a:t>和</a:t>
            </a:r>
            <a:r>
              <a:rPr lang="zh-CN" altLang="en-US" dirty="0">
                <a:solidFill>
                  <a:schemeClr val="accent2"/>
                </a:solidFill>
                <a:latin typeface="等线" panose="02010600030101010101" pitchFamily="2" charset="-122"/>
                <a:ea typeface="等线" panose="02010600030101010101" pitchFamily="2" charset="-122"/>
              </a:rPr>
              <a:t>自动化设计法</a:t>
            </a:r>
            <a:r>
              <a:rPr lang="zh-CN" altLang="en-US" dirty="0">
                <a:latin typeface="等线" panose="02010600030101010101" pitchFamily="2" charset="-122"/>
                <a:ea typeface="等线" panose="02010600030101010101" pitchFamily="2" charset="-122"/>
              </a:rPr>
              <a:t>。</a:t>
            </a:r>
          </a:p>
          <a:p>
            <a:pPr>
              <a:spcBef>
                <a:spcPct val="20000"/>
              </a:spcBef>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直观设计法也叫手工试凑法。</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a:spcBef>
                <a:spcPct val="20000"/>
              </a:spcBef>
              <a:buFont typeface="Wingdings" panose="05000000000000000000" pitchFamily="2" charset="2"/>
              <a:buChar char="§"/>
            </a:pPr>
            <a:r>
              <a:rPr lang="en-US" altLang="zh-CN" dirty="0">
                <a:ea typeface="等线" panose="02010600030101010101" pitchFamily="2" charset="-122"/>
              </a:rPr>
              <a:t>1978</a:t>
            </a:r>
            <a:r>
              <a:rPr lang="zh-CN" altLang="en-US" dirty="0">
                <a:latin typeface="等线" panose="02010600030101010101" pitchFamily="2" charset="-122"/>
                <a:ea typeface="等线" panose="02010600030101010101" pitchFamily="2" charset="-122"/>
              </a:rPr>
              <a:t>年</a:t>
            </a:r>
            <a:r>
              <a:rPr lang="en-US" altLang="zh-CN" dirty="0">
                <a:ea typeface="等线" panose="02010600030101010101" pitchFamily="2" charset="-122"/>
              </a:rPr>
              <a:t>10</a:t>
            </a:r>
            <a:r>
              <a:rPr lang="zh-CN" altLang="en-US" dirty="0">
                <a:latin typeface="等线" panose="02010600030101010101" pitchFamily="2" charset="-122"/>
                <a:ea typeface="等线" panose="02010600030101010101" pitchFamily="2" charset="-122"/>
              </a:rPr>
              <a:t>月，来自三十多个国家的数据库专家在美国新奥尔良（</a:t>
            </a:r>
            <a:r>
              <a:rPr lang="en-US" altLang="zh-CN" dirty="0">
                <a:ea typeface="等线" panose="02010600030101010101" pitchFamily="2" charset="-122"/>
              </a:rPr>
              <a:t>New Orleans</a:t>
            </a:r>
            <a:r>
              <a:rPr lang="zh-CN" altLang="en-US" dirty="0">
                <a:latin typeface="等线" panose="02010600030101010101" pitchFamily="2" charset="-122"/>
                <a:ea typeface="等线" panose="02010600030101010101" pitchFamily="2" charset="-122"/>
              </a:rPr>
              <a:t>）市专门讨论了数据库设计问题，他们运用软件工程的思想和方法，提出了数据库设计的规范，这就是著名的新奥尔良法，它是目前公认的比较完整和权威的一种规范设计法。</a:t>
            </a:r>
            <a:r>
              <a:rPr lang="zh-CN" altLang="en-US" dirty="0">
                <a:solidFill>
                  <a:srgbClr val="FF3300"/>
                </a:solidFill>
                <a:latin typeface="等线" panose="02010600030101010101" pitchFamily="2" charset="-122"/>
                <a:ea typeface="等线" panose="02010600030101010101" pitchFamily="2" charset="-122"/>
              </a:rPr>
              <a:t>新奥尔良法将数据库设计分成需求分析（分析用户需求）、概念设计（信息分析和定义）、逻辑设计（设计实现）和物理设计（物理数据库设计）</a:t>
            </a:r>
            <a:r>
              <a:rPr lang="zh-CN" altLang="en-US" dirty="0">
                <a:latin typeface="等线" panose="02010600030101010101" pitchFamily="2" charset="-122"/>
                <a:ea typeface="等线" panose="02010600030101010101" pitchFamily="2" charset="-122"/>
              </a:rPr>
              <a:t>。目前，常用的规范设计方法大多起源于新奥尔良法，并在设计的每一阶段采用一些辅助方法来具体实现。</a:t>
            </a:r>
            <a:endParaRPr lang="zh-CN" altLang="en-US" dirty="0">
              <a:ea typeface="等线"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838200" y="533400"/>
            <a:ext cx="7772400" cy="868363"/>
          </a:xfrm>
        </p:spPr>
        <p:txBody>
          <a:bodyPr/>
          <a:lstStyle/>
          <a:p>
            <a:r>
              <a:rPr lang="en-US" altLang="zh-CN" sz="3200" dirty="0"/>
              <a:t>7.4.3  ER</a:t>
            </a:r>
            <a:r>
              <a:rPr lang="zh-CN" altLang="en-US" sz="3200" dirty="0"/>
              <a:t>图向关系模型的转换</a:t>
            </a:r>
          </a:p>
        </p:txBody>
      </p:sp>
      <p:sp>
        <p:nvSpPr>
          <p:cNvPr id="72707" name="Rectangle 3"/>
          <p:cNvSpPr>
            <a:spLocks noGrp="1" noChangeArrowheads="1"/>
          </p:cNvSpPr>
          <p:nvPr>
            <p:ph idx="1"/>
          </p:nvPr>
        </p:nvSpPr>
        <p:spPr>
          <a:xfrm>
            <a:off x="838200" y="1768474"/>
            <a:ext cx="7772400" cy="1371600"/>
          </a:xfrm>
        </p:spPr>
        <p:txBody>
          <a:bodyPr/>
          <a:lstStyle/>
          <a:p>
            <a:r>
              <a:rPr lang="zh-CN" altLang="en-US" sz="2400"/>
              <a:t>1. 实体和属性</a:t>
            </a:r>
          </a:p>
          <a:p>
            <a:pPr lvl="1"/>
            <a:r>
              <a:rPr lang="zh-CN" altLang="en-US" sz="2400"/>
              <a:t>实体  </a:t>
            </a:r>
            <a:r>
              <a:rPr lang="zh-CN" altLang="en-US" sz="2400">
                <a:sym typeface="Symbol" panose="05050102010706020507" pitchFamily="18" charset="2"/>
              </a:rPr>
              <a:t>  关系</a:t>
            </a:r>
          </a:p>
          <a:p>
            <a:pPr lvl="1"/>
            <a:r>
              <a:rPr lang="zh-CN" altLang="en-US" sz="2400">
                <a:sym typeface="Symbol" panose="05050102010706020507" pitchFamily="18" charset="2"/>
              </a:rPr>
              <a:t>属性    关系的属性</a:t>
            </a:r>
          </a:p>
        </p:txBody>
      </p:sp>
      <p:grpSp>
        <p:nvGrpSpPr>
          <p:cNvPr id="72708" name="Group 4"/>
          <p:cNvGrpSpPr>
            <a:grpSpLocks/>
          </p:cNvGrpSpPr>
          <p:nvPr/>
        </p:nvGrpSpPr>
        <p:grpSpPr bwMode="auto">
          <a:xfrm>
            <a:off x="962026" y="3663949"/>
            <a:ext cx="7916863" cy="1335088"/>
            <a:chOff x="649" y="2487"/>
            <a:chExt cx="4987" cy="841"/>
          </a:xfrm>
        </p:grpSpPr>
        <p:sp>
          <p:nvSpPr>
            <p:cNvPr id="72709" name="AutoShape 5"/>
            <p:cNvSpPr>
              <a:spLocks noChangeArrowheads="1"/>
            </p:cNvSpPr>
            <p:nvPr/>
          </p:nvSpPr>
          <p:spPr bwMode="auto">
            <a:xfrm>
              <a:off x="2975" y="2880"/>
              <a:ext cx="528" cy="240"/>
            </a:xfrm>
            <a:prstGeom prst="rightArrow">
              <a:avLst>
                <a:gd name="adj1" fmla="val 49167"/>
                <a:gd name="adj2" fmla="val 55000"/>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0" name="Rectangle 6"/>
            <p:cNvSpPr>
              <a:spLocks noChangeArrowheads="1"/>
            </p:cNvSpPr>
            <p:nvPr/>
          </p:nvSpPr>
          <p:spPr bwMode="auto">
            <a:xfrm>
              <a:off x="3100" y="2880"/>
              <a:ext cx="2536"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txBody>
            <a:bodyPr wrap="none">
              <a:spAutoFit/>
            </a:bodyPr>
            <a:lstStyle/>
            <a:p>
              <a:pPr lvl="1" algn="ctr">
                <a:spcBef>
                  <a:spcPct val="0"/>
                </a:spcBef>
                <a:buClrTx/>
                <a:buFontTx/>
                <a:buNone/>
              </a:pPr>
              <a:r>
                <a:rPr lang="en-US" altLang="zh-CN" sz="2000">
                  <a:sym typeface="Symbol" panose="05050102010706020507" pitchFamily="18" charset="2"/>
                </a:rPr>
                <a:t>   S（SNO，SNAME，DEPT）</a:t>
              </a:r>
              <a:endParaRPr lang="en-US" altLang="zh-CN" sz="2000"/>
            </a:p>
          </p:txBody>
        </p:sp>
        <p:sp>
          <p:nvSpPr>
            <p:cNvPr id="72711" name="Text Box 7"/>
            <p:cNvSpPr txBox="1">
              <a:spLocks noChangeArrowheads="1"/>
            </p:cNvSpPr>
            <p:nvPr/>
          </p:nvSpPr>
          <p:spPr bwMode="auto">
            <a:xfrm>
              <a:off x="1631" y="3066"/>
              <a:ext cx="526" cy="262"/>
            </a:xfrm>
            <a:prstGeom prst="rect">
              <a:avLst/>
            </a:prstGeom>
            <a:solidFill>
              <a:srgbClr val="33CCCC"/>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buClrTx/>
                <a:buFontTx/>
                <a:buNone/>
              </a:pPr>
              <a:r>
                <a:rPr lang="zh-CN" altLang="en-US" sz="2000" b="1">
                  <a:solidFill>
                    <a:schemeClr val="bg2"/>
                  </a:solidFill>
                  <a:ea typeface="仿宋_GB2312" pitchFamily="49" charset="-122"/>
                </a:rPr>
                <a:t>学生</a:t>
              </a:r>
              <a:endParaRPr lang="zh-CN" altLang="en-US" sz="2000">
                <a:solidFill>
                  <a:schemeClr val="bg2"/>
                </a:solidFill>
              </a:endParaRPr>
            </a:p>
          </p:txBody>
        </p:sp>
        <p:sp>
          <p:nvSpPr>
            <p:cNvPr id="72712" name="Oval 8"/>
            <p:cNvSpPr>
              <a:spLocks noChangeArrowheads="1"/>
            </p:cNvSpPr>
            <p:nvPr/>
          </p:nvSpPr>
          <p:spPr bwMode="auto">
            <a:xfrm>
              <a:off x="649" y="2487"/>
              <a:ext cx="621" cy="354"/>
            </a:xfrm>
            <a:prstGeom prst="ellipse">
              <a:avLst/>
            </a:prstGeom>
            <a:solidFill>
              <a:schemeClr val="accent2"/>
            </a:solidFill>
            <a:ln w="1905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buClrTx/>
                <a:buFontTx/>
                <a:buNone/>
              </a:pPr>
              <a:r>
                <a:rPr lang="zh-CN" altLang="en-US" sz="2000" b="1">
                  <a:solidFill>
                    <a:schemeClr val="tx2"/>
                  </a:solidFill>
                  <a:ea typeface="仿宋_GB2312" pitchFamily="49" charset="-122"/>
                </a:rPr>
                <a:t>姓名</a:t>
              </a:r>
              <a:endParaRPr lang="zh-CN" altLang="en-US" sz="2000">
                <a:latin typeface="Tahoma" panose="020B0604030504040204" pitchFamily="34" charset="0"/>
              </a:endParaRPr>
            </a:p>
          </p:txBody>
        </p:sp>
        <p:sp>
          <p:nvSpPr>
            <p:cNvPr id="72713" name="Oval 9"/>
            <p:cNvSpPr>
              <a:spLocks noChangeArrowheads="1"/>
            </p:cNvSpPr>
            <p:nvPr/>
          </p:nvSpPr>
          <p:spPr bwMode="auto">
            <a:xfrm>
              <a:off x="1609" y="2487"/>
              <a:ext cx="621" cy="354"/>
            </a:xfrm>
            <a:prstGeom prst="ellipse">
              <a:avLst/>
            </a:prstGeom>
            <a:solidFill>
              <a:schemeClr val="accent2"/>
            </a:solidFill>
            <a:ln w="1905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buClrTx/>
                <a:buFontTx/>
                <a:buNone/>
              </a:pPr>
              <a:r>
                <a:rPr lang="zh-CN" altLang="en-US" sz="2000" b="1" u="sng">
                  <a:solidFill>
                    <a:schemeClr val="tx2"/>
                  </a:solidFill>
                  <a:ea typeface="仿宋_GB2312" pitchFamily="49" charset="-122"/>
                </a:rPr>
                <a:t>学号</a:t>
              </a:r>
              <a:endParaRPr lang="zh-CN" altLang="en-US" sz="2000">
                <a:latin typeface="Tahoma" panose="020B0604030504040204" pitchFamily="34" charset="0"/>
              </a:endParaRPr>
            </a:p>
          </p:txBody>
        </p:sp>
        <p:sp>
          <p:nvSpPr>
            <p:cNvPr id="72714" name="Oval 10"/>
            <p:cNvSpPr>
              <a:spLocks noChangeArrowheads="1"/>
            </p:cNvSpPr>
            <p:nvPr/>
          </p:nvSpPr>
          <p:spPr bwMode="auto">
            <a:xfrm>
              <a:off x="2574" y="2490"/>
              <a:ext cx="621" cy="354"/>
            </a:xfrm>
            <a:prstGeom prst="ellipse">
              <a:avLst/>
            </a:prstGeom>
            <a:solidFill>
              <a:schemeClr val="accent2"/>
            </a:solidFill>
            <a:ln w="1905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buClrTx/>
                <a:buFontTx/>
                <a:buNone/>
              </a:pPr>
              <a:r>
                <a:rPr lang="zh-CN" altLang="en-US" sz="2000" b="1">
                  <a:solidFill>
                    <a:schemeClr val="tx2"/>
                  </a:solidFill>
                  <a:ea typeface="仿宋_GB2312" pitchFamily="49" charset="-122"/>
                </a:rPr>
                <a:t>系别</a:t>
              </a:r>
              <a:endParaRPr lang="zh-CN" altLang="en-US" sz="2000">
                <a:latin typeface="Tahoma" panose="020B0604030504040204" pitchFamily="34" charset="0"/>
              </a:endParaRPr>
            </a:p>
          </p:txBody>
        </p:sp>
        <p:sp>
          <p:nvSpPr>
            <p:cNvPr id="72715" name="Line 11"/>
            <p:cNvSpPr>
              <a:spLocks noChangeShapeType="1"/>
            </p:cNvSpPr>
            <p:nvPr/>
          </p:nvSpPr>
          <p:spPr bwMode="auto">
            <a:xfrm>
              <a:off x="1919" y="2832"/>
              <a:ext cx="0" cy="24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2716" name="Line 12"/>
            <p:cNvSpPr>
              <a:spLocks noChangeShapeType="1"/>
            </p:cNvSpPr>
            <p:nvPr/>
          </p:nvSpPr>
          <p:spPr bwMode="auto">
            <a:xfrm flipH="1" flipV="1">
              <a:off x="959" y="2832"/>
              <a:ext cx="720" cy="24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2717" name="Line 13"/>
            <p:cNvSpPr>
              <a:spLocks noChangeShapeType="1"/>
            </p:cNvSpPr>
            <p:nvPr/>
          </p:nvSpPr>
          <p:spPr bwMode="auto">
            <a:xfrm flipV="1">
              <a:off x="2159" y="2832"/>
              <a:ext cx="720" cy="24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219200" y="457200"/>
            <a:ext cx="7772400" cy="868363"/>
          </a:xfrm>
        </p:spPr>
        <p:txBody>
          <a:bodyPr>
            <a:normAutofit/>
          </a:bodyPr>
          <a:lstStyle/>
          <a:p>
            <a:r>
              <a:rPr lang="en-US" altLang="zh-CN" sz="3200" dirty="0"/>
              <a:t>7.4.3  -1 </a:t>
            </a:r>
            <a:r>
              <a:rPr lang="zh-CN" altLang="en-US" sz="3200" dirty="0"/>
              <a:t>实体和属性</a:t>
            </a:r>
          </a:p>
        </p:txBody>
      </p:sp>
      <p:graphicFrame>
        <p:nvGraphicFramePr>
          <p:cNvPr id="73731" name="Object 3"/>
          <p:cNvGraphicFramePr>
            <a:graphicFrameLocks noChangeAspect="1"/>
          </p:cNvGraphicFramePr>
          <p:nvPr>
            <p:extLst>
              <p:ext uri="{D42A27DB-BD31-4B8C-83A1-F6EECF244321}">
                <p14:modId xmlns:p14="http://schemas.microsoft.com/office/powerpoint/2010/main" val="1414636122"/>
              </p:ext>
            </p:extLst>
          </p:nvPr>
        </p:nvGraphicFramePr>
        <p:xfrm>
          <a:off x="762000" y="1387474"/>
          <a:ext cx="3657600" cy="2046288"/>
        </p:xfrm>
        <a:graphic>
          <a:graphicData uri="http://schemas.openxmlformats.org/presentationml/2006/ole">
            <mc:AlternateContent xmlns:mc="http://schemas.openxmlformats.org/markup-compatibility/2006">
              <mc:Choice xmlns:v="urn:schemas-microsoft-com:vml" Requires="v">
                <p:oleObj spid="_x0000_s360462" name="Photo Editor 照片" r:id="rId3" imgW="4695238" imgH="2066667" progId="MSPhotoEd.3">
                  <p:embed/>
                </p:oleObj>
              </mc:Choice>
              <mc:Fallback>
                <p:oleObj name="Photo Editor 照片" r:id="rId3" imgW="4695238" imgH="2066667" progId="MSPhotoEd.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387474"/>
                        <a:ext cx="3657600" cy="204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3732" name="Picture 4"/>
          <p:cNvPicPr>
            <a:picLocks noChangeAspect="1" noChangeArrowheads="1"/>
          </p:cNvPicPr>
          <p:nvPr/>
        </p:nvPicPr>
        <p:blipFill>
          <a:blip r:embed="rId5">
            <a:extLst>
              <a:ext uri="{28A0092B-C50C-407E-A947-70E740481C1C}">
                <a14:useLocalDpi xmlns:a14="http://schemas.microsoft.com/office/drawing/2010/main" val="0"/>
              </a:ext>
            </a:extLst>
          </a:blip>
          <a:srcRect l="1584" t="23239" r="1056" b="23474"/>
          <a:stretch>
            <a:fillRect/>
          </a:stretch>
        </p:blipFill>
        <p:spPr bwMode="auto">
          <a:xfrm>
            <a:off x="3429000" y="3673474"/>
            <a:ext cx="5334000" cy="26670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38200" y="381000"/>
            <a:ext cx="7772400" cy="868363"/>
          </a:xfrm>
        </p:spPr>
        <p:txBody>
          <a:bodyPr/>
          <a:lstStyle/>
          <a:p>
            <a:r>
              <a:rPr lang="en-US" altLang="zh-CN" sz="3200" dirty="0"/>
              <a:t>7.4.3  ER</a:t>
            </a:r>
            <a:r>
              <a:rPr lang="zh-CN" altLang="en-US" sz="3200" dirty="0"/>
              <a:t>图向关系模型的转换(续)</a:t>
            </a:r>
          </a:p>
        </p:txBody>
      </p:sp>
      <p:sp>
        <p:nvSpPr>
          <p:cNvPr id="77837" name="Rectangle 13"/>
          <p:cNvSpPr>
            <a:spLocks noGrp="1" noChangeArrowheads="1"/>
          </p:cNvSpPr>
          <p:nvPr>
            <p:ph idx="1"/>
          </p:nvPr>
        </p:nvSpPr>
        <p:spPr>
          <a:xfrm>
            <a:off x="832624" y="1832227"/>
            <a:ext cx="7772400" cy="4114800"/>
          </a:xfrm>
          <a:noFill/>
          <a:ln/>
        </p:spPr>
        <p:txBody>
          <a:bodyPr/>
          <a:lstStyle/>
          <a:p>
            <a:pPr>
              <a:buFont typeface="Wingdings" panose="05000000000000000000" pitchFamily="2" charset="2"/>
              <a:buNone/>
            </a:pPr>
            <a:r>
              <a:rPr lang="en-US" altLang="zh-CN" sz="2000"/>
              <a:t>⒉ </a:t>
            </a:r>
            <a:r>
              <a:rPr lang="zh-CN" altLang="en-US" sz="2000"/>
              <a:t>一个</a:t>
            </a:r>
            <a:r>
              <a:rPr lang="en-US" altLang="zh-CN" sz="2000"/>
              <a:t>m:n</a:t>
            </a:r>
            <a:r>
              <a:rPr lang="zh-CN" altLang="en-US" sz="2000"/>
              <a:t>联系转换为一个关系模式。</a:t>
            </a:r>
          </a:p>
          <a:p>
            <a:pPr lvl="1"/>
            <a:r>
              <a:rPr lang="zh-CN" altLang="en-US" sz="2000" i="1">
                <a:effectLst>
                  <a:outerShdw blurRad="38100" dist="38100" dir="2700000" algn="tl">
                    <a:srgbClr val="FFFFFF"/>
                  </a:outerShdw>
                </a:effectLst>
              </a:rPr>
              <a:t>关系的属性</a:t>
            </a:r>
            <a:r>
              <a:rPr lang="zh-CN" altLang="en-US" sz="2000"/>
              <a:t>：与该联系相连的各实体的码以及联系本身的属性</a:t>
            </a:r>
          </a:p>
          <a:p>
            <a:pPr lvl="1"/>
            <a:r>
              <a:rPr lang="zh-CN" altLang="en-US" sz="2000" i="1">
                <a:effectLst>
                  <a:outerShdw blurRad="38100" dist="38100" dir="2700000" algn="tl">
                    <a:srgbClr val="FFFFFF"/>
                  </a:outerShdw>
                </a:effectLst>
              </a:rPr>
              <a:t>关系的码</a:t>
            </a:r>
            <a:r>
              <a:rPr lang="zh-CN" altLang="en-US" sz="2000"/>
              <a:t>：各实体码的组合</a:t>
            </a:r>
          </a:p>
          <a:p>
            <a:pPr>
              <a:buFont typeface="Wingdings" panose="05000000000000000000" pitchFamily="2" charset="2"/>
              <a:buNone/>
            </a:pPr>
            <a:r>
              <a:rPr lang="zh-CN" altLang="en-US" sz="2000"/>
              <a:t>	   例，“选修”联系是一个</a:t>
            </a:r>
            <a:r>
              <a:rPr lang="en-US" altLang="zh-CN" sz="2000"/>
              <a:t>m:n</a:t>
            </a:r>
            <a:r>
              <a:rPr lang="zh-CN" altLang="en-US" sz="2000"/>
              <a:t>联系，可以将它转换为如下关系模式，其中学号与课程号为关系的组合码：</a:t>
            </a:r>
          </a:p>
          <a:p>
            <a:pPr>
              <a:buFont typeface="Wingdings" panose="05000000000000000000" pitchFamily="2" charset="2"/>
              <a:buNone/>
            </a:pPr>
            <a:r>
              <a:rPr lang="zh-CN" altLang="en-US" sz="2000"/>
              <a:t>　　选修（</a:t>
            </a:r>
            <a:r>
              <a:rPr lang="zh-CN" altLang="en-US" sz="2000" u="sng"/>
              <a:t>学号</a:t>
            </a:r>
            <a:r>
              <a:rPr lang="zh-CN" altLang="en-US" sz="2000"/>
              <a:t>，</a:t>
            </a:r>
            <a:r>
              <a:rPr lang="zh-CN" altLang="en-US" sz="2000" u="sng"/>
              <a:t>课程号</a:t>
            </a:r>
            <a:r>
              <a:rPr lang="zh-CN" altLang="en-US" sz="2000"/>
              <a:t>，成绩）</a:t>
            </a:r>
          </a:p>
        </p:txBody>
      </p:sp>
      <p:grpSp>
        <p:nvGrpSpPr>
          <p:cNvPr id="77838" name="Group 14"/>
          <p:cNvGrpSpPr>
            <a:grpSpLocks/>
          </p:cNvGrpSpPr>
          <p:nvPr/>
        </p:nvGrpSpPr>
        <p:grpSpPr bwMode="auto">
          <a:xfrm>
            <a:off x="5099824" y="4118227"/>
            <a:ext cx="3124200" cy="2133600"/>
            <a:chOff x="2976" y="2832"/>
            <a:chExt cx="1968" cy="1344"/>
          </a:xfrm>
        </p:grpSpPr>
        <p:sp>
          <p:nvSpPr>
            <p:cNvPr id="77839" name="Rectangle 15"/>
            <p:cNvSpPr>
              <a:spLocks noChangeArrowheads="1"/>
            </p:cNvSpPr>
            <p:nvPr/>
          </p:nvSpPr>
          <p:spPr bwMode="auto">
            <a:xfrm>
              <a:off x="4032" y="2832"/>
              <a:ext cx="76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lang="zh-CN" altLang="en-US" sz="2400"/>
                <a:t>学生</a:t>
              </a:r>
            </a:p>
          </p:txBody>
        </p:sp>
        <p:sp>
          <p:nvSpPr>
            <p:cNvPr id="77840" name="Rectangle 16"/>
            <p:cNvSpPr>
              <a:spLocks noChangeArrowheads="1"/>
            </p:cNvSpPr>
            <p:nvPr/>
          </p:nvSpPr>
          <p:spPr bwMode="auto">
            <a:xfrm>
              <a:off x="4080" y="3936"/>
              <a:ext cx="76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lang="zh-CN" altLang="en-US" sz="2400"/>
                <a:t>课程</a:t>
              </a:r>
            </a:p>
          </p:txBody>
        </p:sp>
        <p:sp>
          <p:nvSpPr>
            <p:cNvPr id="77841" name="AutoShape 17"/>
            <p:cNvSpPr>
              <a:spLocks noChangeArrowheads="1"/>
            </p:cNvSpPr>
            <p:nvPr/>
          </p:nvSpPr>
          <p:spPr bwMode="auto">
            <a:xfrm>
              <a:off x="3984" y="3408"/>
              <a:ext cx="960" cy="24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lang="zh-CN" altLang="en-US" sz="2400"/>
                <a:t>选修</a:t>
              </a:r>
            </a:p>
          </p:txBody>
        </p:sp>
        <p:sp>
          <p:nvSpPr>
            <p:cNvPr id="77842" name="Line 18"/>
            <p:cNvSpPr>
              <a:spLocks noChangeShapeType="1"/>
            </p:cNvSpPr>
            <p:nvPr/>
          </p:nvSpPr>
          <p:spPr bwMode="auto">
            <a:xfrm>
              <a:off x="4416" y="30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43" name="Line 19"/>
            <p:cNvSpPr>
              <a:spLocks noChangeShapeType="1"/>
            </p:cNvSpPr>
            <p:nvPr/>
          </p:nvSpPr>
          <p:spPr bwMode="auto">
            <a:xfrm>
              <a:off x="4464" y="364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44" name="Oval 20"/>
            <p:cNvSpPr>
              <a:spLocks noChangeArrowheads="1"/>
            </p:cNvSpPr>
            <p:nvPr/>
          </p:nvSpPr>
          <p:spPr bwMode="auto">
            <a:xfrm>
              <a:off x="2976" y="3456"/>
              <a:ext cx="576"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lang="zh-CN" altLang="en-US" sz="2400"/>
                <a:t>成绩</a:t>
              </a:r>
            </a:p>
          </p:txBody>
        </p:sp>
        <p:sp>
          <p:nvSpPr>
            <p:cNvPr id="77845" name="Line 21"/>
            <p:cNvSpPr>
              <a:spLocks noChangeShapeType="1"/>
            </p:cNvSpPr>
            <p:nvPr/>
          </p:nvSpPr>
          <p:spPr bwMode="auto">
            <a:xfrm>
              <a:off x="3552" y="35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46" name="Text Box 22"/>
            <p:cNvSpPr txBox="1">
              <a:spLocks noChangeArrowheads="1"/>
            </p:cNvSpPr>
            <p:nvPr/>
          </p:nvSpPr>
          <p:spPr bwMode="auto">
            <a:xfrm>
              <a:off x="4416" y="316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en-US" altLang="zh-CN" sz="2400"/>
                <a:t>n</a:t>
              </a:r>
            </a:p>
          </p:txBody>
        </p:sp>
        <p:sp>
          <p:nvSpPr>
            <p:cNvPr id="77847" name="Text Box 23"/>
            <p:cNvSpPr txBox="1">
              <a:spLocks noChangeArrowheads="1"/>
            </p:cNvSpPr>
            <p:nvPr/>
          </p:nvSpPr>
          <p:spPr bwMode="auto">
            <a:xfrm>
              <a:off x="4464" y="360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en-US" altLang="zh-CN" sz="2400"/>
                <a:t>m</a:t>
              </a: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5800" y="304800"/>
            <a:ext cx="10363200" cy="1143000"/>
          </a:xfrm>
        </p:spPr>
        <p:txBody>
          <a:bodyPr/>
          <a:lstStyle/>
          <a:p>
            <a:r>
              <a:rPr lang="en-US" altLang="zh-CN" sz="3200" dirty="0"/>
              <a:t>7.4.3  ER</a:t>
            </a:r>
            <a:r>
              <a:rPr lang="zh-CN" altLang="en-US" sz="3200" dirty="0"/>
              <a:t>图向关系模型的转换(续)</a:t>
            </a:r>
          </a:p>
        </p:txBody>
      </p:sp>
      <p:sp>
        <p:nvSpPr>
          <p:cNvPr id="304128" name="Rectangle 0"/>
          <p:cNvSpPr>
            <a:spLocks noGrp="1" noChangeArrowheads="1"/>
          </p:cNvSpPr>
          <p:nvPr>
            <p:ph type="body" sz="half" idx="1"/>
          </p:nvPr>
        </p:nvSpPr>
        <p:spPr>
          <a:xfrm>
            <a:off x="1219200" y="1600200"/>
            <a:ext cx="6894513" cy="4114800"/>
          </a:xfrm>
          <a:noFill/>
          <a:ln/>
        </p:spPr>
        <p:txBody>
          <a:bodyPr/>
          <a:lstStyle/>
          <a:p>
            <a:r>
              <a:rPr lang="en-US" altLang="zh-CN" sz="2000" dirty="0"/>
              <a:t>⒊ </a:t>
            </a:r>
            <a:r>
              <a:rPr lang="zh-CN" altLang="en-US" sz="2400" dirty="0"/>
              <a:t>一个</a:t>
            </a:r>
            <a:r>
              <a:rPr lang="en-US" altLang="zh-CN" sz="2400" dirty="0"/>
              <a:t>1:n</a:t>
            </a:r>
            <a:r>
              <a:rPr lang="zh-CN" altLang="en-US" sz="2400" dirty="0"/>
              <a:t>联系可以转换为一个独立的关系模式，也可以与</a:t>
            </a:r>
            <a:r>
              <a:rPr lang="en-US" altLang="zh-CN" sz="2400" dirty="0"/>
              <a:t>n</a:t>
            </a:r>
            <a:r>
              <a:rPr lang="zh-CN" altLang="en-US" sz="2400" dirty="0"/>
              <a:t>端对应的关系模式合并。</a:t>
            </a:r>
          </a:p>
          <a:p>
            <a:pPr lvl="1"/>
            <a:r>
              <a:rPr lang="en-US" altLang="zh-CN" sz="2400" dirty="0"/>
              <a:t>1) </a:t>
            </a:r>
            <a:r>
              <a:rPr lang="zh-CN" altLang="en-US" sz="2400" dirty="0"/>
              <a:t>转换为一个独立的关系模式</a:t>
            </a:r>
          </a:p>
          <a:p>
            <a:pPr lvl="2"/>
            <a:r>
              <a:rPr lang="zh-CN" altLang="en-US" sz="2000" i="1" dirty="0">
                <a:effectLst>
                  <a:outerShdw blurRad="38100" dist="38100" dir="2700000" algn="tl">
                    <a:srgbClr val="FFFFFF"/>
                  </a:outerShdw>
                </a:effectLst>
              </a:rPr>
              <a:t>关系的属性</a:t>
            </a:r>
            <a:r>
              <a:rPr lang="zh-CN" altLang="en-US" sz="2000" dirty="0"/>
              <a:t>：与该联系相连的各实体的码以及联系本身的属性</a:t>
            </a:r>
          </a:p>
          <a:p>
            <a:pPr lvl="2"/>
            <a:r>
              <a:rPr lang="zh-CN" altLang="en-US" sz="2000" i="1" dirty="0">
                <a:effectLst>
                  <a:outerShdw blurRad="38100" dist="38100" dir="2700000" algn="tl">
                    <a:srgbClr val="FFFFFF"/>
                  </a:outerShdw>
                </a:effectLst>
              </a:rPr>
              <a:t>关系的码</a:t>
            </a:r>
            <a:r>
              <a:rPr lang="zh-CN" altLang="en-US" sz="2000" dirty="0"/>
              <a:t>：</a:t>
            </a:r>
            <a:r>
              <a:rPr lang="en-US" altLang="zh-CN" sz="2000" dirty="0"/>
              <a:t>n</a:t>
            </a:r>
            <a:r>
              <a:rPr lang="zh-CN" altLang="en-US" sz="2000" dirty="0"/>
              <a:t>端实体的码</a:t>
            </a:r>
          </a:p>
          <a:p>
            <a:pPr lvl="1"/>
            <a:endParaRPr lang="zh-CN" altLang="en-US" sz="2400" dirty="0"/>
          </a:p>
        </p:txBody>
      </p:sp>
      <p:graphicFrame>
        <p:nvGraphicFramePr>
          <p:cNvPr id="304129" name="Object 1"/>
          <p:cNvGraphicFramePr>
            <a:graphicFrameLocks noGrp="1" noChangeAspect="1"/>
          </p:cNvGraphicFramePr>
          <p:nvPr>
            <p:ph sz="half" idx="2"/>
            <p:extLst>
              <p:ext uri="{D42A27DB-BD31-4B8C-83A1-F6EECF244321}">
                <p14:modId xmlns:p14="http://schemas.microsoft.com/office/powerpoint/2010/main" val="1534115980"/>
              </p:ext>
            </p:extLst>
          </p:nvPr>
        </p:nvGraphicFramePr>
        <p:xfrm>
          <a:off x="990599" y="4559300"/>
          <a:ext cx="3886200" cy="1157288"/>
        </p:xfrm>
        <a:graphic>
          <a:graphicData uri="http://schemas.openxmlformats.org/presentationml/2006/ole">
            <mc:AlternateContent xmlns:mc="http://schemas.openxmlformats.org/markup-compatibility/2006">
              <mc:Choice xmlns:v="urn:schemas-microsoft-com:vml" Requires="v">
                <p:oleObj spid="_x0000_s304146" name="Picture2" r:id="rId3" imgW="3295800" imgH="981000" progId="Word.Picture.8">
                  <p:embed/>
                </p:oleObj>
              </mc:Choice>
              <mc:Fallback>
                <p:oleObj name="Picture2" r:id="rId3" imgW="3295800" imgH="981000"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599" y="4559300"/>
                        <a:ext cx="3886200" cy="1157288"/>
                      </a:xfrm>
                      <a:prstGeom prst="rect">
                        <a:avLst/>
                      </a:prstGeom>
                      <a:solidFill>
                        <a:srgbClr val="2C72B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4131" name="Text Box 3"/>
          <p:cNvSpPr txBox="1">
            <a:spLocks noChangeArrowheads="1"/>
          </p:cNvSpPr>
          <p:nvPr/>
        </p:nvSpPr>
        <p:spPr bwMode="auto">
          <a:xfrm>
            <a:off x="5791199" y="43434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2400"/>
              <a:t>管理（</a:t>
            </a:r>
            <a:r>
              <a:rPr lang="en-US" altLang="zh-CN" sz="2400" u="sng"/>
              <a:t>sno</a:t>
            </a:r>
            <a:r>
              <a:rPr lang="en-US" altLang="zh-CN" sz="2400"/>
              <a:t>,clno</a:t>
            </a:r>
            <a:r>
              <a:rPr lang="zh-CN" altLang="en-US" sz="2400"/>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4" name="Rectangle 8"/>
          <p:cNvSpPr>
            <a:spLocks noGrp="1" noChangeArrowheads="1"/>
          </p:cNvSpPr>
          <p:nvPr>
            <p:ph type="title"/>
          </p:nvPr>
        </p:nvSpPr>
        <p:spPr>
          <a:xfrm>
            <a:off x="838200" y="381810"/>
            <a:ext cx="10515600" cy="852490"/>
          </a:xfrm>
          <a:noFill/>
          <a:ln/>
        </p:spPr>
        <p:txBody>
          <a:bodyPr anchor="b"/>
          <a:lstStyle/>
          <a:p>
            <a:r>
              <a:rPr lang="en-US" altLang="zh-CN" sz="3200" dirty="0"/>
              <a:t>7.4.3  ER</a:t>
            </a:r>
            <a:r>
              <a:rPr lang="zh-CN" altLang="en-US" sz="3200" dirty="0"/>
              <a:t>图向关系模型的转换(续)</a:t>
            </a:r>
          </a:p>
        </p:txBody>
      </p:sp>
      <p:sp>
        <p:nvSpPr>
          <p:cNvPr id="306179" name="Rectangle 3"/>
          <p:cNvSpPr>
            <a:spLocks noGrp="1" noChangeArrowheads="1"/>
          </p:cNvSpPr>
          <p:nvPr>
            <p:ph idx="1"/>
          </p:nvPr>
        </p:nvSpPr>
        <p:spPr>
          <a:xfrm>
            <a:off x="838200" y="1600200"/>
            <a:ext cx="8915400" cy="4114800"/>
          </a:xfrm>
        </p:spPr>
        <p:txBody>
          <a:bodyPr/>
          <a:lstStyle/>
          <a:p>
            <a:pPr>
              <a:buFont typeface="Wingdings" panose="05000000000000000000" pitchFamily="2" charset="2"/>
              <a:buNone/>
            </a:pPr>
            <a:r>
              <a:rPr lang="zh-CN" altLang="en-US" sz="2000"/>
              <a:t>      </a:t>
            </a:r>
            <a:r>
              <a:rPr lang="en-US" altLang="zh-CN" sz="2000"/>
              <a:t>2) </a:t>
            </a:r>
            <a:r>
              <a:rPr lang="zh-CN" altLang="en-US" sz="2000"/>
              <a:t>与</a:t>
            </a:r>
            <a:r>
              <a:rPr lang="en-US" altLang="zh-CN" sz="2000"/>
              <a:t>n</a:t>
            </a:r>
            <a:r>
              <a:rPr lang="zh-CN" altLang="en-US" sz="2000"/>
              <a:t>端对应的关系模式合并</a:t>
            </a:r>
          </a:p>
          <a:p>
            <a:pPr lvl="2">
              <a:spcBef>
                <a:spcPct val="50000"/>
              </a:spcBef>
            </a:pPr>
            <a:r>
              <a:rPr lang="zh-CN" altLang="en-US" sz="2000" i="1">
                <a:effectLst>
                  <a:outerShdw blurRad="38100" dist="38100" dir="2700000" algn="tl">
                    <a:srgbClr val="FFFFFF"/>
                  </a:outerShdw>
                </a:effectLst>
              </a:rPr>
              <a:t>合并后关系的属性</a:t>
            </a:r>
            <a:r>
              <a:rPr lang="zh-CN" altLang="en-US" sz="2000"/>
              <a:t>：在</a:t>
            </a:r>
            <a:r>
              <a:rPr lang="en-US" altLang="zh-CN" sz="2000"/>
              <a:t>n</a:t>
            </a:r>
            <a:r>
              <a:rPr lang="zh-CN" altLang="en-US" sz="2000"/>
              <a:t>端关系中加入</a:t>
            </a:r>
            <a:r>
              <a:rPr lang="en-US" altLang="zh-CN" sz="2000"/>
              <a:t>1</a:t>
            </a:r>
            <a:r>
              <a:rPr lang="zh-CN" altLang="en-US" sz="2000"/>
              <a:t>端关系的码和联系本身的属性</a:t>
            </a:r>
          </a:p>
          <a:p>
            <a:pPr lvl="2">
              <a:spcBef>
                <a:spcPct val="50000"/>
              </a:spcBef>
            </a:pPr>
            <a:r>
              <a:rPr lang="zh-CN" altLang="en-US" sz="2000" i="1">
                <a:effectLst>
                  <a:outerShdw blurRad="38100" dist="38100" dir="2700000" algn="tl">
                    <a:srgbClr val="FFFFFF"/>
                  </a:outerShdw>
                </a:effectLst>
              </a:rPr>
              <a:t>合并后关系的码</a:t>
            </a:r>
            <a:r>
              <a:rPr lang="zh-CN" altLang="en-US" sz="2000"/>
              <a:t>：不变</a:t>
            </a:r>
          </a:p>
          <a:p>
            <a:pPr lvl="1">
              <a:spcBef>
                <a:spcPct val="50000"/>
              </a:spcBef>
            </a:pPr>
            <a:r>
              <a:rPr lang="zh-CN" altLang="en-US" sz="2000"/>
              <a:t>可以减少系统中的关系个数，一般情况下更倾向于采用这种方法</a:t>
            </a:r>
          </a:p>
          <a:p>
            <a:pPr lvl="1"/>
            <a:endParaRPr lang="zh-CN" altLang="en-US" sz="2000"/>
          </a:p>
        </p:txBody>
      </p:sp>
      <p:graphicFrame>
        <p:nvGraphicFramePr>
          <p:cNvPr id="306180" name="Object 4"/>
          <p:cNvGraphicFramePr>
            <a:graphicFrameLocks noChangeAspect="1"/>
          </p:cNvGraphicFramePr>
          <p:nvPr>
            <p:extLst>
              <p:ext uri="{D42A27DB-BD31-4B8C-83A1-F6EECF244321}">
                <p14:modId xmlns:p14="http://schemas.microsoft.com/office/powerpoint/2010/main" val="1234429177"/>
              </p:ext>
            </p:extLst>
          </p:nvPr>
        </p:nvGraphicFramePr>
        <p:xfrm>
          <a:off x="990600" y="3886200"/>
          <a:ext cx="4267200" cy="1271588"/>
        </p:xfrm>
        <a:graphic>
          <a:graphicData uri="http://schemas.openxmlformats.org/presentationml/2006/ole">
            <mc:AlternateContent xmlns:mc="http://schemas.openxmlformats.org/markup-compatibility/2006">
              <mc:Choice xmlns:v="urn:schemas-microsoft-com:vml" Requires="v">
                <p:oleObj spid="_x0000_s361486" name="Picture2" r:id="rId3" imgW="3295800" imgH="981000" progId="Word.Picture.8">
                  <p:embed/>
                </p:oleObj>
              </mc:Choice>
              <mc:Fallback>
                <p:oleObj name="Picture2" r:id="rId3" imgW="3295800" imgH="9810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886200"/>
                        <a:ext cx="4267200" cy="1271588"/>
                      </a:xfrm>
                      <a:prstGeom prst="rect">
                        <a:avLst/>
                      </a:prstGeom>
                      <a:solidFill>
                        <a:srgbClr val="2C72B8"/>
                      </a:solidFill>
                    </p:spPr>
                  </p:pic>
                </p:oleObj>
              </mc:Fallback>
            </mc:AlternateContent>
          </a:graphicData>
        </a:graphic>
      </p:graphicFrame>
      <p:sp>
        <p:nvSpPr>
          <p:cNvPr id="306181" name="Text Box 5"/>
          <p:cNvSpPr txBox="1">
            <a:spLocks noChangeArrowheads="1"/>
          </p:cNvSpPr>
          <p:nvPr/>
        </p:nvSpPr>
        <p:spPr bwMode="auto">
          <a:xfrm>
            <a:off x="5562600" y="43434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endParaRPr lang="zh-CN" altLang="en-US" sz="2400"/>
          </a:p>
        </p:txBody>
      </p:sp>
      <p:sp>
        <p:nvSpPr>
          <p:cNvPr id="306182" name="Text Box 6"/>
          <p:cNvSpPr txBox="1">
            <a:spLocks noChangeArrowheads="1"/>
          </p:cNvSpPr>
          <p:nvPr/>
        </p:nvSpPr>
        <p:spPr bwMode="auto">
          <a:xfrm>
            <a:off x="5410200" y="4191001"/>
            <a:ext cx="4267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FontTx/>
              <a:buNone/>
            </a:pPr>
            <a:r>
              <a:rPr lang="zh-CN" altLang="en-US" sz="2400" dirty="0"/>
              <a:t>学生（</a:t>
            </a:r>
            <a:r>
              <a:rPr lang="en-US" altLang="zh-CN" sz="2400" dirty="0" err="1"/>
              <a:t>sno</a:t>
            </a:r>
            <a:r>
              <a:rPr lang="zh-CN" altLang="en-US" sz="2400" dirty="0"/>
              <a:t>，</a:t>
            </a:r>
            <a:r>
              <a:rPr lang="en-US" altLang="zh-CN" sz="2400" dirty="0" err="1"/>
              <a:t>sname</a:t>
            </a:r>
            <a:r>
              <a:rPr lang="zh-CN" altLang="en-US" sz="2400" dirty="0"/>
              <a:t>，</a:t>
            </a:r>
            <a:r>
              <a:rPr lang="en-US" altLang="zh-CN" sz="2400" dirty="0" err="1"/>
              <a:t>clno</a:t>
            </a:r>
            <a:r>
              <a:rPr lang="zh-CN" altLang="en-US" sz="2400" dirty="0"/>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5" name="Rectangle 5"/>
          <p:cNvSpPr>
            <a:spLocks noGrp="1" noChangeArrowheads="1"/>
          </p:cNvSpPr>
          <p:nvPr>
            <p:ph type="title"/>
          </p:nvPr>
        </p:nvSpPr>
        <p:spPr>
          <a:xfrm>
            <a:off x="838200" y="152400"/>
            <a:ext cx="10515600" cy="1325563"/>
          </a:xfrm>
          <a:noFill/>
          <a:ln/>
        </p:spPr>
        <p:txBody>
          <a:bodyPr anchor="b"/>
          <a:lstStyle/>
          <a:p>
            <a:r>
              <a:rPr lang="en-US" altLang="zh-CN" sz="3200" dirty="0"/>
              <a:t>7.4.3  ER</a:t>
            </a:r>
            <a:r>
              <a:rPr lang="zh-CN" altLang="en-US" sz="3200" dirty="0"/>
              <a:t>图向关系模型的转换(续)</a:t>
            </a:r>
          </a:p>
        </p:txBody>
      </p:sp>
      <p:sp>
        <p:nvSpPr>
          <p:cNvPr id="307203" name="Rectangle 3"/>
          <p:cNvSpPr>
            <a:spLocks noGrp="1" noChangeArrowheads="1"/>
          </p:cNvSpPr>
          <p:nvPr>
            <p:ph idx="1"/>
          </p:nvPr>
        </p:nvSpPr>
        <p:spPr>
          <a:xfrm>
            <a:off x="914400" y="1981200"/>
            <a:ext cx="8686800" cy="4114800"/>
          </a:xfrm>
        </p:spPr>
        <p:txBody>
          <a:bodyPr/>
          <a:lstStyle/>
          <a:p>
            <a:pPr>
              <a:buFont typeface="Wingdings" panose="05000000000000000000" pitchFamily="2" charset="2"/>
              <a:buNone/>
            </a:pPr>
            <a:r>
              <a:rPr lang="en-US" altLang="zh-CN"/>
              <a:t>⒋ </a:t>
            </a:r>
            <a:r>
              <a:rPr lang="zh-CN" altLang="en-US" sz="2000"/>
              <a:t>一个</a:t>
            </a:r>
            <a:r>
              <a:rPr lang="en-US" altLang="zh-CN" sz="2000"/>
              <a:t>1:1</a:t>
            </a:r>
            <a:r>
              <a:rPr lang="zh-CN" altLang="en-US" sz="2000"/>
              <a:t>联系可以转换为一个独立的关系模式，也可以与任意一端对应的关系模式合并。</a:t>
            </a:r>
          </a:p>
          <a:p>
            <a:pPr lvl="1">
              <a:spcBef>
                <a:spcPct val="60000"/>
              </a:spcBef>
            </a:pPr>
            <a:r>
              <a:rPr lang="en-US" altLang="zh-CN" sz="2000"/>
              <a:t>1) </a:t>
            </a:r>
            <a:r>
              <a:rPr lang="zh-CN" altLang="en-US" sz="2000"/>
              <a:t>转换为一个独立的关系模式</a:t>
            </a:r>
          </a:p>
          <a:p>
            <a:pPr lvl="2">
              <a:spcBef>
                <a:spcPct val="60000"/>
              </a:spcBef>
            </a:pPr>
            <a:r>
              <a:rPr lang="zh-CN" altLang="en-US" sz="2000" i="1">
                <a:effectLst>
                  <a:outerShdw blurRad="38100" dist="38100" dir="2700000" algn="tl">
                    <a:srgbClr val="FFFFFF"/>
                  </a:outerShdw>
                </a:effectLst>
              </a:rPr>
              <a:t>关系的属性</a:t>
            </a:r>
            <a:r>
              <a:rPr lang="zh-CN" altLang="en-US" sz="2000"/>
              <a:t>：与该联系相连的各实体的码以及联系本身的属性</a:t>
            </a:r>
          </a:p>
          <a:p>
            <a:pPr lvl="2">
              <a:spcBef>
                <a:spcPct val="60000"/>
              </a:spcBef>
            </a:pPr>
            <a:r>
              <a:rPr lang="zh-CN" altLang="en-US" sz="2000" i="1">
                <a:effectLst>
                  <a:outerShdw blurRad="38100" dist="38100" dir="2700000" algn="tl">
                    <a:srgbClr val="FFFFFF"/>
                  </a:outerShdw>
                </a:effectLst>
              </a:rPr>
              <a:t>关系的候选码</a:t>
            </a:r>
            <a:r>
              <a:rPr lang="zh-CN" altLang="en-US" sz="2000"/>
              <a:t>：每个实体的码均是该关系的候选码</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31" name="Rectangle 7"/>
          <p:cNvSpPr>
            <a:spLocks noGrp="1" noChangeArrowheads="1"/>
          </p:cNvSpPr>
          <p:nvPr>
            <p:ph type="title"/>
          </p:nvPr>
        </p:nvSpPr>
        <p:spPr>
          <a:noFill/>
          <a:ln/>
        </p:spPr>
        <p:txBody>
          <a:bodyPr anchor="b"/>
          <a:lstStyle/>
          <a:p>
            <a:r>
              <a:rPr lang="en-US" altLang="zh-CN" sz="3200" dirty="0"/>
              <a:t>7.4.3  ER</a:t>
            </a:r>
            <a:r>
              <a:rPr lang="zh-CN" altLang="en-US" sz="3200" dirty="0"/>
              <a:t>图向关系模型的转换(续)</a:t>
            </a:r>
          </a:p>
        </p:txBody>
      </p:sp>
      <p:sp>
        <p:nvSpPr>
          <p:cNvPr id="308227" name="Rectangle 3"/>
          <p:cNvSpPr>
            <a:spLocks noGrp="1" noChangeArrowheads="1"/>
          </p:cNvSpPr>
          <p:nvPr>
            <p:ph idx="1"/>
          </p:nvPr>
        </p:nvSpPr>
        <p:spPr>
          <a:xfrm>
            <a:off x="838200" y="2133600"/>
            <a:ext cx="8382000" cy="4114800"/>
          </a:xfrm>
        </p:spPr>
        <p:txBody>
          <a:bodyPr/>
          <a:lstStyle/>
          <a:p>
            <a:pPr lvl="1">
              <a:spcBef>
                <a:spcPct val="60000"/>
              </a:spcBef>
            </a:pPr>
            <a:r>
              <a:rPr lang="en-US" altLang="zh-CN" sz="2000" dirty="0"/>
              <a:t>2) </a:t>
            </a:r>
            <a:r>
              <a:rPr lang="zh-CN" altLang="en-US" sz="2000" dirty="0"/>
              <a:t>与某一端对应的关系模式合并</a:t>
            </a:r>
          </a:p>
          <a:p>
            <a:pPr lvl="2">
              <a:spcBef>
                <a:spcPct val="60000"/>
              </a:spcBef>
            </a:pPr>
            <a:r>
              <a:rPr lang="zh-CN" altLang="en-US" sz="2000" i="1" dirty="0">
                <a:effectLst>
                  <a:outerShdw blurRad="38100" dist="38100" dir="2700000" algn="tl">
                    <a:srgbClr val="FFFFFF"/>
                  </a:outerShdw>
                </a:effectLst>
              </a:rPr>
              <a:t>合并后关系的属性</a:t>
            </a:r>
            <a:r>
              <a:rPr lang="zh-CN" altLang="en-US" sz="2000" dirty="0"/>
              <a:t>：加入对应关系的码和联系本身的属性</a:t>
            </a:r>
          </a:p>
          <a:p>
            <a:pPr lvl="2">
              <a:spcBef>
                <a:spcPct val="50000"/>
              </a:spcBef>
            </a:pPr>
            <a:r>
              <a:rPr lang="zh-CN" altLang="en-US" sz="2000" i="1" dirty="0">
                <a:effectLst>
                  <a:outerShdw blurRad="38100" dist="38100" dir="2700000" algn="tl">
                    <a:srgbClr val="FFFFFF"/>
                  </a:outerShdw>
                </a:effectLst>
              </a:rPr>
              <a:t>合并后关系的码</a:t>
            </a:r>
            <a:r>
              <a:rPr lang="zh-CN" altLang="en-US" sz="2000" dirty="0"/>
              <a:t>：不变</a:t>
            </a:r>
          </a:p>
          <a:p>
            <a:pPr lvl="1">
              <a:spcBef>
                <a:spcPct val="60000"/>
              </a:spcBef>
            </a:pPr>
            <a:endParaRPr lang="zh-CN" altLang="en-US" sz="20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3" name="Rectangle 5"/>
          <p:cNvSpPr>
            <a:spLocks noGrp="1" noChangeArrowheads="1"/>
          </p:cNvSpPr>
          <p:nvPr>
            <p:ph type="title"/>
          </p:nvPr>
        </p:nvSpPr>
        <p:spPr>
          <a:noFill/>
          <a:ln/>
        </p:spPr>
        <p:txBody>
          <a:bodyPr anchor="b"/>
          <a:lstStyle/>
          <a:p>
            <a:r>
              <a:rPr lang="en-US" altLang="zh-CN" sz="3200"/>
              <a:t>7.4.3  ER</a:t>
            </a:r>
            <a:r>
              <a:rPr lang="zh-CN" altLang="en-US" sz="3200"/>
              <a:t>图向关系模型的转换(续)</a:t>
            </a:r>
          </a:p>
        </p:txBody>
      </p:sp>
      <p:sp>
        <p:nvSpPr>
          <p:cNvPr id="309251" name="Rectangle 3"/>
          <p:cNvSpPr>
            <a:spLocks noGrp="1" noChangeArrowheads="1"/>
          </p:cNvSpPr>
          <p:nvPr>
            <p:ph idx="1"/>
          </p:nvPr>
        </p:nvSpPr>
        <p:spPr>
          <a:xfrm>
            <a:off x="838200" y="1981200"/>
            <a:ext cx="8642350" cy="4114800"/>
          </a:xfrm>
        </p:spPr>
        <p:txBody>
          <a:bodyPr/>
          <a:lstStyle/>
          <a:p>
            <a:pPr>
              <a:lnSpc>
                <a:spcPct val="90000"/>
              </a:lnSpc>
              <a:buFont typeface="Wingdings" panose="05000000000000000000" pitchFamily="2" charset="2"/>
              <a:buNone/>
            </a:pPr>
            <a:r>
              <a:rPr lang="zh-CN" altLang="en-US" sz="2800" dirty="0"/>
              <a:t>注意：</a:t>
            </a:r>
          </a:p>
          <a:p>
            <a:pPr>
              <a:lnSpc>
                <a:spcPct val="90000"/>
              </a:lnSpc>
              <a:buFont typeface="Monotype Sorts" pitchFamily="2" charset="2"/>
              <a:buChar char="u"/>
            </a:pPr>
            <a:r>
              <a:rPr lang="zh-CN" altLang="en-US" sz="2800" dirty="0"/>
              <a:t>从理论上讲，</a:t>
            </a:r>
            <a:r>
              <a:rPr lang="en-US" altLang="zh-CN" sz="2800" dirty="0"/>
              <a:t>1:1</a:t>
            </a:r>
            <a:r>
              <a:rPr lang="zh-CN" altLang="en-US" sz="2800" dirty="0"/>
              <a:t>联系可以与任意一端对应的关系模式合并。</a:t>
            </a:r>
          </a:p>
          <a:p>
            <a:pPr>
              <a:lnSpc>
                <a:spcPct val="90000"/>
              </a:lnSpc>
              <a:buFont typeface="Monotype Sorts" pitchFamily="2" charset="2"/>
              <a:buChar char="u"/>
            </a:pPr>
            <a:r>
              <a:rPr lang="zh-CN" altLang="en-US" sz="2800" dirty="0"/>
              <a:t>但在一些情况下，与不同的关系模式合并效率会大不一样。因此究竟应该与哪端的关系模式合并需要依应用的具体情况而定。</a:t>
            </a:r>
          </a:p>
          <a:p>
            <a:pPr>
              <a:lnSpc>
                <a:spcPct val="90000"/>
              </a:lnSpc>
              <a:buFont typeface="Monotype Sorts" pitchFamily="2" charset="2"/>
              <a:buChar char="u"/>
            </a:pPr>
            <a:r>
              <a:rPr lang="zh-CN" altLang="en-US" sz="2800" dirty="0"/>
              <a:t>由于连接操作是最费时的操作，所以一般应以尽量减少连接操作为目标。</a:t>
            </a:r>
          </a:p>
          <a:p>
            <a:pPr>
              <a:lnSpc>
                <a:spcPct val="90000"/>
              </a:lnSpc>
              <a:buFont typeface="Wingdings" panose="05000000000000000000" pitchFamily="2" charset="2"/>
              <a:buNone/>
            </a:pPr>
            <a:r>
              <a:rPr lang="zh-CN" altLang="en-US" sz="2800" dirty="0"/>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91" name="Rectangle 19"/>
          <p:cNvSpPr>
            <a:spLocks noGrp="1" noChangeArrowheads="1"/>
          </p:cNvSpPr>
          <p:nvPr>
            <p:ph type="title"/>
          </p:nvPr>
        </p:nvSpPr>
        <p:spPr>
          <a:noFill/>
          <a:ln/>
        </p:spPr>
        <p:txBody>
          <a:bodyPr anchor="b"/>
          <a:lstStyle/>
          <a:p>
            <a:r>
              <a:rPr lang="en-US" altLang="zh-CN" sz="3200"/>
              <a:t>7.4.3  ER</a:t>
            </a:r>
            <a:r>
              <a:rPr lang="zh-CN" altLang="en-US" sz="3200"/>
              <a:t>图向关系模型的转换(续)</a:t>
            </a:r>
          </a:p>
        </p:txBody>
      </p:sp>
      <p:sp>
        <p:nvSpPr>
          <p:cNvPr id="310275" name="Rectangle 3"/>
          <p:cNvSpPr>
            <a:spLocks noGrp="1" noChangeArrowheads="1"/>
          </p:cNvSpPr>
          <p:nvPr>
            <p:ph idx="1"/>
          </p:nvPr>
        </p:nvSpPr>
        <p:spPr>
          <a:xfrm>
            <a:off x="838200" y="1905000"/>
            <a:ext cx="8839200" cy="4114800"/>
          </a:xfrm>
        </p:spPr>
        <p:txBody>
          <a:bodyPr/>
          <a:lstStyle/>
          <a:p>
            <a:pPr>
              <a:lnSpc>
                <a:spcPct val="110000"/>
              </a:lnSpc>
              <a:buFont typeface="Wingdings" panose="05000000000000000000" pitchFamily="2" charset="2"/>
              <a:buNone/>
            </a:pPr>
            <a:r>
              <a:rPr lang="en-US" altLang="zh-CN" sz="2400" dirty="0"/>
              <a:t>⒌ </a:t>
            </a:r>
            <a:r>
              <a:rPr lang="zh-CN" altLang="en-US" sz="2000" dirty="0"/>
              <a:t>三个或三个以上实体间的一个多元联系转换为一个关系模式。</a:t>
            </a:r>
          </a:p>
          <a:p>
            <a:pPr lvl="1">
              <a:lnSpc>
                <a:spcPct val="110000"/>
              </a:lnSpc>
            </a:pPr>
            <a:r>
              <a:rPr lang="zh-CN" altLang="en-US" sz="2000" i="1" dirty="0">
                <a:effectLst>
                  <a:outerShdw blurRad="38100" dist="38100" dir="2700000" algn="tl">
                    <a:srgbClr val="FFFFFF"/>
                  </a:outerShdw>
                </a:effectLst>
              </a:rPr>
              <a:t>关系的属性</a:t>
            </a:r>
            <a:r>
              <a:rPr lang="zh-CN" altLang="en-US" sz="2000" dirty="0"/>
              <a:t>：与该多元联系相连的各实体的码以及联系本身的属性</a:t>
            </a:r>
          </a:p>
          <a:p>
            <a:pPr lvl="1">
              <a:lnSpc>
                <a:spcPct val="110000"/>
              </a:lnSpc>
            </a:pPr>
            <a:r>
              <a:rPr lang="zh-CN" altLang="en-US" sz="2000" i="1" dirty="0">
                <a:effectLst>
                  <a:outerShdw blurRad="38100" dist="38100" dir="2700000" algn="tl">
                    <a:srgbClr val="FFFFFF"/>
                  </a:outerShdw>
                </a:effectLst>
              </a:rPr>
              <a:t>关系的码</a:t>
            </a:r>
            <a:r>
              <a:rPr lang="zh-CN" altLang="en-US" sz="2000" dirty="0"/>
              <a:t>：各实体码的组合</a:t>
            </a:r>
          </a:p>
          <a:p>
            <a:pPr>
              <a:buFont typeface="Wingdings" panose="05000000000000000000" pitchFamily="2" charset="2"/>
              <a:buNone/>
            </a:pPr>
            <a:r>
              <a:rPr lang="zh-CN" altLang="en-US" sz="2400" dirty="0"/>
              <a:t>	</a:t>
            </a:r>
          </a:p>
        </p:txBody>
      </p:sp>
      <p:grpSp>
        <p:nvGrpSpPr>
          <p:cNvPr id="310276" name="Group 4"/>
          <p:cNvGrpSpPr>
            <a:grpSpLocks/>
          </p:cNvGrpSpPr>
          <p:nvPr/>
        </p:nvGrpSpPr>
        <p:grpSpPr bwMode="auto">
          <a:xfrm>
            <a:off x="2971800" y="3276600"/>
            <a:ext cx="5867400" cy="2667000"/>
            <a:chOff x="1056" y="2064"/>
            <a:chExt cx="3936" cy="2069"/>
          </a:xfrm>
        </p:grpSpPr>
        <p:sp>
          <p:nvSpPr>
            <p:cNvPr id="310277" name="Line 5"/>
            <p:cNvSpPr>
              <a:spLocks noChangeShapeType="1"/>
            </p:cNvSpPr>
            <p:nvPr/>
          </p:nvSpPr>
          <p:spPr bwMode="auto">
            <a:xfrm>
              <a:off x="2532" y="2438"/>
              <a:ext cx="0" cy="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278" name="Rectangle 6"/>
            <p:cNvSpPr>
              <a:spLocks noChangeArrowheads="1"/>
            </p:cNvSpPr>
            <p:nvPr/>
          </p:nvSpPr>
          <p:spPr bwMode="auto">
            <a:xfrm>
              <a:off x="2016" y="2064"/>
              <a:ext cx="1181" cy="3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2000"/>
                <a:t>供应商</a:t>
              </a:r>
            </a:p>
          </p:txBody>
        </p:sp>
        <p:sp>
          <p:nvSpPr>
            <p:cNvPr id="310279" name="AutoShape 7"/>
            <p:cNvSpPr>
              <a:spLocks noChangeArrowheads="1"/>
            </p:cNvSpPr>
            <p:nvPr/>
          </p:nvSpPr>
          <p:spPr bwMode="auto">
            <a:xfrm>
              <a:off x="1646" y="2863"/>
              <a:ext cx="1772" cy="531"/>
            </a:xfrm>
            <a:prstGeom prst="diamond">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2000"/>
                <a:t>供应</a:t>
              </a:r>
            </a:p>
          </p:txBody>
        </p:sp>
        <p:sp>
          <p:nvSpPr>
            <p:cNvPr id="310280" name="Oval 8"/>
            <p:cNvSpPr>
              <a:spLocks noChangeArrowheads="1"/>
            </p:cNvSpPr>
            <p:nvPr/>
          </p:nvSpPr>
          <p:spPr bwMode="auto">
            <a:xfrm>
              <a:off x="3811" y="2863"/>
              <a:ext cx="1181" cy="45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2000"/>
                <a:t>数量</a:t>
              </a:r>
            </a:p>
          </p:txBody>
        </p:sp>
        <p:sp>
          <p:nvSpPr>
            <p:cNvPr id="310281" name="Rectangle 9"/>
            <p:cNvSpPr>
              <a:spLocks noChangeArrowheads="1"/>
            </p:cNvSpPr>
            <p:nvPr/>
          </p:nvSpPr>
          <p:spPr bwMode="auto">
            <a:xfrm>
              <a:off x="2630" y="3796"/>
              <a:ext cx="1181" cy="3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2000"/>
                <a:t>零件</a:t>
              </a:r>
            </a:p>
          </p:txBody>
        </p:sp>
        <p:sp>
          <p:nvSpPr>
            <p:cNvPr id="310282" name="Line 10"/>
            <p:cNvSpPr>
              <a:spLocks noChangeShapeType="1"/>
            </p:cNvSpPr>
            <p:nvPr/>
          </p:nvSpPr>
          <p:spPr bwMode="auto">
            <a:xfrm>
              <a:off x="3418" y="3130"/>
              <a:ext cx="3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283" name="Rectangle 11"/>
            <p:cNvSpPr>
              <a:spLocks noChangeArrowheads="1"/>
            </p:cNvSpPr>
            <p:nvPr/>
          </p:nvSpPr>
          <p:spPr bwMode="auto">
            <a:xfrm>
              <a:off x="1056" y="3796"/>
              <a:ext cx="1181" cy="3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2000"/>
                <a:t>项目</a:t>
              </a:r>
            </a:p>
          </p:txBody>
        </p:sp>
        <p:sp>
          <p:nvSpPr>
            <p:cNvPr id="310284" name="Line 12"/>
            <p:cNvSpPr>
              <a:spLocks noChangeShapeType="1"/>
            </p:cNvSpPr>
            <p:nvPr/>
          </p:nvSpPr>
          <p:spPr bwMode="auto">
            <a:xfrm flipH="1">
              <a:off x="1646" y="3263"/>
              <a:ext cx="394" cy="53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285" name="Line 13"/>
            <p:cNvSpPr>
              <a:spLocks noChangeShapeType="1"/>
            </p:cNvSpPr>
            <p:nvPr/>
          </p:nvSpPr>
          <p:spPr bwMode="auto">
            <a:xfrm>
              <a:off x="3024" y="3263"/>
              <a:ext cx="394" cy="53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286" name="Text Box 14"/>
            <p:cNvSpPr txBox="1">
              <a:spLocks noChangeArrowheads="1"/>
            </p:cNvSpPr>
            <p:nvPr/>
          </p:nvSpPr>
          <p:spPr bwMode="auto">
            <a:xfrm>
              <a:off x="2827" y="2464"/>
              <a:ext cx="591"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buClrTx/>
                <a:buFontTx/>
                <a:buNone/>
              </a:pPr>
              <a:r>
                <a:rPr lang="en-US" altLang="zh-CN" sz="2000" i="1"/>
                <a:t>m</a:t>
              </a:r>
              <a:endParaRPr lang="en-US" altLang="zh-CN" sz="2400" i="1"/>
            </a:p>
          </p:txBody>
        </p:sp>
        <p:sp>
          <p:nvSpPr>
            <p:cNvPr id="310287" name="Text Box 15"/>
            <p:cNvSpPr txBox="1">
              <a:spLocks noChangeArrowheads="1"/>
            </p:cNvSpPr>
            <p:nvPr/>
          </p:nvSpPr>
          <p:spPr bwMode="auto">
            <a:xfrm>
              <a:off x="1056" y="3263"/>
              <a:ext cx="590"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0"/>
                </a:spcBef>
                <a:buClrTx/>
                <a:buFontTx/>
                <a:buNone/>
              </a:pPr>
              <a:r>
                <a:rPr lang="en-US" altLang="zh-CN" sz="2400" i="1"/>
                <a:t>n</a:t>
              </a:r>
            </a:p>
          </p:txBody>
        </p:sp>
        <p:sp>
          <p:nvSpPr>
            <p:cNvPr id="310288" name="Text Box 16"/>
            <p:cNvSpPr txBox="1">
              <a:spLocks noChangeArrowheads="1"/>
            </p:cNvSpPr>
            <p:nvPr/>
          </p:nvSpPr>
          <p:spPr bwMode="auto">
            <a:xfrm>
              <a:off x="3418" y="3263"/>
              <a:ext cx="590"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0"/>
                </a:spcBef>
                <a:buClrTx/>
                <a:buFontTx/>
                <a:buNone/>
              </a:pPr>
              <a:r>
                <a:rPr lang="en-US" altLang="zh-CN" sz="2400" i="1"/>
                <a:t>n</a:t>
              </a:r>
            </a:p>
          </p:txBody>
        </p:sp>
      </p:grpSp>
      <p:sp>
        <p:nvSpPr>
          <p:cNvPr id="310289" name="Text Box 17"/>
          <p:cNvSpPr txBox="1">
            <a:spLocks noChangeArrowheads="1"/>
          </p:cNvSpPr>
          <p:nvPr/>
        </p:nvSpPr>
        <p:spPr bwMode="auto">
          <a:xfrm>
            <a:off x="2362200" y="6096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2400" dirty="0">
                <a:latin typeface="等线" panose="02010600030101010101" pitchFamily="2" charset="-122"/>
              </a:rPr>
              <a:t>供应（</a:t>
            </a:r>
            <a:r>
              <a:rPr lang="zh-CN" altLang="en-US" sz="2400" u="sng" dirty="0">
                <a:latin typeface="等线" panose="02010600030101010101" pitchFamily="2" charset="-122"/>
              </a:rPr>
              <a:t>供应商号，项目号，零件号</a:t>
            </a:r>
            <a:r>
              <a:rPr lang="zh-CN" altLang="en-US" sz="2400" dirty="0">
                <a:latin typeface="等线" panose="02010600030101010101" pitchFamily="2" charset="-122"/>
              </a:rPr>
              <a:t>，数量）</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01" name="Rectangle 5"/>
          <p:cNvSpPr>
            <a:spLocks noGrp="1" noChangeArrowheads="1"/>
          </p:cNvSpPr>
          <p:nvPr>
            <p:ph type="title"/>
          </p:nvPr>
        </p:nvSpPr>
        <p:spPr>
          <a:noFill/>
          <a:ln/>
        </p:spPr>
        <p:txBody>
          <a:bodyPr anchor="b"/>
          <a:lstStyle/>
          <a:p>
            <a:r>
              <a:rPr lang="en-US" altLang="zh-CN" sz="3200"/>
              <a:t>7.4.3  ER</a:t>
            </a:r>
            <a:r>
              <a:rPr lang="zh-CN" altLang="en-US" sz="3200"/>
              <a:t>图向关系模型的转换(续)</a:t>
            </a:r>
          </a:p>
        </p:txBody>
      </p:sp>
      <p:sp>
        <p:nvSpPr>
          <p:cNvPr id="311299" name="Rectangle 3"/>
          <p:cNvSpPr>
            <a:spLocks noGrp="1" noChangeArrowheads="1"/>
          </p:cNvSpPr>
          <p:nvPr>
            <p:ph idx="1"/>
          </p:nvPr>
        </p:nvSpPr>
        <p:spPr>
          <a:xfrm>
            <a:off x="914400" y="2133600"/>
            <a:ext cx="7772400" cy="4114800"/>
          </a:xfrm>
        </p:spPr>
        <p:txBody>
          <a:bodyPr/>
          <a:lstStyle/>
          <a:p>
            <a:pPr>
              <a:lnSpc>
                <a:spcPct val="110000"/>
              </a:lnSpc>
              <a:spcBef>
                <a:spcPct val="50000"/>
              </a:spcBef>
              <a:buFont typeface="Wingdings" panose="05000000000000000000" pitchFamily="2" charset="2"/>
              <a:buNone/>
            </a:pPr>
            <a:r>
              <a:rPr lang="en-US" altLang="zh-CN" sz="2000" dirty="0"/>
              <a:t>6 </a:t>
            </a:r>
            <a:r>
              <a:rPr lang="zh-CN" altLang="en-US" sz="2000" dirty="0"/>
              <a:t>具有相同码的关系模式可合并。</a:t>
            </a:r>
          </a:p>
          <a:p>
            <a:pPr lvl="1">
              <a:lnSpc>
                <a:spcPct val="110000"/>
              </a:lnSpc>
              <a:spcBef>
                <a:spcPct val="50000"/>
              </a:spcBef>
            </a:pPr>
            <a:r>
              <a:rPr lang="zh-CN" altLang="en-US" sz="2000" dirty="0"/>
              <a:t>目的：减少系统中的关系个数。</a:t>
            </a:r>
          </a:p>
          <a:p>
            <a:pPr lvl="1">
              <a:lnSpc>
                <a:spcPct val="110000"/>
              </a:lnSpc>
              <a:spcBef>
                <a:spcPct val="50000"/>
              </a:spcBef>
            </a:pPr>
            <a:r>
              <a:rPr lang="zh-CN" altLang="en-US" sz="2000" dirty="0"/>
              <a:t>合并方法：将其中一个关系模式的全部属性加入到另一个关系模式中，然后去掉其中的同义属性（可能同名也可能不同名），并适当调整属性的次序。</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4" name="Rectangle 4"/>
          <p:cNvSpPr>
            <a:spLocks noChangeArrowheads="1"/>
          </p:cNvSpPr>
          <p:nvPr/>
        </p:nvSpPr>
        <p:spPr bwMode="auto">
          <a:xfrm>
            <a:off x="914400" y="609600"/>
            <a:ext cx="96012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Font typeface="Wingdings" panose="05000000000000000000" pitchFamily="2" charset="2"/>
              <a:buChar char="§"/>
            </a:pPr>
            <a:r>
              <a:rPr lang="zh-CN" altLang="en-US" sz="2800" dirty="0">
                <a:ea typeface="等线" panose="02010600030101010101" pitchFamily="2" charset="-122"/>
              </a:rPr>
              <a:t>基于</a:t>
            </a:r>
            <a:r>
              <a:rPr lang="en-US" altLang="zh-CN" sz="2800" dirty="0">
                <a:ea typeface="等线" panose="02010600030101010101" pitchFamily="2" charset="-122"/>
                <a:cs typeface="Times New Roman" panose="02020603050405020304" pitchFamily="18" charset="0"/>
              </a:rPr>
              <a:t>E-R</a:t>
            </a:r>
            <a:r>
              <a:rPr lang="zh-CN" altLang="en-US" sz="2800" dirty="0">
                <a:ea typeface="等线" panose="02010600030101010101" pitchFamily="2" charset="-122"/>
              </a:rPr>
              <a:t>模型的数据库设计方法是由</a:t>
            </a:r>
            <a:r>
              <a:rPr lang="en-US" altLang="zh-CN" sz="2800" dirty="0" err="1">
                <a:ea typeface="等线" panose="02010600030101010101" pitchFamily="2" charset="-122"/>
                <a:cs typeface="Times New Roman" panose="02020603050405020304" pitchFamily="18" charset="0"/>
              </a:rPr>
              <a:t>P.P.S.chen</a:t>
            </a:r>
            <a:r>
              <a:rPr lang="zh-CN" altLang="en-US" sz="2800" dirty="0">
                <a:ea typeface="等线" panose="02010600030101010101" pitchFamily="2" charset="-122"/>
              </a:rPr>
              <a:t>于</a:t>
            </a:r>
            <a:r>
              <a:rPr lang="en-US" altLang="zh-CN" sz="2800" dirty="0">
                <a:ea typeface="等线" panose="02010600030101010101" pitchFamily="2" charset="-122"/>
                <a:cs typeface="Times New Roman" panose="02020603050405020304" pitchFamily="18" charset="0"/>
              </a:rPr>
              <a:t>1976</a:t>
            </a:r>
            <a:r>
              <a:rPr lang="zh-CN" altLang="en-US" sz="2800" dirty="0">
                <a:ea typeface="等线" panose="02010600030101010101" pitchFamily="2" charset="-122"/>
              </a:rPr>
              <a:t>年提出的数据库设计方法，其基本思想是在需求分析的基础上，用</a:t>
            </a:r>
            <a:r>
              <a:rPr lang="en-US" altLang="zh-CN" sz="2800" dirty="0">
                <a:ea typeface="等线" panose="02010600030101010101" pitchFamily="2" charset="-122"/>
                <a:cs typeface="Times New Roman" panose="02020603050405020304" pitchFamily="18" charset="0"/>
              </a:rPr>
              <a:t>E-R</a:t>
            </a:r>
            <a:r>
              <a:rPr lang="zh-CN" altLang="en-US" sz="2800" dirty="0">
                <a:ea typeface="等线" panose="02010600030101010101" pitchFamily="2" charset="-122"/>
              </a:rPr>
              <a:t>（实体</a:t>
            </a:r>
            <a:r>
              <a:rPr lang="en-US" altLang="zh-CN" sz="2800" dirty="0">
                <a:ea typeface="等线" panose="02010600030101010101" pitchFamily="2" charset="-122"/>
              </a:rPr>
              <a:t>—</a:t>
            </a:r>
            <a:r>
              <a:rPr lang="zh-CN" altLang="en-US" sz="2800" dirty="0">
                <a:ea typeface="等线" panose="02010600030101010101" pitchFamily="2" charset="-122"/>
              </a:rPr>
              <a:t>联系）图构造一个反映现实世界实体之间联系的企业模式，然后再将此企业模式转换成基于某一特定的</a:t>
            </a:r>
            <a:r>
              <a:rPr lang="en-US" altLang="zh-CN" sz="2800" dirty="0">
                <a:ea typeface="等线" panose="02010600030101010101" pitchFamily="2" charset="-122"/>
                <a:cs typeface="Times New Roman" panose="02020603050405020304" pitchFamily="18" charset="0"/>
              </a:rPr>
              <a:t>DBMS</a:t>
            </a:r>
            <a:r>
              <a:rPr lang="zh-CN" altLang="en-US" sz="2800" dirty="0">
                <a:ea typeface="等线" panose="02010600030101010101" pitchFamily="2" charset="-122"/>
              </a:rPr>
              <a:t>的概念模式。</a:t>
            </a:r>
            <a:endParaRPr lang="zh-CN" altLang="en-US" sz="2800" dirty="0">
              <a:latin typeface="等线" panose="02010600030101010101" pitchFamily="2" charset="-122"/>
              <a:ea typeface="等线" panose="02010600030101010101" pitchFamily="2" charset="-122"/>
            </a:endParaRPr>
          </a:p>
          <a:p>
            <a:pPr>
              <a:lnSpc>
                <a:spcPct val="90000"/>
              </a:lnSpc>
              <a:spcBef>
                <a:spcPct val="20000"/>
              </a:spcBef>
              <a:buFont typeface="Wingdings" panose="05000000000000000000" pitchFamily="2" charset="2"/>
              <a:buChar char="§"/>
            </a:pPr>
            <a:r>
              <a:rPr lang="zh-CN" altLang="en-US" sz="2800" dirty="0">
                <a:latin typeface="等线" panose="02010600030101010101" pitchFamily="2" charset="-122"/>
                <a:ea typeface="等线" panose="02010600030101010101" pitchFamily="2" charset="-122"/>
              </a:rPr>
              <a:t>基于</a:t>
            </a:r>
            <a:r>
              <a:rPr lang="en-US" altLang="zh-CN" sz="2800" dirty="0">
                <a:ea typeface="等线" panose="02010600030101010101" pitchFamily="2" charset="-122"/>
              </a:rPr>
              <a:t>3NF</a:t>
            </a:r>
            <a:r>
              <a:rPr lang="zh-CN" altLang="en-US" sz="2800" dirty="0">
                <a:latin typeface="等线" panose="02010600030101010101" pitchFamily="2" charset="-122"/>
                <a:ea typeface="等线" panose="02010600030101010101" pitchFamily="2" charset="-122"/>
              </a:rPr>
              <a:t>的数据库设计方法是由</a:t>
            </a:r>
            <a:r>
              <a:rPr lang="en-US" altLang="zh-CN" sz="2800" dirty="0" err="1">
                <a:ea typeface="等线" panose="02010600030101010101" pitchFamily="2" charset="-122"/>
              </a:rPr>
              <a:t>S·Atre</a:t>
            </a:r>
            <a:r>
              <a:rPr lang="zh-CN" altLang="en-US" sz="2800" dirty="0">
                <a:latin typeface="等线" panose="02010600030101010101" pitchFamily="2" charset="-122"/>
                <a:ea typeface="等线" panose="02010600030101010101" pitchFamily="2" charset="-122"/>
              </a:rPr>
              <a:t>提出的结构化设计方法，其基本思想是在需求分析的基础上，确定数据库模式中的全部属性和属性间的依赖关系，将它们组织在一个单一的关系模式中，然后再分析模式中不符合</a:t>
            </a:r>
            <a:r>
              <a:rPr lang="en-US" altLang="zh-CN" sz="2800" dirty="0">
                <a:ea typeface="等线" panose="02010600030101010101" pitchFamily="2" charset="-122"/>
              </a:rPr>
              <a:t>3NF</a:t>
            </a:r>
            <a:r>
              <a:rPr lang="zh-CN" altLang="en-US" sz="2800" dirty="0">
                <a:latin typeface="等线" panose="02010600030101010101" pitchFamily="2" charset="-122"/>
                <a:ea typeface="等线" panose="02010600030101010101" pitchFamily="2" charset="-122"/>
              </a:rPr>
              <a:t>的约束条件，将其进行投影分解，规范成若干个</a:t>
            </a:r>
            <a:r>
              <a:rPr lang="en-US" altLang="zh-CN" sz="2800" dirty="0">
                <a:ea typeface="等线" panose="02010600030101010101" pitchFamily="2" charset="-122"/>
              </a:rPr>
              <a:t>3NF</a:t>
            </a:r>
            <a:r>
              <a:rPr lang="zh-CN" altLang="en-US" sz="2800" dirty="0">
                <a:latin typeface="等线" panose="02010600030101010101" pitchFamily="2" charset="-122"/>
                <a:ea typeface="等线" panose="02010600030101010101" pitchFamily="2" charset="-122"/>
              </a:rPr>
              <a:t>关系模式的集合。</a:t>
            </a:r>
            <a:endParaRPr lang="zh-CN" altLang="en-US" sz="3200" dirty="0">
              <a:ea typeface="等线"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ChangeArrowheads="1"/>
          </p:cNvSpPr>
          <p:nvPr/>
        </p:nvSpPr>
        <p:spPr bwMode="auto">
          <a:xfrm>
            <a:off x="1371600" y="304800"/>
            <a:ext cx="6019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t">
              <a:buClrTx/>
              <a:buFontTx/>
              <a:buNone/>
            </a:pPr>
            <a:r>
              <a:rPr lang="zh-CN" altLang="en-US" sz="3600" dirty="0">
                <a:ea typeface="等线" panose="02010600030101010101" pitchFamily="2" charset="-122"/>
              </a:rPr>
              <a:t>例子</a:t>
            </a:r>
          </a:p>
        </p:txBody>
      </p:sp>
      <p:grpSp>
        <p:nvGrpSpPr>
          <p:cNvPr id="312323" name="Group 3"/>
          <p:cNvGrpSpPr>
            <a:grpSpLocks/>
          </p:cNvGrpSpPr>
          <p:nvPr/>
        </p:nvGrpSpPr>
        <p:grpSpPr bwMode="auto">
          <a:xfrm>
            <a:off x="1143000" y="1358900"/>
            <a:ext cx="8305800" cy="5334000"/>
            <a:chOff x="1800" y="1596"/>
            <a:chExt cx="8640" cy="6708"/>
          </a:xfrm>
        </p:grpSpPr>
        <p:sp>
          <p:nvSpPr>
            <p:cNvPr id="312324" name="Text Box 4"/>
            <p:cNvSpPr txBox="1">
              <a:spLocks noChangeArrowheads="1"/>
            </p:cNvSpPr>
            <p:nvPr/>
          </p:nvSpPr>
          <p:spPr bwMode="auto">
            <a:xfrm>
              <a:off x="7020" y="596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0"/>
                </a:spcBef>
                <a:buClrTx/>
                <a:buFontTx/>
                <a:buNone/>
              </a:pPr>
              <a:r>
                <a:rPr lang="en-US" altLang="zh-CN" sz="1400" i="1"/>
                <a:t>n</a:t>
              </a:r>
            </a:p>
          </p:txBody>
        </p:sp>
        <p:sp>
          <p:nvSpPr>
            <p:cNvPr id="312325" name="Text Box 5"/>
            <p:cNvSpPr txBox="1">
              <a:spLocks noChangeArrowheads="1"/>
            </p:cNvSpPr>
            <p:nvPr/>
          </p:nvSpPr>
          <p:spPr bwMode="auto">
            <a:xfrm>
              <a:off x="4680" y="2532"/>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0"/>
                </a:spcBef>
                <a:buClrTx/>
                <a:buFontTx/>
                <a:buNone/>
              </a:pPr>
              <a:r>
                <a:rPr lang="en-US" altLang="zh-CN" sz="1400"/>
                <a:t>1</a:t>
              </a:r>
            </a:p>
          </p:txBody>
        </p:sp>
        <p:sp>
          <p:nvSpPr>
            <p:cNvPr id="312326" name="Rectangle 6"/>
            <p:cNvSpPr>
              <a:spLocks noChangeArrowheads="1"/>
            </p:cNvSpPr>
            <p:nvPr/>
          </p:nvSpPr>
          <p:spPr bwMode="auto">
            <a:xfrm>
              <a:off x="3240" y="2688"/>
              <a:ext cx="72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1400"/>
                <a:t>系</a:t>
              </a:r>
              <a:endParaRPr lang="zh-CN" altLang="en-US" sz="1600"/>
            </a:p>
          </p:txBody>
        </p:sp>
        <p:sp>
          <p:nvSpPr>
            <p:cNvPr id="312327" name="Line 7"/>
            <p:cNvSpPr>
              <a:spLocks noChangeShapeType="1"/>
            </p:cNvSpPr>
            <p:nvPr/>
          </p:nvSpPr>
          <p:spPr bwMode="auto">
            <a:xfrm>
              <a:off x="3960" y="6432"/>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328" name="AutoShape 8"/>
            <p:cNvSpPr>
              <a:spLocks noChangeArrowheads="1"/>
            </p:cNvSpPr>
            <p:nvPr/>
          </p:nvSpPr>
          <p:spPr bwMode="auto">
            <a:xfrm>
              <a:off x="5400" y="2688"/>
              <a:ext cx="1080" cy="624"/>
            </a:xfrm>
            <a:prstGeom prst="diamond">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1400"/>
                <a:t>属于</a:t>
              </a:r>
            </a:p>
          </p:txBody>
        </p:sp>
        <p:sp>
          <p:nvSpPr>
            <p:cNvPr id="312329" name="Rectangle 9"/>
            <p:cNvSpPr>
              <a:spLocks noChangeArrowheads="1"/>
            </p:cNvSpPr>
            <p:nvPr/>
          </p:nvSpPr>
          <p:spPr bwMode="auto">
            <a:xfrm>
              <a:off x="7920" y="2688"/>
              <a:ext cx="72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1400"/>
                <a:t>教师</a:t>
              </a:r>
            </a:p>
          </p:txBody>
        </p:sp>
        <p:sp>
          <p:nvSpPr>
            <p:cNvPr id="312330" name="AutoShape 10"/>
            <p:cNvSpPr>
              <a:spLocks noChangeArrowheads="1"/>
            </p:cNvSpPr>
            <p:nvPr/>
          </p:nvSpPr>
          <p:spPr bwMode="auto">
            <a:xfrm>
              <a:off x="3060" y="4404"/>
              <a:ext cx="1080" cy="624"/>
            </a:xfrm>
            <a:prstGeom prst="diamond">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1400"/>
                <a:t>拥有</a:t>
              </a:r>
            </a:p>
          </p:txBody>
        </p:sp>
        <p:sp>
          <p:nvSpPr>
            <p:cNvPr id="312331" name="Rectangle 11"/>
            <p:cNvSpPr>
              <a:spLocks noChangeArrowheads="1"/>
            </p:cNvSpPr>
            <p:nvPr/>
          </p:nvSpPr>
          <p:spPr bwMode="auto">
            <a:xfrm>
              <a:off x="3240" y="6276"/>
              <a:ext cx="72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1400"/>
                <a:t>学生</a:t>
              </a:r>
            </a:p>
          </p:txBody>
        </p:sp>
        <p:sp>
          <p:nvSpPr>
            <p:cNvPr id="312332" name="Line 12"/>
            <p:cNvSpPr>
              <a:spLocks noChangeShapeType="1"/>
            </p:cNvSpPr>
            <p:nvPr/>
          </p:nvSpPr>
          <p:spPr bwMode="auto">
            <a:xfrm flipV="1">
              <a:off x="3600" y="3156"/>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333" name="Line 13"/>
            <p:cNvSpPr>
              <a:spLocks noChangeShapeType="1"/>
            </p:cNvSpPr>
            <p:nvPr/>
          </p:nvSpPr>
          <p:spPr bwMode="auto">
            <a:xfrm flipV="1">
              <a:off x="3600" y="5028"/>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334" name="Line 14"/>
            <p:cNvSpPr>
              <a:spLocks noChangeShapeType="1"/>
            </p:cNvSpPr>
            <p:nvPr/>
          </p:nvSpPr>
          <p:spPr bwMode="auto">
            <a:xfrm>
              <a:off x="6660" y="6432"/>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335" name="AutoShape 15"/>
            <p:cNvSpPr>
              <a:spLocks noChangeArrowheads="1"/>
            </p:cNvSpPr>
            <p:nvPr/>
          </p:nvSpPr>
          <p:spPr bwMode="auto">
            <a:xfrm>
              <a:off x="7920" y="4404"/>
              <a:ext cx="1080" cy="624"/>
            </a:xfrm>
            <a:prstGeom prst="diamond">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1400"/>
                <a:t>讲授</a:t>
              </a:r>
            </a:p>
          </p:txBody>
        </p:sp>
        <p:sp>
          <p:nvSpPr>
            <p:cNvPr id="312336" name="AutoShape 16"/>
            <p:cNvSpPr>
              <a:spLocks noChangeArrowheads="1"/>
            </p:cNvSpPr>
            <p:nvPr/>
          </p:nvSpPr>
          <p:spPr bwMode="auto">
            <a:xfrm>
              <a:off x="5580" y="6120"/>
              <a:ext cx="1080" cy="624"/>
            </a:xfrm>
            <a:prstGeom prst="diamond">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1400"/>
                <a:t>选修</a:t>
              </a:r>
            </a:p>
          </p:txBody>
        </p:sp>
        <p:sp>
          <p:nvSpPr>
            <p:cNvPr id="312337" name="Rectangle 17"/>
            <p:cNvSpPr>
              <a:spLocks noChangeArrowheads="1"/>
            </p:cNvSpPr>
            <p:nvPr/>
          </p:nvSpPr>
          <p:spPr bwMode="auto">
            <a:xfrm>
              <a:off x="8100" y="6276"/>
              <a:ext cx="72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1400"/>
                <a:t>课程</a:t>
              </a:r>
            </a:p>
          </p:txBody>
        </p:sp>
        <p:sp>
          <p:nvSpPr>
            <p:cNvPr id="312338" name="Line 18"/>
            <p:cNvSpPr>
              <a:spLocks noChangeShapeType="1"/>
            </p:cNvSpPr>
            <p:nvPr/>
          </p:nvSpPr>
          <p:spPr bwMode="auto">
            <a:xfrm flipV="1">
              <a:off x="8460" y="5028"/>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339" name="Line 19"/>
            <p:cNvSpPr>
              <a:spLocks noChangeShapeType="1"/>
            </p:cNvSpPr>
            <p:nvPr/>
          </p:nvSpPr>
          <p:spPr bwMode="auto">
            <a:xfrm>
              <a:off x="3930" y="3000"/>
              <a:ext cx="14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340" name="Line 20"/>
            <p:cNvSpPr>
              <a:spLocks noChangeShapeType="1"/>
            </p:cNvSpPr>
            <p:nvPr/>
          </p:nvSpPr>
          <p:spPr bwMode="auto">
            <a:xfrm>
              <a:off x="6480" y="3000"/>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341" name="Text Box 21"/>
            <p:cNvSpPr txBox="1">
              <a:spLocks noChangeArrowheads="1"/>
            </p:cNvSpPr>
            <p:nvPr/>
          </p:nvSpPr>
          <p:spPr bwMode="auto">
            <a:xfrm>
              <a:off x="6840" y="253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0"/>
                </a:spcBef>
                <a:buClrTx/>
                <a:buFontTx/>
                <a:buNone/>
              </a:pPr>
              <a:r>
                <a:rPr lang="en-US" altLang="zh-CN" sz="1400" i="1"/>
                <a:t>m</a:t>
              </a:r>
            </a:p>
          </p:txBody>
        </p:sp>
        <p:sp>
          <p:nvSpPr>
            <p:cNvPr id="312342" name="Line 22"/>
            <p:cNvSpPr>
              <a:spLocks noChangeShapeType="1"/>
            </p:cNvSpPr>
            <p:nvPr/>
          </p:nvSpPr>
          <p:spPr bwMode="auto">
            <a:xfrm flipV="1">
              <a:off x="8460" y="3156"/>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343" name="Text Box 23"/>
            <p:cNvSpPr txBox="1">
              <a:spLocks noChangeArrowheads="1"/>
            </p:cNvSpPr>
            <p:nvPr/>
          </p:nvSpPr>
          <p:spPr bwMode="auto">
            <a:xfrm>
              <a:off x="8640" y="362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0"/>
                </a:spcBef>
                <a:buClrTx/>
                <a:buFontTx/>
                <a:buNone/>
              </a:pPr>
              <a:r>
                <a:rPr lang="en-US" altLang="zh-CN" sz="1400" i="1"/>
                <a:t>m</a:t>
              </a:r>
            </a:p>
          </p:txBody>
        </p:sp>
        <p:sp>
          <p:nvSpPr>
            <p:cNvPr id="312344" name="Text Box 24"/>
            <p:cNvSpPr txBox="1">
              <a:spLocks noChangeArrowheads="1"/>
            </p:cNvSpPr>
            <p:nvPr/>
          </p:nvSpPr>
          <p:spPr bwMode="auto">
            <a:xfrm>
              <a:off x="8640" y="534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0"/>
                </a:spcBef>
                <a:buClrTx/>
                <a:buFontTx/>
                <a:buNone/>
              </a:pPr>
              <a:r>
                <a:rPr lang="en-US" altLang="zh-CN" sz="1400" i="1"/>
                <a:t>n</a:t>
              </a:r>
            </a:p>
          </p:txBody>
        </p:sp>
        <p:sp>
          <p:nvSpPr>
            <p:cNvPr id="312345" name="Text Box 25"/>
            <p:cNvSpPr txBox="1">
              <a:spLocks noChangeArrowheads="1"/>
            </p:cNvSpPr>
            <p:nvPr/>
          </p:nvSpPr>
          <p:spPr bwMode="auto">
            <a:xfrm>
              <a:off x="4500" y="596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0"/>
                </a:spcBef>
                <a:buClrTx/>
                <a:buFontTx/>
                <a:buNone/>
              </a:pPr>
              <a:r>
                <a:rPr lang="en-US" altLang="zh-CN" sz="1400" i="1"/>
                <a:t>m</a:t>
              </a:r>
            </a:p>
          </p:txBody>
        </p:sp>
        <p:sp>
          <p:nvSpPr>
            <p:cNvPr id="312346" name="Text Box 26"/>
            <p:cNvSpPr txBox="1">
              <a:spLocks noChangeArrowheads="1"/>
            </p:cNvSpPr>
            <p:nvPr/>
          </p:nvSpPr>
          <p:spPr bwMode="auto">
            <a:xfrm>
              <a:off x="3780" y="362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0"/>
                </a:spcBef>
                <a:buClrTx/>
                <a:buFontTx/>
                <a:buNone/>
              </a:pPr>
              <a:r>
                <a:rPr lang="en-US" altLang="zh-CN" sz="1400"/>
                <a:t>1</a:t>
              </a:r>
            </a:p>
          </p:txBody>
        </p:sp>
        <p:sp>
          <p:nvSpPr>
            <p:cNvPr id="312347" name="Text Box 27"/>
            <p:cNvSpPr txBox="1">
              <a:spLocks noChangeArrowheads="1"/>
            </p:cNvSpPr>
            <p:nvPr/>
          </p:nvSpPr>
          <p:spPr bwMode="auto">
            <a:xfrm>
              <a:off x="3780" y="534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0"/>
                </a:spcBef>
                <a:buClrTx/>
                <a:buFontTx/>
                <a:buNone/>
              </a:pPr>
              <a:r>
                <a:rPr lang="en-US" altLang="zh-CN" sz="1400" i="1"/>
                <a:t>m</a:t>
              </a:r>
            </a:p>
          </p:txBody>
        </p:sp>
        <p:sp>
          <p:nvSpPr>
            <p:cNvPr id="312348" name="Oval 28"/>
            <p:cNvSpPr>
              <a:spLocks noChangeArrowheads="1"/>
            </p:cNvSpPr>
            <p:nvPr/>
          </p:nvSpPr>
          <p:spPr bwMode="auto">
            <a:xfrm>
              <a:off x="1800" y="7056"/>
              <a:ext cx="900" cy="4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1400"/>
                <a:t>学号</a:t>
              </a:r>
            </a:p>
          </p:txBody>
        </p:sp>
        <p:sp>
          <p:nvSpPr>
            <p:cNvPr id="312349" name="Line 29"/>
            <p:cNvSpPr>
              <a:spLocks noChangeShapeType="1"/>
            </p:cNvSpPr>
            <p:nvPr/>
          </p:nvSpPr>
          <p:spPr bwMode="auto">
            <a:xfrm flipH="1">
              <a:off x="2520" y="6744"/>
              <a:ext cx="90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350" name="Oval 30"/>
            <p:cNvSpPr>
              <a:spLocks noChangeArrowheads="1"/>
            </p:cNvSpPr>
            <p:nvPr/>
          </p:nvSpPr>
          <p:spPr bwMode="auto">
            <a:xfrm>
              <a:off x="2700" y="7056"/>
              <a:ext cx="900" cy="4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1400"/>
                <a:t>姓名</a:t>
              </a:r>
            </a:p>
          </p:txBody>
        </p:sp>
        <p:sp>
          <p:nvSpPr>
            <p:cNvPr id="312351" name="Oval 31"/>
            <p:cNvSpPr>
              <a:spLocks noChangeArrowheads="1"/>
            </p:cNvSpPr>
            <p:nvPr/>
          </p:nvSpPr>
          <p:spPr bwMode="auto">
            <a:xfrm>
              <a:off x="3600" y="7056"/>
              <a:ext cx="900" cy="4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1400"/>
                <a:t>性别</a:t>
              </a:r>
            </a:p>
          </p:txBody>
        </p:sp>
        <p:sp>
          <p:nvSpPr>
            <p:cNvPr id="312352" name="Oval 32"/>
            <p:cNvSpPr>
              <a:spLocks noChangeArrowheads="1"/>
            </p:cNvSpPr>
            <p:nvPr/>
          </p:nvSpPr>
          <p:spPr bwMode="auto">
            <a:xfrm>
              <a:off x="4500" y="7056"/>
              <a:ext cx="900" cy="4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1400"/>
                <a:t>年龄</a:t>
              </a:r>
            </a:p>
          </p:txBody>
        </p:sp>
        <p:sp>
          <p:nvSpPr>
            <p:cNvPr id="312353" name="Line 33"/>
            <p:cNvSpPr>
              <a:spLocks noChangeShapeType="1"/>
            </p:cNvSpPr>
            <p:nvPr/>
          </p:nvSpPr>
          <p:spPr bwMode="auto">
            <a:xfrm flipH="1">
              <a:off x="3240" y="6744"/>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354" name="Line 34"/>
            <p:cNvSpPr>
              <a:spLocks noChangeShapeType="1"/>
            </p:cNvSpPr>
            <p:nvPr/>
          </p:nvSpPr>
          <p:spPr bwMode="auto">
            <a:xfrm>
              <a:off x="3780" y="6744"/>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355" name="Line 35"/>
            <p:cNvSpPr>
              <a:spLocks noChangeShapeType="1"/>
            </p:cNvSpPr>
            <p:nvPr/>
          </p:nvSpPr>
          <p:spPr bwMode="auto">
            <a:xfrm>
              <a:off x="3780" y="6744"/>
              <a:ext cx="105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356" name="Line 36"/>
            <p:cNvSpPr>
              <a:spLocks noChangeShapeType="1"/>
            </p:cNvSpPr>
            <p:nvPr/>
          </p:nvSpPr>
          <p:spPr bwMode="auto">
            <a:xfrm>
              <a:off x="6120" y="6744"/>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357" name="Oval 37"/>
            <p:cNvSpPr>
              <a:spLocks noChangeArrowheads="1"/>
            </p:cNvSpPr>
            <p:nvPr/>
          </p:nvSpPr>
          <p:spPr bwMode="auto">
            <a:xfrm>
              <a:off x="5580" y="6900"/>
              <a:ext cx="900" cy="4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1400"/>
                <a:t>成绩</a:t>
              </a:r>
              <a:endParaRPr lang="zh-CN" altLang="en-US" sz="1600"/>
            </a:p>
          </p:txBody>
        </p:sp>
        <p:sp>
          <p:nvSpPr>
            <p:cNvPr id="312358" name="Oval 38"/>
            <p:cNvSpPr>
              <a:spLocks noChangeArrowheads="1"/>
            </p:cNvSpPr>
            <p:nvPr/>
          </p:nvSpPr>
          <p:spPr bwMode="auto">
            <a:xfrm>
              <a:off x="7350" y="7212"/>
              <a:ext cx="1110" cy="4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1400"/>
                <a:t>课程号</a:t>
              </a:r>
            </a:p>
          </p:txBody>
        </p:sp>
        <p:sp>
          <p:nvSpPr>
            <p:cNvPr id="312359" name="Oval 39"/>
            <p:cNvSpPr>
              <a:spLocks noChangeArrowheads="1"/>
            </p:cNvSpPr>
            <p:nvPr/>
          </p:nvSpPr>
          <p:spPr bwMode="auto">
            <a:xfrm>
              <a:off x="8640" y="7212"/>
              <a:ext cx="1080" cy="4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1400"/>
                <a:t>课程名</a:t>
              </a:r>
            </a:p>
          </p:txBody>
        </p:sp>
        <p:sp>
          <p:nvSpPr>
            <p:cNvPr id="312360" name="Line 40"/>
            <p:cNvSpPr>
              <a:spLocks noChangeShapeType="1"/>
            </p:cNvSpPr>
            <p:nvPr/>
          </p:nvSpPr>
          <p:spPr bwMode="auto">
            <a:xfrm flipH="1">
              <a:off x="7920" y="6744"/>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361" name="Line 41"/>
            <p:cNvSpPr>
              <a:spLocks noChangeShapeType="1"/>
            </p:cNvSpPr>
            <p:nvPr/>
          </p:nvSpPr>
          <p:spPr bwMode="auto">
            <a:xfrm>
              <a:off x="8640" y="6744"/>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362" name="Oval 42"/>
            <p:cNvSpPr>
              <a:spLocks noChangeArrowheads="1"/>
            </p:cNvSpPr>
            <p:nvPr/>
          </p:nvSpPr>
          <p:spPr bwMode="auto">
            <a:xfrm>
              <a:off x="6120" y="1596"/>
              <a:ext cx="1080" cy="4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400"/>
                <a:t>教师号 </a:t>
              </a:r>
            </a:p>
          </p:txBody>
        </p:sp>
        <p:sp>
          <p:nvSpPr>
            <p:cNvPr id="312363" name="Oval 43"/>
            <p:cNvSpPr>
              <a:spLocks noChangeArrowheads="1"/>
            </p:cNvSpPr>
            <p:nvPr/>
          </p:nvSpPr>
          <p:spPr bwMode="auto">
            <a:xfrm>
              <a:off x="7380" y="1596"/>
              <a:ext cx="900" cy="4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400"/>
                <a:t>姓名</a:t>
              </a:r>
            </a:p>
          </p:txBody>
        </p:sp>
        <p:sp>
          <p:nvSpPr>
            <p:cNvPr id="312364" name="Oval 44"/>
            <p:cNvSpPr>
              <a:spLocks noChangeArrowheads="1"/>
            </p:cNvSpPr>
            <p:nvPr/>
          </p:nvSpPr>
          <p:spPr bwMode="auto">
            <a:xfrm>
              <a:off x="8460" y="1596"/>
              <a:ext cx="900" cy="4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400"/>
                <a:t>性别</a:t>
              </a:r>
            </a:p>
          </p:txBody>
        </p:sp>
        <p:sp>
          <p:nvSpPr>
            <p:cNvPr id="312365" name="Oval 45"/>
            <p:cNvSpPr>
              <a:spLocks noChangeArrowheads="1"/>
            </p:cNvSpPr>
            <p:nvPr/>
          </p:nvSpPr>
          <p:spPr bwMode="auto">
            <a:xfrm>
              <a:off x="9540" y="1596"/>
              <a:ext cx="900" cy="4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400"/>
                <a:t>职称</a:t>
              </a:r>
            </a:p>
          </p:txBody>
        </p:sp>
        <p:sp>
          <p:nvSpPr>
            <p:cNvPr id="312366" name="Line 46"/>
            <p:cNvSpPr>
              <a:spLocks noChangeShapeType="1"/>
            </p:cNvSpPr>
            <p:nvPr/>
          </p:nvSpPr>
          <p:spPr bwMode="auto">
            <a:xfrm>
              <a:off x="6840" y="2064"/>
              <a:ext cx="108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367" name="Line 47"/>
            <p:cNvSpPr>
              <a:spLocks noChangeShapeType="1"/>
            </p:cNvSpPr>
            <p:nvPr/>
          </p:nvSpPr>
          <p:spPr bwMode="auto">
            <a:xfrm flipH="1">
              <a:off x="8640" y="2064"/>
              <a:ext cx="126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368" name="Line 48"/>
            <p:cNvSpPr>
              <a:spLocks noChangeShapeType="1"/>
            </p:cNvSpPr>
            <p:nvPr/>
          </p:nvSpPr>
          <p:spPr bwMode="auto">
            <a:xfrm>
              <a:off x="7920" y="2064"/>
              <a:ext cx="18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369" name="Line 49"/>
            <p:cNvSpPr>
              <a:spLocks noChangeShapeType="1"/>
            </p:cNvSpPr>
            <p:nvPr/>
          </p:nvSpPr>
          <p:spPr bwMode="auto">
            <a:xfrm flipH="1">
              <a:off x="8460" y="2064"/>
              <a:ext cx="36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370" name="Oval 50"/>
            <p:cNvSpPr>
              <a:spLocks noChangeArrowheads="1"/>
            </p:cNvSpPr>
            <p:nvPr/>
          </p:nvSpPr>
          <p:spPr bwMode="auto">
            <a:xfrm>
              <a:off x="2520" y="1596"/>
              <a:ext cx="1080" cy="4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spcBef>
                  <a:spcPct val="0"/>
                </a:spcBef>
                <a:buClrTx/>
                <a:buFontTx/>
                <a:buNone/>
              </a:pPr>
              <a:r>
                <a:rPr lang="zh-CN" altLang="en-US" sz="1400"/>
                <a:t>系名</a:t>
              </a:r>
            </a:p>
          </p:txBody>
        </p:sp>
        <p:sp>
          <p:nvSpPr>
            <p:cNvPr id="312371" name="Oval 51"/>
            <p:cNvSpPr>
              <a:spLocks noChangeArrowheads="1"/>
            </p:cNvSpPr>
            <p:nvPr/>
          </p:nvSpPr>
          <p:spPr bwMode="auto">
            <a:xfrm>
              <a:off x="3960" y="1596"/>
              <a:ext cx="900" cy="4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spcBef>
                  <a:spcPct val="0"/>
                </a:spcBef>
                <a:buClrTx/>
                <a:buFontTx/>
                <a:buNone/>
              </a:pPr>
              <a:r>
                <a:rPr lang="zh-CN" altLang="en-US" sz="1400"/>
                <a:t>电话</a:t>
              </a:r>
            </a:p>
          </p:txBody>
        </p:sp>
        <p:sp>
          <p:nvSpPr>
            <p:cNvPr id="312372" name="Line 52"/>
            <p:cNvSpPr>
              <a:spLocks noChangeShapeType="1"/>
            </p:cNvSpPr>
            <p:nvPr/>
          </p:nvSpPr>
          <p:spPr bwMode="auto">
            <a:xfrm>
              <a:off x="3240" y="2064"/>
              <a:ext cx="36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373" name="Line 53"/>
            <p:cNvSpPr>
              <a:spLocks noChangeShapeType="1"/>
            </p:cNvSpPr>
            <p:nvPr/>
          </p:nvSpPr>
          <p:spPr bwMode="auto">
            <a:xfrm flipV="1">
              <a:off x="3780" y="2064"/>
              <a:ext cx="54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374" name="Text Box 54"/>
            <p:cNvSpPr txBox="1">
              <a:spLocks noChangeArrowheads="1"/>
            </p:cNvSpPr>
            <p:nvPr/>
          </p:nvSpPr>
          <p:spPr bwMode="auto">
            <a:xfrm>
              <a:off x="4140" y="7836"/>
              <a:ext cx="414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spcBef>
                  <a:spcPct val="0"/>
                </a:spcBef>
                <a:buClrTx/>
                <a:buFontTx/>
                <a:buNone/>
              </a:pPr>
              <a:endParaRPr lang="zh-CN" altLang="en-US" sz="1400"/>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ChangeArrowheads="1"/>
          </p:cNvSpPr>
          <p:nvPr/>
        </p:nvSpPr>
        <p:spPr bwMode="auto">
          <a:xfrm>
            <a:off x="838200" y="609600"/>
            <a:ext cx="77724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lang="en-US" altLang="zh-CN" sz="2800" dirty="0">
                <a:latin typeface="等线" panose="02010600030101010101" pitchFamily="2" charset="-122"/>
                <a:ea typeface="等线" panose="02010600030101010101" pitchFamily="2" charset="-122"/>
              </a:rPr>
              <a:t>2</a:t>
            </a:r>
            <a:r>
              <a:rPr lang="zh-CN" altLang="en-US" sz="2800" dirty="0">
                <a:latin typeface="等线" panose="02010600030101010101" pitchFamily="2" charset="-122"/>
                <a:ea typeface="等线" panose="02010600030101010101" pitchFamily="2" charset="-122"/>
              </a:rPr>
              <a:t>．具体做法</a:t>
            </a:r>
          </a:p>
          <a:p>
            <a:pPr algn="just">
              <a:spcBef>
                <a:spcPct val="20000"/>
              </a:spcBef>
            </a:pPr>
            <a:r>
              <a:rPr lang="en-US" altLang="zh-CN" dirty="0">
                <a:latin typeface="等线" panose="02010600030101010101" pitchFamily="2" charset="-122"/>
                <a:ea typeface="等线" panose="02010600030101010101" pitchFamily="2" charset="-122"/>
                <a:cs typeface="Times New Roman" panose="02020603050405020304" pitchFamily="18" charset="0"/>
              </a:rPr>
              <a:t>(1) </a:t>
            </a:r>
            <a:r>
              <a:rPr lang="zh-CN" altLang="en-US" dirty="0">
                <a:latin typeface="等线" panose="02010600030101010101" pitchFamily="2" charset="-122"/>
                <a:ea typeface="等线" panose="02010600030101010101" pitchFamily="2" charset="-122"/>
              </a:rPr>
              <a:t>把每一个实体转换为一个关系</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algn="just">
              <a:spcBef>
                <a:spcPct val="20000"/>
              </a:spcBef>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首先分析各实体的属性，从中确定其主键，然后分别用关系模式表示。例如，前页</a:t>
            </a:r>
            <a:r>
              <a:rPr lang="en-US" altLang="zh-CN" dirty="0">
                <a:latin typeface="等线" panose="02010600030101010101" pitchFamily="2" charset="-122"/>
                <a:ea typeface="等线" panose="02010600030101010101" pitchFamily="2" charset="-122"/>
              </a:rPr>
              <a:t>E</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R</a:t>
            </a:r>
            <a:r>
              <a:rPr lang="zh-CN" altLang="en-US" dirty="0">
                <a:latin typeface="等线" panose="02010600030101010101" pitchFamily="2" charset="-122"/>
                <a:ea typeface="等线" panose="02010600030101010101" pitchFamily="2" charset="-122"/>
              </a:rPr>
              <a:t>图中的四个实体分别转换成四个关系模式：</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lvl="1" algn="just">
              <a:spcBef>
                <a:spcPct val="20000"/>
              </a:spcBef>
              <a:buClr>
                <a:schemeClr val="accent2"/>
              </a:buClr>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	学生（</a:t>
            </a:r>
            <a:r>
              <a:rPr lang="zh-CN" altLang="en-US" u="sng" dirty="0">
                <a:latin typeface="等线" panose="02010600030101010101" pitchFamily="2" charset="-122"/>
                <a:ea typeface="等线" panose="02010600030101010101" pitchFamily="2" charset="-122"/>
              </a:rPr>
              <a:t>学号</a:t>
            </a:r>
            <a:r>
              <a:rPr lang="zh-CN" altLang="en-US" dirty="0">
                <a:latin typeface="等线" panose="02010600030101010101" pitchFamily="2" charset="-122"/>
                <a:ea typeface="等线" panose="02010600030101010101" pitchFamily="2" charset="-122"/>
              </a:rPr>
              <a:t>，姓名，性别，年龄）</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lvl="1" algn="just">
              <a:spcBef>
                <a:spcPct val="20000"/>
              </a:spcBef>
              <a:buClr>
                <a:schemeClr val="accent2"/>
              </a:buClr>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	课程（</a:t>
            </a:r>
            <a:r>
              <a:rPr lang="zh-CN" altLang="en-US" u="sng" dirty="0">
                <a:latin typeface="等线" panose="02010600030101010101" pitchFamily="2" charset="-122"/>
                <a:ea typeface="等线" panose="02010600030101010101" pitchFamily="2" charset="-122"/>
              </a:rPr>
              <a:t>课程号</a:t>
            </a:r>
            <a:r>
              <a:rPr lang="zh-CN" altLang="en-US" dirty="0">
                <a:latin typeface="等线" panose="02010600030101010101" pitchFamily="2" charset="-122"/>
                <a:ea typeface="等线" panose="02010600030101010101" pitchFamily="2" charset="-122"/>
              </a:rPr>
              <a:t>，课程名）</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lvl="1" algn="just">
              <a:spcBef>
                <a:spcPct val="20000"/>
              </a:spcBef>
              <a:buClr>
                <a:schemeClr val="accent2"/>
              </a:buClr>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	教师（</a:t>
            </a:r>
            <a:r>
              <a:rPr lang="zh-CN" altLang="en-US" u="sng" dirty="0">
                <a:latin typeface="等线" panose="02010600030101010101" pitchFamily="2" charset="-122"/>
                <a:ea typeface="等线" panose="02010600030101010101" pitchFamily="2" charset="-122"/>
              </a:rPr>
              <a:t>教师号</a:t>
            </a:r>
            <a:r>
              <a:rPr lang="zh-CN" altLang="en-US" dirty="0">
                <a:latin typeface="等线" panose="02010600030101010101" pitchFamily="2" charset="-122"/>
                <a:ea typeface="等线" panose="02010600030101010101" pitchFamily="2" charset="-122"/>
              </a:rPr>
              <a:t>，姓名，性别，职称）</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lvl="1" algn="just">
              <a:spcBef>
                <a:spcPct val="20000"/>
              </a:spcBef>
              <a:buClr>
                <a:schemeClr val="accent2"/>
              </a:buClr>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	系（</a:t>
            </a:r>
            <a:r>
              <a:rPr lang="zh-CN" altLang="en-US" u="sng" dirty="0">
                <a:latin typeface="等线" panose="02010600030101010101" pitchFamily="2" charset="-122"/>
                <a:ea typeface="等线" panose="02010600030101010101" pitchFamily="2" charset="-122"/>
              </a:rPr>
              <a:t>系名</a:t>
            </a:r>
            <a:r>
              <a:rPr lang="zh-CN" altLang="en-US" dirty="0">
                <a:latin typeface="等线" panose="02010600030101010101" pitchFamily="2" charset="-122"/>
                <a:ea typeface="等线" panose="02010600030101010101" pitchFamily="2" charset="-122"/>
              </a:rPr>
              <a:t>，电话）</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algn="just">
              <a:spcBef>
                <a:spcPct val="20000"/>
              </a:spcBef>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其中，有下划线者表示是主键。</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a:spcBef>
                <a:spcPct val="20000"/>
              </a:spcBef>
              <a:buFont typeface="Wingdings" panose="05000000000000000000" pitchFamily="2" charset="2"/>
              <a:buChar char="§"/>
            </a:pPr>
            <a:endParaRPr lang="zh-CN" altLang="en-US" sz="3200" dirty="0">
              <a:ea typeface="等线"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ChangeArrowheads="1"/>
          </p:cNvSpPr>
          <p:nvPr/>
        </p:nvSpPr>
        <p:spPr bwMode="auto">
          <a:xfrm>
            <a:off x="2438400" y="88900"/>
            <a:ext cx="6019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t">
              <a:buClrTx/>
              <a:buFontTx/>
              <a:buNone/>
            </a:pPr>
            <a:r>
              <a:rPr lang="en-US" altLang="zh-CN" sz="3600" dirty="0">
                <a:solidFill>
                  <a:schemeClr val="bg1"/>
                </a:solidFill>
                <a:ea typeface="等线" panose="02010600030101010101" pitchFamily="2" charset="-122"/>
              </a:rPr>
              <a:t>7.4 </a:t>
            </a:r>
            <a:r>
              <a:rPr lang="zh-CN" altLang="en-US" sz="3600" dirty="0">
                <a:solidFill>
                  <a:schemeClr val="bg1"/>
                </a:solidFill>
                <a:ea typeface="等线" panose="02010600030101010101" pitchFamily="2" charset="-122"/>
              </a:rPr>
              <a:t>逻辑结构设计</a:t>
            </a:r>
          </a:p>
        </p:txBody>
      </p:sp>
      <p:sp>
        <p:nvSpPr>
          <p:cNvPr id="314371" name="Rectangle 3"/>
          <p:cNvSpPr>
            <a:spLocks noChangeArrowheads="1"/>
          </p:cNvSpPr>
          <p:nvPr/>
        </p:nvSpPr>
        <p:spPr bwMode="auto">
          <a:xfrm>
            <a:off x="762000" y="762000"/>
            <a:ext cx="93726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lang="en-US" altLang="zh-CN" sz="2800" dirty="0">
                <a:latin typeface="等线" panose="02010600030101010101" pitchFamily="2" charset="-122"/>
                <a:ea typeface="等线" panose="02010600030101010101" pitchFamily="2" charset="-122"/>
                <a:cs typeface="Times New Roman" panose="02020603050405020304" pitchFamily="18" charset="0"/>
              </a:rPr>
              <a:t>(2) </a:t>
            </a:r>
            <a:r>
              <a:rPr lang="zh-CN" altLang="en-US" sz="2800" dirty="0">
                <a:latin typeface="等线" panose="02010600030101010101" pitchFamily="2" charset="-122"/>
                <a:ea typeface="等线" panose="02010600030101010101" pitchFamily="2" charset="-122"/>
              </a:rPr>
              <a:t>把每一个联系转换为关系模式</a:t>
            </a:r>
            <a:endParaRPr lang="zh-CN" altLang="en-US" sz="2800" dirty="0">
              <a:latin typeface="等线" panose="02010600030101010101" pitchFamily="2" charset="-122"/>
              <a:ea typeface="等线" panose="02010600030101010101" pitchFamily="2" charset="-122"/>
              <a:cs typeface="Times New Roman" panose="02020603050405020304" pitchFamily="18" charset="0"/>
            </a:endParaRPr>
          </a:p>
          <a:p>
            <a:pPr algn="just">
              <a:spcBef>
                <a:spcPct val="20000"/>
              </a:spcBef>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由联系转换得到的关系模式的属性集中，包含两个发生联系的实体中的主键以及联系本身的属性，其关系键的确定与联系的类型有关。</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algn="just">
              <a:spcBef>
                <a:spcPct val="20000"/>
              </a:spcBef>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例如，前图四个联系也分别转换成四个关系模式：</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lvl="1" algn="just">
              <a:spcBef>
                <a:spcPct val="20000"/>
              </a:spcBef>
              <a:buClr>
                <a:schemeClr val="accent2"/>
              </a:buClr>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属于（</a:t>
            </a:r>
            <a:r>
              <a:rPr lang="zh-CN" altLang="en-US" u="sng" dirty="0">
                <a:latin typeface="等线" panose="02010600030101010101" pitchFamily="2" charset="-122"/>
                <a:ea typeface="等线" panose="02010600030101010101" pitchFamily="2" charset="-122"/>
              </a:rPr>
              <a:t>教师号</a:t>
            </a:r>
            <a:r>
              <a:rPr lang="zh-CN" altLang="en-US" dirty="0">
                <a:latin typeface="等线" panose="02010600030101010101" pitchFamily="2" charset="-122"/>
                <a:ea typeface="等线" panose="02010600030101010101" pitchFamily="2" charset="-122"/>
              </a:rPr>
              <a:t>，系名）</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lvl="1" algn="just">
              <a:spcBef>
                <a:spcPct val="20000"/>
              </a:spcBef>
              <a:buClr>
                <a:schemeClr val="accent2"/>
              </a:buClr>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讲授（</a:t>
            </a:r>
            <a:r>
              <a:rPr lang="zh-CN" altLang="en-US" u="sng" dirty="0">
                <a:latin typeface="等线" panose="02010600030101010101" pitchFamily="2" charset="-122"/>
                <a:ea typeface="等线" panose="02010600030101010101" pitchFamily="2" charset="-122"/>
              </a:rPr>
              <a:t>教师号，课程号</a:t>
            </a:r>
            <a:r>
              <a:rPr lang="zh-CN" altLang="en-US" dirty="0">
                <a:latin typeface="等线" panose="02010600030101010101" pitchFamily="2" charset="-122"/>
                <a:ea typeface="等线" panose="02010600030101010101" pitchFamily="2" charset="-122"/>
              </a:rPr>
              <a:t>）</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lvl="1" algn="just">
              <a:spcBef>
                <a:spcPct val="20000"/>
              </a:spcBef>
              <a:buClr>
                <a:schemeClr val="accent2"/>
              </a:buClr>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选修（</a:t>
            </a:r>
            <a:r>
              <a:rPr lang="zh-CN" altLang="en-US" u="sng" dirty="0">
                <a:latin typeface="等线" panose="02010600030101010101" pitchFamily="2" charset="-122"/>
                <a:ea typeface="等线" panose="02010600030101010101" pitchFamily="2" charset="-122"/>
              </a:rPr>
              <a:t>学号，课程号</a:t>
            </a:r>
            <a:r>
              <a:rPr lang="zh-CN" altLang="en-US" dirty="0">
                <a:latin typeface="等线" panose="02010600030101010101" pitchFamily="2" charset="-122"/>
                <a:ea typeface="等线" panose="02010600030101010101" pitchFamily="2" charset="-122"/>
              </a:rPr>
              <a:t>，成绩）</a:t>
            </a:r>
            <a:endParaRPr lang="zh-CN" altLang="en-US" dirty="0">
              <a:latin typeface="等线" panose="02010600030101010101" pitchFamily="2" charset="-122"/>
              <a:ea typeface="等线" panose="02010600030101010101" pitchFamily="2" charset="-122"/>
              <a:cs typeface="Times New Roman" panose="02020603050405020304" pitchFamily="18" charset="0"/>
            </a:endParaRPr>
          </a:p>
          <a:p>
            <a:pPr lvl="1" algn="just">
              <a:spcBef>
                <a:spcPct val="20000"/>
              </a:spcBef>
              <a:buClr>
                <a:schemeClr val="accent2"/>
              </a:buClr>
              <a:buFont typeface="Wingdings" panose="05000000000000000000" pitchFamily="2" charset="2"/>
              <a:buChar char="§"/>
            </a:pPr>
            <a:r>
              <a:rPr lang="zh-CN" altLang="en-US" dirty="0">
                <a:latin typeface="等线" panose="02010600030101010101" pitchFamily="2" charset="-122"/>
                <a:ea typeface="等线" panose="02010600030101010101" pitchFamily="2" charset="-122"/>
              </a:rPr>
              <a:t>拥有（系名，</a:t>
            </a:r>
            <a:r>
              <a:rPr lang="zh-CN" altLang="en-US" u="sng" dirty="0">
                <a:latin typeface="等线" panose="02010600030101010101" pitchFamily="2" charset="-122"/>
                <a:ea typeface="等线" panose="02010600030101010101" pitchFamily="2" charset="-122"/>
              </a:rPr>
              <a:t>学号</a:t>
            </a:r>
            <a:r>
              <a:rPr lang="zh-CN" altLang="en-US" dirty="0">
                <a:latin typeface="等线" panose="02010600030101010101" pitchFamily="2" charset="-122"/>
                <a:ea typeface="等线" panose="02010600030101010101" pitchFamily="2" charset="-122"/>
              </a:rPr>
              <a:t>）</a:t>
            </a:r>
          </a:p>
          <a:p>
            <a:pPr algn="just">
              <a:spcBef>
                <a:spcPct val="20000"/>
              </a:spcBef>
              <a:buFont typeface="Wingdings" panose="05000000000000000000" pitchFamily="2" charset="2"/>
              <a:buChar char="§"/>
            </a:pPr>
            <a:r>
              <a:rPr lang="en-US" altLang="zh-CN" dirty="0">
                <a:latin typeface="等线" panose="02010600030101010101" pitchFamily="2" charset="-122"/>
                <a:ea typeface="等线" panose="02010600030101010101" pitchFamily="2" charset="-122"/>
                <a:cs typeface="Times New Roman" panose="02020603050405020304" pitchFamily="18" charset="0"/>
              </a:rPr>
              <a:t>1:1</a:t>
            </a:r>
            <a:r>
              <a:rPr lang="zh-CN" altLang="en-US" dirty="0">
                <a:latin typeface="等线" panose="02010600030101010101" pitchFamily="2" charset="-122"/>
                <a:ea typeface="等线" panose="02010600030101010101" pitchFamily="2" charset="-122"/>
              </a:rPr>
              <a:t>的联系也可以与任意一端对应的关系模式合并，并在该关系模式的属性中加入另一个关系模式的码和联系本身的属性。</a:t>
            </a:r>
          </a:p>
          <a:p>
            <a:pPr algn="just">
              <a:spcBef>
                <a:spcPct val="20000"/>
              </a:spcBef>
              <a:buFont typeface="Wingdings" panose="05000000000000000000" pitchFamily="2" charset="2"/>
              <a:buChar char="§"/>
            </a:pPr>
            <a:r>
              <a:rPr lang="en-US" altLang="zh-CN" dirty="0">
                <a:latin typeface="等线" panose="02010600030101010101" pitchFamily="2" charset="-122"/>
                <a:ea typeface="等线" panose="02010600030101010101" pitchFamily="2" charset="-122"/>
              </a:rPr>
              <a:t>1:n</a:t>
            </a:r>
            <a:r>
              <a:rPr lang="zh-CN" altLang="en-US" dirty="0">
                <a:latin typeface="等线" panose="02010600030101010101" pitchFamily="2" charset="-122"/>
                <a:ea typeface="等线" panose="02010600030101010101" pitchFamily="2" charset="-122"/>
              </a:rPr>
              <a:t>的联系也可以与</a:t>
            </a:r>
            <a:r>
              <a:rPr lang="en-US" altLang="zh-CN" dirty="0">
                <a:latin typeface="等线" panose="02010600030101010101" pitchFamily="2" charset="-122"/>
                <a:ea typeface="等线" panose="02010600030101010101" pitchFamily="2" charset="-122"/>
              </a:rPr>
              <a:t>n</a:t>
            </a:r>
            <a:r>
              <a:rPr lang="zh-CN" altLang="en-US" dirty="0">
                <a:latin typeface="等线" panose="02010600030101010101" pitchFamily="2" charset="-122"/>
                <a:ea typeface="等线" panose="02010600030101010101" pitchFamily="2" charset="-122"/>
              </a:rPr>
              <a:t>端对应的关系模式合并，并在这一端加上</a:t>
            </a:r>
            <a:r>
              <a:rPr lang="en-US" altLang="zh-CN"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端关系模式的码和联系本身的属性。</a:t>
            </a:r>
          </a:p>
          <a:p>
            <a:pPr>
              <a:spcBef>
                <a:spcPct val="20000"/>
              </a:spcBef>
              <a:buFont typeface="Wingdings" panose="05000000000000000000" pitchFamily="2" charset="2"/>
              <a:buChar char="§"/>
            </a:pPr>
            <a:endParaRPr lang="zh-CN" altLang="en-US" dirty="0">
              <a:ea typeface="等线"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数据库设计案例</a:t>
            </a:r>
            <a:r>
              <a:rPr lang="en-US" altLang="zh-CN" sz="3200" dirty="0" smtClean="0"/>
              <a:t>-</a:t>
            </a:r>
            <a:r>
              <a:rPr lang="zh-CN" altLang="en-US" sz="3200" dirty="0" smtClean="0"/>
              <a:t>社区疫情防控</a:t>
            </a:r>
            <a:endParaRPr lang="zh-CN" altLang="en-US" sz="3200" b="1" dirty="0"/>
          </a:p>
        </p:txBody>
      </p:sp>
      <p:sp>
        <p:nvSpPr>
          <p:cNvPr id="3" name="内容占位符 2"/>
          <p:cNvSpPr>
            <a:spLocks noGrp="1"/>
          </p:cNvSpPr>
          <p:nvPr>
            <p:ph idx="1"/>
          </p:nvPr>
        </p:nvSpPr>
        <p:spPr/>
        <p:txBody>
          <a:bodyPr>
            <a:normAutofit/>
          </a:bodyPr>
          <a:lstStyle/>
          <a:p>
            <a:r>
              <a:rPr lang="zh-CN" altLang="en-US" sz="2800" dirty="0" smtClean="0"/>
              <a:t>疫情刻不容缓，数据库技术支撑社区级防控</a:t>
            </a:r>
            <a:endParaRPr lang="en-US" altLang="zh-CN" sz="2800" dirty="0" smtClean="0"/>
          </a:p>
          <a:p>
            <a:r>
              <a:rPr lang="zh-CN" altLang="en-US" sz="2800" dirty="0" smtClean="0"/>
              <a:t>疫情期间，某社区</a:t>
            </a:r>
            <a:r>
              <a:rPr lang="zh-CN" altLang="en-US" sz="2800" dirty="0"/>
              <a:t>有若干小区，每个小区有多个楼栋单元，一个单元有多个家庭住户，每户人家有多位居民，每位居民每天必须上报自己的体温数据，居民出入小区也必须测温并记录在案，社区派出多名联络员，每名联络员需要负责多个楼栋单元的疫情管控，一个楼栋单元也需要多名联络员分别处理不同疫情事务，社区接收了若干上级单位的下沉干部，并建立了下沉干部与联络员的一对一工作关系，一名联络员负责某个小区多名工作人员的管理工作，社区还建立了共产党员志愿者团队，志愿者和小区工作人员采用一对一结对方式为若干住户提供日常生活物资服务。</a:t>
            </a:r>
            <a:endParaRPr lang="en-US" altLang="zh-CN" sz="2800" dirty="0" smtClean="0"/>
          </a:p>
          <a:p>
            <a:endParaRPr lang="en-US" altLang="zh-CN" sz="2800" dirty="0" smtClean="0"/>
          </a:p>
        </p:txBody>
      </p:sp>
    </p:spTree>
    <p:extLst>
      <p:ext uri="{BB962C8B-B14F-4D97-AF65-F5344CB8AC3E}">
        <p14:creationId xmlns:p14="http://schemas.microsoft.com/office/powerpoint/2010/main" val="31907548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数据库设计案例</a:t>
            </a:r>
            <a:r>
              <a:rPr lang="en-US" altLang="zh-CN" sz="3200" dirty="0" smtClean="0"/>
              <a:t>-</a:t>
            </a:r>
            <a:r>
              <a:rPr lang="zh-CN" altLang="en-US" sz="3200" dirty="0" smtClean="0"/>
              <a:t>社区疫情防控</a:t>
            </a:r>
            <a:endParaRPr lang="zh-CN" altLang="en-US" sz="3200" b="1" dirty="0"/>
          </a:p>
        </p:txBody>
      </p:sp>
      <p:sp>
        <p:nvSpPr>
          <p:cNvPr id="6" name="Rectangle 2"/>
          <p:cNvSpPr>
            <a:spLocks noChangeArrowheads="1"/>
          </p:cNvSpPr>
          <p:nvPr/>
        </p:nvSpPr>
        <p:spPr bwMode="auto">
          <a:xfrm>
            <a:off x="2555631" y="15478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53333561"/>
              </p:ext>
            </p:extLst>
          </p:nvPr>
        </p:nvGraphicFramePr>
        <p:xfrm>
          <a:off x="2555630" y="1547812"/>
          <a:ext cx="6389077" cy="5298791"/>
        </p:xfrm>
        <a:graphic>
          <a:graphicData uri="http://schemas.openxmlformats.org/presentationml/2006/ole">
            <mc:AlternateContent xmlns:mc="http://schemas.openxmlformats.org/markup-compatibility/2006">
              <mc:Choice xmlns:v="urn:schemas-microsoft-com:vml" Requires="v">
                <p:oleObj spid="_x0000_s362500" name="Visio" r:id="rId4" imgW="6905557" imgH="5724435" progId="Visio.Drawing.15">
                  <p:embed/>
                </p:oleObj>
              </mc:Choice>
              <mc:Fallback>
                <p:oleObj name="Visio" r:id="rId4" imgW="6905557" imgH="5724435" progId="Visio.Drawing.15">
                  <p:embed/>
                  <p:pic>
                    <p:nvPicPr>
                      <p:cNvPr id="7"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630" y="1547812"/>
                        <a:ext cx="6389077" cy="5298791"/>
                      </a:xfrm>
                      <a:prstGeom prst="rect">
                        <a:avLst/>
                      </a:prstGeom>
                      <a:noFill/>
                    </p:spPr>
                  </p:pic>
                </p:oleObj>
              </mc:Fallback>
            </mc:AlternateContent>
          </a:graphicData>
        </a:graphic>
      </p:graphicFrame>
    </p:spTree>
    <p:extLst>
      <p:ext uri="{BB962C8B-B14F-4D97-AF65-F5344CB8AC3E}">
        <p14:creationId xmlns:p14="http://schemas.microsoft.com/office/powerpoint/2010/main" val="33040313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数据库设计案例</a:t>
            </a:r>
            <a:r>
              <a:rPr lang="en-US" altLang="zh-CN" sz="3200" dirty="0" smtClean="0"/>
              <a:t>-</a:t>
            </a:r>
            <a:r>
              <a:rPr lang="zh-CN" altLang="en-US" sz="3200" dirty="0" smtClean="0"/>
              <a:t>社区疫情防控</a:t>
            </a:r>
            <a:endParaRPr lang="zh-CN" altLang="en-US" sz="3200" b="1" dirty="0"/>
          </a:p>
        </p:txBody>
      </p:sp>
      <p:sp>
        <p:nvSpPr>
          <p:cNvPr id="3" name="内容占位符 2"/>
          <p:cNvSpPr>
            <a:spLocks noGrp="1"/>
          </p:cNvSpPr>
          <p:nvPr>
            <p:ph idx="1"/>
          </p:nvPr>
        </p:nvSpPr>
        <p:spPr>
          <a:xfrm>
            <a:off x="838200" y="1825624"/>
            <a:ext cx="10820400" cy="4879975"/>
          </a:xfrm>
        </p:spPr>
        <p:txBody>
          <a:bodyPr>
            <a:normAutofit/>
          </a:bodyPr>
          <a:lstStyle/>
          <a:p>
            <a:r>
              <a:rPr lang="zh-CN" altLang="en-US" sz="2400" dirty="0"/>
              <a:t>小区（</a:t>
            </a:r>
            <a:r>
              <a:rPr lang="zh-CN" altLang="en-US" sz="2400" u="sng" dirty="0">
                <a:solidFill>
                  <a:srgbClr val="FF0000"/>
                </a:solidFill>
              </a:rPr>
              <a:t>小区</a:t>
            </a:r>
            <a:r>
              <a:rPr lang="en-US" altLang="zh-CN" sz="2400" u="sng" dirty="0">
                <a:solidFill>
                  <a:srgbClr val="FF0000"/>
                </a:solidFill>
              </a:rPr>
              <a:t>ID</a:t>
            </a:r>
            <a:r>
              <a:rPr lang="zh-CN" altLang="en-US" sz="2400" dirty="0"/>
              <a:t>，小区名称，地址，物业电话）</a:t>
            </a:r>
          </a:p>
          <a:p>
            <a:r>
              <a:rPr lang="zh-CN" altLang="en-US" sz="2400" dirty="0"/>
              <a:t>楼栋单元（</a:t>
            </a:r>
            <a:r>
              <a:rPr lang="zh-CN" altLang="en-US" sz="2400" u="sng" dirty="0">
                <a:solidFill>
                  <a:srgbClr val="FF0000"/>
                </a:solidFill>
              </a:rPr>
              <a:t>单元</a:t>
            </a:r>
            <a:r>
              <a:rPr lang="en-US" altLang="zh-CN" sz="2400" u="sng" dirty="0">
                <a:solidFill>
                  <a:srgbClr val="FF0000"/>
                </a:solidFill>
              </a:rPr>
              <a:t>ID</a:t>
            </a:r>
            <a:r>
              <a:rPr lang="zh-CN" altLang="en-US" sz="2400" dirty="0"/>
              <a:t>，单元名称，</a:t>
            </a:r>
            <a:r>
              <a:rPr lang="zh-CN" altLang="en-US" sz="2400" i="1" dirty="0">
                <a:solidFill>
                  <a:schemeClr val="accent5"/>
                </a:solidFill>
              </a:rPr>
              <a:t>小区</a:t>
            </a:r>
            <a:r>
              <a:rPr lang="en-US" altLang="zh-CN" sz="2400" i="1" dirty="0">
                <a:solidFill>
                  <a:schemeClr val="accent5"/>
                </a:solidFill>
              </a:rPr>
              <a:t>ID</a:t>
            </a:r>
            <a:r>
              <a:rPr lang="zh-CN" altLang="en-US" sz="2400" dirty="0"/>
              <a:t>）</a:t>
            </a:r>
          </a:p>
          <a:p>
            <a:r>
              <a:rPr lang="zh-CN" altLang="en-US" sz="2400" dirty="0"/>
              <a:t>住户（</a:t>
            </a:r>
            <a:r>
              <a:rPr lang="zh-CN" altLang="en-US" sz="2400" u="sng" dirty="0">
                <a:solidFill>
                  <a:srgbClr val="FF0000"/>
                </a:solidFill>
              </a:rPr>
              <a:t>住户</a:t>
            </a:r>
            <a:r>
              <a:rPr lang="en-US" altLang="zh-CN" sz="2400" u="sng" dirty="0">
                <a:solidFill>
                  <a:srgbClr val="FF0000"/>
                </a:solidFill>
              </a:rPr>
              <a:t>ID</a:t>
            </a:r>
            <a:r>
              <a:rPr lang="zh-CN" altLang="en-US" sz="2400" dirty="0"/>
              <a:t>，住户地址，户主姓名，联系电话，</a:t>
            </a:r>
            <a:r>
              <a:rPr lang="zh-CN" altLang="en-US" sz="2400" i="1" dirty="0">
                <a:solidFill>
                  <a:schemeClr val="accent5"/>
                </a:solidFill>
              </a:rPr>
              <a:t>单元</a:t>
            </a:r>
            <a:r>
              <a:rPr lang="en-US" altLang="zh-CN" sz="2400" i="1" dirty="0">
                <a:solidFill>
                  <a:schemeClr val="accent5"/>
                </a:solidFill>
              </a:rPr>
              <a:t>ID</a:t>
            </a:r>
            <a:r>
              <a:rPr lang="zh-CN" altLang="en-US" sz="2400" dirty="0"/>
              <a:t>，</a:t>
            </a:r>
            <a:r>
              <a:rPr lang="zh-CN" altLang="en-US" sz="2400" i="1" dirty="0">
                <a:solidFill>
                  <a:schemeClr val="accent5"/>
                </a:solidFill>
              </a:rPr>
              <a:t>人员</a:t>
            </a:r>
            <a:r>
              <a:rPr lang="en-US" altLang="zh-CN" sz="2400" i="1" dirty="0">
                <a:solidFill>
                  <a:schemeClr val="accent5"/>
                </a:solidFill>
              </a:rPr>
              <a:t>ID</a:t>
            </a:r>
            <a:r>
              <a:rPr lang="zh-CN" altLang="en-US" sz="2400" dirty="0"/>
              <a:t>，</a:t>
            </a:r>
            <a:r>
              <a:rPr lang="zh-CN" altLang="en-US" sz="2400" i="1" dirty="0">
                <a:solidFill>
                  <a:schemeClr val="accent5"/>
                </a:solidFill>
              </a:rPr>
              <a:t>志愿者</a:t>
            </a:r>
            <a:r>
              <a:rPr lang="en-US" altLang="zh-CN" sz="2400" i="1" dirty="0">
                <a:solidFill>
                  <a:schemeClr val="accent5"/>
                </a:solidFill>
              </a:rPr>
              <a:t>ID</a:t>
            </a:r>
            <a:r>
              <a:rPr lang="zh-CN" altLang="en-US" sz="2400" dirty="0"/>
              <a:t>）</a:t>
            </a:r>
          </a:p>
          <a:p>
            <a:r>
              <a:rPr lang="zh-CN" altLang="en-US" sz="2400" dirty="0"/>
              <a:t>居民（</a:t>
            </a:r>
            <a:r>
              <a:rPr lang="zh-CN" altLang="en-US" sz="2400" u="sng" dirty="0">
                <a:solidFill>
                  <a:srgbClr val="FF0000"/>
                </a:solidFill>
              </a:rPr>
              <a:t>居民身份证号</a:t>
            </a:r>
            <a:r>
              <a:rPr lang="zh-CN" altLang="en-US" sz="2400" dirty="0"/>
              <a:t>，姓名，联系电话，</a:t>
            </a:r>
            <a:r>
              <a:rPr lang="zh-CN" altLang="en-US" sz="2400" i="1" dirty="0">
                <a:solidFill>
                  <a:schemeClr val="accent5"/>
                </a:solidFill>
              </a:rPr>
              <a:t>住户</a:t>
            </a:r>
            <a:r>
              <a:rPr lang="en-US" altLang="zh-CN" sz="2400" i="1" dirty="0">
                <a:solidFill>
                  <a:schemeClr val="accent5"/>
                </a:solidFill>
              </a:rPr>
              <a:t>ID</a:t>
            </a:r>
            <a:r>
              <a:rPr lang="zh-CN" altLang="en-US" sz="2400" dirty="0"/>
              <a:t>）</a:t>
            </a:r>
          </a:p>
          <a:p>
            <a:r>
              <a:rPr lang="zh-CN" altLang="en-US" sz="2400" dirty="0"/>
              <a:t>体温记录（</a:t>
            </a:r>
            <a:r>
              <a:rPr lang="zh-CN" altLang="en-US" sz="2400" u="sng" dirty="0">
                <a:solidFill>
                  <a:srgbClr val="FF0000"/>
                </a:solidFill>
              </a:rPr>
              <a:t>记录</a:t>
            </a:r>
            <a:r>
              <a:rPr lang="en-US" altLang="zh-CN" sz="2400" u="sng" dirty="0">
                <a:solidFill>
                  <a:srgbClr val="FF0000"/>
                </a:solidFill>
              </a:rPr>
              <a:t>ID</a:t>
            </a:r>
            <a:r>
              <a:rPr lang="zh-CN" altLang="en-US" sz="2400" dirty="0"/>
              <a:t>，居民身份证号，记录类型（出入小区、日常测温），记录日期时间）</a:t>
            </a:r>
          </a:p>
          <a:p>
            <a:r>
              <a:rPr lang="zh-CN" altLang="en-US" sz="2400" dirty="0"/>
              <a:t>联络员（</a:t>
            </a:r>
            <a:r>
              <a:rPr lang="zh-CN" altLang="en-US" sz="2400" u="sng" dirty="0">
                <a:solidFill>
                  <a:srgbClr val="FF0000"/>
                </a:solidFill>
              </a:rPr>
              <a:t>联络员</a:t>
            </a:r>
            <a:r>
              <a:rPr lang="en-US" altLang="zh-CN" sz="2400" u="sng" dirty="0">
                <a:solidFill>
                  <a:srgbClr val="FF0000"/>
                </a:solidFill>
              </a:rPr>
              <a:t>ID</a:t>
            </a:r>
            <a:r>
              <a:rPr lang="zh-CN" altLang="en-US" sz="2400" dirty="0"/>
              <a:t>，联络员姓名，联系电话）</a:t>
            </a:r>
          </a:p>
          <a:p>
            <a:r>
              <a:rPr lang="zh-CN" altLang="en-US" sz="2400" dirty="0"/>
              <a:t>管理（</a:t>
            </a:r>
            <a:r>
              <a:rPr lang="zh-CN" altLang="en-US" sz="2400" u="sng" dirty="0">
                <a:solidFill>
                  <a:srgbClr val="FF0000"/>
                </a:solidFill>
              </a:rPr>
              <a:t>单元</a:t>
            </a:r>
            <a:r>
              <a:rPr lang="en-US" altLang="zh-CN" sz="2400" u="sng" dirty="0">
                <a:solidFill>
                  <a:srgbClr val="FF0000"/>
                </a:solidFill>
              </a:rPr>
              <a:t>ID</a:t>
            </a:r>
            <a:r>
              <a:rPr lang="zh-CN" altLang="en-US" sz="2400" u="sng" dirty="0">
                <a:solidFill>
                  <a:srgbClr val="FF0000"/>
                </a:solidFill>
              </a:rPr>
              <a:t>，联络员</a:t>
            </a:r>
            <a:r>
              <a:rPr lang="en-US" altLang="zh-CN" sz="2400" u="sng" dirty="0">
                <a:solidFill>
                  <a:srgbClr val="FF0000"/>
                </a:solidFill>
              </a:rPr>
              <a:t>ID</a:t>
            </a:r>
            <a:r>
              <a:rPr lang="zh-CN" altLang="en-US" sz="2400" dirty="0"/>
              <a:t>）（两个字段同时也为外码）</a:t>
            </a:r>
          </a:p>
          <a:p>
            <a:r>
              <a:rPr lang="zh-CN" altLang="en-US" sz="2400" dirty="0"/>
              <a:t>下沉干部（</a:t>
            </a:r>
            <a:r>
              <a:rPr lang="zh-CN" altLang="en-US" sz="2400" u="sng" dirty="0">
                <a:solidFill>
                  <a:srgbClr val="FF0000"/>
                </a:solidFill>
              </a:rPr>
              <a:t>干部</a:t>
            </a:r>
            <a:r>
              <a:rPr lang="en-US" altLang="zh-CN" sz="2400" u="sng" dirty="0">
                <a:solidFill>
                  <a:srgbClr val="FF0000"/>
                </a:solidFill>
              </a:rPr>
              <a:t>ID</a:t>
            </a:r>
            <a:r>
              <a:rPr lang="zh-CN" altLang="en-US" sz="2400" dirty="0"/>
              <a:t>，干部姓名，</a:t>
            </a:r>
            <a:r>
              <a:rPr lang="zh-CN" altLang="en-US" sz="2400" i="1" dirty="0">
                <a:solidFill>
                  <a:schemeClr val="accent5"/>
                </a:solidFill>
              </a:rPr>
              <a:t>联络员</a:t>
            </a:r>
            <a:r>
              <a:rPr lang="en-US" altLang="zh-CN" sz="2400" i="1" dirty="0">
                <a:solidFill>
                  <a:schemeClr val="accent5"/>
                </a:solidFill>
              </a:rPr>
              <a:t>ID</a:t>
            </a:r>
            <a:r>
              <a:rPr lang="zh-CN" altLang="en-US" sz="2400" dirty="0"/>
              <a:t>）</a:t>
            </a:r>
          </a:p>
          <a:p>
            <a:r>
              <a:rPr lang="zh-CN" altLang="en-US" sz="2400" dirty="0"/>
              <a:t>工作人员（</a:t>
            </a:r>
            <a:r>
              <a:rPr lang="zh-CN" altLang="en-US" sz="2400" u="sng" dirty="0">
                <a:solidFill>
                  <a:srgbClr val="FF0000"/>
                </a:solidFill>
              </a:rPr>
              <a:t>人员</a:t>
            </a:r>
            <a:r>
              <a:rPr lang="en-US" altLang="zh-CN" sz="2400" u="sng" dirty="0">
                <a:solidFill>
                  <a:srgbClr val="FF0000"/>
                </a:solidFill>
              </a:rPr>
              <a:t>ID</a:t>
            </a:r>
            <a:r>
              <a:rPr lang="zh-CN" altLang="en-US" sz="2400" dirty="0"/>
              <a:t>，服务部门，联系电话，</a:t>
            </a:r>
            <a:r>
              <a:rPr lang="zh-CN" altLang="en-US" sz="2400" i="1" dirty="0">
                <a:solidFill>
                  <a:schemeClr val="accent5"/>
                </a:solidFill>
              </a:rPr>
              <a:t>联络员</a:t>
            </a:r>
            <a:r>
              <a:rPr lang="en-US" altLang="zh-CN" sz="2400" i="1" dirty="0">
                <a:solidFill>
                  <a:schemeClr val="accent5"/>
                </a:solidFill>
              </a:rPr>
              <a:t>ID</a:t>
            </a:r>
            <a:r>
              <a:rPr lang="zh-CN" altLang="en-US" sz="2400" dirty="0"/>
              <a:t>）</a:t>
            </a:r>
          </a:p>
          <a:p>
            <a:r>
              <a:rPr lang="zh-CN" altLang="en-US" sz="2400" dirty="0"/>
              <a:t>志愿者（</a:t>
            </a:r>
            <a:r>
              <a:rPr lang="zh-CN" altLang="en-US" sz="2400" u="sng" dirty="0">
                <a:solidFill>
                  <a:srgbClr val="FF0000"/>
                </a:solidFill>
              </a:rPr>
              <a:t>志愿者</a:t>
            </a:r>
            <a:r>
              <a:rPr lang="en-US" altLang="zh-CN" sz="2400" u="sng" dirty="0">
                <a:solidFill>
                  <a:srgbClr val="FF0000"/>
                </a:solidFill>
              </a:rPr>
              <a:t>ID</a:t>
            </a:r>
            <a:r>
              <a:rPr lang="zh-CN" altLang="en-US" sz="2400" dirty="0"/>
              <a:t>，志愿者姓名，联系电话</a:t>
            </a:r>
            <a:r>
              <a:rPr lang="zh-CN" altLang="en-US" sz="2400" dirty="0" smtClean="0"/>
              <a:t>）</a:t>
            </a:r>
            <a:endParaRPr lang="zh-CN" altLang="en-US" sz="2400" dirty="0"/>
          </a:p>
        </p:txBody>
      </p:sp>
    </p:spTree>
    <p:extLst>
      <p:ext uri="{BB962C8B-B14F-4D97-AF65-F5344CB8AC3E}">
        <p14:creationId xmlns:p14="http://schemas.microsoft.com/office/powerpoint/2010/main" val="47350140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6" name="Rectangle 4"/>
          <p:cNvSpPr>
            <a:spLocks noGrp="1" noChangeArrowheads="1"/>
          </p:cNvSpPr>
          <p:nvPr>
            <p:ph type="title"/>
          </p:nvPr>
        </p:nvSpPr>
        <p:spPr>
          <a:xfrm>
            <a:off x="762000" y="228600"/>
            <a:ext cx="10515600" cy="1325563"/>
          </a:xfrm>
          <a:noFill/>
          <a:ln/>
        </p:spPr>
        <p:txBody>
          <a:bodyPr anchor="b"/>
          <a:lstStyle/>
          <a:p>
            <a:r>
              <a:rPr lang="en-US" altLang="zh-CN" sz="3200" dirty="0"/>
              <a:t>7.4.4  </a:t>
            </a:r>
            <a:r>
              <a:rPr lang="zh-CN" altLang="en-US" sz="3200" dirty="0"/>
              <a:t>数据模型的优化</a:t>
            </a:r>
          </a:p>
        </p:txBody>
      </p:sp>
      <p:sp>
        <p:nvSpPr>
          <p:cNvPr id="315397" name="Rectangle 5"/>
          <p:cNvSpPr>
            <a:spLocks noGrp="1" noChangeArrowheads="1"/>
          </p:cNvSpPr>
          <p:nvPr>
            <p:ph idx="1"/>
          </p:nvPr>
        </p:nvSpPr>
        <p:spPr>
          <a:xfrm>
            <a:off x="763858" y="1828800"/>
            <a:ext cx="9142141" cy="4648200"/>
          </a:xfrm>
          <a:noFill/>
          <a:ln/>
        </p:spPr>
        <p:txBody>
          <a:bodyPr>
            <a:normAutofit/>
          </a:bodyPr>
          <a:lstStyle/>
          <a:p>
            <a:pPr marL="457200" lvl="1" indent="0">
              <a:lnSpc>
                <a:spcPct val="150000"/>
              </a:lnSpc>
              <a:buNone/>
            </a:pPr>
            <a:r>
              <a:rPr lang="zh-CN" altLang="en-US" sz="2400" dirty="0"/>
              <a:t>并不是规范化程度越高的关系就越优</a:t>
            </a:r>
            <a:r>
              <a:rPr lang="zh-CN" altLang="en-US" sz="2400" dirty="0" smtClean="0"/>
              <a:t>。当</a:t>
            </a:r>
            <a:r>
              <a:rPr lang="zh-CN" altLang="en-US" sz="2400" dirty="0"/>
              <a:t>一个应用的查询中经常涉及到两个或多个关系模式的属性时，系统必须经常地进行联接运算，而联系运算的代价是相当高的，可以说关系模型低效的主要原因就是做联接运算引起的，因此在这种情况下，第二范式甚至第一范式也许是最好的。</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0" name="Rectangle 4"/>
          <p:cNvSpPr>
            <a:spLocks noGrp="1" noChangeArrowheads="1"/>
          </p:cNvSpPr>
          <p:nvPr>
            <p:ph type="title"/>
          </p:nvPr>
        </p:nvSpPr>
        <p:spPr>
          <a:noFill/>
          <a:ln/>
        </p:spPr>
        <p:txBody>
          <a:bodyPr anchor="b"/>
          <a:lstStyle/>
          <a:p>
            <a:r>
              <a:rPr lang="en-US" altLang="zh-CN" sz="3200" dirty="0"/>
              <a:t>7.4.4  </a:t>
            </a:r>
            <a:r>
              <a:rPr lang="zh-CN" altLang="en-US" sz="3200" dirty="0"/>
              <a:t>数据模型的优化</a:t>
            </a:r>
          </a:p>
        </p:txBody>
      </p:sp>
      <p:sp>
        <p:nvSpPr>
          <p:cNvPr id="316421" name="Rectangle 5"/>
          <p:cNvSpPr>
            <a:spLocks noGrp="1" noChangeArrowheads="1"/>
          </p:cNvSpPr>
          <p:nvPr>
            <p:ph idx="1"/>
          </p:nvPr>
        </p:nvSpPr>
        <p:spPr>
          <a:xfrm>
            <a:off x="838200" y="1981200"/>
            <a:ext cx="9296400" cy="4114800"/>
          </a:xfrm>
          <a:noFill/>
          <a:ln/>
        </p:spPr>
        <p:txBody>
          <a:bodyPr>
            <a:normAutofit/>
          </a:bodyPr>
          <a:lstStyle/>
          <a:p>
            <a:pPr marL="342900" lvl="2" indent="-342900">
              <a:lnSpc>
                <a:spcPct val="150000"/>
              </a:lnSpc>
              <a:spcBef>
                <a:spcPts val="0"/>
              </a:spcBef>
              <a:buFont typeface="Wingdings" panose="05000000000000000000" pitchFamily="2" charset="2"/>
              <a:buChar char="n"/>
            </a:pPr>
            <a:r>
              <a:rPr lang="zh-CN" altLang="en-US" sz="2400" dirty="0"/>
              <a:t>非</a:t>
            </a:r>
            <a:r>
              <a:rPr lang="en-US" altLang="zh-CN" sz="2400" dirty="0"/>
              <a:t>BCNF</a:t>
            </a:r>
            <a:r>
              <a:rPr lang="zh-CN" altLang="en-US" sz="2400" dirty="0"/>
              <a:t>的关系模式虽然从理论上分析会存在不同程度的更新异常，但如果在实际应用中对此关系模式只是查询，并不执行更新操作，则就不会产生实际影响。</a:t>
            </a:r>
          </a:p>
          <a:p>
            <a:pPr marL="342900" lvl="2" indent="-342900">
              <a:lnSpc>
                <a:spcPct val="150000"/>
              </a:lnSpc>
              <a:spcBef>
                <a:spcPts val="0"/>
              </a:spcBef>
              <a:buFont typeface="Wingdings" panose="05000000000000000000" pitchFamily="2" charset="2"/>
              <a:buChar char="n"/>
            </a:pPr>
            <a:endParaRPr lang="en-US" altLang="zh-CN" sz="2400" dirty="0"/>
          </a:p>
          <a:p>
            <a:pPr marL="342900" lvl="2" indent="-342900">
              <a:lnSpc>
                <a:spcPct val="150000"/>
              </a:lnSpc>
              <a:spcBef>
                <a:spcPts val="0"/>
              </a:spcBef>
              <a:buFont typeface="Wingdings" panose="05000000000000000000" pitchFamily="2" charset="2"/>
              <a:buChar char="n"/>
            </a:pPr>
            <a:r>
              <a:rPr lang="zh-CN" altLang="en-US" sz="2400" dirty="0" smtClean="0"/>
              <a:t>对于</a:t>
            </a:r>
            <a:r>
              <a:rPr lang="zh-CN" altLang="en-US" sz="2400" dirty="0"/>
              <a:t>一个具体应用来说，到底规范化进行到什么程度，需要权衡响应时间和潜在问题两者的利弊才能决定。一般说来，第三范式就足够了。</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4" name="Rectangle 4"/>
          <p:cNvSpPr>
            <a:spLocks noGrp="1" noChangeArrowheads="1"/>
          </p:cNvSpPr>
          <p:nvPr>
            <p:ph type="title"/>
          </p:nvPr>
        </p:nvSpPr>
        <p:spPr>
          <a:noFill/>
          <a:ln/>
        </p:spPr>
        <p:txBody>
          <a:bodyPr anchor="b"/>
          <a:lstStyle/>
          <a:p>
            <a:r>
              <a:rPr lang="en-US" altLang="zh-CN" sz="3200"/>
              <a:t>7.4.4  </a:t>
            </a:r>
            <a:r>
              <a:rPr lang="zh-CN" altLang="en-US" sz="3200"/>
              <a:t>数据模型的优化</a:t>
            </a:r>
          </a:p>
        </p:txBody>
      </p:sp>
      <p:sp>
        <p:nvSpPr>
          <p:cNvPr id="317445" name="Rectangle 5"/>
          <p:cNvSpPr>
            <a:spLocks noGrp="1" noChangeArrowheads="1"/>
          </p:cNvSpPr>
          <p:nvPr>
            <p:ph idx="1"/>
          </p:nvPr>
        </p:nvSpPr>
        <p:spPr>
          <a:xfrm>
            <a:off x="838200" y="1905000"/>
            <a:ext cx="8532812" cy="4114800"/>
          </a:xfrm>
          <a:noFill/>
          <a:ln/>
        </p:spPr>
        <p:txBody>
          <a:bodyPr/>
          <a:lstStyle/>
          <a:p>
            <a:pPr marL="609600" indent="-609600">
              <a:buNone/>
            </a:pPr>
            <a:r>
              <a:rPr lang="zh-CN" altLang="en-US" sz="2400" dirty="0"/>
              <a:t>例：在关系模式</a:t>
            </a:r>
          </a:p>
          <a:p>
            <a:pPr marL="609600" indent="-609600">
              <a:buNone/>
            </a:pPr>
            <a:r>
              <a:rPr lang="zh-CN" altLang="en-US" sz="2400" dirty="0"/>
              <a:t>           学生成绩单</a:t>
            </a:r>
            <a:r>
              <a:rPr lang="en-US" altLang="zh-CN" sz="2400" dirty="0"/>
              <a:t>(</a:t>
            </a:r>
            <a:r>
              <a:rPr lang="zh-CN" altLang="en-US" sz="2400" dirty="0"/>
              <a:t>学号</a:t>
            </a:r>
            <a:r>
              <a:rPr lang="en-US" altLang="zh-CN" sz="2400" dirty="0"/>
              <a:t>,</a:t>
            </a:r>
            <a:r>
              <a:rPr lang="zh-CN" altLang="en-US" sz="2400" dirty="0"/>
              <a:t>英语</a:t>
            </a:r>
            <a:r>
              <a:rPr lang="en-US" altLang="zh-CN" sz="2400" dirty="0"/>
              <a:t>,</a:t>
            </a:r>
            <a:r>
              <a:rPr lang="zh-CN" altLang="en-US" sz="2400" dirty="0"/>
              <a:t>数学</a:t>
            </a:r>
            <a:r>
              <a:rPr lang="en-US" altLang="zh-CN" sz="2400" dirty="0"/>
              <a:t>,</a:t>
            </a:r>
            <a:r>
              <a:rPr lang="zh-CN" altLang="en-US" sz="2400" dirty="0"/>
              <a:t>语文</a:t>
            </a:r>
            <a:r>
              <a:rPr lang="en-US" altLang="zh-CN" sz="2400" dirty="0"/>
              <a:t>,</a:t>
            </a:r>
            <a:r>
              <a:rPr lang="zh-CN" altLang="en-US" sz="2400" dirty="0"/>
              <a:t>平均成绩</a:t>
            </a:r>
            <a:r>
              <a:rPr lang="en-US" altLang="zh-CN" sz="2400" dirty="0"/>
              <a:t>) </a:t>
            </a:r>
          </a:p>
          <a:p>
            <a:pPr marL="609600" indent="-609600">
              <a:buNone/>
            </a:pPr>
            <a:r>
              <a:rPr lang="en-US" altLang="zh-CN" sz="2400" dirty="0"/>
              <a:t> </a:t>
            </a:r>
            <a:r>
              <a:rPr lang="zh-CN" altLang="en-US" sz="2400" dirty="0"/>
              <a:t>中存在下列函数依赖：</a:t>
            </a:r>
          </a:p>
          <a:p>
            <a:pPr marL="609600" indent="-609600">
              <a:buNone/>
            </a:pPr>
            <a:r>
              <a:rPr lang="zh-CN" altLang="en-US" sz="2400" dirty="0"/>
              <a:t>　        学号</a:t>
            </a:r>
            <a:r>
              <a:rPr lang="en-US" altLang="zh-CN" sz="2400" dirty="0"/>
              <a:t>→</a:t>
            </a:r>
            <a:r>
              <a:rPr lang="zh-CN" altLang="en-US" sz="2400" dirty="0"/>
              <a:t>英语</a:t>
            </a:r>
          </a:p>
          <a:p>
            <a:pPr marL="609600" indent="-609600">
              <a:buNone/>
            </a:pPr>
            <a:r>
              <a:rPr lang="zh-CN" altLang="en-US" sz="2400" dirty="0"/>
              <a:t>　        学号</a:t>
            </a:r>
            <a:r>
              <a:rPr lang="en-US" altLang="zh-CN" sz="2400" dirty="0"/>
              <a:t>→</a:t>
            </a:r>
            <a:r>
              <a:rPr lang="zh-CN" altLang="en-US" sz="2400" dirty="0"/>
              <a:t>数学</a:t>
            </a:r>
          </a:p>
          <a:p>
            <a:pPr marL="609600" indent="-609600">
              <a:buNone/>
            </a:pPr>
            <a:r>
              <a:rPr lang="zh-CN" altLang="en-US" sz="2400" dirty="0"/>
              <a:t>　        学号</a:t>
            </a:r>
            <a:r>
              <a:rPr lang="en-US" altLang="zh-CN" sz="2400" dirty="0"/>
              <a:t>→</a:t>
            </a:r>
            <a:r>
              <a:rPr lang="zh-CN" altLang="en-US" sz="2400" dirty="0"/>
              <a:t>语文</a:t>
            </a:r>
          </a:p>
          <a:p>
            <a:pPr marL="609600" indent="-609600">
              <a:buNone/>
            </a:pPr>
            <a:r>
              <a:rPr lang="zh-CN" altLang="en-US" sz="2400" dirty="0"/>
              <a:t>　        学号</a:t>
            </a:r>
            <a:r>
              <a:rPr lang="en-US" altLang="zh-CN" sz="2400" dirty="0"/>
              <a:t>→</a:t>
            </a:r>
            <a:r>
              <a:rPr lang="zh-CN" altLang="en-US" sz="2400" dirty="0"/>
              <a:t>平均成绩</a:t>
            </a:r>
          </a:p>
          <a:p>
            <a:pPr marL="609600" indent="-609600">
              <a:buNone/>
            </a:pPr>
            <a:r>
              <a:rPr lang="zh-CN" altLang="en-US" sz="2400" dirty="0"/>
              <a:t>	     </a:t>
            </a:r>
            <a:r>
              <a:rPr lang="en-US" altLang="zh-CN" sz="2400" dirty="0"/>
              <a:t>(</a:t>
            </a:r>
            <a:r>
              <a:rPr lang="zh-CN" altLang="en-US" sz="2400" dirty="0"/>
              <a:t>英语</a:t>
            </a:r>
            <a:r>
              <a:rPr lang="en-US" altLang="zh-CN" sz="2400" dirty="0"/>
              <a:t>, </a:t>
            </a:r>
            <a:r>
              <a:rPr lang="zh-CN" altLang="en-US" sz="2400" dirty="0"/>
              <a:t>数学</a:t>
            </a:r>
            <a:r>
              <a:rPr lang="en-US" altLang="zh-CN" sz="2400" dirty="0"/>
              <a:t>, </a:t>
            </a:r>
            <a:r>
              <a:rPr lang="zh-CN" altLang="en-US" sz="2400" dirty="0"/>
              <a:t>语文</a:t>
            </a:r>
            <a:r>
              <a:rPr lang="en-US" altLang="zh-CN" sz="2400" dirty="0"/>
              <a:t>)→</a:t>
            </a:r>
            <a:r>
              <a:rPr lang="zh-CN" altLang="en-US" sz="2400" dirty="0"/>
              <a:t>平均成绩</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9" name="Rectangle 5"/>
          <p:cNvSpPr>
            <a:spLocks noGrp="1" noChangeArrowheads="1"/>
          </p:cNvSpPr>
          <p:nvPr>
            <p:ph type="title"/>
          </p:nvPr>
        </p:nvSpPr>
        <p:spPr>
          <a:noFill/>
          <a:ln/>
        </p:spPr>
        <p:txBody>
          <a:bodyPr anchor="b"/>
          <a:lstStyle/>
          <a:p>
            <a:r>
              <a:rPr lang="en-US" altLang="zh-CN" sz="3200"/>
              <a:t>7.4.4  </a:t>
            </a:r>
            <a:r>
              <a:rPr lang="zh-CN" altLang="en-US" sz="3200"/>
              <a:t>数据模型的优化</a:t>
            </a:r>
          </a:p>
        </p:txBody>
      </p:sp>
      <p:sp>
        <p:nvSpPr>
          <p:cNvPr id="318468" name="Rectangle 4"/>
          <p:cNvSpPr>
            <a:spLocks noGrp="1" noChangeArrowheads="1"/>
          </p:cNvSpPr>
          <p:nvPr>
            <p:ph idx="1"/>
          </p:nvPr>
        </p:nvSpPr>
        <p:spPr>
          <a:xfrm>
            <a:off x="838200" y="1828800"/>
            <a:ext cx="7772400" cy="4114800"/>
          </a:xfrm>
          <a:noFill/>
          <a:ln/>
        </p:spPr>
        <p:txBody>
          <a:bodyPr/>
          <a:lstStyle/>
          <a:p>
            <a:pPr marL="609600" indent="-609600">
              <a:buNone/>
            </a:pPr>
            <a:r>
              <a:rPr lang="zh-CN" altLang="en-US" sz="2400" dirty="0"/>
              <a:t>      显然有：</a:t>
            </a:r>
          </a:p>
          <a:p>
            <a:pPr marL="609600" indent="-609600">
              <a:buNone/>
            </a:pPr>
            <a:r>
              <a:rPr lang="zh-CN" altLang="en-US" sz="2400" dirty="0"/>
              <a:t>              学号</a:t>
            </a:r>
            <a:r>
              <a:rPr lang="en-US" altLang="zh-CN" sz="2400" dirty="0"/>
              <a:t>→(</a:t>
            </a:r>
            <a:r>
              <a:rPr lang="zh-CN" altLang="en-US" sz="2400" dirty="0"/>
              <a:t>英语</a:t>
            </a:r>
            <a:r>
              <a:rPr lang="en-US" altLang="zh-CN" sz="2400" dirty="0"/>
              <a:t>,</a:t>
            </a:r>
            <a:r>
              <a:rPr lang="zh-CN" altLang="en-US" sz="2400" dirty="0"/>
              <a:t>数学</a:t>
            </a:r>
            <a:r>
              <a:rPr lang="en-US" altLang="zh-CN" sz="2400" dirty="0"/>
              <a:t>,</a:t>
            </a:r>
            <a:r>
              <a:rPr lang="zh-CN" altLang="en-US" sz="2400" dirty="0"/>
              <a:t>语文</a:t>
            </a:r>
            <a:r>
              <a:rPr lang="en-US" altLang="zh-CN" sz="2400" dirty="0"/>
              <a:t>)</a:t>
            </a:r>
          </a:p>
          <a:p>
            <a:pPr marL="609600" indent="-609600">
              <a:buNone/>
            </a:pPr>
            <a:r>
              <a:rPr lang="en-US" altLang="zh-CN" sz="2400" dirty="0"/>
              <a:t>	</a:t>
            </a:r>
            <a:r>
              <a:rPr lang="zh-CN" altLang="en-US" sz="2400" dirty="0"/>
              <a:t>因此该关系模式中存在传递函数信赖，是</a:t>
            </a:r>
            <a:r>
              <a:rPr lang="en-US" altLang="zh-CN" sz="2400" dirty="0"/>
              <a:t>2NF</a:t>
            </a:r>
            <a:r>
              <a:rPr lang="zh-CN" altLang="en-US" sz="2400" dirty="0"/>
              <a:t>关系。</a:t>
            </a:r>
          </a:p>
          <a:p>
            <a:pPr marL="2209800" lvl="4" indent="-381000">
              <a:buNone/>
            </a:pPr>
            <a:endParaRPr lang="zh-CN" altLang="en-US" sz="2400" dirty="0"/>
          </a:p>
          <a:p>
            <a:pPr marL="609600" indent="-609600">
              <a:buNone/>
            </a:pPr>
            <a:r>
              <a:rPr lang="zh-CN" altLang="en-US" sz="2400" dirty="0"/>
              <a:t>       虽然平均成绩可以由其他属性推算出来，但如果应用中需要经常查询学生的平均成绩，为提高效率，我们仍然可保留该冗余数据，对关系模式不再做进一步分解。</a:t>
            </a:r>
          </a:p>
        </p:txBody>
      </p:sp>
    </p:spTree>
  </p:cSld>
  <p:clrMapOvr>
    <a:masterClrMapping/>
  </p:clrMapOvr>
</p:sld>
</file>

<file path=ppt/theme/theme1.xml><?xml version="1.0" encoding="utf-8"?>
<a:theme xmlns:a="http://schemas.openxmlformats.org/drawingml/2006/main" name="上课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第六章 关系数据理论.pptx" id="{022CDEB0-5EFA-45B6-9F27-89B865764BA9}" vid="{B782111C-59FE-4CD5-87FC-7C87CF62A66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带学院log模板</Template>
  <TotalTime>1177</TotalTime>
  <Words>9713</Words>
  <Application>Microsoft Office PowerPoint</Application>
  <PresentationFormat>宽屏</PresentationFormat>
  <Paragraphs>1107</Paragraphs>
  <Slides>138</Slides>
  <Notes>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138</vt:i4>
      </vt:variant>
    </vt:vector>
  </HeadingPairs>
  <TitlesOfParts>
    <vt:vector size="155" baseType="lpstr">
      <vt:lpstr>Monotype Sorts</vt:lpstr>
      <vt:lpstr>等线</vt:lpstr>
      <vt:lpstr>仿宋_GB2312</vt:lpstr>
      <vt:lpstr>黑体</vt:lpstr>
      <vt:lpstr>华文隶书</vt:lpstr>
      <vt:lpstr>楷体_GB2312</vt:lpstr>
      <vt:lpstr>隶书</vt:lpstr>
      <vt:lpstr>Arial</vt:lpstr>
      <vt:lpstr>Arial Narrow</vt:lpstr>
      <vt:lpstr>Symbol</vt:lpstr>
      <vt:lpstr>Tahoma</vt:lpstr>
      <vt:lpstr>Times New Roman</vt:lpstr>
      <vt:lpstr>Wingdings</vt:lpstr>
      <vt:lpstr>上课2</vt:lpstr>
      <vt:lpstr>Photo Editor 照片</vt:lpstr>
      <vt:lpstr>Picture2</vt:lpstr>
      <vt:lpstr>Visio</vt:lpstr>
      <vt:lpstr>第七章  数据库设计</vt:lpstr>
      <vt:lpstr> 学习内容</vt:lpstr>
      <vt:lpstr> 学习目标</vt:lpstr>
      <vt:lpstr>7.1  数据库设计概述</vt:lpstr>
      <vt:lpstr>7.1.1 数据库与MIS</vt:lpstr>
      <vt:lpstr>7.1.2数据库设计设计方法与特点</vt:lpstr>
      <vt:lpstr>静态数据设计与动态行为设计相分离</vt:lpstr>
      <vt:lpstr>PowerPoint 演示文稿</vt:lpstr>
      <vt:lpstr>PowerPoint 演示文稿</vt:lpstr>
      <vt:lpstr>PowerPoint 演示文稿</vt:lpstr>
      <vt:lpstr>7.1.3数据库设计基本步骤</vt:lpstr>
      <vt:lpstr>PowerPoint 演示文稿</vt:lpstr>
      <vt:lpstr>PowerPoint 演示文稿</vt:lpstr>
      <vt:lpstr>PowerPoint 演示文稿</vt:lpstr>
      <vt:lpstr>7.1.3数据库设计基本步骤</vt:lpstr>
      <vt:lpstr>7.2  需求分析</vt:lpstr>
      <vt:lpstr>7.2  需求分析</vt:lpstr>
      <vt:lpstr>PowerPoint 演示文稿</vt:lpstr>
      <vt:lpstr>功能树</vt:lpstr>
      <vt:lpstr>功能间的数据关联</vt:lpstr>
      <vt:lpstr>需求说明文档</vt:lpstr>
      <vt:lpstr>7.2  需求分析（续）</vt:lpstr>
      <vt:lpstr>PowerPoint 演示文稿</vt:lpstr>
      <vt:lpstr>7.2.2 需求分析的方法(续)</vt:lpstr>
      <vt:lpstr>数据流程图示例</vt:lpstr>
      <vt:lpstr>数据流程图示例</vt:lpstr>
      <vt:lpstr>PowerPoint 演示文稿</vt:lpstr>
      <vt:lpstr>PowerPoint 演示文稿</vt:lpstr>
      <vt:lpstr>PowerPoint 演示文稿</vt:lpstr>
      <vt:lpstr>7.2.3 需求分析的步骤</vt:lpstr>
      <vt:lpstr>7.2.3 需求分析的步骤(续)</vt:lpstr>
      <vt:lpstr>PowerPoint 演示文稿</vt:lpstr>
      <vt:lpstr>需求分析实例 </vt:lpstr>
      <vt:lpstr> 学籍管理的数据流图</vt:lpstr>
      <vt:lpstr>7.2.4 需求分析阶段文档</vt:lpstr>
      <vt:lpstr>PowerPoint 演示文稿</vt:lpstr>
      <vt:lpstr>需求分析和其他项目过程的关系 </vt:lpstr>
      <vt:lpstr>7.3 概念数据库设计</vt:lpstr>
      <vt:lpstr>7.3.1 概念数据库设计概述</vt:lpstr>
      <vt:lpstr>7.3.2 概念数据库设计方法与步骤</vt:lpstr>
      <vt:lpstr>7.3.2 概念数据库设计方法与步骤</vt:lpstr>
      <vt:lpstr>7.3.2 概念数据库设计方法与步骤</vt:lpstr>
      <vt:lpstr>7.3.2 概念数据库设计方法与步骤</vt:lpstr>
      <vt:lpstr>采用自底向上策略的设计过程示意图</vt:lpstr>
      <vt:lpstr>7.3.3 数据抽象与局部ER图设计</vt:lpstr>
      <vt:lpstr>7.3.3 数据抽象与局部ER图设计</vt:lpstr>
      <vt:lpstr>7.3.3-1      ER图基本要点复习</vt:lpstr>
      <vt:lpstr>7.3.3-2  ER图基本概念的补充说明</vt:lpstr>
      <vt:lpstr>7.3.3-2  ER图基本概念的补充说明</vt:lpstr>
      <vt:lpstr>7.3.3-2  ER图基本概念的补充说明</vt:lpstr>
      <vt:lpstr>属性在E-R图中的表示</vt:lpstr>
      <vt:lpstr>7.3.3-2  数据抽象</vt:lpstr>
      <vt:lpstr>PowerPoint 演示文稿</vt:lpstr>
      <vt:lpstr>PowerPoint 演示文稿</vt:lpstr>
      <vt:lpstr>某些扩展ER特性的表示</vt:lpstr>
      <vt:lpstr>7.3.3-3 ER图设计要点</vt:lpstr>
      <vt:lpstr>PowerPoint 演示文稿</vt:lpstr>
      <vt:lpstr>PowerPoint 演示文稿</vt:lpstr>
      <vt:lpstr>7.3.3-3 ER图设计要点</vt:lpstr>
      <vt:lpstr>7.3.3-3 ER图设计要点(续)</vt:lpstr>
      <vt:lpstr>7.3.3-3 ER图设计要点(续)</vt:lpstr>
      <vt:lpstr>局部ER图设计总结</vt:lpstr>
      <vt:lpstr>7.3.4 视图集成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全局ER图设计 1</vt:lpstr>
      <vt:lpstr>7.3.4 – 全局ER图模式优化</vt:lpstr>
      <vt:lpstr>7.4 逻辑数据库设计</vt:lpstr>
      <vt:lpstr>7.4.3  ER图向关系模型的转换</vt:lpstr>
      <vt:lpstr>7.4.3  -1 实体和属性</vt:lpstr>
      <vt:lpstr>7.4.3  ER图向关系模型的转换(续)</vt:lpstr>
      <vt:lpstr>7.4.3  ER图向关系模型的转换(续)</vt:lpstr>
      <vt:lpstr>7.4.3  ER图向关系模型的转换(续)</vt:lpstr>
      <vt:lpstr>7.4.3  ER图向关系模型的转换(续)</vt:lpstr>
      <vt:lpstr>7.4.3  ER图向关系模型的转换(续)</vt:lpstr>
      <vt:lpstr>7.4.3  ER图向关系模型的转换(续)</vt:lpstr>
      <vt:lpstr>7.4.3  ER图向关系模型的转换(续)</vt:lpstr>
      <vt:lpstr>7.4.3  ER图向关系模型的转换(续)</vt:lpstr>
      <vt:lpstr>PowerPoint 演示文稿</vt:lpstr>
      <vt:lpstr>PowerPoint 演示文稿</vt:lpstr>
      <vt:lpstr>PowerPoint 演示文稿</vt:lpstr>
      <vt:lpstr>数据库设计案例-社区疫情防控</vt:lpstr>
      <vt:lpstr>数据库设计案例-社区疫情防控</vt:lpstr>
      <vt:lpstr>数据库设计案例-社区疫情防控</vt:lpstr>
      <vt:lpstr>7.4.4  数据模型的优化</vt:lpstr>
      <vt:lpstr>7.4.4  数据模型的优化</vt:lpstr>
      <vt:lpstr>7.4.4  数据模型的优化</vt:lpstr>
      <vt:lpstr>7.4.4  数据模型的优化</vt:lpstr>
      <vt:lpstr>7.4.5  设计用户子模式</vt:lpstr>
      <vt:lpstr>设计用户子模式（续）</vt:lpstr>
      <vt:lpstr>设计用户子模式（续）</vt:lpstr>
      <vt:lpstr>设计用户子模式（续）</vt:lpstr>
      <vt:lpstr>设计用户子模式（续）</vt:lpstr>
      <vt:lpstr>设计用户子模式（续）</vt:lpstr>
      <vt:lpstr>PowerPoint 演示文稿</vt:lpstr>
      <vt:lpstr>PowerPoint 演示文稿</vt:lpstr>
      <vt:lpstr>数据库物理设计</vt:lpstr>
      <vt:lpstr>数据库的物理组织 </vt:lpstr>
      <vt:lpstr>确定数据库存储结构 </vt:lpstr>
      <vt:lpstr>确定数据存取路径 </vt:lpstr>
      <vt:lpstr>确定系统配置 </vt:lpstr>
      <vt:lpstr>物理结构评价 </vt:lpstr>
      <vt:lpstr>影响物理设计的主要因素 </vt:lpstr>
      <vt:lpstr>PowerPoint 演示文稿</vt:lpstr>
      <vt:lpstr>7.6  数据库的实施</vt:lpstr>
      <vt:lpstr>PowerPoint 演示文稿</vt:lpstr>
      <vt:lpstr>一、定义数据库结构</vt:lpstr>
      <vt:lpstr>定义数据库结构（续）</vt:lpstr>
      <vt:lpstr>二、数据装载</vt:lpstr>
      <vt:lpstr>数据装载（续）</vt:lpstr>
      <vt:lpstr>数据装载（续）</vt:lpstr>
      <vt:lpstr>三、编制与调试应用程序</vt:lpstr>
      <vt:lpstr>四、数据库试运行</vt:lpstr>
      <vt:lpstr>数据库试运行（续）</vt:lpstr>
      <vt:lpstr>数据库试运行（续）</vt:lpstr>
      <vt:lpstr>数据库试运行（续）</vt:lpstr>
      <vt:lpstr>第七章  数据库设计</vt:lpstr>
      <vt:lpstr>7.7  数据库运行与维护</vt:lpstr>
      <vt:lpstr>数据库运行与维护（续）</vt:lpstr>
      <vt:lpstr>数据库运行与维护（续）</vt:lpstr>
      <vt:lpstr>数据库运行与维护（续）</vt:lpstr>
      <vt:lpstr>数据库运行与维护（续）</vt:lpstr>
      <vt:lpstr>数据库运行与维护（续）</vt:lpstr>
      <vt:lpstr>数据库运行与维护（续）</vt:lpstr>
      <vt:lpstr>数据库运行与维护（续）</vt:lpstr>
      <vt:lpstr>数据库运行与维护（续）</vt:lpstr>
      <vt:lpstr>数据库运行与维护（续）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jwt</dc:creator>
  <cp:lastModifiedBy>jwt</cp:lastModifiedBy>
  <cp:revision>128</cp:revision>
  <dcterms:created xsi:type="dcterms:W3CDTF">1601-01-01T00:00:00Z</dcterms:created>
  <dcterms:modified xsi:type="dcterms:W3CDTF">2022-10-18T11:44:18Z</dcterms:modified>
</cp:coreProperties>
</file>