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402" r:id="rId20"/>
    <p:sldId id="40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404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89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90" r:id="rId115"/>
    <p:sldId id="391" r:id="rId116"/>
    <p:sldId id="392" r:id="rId117"/>
    <p:sldId id="397" r:id="rId118"/>
    <p:sldId id="398" r:id="rId119"/>
    <p:sldId id="399" r:id="rId120"/>
    <p:sldId id="400" r:id="rId121"/>
    <p:sldId id="405" r:id="rId122"/>
    <p:sldId id="406" r:id="rId123"/>
    <p:sldId id="401" r:id="rId124"/>
    <p:sldId id="395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4" autoAdjust="0"/>
    <p:restoredTop sz="90929"/>
  </p:normalViewPr>
  <p:slideViewPr>
    <p:cSldViewPr>
      <p:cViewPr varScale="1">
        <p:scale>
          <a:sx n="82" d="100"/>
          <a:sy n="82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26B1-A0DA-4E49-9A77-334E6E621CA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5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4245-2510-4A6E-84E7-1EAE4F5D1A7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6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CCD7-628E-4CB6-9BBD-9B86B544B86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3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953C-9084-4AB7-8D9D-BCA70C958C2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96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5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1BD2-CA5B-4CDA-A9EC-4F4411AE2B1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50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4124-C779-43B7-98A3-2F738471E04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46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953C-9084-4AB7-8D9D-BCA70C958C2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7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E759-BF98-4BA5-903E-9E5EB182C2D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F773-D3E6-4848-9BFE-E9C2106503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66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3E0-0CEB-4BE0-8793-2DC5D993D51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9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9DA5-D2BE-4057-82DF-E41247A4C3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23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107-948D-4F0A-861F-7AC91ADB9C0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3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953C-9084-4AB7-8D9D-BCA70C958C2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61867" y="3744"/>
            <a:ext cx="1719743" cy="17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2132856"/>
            <a:ext cx="6400800" cy="90879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/>
              <a:t>第三章   </a:t>
            </a:r>
            <a:r>
              <a:rPr lang="en-US" altLang="zh-CN" sz="4000" dirty="0"/>
              <a:t>SQL </a:t>
            </a:r>
            <a:r>
              <a:rPr lang="zh-CN" altLang="en-US" sz="4000" dirty="0"/>
              <a:t>语言</a:t>
            </a:r>
            <a:endParaRPr lang="en-US" altLang="zh-CN" sz="4000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04664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9433048" cy="532859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3.2.1 域定义</a:t>
            </a:r>
          </a:p>
          <a:p>
            <a:pPr eaLnBrk="1" hangingPunct="1"/>
            <a:endParaRPr lang="zh-CN" altLang="en-US" sz="1800" dirty="0"/>
          </a:p>
          <a:p>
            <a:pPr lvl="1" eaLnBrk="1" hangingPunct="1"/>
            <a:r>
              <a:rPr lang="zh-CN" altLang="en-US" sz="2400" dirty="0"/>
              <a:t>1. 域类型（</a:t>
            </a:r>
            <a:r>
              <a:rPr lang="en-US" altLang="zh-CN" sz="2400" dirty="0"/>
              <a:t>SQL 92）</a:t>
            </a:r>
          </a:p>
          <a:p>
            <a:pPr lvl="3" eaLnBrk="1" hangingPunct="1"/>
            <a:r>
              <a:rPr lang="en-US" altLang="zh-CN" sz="2400" dirty="0" err="1"/>
              <a:t>char（n</a:t>
            </a:r>
            <a:r>
              <a:rPr lang="en-US" altLang="zh-CN" sz="2400" dirty="0"/>
              <a:t>）：</a:t>
            </a:r>
            <a:r>
              <a:rPr lang="zh-CN" altLang="en-US" sz="2400" dirty="0"/>
              <a:t>固定长度的字符串</a:t>
            </a:r>
          </a:p>
          <a:p>
            <a:pPr lvl="3" eaLnBrk="1" hangingPunct="1"/>
            <a:r>
              <a:rPr lang="en-US" altLang="zh-CN" sz="2400" dirty="0" err="1"/>
              <a:t>varchar（n</a:t>
            </a:r>
            <a:r>
              <a:rPr lang="en-US" altLang="zh-CN" sz="2400" dirty="0"/>
              <a:t>）：</a:t>
            </a:r>
            <a:r>
              <a:rPr lang="zh-CN" altLang="en-US" sz="2400" dirty="0"/>
              <a:t>可变长字符串</a:t>
            </a:r>
          </a:p>
          <a:p>
            <a:pPr lvl="3"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：</a:t>
            </a:r>
            <a:r>
              <a:rPr lang="zh-CN" altLang="en-US" sz="2400" dirty="0"/>
              <a:t>整数</a:t>
            </a:r>
          </a:p>
          <a:p>
            <a:pPr lvl="3" eaLnBrk="1" hangingPunct="1"/>
            <a:r>
              <a:rPr lang="en-US" altLang="zh-CN" sz="2400" dirty="0" err="1"/>
              <a:t>smallint</a:t>
            </a:r>
            <a:r>
              <a:rPr lang="en-US" altLang="zh-CN" sz="2400" dirty="0"/>
              <a:t>：</a:t>
            </a:r>
            <a:r>
              <a:rPr lang="zh-CN" altLang="en-US" sz="2400" dirty="0"/>
              <a:t>小整数类型</a:t>
            </a:r>
          </a:p>
          <a:p>
            <a:pPr lvl="3" eaLnBrk="1" hangingPunct="1"/>
            <a:r>
              <a:rPr lang="en-US" altLang="zh-CN" sz="2400" dirty="0" err="1"/>
              <a:t>numeric（p，d</a:t>
            </a:r>
            <a:r>
              <a:rPr lang="en-US" altLang="zh-CN" sz="2400" dirty="0"/>
              <a:t>）：</a:t>
            </a:r>
            <a:r>
              <a:rPr lang="zh-CN" altLang="en-US" sz="2400" dirty="0"/>
              <a:t>定点数，小数点左边</a:t>
            </a:r>
            <a:r>
              <a:rPr lang="en-US" altLang="zh-CN" sz="2400" dirty="0"/>
              <a:t>p</a:t>
            </a:r>
            <a:r>
              <a:rPr lang="zh-CN" altLang="en-US" sz="2400" dirty="0"/>
              <a:t>位，右边</a:t>
            </a:r>
            <a:r>
              <a:rPr lang="en-US" altLang="zh-CN" sz="2400" dirty="0"/>
              <a:t>q</a:t>
            </a:r>
            <a:r>
              <a:rPr lang="zh-CN" altLang="en-US" sz="2400" dirty="0"/>
              <a:t>位</a:t>
            </a:r>
          </a:p>
          <a:p>
            <a:pPr lvl="3" eaLnBrk="1" hangingPunct="1"/>
            <a:r>
              <a:rPr lang="en-US" altLang="zh-CN" sz="2400" dirty="0"/>
              <a:t>real：</a:t>
            </a:r>
            <a:r>
              <a:rPr lang="zh-CN" altLang="en-US" sz="2400" dirty="0"/>
              <a:t>浮点数</a:t>
            </a:r>
          </a:p>
          <a:p>
            <a:pPr lvl="3" eaLnBrk="1" hangingPunct="1"/>
            <a:r>
              <a:rPr lang="en-US" altLang="zh-CN" sz="2400" dirty="0"/>
              <a:t>double precision：</a:t>
            </a:r>
            <a:r>
              <a:rPr lang="zh-CN" altLang="en-US" sz="2400" dirty="0"/>
              <a:t>双精度浮点数</a:t>
            </a:r>
          </a:p>
          <a:p>
            <a:pPr lvl="3" eaLnBrk="1" hangingPunct="1"/>
            <a:r>
              <a:rPr lang="en-US" altLang="zh-CN" sz="2400" dirty="0"/>
              <a:t>date：</a:t>
            </a:r>
            <a:r>
              <a:rPr lang="zh-CN" altLang="en-US" sz="2400" dirty="0"/>
              <a:t>日期（年、月、日）</a:t>
            </a:r>
          </a:p>
          <a:p>
            <a:pPr lvl="3" eaLnBrk="1" hangingPunct="1"/>
            <a:r>
              <a:rPr lang="en-US" altLang="zh-CN" sz="2400" dirty="0"/>
              <a:t>time：</a:t>
            </a:r>
            <a:r>
              <a:rPr lang="zh-CN" altLang="en-US" sz="2400" dirty="0"/>
              <a:t>时间（小时、分、秒）</a:t>
            </a:r>
          </a:p>
          <a:p>
            <a:pPr lvl="3" eaLnBrk="1" hangingPunct="1"/>
            <a:r>
              <a:rPr lang="en-US" altLang="zh-CN" sz="2400" dirty="0"/>
              <a:t>interval：</a:t>
            </a:r>
            <a:r>
              <a:rPr lang="zh-CN" altLang="en-US" sz="2400" dirty="0"/>
              <a:t>两个</a:t>
            </a:r>
            <a:r>
              <a:rPr lang="en-US" altLang="zh-CN" sz="2400" dirty="0"/>
              <a:t>date</a:t>
            </a:r>
            <a:r>
              <a:rPr lang="zh-CN" altLang="en-US" sz="2400" dirty="0"/>
              <a:t>或</a:t>
            </a:r>
            <a:r>
              <a:rPr lang="en-US" altLang="zh-CN" sz="2400" dirty="0"/>
              <a:t>time</a:t>
            </a:r>
            <a:r>
              <a:rPr lang="zh-CN" altLang="en-US" sz="2400" dirty="0"/>
              <a:t>类型数据之间的差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937395" y="1535088"/>
            <a:ext cx="7772400" cy="2895600"/>
          </a:xfrm>
        </p:spPr>
        <p:txBody>
          <a:bodyPr/>
          <a:lstStyle/>
          <a:p>
            <a:pPr eaLnBrk="1" hangingPunct="1"/>
            <a:r>
              <a:rPr lang="zh-CN" altLang="en-US" sz="2000"/>
              <a:t>3.更新操作</a:t>
            </a:r>
          </a:p>
          <a:p>
            <a:pPr eaLnBrk="1" hangingPunct="1"/>
            <a:endParaRPr lang="zh-CN" altLang="en-US" sz="2400"/>
          </a:p>
          <a:p>
            <a:pPr lvl="1" eaLnBrk="1" hangingPunct="1"/>
            <a:r>
              <a:rPr lang="zh-CN" altLang="en-US" sz="2000"/>
              <a:t>格式</a:t>
            </a:r>
          </a:p>
          <a:p>
            <a:pPr lvl="2" eaLnBrk="1" hangingPunct="1">
              <a:buFontTx/>
              <a:buNone/>
            </a:pPr>
            <a:r>
              <a:rPr lang="en-US" altLang="zh-CN" sz="2000" i="1">
                <a:solidFill>
                  <a:srgbClr val="FF3300"/>
                </a:solidFill>
              </a:rPr>
              <a:t>UPDATE</a:t>
            </a:r>
            <a:r>
              <a:rPr lang="en-US" altLang="zh-CN" sz="2000" b="1">
                <a:solidFill>
                  <a:srgbClr val="FF3300"/>
                </a:solidFill>
              </a:rPr>
              <a:t>   </a:t>
            </a:r>
            <a:r>
              <a:rPr lang="zh-CN" altLang="en-US" sz="2000"/>
              <a:t>表名  </a:t>
            </a:r>
          </a:p>
          <a:p>
            <a:pPr lvl="2" eaLnBrk="1" hangingPunct="1">
              <a:buFontTx/>
              <a:buNone/>
            </a:pPr>
            <a:r>
              <a:rPr lang="en-US" altLang="zh-CN" sz="2000" i="1">
                <a:solidFill>
                  <a:srgbClr val="FF3300"/>
                </a:solidFill>
              </a:rPr>
              <a:t>SET</a:t>
            </a:r>
            <a:r>
              <a:rPr lang="en-US" altLang="zh-CN" sz="2000"/>
              <a:t>    </a:t>
            </a:r>
            <a:r>
              <a:rPr lang="zh-CN" altLang="en-US" sz="2000"/>
              <a:t>列名 = 表达式 | 子查询</a:t>
            </a:r>
          </a:p>
          <a:p>
            <a:pPr lvl="2" eaLnBrk="1" hangingPunct="1">
              <a:buFontTx/>
              <a:buNone/>
            </a:pPr>
            <a:r>
              <a:rPr lang="zh-CN" altLang="en-US" sz="2000"/>
              <a:t>           列名 = [，表达式 | 子查询]…</a:t>
            </a:r>
          </a:p>
          <a:p>
            <a:pPr lvl="2" eaLnBrk="1" hangingPunct="1">
              <a:buFontTx/>
              <a:buNone/>
            </a:pPr>
            <a:r>
              <a:rPr lang="zh-CN" altLang="en-US" sz="2000"/>
              <a:t>[</a:t>
            </a:r>
            <a:r>
              <a:rPr lang="en-US" altLang="zh-CN" sz="2000" i="1">
                <a:solidFill>
                  <a:srgbClr val="FF3300"/>
                </a:solidFill>
              </a:rPr>
              <a:t>WHERE</a:t>
            </a:r>
            <a:r>
              <a:rPr lang="en-US" altLang="zh-CN" sz="2000"/>
              <a:t>  </a:t>
            </a:r>
            <a:r>
              <a:rPr lang="zh-CN" altLang="en-US" sz="2000"/>
              <a:t>条件表达式]</a:t>
            </a:r>
          </a:p>
          <a:p>
            <a:pPr lvl="2" eaLnBrk="1" hangingPunct="1">
              <a:buFontTx/>
              <a:buNone/>
            </a:pPr>
            <a:endParaRPr lang="zh-CN" altLang="en-US" smtClean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364432" y="4506889"/>
            <a:ext cx="6096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Ex 13: </a:t>
            </a:r>
            <a:r>
              <a:rPr lang="zh-CN" altLang="en-US" sz="2000">
                <a:latin typeface="Arial" panose="020B0604020202020204" pitchFamily="34" charset="0"/>
                <a:ea typeface="仿宋_GB2312" pitchFamily="49" charset="-122"/>
              </a:rPr>
              <a:t>老师工资上调</a:t>
            </a:r>
            <a:r>
              <a:rPr lang="zh-CN" altLang="en-US" sz="2000">
                <a:latin typeface="Arial" panose="020B0604020202020204" pitchFamily="34" charset="0"/>
              </a:rPr>
              <a:t>5%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i="1">
                <a:latin typeface="Arial" panose="020B0604020202020204" pitchFamily="34" charset="0"/>
              </a:rPr>
              <a:t>       </a:t>
            </a:r>
            <a:r>
              <a:rPr lang="en-US" altLang="zh-CN" sz="2000" i="1">
                <a:latin typeface="Arial" panose="020B0604020202020204" pitchFamily="34" charset="0"/>
              </a:rPr>
              <a:t>UPDATE Prof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SET sal = sal * 1.05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386880"/>
            <a:ext cx="7772400" cy="1371600"/>
          </a:xfrm>
        </p:spPr>
        <p:txBody>
          <a:bodyPr/>
          <a:lstStyle/>
          <a:p>
            <a:pPr eaLnBrk="1" hangingPunct="1"/>
            <a:r>
              <a:rPr lang="zh-CN" altLang="en-US" sz="2000"/>
              <a:t>3.更新操作</a:t>
            </a:r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en-US" altLang="zh-CN" sz="2000"/>
              <a:t>Ex 14: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将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D01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系系主任的工资改为该系的平均工资</a:t>
            </a: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444824" y="2758480"/>
            <a:ext cx="6781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UPDATE  Prof</a:t>
            </a:r>
          </a:p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SET   sal =  (SELECT  AVG(sal)</a:t>
            </a:r>
          </a:p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 FROM  Prof		</a:t>
            </a:r>
          </a:p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 WHERE dno = ‘D01’)</a:t>
            </a:r>
          </a:p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WHERE pno = (SELECT  dean</a:t>
            </a:r>
          </a:p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    FROM  Dept				  		    WHERE dno = ‘D01’)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45779" y="146308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4. 视图更新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操作分类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INSERT, DELETE, UPDATE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特点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对视图的更新，最终要转换为对基本表的更新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仿宋_GB2312" pitchFamily="49" charset="-122"/>
              </a:rPr>
              <a:t>View Ex 1: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i="1">
                <a:ea typeface="仿宋_GB2312" pitchFamily="49" charset="-122"/>
              </a:rPr>
              <a:t>CREATE VIEW IS_Student </a:t>
            </a:r>
            <a:br>
              <a:rPr lang="en-US" altLang="zh-CN" sz="2000" i="1">
                <a:ea typeface="仿宋_GB2312" pitchFamily="49" charset="-122"/>
              </a:rPr>
            </a:br>
            <a:r>
              <a:rPr lang="en-US" altLang="zh-CN" sz="2000" i="1">
                <a:ea typeface="仿宋_GB2312" pitchFamily="49" charset="-122"/>
              </a:rPr>
              <a:t>       AS </a:t>
            </a:r>
            <a:br>
              <a:rPr lang="en-US" altLang="zh-CN" sz="2000" i="1">
                <a:ea typeface="仿宋_GB2312" pitchFamily="49" charset="-122"/>
              </a:rPr>
            </a:br>
            <a:r>
              <a:rPr lang="en-US" altLang="zh-CN" sz="2000" i="1">
                <a:ea typeface="仿宋_GB2312" pitchFamily="49" charset="-122"/>
              </a:rPr>
              <a:t>       SELECT Sno, Sname, Sage </a:t>
            </a:r>
            <a:br>
              <a:rPr lang="en-US" altLang="zh-CN" sz="2000" i="1">
                <a:ea typeface="仿宋_GB2312" pitchFamily="49" charset="-122"/>
              </a:rPr>
            </a:br>
            <a:r>
              <a:rPr lang="en-US" altLang="zh-CN" sz="2000" i="1">
                <a:ea typeface="仿宋_GB2312" pitchFamily="49" charset="-122"/>
              </a:rPr>
              <a:t>       FROM Student </a:t>
            </a:r>
            <a:br>
              <a:rPr lang="en-US" altLang="zh-CN" sz="2000" i="1">
                <a:ea typeface="仿宋_GB2312" pitchFamily="49" charset="-122"/>
              </a:rPr>
            </a:br>
            <a:r>
              <a:rPr lang="en-US" altLang="zh-CN" sz="2000" i="1">
                <a:ea typeface="仿宋_GB2312" pitchFamily="49" charset="-122"/>
              </a:rPr>
              <a:t>       WHERE Sdept='IS'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i="1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53928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sz="2400"/>
              <a:t>4. 视图更新</a:t>
            </a:r>
          </a:p>
          <a:p>
            <a:pPr eaLnBrk="1" hangingPunct="1"/>
            <a:endParaRPr lang="en-US" altLang="zh-CN" sz="2800"/>
          </a:p>
          <a:p>
            <a:pPr lvl="1" eaLnBrk="1" hangingPunct="1"/>
            <a:r>
              <a:rPr lang="en-US" altLang="zh-CN" sz="2400"/>
              <a:t>Ex 1: 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向信息系学生视图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IS_S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中插入一个新的学生记录，其中学号为95029，姓名为赵新，年龄为20岁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749624" y="3368080"/>
            <a:ext cx="563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INSERT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INTO IS_Student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VALUES('95029', '</a:t>
            </a:r>
            <a:r>
              <a:rPr lang="zh-CN" altLang="en-US" sz="2000" i="1">
                <a:latin typeface="Arial" panose="020B0604020202020204" pitchFamily="34" charset="0"/>
              </a:rPr>
              <a:t>赵新', 20)</a:t>
            </a:r>
            <a:br>
              <a:rPr lang="zh-CN" altLang="en-US" sz="2000" i="1">
                <a:latin typeface="Arial" panose="020B0604020202020204" pitchFamily="34" charset="0"/>
              </a:rPr>
            </a:br>
            <a:endParaRPr lang="zh-CN" altLang="en-US" sz="2400">
              <a:solidFill>
                <a:srgbClr val="000080"/>
              </a:solidFill>
            </a:endParaRPr>
          </a:p>
        </p:txBody>
      </p:sp>
      <p:sp>
        <p:nvSpPr>
          <p:cNvPr id="108549" name="WordArt 5"/>
          <p:cNvSpPr>
            <a:spLocks noChangeArrowheads="1" noChangeShapeType="1" noTextEdit="1"/>
          </p:cNvSpPr>
          <p:nvPr/>
        </p:nvSpPr>
        <p:spPr bwMode="auto">
          <a:xfrm rot="5400000">
            <a:off x="3197424" y="4663480"/>
            <a:ext cx="45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=&gt;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97224" y="5273080"/>
            <a:ext cx="472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INSERT 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INTO Student(sno,sname,sage,sdept)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VALUES('95029', '</a:t>
            </a:r>
            <a:r>
              <a:rPr lang="zh-CN" altLang="en-US" sz="2000" i="1">
                <a:latin typeface="Arial" panose="020B0604020202020204" pitchFamily="34" charset="0"/>
              </a:rPr>
              <a:t>赵新', 20, '</a:t>
            </a:r>
            <a:r>
              <a:rPr lang="en-US" altLang="zh-CN" sz="2000" i="1">
                <a:latin typeface="Arial" panose="020B0604020202020204" pitchFamily="34" charset="0"/>
              </a:rPr>
              <a:t>IS')</a:t>
            </a:r>
            <a:r>
              <a:rPr lang="en-US" altLang="zh-CN" sz="2400" i="1"/>
              <a:t> </a:t>
            </a:r>
            <a:br>
              <a:rPr lang="en-US" altLang="zh-CN" sz="2400" i="1"/>
            </a:br>
            <a:endParaRPr lang="zh-CN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50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945779" y="1386880"/>
            <a:ext cx="7772400" cy="2362200"/>
          </a:xfrm>
        </p:spPr>
        <p:txBody>
          <a:bodyPr/>
          <a:lstStyle/>
          <a:p>
            <a:pPr eaLnBrk="1" hangingPunct="1"/>
            <a:r>
              <a:rPr lang="zh-CN" altLang="en-US" sz="2000"/>
              <a:t>4. 视图更新</a:t>
            </a:r>
          </a:p>
          <a:p>
            <a:pPr eaLnBrk="1" hangingPunct="1"/>
            <a:endParaRPr lang="en-US" altLang="zh-CN" sz="2400"/>
          </a:p>
          <a:p>
            <a:pPr lvl="1" eaLnBrk="1" hangingPunct="1"/>
            <a:r>
              <a:rPr lang="en-US" altLang="zh-CN" sz="2000"/>
              <a:t>Ex 2: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删除计算机系学生视图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CS_S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中学号为95029的记录</a:t>
            </a:r>
          </a:p>
          <a:p>
            <a:pPr lvl="2" eaLnBrk="1" hangingPunct="1">
              <a:buFontTx/>
              <a:buNone/>
            </a:pPr>
            <a:r>
              <a:rPr lang="en-US" altLang="zh-CN" sz="2000" i="1"/>
              <a:t>DELETE</a:t>
            </a:r>
            <a:br>
              <a:rPr lang="en-US" altLang="zh-CN" sz="2000" i="1"/>
            </a:br>
            <a:r>
              <a:rPr lang="en-US" altLang="zh-CN" sz="2000" i="1"/>
              <a:t>FROM IS_Student</a:t>
            </a:r>
            <a:br>
              <a:rPr lang="en-US" altLang="zh-CN" sz="2000" i="1"/>
            </a:br>
            <a:r>
              <a:rPr lang="en-US" altLang="zh-CN" sz="2000" i="1"/>
              <a:t>WHERE sno='95029'</a:t>
            </a:r>
            <a:endParaRPr lang="zh-CN" altLang="en-US" sz="2000" i="1"/>
          </a:p>
        </p:txBody>
      </p:sp>
      <p:sp>
        <p:nvSpPr>
          <p:cNvPr id="109572" name="WordArt 4"/>
          <p:cNvSpPr>
            <a:spLocks noChangeArrowheads="1" noChangeShapeType="1" noTextEdit="1"/>
          </p:cNvSpPr>
          <p:nvPr/>
        </p:nvSpPr>
        <p:spPr bwMode="auto">
          <a:xfrm rot="5400000">
            <a:off x="3354016" y="3825280"/>
            <a:ext cx="45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=&gt;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830016" y="4587280"/>
            <a:ext cx="5029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DELETE 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FROM Student </a:t>
            </a:r>
            <a:br>
              <a:rPr lang="en-US" altLang="zh-CN" sz="2000" i="1">
                <a:latin typeface="Arial" panose="020B0604020202020204" pitchFamily="34" charset="0"/>
              </a:rPr>
            </a:br>
            <a:r>
              <a:rPr lang="en-US" altLang="zh-CN" sz="2000" i="1">
                <a:latin typeface="Arial" panose="020B0604020202020204" pitchFamily="34" charset="0"/>
              </a:rPr>
              <a:t>WHERE Sno='95029' AND Sdept='IS'</a:t>
            </a:r>
            <a:r>
              <a:rPr lang="en-US" altLang="zh-CN" sz="2400"/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3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535088"/>
            <a:ext cx="7772400" cy="44958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4. 视图更新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zh-CN" altLang="en-US" sz="2000" dirty="0"/>
              <a:t>视图更新的限制</a:t>
            </a:r>
          </a:p>
          <a:p>
            <a:pPr lvl="1" eaLnBrk="1" hangingPunct="1"/>
            <a:endParaRPr lang="zh-CN" altLang="en-US" sz="2000" dirty="0"/>
          </a:p>
          <a:p>
            <a:pPr lvl="2" eaLnBrk="1" hangingPunct="1">
              <a:lnSpc>
                <a:spcPct val="115000"/>
              </a:lnSpc>
            </a:pPr>
            <a:r>
              <a:rPr lang="en-US" altLang="zh-CN" sz="2000" dirty="0"/>
              <a:t>SELECT</a:t>
            </a:r>
            <a:r>
              <a:rPr lang="zh-CN" altLang="en-US" sz="2000" dirty="0"/>
              <a:t>子句中的目标列不能包含聚集函数</a:t>
            </a:r>
          </a:p>
          <a:p>
            <a:pPr lvl="2"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dirty="0"/>
              <a:t>SELECT</a:t>
            </a:r>
            <a:r>
              <a:rPr lang="zh-CN" altLang="en-US" sz="2000" dirty="0"/>
              <a:t>子句中不能使用</a:t>
            </a:r>
            <a:r>
              <a:rPr lang="en-US" altLang="zh-CN" sz="2000" dirty="0"/>
              <a:t>UNIQUE</a:t>
            </a:r>
            <a:r>
              <a:rPr lang="zh-CN" altLang="en-US" sz="2000" dirty="0"/>
              <a:t>或</a:t>
            </a:r>
            <a:r>
              <a:rPr lang="en-US" altLang="zh-CN" sz="2000" dirty="0"/>
              <a:t>DISTINCT</a:t>
            </a:r>
            <a:r>
              <a:rPr lang="zh-CN" altLang="en-US" sz="2000" dirty="0"/>
              <a:t>关键字</a:t>
            </a:r>
          </a:p>
          <a:p>
            <a:pPr lvl="2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dirty="0"/>
              <a:t>不能包括</a:t>
            </a:r>
            <a:r>
              <a:rPr lang="en-US" altLang="zh-CN" sz="2000" dirty="0"/>
              <a:t>GROUP BY</a:t>
            </a:r>
            <a:r>
              <a:rPr lang="zh-CN" altLang="en-US" sz="2000" dirty="0"/>
              <a:t>子句</a:t>
            </a:r>
          </a:p>
          <a:p>
            <a:pPr lvl="2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dirty="0"/>
              <a:t>不能包括经算术表达式计算出来的列</a:t>
            </a:r>
          </a:p>
          <a:p>
            <a:pPr lvl="2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dirty="0"/>
              <a:t>对于行列子集视图可以更新（视图是从单个基本表使用选择、投影操作导出的，并且包含了基本表的主码）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54868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视图更新的限制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360240" y="1234481"/>
            <a:ext cx="7772400" cy="162242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000"/>
              <a:t>示例1: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CREATE VIEW   P_SAL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	AS  (SELECT    pno ,pname , sal 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		      FROM      Prof )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i="1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665040" y="3063280"/>
            <a:ext cx="5867400" cy="89255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>
            <a:spAutoFit/>
            <a:flatTx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>
                <a:schemeClr val="hlink"/>
              </a:buClr>
              <a:buSzPct val="55000"/>
            </a:pP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INSERT INTO  P_SAL</a:t>
            </a:r>
          </a:p>
          <a:p>
            <a:pPr lvl="1" algn="just" eaLnBrk="1" hangingPunct="1">
              <a:buClr>
                <a:schemeClr val="hlink"/>
              </a:buClr>
              <a:buSzPct val="55000"/>
            </a:pP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	VALUES ( P08 , </a:t>
            </a:r>
            <a:r>
              <a:rPr lang="en-US" altLang="zh-CN" sz="2400" i="1">
                <a:ea typeface="华文新魏" panose="02010800040101010101" pitchFamily="2" charset="-122"/>
              </a:rPr>
              <a:t>“</a:t>
            </a:r>
            <a:r>
              <a:rPr lang="zh-CN" altLang="en-US" sz="2400" i="1">
                <a:latin typeface="Tahoma" panose="020B0604030504040204" pitchFamily="34" charset="0"/>
                <a:ea typeface="华文新魏" panose="02010800040101010101" pitchFamily="2" charset="-122"/>
              </a:rPr>
              <a:t>张立</a:t>
            </a:r>
            <a:r>
              <a:rPr lang="zh-CN" altLang="en-US" sz="2400" i="1">
                <a:ea typeface="华文新魏" panose="02010800040101010101" pitchFamily="2" charset="-122"/>
              </a:rPr>
              <a:t>”</a:t>
            </a:r>
            <a:r>
              <a:rPr lang="zh-CN" altLang="en-US" sz="2400" i="1">
                <a:latin typeface="Tahoma" panose="020B0604030504040204" pitchFamily="34" charset="0"/>
                <a:ea typeface="华文新魏" panose="02010800040101010101" pitchFamily="2" charset="-122"/>
              </a:rPr>
              <a:t> , 750</a:t>
            </a:r>
            <a:r>
              <a:rPr lang="zh-CN" altLang="en-US" sz="2800" i="1">
                <a:latin typeface="Tahoma" panose="020B0604030504040204" pitchFamily="34" charset="0"/>
                <a:ea typeface="华文新魏" panose="02010800040101010101" pitchFamily="2" charset="-122"/>
              </a:rPr>
              <a:t> )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903040" y="5425481"/>
            <a:ext cx="7543800" cy="83099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>
            <a:spAutoFit/>
            <a:flatTx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</a:pP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INSERT INTO PROF</a:t>
            </a:r>
          </a:p>
          <a:p>
            <a:pPr lvl="1" eaLnBrk="1" hangingPunct="1">
              <a:buClr>
                <a:schemeClr val="hlink"/>
              </a:buClr>
              <a:buSzPct val="55000"/>
            </a:pP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	VALUES</a:t>
            </a:r>
            <a:r>
              <a:rPr lang="en-US" altLang="zh-CN" sz="2400" b="1" i="1">
                <a:latin typeface="Tahoma" panose="020B060403050404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( P08 , </a:t>
            </a:r>
            <a:r>
              <a:rPr lang="en-US" altLang="zh-CN" sz="2400" i="1">
                <a:ea typeface="华文新魏" panose="02010800040101010101" pitchFamily="2" charset="-122"/>
              </a:rPr>
              <a:t>“</a:t>
            </a:r>
            <a:r>
              <a:rPr lang="zh-CN" altLang="en-US" sz="2400" i="1">
                <a:latin typeface="Tahoma" panose="020B0604030504040204" pitchFamily="34" charset="0"/>
                <a:ea typeface="华文新魏" panose="02010800040101010101" pitchFamily="2" charset="-122"/>
              </a:rPr>
              <a:t>张立</a:t>
            </a:r>
            <a:r>
              <a:rPr lang="zh-CN" altLang="en-US" sz="2400" i="1">
                <a:ea typeface="华文新魏" panose="02010800040101010101" pitchFamily="2" charset="-122"/>
              </a:rPr>
              <a:t>”</a:t>
            </a:r>
            <a:r>
              <a:rPr lang="zh-CN" altLang="en-US" sz="2400" i="1">
                <a:latin typeface="Tahoma" panose="020B0604030504040204" pitchFamily="34" charset="0"/>
                <a:ea typeface="华文新魏" panose="02010800040101010101" pitchFamily="2" charset="-122"/>
              </a:rPr>
              <a:t> , </a:t>
            </a:r>
            <a:r>
              <a:rPr lang="en-US" altLang="zh-CN" sz="2400" i="1">
                <a:latin typeface="Tahoma" panose="020B0604030504040204" pitchFamily="34" charset="0"/>
                <a:ea typeface="华文新魏" panose="02010800040101010101" pitchFamily="2" charset="-122"/>
              </a:rPr>
              <a:t>null , null , 750 )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4179640" y="4206280"/>
            <a:ext cx="762000" cy="10668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spcBef>
                <a:spcPct val="50000"/>
              </a:spcBef>
              <a:buClrTx/>
              <a:buSzPct val="60000"/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华文行楷" pitchFamily="2" charset="-122"/>
              </a:rPr>
              <a:t>转换为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836712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视图更新的限制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156470" y="1446313"/>
            <a:ext cx="7670800" cy="474186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000"/>
              <a:t>示例2 :</a:t>
            </a:r>
          </a:p>
          <a:p>
            <a:pPr eaLnBrk="1" hangingPunct="1">
              <a:spcBef>
                <a:spcPct val="10000"/>
              </a:spcBef>
            </a:pPr>
            <a:endParaRPr lang="zh-CN" altLang="en-US" sz="2000"/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i="1"/>
              <a:t>create  view</a:t>
            </a:r>
            <a:r>
              <a:rPr lang="en-US" altLang="zh-CN" sz="2000" i="1"/>
              <a:t>   S_C_G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	</a:t>
            </a:r>
            <a:r>
              <a:rPr lang="en-US" altLang="zh-CN" sz="2000" b="1" i="1"/>
              <a:t>as</a:t>
            </a:r>
            <a:r>
              <a:rPr lang="en-US" altLang="zh-CN" sz="2000" i="1"/>
              <a:t>  (</a:t>
            </a:r>
            <a:r>
              <a:rPr lang="en-US" altLang="zh-CN" sz="2000" b="1" i="1"/>
              <a:t>select</a:t>
            </a:r>
            <a:r>
              <a:rPr lang="en-US" altLang="zh-CN" sz="2000" i="1"/>
              <a:t>     SNAME, CNAME , GRADE 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		     </a:t>
            </a:r>
            <a:r>
              <a:rPr lang="en-US" altLang="zh-CN" sz="2000" b="1" i="1"/>
              <a:t>from</a:t>
            </a:r>
            <a:r>
              <a:rPr lang="en-US" altLang="zh-CN" sz="2000" i="1"/>
              <a:t>      S, C, SC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		     </a:t>
            </a:r>
            <a:r>
              <a:rPr lang="en-US" altLang="zh-CN" sz="2000" b="1" i="1"/>
              <a:t>where</a:t>
            </a:r>
            <a:r>
              <a:rPr lang="en-US" altLang="zh-CN" sz="2000" i="1"/>
              <a:t>    S.Sno= SC.Sno 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i="1"/>
              <a:t>			and</a:t>
            </a:r>
            <a:r>
              <a:rPr lang="en-US" altLang="zh-CN" sz="2000" i="1"/>
              <a:t>  C.Cno= SC.Cno )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i="1"/>
              <a:t>insert  into</a:t>
            </a:r>
            <a:r>
              <a:rPr lang="en-US" altLang="zh-CN" sz="2000" i="1"/>
              <a:t> S_C_G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/>
              <a:t>	</a:t>
            </a:r>
            <a:r>
              <a:rPr lang="en-US" altLang="zh-CN" sz="2000" b="1" i="1"/>
              <a:t>values </a:t>
            </a:r>
            <a:r>
              <a:rPr lang="en-US" altLang="zh-CN" sz="2000" i="1"/>
              <a:t>( “</a:t>
            </a:r>
            <a:r>
              <a:rPr lang="zh-CN" altLang="en-US" sz="2000" i="1"/>
              <a:t>张立” , “物理”，97 )</a:t>
            </a:r>
          </a:p>
          <a:p>
            <a:pPr lvl="1"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ea typeface="方正舒体" panose="02010601030101010101" pitchFamily="2" charset="-122"/>
              </a:rPr>
              <a:t>	</a:t>
            </a:r>
            <a:r>
              <a:rPr lang="zh-CN" altLang="en-US" sz="2000">
                <a:latin typeface="华文新魏" panose="02010800040101010101" pitchFamily="2" charset="-122"/>
              </a:rPr>
              <a:t>往</a:t>
            </a:r>
            <a:r>
              <a:rPr lang="en-US" altLang="zh-CN" sz="2000">
                <a:latin typeface="华文新魏" panose="02010800040101010101" pitchFamily="2" charset="-122"/>
              </a:rPr>
              <a:t>SC</a:t>
            </a:r>
            <a:r>
              <a:rPr lang="zh-CN" altLang="en-US" sz="2000">
                <a:latin typeface="华文新魏" panose="02010800040101010101" pitchFamily="2" charset="-122"/>
              </a:rPr>
              <a:t>中插入对应姓名为</a:t>
            </a:r>
            <a:r>
              <a:rPr lang="zh-CN" altLang="en-US" sz="2000" i="1">
                <a:latin typeface="华文新魏" panose="02010800040101010101" pitchFamily="2" charset="-122"/>
              </a:rPr>
              <a:t>张立的学号和</a:t>
            </a:r>
            <a:r>
              <a:rPr lang="zh-CN" altLang="en-US" sz="2000">
                <a:latin typeface="华文新魏" panose="02010800040101010101" pitchFamily="2" charset="-122"/>
              </a:rPr>
              <a:t>对应课程名为物理的课程号，以及成绩为97的元组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	如果有多个张立怎么办</a:t>
            </a:r>
            <a:r>
              <a:rPr lang="zh-CN" altLang="en-US" sz="2400"/>
              <a:t>？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692696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3.5 SQL</a:t>
            </a:r>
            <a:r>
              <a:rPr lang="zh-CN" altLang="en-US" sz="3200" dirty="0"/>
              <a:t>数据</a:t>
            </a:r>
            <a:r>
              <a:rPr lang="zh-CN" altLang="en-US" sz="3200" dirty="0" smtClean="0"/>
              <a:t>控制功能</a:t>
            </a:r>
            <a:endParaRPr lang="zh-CN" altLang="en-US" sz="32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53555" y="1607096"/>
            <a:ext cx="7772400" cy="441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3.5.1 数据控制简介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3.5.2 安全性控制简介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3.5.3 授权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3.5.4 收回权限</a:t>
            </a:r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3200"/>
              <a:t>3.5.2 安全性控制简介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013595" y="1458888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安全性控制定义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安全性控制的基本措施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安全控制的级别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物理级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人际级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操作系统级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网络级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数据库系统级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权限的转授和回收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ea typeface="仿宋_GB2312" pitchFamily="49" charset="-122"/>
              </a:rPr>
              <a:t>允许用户把已获得的权限转授给其他用户，也可以把已授给其他用户的权限再回收上来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04664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9865096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/>
              <a:t>3.2.1 域定义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2. 定义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/>
              <a:t>格式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FF3300"/>
                </a:solidFill>
              </a:rPr>
              <a:t>                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 domain</a:t>
            </a:r>
            <a:r>
              <a:rPr lang="en-US" altLang="zh-CN" sz="2000" dirty="0"/>
              <a:t>  </a:t>
            </a:r>
            <a:r>
              <a:rPr lang="zh-CN" altLang="en-US" sz="2000" dirty="0"/>
              <a:t>域名  数据类型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/>
              <a:t>示例</a:t>
            </a:r>
          </a:p>
          <a:p>
            <a:pPr lvl="2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i="1" dirty="0"/>
              <a:t>create  domain</a:t>
            </a:r>
            <a:r>
              <a:rPr lang="en-US" altLang="zh-CN" sz="2000" dirty="0"/>
              <a:t>  </a:t>
            </a:r>
            <a:r>
              <a:rPr lang="en-US" altLang="zh-CN" sz="2000" i="1" dirty="0"/>
              <a:t>person-name</a:t>
            </a:r>
            <a:r>
              <a:rPr lang="en-US" altLang="zh-CN" sz="2000" dirty="0"/>
              <a:t>  char（20）</a:t>
            </a:r>
          </a:p>
          <a:p>
            <a:pPr lvl="2"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zh-CN" sz="2000" dirty="0"/>
              <a:t>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语言中：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0000FF"/>
                </a:solidFill>
              </a:rPr>
              <a:t>	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</a:rPr>
              <a:t>   </a:t>
            </a:r>
            <a:r>
              <a:rPr lang="en-US" altLang="zh-CN" sz="2000" b="1" dirty="0"/>
              <a:t>ADDRESS_LIST</a:t>
            </a:r>
            <a:r>
              <a:rPr lang="en-US" altLang="zh-CN" sz="2000" dirty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/>
              <a:t>					char  name[10];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/>
              <a:t>					char  telephone[20];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/>
              <a:t>					char  location[20]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/>
              <a:t>					char  email[20]};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/>
              <a:t>ADDRESS_LIST</a:t>
            </a:r>
            <a:r>
              <a:rPr lang="en-US" altLang="zh-CN" sz="2000" dirty="0"/>
              <a:t>    tom;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8458200" y="4495800"/>
            <a:ext cx="2133600" cy="1981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172200" y="4495800"/>
            <a:ext cx="2209800" cy="1981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886200" y="4495800"/>
            <a:ext cx="2209800" cy="1981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676400" y="4495800"/>
            <a:ext cx="2133600" cy="1981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6324600" y="1676400"/>
            <a:ext cx="4038600" cy="24384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752600" y="1600200"/>
            <a:ext cx="4038600" cy="24384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2" name="Rectangle 8"/>
          <p:cNvSpPr>
            <a:spLocks noGrp="1" noChangeArrowheads="1"/>
          </p:cNvSpPr>
          <p:nvPr>
            <p:ph type="title"/>
          </p:nvPr>
        </p:nvSpPr>
        <p:spPr>
          <a:xfrm>
            <a:off x="2667000" y="685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/>
              <a:t>权限的转授和回收</a:t>
            </a:r>
            <a:br>
              <a:rPr lang="zh-CN" altLang="en-US" sz="3600"/>
            </a:br>
            <a:endParaRPr lang="zh-CN" altLang="en-US" sz="3600"/>
          </a:p>
        </p:txBody>
      </p:sp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1795463" y="1738314"/>
            <a:ext cx="3876676" cy="2163763"/>
            <a:chOff x="267" y="1671"/>
            <a:chExt cx="2442" cy="1363"/>
          </a:xfrm>
        </p:grpSpPr>
        <p:sp>
          <p:nvSpPr>
            <p:cNvPr id="113709" name="Oval 10"/>
            <p:cNvSpPr>
              <a:spLocks noChangeArrowheads="1"/>
            </p:cNvSpPr>
            <p:nvPr/>
          </p:nvSpPr>
          <p:spPr bwMode="auto">
            <a:xfrm>
              <a:off x="267" y="2151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710" name="Oval 11"/>
            <p:cNvSpPr>
              <a:spLocks noChangeArrowheads="1"/>
            </p:cNvSpPr>
            <p:nvPr/>
          </p:nvSpPr>
          <p:spPr bwMode="auto">
            <a:xfrm>
              <a:off x="1396" y="167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U1</a:t>
              </a:r>
            </a:p>
          </p:txBody>
        </p:sp>
        <p:sp>
          <p:nvSpPr>
            <p:cNvPr id="113711" name="Oval 12"/>
            <p:cNvSpPr>
              <a:spLocks noChangeArrowheads="1"/>
            </p:cNvSpPr>
            <p:nvPr/>
          </p:nvSpPr>
          <p:spPr bwMode="auto">
            <a:xfrm>
              <a:off x="1397" y="2145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712" name="Oval 13"/>
            <p:cNvSpPr>
              <a:spLocks noChangeArrowheads="1"/>
            </p:cNvSpPr>
            <p:nvPr/>
          </p:nvSpPr>
          <p:spPr bwMode="auto">
            <a:xfrm>
              <a:off x="1397" y="2625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  <p:sp>
          <p:nvSpPr>
            <p:cNvPr id="113713" name="Oval 14"/>
            <p:cNvSpPr>
              <a:spLocks noChangeArrowheads="1"/>
            </p:cNvSpPr>
            <p:nvPr/>
          </p:nvSpPr>
          <p:spPr bwMode="auto">
            <a:xfrm>
              <a:off x="2212" y="191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U4</a:t>
              </a:r>
            </a:p>
          </p:txBody>
        </p:sp>
        <p:sp>
          <p:nvSpPr>
            <p:cNvPr id="113714" name="Oval 15"/>
            <p:cNvSpPr>
              <a:spLocks noChangeArrowheads="1"/>
            </p:cNvSpPr>
            <p:nvPr/>
          </p:nvSpPr>
          <p:spPr bwMode="auto">
            <a:xfrm>
              <a:off x="2212" y="239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U5</a:t>
              </a:r>
            </a:p>
          </p:txBody>
        </p:sp>
        <p:sp>
          <p:nvSpPr>
            <p:cNvPr id="113715" name="Line 16"/>
            <p:cNvSpPr>
              <a:spLocks noChangeShapeType="1"/>
            </p:cNvSpPr>
            <p:nvPr/>
          </p:nvSpPr>
          <p:spPr bwMode="auto">
            <a:xfrm flipV="1">
              <a:off x="864" y="192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16" name="Line 17"/>
            <p:cNvSpPr>
              <a:spLocks noChangeShapeType="1"/>
            </p:cNvSpPr>
            <p:nvPr/>
          </p:nvSpPr>
          <p:spPr bwMode="auto">
            <a:xfrm>
              <a:off x="1008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17" name="Line 18"/>
            <p:cNvSpPr>
              <a:spLocks noChangeShapeType="1"/>
            </p:cNvSpPr>
            <p:nvPr/>
          </p:nvSpPr>
          <p:spPr bwMode="auto">
            <a:xfrm>
              <a:off x="816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18" name="Line 19"/>
            <p:cNvSpPr>
              <a:spLocks noChangeShapeType="1"/>
            </p:cNvSpPr>
            <p:nvPr/>
          </p:nvSpPr>
          <p:spPr bwMode="auto">
            <a:xfrm>
              <a:off x="1872" y="192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19" name="Line 20"/>
            <p:cNvSpPr>
              <a:spLocks noChangeShapeType="1"/>
            </p:cNvSpPr>
            <p:nvPr/>
          </p:nvSpPr>
          <p:spPr bwMode="auto">
            <a:xfrm>
              <a:off x="1872" y="24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20" name="Line 21"/>
            <p:cNvSpPr>
              <a:spLocks noChangeShapeType="1"/>
            </p:cNvSpPr>
            <p:nvPr/>
          </p:nvSpPr>
          <p:spPr bwMode="auto">
            <a:xfrm>
              <a:off x="1824" y="201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674" name="Group 22"/>
          <p:cNvGrpSpPr>
            <a:grpSpLocks/>
          </p:cNvGrpSpPr>
          <p:nvPr/>
        </p:nvGrpSpPr>
        <p:grpSpPr bwMode="auto">
          <a:xfrm>
            <a:off x="6367464" y="1738314"/>
            <a:ext cx="3876676" cy="2163763"/>
            <a:chOff x="3051" y="1671"/>
            <a:chExt cx="2442" cy="1363"/>
          </a:xfrm>
        </p:grpSpPr>
        <p:sp>
          <p:nvSpPr>
            <p:cNvPr id="113700" name="Oval 23"/>
            <p:cNvSpPr>
              <a:spLocks noChangeArrowheads="1"/>
            </p:cNvSpPr>
            <p:nvPr/>
          </p:nvSpPr>
          <p:spPr bwMode="auto">
            <a:xfrm>
              <a:off x="3051" y="2151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701" name="Oval 24"/>
            <p:cNvSpPr>
              <a:spLocks noChangeArrowheads="1"/>
            </p:cNvSpPr>
            <p:nvPr/>
          </p:nvSpPr>
          <p:spPr bwMode="auto">
            <a:xfrm>
              <a:off x="4180" y="167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U1</a:t>
              </a:r>
            </a:p>
          </p:txBody>
        </p:sp>
        <p:sp>
          <p:nvSpPr>
            <p:cNvPr id="113702" name="Oval 25"/>
            <p:cNvSpPr>
              <a:spLocks noChangeArrowheads="1"/>
            </p:cNvSpPr>
            <p:nvPr/>
          </p:nvSpPr>
          <p:spPr bwMode="auto">
            <a:xfrm>
              <a:off x="4181" y="2145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703" name="Oval 26"/>
            <p:cNvSpPr>
              <a:spLocks noChangeArrowheads="1"/>
            </p:cNvSpPr>
            <p:nvPr/>
          </p:nvSpPr>
          <p:spPr bwMode="auto">
            <a:xfrm>
              <a:off x="4181" y="2625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  <p:sp>
          <p:nvSpPr>
            <p:cNvPr id="113704" name="Oval 27"/>
            <p:cNvSpPr>
              <a:spLocks noChangeArrowheads="1"/>
            </p:cNvSpPr>
            <p:nvPr/>
          </p:nvSpPr>
          <p:spPr bwMode="auto">
            <a:xfrm>
              <a:off x="4996" y="191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U4</a:t>
              </a:r>
            </a:p>
          </p:txBody>
        </p:sp>
        <p:sp>
          <p:nvSpPr>
            <p:cNvPr id="113705" name="Oval 28"/>
            <p:cNvSpPr>
              <a:spLocks noChangeArrowheads="1"/>
            </p:cNvSpPr>
            <p:nvPr/>
          </p:nvSpPr>
          <p:spPr bwMode="auto">
            <a:xfrm>
              <a:off x="4996" y="239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U5</a:t>
              </a:r>
            </a:p>
          </p:txBody>
        </p:sp>
        <p:sp>
          <p:nvSpPr>
            <p:cNvPr id="113706" name="Line 29"/>
            <p:cNvSpPr>
              <a:spLocks noChangeShapeType="1"/>
            </p:cNvSpPr>
            <p:nvPr/>
          </p:nvSpPr>
          <p:spPr bwMode="auto">
            <a:xfrm>
              <a:off x="379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07" name="Line 30"/>
            <p:cNvSpPr>
              <a:spLocks noChangeShapeType="1"/>
            </p:cNvSpPr>
            <p:nvPr/>
          </p:nvSpPr>
          <p:spPr bwMode="auto">
            <a:xfrm>
              <a:off x="3600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708" name="Line 31"/>
            <p:cNvSpPr>
              <a:spLocks noChangeShapeType="1"/>
            </p:cNvSpPr>
            <p:nvPr/>
          </p:nvSpPr>
          <p:spPr bwMode="auto">
            <a:xfrm>
              <a:off x="4656" y="24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675" name="Group 32"/>
          <p:cNvGrpSpPr>
            <a:grpSpLocks/>
          </p:cNvGrpSpPr>
          <p:nvPr/>
        </p:nvGrpSpPr>
        <p:grpSpPr bwMode="auto">
          <a:xfrm>
            <a:off x="1643064" y="4557715"/>
            <a:ext cx="2160589" cy="1858963"/>
            <a:chOff x="267" y="3111"/>
            <a:chExt cx="1361" cy="1171"/>
          </a:xfrm>
        </p:grpSpPr>
        <p:sp>
          <p:nvSpPr>
            <p:cNvPr id="113693" name="Oval 33"/>
            <p:cNvSpPr>
              <a:spLocks noChangeArrowheads="1"/>
            </p:cNvSpPr>
            <p:nvPr/>
          </p:nvSpPr>
          <p:spPr bwMode="auto">
            <a:xfrm>
              <a:off x="267" y="3399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694" name="Oval 34"/>
            <p:cNvSpPr>
              <a:spLocks noChangeArrowheads="1"/>
            </p:cNvSpPr>
            <p:nvPr/>
          </p:nvSpPr>
          <p:spPr bwMode="auto">
            <a:xfrm>
              <a:off x="1131" y="311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695" name="Oval 35"/>
            <p:cNvSpPr>
              <a:spLocks noChangeArrowheads="1"/>
            </p:cNvSpPr>
            <p:nvPr/>
          </p:nvSpPr>
          <p:spPr bwMode="auto">
            <a:xfrm>
              <a:off x="1131" y="3873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  <p:sp>
          <p:nvSpPr>
            <p:cNvPr id="113696" name="Line 36"/>
            <p:cNvSpPr>
              <a:spLocks noChangeShapeType="1"/>
            </p:cNvSpPr>
            <p:nvPr/>
          </p:nvSpPr>
          <p:spPr bwMode="auto">
            <a:xfrm>
              <a:off x="816" y="379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97" name="Line 37"/>
            <p:cNvSpPr>
              <a:spLocks noChangeShapeType="1"/>
            </p:cNvSpPr>
            <p:nvPr/>
          </p:nvSpPr>
          <p:spPr bwMode="auto">
            <a:xfrm flipV="1">
              <a:off x="816" y="3312"/>
              <a:ext cx="336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98" name="Line 38"/>
            <p:cNvSpPr>
              <a:spLocks noChangeShapeType="1"/>
            </p:cNvSpPr>
            <p:nvPr/>
          </p:nvSpPr>
          <p:spPr bwMode="auto">
            <a:xfrm>
              <a:off x="1248" y="351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99" name="Line 39"/>
            <p:cNvSpPr>
              <a:spLocks noChangeShapeType="1"/>
            </p:cNvSpPr>
            <p:nvPr/>
          </p:nvSpPr>
          <p:spPr bwMode="auto">
            <a:xfrm flipV="1">
              <a:off x="1488" y="34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676" name="Group 40"/>
          <p:cNvGrpSpPr>
            <a:grpSpLocks/>
          </p:cNvGrpSpPr>
          <p:nvPr/>
        </p:nvGrpSpPr>
        <p:grpSpPr bwMode="auto">
          <a:xfrm>
            <a:off x="3892549" y="4557715"/>
            <a:ext cx="2160586" cy="1858963"/>
            <a:chOff x="1492" y="3111"/>
            <a:chExt cx="1361" cy="1171"/>
          </a:xfrm>
        </p:grpSpPr>
        <p:sp>
          <p:nvSpPr>
            <p:cNvPr id="113687" name="Oval 41"/>
            <p:cNvSpPr>
              <a:spLocks noChangeArrowheads="1"/>
            </p:cNvSpPr>
            <p:nvPr/>
          </p:nvSpPr>
          <p:spPr bwMode="auto">
            <a:xfrm>
              <a:off x="1492" y="3399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688" name="Oval 42"/>
            <p:cNvSpPr>
              <a:spLocks noChangeArrowheads="1"/>
            </p:cNvSpPr>
            <p:nvPr/>
          </p:nvSpPr>
          <p:spPr bwMode="auto">
            <a:xfrm>
              <a:off x="2356" y="311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689" name="Oval 43"/>
            <p:cNvSpPr>
              <a:spLocks noChangeArrowheads="1"/>
            </p:cNvSpPr>
            <p:nvPr/>
          </p:nvSpPr>
          <p:spPr bwMode="auto">
            <a:xfrm>
              <a:off x="2356" y="3873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  <p:sp>
          <p:nvSpPr>
            <p:cNvPr id="113690" name="Line 44"/>
            <p:cNvSpPr>
              <a:spLocks noChangeShapeType="1"/>
            </p:cNvSpPr>
            <p:nvPr/>
          </p:nvSpPr>
          <p:spPr bwMode="auto">
            <a:xfrm>
              <a:off x="2041" y="379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91" name="Line 45"/>
            <p:cNvSpPr>
              <a:spLocks noChangeShapeType="1"/>
            </p:cNvSpPr>
            <p:nvPr/>
          </p:nvSpPr>
          <p:spPr bwMode="auto">
            <a:xfrm>
              <a:off x="2473" y="351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92" name="Line 46"/>
            <p:cNvSpPr>
              <a:spLocks noChangeShapeType="1"/>
            </p:cNvSpPr>
            <p:nvPr/>
          </p:nvSpPr>
          <p:spPr bwMode="auto">
            <a:xfrm flipV="1">
              <a:off x="2713" y="34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677" name="Group 47"/>
          <p:cNvGrpSpPr>
            <a:grpSpLocks/>
          </p:cNvGrpSpPr>
          <p:nvPr/>
        </p:nvGrpSpPr>
        <p:grpSpPr bwMode="auto">
          <a:xfrm>
            <a:off x="6178548" y="4557715"/>
            <a:ext cx="2160586" cy="1858963"/>
            <a:chOff x="2884" y="3111"/>
            <a:chExt cx="1361" cy="1171"/>
          </a:xfrm>
        </p:grpSpPr>
        <p:sp>
          <p:nvSpPr>
            <p:cNvPr id="113682" name="Oval 48"/>
            <p:cNvSpPr>
              <a:spLocks noChangeArrowheads="1"/>
            </p:cNvSpPr>
            <p:nvPr/>
          </p:nvSpPr>
          <p:spPr bwMode="auto">
            <a:xfrm>
              <a:off x="2884" y="3399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683" name="Oval 49"/>
            <p:cNvSpPr>
              <a:spLocks noChangeArrowheads="1"/>
            </p:cNvSpPr>
            <p:nvPr/>
          </p:nvSpPr>
          <p:spPr bwMode="auto">
            <a:xfrm>
              <a:off x="3748" y="311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684" name="Oval 50"/>
            <p:cNvSpPr>
              <a:spLocks noChangeArrowheads="1"/>
            </p:cNvSpPr>
            <p:nvPr/>
          </p:nvSpPr>
          <p:spPr bwMode="auto">
            <a:xfrm>
              <a:off x="3748" y="3873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  <p:sp>
          <p:nvSpPr>
            <p:cNvPr id="113685" name="Line 51"/>
            <p:cNvSpPr>
              <a:spLocks noChangeShapeType="1"/>
            </p:cNvSpPr>
            <p:nvPr/>
          </p:nvSpPr>
          <p:spPr bwMode="auto">
            <a:xfrm>
              <a:off x="3865" y="351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686" name="Line 52"/>
            <p:cNvSpPr>
              <a:spLocks noChangeShapeType="1"/>
            </p:cNvSpPr>
            <p:nvPr/>
          </p:nvSpPr>
          <p:spPr bwMode="auto">
            <a:xfrm flipV="1">
              <a:off x="4105" y="34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3678" name="Group 53"/>
          <p:cNvGrpSpPr>
            <a:grpSpLocks/>
          </p:cNvGrpSpPr>
          <p:nvPr/>
        </p:nvGrpSpPr>
        <p:grpSpPr bwMode="auto">
          <a:xfrm>
            <a:off x="8459792" y="4557715"/>
            <a:ext cx="2012951" cy="1858963"/>
            <a:chOff x="4369" y="2871"/>
            <a:chExt cx="1268" cy="1171"/>
          </a:xfrm>
        </p:grpSpPr>
        <p:sp>
          <p:nvSpPr>
            <p:cNvPr id="113679" name="Oval 54"/>
            <p:cNvSpPr>
              <a:spLocks noChangeArrowheads="1"/>
            </p:cNvSpPr>
            <p:nvPr/>
          </p:nvSpPr>
          <p:spPr bwMode="auto">
            <a:xfrm>
              <a:off x="4369" y="3159"/>
              <a:ext cx="740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DBA</a:t>
              </a:r>
            </a:p>
          </p:txBody>
        </p:sp>
        <p:sp>
          <p:nvSpPr>
            <p:cNvPr id="113680" name="Oval 55"/>
            <p:cNvSpPr>
              <a:spLocks noChangeArrowheads="1"/>
            </p:cNvSpPr>
            <p:nvPr/>
          </p:nvSpPr>
          <p:spPr bwMode="auto">
            <a:xfrm>
              <a:off x="5140" y="2871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U2</a:t>
              </a:r>
            </a:p>
          </p:txBody>
        </p:sp>
        <p:sp>
          <p:nvSpPr>
            <p:cNvPr id="113681" name="Oval 56"/>
            <p:cNvSpPr>
              <a:spLocks noChangeArrowheads="1"/>
            </p:cNvSpPr>
            <p:nvPr/>
          </p:nvSpPr>
          <p:spPr bwMode="auto">
            <a:xfrm>
              <a:off x="5140" y="3633"/>
              <a:ext cx="497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U3</a:t>
              </a: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3.5.3 授权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797572" y="1158280"/>
            <a:ext cx="7513637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1. 命令格式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</a:rPr>
              <a:t>GRANT</a:t>
            </a:r>
            <a:r>
              <a:rPr lang="en-US" altLang="zh-CN" sz="2000"/>
              <a:t> &lt;</a:t>
            </a:r>
            <a:r>
              <a:rPr lang="zh-CN" altLang="en-US" sz="2000"/>
              <a:t>权限&gt;[,&lt;权限&gt;]... </a:t>
            </a:r>
            <a:br>
              <a:rPr lang="zh-CN" altLang="en-US" sz="2000"/>
            </a:br>
            <a:r>
              <a:rPr lang="zh-CN" altLang="en-US" sz="2000"/>
              <a:t>        [</a:t>
            </a:r>
            <a:r>
              <a:rPr lang="en-US" altLang="zh-CN" sz="2000">
                <a:solidFill>
                  <a:srgbClr val="FF3300"/>
                </a:solidFill>
              </a:rPr>
              <a:t>ON</a:t>
            </a:r>
            <a:r>
              <a:rPr lang="en-US" altLang="zh-CN" sz="2000"/>
              <a:t> &lt;</a:t>
            </a:r>
            <a:r>
              <a:rPr lang="zh-CN" altLang="en-US" sz="2000"/>
              <a:t>对象类型&gt; &lt;对象名&gt;]</a:t>
            </a:r>
            <a:br>
              <a:rPr lang="zh-CN" altLang="en-US" sz="2000"/>
            </a:br>
            <a:r>
              <a:rPr lang="zh-CN" altLang="en-US" sz="2000"/>
              <a:t>        </a:t>
            </a:r>
            <a:r>
              <a:rPr lang="en-US" altLang="zh-CN" sz="2000">
                <a:solidFill>
                  <a:srgbClr val="FF3300"/>
                </a:solidFill>
              </a:rPr>
              <a:t>TO</a:t>
            </a:r>
            <a:r>
              <a:rPr lang="en-US" altLang="zh-CN" sz="2000"/>
              <a:t> &lt;</a:t>
            </a:r>
            <a:r>
              <a:rPr lang="zh-CN" altLang="en-US" sz="2000"/>
              <a:t>用户&gt;[,&lt;用户&gt;</a:t>
            </a:r>
            <a:r>
              <a:rPr lang="en-US" altLang="zh-CN" sz="2000"/>
              <a:t>]...</a:t>
            </a:r>
            <a:br>
              <a:rPr lang="en-US" altLang="zh-CN" sz="2000"/>
            </a:br>
            <a:r>
              <a:rPr lang="en-US" altLang="zh-CN" sz="2000"/>
              <a:t>        [</a:t>
            </a:r>
            <a:r>
              <a:rPr lang="en-US" altLang="zh-CN" sz="2000">
                <a:solidFill>
                  <a:srgbClr val="FF3300"/>
                </a:solidFill>
              </a:rPr>
              <a:t>WITH GRANT OPTION</a:t>
            </a:r>
            <a:r>
              <a:rPr lang="en-US" altLang="zh-CN" sz="2000"/>
              <a:t>];</a:t>
            </a:r>
            <a:br>
              <a:rPr lang="en-US" altLang="zh-CN" sz="2000"/>
            </a:br>
            <a:endParaRPr lang="en-US" altLang="zh-CN" sz="20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843608" y="3215681"/>
            <a:ext cx="7620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Ex 1: 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把查询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Student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表权限授给用户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80"/>
                </a:solidFill>
                <a:latin typeface="Arial" panose="020B0604020202020204" pitchFamily="34" charset="0"/>
              </a:rPr>
              <a:t>GRANT SELECT ON TABLE Student TO A</a:t>
            </a:r>
            <a:r>
              <a:rPr lang="en-US" altLang="zh-CN" sz="2000">
                <a:solidFill>
                  <a:srgbClr val="00008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> </a:t>
            </a:r>
            <a:br>
              <a:rPr lang="en-US" altLang="zh-CN" sz="2000"/>
            </a:br>
            <a:r>
              <a:rPr lang="en-US" altLang="zh-CN" sz="2000"/>
              <a:t>Ex2: </a:t>
            </a:r>
            <a:r>
              <a:rPr lang="zh-CN" altLang="en-US" sz="2000"/>
              <a:t>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把对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Student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表和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Course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表的全部权限授予用户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U2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U3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80"/>
                </a:solidFill>
                <a:latin typeface="Arial" panose="020B0604020202020204" pitchFamily="34" charset="0"/>
              </a:rPr>
              <a:t>GRANT ALL PRIVILIGES ON TABLE Student, Course TO U2, U3</a:t>
            </a:r>
            <a:r>
              <a:rPr lang="en-US" altLang="zh-CN" sz="2000">
                <a:solidFill>
                  <a:srgbClr val="000080"/>
                </a:solidFill>
              </a:rPr>
              <a:t>;</a:t>
            </a:r>
            <a:r>
              <a:rPr lang="en-US" altLang="zh-CN" sz="2000"/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>Ex3: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把对表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SC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的查询权限授予所有用户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80"/>
                </a:solidFill>
                <a:latin typeface="Arial" panose="020B0604020202020204" pitchFamily="34" charset="0"/>
              </a:rPr>
              <a:t>GRANT SELECT ON TABLE SC TO PUBLIC;</a:t>
            </a:r>
            <a:endParaRPr lang="zh-CN" altLang="en-US" sz="2000" i="1">
              <a:solidFill>
                <a:srgbClr val="0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2800"/>
              <a:t>授权操作权限表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835225" y="1166664"/>
            <a:ext cx="7967663" cy="5562600"/>
            <a:chOff x="-3" y="-3"/>
            <a:chExt cx="5814" cy="2596"/>
          </a:xfrm>
        </p:grpSpPr>
        <p:grpSp>
          <p:nvGrpSpPr>
            <p:cNvPr id="115716" name="Group 4"/>
            <p:cNvGrpSpPr>
              <a:grpSpLocks/>
            </p:cNvGrpSpPr>
            <p:nvPr/>
          </p:nvGrpSpPr>
          <p:grpSpPr bwMode="auto">
            <a:xfrm>
              <a:off x="0" y="0"/>
              <a:ext cx="5808" cy="2590"/>
              <a:chOff x="0" y="0"/>
              <a:chExt cx="5808" cy="2590"/>
            </a:xfrm>
          </p:grpSpPr>
          <p:grpSp>
            <p:nvGrpSpPr>
              <p:cNvPr id="11571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9" cy="518"/>
                <a:chOff x="0" y="0"/>
                <a:chExt cx="519" cy="518"/>
              </a:xfrm>
            </p:grpSpPr>
            <p:sp>
              <p:nvSpPr>
                <p:cNvPr id="11576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对象</a:t>
                  </a:r>
                  <a:endParaRPr lang="zh-CN" altLang="en-US" sz="2400"/>
                </a:p>
              </p:txBody>
            </p:sp>
            <p:sp>
              <p:nvSpPr>
                <p:cNvPr id="11576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19" name="Group 8"/>
              <p:cNvGrpSpPr>
                <a:grpSpLocks/>
              </p:cNvGrpSpPr>
              <p:nvPr/>
            </p:nvGrpSpPr>
            <p:grpSpPr bwMode="auto">
              <a:xfrm>
                <a:off x="519" y="0"/>
                <a:ext cx="839" cy="518"/>
                <a:chOff x="519" y="0"/>
                <a:chExt cx="839" cy="518"/>
              </a:xfrm>
            </p:grpSpPr>
            <p:sp>
              <p:nvSpPr>
                <p:cNvPr id="115759" name="Rectangle 9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8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800">
                      <a:solidFill>
                        <a:srgbClr val="000080"/>
                      </a:solidFill>
                    </a:rPr>
                    <a:t>对象类型</a:t>
                  </a:r>
                  <a:endParaRPr lang="zh-CN" altLang="en-US" sz="1800"/>
                </a:p>
              </p:txBody>
            </p:sp>
            <p:sp>
              <p:nvSpPr>
                <p:cNvPr id="115760" name="Rectangle 10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8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0" name="Group 11"/>
              <p:cNvGrpSpPr>
                <a:grpSpLocks/>
              </p:cNvGrpSpPr>
              <p:nvPr/>
            </p:nvGrpSpPr>
            <p:grpSpPr bwMode="auto">
              <a:xfrm>
                <a:off x="1358" y="0"/>
                <a:ext cx="4450" cy="518"/>
                <a:chOff x="1358" y="0"/>
                <a:chExt cx="4450" cy="518"/>
              </a:xfrm>
            </p:grpSpPr>
            <p:sp>
              <p:nvSpPr>
                <p:cNvPr id="115757" name="Rectangle 12"/>
                <p:cNvSpPr>
                  <a:spLocks noChangeArrowheads="1"/>
                </p:cNvSpPr>
                <p:nvPr/>
              </p:nvSpPr>
              <p:spPr bwMode="auto">
                <a:xfrm>
                  <a:off x="1358" y="0"/>
                  <a:ext cx="445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操作权限</a:t>
                  </a:r>
                  <a:endParaRPr lang="zh-CN" altLang="en-US" sz="2400"/>
                </a:p>
              </p:txBody>
            </p:sp>
            <p:sp>
              <p:nvSpPr>
                <p:cNvPr id="115758" name="Rectangle 13"/>
                <p:cNvSpPr>
                  <a:spLocks noChangeArrowheads="1"/>
                </p:cNvSpPr>
                <p:nvPr/>
              </p:nvSpPr>
              <p:spPr bwMode="auto">
                <a:xfrm>
                  <a:off x="1358" y="0"/>
                  <a:ext cx="44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1" name="Group 14"/>
              <p:cNvGrpSpPr>
                <a:grpSpLocks/>
              </p:cNvGrpSpPr>
              <p:nvPr/>
            </p:nvGrpSpPr>
            <p:grpSpPr bwMode="auto">
              <a:xfrm>
                <a:off x="0" y="518"/>
                <a:ext cx="519" cy="518"/>
                <a:chOff x="0" y="518"/>
                <a:chExt cx="519" cy="518"/>
              </a:xfrm>
            </p:grpSpPr>
            <p:sp>
              <p:nvSpPr>
                <p:cNvPr id="11575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1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属性列</a:t>
                  </a:r>
                  <a:endParaRPr lang="zh-CN" altLang="en-US" sz="2400"/>
                </a:p>
              </p:txBody>
            </p:sp>
            <p:sp>
              <p:nvSpPr>
                <p:cNvPr id="11575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51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2" name="Group 17"/>
              <p:cNvGrpSpPr>
                <a:grpSpLocks/>
              </p:cNvGrpSpPr>
              <p:nvPr/>
            </p:nvGrpSpPr>
            <p:grpSpPr bwMode="auto">
              <a:xfrm>
                <a:off x="519" y="518"/>
                <a:ext cx="839" cy="518"/>
                <a:chOff x="519" y="518"/>
                <a:chExt cx="839" cy="518"/>
              </a:xfrm>
            </p:grpSpPr>
            <p:sp>
              <p:nvSpPr>
                <p:cNvPr id="115753" name="Rectangle 18"/>
                <p:cNvSpPr>
                  <a:spLocks noChangeArrowheads="1"/>
                </p:cNvSpPr>
                <p:nvPr/>
              </p:nvSpPr>
              <p:spPr bwMode="auto">
                <a:xfrm>
                  <a:off x="519" y="518"/>
                  <a:ext cx="8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80"/>
                      </a:solidFill>
                    </a:rPr>
                    <a:t>TABLE</a:t>
                  </a:r>
                  <a:endParaRPr lang="en-US" altLang="zh-CN" sz="2000"/>
                </a:p>
              </p:txBody>
            </p:sp>
            <p:sp>
              <p:nvSpPr>
                <p:cNvPr id="115754" name="Rectangle 19"/>
                <p:cNvSpPr>
                  <a:spLocks noChangeArrowheads="1"/>
                </p:cNvSpPr>
                <p:nvPr/>
              </p:nvSpPr>
              <p:spPr bwMode="auto">
                <a:xfrm>
                  <a:off x="519" y="518"/>
                  <a:ext cx="8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3" name="Group 20"/>
              <p:cNvGrpSpPr>
                <a:grpSpLocks/>
              </p:cNvGrpSpPr>
              <p:nvPr/>
            </p:nvGrpSpPr>
            <p:grpSpPr bwMode="auto">
              <a:xfrm>
                <a:off x="1358" y="518"/>
                <a:ext cx="4450" cy="518"/>
                <a:chOff x="1358" y="518"/>
                <a:chExt cx="4450" cy="518"/>
              </a:xfrm>
            </p:grpSpPr>
            <p:sp>
              <p:nvSpPr>
                <p:cNvPr id="115751" name="Rectangle 21"/>
                <p:cNvSpPr>
                  <a:spLocks noChangeArrowheads="1"/>
                </p:cNvSpPr>
                <p:nvPr/>
              </p:nvSpPr>
              <p:spPr bwMode="auto">
                <a:xfrm>
                  <a:off x="1358" y="518"/>
                  <a:ext cx="445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80"/>
                      </a:solidFill>
                    </a:rPr>
                    <a:t>SELECT, INSERT, UPDATE, DELETE ALL PRIVIEGES</a:t>
                  </a:r>
                  <a:endParaRPr lang="en-US" altLang="zh-CN" sz="2400"/>
                </a:p>
              </p:txBody>
            </p:sp>
            <p:sp>
              <p:nvSpPr>
                <p:cNvPr id="115752" name="Rectangle 22"/>
                <p:cNvSpPr>
                  <a:spLocks noChangeArrowheads="1"/>
                </p:cNvSpPr>
                <p:nvPr/>
              </p:nvSpPr>
              <p:spPr bwMode="auto">
                <a:xfrm>
                  <a:off x="1358" y="518"/>
                  <a:ext cx="44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4" name="Group 23"/>
              <p:cNvGrpSpPr>
                <a:grpSpLocks/>
              </p:cNvGrpSpPr>
              <p:nvPr/>
            </p:nvGrpSpPr>
            <p:grpSpPr bwMode="auto">
              <a:xfrm>
                <a:off x="0" y="1036"/>
                <a:ext cx="519" cy="518"/>
                <a:chOff x="0" y="1036"/>
                <a:chExt cx="519" cy="518"/>
              </a:xfrm>
            </p:grpSpPr>
            <p:sp>
              <p:nvSpPr>
                <p:cNvPr id="11574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1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视图</a:t>
                  </a:r>
                  <a:endParaRPr lang="zh-CN" altLang="en-US" sz="2400"/>
                </a:p>
              </p:txBody>
            </p:sp>
            <p:sp>
              <p:nvSpPr>
                <p:cNvPr id="115750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6"/>
                  <a:ext cx="51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5" name="Group 26"/>
              <p:cNvGrpSpPr>
                <a:grpSpLocks/>
              </p:cNvGrpSpPr>
              <p:nvPr/>
            </p:nvGrpSpPr>
            <p:grpSpPr bwMode="auto">
              <a:xfrm>
                <a:off x="519" y="1036"/>
                <a:ext cx="839" cy="518"/>
                <a:chOff x="519" y="1036"/>
                <a:chExt cx="839" cy="518"/>
              </a:xfrm>
            </p:grpSpPr>
            <p:sp>
              <p:nvSpPr>
                <p:cNvPr id="115747" name="Rectangle 27"/>
                <p:cNvSpPr>
                  <a:spLocks noChangeArrowheads="1"/>
                </p:cNvSpPr>
                <p:nvPr/>
              </p:nvSpPr>
              <p:spPr bwMode="auto">
                <a:xfrm>
                  <a:off x="519" y="1036"/>
                  <a:ext cx="8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80"/>
                      </a:solidFill>
                    </a:rPr>
                    <a:t>TABLE</a:t>
                  </a:r>
                  <a:endParaRPr lang="en-US" altLang="zh-CN" sz="2000"/>
                </a:p>
              </p:txBody>
            </p:sp>
            <p:sp>
              <p:nvSpPr>
                <p:cNvPr id="115748" name="Rectangle 28"/>
                <p:cNvSpPr>
                  <a:spLocks noChangeArrowheads="1"/>
                </p:cNvSpPr>
                <p:nvPr/>
              </p:nvSpPr>
              <p:spPr bwMode="auto">
                <a:xfrm>
                  <a:off x="519" y="1036"/>
                  <a:ext cx="8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6" name="Group 29"/>
              <p:cNvGrpSpPr>
                <a:grpSpLocks/>
              </p:cNvGrpSpPr>
              <p:nvPr/>
            </p:nvGrpSpPr>
            <p:grpSpPr bwMode="auto">
              <a:xfrm>
                <a:off x="1358" y="1036"/>
                <a:ext cx="4450" cy="518"/>
                <a:chOff x="1358" y="1036"/>
                <a:chExt cx="4450" cy="518"/>
              </a:xfrm>
            </p:grpSpPr>
            <p:sp>
              <p:nvSpPr>
                <p:cNvPr id="115745" name="Rectangle 30"/>
                <p:cNvSpPr>
                  <a:spLocks noChangeArrowheads="1"/>
                </p:cNvSpPr>
                <p:nvPr/>
              </p:nvSpPr>
              <p:spPr bwMode="auto">
                <a:xfrm>
                  <a:off x="1358" y="1036"/>
                  <a:ext cx="445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80"/>
                      </a:solidFill>
                    </a:rPr>
                    <a:t>SELECT, INSERT, UPDATE, DELETE ALL PRIVIEGES</a:t>
                  </a:r>
                  <a:endParaRPr lang="en-US" altLang="zh-CN" sz="2400"/>
                </a:p>
              </p:txBody>
            </p:sp>
            <p:sp>
              <p:nvSpPr>
                <p:cNvPr id="115746" name="Rectangle 31"/>
                <p:cNvSpPr>
                  <a:spLocks noChangeArrowheads="1"/>
                </p:cNvSpPr>
                <p:nvPr/>
              </p:nvSpPr>
              <p:spPr bwMode="auto">
                <a:xfrm>
                  <a:off x="1358" y="1036"/>
                  <a:ext cx="44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7" name="Group 32"/>
              <p:cNvGrpSpPr>
                <a:grpSpLocks/>
              </p:cNvGrpSpPr>
              <p:nvPr/>
            </p:nvGrpSpPr>
            <p:grpSpPr bwMode="auto">
              <a:xfrm>
                <a:off x="0" y="1554"/>
                <a:ext cx="519" cy="518"/>
                <a:chOff x="0" y="1554"/>
                <a:chExt cx="519" cy="518"/>
              </a:xfrm>
            </p:grpSpPr>
            <p:sp>
              <p:nvSpPr>
                <p:cNvPr id="115743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51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基本表</a:t>
                  </a:r>
                  <a:endParaRPr lang="zh-CN" altLang="en-US" sz="2400"/>
                </a:p>
              </p:txBody>
            </p:sp>
            <p:sp>
              <p:nvSpPr>
                <p:cNvPr id="11574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554"/>
                  <a:ext cx="51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8" name="Group 35"/>
              <p:cNvGrpSpPr>
                <a:grpSpLocks/>
              </p:cNvGrpSpPr>
              <p:nvPr/>
            </p:nvGrpSpPr>
            <p:grpSpPr bwMode="auto">
              <a:xfrm>
                <a:off x="519" y="1554"/>
                <a:ext cx="839" cy="518"/>
                <a:chOff x="519" y="1554"/>
                <a:chExt cx="839" cy="518"/>
              </a:xfrm>
            </p:grpSpPr>
            <p:sp>
              <p:nvSpPr>
                <p:cNvPr id="115741" name="Rectangle 36"/>
                <p:cNvSpPr>
                  <a:spLocks noChangeArrowheads="1"/>
                </p:cNvSpPr>
                <p:nvPr/>
              </p:nvSpPr>
              <p:spPr bwMode="auto">
                <a:xfrm>
                  <a:off x="519" y="1554"/>
                  <a:ext cx="8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rgbClr val="000080"/>
                      </a:solidFill>
                    </a:rPr>
                    <a:t>TABLE</a:t>
                  </a:r>
                  <a:endParaRPr lang="en-US" altLang="zh-CN" sz="2000"/>
                </a:p>
              </p:txBody>
            </p:sp>
            <p:sp>
              <p:nvSpPr>
                <p:cNvPr id="115742" name="Rectangle 37"/>
                <p:cNvSpPr>
                  <a:spLocks noChangeArrowheads="1"/>
                </p:cNvSpPr>
                <p:nvPr/>
              </p:nvSpPr>
              <p:spPr bwMode="auto">
                <a:xfrm>
                  <a:off x="519" y="1554"/>
                  <a:ext cx="8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29" name="Group 38"/>
              <p:cNvGrpSpPr>
                <a:grpSpLocks/>
              </p:cNvGrpSpPr>
              <p:nvPr/>
            </p:nvGrpSpPr>
            <p:grpSpPr bwMode="auto">
              <a:xfrm>
                <a:off x="1358" y="1554"/>
                <a:ext cx="4450" cy="518"/>
                <a:chOff x="1358" y="1554"/>
                <a:chExt cx="4450" cy="518"/>
              </a:xfrm>
            </p:grpSpPr>
            <p:sp>
              <p:nvSpPr>
                <p:cNvPr id="115739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8" y="1554"/>
                  <a:ext cx="445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80"/>
                      </a:solidFill>
                    </a:rPr>
                    <a:t>SELECT, INSERT, UPDATE, ALTER, INDEX,DELETE ALL PRIVIEGES</a:t>
                  </a:r>
                  <a:endParaRPr lang="en-US" altLang="zh-CN" sz="2400"/>
                </a:p>
              </p:txBody>
            </p:sp>
            <p:sp>
              <p:nvSpPr>
                <p:cNvPr id="115740" name="Rectangle 40"/>
                <p:cNvSpPr>
                  <a:spLocks noChangeArrowheads="1"/>
                </p:cNvSpPr>
                <p:nvPr/>
              </p:nvSpPr>
              <p:spPr bwMode="auto">
                <a:xfrm>
                  <a:off x="1358" y="1554"/>
                  <a:ext cx="44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30" name="Group 41"/>
              <p:cNvGrpSpPr>
                <a:grpSpLocks/>
              </p:cNvGrpSpPr>
              <p:nvPr/>
            </p:nvGrpSpPr>
            <p:grpSpPr bwMode="auto">
              <a:xfrm>
                <a:off x="0" y="2072"/>
                <a:ext cx="519" cy="518"/>
                <a:chOff x="0" y="2072"/>
                <a:chExt cx="519" cy="518"/>
              </a:xfrm>
            </p:grpSpPr>
            <p:sp>
              <p:nvSpPr>
                <p:cNvPr id="11573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51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400">
                      <a:solidFill>
                        <a:srgbClr val="000080"/>
                      </a:solidFill>
                    </a:rPr>
                    <a:t>数据库</a:t>
                  </a:r>
                  <a:endParaRPr lang="zh-CN" altLang="en-US" sz="2400"/>
                </a:p>
              </p:txBody>
            </p:sp>
            <p:sp>
              <p:nvSpPr>
                <p:cNvPr id="115738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51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31" name="Group 44"/>
              <p:cNvGrpSpPr>
                <a:grpSpLocks/>
              </p:cNvGrpSpPr>
              <p:nvPr/>
            </p:nvGrpSpPr>
            <p:grpSpPr bwMode="auto">
              <a:xfrm>
                <a:off x="519" y="2072"/>
                <a:ext cx="839" cy="518"/>
                <a:chOff x="519" y="2072"/>
                <a:chExt cx="839" cy="518"/>
              </a:xfrm>
            </p:grpSpPr>
            <p:sp>
              <p:nvSpPr>
                <p:cNvPr id="115735" name="Rectangle 45"/>
                <p:cNvSpPr>
                  <a:spLocks noChangeArrowheads="1"/>
                </p:cNvSpPr>
                <p:nvPr/>
              </p:nvSpPr>
              <p:spPr bwMode="auto">
                <a:xfrm>
                  <a:off x="519" y="2072"/>
                  <a:ext cx="839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80"/>
                      </a:solidFill>
                    </a:rPr>
                    <a:t>DATABASE</a:t>
                  </a:r>
                  <a:endParaRPr lang="en-US" altLang="zh-CN" sz="2400"/>
                </a:p>
              </p:txBody>
            </p:sp>
            <p:sp>
              <p:nvSpPr>
                <p:cNvPr id="1157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19" y="2072"/>
                  <a:ext cx="83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5732" name="Group 47"/>
              <p:cNvGrpSpPr>
                <a:grpSpLocks/>
              </p:cNvGrpSpPr>
              <p:nvPr/>
            </p:nvGrpSpPr>
            <p:grpSpPr bwMode="auto">
              <a:xfrm>
                <a:off x="1358" y="2072"/>
                <a:ext cx="4450" cy="518"/>
                <a:chOff x="1358" y="2072"/>
                <a:chExt cx="4450" cy="518"/>
              </a:xfrm>
            </p:grpSpPr>
            <p:sp>
              <p:nvSpPr>
                <p:cNvPr id="115733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8" y="2072"/>
                  <a:ext cx="4450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rgbClr val="000080"/>
                      </a:solidFill>
                    </a:rPr>
                    <a:t>CREATETAB</a:t>
                  </a:r>
                  <a:endParaRPr lang="en-US" altLang="zh-CN" sz="2400"/>
                </a:p>
              </p:txBody>
            </p:sp>
            <p:sp>
              <p:nvSpPr>
                <p:cNvPr id="115734" name="Rectangle 49"/>
                <p:cNvSpPr>
                  <a:spLocks noChangeArrowheads="1"/>
                </p:cNvSpPr>
                <p:nvPr/>
              </p:nvSpPr>
              <p:spPr bwMode="auto">
                <a:xfrm>
                  <a:off x="1358" y="2072"/>
                  <a:ext cx="44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5717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5814" cy="259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3.5.4 收回</a:t>
            </a:r>
            <a:r>
              <a:rPr lang="zh-CN" altLang="en-US" sz="3200" dirty="0" smtClean="0"/>
              <a:t>权限</a:t>
            </a:r>
            <a:endParaRPr lang="zh-CN" altLang="en-US" sz="320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869579" y="123448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sz="2000"/>
              <a:t>1. 命令格式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</a:rPr>
              <a:t>REVOKE</a:t>
            </a:r>
            <a:r>
              <a:rPr lang="en-US" altLang="zh-CN" sz="2000"/>
              <a:t> &lt;</a:t>
            </a:r>
            <a:r>
              <a:rPr lang="zh-CN" altLang="en-US" sz="2000"/>
              <a:t>权限&gt;[,&lt;权限&gt;]... </a:t>
            </a:r>
            <a:br>
              <a:rPr lang="zh-CN" altLang="en-US" sz="2000"/>
            </a:br>
            <a:r>
              <a:rPr lang="zh-CN" altLang="en-US" sz="2000"/>
              <a:t>[</a:t>
            </a:r>
            <a:r>
              <a:rPr lang="en-US" altLang="zh-CN" sz="2000">
                <a:solidFill>
                  <a:srgbClr val="FF3300"/>
                </a:solidFill>
              </a:rPr>
              <a:t>ON</a:t>
            </a:r>
            <a:r>
              <a:rPr lang="en-US" altLang="zh-CN" sz="2000"/>
              <a:t> &lt;</a:t>
            </a:r>
            <a:r>
              <a:rPr lang="zh-CN" altLang="en-US" sz="2000"/>
              <a:t>对象类型&gt; &lt;对象名&gt;] </a:t>
            </a:r>
            <a:br>
              <a:rPr lang="zh-CN" altLang="en-US" sz="2000"/>
            </a:br>
            <a:r>
              <a:rPr lang="en-US" altLang="zh-CN" sz="2000">
                <a:solidFill>
                  <a:srgbClr val="FF3300"/>
                </a:solidFill>
              </a:rPr>
              <a:t>FROM </a:t>
            </a:r>
            <a:r>
              <a:rPr lang="en-US" altLang="zh-CN" sz="2000"/>
              <a:t>&lt;</a:t>
            </a:r>
            <a:r>
              <a:rPr lang="zh-CN" altLang="en-US" sz="2000"/>
              <a:t>用户&gt;[,&lt;用户&gt;| </a:t>
            </a:r>
            <a:r>
              <a:rPr lang="en-US" altLang="zh-CN" sz="2400">
                <a:solidFill>
                  <a:srgbClr val="FF3300"/>
                </a:solidFill>
              </a:rPr>
              <a:t>public</a:t>
            </a:r>
            <a:r>
              <a:rPr lang="zh-CN" altLang="en-US" sz="2000"/>
              <a:t>]...</a:t>
            </a:r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en-US" altLang="zh-CN" sz="2000"/>
              <a:t>Ex 4: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把用户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U4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修改学生学号的权限收回</a:t>
            </a:r>
          </a:p>
          <a:p>
            <a:pPr lvl="1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REVOKE UPDATE(sno) ON TABLE Student FROM U4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i="1"/>
              <a:t>参见教材</a:t>
            </a:r>
            <a:r>
              <a:rPr lang="en-US" altLang="zh-CN" i="1"/>
              <a:t>P132</a:t>
            </a:r>
            <a:r>
              <a:rPr lang="zh-CN" altLang="en-US" i="1"/>
              <a:t>例7，8，9以及相关说明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2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260648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843608" y="1175048"/>
            <a:ext cx="7848600" cy="83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1.设有关系</a:t>
            </a:r>
            <a:r>
              <a:rPr lang="en-US" altLang="zh-CN" sz="2800"/>
              <a:t>R</a:t>
            </a:r>
            <a:r>
              <a:rPr lang="zh-CN" altLang="en-US" sz="2800"/>
              <a:t>如下，写一条</a:t>
            </a:r>
            <a:r>
              <a:rPr lang="en-US" altLang="zh-CN" sz="2800"/>
              <a:t>SQL</a:t>
            </a:r>
            <a:r>
              <a:rPr lang="zh-CN" altLang="en-US" sz="2800"/>
              <a:t>语句将其数据变为右表所示。</a:t>
            </a:r>
          </a:p>
        </p:txBody>
      </p:sp>
      <p:sp>
        <p:nvSpPr>
          <p:cNvPr id="117764" name="Text Box 22"/>
          <p:cNvSpPr txBox="1">
            <a:spLocks noChangeArrowheads="1"/>
          </p:cNvSpPr>
          <p:nvPr/>
        </p:nvSpPr>
        <p:spPr bwMode="auto">
          <a:xfrm>
            <a:off x="2123133" y="2767312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6521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04021"/>
              </p:ext>
            </p:extLst>
          </p:nvPr>
        </p:nvGraphicFramePr>
        <p:xfrm>
          <a:off x="1453208" y="2408536"/>
          <a:ext cx="3048000" cy="242570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2108196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846402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8853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4331998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总金额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0414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31668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572250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453755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79514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41995"/>
                  </a:ext>
                </a:extLst>
              </a:tr>
            </a:tbl>
          </a:graphicData>
        </a:graphic>
      </p:graphicFrame>
      <p:graphicFrame>
        <p:nvGraphicFramePr>
          <p:cNvPr id="1465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83954"/>
              </p:ext>
            </p:extLst>
          </p:nvPr>
        </p:nvGraphicFramePr>
        <p:xfrm>
          <a:off x="4806008" y="2394248"/>
          <a:ext cx="3048000" cy="242570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405566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2579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58409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5888245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总金额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4958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3684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065319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995636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143117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35194"/>
                  </a:ext>
                </a:extLst>
              </a:tr>
            </a:tbl>
          </a:graphicData>
        </a:graphic>
      </p:graphicFrame>
      <p:sp>
        <p:nvSpPr>
          <p:cNvPr id="117839" name="Text Box 127"/>
          <p:cNvSpPr txBox="1">
            <a:spLocks noChangeArrowheads="1"/>
          </p:cNvSpPr>
          <p:nvPr/>
        </p:nvSpPr>
        <p:spPr bwMode="auto">
          <a:xfrm>
            <a:off x="996009" y="5137449"/>
            <a:ext cx="6905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2.查询‘1’号课程成绩比‘2’号课程成</a:t>
            </a:r>
          </a:p>
          <a:p>
            <a:pPr eaLnBrk="1" hangingPunct="1"/>
            <a:r>
              <a:rPr lang="zh-CN" altLang="en-US" sz="2800"/>
              <a:t>绩高的学生学号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1. </a:t>
            </a:r>
            <a:r>
              <a:rPr lang="en-US" altLang="zh-CN" smtClean="0"/>
              <a:t>Update test1 Set zje = (Select Sum(je)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From test1 new Where bm = test1.bm)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2. </a:t>
            </a:r>
            <a:r>
              <a:rPr lang="en-US" altLang="zh-CN" smtClean="0"/>
              <a:t>Select sc1.sno From sc sc1,sc sc2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Where sc1.cno = ‘1’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And sc2.cno = ‘2’ And sc1.sno = sc2.sno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And sc1.score &gt; sc2.score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2060848"/>
            <a:ext cx="7772400" cy="3617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1.列出有二门以上(含两门)不及格课程的学生学号、姓名及其平均成绩</a:t>
            </a: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2.列出仅学过课程“</a:t>
            </a:r>
            <a:r>
              <a:rPr lang="en-US" altLang="zh-CN" sz="2800" dirty="0" smtClean="0"/>
              <a:t>DS”</a:t>
            </a:r>
            <a:r>
              <a:rPr lang="zh-CN" altLang="en-US" sz="2800" dirty="0" smtClean="0"/>
              <a:t>和课程“</a:t>
            </a:r>
            <a:r>
              <a:rPr lang="en-US" altLang="zh-CN" sz="2800" dirty="0" smtClean="0"/>
              <a:t>OS”</a:t>
            </a:r>
            <a:r>
              <a:rPr lang="zh-CN" altLang="en-US" sz="2800" dirty="0" smtClean="0"/>
              <a:t>的所有学生姓名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33265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91208" y="1170856"/>
            <a:ext cx="77724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select s.sno,s.sname,avg(sc.score)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from student s,sc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where s.sno 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(select sno from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where score &lt; 60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group by sno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having count(distinct cno) &gt;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group by s.sno,s.sname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6064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915616" y="1022648"/>
            <a:ext cx="77724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select sname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where sno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(select distinct sno from sc where cno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(select cno from course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where  cname = 'DS' 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And sno in (select distinct sno from sc where cno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(select cno from course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where  cname ='OS' 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And sno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(select sno from sc sc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group by sno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having count(distinct cno) = 2 )</a:t>
            </a:r>
            <a:endParaRPr lang="zh-CN" altLang="en-US" sz="28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3265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915616" y="1247056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select sno,sname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where sno not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(select distinct sno from sc where  cno not 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(select cno from course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where  cname in ('DS','OS') 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And sno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(select sno from sc sc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group by sno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having count(distinct cno) = 2 )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765884" y="1403382"/>
            <a:ext cx="7285037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3.2.2 基本表的定义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1. 基本表的概念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endParaRPr lang="zh-CN" altLang="en-US" sz="2000" dirty="0" smtClean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sz="2000" dirty="0" smtClean="0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87057"/>
              </p:ext>
            </p:extLst>
          </p:nvPr>
        </p:nvGraphicFramePr>
        <p:xfrm>
          <a:off x="3071664" y="2558692"/>
          <a:ext cx="58674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位图图像" r:id="rId3" imgW="4285714" imgH="2914286" progId="Paint.Picture">
                  <p:embed/>
                </p:oleObj>
              </mc:Choice>
              <mc:Fallback>
                <p:oleObj name="位图图像" r:id="rId3" imgW="4285714" imgH="2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2558692"/>
                        <a:ext cx="58674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26064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098848"/>
            <a:ext cx="77724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select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where not exists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(select distinct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where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student.sno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not in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(select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from course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where 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 in ('DS','OS') 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And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(select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group by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having count(distinct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 = 2 )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26064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排名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47093" y="1340768"/>
            <a:ext cx="9525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查询选修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号课程的学号、成绩和排名，排名有两种：连续和不连续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同</a:t>
            </a:r>
            <a:r>
              <a:rPr lang="zh-CN" altLang="en-US" sz="2400" dirty="0"/>
              <a:t>分数同名次，总排名连续。如</a:t>
            </a:r>
            <a:r>
              <a:rPr lang="en-US" altLang="zh-CN" sz="2400" dirty="0"/>
              <a:t>95</a:t>
            </a:r>
            <a:r>
              <a:rPr lang="zh-CN" altLang="en-US" sz="2400" dirty="0"/>
              <a:t>、</a:t>
            </a:r>
            <a:r>
              <a:rPr lang="en-US" altLang="zh-CN" sz="2400" dirty="0"/>
              <a:t>90</a:t>
            </a:r>
            <a:r>
              <a:rPr lang="zh-CN" altLang="en-US" sz="2400" dirty="0"/>
              <a:t> 、</a:t>
            </a:r>
            <a:r>
              <a:rPr lang="en-US" altLang="zh-CN" sz="2400" dirty="0"/>
              <a:t>90</a:t>
            </a:r>
            <a:r>
              <a:rPr lang="zh-CN" altLang="en-US" sz="2400" dirty="0"/>
              <a:t> 、</a:t>
            </a:r>
            <a:r>
              <a:rPr lang="en-US" altLang="zh-CN" sz="2400" dirty="0"/>
              <a:t>85</a:t>
            </a:r>
            <a:r>
              <a:rPr lang="zh-CN" altLang="en-US" sz="2400" dirty="0"/>
              <a:t> 、</a:t>
            </a:r>
            <a:r>
              <a:rPr lang="en-US" altLang="zh-CN" sz="2400" dirty="0"/>
              <a:t>85</a:t>
            </a:r>
            <a:r>
              <a:rPr lang="zh-CN" altLang="en-US" sz="2400" dirty="0"/>
              <a:t> 、</a:t>
            </a:r>
            <a:r>
              <a:rPr lang="en-US" altLang="zh-CN" sz="2400" dirty="0"/>
              <a:t>80</a:t>
            </a:r>
            <a:r>
              <a:rPr lang="zh-CN" altLang="en-US" sz="2400" dirty="0"/>
              <a:t>的排名结果为</a:t>
            </a:r>
            <a:r>
              <a:rPr lang="en-US" altLang="zh-CN" sz="2400" dirty="0"/>
              <a:t>1,2,2,3,3,4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同分数同名次，总排名不连续。如</a:t>
            </a:r>
            <a:r>
              <a:rPr lang="en-US" altLang="zh-CN" sz="2400" dirty="0"/>
              <a:t>95</a:t>
            </a:r>
            <a:r>
              <a:rPr lang="zh-CN" altLang="en-US" sz="2400" dirty="0"/>
              <a:t>、</a:t>
            </a:r>
            <a:r>
              <a:rPr lang="en-US" altLang="zh-CN" sz="2400" dirty="0"/>
              <a:t>90</a:t>
            </a:r>
            <a:r>
              <a:rPr lang="zh-CN" altLang="en-US" sz="2400" dirty="0"/>
              <a:t> 、</a:t>
            </a:r>
            <a:r>
              <a:rPr lang="en-US" altLang="zh-CN" sz="2400" dirty="0"/>
              <a:t>90</a:t>
            </a:r>
            <a:r>
              <a:rPr lang="zh-CN" altLang="en-US" sz="2400" dirty="0"/>
              <a:t> 、</a:t>
            </a:r>
            <a:r>
              <a:rPr lang="en-US" altLang="zh-CN" sz="2400" dirty="0"/>
              <a:t>85</a:t>
            </a:r>
            <a:r>
              <a:rPr lang="zh-CN" altLang="en-US" sz="2400" dirty="0"/>
              <a:t> 、</a:t>
            </a:r>
            <a:r>
              <a:rPr lang="en-US" altLang="zh-CN" sz="2400" dirty="0"/>
              <a:t>85</a:t>
            </a:r>
            <a:r>
              <a:rPr lang="zh-CN" altLang="en-US" sz="2400" dirty="0"/>
              <a:t> 、</a:t>
            </a:r>
            <a:r>
              <a:rPr lang="en-US" altLang="zh-CN" sz="2400" dirty="0"/>
              <a:t>80</a:t>
            </a:r>
            <a:r>
              <a:rPr lang="zh-CN" altLang="en-US" sz="2400" dirty="0"/>
              <a:t>的排名结果为</a:t>
            </a:r>
            <a:r>
              <a:rPr lang="en-US" altLang="zh-CN" sz="2400" dirty="0"/>
              <a:t>1,2,2,4,4,6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5" y="3356992"/>
            <a:ext cx="7419975" cy="263842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86" y="3356992"/>
            <a:ext cx="3657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61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26064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排名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91630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32656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771600" y="1247056"/>
            <a:ext cx="7848600" cy="83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1.设有关系</a:t>
            </a:r>
            <a:r>
              <a:rPr lang="en-US" altLang="zh-CN" sz="2800"/>
              <a:t>R</a:t>
            </a:r>
            <a:r>
              <a:rPr lang="zh-CN" altLang="en-US" sz="2800"/>
              <a:t>如下，写一条</a:t>
            </a:r>
            <a:r>
              <a:rPr lang="en-US" altLang="zh-CN" sz="2800"/>
              <a:t>SQL</a:t>
            </a:r>
            <a:r>
              <a:rPr lang="zh-CN" altLang="en-US" sz="2800"/>
              <a:t>语句将其数据变为右表所示。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051125" y="2839320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987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73130"/>
              </p:ext>
            </p:extLst>
          </p:nvPr>
        </p:nvGraphicFramePr>
        <p:xfrm>
          <a:off x="1381200" y="2480545"/>
          <a:ext cx="2286000" cy="31089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399263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33319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6965588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057474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01154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65439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73670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7563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5566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00466"/>
                  </a:ext>
                </a:extLst>
              </a:tr>
            </a:tbl>
          </a:graphicData>
        </a:graphic>
      </p:graphicFrame>
      <p:graphicFrame>
        <p:nvGraphicFramePr>
          <p:cNvPr id="15987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41540"/>
              </p:ext>
            </p:extLst>
          </p:nvPr>
        </p:nvGraphicFramePr>
        <p:xfrm>
          <a:off x="4734000" y="2313857"/>
          <a:ext cx="2286000" cy="17373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252212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491415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071737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60240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24136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718386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293532"/>
                  </a:ext>
                </a:extLst>
              </a:tr>
            </a:tbl>
          </a:graphicData>
        </a:graphic>
      </p:graphicFrame>
      <p:graphicFrame>
        <p:nvGraphicFramePr>
          <p:cNvPr id="159873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12952"/>
              </p:ext>
            </p:extLst>
          </p:nvPr>
        </p:nvGraphicFramePr>
        <p:xfrm>
          <a:off x="4734000" y="4371257"/>
          <a:ext cx="2286000" cy="17373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7678575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06619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983683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71280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79248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18627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accent2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6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2861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64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mtClean="0"/>
              <a:t>Exists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763216" y="1026840"/>
            <a:ext cx="53340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查询选修了全部课程的学生姓名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select sname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where not exists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  (select * from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   where not exists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   (select * from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    where cno = course.cno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"/>
                <a:cs typeface=""/>
              </a:rPr>
              <a:t>    and sno = student.sno))</a:t>
            </a:r>
            <a:endParaRPr lang="zh-CN" altLang="en-US" smtClean="0">
              <a:ea typeface=""/>
              <a:cs typeface="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259016" y="1552304"/>
            <a:ext cx="3733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"/>
                <a:cs typeface=""/>
              </a:rPr>
              <a:t>select </a:t>
            </a:r>
            <a:r>
              <a:rPr lang="en-US" altLang="zh-CN" sz="2800" dirty="0" err="1">
                <a:ea typeface=""/>
                <a:cs typeface=""/>
              </a:rPr>
              <a:t>sname</a:t>
            </a:r>
            <a:r>
              <a:rPr lang="en-US" altLang="zh-CN" sz="2800" dirty="0">
                <a:ea typeface=""/>
                <a:cs typeface=""/>
              </a:rPr>
              <a:t> 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from student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where </a:t>
            </a:r>
            <a:r>
              <a:rPr lang="en-US" altLang="zh-CN" sz="2800" dirty="0" err="1">
                <a:ea typeface=""/>
                <a:cs typeface=""/>
              </a:rPr>
              <a:t>sno</a:t>
            </a:r>
            <a:r>
              <a:rPr lang="en-US" altLang="zh-CN" sz="2800" dirty="0">
                <a:ea typeface=""/>
                <a:cs typeface=""/>
              </a:rPr>
              <a:t> in 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(select </a:t>
            </a:r>
            <a:r>
              <a:rPr lang="en-US" altLang="zh-CN" sz="2800" dirty="0" err="1">
                <a:ea typeface=""/>
                <a:cs typeface=""/>
              </a:rPr>
              <a:t>sno</a:t>
            </a:r>
            <a:r>
              <a:rPr lang="en-US" altLang="zh-CN" sz="2800" dirty="0">
                <a:ea typeface=""/>
                <a:cs typeface=""/>
              </a:rPr>
              <a:t> 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 from </a:t>
            </a:r>
            <a:r>
              <a:rPr lang="en-US" altLang="zh-CN" sz="2800" dirty="0" err="1">
                <a:ea typeface=""/>
                <a:cs typeface=""/>
              </a:rPr>
              <a:t>sc</a:t>
            </a:r>
            <a:r>
              <a:rPr lang="en-US" altLang="zh-CN" sz="2800" dirty="0">
                <a:ea typeface=""/>
                <a:cs typeface=""/>
              </a:rPr>
              <a:t> 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 group by </a:t>
            </a:r>
            <a:r>
              <a:rPr lang="en-US" altLang="zh-CN" sz="2800" dirty="0" err="1">
                <a:ea typeface=""/>
                <a:cs typeface=""/>
              </a:rPr>
              <a:t>sno</a:t>
            </a:r>
            <a:endParaRPr lang="en-US" altLang="zh-CN" sz="2800" dirty="0">
              <a:ea typeface=""/>
              <a:cs typeface=""/>
            </a:endParaRP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 having count(*)=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  (select count(*)</a:t>
            </a:r>
          </a:p>
          <a:p>
            <a:pPr eaLnBrk="1" hangingPunct="1"/>
            <a:r>
              <a:rPr lang="en-US" altLang="zh-CN" sz="2800" dirty="0">
                <a:ea typeface=""/>
                <a:cs typeface=""/>
              </a:rPr>
              <a:t>     from course))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 嵌入式</a:t>
            </a:r>
            <a:r>
              <a:rPr lang="en-US" altLang="zh-CN" sz="3200"/>
              <a:t>SQL</a:t>
            </a:r>
            <a:br>
              <a:rPr lang="en-US" altLang="zh-CN" sz="3200"/>
            </a:br>
            <a:endParaRPr lang="zh-CN" altLang="en-US" sz="32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721370" y="1086272"/>
            <a:ext cx="8903021" cy="55110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3.6.1 概述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交互式</a:t>
            </a:r>
            <a:r>
              <a:rPr lang="en-US" altLang="zh-CN" sz="2000" dirty="0"/>
              <a:t>SQL</a:t>
            </a:r>
            <a:r>
              <a:rPr lang="zh-CN" altLang="en-US" sz="2000" dirty="0"/>
              <a:t>的局限性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3.6.2 </a:t>
            </a:r>
            <a:r>
              <a:rPr lang="zh-CN" altLang="en-US" sz="2800" dirty="0"/>
              <a:t>嵌入式</a:t>
            </a:r>
            <a:r>
              <a:rPr lang="en-US" altLang="zh-CN" sz="2800" dirty="0"/>
              <a:t>SQL</a:t>
            </a:r>
            <a:r>
              <a:rPr lang="zh-CN" altLang="en-US" sz="2800" dirty="0"/>
              <a:t>的执行过程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3.6.3 主要问题及解决方案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1. 主要问题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2. 嵌入式</a:t>
            </a:r>
            <a:r>
              <a:rPr lang="en-US" altLang="zh-CN" sz="2000" dirty="0"/>
              <a:t>SQL</a:t>
            </a:r>
            <a:r>
              <a:rPr lang="zh-CN" altLang="en-US" sz="2000" dirty="0"/>
              <a:t>的一般形式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3. 嵌入式</a:t>
            </a:r>
            <a:r>
              <a:rPr lang="en-US" altLang="zh-CN" sz="2000" dirty="0"/>
              <a:t>SQL</a:t>
            </a:r>
            <a:r>
              <a:rPr lang="zh-CN" altLang="en-US" sz="2000" dirty="0"/>
              <a:t>语句与主语言之间的通信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4. 游标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3.6.4  数据库访问接口标准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3.6.1 概述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53508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000"/>
              <a:t>交互式</a:t>
            </a:r>
            <a:r>
              <a:rPr lang="en-US" altLang="zh-CN" sz="2000"/>
              <a:t>SQL</a:t>
            </a:r>
            <a:r>
              <a:rPr lang="zh-CN" altLang="en-US" sz="2000"/>
              <a:t>的局限性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嵌入式</a:t>
            </a:r>
            <a:r>
              <a:rPr lang="en-US" altLang="zh-CN" sz="2000"/>
              <a:t>SQL</a:t>
            </a:r>
            <a:r>
              <a:rPr lang="zh-CN" altLang="en-US" sz="2000"/>
              <a:t>与宿主语言的基本分工</a:t>
            </a:r>
          </a:p>
          <a:p>
            <a:pPr lvl="1" eaLnBrk="1" hangingPunct="1"/>
            <a:r>
              <a:rPr lang="zh-CN" altLang="en-US" sz="2000"/>
              <a:t>主语言</a:t>
            </a:r>
          </a:p>
          <a:p>
            <a:pPr lvl="2" algn="just" eaLnBrk="1" hangingPunct="1">
              <a:buFontTx/>
              <a:buNone/>
            </a:pPr>
            <a:r>
              <a:rPr lang="zh-CN" altLang="en-US" sz="2000">
                <a:ea typeface="仿宋_GB2312" pitchFamily="49" charset="-122"/>
              </a:rPr>
              <a:t>       定义工作变量，算术运算，逻辑运算，程序流程控制。</a:t>
            </a:r>
          </a:p>
          <a:p>
            <a:pPr lvl="1" eaLnBrk="1" hangingPunct="1"/>
            <a:r>
              <a:rPr lang="en-US" altLang="zh-CN" sz="2000"/>
              <a:t> SQL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定义表，定义视图，定义索引，表和视图操作（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I，D，U，M，</a:t>
            </a:r>
            <a:r>
              <a:rPr lang="en-US" altLang="zh-CN" sz="2000">
                <a:ea typeface="仿宋_GB2312" pitchFamily="49" charset="-122"/>
              </a:rPr>
              <a:t>……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），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控制。</a:t>
            </a:r>
            <a:r>
              <a:rPr lang="zh-CN" altLang="en-US" sz="2000"/>
              <a:t> </a:t>
            </a: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/>
              <a:t>3.6.2 </a:t>
            </a:r>
            <a:r>
              <a:rPr lang="zh-CN" altLang="en-US" sz="3200"/>
              <a:t>嵌入式</a:t>
            </a:r>
            <a:r>
              <a:rPr lang="en-US" altLang="zh-CN" sz="3200"/>
              <a:t>SQL</a:t>
            </a:r>
            <a:r>
              <a:rPr lang="zh-CN" altLang="en-US" sz="3200"/>
              <a:t>的执行过程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837508" y="1767881"/>
            <a:ext cx="3614738" cy="588963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主语言 + 嵌入</a:t>
            </a:r>
            <a:r>
              <a:rPr lang="en-US" altLang="zh-CN" b="1">
                <a:latin typeface="隶书" panose="02010509060101010101" pitchFamily="49" charset="-122"/>
                <a:ea typeface="隶书" panose="02010509060101010101" pitchFamily="49" charset="-122"/>
              </a:rPr>
              <a:t>SQL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721746" y="2701331"/>
            <a:ext cx="1827212" cy="588963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 预处理 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2748608" y="3642718"/>
            <a:ext cx="3816350" cy="588962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  <a:contourClr>
              <a:srgbClr val="FFCCFF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主语言 + 函数调用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3283596" y="4617443"/>
            <a:ext cx="2794000" cy="58896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主语言编译器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3062933" y="5557243"/>
            <a:ext cx="3201988" cy="588962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主语言执行程序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4526609" y="5146080"/>
            <a:ext cx="212725" cy="395288"/>
          </a:xfrm>
          <a:prstGeom prst="downArrow">
            <a:avLst>
              <a:gd name="adj1" fmla="val 50000"/>
              <a:gd name="adj2" fmla="val 46455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3" name="AutoShape 9"/>
          <p:cNvSpPr>
            <a:spLocks noChangeArrowheads="1"/>
          </p:cNvSpPr>
          <p:nvPr/>
        </p:nvSpPr>
        <p:spPr bwMode="auto">
          <a:xfrm>
            <a:off x="4526609" y="4153894"/>
            <a:ext cx="212725" cy="396875"/>
          </a:xfrm>
          <a:prstGeom prst="downArrow">
            <a:avLst>
              <a:gd name="adj1" fmla="val 50000"/>
              <a:gd name="adj2" fmla="val 46642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4" name="AutoShape 10"/>
          <p:cNvSpPr>
            <a:spLocks noChangeArrowheads="1"/>
          </p:cNvSpPr>
          <p:nvPr/>
        </p:nvSpPr>
        <p:spPr bwMode="auto">
          <a:xfrm>
            <a:off x="4526609" y="3212505"/>
            <a:ext cx="212725" cy="395288"/>
          </a:xfrm>
          <a:prstGeom prst="downArrow">
            <a:avLst>
              <a:gd name="adj1" fmla="val 50000"/>
              <a:gd name="adj2" fmla="val 46455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5" name="AutoShape 11"/>
          <p:cNvSpPr>
            <a:spLocks noChangeArrowheads="1"/>
          </p:cNvSpPr>
          <p:nvPr/>
        </p:nvSpPr>
        <p:spPr bwMode="auto">
          <a:xfrm>
            <a:off x="4526609" y="2286994"/>
            <a:ext cx="212725" cy="396875"/>
          </a:xfrm>
          <a:prstGeom prst="downArrow">
            <a:avLst>
              <a:gd name="adj1" fmla="val 50000"/>
              <a:gd name="adj2" fmla="val 46642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725563" y="123448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000"/>
              <a:t>1. 主要问题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主语言与</a:t>
            </a:r>
            <a:r>
              <a:rPr lang="en-US" altLang="zh-CN" sz="2000"/>
              <a:t>SQL</a:t>
            </a:r>
            <a:r>
              <a:rPr lang="zh-CN" altLang="en-US" sz="2000"/>
              <a:t>语句的识别</a:t>
            </a:r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主语言程序变量与</a:t>
            </a:r>
            <a:r>
              <a:rPr lang="en-US" altLang="zh-CN" sz="2000"/>
              <a:t>DB</a:t>
            </a:r>
            <a:r>
              <a:rPr lang="zh-CN" altLang="en-US" sz="2000"/>
              <a:t>工作变量间通讯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向主语言传递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执行状态信息，以便主语言控制程序流程(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SQLCA)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主语言向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提供参数（插入值，改变值，条件）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将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查询结果交给主语言处理，（主变量+游标）</a:t>
            </a:r>
          </a:p>
          <a:p>
            <a:pPr lvl="2" eaLnBrk="1" hangingPunct="1"/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一与多矛盾(游标)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3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76672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3.6.3 主要问题及解决方案(续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29540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2.</a:t>
            </a:r>
            <a:r>
              <a:rPr lang="zh-CN" altLang="en-US" sz="3200" dirty="0"/>
              <a:t>嵌入式</a:t>
            </a:r>
            <a:r>
              <a:rPr lang="en-US" altLang="zh-CN" sz="3200" dirty="0"/>
              <a:t>SQL</a:t>
            </a:r>
            <a:r>
              <a:rPr lang="zh-CN" altLang="en-US" sz="3200" dirty="0"/>
              <a:t>的一般形式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宿主语言  </a:t>
            </a:r>
            <a:r>
              <a:rPr lang="en-US" altLang="zh-CN" sz="2400" dirty="0"/>
              <a:t>C, Pascal, Pl/1</a:t>
            </a:r>
          </a:p>
          <a:p>
            <a:pPr lvl="1" eaLnBrk="1" hangingPunct="1"/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嵌入的</a:t>
            </a:r>
            <a:r>
              <a:rPr lang="en-US" altLang="zh-CN" sz="2400" dirty="0"/>
              <a:t>SQL</a:t>
            </a:r>
            <a:r>
              <a:rPr lang="zh-CN" altLang="en-US" sz="2400" dirty="0"/>
              <a:t>语句以</a:t>
            </a:r>
            <a:r>
              <a:rPr lang="en-US" altLang="zh-CN" sz="2400" b="1" dirty="0">
                <a:solidFill>
                  <a:srgbClr val="FF3300"/>
                </a:solidFill>
              </a:rPr>
              <a:t>EXEC SQL</a:t>
            </a:r>
            <a:r>
              <a:rPr lang="zh-CN" altLang="en-US" sz="2400" dirty="0"/>
              <a:t>开始，以分号(</a:t>
            </a:r>
            <a:r>
              <a:rPr lang="zh-CN" altLang="en-US" sz="2400" b="1" dirty="0">
                <a:solidFill>
                  <a:srgbClr val="FF3300"/>
                </a:solidFill>
              </a:rPr>
              <a:t>;</a:t>
            </a:r>
            <a:r>
              <a:rPr lang="zh-CN" altLang="en-US" sz="2400" dirty="0"/>
              <a:t>) 或</a:t>
            </a:r>
            <a:r>
              <a:rPr lang="en-US" altLang="zh-CN" sz="2400" b="1" dirty="0">
                <a:solidFill>
                  <a:srgbClr val="FF3300"/>
                </a:solidFill>
              </a:rPr>
              <a:t>END_EXEX</a:t>
            </a:r>
            <a:r>
              <a:rPr lang="zh-CN" altLang="en-US" sz="2400" dirty="0"/>
              <a:t>结束</a:t>
            </a:r>
            <a:endParaRPr lang="en-US" altLang="zh-CN" sz="2400" dirty="0"/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 smtClean="0">
                <a:solidFill>
                  <a:srgbClr val="FF3300"/>
                </a:solidFill>
              </a:rPr>
              <a:t>EXEC</a:t>
            </a:r>
            <a:r>
              <a:rPr lang="en-US" altLang="zh-CN" sz="2400" b="1" i="1" dirty="0" smtClean="0">
                <a:solidFill>
                  <a:srgbClr val="FF33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3300"/>
                </a:solidFill>
              </a:rPr>
              <a:t>SQL</a:t>
            </a:r>
            <a:r>
              <a:rPr lang="en-US" altLang="zh-CN" sz="2400" i="1" dirty="0" smtClean="0"/>
              <a:t> 	DELETE</a:t>
            </a:r>
            <a:r>
              <a:rPr lang="en-US" altLang="zh-CN" sz="2400" b="1" i="1" dirty="0" smtClean="0"/>
              <a:t> </a:t>
            </a:r>
            <a:r>
              <a:rPr lang="en-US" altLang="zh-CN" sz="2400" i="1" dirty="0" smtClean="0"/>
              <a:t>FROM  Prof 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 smtClean="0"/>
              <a:t>				WHERE</a:t>
            </a:r>
            <a:r>
              <a:rPr lang="en-US" altLang="zh-CN" sz="2400" b="1" i="1" dirty="0" smtClean="0"/>
              <a:t> </a:t>
            </a:r>
            <a:r>
              <a:rPr lang="en-US" altLang="zh-CN" sz="2400" i="1" dirty="0" smtClean="0"/>
              <a:t>  </a:t>
            </a:r>
            <a:r>
              <a:rPr lang="en-US" altLang="zh-CN" sz="2400" i="1" dirty="0" err="1" smtClean="0"/>
              <a:t>dno</a:t>
            </a:r>
            <a:r>
              <a:rPr lang="en-US" altLang="zh-CN" sz="2400" i="1" dirty="0" smtClean="0"/>
              <a:t> = ’10’</a:t>
            </a:r>
            <a:r>
              <a:rPr lang="en-US" altLang="zh-CN" sz="2400" b="1" i="1" dirty="0" smtClean="0">
                <a:solidFill>
                  <a:srgbClr val="FF3300"/>
                </a:solidFill>
              </a:rPr>
              <a:t>；</a:t>
            </a:r>
          </a:p>
          <a:p>
            <a:pPr lvl="1" eaLnBrk="1" hangingPunct="1">
              <a:lnSpc>
                <a:spcPct val="115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116"/>
            <a:ext cx="9433048" cy="55452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/>
              <a:t>3.2.2 基本表的定义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 2. </a:t>
            </a:r>
            <a:r>
              <a:rPr lang="zh-CN" altLang="en-US" sz="2400" dirty="0"/>
              <a:t>基本表定义格式（</a:t>
            </a:r>
            <a:r>
              <a:rPr lang="en-US" altLang="zh-CN" sz="2400" dirty="0"/>
              <a:t>SQL 92）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 table</a:t>
            </a:r>
            <a:r>
              <a:rPr lang="en-US" altLang="zh-CN" sz="2400" dirty="0"/>
              <a:t>   </a:t>
            </a:r>
            <a:r>
              <a:rPr lang="zh-CN" altLang="en-US" sz="2400" dirty="0"/>
              <a:t>表名（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列名  数据类型 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缺省值] 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null</a:t>
            </a:r>
            <a:r>
              <a:rPr lang="en-US" altLang="zh-CN" sz="2400" dirty="0"/>
              <a:t>]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[，</a:t>
            </a:r>
            <a:r>
              <a:rPr lang="zh-CN" altLang="en-US" sz="2400" dirty="0"/>
              <a:t>列名 数据类型 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zh-CN" altLang="en-US" sz="2400" dirty="0"/>
              <a:t>缺省值] 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null</a:t>
            </a:r>
            <a:r>
              <a:rPr lang="en-US" altLang="zh-CN" sz="2400" dirty="0"/>
              <a:t>]]</a:t>
            </a:r>
          </a:p>
          <a:p>
            <a:pPr lvl="1" algn="ctr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Arial"/>
              </a:rPr>
              <a:t>……</a:t>
            </a:r>
            <a:endParaRPr lang="en-US" altLang="zh-CN" sz="2400" b="1" dirty="0"/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    [，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primary  key</a:t>
            </a:r>
            <a:r>
              <a:rPr lang="en-US" altLang="zh-CN" sz="2400" dirty="0"/>
              <a:t>（</a:t>
            </a:r>
            <a:r>
              <a:rPr lang="zh-CN" altLang="en-US" sz="2400" dirty="0"/>
              <a:t>列名 [，列名] </a:t>
            </a:r>
            <a:r>
              <a:rPr lang="zh-CN" altLang="en-US" sz="2400" b="1" dirty="0">
                <a:latin typeface="Arial"/>
              </a:rPr>
              <a:t>…</a:t>
            </a:r>
            <a:r>
              <a:rPr lang="zh-CN" altLang="en-US" sz="2400" dirty="0"/>
              <a:t>）]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	    [，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foreign  key</a:t>
            </a:r>
            <a:r>
              <a:rPr lang="en-US" altLang="zh-CN" sz="2400" dirty="0"/>
              <a:t> （</a:t>
            </a:r>
            <a:r>
              <a:rPr lang="zh-CN" altLang="en-US" sz="2400" dirty="0"/>
              <a:t>列名 [，列名] </a:t>
            </a:r>
            <a:r>
              <a:rPr lang="zh-CN" altLang="en-US" sz="2400" b="1" dirty="0">
                <a:latin typeface="Arial"/>
              </a:rPr>
              <a:t>…</a:t>
            </a:r>
            <a:r>
              <a:rPr lang="zh-CN" altLang="en-US" sz="2400" dirty="0"/>
              <a:t>）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		  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references</a:t>
            </a:r>
            <a:r>
              <a:rPr lang="en-US" altLang="zh-CN" sz="2400" dirty="0"/>
              <a:t>  </a:t>
            </a:r>
            <a:r>
              <a:rPr lang="zh-CN" altLang="en-US" sz="2400" dirty="0"/>
              <a:t>表名 （列名 [，列名] </a:t>
            </a:r>
            <a:r>
              <a:rPr lang="zh-CN" altLang="en-US" sz="2400" b="1" dirty="0">
                <a:latin typeface="Arial"/>
              </a:rPr>
              <a:t>…</a:t>
            </a:r>
            <a:r>
              <a:rPr lang="zh-CN" altLang="en-US" sz="2400" dirty="0"/>
              <a:t>）]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	    [，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check</a:t>
            </a:r>
            <a:r>
              <a:rPr lang="en-US" altLang="zh-CN" sz="2400" dirty="0"/>
              <a:t>（</a:t>
            </a:r>
            <a:r>
              <a:rPr lang="zh-CN" altLang="en-US" sz="2400" dirty="0"/>
              <a:t>条件）]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3.6.3 主要问题及解决方案(续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075184"/>
            <a:ext cx="7285038" cy="4267200"/>
          </a:xfrm>
        </p:spPr>
        <p:txBody>
          <a:bodyPr/>
          <a:lstStyle/>
          <a:p>
            <a:pPr eaLnBrk="1" hangingPunct="1"/>
            <a:r>
              <a:rPr lang="zh-CN" altLang="en-US" sz="2000"/>
              <a:t>3. 嵌入式</a:t>
            </a:r>
            <a:r>
              <a:rPr lang="en-US" altLang="zh-CN" sz="2000"/>
              <a:t>SQL</a:t>
            </a:r>
            <a:r>
              <a:rPr lang="zh-CN" altLang="en-US" sz="2000"/>
              <a:t>语句与主语言之间的通信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SQL</a:t>
            </a:r>
            <a:r>
              <a:rPr lang="zh-CN" altLang="en-US" sz="2000"/>
              <a:t>通信区</a:t>
            </a:r>
          </a:p>
          <a:p>
            <a:pPr lvl="1" eaLnBrk="1" hangingPunct="1"/>
            <a:endParaRPr lang="zh-CN" altLang="en-US" sz="2000"/>
          </a:p>
          <a:p>
            <a:pPr lvl="2" eaLnBrk="1" hangingPunct="1"/>
            <a:r>
              <a:rPr lang="en-US" altLang="zh-CN" sz="2000"/>
              <a:t>SQLCA</a:t>
            </a:r>
            <a:r>
              <a:rPr lang="zh-CN" altLang="en-US" sz="2000"/>
              <a:t>数据结构</a:t>
            </a:r>
          </a:p>
          <a:p>
            <a:pPr lvl="2" eaLnBrk="1" hangingPunct="1"/>
            <a:endParaRPr lang="en-US" altLang="zh-CN" sz="2000"/>
          </a:p>
          <a:p>
            <a:pPr lvl="2" eaLnBrk="1" hangingPunct="1"/>
            <a:r>
              <a:rPr lang="en-US" altLang="zh-CN" sz="2000"/>
              <a:t>SQLCA</a:t>
            </a:r>
            <a:r>
              <a:rPr lang="zh-CN" altLang="en-US" sz="2000"/>
              <a:t>功能</a:t>
            </a:r>
          </a:p>
          <a:p>
            <a:pPr lvl="2" eaLnBrk="1" hangingPunct="1">
              <a:buFontTx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   存储将向主语言传递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执行状态信息，以便主语言控制程序流程。 </a:t>
            </a:r>
          </a:p>
          <a:p>
            <a:pPr lvl="2" eaLnBrk="1" hangingPunct="1"/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/>
            <a:endParaRPr lang="zh-CN" altLang="en-US" sz="2000"/>
          </a:p>
          <a:p>
            <a:pPr lvl="1"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5828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SQLCA</a:t>
            </a:r>
            <a:r>
              <a:rPr lang="zh-CN" altLang="en-US" sz="2000"/>
              <a:t>数据结构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typedef struct sqlca{</a:t>
            </a:r>
            <a:r>
              <a:rPr lang="en-US" altLang="zh-CN" sz="1800">
                <a:latin typeface="Arial" panose="020B0604020202020204" pitchFamily="34" charset="0"/>
              </a:rPr>
              <a:t> </a:t>
            </a:r>
            <a:endParaRPr lang="en-US" altLang="zh-CN" sz="1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sqlcaid [EYECATCH_LEN];                      // Eyecatcher = 'SQLCA '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long sqlcabc;                                            // SQLCA size in bytes = 136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long sqlcode;                                           // SQL return code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short sqlerrml;                                         // Length for SQLERRMC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sqlerrmc[SQLERRMC_SIZ];                   // Error message tokens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 sqlerrp[8];                       // Diagnostic information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long sqlerrd[6];                                      // Diagnostic information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 sqlwarn[8];                    // Warning flags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 sqlext[3];                       // Reserved</a:t>
            </a:r>
            <a:r>
              <a:rPr lang="en-US" altLang="zh-CN" i="1">
                <a:latin typeface="Arial" panose="020B0604020202020204" pitchFamily="34" charset="0"/>
              </a:rPr>
              <a:t> </a:t>
            </a:r>
            <a:endParaRPr lang="en-US" altLang="zh-CN" i="1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unsigned char sqlstate[5];                   // new member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} SQLCA</a:t>
            </a:r>
            <a:r>
              <a:rPr lang="en-US" altLang="zh-CN" sz="1600"/>
              <a:t>;</a:t>
            </a:r>
            <a:endParaRPr lang="zh-CN" altLang="en-US" sz="16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725563" y="1230288"/>
            <a:ext cx="7772400" cy="3276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/>
              <a:t>3. 嵌入式</a:t>
            </a:r>
            <a:r>
              <a:rPr lang="en-US" altLang="zh-CN" sz="2000" dirty="0"/>
              <a:t>SQL</a:t>
            </a:r>
            <a:r>
              <a:rPr lang="zh-CN" altLang="en-US" sz="2000" dirty="0"/>
              <a:t>语句与主语言(</a:t>
            </a:r>
            <a:r>
              <a:rPr lang="en-US" altLang="zh-CN" sz="2000" dirty="0"/>
              <a:t>C</a:t>
            </a:r>
            <a:r>
              <a:rPr lang="zh-CN" altLang="en-US" sz="2000" dirty="0"/>
              <a:t>语言)之间的通信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宿主变量</a:t>
            </a:r>
          </a:p>
          <a:p>
            <a:pPr lvl="2" eaLnBrk="1" hangingPunct="1">
              <a:defRPr/>
            </a:pP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变量，既可以用在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语句中，也可用在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语句中，用来在两者之间传递数据。</a:t>
            </a:r>
          </a:p>
          <a:p>
            <a:pPr lvl="2" eaLnBrk="1" hangingPunct="1">
              <a:lnSpc>
                <a:spcPct val="115000"/>
              </a:lnSpc>
              <a:defRPr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声明为通常的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变量，并将其放在下列标识语句之间</a:t>
            </a:r>
          </a:p>
          <a:p>
            <a:pPr lvl="1" algn="ctr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EXEC  SQL  BEGIN  DECLARE  SECTION</a:t>
            </a:r>
          </a:p>
          <a:p>
            <a:pPr lvl="1" algn="ctr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EXEC  SQL  END  DECLARE  SECTION</a:t>
            </a:r>
            <a:endParaRPr lang="en-US" altLang="zh-CN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 eaLnBrk="1" hangingPunct="1">
              <a:defRPr/>
            </a:pPr>
            <a:endParaRPr lang="zh-CN" altLang="en-US" sz="2000" dirty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076400" y="4506889"/>
            <a:ext cx="7086600" cy="20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EXEC  SQL  BEGIN  DECLARE  SECTION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			int    prof_no;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			char prof_name[30];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			int    salary;</a:t>
            </a:r>
            <a:endParaRPr lang="en-US" altLang="zh-CN" sz="2000" b="1" i="1"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EXEC  SQL  END  DECLARE  SECTION</a:t>
            </a:r>
            <a:r>
              <a:rPr lang="en-US" altLang="zh-CN" sz="2800">
                <a:latin typeface="Tahoma" panose="020B0604030504040204" pitchFamily="34" charset="0"/>
                <a:ea typeface="华文新魏" panose="02010800040101010101" pitchFamily="2" charset="-122"/>
              </a:rPr>
              <a:t>	</a:t>
            </a:r>
            <a:endParaRPr lang="zh-CN" altLang="en-US" sz="2800"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797571" y="1086272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3. 嵌入式</a:t>
            </a:r>
            <a:r>
              <a:rPr lang="en-US" altLang="zh-CN" sz="2000"/>
              <a:t>SQL</a:t>
            </a:r>
            <a:r>
              <a:rPr lang="zh-CN" altLang="en-US" sz="2000"/>
              <a:t>语句与主语言(</a:t>
            </a:r>
            <a:r>
              <a:rPr lang="en-US" altLang="zh-CN" sz="2000"/>
              <a:t>C</a:t>
            </a:r>
            <a:r>
              <a:rPr lang="zh-CN" altLang="en-US" sz="2000"/>
              <a:t>语言)之间的通信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宿主变量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宿主变量出现于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语句中时，前面加（:）以区别列名</a:t>
            </a: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i="1" smtClean="0"/>
              <a:t>	</a:t>
            </a: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529408" y="3067473"/>
            <a:ext cx="70104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5000"/>
              </a:lnSpc>
              <a:buClrTx/>
              <a:buFontTx/>
              <a:buNone/>
            </a:pP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</a:rPr>
              <a:t>EXEC  SQL</a:t>
            </a:r>
            <a:r>
              <a:rPr lang="en-US" altLang="zh-CN" sz="2000" i="1">
                <a:latin typeface="Arial" panose="020B0604020202020204" pitchFamily="34" charset="0"/>
              </a:rPr>
              <a:t> SELECT pname , sal</a:t>
            </a:r>
          </a:p>
          <a:p>
            <a:pPr lvl="1" eaLnBrk="1" hangingPunct="1">
              <a:lnSpc>
                <a:spcPct val="115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			     INTO     </a:t>
            </a: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i="1">
                <a:latin typeface="Arial" panose="020B0604020202020204" pitchFamily="34" charset="0"/>
              </a:rPr>
              <a:t>prof_name , </a:t>
            </a:r>
            <a:r>
              <a:rPr lang="en-US" altLang="zh-CN" sz="2000" b="1" i="1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i="1">
                <a:latin typeface="Arial" panose="020B0604020202020204" pitchFamily="34" charset="0"/>
              </a:rPr>
              <a:t>salary</a:t>
            </a:r>
          </a:p>
          <a:p>
            <a:pPr lvl="1" eaLnBrk="1" hangingPunct="1">
              <a:lnSpc>
                <a:spcPct val="115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		    FROM     Prof</a:t>
            </a:r>
          </a:p>
          <a:p>
            <a:pPr lvl="1" eaLnBrk="1" hangingPunct="1">
              <a:lnSpc>
                <a:spcPct val="115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		   WHERE   pno = </a:t>
            </a:r>
            <a:r>
              <a:rPr lang="en-US" altLang="zh-CN" sz="2000" b="1" i="1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i="1">
                <a:latin typeface="Arial" panose="020B0604020202020204" pitchFamily="34" charset="0"/>
              </a:rPr>
              <a:t> prof_no </a:t>
            </a:r>
            <a:r>
              <a:rPr lang="en-US" altLang="zh-CN" sz="2000" b="1" i="1">
                <a:solidFill>
                  <a:srgbClr val="FF3300"/>
                </a:solidFill>
                <a:latin typeface="Arial" panose="020B0604020202020204" pitchFamily="34" charset="0"/>
              </a:rPr>
              <a:t>; </a:t>
            </a:r>
            <a:endParaRPr lang="zh-CN" altLang="en-US" sz="2000" b="1" i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681808" y="5185198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宿主变量可出现的地方：</a:t>
            </a: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的数据操纵语句中可出现</a:t>
            </a:r>
            <a:r>
              <a:rPr lang="zh-CN" altLang="en-US" sz="2000" b="1" u="sng">
                <a:latin typeface="仿宋_GB2312" pitchFamily="49" charset="-122"/>
                <a:ea typeface="仿宋_GB2312" pitchFamily="49" charset="-122"/>
              </a:rPr>
              <a:t>变量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的任何地方，</a:t>
            </a: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SELECT，FETCH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等语句的</a:t>
            </a:r>
            <a:r>
              <a:rPr lang="en-US" altLang="zh-CN" sz="2000" b="1" u="sng">
                <a:latin typeface="Arial" panose="020B0604020202020204" pitchFamily="34" charset="0"/>
                <a:ea typeface="仿宋_GB2312" pitchFamily="49" charset="-122"/>
              </a:rPr>
              <a:t>INTO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子句中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620688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945779" y="1458888"/>
            <a:ext cx="7772400" cy="3962400"/>
          </a:xfrm>
        </p:spPr>
        <p:txBody>
          <a:bodyPr/>
          <a:lstStyle/>
          <a:p>
            <a:pPr eaLnBrk="1" hangingPunct="1"/>
            <a:r>
              <a:rPr lang="zh-CN" altLang="en-US" sz="2000"/>
              <a:t>3. </a:t>
            </a:r>
            <a:r>
              <a:rPr lang="en-US" altLang="zh-CN" sz="2000"/>
              <a:t>SQL</a:t>
            </a:r>
            <a:r>
              <a:rPr lang="zh-CN" altLang="en-US" sz="2000"/>
              <a:t>与主语言之间操作方式的协调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执行方式的差别</a:t>
            </a:r>
          </a:p>
          <a:p>
            <a:pPr lvl="2" eaLnBrk="1" hangingPunct="1"/>
            <a:r>
              <a:rPr lang="en-US" altLang="zh-CN" sz="2000"/>
              <a:t>SQL：</a:t>
            </a:r>
            <a:r>
              <a:rPr lang="zh-CN" altLang="en-US" sz="2000"/>
              <a:t>一次一集合</a:t>
            </a:r>
          </a:p>
          <a:p>
            <a:pPr lvl="2" eaLnBrk="1" hangingPunct="1"/>
            <a:r>
              <a:rPr lang="en-US" altLang="zh-CN" sz="2000"/>
              <a:t>C</a:t>
            </a:r>
            <a:r>
              <a:rPr lang="zh-CN" altLang="en-US" sz="2000"/>
              <a:t>语言：一次一记录</a:t>
            </a:r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游标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在查询结果的记录集合中移动的指针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若一个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语句返回单个元组，则不用游标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若一个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SQL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语句返回多个元组，则使用游标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7667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62472"/>
            <a:ext cx="7696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4. 游标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定义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</a:rPr>
              <a:t>DECLARE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cursor_name</a:t>
            </a:r>
            <a:r>
              <a:rPr lang="en-US" altLang="zh-CN" sz="2000" dirty="0"/>
              <a:t> [</a:t>
            </a:r>
            <a:r>
              <a:rPr lang="en-US" altLang="zh-CN" sz="2000" dirty="0">
                <a:solidFill>
                  <a:schemeClr val="hlink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INSENSITIVE</a:t>
            </a:r>
            <a:r>
              <a:rPr lang="en-US" altLang="zh-CN" sz="2000" dirty="0"/>
              <a:t> ] [ </a:t>
            </a:r>
            <a:r>
              <a:rPr lang="en-US" altLang="zh-CN" sz="2000" dirty="0">
                <a:solidFill>
                  <a:schemeClr val="accent2"/>
                </a:solidFill>
              </a:rPr>
              <a:t>SCROLL</a:t>
            </a:r>
            <a:r>
              <a:rPr lang="en-US" altLang="zh-CN" sz="2000" dirty="0"/>
              <a:t> ] </a:t>
            </a:r>
            <a:r>
              <a:rPr lang="en-US" altLang="zh-CN" sz="2000" dirty="0">
                <a:solidFill>
                  <a:srgbClr val="FF3300"/>
                </a:solidFill>
              </a:rPr>
              <a:t>CURSOR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3300"/>
                </a:solidFill>
              </a:rPr>
              <a:t>FOR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select_statement</a:t>
            </a:r>
            <a:r>
              <a:rPr lang="en-US" altLang="zh-CN" sz="2000" i="1" dirty="0"/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[ FOR { </a:t>
            </a:r>
            <a:r>
              <a:rPr lang="en-US" altLang="zh-CN" sz="2000" dirty="0">
                <a:solidFill>
                  <a:schemeClr val="accent2"/>
                </a:solidFill>
              </a:rPr>
              <a:t>READ ONLY</a:t>
            </a:r>
            <a:r>
              <a:rPr lang="en-US" altLang="zh-CN" sz="2000" dirty="0"/>
              <a:t> | </a:t>
            </a:r>
            <a:r>
              <a:rPr lang="en-US" altLang="zh-CN" sz="2000" dirty="0">
                <a:solidFill>
                  <a:schemeClr val="accent2"/>
                </a:solidFill>
              </a:rPr>
              <a:t>UPDATE</a:t>
            </a:r>
            <a:r>
              <a:rPr lang="en-US" altLang="zh-CN" sz="2000" dirty="0"/>
              <a:t> [ OF </a:t>
            </a:r>
            <a:r>
              <a:rPr lang="en-US" altLang="zh-CN" sz="2000" i="1" dirty="0" err="1"/>
              <a:t>column_name</a:t>
            </a:r>
            <a:r>
              <a:rPr lang="en-US" altLang="zh-CN" sz="2000" dirty="0"/>
              <a:t>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 </a:t>
            </a:r>
            <a:r>
              <a:rPr lang="en-US" altLang="zh-CN" sz="2000" dirty="0"/>
              <a:t>] ] } 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类型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服务器端，客户端</a:t>
            </a:r>
            <a:endParaRPr lang="zh-CN" altLang="en-US" sz="1800" dirty="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216224" y="5124873"/>
            <a:ext cx="7239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EXEC SQL DECLARE authors_cursor CURSOR FOR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      SELECT *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      FROM authors;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620688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725563" y="1306488"/>
            <a:ext cx="7772400" cy="2133600"/>
          </a:xfrm>
        </p:spPr>
        <p:txBody>
          <a:bodyPr/>
          <a:lstStyle/>
          <a:p>
            <a:pPr eaLnBrk="1" hangingPunct="1"/>
            <a:r>
              <a:rPr lang="zh-CN" altLang="en-US" sz="2000"/>
              <a:t>4. 游标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打开（游标）</a:t>
            </a:r>
            <a:r>
              <a:rPr lang="zh-CN" altLang="en-US" sz="2000"/>
              <a:t> 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激活游标，与游标相关的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select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执行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游标指向该语句查询结果的第一个元组之前</a:t>
            </a: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305000" y="3821088"/>
            <a:ext cx="6172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EXEC SQL DECLARE authors_cursor CURSOR FOR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      SELECT *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      FROM authors;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latin typeface="Arial" panose="020B0604020202020204" pitchFamily="34" charset="0"/>
              </a:rPr>
              <a:t>EXEC SQL </a:t>
            </a:r>
            <a:r>
              <a:rPr lang="en-US" altLang="zh-CN" sz="1800" i="1">
                <a:solidFill>
                  <a:srgbClr val="FF3300"/>
                </a:solidFill>
                <a:latin typeface="Arial" panose="020B0604020202020204" pitchFamily="34" charset="0"/>
              </a:rPr>
              <a:t>OPEN</a:t>
            </a:r>
            <a:r>
              <a:rPr lang="en-US" altLang="zh-CN" sz="1800" i="1">
                <a:latin typeface="Arial" panose="020B0604020202020204" pitchFamily="34" charset="0"/>
              </a:rPr>
              <a:t> authors_cursor;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797571" y="1378496"/>
            <a:ext cx="7772400" cy="2438400"/>
          </a:xfrm>
        </p:spPr>
        <p:txBody>
          <a:bodyPr/>
          <a:lstStyle/>
          <a:p>
            <a:pPr eaLnBrk="1" hangingPunct="1"/>
            <a:r>
              <a:rPr lang="zh-CN" altLang="en-US" sz="2000"/>
              <a:t>4. 游标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推进（游标）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游标向前推进一个元组，并将游标所指元组的属性值取出，送入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into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后原来定义的主变量中。</a:t>
            </a:r>
          </a:p>
          <a:p>
            <a:pPr lvl="2" eaLnBrk="1" hangingPunct="1"/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Fetch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常用于循环 </a:t>
            </a: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453208" y="3588297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EXEC  SQL </a:t>
            </a: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</a:rPr>
              <a:t>FETCH INTO</a:t>
            </a:r>
            <a:r>
              <a:rPr lang="en-US" altLang="zh-CN" sz="2000" i="1">
                <a:latin typeface="Arial" panose="020B0604020202020204" pitchFamily="34" charset="0"/>
              </a:rPr>
              <a:t> :ename, :edept ;</a:t>
            </a:r>
            <a:endParaRPr lang="zh-CN" altLang="en-US" sz="2000" i="1">
              <a:latin typeface="Arial" panose="020B0604020202020204" pitchFamily="34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224608" y="4426496"/>
            <a:ext cx="609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–"/>
            </a:pPr>
            <a:r>
              <a:rPr lang="zh-CN" altLang="en-US" sz="2000">
                <a:latin typeface="宋体" panose="02010600030101010101" pitchFamily="2" charset="-122"/>
              </a:rPr>
              <a:t> 关闭（游标）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  <a:ea typeface="仿宋_GB2312" pitchFamily="49" charset="-122"/>
              </a:rPr>
              <a:t>EXEC SQL CLOSE authors_cursor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程序实例参见教材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P243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5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158280"/>
            <a:ext cx="7772400" cy="2057400"/>
          </a:xfrm>
        </p:spPr>
        <p:txBody>
          <a:bodyPr/>
          <a:lstStyle/>
          <a:p>
            <a:pPr eaLnBrk="1" hangingPunct="1"/>
            <a:r>
              <a:rPr lang="zh-CN" altLang="en-US" sz="2000"/>
              <a:t>4. 游标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不需要游标的数据操作</a:t>
            </a:r>
          </a:p>
          <a:p>
            <a:pPr lvl="2" eaLnBrk="1" hangingPunct="1">
              <a:buFontTx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(1) 结果是一个元组的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select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</a:t>
            </a:r>
          </a:p>
          <a:p>
            <a:pPr lvl="2" eaLnBrk="1" hangingPunct="1"/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220416" y="3368080"/>
            <a:ext cx="6553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EXEC  SQL   </a:t>
            </a:r>
          </a:p>
          <a:p>
            <a:pPr lvl="2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       SELECT  </a:t>
            </a:r>
            <a:r>
              <a:rPr lang="en-US" altLang="zh-CN" sz="1800" i="1" dirty="0" err="1">
                <a:latin typeface="Arial" panose="020B0604020202020204" pitchFamily="34" charset="0"/>
              </a:rPr>
              <a:t>pname</a:t>
            </a:r>
            <a:r>
              <a:rPr lang="en-US" altLang="zh-CN" sz="1800" i="1" dirty="0">
                <a:latin typeface="Arial" panose="020B0604020202020204" pitchFamily="34" charset="0"/>
              </a:rPr>
              <a:t> , </a:t>
            </a:r>
            <a:r>
              <a:rPr lang="en-US" altLang="zh-CN" sz="1800" i="1" dirty="0" err="1">
                <a:latin typeface="Arial" panose="020B0604020202020204" pitchFamily="34" charset="0"/>
              </a:rPr>
              <a:t>sal</a:t>
            </a:r>
            <a:endParaRPr lang="en-US" altLang="zh-CN" sz="1800" i="1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       INTO  </a:t>
            </a:r>
            <a:r>
              <a:rPr lang="en-US" altLang="zh-CN" sz="1800" b="1" i="1" dirty="0">
                <a:latin typeface="Arial" panose="020B0604020202020204" pitchFamily="34" charset="0"/>
              </a:rPr>
              <a:t>:</a:t>
            </a:r>
            <a:r>
              <a:rPr lang="en-US" altLang="zh-CN" sz="1800" i="1" dirty="0" err="1">
                <a:latin typeface="Arial" panose="020B0604020202020204" pitchFamily="34" charset="0"/>
              </a:rPr>
              <a:t>prof_name</a:t>
            </a:r>
            <a:r>
              <a:rPr lang="en-US" altLang="zh-CN" sz="1800" i="1" dirty="0">
                <a:latin typeface="Arial" panose="020B0604020202020204" pitchFamily="34" charset="0"/>
              </a:rPr>
              <a:t> </a:t>
            </a:r>
            <a:r>
              <a:rPr lang="en-US" altLang="zh-CN" sz="1800" b="1" i="1" dirty="0">
                <a:latin typeface="Arial" panose="020B0604020202020204" pitchFamily="34" charset="0"/>
              </a:rPr>
              <a:t>: </a:t>
            </a:r>
            <a:r>
              <a:rPr lang="en-US" altLang="zh-CN" sz="1800" i="1" dirty="0" err="1">
                <a:latin typeface="Arial" panose="020B0604020202020204" pitchFamily="34" charset="0"/>
              </a:rPr>
              <a:t>name_id</a:t>
            </a:r>
            <a:r>
              <a:rPr lang="en-US" altLang="zh-CN" sz="1800" i="1" dirty="0">
                <a:latin typeface="Arial" panose="020B0604020202020204" pitchFamily="34" charset="0"/>
              </a:rPr>
              <a:t>, </a:t>
            </a:r>
            <a:r>
              <a:rPr lang="en-US" altLang="zh-CN" sz="1800" b="1" i="1" dirty="0">
                <a:latin typeface="Arial" panose="020B0604020202020204" pitchFamily="34" charset="0"/>
              </a:rPr>
              <a:t>:</a:t>
            </a:r>
            <a:r>
              <a:rPr lang="en-US" altLang="zh-CN" sz="1800" i="1" dirty="0">
                <a:latin typeface="Arial" panose="020B0604020202020204" pitchFamily="34" charset="0"/>
              </a:rPr>
              <a:t>salary </a:t>
            </a:r>
            <a:r>
              <a:rPr lang="en-US" altLang="zh-CN" sz="1800" b="1" i="1" dirty="0">
                <a:latin typeface="Arial" panose="020B0604020202020204" pitchFamily="34" charset="0"/>
              </a:rPr>
              <a:t>: </a:t>
            </a:r>
            <a:r>
              <a:rPr lang="en-US" altLang="zh-CN" sz="1800" i="1" dirty="0" err="1">
                <a:latin typeface="Arial" panose="020B0604020202020204" pitchFamily="34" charset="0"/>
              </a:rPr>
              <a:t>sal_id</a:t>
            </a:r>
            <a:endParaRPr lang="en-US" altLang="zh-CN" sz="1800" i="1" dirty="0">
              <a:latin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      FROM    Prof</a:t>
            </a:r>
          </a:p>
          <a:p>
            <a:pPr lvl="2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      WHERE  </a:t>
            </a:r>
            <a:r>
              <a:rPr lang="en-US" altLang="zh-CN" sz="1800" i="1" dirty="0" err="1">
                <a:latin typeface="Arial" panose="020B0604020202020204" pitchFamily="34" charset="0"/>
              </a:rPr>
              <a:t>pno</a:t>
            </a:r>
            <a:r>
              <a:rPr lang="en-US" altLang="zh-CN" sz="1800" i="1" dirty="0">
                <a:latin typeface="Arial" panose="020B0604020202020204" pitchFamily="34" charset="0"/>
              </a:rPr>
              <a:t> = </a:t>
            </a:r>
            <a:r>
              <a:rPr lang="en-US" altLang="zh-CN" sz="1800" i="1" dirty="0" err="1">
                <a:latin typeface="Arial" panose="020B0604020202020204" pitchFamily="34" charset="0"/>
              </a:rPr>
              <a:t>prof_no</a:t>
            </a:r>
            <a:r>
              <a:rPr lang="en-US" altLang="zh-CN" sz="1800" i="1" dirty="0">
                <a:latin typeface="Arial" panose="020B0604020202020204" pitchFamily="34" charset="0"/>
              </a:rPr>
              <a:t> </a:t>
            </a:r>
            <a:r>
              <a:rPr lang="en-US" altLang="zh-CN" sz="1800" b="1" i="1" dirty="0">
                <a:latin typeface="Arial" panose="020B0604020202020204" pitchFamily="34" charset="0"/>
              </a:rPr>
              <a:t>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9269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398787" y="1073696"/>
            <a:ext cx="7772400" cy="51054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4. 游标</a:t>
            </a:r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000" dirty="0"/>
              <a:t>不需要游标的数据操作</a:t>
            </a:r>
          </a:p>
          <a:p>
            <a:pPr lvl="1" eaLnBrk="1" hangingPunct="1"/>
            <a:endParaRPr lang="zh-CN" altLang="en-US" sz="2000" dirty="0"/>
          </a:p>
          <a:p>
            <a:pPr lvl="2" eaLnBrk="1" hangingPunct="1"/>
            <a:r>
              <a:rPr lang="zh-CN" altLang="en-US" sz="2000" dirty="0"/>
              <a:t>(2) </a:t>
            </a:r>
            <a:r>
              <a:rPr lang="en-US" altLang="zh-CN" sz="2000" dirty="0"/>
              <a:t>INSERT </a:t>
            </a:r>
            <a:r>
              <a:rPr lang="zh-CN" altLang="en-US" sz="2000" dirty="0"/>
              <a:t>语句</a:t>
            </a:r>
          </a:p>
          <a:p>
            <a:pPr lvl="2" eaLnBrk="1" hangingPunct="1"/>
            <a:endParaRPr lang="zh-CN" altLang="en-US" sz="2000" dirty="0"/>
          </a:p>
          <a:p>
            <a:pPr lvl="3" eaLnBrk="1" hangingPunct="1">
              <a:buFontTx/>
              <a:buNone/>
            </a:pPr>
            <a:r>
              <a:rPr lang="en-US" altLang="zh-CN" i="1" dirty="0" smtClean="0"/>
              <a:t>EXEC  SQL   </a:t>
            </a:r>
          </a:p>
          <a:p>
            <a:pPr lvl="3" eaLnBrk="1" hangingPunct="1">
              <a:buFontTx/>
              <a:buNone/>
            </a:pPr>
            <a:r>
              <a:rPr lang="en-US" altLang="zh-CN" i="1" dirty="0" smtClean="0"/>
              <a:t>           INSERT INTO   Prof  VALUES (</a:t>
            </a:r>
            <a:r>
              <a:rPr lang="en-US" altLang="zh-CN" b="1" i="1" dirty="0" smtClean="0"/>
              <a:t>:</a:t>
            </a:r>
            <a:r>
              <a:rPr lang="en-US" altLang="zh-CN" i="1" dirty="0" err="1" smtClean="0"/>
              <a:t>prof_no</a:t>
            </a:r>
            <a:r>
              <a:rPr lang="en-US" altLang="zh-CN" i="1" dirty="0" smtClean="0"/>
              <a:t>, </a:t>
            </a:r>
            <a:r>
              <a:rPr lang="en-US" altLang="zh-CN" b="1" i="1" dirty="0" smtClean="0"/>
              <a:t>:</a:t>
            </a:r>
            <a:r>
              <a:rPr lang="en-US" altLang="zh-CN" i="1" dirty="0" err="1" smtClean="0"/>
              <a:t>prof_name</a:t>
            </a:r>
            <a:r>
              <a:rPr lang="en-US" altLang="zh-CN" i="1" dirty="0" smtClean="0"/>
              <a:t> , </a:t>
            </a:r>
            <a:r>
              <a:rPr lang="en-US" altLang="zh-CN" b="1" i="1" dirty="0" smtClean="0"/>
              <a:t>:</a:t>
            </a:r>
            <a:r>
              <a:rPr lang="en-US" altLang="zh-CN" i="1" dirty="0" smtClean="0"/>
              <a:t>salary , </a:t>
            </a:r>
            <a:r>
              <a:rPr lang="en-US" altLang="zh-CN" b="1" i="1" dirty="0" smtClean="0"/>
              <a:t>:</a:t>
            </a:r>
            <a:r>
              <a:rPr lang="en-US" altLang="zh-CN" i="1" dirty="0" err="1" smtClean="0"/>
              <a:t>dept_no</a:t>
            </a:r>
            <a:r>
              <a:rPr lang="en-US" altLang="zh-CN" i="1" dirty="0" smtClean="0"/>
              <a:t> , </a:t>
            </a:r>
            <a:r>
              <a:rPr lang="en-US" altLang="zh-CN" b="1" i="1" dirty="0" smtClean="0"/>
              <a:t>: </a:t>
            </a:r>
            <a:r>
              <a:rPr lang="en-US" altLang="zh-CN" i="1" dirty="0" smtClean="0"/>
              <a:t>salary) </a:t>
            </a:r>
            <a:r>
              <a:rPr lang="en-US" altLang="zh-CN" b="1" i="1" dirty="0" smtClean="0"/>
              <a:t>;</a:t>
            </a:r>
          </a:p>
          <a:p>
            <a:pPr lvl="3" eaLnBrk="1" hangingPunct="1">
              <a:buFontTx/>
              <a:buNone/>
            </a:pPr>
            <a:endParaRPr lang="en-US" altLang="zh-CN" b="1" i="1" dirty="0" smtClean="0"/>
          </a:p>
          <a:p>
            <a:pPr lvl="2" eaLnBrk="1" hangingPunct="1"/>
            <a:r>
              <a:rPr lang="zh-CN" altLang="en-US" sz="2000" dirty="0"/>
              <a:t>(3) 非</a:t>
            </a:r>
            <a:r>
              <a:rPr lang="en-US" altLang="zh-CN" sz="2000" dirty="0"/>
              <a:t>CURRENT</a:t>
            </a:r>
            <a:r>
              <a:rPr lang="zh-CN" altLang="en-US" sz="2000" dirty="0"/>
              <a:t>形式</a:t>
            </a:r>
            <a:r>
              <a:rPr lang="en-US" altLang="zh-CN" sz="2000" dirty="0"/>
              <a:t>UPDATE</a:t>
            </a:r>
            <a:r>
              <a:rPr lang="zh-CN" altLang="en-US" sz="2000" dirty="0"/>
              <a:t>语句</a:t>
            </a:r>
          </a:p>
          <a:p>
            <a:pPr lvl="2" eaLnBrk="1" hangingPunct="1"/>
            <a:r>
              <a:rPr lang="zh-CN" altLang="en-US" sz="2000" dirty="0"/>
              <a:t>(4)非</a:t>
            </a:r>
            <a:r>
              <a:rPr lang="en-US" altLang="zh-CN" sz="2000" dirty="0"/>
              <a:t>CURRENT</a:t>
            </a:r>
            <a:r>
              <a:rPr lang="zh-CN" altLang="en-US" sz="2000" dirty="0"/>
              <a:t>形式</a:t>
            </a:r>
            <a:r>
              <a:rPr lang="en-US" altLang="zh-CN" sz="2000" dirty="0"/>
              <a:t>DELETE</a:t>
            </a:r>
            <a:r>
              <a:rPr lang="zh-CN" altLang="en-US" sz="2000" dirty="0"/>
              <a:t>语句</a:t>
            </a:r>
          </a:p>
          <a:p>
            <a:pPr lvl="3" eaLnBrk="1" hangingPunct="1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38150"/>
            <a:ext cx="7772400" cy="85725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基本表的定义示例 </a:t>
            </a:r>
            <a:r>
              <a:rPr lang="en-US" altLang="zh-CN" sz="3200" dirty="0"/>
              <a:t>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95400"/>
            <a:ext cx="9361040" cy="53739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S: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学号: </a:t>
            </a:r>
            <a:r>
              <a:rPr lang="en-US" altLang="zh-CN" sz="2400" dirty="0"/>
              <a:t>char 4; </a:t>
            </a:r>
            <a:r>
              <a:rPr lang="zh-CN" altLang="en-US" sz="2400" dirty="0"/>
              <a:t>姓名: </a:t>
            </a:r>
            <a:r>
              <a:rPr lang="en-US" altLang="zh-CN" sz="2400" dirty="0"/>
              <a:t>char 8; </a:t>
            </a:r>
            <a:r>
              <a:rPr lang="zh-CN" altLang="en-US" sz="2400" dirty="0"/>
              <a:t>年龄: </a:t>
            </a:r>
            <a:r>
              <a:rPr lang="en-US" altLang="zh-CN" sz="2400" dirty="0" err="1"/>
              <a:t>smallint</a:t>
            </a:r>
            <a:r>
              <a:rPr lang="en-US" altLang="zh-CN" sz="2400" dirty="0"/>
              <a:t>; </a:t>
            </a:r>
            <a:r>
              <a:rPr lang="zh-CN" altLang="en-US" sz="2400" dirty="0"/>
              <a:t>性别: </a:t>
            </a:r>
            <a:r>
              <a:rPr lang="en-US" altLang="zh-CN" sz="2400" dirty="0"/>
              <a:t>char 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主关键字: 学号；性别: 只能取 0 或者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i="1" dirty="0"/>
              <a:t>学生基本表：</a:t>
            </a:r>
            <a:r>
              <a:rPr lang="en-US" altLang="zh-CN" sz="2400" b="1" i="1" dirty="0"/>
              <a:t>CREATE   TABLE</a:t>
            </a:r>
            <a:r>
              <a:rPr lang="en-US" altLang="zh-CN" sz="2400" i="1" dirty="0"/>
              <a:t>   </a:t>
            </a:r>
            <a:r>
              <a:rPr lang="en-US" altLang="zh-CN" sz="2400" dirty="0"/>
              <a:t>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	                                  (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  </a:t>
            </a:r>
            <a:r>
              <a:rPr lang="en-US" altLang="zh-CN" sz="2400" b="1" i="1" dirty="0"/>
              <a:t>CHAR</a:t>
            </a:r>
            <a:r>
              <a:rPr lang="en-US" altLang="zh-CN" sz="2400" dirty="0"/>
              <a:t>（4）,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                                   </a:t>
            </a:r>
            <a:r>
              <a:rPr lang="en-US" altLang="zh-CN" sz="2400" dirty="0"/>
              <a:t>SNAME  </a:t>
            </a:r>
            <a:r>
              <a:rPr lang="en-US" altLang="zh-CN" sz="2400" b="1" i="1" dirty="0"/>
              <a:t>CHAR</a:t>
            </a:r>
            <a:r>
              <a:rPr lang="en-US" altLang="zh-CN" sz="2400" dirty="0"/>
              <a:t>（8）</a:t>
            </a:r>
            <a:r>
              <a:rPr lang="en-US" altLang="zh-CN" sz="2400" i="1" dirty="0"/>
              <a:t>  </a:t>
            </a:r>
            <a:r>
              <a:rPr lang="en-US" altLang="zh-CN" sz="2400" b="1" i="1" dirty="0"/>
              <a:t>NOT NULL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                                   </a:t>
            </a:r>
            <a:r>
              <a:rPr lang="en-US" altLang="zh-CN" sz="2400" dirty="0"/>
              <a:t>AGE  </a:t>
            </a:r>
            <a:r>
              <a:rPr lang="en-US" altLang="zh-CN" sz="2400" i="1" dirty="0"/>
              <a:t> </a:t>
            </a:r>
            <a:r>
              <a:rPr lang="en-US" altLang="zh-CN" sz="2400" b="1" i="1" dirty="0"/>
              <a:t>SMALLINT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                                   </a:t>
            </a:r>
            <a:r>
              <a:rPr lang="en-US" altLang="zh-CN" sz="2400" dirty="0"/>
              <a:t>SEX </a:t>
            </a:r>
            <a:r>
              <a:rPr lang="en-US" altLang="zh-CN" sz="2400" i="1" dirty="0"/>
              <a:t>  </a:t>
            </a:r>
            <a:r>
              <a:rPr lang="en-US" altLang="zh-CN" sz="2400" b="1" i="1" dirty="0"/>
              <a:t>CHAR</a:t>
            </a:r>
            <a:r>
              <a:rPr lang="en-US" altLang="zh-CN" sz="2400" dirty="0"/>
              <a:t>（1）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/>
              <a:t>		                  	                      PRIMARY KEY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                                  </a:t>
            </a:r>
            <a:r>
              <a:rPr lang="en-US" altLang="zh-CN" sz="2400" b="1" i="1" dirty="0"/>
              <a:t>CHECK</a:t>
            </a:r>
            <a:r>
              <a:rPr lang="en-US" altLang="zh-CN" sz="2400" i="1" dirty="0"/>
              <a:t> (</a:t>
            </a:r>
            <a:r>
              <a:rPr lang="en-US" altLang="zh-CN" sz="2400" dirty="0"/>
              <a:t>SEX=‘0’</a:t>
            </a:r>
            <a:r>
              <a:rPr lang="en-US" altLang="zh-CN" sz="2400" i="1" dirty="0"/>
              <a:t> OR  </a:t>
            </a:r>
            <a:r>
              <a:rPr lang="en-US" altLang="zh-CN" sz="2400" dirty="0"/>
              <a:t>SEX</a:t>
            </a:r>
            <a:r>
              <a:rPr lang="en-US" altLang="zh-CN" sz="2400" i="1" dirty="0"/>
              <a:t>=‘</a:t>
            </a:r>
            <a:r>
              <a:rPr lang="en-US" altLang="zh-CN" sz="2400" dirty="0"/>
              <a:t>1’</a:t>
            </a:r>
            <a:r>
              <a:rPr lang="en-US" altLang="zh-CN" sz="2400" i="1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                        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4868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3.6.3 主要问题及解决方案(续)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110755" y="1082080"/>
            <a:ext cx="7772400" cy="4495800"/>
          </a:xfrm>
        </p:spPr>
        <p:txBody>
          <a:bodyPr/>
          <a:lstStyle/>
          <a:p>
            <a:pPr eaLnBrk="1" hangingPunct="1"/>
            <a:r>
              <a:rPr lang="zh-CN" altLang="en-US" sz="2000"/>
              <a:t>4. 游标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需要游标的数据操作</a:t>
            </a:r>
          </a:p>
          <a:p>
            <a:pPr lvl="1" eaLnBrk="1" hangingPunct="1"/>
            <a:endParaRPr lang="zh-CN" altLang="en-US" sz="2000"/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查询结果为多条记录的</a:t>
            </a:r>
            <a:r>
              <a:rPr lang="en-US" altLang="zh-CN" sz="2000">
                <a:ea typeface="仿宋_GB2312" pitchFamily="49" charset="-122"/>
              </a:rPr>
              <a:t>SELECT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en-US" altLang="zh-CN" sz="2000">
                <a:ea typeface="仿宋_GB2312" pitchFamily="49" charset="-122"/>
              </a:rPr>
              <a:t>SELECT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语句的结果中包含多个元组时，使用游标可以逐个存取这些元组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活动集</a:t>
            </a:r>
          </a:p>
          <a:p>
            <a:pPr lvl="3" eaLnBrk="1" hangingPunct="1"/>
            <a:r>
              <a:rPr lang="en-US" altLang="zh-CN" sz="1800">
                <a:ea typeface="仿宋_GB2312" pitchFamily="49" charset="-122"/>
              </a:rPr>
              <a:t>SELECT</a:t>
            </a:r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语句返回的元组的集合</a:t>
            </a:r>
          </a:p>
          <a:p>
            <a:pPr lvl="2" eaLnBrk="1" hangingPunct="1"/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当前行</a:t>
            </a:r>
            <a:endParaRPr lang="zh-CN" altLang="en-US" sz="2000" b="1">
              <a:latin typeface="仿宋_GB2312" pitchFamily="49" charset="-122"/>
              <a:ea typeface="仿宋_GB2312" pitchFamily="49" charset="-122"/>
            </a:endParaRPr>
          </a:p>
          <a:p>
            <a:pPr lvl="3" eaLnBrk="1" hangingPunct="1"/>
            <a:r>
              <a:rPr lang="zh-CN" altLang="en-US" sz="1800">
                <a:latin typeface="仿宋_GB2312" pitchFamily="49" charset="-122"/>
                <a:ea typeface="仿宋_GB2312" pitchFamily="49" charset="-122"/>
              </a:rPr>
              <a:t>活动集中当前处理的那一行。游标即是指向当前行的指针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3.6.4  数据库访问接口</a:t>
            </a:r>
            <a:r>
              <a:rPr lang="zh-CN" altLang="en-US" sz="3200" dirty="0" smtClean="0"/>
              <a:t>标准</a:t>
            </a:r>
            <a:endParaRPr lang="zh-CN" altLang="en-US" sz="32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797571" y="1378496"/>
            <a:ext cx="7772400" cy="4724400"/>
          </a:xfrm>
        </p:spPr>
        <p:txBody>
          <a:bodyPr>
            <a:normAutofit/>
          </a:bodyPr>
          <a:lstStyle/>
          <a:p>
            <a:pPr lvl="1"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1.专用数据库接口</a:t>
            </a:r>
          </a:p>
          <a:p>
            <a:pPr eaLnBrk="1" hangingPunct="1"/>
            <a:r>
              <a:rPr lang="zh-CN" altLang="en-US" sz="2800" dirty="0"/>
              <a:t>2. 标准接口：</a:t>
            </a:r>
            <a:r>
              <a:rPr lang="en-US" altLang="zh-CN" sz="2800" dirty="0"/>
              <a:t>ODBC</a:t>
            </a:r>
            <a:r>
              <a:rPr lang="zh-CN" altLang="en-US" sz="2800" dirty="0"/>
              <a:t>和</a:t>
            </a:r>
            <a:r>
              <a:rPr lang="en-US" altLang="zh-CN" sz="2800" dirty="0"/>
              <a:t>JDBC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数据库访问标准化接口：</a:t>
            </a:r>
            <a:r>
              <a:rPr lang="en-US" altLang="zh-CN" sz="3200"/>
              <a:t>ODBC</a:t>
            </a:r>
          </a:p>
        </p:txBody>
      </p:sp>
      <p:graphicFrame>
        <p:nvGraphicFramePr>
          <p:cNvPr id="138265" name="Group 25"/>
          <p:cNvGraphicFramePr>
            <a:graphicFrameLocks noGrp="1"/>
          </p:cNvGraphicFramePr>
          <p:nvPr/>
        </p:nvGraphicFramePr>
        <p:xfrm>
          <a:off x="3352800" y="2590800"/>
          <a:ext cx="5486400" cy="196215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ODBC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应用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ODBC API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ODBC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驱动管理器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Oracle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驱动器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DB2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驱动器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其它数据库驱动器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2625726" y="4949826"/>
            <a:ext cx="2098675" cy="441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Clr>
                <a:schemeClr val="folHlink"/>
              </a:buClr>
              <a:buSzPct val="60000"/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华文行楷" pitchFamily="2" charset="-122"/>
              </a:rPr>
              <a:t>Oracle</a:t>
            </a:r>
            <a:r>
              <a: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华文行楷" pitchFamily="2" charset="-122"/>
              </a:rPr>
              <a:t>服务器</a:t>
            </a:r>
            <a:endParaRPr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889500" y="4949826"/>
            <a:ext cx="1739900" cy="441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Clr>
                <a:schemeClr val="folHlink"/>
              </a:buClr>
              <a:buSzPct val="60000"/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华文行楷" pitchFamily="2" charset="-122"/>
              </a:rPr>
              <a:t>DB2</a:t>
            </a:r>
            <a:r>
              <a: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华文行楷" pitchFamily="2" charset="-122"/>
              </a:rPr>
              <a:t>服务器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6791326" y="4949826"/>
            <a:ext cx="2886075" cy="441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Clr>
                <a:schemeClr val="folHlink"/>
              </a:buClr>
              <a:buSzPct val="60000"/>
              <a:defRPr/>
            </a:pPr>
            <a:r>
              <a: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华文行楷" pitchFamily="2" charset="-122"/>
              </a:rPr>
              <a:t>其它数据库服务器</a:t>
            </a: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H="1">
            <a:off x="3733800" y="4556126"/>
            <a:ext cx="457200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5791200" y="4556126"/>
            <a:ext cx="1588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7696200" y="4556126"/>
            <a:ext cx="609600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96877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基本表的定义示例 </a:t>
            </a:r>
            <a:r>
              <a:rPr lang="en-US" altLang="zh-CN" sz="3200" dirty="0"/>
              <a:t>II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65384" y="3717032"/>
            <a:ext cx="9967119" cy="2819400"/>
          </a:xfrm>
        </p:spPr>
        <p:txBody>
          <a:bodyPr>
            <a:normAutofit/>
          </a:bodyPr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i="1" dirty="0"/>
              <a:t>课程基本表：</a:t>
            </a:r>
            <a:r>
              <a:rPr lang="en-US" altLang="zh-CN" sz="2400" b="1" i="1" dirty="0">
                <a:ea typeface="华文新魏" panose="02010800040101010101" pitchFamily="2" charset="-122"/>
              </a:rPr>
              <a:t>CREATE   TABLE</a:t>
            </a:r>
            <a:r>
              <a:rPr lang="en-US" altLang="zh-CN" sz="2400" i="1" dirty="0"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ea typeface="华文新魏" panose="02010800040101010101" pitchFamily="2" charset="-122"/>
              </a:rPr>
              <a:t>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华文新魏" panose="02010800040101010101" pitchFamily="2" charset="-122"/>
              </a:rPr>
              <a:t>			                   ( </a:t>
            </a:r>
            <a:r>
              <a:rPr lang="en-US" altLang="zh-CN" sz="2400" dirty="0" err="1">
                <a:ea typeface="华文新魏" panose="02010800040101010101" pitchFamily="2" charset="-122"/>
              </a:rPr>
              <a:t>Cno</a:t>
            </a:r>
            <a:r>
              <a:rPr lang="en-US" altLang="zh-CN" sz="2400" dirty="0">
                <a:ea typeface="华文新魏" panose="02010800040101010101" pitchFamily="2" charset="-122"/>
              </a:rPr>
              <a:t>    </a:t>
            </a:r>
            <a:r>
              <a:rPr lang="en-US" altLang="zh-CN" sz="2400" b="1" i="1" dirty="0">
                <a:ea typeface="华文新魏" panose="02010800040101010101" pitchFamily="2" charset="-122"/>
              </a:rPr>
              <a:t>CHAR</a:t>
            </a:r>
            <a:r>
              <a:rPr lang="en-US" altLang="zh-CN" sz="2400" dirty="0">
                <a:ea typeface="华文新魏" panose="02010800040101010101" pitchFamily="2" charset="-122"/>
              </a:rPr>
              <a:t>（4）,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                               </a:t>
            </a:r>
            <a:r>
              <a:rPr lang="en-US" altLang="zh-CN" sz="2400" i="1" dirty="0" smtClean="0">
                <a:ea typeface="华文新魏" panose="02010800040101010101" pitchFamily="2" charset="-122"/>
              </a:rPr>
              <a:t>  </a:t>
            </a:r>
            <a:r>
              <a:rPr lang="en-US" altLang="zh-CN" sz="2400" dirty="0" smtClean="0">
                <a:ea typeface="华文新魏" panose="02010800040101010101" pitchFamily="2" charset="-122"/>
              </a:rPr>
              <a:t>CNAME  </a:t>
            </a:r>
            <a:r>
              <a:rPr lang="en-US" altLang="zh-CN" sz="2400" b="1" i="1" dirty="0">
                <a:ea typeface="华文新魏" panose="02010800040101010101" pitchFamily="2" charset="-122"/>
              </a:rPr>
              <a:t>CHAR</a:t>
            </a:r>
            <a:r>
              <a:rPr lang="en-US" altLang="zh-CN" sz="2400" dirty="0">
                <a:ea typeface="华文新魏" panose="02010800040101010101" pitchFamily="2" charset="-122"/>
              </a:rPr>
              <a:t>（10）</a:t>
            </a:r>
            <a:r>
              <a:rPr lang="en-US" altLang="zh-CN" sz="2400" i="1" dirty="0">
                <a:ea typeface="华文新魏" panose="02010800040101010101" pitchFamily="2" charset="-122"/>
              </a:rPr>
              <a:t>  </a:t>
            </a:r>
            <a:r>
              <a:rPr lang="en-US" altLang="zh-CN" sz="2400" b="1" i="1" dirty="0">
                <a:ea typeface="华文新魏" panose="02010800040101010101" pitchFamily="2" charset="-122"/>
              </a:rPr>
              <a:t>NOT NULL</a:t>
            </a:r>
            <a:r>
              <a:rPr lang="en-US" altLang="zh-CN" sz="2400" i="1" dirty="0">
                <a:ea typeface="华文新魏" panose="02010800040101010101" pitchFamily="2" charset="-122"/>
              </a:rPr>
              <a:t>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			                    </a:t>
            </a:r>
            <a:r>
              <a:rPr lang="en-US" altLang="zh-CN" sz="2400" dirty="0">
                <a:ea typeface="华文新魏" panose="02010800040101010101" pitchFamily="2" charset="-122"/>
              </a:rPr>
              <a:t>TEACHER </a:t>
            </a:r>
            <a:r>
              <a:rPr lang="en-US" altLang="zh-CN" sz="2400" i="1" dirty="0">
                <a:ea typeface="华文新魏" panose="02010800040101010101" pitchFamily="2" charset="-122"/>
              </a:rPr>
              <a:t>  </a:t>
            </a:r>
            <a:r>
              <a:rPr lang="en-US" altLang="zh-CN" sz="2400" b="1" i="1" dirty="0">
                <a:ea typeface="华文新魏" panose="02010800040101010101" pitchFamily="2" charset="-122"/>
              </a:rPr>
              <a:t>CHAR</a:t>
            </a:r>
            <a:r>
              <a:rPr lang="en-US" altLang="zh-CN" sz="2400" dirty="0">
                <a:ea typeface="华文新魏" panose="02010800040101010101" pitchFamily="2" charset="-122"/>
              </a:rPr>
              <a:t>（8）</a:t>
            </a:r>
            <a:r>
              <a:rPr lang="en-US" altLang="zh-CN" sz="2400" i="1" dirty="0">
                <a:ea typeface="华文新魏" panose="02010800040101010101" pitchFamily="2" charset="-122"/>
              </a:rPr>
              <a:t>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ea typeface="华文新魏" panose="02010800040101010101" pitchFamily="2" charset="-122"/>
              </a:rPr>
              <a:t>			                    PRIMARY KEY </a:t>
            </a:r>
            <a:r>
              <a:rPr lang="en-US" altLang="zh-CN" sz="2400" dirty="0">
                <a:ea typeface="华文新魏" panose="02010800040101010101" pitchFamily="2" charset="-122"/>
              </a:rPr>
              <a:t>(</a:t>
            </a:r>
            <a:r>
              <a:rPr lang="en-US" altLang="zh-CN" sz="2400" dirty="0" err="1">
                <a:ea typeface="华文新魏" panose="02010800040101010101" pitchFamily="2" charset="-122"/>
              </a:rPr>
              <a:t>Cno</a:t>
            </a:r>
            <a:r>
              <a:rPr lang="en-US" altLang="zh-CN" sz="2400" dirty="0">
                <a:ea typeface="华文新魏" panose="02010800040101010101" pitchFamily="2" charset="-122"/>
              </a:rPr>
              <a:t>),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		                  	    </a:t>
            </a:r>
            <a:r>
              <a:rPr lang="en-US" altLang="zh-CN" sz="2400" dirty="0">
                <a:ea typeface="华文新魏" panose="02010800040101010101" pitchFamily="2" charset="-122"/>
              </a:rPr>
              <a:t> </a:t>
            </a:r>
            <a:r>
              <a:rPr lang="en-US" altLang="zh-CN" sz="2400" dirty="0" smtClean="0">
                <a:ea typeface="华文新魏" panose="02010800040101010101" pitchFamily="2" charset="-122"/>
              </a:rPr>
              <a:t>)</a:t>
            </a:r>
            <a:endParaRPr lang="en-US" altLang="zh-CN" sz="2400" dirty="0">
              <a:ea typeface="华文新魏" panose="0201080004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65385" y="1235077"/>
            <a:ext cx="541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关系课程</a:t>
            </a:r>
            <a:r>
              <a:rPr lang="en-US" altLang="zh-CN" sz="2400" dirty="0"/>
              <a:t>C</a:t>
            </a:r>
            <a:r>
              <a:rPr lang="fr-FR" altLang="zh-CN" sz="2400" dirty="0"/>
              <a:t>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fr-FR" sz="2400" dirty="0"/>
              <a:t>课程号: </a:t>
            </a:r>
            <a:r>
              <a:rPr lang="fr-FR" altLang="zh-CN" sz="2400" dirty="0"/>
              <a:t>char 4; </a:t>
            </a:r>
            <a:r>
              <a:rPr lang="zh-CN" altLang="fr-FR" sz="2400" dirty="0"/>
              <a:t>课程名称: </a:t>
            </a:r>
            <a:r>
              <a:rPr lang="fr-FR" altLang="zh-CN" sz="2400" dirty="0"/>
              <a:t>char 10 </a:t>
            </a:r>
            <a:r>
              <a:rPr lang="zh-CN" altLang="fr-FR" sz="2400" dirty="0"/>
              <a:t>非空；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fr-FR" sz="2400" dirty="0"/>
              <a:t>任课教师姓名: </a:t>
            </a:r>
            <a:r>
              <a:rPr lang="fr-FR" altLang="zh-CN" sz="2400" dirty="0"/>
              <a:t>char 8;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fr-FR" sz="2400" dirty="0"/>
              <a:t>主关键字: 课程号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81001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基本表的定义示例 </a:t>
            </a:r>
            <a:r>
              <a:rPr lang="en-US" altLang="zh-CN" sz="3200" dirty="0"/>
              <a:t>III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3501008"/>
            <a:ext cx="7920880" cy="3096344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/>
              <a:t>CREATE   TABLE</a:t>
            </a:r>
            <a:r>
              <a:rPr lang="en-US" altLang="zh-CN" sz="2000" i="1" dirty="0"/>
              <a:t>   S</a:t>
            </a:r>
            <a:r>
              <a:rPr lang="en-US" altLang="zh-CN" sz="2000" dirty="0"/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 </a:t>
            </a:r>
            <a:r>
              <a:rPr lang="en-US" altLang="zh-CN" sz="2000" b="1" i="1" dirty="0"/>
              <a:t>CHAR</a:t>
            </a:r>
            <a:r>
              <a:rPr lang="en-US" altLang="zh-CN" sz="2000" dirty="0"/>
              <a:t>（4）,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 </a:t>
            </a:r>
            <a:r>
              <a:rPr lang="en-US" altLang="zh-CN" sz="2000" b="1" i="1" dirty="0"/>
              <a:t>CHAR</a:t>
            </a:r>
            <a:r>
              <a:rPr lang="en-US" altLang="zh-CN" sz="2000" dirty="0"/>
              <a:t>（4）,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/>
              <a:t>			 </a:t>
            </a:r>
            <a:r>
              <a:rPr lang="en-US" altLang="zh-CN" sz="2000" dirty="0"/>
              <a:t>GRADE  </a:t>
            </a:r>
            <a:r>
              <a:rPr lang="en-US" altLang="zh-CN" sz="2000" b="1" i="1" dirty="0"/>
              <a:t>SAMLLINT</a:t>
            </a:r>
            <a:r>
              <a:rPr lang="en-US" altLang="zh-CN" sz="2000" i="1" dirty="0"/>
              <a:t>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/>
              <a:t>			</a:t>
            </a:r>
            <a:r>
              <a:rPr lang="en-US" altLang="zh-CN" sz="2000" b="1" i="1" dirty="0"/>
              <a:t>  PRIMARY KEY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Sno，Cno</a:t>
            </a:r>
            <a:r>
              <a:rPr lang="en-US" altLang="zh-CN" sz="2000" dirty="0"/>
              <a:t>),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</a:t>
            </a:r>
            <a:r>
              <a:rPr lang="en-US" altLang="zh-CN" sz="2000" b="1" i="1" dirty="0"/>
              <a:t>FOREIGN KEY  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Sno</a:t>
            </a:r>
            <a:r>
              <a:rPr lang="en-US" altLang="zh-CN" sz="2000" dirty="0" smtClean="0"/>
              <a:t>)</a:t>
            </a:r>
            <a:r>
              <a:rPr lang="en-US" altLang="zh-CN" sz="2000" b="1" i="1" dirty="0"/>
              <a:t>	REFERENCES</a:t>
            </a:r>
            <a:r>
              <a:rPr lang="en-US" altLang="zh-CN" sz="2000" dirty="0"/>
              <a:t>   S(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</a:t>
            </a:r>
            <a:r>
              <a:rPr lang="en-US" altLang="zh-CN" sz="2000" b="1" i="1" dirty="0"/>
              <a:t>FOREIGN KEY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Cno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	</a:t>
            </a:r>
            <a:r>
              <a:rPr lang="en-US" altLang="zh-CN" sz="2000" b="1" i="1" dirty="0"/>
              <a:t>REFERENCES</a:t>
            </a:r>
            <a:r>
              <a:rPr lang="en-US" altLang="zh-CN" sz="2000" dirty="0"/>
              <a:t>   C(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  </a:t>
            </a:r>
            <a:r>
              <a:rPr lang="en-US" altLang="zh-CN" sz="2000" b="1" i="1" dirty="0"/>
              <a:t>CHECK</a:t>
            </a:r>
            <a:r>
              <a:rPr lang="en-US" altLang="zh-CN" sz="2000" dirty="0"/>
              <a:t>((GRADE </a:t>
            </a:r>
            <a:r>
              <a:rPr lang="en-US" altLang="zh-CN" sz="2000" b="1" i="1" dirty="0"/>
              <a:t>IS NULL</a:t>
            </a:r>
            <a:r>
              <a:rPr lang="en-US" altLang="zh-CN" sz="2000" dirty="0"/>
              <a:t>) </a:t>
            </a:r>
            <a:r>
              <a:rPr lang="en-US" altLang="zh-CN" sz="2000" b="1" i="1" dirty="0"/>
              <a:t>OR</a:t>
            </a:r>
            <a:r>
              <a:rPr lang="en-US" altLang="zh-CN" sz="20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GRADE </a:t>
            </a:r>
            <a:r>
              <a:rPr lang="en-US" altLang="zh-CN" sz="2000" b="1" i="1" dirty="0"/>
              <a:t>BETWEEN</a:t>
            </a:r>
            <a:r>
              <a:rPr lang="en-US" altLang="zh-CN" sz="2000" dirty="0"/>
              <a:t> 0 </a:t>
            </a:r>
            <a:r>
              <a:rPr lang="en-US" altLang="zh-CN" sz="2000" b="1" i="1" dirty="0"/>
              <a:t>AND</a:t>
            </a:r>
            <a:r>
              <a:rPr lang="en-US" altLang="zh-CN" sz="2000" dirty="0"/>
              <a:t> 100</a:t>
            </a:r>
            <a:r>
              <a:rPr lang="en-US" altLang="zh-CN" sz="2000" dirty="0" smtClean="0"/>
              <a:t>))</a:t>
            </a:r>
            <a:endParaRPr lang="en-US" altLang="zh-CN" sz="20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79376" y="1143001"/>
            <a:ext cx="90730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选课关系</a:t>
            </a:r>
            <a:r>
              <a:rPr lang="en-US" altLang="zh-CN" sz="2400" dirty="0"/>
              <a:t>SC：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学生编号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, char 4; </a:t>
            </a:r>
            <a:r>
              <a:rPr lang="zh-CN" altLang="en-US" sz="2400" dirty="0"/>
              <a:t>课程编号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char 4, </a:t>
            </a:r>
            <a:r>
              <a:rPr lang="zh-CN" altLang="en-US" sz="2400" dirty="0"/>
              <a:t>成绩</a:t>
            </a:r>
            <a:r>
              <a:rPr lang="en-US" altLang="zh-CN" sz="2400" dirty="0"/>
              <a:t>Grade </a:t>
            </a:r>
            <a:r>
              <a:rPr lang="en-US" altLang="zh-CN" sz="2400" dirty="0" err="1"/>
              <a:t>smallint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主关键字：</a:t>
            </a:r>
            <a:r>
              <a:rPr lang="en-US" altLang="zh-CN" sz="2400" dirty="0" err="1"/>
              <a:t>Sno,Cno</a:t>
            </a:r>
            <a:r>
              <a:rPr lang="en-US" altLang="zh-CN" sz="2400" dirty="0"/>
              <a:t>;  </a:t>
            </a:r>
            <a:r>
              <a:rPr lang="zh-CN" altLang="en-US" sz="2400" dirty="0"/>
              <a:t>外键: 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的属性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, </a:t>
            </a:r>
            <a:r>
              <a:rPr lang="zh-CN" altLang="en-US" sz="2400" dirty="0"/>
              <a:t>关系</a:t>
            </a:r>
            <a:r>
              <a:rPr lang="en-US" altLang="zh-CN" sz="2400" dirty="0"/>
              <a:t>C</a:t>
            </a:r>
            <a:r>
              <a:rPr lang="zh-CN" altLang="en-US" sz="2400" dirty="0"/>
              <a:t>的属性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；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约束：0</a:t>
            </a:r>
            <a:r>
              <a:rPr lang="en-US" altLang="zh-CN" sz="2400" dirty="0"/>
              <a:t>=&lt;</a:t>
            </a:r>
            <a:r>
              <a:rPr lang="zh-CN" altLang="en-US" sz="2400" dirty="0"/>
              <a:t>成绩</a:t>
            </a:r>
            <a:r>
              <a:rPr lang="en-US" altLang="zh-CN" sz="2400" dirty="0"/>
              <a:t>&lt;=100 </a:t>
            </a:r>
            <a:r>
              <a:rPr lang="zh-CN" altLang="en-US" sz="2400" dirty="0"/>
              <a:t>或者为</a:t>
            </a:r>
            <a:r>
              <a:rPr lang="en-US" altLang="zh-CN" sz="2400" dirty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9088"/>
            <a:ext cx="7848600" cy="900112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基本表的定义示例 </a:t>
            </a:r>
            <a:r>
              <a:rPr lang="en-US" altLang="zh-CN" sz="3200" dirty="0"/>
              <a:t>IV</a:t>
            </a:r>
            <a:endParaRPr lang="zh-CN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19200"/>
            <a:ext cx="8153400" cy="548640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/>
              <a:t>   </a:t>
            </a:r>
            <a:r>
              <a:rPr lang="en-US" altLang="zh-CN" sz="2400" b="1" i="1" dirty="0" smtClean="0"/>
              <a:t>CREATE </a:t>
            </a:r>
            <a:r>
              <a:rPr lang="en-US" altLang="zh-CN" sz="2400" b="1" i="1" dirty="0"/>
              <a:t>DOMAIN</a:t>
            </a:r>
            <a:r>
              <a:rPr lang="en-US" altLang="zh-CN" sz="2400" i="1" dirty="0"/>
              <a:t>  </a:t>
            </a:r>
            <a:r>
              <a:rPr lang="en-US" altLang="zh-CN" sz="2400" i="1" dirty="0" err="1"/>
              <a:t>person_name</a:t>
            </a:r>
            <a:r>
              <a:rPr lang="en-US" altLang="zh-CN" sz="2400" i="1" dirty="0"/>
              <a:t>  char(20)</a:t>
            </a:r>
          </a:p>
          <a:p>
            <a:pPr lvl="1" eaLnBrk="1" hangingPunct="1"/>
            <a:endParaRPr lang="en-US" altLang="zh-CN" sz="24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</a:t>
            </a:r>
            <a:r>
              <a:rPr lang="en-US" altLang="zh-CN" sz="2400" b="1" i="1" dirty="0"/>
              <a:t>CREATE TABLE</a:t>
            </a:r>
            <a:r>
              <a:rPr lang="en-US" altLang="zh-CN" sz="2400" i="1" dirty="0"/>
              <a:t>   PROF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( PNO    char[10],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</a:t>
            </a:r>
            <a:r>
              <a:rPr lang="en-US" altLang="zh-CN" sz="2400" i="1" dirty="0" err="1"/>
              <a:t>person_name</a:t>
            </a:r>
            <a:r>
              <a:rPr lang="en-US" altLang="zh-CN" sz="2400" i="1" dirty="0"/>
              <a:t>   PNAME    </a:t>
            </a:r>
            <a:r>
              <a:rPr lang="en-US" altLang="zh-CN" sz="2400" b="1" i="1" dirty="0"/>
              <a:t>not null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SAL	  </a:t>
            </a:r>
            <a:r>
              <a:rPr lang="en-US" altLang="zh-CN" sz="2400" i="1" dirty="0" err="1"/>
              <a:t>int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AGE   </a:t>
            </a:r>
            <a:r>
              <a:rPr lang="en-US" altLang="zh-CN" sz="2400" i="1" dirty="0" err="1"/>
              <a:t>int</a:t>
            </a:r>
            <a:r>
              <a:rPr lang="en-US" altLang="zh-CN" sz="2400" i="1" dirty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DNO   char[10],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/>
              <a:t>			  primary key </a:t>
            </a:r>
            <a:r>
              <a:rPr lang="en-US" altLang="zh-CN" sz="2400" i="1" dirty="0"/>
              <a:t>(PNO),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</a:t>
            </a:r>
            <a:r>
              <a:rPr lang="en-US" altLang="zh-CN" sz="2400" b="1" i="1" dirty="0"/>
              <a:t>foreign key </a:t>
            </a:r>
            <a:r>
              <a:rPr lang="en-US" altLang="zh-CN" sz="2400" i="1" dirty="0"/>
              <a:t>(DNO) </a:t>
            </a:r>
            <a:endParaRPr lang="en-US" altLang="zh-CN" sz="2400" b="1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/>
              <a:t>				references </a:t>
            </a:r>
            <a:r>
              <a:rPr lang="en-US" altLang="zh-CN" sz="2400" i="1" dirty="0"/>
              <a:t>DEPT(DNO),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			  </a:t>
            </a:r>
            <a:r>
              <a:rPr lang="en-US" altLang="zh-CN" sz="2400" b="1" i="1" dirty="0"/>
              <a:t>check</a:t>
            </a:r>
            <a:r>
              <a:rPr lang="en-US" altLang="zh-CN" sz="2400" i="1" dirty="0"/>
              <a:t> (SAL &gt; 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                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10515600" cy="97564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SQL SERVER </a:t>
            </a:r>
            <a:r>
              <a:rPr lang="zh-CN" altLang="en-US" sz="3200" dirty="0"/>
              <a:t>参考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484784"/>
            <a:ext cx="10729192" cy="5040560"/>
          </a:xfrm>
        </p:spPr>
        <p:txBody>
          <a:bodyPr>
            <a:normAutofit/>
          </a:bodyPr>
          <a:lstStyle/>
          <a:p>
            <a:pPr lvl="3" eaLnBrk="1" hangingPunct="1">
              <a:buFontTx/>
              <a:buNone/>
            </a:pPr>
            <a:r>
              <a:rPr lang="en-US" altLang="zh-CN" sz="2400" dirty="0" smtClean="0">
                <a:latin typeface="Arial Unicode MS" pitchFamily="34" charset="-122"/>
              </a:rPr>
              <a:t>CREATE TABLE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</a:t>
            </a:r>
            <a:r>
              <a:rPr lang="en-US" altLang="zh-CN" sz="2400" dirty="0" smtClean="0">
                <a:latin typeface="Arial Unicode MS" pitchFamily="34" charset="-122"/>
              </a:rPr>
              <a:t>[ </a:t>
            </a:r>
            <a:r>
              <a:rPr lang="en-US" altLang="zh-CN" sz="2400" i="1" dirty="0" err="1" smtClean="0">
                <a:latin typeface="Arial Unicode MS" pitchFamily="34" charset="-122"/>
              </a:rPr>
              <a:t>database_name</a:t>
            </a:r>
            <a:r>
              <a:rPr lang="en-US" altLang="zh-CN" sz="2400" b="1" dirty="0" smtClean="0">
                <a:latin typeface="Arial Unicode MS" pitchFamily="34" charset="-122"/>
              </a:rPr>
              <a:t>.</a:t>
            </a:r>
            <a:r>
              <a:rPr lang="en-US" altLang="zh-CN" sz="2400" dirty="0" smtClean="0">
                <a:latin typeface="Arial Unicode MS" pitchFamily="34" charset="-122"/>
              </a:rPr>
              <a:t>[ </a:t>
            </a:r>
            <a:r>
              <a:rPr lang="en-US" altLang="zh-CN" sz="2400" i="1" dirty="0" smtClean="0">
                <a:latin typeface="Arial Unicode MS" pitchFamily="34" charset="-122"/>
              </a:rPr>
              <a:t>owner </a:t>
            </a:r>
            <a:r>
              <a:rPr lang="en-US" altLang="zh-CN" sz="2400" dirty="0" smtClean="0">
                <a:latin typeface="Arial Unicode MS" pitchFamily="34" charset="-122"/>
              </a:rPr>
              <a:t>] </a:t>
            </a:r>
            <a:r>
              <a:rPr lang="en-US" altLang="zh-CN" sz="2400" b="1" dirty="0" smtClean="0">
                <a:latin typeface="Arial Unicode MS" pitchFamily="34" charset="-122"/>
              </a:rPr>
              <a:t>.</a:t>
            </a:r>
            <a:r>
              <a:rPr lang="en-US" altLang="zh-CN" sz="2400" dirty="0" smtClean="0">
                <a:latin typeface="Arial Unicode MS" pitchFamily="34" charset="-122"/>
              </a:rPr>
              <a:t>| </a:t>
            </a:r>
            <a:r>
              <a:rPr lang="en-US" altLang="zh-CN" sz="2400" i="1" dirty="0" smtClean="0">
                <a:latin typeface="Arial Unicode MS" pitchFamily="34" charset="-122"/>
              </a:rPr>
              <a:t>owner</a:t>
            </a:r>
            <a:r>
              <a:rPr lang="en-US" altLang="zh-CN" sz="2400" b="1" dirty="0" smtClean="0">
                <a:latin typeface="Arial Unicode MS" pitchFamily="34" charset="-122"/>
              </a:rPr>
              <a:t>.</a:t>
            </a:r>
            <a:r>
              <a:rPr lang="en-US" altLang="zh-CN" sz="2400" dirty="0" smtClean="0">
                <a:latin typeface="Arial Unicode MS" pitchFamily="34" charset="-122"/>
              </a:rPr>
              <a:t>] </a:t>
            </a:r>
            <a:r>
              <a:rPr lang="en-US" altLang="zh-CN" sz="2400" i="1" dirty="0" err="1" smtClean="0">
                <a:latin typeface="Arial Unicode MS" pitchFamily="34" charset="-122"/>
              </a:rPr>
              <a:t>table_name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</a:t>
            </a:r>
            <a:r>
              <a:rPr lang="en-US" altLang="zh-CN" sz="2400" b="1" dirty="0" smtClean="0">
                <a:latin typeface="Arial Unicode MS" pitchFamily="34" charset="-122"/>
              </a:rPr>
              <a:t>( </a:t>
            </a:r>
            <a:r>
              <a:rPr lang="en-US" altLang="zh-CN" sz="2400" dirty="0" smtClean="0"/>
              <a:t>{</a:t>
            </a:r>
            <a:r>
              <a:rPr lang="en-US" altLang="zh-CN" sz="2400" dirty="0" smtClean="0">
                <a:latin typeface="Arial Unicode MS" pitchFamily="34" charset="-122"/>
              </a:rPr>
              <a:t> &lt; </a:t>
            </a:r>
            <a:r>
              <a:rPr lang="en-US" altLang="zh-CN" sz="2400" dirty="0" err="1" smtClean="0">
                <a:latin typeface="Arial Unicode MS" pitchFamily="34" charset="-122"/>
              </a:rPr>
              <a:t>column_definition</a:t>
            </a:r>
            <a:r>
              <a:rPr lang="en-US" altLang="zh-CN" sz="2400" dirty="0" smtClean="0">
                <a:latin typeface="Arial Unicode MS" pitchFamily="34" charset="-122"/>
              </a:rPr>
              <a:t> &gt;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    </a:t>
            </a:r>
            <a:r>
              <a:rPr lang="en-US" altLang="zh-CN" sz="2400" dirty="0" smtClean="0">
                <a:latin typeface="Arial Unicode MS" pitchFamily="34" charset="-122"/>
              </a:rPr>
              <a:t>| </a:t>
            </a:r>
            <a:r>
              <a:rPr lang="en-US" altLang="zh-CN" sz="2400" i="1" dirty="0" err="1" smtClean="0">
                <a:latin typeface="Arial Unicode MS" pitchFamily="34" charset="-122"/>
              </a:rPr>
              <a:t>column_name</a:t>
            </a:r>
            <a:r>
              <a:rPr lang="en-US" altLang="zh-CN" sz="2400" dirty="0" smtClean="0">
                <a:latin typeface="Arial Unicode MS" pitchFamily="34" charset="-122"/>
              </a:rPr>
              <a:t> AS </a:t>
            </a:r>
            <a:r>
              <a:rPr lang="en-US" altLang="zh-CN" sz="2400" i="1" dirty="0" err="1" smtClean="0">
                <a:latin typeface="Arial Unicode MS" pitchFamily="34" charset="-122"/>
              </a:rPr>
              <a:t>computed_column_expression</a:t>
            </a:r>
            <a:r>
              <a:rPr lang="en-US" altLang="zh-CN" sz="2400" i="1" dirty="0" smtClean="0"/>
              <a:t/>
            </a:r>
            <a:br>
              <a:rPr lang="en-US" altLang="zh-CN" sz="2400" i="1" dirty="0" smtClean="0"/>
            </a:br>
            <a:r>
              <a:rPr lang="en-US" altLang="zh-CN" sz="2400" dirty="0" smtClean="0"/>
              <a:t>        </a:t>
            </a:r>
            <a:r>
              <a:rPr lang="en-US" altLang="zh-CN" sz="2400" dirty="0" smtClean="0">
                <a:latin typeface="Arial Unicode MS" pitchFamily="34" charset="-122"/>
              </a:rPr>
              <a:t>| &lt; </a:t>
            </a:r>
            <a:r>
              <a:rPr lang="en-US" altLang="zh-CN" sz="2400" dirty="0" err="1" smtClean="0">
                <a:latin typeface="Arial Unicode MS" pitchFamily="34" charset="-122"/>
              </a:rPr>
              <a:t>table_constraint</a:t>
            </a:r>
            <a:r>
              <a:rPr lang="en-US" altLang="zh-CN" sz="2400" dirty="0" smtClean="0">
                <a:latin typeface="Arial Unicode MS" pitchFamily="34" charset="-122"/>
              </a:rPr>
              <a:t> &gt; ::= [ CONSTRAINT </a:t>
            </a:r>
            <a:r>
              <a:rPr lang="en-US" altLang="zh-CN" sz="2400" i="1" dirty="0" err="1" smtClean="0">
                <a:latin typeface="Arial Unicode MS" pitchFamily="34" charset="-122"/>
              </a:rPr>
              <a:t>constraint_name</a:t>
            </a:r>
            <a:r>
              <a:rPr lang="en-US" altLang="zh-CN" sz="2400" i="1" dirty="0" smtClean="0">
                <a:latin typeface="Arial Unicode MS" pitchFamily="34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</a:rPr>
              <a:t>] }</a:t>
            </a:r>
            <a:endParaRPr lang="en-US" altLang="zh-CN" sz="2400" dirty="0" smtClean="0"/>
          </a:p>
          <a:p>
            <a:pPr lvl="3" eaLnBrk="1" hangingPunct="1">
              <a:buFontTx/>
              <a:buNone/>
            </a:pPr>
            <a:r>
              <a:rPr lang="en-US" altLang="zh-CN" sz="2400" dirty="0" smtClean="0"/>
              <a:t>            </a:t>
            </a:r>
            <a:r>
              <a:rPr lang="en-US" altLang="zh-CN" sz="2400" dirty="0" smtClean="0">
                <a:latin typeface="Arial Unicode MS" pitchFamily="34" charset="-122"/>
              </a:rPr>
              <a:t>| [ { PRIMARY KEY | UNIQUE } [ </a:t>
            </a:r>
            <a:r>
              <a:rPr lang="en-US" altLang="zh-CN" sz="2400" b="1" dirty="0" smtClean="0">
                <a:latin typeface="Arial Unicode MS" pitchFamily="34" charset="-122"/>
              </a:rPr>
              <a:t>,</a:t>
            </a:r>
            <a:r>
              <a:rPr lang="en-US" altLang="zh-CN" sz="2400" dirty="0" smtClean="0">
                <a:latin typeface="Arial Unicode MS" pitchFamily="34" charset="-122"/>
              </a:rPr>
              <a:t>...</a:t>
            </a:r>
            <a:r>
              <a:rPr lang="en-US" altLang="zh-CN" sz="2400" i="1" dirty="0" smtClean="0">
                <a:latin typeface="Arial Unicode MS" pitchFamily="34" charset="-122"/>
              </a:rPr>
              <a:t>n </a:t>
            </a:r>
            <a:r>
              <a:rPr lang="en-US" altLang="zh-CN" sz="2400" dirty="0" smtClean="0">
                <a:latin typeface="Arial Unicode MS" pitchFamily="34" charset="-122"/>
              </a:rPr>
              <a:t>]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    </a:t>
            </a:r>
            <a:r>
              <a:rPr lang="en-US" altLang="zh-CN" sz="2400" b="1" dirty="0" smtClean="0">
                <a:latin typeface="Arial Unicode MS" pitchFamily="34" charset="-122"/>
              </a:rPr>
              <a:t>)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>
                <a:latin typeface="Arial Unicode MS" pitchFamily="34" charset="-122"/>
              </a:rPr>
              <a:t>[ ON { </a:t>
            </a:r>
            <a:r>
              <a:rPr lang="en-US" altLang="zh-CN" sz="2400" i="1" dirty="0" err="1" smtClean="0">
                <a:latin typeface="Arial Unicode MS" pitchFamily="34" charset="-122"/>
              </a:rPr>
              <a:t>filegroup</a:t>
            </a:r>
            <a:r>
              <a:rPr lang="en-US" altLang="zh-CN" sz="2400" dirty="0" smtClean="0">
                <a:latin typeface="Arial Unicode MS" pitchFamily="34" charset="-122"/>
              </a:rPr>
              <a:t> | DEFAULT } ] </a:t>
            </a:r>
            <a:br>
              <a:rPr lang="en-US" altLang="zh-CN" sz="2400" dirty="0" smtClean="0">
                <a:latin typeface="Arial Unicode MS" pitchFamily="34" charset="-122"/>
              </a:rPr>
            </a:br>
            <a:r>
              <a:rPr lang="en-US" altLang="zh-CN" sz="2400" dirty="0" smtClean="0">
                <a:latin typeface="Arial Unicode MS" pitchFamily="34" charset="-122"/>
              </a:rPr>
              <a:t>[ TEXTIMAGE_ON { </a:t>
            </a:r>
            <a:r>
              <a:rPr lang="en-US" altLang="zh-CN" sz="2400" i="1" dirty="0" err="1" smtClean="0">
                <a:latin typeface="Arial Unicode MS" pitchFamily="34" charset="-122"/>
              </a:rPr>
              <a:t>filegroup</a:t>
            </a:r>
            <a:r>
              <a:rPr lang="en-US" altLang="zh-CN" sz="2400" dirty="0" smtClean="0">
                <a:latin typeface="Arial Unicode MS" pitchFamily="34" charset="-122"/>
              </a:rPr>
              <a:t> | DEFAULT } ] </a:t>
            </a:r>
            <a:br>
              <a:rPr lang="en-US" altLang="zh-CN" sz="2400" dirty="0" smtClean="0">
                <a:latin typeface="Arial Unicode MS" pitchFamily="34" charset="-122"/>
              </a:rPr>
            </a:br>
            <a:endParaRPr lang="zh-CN" altLang="en-US" sz="2400" dirty="0" smtClean="0"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10515600" cy="97564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SQL SERVER </a:t>
            </a:r>
            <a:r>
              <a:rPr lang="zh-CN" altLang="en-US" sz="3200" dirty="0"/>
              <a:t>参考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484784"/>
            <a:ext cx="10729192" cy="5040560"/>
          </a:xfrm>
        </p:spPr>
        <p:txBody>
          <a:bodyPr>
            <a:normAutofit/>
          </a:bodyPr>
          <a:lstStyle/>
          <a:p>
            <a:pPr lvl="3">
              <a:buNone/>
            </a:pPr>
            <a:r>
              <a:rPr lang="zh-CN" altLang="en-US" sz="2400" dirty="0">
                <a:latin typeface="Arial Unicode MS" pitchFamily="34" charset="-122"/>
              </a:rPr>
              <a:t>&lt; </a:t>
            </a:r>
            <a:r>
              <a:rPr lang="en-US" altLang="zh-CN" sz="2400" dirty="0" err="1">
                <a:latin typeface="Arial Unicode MS" pitchFamily="34" charset="-122"/>
              </a:rPr>
              <a:t>column_definition</a:t>
            </a:r>
            <a:r>
              <a:rPr lang="en-US" altLang="zh-CN" sz="2400" dirty="0">
                <a:latin typeface="Arial Unicode MS" pitchFamily="34" charset="-122"/>
              </a:rPr>
              <a:t> &gt; ::= { </a:t>
            </a:r>
            <a:r>
              <a:rPr lang="en-US" altLang="zh-CN" sz="2400" i="1" dirty="0" err="1">
                <a:latin typeface="Arial Unicode MS" pitchFamily="34" charset="-122"/>
              </a:rPr>
              <a:t>column_name</a:t>
            </a:r>
            <a:r>
              <a:rPr lang="en-US" altLang="zh-CN" sz="2400" dirty="0">
                <a:latin typeface="Arial Unicode MS" pitchFamily="34" charset="-122"/>
              </a:rPr>
              <a:t> </a:t>
            </a:r>
            <a:r>
              <a:rPr lang="en-US" altLang="zh-CN" sz="2400" i="1" dirty="0" err="1">
                <a:latin typeface="Arial Unicode MS" pitchFamily="34" charset="-122"/>
              </a:rPr>
              <a:t>data_type</a:t>
            </a:r>
            <a:r>
              <a:rPr lang="en-US" altLang="zh-CN" sz="2400" dirty="0">
                <a:latin typeface="Arial Unicode MS" pitchFamily="34" charset="-122"/>
              </a:rPr>
              <a:t>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>
                <a:latin typeface="Arial Unicode MS" pitchFamily="34" charset="-122"/>
              </a:rPr>
              <a:t>[ COLLATE &lt; </a:t>
            </a:r>
            <a:r>
              <a:rPr lang="en-US" altLang="zh-CN" sz="2400" dirty="0" err="1">
                <a:latin typeface="Arial Unicode MS" pitchFamily="34" charset="-122"/>
              </a:rPr>
              <a:t>collation_name</a:t>
            </a:r>
            <a:r>
              <a:rPr lang="en-US" altLang="zh-CN" sz="2400" dirty="0">
                <a:latin typeface="Arial Unicode MS" pitchFamily="34" charset="-122"/>
              </a:rPr>
              <a:t> &gt;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>
                <a:latin typeface="Arial Unicode MS" pitchFamily="34" charset="-122"/>
              </a:rPr>
              <a:t>[ [ DEFAULT </a:t>
            </a:r>
            <a:r>
              <a:rPr lang="en-US" altLang="zh-CN" sz="2400" i="1" dirty="0" err="1">
                <a:latin typeface="Arial Unicode MS" pitchFamily="34" charset="-122"/>
              </a:rPr>
              <a:t>constant_expression</a:t>
            </a:r>
            <a:r>
              <a:rPr lang="en-US" altLang="zh-CN" sz="2400" dirty="0">
                <a:latin typeface="Arial Unicode MS" pitchFamily="34" charset="-122"/>
              </a:rPr>
              <a:t>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| [ IDENTITY [ ( </a:t>
            </a:r>
            <a:r>
              <a:rPr lang="en-US" altLang="zh-CN" sz="2400" i="1" dirty="0">
                <a:latin typeface="Arial Unicode MS" pitchFamily="34" charset="-122"/>
              </a:rPr>
              <a:t>seed </a:t>
            </a:r>
            <a:r>
              <a:rPr lang="en-US" altLang="zh-CN" sz="2400" b="1" dirty="0">
                <a:latin typeface="Arial Unicode MS" pitchFamily="34" charset="-122"/>
              </a:rPr>
              <a:t>,</a:t>
            </a:r>
            <a:r>
              <a:rPr lang="en-US" altLang="zh-CN" sz="2400" dirty="0">
                <a:latin typeface="Arial Unicode MS" pitchFamily="34" charset="-122"/>
              </a:rPr>
              <a:t> </a:t>
            </a:r>
            <a:r>
              <a:rPr lang="en-US" altLang="zh-CN" sz="2400" i="1" dirty="0">
                <a:latin typeface="Arial Unicode MS" pitchFamily="34" charset="-122"/>
              </a:rPr>
              <a:t>increment</a:t>
            </a:r>
            <a:r>
              <a:rPr lang="en-US" altLang="zh-CN" sz="2400" dirty="0">
                <a:latin typeface="Arial Unicode MS" pitchFamily="34" charset="-122"/>
              </a:rPr>
              <a:t> ) [ NOT FOR REPLICATION ] ]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>
                <a:latin typeface="Arial Unicode MS" pitchFamily="34" charset="-122"/>
              </a:rPr>
              <a:t>] </a:t>
            </a:r>
            <a:br>
              <a:rPr lang="en-US" altLang="zh-CN" sz="2400" dirty="0">
                <a:latin typeface="Arial Unicode MS" pitchFamily="34" charset="-122"/>
              </a:rPr>
            </a:br>
            <a:r>
              <a:rPr lang="en-US" altLang="zh-CN" sz="2400" dirty="0"/>
              <a:t>    </a:t>
            </a:r>
            <a:r>
              <a:rPr lang="en-US" altLang="zh-CN" sz="2400" dirty="0">
                <a:latin typeface="Arial Unicode MS" pitchFamily="34" charset="-122"/>
              </a:rPr>
              <a:t>[ ROWGUIDCOL]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>
                <a:latin typeface="Arial Unicode MS" pitchFamily="34" charset="-122"/>
              </a:rPr>
              <a:t>[ &lt; </a:t>
            </a:r>
            <a:r>
              <a:rPr lang="en-US" altLang="zh-CN" sz="2400" dirty="0" err="1">
                <a:latin typeface="Arial Unicode MS" pitchFamily="34" charset="-122"/>
              </a:rPr>
              <a:t>column_constraint</a:t>
            </a:r>
            <a:r>
              <a:rPr lang="en-US" altLang="zh-CN" sz="2400" dirty="0">
                <a:latin typeface="Arial Unicode MS" pitchFamily="34" charset="-122"/>
              </a:rPr>
              <a:t> &gt; ] [ ...</a:t>
            </a:r>
            <a:r>
              <a:rPr lang="en-US" altLang="zh-CN" sz="2400" i="1" dirty="0">
                <a:latin typeface="Arial Unicode MS" pitchFamily="34" charset="-122"/>
              </a:rPr>
              <a:t>n </a:t>
            </a:r>
            <a:r>
              <a:rPr lang="en-US" altLang="zh-CN" sz="2400" dirty="0">
                <a:latin typeface="Arial Unicode MS" pitchFamily="34" charset="-122"/>
              </a:rPr>
              <a:t>]</a:t>
            </a:r>
            <a:r>
              <a:rPr lang="en-US" altLang="zh-CN" sz="2400" dirty="0" smtClean="0">
                <a:latin typeface="Arial Unicode MS" pitchFamily="34" charset="-122"/>
              </a:rPr>
              <a:t/>
            </a:r>
            <a:br>
              <a:rPr lang="en-US" altLang="zh-CN" sz="2400" dirty="0" smtClean="0">
                <a:latin typeface="Arial Unicode MS" pitchFamily="34" charset="-122"/>
              </a:rPr>
            </a:br>
            <a:endParaRPr lang="zh-CN" altLang="en-US" sz="2400" dirty="0" smtClean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2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3200" dirty="0"/>
              <a:t> 学习内容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690690"/>
            <a:ext cx="8001000" cy="483465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3.1 SQL</a:t>
            </a:r>
            <a:r>
              <a:rPr lang="zh-CN" altLang="en-US" sz="2400" dirty="0"/>
              <a:t>概述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3.2 SQL</a:t>
            </a:r>
            <a:r>
              <a:rPr lang="zh-CN" altLang="en-US" sz="2400" dirty="0"/>
              <a:t>数据</a:t>
            </a:r>
            <a:r>
              <a:rPr lang="zh-CN" altLang="en-US" sz="2400"/>
              <a:t>定义</a:t>
            </a:r>
            <a:r>
              <a:rPr lang="zh-CN" altLang="en-US" sz="2400" smtClean="0"/>
              <a:t>功能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en-US" altLang="zh-CN" sz="2400" dirty="0" smtClean="0"/>
              <a:t>3.3 </a:t>
            </a:r>
            <a:r>
              <a:rPr lang="en-US" altLang="zh-CN" sz="2400" dirty="0"/>
              <a:t>SQL</a:t>
            </a:r>
            <a:r>
              <a:rPr lang="zh-CN" altLang="en-US" sz="2400" dirty="0"/>
              <a:t>数据查询功能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3.4 SQL</a:t>
            </a:r>
            <a:r>
              <a:rPr lang="zh-CN" altLang="en-US" sz="2400" dirty="0"/>
              <a:t>数据修改功能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3.5 SQL</a:t>
            </a:r>
            <a:r>
              <a:rPr lang="zh-CN" altLang="en-US" sz="2400" dirty="0"/>
              <a:t>数据控制功能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3.6 嵌入式</a:t>
            </a:r>
            <a:r>
              <a:rPr lang="en-US" altLang="zh-CN" sz="2400" dirty="0"/>
              <a:t>SQL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10515600" cy="97564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SQL SERVER </a:t>
            </a:r>
            <a:r>
              <a:rPr lang="zh-CN" altLang="en-US" sz="3200" dirty="0"/>
              <a:t>参考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484784"/>
            <a:ext cx="10729192" cy="53732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Arial Unicode MS" pitchFamily="34" charset="-122"/>
              </a:rPr>
              <a:t>&lt; </a:t>
            </a:r>
            <a:r>
              <a:rPr lang="en-US" altLang="zh-CN" sz="2400" dirty="0" err="1">
                <a:latin typeface="Arial Unicode MS" pitchFamily="34" charset="-122"/>
              </a:rPr>
              <a:t>column_constraint</a:t>
            </a:r>
            <a:r>
              <a:rPr lang="en-US" altLang="zh-CN" sz="2400" dirty="0">
                <a:latin typeface="Arial Unicode MS" pitchFamily="34" charset="-122"/>
              </a:rPr>
              <a:t> &gt; ::= [ CONSTRAINT </a:t>
            </a:r>
            <a:r>
              <a:rPr lang="en-US" altLang="zh-CN" sz="2400" i="1" dirty="0" err="1">
                <a:latin typeface="Arial Unicode MS" pitchFamily="34" charset="-122"/>
              </a:rPr>
              <a:t>constraint_name</a:t>
            </a:r>
            <a:r>
              <a:rPr lang="en-US" altLang="zh-CN" sz="2400" i="1" dirty="0">
                <a:latin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{</a:t>
            </a:r>
            <a:r>
              <a:rPr lang="en-US" altLang="zh-CN" sz="2400" dirty="0">
                <a:latin typeface="Arial Unicode MS" pitchFamily="34" charset="-122"/>
              </a:rPr>
              <a:t> [ NULL | NOT NULL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| [ { PRIMARY KEY | UNIQUE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 CLUSTERED | NONCLUSTERED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 WITH FILLFACTOR </a:t>
            </a:r>
            <a:r>
              <a:rPr lang="en-US" altLang="zh-CN" sz="2400" b="1" dirty="0">
                <a:latin typeface="Arial Unicode MS" pitchFamily="34" charset="-122"/>
              </a:rPr>
              <a:t>=</a:t>
            </a:r>
            <a:r>
              <a:rPr lang="en-US" altLang="zh-CN" sz="2400" dirty="0">
                <a:latin typeface="Arial Unicode MS" pitchFamily="34" charset="-122"/>
              </a:rPr>
              <a:t> </a:t>
            </a:r>
            <a:r>
              <a:rPr lang="en-US" altLang="zh-CN" sz="2400" i="1" dirty="0" err="1">
                <a:latin typeface="Arial Unicode MS" pitchFamily="34" charset="-122"/>
              </a:rPr>
              <a:t>fillfactor</a:t>
            </a:r>
            <a:r>
              <a:rPr lang="en-US" altLang="zh-CN" sz="2400" i="1" dirty="0">
                <a:latin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[ON {</a:t>
            </a:r>
            <a:r>
              <a:rPr lang="en-US" altLang="zh-CN" sz="2400" i="1" dirty="0" err="1">
                <a:latin typeface="Arial Unicode MS" pitchFamily="34" charset="-122"/>
              </a:rPr>
              <a:t>filegroup</a:t>
            </a:r>
            <a:r>
              <a:rPr lang="en-US" altLang="zh-CN" sz="2400" dirty="0">
                <a:latin typeface="Arial Unicode MS" pitchFamily="34" charset="-122"/>
              </a:rPr>
              <a:t> | DEFAULT} ]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] </a:t>
            </a:r>
            <a:br>
              <a:rPr lang="en-US" altLang="zh-CN" sz="2400" dirty="0">
                <a:latin typeface="Arial Unicode MS" pitchFamily="34" charset="-122"/>
              </a:rPr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| [ [ FOREIGN KEY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REFERENCES </a:t>
            </a:r>
            <a:r>
              <a:rPr lang="en-US" altLang="zh-CN" sz="2400" i="1" dirty="0" err="1">
                <a:latin typeface="Arial Unicode MS" pitchFamily="34" charset="-122"/>
              </a:rPr>
              <a:t>ref_table</a:t>
            </a:r>
            <a:r>
              <a:rPr lang="en-US" altLang="zh-CN" sz="2400" dirty="0">
                <a:latin typeface="Arial Unicode MS" pitchFamily="34" charset="-122"/>
              </a:rPr>
              <a:t> [ </a:t>
            </a:r>
            <a:r>
              <a:rPr lang="en-US" altLang="zh-CN" sz="2400" b="1" dirty="0">
                <a:latin typeface="Arial Unicode MS" pitchFamily="34" charset="-122"/>
              </a:rPr>
              <a:t>( </a:t>
            </a:r>
            <a:r>
              <a:rPr lang="en-US" altLang="zh-CN" sz="2400" i="1" dirty="0" err="1">
                <a:latin typeface="Arial Unicode MS" pitchFamily="34" charset="-122"/>
              </a:rPr>
              <a:t>ref_column</a:t>
            </a:r>
            <a:r>
              <a:rPr lang="en-US" altLang="zh-CN" sz="2400" i="1" dirty="0">
                <a:latin typeface="Arial Unicode MS" pitchFamily="34" charset="-122"/>
              </a:rPr>
              <a:t> </a:t>
            </a:r>
            <a:r>
              <a:rPr lang="en-US" altLang="zh-CN" sz="2400" b="1" dirty="0">
                <a:latin typeface="Arial Unicode MS" pitchFamily="34" charset="-122"/>
              </a:rPr>
              <a:t>) </a:t>
            </a:r>
            <a:r>
              <a:rPr lang="en-US" altLang="zh-CN" sz="2400" dirty="0">
                <a:latin typeface="Arial Unicode MS" pitchFamily="34" charset="-122"/>
              </a:rPr>
              <a:t>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 ON DELETE { CASCADE | NO ACTION }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 ON UPDATE { CASCADE | NO ACTION }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    </a:t>
            </a:r>
            <a:r>
              <a:rPr lang="en-US" altLang="zh-CN" sz="2400" dirty="0">
                <a:latin typeface="Arial Unicode MS" pitchFamily="34" charset="-122"/>
              </a:rPr>
              <a:t>[ NOT FOR REPLICATION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] </a:t>
            </a:r>
            <a:br>
              <a:rPr lang="en-US" altLang="zh-CN" sz="2400" dirty="0">
                <a:latin typeface="Arial Unicode MS" pitchFamily="34" charset="-122"/>
              </a:rPr>
            </a:br>
            <a:r>
              <a:rPr lang="en-US" altLang="zh-CN" sz="2400" dirty="0"/>
              <a:t>        </a:t>
            </a:r>
            <a:r>
              <a:rPr lang="en-US" altLang="zh-CN" sz="2400" dirty="0">
                <a:latin typeface="Arial Unicode MS" pitchFamily="34" charset="-122"/>
              </a:rPr>
              <a:t>| CHECK [ NOT FOR REPLICATION ]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    </a:t>
            </a:r>
            <a:r>
              <a:rPr lang="en-US" altLang="zh-CN" sz="2400" b="1" dirty="0">
                <a:latin typeface="Arial Unicode MS" pitchFamily="34" charset="-122"/>
              </a:rPr>
              <a:t>( </a:t>
            </a:r>
            <a:r>
              <a:rPr lang="en-US" altLang="zh-CN" sz="2400" i="1" dirty="0" err="1">
                <a:latin typeface="Arial Unicode MS" pitchFamily="34" charset="-122"/>
              </a:rPr>
              <a:t>logical_expression</a:t>
            </a:r>
            <a:r>
              <a:rPr lang="en-US" altLang="zh-CN" sz="2400" i="1" dirty="0">
                <a:latin typeface="Arial Unicode MS" pitchFamily="34" charset="-122"/>
              </a:rPr>
              <a:t> </a:t>
            </a:r>
            <a:r>
              <a:rPr lang="en-US" altLang="zh-CN" sz="2400" b="1" dirty="0">
                <a:latin typeface="Arial Unicode MS" pitchFamily="34" charset="-122"/>
              </a:rPr>
              <a:t>)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    }</a:t>
            </a:r>
            <a:r>
              <a:rPr lang="en-US" altLang="zh-CN" sz="2400" dirty="0">
                <a:latin typeface="Arial Unicode MS" pitchFamily="34" charset="-122"/>
              </a:rPr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2600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40768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3.2.2 基本表的定义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3. 说明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命名</a:t>
            </a:r>
            <a:r>
              <a:rPr lang="zh-CN" altLang="en-US" sz="2400" dirty="0" smtClean="0"/>
              <a:t>规范，约定俗成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 smtClean="0"/>
              <a:t>恰当的数据类型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 smtClean="0"/>
              <a:t>体现数据完整性</a:t>
            </a:r>
            <a:endParaRPr lang="zh-CN" altLang="en-US" sz="2400" dirty="0"/>
          </a:p>
          <a:p>
            <a:pPr lvl="3" eaLnBrk="1" hangingPunct="1">
              <a:lnSpc>
                <a:spcPct val="150000"/>
              </a:lnSpc>
              <a:buFontTx/>
              <a:buNone/>
            </a:pPr>
            <a:r>
              <a:rPr lang="en-US" altLang="zh-CN" sz="1800" dirty="0">
                <a:latin typeface="Arial Unicode MS" pitchFamily="34" charset="-122"/>
              </a:rPr>
              <a:t/>
            </a:r>
            <a:br>
              <a:rPr lang="en-US" altLang="zh-CN" sz="1800" dirty="0">
                <a:latin typeface="Arial Unicode MS" pitchFamily="34" charset="-122"/>
              </a:rPr>
            </a:br>
            <a:endParaRPr lang="en-US" altLang="zh-CN" sz="1800" dirty="0"/>
          </a:p>
          <a:p>
            <a:pPr lvl="3" eaLnBrk="1" hangingPunct="1"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66664"/>
            <a:ext cx="9361040" cy="550269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3.2.2 基本表的定义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1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/>
              <a:t>4</a:t>
            </a:r>
            <a:r>
              <a:rPr lang="zh-CN" altLang="en-US" sz="2400" dirty="0"/>
              <a:t>. 修改基本表定义（</a:t>
            </a:r>
            <a:r>
              <a:rPr lang="en-US" altLang="zh-CN" sz="2400" dirty="0"/>
              <a:t>ALTER）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400" dirty="0"/>
              <a:t>格式</a:t>
            </a:r>
          </a:p>
          <a:p>
            <a:pPr lvl="3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ALTER  TABLE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表名</a:t>
            </a:r>
          </a:p>
          <a:p>
            <a:pPr lvl="3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		[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子句]		增加新列</a:t>
            </a:r>
          </a:p>
          <a:p>
            <a:pPr lvl="3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		[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DROP </a:t>
            </a:r>
            <a:r>
              <a:rPr lang="zh-CN" altLang="en-US" sz="2400" dirty="0" smtClean="0"/>
              <a:t>子句]		删除列</a:t>
            </a:r>
            <a:r>
              <a:rPr lang="zh-CN" altLang="fr-FR" sz="2400" dirty="0" smtClean="0"/>
              <a:t>，约束</a:t>
            </a:r>
            <a:endParaRPr lang="zh-CN" altLang="en-US" sz="2400" dirty="0" smtClean="0"/>
          </a:p>
          <a:p>
            <a:pPr lvl="3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		[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MODIFY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子句]		修改列定义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400" dirty="0"/>
              <a:t>示例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b="1" dirty="0"/>
              <a:t>ALTER TABLE </a:t>
            </a:r>
            <a:r>
              <a:rPr lang="en-US" altLang="zh-CN" sz="2400" dirty="0"/>
              <a:t>  Prof  </a:t>
            </a:r>
            <a:r>
              <a:rPr lang="en-US" altLang="zh-CN" sz="2400" b="1" dirty="0"/>
              <a:t>ADD </a:t>
            </a:r>
            <a:r>
              <a:rPr lang="en-US" altLang="zh-CN" sz="2400" dirty="0"/>
              <a:t>   Location    char[30]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i="1" dirty="0"/>
              <a:t>   </a:t>
            </a:r>
            <a:r>
              <a:rPr lang="en-US" altLang="zh-CN" sz="2400" b="1" dirty="0"/>
              <a:t>ALTER TABLE</a:t>
            </a:r>
            <a:r>
              <a:rPr lang="en-US" altLang="zh-CN" sz="2400" dirty="0"/>
              <a:t>  Prof  </a:t>
            </a:r>
            <a:r>
              <a:rPr lang="fr-FR" altLang="zh-CN" sz="2400" b="1" dirty="0"/>
              <a:t>DROP</a:t>
            </a:r>
            <a:r>
              <a:rPr lang="en-US" altLang="zh-CN" sz="2400" dirty="0"/>
              <a:t>   Location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endParaRPr lang="en-US" altLang="zh-CN" sz="2400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400" dirty="0">
                <a:latin typeface="Arial Unicode MS" pitchFamily="34" charset="-122"/>
              </a:rPr>
              <a:t>说明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zh-CN" altLang="en-US" sz="2400" dirty="0"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40768"/>
            <a:ext cx="9721080" cy="52565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3.2.2 基本表的定义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5. </a:t>
            </a:r>
            <a:r>
              <a:rPr lang="zh-CN" altLang="en-US" sz="2400" dirty="0"/>
              <a:t>删除基本表定义（</a:t>
            </a:r>
            <a:r>
              <a:rPr lang="en-US" altLang="zh-CN" sz="2400" dirty="0"/>
              <a:t>DROP）</a:t>
            </a:r>
            <a:endParaRPr lang="zh-CN" altLang="en-US" sz="2400" dirty="0"/>
          </a:p>
          <a:p>
            <a:pPr lvl="2" eaLnBrk="1" hangingPunct="1">
              <a:defRPr/>
            </a:pPr>
            <a:r>
              <a:rPr lang="zh-CN" altLang="en-US" sz="2400" dirty="0"/>
              <a:t>格式</a:t>
            </a:r>
          </a:p>
          <a:p>
            <a:pPr lvl="3" eaLnBrk="1" hangingPunct="1">
              <a:buFontTx/>
              <a:buNone/>
              <a:defRPr/>
            </a:pP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DROP  TABLE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表名</a:t>
            </a:r>
          </a:p>
          <a:p>
            <a:pPr lvl="3" eaLnBrk="1" hangingPunct="1">
              <a:buFontTx/>
              <a:buNone/>
              <a:defRPr/>
            </a:pPr>
            <a:endParaRPr lang="zh-CN" altLang="en-US" sz="2400" dirty="0" smtClean="0"/>
          </a:p>
          <a:p>
            <a:pPr lvl="2" eaLnBrk="1" hangingPunct="1">
              <a:defRPr/>
            </a:pPr>
            <a:r>
              <a:rPr lang="zh-CN" altLang="en-US" sz="2400" dirty="0"/>
              <a:t>示例</a:t>
            </a:r>
          </a:p>
          <a:p>
            <a:pPr lvl="3" eaLnBrk="1" hangingPunct="1">
              <a:buFontTx/>
              <a:buNone/>
              <a:defRPr/>
            </a:pPr>
            <a:r>
              <a:rPr lang="en-US" altLang="zh-CN" sz="2400" b="1" dirty="0" smtClean="0"/>
              <a:t>DROP  TABLE</a:t>
            </a:r>
            <a:r>
              <a:rPr lang="en-US" altLang="zh-CN" sz="2400" dirty="0" smtClean="0"/>
              <a:t>  DEPT</a:t>
            </a:r>
          </a:p>
          <a:p>
            <a:pPr lvl="3" eaLnBrk="1" hangingPunct="1">
              <a:buFontTx/>
              <a:buNone/>
              <a:defRPr/>
            </a:pP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400" dirty="0"/>
              <a:t>说明</a:t>
            </a:r>
          </a:p>
          <a:p>
            <a:pPr lvl="3" eaLnBrk="1" hangingPunct="1">
              <a:defRPr/>
            </a:pPr>
            <a:r>
              <a:rPr lang="zh-CN" altLang="en-US" sz="2400" dirty="0" smtClean="0">
                <a:latin typeface="Monotype Corsiva" pitchFamily="66" charset="0"/>
                <a:ea typeface="仿宋_GB2312" pitchFamily="49" charset="-122"/>
              </a:rPr>
              <a:t>撤消基本表后，基本表的定义、表中数据、索引、以及由此表导出的视图的定义、触发器、权限等都被删除</a:t>
            </a:r>
          </a:p>
          <a:p>
            <a:pPr lvl="3" eaLnBrk="1" hangingPunct="1">
              <a:defRPr/>
            </a:pPr>
            <a:endParaRPr lang="zh-CN" altLang="en-US" sz="2400" dirty="0" smtClean="0"/>
          </a:p>
          <a:p>
            <a:pPr lvl="2" eaLnBrk="1" hangingPunct="1">
              <a:defRPr/>
            </a:pPr>
            <a:endParaRPr lang="zh-CN" altLang="en-US" sz="24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49215"/>
              </p:ext>
            </p:extLst>
          </p:nvPr>
        </p:nvGraphicFramePr>
        <p:xfrm>
          <a:off x="6023992" y="3789040"/>
          <a:ext cx="990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剪辑" r:id="rId4" imgW="4016520" imgH="3945240" progId="MS_ClipArt_Gallery.2">
                  <p:embed/>
                </p:oleObj>
              </mc:Choice>
              <mc:Fallback>
                <p:oleObj name="剪辑" r:id="rId4" imgW="4016520" imgH="394524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3789040"/>
                        <a:ext cx="990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332656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170856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800" dirty="0"/>
              <a:t>3.2.3 索引的定义</a:t>
            </a:r>
          </a:p>
          <a:p>
            <a:pPr eaLnBrk="1" hangingPunct="1"/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1. 索引的概念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簇索引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非簇索引</a:t>
            </a:r>
            <a:r>
              <a:rPr lang="zh-CN" altLang="en-US" sz="2400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2. 索引定义格式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3. </a:t>
            </a:r>
            <a:r>
              <a:rPr lang="zh-CN" altLang="en-US" sz="2400" dirty="0"/>
              <a:t>索引的删除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4. 其他说明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04664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72598" y="1196752"/>
            <a:ext cx="10003922" cy="540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3.2.3 索引的定义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400" dirty="0"/>
              <a:t>2. 索引定义格式</a:t>
            </a:r>
          </a:p>
          <a:p>
            <a:pPr lvl="1" eaLnBrk="1" hangingPunct="1">
              <a:defRPr/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</a:t>
            </a:r>
            <a:r>
              <a:rPr lang="en-US" altLang="zh-CN" sz="2400" dirty="0"/>
              <a:t>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UNIQUE</a:t>
            </a:r>
            <a:r>
              <a:rPr lang="en-US" altLang="zh-CN" sz="2400" dirty="0"/>
              <a:t>]  [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CLUSTER</a:t>
            </a:r>
            <a:r>
              <a:rPr lang="en-US" altLang="zh-CN" sz="2400" dirty="0"/>
              <a:t>] 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</a:t>
            </a:r>
            <a:r>
              <a:rPr lang="en-US" altLang="zh-CN" sz="2400" dirty="0"/>
              <a:t> </a:t>
            </a:r>
            <a:r>
              <a:rPr lang="zh-CN" altLang="en-US" sz="2400" dirty="0"/>
              <a:t>索引名</a:t>
            </a:r>
          </a:p>
          <a:p>
            <a:pPr lvl="2" algn="ctr" eaLnBrk="1" hangingPunct="1">
              <a:buFontTx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 </a:t>
            </a:r>
            <a:r>
              <a:rPr lang="en-US" altLang="zh-CN" sz="2400" dirty="0"/>
              <a:t> </a:t>
            </a:r>
            <a:r>
              <a:rPr lang="zh-CN" altLang="en-US" sz="2400" dirty="0"/>
              <a:t>表名 (列名 [</a:t>
            </a:r>
            <a:r>
              <a:rPr lang="en-US" altLang="zh-CN" sz="2400" b="1" i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asc</a:t>
            </a:r>
            <a:r>
              <a:rPr lang="en-US" altLang="zh-CN" sz="2400" dirty="0"/>
              <a:t>/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</a:t>
            </a:r>
            <a:r>
              <a:rPr lang="en-US" altLang="zh-CN" sz="2400" dirty="0"/>
              <a:t>]  [ , </a:t>
            </a:r>
            <a:r>
              <a:rPr lang="zh-CN" altLang="en-US" sz="2400" dirty="0"/>
              <a:t>列名</a:t>
            </a:r>
            <a:r>
              <a:rPr lang="en-US" altLang="zh-CN" sz="2400" b="1" i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asc</a:t>
            </a:r>
            <a:r>
              <a:rPr lang="en-US" altLang="zh-CN" sz="2400" dirty="0"/>
              <a:t>/</a:t>
            </a:r>
            <a:r>
              <a:rPr lang="en-US" altLang="zh-CN" sz="24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</a:t>
            </a:r>
            <a:r>
              <a:rPr lang="en-US" altLang="zh-CN" sz="2400" dirty="0"/>
              <a:t>]]…)</a:t>
            </a:r>
          </a:p>
          <a:p>
            <a:pPr lvl="2" algn="ctr" eaLnBrk="1" hangingPunct="1">
              <a:buFontTx/>
              <a:buNone/>
              <a:defRPr/>
            </a:pPr>
            <a:endParaRPr lang="en-US" altLang="zh-CN" sz="2400" dirty="0"/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altLang="zh-CN" sz="2400" b="1" dirty="0" err="1"/>
              <a:t>unique（distinct</a:t>
            </a:r>
            <a:r>
              <a:rPr lang="en-US" altLang="zh-CN" sz="2400" b="1" dirty="0"/>
              <a:t>）：</a:t>
            </a:r>
            <a:r>
              <a:rPr lang="zh-CN" altLang="en-US" sz="2400" dirty="0"/>
              <a:t>唯一性索引，不允许表中不同的行在索引列上取相同值。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altLang="zh-CN" sz="2400" b="1" dirty="0"/>
              <a:t>cluster：</a:t>
            </a:r>
            <a:r>
              <a:rPr lang="zh-CN" altLang="en-US" sz="2400" dirty="0"/>
              <a:t>聚簇索引(聚集索引)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altLang="zh-CN" sz="2400" b="1" dirty="0" err="1"/>
              <a:t>asc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desc</a:t>
            </a:r>
            <a:r>
              <a:rPr lang="en-US" altLang="zh-CN" sz="2400" b="1" dirty="0"/>
              <a:t>：</a:t>
            </a:r>
            <a:r>
              <a:rPr lang="zh-CN" altLang="en-US" sz="2400" dirty="0"/>
              <a:t>索引表中索引值的排序次序，缺省为</a:t>
            </a:r>
            <a:r>
              <a:rPr lang="en-US" altLang="zh-CN" sz="2400" dirty="0" err="1"/>
              <a:t>asc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447800"/>
            <a:ext cx="9433048" cy="522156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3.2.3 索引的定义</a:t>
            </a:r>
          </a:p>
          <a:p>
            <a:pPr eaLnBrk="1" hangingPunct="1"/>
            <a:endParaRPr lang="zh-CN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2. 索引定义格式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示例</a:t>
            </a:r>
          </a:p>
          <a:p>
            <a:pPr lvl="3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CREATE CLUSTER  INDEX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s-index  </a:t>
            </a:r>
            <a:r>
              <a:rPr lang="en-US" altLang="zh-CN" sz="2400" i="1" dirty="0" smtClean="0"/>
              <a:t>on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S（Sno</a:t>
            </a:r>
            <a:r>
              <a:rPr lang="en-US" altLang="zh-CN" sz="2400" dirty="0" smtClean="0"/>
              <a:t>）</a:t>
            </a:r>
          </a:p>
          <a:p>
            <a:pPr lvl="1">
              <a:lnSpc>
                <a:spcPct val="150000"/>
              </a:lnSpc>
              <a:buClrTx/>
              <a:defRPr/>
            </a:pPr>
            <a:r>
              <a:rPr lang="zh-CN" altLang="en-US" sz="2400" dirty="0"/>
              <a:t> 3. 索引的删除</a:t>
            </a:r>
          </a:p>
          <a:p>
            <a:pPr lvl="2">
              <a:lnSpc>
                <a:spcPct val="150000"/>
              </a:lnSpc>
              <a:buFontTx/>
              <a:buChar char="•"/>
              <a:defRPr/>
            </a:pPr>
            <a:r>
              <a:rPr lang="zh-CN" altLang="en-US" sz="2400" dirty="0">
                <a:latin typeface="Arial" pitchFamily="34" charset="0"/>
              </a:rPr>
              <a:t> 格式</a:t>
            </a:r>
          </a:p>
          <a:p>
            <a:pPr lvl="2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drop  index</a:t>
            </a:r>
            <a:r>
              <a:rPr lang="en-US" altLang="zh-CN" sz="2400" dirty="0">
                <a:solidFill>
                  <a:srgbClr val="FF3300"/>
                </a:solidFill>
                <a:latin typeface="Arial" pitchFamily="34" charset="0"/>
              </a:rPr>
              <a:t>   </a:t>
            </a:r>
            <a:r>
              <a:rPr lang="zh-CN" altLang="en-US" sz="2400" dirty="0">
                <a:latin typeface="Arial" pitchFamily="34" charset="0"/>
              </a:rPr>
              <a:t>索引名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dirty="0"/>
          </a:p>
          <a:p>
            <a:pPr lvl="3" eaLnBrk="1" hangingPunct="1">
              <a:buFontTx/>
              <a:buNone/>
            </a:pPr>
            <a:endParaRPr lang="en-US" altLang="zh-CN" dirty="0" smtClean="0"/>
          </a:p>
          <a:p>
            <a:pPr lvl="3" eaLnBrk="1" hangingPunct="1">
              <a:buFontTx/>
              <a:buNone/>
            </a:pPr>
            <a:endParaRPr lang="en-US" altLang="zh-CN" dirty="0" smtClean="0"/>
          </a:p>
          <a:p>
            <a:pPr lvl="2" eaLnBrk="1" hangingPunct="1">
              <a:lnSpc>
                <a:spcPct val="95000"/>
              </a:lnSpc>
              <a:buFontTx/>
              <a:buNone/>
            </a:pPr>
            <a:endParaRPr lang="zh-CN" altLang="en-US" sz="1600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667000" y="3733801"/>
            <a:ext cx="716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Tx/>
              <a:buFontTx/>
              <a:buChar char="–"/>
              <a:defRPr/>
            </a:pPr>
            <a:r>
              <a:rPr lang="zh-CN" altLang="en-US" sz="2000" dirty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5887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340768"/>
            <a:ext cx="9433048" cy="52565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3.2.3 索引的定义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/>
              <a:t>4</a:t>
            </a:r>
            <a:r>
              <a:rPr lang="zh-CN" altLang="en-US" sz="2400" dirty="0"/>
              <a:t>. 其他</a:t>
            </a:r>
            <a:r>
              <a:rPr lang="zh-CN" altLang="en-US" sz="2400" dirty="0" smtClean="0"/>
              <a:t>说明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 dirty="0">
                <a:ea typeface="仿宋_GB2312" pitchFamily="49" charset="-122"/>
              </a:rPr>
              <a:t>动态定义索引</a:t>
            </a:r>
          </a:p>
          <a:p>
            <a:pPr lvl="2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 dirty="0">
                <a:ea typeface="仿宋_GB2312" pitchFamily="49" charset="-122"/>
              </a:rPr>
              <a:t>应在使用频率高的、经常用于连接的列上建索引</a:t>
            </a:r>
          </a:p>
          <a:p>
            <a:pPr lvl="2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 dirty="0">
                <a:ea typeface="仿宋_GB2312" pitchFamily="49" charset="-122"/>
              </a:rPr>
              <a:t>一个表上可建多个索引</a:t>
            </a:r>
          </a:p>
          <a:p>
            <a:pPr lvl="2">
              <a:lnSpc>
                <a:spcPct val="150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 dirty="0">
                <a:ea typeface="仿宋_GB2312" pitchFamily="49" charset="-122"/>
              </a:rPr>
              <a:t> 索引可以提高查询效率，但索引过多耗费空间，且降低了插入、删除、更新的效率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endParaRPr lang="zh-CN" altLang="en-US" sz="2000" dirty="0"/>
          </a:p>
          <a:p>
            <a:pPr lvl="2" eaLnBrk="1" hangingPunct="1"/>
            <a:endParaRPr lang="zh-CN" altLang="en-US" sz="20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86" y="48189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098"/>
            <a:ext cx="9793088" cy="54212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3.2.4 数据库的建立与撤消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000" dirty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dirty="0"/>
              <a:t>有的</a:t>
            </a:r>
            <a:r>
              <a:rPr lang="en-US" altLang="zh-CN" sz="2400" dirty="0"/>
              <a:t>DBMS</a:t>
            </a:r>
            <a:r>
              <a:rPr lang="zh-CN" altLang="en-US" sz="2400" dirty="0"/>
              <a:t>支持多库。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lang="zh-CN" altLang="en-US" sz="2400" dirty="0">
                <a:ea typeface="仿宋_GB2312" pitchFamily="49" charset="-122"/>
              </a:rPr>
              <a:t>通常，数据库由包含数据的表集合和其它对象（如</a:t>
            </a:r>
            <a:r>
              <a:rPr lang="zh-CN" altLang="en-US" sz="2400" u="sng" dirty="0">
                <a:ea typeface="仿宋_GB2312" pitchFamily="49" charset="-122"/>
                <a:hlinkClick r:id="" action="ppaction://noaction"/>
              </a:rPr>
              <a:t>视图</a:t>
            </a:r>
            <a:r>
              <a:rPr lang="zh-CN" altLang="en-US" sz="2400" dirty="0">
                <a:ea typeface="仿宋_GB2312" pitchFamily="49" charset="-122"/>
              </a:rPr>
              <a:t>、</a:t>
            </a:r>
            <a:r>
              <a:rPr lang="zh-CN" altLang="en-US" sz="2400" u="sng" dirty="0">
                <a:ea typeface="仿宋_GB2312" pitchFamily="49" charset="-122"/>
                <a:hlinkClick r:id="" action="ppaction://noaction"/>
              </a:rPr>
              <a:t>索引</a:t>
            </a:r>
            <a:r>
              <a:rPr lang="zh-CN" altLang="en-US" sz="2400" dirty="0">
                <a:ea typeface="仿宋_GB2312" pitchFamily="49" charset="-122"/>
              </a:rPr>
              <a:t>、</a:t>
            </a:r>
            <a:r>
              <a:rPr lang="zh-CN" altLang="en-US" sz="2400" u="sng" dirty="0">
                <a:ea typeface="仿宋_GB2312" pitchFamily="49" charset="-122"/>
                <a:hlinkClick r:id="" action="ppaction://noaction"/>
              </a:rPr>
              <a:t>存储过程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zh-CN" altLang="en-US" sz="2400" u="sng" dirty="0">
                <a:ea typeface="仿宋_GB2312" pitchFamily="49" charset="-122"/>
                <a:hlinkClick r:id="" action="ppaction://noaction"/>
              </a:rPr>
              <a:t>触发器</a:t>
            </a:r>
            <a:r>
              <a:rPr lang="zh-CN" altLang="en-US" sz="2400" dirty="0">
                <a:ea typeface="仿宋_GB2312" pitchFamily="49" charset="-122"/>
              </a:rPr>
              <a:t>）组成。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4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建立一个新数据库</a:t>
            </a:r>
          </a:p>
          <a:p>
            <a:pPr lvl="2" algn="ctr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  database</a:t>
            </a:r>
            <a:r>
              <a:rPr lang="en-US" altLang="zh-CN" sz="2400" dirty="0">
                <a:solidFill>
                  <a:srgbClr val="FF3300"/>
                </a:solidFill>
              </a:rPr>
              <a:t>  </a:t>
            </a:r>
            <a:r>
              <a:rPr lang="zh-CN" altLang="en-US" sz="2400" dirty="0"/>
              <a:t>数据库名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撤消一个数据库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drop  database</a:t>
            </a:r>
            <a:r>
              <a:rPr lang="en-US" altLang="zh-CN" sz="2400" dirty="0">
                <a:solidFill>
                  <a:srgbClr val="FF3300"/>
                </a:solidFill>
              </a:rPr>
              <a:t>  </a:t>
            </a:r>
            <a:r>
              <a:rPr lang="zh-CN" altLang="en-US" sz="2400" dirty="0"/>
              <a:t>数据库名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指定当前数据库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database</a:t>
            </a:r>
            <a:r>
              <a:rPr lang="en-US" altLang="zh-CN" sz="2400" dirty="0">
                <a:solidFill>
                  <a:srgbClr val="FF3300"/>
                </a:solidFill>
              </a:rPr>
              <a:t>  </a:t>
            </a:r>
            <a:r>
              <a:rPr lang="zh-CN" altLang="en-US" sz="2400" dirty="0"/>
              <a:t>数据库名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</a:t>
            </a:r>
            <a:r>
              <a:rPr lang="zh-CN" altLang="en-US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 </a:t>
            </a:r>
            <a:r>
              <a:rPr lang="zh-CN" altLang="en-US" sz="2400" dirty="0"/>
              <a:t>数据库名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示例 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90219"/>
              </p:ext>
            </p:extLst>
          </p:nvPr>
        </p:nvGraphicFramePr>
        <p:xfrm>
          <a:off x="2247900" y="1556792"/>
          <a:ext cx="76962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位图图像" r:id="rId3" imgW="4780952" imgH="2142857" progId="Paint.Picture">
                  <p:embed/>
                </p:oleObj>
              </mc:Choice>
              <mc:Fallback>
                <p:oleObj name="位图图像" r:id="rId3" imgW="4780952" imgH="21428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556792"/>
                        <a:ext cx="7696200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20688"/>
            <a:ext cx="7772400" cy="914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3200" dirty="0"/>
              <a:t> 学习目标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SQL</a:t>
            </a:r>
            <a:r>
              <a:rPr lang="zh-CN" altLang="en-US" sz="2400" dirty="0"/>
              <a:t>语言的数据定义功能，能够增加、修改、删除表（模式）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SQL</a:t>
            </a:r>
            <a:r>
              <a:rPr lang="zh-CN" altLang="en-US" sz="2400" dirty="0"/>
              <a:t>语言的数据查询功能，包括基本查询、复杂查询以及嵌套子查询的使用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SQL</a:t>
            </a:r>
            <a:r>
              <a:rPr lang="zh-CN" altLang="en-US" sz="2400" dirty="0"/>
              <a:t>语言的数据更新</a:t>
            </a:r>
            <a:r>
              <a:rPr lang="zh-CN" altLang="en-US" sz="2400" dirty="0" smtClean="0"/>
              <a:t>功能</a:t>
            </a:r>
            <a:endParaRPr lang="zh-CN" altLang="en-US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SQL</a:t>
            </a:r>
            <a:r>
              <a:rPr lang="zh-CN" altLang="en-US" sz="2400" dirty="0"/>
              <a:t>语言的数据控制功能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了解嵌入式</a:t>
            </a:r>
            <a:r>
              <a:rPr lang="en-US" altLang="zh-CN" sz="2400" dirty="0"/>
              <a:t>SQL</a:t>
            </a:r>
            <a:r>
              <a:rPr lang="zh-CN" altLang="en-US" sz="2400" dirty="0"/>
              <a:t>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13670"/>
              </p:ext>
            </p:extLst>
          </p:nvPr>
        </p:nvGraphicFramePr>
        <p:xfrm>
          <a:off x="1415480" y="692696"/>
          <a:ext cx="8229600" cy="58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位图图像" r:id="rId3" imgW="8476190" imgH="6047619" progId="Paint.Picture">
                  <p:embed/>
                </p:oleObj>
              </mc:Choice>
              <mc:Fallback>
                <p:oleObj name="位图图像" r:id="rId3" imgW="8476190" imgH="604761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692696"/>
                        <a:ext cx="8229600" cy="587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 </a:t>
            </a:r>
            <a:r>
              <a:rPr lang="en-US" altLang="zh-CN" sz="3200" dirty="0"/>
              <a:t>SQL Server </a:t>
            </a:r>
            <a:r>
              <a:rPr lang="zh-CN" altLang="en-US" sz="3200" dirty="0"/>
              <a:t>参考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8856984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CREATE DATABASE </a:t>
            </a:r>
            <a:r>
              <a:rPr lang="en-US" altLang="zh-CN" sz="2000" i="1" dirty="0" err="1"/>
              <a:t>database_name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[ ON </a:t>
            </a:r>
            <a:br>
              <a:rPr lang="en-US" altLang="zh-CN" sz="2000" dirty="0"/>
            </a:br>
            <a:r>
              <a:rPr lang="en-US" altLang="zh-CN" sz="2000" dirty="0"/>
              <a:t>    [ &lt; </a:t>
            </a:r>
            <a:r>
              <a:rPr lang="en-US" altLang="zh-CN" sz="2000" dirty="0" err="1"/>
              <a:t>filespec</a:t>
            </a:r>
            <a:r>
              <a:rPr lang="en-US" altLang="zh-CN" sz="2000" dirty="0"/>
              <a:t> &gt;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 </a:t>
            </a:r>
            <a:r>
              <a:rPr lang="en-US" altLang="zh-CN" sz="2000" dirty="0"/>
              <a:t>] ] </a:t>
            </a:r>
            <a:br>
              <a:rPr lang="en-US" altLang="zh-CN" sz="2000" dirty="0"/>
            </a:br>
            <a:r>
              <a:rPr lang="en-US" altLang="zh-CN" sz="2000" dirty="0"/>
              <a:t>    [ </a:t>
            </a:r>
            <a:r>
              <a:rPr lang="en-US" altLang="zh-CN" sz="2000" b="1" dirty="0"/>
              <a:t>,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filegroup</a:t>
            </a:r>
            <a:r>
              <a:rPr lang="en-US" altLang="zh-CN" sz="2000" dirty="0"/>
              <a:t> &gt;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 </a:t>
            </a:r>
            <a:r>
              <a:rPr lang="en-US" altLang="zh-CN" sz="2000" dirty="0"/>
              <a:t>] ] </a:t>
            </a:r>
            <a:br>
              <a:rPr lang="en-US" altLang="zh-CN" sz="2000" dirty="0"/>
            </a:br>
            <a:r>
              <a:rPr lang="en-US" altLang="zh-CN" sz="2000" dirty="0"/>
              <a:t>] </a:t>
            </a:r>
            <a:br>
              <a:rPr lang="en-US" altLang="zh-CN" sz="2000" dirty="0"/>
            </a:br>
            <a:r>
              <a:rPr lang="en-US" altLang="zh-CN" sz="2000" dirty="0"/>
              <a:t>[ LOG ON { &lt; </a:t>
            </a:r>
            <a:r>
              <a:rPr lang="en-US" altLang="zh-CN" sz="2000" dirty="0" err="1"/>
              <a:t>filespec</a:t>
            </a:r>
            <a:r>
              <a:rPr lang="en-US" altLang="zh-CN" sz="2000" dirty="0"/>
              <a:t> &gt;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 </a:t>
            </a:r>
            <a:r>
              <a:rPr lang="en-US" altLang="zh-CN" sz="2000" dirty="0"/>
              <a:t>] } ] </a:t>
            </a:r>
            <a:br>
              <a:rPr lang="en-US" altLang="zh-CN" sz="2000" dirty="0"/>
            </a:br>
            <a:r>
              <a:rPr lang="en-US" altLang="zh-CN" sz="2000" dirty="0"/>
              <a:t>[ COLLATE </a:t>
            </a:r>
            <a:r>
              <a:rPr lang="en-US" altLang="zh-CN" sz="2000" i="1" dirty="0" err="1"/>
              <a:t>collation_name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]</a:t>
            </a:r>
            <a:br>
              <a:rPr lang="en-US" altLang="zh-CN" sz="2000" dirty="0"/>
            </a:br>
            <a:r>
              <a:rPr lang="en-US" altLang="zh-CN" sz="2000" dirty="0"/>
              <a:t>[ FOR LOAD | FOR ATTACH 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 </a:t>
            </a:r>
            <a:r>
              <a:rPr lang="en-US" altLang="zh-CN" sz="2000" dirty="0" err="1"/>
              <a:t>filespec</a:t>
            </a:r>
            <a:r>
              <a:rPr lang="en-US" altLang="zh-CN" sz="2000" dirty="0"/>
              <a:t> &gt; ::=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 PRIMARY ]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b="1" dirty="0"/>
              <a:t>(</a:t>
            </a:r>
            <a:r>
              <a:rPr lang="en-US" altLang="zh-CN" sz="2000" dirty="0"/>
              <a:t> [ NAME </a:t>
            </a:r>
            <a:r>
              <a:rPr lang="en-US" altLang="zh-CN" sz="2000" b="1" dirty="0"/>
              <a:t>=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logical_file_name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,</a:t>
            </a:r>
            <a:r>
              <a:rPr lang="en-US" altLang="zh-CN" sz="2000" dirty="0"/>
              <a:t> ]</a:t>
            </a:r>
            <a:br>
              <a:rPr lang="en-US" altLang="zh-CN" sz="2000" dirty="0"/>
            </a:br>
            <a:r>
              <a:rPr lang="en-US" altLang="zh-CN" sz="2000" dirty="0"/>
              <a:t>    FILENAME </a:t>
            </a:r>
            <a:r>
              <a:rPr lang="en-US" altLang="zh-CN" sz="2000" b="1" dirty="0"/>
              <a:t>=</a:t>
            </a:r>
            <a:r>
              <a:rPr lang="en-US" altLang="zh-CN" sz="2000" dirty="0"/>
              <a:t> </a:t>
            </a:r>
            <a:r>
              <a:rPr lang="en-US" altLang="zh-CN" sz="2000" b="1" dirty="0"/>
              <a:t>'</a:t>
            </a:r>
            <a:r>
              <a:rPr lang="en-US" altLang="zh-CN" sz="2000" i="1" dirty="0" err="1"/>
              <a:t>os_file_name</a:t>
            </a:r>
            <a:r>
              <a:rPr lang="en-US" altLang="zh-CN" sz="2000" b="1" dirty="0"/>
              <a:t>'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[ </a:t>
            </a:r>
            <a:r>
              <a:rPr lang="en-US" altLang="zh-CN" sz="2000" b="1" dirty="0"/>
              <a:t>,</a:t>
            </a:r>
            <a:r>
              <a:rPr lang="en-US" altLang="zh-CN" sz="2000" dirty="0"/>
              <a:t> SIZE </a:t>
            </a:r>
            <a:r>
              <a:rPr lang="en-US" altLang="zh-CN" sz="2000" b="1" dirty="0"/>
              <a:t>=</a:t>
            </a:r>
            <a:r>
              <a:rPr lang="en-US" altLang="zh-CN" sz="2000" dirty="0"/>
              <a:t> </a:t>
            </a:r>
            <a:r>
              <a:rPr lang="en-US" altLang="zh-CN" sz="2000" i="1" dirty="0"/>
              <a:t>size </a:t>
            </a:r>
            <a:r>
              <a:rPr lang="en-US" altLang="zh-CN" sz="2000" dirty="0"/>
              <a:t>]</a:t>
            </a:r>
            <a:br>
              <a:rPr lang="en-US" altLang="zh-CN" sz="2000" dirty="0"/>
            </a:br>
            <a:r>
              <a:rPr lang="en-US" altLang="zh-CN" sz="2000" dirty="0"/>
              <a:t>    [ </a:t>
            </a:r>
            <a:r>
              <a:rPr lang="en-US" altLang="zh-CN" sz="2000" b="1" dirty="0"/>
              <a:t>,</a:t>
            </a:r>
            <a:r>
              <a:rPr lang="en-US" altLang="zh-CN" sz="2000" dirty="0"/>
              <a:t> MAXSIZE </a:t>
            </a:r>
            <a:r>
              <a:rPr lang="en-US" altLang="zh-CN" sz="2000" b="1" dirty="0"/>
              <a:t>=</a:t>
            </a:r>
            <a:r>
              <a:rPr lang="en-US" altLang="zh-CN" sz="2000" dirty="0"/>
              <a:t> { </a:t>
            </a:r>
            <a:r>
              <a:rPr lang="en-US" altLang="zh-CN" sz="2000" i="1" dirty="0" err="1"/>
              <a:t>max_size</a:t>
            </a:r>
            <a:r>
              <a:rPr lang="en-US" altLang="zh-CN" sz="2000" dirty="0"/>
              <a:t> | UNLIMITED } ]</a:t>
            </a:r>
            <a:br>
              <a:rPr lang="en-US" altLang="zh-CN" sz="2000" dirty="0"/>
            </a:br>
            <a:r>
              <a:rPr lang="en-US" altLang="zh-CN" sz="2000" dirty="0"/>
              <a:t>    [ </a:t>
            </a:r>
            <a:r>
              <a:rPr lang="en-US" altLang="zh-CN" sz="2000" b="1" dirty="0"/>
              <a:t>,</a:t>
            </a:r>
            <a:r>
              <a:rPr lang="en-US" altLang="zh-CN" sz="2000" dirty="0"/>
              <a:t> FILEGROWTH </a:t>
            </a:r>
            <a:r>
              <a:rPr lang="en-US" altLang="zh-CN" sz="2000" b="1" dirty="0"/>
              <a:t>=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growth_increment</a:t>
            </a:r>
            <a:r>
              <a:rPr lang="en-US" altLang="zh-CN" sz="2000" i="1" dirty="0"/>
              <a:t> </a:t>
            </a:r>
            <a:r>
              <a:rPr lang="en-US" altLang="zh-CN" sz="2000" dirty="0"/>
              <a:t>] </a:t>
            </a:r>
            <a:r>
              <a:rPr lang="en-US" altLang="zh-CN" sz="2000" b="1" dirty="0"/>
              <a:t>)</a:t>
            </a:r>
            <a:r>
              <a:rPr lang="en-US" altLang="zh-CN" sz="2000" dirty="0"/>
              <a:t>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</a:t>
            </a:r>
            <a:r>
              <a:rPr lang="en-US" altLang="zh-CN" sz="2000" dirty="0"/>
              <a:t>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 </a:t>
            </a:r>
            <a:r>
              <a:rPr lang="en-US" altLang="zh-CN" sz="2000" dirty="0" err="1"/>
              <a:t>filegroup</a:t>
            </a:r>
            <a:r>
              <a:rPr lang="en-US" altLang="zh-CN" sz="2000" dirty="0"/>
              <a:t> &gt; ::=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FILEGROUP </a:t>
            </a:r>
            <a:r>
              <a:rPr lang="en-US" altLang="zh-CN" sz="2000" i="1" dirty="0" err="1"/>
              <a:t>filegroup_name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filespec</a:t>
            </a:r>
            <a:r>
              <a:rPr lang="en-US" altLang="zh-CN" sz="2000" dirty="0"/>
              <a:t> &gt; [ </a:t>
            </a:r>
            <a:r>
              <a:rPr lang="en-US" altLang="zh-CN" sz="2000" b="1" dirty="0"/>
              <a:t>,</a:t>
            </a:r>
            <a:r>
              <a:rPr lang="en-US" altLang="zh-CN" sz="2000" dirty="0"/>
              <a:t>...</a:t>
            </a:r>
            <a:r>
              <a:rPr lang="en-US" altLang="zh-CN" sz="2000" i="1" dirty="0"/>
              <a:t>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]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数据定义功能(续)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268760"/>
            <a:ext cx="9793088" cy="5400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3.2.5 SQL</a:t>
            </a:r>
            <a:r>
              <a:rPr lang="zh-CN" altLang="en-US" sz="2800" dirty="0"/>
              <a:t>数据定义特点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任何时候都可以执行一个数据定义语句，随时修改数据库结构。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数据库定义不断增长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数据库定义随时修改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可进行增加索引、撤消索引的实验，检验其对效率的影响</a:t>
            </a:r>
          </a:p>
          <a:p>
            <a:pPr lvl="1" eaLnBrk="1" hangingPunct="1"/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65127"/>
            <a:ext cx="10515600" cy="1082673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3.3 SQL</a:t>
            </a:r>
            <a:r>
              <a:rPr lang="zh-CN" altLang="en-US" sz="3200" dirty="0"/>
              <a:t>数据查询功能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65384"/>
            <a:ext cx="8568952" cy="52039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3.3.1 概述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3.3.2 简单查询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3.3.3 嵌套查询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3.3.4 集合查询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3.3.5 </a:t>
            </a:r>
            <a:r>
              <a:rPr lang="zh-CN" altLang="en-US" sz="2800" dirty="0" smtClean="0"/>
              <a:t>视图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3.3.1 </a:t>
            </a:r>
            <a:r>
              <a:rPr lang="zh-CN" altLang="en-US" sz="3200" dirty="0" smtClean="0"/>
              <a:t>概述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081120" cy="554461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subquery ::=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    SELECT [</a:t>
            </a:r>
            <a:r>
              <a:rPr lang="en-US" altLang="zh-CN" sz="2400" u="sng" dirty="0">
                <a:solidFill>
                  <a:srgbClr val="000000"/>
                </a:solidFill>
                <a:cs typeface="Arial" panose="020B0604020202020204" pitchFamily="34" charset="0"/>
              </a:rPr>
              <a:t>ALL</a:t>
            </a: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| DISTINCT] </a:t>
            </a:r>
            <a:r>
              <a:rPr lang="en-US" altLang="zh-CN" sz="2400" dirty="0">
                <a:cs typeface="Times New Roman" panose="02020603050405020304" pitchFamily="18" charset="0"/>
              </a:rPr>
              <a:t> { *| expr [[AS] </a:t>
            </a:r>
            <a:r>
              <a:rPr lang="en-US" altLang="zh-CN" sz="2400" dirty="0" err="1">
                <a:cs typeface="Times New Roman" panose="02020603050405020304" pitchFamily="18" charset="0"/>
              </a:rPr>
              <a:t>c_alias</a:t>
            </a:r>
            <a:r>
              <a:rPr lang="en-US" altLang="zh-CN" sz="2400" dirty="0">
                <a:cs typeface="Times New Roman" panose="02020603050405020304" pitchFamily="18" charset="0"/>
              </a:rPr>
              <a:t>] 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                                , expr[[AS] </a:t>
            </a:r>
            <a:r>
              <a:rPr lang="en-US" altLang="zh-CN" sz="2400" dirty="0" err="1">
                <a:cs typeface="Times New Roman" panose="02020603050405020304" pitchFamily="18" charset="0"/>
              </a:rPr>
              <a:t>c_alias</a:t>
            </a:r>
            <a:r>
              <a:rPr lang="en-US" altLang="zh-CN" sz="2400" dirty="0"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}}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FROM </a:t>
            </a:r>
            <a:r>
              <a:rPr lang="en-US" altLang="zh-CN" sz="2400" dirty="0" err="1">
                <a:cs typeface="Times New Roman" panose="02020603050405020304" pitchFamily="18" charset="0"/>
              </a:rPr>
              <a:t>tableref</a:t>
            </a:r>
            <a:r>
              <a:rPr lang="en-US" altLang="zh-CN" sz="2400" dirty="0">
                <a:cs typeface="Times New Roman" panose="02020603050405020304" pitchFamily="18" charset="0"/>
              </a:rPr>
              <a:t>{, </a:t>
            </a:r>
            <a:r>
              <a:rPr lang="en-US" altLang="zh-CN" sz="2400" dirty="0" err="1">
                <a:cs typeface="Times New Roman" panose="02020603050405020304" pitchFamily="18" charset="0"/>
              </a:rPr>
              <a:t>tableref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[WHERE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search_condition</a:t>
            </a:r>
            <a:r>
              <a:rPr lang="en-US" altLang="zh-CN" sz="2400" dirty="0">
                <a:cs typeface="Times New Roman" panose="02020603050405020304" pitchFamily="18" charset="0"/>
              </a:rPr>
              <a:t>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[GROUP BY </a:t>
            </a:r>
            <a:r>
              <a:rPr lang="en-US" altLang="zh-CN" sz="2400" dirty="0" err="1">
                <a:cs typeface="Times New Roman" panose="02020603050405020304" pitchFamily="18" charset="0"/>
              </a:rPr>
              <a:t>colname</a:t>
            </a:r>
            <a:r>
              <a:rPr lang="en-US" altLang="zh-CN" sz="2400" dirty="0">
                <a:cs typeface="Times New Roman" panose="02020603050405020304" pitchFamily="18" charset="0"/>
              </a:rPr>
              <a:t>{, </a:t>
            </a:r>
            <a:r>
              <a:rPr lang="en-US" altLang="zh-CN" sz="2400" dirty="0" err="1">
                <a:cs typeface="Times New Roman" panose="02020603050405020304" pitchFamily="18" charset="0"/>
              </a:rPr>
              <a:t>colname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}]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[HAVING </a:t>
            </a:r>
            <a:r>
              <a:rPr lang="en-US" altLang="zh-CN" sz="2400" dirty="0" err="1">
                <a:cs typeface="Times New Roman" panose="02020603050405020304" pitchFamily="18" charset="0"/>
              </a:rPr>
              <a:t>search_condition</a:t>
            </a:r>
            <a:r>
              <a:rPr lang="en-US" altLang="zh-CN" sz="2400" dirty="0">
                <a:cs typeface="Times New Roman" panose="02020603050405020304" pitchFamily="18" charset="0"/>
              </a:rPr>
              <a:t>];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| subquery {UNION [ALL] | INTERSECT [ALL] | EXCEPT [ALL]} subquery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statement ::=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subquery [ORDER BY </a:t>
            </a:r>
            <a:r>
              <a:rPr lang="en-US" altLang="zh-CN" sz="2400" dirty="0" err="1"/>
              <a:t>result_column</a:t>
            </a:r>
            <a:r>
              <a:rPr lang="en-US" altLang="zh-CN" sz="2400" dirty="0"/>
              <a:t> [</a:t>
            </a:r>
            <a:r>
              <a:rPr lang="en-US" altLang="zh-CN" sz="2400" u="sng" dirty="0"/>
              <a:t>ASC</a:t>
            </a:r>
            <a:r>
              <a:rPr lang="en-US" altLang="zh-CN" sz="2400" dirty="0"/>
              <a:t>| DESC] {, </a:t>
            </a:r>
            <a:r>
              <a:rPr lang="en-US" altLang="zh-CN" sz="2400" dirty="0" err="1"/>
              <a:t>result_column</a:t>
            </a:r>
            <a:r>
              <a:rPr lang="en-US" altLang="zh-CN" sz="2400" dirty="0"/>
              <a:t>[ASC | DESC]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}]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示例关系</a:t>
            </a:r>
          </a:p>
        </p:txBody>
      </p:sp>
      <p:sp>
        <p:nvSpPr>
          <p:cNvPr id="37891" name="Text Box 3"/>
          <p:cNvSpPr>
            <a:spLocks noGrp="1" noChangeArrowheads="1"/>
          </p:cNvSpPr>
          <p:nvPr>
            <p:ph idx="1"/>
          </p:nvPr>
        </p:nvSpPr>
        <p:spPr>
          <a:xfrm>
            <a:off x="1775520" y="2276872"/>
            <a:ext cx="7776864" cy="4032448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  <a:contourClr>
              <a:srgbClr val="5E9EFF"/>
            </a:contourClr>
          </a:sp3d>
          <a:extLst>
            <a:ext uri="{91240B29-F687-4F45-9708-019B960494DF}">
              <a14:hiddenLine xmlns:a14="http://schemas.microsoft.com/office/drawing/2010/main">
                <a:noFill/>
              </a14:hiddenLine>
            </a:ext>
          </a:extLst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DEPT(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Dno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DNAME , DEAN)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S(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SNAME , SEX , AGE 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Dno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COURSE(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CN 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PCno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CREDIT)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SC(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SCORE)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PROF(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PNAME, AGE,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Dno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SAL)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PC(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Cno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76672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3.3.2 简单</a:t>
            </a:r>
            <a:r>
              <a:rPr lang="zh-CN" altLang="en-US" sz="3200" dirty="0" smtClean="0"/>
              <a:t>查询</a:t>
            </a:r>
            <a:endParaRPr lang="zh-CN" alt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340768"/>
            <a:ext cx="9073008" cy="540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1.  </a:t>
            </a:r>
            <a:r>
              <a:rPr lang="en-US" altLang="zh-CN" sz="2800" dirty="0"/>
              <a:t>SQL</a:t>
            </a:r>
            <a:r>
              <a:rPr lang="zh-CN" altLang="en-US" sz="2800" dirty="0"/>
              <a:t>数据查询基本结构</a:t>
            </a:r>
          </a:p>
          <a:p>
            <a:pPr eaLnBrk="1" hangingPunct="1"/>
            <a:r>
              <a:rPr lang="en-US" altLang="zh-CN" sz="2800" dirty="0"/>
              <a:t>2.  SELECT</a:t>
            </a:r>
            <a:r>
              <a:rPr lang="zh-CN" altLang="en-US" sz="2800" dirty="0"/>
              <a:t>子句</a:t>
            </a:r>
          </a:p>
          <a:p>
            <a:pPr eaLnBrk="1" hangingPunct="1"/>
            <a:r>
              <a:rPr lang="zh-CN" altLang="en-US" sz="2800" dirty="0"/>
              <a:t>3.  重复元组的处理</a:t>
            </a:r>
          </a:p>
          <a:p>
            <a:pPr eaLnBrk="1" hangingPunct="1"/>
            <a:r>
              <a:rPr lang="en-US" altLang="zh-CN" sz="2800" dirty="0"/>
              <a:t>4.  FROM</a:t>
            </a:r>
            <a:r>
              <a:rPr lang="zh-CN" altLang="en-US" sz="2800" dirty="0"/>
              <a:t>子句</a:t>
            </a:r>
          </a:p>
          <a:p>
            <a:pPr eaLnBrk="1" hangingPunct="1"/>
            <a:r>
              <a:rPr lang="en-US" altLang="zh-CN" sz="2800" dirty="0"/>
              <a:t>5.  WHERE</a:t>
            </a:r>
            <a:r>
              <a:rPr lang="zh-CN" altLang="en-US" sz="2800" dirty="0"/>
              <a:t>子句</a:t>
            </a:r>
          </a:p>
          <a:p>
            <a:pPr eaLnBrk="1" hangingPunct="1"/>
            <a:r>
              <a:rPr lang="zh-CN" altLang="en-US" sz="2800" dirty="0"/>
              <a:t>6.  更名运算</a:t>
            </a:r>
          </a:p>
          <a:p>
            <a:pPr eaLnBrk="1" hangingPunct="1"/>
            <a:r>
              <a:rPr lang="zh-CN" altLang="en-US" sz="2800" dirty="0"/>
              <a:t>7.  字符串操作</a:t>
            </a:r>
          </a:p>
          <a:p>
            <a:pPr eaLnBrk="1" hangingPunct="1"/>
            <a:r>
              <a:rPr lang="zh-CN" altLang="en-US" sz="2800" dirty="0"/>
              <a:t>8.  元组显示顺序</a:t>
            </a:r>
          </a:p>
          <a:p>
            <a:pPr eaLnBrk="1" hangingPunct="1"/>
            <a:r>
              <a:rPr lang="zh-CN" altLang="en-US" sz="2800" dirty="0"/>
              <a:t>9.  分组与聚集函数</a:t>
            </a:r>
          </a:p>
          <a:p>
            <a:pPr eaLnBrk="1" hangingPunct="1"/>
            <a:r>
              <a:rPr lang="zh-CN" altLang="en-US" sz="2800" dirty="0"/>
              <a:t>10. </a:t>
            </a:r>
            <a:r>
              <a:rPr lang="zh-CN" altLang="en-US" sz="2800" dirty="0" smtClean="0"/>
              <a:t>空值处理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11.TopK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334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3.3.2 简单查询（续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12984"/>
            <a:ext cx="9433048" cy="5140351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1.  </a:t>
            </a:r>
            <a:r>
              <a:rPr lang="en-US" altLang="zh-CN" sz="2800" dirty="0"/>
              <a:t>SQL</a:t>
            </a:r>
            <a:r>
              <a:rPr lang="zh-CN" altLang="en-US" sz="2800" dirty="0"/>
              <a:t>数据查询基本结构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3300"/>
                </a:solidFill>
              </a:rPr>
              <a:t>            SELECT</a:t>
            </a:r>
            <a:r>
              <a:rPr lang="en-US" altLang="zh-CN" sz="2400" dirty="0"/>
              <a:t>	 </a:t>
            </a:r>
            <a:r>
              <a:rPr lang="en-US" altLang="zh-CN" sz="2400" i="1" dirty="0"/>
              <a:t>A</a:t>
            </a:r>
            <a:r>
              <a:rPr lang="en-US" altLang="zh-CN" sz="2400" i="1" baseline="-16000" dirty="0"/>
              <a:t>1</a:t>
            </a:r>
            <a:r>
              <a:rPr lang="en-US" altLang="zh-CN" sz="2400" i="1" dirty="0"/>
              <a:t> , A</a:t>
            </a:r>
            <a:r>
              <a:rPr lang="en-US" altLang="zh-CN" sz="2400" i="1" baseline="-16000" dirty="0"/>
              <a:t>2</a:t>
            </a:r>
            <a:r>
              <a:rPr lang="en-US" altLang="zh-CN" sz="2400" i="1" dirty="0"/>
              <a:t> , … , A</a:t>
            </a:r>
            <a:r>
              <a:rPr lang="en-US" altLang="zh-CN" sz="2400" i="1" baseline="-16000" dirty="0"/>
              <a:t>n</a:t>
            </a:r>
            <a:r>
              <a:rPr lang="en-US" altLang="zh-CN" sz="2400" dirty="0"/>
              <a:t>	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</a:t>
            </a:r>
            <a:r>
              <a:rPr lang="en-US" altLang="zh-CN" sz="2400" b="1" dirty="0">
                <a:solidFill>
                  <a:srgbClr val="FF3300"/>
                </a:solidFill>
              </a:rPr>
              <a:t>FROM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i="1" baseline="-16000" dirty="0"/>
              <a:t>1</a:t>
            </a:r>
            <a:r>
              <a:rPr lang="en-US" altLang="zh-CN" sz="2400" i="1" dirty="0"/>
              <a:t> ,</a:t>
            </a:r>
            <a:r>
              <a:rPr lang="en-US" altLang="zh-CN" sz="2400" i="1" dirty="0">
                <a:sym typeface="Symbol" panose="05050102010706020507" pitchFamily="18" charset="2"/>
              </a:rPr>
              <a:t> R</a:t>
            </a:r>
            <a:r>
              <a:rPr lang="en-US" altLang="zh-CN" sz="2400" i="1" baseline="-16000" dirty="0"/>
              <a:t>2</a:t>
            </a:r>
            <a:r>
              <a:rPr lang="en-US" altLang="zh-CN" sz="2400" i="1" dirty="0"/>
              <a:t> , …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, R</a:t>
            </a:r>
            <a:r>
              <a:rPr lang="en-US" altLang="zh-CN" sz="2400" i="1" baseline="-16000" dirty="0"/>
              <a:t>m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</a:t>
            </a:r>
            <a:r>
              <a:rPr lang="en-US" altLang="zh-CN" sz="2400" b="1" dirty="0">
                <a:solidFill>
                  <a:srgbClr val="FF3300"/>
                </a:solidFill>
              </a:rPr>
              <a:t>WHERE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i="1" dirty="0" smtClean="0"/>
              <a:t>P</a:t>
            </a:r>
            <a:endParaRPr lang="en-US" altLang="zh-CN" sz="2400" i="1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				 </a:t>
            </a:r>
            <a:r>
              <a:rPr lang="en-US" altLang="zh-CN" sz="3200" i="1" dirty="0">
                <a:sym typeface="Symbol" panose="05050102010706020507" pitchFamily="18" charset="2"/>
              </a:rPr>
              <a:t> 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		</a:t>
            </a:r>
            <a:r>
              <a:rPr lang="en-US" altLang="zh-CN" sz="4000" i="1" dirty="0"/>
              <a:t>∏</a:t>
            </a:r>
            <a:r>
              <a:rPr lang="en-US" altLang="zh-CN" sz="2400" i="1" dirty="0"/>
              <a:t>A</a:t>
            </a:r>
            <a:r>
              <a:rPr lang="en-US" altLang="zh-CN" sz="2400" i="1" baseline="-16000" dirty="0"/>
              <a:t>1</a:t>
            </a:r>
            <a:r>
              <a:rPr lang="en-US" altLang="zh-CN" sz="2400" i="1" dirty="0"/>
              <a:t> , A</a:t>
            </a:r>
            <a:r>
              <a:rPr lang="en-US" altLang="zh-CN" sz="2400" i="1" baseline="-16000" dirty="0"/>
              <a:t>2</a:t>
            </a:r>
            <a:r>
              <a:rPr lang="en-US" altLang="zh-CN" sz="2400" i="1" dirty="0"/>
              <a:t> , … , A</a:t>
            </a:r>
            <a:r>
              <a:rPr lang="en-US" altLang="zh-CN" sz="2400" i="1" baseline="-16000" dirty="0"/>
              <a:t>n</a:t>
            </a:r>
            <a:r>
              <a:rPr lang="en-US" altLang="zh-CN" sz="2400" i="1" dirty="0" smtClean="0"/>
              <a:t>(</a:t>
            </a:r>
            <a:r>
              <a:rPr lang="en-US" altLang="zh-CN" sz="4400" i="1" dirty="0" smtClean="0">
                <a:sym typeface="Symbol" panose="05050102010706020507" pitchFamily="18" charset="2"/>
              </a:rPr>
              <a:t></a:t>
            </a:r>
            <a:r>
              <a:rPr lang="en-US" altLang="zh-CN" sz="4400" i="1" baseline="-16000" dirty="0" smtClean="0"/>
              <a:t>p</a:t>
            </a:r>
            <a:r>
              <a:rPr lang="en-US" altLang="zh-CN" sz="2400" i="1" dirty="0"/>
              <a:t>(R</a:t>
            </a:r>
            <a:r>
              <a:rPr lang="en-US" altLang="zh-CN" sz="2400" i="1" baseline="-16000" dirty="0"/>
              <a:t>1 </a:t>
            </a:r>
            <a:r>
              <a:rPr lang="en-US" altLang="zh-CN" sz="2400" i="1" dirty="0">
                <a:sym typeface="Symbol" panose="05050102010706020507" pitchFamily="18" charset="2"/>
              </a:rPr>
              <a:t> R</a:t>
            </a:r>
            <a:r>
              <a:rPr lang="en-US" altLang="zh-CN" sz="2400" i="1" baseline="-16000" dirty="0"/>
              <a:t>2 </a:t>
            </a:r>
            <a:r>
              <a:rPr lang="en-US" altLang="zh-CN" sz="2400" i="1" dirty="0">
                <a:sym typeface="Symbol" panose="05050102010706020507" pitchFamily="18" charset="2"/>
              </a:rPr>
              <a:t> </a:t>
            </a:r>
            <a:r>
              <a:rPr lang="en-US" altLang="zh-CN" sz="2400" i="1" dirty="0"/>
              <a:t>…</a:t>
            </a:r>
            <a:r>
              <a:rPr lang="en-US" altLang="zh-CN" sz="2400" i="1" dirty="0">
                <a:sym typeface="Symbol" panose="05050102010706020507" pitchFamily="18" charset="2"/>
              </a:rPr>
              <a:t>  R</a:t>
            </a:r>
            <a:r>
              <a:rPr lang="en-US" altLang="zh-CN" sz="2400" i="1" baseline="-16000" dirty="0"/>
              <a:t>m</a:t>
            </a:r>
            <a:r>
              <a:rPr lang="en-US" altLang="zh-CN" sz="2400" i="1" dirty="0" smtClean="0"/>
              <a:t>))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97242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511642"/>
            <a:ext cx="10513168" cy="51577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示例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Ex: </a:t>
            </a:r>
            <a:r>
              <a:rPr lang="zh-CN" altLang="en-US" sz="2400" dirty="0"/>
              <a:t>查询所有老师的姓名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pname</a:t>
            </a:r>
            <a:r>
              <a:rPr lang="en-US" altLang="zh-CN" sz="2400" dirty="0"/>
              <a:t>     FROM  Prof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i="1" dirty="0">
                <a:sym typeface="Symbol" panose="05050102010706020507" pitchFamily="18" charset="2"/>
              </a:rPr>
              <a:t>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       ∏</a:t>
            </a:r>
            <a:r>
              <a:rPr lang="en-US" altLang="zh-CN" sz="2400" i="1" dirty="0" err="1"/>
              <a:t>pname</a:t>
            </a:r>
            <a:r>
              <a:rPr lang="en-US" altLang="zh-CN" sz="2400" i="1" dirty="0"/>
              <a:t>(Prof)</a:t>
            </a:r>
            <a:endParaRPr lang="en-US" altLang="zh-CN" sz="24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    </a:t>
            </a:r>
            <a:r>
              <a:rPr lang="en-US" altLang="zh-CN" sz="2400" dirty="0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86726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84784"/>
            <a:ext cx="10225136" cy="49685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000" dirty="0"/>
              <a:t>2.  SELECT</a:t>
            </a:r>
            <a:r>
              <a:rPr lang="zh-CN" altLang="en-US" sz="3000" dirty="0"/>
              <a:t>子句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/>
              <a:t>目标列形式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600" b="1" dirty="0"/>
              <a:t>列名，* ，算术表达式，聚集函数</a:t>
            </a:r>
          </a:p>
          <a:p>
            <a:pPr lvl="2" eaLnBrk="1" hangingPunct="1">
              <a:lnSpc>
                <a:spcPct val="115000"/>
              </a:lnSpc>
              <a:buFontTx/>
              <a:buNone/>
            </a:pPr>
            <a:endParaRPr lang="en-US" altLang="zh-CN" sz="2600" b="1" dirty="0"/>
          </a:p>
          <a:p>
            <a:pPr lvl="2" eaLnBrk="1" hangingPunct="1">
              <a:lnSpc>
                <a:spcPct val="115000"/>
              </a:lnSpc>
              <a:buFontTx/>
              <a:buNone/>
            </a:pPr>
            <a:r>
              <a:rPr lang="en-US" altLang="zh-CN" sz="2600" dirty="0"/>
              <a:t>Ex 1:</a:t>
            </a:r>
            <a:r>
              <a:rPr lang="en-US" altLang="zh-CN" sz="26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600" dirty="0">
                <a:latin typeface="仿宋_GB2312" pitchFamily="49" charset="-122"/>
                <a:ea typeface="仿宋_GB2312" pitchFamily="49" charset="-122"/>
              </a:rPr>
              <a:t>查询所有老师的证件号，姓名，年龄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600" dirty="0" smtClean="0"/>
              <a:t>SELECT  </a:t>
            </a:r>
            <a:r>
              <a:rPr lang="en-US" altLang="zh-CN" sz="2600" dirty="0" err="1" smtClean="0"/>
              <a:t>pno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/>
              <a:t>pname</a:t>
            </a:r>
            <a:r>
              <a:rPr lang="en-US" altLang="zh-CN" sz="2600" dirty="0" smtClean="0"/>
              <a:t>, age 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600" dirty="0" smtClean="0"/>
              <a:t>FROM Prof</a:t>
            </a:r>
          </a:p>
          <a:p>
            <a:pPr lvl="2" eaLnBrk="1" hangingPunct="1">
              <a:lnSpc>
                <a:spcPct val="115000"/>
              </a:lnSpc>
              <a:buFontTx/>
              <a:buNone/>
            </a:pPr>
            <a:r>
              <a:rPr lang="en-US" altLang="zh-CN" sz="2600" dirty="0" smtClean="0"/>
              <a:t>Ex </a:t>
            </a:r>
            <a:r>
              <a:rPr lang="en-US" altLang="zh-CN" sz="2600" dirty="0"/>
              <a:t>2:  </a:t>
            </a:r>
            <a:r>
              <a:rPr lang="zh-CN" altLang="en-US" sz="2600" dirty="0">
                <a:ea typeface="仿宋_GB2312" pitchFamily="49" charset="-122"/>
              </a:rPr>
              <a:t>查询所有老师的信息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600" i="1" dirty="0" smtClean="0"/>
              <a:t>SELECT     </a:t>
            </a:r>
            <a:r>
              <a:rPr lang="en-US" altLang="zh-CN" sz="2600" b="1" i="1" dirty="0" smtClean="0"/>
              <a:t>* </a:t>
            </a:r>
            <a:r>
              <a:rPr lang="en-US" altLang="zh-CN" sz="2600" i="1" dirty="0" smtClean="0"/>
              <a:t>   FROM  Prof</a:t>
            </a:r>
            <a:endParaRPr lang="en-US" altLang="zh-CN" sz="2600" i="1" dirty="0"/>
          </a:p>
          <a:p>
            <a:pPr lvl="2" eaLnBrk="1" hangingPunct="1">
              <a:lnSpc>
                <a:spcPct val="115000"/>
              </a:lnSpc>
              <a:buFontTx/>
              <a:buNone/>
            </a:pPr>
            <a:r>
              <a:rPr lang="en-US" altLang="zh-CN" sz="2600" dirty="0"/>
              <a:t>Ex 3</a:t>
            </a:r>
            <a:r>
              <a:rPr lang="en-US" altLang="zh-CN" sz="2600" i="1" dirty="0"/>
              <a:t>:  </a:t>
            </a:r>
            <a:r>
              <a:rPr lang="zh-CN" altLang="en-US" sz="2600" dirty="0">
                <a:ea typeface="仿宋_GB2312" pitchFamily="49" charset="-122"/>
              </a:rPr>
              <a:t>查询所有院系的信息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600" b="1" i="1" dirty="0"/>
              <a:t>SELECT</a:t>
            </a:r>
            <a:r>
              <a:rPr lang="en-US" altLang="zh-CN" sz="2600" i="1" dirty="0"/>
              <a:t>     *    </a:t>
            </a:r>
            <a:r>
              <a:rPr lang="en-US" altLang="zh-CN" sz="2600" b="1" i="1" dirty="0"/>
              <a:t>FROM</a:t>
            </a:r>
            <a:r>
              <a:rPr lang="en-US" altLang="zh-CN" sz="2600" i="1" dirty="0"/>
              <a:t>	 </a:t>
            </a:r>
            <a:r>
              <a:rPr lang="en-US" altLang="zh-CN" sz="2600" i="1" dirty="0" err="1" smtClean="0"/>
              <a:t>Dept</a:t>
            </a:r>
            <a:endParaRPr lang="en-US" altLang="zh-CN" sz="2000" dirty="0"/>
          </a:p>
          <a:p>
            <a:pPr lvl="2" eaLnBrk="1" hangingPunct="1">
              <a:lnSpc>
                <a:spcPct val="115000"/>
              </a:lnSpc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404664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3.1 </a:t>
            </a:r>
            <a:r>
              <a:rPr lang="en-US" altLang="zh-CN" sz="3200" dirty="0"/>
              <a:t>SQL</a:t>
            </a:r>
            <a:r>
              <a:rPr lang="zh-CN" altLang="en-US" sz="3200" dirty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412776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3.1.1 历史及其相关标准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3.1.2 </a:t>
            </a:r>
            <a:r>
              <a:rPr lang="en-US" altLang="zh-CN" sz="2400" dirty="0"/>
              <a:t>SQL</a:t>
            </a:r>
            <a:r>
              <a:rPr lang="zh-CN" altLang="en-US" sz="2400" dirty="0"/>
              <a:t>数据库体系结构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3.1.3 SQL </a:t>
            </a:r>
            <a:r>
              <a:rPr lang="zh-CN" altLang="en-US" sz="2400" dirty="0"/>
              <a:t>特点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340768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2.  SELECT</a:t>
            </a:r>
            <a:r>
              <a:rPr lang="zh-CN" altLang="en-US" sz="2800" dirty="0"/>
              <a:t>子句</a:t>
            </a:r>
          </a:p>
          <a:p>
            <a:pPr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目标列形式</a:t>
            </a:r>
          </a:p>
          <a:p>
            <a:pPr lvl="2" eaLnBrk="1" hangingPunct="1"/>
            <a:r>
              <a:rPr lang="zh-CN" altLang="en-US" sz="2400" b="1" dirty="0"/>
              <a:t>列名，</a:t>
            </a:r>
            <a:r>
              <a:rPr lang="zh-CN" altLang="en-US" sz="2400" b="1" dirty="0">
                <a:solidFill>
                  <a:srgbClr val="FF3300"/>
                </a:solidFill>
              </a:rPr>
              <a:t>*</a:t>
            </a:r>
            <a:r>
              <a:rPr lang="zh-CN" altLang="en-US" sz="2400" b="1" dirty="0"/>
              <a:t> ，算术表达式，聚集函数</a:t>
            </a:r>
          </a:p>
          <a:p>
            <a:pPr lvl="2" eaLnBrk="1" hangingPunct="1"/>
            <a:endParaRPr lang="zh-CN" altLang="en-US" sz="2400" b="1" dirty="0"/>
          </a:p>
          <a:p>
            <a:pPr lvl="2"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Ex 4 : </a:t>
            </a:r>
            <a:r>
              <a:rPr lang="zh-CN" altLang="en-US" sz="2400" dirty="0">
                <a:solidFill>
                  <a:srgbClr val="000000"/>
                </a:solidFill>
                <a:ea typeface="仿宋_GB2312" pitchFamily="49" charset="-122"/>
              </a:rPr>
              <a:t>查询所有老师的姓名及税后工资额</a:t>
            </a:r>
            <a:endParaRPr lang="zh-CN" altLang="en-US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cs typeface="Arial" panose="020B0604020202020204" pitchFamily="34" charset="0"/>
              </a:rPr>
              <a:t>     </a:t>
            </a:r>
            <a:r>
              <a:rPr lang="en-US" altLang="zh-CN" sz="2400" i="1" dirty="0">
                <a:solidFill>
                  <a:srgbClr val="000000"/>
                </a:solidFill>
                <a:cs typeface="Arial" panose="020B0604020202020204" pitchFamily="34" charset="0"/>
              </a:rPr>
              <a:t>SELECT    </a:t>
            </a:r>
            <a:r>
              <a:rPr lang="en-US" altLang="zh-CN" sz="2400" i="1" dirty="0" err="1">
                <a:solidFill>
                  <a:srgbClr val="000000"/>
                </a:solidFill>
                <a:cs typeface="Arial" panose="020B0604020202020204" pitchFamily="34" charset="0"/>
              </a:rPr>
              <a:t>pname</a:t>
            </a:r>
            <a:r>
              <a:rPr lang="en-US" altLang="zh-CN" sz="2400" i="1" dirty="0" err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i="1" dirty="0" err="1">
                <a:solidFill>
                  <a:srgbClr val="000000"/>
                </a:solidFill>
                <a:cs typeface="Arial" panose="020B0604020202020204" pitchFamily="34" charset="0"/>
              </a:rPr>
              <a:t>sal</a:t>
            </a:r>
            <a:r>
              <a:rPr lang="en-US" altLang="zh-CN" sz="2400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cs typeface="Arial" panose="020B0604020202020204" pitchFamily="34" charset="0"/>
                <a:sym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rgbClr val="000000"/>
                </a:solidFill>
                <a:cs typeface="Arial" panose="020B0604020202020204" pitchFamily="34" charset="0"/>
              </a:rPr>
              <a:t> 0.9</a:t>
            </a:r>
            <a:r>
              <a:rPr lang="en-US" altLang="zh-CN" sz="2400" i="1" dirty="0">
                <a:solidFill>
                  <a:srgbClr val="000000"/>
                </a:solidFill>
              </a:rPr>
              <a:t> 	</a:t>
            </a:r>
          </a:p>
          <a:p>
            <a:pPr lvl="2" algn="just" eaLnBrk="1" hangingPunct="1"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</a:rPr>
              <a:t>     FROM  Prof</a:t>
            </a:r>
            <a:r>
              <a:rPr lang="en-US" altLang="zh-CN" sz="2400" b="1" i="1" dirty="0">
                <a:solidFill>
                  <a:srgbClr val="000000"/>
                </a:solidFill>
              </a:rPr>
              <a:t> </a:t>
            </a:r>
          </a:p>
          <a:p>
            <a:pPr lvl="2" algn="just" eaLnBrk="1" hangingPunct="1">
              <a:buFontTx/>
              <a:buNone/>
            </a:pPr>
            <a:endParaRPr lang="zh-CN" altLang="en-US" sz="2400" b="1" dirty="0"/>
          </a:p>
          <a:p>
            <a:pPr lvl="2" eaLnBrk="1" hangingPunct="1">
              <a:buFontTx/>
              <a:buNone/>
            </a:pPr>
            <a:r>
              <a:rPr lang="en-US" altLang="zh-CN" sz="2400" dirty="0">
                <a:ea typeface="仿宋_GB2312" pitchFamily="49" charset="-122"/>
              </a:rPr>
              <a:t>Ex 5: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查询所有老师的平均工资</a:t>
            </a:r>
          </a:p>
          <a:p>
            <a:pPr lvl="2" eaLnBrk="1" hangingPunct="1">
              <a:buFontTx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400" i="1" dirty="0">
                <a:solidFill>
                  <a:srgbClr val="000000"/>
                </a:solidFill>
                <a:cs typeface="Arial" panose="020B0604020202020204" pitchFamily="34" charset="0"/>
              </a:rPr>
              <a:t>SELECT    AVG(</a:t>
            </a:r>
            <a:r>
              <a:rPr lang="en-US" altLang="zh-CN" sz="2400" i="1" dirty="0" err="1">
                <a:solidFill>
                  <a:srgbClr val="000000"/>
                </a:solidFill>
                <a:cs typeface="Arial" panose="020B0604020202020204" pitchFamily="34" charset="0"/>
              </a:rPr>
              <a:t>sal</a:t>
            </a:r>
            <a:r>
              <a:rPr lang="en-US" altLang="zh-CN" sz="2400" i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en-US" altLang="zh-CN" sz="2400" i="1" dirty="0">
                <a:solidFill>
                  <a:srgbClr val="000000"/>
                </a:solidFill>
              </a:rPr>
              <a:t>	 FROM  Prof</a:t>
            </a:r>
            <a:r>
              <a:rPr lang="en-US" altLang="zh-CN" sz="2400" b="1" i="1" dirty="0">
                <a:solidFill>
                  <a:srgbClr val="000000"/>
                </a:solidFill>
              </a:rPr>
              <a:t> </a:t>
            </a:r>
            <a:endParaRPr lang="zh-CN" altLang="en-US" sz="2400" b="1" dirty="0"/>
          </a:p>
          <a:p>
            <a:pPr lvl="2" eaLnBrk="1" hangingPunct="1">
              <a:buFontTx/>
              <a:buNone/>
            </a:pPr>
            <a:endParaRPr lang="zh-CN" altLang="en-US" sz="200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43172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16859" y="1284929"/>
            <a:ext cx="7772400" cy="5181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3.  重复元组的处理</a:t>
            </a:r>
          </a:p>
          <a:p>
            <a:pPr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语法约束</a:t>
            </a:r>
          </a:p>
          <a:p>
            <a:pPr lvl="2" eaLnBrk="1" hangingPunct="1"/>
            <a:r>
              <a:rPr lang="zh-CN" altLang="en-US" sz="2400" dirty="0"/>
              <a:t>缺省为保留重复元组，也可用关键字</a:t>
            </a:r>
            <a:r>
              <a:rPr lang="en-US" altLang="zh-CN" sz="2400" b="1" dirty="0">
                <a:solidFill>
                  <a:srgbClr val="FF3300"/>
                </a:solidFill>
              </a:rPr>
              <a:t>ALL</a:t>
            </a:r>
            <a:r>
              <a:rPr lang="zh-CN" altLang="en-US" sz="2400" dirty="0"/>
              <a:t>显式指明。</a:t>
            </a:r>
          </a:p>
          <a:p>
            <a:pPr lvl="2" eaLnBrk="1" hangingPunct="1"/>
            <a:r>
              <a:rPr lang="zh-CN" altLang="en-US" sz="2400" dirty="0"/>
              <a:t>若要去掉重复元组，可用关键字</a:t>
            </a:r>
            <a:r>
              <a:rPr lang="en-US" altLang="zh-CN" sz="2400" b="1" dirty="0">
                <a:solidFill>
                  <a:srgbClr val="FF3300"/>
                </a:solidFill>
              </a:rPr>
              <a:t>DISTINCT</a:t>
            </a:r>
            <a:r>
              <a:rPr lang="zh-CN" altLang="en-US" sz="2400" dirty="0"/>
              <a:t>指明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zh-CN" sz="24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Ex: </a:t>
            </a:r>
            <a:r>
              <a:rPr lang="zh-CN" altLang="en-US" sz="2400" dirty="0">
                <a:ea typeface="仿宋_GB2312" pitchFamily="49" charset="-122"/>
              </a:rPr>
              <a:t>查询所有选修课程的学生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400" i="1" dirty="0"/>
              <a:t>   </a:t>
            </a:r>
            <a:r>
              <a:rPr lang="en-US" altLang="zh-CN" sz="2400" i="1" dirty="0"/>
              <a:t>SELECT DISTINCT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   </a:t>
            </a:r>
            <a:r>
              <a:rPr lang="en-US" altLang="zh-CN" sz="2400" i="1" dirty="0" err="1"/>
              <a:t>sno</a:t>
            </a:r>
            <a:r>
              <a:rPr lang="en-US" altLang="zh-CN" sz="2400" i="1" dirty="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/>
              <a:t>   FROM</a:t>
            </a:r>
            <a:r>
              <a:rPr lang="zh-CN" altLang="en-US" sz="2400" i="1" dirty="0"/>
              <a:t>     </a:t>
            </a:r>
            <a:r>
              <a:rPr lang="en-US" altLang="zh-CN" sz="2400" i="1" dirty="0"/>
              <a:t>SC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 lvl="2" eaLnBrk="1" hangingPunct="1"/>
            <a:endParaRPr lang="zh-CN" altLang="en-US" sz="1800" dirty="0"/>
          </a:p>
          <a:p>
            <a:pPr lvl="2"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953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543050"/>
            <a:ext cx="10225136" cy="498229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/>
              <a:t>4. FROM </a:t>
            </a:r>
            <a:r>
              <a:rPr lang="zh-CN" altLang="en-US" sz="2800" dirty="0"/>
              <a:t>子句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说明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/>
              <a:t>FROM </a:t>
            </a:r>
            <a:r>
              <a:rPr lang="zh-CN" altLang="en-US" sz="2400" dirty="0"/>
              <a:t>子句列出查询的对象表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/>
              <a:t>当目标列取自多个表时，在不混淆的情况下可以不用显式指明来自哪个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Tx/>
              <a:buChar char="–"/>
            </a:pPr>
            <a:r>
              <a:rPr lang="en-US" altLang="zh-CN" sz="2400" dirty="0">
                <a:latin typeface="Arial" panose="020B0604020202020204" pitchFamily="34" charset="0"/>
              </a:rPr>
              <a:t>Ex: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查询职工的姓名、工资、系别</a:t>
            </a:r>
          </a:p>
          <a:p>
            <a:pPr lvl="3">
              <a:lnSpc>
                <a:spcPct val="150000"/>
              </a:lnSpc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SELECT  ALL  </a:t>
            </a:r>
            <a:r>
              <a:rPr lang="en-US" altLang="zh-CN" sz="2400" i="1" dirty="0" err="1">
                <a:latin typeface="Arial" panose="020B0604020202020204" pitchFamily="34" charset="0"/>
              </a:rPr>
              <a:t>pname</a:t>
            </a:r>
            <a:r>
              <a:rPr lang="en-US" altLang="zh-CN" sz="2400" i="1" dirty="0">
                <a:latin typeface="Arial" panose="020B0604020202020204" pitchFamily="34" charset="0"/>
              </a:rPr>
              <a:t> , </a:t>
            </a:r>
            <a:r>
              <a:rPr lang="en-US" altLang="zh-CN" sz="2400" i="1" dirty="0" err="1">
                <a:latin typeface="Arial" panose="020B0604020202020204" pitchFamily="34" charset="0"/>
              </a:rPr>
              <a:t>sal</a:t>
            </a:r>
            <a:r>
              <a:rPr lang="en-US" altLang="zh-CN" sz="2400" i="1" dirty="0">
                <a:latin typeface="Arial" panose="020B0604020202020204" pitchFamily="34" charset="0"/>
              </a:rPr>
              <a:t> , </a:t>
            </a:r>
            <a:r>
              <a:rPr lang="en-US" altLang="zh-CN" sz="2400" i="1" dirty="0" err="1">
                <a:latin typeface="Arial" panose="020B0604020202020204" pitchFamily="34" charset="0"/>
              </a:rPr>
              <a:t>dname</a:t>
            </a:r>
            <a:endParaRPr lang="en-US" altLang="zh-CN" sz="2400" i="1" dirty="0"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FROM</a:t>
            </a:r>
            <a:r>
              <a:rPr lang="en-US" altLang="zh-CN" sz="2400" b="1" i="1" dirty="0"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</a:rPr>
              <a:t>  	Prof , </a:t>
            </a:r>
            <a:r>
              <a:rPr lang="en-US" altLang="zh-CN" sz="2400" i="1" dirty="0" err="1">
                <a:latin typeface="Arial" panose="020B0604020202020204" pitchFamily="34" charset="0"/>
              </a:rPr>
              <a:t>Dept</a:t>
            </a:r>
            <a:endParaRPr lang="en-US" altLang="zh-CN" sz="2400" i="1" dirty="0"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WHERE    	</a:t>
            </a:r>
            <a:r>
              <a:rPr lang="en-US" altLang="zh-CN" sz="2400" i="1" dirty="0" err="1">
                <a:latin typeface="Arial" panose="020B0604020202020204" pitchFamily="34" charset="0"/>
              </a:rPr>
              <a:t>Prof.DNO</a:t>
            </a:r>
            <a:r>
              <a:rPr lang="en-US" altLang="zh-CN" sz="2400" i="1" dirty="0">
                <a:latin typeface="Arial" panose="020B0604020202020204" pitchFamily="34" charset="0"/>
              </a:rPr>
              <a:t> = </a:t>
            </a:r>
            <a:r>
              <a:rPr lang="en-US" altLang="zh-CN" sz="2400" i="1" dirty="0" err="1">
                <a:latin typeface="Arial" panose="020B0604020202020204" pitchFamily="34" charset="0"/>
              </a:rPr>
              <a:t>Dept.DNO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2" eaLnBrk="1" hangingPunct="1"/>
            <a:endParaRPr lang="zh-CN" altLang="en-US" sz="2000" dirty="0"/>
          </a:p>
          <a:p>
            <a:pPr lvl="2" eaLnBrk="1" hangingPunct="1"/>
            <a:endParaRPr lang="zh-CN" altLang="en-US" sz="2000" dirty="0"/>
          </a:p>
          <a:p>
            <a:pPr lvl="2" eaLnBrk="1" hangingPunct="1">
              <a:buFontTx/>
              <a:buNone/>
            </a:pP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191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62050"/>
            <a:ext cx="8797280" cy="4283174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连接查询说明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示例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 smtClean="0"/>
              <a:t>Agents(aid, </a:t>
            </a:r>
            <a:r>
              <a:rPr lang="en-US" altLang="zh-CN" sz="2400" dirty="0" err="1" smtClean="0"/>
              <a:t>aname,city,percent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 smtClean="0"/>
              <a:t>Customers(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cname,city,discount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 err="1" smtClean="0"/>
              <a:t>Prouducts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pname,city,quantity,price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 smtClean="0"/>
              <a:t>Orders(</a:t>
            </a:r>
            <a:r>
              <a:rPr lang="en-US" altLang="zh-CN" sz="2400" dirty="0" err="1" smtClean="0"/>
              <a:t>ordno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cid,aid,pid,qty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Ex: </a:t>
            </a:r>
            <a:r>
              <a:rPr lang="zh-CN" altLang="en-US" sz="2400" dirty="0"/>
              <a:t>查询所有订货顾客及其供应商的姓名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∏</a:t>
            </a:r>
            <a:r>
              <a:rPr lang="en-US" altLang="zh-CN" sz="2400" b="1" baseline="-25000" dirty="0" err="1"/>
              <a:t>cname,aname</a:t>
            </a:r>
            <a:r>
              <a:rPr lang="en-US" altLang="zh-CN" sz="2400" dirty="0"/>
              <a:t>((</a:t>
            </a:r>
            <a:r>
              <a:rPr lang="en-US" altLang="zh-CN" sz="2400" b="1" dirty="0">
                <a:latin typeface="宋体" panose="02010600030101010101" pitchFamily="2" charset="-122"/>
              </a:rPr>
              <a:t>∏</a:t>
            </a:r>
            <a:r>
              <a:rPr lang="en-US" altLang="zh-CN" sz="2400" b="1" baseline="-30000" dirty="0" err="1"/>
              <a:t>cid,cname</a:t>
            </a:r>
            <a:r>
              <a:rPr lang="en-US" altLang="zh-CN" sz="2400" dirty="0"/>
              <a:t>(Customers) |</a:t>
            </a:r>
            <a:r>
              <a:rPr lang="en-US" altLang="zh-CN" sz="2400" dirty="0">
                <a:latin typeface="宋体" panose="02010600030101010101" pitchFamily="2" charset="-122"/>
              </a:rPr>
              <a:t>×</a:t>
            </a:r>
            <a:r>
              <a:rPr lang="en-US" altLang="zh-CN" sz="2400" dirty="0"/>
              <a:t>| Orders ) |</a:t>
            </a:r>
            <a:r>
              <a:rPr lang="en-US" altLang="zh-CN" sz="2400" dirty="0">
                <a:latin typeface="宋体" panose="02010600030101010101" pitchFamily="2" charset="-122"/>
              </a:rPr>
              <a:t>×</a:t>
            </a:r>
            <a:r>
              <a:rPr lang="en-US" altLang="zh-CN" sz="2400" dirty="0"/>
              <a:t>| Agents)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631504" y="5445224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∏</a:t>
            </a:r>
            <a:r>
              <a:rPr lang="en-US" altLang="zh-CN" sz="2000" b="1" baseline="-25000" dirty="0" err="1">
                <a:latin typeface="Arial" panose="020B0604020202020204" pitchFamily="34" charset="0"/>
              </a:rPr>
              <a:t>cname,aname</a:t>
            </a:r>
            <a:r>
              <a:rPr lang="en-US" altLang="zh-CN" sz="2000" dirty="0">
                <a:latin typeface="Arial" panose="020B0604020202020204" pitchFamily="34" charset="0"/>
              </a:rPr>
              <a:t> (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000" b="1" baseline="-30000" dirty="0" err="1">
                <a:latin typeface="Arial" panose="020B0604020202020204" pitchFamily="34" charset="0"/>
              </a:rPr>
              <a:t>Customers</a:t>
            </a:r>
            <a:r>
              <a:rPr lang="en-US" altLang="zh-CN" sz="2000" b="1" dirty="0" err="1">
                <a:latin typeface="Arial" panose="020B0604020202020204" pitchFamily="34" charset="0"/>
              </a:rPr>
              <a:t>.</a:t>
            </a:r>
            <a:r>
              <a:rPr lang="en-US" altLang="zh-CN" sz="2000" b="1" baseline="-30000" dirty="0" err="1">
                <a:latin typeface="Arial" panose="020B0604020202020204" pitchFamily="34" charset="0"/>
              </a:rPr>
              <a:t>cid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2000" b="1" baseline="-30000" dirty="0">
                <a:latin typeface="Arial" panose="020B0604020202020204" pitchFamily="34" charset="0"/>
              </a:rPr>
              <a:t>= </a:t>
            </a:r>
            <a:r>
              <a:rPr lang="en-US" altLang="zh-CN" sz="2000" b="1" baseline="-30000" dirty="0" err="1">
                <a:latin typeface="Arial" panose="020B0604020202020204" pitchFamily="34" charset="0"/>
              </a:rPr>
              <a:t>orders.cid</a:t>
            </a:r>
            <a:r>
              <a:rPr lang="en-US" altLang="zh-CN" sz="2000" b="1" baseline="-30000" dirty="0">
                <a:latin typeface="Arial" panose="020B0604020202020204" pitchFamily="34" charset="0"/>
              </a:rPr>
              <a:t> ∧ </a:t>
            </a:r>
            <a:r>
              <a:rPr lang="en-US" altLang="zh-CN" sz="2000" b="1" baseline="-30000" dirty="0" err="1">
                <a:latin typeface="Arial" panose="020B0604020202020204" pitchFamily="34" charset="0"/>
              </a:rPr>
              <a:t>Orders.aid</a:t>
            </a:r>
            <a:r>
              <a:rPr lang="en-US" altLang="zh-CN" sz="2000" b="1" baseline="-30000" dirty="0">
                <a:latin typeface="Arial" panose="020B0604020202020204" pitchFamily="34" charset="0"/>
              </a:rPr>
              <a:t> =  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 baseline="-30000" dirty="0">
                <a:latin typeface="Arial" panose="020B0604020202020204" pitchFamily="34" charset="0"/>
              </a:rPr>
              <a:t>                                 </a:t>
            </a:r>
            <a:r>
              <a:rPr lang="en-US" altLang="zh-CN" sz="2000" b="1" baseline="-30000" dirty="0" err="1">
                <a:latin typeface="Arial" panose="020B0604020202020204" pitchFamily="34" charset="0"/>
              </a:rPr>
              <a:t>Agents.aid</a:t>
            </a:r>
            <a:r>
              <a:rPr lang="en-US" altLang="zh-CN" sz="2000" dirty="0">
                <a:latin typeface="Arial" panose="020B0604020202020204" pitchFamily="34" charset="0"/>
              </a:rPr>
              <a:t>((</a:t>
            </a:r>
            <a:r>
              <a:rPr lang="en-US" altLang="zh-CN" sz="2000" dirty="0" err="1">
                <a:latin typeface="Arial" panose="020B0604020202020204" pitchFamily="34" charset="0"/>
              </a:rPr>
              <a:t>Customers×Orders</a:t>
            </a:r>
            <a:r>
              <a:rPr lang="en-US" altLang="zh-CN" sz="2000" dirty="0">
                <a:latin typeface="Arial" panose="020B0604020202020204" pitchFamily="34" charset="0"/>
              </a:rPr>
              <a:t>)×Agents) )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3109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0179" name="Text Box 3"/>
          <p:cNvSpPr>
            <a:spLocks noGrp="1" noChangeArrowheads="1"/>
          </p:cNvSpPr>
          <p:nvPr>
            <p:ph idx="1"/>
          </p:nvPr>
        </p:nvSpPr>
        <p:spPr>
          <a:xfrm>
            <a:off x="1415480" y="4221088"/>
            <a:ext cx="7772400" cy="2286000"/>
          </a:xfrm>
          <a:noFill/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/>
              <a:t>SELECT DISTINCT </a:t>
            </a:r>
            <a:r>
              <a:rPr lang="en-US" altLang="zh-CN" sz="2400" dirty="0" err="1"/>
              <a:t>Customers.cname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Agents.aname</a:t>
            </a:r>
            <a:r>
              <a:rPr lang="en-US" altLang="zh-CN" sz="2400" dirty="0"/>
              <a:t>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/>
              <a:t>    FROM Customers, Orders, Agents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/>
              <a:t>    WHERE </a:t>
            </a:r>
            <a:r>
              <a:rPr lang="en-US" altLang="zh-CN" sz="2400" dirty="0" err="1"/>
              <a:t>Customers.cid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Orders.cid</a:t>
            </a:r>
            <a:r>
              <a:rPr lang="en-US" altLang="zh-CN" sz="2400" dirty="0"/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/>
              <a:t>          AND </a:t>
            </a:r>
            <a:r>
              <a:rPr lang="en-US" altLang="zh-CN" sz="2400" dirty="0" err="1"/>
              <a:t>Orders.aid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Agents.aid</a:t>
            </a:r>
            <a:r>
              <a:rPr lang="en-US" altLang="zh-CN" sz="2400" dirty="0"/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23392" y="1369295"/>
            <a:ext cx="8077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Char char="–"/>
            </a:pPr>
            <a:r>
              <a:rPr lang="zh-CN" altLang="en-US" sz="2800" dirty="0">
                <a:latin typeface="Arial" panose="020B0604020202020204" pitchFamily="34" charset="0"/>
              </a:rPr>
              <a:t>连接查询说明</a:t>
            </a:r>
          </a:p>
          <a:p>
            <a:pPr lvl="2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SELECT</a:t>
            </a:r>
            <a:r>
              <a:rPr lang="zh-CN" altLang="en-US" sz="2400" dirty="0">
                <a:latin typeface="Arial" panose="020B0604020202020204" pitchFamily="34" charset="0"/>
              </a:rPr>
              <a:t>语句的执行步骤</a:t>
            </a:r>
          </a:p>
          <a:p>
            <a:pPr lvl="1" eaLnBrk="1" hangingPunct="1">
              <a:buClrTx/>
              <a:buFontTx/>
              <a:buChar char="–"/>
            </a:pPr>
            <a:endParaRPr lang="zh-CN" altLang="en-U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∏</a:t>
            </a:r>
            <a:r>
              <a:rPr lang="en-US" altLang="zh-CN" sz="2400" b="1" baseline="-25000" dirty="0" err="1">
                <a:latin typeface="Arial" panose="020B0604020202020204" pitchFamily="34" charset="0"/>
              </a:rPr>
              <a:t>cname,aname</a:t>
            </a:r>
            <a:r>
              <a:rPr lang="en-US" altLang="zh-CN" sz="2400" dirty="0">
                <a:latin typeface="Arial" panose="020B0604020202020204" pitchFamily="34" charset="0"/>
              </a:rPr>
              <a:t> (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 b="1" baseline="-30000" dirty="0" err="1">
                <a:latin typeface="Arial" panose="020B0604020202020204" pitchFamily="34" charset="0"/>
              </a:rPr>
              <a:t>Customers</a:t>
            </a:r>
            <a:r>
              <a:rPr lang="en-US" altLang="zh-CN" sz="2400" b="1" dirty="0" err="1">
                <a:latin typeface="Arial" panose="020B0604020202020204" pitchFamily="34" charset="0"/>
              </a:rPr>
              <a:t>.</a:t>
            </a:r>
            <a:r>
              <a:rPr lang="en-US" altLang="zh-CN" sz="2400" b="1" baseline="-30000" dirty="0" err="1">
                <a:latin typeface="Arial" panose="020B0604020202020204" pitchFamily="34" charset="0"/>
              </a:rPr>
              <a:t>cid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2400" b="1" baseline="-30000" dirty="0">
                <a:latin typeface="Arial" panose="020B0604020202020204" pitchFamily="34" charset="0"/>
              </a:rPr>
              <a:t>= </a:t>
            </a:r>
            <a:r>
              <a:rPr lang="en-US" altLang="zh-CN" sz="2400" b="1" baseline="-30000" dirty="0" err="1">
                <a:latin typeface="Arial" panose="020B0604020202020204" pitchFamily="34" charset="0"/>
              </a:rPr>
              <a:t>orders.cid</a:t>
            </a:r>
            <a:r>
              <a:rPr lang="en-US" altLang="zh-CN" sz="2400" b="1" baseline="-30000" dirty="0">
                <a:latin typeface="Arial" panose="020B0604020202020204" pitchFamily="34" charset="0"/>
              </a:rPr>
              <a:t> ∧ </a:t>
            </a:r>
            <a:r>
              <a:rPr lang="en-US" altLang="zh-CN" sz="2400" b="1" baseline="-30000" dirty="0" err="1">
                <a:latin typeface="Arial" panose="020B0604020202020204" pitchFamily="34" charset="0"/>
              </a:rPr>
              <a:t>Orders.aid</a:t>
            </a:r>
            <a:r>
              <a:rPr lang="en-US" altLang="zh-CN" sz="2400" b="1" baseline="-30000" dirty="0">
                <a:latin typeface="Arial" panose="020B0604020202020204" pitchFamily="34" charset="0"/>
              </a:rPr>
              <a:t> =  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baseline="-30000" dirty="0">
                <a:latin typeface="Arial" panose="020B0604020202020204" pitchFamily="34" charset="0"/>
              </a:rPr>
              <a:t>                                 </a:t>
            </a:r>
            <a:r>
              <a:rPr lang="en-US" altLang="zh-CN" sz="2400" b="1" baseline="-30000" dirty="0" err="1">
                <a:latin typeface="Arial" panose="020B0604020202020204" pitchFamily="34" charset="0"/>
              </a:rPr>
              <a:t>Agents.aid</a:t>
            </a:r>
            <a:r>
              <a:rPr lang="en-US" altLang="zh-CN" sz="2400" dirty="0">
                <a:latin typeface="Arial" panose="020B0604020202020204" pitchFamily="34" charset="0"/>
              </a:rPr>
              <a:t>((</a:t>
            </a:r>
            <a:r>
              <a:rPr lang="en-US" altLang="zh-CN" sz="2400" dirty="0" err="1">
                <a:latin typeface="Arial" panose="020B0604020202020204" pitchFamily="34" charset="0"/>
              </a:rPr>
              <a:t>Customers×Orders</a:t>
            </a:r>
            <a:r>
              <a:rPr lang="en-US" altLang="zh-CN" sz="2400" dirty="0">
                <a:latin typeface="Arial" panose="020B0604020202020204" pitchFamily="34" charset="0"/>
              </a:rPr>
              <a:t>)×Agents) )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9759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/>
              <a:t>3.3.2 简单查询（续）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340768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4. FROM </a:t>
            </a:r>
            <a:r>
              <a:rPr lang="zh-CN" altLang="en-US" sz="2800" dirty="0"/>
              <a:t>子句</a:t>
            </a:r>
          </a:p>
          <a:p>
            <a:pPr eaLnBrk="1" hangingPunct="1"/>
            <a:endParaRPr lang="zh-CN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i="1" dirty="0"/>
              <a:t>Ex: </a:t>
            </a:r>
            <a:r>
              <a:rPr lang="zh-CN" altLang="en-US" sz="2400" dirty="0">
                <a:ea typeface="仿宋_GB2312" pitchFamily="49" charset="-122"/>
              </a:rPr>
              <a:t>列出教授“哲学”课程的老师的教工号及姓名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 dirty="0"/>
              <a:t>     	</a:t>
            </a:r>
            <a:r>
              <a:rPr lang="en-US" altLang="zh-CN" sz="2400" i="1" dirty="0"/>
              <a:t>SELECT</a:t>
            </a:r>
            <a:r>
              <a:rPr lang="en-US" altLang="zh-CN" sz="2400" dirty="0"/>
              <a:t> </a:t>
            </a:r>
            <a:r>
              <a:rPr lang="en-US" altLang="zh-CN" sz="2400" i="1" dirty="0"/>
              <a:t>  Prof. </a:t>
            </a:r>
            <a:r>
              <a:rPr lang="en-US" altLang="zh-CN" sz="2400" i="1" dirty="0" err="1"/>
              <a:t>pno</a:t>
            </a:r>
            <a:r>
              <a:rPr lang="en-US" altLang="zh-CN" sz="2400" i="1" dirty="0"/>
              <a:t> , </a:t>
            </a:r>
            <a:r>
              <a:rPr lang="en-US" altLang="zh-CN" sz="2400" i="1" dirty="0" err="1"/>
              <a:t>Prof.pname</a:t>
            </a:r>
            <a:endParaRPr lang="en-US" altLang="zh-CN" sz="2400" i="1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		 FROM       Prof , PC , Course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		</a:t>
            </a:r>
            <a:r>
              <a:rPr lang="en-US" altLang="zh-CN" sz="2400" i="1" dirty="0"/>
              <a:t>WHERE    </a:t>
            </a:r>
            <a:r>
              <a:rPr lang="en-US" altLang="zh-CN" sz="2400" i="1" dirty="0" err="1"/>
              <a:t>Prof.pno</a:t>
            </a:r>
            <a:r>
              <a:rPr lang="en-US" altLang="zh-CN" sz="2400" i="1" dirty="0"/>
              <a:t> = </a:t>
            </a:r>
            <a:r>
              <a:rPr lang="en-US" altLang="zh-CN" sz="2400" i="1" dirty="0" err="1"/>
              <a:t>PC.pno</a:t>
            </a:r>
            <a:endParaRPr lang="en-US" altLang="zh-CN" sz="2400" i="1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			AND     </a:t>
            </a:r>
            <a:r>
              <a:rPr lang="en-US" altLang="zh-CN" sz="2400" i="1" dirty="0" err="1"/>
              <a:t>PC.Cno</a:t>
            </a:r>
            <a:r>
              <a:rPr lang="en-US" altLang="zh-CN" sz="2400" i="1" dirty="0"/>
              <a:t> = </a:t>
            </a:r>
            <a:r>
              <a:rPr lang="en-US" altLang="zh-CN" sz="2400" i="1" dirty="0" err="1"/>
              <a:t>Course.cno</a:t>
            </a:r>
            <a:endParaRPr lang="en-US" altLang="zh-CN" sz="2400" i="1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			</a:t>
            </a:r>
            <a:r>
              <a:rPr lang="en-US" altLang="zh-CN" sz="2400" i="1" dirty="0"/>
              <a:t>AND     </a:t>
            </a:r>
            <a:r>
              <a:rPr lang="en-US" altLang="zh-CN" sz="2400" i="1" dirty="0" err="1"/>
              <a:t>Course.cname</a:t>
            </a:r>
            <a:r>
              <a:rPr lang="en-US" altLang="zh-CN" sz="2400" i="1" dirty="0"/>
              <a:t> = “</a:t>
            </a:r>
            <a:r>
              <a:rPr lang="zh-CN" altLang="en-US" sz="2400" i="1" dirty="0"/>
              <a:t>哲学”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87697" y="1412776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5. WHERE </a:t>
            </a:r>
            <a:r>
              <a:rPr lang="zh-CN" altLang="en-US" sz="2800" dirty="0"/>
              <a:t>子句</a:t>
            </a:r>
          </a:p>
          <a:p>
            <a:pPr lvl="1" eaLnBrk="1" hangingPunct="1"/>
            <a:endParaRPr lang="zh-CN" altLang="en-US" sz="800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dirty="0"/>
              <a:t>语法成分</a:t>
            </a:r>
          </a:p>
          <a:p>
            <a:pPr lvl="1" eaLnBrk="1" hangingPunct="1">
              <a:lnSpc>
                <a:spcPct val="115000"/>
              </a:lnSpc>
            </a:pPr>
            <a:endParaRPr lang="zh-CN" altLang="en-US" sz="2400" dirty="0"/>
          </a:p>
          <a:p>
            <a:pPr lvl="2" eaLnBrk="1" hangingPunct="1">
              <a:lnSpc>
                <a:spcPct val="115000"/>
              </a:lnSpc>
            </a:pPr>
            <a:r>
              <a:rPr lang="zh-CN" altLang="en-US" sz="2400" dirty="0"/>
              <a:t>比较运算符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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 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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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  </a:t>
            </a:r>
            <a:endParaRPr lang="zh-CN" altLang="en-US" sz="2400" dirty="0" smtClean="0"/>
          </a:p>
          <a:p>
            <a:pPr lvl="2" eaLnBrk="1" hangingPunct="1">
              <a:lnSpc>
                <a:spcPct val="115000"/>
              </a:lnSpc>
            </a:pPr>
            <a:r>
              <a:rPr lang="zh-CN" altLang="en-US" sz="2400" dirty="0"/>
              <a:t>逻辑运算符</a:t>
            </a:r>
          </a:p>
          <a:p>
            <a:pPr lvl="3" eaLnBrk="1" hangingPunct="1">
              <a:lnSpc>
                <a:spcPct val="115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</a:rPr>
              <a:t>AND</a:t>
            </a:r>
            <a:r>
              <a:rPr lang="en-US" altLang="zh-CN" sz="2400" dirty="0" smtClean="0"/>
              <a:t>，</a:t>
            </a:r>
            <a:r>
              <a:rPr lang="en-US" altLang="zh-CN" sz="2400" dirty="0" smtClean="0">
                <a:solidFill>
                  <a:srgbClr val="FF3300"/>
                </a:solidFill>
              </a:rPr>
              <a:t>OR</a:t>
            </a:r>
            <a:r>
              <a:rPr lang="en-US" altLang="zh-CN" sz="2400" dirty="0" smtClean="0"/>
              <a:t>，</a:t>
            </a:r>
            <a:r>
              <a:rPr lang="en-US" altLang="zh-CN" sz="2400" dirty="0" smtClean="0">
                <a:solidFill>
                  <a:srgbClr val="FF3300"/>
                </a:solidFill>
              </a:rPr>
              <a:t>NOT</a:t>
            </a:r>
            <a:endParaRPr lang="en-US" altLang="zh-CN" sz="2400" dirty="0" smtClean="0"/>
          </a:p>
          <a:p>
            <a:pPr lvl="2" eaLnBrk="1" hangingPunct="1">
              <a:lnSpc>
                <a:spcPct val="115000"/>
              </a:lnSpc>
            </a:pPr>
            <a:r>
              <a:rPr lang="en-US" altLang="zh-CN" sz="2400" dirty="0"/>
              <a:t>BETWEEN </a:t>
            </a:r>
            <a:r>
              <a:rPr lang="zh-CN" altLang="en-US" sz="2400" dirty="0"/>
              <a:t>条件</a:t>
            </a:r>
          </a:p>
          <a:p>
            <a:pPr lvl="3" eaLnBrk="1" hangingPunct="1">
              <a:lnSpc>
                <a:spcPct val="115000"/>
              </a:lnSpc>
            </a:pPr>
            <a:r>
              <a:rPr lang="zh-CN" altLang="en-US" sz="2400" dirty="0" smtClean="0"/>
              <a:t>判断表达式的值是否在某范围内</a:t>
            </a:r>
          </a:p>
          <a:p>
            <a:pPr lvl="3" eaLnBrk="1" hangingPunct="1">
              <a:lnSpc>
                <a:spcPct val="115000"/>
              </a:lnSpc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4572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368668"/>
            <a:ext cx="7920880" cy="29244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5. WHERE </a:t>
            </a:r>
            <a:r>
              <a:rPr lang="zh-CN" altLang="en-US" sz="2800" dirty="0"/>
              <a:t>子句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Ex 1: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查询工资低于2000的老师的姓名、工资、系别</a:t>
            </a:r>
          </a:p>
          <a:p>
            <a:pPr lvl="2" eaLnBrk="1" hangingPunct="1">
              <a:buFontTx/>
              <a:buNone/>
            </a:pPr>
            <a:r>
              <a:rPr lang="zh-CN" altLang="en-US" sz="2400" i="1" dirty="0"/>
              <a:t>   </a:t>
            </a:r>
            <a:r>
              <a:rPr lang="en-US" altLang="zh-CN" sz="2400" i="1" dirty="0"/>
              <a:t>SELECT	</a:t>
            </a:r>
            <a:r>
              <a:rPr lang="en-US" altLang="zh-CN" sz="2400" i="1" dirty="0" err="1"/>
              <a:t>pname</a:t>
            </a:r>
            <a:r>
              <a:rPr lang="en-US" altLang="zh-CN" sz="2400" i="1" dirty="0"/>
              <a:t> , </a:t>
            </a:r>
            <a:r>
              <a:rPr lang="en-US" altLang="zh-CN" sz="2400" i="1" dirty="0" err="1"/>
              <a:t>sal</a:t>
            </a:r>
            <a:r>
              <a:rPr lang="en-US" altLang="zh-CN" sz="2400" i="1" dirty="0"/>
              <a:t> , </a:t>
            </a:r>
            <a:r>
              <a:rPr lang="en-US" altLang="zh-CN" sz="2400" i="1" dirty="0" err="1"/>
              <a:t>dname</a:t>
            </a:r>
            <a:endParaRPr lang="en-US" altLang="zh-CN" sz="2400" i="1" dirty="0"/>
          </a:p>
          <a:p>
            <a:pPr lvl="2" eaLnBrk="1" hangingPunct="1">
              <a:buFontTx/>
              <a:buNone/>
            </a:pPr>
            <a:r>
              <a:rPr lang="en-US" altLang="zh-CN" sz="2400" i="1" dirty="0"/>
              <a:t>   FROM  	Prof , </a:t>
            </a:r>
            <a:r>
              <a:rPr lang="en-US" altLang="zh-CN" sz="2400" i="1" dirty="0" err="1"/>
              <a:t>Dept</a:t>
            </a:r>
            <a:endParaRPr lang="en-US" altLang="zh-CN" sz="2400" i="1" dirty="0"/>
          </a:p>
          <a:p>
            <a:pPr lvl="2" eaLnBrk="1" hangingPunct="1">
              <a:buFontTx/>
              <a:buNone/>
            </a:pPr>
            <a:r>
              <a:rPr lang="en-US" altLang="zh-CN" sz="2400" i="1" dirty="0"/>
              <a:t>  WHERE    	</a:t>
            </a:r>
            <a:r>
              <a:rPr lang="en-US" altLang="zh-CN" sz="2400" i="1" dirty="0" err="1"/>
              <a:t>sal</a:t>
            </a:r>
            <a:r>
              <a:rPr lang="en-US" altLang="zh-CN" sz="2400" i="1" dirty="0"/>
              <a:t> &lt; 2000</a:t>
            </a:r>
          </a:p>
          <a:p>
            <a:pPr lvl="2" eaLnBrk="1" hangingPunct="1">
              <a:buFontTx/>
              <a:buNone/>
            </a:pPr>
            <a:r>
              <a:rPr lang="en-US" altLang="zh-CN" sz="2400" i="1" dirty="0"/>
              <a:t>		   AND   </a:t>
            </a:r>
            <a:r>
              <a:rPr lang="en-US" altLang="zh-CN" sz="2400" i="1" dirty="0" err="1"/>
              <a:t>Prof.dno</a:t>
            </a:r>
            <a:r>
              <a:rPr lang="en-US" altLang="zh-CN" sz="2400" i="1" dirty="0"/>
              <a:t> = </a:t>
            </a:r>
            <a:r>
              <a:rPr lang="en-US" altLang="zh-CN" sz="2400" i="1" dirty="0" err="1"/>
              <a:t>Dept.dno</a:t>
            </a:r>
            <a:endParaRPr lang="zh-CN" altLang="en-US" sz="2400" i="1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271464" y="4437112"/>
            <a:ext cx="7632848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Ex 2: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查询工资在1000-2000之间的老师姓名</a:t>
            </a: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zh-CN" altLang="en-US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SELECT    </a:t>
            </a:r>
            <a:r>
              <a:rPr lang="en-US" altLang="zh-CN" sz="24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pname</a:t>
            </a:r>
            <a:endParaRPr lang="en-US" altLang="zh-CN" sz="24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FROM       Prof </a:t>
            </a: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WHERE    </a:t>
            </a:r>
            <a:r>
              <a:rPr lang="en-US" altLang="zh-CN" sz="24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sal</a:t>
            </a: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 BETWEEN  1000   AND  2000</a:t>
            </a:r>
            <a:endParaRPr lang="zh-CN" altLang="en-US" sz="24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810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295400"/>
            <a:ext cx="10153128" cy="278167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dirty="0"/>
              <a:t>6.  更名运算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400" dirty="0"/>
              <a:t>格式</a:t>
            </a:r>
          </a:p>
          <a:p>
            <a:pPr lvl="2" algn="ctr" eaLnBrk="1" hangingPunct="1">
              <a:lnSpc>
                <a:spcPct val="11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zh-CN" sz="2400" b="1" i="1" dirty="0" err="1"/>
              <a:t>old_name</a:t>
            </a:r>
            <a:r>
              <a:rPr lang="en-US" altLang="zh-CN" sz="2400" b="1" i="1" dirty="0"/>
              <a:t>   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r>
              <a:rPr lang="en-US" altLang="zh-CN" sz="2400" b="1" i="1" dirty="0"/>
              <a:t>    </a:t>
            </a:r>
            <a:r>
              <a:rPr lang="en-US" altLang="zh-CN" sz="2400" b="1" i="1" dirty="0" err="1"/>
              <a:t>new_name</a:t>
            </a:r>
            <a:endParaRPr lang="en-US" altLang="zh-CN" sz="2400" b="1" i="1" dirty="0"/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/>
              <a:t>为关系和属性重新命名，可出现在</a:t>
            </a:r>
            <a:r>
              <a:rPr lang="en-US" altLang="zh-CN" sz="2400" dirty="0"/>
              <a:t>SELECT</a:t>
            </a:r>
            <a:r>
              <a:rPr lang="zh-CN" altLang="en-US" sz="2400" dirty="0"/>
              <a:t>和</a:t>
            </a:r>
            <a:r>
              <a:rPr lang="en-US" altLang="zh-CN" sz="2400" dirty="0"/>
              <a:t>FROM</a:t>
            </a:r>
            <a:r>
              <a:rPr lang="zh-CN" altLang="en-US" sz="2400" dirty="0"/>
              <a:t>子句中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	注：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AS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可选</a:t>
            </a:r>
          </a:p>
          <a:p>
            <a:pPr lvl="1" eaLnBrk="1" hangingPunct="1">
              <a:defRPr/>
            </a:pPr>
            <a:endParaRPr lang="zh-CN" altLang="en-US" sz="1600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7408" y="4221088"/>
            <a:ext cx="8064896" cy="231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800" dirty="0"/>
              <a:t> 属性更名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仿宋_GB2312" pitchFamily="49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Ex1 :</a:t>
            </a:r>
            <a:r>
              <a:rPr lang="zh-CN" altLang="en-US" sz="2400" dirty="0">
                <a:latin typeface="Tahoma" panose="020B0604030504040204" pitchFamily="34" charset="0"/>
                <a:ea typeface="仿宋_GB2312" pitchFamily="49" charset="-122"/>
              </a:rPr>
              <a:t>给出所有老师的姓名、所纳税额及税后工资额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zh-CN" altLang="en-US" sz="2400" i="1" dirty="0">
                <a:latin typeface="Tahoma" panose="020B0604030504040204" pitchFamily="34" charset="0"/>
                <a:ea typeface="华文新魏" panose="02010800040101010101" pitchFamily="2" charset="-122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SELECT  pname，sal</a:t>
            </a:r>
            <a:r>
              <a:rPr lang="en-US" altLang="zh-CN" sz="2400" dirty="0">
                <a:latin typeface="Arial" panose="020B060402020202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0.05  AS  taxi，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               </a:t>
            </a:r>
            <a:r>
              <a:rPr lang="en-US" altLang="zh-CN" sz="24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sal</a:t>
            </a: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* 0.95  AS   incoming</a:t>
            </a:r>
          </a:p>
          <a:p>
            <a:pPr lvl="1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400" i="1" dirty="0">
                <a:latin typeface="Arial" panose="020B0604020202020204" pitchFamily="34" charset="0"/>
                <a:ea typeface="华文新魏" panose="02010800040101010101" pitchFamily="2" charset="-122"/>
              </a:rPr>
              <a:t>   FROM    Prof</a:t>
            </a:r>
            <a:endParaRPr lang="zh-CN" altLang="en-US" sz="24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572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13982" y="1301262"/>
            <a:ext cx="9342457" cy="2133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6.  更名运算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关系更名</a:t>
            </a:r>
          </a:p>
          <a:p>
            <a:pPr lvl="1" eaLnBrk="1" hangingPunct="1"/>
            <a:endParaRPr lang="zh-CN" altLang="en-US" sz="2400" dirty="0"/>
          </a:p>
          <a:p>
            <a:pPr lvl="2" eaLnBrk="1" hangingPunct="1">
              <a:buFontTx/>
              <a:buNone/>
            </a:pPr>
            <a:r>
              <a:rPr lang="en-US" altLang="zh-CN" sz="2400" dirty="0"/>
              <a:t>Ex 2: </a:t>
            </a:r>
            <a:r>
              <a:rPr lang="zh-CN" altLang="en-US" sz="2400" dirty="0">
                <a:ea typeface="仿宋_GB2312" pitchFamily="49" charset="-122"/>
              </a:rPr>
              <a:t>查询工资比所在系主任工资高的老师姓名及工资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4000" y="3717032"/>
            <a:ext cx="73152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SELECT     P1.pname，P1.sal</a:t>
            </a:r>
          </a:p>
          <a:p>
            <a:pPr lvl="3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FROM       Prof  AS  P1，Prof  AS  P2，Dept</a:t>
            </a:r>
          </a:p>
          <a:p>
            <a:pPr lvl="3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WHERE</a:t>
            </a:r>
            <a:r>
              <a:rPr lang="en-US" altLang="zh-CN" sz="2400" b="1" i="1" dirty="0">
                <a:latin typeface="Arial" panose="020B0604020202020204" pitchFamily="34" charset="0"/>
              </a:rPr>
              <a:t>     </a:t>
            </a:r>
            <a:r>
              <a:rPr lang="en-US" altLang="zh-CN" sz="2400" i="1" dirty="0">
                <a:latin typeface="Arial" panose="020B0604020202020204" pitchFamily="34" charset="0"/>
              </a:rPr>
              <a:t>P1.dno = </a:t>
            </a:r>
            <a:r>
              <a:rPr lang="en-US" altLang="zh-CN" sz="2400" i="1" dirty="0" err="1">
                <a:latin typeface="Arial" panose="020B0604020202020204" pitchFamily="34" charset="0"/>
              </a:rPr>
              <a:t>Dept.dno</a:t>
            </a:r>
            <a:endParaRPr lang="en-US" altLang="zh-CN" sz="2400" i="1" dirty="0">
              <a:latin typeface="Arial" panose="020B0604020202020204" pitchFamily="34" charset="0"/>
            </a:endParaRPr>
          </a:p>
          <a:p>
            <a:pPr lvl="3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	  AND     </a:t>
            </a:r>
            <a:r>
              <a:rPr lang="en-US" altLang="zh-CN" sz="2400" i="1" dirty="0" err="1">
                <a:latin typeface="Arial" panose="020B0604020202020204" pitchFamily="34" charset="0"/>
              </a:rPr>
              <a:t>Dept.dean</a:t>
            </a:r>
            <a:r>
              <a:rPr lang="en-US" altLang="zh-CN" sz="2400" i="1" dirty="0">
                <a:latin typeface="Arial" panose="020B0604020202020204" pitchFamily="34" charset="0"/>
              </a:rPr>
              <a:t> = P2.pno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3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	  AND      P1.sal &gt; </a:t>
            </a:r>
            <a:r>
              <a:rPr lang="en-US" altLang="zh-CN" sz="2400" i="1" dirty="0" smtClean="0">
                <a:latin typeface="Arial" panose="020B0604020202020204" pitchFamily="34" charset="0"/>
              </a:rPr>
              <a:t>P2.sal</a:t>
            </a:r>
            <a:endParaRPr lang="en-US" altLang="zh-CN" sz="24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6096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3.1.1 </a:t>
            </a:r>
            <a:r>
              <a:rPr lang="en-US" altLang="zh-CN" sz="3200" dirty="0"/>
              <a:t>SQL</a:t>
            </a:r>
            <a:r>
              <a:rPr lang="zh-CN" altLang="en-US" sz="3200" dirty="0"/>
              <a:t>历史及其相关标准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524000"/>
            <a:ext cx="8784976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SQL: </a:t>
            </a:r>
            <a:r>
              <a:rPr lang="en-US" altLang="zh-CN" sz="2400" dirty="0" err="1"/>
              <a:t>Struceured</a:t>
            </a:r>
            <a:r>
              <a:rPr lang="en-US" altLang="zh-CN" sz="2400" dirty="0"/>
              <a:t> Query </a:t>
            </a:r>
            <a:r>
              <a:rPr lang="en-US" altLang="zh-CN" sz="2400" dirty="0" err="1"/>
              <a:t>Languang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交互式</a:t>
            </a:r>
            <a:r>
              <a:rPr lang="en-US" altLang="zh-CN" sz="2400" dirty="0"/>
              <a:t>SQL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嵌入式</a:t>
            </a:r>
            <a:r>
              <a:rPr lang="en-US" altLang="zh-CN" sz="2400" dirty="0"/>
              <a:t>SQL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调用式</a:t>
            </a:r>
            <a:r>
              <a:rPr lang="en-US" altLang="zh-CN" sz="2400" dirty="0"/>
              <a:t>SQL（</a:t>
            </a:r>
            <a:r>
              <a:rPr lang="zh-CN" altLang="en-US" sz="2400" dirty="0"/>
              <a:t>存储过程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标准化的有关组织：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ANSI(American Natural Standard Institute)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ISO(International Organization for Standardization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相关标准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SQL-86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SQL-89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SQL-92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SQL-3</a:t>
            </a:r>
          </a:p>
          <a:p>
            <a:pPr lvl="3" eaLnBrk="1" hangingPunct="1"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572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257300"/>
            <a:ext cx="111612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7.  匹配查询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语法格式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列名  [</a:t>
            </a:r>
            <a:r>
              <a:rPr lang="en-US" altLang="zh-CN" sz="2400" dirty="0"/>
              <a:t>NOT]  LIKE  ‘&lt;</a:t>
            </a:r>
            <a:r>
              <a:rPr lang="zh-CN" altLang="en-US" sz="2400" dirty="0"/>
              <a:t>匹配串&gt;’ [</a:t>
            </a:r>
            <a:r>
              <a:rPr lang="en-US" altLang="zh-CN" sz="2400" dirty="0"/>
              <a:t>ESCAPE ‘&lt;</a:t>
            </a:r>
            <a:r>
              <a:rPr lang="zh-CN" altLang="en-US" sz="2400" dirty="0"/>
              <a:t>换码字符&gt;’]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找出满足给定匹配条件的字符串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匹配规则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FF3300"/>
                </a:solidFill>
              </a:rPr>
              <a:t>%</a:t>
            </a:r>
            <a:r>
              <a:rPr lang="zh-CN" altLang="en-US" sz="2400" dirty="0"/>
              <a:t>”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 smtClean="0"/>
              <a:t>匹配零个或多个字符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 “</a:t>
            </a:r>
            <a:r>
              <a:rPr lang="zh-CN" altLang="en-US" sz="2400" dirty="0">
                <a:solidFill>
                  <a:srgbClr val="FF3300"/>
                </a:solidFill>
              </a:rPr>
              <a:t>＿</a:t>
            </a:r>
            <a:r>
              <a:rPr lang="zh-CN" altLang="en-US" sz="2400" dirty="0"/>
              <a:t>”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 smtClean="0"/>
              <a:t>匹配任意单个字符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3300"/>
                </a:solidFill>
                <a:cs typeface="Tahoma" panose="020B0604030504040204" pitchFamily="34" charset="0"/>
              </a:rPr>
              <a:t>Escape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 smtClean="0"/>
              <a:t>定义转义字符，以去掉特殊字符的特定含义，使其被作为普通字符看待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143672" y="6237312"/>
            <a:ext cx="3443288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>
            <a:spAutoFit/>
            <a:flatTx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Pct val="60000"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华文新魏" panose="02010800040101010101" pitchFamily="2" charset="-122"/>
              </a:rPr>
              <a:t>思考：用什么去匹配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lang="zh-CN" altLang="en-US" sz="2400" dirty="0">
                <a:latin typeface="Tahoma" panose="020B0604030504040204" pitchFamily="34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429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1340768"/>
            <a:ext cx="7772400" cy="2438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7.匹配查询</a:t>
            </a:r>
          </a:p>
          <a:p>
            <a:pPr eaLnBrk="1" hangingPunct="1"/>
            <a:endParaRPr lang="zh-CN" altLang="en-US" sz="1200" dirty="0"/>
          </a:p>
          <a:p>
            <a:pPr lvl="1" eaLnBrk="1" hangingPunct="1"/>
            <a:r>
              <a:rPr lang="en-US" altLang="zh-CN" sz="2400" dirty="0">
                <a:ea typeface="仿宋_GB2312" pitchFamily="49" charset="-122"/>
              </a:rPr>
              <a:t>Ex 1: </a:t>
            </a:r>
            <a:r>
              <a:rPr lang="zh-CN" altLang="en-US" sz="2400" dirty="0">
                <a:ea typeface="仿宋_GB2312" pitchFamily="49" charset="-122"/>
              </a:rPr>
              <a:t>查询姓名以“张”打头的教师的所有信息</a:t>
            </a:r>
          </a:p>
          <a:p>
            <a:pPr lvl="2" eaLnBrk="1" hangingPunct="1">
              <a:buFontTx/>
              <a:buNone/>
            </a:pPr>
            <a:r>
              <a:rPr lang="en-US" altLang="zh-CN" sz="2400" i="1" dirty="0">
                <a:ea typeface="仿宋_GB2312" pitchFamily="49" charset="-122"/>
              </a:rPr>
              <a:t>SELECT * </a:t>
            </a:r>
          </a:p>
          <a:p>
            <a:pPr lvl="2" eaLnBrk="1" hangingPunct="1">
              <a:buFontTx/>
              <a:buNone/>
            </a:pPr>
            <a:r>
              <a:rPr lang="en-US" altLang="zh-CN" sz="2400" i="1" dirty="0">
                <a:ea typeface="仿宋_GB2312" pitchFamily="49" charset="-122"/>
              </a:rPr>
              <a:t>FROM   Prof</a:t>
            </a:r>
          </a:p>
          <a:p>
            <a:pPr lvl="2" eaLnBrk="1" hangingPunct="1">
              <a:buFontTx/>
              <a:buNone/>
            </a:pPr>
            <a:r>
              <a:rPr lang="en-US" altLang="zh-CN" sz="2400" i="1" dirty="0">
                <a:ea typeface="仿宋_GB2312" pitchFamily="49" charset="-122"/>
              </a:rPr>
              <a:t>WHERE </a:t>
            </a:r>
            <a:r>
              <a:rPr lang="en-US" altLang="zh-CN" sz="2400" i="1" dirty="0" err="1">
                <a:ea typeface="仿宋_GB2312" pitchFamily="49" charset="-122"/>
              </a:rPr>
              <a:t>pname</a:t>
            </a:r>
            <a:r>
              <a:rPr lang="en-US" altLang="zh-CN" sz="2400" i="1" dirty="0">
                <a:ea typeface="仿宋_GB2312" pitchFamily="49" charset="-122"/>
              </a:rPr>
              <a:t> LIKE ‘</a:t>
            </a:r>
            <a:r>
              <a:rPr lang="zh-CN" altLang="en-US" sz="2400" i="1" dirty="0">
                <a:ea typeface="仿宋_GB2312" pitchFamily="49" charset="-122"/>
              </a:rPr>
              <a:t>张%’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i="1" dirty="0">
              <a:ea typeface="仿宋_GB2312" pitchFamily="49" charset="-122"/>
            </a:endParaRPr>
          </a:p>
          <a:p>
            <a:pPr eaLnBrk="1" hangingPunct="1"/>
            <a:endParaRPr lang="zh-CN" altLang="en-US" i="1" dirty="0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79376" y="4077072"/>
            <a:ext cx="835292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Char char="–"/>
            </a:pPr>
            <a:r>
              <a:rPr lang="en-US" altLang="zh-CN" sz="2400" dirty="0">
                <a:latin typeface="Arial" panose="020B0604020202020204" pitchFamily="34" charset="0"/>
                <a:ea typeface="仿宋_GB2312" pitchFamily="49" charset="-122"/>
              </a:rPr>
              <a:t> Ex 2: </a:t>
            </a:r>
            <a:r>
              <a:rPr lang="zh-CN" altLang="en-US" sz="2400" dirty="0">
                <a:latin typeface="Arial" panose="020B0604020202020204" pitchFamily="34" charset="0"/>
                <a:ea typeface="仿宋_GB2312" pitchFamily="49" charset="-122"/>
              </a:rPr>
              <a:t>查询姓</a:t>
            </a:r>
            <a:r>
              <a:rPr lang="zh-CN" altLang="en-US" sz="2400" dirty="0">
                <a:ea typeface="仿宋_GB2312" pitchFamily="49" charset="-122"/>
              </a:rPr>
              <a:t>‘</a:t>
            </a:r>
            <a:r>
              <a:rPr lang="zh-CN" altLang="en-US" sz="2400" dirty="0">
                <a:latin typeface="Arial" panose="020B0604020202020204" pitchFamily="34" charset="0"/>
                <a:ea typeface="仿宋_GB2312" pitchFamily="49" charset="-122"/>
              </a:rPr>
              <a:t>司马</a:t>
            </a:r>
            <a:r>
              <a:rPr lang="zh-CN" altLang="en-US" sz="2400" dirty="0">
                <a:ea typeface="仿宋_GB2312" pitchFamily="49" charset="-122"/>
              </a:rPr>
              <a:t>’</a:t>
            </a:r>
            <a:r>
              <a:rPr lang="zh-CN" altLang="en-US" sz="2400" dirty="0">
                <a:latin typeface="Arial" panose="020B0604020202020204" pitchFamily="34" charset="0"/>
                <a:ea typeface="仿宋_GB2312" pitchFamily="49" charset="-122"/>
              </a:rPr>
              <a:t>且全名为四个汉字的学生的姓名</a:t>
            </a:r>
          </a:p>
          <a:p>
            <a:pPr lvl="2" eaLnBrk="1" hangingPunct="1"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仿宋_GB2312" pitchFamily="49" charset="-122"/>
              </a:rPr>
              <a:t>SELECT </a:t>
            </a:r>
            <a:r>
              <a:rPr lang="en-US" altLang="zh-CN" sz="2400" i="1" dirty="0" err="1">
                <a:latin typeface="Arial" panose="020B0604020202020204" pitchFamily="34" charset="0"/>
                <a:ea typeface="仿宋_GB2312" pitchFamily="49" charset="-122"/>
              </a:rPr>
              <a:t>sname</a:t>
            </a:r>
            <a:endParaRPr lang="en-US" altLang="zh-CN" sz="2400" i="1" dirty="0">
              <a:latin typeface="Arial" panose="020B0604020202020204" pitchFamily="34" charset="0"/>
              <a:ea typeface="仿宋_GB2312" pitchFamily="49" charset="-122"/>
            </a:endParaRPr>
          </a:p>
          <a:p>
            <a:pPr lvl="2" eaLnBrk="1" hangingPunct="1"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仿宋_GB2312" pitchFamily="49" charset="-122"/>
              </a:rPr>
              <a:t>FROM   S</a:t>
            </a:r>
          </a:p>
          <a:p>
            <a:pPr lvl="2" eaLnBrk="1" hangingPunct="1">
              <a:buClrTx/>
              <a:buFontTx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仿宋_GB2312" pitchFamily="49" charset="-122"/>
              </a:rPr>
              <a:t>WHERE </a:t>
            </a:r>
            <a:r>
              <a:rPr lang="en-US" altLang="zh-CN" sz="2400" i="1" dirty="0" err="1">
                <a:latin typeface="Arial" panose="020B0604020202020204" pitchFamily="34" charset="0"/>
                <a:ea typeface="仿宋_GB2312" pitchFamily="49" charset="-122"/>
              </a:rPr>
              <a:t>sname</a:t>
            </a:r>
            <a:r>
              <a:rPr lang="en-US" altLang="zh-CN" sz="2400" i="1" dirty="0">
                <a:latin typeface="Arial" panose="020B0604020202020204" pitchFamily="34" charset="0"/>
                <a:ea typeface="仿宋_GB2312" pitchFamily="49" charset="-122"/>
              </a:rPr>
              <a:t> LIKE </a:t>
            </a:r>
            <a:r>
              <a:rPr lang="en-US" altLang="zh-CN" sz="2400" i="1" dirty="0">
                <a:ea typeface="仿宋_GB2312" pitchFamily="49" charset="-122"/>
              </a:rPr>
              <a:t>‘</a:t>
            </a:r>
            <a:r>
              <a:rPr lang="zh-CN" altLang="en-US" sz="2400" i="1" dirty="0">
                <a:latin typeface="Arial" panose="020B0604020202020204" pitchFamily="34" charset="0"/>
                <a:ea typeface="仿宋_GB2312" pitchFamily="49" charset="-122"/>
              </a:rPr>
              <a:t>司马_ _ _ _</a:t>
            </a:r>
            <a:r>
              <a:rPr lang="zh-CN" altLang="en-US" sz="2400" i="1" dirty="0">
                <a:ea typeface="仿宋_GB2312" pitchFamily="49" charset="-122"/>
              </a:rPr>
              <a:t>’</a:t>
            </a:r>
            <a:endParaRPr lang="zh-CN" altLang="en-US" sz="2400" i="1" dirty="0">
              <a:latin typeface="Arial" panose="020B0604020202020204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80999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1371600"/>
            <a:ext cx="7772400" cy="198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7.匹配查询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/>
              <a:t>Ex 3: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列出名称中含有4个字符以上，且倒数第3个字符是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d，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倒数第2个字符是</a:t>
            </a:r>
            <a:r>
              <a:rPr lang="zh-CN" altLang="en-US" sz="2400" i="1" dirty="0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的系的所有信息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i="1" dirty="0"/>
              <a:t>   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79376" y="3528648"/>
            <a:ext cx="61722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SELECT    *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FROM     Prof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WHERE   </a:t>
            </a:r>
            <a:r>
              <a:rPr lang="en-US" altLang="zh-CN" sz="2000" i="1" dirty="0" err="1">
                <a:latin typeface="Arial" panose="020B0604020202020204" pitchFamily="34" charset="0"/>
              </a:rPr>
              <a:t>pname</a:t>
            </a:r>
            <a:r>
              <a:rPr lang="en-US" altLang="zh-CN" sz="2000" i="1" dirty="0">
                <a:latin typeface="Arial" panose="020B0604020202020204" pitchFamily="34" charset="0"/>
              </a:rPr>
              <a:t>  LIKE  </a:t>
            </a:r>
            <a:r>
              <a:rPr lang="en-US" altLang="zh-CN" sz="2000" i="1" dirty="0"/>
              <a:t>‘</a:t>
            </a:r>
            <a:r>
              <a:rPr lang="en-US" altLang="zh-CN" sz="2000" i="1" dirty="0">
                <a:latin typeface="Arial" panose="020B0604020202020204" pitchFamily="34" charset="0"/>
              </a:rPr>
              <a:t> %</a:t>
            </a:r>
            <a:r>
              <a:rPr lang="en-US" altLang="zh-CN" sz="2000" dirty="0">
                <a:latin typeface="Arial" panose="020B0604020202020204" pitchFamily="34" charset="0"/>
              </a:rPr>
              <a:t>＿</a:t>
            </a:r>
            <a:r>
              <a:rPr lang="en-US" altLang="zh-CN" sz="2000" i="1" dirty="0">
                <a:latin typeface="Arial" panose="020B0604020202020204" pitchFamily="34" charset="0"/>
              </a:rPr>
              <a:t>d </a:t>
            </a:r>
            <a:r>
              <a:rPr lang="en-US" altLang="zh-CN" sz="2000" dirty="0">
                <a:latin typeface="Arial" panose="020B0604020202020204" pitchFamily="34" charset="0"/>
                <a:cs typeface="Tahoma" panose="020B0604030504040204" pitchFamily="34" charset="0"/>
              </a:rPr>
              <a:t>\</a:t>
            </a:r>
            <a:r>
              <a:rPr lang="en-US" altLang="zh-CN" sz="2000" dirty="0">
                <a:latin typeface="Arial" panose="020B0604020202020204" pitchFamily="34" charset="0"/>
              </a:rPr>
              <a:t>＿ ＿</a:t>
            </a:r>
            <a:r>
              <a:rPr lang="en-US" altLang="zh-CN" sz="2000" dirty="0"/>
              <a:t>’</a:t>
            </a:r>
            <a:r>
              <a:rPr lang="en-US" altLang="zh-CN" sz="2000" dirty="0">
                <a:latin typeface="Arial" panose="020B0604020202020204" pitchFamily="34" charset="0"/>
              </a:rPr>
              <a:t> escape </a:t>
            </a:r>
            <a:r>
              <a:rPr lang="en-US" altLang="zh-CN" sz="2000" dirty="0"/>
              <a:t>‘</a:t>
            </a:r>
            <a:r>
              <a:rPr lang="en-US" altLang="zh-CN" sz="2000" dirty="0">
                <a:latin typeface="Arial" panose="020B0604020202020204" pitchFamily="34" charset="0"/>
              </a:rPr>
              <a:t>\</a:t>
            </a:r>
            <a:r>
              <a:rPr lang="en-US" altLang="zh-CN" sz="2000" dirty="0"/>
              <a:t>’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521042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43644" y="1283042"/>
            <a:ext cx="9700828" cy="538631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8.  元组显示顺序</a:t>
            </a:r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命令</a:t>
            </a:r>
          </a:p>
          <a:p>
            <a:pPr lvl="2" eaLnBrk="1" hangingPunct="1"/>
            <a:r>
              <a:rPr lang="en-US" altLang="zh-CN" sz="2400" i="1" dirty="0">
                <a:solidFill>
                  <a:srgbClr val="FF3300"/>
                </a:solidFill>
              </a:rPr>
              <a:t>ORDER</a:t>
            </a:r>
            <a:r>
              <a:rPr lang="en-US" altLang="zh-CN" sz="2400" b="1" i="1" dirty="0">
                <a:solidFill>
                  <a:srgbClr val="FF3300"/>
                </a:solidFill>
              </a:rPr>
              <a:t> </a:t>
            </a:r>
            <a:r>
              <a:rPr lang="en-US" altLang="zh-CN" sz="2400" i="1" dirty="0">
                <a:solidFill>
                  <a:srgbClr val="FF3300"/>
                </a:solidFill>
              </a:rPr>
              <a:t>BY</a:t>
            </a:r>
            <a:r>
              <a:rPr lang="en-US" altLang="zh-CN" sz="2400" dirty="0"/>
              <a:t>    </a:t>
            </a:r>
            <a:r>
              <a:rPr lang="zh-CN" altLang="en-US" sz="2400" dirty="0"/>
              <a:t>列名   [</a:t>
            </a:r>
            <a:r>
              <a:rPr lang="en-US" altLang="zh-CN" sz="2400" i="1" u="sng" dirty="0">
                <a:solidFill>
                  <a:srgbClr val="FF3300"/>
                </a:solidFill>
              </a:rPr>
              <a:t>ASC</a:t>
            </a:r>
            <a:r>
              <a:rPr lang="en-US" altLang="zh-CN" sz="2400" dirty="0"/>
              <a:t> | </a:t>
            </a:r>
            <a:r>
              <a:rPr lang="en-US" altLang="zh-CN" sz="2400" i="1" dirty="0">
                <a:solidFill>
                  <a:srgbClr val="FF3300"/>
                </a:solidFill>
              </a:rPr>
              <a:t>DESC</a:t>
            </a:r>
            <a:r>
              <a:rPr lang="en-US" altLang="zh-CN" sz="2400" dirty="0">
                <a:ea typeface="华文新魏" panose="02010800040101010101" pitchFamily="2" charset="-122"/>
              </a:rPr>
              <a:t>]</a:t>
            </a:r>
            <a:endParaRPr lang="zh-CN" altLang="en-US" sz="2400" dirty="0"/>
          </a:p>
          <a:p>
            <a:pPr lvl="1" eaLnBrk="1" hangingPunct="1"/>
            <a:endParaRPr lang="zh-CN" altLang="en-US" sz="2400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23392" y="3212976"/>
            <a:ext cx="70104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ahoma" panose="020B060403050404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华文新魏" panose="02010800040101010101" pitchFamily="2" charset="-122"/>
              </a:rPr>
              <a:t>Ex 1: </a:t>
            </a:r>
            <a:r>
              <a:rPr lang="zh-CN" altLang="en-US" sz="2000" dirty="0">
                <a:latin typeface="Arial" panose="020B0604020202020204" pitchFamily="34" charset="0"/>
                <a:ea typeface="仿宋_GB2312" pitchFamily="49" charset="-122"/>
              </a:rPr>
              <a:t>按系名升序列出老师姓名，所在系名，同一系中老师按姓名降序排列</a:t>
            </a:r>
          </a:p>
          <a:p>
            <a:pPr lvl="1" algn="just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zh-CN" altLang="en-US" sz="2000" b="1" i="1" dirty="0">
                <a:latin typeface="Arial" panose="020B0604020202020204" pitchFamily="34" charset="0"/>
                <a:ea typeface="华文新魏" panose="02010800040101010101" pitchFamily="2" charset="-122"/>
              </a:rPr>
              <a:t>  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SELECT   </a:t>
            </a:r>
            <a:r>
              <a:rPr lang="en-US" altLang="zh-CN" sz="24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dname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,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pname</a:t>
            </a:r>
            <a:endParaRPr lang="en-US" altLang="zh-CN" sz="20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 FROM     Prof,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Dept</a:t>
            </a:r>
            <a:endParaRPr lang="en-US" altLang="zh-CN" sz="20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WHERE  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Prof.dno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=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Dept.dno</a:t>
            </a:r>
            <a:endParaRPr lang="en-US" altLang="zh-CN" sz="2000" i="1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b="1" i="1" dirty="0">
                <a:latin typeface="Arial" panose="020B0604020202020204" pitchFamily="34" charset="0"/>
                <a:ea typeface="华文新魏" panose="02010800040101010101" pitchFamily="2" charset="-122"/>
              </a:rPr>
              <a:t>  	  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ORDER BY 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dname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ASC，pname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DESC</a:t>
            </a:r>
            <a:endParaRPr lang="en-US" altLang="zh-CN" sz="2000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238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40768"/>
            <a:ext cx="8568952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9. 分组与聚集函数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聚集函数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COUNT ([DISTINCT | ALL] A) / CONCT([DISTINCT | ALL]*)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SUM([DISTINCT | ALL] A)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AVG([DISTINCT |ALL] A)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MAX([DISTINCT |ALL] A)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MIN([DISTINCT |ALL] A)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zh-CN" altLang="en-US" sz="2000" dirty="0"/>
          </a:p>
        </p:txBody>
      </p:sp>
      <p:pic>
        <p:nvPicPr>
          <p:cNvPr id="57348" name="Picture 4" descr="HM0036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00600"/>
            <a:ext cx="15001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25279" y="1226876"/>
            <a:ext cx="7772400" cy="20574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9.分组与聚集函数</a:t>
            </a:r>
          </a:p>
          <a:p>
            <a:pPr lvl="1" eaLnBrk="1" hangingPunct="1"/>
            <a:endParaRPr lang="en-US" altLang="zh-CN" sz="2000" dirty="0"/>
          </a:p>
          <a:p>
            <a:pPr lvl="1" eaLnBrk="1" hangingPunct="1"/>
            <a:r>
              <a:rPr lang="en-US" altLang="zh-CN" sz="2400" dirty="0"/>
              <a:t>Ex 1: </a:t>
            </a:r>
            <a:r>
              <a:rPr lang="zh-CN" altLang="en-US" sz="2400" dirty="0">
                <a:ea typeface="仿宋_GB2312" pitchFamily="49" charset="-122"/>
              </a:rPr>
              <a:t>查询教师的平均工资，最低工资，最高工资</a:t>
            </a:r>
          </a:p>
          <a:p>
            <a:pPr lvl="2" eaLnBrk="1" hangingPunct="1">
              <a:buFontTx/>
              <a:buNone/>
            </a:pPr>
            <a:r>
              <a:rPr lang="zh-CN" altLang="en-US" sz="2400" dirty="0">
                <a:ea typeface="仿宋_GB2312" pitchFamily="49" charset="-122"/>
              </a:rPr>
              <a:t>   </a:t>
            </a:r>
            <a:r>
              <a:rPr lang="en-US" altLang="zh-CN" sz="2400" i="1" dirty="0">
                <a:ea typeface="仿宋_GB2312" pitchFamily="49" charset="-122"/>
              </a:rPr>
              <a:t>SELECT AVG(</a:t>
            </a:r>
            <a:r>
              <a:rPr lang="en-US" altLang="zh-CN" sz="2400" i="1" dirty="0" err="1">
                <a:ea typeface="仿宋_GB2312" pitchFamily="49" charset="-122"/>
              </a:rPr>
              <a:t>sal</a:t>
            </a:r>
            <a:r>
              <a:rPr lang="en-US" altLang="zh-CN" sz="2400" i="1" dirty="0">
                <a:ea typeface="仿宋_GB2312" pitchFamily="49" charset="-122"/>
              </a:rPr>
              <a:t>), MIN(</a:t>
            </a:r>
            <a:r>
              <a:rPr lang="en-US" altLang="zh-CN" sz="2400" i="1" dirty="0" err="1">
                <a:ea typeface="仿宋_GB2312" pitchFamily="49" charset="-122"/>
              </a:rPr>
              <a:t>sal</a:t>
            </a:r>
            <a:r>
              <a:rPr lang="en-US" altLang="zh-CN" sz="2400" i="1" dirty="0">
                <a:ea typeface="仿宋_GB2312" pitchFamily="49" charset="-122"/>
              </a:rPr>
              <a:t>), MAX(</a:t>
            </a:r>
            <a:r>
              <a:rPr lang="en-US" altLang="zh-CN" sz="2400" i="1" dirty="0" err="1">
                <a:ea typeface="仿宋_GB2312" pitchFamily="49" charset="-122"/>
              </a:rPr>
              <a:t>sal</a:t>
            </a:r>
            <a:r>
              <a:rPr lang="en-US" altLang="zh-CN" sz="2400" i="1" dirty="0">
                <a:ea typeface="仿宋_GB2312" pitchFamily="49" charset="-122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altLang="zh-CN" sz="2400" i="1" dirty="0">
                <a:ea typeface="仿宋_GB2312" pitchFamily="49" charset="-122"/>
              </a:rPr>
              <a:t>   FROM  Prof</a:t>
            </a:r>
          </a:p>
          <a:p>
            <a:pPr lvl="2" eaLnBrk="1" hangingPunct="1">
              <a:buFontTx/>
              <a:buNone/>
            </a:pPr>
            <a:endParaRPr lang="en-US" altLang="zh-CN" sz="1800" i="1" dirty="0">
              <a:ea typeface="仿宋_GB2312" pitchFamily="49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23392" y="378904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>
                <a:latin typeface="Arial" panose="020B0604020202020204" pitchFamily="34" charset="0"/>
              </a:rPr>
              <a:t>Ex 2: </a:t>
            </a:r>
            <a:r>
              <a:rPr lang="zh-CN" altLang="en-US" sz="2400">
                <a:latin typeface="Arial" panose="020B0604020202020204" pitchFamily="34" charset="0"/>
                <a:ea typeface="仿宋_GB2312" pitchFamily="49" charset="-122"/>
              </a:rPr>
              <a:t>查询年纪最大的教师年龄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i="1">
                <a:latin typeface="Arial" panose="020B0604020202020204" pitchFamily="34" charset="0"/>
                <a:ea typeface="仿宋_GB2312" pitchFamily="49" charset="-122"/>
              </a:rPr>
              <a:t>          </a:t>
            </a:r>
            <a:r>
              <a:rPr lang="en-US" altLang="zh-CN" sz="2400" i="1">
                <a:latin typeface="Arial" panose="020B0604020202020204" pitchFamily="34" charset="0"/>
                <a:ea typeface="仿宋_GB2312" pitchFamily="49" charset="-122"/>
              </a:rPr>
              <a:t>SELECT MAX(age)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latin typeface="Arial" panose="020B0604020202020204" pitchFamily="34" charset="0"/>
                <a:ea typeface="仿宋_GB2312" pitchFamily="49" charset="-122"/>
              </a:rPr>
              <a:t>          FROM Prof</a:t>
            </a:r>
            <a:endParaRPr lang="en-US" altLang="zh-CN" sz="2400" i="1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38636" y="1247056"/>
            <a:ext cx="10065876" cy="51342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9.分组与聚集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分组</a:t>
            </a:r>
            <a:r>
              <a:rPr lang="zh-CN" altLang="en-US" sz="2400" dirty="0" smtClean="0"/>
              <a:t>命令</a:t>
            </a:r>
            <a:endParaRPr lang="en-US" altLang="zh-CN" sz="2400" i="1" dirty="0">
              <a:solidFill>
                <a:srgbClr val="FF33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FF3300"/>
                </a:solidFill>
              </a:rPr>
              <a:t>GROUP  BY</a:t>
            </a:r>
            <a:r>
              <a:rPr lang="en-US" altLang="zh-CN" sz="2400" dirty="0"/>
              <a:t>   </a:t>
            </a:r>
            <a:r>
              <a:rPr lang="zh-CN" altLang="en-US" sz="2400" dirty="0"/>
              <a:t>列名  [</a:t>
            </a:r>
            <a:r>
              <a:rPr lang="en-US" altLang="zh-CN" sz="2400" i="1" dirty="0">
                <a:solidFill>
                  <a:srgbClr val="FF3300"/>
                </a:solidFill>
              </a:rPr>
              <a:t>HAVING</a:t>
            </a:r>
            <a:r>
              <a:rPr lang="en-US" altLang="zh-CN" sz="2400" dirty="0"/>
              <a:t>   </a:t>
            </a:r>
            <a:r>
              <a:rPr lang="zh-CN" altLang="en-US" sz="2400" dirty="0"/>
              <a:t>条件表达式]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/>
              <a:t>GROUP BY + </a:t>
            </a:r>
            <a:r>
              <a:rPr lang="en-US" altLang="zh-CN" sz="2400" i="1" dirty="0"/>
              <a:t>Group-list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400" dirty="0" smtClean="0">
                <a:ea typeface="仿宋_GB2312" pitchFamily="49" charset="-122"/>
              </a:rPr>
              <a:t>将表中的元组按指定列上值相等的原则分组，然后在每一分组上使用聚集函数，得到单一值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/>
              <a:t>HAVING + </a:t>
            </a:r>
            <a:r>
              <a:rPr lang="en-US" altLang="zh-CN" sz="2400" i="1" dirty="0"/>
              <a:t>Group-qualification</a:t>
            </a:r>
          </a:p>
          <a:p>
            <a:pPr lvl="3" eaLnBrk="1" hangingPunct="1">
              <a:spcBef>
                <a:spcPct val="50000"/>
              </a:spcBef>
            </a:pPr>
            <a:r>
              <a:rPr lang="zh-CN" altLang="en-US" sz="2400" dirty="0" smtClean="0">
                <a:ea typeface="仿宋_GB2312" pitchFamily="49" charset="-122"/>
              </a:rPr>
              <a:t>对分组进行选择，只将聚集函数作用到满足条件的分组上</a:t>
            </a:r>
          </a:p>
          <a:p>
            <a:pPr lvl="2" eaLnBrk="1" hangingPunct="1"/>
            <a:endParaRPr lang="zh-CN" altLang="en-US" sz="28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000" y="458787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49665"/>
              </p:ext>
            </p:extLst>
          </p:nvPr>
        </p:nvGraphicFramePr>
        <p:xfrm>
          <a:off x="2918520" y="2529729"/>
          <a:ext cx="2362200" cy="36576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457" name="WordArt 41" descr="白色大理石"/>
          <p:cNvSpPr>
            <a:spLocks noChangeArrowheads="1" noChangeShapeType="1" noTextEdit="1"/>
          </p:cNvSpPr>
          <p:nvPr/>
        </p:nvSpPr>
        <p:spPr bwMode="auto">
          <a:xfrm>
            <a:off x="2232720" y="3279029"/>
            <a:ext cx="5715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0458" name="WordArt 42" descr="白色大理石"/>
          <p:cNvSpPr>
            <a:spLocks noChangeArrowheads="1" noChangeShapeType="1" noTextEdit="1"/>
          </p:cNvSpPr>
          <p:nvPr/>
        </p:nvSpPr>
        <p:spPr bwMode="auto">
          <a:xfrm>
            <a:off x="2232720" y="4574429"/>
            <a:ext cx="571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0459" name="WordArt 43" descr="白色大理石"/>
          <p:cNvSpPr>
            <a:spLocks noChangeArrowheads="1" noChangeShapeType="1" noTextEdit="1"/>
          </p:cNvSpPr>
          <p:nvPr/>
        </p:nvSpPr>
        <p:spPr bwMode="auto">
          <a:xfrm>
            <a:off x="2232720" y="5412629"/>
            <a:ext cx="571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635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30588"/>
              </p:ext>
            </p:extLst>
          </p:nvPr>
        </p:nvGraphicFramePr>
        <p:xfrm>
          <a:off x="6423720" y="2529729"/>
          <a:ext cx="2362200" cy="36576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785920" y="3493343"/>
            <a:ext cx="533400" cy="11144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>
            <a:off x="8785920" y="3202829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785920" y="5441204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>
            <a:off x="8785920" y="4102942"/>
            <a:ext cx="4572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785920" y="4650629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3" name="Line 87"/>
          <p:cNvSpPr>
            <a:spLocks noChangeShapeType="1"/>
          </p:cNvSpPr>
          <p:nvPr/>
        </p:nvSpPr>
        <p:spPr bwMode="auto">
          <a:xfrm flipV="1">
            <a:off x="8785920" y="4650629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4" name="Line 88"/>
          <p:cNvSpPr>
            <a:spLocks noChangeShapeType="1"/>
          </p:cNvSpPr>
          <p:nvPr/>
        </p:nvSpPr>
        <p:spPr bwMode="auto">
          <a:xfrm>
            <a:off x="8785920" y="3674317"/>
            <a:ext cx="533400" cy="990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505" name="Rectangle 89"/>
          <p:cNvSpPr>
            <a:spLocks noChangeArrowheads="1"/>
          </p:cNvSpPr>
          <p:nvPr/>
        </p:nvSpPr>
        <p:spPr bwMode="auto">
          <a:xfrm>
            <a:off x="2089091" y="198363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列出每个学生的平均成绩</a:t>
            </a:r>
          </a:p>
        </p:txBody>
      </p:sp>
      <p:sp>
        <p:nvSpPr>
          <p:cNvPr id="60506" name="Rectangle 90"/>
          <p:cNvSpPr>
            <a:spLocks noChangeArrowheads="1"/>
          </p:cNvSpPr>
          <p:nvPr/>
        </p:nvSpPr>
        <p:spPr bwMode="auto">
          <a:xfrm>
            <a:off x="5822891" y="198363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列出每门课程的平均成绩</a:t>
            </a:r>
          </a:p>
        </p:txBody>
      </p:sp>
      <p:sp>
        <p:nvSpPr>
          <p:cNvPr id="60507" name="Rectangle 91"/>
          <p:cNvSpPr>
            <a:spLocks noChangeArrowheads="1"/>
          </p:cNvSpPr>
          <p:nvPr/>
        </p:nvSpPr>
        <p:spPr bwMode="auto">
          <a:xfrm>
            <a:off x="2583558" y="6338143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GROUP BY Sno</a:t>
            </a:r>
          </a:p>
        </p:txBody>
      </p:sp>
      <p:sp>
        <p:nvSpPr>
          <p:cNvPr id="60508" name="Rectangle 92"/>
          <p:cNvSpPr>
            <a:spLocks noChangeArrowheads="1"/>
          </p:cNvSpPr>
          <p:nvPr/>
        </p:nvSpPr>
        <p:spPr bwMode="auto">
          <a:xfrm>
            <a:off x="6845996" y="6344493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GROUP BY Cno</a:t>
            </a:r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1775520" y="54888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92</a:t>
            </a:r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1775520" y="45744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85</a:t>
            </a:r>
          </a:p>
        </p:txBody>
      </p:sp>
      <p:sp>
        <p:nvSpPr>
          <p:cNvPr id="60511" name="Text Box 95"/>
          <p:cNvSpPr txBox="1">
            <a:spLocks noChangeArrowheads="1"/>
          </p:cNvSpPr>
          <p:nvPr/>
        </p:nvSpPr>
        <p:spPr bwMode="auto">
          <a:xfrm>
            <a:off x="1775520" y="35076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90</a:t>
            </a:r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9314558" y="51840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92</a:t>
            </a:r>
          </a:p>
        </p:txBody>
      </p:sp>
      <p:sp>
        <p:nvSpPr>
          <p:cNvPr id="60513" name="Text Box 97"/>
          <p:cNvSpPr txBox="1">
            <a:spLocks noChangeArrowheads="1"/>
          </p:cNvSpPr>
          <p:nvPr/>
        </p:nvSpPr>
        <p:spPr bwMode="auto">
          <a:xfrm>
            <a:off x="9314558" y="44220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92</a:t>
            </a:r>
          </a:p>
        </p:txBody>
      </p:sp>
      <p:sp>
        <p:nvSpPr>
          <p:cNvPr id="60514" name="Text Box 98"/>
          <p:cNvSpPr txBox="1">
            <a:spLocks noChangeArrowheads="1"/>
          </p:cNvSpPr>
          <p:nvPr/>
        </p:nvSpPr>
        <p:spPr bwMode="auto">
          <a:xfrm>
            <a:off x="9314558" y="327902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82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471000" y="1344593"/>
            <a:ext cx="426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Arial" panose="020B0604020202020204" pitchFamily="34" charset="0"/>
              </a:rPr>
              <a:t>9.分组与聚集函数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57199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30787" y="1371600"/>
            <a:ext cx="7772400" cy="30480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9.分组与聚集函数</a:t>
            </a:r>
          </a:p>
          <a:p>
            <a:pPr lvl="2" eaLnBrk="1" hangingPunct="1"/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ea typeface="楷体_GB2312" pitchFamily="49" charset="-122"/>
              </a:rPr>
              <a:t>SC(</a:t>
            </a:r>
            <a:r>
              <a:rPr lang="en-US" altLang="zh-CN" sz="2000" dirty="0" err="1">
                <a:solidFill>
                  <a:schemeClr val="tx2"/>
                </a:solidFill>
                <a:ea typeface="楷体_GB2312" pitchFamily="49" charset="-122"/>
              </a:rPr>
              <a:t>Sno</a:t>
            </a:r>
            <a:r>
              <a:rPr lang="en-US" altLang="zh-CN" sz="20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000" dirty="0" err="1">
                <a:solidFill>
                  <a:schemeClr val="tx2"/>
                </a:solidFill>
                <a:ea typeface="楷体_GB2312" pitchFamily="49" charset="-122"/>
              </a:rPr>
              <a:t>Cno</a:t>
            </a:r>
            <a:r>
              <a:rPr lang="en-US" altLang="zh-CN" sz="2000" dirty="0">
                <a:solidFill>
                  <a:schemeClr val="tx2"/>
                </a:solidFill>
                <a:ea typeface="楷体_GB2312" pitchFamily="49" charset="-122"/>
              </a:rPr>
              <a:t> , SCORE)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ea typeface="仿宋_GB2312" pitchFamily="49" charset="-122"/>
            </a:endParaRPr>
          </a:p>
          <a:p>
            <a:pPr lvl="1" eaLnBrk="1" hangingPunct="1"/>
            <a:r>
              <a:rPr lang="en-US" altLang="zh-CN" sz="2000" dirty="0">
                <a:ea typeface="仿宋_GB2312" pitchFamily="49" charset="-122"/>
              </a:rPr>
              <a:t>Ex 3: </a:t>
            </a:r>
            <a:r>
              <a:rPr lang="zh-CN" altLang="en-US" sz="2000" dirty="0">
                <a:ea typeface="仿宋_GB2312" pitchFamily="49" charset="-122"/>
              </a:rPr>
              <a:t>列出每个学生的平均成绩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i="1" dirty="0">
                <a:ea typeface="仿宋_GB2312" pitchFamily="49" charset="-122"/>
              </a:rPr>
              <a:t>SELECT </a:t>
            </a:r>
            <a:r>
              <a:rPr lang="en-US" altLang="zh-CN" sz="2000" i="1" dirty="0" err="1">
                <a:ea typeface="仿宋_GB2312" pitchFamily="49" charset="-122"/>
              </a:rPr>
              <a:t>sno</a:t>
            </a:r>
            <a:r>
              <a:rPr lang="en-US" altLang="zh-CN" sz="2000" i="1" dirty="0">
                <a:ea typeface="仿宋_GB2312" pitchFamily="49" charset="-122"/>
              </a:rPr>
              <a:t>, AVG(score)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仿宋_GB2312" pitchFamily="49" charset="-122"/>
              </a:rPr>
              <a:t>    FROM SC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仿宋_GB2312" pitchFamily="49" charset="-122"/>
              </a:rPr>
              <a:t>    GROUP BY </a:t>
            </a:r>
            <a:r>
              <a:rPr lang="en-US" altLang="zh-CN" sz="2000" i="1" dirty="0" err="1">
                <a:ea typeface="仿宋_GB2312" pitchFamily="49" charset="-122"/>
              </a:rPr>
              <a:t>sno</a:t>
            </a:r>
            <a:endParaRPr lang="en-US" altLang="zh-CN" sz="2000" i="1" dirty="0">
              <a:ea typeface="仿宋_GB2312" pitchFamily="49" charset="-122"/>
            </a:endParaRPr>
          </a:p>
          <a:p>
            <a:pPr lvl="2" eaLnBrk="1" hangingPunct="1">
              <a:buFontTx/>
              <a:buNone/>
            </a:pPr>
            <a:endParaRPr lang="zh-CN" altLang="en-US" sz="1800" i="1" dirty="0">
              <a:ea typeface="仿宋_GB2312" pitchFamily="49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3822" y="4419600"/>
            <a:ext cx="61722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Char char="–"/>
            </a:pPr>
            <a:r>
              <a:rPr lang="en-US" altLang="zh-CN" sz="2000" dirty="0">
                <a:latin typeface="Arial" panose="020B0604020202020204" pitchFamily="34" charset="0"/>
                <a:ea typeface="仿宋_GB2312" pitchFamily="49" charset="-122"/>
              </a:rPr>
              <a:t> Ex 4: </a:t>
            </a:r>
            <a:r>
              <a:rPr lang="zh-CN" altLang="en-US" sz="2000" dirty="0">
                <a:latin typeface="Arial" panose="020B0604020202020204" pitchFamily="34" charset="0"/>
                <a:ea typeface="仿宋_GB2312" pitchFamily="49" charset="-122"/>
              </a:rPr>
              <a:t>列出每门课程的平均成绩</a:t>
            </a:r>
          </a:p>
          <a:p>
            <a:pPr lvl="1" eaLnBrk="1" hangingPunct="1"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仿宋_GB2312" pitchFamily="49" charset="-122"/>
              </a:rPr>
              <a:t>    </a:t>
            </a:r>
            <a:r>
              <a:rPr lang="en-US" altLang="zh-CN" sz="2000" i="1" dirty="0">
                <a:latin typeface="Arial" panose="020B0604020202020204" pitchFamily="34" charset="0"/>
                <a:ea typeface="仿宋_GB2312" pitchFamily="49" charset="-122"/>
              </a:rPr>
              <a:t>SELECT </a:t>
            </a:r>
            <a:r>
              <a:rPr lang="en-US" altLang="zh-CN" sz="2000" i="1" dirty="0" err="1">
                <a:latin typeface="Arial" panose="020B0604020202020204" pitchFamily="34" charset="0"/>
                <a:ea typeface="仿宋_GB2312" pitchFamily="49" charset="-122"/>
              </a:rPr>
              <a:t>cno</a:t>
            </a:r>
            <a:r>
              <a:rPr lang="en-US" altLang="zh-CN" sz="2000" i="1" dirty="0">
                <a:latin typeface="Arial" panose="020B0604020202020204" pitchFamily="34" charset="0"/>
                <a:ea typeface="仿宋_GB2312" pitchFamily="49" charset="-122"/>
              </a:rPr>
              <a:t>, AVG(score)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仿宋_GB2312" pitchFamily="49" charset="-122"/>
              </a:rPr>
              <a:t>    FROM SC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  <a:ea typeface="仿宋_GB2312" pitchFamily="49" charset="-122"/>
              </a:rPr>
              <a:t>    GROUP BY </a:t>
            </a:r>
            <a:r>
              <a:rPr lang="en-US" altLang="zh-CN" sz="2000" i="1" dirty="0" err="1">
                <a:latin typeface="Arial" panose="020B0604020202020204" pitchFamily="34" charset="0"/>
                <a:ea typeface="仿宋_GB2312" pitchFamily="49" charset="-122"/>
              </a:rPr>
              <a:t>cno</a:t>
            </a:r>
            <a:endParaRPr lang="en-US" altLang="zh-CN" sz="2000" i="1" dirty="0">
              <a:latin typeface="Arial" panose="020B0604020202020204" pitchFamily="34" charset="0"/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5656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7772400" cy="228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9.分组与聚集函数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Ex 5: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查询各系的老师的最高、最低、平均工资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仿宋_GB2312" pitchFamily="49" charset="-122"/>
              </a:rPr>
              <a:t>            </a:t>
            </a:r>
            <a:r>
              <a:rPr lang="en-US" altLang="zh-CN" sz="2000" i="1" dirty="0">
                <a:ea typeface="仿宋_GB2312" pitchFamily="49" charset="-122"/>
              </a:rPr>
              <a:t>SELECT </a:t>
            </a:r>
            <a:r>
              <a:rPr lang="en-US" altLang="zh-CN" sz="2000" i="1" dirty="0" err="1">
                <a:ea typeface="仿宋_GB2312" pitchFamily="49" charset="-122"/>
              </a:rPr>
              <a:t>dno</a:t>
            </a:r>
            <a:r>
              <a:rPr lang="en-US" altLang="zh-CN" sz="2000" i="1" dirty="0">
                <a:ea typeface="仿宋_GB2312" pitchFamily="49" charset="-122"/>
              </a:rPr>
              <a:t>, MAX(</a:t>
            </a:r>
            <a:r>
              <a:rPr lang="en-US" altLang="zh-CN" sz="2000" i="1" dirty="0" err="1">
                <a:ea typeface="仿宋_GB2312" pitchFamily="49" charset="-122"/>
              </a:rPr>
              <a:t>sal</a:t>
            </a:r>
            <a:r>
              <a:rPr lang="en-US" altLang="zh-CN" sz="2000" i="1" dirty="0">
                <a:ea typeface="仿宋_GB2312" pitchFamily="49" charset="-122"/>
              </a:rPr>
              <a:t>), MIN(</a:t>
            </a:r>
            <a:r>
              <a:rPr lang="en-US" altLang="zh-CN" sz="2000" i="1" dirty="0" err="1">
                <a:ea typeface="仿宋_GB2312" pitchFamily="49" charset="-122"/>
              </a:rPr>
              <a:t>sal</a:t>
            </a:r>
            <a:r>
              <a:rPr lang="en-US" altLang="zh-CN" sz="2000" i="1" dirty="0">
                <a:ea typeface="仿宋_GB2312" pitchFamily="49" charset="-122"/>
              </a:rPr>
              <a:t>), AVG(</a:t>
            </a:r>
            <a:r>
              <a:rPr lang="en-US" altLang="zh-CN" sz="2000" i="1" dirty="0" err="1">
                <a:ea typeface="仿宋_GB2312" pitchFamily="49" charset="-122"/>
              </a:rPr>
              <a:t>sal</a:t>
            </a:r>
            <a:r>
              <a:rPr lang="en-US" altLang="zh-CN" sz="2000" i="1" dirty="0">
                <a:ea typeface="仿宋_GB2312" pitchFamily="49" charset="-122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仿宋_GB2312" pitchFamily="49" charset="-122"/>
              </a:rPr>
              <a:t>            FROM Prof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ea typeface="仿宋_GB2312" pitchFamily="49" charset="-122"/>
              </a:rPr>
              <a:t>            GROUP BY </a:t>
            </a:r>
            <a:r>
              <a:rPr lang="en-US" altLang="zh-CN" sz="2000" i="1" dirty="0" err="1">
                <a:ea typeface="仿宋_GB2312" pitchFamily="49" charset="-122"/>
              </a:rPr>
              <a:t>dno</a:t>
            </a:r>
            <a:endParaRPr lang="en-US" altLang="zh-CN" sz="2000" i="1" dirty="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i="1" dirty="0">
              <a:ea typeface="仿宋_GB2312" pitchFamily="49" charset="-122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35360" y="3789040"/>
            <a:ext cx="7010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</a:pP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- </a:t>
            </a:r>
            <a:r>
              <a:rPr lang="en-US" altLang="zh-CN" sz="2000" dirty="0">
                <a:latin typeface="Arial" panose="020B0604020202020204" pitchFamily="34" charset="0"/>
                <a:ea typeface="仿宋_GB2312" pitchFamily="49" charset="-122"/>
              </a:rPr>
              <a:t>Ex 6: </a:t>
            </a:r>
            <a:r>
              <a:rPr lang="zh-CN" altLang="en-US" sz="2000" dirty="0">
                <a:latin typeface="Arial" panose="020B0604020202020204" pitchFamily="34" charset="0"/>
                <a:ea typeface="仿宋_GB2312" pitchFamily="49" charset="-122"/>
              </a:rPr>
              <a:t>统计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男学生人数大于50人的小组的人数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zh-CN" altLang="en-US" sz="2000" b="1" i="1" dirty="0">
                <a:latin typeface="Tahoma" panose="020B0604030504040204" pitchFamily="34" charset="0"/>
                <a:ea typeface="华文新魏" panose="02010800040101010101" pitchFamily="2" charset="-122"/>
              </a:rPr>
              <a:t>           </a:t>
            </a:r>
            <a:r>
              <a:rPr lang="en-US" altLang="zh-CN" sz="2000" b="1" i="1" dirty="0">
                <a:latin typeface="Tahoma" panose="020B060403050404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000" i="1" dirty="0">
                <a:latin typeface="Tahoma" panose="020B060403050404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SELECT</a:t>
            </a:r>
            <a:r>
              <a:rPr lang="zh-CN" altLang="en-US" sz="2000" i="1" dirty="0">
                <a:latin typeface="Tahoma" panose="020B0604030504040204" pitchFamily="34" charset="0"/>
                <a:ea typeface="华文新魏" panose="02010800040101010101" pitchFamily="2" charset="-122"/>
              </a:rPr>
              <a:t>  </a:t>
            </a:r>
            <a:r>
              <a:rPr lang="en-US" altLang="zh-CN" sz="2000" i="1" dirty="0" err="1">
                <a:latin typeface="Tahoma" panose="020B0604030504040204" pitchFamily="34" charset="0"/>
                <a:ea typeface="华文新魏" panose="02010800040101010101" pitchFamily="2" charset="-122"/>
              </a:rPr>
              <a:t>age，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COUNT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en-US" altLang="zh-CN" sz="2000" i="1" dirty="0" err="1">
                <a:latin typeface="Arial" panose="020B0604020202020204" pitchFamily="34" charset="0"/>
                <a:ea typeface="华文新魏" panose="02010800040101010101" pitchFamily="2" charset="-122"/>
              </a:rPr>
              <a:t>sno</a:t>
            </a: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            FROM S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            WHERE sex = ‘M’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            GROUP BY age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Arial" panose="020B0604020202020204" pitchFamily="34" charset="0"/>
                <a:ea typeface="华文新魏" panose="02010800040101010101" pitchFamily="2" charset="-122"/>
              </a:rPr>
              <a:t>              HAVING COUNT(*) &gt; 50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 dirty="0">
                <a:latin typeface="Tahoma" panose="020B0604030504040204" pitchFamily="34" charset="0"/>
                <a:ea typeface="华文新魏" panose="02010800040101010101" pitchFamily="2" charset="-122"/>
              </a:rPr>
              <a:t>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609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3.1.2 </a:t>
            </a:r>
            <a:r>
              <a:rPr lang="en-US" altLang="zh-CN" sz="3200" dirty="0"/>
              <a:t>SQL</a:t>
            </a:r>
            <a:r>
              <a:rPr lang="zh-CN" altLang="en-US" sz="3200" dirty="0"/>
              <a:t>数据库体系结构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1" y="1524001"/>
            <a:ext cx="9239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用户1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278438" y="1514476"/>
            <a:ext cx="97631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用户2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631238" y="1514476"/>
            <a:ext cx="97631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用户4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738813" y="2667001"/>
            <a:ext cx="112395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视图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V1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796213" y="2667001"/>
            <a:ext cx="112395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视图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V1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954838" y="1514476"/>
            <a:ext cx="97631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用户3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505201" y="3810001"/>
            <a:ext cx="140811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基本表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181600" y="3733801"/>
            <a:ext cx="14605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基本表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B2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772525" y="3733801"/>
            <a:ext cx="14605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基本表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B4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791325" y="3733801"/>
            <a:ext cx="14605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基本表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B3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816225" y="4651376"/>
            <a:ext cx="16652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存储文件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S1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754564" y="4651376"/>
            <a:ext cx="1717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存储文件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S2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8645526" y="4651376"/>
            <a:ext cx="1717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存储文件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S4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664326" y="4651376"/>
            <a:ext cx="1717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存储文件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S3</a:t>
            </a: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2535984" y="1828800"/>
            <a:ext cx="1176432" cy="442674"/>
          </a:xfrm>
          <a:prstGeom prst="wedgeRoundRectCallout">
            <a:avLst>
              <a:gd name="adj1" fmla="val 72917"/>
              <a:gd name="adj2" fmla="val -42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2597869" y="2819400"/>
            <a:ext cx="857401" cy="442674"/>
          </a:xfrm>
          <a:prstGeom prst="wedgeRoundRectCallout">
            <a:avLst>
              <a:gd name="adj1" fmla="val 314481"/>
              <a:gd name="adj2" fmla="val -27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1828800" y="3733800"/>
            <a:ext cx="1447800" cy="442674"/>
          </a:xfrm>
          <a:prstGeom prst="wedgeRoundRectCallout">
            <a:avLst>
              <a:gd name="adj1" fmla="val 67981"/>
              <a:gd name="adj2" fmla="val 1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Base Table</a:t>
            </a: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2844064" y="5638800"/>
            <a:ext cx="1339734" cy="442674"/>
          </a:xfrm>
          <a:prstGeom prst="wedgeRoundRectCallout">
            <a:avLst>
              <a:gd name="adj1" fmla="val 24630"/>
              <a:gd name="adj2" fmla="val -156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Stored file</a:t>
            </a: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3962400" y="1981200"/>
            <a:ext cx="3063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114800" y="1981200"/>
            <a:ext cx="1676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6094414" y="1981200"/>
            <a:ext cx="230187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7467600" y="1982788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H="1">
            <a:off x="8534400" y="1982788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56388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76200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86868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4114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5638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7467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9525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7848600" y="4191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4719" y="400274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示例 </a:t>
            </a:r>
            <a:r>
              <a:rPr lang="en-US" altLang="zh-CN" sz="3200"/>
              <a:t>I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1187152" y="1981200"/>
            <a:ext cx="1912938" cy="4343400"/>
            <a:chOff x="-3" y="-3"/>
            <a:chExt cx="1205" cy="3894"/>
          </a:xfrm>
        </p:grpSpPr>
        <p:grpSp>
          <p:nvGrpSpPr>
            <p:cNvPr id="63525" name="Group 4"/>
            <p:cNvGrpSpPr>
              <a:grpSpLocks/>
            </p:cNvGrpSpPr>
            <p:nvPr/>
          </p:nvGrpSpPr>
          <p:grpSpPr bwMode="auto">
            <a:xfrm>
              <a:off x="0" y="0"/>
              <a:ext cx="1199" cy="3888"/>
              <a:chOff x="0" y="0"/>
              <a:chExt cx="1199" cy="3888"/>
            </a:xfrm>
          </p:grpSpPr>
          <p:grpSp>
            <p:nvGrpSpPr>
              <p:cNvPr id="6352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82" cy="432"/>
                <a:chOff x="0" y="0"/>
                <a:chExt cx="382" cy="432"/>
              </a:xfrm>
            </p:grpSpPr>
            <p:sp>
              <p:nvSpPr>
                <p:cNvPr id="6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Sno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360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28" name="Group 8"/>
              <p:cNvGrpSpPr>
                <a:grpSpLocks/>
              </p:cNvGrpSpPr>
              <p:nvPr/>
            </p:nvGrpSpPr>
            <p:grpSpPr bwMode="auto">
              <a:xfrm>
                <a:off x="382" y="0"/>
                <a:ext cx="349" cy="432"/>
                <a:chOff x="382" y="0"/>
                <a:chExt cx="349" cy="432"/>
              </a:xfrm>
            </p:grpSpPr>
            <p:sp>
              <p:nvSpPr>
                <p:cNvPr id="63604" name="Rectangle 9"/>
                <p:cNvSpPr>
                  <a:spLocks noChangeArrowheads="1"/>
                </p:cNvSpPr>
                <p:nvPr/>
              </p:nvSpPr>
              <p:spPr bwMode="auto">
                <a:xfrm>
                  <a:off x="425" y="0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Cno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3605" name="Rectangle 10"/>
                <p:cNvSpPr>
                  <a:spLocks noChangeArrowheads="1"/>
                </p:cNvSpPr>
                <p:nvPr/>
              </p:nvSpPr>
              <p:spPr bwMode="auto">
                <a:xfrm>
                  <a:off x="382" y="0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29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468" cy="432"/>
                <a:chOff x="731" y="0"/>
                <a:chExt cx="468" cy="432"/>
              </a:xfrm>
            </p:grpSpPr>
            <p:sp>
              <p:nvSpPr>
                <p:cNvPr id="63602" name="Rectangle 12"/>
                <p:cNvSpPr>
                  <a:spLocks noChangeArrowheads="1"/>
                </p:cNvSpPr>
                <p:nvPr/>
              </p:nvSpPr>
              <p:spPr bwMode="auto">
                <a:xfrm>
                  <a:off x="774" y="0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score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3603" name="Rectangle 13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0" name="Group 14"/>
              <p:cNvGrpSpPr>
                <a:grpSpLocks/>
              </p:cNvGrpSpPr>
              <p:nvPr/>
            </p:nvGrpSpPr>
            <p:grpSpPr bwMode="auto">
              <a:xfrm>
                <a:off x="0" y="432"/>
                <a:ext cx="382" cy="432"/>
                <a:chOff x="0" y="432"/>
                <a:chExt cx="382" cy="432"/>
              </a:xfrm>
            </p:grpSpPr>
            <p:sp>
              <p:nvSpPr>
                <p:cNvPr id="63600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601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1" name="Group 17"/>
              <p:cNvGrpSpPr>
                <a:grpSpLocks/>
              </p:cNvGrpSpPr>
              <p:nvPr/>
            </p:nvGrpSpPr>
            <p:grpSpPr bwMode="auto">
              <a:xfrm>
                <a:off x="382" y="432"/>
                <a:ext cx="349" cy="432"/>
                <a:chOff x="382" y="432"/>
                <a:chExt cx="349" cy="432"/>
              </a:xfrm>
            </p:grpSpPr>
            <p:sp>
              <p:nvSpPr>
                <p:cNvPr id="63598" name="Rectangle 18"/>
                <p:cNvSpPr>
                  <a:spLocks noChangeArrowheads="1"/>
                </p:cNvSpPr>
                <p:nvPr/>
              </p:nvSpPr>
              <p:spPr bwMode="auto">
                <a:xfrm>
                  <a:off x="425" y="432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8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99" name="Rectangle 19"/>
                <p:cNvSpPr>
                  <a:spLocks noChangeArrowheads="1"/>
                </p:cNvSpPr>
                <p:nvPr/>
              </p:nvSpPr>
              <p:spPr bwMode="auto">
                <a:xfrm>
                  <a:off x="382" y="432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2" name="Group 20"/>
              <p:cNvGrpSpPr>
                <a:grpSpLocks/>
              </p:cNvGrpSpPr>
              <p:nvPr/>
            </p:nvGrpSpPr>
            <p:grpSpPr bwMode="auto">
              <a:xfrm>
                <a:off x="731" y="432"/>
                <a:ext cx="468" cy="432"/>
                <a:chOff x="731" y="432"/>
                <a:chExt cx="468" cy="432"/>
              </a:xfrm>
            </p:grpSpPr>
            <p:sp>
              <p:nvSpPr>
                <p:cNvPr id="63596" name="Rectangle 21"/>
                <p:cNvSpPr>
                  <a:spLocks noChangeArrowheads="1"/>
                </p:cNvSpPr>
                <p:nvPr/>
              </p:nvSpPr>
              <p:spPr bwMode="auto">
                <a:xfrm>
                  <a:off x="774" y="432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90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97" name="Rectangle 22"/>
                <p:cNvSpPr>
                  <a:spLocks noChangeArrowheads="1"/>
                </p:cNvSpPr>
                <p:nvPr/>
              </p:nvSpPr>
              <p:spPr bwMode="auto">
                <a:xfrm>
                  <a:off x="731" y="432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3" name="Group 23"/>
              <p:cNvGrpSpPr>
                <a:grpSpLocks/>
              </p:cNvGrpSpPr>
              <p:nvPr/>
            </p:nvGrpSpPr>
            <p:grpSpPr bwMode="auto">
              <a:xfrm>
                <a:off x="0" y="864"/>
                <a:ext cx="382" cy="432"/>
                <a:chOff x="0" y="864"/>
                <a:chExt cx="382" cy="432"/>
              </a:xfrm>
            </p:grpSpPr>
            <p:sp>
              <p:nvSpPr>
                <p:cNvPr id="6359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9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4" name="Group 26"/>
              <p:cNvGrpSpPr>
                <a:grpSpLocks/>
              </p:cNvGrpSpPr>
              <p:nvPr/>
            </p:nvGrpSpPr>
            <p:grpSpPr bwMode="auto">
              <a:xfrm>
                <a:off x="382" y="864"/>
                <a:ext cx="349" cy="432"/>
                <a:chOff x="382" y="864"/>
                <a:chExt cx="349" cy="432"/>
              </a:xfrm>
            </p:grpSpPr>
            <p:sp>
              <p:nvSpPr>
                <p:cNvPr id="63592" name="Rectangle 27"/>
                <p:cNvSpPr>
                  <a:spLocks noChangeArrowheads="1"/>
                </p:cNvSpPr>
                <p:nvPr/>
              </p:nvSpPr>
              <p:spPr bwMode="auto">
                <a:xfrm>
                  <a:off x="425" y="864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93" name="Rectangle 28"/>
                <p:cNvSpPr>
                  <a:spLocks noChangeArrowheads="1"/>
                </p:cNvSpPr>
                <p:nvPr/>
              </p:nvSpPr>
              <p:spPr bwMode="auto">
                <a:xfrm>
                  <a:off x="382" y="864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5" name="Group 29"/>
              <p:cNvGrpSpPr>
                <a:grpSpLocks/>
              </p:cNvGrpSpPr>
              <p:nvPr/>
            </p:nvGrpSpPr>
            <p:grpSpPr bwMode="auto">
              <a:xfrm>
                <a:off x="731" y="864"/>
                <a:ext cx="468" cy="432"/>
                <a:chOff x="731" y="864"/>
                <a:chExt cx="468" cy="432"/>
              </a:xfrm>
            </p:grpSpPr>
            <p:sp>
              <p:nvSpPr>
                <p:cNvPr id="63590" name="Rectangle 30"/>
                <p:cNvSpPr>
                  <a:spLocks noChangeArrowheads="1"/>
                </p:cNvSpPr>
                <p:nvPr/>
              </p:nvSpPr>
              <p:spPr bwMode="auto">
                <a:xfrm>
                  <a:off x="774" y="864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90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91" name="Rectangle 31"/>
                <p:cNvSpPr>
                  <a:spLocks noChangeArrowheads="1"/>
                </p:cNvSpPr>
                <p:nvPr/>
              </p:nvSpPr>
              <p:spPr bwMode="auto">
                <a:xfrm>
                  <a:off x="731" y="864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6" name="Group 32"/>
              <p:cNvGrpSpPr>
                <a:grpSpLocks/>
              </p:cNvGrpSpPr>
              <p:nvPr/>
            </p:nvGrpSpPr>
            <p:grpSpPr bwMode="auto">
              <a:xfrm>
                <a:off x="0" y="1296"/>
                <a:ext cx="382" cy="432"/>
                <a:chOff x="0" y="1296"/>
                <a:chExt cx="382" cy="432"/>
              </a:xfrm>
            </p:grpSpPr>
            <p:sp>
              <p:nvSpPr>
                <p:cNvPr id="63588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8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7" name="Group 35"/>
              <p:cNvGrpSpPr>
                <a:grpSpLocks/>
              </p:cNvGrpSpPr>
              <p:nvPr/>
            </p:nvGrpSpPr>
            <p:grpSpPr bwMode="auto">
              <a:xfrm>
                <a:off x="382" y="1296"/>
                <a:ext cx="349" cy="432"/>
                <a:chOff x="382" y="1296"/>
                <a:chExt cx="349" cy="432"/>
              </a:xfrm>
            </p:grpSpPr>
            <p:sp>
              <p:nvSpPr>
                <p:cNvPr id="6358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5" y="1296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82" y="1296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8" name="Group 38"/>
              <p:cNvGrpSpPr>
                <a:grpSpLocks/>
              </p:cNvGrpSpPr>
              <p:nvPr/>
            </p:nvGrpSpPr>
            <p:grpSpPr bwMode="auto">
              <a:xfrm>
                <a:off x="731" y="1296"/>
                <a:ext cx="468" cy="432"/>
                <a:chOff x="731" y="1296"/>
                <a:chExt cx="468" cy="432"/>
              </a:xfrm>
            </p:grpSpPr>
            <p:sp>
              <p:nvSpPr>
                <p:cNvPr id="63584" name="Rectangle 39"/>
                <p:cNvSpPr>
                  <a:spLocks noChangeArrowheads="1"/>
                </p:cNvSpPr>
                <p:nvPr/>
              </p:nvSpPr>
              <p:spPr bwMode="auto">
                <a:xfrm>
                  <a:off x="774" y="1296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50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85" name="Rectangle 40"/>
                <p:cNvSpPr>
                  <a:spLocks noChangeArrowheads="1"/>
                </p:cNvSpPr>
                <p:nvPr/>
              </p:nvSpPr>
              <p:spPr bwMode="auto">
                <a:xfrm>
                  <a:off x="731" y="1296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39" name="Group 41"/>
              <p:cNvGrpSpPr>
                <a:grpSpLocks/>
              </p:cNvGrpSpPr>
              <p:nvPr/>
            </p:nvGrpSpPr>
            <p:grpSpPr bwMode="auto">
              <a:xfrm>
                <a:off x="0" y="1728"/>
                <a:ext cx="382" cy="432"/>
                <a:chOff x="0" y="1728"/>
                <a:chExt cx="382" cy="432"/>
              </a:xfrm>
            </p:grpSpPr>
            <p:sp>
              <p:nvSpPr>
                <p:cNvPr id="6358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8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0" name="Group 44"/>
              <p:cNvGrpSpPr>
                <a:grpSpLocks/>
              </p:cNvGrpSpPr>
              <p:nvPr/>
            </p:nvGrpSpPr>
            <p:grpSpPr bwMode="auto">
              <a:xfrm>
                <a:off x="382" y="1728"/>
                <a:ext cx="349" cy="432"/>
                <a:chOff x="382" y="1728"/>
                <a:chExt cx="349" cy="432"/>
              </a:xfrm>
            </p:grpSpPr>
            <p:sp>
              <p:nvSpPr>
                <p:cNvPr id="63580" name="Rectangle 45"/>
                <p:cNvSpPr>
                  <a:spLocks noChangeArrowheads="1"/>
                </p:cNvSpPr>
                <p:nvPr/>
              </p:nvSpPr>
              <p:spPr bwMode="auto">
                <a:xfrm>
                  <a:off x="425" y="1728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8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81" name="Rectangle 46"/>
                <p:cNvSpPr>
                  <a:spLocks noChangeArrowheads="1"/>
                </p:cNvSpPr>
                <p:nvPr/>
              </p:nvSpPr>
              <p:spPr bwMode="auto">
                <a:xfrm>
                  <a:off x="382" y="1728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1" name="Group 47"/>
              <p:cNvGrpSpPr>
                <a:grpSpLocks/>
              </p:cNvGrpSpPr>
              <p:nvPr/>
            </p:nvGrpSpPr>
            <p:grpSpPr bwMode="auto">
              <a:xfrm>
                <a:off x="731" y="1728"/>
                <a:ext cx="468" cy="432"/>
                <a:chOff x="731" y="1728"/>
                <a:chExt cx="468" cy="432"/>
              </a:xfrm>
            </p:grpSpPr>
            <p:sp>
              <p:nvSpPr>
                <p:cNvPr id="63578" name="Rectangle 48"/>
                <p:cNvSpPr>
                  <a:spLocks noChangeArrowheads="1"/>
                </p:cNvSpPr>
                <p:nvPr/>
              </p:nvSpPr>
              <p:spPr bwMode="auto">
                <a:xfrm>
                  <a:off x="774" y="1728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60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79" name="Rectangle 49"/>
                <p:cNvSpPr>
                  <a:spLocks noChangeArrowheads="1"/>
                </p:cNvSpPr>
                <p:nvPr/>
              </p:nvSpPr>
              <p:spPr bwMode="auto">
                <a:xfrm>
                  <a:off x="731" y="1728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2" name="Group 50"/>
              <p:cNvGrpSpPr>
                <a:grpSpLocks/>
              </p:cNvGrpSpPr>
              <p:nvPr/>
            </p:nvGrpSpPr>
            <p:grpSpPr bwMode="auto">
              <a:xfrm>
                <a:off x="0" y="2160"/>
                <a:ext cx="382" cy="432"/>
                <a:chOff x="0" y="2160"/>
                <a:chExt cx="382" cy="432"/>
              </a:xfrm>
            </p:grpSpPr>
            <p:sp>
              <p:nvSpPr>
                <p:cNvPr id="63576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2160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77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2160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3" name="Group 53"/>
              <p:cNvGrpSpPr>
                <a:grpSpLocks/>
              </p:cNvGrpSpPr>
              <p:nvPr/>
            </p:nvGrpSpPr>
            <p:grpSpPr bwMode="auto">
              <a:xfrm>
                <a:off x="382" y="2160"/>
                <a:ext cx="349" cy="432"/>
                <a:chOff x="382" y="2160"/>
                <a:chExt cx="349" cy="432"/>
              </a:xfrm>
            </p:grpSpPr>
            <p:sp>
              <p:nvSpPr>
                <p:cNvPr id="63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425" y="2160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75" name="Rectangle 55"/>
                <p:cNvSpPr>
                  <a:spLocks noChangeArrowheads="1"/>
                </p:cNvSpPr>
                <p:nvPr/>
              </p:nvSpPr>
              <p:spPr bwMode="auto">
                <a:xfrm>
                  <a:off x="382" y="2160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4" name="Group 56"/>
              <p:cNvGrpSpPr>
                <a:grpSpLocks/>
              </p:cNvGrpSpPr>
              <p:nvPr/>
            </p:nvGrpSpPr>
            <p:grpSpPr bwMode="auto">
              <a:xfrm>
                <a:off x="731" y="2160"/>
                <a:ext cx="468" cy="432"/>
                <a:chOff x="731" y="2160"/>
                <a:chExt cx="468" cy="432"/>
              </a:xfrm>
            </p:grpSpPr>
            <p:sp>
              <p:nvSpPr>
                <p:cNvPr id="63572" name="Rectangle 57"/>
                <p:cNvSpPr>
                  <a:spLocks noChangeArrowheads="1"/>
                </p:cNvSpPr>
                <p:nvPr/>
              </p:nvSpPr>
              <p:spPr bwMode="auto">
                <a:xfrm>
                  <a:off x="774" y="2160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70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73" name="Rectangle 58"/>
                <p:cNvSpPr>
                  <a:spLocks noChangeArrowheads="1"/>
                </p:cNvSpPr>
                <p:nvPr/>
              </p:nvSpPr>
              <p:spPr bwMode="auto">
                <a:xfrm>
                  <a:off x="731" y="2160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5" name="Group 59"/>
              <p:cNvGrpSpPr>
                <a:grpSpLocks/>
              </p:cNvGrpSpPr>
              <p:nvPr/>
            </p:nvGrpSpPr>
            <p:grpSpPr bwMode="auto">
              <a:xfrm>
                <a:off x="0" y="2592"/>
                <a:ext cx="382" cy="432"/>
                <a:chOff x="0" y="2592"/>
                <a:chExt cx="382" cy="432"/>
              </a:xfrm>
            </p:grpSpPr>
            <p:sp>
              <p:nvSpPr>
                <p:cNvPr id="6357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2592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7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2592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6" name="Group 62"/>
              <p:cNvGrpSpPr>
                <a:grpSpLocks/>
              </p:cNvGrpSpPr>
              <p:nvPr/>
            </p:nvGrpSpPr>
            <p:grpSpPr bwMode="auto">
              <a:xfrm>
                <a:off x="382" y="2592"/>
                <a:ext cx="349" cy="432"/>
                <a:chOff x="382" y="2592"/>
                <a:chExt cx="349" cy="432"/>
              </a:xfrm>
            </p:grpSpPr>
            <p:sp>
              <p:nvSpPr>
                <p:cNvPr id="63568" name="Rectangle 63"/>
                <p:cNvSpPr>
                  <a:spLocks noChangeArrowheads="1"/>
                </p:cNvSpPr>
                <p:nvPr/>
              </p:nvSpPr>
              <p:spPr bwMode="auto">
                <a:xfrm>
                  <a:off x="425" y="2592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69" name="Rectangle 64"/>
                <p:cNvSpPr>
                  <a:spLocks noChangeArrowheads="1"/>
                </p:cNvSpPr>
                <p:nvPr/>
              </p:nvSpPr>
              <p:spPr bwMode="auto">
                <a:xfrm>
                  <a:off x="382" y="2592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7" name="Group 65"/>
              <p:cNvGrpSpPr>
                <a:grpSpLocks/>
              </p:cNvGrpSpPr>
              <p:nvPr/>
            </p:nvGrpSpPr>
            <p:grpSpPr bwMode="auto">
              <a:xfrm>
                <a:off x="731" y="2592"/>
                <a:ext cx="468" cy="432"/>
                <a:chOff x="731" y="2592"/>
                <a:chExt cx="468" cy="432"/>
              </a:xfrm>
            </p:grpSpPr>
            <p:sp>
              <p:nvSpPr>
                <p:cNvPr id="63566" name="Rectangle 66"/>
                <p:cNvSpPr>
                  <a:spLocks noChangeArrowheads="1"/>
                </p:cNvSpPr>
                <p:nvPr/>
              </p:nvSpPr>
              <p:spPr bwMode="auto">
                <a:xfrm>
                  <a:off x="774" y="2592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90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67" name="Rectangle 67"/>
                <p:cNvSpPr>
                  <a:spLocks noChangeArrowheads="1"/>
                </p:cNvSpPr>
                <p:nvPr/>
              </p:nvSpPr>
              <p:spPr bwMode="auto">
                <a:xfrm>
                  <a:off x="731" y="2592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8" name="Group 68"/>
              <p:cNvGrpSpPr>
                <a:grpSpLocks/>
              </p:cNvGrpSpPr>
              <p:nvPr/>
            </p:nvGrpSpPr>
            <p:grpSpPr bwMode="auto">
              <a:xfrm>
                <a:off x="0" y="3024"/>
                <a:ext cx="382" cy="432"/>
                <a:chOff x="0" y="3024"/>
                <a:chExt cx="382" cy="432"/>
              </a:xfrm>
            </p:grpSpPr>
            <p:sp>
              <p:nvSpPr>
                <p:cNvPr id="63564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3024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65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3024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49" name="Group 71"/>
              <p:cNvGrpSpPr>
                <a:grpSpLocks/>
              </p:cNvGrpSpPr>
              <p:nvPr/>
            </p:nvGrpSpPr>
            <p:grpSpPr bwMode="auto">
              <a:xfrm>
                <a:off x="382" y="3024"/>
                <a:ext cx="349" cy="432"/>
                <a:chOff x="382" y="3024"/>
                <a:chExt cx="349" cy="432"/>
              </a:xfrm>
            </p:grpSpPr>
            <p:sp>
              <p:nvSpPr>
                <p:cNvPr id="63562" name="Rectangle 72"/>
                <p:cNvSpPr>
                  <a:spLocks noChangeArrowheads="1"/>
                </p:cNvSpPr>
                <p:nvPr/>
              </p:nvSpPr>
              <p:spPr bwMode="auto">
                <a:xfrm>
                  <a:off x="425" y="3024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63" name="Rectangle 73"/>
                <p:cNvSpPr>
                  <a:spLocks noChangeArrowheads="1"/>
                </p:cNvSpPr>
                <p:nvPr/>
              </p:nvSpPr>
              <p:spPr bwMode="auto">
                <a:xfrm>
                  <a:off x="382" y="3024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50" name="Group 74"/>
              <p:cNvGrpSpPr>
                <a:grpSpLocks/>
              </p:cNvGrpSpPr>
              <p:nvPr/>
            </p:nvGrpSpPr>
            <p:grpSpPr bwMode="auto">
              <a:xfrm>
                <a:off x="731" y="3024"/>
                <a:ext cx="468" cy="432"/>
                <a:chOff x="731" y="3024"/>
                <a:chExt cx="468" cy="432"/>
              </a:xfrm>
            </p:grpSpPr>
            <p:sp>
              <p:nvSpPr>
                <p:cNvPr id="63560" name="Rectangle 75"/>
                <p:cNvSpPr>
                  <a:spLocks noChangeArrowheads="1"/>
                </p:cNvSpPr>
                <p:nvPr/>
              </p:nvSpPr>
              <p:spPr bwMode="auto">
                <a:xfrm>
                  <a:off x="774" y="3024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70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61" name="Rectangle 76"/>
                <p:cNvSpPr>
                  <a:spLocks noChangeArrowheads="1"/>
                </p:cNvSpPr>
                <p:nvPr/>
              </p:nvSpPr>
              <p:spPr bwMode="auto">
                <a:xfrm>
                  <a:off x="731" y="3024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51" name="Group 77"/>
              <p:cNvGrpSpPr>
                <a:grpSpLocks/>
              </p:cNvGrpSpPr>
              <p:nvPr/>
            </p:nvGrpSpPr>
            <p:grpSpPr bwMode="auto">
              <a:xfrm>
                <a:off x="0" y="3456"/>
                <a:ext cx="382" cy="432"/>
                <a:chOff x="0" y="3456"/>
                <a:chExt cx="382" cy="432"/>
              </a:xfrm>
            </p:grpSpPr>
            <p:sp>
              <p:nvSpPr>
                <p:cNvPr id="63558" name="Rectangle 78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59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52" name="Group 80"/>
              <p:cNvGrpSpPr>
                <a:grpSpLocks/>
              </p:cNvGrpSpPr>
              <p:nvPr/>
            </p:nvGrpSpPr>
            <p:grpSpPr bwMode="auto">
              <a:xfrm>
                <a:off x="382" y="3456"/>
                <a:ext cx="349" cy="432"/>
                <a:chOff x="382" y="3456"/>
                <a:chExt cx="349" cy="432"/>
              </a:xfrm>
            </p:grpSpPr>
            <p:sp>
              <p:nvSpPr>
                <p:cNvPr id="63556" name="Rectangle 81"/>
                <p:cNvSpPr>
                  <a:spLocks noChangeArrowheads="1"/>
                </p:cNvSpPr>
                <p:nvPr/>
              </p:nvSpPr>
              <p:spPr bwMode="auto">
                <a:xfrm>
                  <a:off x="425" y="3456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57" name="Rectangle 82"/>
                <p:cNvSpPr>
                  <a:spLocks noChangeArrowheads="1"/>
                </p:cNvSpPr>
                <p:nvPr/>
              </p:nvSpPr>
              <p:spPr bwMode="auto">
                <a:xfrm>
                  <a:off x="382" y="3456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53" name="Group 83"/>
              <p:cNvGrpSpPr>
                <a:grpSpLocks/>
              </p:cNvGrpSpPr>
              <p:nvPr/>
            </p:nvGrpSpPr>
            <p:grpSpPr bwMode="auto">
              <a:xfrm>
                <a:off x="731" y="3456"/>
                <a:ext cx="468" cy="432"/>
                <a:chOff x="731" y="3456"/>
                <a:chExt cx="468" cy="432"/>
              </a:xfrm>
            </p:grpSpPr>
            <p:sp>
              <p:nvSpPr>
                <p:cNvPr id="63554" name="Rectangle 84"/>
                <p:cNvSpPr>
                  <a:spLocks noChangeArrowheads="1"/>
                </p:cNvSpPr>
                <p:nvPr/>
              </p:nvSpPr>
              <p:spPr bwMode="auto">
                <a:xfrm>
                  <a:off x="774" y="3456"/>
                  <a:ext cx="38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50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55" name="Rectangle 85"/>
                <p:cNvSpPr>
                  <a:spLocks noChangeArrowheads="1"/>
                </p:cNvSpPr>
                <p:nvPr/>
              </p:nvSpPr>
              <p:spPr bwMode="auto">
                <a:xfrm>
                  <a:off x="731" y="3456"/>
                  <a:ext cx="468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3526" name="Rectangle 86"/>
            <p:cNvSpPr>
              <a:spLocks noChangeArrowheads="1"/>
            </p:cNvSpPr>
            <p:nvPr/>
          </p:nvSpPr>
          <p:spPr bwMode="auto">
            <a:xfrm>
              <a:off x="-3" y="-3"/>
              <a:ext cx="1205" cy="38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2" name="Group 87"/>
          <p:cNvGrpSpPr>
            <a:grpSpLocks/>
          </p:cNvGrpSpPr>
          <p:nvPr/>
        </p:nvGrpSpPr>
        <p:grpSpPr bwMode="auto">
          <a:xfrm>
            <a:off x="3320752" y="1447801"/>
            <a:ext cx="5943600" cy="3128963"/>
            <a:chOff x="2016" y="1248"/>
            <a:chExt cx="3744" cy="1971"/>
          </a:xfrm>
        </p:grpSpPr>
        <p:sp>
          <p:nvSpPr>
            <p:cNvPr id="63521" name="Text Box 88"/>
            <p:cNvSpPr txBox="1">
              <a:spLocks noChangeArrowheads="1"/>
            </p:cNvSpPr>
            <p:nvPr/>
          </p:nvSpPr>
          <p:spPr bwMode="auto">
            <a:xfrm>
              <a:off x="2269" y="1536"/>
              <a:ext cx="3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Tx/>
                <a:buFontTx/>
                <a:buChar char="–"/>
              </a:pPr>
              <a:r>
                <a:rPr lang="en-US" altLang="zh-CN" sz="2000">
                  <a:latin typeface="Arial" panose="020B0604020202020204" pitchFamily="34" charset="0"/>
                  <a:ea typeface="仿宋_GB2312" pitchFamily="49" charset="-122"/>
                </a:rPr>
                <a:t> Ex 7:  </a:t>
              </a:r>
              <a:r>
                <a:rPr lang="zh-CN" altLang="en-US" sz="2000">
                  <a:latin typeface="Arial" panose="020B0604020202020204" pitchFamily="34" charset="0"/>
                  <a:ea typeface="仿宋_GB2312" pitchFamily="49" charset="-122"/>
                </a:rPr>
                <a:t>查询每门课程的及格人数 </a:t>
              </a:r>
              <a:endParaRPr lang="zh-CN" altLang="en-US" sz="2400"/>
            </a:p>
          </p:txBody>
        </p:sp>
        <p:sp>
          <p:nvSpPr>
            <p:cNvPr id="63522" name="Text Box 89"/>
            <p:cNvSpPr txBox="1">
              <a:spLocks noChangeArrowheads="1"/>
            </p:cNvSpPr>
            <p:nvPr/>
          </p:nvSpPr>
          <p:spPr bwMode="auto">
            <a:xfrm>
              <a:off x="2016" y="1920"/>
              <a:ext cx="1765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1800" i="1">
                  <a:solidFill>
                    <a:srgbClr val="009900"/>
                  </a:solidFill>
                  <a:latin typeface="Arial" panose="020B0604020202020204" pitchFamily="34" charset="0"/>
                  <a:ea typeface="仿宋_GB2312" pitchFamily="49" charset="-122"/>
                </a:rPr>
                <a:t>SELECT cno ,COUNT(sno)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sz="1800" i="1">
                  <a:solidFill>
                    <a:srgbClr val="009900"/>
                  </a:solidFill>
                  <a:latin typeface="Arial" panose="020B0604020202020204" pitchFamily="34" charset="0"/>
                  <a:ea typeface="仿宋_GB2312" pitchFamily="49" charset="-122"/>
                </a:rPr>
                <a:t>FROM SC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sz="1800" i="1">
                  <a:solidFill>
                    <a:srgbClr val="009900"/>
                  </a:solidFill>
                  <a:latin typeface="Arial" panose="020B0604020202020204" pitchFamily="34" charset="0"/>
                  <a:ea typeface="仿宋_GB2312" pitchFamily="49" charset="-122"/>
                </a:rPr>
                <a:t>GROUP BY cno    HAVING score &gt;= 60</a:t>
              </a:r>
              <a:r>
                <a:rPr lang="en-US" altLang="zh-CN" sz="2000">
                  <a:latin typeface="Arial" panose="020B0604020202020204" pitchFamily="34" charset="0"/>
                  <a:ea typeface="仿宋_GB2312" pitchFamily="49" charset="-122"/>
                </a:rPr>
                <a:t>  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63523" name="Text Box 90"/>
            <p:cNvSpPr txBox="1">
              <a:spLocks noChangeArrowheads="1"/>
            </p:cNvSpPr>
            <p:nvPr/>
          </p:nvSpPr>
          <p:spPr bwMode="auto">
            <a:xfrm>
              <a:off x="3924" y="1920"/>
              <a:ext cx="1836" cy="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i="1">
                  <a:latin typeface="Arial" panose="020B0604020202020204" pitchFamily="34" charset="0"/>
                </a:rPr>
                <a:t> </a:t>
              </a:r>
              <a:r>
                <a:rPr lang="en-US" altLang="zh-CN" sz="1800" i="1">
                  <a:solidFill>
                    <a:schemeClr val="accent2"/>
                  </a:solidFill>
                  <a:latin typeface="Arial" panose="020B0604020202020204" pitchFamily="34" charset="0"/>
                </a:rPr>
                <a:t>SELECT cno, count(sno)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chemeClr val="accent2"/>
                  </a:solidFill>
                  <a:latin typeface="Arial" panose="020B0604020202020204" pitchFamily="34" charset="0"/>
                </a:rPr>
                <a:t> FROM SC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chemeClr val="accent2"/>
                  </a:solidFill>
                  <a:latin typeface="Arial" panose="020B0604020202020204" pitchFamily="34" charset="0"/>
                </a:rPr>
                <a:t> WHERE score&gt;=60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i="1">
                  <a:solidFill>
                    <a:schemeClr val="accent2"/>
                  </a:solidFill>
                  <a:latin typeface="Arial" panose="020B0604020202020204" pitchFamily="34" charset="0"/>
                </a:rPr>
                <a:t> GROUP BY cno</a:t>
              </a:r>
            </a:p>
          </p:txBody>
        </p:sp>
        <p:sp>
          <p:nvSpPr>
            <p:cNvPr id="63524" name="WordArt 91"/>
            <p:cNvSpPr>
              <a:spLocks noChangeArrowheads="1" noChangeShapeType="1"/>
            </p:cNvSpPr>
            <p:nvPr/>
          </p:nvSpPr>
          <p:spPr bwMode="auto">
            <a:xfrm>
              <a:off x="4992" y="1248"/>
              <a:ext cx="216" cy="64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600CC"/>
                      </a:gs>
                      <a:gs pos="100000">
                        <a:srgbClr val="CC00CC"/>
                      </a:gs>
                    </a:gsLst>
                    <a:lin ang="5400000" scaled="1"/>
                  </a:gradFill>
                  <a:effectLst>
                    <a:outerShdw dist="53882" dir="2700000" algn="ctr" rotWithShape="0">
                      <a:srgbClr val="9999FF"/>
                    </a:outerShdw>
                  </a:effectLst>
                  <a:latin typeface="宋体" panose="02010600030101010101" pitchFamily="2" charset="-122"/>
                </a:rPr>
                <a:t>？</a:t>
              </a:r>
            </a:p>
          </p:txBody>
        </p:sp>
      </p:grpSp>
      <p:grpSp>
        <p:nvGrpSpPr>
          <p:cNvPr id="66560" name="Group 92"/>
          <p:cNvGrpSpPr>
            <a:grpSpLocks/>
          </p:cNvGrpSpPr>
          <p:nvPr/>
        </p:nvGrpSpPr>
        <p:grpSpPr bwMode="auto">
          <a:xfrm>
            <a:off x="6597352" y="4419601"/>
            <a:ext cx="1392238" cy="1838325"/>
            <a:chOff x="-3" y="-3"/>
            <a:chExt cx="877" cy="1734"/>
          </a:xfrm>
        </p:grpSpPr>
        <p:grpSp>
          <p:nvGrpSpPr>
            <p:cNvPr id="63495" name="Group 93"/>
            <p:cNvGrpSpPr>
              <a:grpSpLocks/>
            </p:cNvGrpSpPr>
            <p:nvPr/>
          </p:nvGrpSpPr>
          <p:grpSpPr bwMode="auto">
            <a:xfrm>
              <a:off x="0" y="0"/>
              <a:ext cx="871" cy="1728"/>
              <a:chOff x="0" y="0"/>
              <a:chExt cx="871" cy="1728"/>
            </a:xfrm>
          </p:grpSpPr>
          <p:grpSp>
            <p:nvGrpSpPr>
              <p:cNvPr id="63497" name="Group 94"/>
              <p:cNvGrpSpPr>
                <a:grpSpLocks/>
              </p:cNvGrpSpPr>
              <p:nvPr/>
            </p:nvGrpSpPr>
            <p:grpSpPr bwMode="auto">
              <a:xfrm>
                <a:off x="0" y="0"/>
                <a:ext cx="349" cy="432"/>
                <a:chOff x="0" y="0"/>
                <a:chExt cx="349" cy="432"/>
              </a:xfrm>
            </p:grpSpPr>
            <p:sp>
              <p:nvSpPr>
                <p:cNvPr id="63519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Cno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3520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498" name="Group 97"/>
              <p:cNvGrpSpPr>
                <a:grpSpLocks/>
              </p:cNvGrpSpPr>
              <p:nvPr/>
            </p:nvGrpSpPr>
            <p:grpSpPr bwMode="auto">
              <a:xfrm>
                <a:off x="349" y="0"/>
                <a:ext cx="522" cy="432"/>
                <a:chOff x="349" y="0"/>
                <a:chExt cx="522" cy="432"/>
              </a:xfrm>
            </p:grpSpPr>
            <p:sp>
              <p:nvSpPr>
                <p:cNvPr id="63517" name="Rectangle 98"/>
                <p:cNvSpPr>
                  <a:spLocks noChangeArrowheads="1"/>
                </p:cNvSpPr>
                <p:nvPr/>
              </p:nvSpPr>
              <p:spPr bwMode="auto">
                <a:xfrm>
                  <a:off x="392" y="0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Expr1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3518" name="Rectangle 99"/>
                <p:cNvSpPr>
                  <a:spLocks noChangeArrowheads="1"/>
                </p:cNvSpPr>
                <p:nvPr/>
              </p:nvSpPr>
              <p:spPr bwMode="auto">
                <a:xfrm>
                  <a:off x="349" y="0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499" name="Group 100"/>
              <p:cNvGrpSpPr>
                <a:grpSpLocks/>
              </p:cNvGrpSpPr>
              <p:nvPr/>
            </p:nvGrpSpPr>
            <p:grpSpPr bwMode="auto">
              <a:xfrm>
                <a:off x="0" y="432"/>
                <a:ext cx="349" cy="432"/>
                <a:chOff x="0" y="432"/>
                <a:chExt cx="349" cy="432"/>
              </a:xfrm>
            </p:grpSpPr>
            <p:sp>
              <p:nvSpPr>
                <p:cNvPr id="6351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16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00" name="Group 103"/>
              <p:cNvGrpSpPr>
                <a:grpSpLocks/>
              </p:cNvGrpSpPr>
              <p:nvPr/>
            </p:nvGrpSpPr>
            <p:grpSpPr bwMode="auto">
              <a:xfrm>
                <a:off x="349" y="432"/>
                <a:ext cx="522" cy="432"/>
                <a:chOff x="349" y="432"/>
                <a:chExt cx="522" cy="432"/>
              </a:xfrm>
            </p:grpSpPr>
            <p:sp>
              <p:nvSpPr>
                <p:cNvPr id="63513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2" y="432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1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9" y="432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01" name="Group 106"/>
              <p:cNvGrpSpPr>
                <a:grpSpLocks/>
              </p:cNvGrpSpPr>
              <p:nvPr/>
            </p:nvGrpSpPr>
            <p:grpSpPr bwMode="auto">
              <a:xfrm>
                <a:off x="0" y="864"/>
                <a:ext cx="349" cy="432"/>
                <a:chOff x="0" y="864"/>
                <a:chExt cx="349" cy="432"/>
              </a:xfrm>
            </p:grpSpPr>
            <p:sp>
              <p:nvSpPr>
                <p:cNvPr id="635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12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02" name="Group 109"/>
              <p:cNvGrpSpPr>
                <a:grpSpLocks/>
              </p:cNvGrpSpPr>
              <p:nvPr/>
            </p:nvGrpSpPr>
            <p:grpSpPr bwMode="auto">
              <a:xfrm>
                <a:off x="349" y="864"/>
                <a:ext cx="522" cy="432"/>
                <a:chOff x="349" y="864"/>
                <a:chExt cx="522" cy="432"/>
              </a:xfrm>
            </p:grpSpPr>
            <p:sp>
              <p:nvSpPr>
                <p:cNvPr id="6350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92" y="864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10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9" y="864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03" name="Group 112"/>
              <p:cNvGrpSpPr>
                <a:grpSpLocks/>
              </p:cNvGrpSpPr>
              <p:nvPr/>
            </p:nvGrpSpPr>
            <p:grpSpPr bwMode="auto">
              <a:xfrm>
                <a:off x="0" y="1296"/>
                <a:ext cx="349" cy="432"/>
                <a:chOff x="0" y="1296"/>
                <a:chExt cx="349" cy="432"/>
              </a:xfrm>
            </p:grpSpPr>
            <p:sp>
              <p:nvSpPr>
                <p:cNvPr id="63507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263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8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08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349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3504" name="Group 115"/>
              <p:cNvGrpSpPr>
                <a:grpSpLocks/>
              </p:cNvGrpSpPr>
              <p:nvPr/>
            </p:nvGrpSpPr>
            <p:grpSpPr bwMode="auto">
              <a:xfrm>
                <a:off x="349" y="1296"/>
                <a:ext cx="522" cy="432"/>
                <a:chOff x="349" y="1296"/>
                <a:chExt cx="522" cy="432"/>
              </a:xfrm>
            </p:grpSpPr>
            <p:sp>
              <p:nvSpPr>
                <p:cNvPr id="635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92" y="1296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35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349" y="1296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3496" name="Rectangle 118"/>
            <p:cNvSpPr>
              <a:spLocks noChangeArrowheads="1"/>
            </p:cNvSpPr>
            <p:nvPr/>
          </p:nvSpPr>
          <p:spPr bwMode="auto">
            <a:xfrm>
              <a:off x="-3" y="-3"/>
              <a:ext cx="877" cy="173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494" name="Text Box 129"/>
          <p:cNvSpPr txBox="1">
            <a:spLocks noChangeArrowheads="1"/>
          </p:cNvSpPr>
          <p:nvPr/>
        </p:nvSpPr>
        <p:spPr bwMode="auto">
          <a:xfrm>
            <a:off x="3930352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856" y="476672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/>
              <a:t>示例 </a:t>
            </a:r>
            <a:r>
              <a:rPr lang="en-US" altLang="zh-CN" sz="3200"/>
              <a:t>II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15220" y="1238672"/>
            <a:ext cx="4160837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 8: </a:t>
            </a:r>
            <a:r>
              <a:rPr lang="zh-CN" altLang="en-US" sz="2000">
                <a:ea typeface="仿宋_GB2312" pitchFamily="49" charset="-122"/>
              </a:rPr>
              <a:t>列出所有课程都及格的学生的平均成绩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i="1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9900"/>
                </a:solidFill>
              </a:rPr>
              <a:t>   SELECT sno，AVG(score)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9900"/>
                </a:solidFill>
              </a:rPr>
              <a:t>   FROM  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9900"/>
                </a:solidFill>
              </a:rPr>
              <a:t>   GROUP BY  sno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9900"/>
                </a:solidFill>
              </a:rPr>
              <a:t>  HAVING MIN(score) &gt;= 60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33CC"/>
                </a:solidFill>
              </a:rPr>
              <a:t>  </a:t>
            </a:r>
            <a:r>
              <a:rPr lang="en-US" altLang="zh-CN" sz="2000" i="1">
                <a:solidFill>
                  <a:srgbClr val="0033CC"/>
                </a:solidFill>
              </a:rPr>
              <a:t>SELECT  sno，AVG(score)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33CC"/>
                </a:solidFill>
              </a:rPr>
              <a:t>  FROM   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33CC"/>
                </a:solidFill>
              </a:rPr>
              <a:t> WHERE   score &gt;=60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</a:rPr>
              <a:t> </a:t>
            </a:r>
            <a:r>
              <a:rPr lang="en-US" altLang="zh-CN" sz="2000" i="1">
                <a:solidFill>
                  <a:srgbClr val="0033CC"/>
                </a:solidFill>
              </a:rPr>
              <a:t>GROUP BY  sno</a:t>
            </a:r>
            <a:endParaRPr lang="en-US" altLang="zh-CN" sz="2000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600">
              <a:solidFill>
                <a:srgbClr val="0033CC"/>
              </a:solidFill>
            </a:endParaRP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190456" y="476672"/>
            <a:ext cx="1600200" cy="1988086"/>
            <a:chOff x="4695" y="1872"/>
            <a:chExt cx="912" cy="1501"/>
          </a:xfrm>
        </p:grpSpPr>
        <p:pic>
          <p:nvPicPr>
            <p:cNvPr id="64559" name="Picture 5" descr="AMCONF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buClrTx/>
                <a:buSzPct val="60000"/>
                <a:buFontTx/>
                <a:buNone/>
                <a:defRPr/>
              </a:pPr>
              <a:r>
                <a:rPr lang="zh-CN" altLang="en-US" sz="2400" b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华文行楷" pitchFamily="2" charset="-122"/>
                </a:rPr>
                <a:t>哪个正确？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90457" y="2686472"/>
            <a:ext cx="1444625" cy="1219200"/>
            <a:chOff x="-3" y="-3"/>
            <a:chExt cx="910" cy="870"/>
          </a:xfrm>
        </p:grpSpPr>
        <p:grpSp>
          <p:nvGrpSpPr>
            <p:cNvPr id="64545" name="Group 8"/>
            <p:cNvGrpSpPr>
              <a:grpSpLocks/>
            </p:cNvGrpSpPr>
            <p:nvPr/>
          </p:nvGrpSpPr>
          <p:grpSpPr bwMode="auto">
            <a:xfrm>
              <a:off x="0" y="0"/>
              <a:ext cx="904" cy="864"/>
              <a:chOff x="0" y="0"/>
              <a:chExt cx="904" cy="864"/>
            </a:xfrm>
          </p:grpSpPr>
          <p:grpSp>
            <p:nvGrpSpPr>
              <p:cNvPr id="6454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82" cy="432"/>
                <a:chOff x="0" y="0"/>
                <a:chExt cx="382" cy="432"/>
              </a:xfrm>
            </p:grpSpPr>
            <p:sp>
              <p:nvSpPr>
                <p:cNvPr id="645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Sno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58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48" name="Group 12"/>
              <p:cNvGrpSpPr>
                <a:grpSpLocks/>
              </p:cNvGrpSpPr>
              <p:nvPr/>
            </p:nvGrpSpPr>
            <p:grpSpPr bwMode="auto">
              <a:xfrm>
                <a:off x="382" y="0"/>
                <a:ext cx="522" cy="432"/>
                <a:chOff x="382" y="0"/>
                <a:chExt cx="522" cy="432"/>
              </a:xfrm>
            </p:grpSpPr>
            <p:sp>
              <p:nvSpPr>
                <p:cNvPr id="64555" name="Rectangle 13"/>
                <p:cNvSpPr>
                  <a:spLocks noChangeArrowheads="1"/>
                </p:cNvSpPr>
                <p:nvPr/>
              </p:nvSpPr>
              <p:spPr bwMode="auto">
                <a:xfrm>
                  <a:off x="425" y="0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Expr1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56" name="Rectangle 14"/>
                <p:cNvSpPr>
                  <a:spLocks noChangeArrowheads="1"/>
                </p:cNvSpPr>
                <p:nvPr/>
              </p:nvSpPr>
              <p:spPr bwMode="auto">
                <a:xfrm>
                  <a:off x="382" y="0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49" name="Group 15"/>
              <p:cNvGrpSpPr>
                <a:grpSpLocks/>
              </p:cNvGrpSpPr>
              <p:nvPr/>
            </p:nvGrpSpPr>
            <p:grpSpPr bwMode="auto">
              <a:xfrm>
                <a:off x="0" y="432"/>
                <a:ext cx="382" cy="432"/>
                <a:chOff x="0" y="432"/>
                <a:chExt cx="382" cy="432"/>
              </a:xfrm>
            </p:grpSpPr>
            <p:sp>
              <p:nvSpPr>
                <p:cNvPr id="64553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5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50" name="Group 18"/>
              <p:cNvGrpSpPr>
                <a:grpSpLocks/>
              </p:cNvGrpSpPr>
              <p:nvPr/>
            </p:nvGrpSpPr>
            <p:grpSpPr bwMode="auto">
              <a:xfrm>
                <a:off x="382" y="432"/>
                <a:ext cx="522" cy="432"/>
                <a:chOff x="382" y="432"/>
                <a:chExt cx="522" cy="432"/>
              </a:xfrm>
            </p:grpSpPr>
            <p:sp>
              <p:nvSpPr>
                <p:cNvPr id="64551" name="Rectangle 19"/>
                <p:cNvSpPr>
                  <a:spLocks noChangeArrowheads="1"/>
                </p:cNvSpPr>
                <p:nvPr/>
              </p:nvSpPr>
              <p:spPr bwMode="auto">
                <a:xfrm>
                  <a:off x="425" y="432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73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52" name="Rectangle 20"/>
                <p:cNvSpPr>
                  <a:spLocks noChangeArrowheads="1"/>
                </p:cNvSpPr>
                <p:nvPr/>
              </p:nvSpPr>
              <p:spPr bwMode="auto">
                <a:xfrm>
                  <a:off x="382" y="432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4546" name="Rectangle 21"/>
            <p:cNvSpPr>
              <a:spLocks noChangeArrowheads="1"/>
            </p:cNvSpPr>
            <p:nvPr/>
          </p:nvSpPr>
          <p:spPr bwMode="auto">
            <a:xfrm>
              <a:off x="-3" y="-3"/>
              <a:ext cx="910" cy="8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6190457" y="4134272"/>
            <a:ext cx="1444625" cy="1981200"/>
            <a:chOff x="-3" y="-3"/>
            <a:chExt cx="910" cy="1734"/>
          </a:xfrm>
        </p:grpSpPr>
        <p:grpSp>
          <p:nvGrpSpPr>
            <p:cNvPr id="64519" name="Group 23"/>
            <p:cNvGrpSpPr>
              <a:grpSpLocks/>
            </p:cNvGrpSpPr>
            <p:nvPr/>
          </p:nvGrpSpPr>
          <p:grpSpPr bwMode="auto">
            <a:xfrm>
              <a:off x="0" y="0"/>
              <a:ext cx="904" cy="1728"/>
              <a:chOff x="0" y="0"/>
              <a:chExt cx="904" cy="1728"/>
            </a:xfrm>
          </p:grpSpPr>
          <p:grpSp>
            <p:nvGrpSpPr>
              <p:cNvPr id="64521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382" cy="432"/>
                <a:chOff x="0" y="0"/>
                <a:chExt cx="382" cy="432"/>
              </a:xfrm>
            </p:grpSpPr>
            <p:sp>
              <p:nvSpPr>
                <p:cNvPr id="6454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Sno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4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2" name="Group 27"/>
              <p:cNvGrpSpPr>
                <a:grpSpLocks/>
              </p:cNvGrpSpPr>
              <p:nvPr/>
            </p:nvGrpSpPr>
            <p:grpSpPr bwMode="auto">
              <a:xfrm>
                <a:off x="382" y="0"/>
                <a:ext cx="522" cy="432"/>
                <a:chOff x="382" y="0"/>
                <a:chExt cx="522" cy="432"/>
              </a:xfrm>
            </p:grpSpPr>
            <p:sp>
              <p:nvSpPr>
                <p:cNvPr id="64541" name="Rectangle 28"/>
                <p:cNvSpPr>
                  <a:spLocks noChangeArrowheads="1"/>
                </p:cNvSpPr>
                <p:nvPr/>
              </p:nvSpPr>
              <p:spPr bwMode="auto">
                <a:xfrm>
                  <a:off x="425" y="0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00" b="1"/>
                    <a:t>Expr1</a:t>
                  </a:r>
                  <a:endParaRPr lang="en-US" altLang="zh-CN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42" name="Rectangle 29"/>
                <p:cNvSpPr>
                  <a:spLocks noChangeArrowheads="1"/>
                </p:cNvSpPr>
                <p:nvPr/>
              </p:nvSpPr>
              <p:spPr bwMode="auto">
                <a:xfrm>
                  <a:off x="382" y="0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3" name="Group 30"/>
              <p:cNvGrpSpPr>
                <a:grpSpLocks/>
              </p:cNvGrpSpPr>
              <p:nvPr/>
            </p:nvGrpSpPr>
            <p:grpSpPr bwMode="auto">
              <a:xfrm>
                <a:off x="0" y="432"/>
                <a:ext cx="382" cy="432"/>
                <a:chOff x="0" y="432"/>
                <a:chExt cx="382" cy="432"/>
              </a:xfrm>
            </p:grpSpPr>
            <p:sp>
              <p:nvSpPr>
                <p:cNvPr id="6453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432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100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4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4" name="Group 33"/>
              <p:cNvGrpSpPr>
                <a:grpSpLocks/>
              </p:cNvGrpSpPr>
              <p:nvPr/>
            </p:nvGrpSpPr>
            <p:grpSpPr bwMode="auto">
              <a:xfrm>
                <a:off x="382" y="432"/>
                <a:ext cx="522" cy="432"/>
                <a:chOff x="382" y="432"/>
                <a:chExt cx="522" cy="432"/>
              </a:xfrm>
            </p:grpSpPr>
            <p:sp>
              <p:nvSpPr>
                <p:cNvPr id="64537" name="Rectangle 34"/>
                <p:cNvSpPr>
                  <a:spLocks noChangeArrowheads="1"/>
                </p:cNvSpPr>
                <p:nvPr/>
              </p:nvSpPr>
              <p:spPr bwMode="auto">
                <a:xfrm>
                  <a:off x="425" y="432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90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38" name="Rectangle 35"/>
                <p:cNvSpPr>
                  <a:spLocks noChangeArrowheads="1"/>
                </p:cNvSpPr>
                <p:nvPr/>
              </p:nvSpPr>
              <p:spPr bwMode="auto">
                <a:xfrm>
                  <a:off x="382" y="432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5" name="Group 36"/>
              <p:cNvGrpSpPr>
                <a:grpSpLocks/>
              </p:cNvGrpSpPr>
              <p:nvPr/>
            </p:nvGrpSpPr>
            <p:grpSpPr bwMode="auto">
              <a:xfrm>
                <a:off x="0" y="864"/>
                <a:ext cx="382" cy="432"/>
                <a:chOff x="0" y="864"/>
                <a:chExt cx="382" cy="432"/>
              </a:xfrm>
            </p:grpSpPr>
            <p:sp>
              <p:nvSpPr>
                <p:cNvPr id="6453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200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36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6" name="Group 39"/>
              <p:cNvGrpSpPr>
                <a:grpSpLocks/>
              </p:cNvGrpSpPr>
              <p:nvPr/>
            </p:nvGrpSpPr>
            <p:grpSpPr bwMode="auto">
              <a:xfrm>
                <a:off x="382" y="864"/>
                <a:ext cx="522" cy="432"/>
                <a:chOff x="382" y="864"/>
                <a:chExt cx="522" cy="432"/>
              </a:xfrm>
            </p:grpSpPr>
            <p:sp>
              <p:nvSpPr>
                <p:cNvPr id="645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25" y="864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73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34" name="Rectangle 41"/>
                <p:cNvSpPr>
                  <a:spLocks noChangeArrowheads="1"/>
                </p:cNvSpPr>
                <p:nvPr/>
              </p:nvSpPr>
              <p:spPr bwMode="auto">
                <a:xfrm>
                  <a:off x="382" y="864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7" name="Group 42"/>
              <p:cNvGrpSpPr>
                <a:grpSpLocks/>
              </p:cNvGrpSpPr>
              <p:nvPr/>
            </p:nvGrpSpPr>
            <p:grpSpPr bwMode="auto">
              <a:xfrm>
                <a:off x="0" y="1296"/>
                <a:ext cx="382" cy="432"/>
                <a:chOff x="0" y="1296"/>
                <a:chExt cx="382" cy="432"/>
              </a:xfrm>
            </p:grpSpPr>
            <p:sp>
              <p:nvSpPr>
                <p:cNvPr id="6453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296"/>
                  <a:ext cx="29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300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3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296"/>
                  <a:ext cx="38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4528" name="Group 45"/>
              <p:cNvGrpSpPr>
                <a:grpSpLocks/>
              </p:cNvGrpSpPr>
              <p:nvPr/>
            </p:nvGrpSpPr>
            <p:grpSpPr bwMode="auto">
              <a:xfrm>
                <a:off x="382" y="1296"/>
                <a:ext cx="522" cy="432"/>
                <a:chOff x="382" y="1296"/>
                <a:chExt cx="522" cy="432"/>
              </a:xfrm>
            </p:grpSpPr>
            <p:sp>
              <p:nvSpPr>
                <p:cNvPr id="6452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5" y="1296"/>
                  <a:ext cx="43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500" b="1"/>
                    <a:t>70</a:t>
                  </a:r>
                  <a:endParaRPr lang="zh-CN" altLang="en-US" sz="1000"/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4530" name="Rectangle 47"/>
                <p:cNvSpPr>
                  <a:spLocks noChangeArrowheads="1"/>
                </p:cNvSpPr>
                <p:nvPr/>
              </p:nvSpPr>
              <p:spPr bwMode="auto">
                <a:xfrm>
                  <a:off x="382" y="1296"/>
                  <a:ext cx="522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Font typeface="Wingdings" panose="05000000000000000000" pitchFamily="2" charset="2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64520" name="Rectangle 48"/>
            <p:cNvSpPr>
              <a:spLocks noChangeArrowheads="1"/>
            </p:cNvSpPr>
            <p:nvPr/>
          </p:nvSpPr>
          <p:spPr bwMode="auto">
            <a:xfrm>
              <a:off x="-3" y="-3"/>
              <a:ext cx="910" cy="173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31449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69649"/>
            <a:ext cx="7772400" cy="25908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10. 空值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sz="2000" dirty="0"/>
              <a:t>格式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FF3300"/>
                </a:solidFill>
              </a:rPr>
              <a:t>              IS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  [</a:t>
            </a:r>
            <a:r>
              <a:rPr lang="en-US" altLang="zh-CN" sz="2000" i="1" dirty="0">
                <a:solidFill>
                  <a:srgbClr val="FF3300"/>
                </a:solidFill>
              </a:rPr>
              <a:t>NOT</a:t>
            </a:r>
            <a:r>
              <a:rPr lang="en-US" altLang="zh-CN" sz="2000" dirty="0"/>
              <a:t>]   </a:t>
            </a:r>
            <a:r>
              <a:rPr lang="en-US" altLang="zh-CN" sz="2000" b="1" i="1" dirty="0">
                <a:solidFill>
                  <a:srgbClr val="FF3300"/>
                </a:solidFill>
              </a:rPr>
              <a:t>NULL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dirty="0"/>
              <a:t>测试指定列的值是否为空值</a:t>
            </a:r>
          </a:p>
          <a:p>
            <a:pPr lvl="2" eaLnBrk="1" hangingPunct="1">
              <a:lnSpc>
                <a:spcPct val="115000"/>
              </a:lnSpc>
            </a:pPr>
            <a:r>
              <a:rPr lang="en-US" altLang="zh-CN" sz="2000" dirty="0"/>
              <a:t>= NULL </a:t>
            </a:r>
          </a:p>
          <a:p>
            <a:pPr lvl="2" eaLnBrk="1" hangingPunct="1">
              <a:lnSpc>
                <a:spcPct val="115000"/>
              </a:lnSpc>
            </a:pPr>
            <a:endParaRPr lang="en-US" altLang="zh-CN" sz="2000" dirty="0"/>
          </a:p>
          <a:p>
            <a:pPr lvl="2" eaLnBrk="1" hangingPunct="1">
              <a:lnSpc>
                <a:spcPct val="115000"/>
              </a:lnSpc>
            </a:pPr>
            <a:endParaRPr lang="en-US" altLang="zh-CN" sz="2000" dirty="0"/>
          </a:p>
          <a:p>
            <a:pPr lvl="2" eaLnBrk="1" hangingPunct="1">
              <a:lnSpc>
                <a:spcPct val="115000"/>
              </a:lnSpc>
            </a:pPr>
            <a:endParaRPr lang="en-US" altLang="zh-CN" sz="1800" i="1" dirty="0">
              <a:solidFill>
                <a:srgbClr val="FF3300"/>
              </a:solidFill>
            </a:endParaRPr>
          </a:p>
          <a:p>
            <a:pPr lvl="2" eaLnBrk="1" hangingPunct="1"/>
            <a:endParaRPr lang="zh-CN" altLang="en-US" sz="1400" dirty="0"/>
          </a:p>
          <a:p>
            <a:pPr eaLnBrk="1" hangingPunct="1"/>
            <a:endParaRPr lang="zh-CN" altLang="en-US" dirty="0" smtClean="0"/>
          </a:p>
        </p:txBody>
      </p:sp>
      <p:sp>
        <p:nvSpPr>
          <p:cNvPr id="65540" name="WordArt 4"/>
          <p:cNvSpPr>
            <a:spLocks noChangeArrowheads="1" noChangeShapeType="1"/>
          </p:cNvSpPr>
          <p:nvPr/>
        </p:nvSpPr>
        <p:spPr bwMode="auto">
          <a:xfrm>
            <a:off x="4648200" y="3200400"/>
            <a:ext cx="45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×</a:t>
            </a:r>
            <a:endParaRPr lang="zh-CN" altLang="en-US" sz="3600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67862" y="4149080"/>
            <a:ext cx="62484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zh-CN" altLang="en-US" sz="2000">
                <a:latin typeface="Tahoma" panose="020B0604030504040204" pitchFamily="34" charset="0"/>
                <a:ea typeface="仿宋_GB2312" pitchFamily="49" charset="-122"/>
              </a:rPr>
              <a:t>- </a:t>
            </a: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Ex 1</a:t>
            </a:r>
            <a:r>
              <a:rPr lang="en-US" altLang="zh-CN" sz="2000">
                <a:latin typeface="Tahoma" panose="020B0604030504040204" pitchFamily="34" charset="0"/>
                <a:ea typeface="仿宋_GB2312" pitchFamily="49" charset="-122"/>
              </a:rPr>
              <a:t>: </a:t>
            </a:r>
            <a:r>
              <a:rPr lang="zh-CN" altLang="en-US" sz="2000">
                <a:latin typeface="Tahoma" panose="020B0604030504040204" pitchFamily="34" charset="0"/>
                <a:ea typeface="仿宋_GB2312" pitchFamily="49" charset="-122"/>
              </a:rPr>
              <a:t>找出年龄值为空的老师姓名</a:t>
            </a: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zh-CN" altLang="en-US" sz="2000" b="1" i="1">
                <a:latin typeface="Tahoma" panose="020B0604030504040204" pitchFamily="34" charset="0"/>
                <a:ea typeface="华文新魏" panose="02010800040101010101" pitchFamily="2" charset="-122"/>
              </a:rPr>
              <a:t>      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SELECT</a:t>
            </a: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   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pname</a:t>
            </a: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FROM    Prof</a:t>
            </a: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WHERE age IS NULL</a:t>
            </a:r>
            <a:endParaRPr lang="en-US" altLang="zh-CN" sz="2000" i="1">
              <a:latin typeface="Tahoma" panose="020B0604030504040204" pitchFamily="34" charset="0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Tahoma" panose="020B0604030504040204" pitchFamily="34" charset="0"/>
                <a:ea typeface="华文新魏" panose="02010800040101010101" pitchFamily="2" charset="-122"/>
              </a:rPr>
              <a:t>     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927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78678" y="1344737"/>
            <a:ext cx="3627437" cy="480060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10. 空值</a:t>
            </a:r>
          </a:p>
          <a:p>
            <a:pPr eaLnBrk="1" hangingPunct="1"/>
            <a:endParaRPr lang="zh-CN" altLang="en-US" sz="2000" dirty="0"/>
          </a:p>
          <a:p>
            <a:pPr lvl="1" eaLnBrk="1" hangingPunct="1"/>
            <a:r>
              <a:rPr lang="zh-CN" altLang="en-US" sz="2000" dirty="0"/>
              <a:t>说明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/>
              <a:t>SELECT SUM (score )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/>
              <a:t>FROM SC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/>
              <a:t>SELECT COUNT(*)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/>
              <a:t>FROM SC</a:t>
            </a:r>
          </a:p>
          <a:p>
            <a:pPr lvl="1" eaLnBrk="1" hangingPunct="1"/>
            <a:endParaRPr lang="zh-CN" altLang="en-US" sz="2000" i="1" dirty="0"/>
          </a:p>
        </p:txBody>
      </p:sp>
      <p:graphicFrame>
        <p:nvGraphicFramePr>
          <p:cNvPr id="69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77985"/>
              </p:ext>
            </p:extLst>
          </p:nvPr>
        </p:nvGraphicFramePr>
        <p:xfrm>
          <a:off x="6816080" y="2060848"/>
          <a:ext cx="2362200" cy="3140072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score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9" marB="4572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T="45729" marB="4572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215880" y="282284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350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5292080" y="396584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0" grpId="0" autoUpdateAnimBg="0"/>
      <p:bldP spid="6967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9276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3.3.2 简单查询（续）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78678" y="1344737"/>
            <a:ext cx="9709810" cy="4748559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1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. </a:t>
            </a:r>
            <a:r>
              <a:rPr lang="en-US" altLang="zh-CN" sz="2800" dirty="0" err="1" smtClean="0"/>
              <a:t>TopK</a:t>
            </a:r>
            <a:r>
              <a:rPr lang="zh-CN" altLang="en-US" sz="2800" dirty="0" smtClean="0"/>
              <a:t>查询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400" dirty="0" smtClean="0"/>
              <a:t>格式</a:t>
            </a:r>
            <a:endParaRPr lang="zh-CN" altLang="en-US" sz="2400" dirty="0"/>
          </a:p>
          <a:p>
            <a:pPr>
              <a:lnSpc>
                <a:spcPct val="115000"/>
              </a:lnSpc>
              <a:buNone/>
            </a:pPr>
            <a:r>
              <a:rPr lang="en-US" altLang="zh-CN" sz="2400" b="1" i="1" dirty="0">
                <a:solidFill>
                  <a:srgbClr val="FF3300"/>
                </a:solidFill>
              </a:rPr>
              <a:t>              </a:t>
            </a:r>
            <a:r>
              <a:rPr lang="en-US" altLang="zh-CN" sz="2400" b="1" i="1" dirty="0" smtClean="0">
                <a:solidFill>
                  <a:srgbClr val="FF3300"/>
                </a:solidFill>
              </a:rPr>
              <a:t>SELECT TOP </a:t>
            </a:r>
            <a:r>
              <a:rPr lang="en-US" altLang="zh-CN" sz="2400" dirty="0" smtClean="0">
                <a:solidFill>
                  <a:srgbClr val="FF0000"/>
                </a:solidFill>
              </a:rPr>
              <a:t>(expression)  </a:t>
            </a:r>
            <a:r>
              <a:rPr lang="en-US" altLang="zh-CN" sz="2400" dirty="0">
                <a:solidFill>
                  <a:srgbClr val="FF0000"/>
                </a:solidFill>
              </a:rPr>
              <a:t>[PERCENT] [ WITH TIES ]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               [ ORDER BY </a:t>
            </a:r>
            <a:r>
              <a:rPr lang="en-US" altLang="zh-CN" sz="2400" dirty="0">
                <a:solidFill>
                  <a:srgbClr val="FF0000"/>
                </a:solidFill>
              </a:rPr>
              <a:t>(expression) </a:t>
            </a:r>
            <a:r>
              <a:rPr lang="en-US" altLang="zh-CN" sz="2400" dirty="0" smtClean="0">
                <a:solidFill>
                  <a:srgbClr val="FF0000"/>
                </a:solidFill>
              </a:rPr>
              <a:t>] 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pPr lvl="2">
              <a:lnSpc>
                <a:spcPct val="115000"/>
              </a:lnSpc>
            </a:pPr>
            <a:r>
              <a:rPr lang="zh-CN" altLang="en-US" sz="2400" dirty="0" smtClean="0"/>
              <a:t>输出查询结果的前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条记录</a:t>
            </a:r>
            <a:endParaRPr lang="en-US" altLang="zh-CN" sz="2400" dirty="0" smtClean="0"/>
          </a:p>
          <a:p>
            <a:pPr lvl="2">
              <a:lnSpc>
                <a:spcPct val="115000"/>
              </a:lnSpc>
            </a:pPr>
            <a:r>
              <a:rPr lang="zh-CN" altLang="en-US" sz="2400" dirty="0" smtClean="0"/>
              <a:t>输出</a:t>
            </a:r>
            <a:r>
              <a:rPr lang="zh-CN" altLang="en-US" sz="2400" dirty="0"/>
              <a:t>查询</a:t>
            </a:r>
            <a:r>
              <a:rPr lang="zh-CN" altLang="en-US" sz="2400" dirty="0" smtClean="0"/>
              <a:t>结果前百分之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的记录</a:t>
            </a:r>
            <a:endParaRPr lang="en-US" altLang="zh-CN" sz="2400" dirty="0"/>
          </a:p>
          <a:p>
            <a:pPr eaLnBrk="1" hangingPunct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例子：查询“</a:t>
            </a:r>
            <a:r>
              <a:rPr lang="en-US" altLang="zh-CN" sz="2400" dirty="0" smtClean="0"/>
              <a:t>001</a:t>
            </a:r>
            <a:r>
              <a:rPr lang="zh-CN" altLang="en-US" sz="2400" dirty="0" smtClean="0"/>
              <a:t>”号课程前十名同学的学号和分数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Select TOP(10) </a:t>
            </a:r>
            <a:r>
              <a:rPr lang="en-US" altLang="zh-CN" sz="2400" dirty="0" err="1" smtClean="0"/>
              <a:t>sno,grade</a:t>
            </a:r>
            <a:r>
              <a:rPr lang="en-US" altLang="zh-CN" sz="2400" dirty="0" smtClean="0"/>
              <a:t> from </a:t>
            </a:r>
            <a:r>
              <a:rPr lang="en-US" altLang="zh-CN" sz="2400" dirty="0" err="1" smtClean="0"/>
              <a:t>sc</a:t>
            </a:r>
            <a:r>
              <a:rPr lang="en-US" altLang="zh-CN" sz="2400" dirty="0" smtClean="0"/>
              <a:t> where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= ‘001’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Order by grade </a:t>
            </a:r>
            <a:r>
              <a:rPr lang="en-US" altLang="zh-CN" sz="2400" dirty="0" err="1" smtClean="0"/>
              <a:t>desc</a:t>
            </a:r>
            <a:endParaRPr lang="zh-CN" altLang="en-US" sz="2400" dirty="0"/>
          </a:p>
          <a:p>
            <a:pPr eaLnBrk="1" hangingPunct="1"/>
            <a:endParaRPr lang="zh-CN" altLang="en-US" sz="2000" dirty="0"/>
          </a:p>
          <a:p>
            <a:pPr lvl="1" eaLnBrk="1" hangingPunct="1"/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454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73771" y="1226096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1. </a:t>
            </a:r>
            <a:r>
              <a:rPr lang="zh-CN" altLang="fr-FR" sz="2800" dirty="0"/>
              <a:t>概念</a:t>
            </a:r>
          </a:p>
          <a:p>
            <a:pPr eaLnBrk="1" hangingPunct="1"/>
            <a:endParaRPr lang="zh-CN" altLang="fr-FR" sz="2800" dirty="0"/>
          </a:p>
          <a:p>
            <a:pPr eaLnBrk="1" hangingPunct="1"/>
            <a:r>
              <a:rPr lang="zh-CN" altLang="fr-FR" sz="2800" dirty="0"/>
              <a:t>2. </a:t>
            </a:r>
            <a:r>
              <a:rPr lang="zh-CN" altLang="en-US" sz="2800" dirty="0"/>
              <a:t>集合成员资格 (</a:t>
            </a:r>
            <a:r>
              <a:rPr lang="en-US" altLang="zh-CN" sz="2800" dirty="0"/>
              <a:t>IN)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3. 集合之间的比较(比较运算符)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4. 相关嵌套查询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200" y="594084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/>
              <a:t>3.3.3 嵌套查询(续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68200" y="1484784"/>
            <a:ext cx="7772400" cy="5029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1. 概念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zh-CN" altLang="en-US" sz="2400" dirty="0"/>
              <a:t>查询块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嵌套查询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父查询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子查询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620688"/>
            <a:ext cx="77724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3.3.3 嵌套查询(续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0483" y="1340768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fr-FR" sz="2800" dirty="0"/>
              <a:t>2. </a:t>
            </a:r>
            <a:r>
              <a:rPr lang="zh-CN" altLang="en-US" sz="2800" dirty="0"/>
              <a:t>集合成员资格 (</a:t>
            </a:r>
            <a:r>
              <a:rPr lang="en-US" altLang="zh-CN" sz="2800" dirty="0"/>
              <a:t>IN)</a:t>
            </a:r>
          </a:p>
          <a:p>
            <a:pPr lvl="1" eaLnBrk="1" hangingPunct="1">
              <a:defRPr/>
            </a:pP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400" dirty="0"/>
              <a:t>格式</a:t>
            </a:r>
          </a:p>
          <a:p>
            <a:pPr lvl="2" eaLnBrk="1" hangingPunct="1">
              <a:buFontTx/>
              <a:buNone/>
              <a:defRPr/>
            </a:pPr>
            <a:r>
              <a:rPr lang="zh-CN" altLang="en-US" sz="2400" b="1" dirty="0"/>
              <a:t>         </a:t>
            </a:r>
            <a:r>
              <a:rPr lang="zh-CN" altLang="en-US" sz="2400" b="1" dirty="0" smtClean="0"/>
              <a:t>表达式  </a:t>
            </a:r>
            <a:r>
              <a:rPr lang="zh-CN" altLang="en-US" sz="2400" b="1" dirty="0"/>
              <a:t>[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zh-CN" sz="2400" b="1" dirty="0"/>
              <a:t>] 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r>
              <a:rPr lang="en-US" altLang="zh-CN" sz="2400" dirty="0"/>
              <a:t> </a:t>
            </a:r>
            <a:r>
              <a:rPr lang="en-US" altLang="zh-CN" sz="2400" b="1" dirty="0"/>
              <a:t>（</a:t>
            </a:r>
            <a:r>
              <a:rPr lang="zh-CN" altLang="en-US" sz="2400" b="1" dirty="0"/>
              <a:t>子查询）</a:t>
            </a:r>
          </a:p>
          <a:p>
            <a:pPr lvl="3" eaLnBrk="1" hangingPunct="1">
              <a:defRPr/>
            </a:pPr>
            <a:r>
              <a:rPr lang="zh-CN" altLang="en-US" sz="2400" dirty="0">
                <a:ea typeface="仿宋_GB2312" pitchFamily="49" charset="-122"/>
              </a:rPr>
              <a:t>  </a:t>
            </a:r>
            <a:r>
              <a:rPr lang="zh-CN" altLang="en-US" sz="2400" dirty="0" smtClean="0">
                <a:ea typeface="仿宋_GB2312" pitchFamily="49" charset="-122"/>
              </a:rPr>
              <a:t>判断表达式的值是否在子查询的结果中</a:t>
            </a:r>
          </a:p>
          <a:p>
            <a:pPr lvl="1" eaLnBrk="1" hangingPunct="1">
              <a:defRPr/>
            </a:pPr>
            <a:endParaRPr lang="zh-CN" altLang="en-US" sz="2400" dirty="0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en-US" altLang="zh-CN" sz="2400" dirty="0">
                <a:ea typeface="仿宋_GB2312" pitchFamily="49" charset="-122"/>
              </a:rPr>
              <a:t>Ex 1: </a:t>
            </a:r>
            <a:r>
              <a:rPr lang="zh-CN" altLang="en-US" sz="2400" dirty="0">
                <a:ea typeface="仿宋_GB2312" pitchFamily="49" charset="-122"/>
              </a:rPr>
              <a:t>查询预定了103号船的水手的姓名</a:t>
            </a:r>
          </a:p>
          <a:p>
            <a:pPr lvl="3" eaLnBrk="1" hangingPunct="1">
              <a:buFontTx/>
              <a:buNone/>
              <a:defRPr/>
            </a:pPr>
            <a:endParaRPr lang="zh-CN" altLang="en-US" dirty="0" smtClean="0">
              <a:ea typeface="仿宋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91944" y="4365104"/>
            <a:ext cx="4114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i="1" dirty="0">
                <a:latin typeface="Arial" panose="020B0604020202020204" pitchFamily="34" charset="0"/>
              </a:rPr>
              <a:t>方案1：连接运算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SELECT </a:t>
            </a:r>
            <a:r>
              <a:rPr lang="en-US" altLang="zh-CN" sz="2000" i="1" dirty="0" err="1">
                <a:latin typeface="Arial" panose="020B0604020202020204" pitchFamily="34" charset="0"/>
              </a:rPr>
              <a:t>S.sname</a:t>
            </a:r>
            <a:endParaRPr lang="en-US" altLang="zh-CN" sz="2000" i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FROM Sailor as S  Reserve as R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WHERE </a:t>
            </a:r>
            <a:r>
              <a:rPr lang="en-US" altLang="zh-CN" sz="2000" i="1" dirty="0" err="1">
                <a:latin typeface="Arial" panose="020B0604020202020204" pitchFamily="34" charset="0"/>
              </a:rPr>
              <a:t>S.sid</a:t>
            </a:r>
            <a:r>
              <a:rPr lang="en-US" altLang="zh-CN" sz="2000" i="1" dirty="0">
                <a:latin typeface="Arial" panose="020B0604020202020204" pitchFamily="34" charset="0"/>
              </a:rPr>
              <a:t> = </a:t>
            </a:r>
            <a:r>
              <a:rPr lang="en-US" altLang="zh-CN" sz="2000" i="1" dirty="0" err="1">
                <a:latin typeface="Arial" panose="020B0604020202020204" pitchFamily="34" charset="0"/>
              </a:rPr>
              <a:t>R.sid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AND </a:t>
            </a:r>
            <a:r>
              <a:rPr lang="en-US" altLang="zh-CN" sz="2000" i="1" dirty="0" err="1">
                <a:latin typeface="Arial" panose="020B0604020202020204" pitchFamily="34" charset="0"/>
              </a:rPr>
              <a:t>R.bid</a:t>
            </a:r>
            <a:r>
              <a:rPr lang="en-US" altLang="zh-CN" sz="2000" i="1" dirty="0">
                <a:latin typeface="Arial" panose="020B0604020202020204" pitchFamily="34" charset="0"/>
              </a:rPr>
              <a:t> = ‘103’ </a:t>
            </a:r>
            <a:endParaRPr lang="zh-CN" altLang="en-US" sz="2000" i="1" dirty="0">
              <a:latin typeface="Arial" panose="020B0604020202020204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27448" y="4651648"/>
            <a:ext cx="32126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Sailor(</a:t>
            </a:r>
            <a:r>
              <a:rPr lang="en-US" altLang="zh-CN" sz="2400" dirty="0" err="1">
                <a:latin typeface="Tahoma" panose="020B0604030504040204" pitchFamily="34" charset="0"/>
              </a:rPr>
              <a:t>sid,sname</a:t>
            </a:r>
            <a:r>
              <a:rPr lang="en-US" altLang="zh-CN" sz="24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Boat(</a:t>
            </a:r>
            <a:r>
              <a:rPr lang="en-US" altLang="zh-CN" sz="2400" dirty="0" err="1">
                <a:latin typeface="Tahoma" panose="020B0604030504040204" pitchFamily="34" charset="0"/>
              </a:rPr>
              <a:t>bid,bname,color</a:t>
            </a:r>
            <a:r>
              <a:rPr lang="en-US" altLang="zh-CN" sz="24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Reserve(</a:t>
            </a:r>
            <a:r>
              <a:rPr lang="en-US" altLang="zh-CN" sz="2400" dirty="0" err="1">
                <a:latin typeface="Tahoma" panose="020B0604030504040204" pitchFamily="34" charset="0"/>
              </a:rPr>
              <a:t>sid,bid</a:t>
            </a:r>
            <a:r>
              <a:rPr lang="en-US" altLang="zh-CN" sz="2400" dirty="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6962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/>
              <a:t>3.3.3 嵌套查询(续</a:t>
            </a:r>
            <a:r>
              <a:rPr lang="zh-CN" altLang="en-US" sz="3200" dirty="0" smtClean="0"/>
              <a:t>)</a:t>
            </a:r>
            <a:endParaRPr lang="zh-CN" altLang="en-US" sz="32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082081"/>
            <a:ext cx="7589838" cy="114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fr-FR" sz="2800" dirty="0"/>
              <a:t>2. </a:t>
            </a:r>
            <a:r>
              <a:rPr lang="zh-CN" altLang="en-US" sz="2800" dirty="0"/>
              <a:t>集合成员资格 (</a:t>
            </a:r>
            <a:r>
              <a:rPr lang="en-US" altLang="zh-CN" sz="2800" dirty="0"/>
              <a:t>IN)</a:t>
            </a:r>
          </a:p>
          <a:p>
            <a:pPr eaLnBrk="1" hangingPunct="1"/>
            <a:endParaRPr lang="en-US" altLang="zh-CN" sz="2000" dirty="0"/>
          </a:p>
          <a:p>
            <a:pPr lvl="1" eaLnBrk="1" hangingPunct="1"/>
            <a:r>
              <a:rPr lang="en-US" altLang="zh-CN" sz="2000" dirty="0">
                <a:ea typeface="仿宋_GB2312" pitchFamily="49" charset="-122"/>
              </a:rPr>
              <a:t>Ex 1: </a:t>
            </a:r>
            <a:r>
              <a:rPr lang="zh-CN" altLang="en-US" sz="2000" dirty="0">
                <a:ea typeface="仿宋_GB2312" pitchFamily="49" charset="-122"/>
              </a:rPr>
              <a:t>查询预定了103号船的水手的姓名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148408" y="2301282"/>
            <a:ext cx="761188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/>
              <a:t>第一步：先找出预定船只的水手的编号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   SELECT </a:t>
            </a:r>
            <a:r>
              <a:rPr lang="en-US" altLang="zh-CN" sz="2000" i="1" dirty="0" err="1">
                <a:latin typeface="Arial" panose="020B0604020202020204" pitchFamily="34" charset="0"/>
              </a:rPr>
              <a:t>R.sid</a:t>
            </a:r>
            <a:endParaRPr lang="en-US" altLang="zh-CN" sz="2000" i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   FROM  Reserve as 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   WHERE </a:t>
            </a:r>
            <a:r>
              <a:rPr lang="en-US" altLang="zh-CN" sz="2000" i="1" dirty="0" err="1">
                <a:latin typeface="Arial" panose="020B0604020202020204" pitchFamily="34" charset="0"/>
              </a:rPr>
              <a:t>R.bid</a:t>
            </a:r>
            <a:r>
              <a:rPr lang="en-US" altLang="zh-CN" sz="2000" i="1" dirty="0">
                <a:latin typeface="Arial" panose="020B0604020202020204" pitchFamily="34" charset="0"/>
              </a:rPr>
              <a:t> = ‘103</a:t>
            </a:r>
            <a:r>
              <a:rPr lang="en-US" altLang="zh-CN" sz="2000" i="1" dirty="0" smtClean="0">
                <a:latin typeface="Arial" panose="020B0604020202020204" pitchFamily="34" charset="0"/>
              </a:rPr>
              <a:t>’                 </a:t>
            </a:r>
            <a:r>
              <a:rPr lang="zh-CN" altLang="en-US" sz="2000" dirty="0" smtClean="0"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</a:rPr>
              <a:t>‘22’,’31’)</a:t>
            </a:r>
            <a:r>
              <a:rPr lang="zh-CN" altLang="en-US" sz="2000" dirty="0"/>
              <a:t> </a:t>
            </a:r>
            <a:endParaRPr lang="zh-CN" altLang="en-US" sz="2400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300808" y="4282482"/>
            <a:ext cx="5943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第二步：根据编号查询姓名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SELECT </a:t>
            </a:r>
            <a:r>
              <a:rPr lang="en-US" altLang="zh-CN" sz="2000" i="1" dirty="0" err="1">
                <a:latin typeface="Arial" panose="020B0604020202020204" pitchFamily="34" charset="0"/>
              </a:rPr>
              <a:t>S.sname</a:t>
            </a:r>
            <a:endParaRPr lang="en-US" altLang="zh-CN" sz="2000" i="1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FROM  Sailor 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WHERE </a:t>
            </a:r>
            <a:r>
              <a:rPr lang="en-US" altLang="zh-CN" sz="2000" i="1" dirty="0" err="1">
                <a:latin typeface="Arial" panose="020B0604020202020204" pitchFamily="34" charset="0"/>
              </a:rPr>
              <a:t>S.sid</a:t>
            </a:r>
            <a:r>
              <a:rPr lang="en-US" altLang="zh-CN" sz="2000" i="1" dirty="0">
                <a:latin typeface="Arial" panose="020B0604020202020204" pitchFamily="34" charset="0"/>
              </a:rPr>
              <a:t> = ‘22’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 dirty="0">
                <a:latin typeface="Arial" panose="020B0604020202020204" pitchFamily="34" charset="0"/>
              </a:rPr>
              <a:t>                      OR </a:t>
            </a:r>
            <a:r>
              <a:rPr lang="en-US" altLang="zh-CN" sz="2000" i="1" dirty="0" err="1">
                <a:latin typeface="Arial" panose="020B0604020202020204" pitchFamily="34" charset="0"/>
              </a:rPr>
              <a:t>S.sid</a:t>
            </a:r>
            <a:r>
              <a:rPr lang="en-US" altLang="zh-CN" sz="2000" i="1" dirty="0">
                <a:latin typeface="Arial" panose="020B0604020202020204" pitchFamily="34" charset="0"/>
              </a:rPr>
              <a:t> = ‘31’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306488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fr-FR" sz="2000"/>
              <a:t>2. </a:t>
            </a:r>
            <a:r>
              <a:rPr lang="zh-CN" altLang="en-US" sz="2000"/>
              <a:t>集合成员资格 (</a:t>
            </a:r>
            <a:r>
              <a:rPr lang="en-US" altLang="zh-CN" sz="2000"/>
              <a:t>IN)</a:t>
            </a:r>
          </a:p>
          <a:p>
            <a:pPr lvl="1" eaLnBrk="1" hangingPunct="1"/>
            <a:endParaRPr lang="en-US" altLang="zh-CN" sz="2000">
              <a:ea typeface="仿宋_GB2312" pitchFamily="49" charset="-122"/>
            </a:endParaRPr>
          </a:p>
          <a:p>
            <a:pPr lvl="1" eaLnBrk="1" hangingPunct="1"/>
            <a:r>
              <a:rPr lang="en-US" altLang="zh-CN" sz="2000">
                <a:ea typeface="仿宋_GB2312" pitchFamily="49" charset="-122"/>
              </a:rPr>
              <a:t>Ex 1: </a:t>
            </a:r>
            <a:r>
              <a:rPr lang="zh-CN" altLang="en-US" sz="2000">
                <a:ea typeface="仿宋_GB2312" pitchFamily="49" charset="-122"/>
              </a:rPr>
              <a:t>查询预定了103号船的水手的姓名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6224" y="2754289"/>
            <a:ext cx="6096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       方案2: </a:t>
            </a:r>
            <a:r>
              <a:rPr lang="zh-CN" altLang="en-US" sz="2000" i="1">
                <a:latin typeface="Arial" panose="020B0604020202020204" pitchFamily="34" charset="0"/>
              </a:rPr>
              <a:t>嵌套子查询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SELECT S.sname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FROM Sailor as 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WHERE S.sid IN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( SELECT R.sid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FROM Reserve as R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WHERE R.bid = ‘103’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) </a:t>
            </a:r>
            <a:endParaRPr lang="zh-CN" altLang="en-US" sz="20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334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3.1.3 </a:t>
            </a:r>
            <a:r>
              <a:rPr lang="en-US" altLang="zh-CN" sz="3200" dirty="0"/>
              <a:t>SQL </a:t>
            </a:r>
            <a:r>
              <a:rPr lang="zh-CN" altLang="fr-FR" sz="3200" dirty="0"/>
              <a:t>语言特点</a:t>
            </a:r>
            <a:endParaRPr lang="zh-CN" alt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441938"/>
            <a:ext cx="7772400" cy="234710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一体化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/>
              <a:t>面向集合的操作方式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高度非过程化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/>
              <a:t>两种使用方式，统一的语法结构</a:t>
            </a:r>
          </a:p>
          <a:p>
            <a:pPr eaLnBrk="1" hangingPunct="1"/>
            <a:r>
              <a:rPr lang="zh-CN" altLang="en-US" sz="2000" dirty="0"/>
              <a:t>语言简洁，易学易</a:t>
            </a:r>
            <a:r>
              <a:rPr lang="zh-CN" altLang="en-US" sz="2000" dirty="0" smtClean="0"/>
              <a:t>用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97588"/>
              </p:ext>
            </p:extLst>
          </p:nvPr>
        </p:nvGraphicFramePr>
        <p:xfrm>
          <a:off x="1127448" y="4077072"/>
          <a:ext cx="6324600" cy="2663826"/>
        </p:xfrm>
        <a:graphic>
          <a:graphicData uri="http://schemas.openxmlformats.org/drawingml/2006/table">
            <a:tbl>
              <a:tblPr/>
              <a:tblGrid>
                <a:gridCol w="215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SQL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数据定义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CREATE，ALTER，DROP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数据操纵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INSERT，UPDATE，DELETE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数据控制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GRANT，REVOKE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082080"/>
            <a:ext cx="7772400" cy="1295400"/>
          </a:xfrm>
        </p:spPr>
        <p:txBody>
          <a:bodyPr/>
          <a:lstStyle/>
          <a:p>
            <a:pPr eaLnBrk="1" hangingPunct="1"/>
            <a:r>
              <a:rPr lang="zh-CN" altLang="fr-FR" sz="2000"/>
              <a:t>2. </a:t>
            </a:r>
            <a:r>
              <a:rPr lang="zh-CN" altLang="en-US" sz="2000"/>
              <a:t>集合成员资格 (</a:t>
            </a:r>
            <a:r>
              <a:rPr lang="en-US" altLang="zh-CN" sz="2000"/>
              <a:t>IN)</a:t>
            </a:r>
          </a:p>
          <a:p>
            <a:pPr lvl="1" eaLnBrk="1" hangingPunct="1"/>
            <a:endParaRPr lang="en-US" altLang="zh-CN" sz="2000">
              <a:ea typeface="仿宋_GB2312" pitchFamily="49" charset="-122"/>
            </a:endParaRPr>
          </a:p>
          <a:p>
            <a:pPr lvl="1" eaLnBrk="1" hangingPunct="1"/>
            <a:r>
              <a:rPr lang="en-US" altLang="zh-CN" sz="2000">
                <a:ea typeface="仿宋_GB2312" pitchFamily="49" charset="-122"/>
              </a:rPr>
              <a:t>Ex 1: </a:t>
            </a:r>
            <a:r>
              <a:rPr lang="zh-CN" altLang="en-US" sz="2000">
                <a:ea typeface="仿宋_GB2312" pitchFamily="49" charset="-122"/>
              </a:rPr>
              <a:t>查询预定了所有红颜色船只的水手的姓名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982416" y="2377481"/>
            <a:ext cx="4648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SELECT S.sname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FROM Sailor as 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WHERE S.sid IN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(SELECT R.sid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FROM Reserve as R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WHERE R.bid IN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( SELECT B.bid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FROM Boat as B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WHERE B.color = ‘red’ ) ) </a:t>
            </a:r>
            <a:endParaRPr lang="zh-CN" altLang="en-US" sz="20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077888"/>
            <a:ext cx="7772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/>
              <a:t>3. 集合之间的比较</a:t>
            </a:r>
          </a:p>
          <a:p>
            <a:pPr eaLnBrk="1" hangingPunct="1">
              <a:defRPr/>
            </a:pPr>
            <a:endParaRPr lang="zh-CN" altLang="en-US" sz="2000"/>
          </a:p>
          <a:p>
            <a:pPr lvl="1" eaLnBrk="1" hangingPunct="1">
              <a:defRPr/>
            </a:pPr>
            <a:r>
              <a:rPr lang="zh-CN" altLang="en-US" sz="2000"/>
              <a:t>格式</a:t>
            </a:r>
          </a:p>
          <a:p>
            <a:pPr lvl="1" eaLnBrk="1" hangingPunct="1">
              <a:defRPr/>
            </a:pPr>
            <a:endParaRPr lang="zh-CN" altLang="en-US" sz="2000"/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1"/>
              <a:t>表达式   比较运算符 </a:t>
            </a:r>
            <a:r>
              <a:rPr lang="zh-CN" altLang="en-US" sz="2000" b="1">
                <a:sym typeface="Symbol" pitchFamily="18" charset="2"/>
              </a:rPr>
              <a:t></a:t>
            </a:r>
            <a:r>
              <a:rPr lang="zh-CN" altLang="en-US" sz="2000" b="1"/>
              <a:t> 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</a:t>
            </a:r>
            <a:r>
              <a:rPr lang="en-US" altLang="zh-CN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 b="1"/>
              <a:t>（</a:t>
            </a:r>
            <a:r>
              <a:rPr lang="zh-CN" altLang="en-US" sz="2000" b="1"/>
              <a:t>子查询）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zh-CN" altLang="en-US" sz="1800"/>
              <a:t>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表达式的值至少与子查询结果中的一个值相比满足比较运算符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</a:t>
            </a:r>
            <a:r>
              <a:rPr lang="zh-CN" altLang="en-US" sz="1800"/>
              <a:t> 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zh-CN" altLang="en-US" sz="1800"/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1"/>
              <a:t>表达式   比较运算符 </a:t>
            </a:r>
            <a:r>
              <a:rPr lang="zh-CN" altLang="en-US" sz="2000" b="1">
                <a:sym typeface="Symbol" pitchFamily="18" charset="2"/>
              </a:rPr>
              <a:t> </a:t>
            </a:r>
            <a:r>
              <a:rPr lang="zh-CN" altLang="en-US" sz="2000" b="1"/>
              <a:t>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</a:t>
            </a:r>
            <a:r>
              <a:rPr lang="en-US" altLang="zh-CN" sz="2000" b="1"/>
              <a:t>（</a:t>
            </a:r>
            <a:r>
              <a:rPr lang="zh-CN" altLang="en-US" sz="2000" b="1"/>
              <a:t>子查询）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zh-CN" altLang="en-US" sz="1800"/>
              <a:t>   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表达式的值与子查询结果中的所有的值相比都满足比较运算符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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54868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69579" y="1234480"/>
            <a:ext cx="7772400" cy="3048000"/>
          </a:xfrm>
        </p:spPr>
        <p:txBody>
          <a:bodyPr/>
          <a:lstStyle/>
          <a:p>
            <a:pPr eaLnBrk="1" hangingPunct="1"/>
            <a:r>
              <a:rPr lang="zh-CN" altLang="en-US" sz="2000"/>
              <a:t>3. 集合之间的比较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en-US" altLang="zh-CN" sz="2000"/>
              <a:t>Ex 2: </a:t>
            </a:r>
            <a:r>
              <a:rPr lang="zh-CN" altLang="en-US" sz="2000"/>
              <a:t>查询与王红在同一个系学习的同学的姓名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</a:t>
            </a:r>
            <a:r>
              <a:rPr lang="en-US" altLang="zh-CN" sz="2000" i="1"/>
              <a:t>SELECT sname,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FROM 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WHERE S.Dno = ( SELECT Dno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                      FROM 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                              WHERE sname =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zh-CN" altLang="en-US" sz="2000" i="1"/>
              <a:t>王红</a:t>
            </a:r>
            <a:r>
              <a:rPr lang="zh-CN" altLang="en-US" sz="2000" i="1">
                <a:latin typeface="Arial" panose="020B0604020202020204" pitchFamily="34" charset="0"/>
              </a:rPr>
              <a:t>’</a:t>
            </a:r>
            <a:r>
              <a:rPr lang="zh-CN" altLang="en-US" sz="2000" i="1"/>
              <a:t>) </a:t>
            </a:r>
          </a:p>
          <a:p>
            <a:pPr eaLnBrk="1" hangingPunct="1"/>
            <a:endParaRPr lang="zh-CN" altLang="en-US" i="1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005880"/>
            <a:ext cx="7772400" cy="3048000"/>
          </a:xfrm>
        </p:spPr>
        <p:txBody>
          <a:bodyPr/>
          <a:lstStyle/>
          <a:p>
            <a:pPr eaLnBrk="1" hangingPunct="1"/>
            <a:r>
              <a:rPr lang="zh-CN" altLang="en-US" sz="2000"/>
              <a:t>3. 集合之间的比较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Ex 3: </a:t>
            </a:r>
            <a:r>
              <a:rPr lang="zh-CN" altLang="en-US" sz="2000"/>
              <a:t>查询比某一个名叫</a:t>
            </a:r>
            <a:r>
              <a:rPr lang="en-US" altLang="zh-CN" sz="2000"/>
              <a:t>Horatio</a:t>
            </a:r>
            <a:r>
              <a:rPr lang="zh-CN" altLang="en-US" sz="2000"/>
              <a:t>的水手级别高的水手的姓名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 i="1"/>
              <a:t>SELECT S.sname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FROM Sailor 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WHERE S.rating &gt; </a:t>
            </a:r>
            <a:r>
              <a:rPr lang="en-US" altLang="zh-CN" sz="2000" i="1">
                <a:solidFill>
                  <a:schemeClr val="hlink"/>
                </a:solidFill>
              </a:rPr>
              <a:t>[</a:t>
            </a:r>
            <a:r>
              <a:rPr lang="en-US" altLang="zh-CN" sz="2000" i="1">
                <a:solidFill>
                  <a:srgbClr val="FF3300"/>
                </a:solidFill>
              </a:rPr>
              <a:t>ANY</a:t>
            </a:r>
            <a:r>
              <a:rPr lang="en-US" altLang="zh-CN" sz="2000" i="1"/>
              <a:t> ( SELECT S2.raing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                                    FROM Sailor S2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                                                  WHERE S2.sname = ‘Horatio’ )</a:t>
            </a:r>
            <a:r>
              <a:rPr lang="en-US" altLang="zh-CN" sz="2000"/>
              <a:t> </a:t>
            </a:r>
          </a:p>
          <a:p>
            <a:pPr lvl="1" eaLnBrk="1" hangingPunct="1"/>
            <a:endParaRPr lang="en-US" altLang="zh-CN" sz="20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35832" y="405388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Char char="–"/>
            </a:pPr>
            <a:r>
              <a:rPr lang="en-US" altLang="zh-CN" sz="2000">
                <a:latin typeface="Arial" panose="020B0604020202020204" pitchFamily="34" charset="0"/>
              </a:rPr>
              <a:t>Ex 4: </a:t>
            </a:r>
            <a:r>
              <a:rPr lang="zh-CN" altLang="en-US" sz="2000">
                <a:latin typeface="Arial" panose="020B0604020202020204" pitchFamily="34" charset="0"/>
              </a:rPr>
              <a:t>查询比所有名叫</a:t>
            </a:r>
            <a:r>
              <a:rPr lang="en-US" altLang="zh-CN" sz="2000">
                <a:latin typeface="Arial" panose="020B0604020202020204" pitchFamily="34" charset="0"/>
              </a:rPr>
              <a:t>Horatio</a:t>
            </a:r>
            <a:r>
              <a:rPr lang="zh-CN" altLang="en-US" sz="2000">
                <a:latin typeface="Arial" panose="020B0604020202020204" pitchFamily="34" charset="0"/>
              </a:rPr>
              <a:t>的水手级别高的水手的姓名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</a:t>
            </a:r>
            <a:r>
              <a:rPr lang="en-US" altLang="zh-CN" sz="2000" i="1">
                <a:latin typeface="Arial" panose="020B0604020202020204" pitchFamily="34" charset="0"/>
              </a:rPr>
              <a:t>SELECT S.sid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FROM Sailor S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WHERE S.rating &gt; </a:t>
            </a: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</a:rPr>
              <a:t>ALL</a:t>
            </a:r>
            <a:r>
              <a:rPr lang="en-US" altLang="zh-CN" sz="2000" i="1">
                <a:latin typeface="Arial" panose="020B0604020202020204" pitchFamily="34" charset="0"/>
              </a:rPr>
              <a:t> ( SELECT S2.raing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                     FROM Sailor S2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                    WHERE S2.sname = </a:t>
            </a:r>
            <a:r>
              <a:rPr lang="en-US" altLang="zh-CN" sz="2000" i="1"/>
              <a:t>‘</a:t>
            </a:r>
            <a:r>
              <a:rPr lang="en-US" altLang="zh-CN" sz="2000" i="1">
                <a:latin typeface="Arial" panose="020B0604020202020204" pitchFamily="34" charset="0"/>
              </a:rPr>
              <a:t>Horatio</a:t>
            </a:r>
            <a:r>
              <a:rPr lang="en-US" altLang="zh-CN" sz="2000" i="1"/>
              <a:t>’</a:t>
            </a:r>
            <a:r>
              <a:rPr lang="en-US" altLang="zh-CN" sz="2000" i="1">
                <a:latin typeface="Arial" panose="020B0604020202020204" pitchFamily="34" charset="0"/>
              </a:rPr>
              <a:t> 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  <p:bldP spid="78852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154088"/>
            <a:ext cx="7391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3. 集合之间的比较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ANY , ALL</a:t>
            </a:r>
            <a:r>
              <a:rPr lang="zh-CN" altLang="en-US" sz="2000"/>
              <a:t>谓词与集函数以及</a:t>
            </a:r>
            <a:r>
              <a:rPr lang="en-US" altLang="zh-CN" sz="2000"/>
              <a:t>IN</a:t>
            </a:r>
            <a:r>
              <a:rPr lang="zh-CN" altLang="en-US" sz="2000"/>
              <a:t>谓词的等价转换关系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 4: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查询比所有名叫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Horatio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的水手级别高的水手的姓名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       </a:t>
            </a: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0632" y="3211488"/>
            <a:ext cx="6324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仿宋_GB2312" pitchFamily="49" charset="-122"/>
              </a:rPr>
              <a:t>集函数方法：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SELECT sname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        FROM Sailor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        WHERE rating &gt; (SELECT MAX(rating)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                                     FROM Sailor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                                      WHERE sname= ‘Horatio’)</a:t>
            </a:r>
            <a:endParaRPr lang="zh-CN" altLang="en-US" sz="2000"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92696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65388" y="1378496"/>
            <a:ext cx="4770437" cy="129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3. 集合之间的比较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 5：</a:t>
            </a:r>
            <a:r>
              <a:rPr lang="zh-CN" altLang="en-US" sz="2000">
                <a:ea typeface="仿宋_GB2312" pitchFamily="49" charset="-122"/>
              </a:rPr>
              <a:t>查询平均成绩最高的学生的编号</a:t>
            </a:r>
            <a:endParaRPr lang="en-US" altLang="zh-CN" sz="2000"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/>
              <a:t>     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>
              <a:ea typeface="仿宋_GB2312" pitchFamily="49" charset="-12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6624" y="2978696"/>
            <a:ext cx="77724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SELECT  s</a:t>
            </a:r>
            <a:r>
              <a:rPr lang="fr-FR" altLang="zh-CN" sz="2000" i="1">
                <a:latin typeface="Arial" panose="020B0604020202020204" pitchFamily="34" charset="0"/>
              </a:rPr>
              <a:t>no</a:t>
            </a:r>
            <a:endParaRPr lang="en-US" altLang="zh-CN" sz="2000" i="1">
              <a:latin typeface="Arial" panose="020B0604020202020204" pitchFamily="34" charset="0"/>
            </a:endParaRP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FROM     SC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GROUP BY  sno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  </a:t>
            </a:r>
            <a:r>
              <a:rPr lang="en-US" altLang="zh-CN" sz="2000" i="1">
                <a:latin typeface="Arial" panose="020B0604020202020204" pitchFamily="34" charset="0"/>
              </a:rPr>
              <a:t>HAVING   AVG(score) &gt;=  ALL (SELECT    AVG(score)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			            FROM    SC</a:t>
            </a:r>
          </a:p>
          <a:p>
            <a:pPr lvl="1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		                                      GROUP BY   sno)</a:t>
            </a:r>
            <a:endParaRPr lang="zh-CN" altLang="en-US" sz="2000" i="1">
              <a:latin typeface="Arial" panose="020B0604020202020204" pitchFamily="34" charset="0"/>
            </a:endParaRPr>
          </a:p>
        </p:txBody>
      </p:sp>
      <p:pic>
        <p:nvPicPr>
          <p:cNvPr id="77829" name="Picture 5" descr="AMCON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24" y="1302296"/>
            <a:ext cx="9096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937395" y="1306488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fr-FR" sz="2400"/>
              <a:t>4</a:t>
            </a:r>
            <a:r>
              <a:rPr lang="zh-CN" altLang="en-US" sz="2400"/>
              <a:t>. 相关嵌套查询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概念</a:t>
            </a:r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r>
              <a:rPr lang="zh-CN" altLang="en-US" smtClean="0"/>
              <a:t>不相关子查询</a:t>
            </a:r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r>
              <a:rPr lang="zh-CN" altLang="en-US" smtClean="0"/>
              <a:t>相关子查询</a:t>
            </a:r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Ex 6：</a:t>
            </a: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查询选修了001号课程的学生姓名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       </a:t>
            </a:r>
            <a:r>
              <a:rPr lang="en-US" altLang="zh-CN" i="1" smtClean="0"/>
              <a:t>SELECT sname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            FROM S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            WHERE sno IN ( SELECT sno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                                          FROM SC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i="1" smtClean="0"/>
              <a:t>                                          WHERE cno=‘001’)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i="1" smtClean="0"/>
          </a:p>
          <a:p>
            <a:pPr lvl="1" eaLnBrk="1" hangingPunct="1"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3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937395" y="1230288"/>
            <a:ext cx="7772400" cy="2057400"/>
          </a:xfrm>
        </p:spPr>
        <p:txBody>
          <a:bodyPr/>
          <a:lstStyle/>
          <a:p>
            <a:pPr eaLnBrk="1" hangingPunct="1"/>
            <a:r>
              <a:rPr lang="zh-CN" altLang="fr-FR" sz="2000"/>
              <a:t>4</a:t>
            </a:r>
            <a:r>
              <a:rPr lang="zh-CN" altLang="en-US" sz="2000"/>
              <a:t>. 相关嵌套查询(</a:t>
            </a:r>
            <a:r>
              <a:rPr lang="en-US" altLang="zh-CN" sz="2000"/>
              <a:t>EXISTS)</a:t>
            </a:r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fr-FR" sz="2000"/>
              <a:t>[</a:t>
            </a:r>
            <a:r>
              <a:rPr lang="fr-FR" altLang="zh-CN" sz="2000">
                <a:solidFill>
                  <a:srgbClr val="FF3300"/>
                </a:solidFill>
              </a:rPr>
              <a:t>NOT</a:t>
            </a:r>
            <a:r>
              <a:rPr lang="fr-FR" altLang="zh-CN" sz="2000"/>
              <a:t>] EXISTS （</a:t>
            </a:r>
            <a:r>
              <a:rPr lang="zh-CN" altLang="fr-FR" sz="2000"/>
              <a:t>子查询）</a:t>
            </a:r>
          </a:p>
          <a:p>
            <a:pPr lvl="2" eaLnBrk="1" hangingPunct="1"/>
            <a:r>
              <a:rPr lang="zh-CN" altLang="en-US" sz="2000"/>
              <a:t>说明</a:t>
            </a:r>
          </a:p>
          <a:p>
            <a:pPr lvl="3" eaLnBrk="1" hangingPunct="1"/>
            <a:r>
              <a:rPr lang="zh-CN" altLang="en-US" smtClean="0">
                <a:ea typeface="仿宋_GB2312" pitchFamily="49" charset="-122"/>
              </a:rPr>
              <a:t>判断子查询的结果集合中是否有任何元组存在</a:t>
            </a:r>
          </a:p>
          <a:p>
            <a:pPr lvl="1" eaLnBrk="1" hangingPunct="1"/>
            <a:endParaRPr lang="zh-CN" altLang="en-US" sz="2400"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83432" y="3363888"/>
            <a:ext cx="7696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FontTx/>
              <a:buChar char="–"/>
            </a:pP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Ex 6: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查询选修了001号课程的学生姓名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  </a:t>
            </a:r>
            <a:r>
              <a:rPr lang="en-US" altLang="zh-CN" sz="2000" i="1">
                <a:latin typeface="Arial" panose="020B0604020202020204" pitchFamily="34" charset="0"/>
              </a:rPr>
              <a:t>SELECT sname 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FROM S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WHERE EXISTS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(SELECT *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  FROM SC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  WHERE sno = S.sno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                   AND cno= ‘001’)</a:t>
            </a:r>
            <a:endParaRPr lang="zh-CN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92696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37395" y="1302296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fr-FR" sz="2000"/>
              <a:t>4</a:t>
            </a:r>
            <a:r>
              <a:rPr lang="zh-CN" altLang="en-US" sz="2000"/>
              <a:t>. 相关嵌套查询(</a:t>
            </a:r>
            <a:r>
              <a:rPr lang="en-US" altLang="zh-CN" sz="2000"/>
              <a:t>EXISTS)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Ex 7：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查询未选修</a:t>
            </a:r>
            <a:r>
              <a:rPr lang="zh-CN" altLang="en-US" sz="2000">
                <a:ea typeface="仿宋_GB2312" pitchFamily="49" charset="-122"/>
              </a:rPr>
              <a:t>‘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001</a:t>
            </a:r>
            <a:r>
              <a:rPr lang="zh-CN" altLang="en-US" sz="2000">
                <a:ea typeface="仿宋_GB2312" pitchFamily="49" charset="-122"/>
              </a:rPr>
              <a:t>’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课程的学生姓名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97632" y="2673897"/>
            <a:ext cx="3733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2000" i="1">
                <a:latin typeface="Arial" panose="020B0604020202020204" pitchFamily="34" charset="0"/>
              </a:rPr>
              <a:t>SELECT sname 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FROM S 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WHERE </a:t>
            </a: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</a:rPr>
              <a:t>NOT</a:t>
            </a:r>
            <a:r>
              <a:rPr lang="en-US" altLang="zh-CN" sz="2000" i="1">
                <a:latin typeface="Arial" panose="020B0604020202020204" pitchFamily="34" charset="0"/>
              </a:rPr>
              <a:t> EXISTS 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(SELECT *</a:t>
            </a:r>
          </a:p>
          <a:p>
            <a:pPr lvl="1" algn="just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  FROM SC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WHERE sno = S.sno</a:t>
            </a:r>
          </a:p>
          <a:p>
            <a:pPr lvl="1" eaLnBrk="1" hangingPunct="1"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              AND cno=’001’)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879032" y="2750097"/>
            <a:ext cx="4876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chemeClr val="accent2"/>
                </a:solidFill>
                <a:latin typeface="Arial" panose="020B0604020202020204" pitchFamily="34" charset="0"/>
              </a:rPr>
              <a:t>SELECT sname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chemeClr val="accent2"/>
                </a:solidFill>
                <a:latin typeface="Arial" panose="020B0604020202020204" pitchFamily="34" charset="0"/>
              </a:rPr>
              <a:t>FROM 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chemeClr val="accent2"/>
                </a:solidFill>
                <a:latin typeface="Arial" panose="020B0604020202020204" pitchFamily="34" charset="0"/>
              </a:rPr>
              <a:t>WHERE sno &lt;&gt; ALL (SELECT sno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chemeClr val="accent2"/>
                </a:solidFill>
                <a:latin typeface="Arial" panose="020B0604020202020204" pitchFamily="34" charset="0"/>
              </a:rPr>
              <a:t>                                 FROM SC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chemeClr val="accent2"/>
                </a:solidFill>
                <a:latin typeface="Arial" panose="020B0604020202020204" pitchFamily="34" charset="0"/>
              </a:rPr>
              <a:t>                                     WHERE cno=‘001’)</a:t>
            </a:r>
            <a:endParaRPr lang="zh-CN" altLang="en-US" sz="24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6064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3.3.3 嵌套查询(续)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03784" y="1327448"/>
            <a:ext cx="7772400" cy="5029200"/>
          </a:xfrm>
        </p:spPr>
        <p:txBody>
          <a:bodyPr/>
          <a:lstStyle/>
          <a:p>
            <a:pPr eaLnBrk="1" hangingPunct="1"/>
            <a:r>
              <a:rPr lang="zh-CN" altLang="fr-FR" sz="2000"/>
              <a:t>4</a:t>
            </a:r>
            <a:r>
              <a:rPr lang="zh-CN" altLang="en-US" sz="2000"/>
              <a:t>. 相关嵌套查询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Ex 8：</a:t>
            </a:r>
            <a:r>
              <a:rPr lang="zh-CN" altLang="en-US" sz="2000">
                <a:ea typeface="仿宋_GB2312" pitchFamily="49" charset="-122"/>
              </a:rPr>
              <a:t>查询选修了至少一门由‘</a:t>
            </a:r>
            <a:r>
              <a:rPr lang="en-US" altLang="zh-CN" sz="2000">
                <a:ea typeface="仿宋_GB2312" pitchFamily="49" charset="-122"/>
              </a:rPr>
              <a:t>s001’</a:t>
            </a:r>
            <a:r>
              <a:rPr lang="zh-CN" altLang="en-US" sz="2000">
                <a:ea typeface="仿宋_GB2312" pitchFamily="49" charset="-122"/>
              </a:rPr>
              <a:t>选修的课程的学生学号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SELECT cno FROM SC SCX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 WHERE 	cno 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        (SELECT cno FROM SC SCY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         WHERE SCY.sno = </a:t>
            </a:r>
            <a:r>
              <a:rPr lang="en-US" altLang="zh-CN" sz="2400">
                <a:ea typeface="仿宋_GB2312" pitchFamily="49" charset="-122"/>
              </a:rPr>
              <a:t>‘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s001</a:t>
            </a:r>
            <a:r>
              <a:rPr lang="en-US" altLang="zh-CN" sz="2400">
                <a:ea typeface="仿宋_GB2312" pitchFamily="49" charset="-122"/>
              </a:rPr>
              <a:t>’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Ex 9：</a:t>
            </a:r>
            <a:r>
              <a:rPr lang="zh-CN" altLang="en-US" sz="2000">
                <a:ea typeface="仿宋_GB2312" pitchFamily="49" charset="-122"/>
              </a:rPr>
              <a:t>查询至少被两个人选修的课程号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SELECT Distinct cno FROM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 WHERE sno &lt;&gt; any (SELECT sno FROM sc newsc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                    WHERE cno = sc.cno)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和其他语言比较示例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314872"/>
            <a:ext cx="9937104" cy="55431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Times-Roman" charset="0"/>
              </a:rPr>
              <a:t>Suppliers(</a:t>
            </a:r>
            <a:r>
              <a:rPr lang="en-US" altLang="zh-CN" sz="2000" dirty="0" err="1">
                <a:solidFill>
                  <a:srgbClr val="000002"/>
                </a:solidFill>
                <a:latin typeface="Times-Roman" charset="0"/>
              </a:rPr>
              <a:t>sno,sname,status,city</a:t>
            </a:r>
            <a:r>
              <a:rPr lang="en-US" altLang="zh-CN" sz="2000" dirty="0">
                <a:solidFill>
                  <a:srgbClr val="000002"/>
                </a:solidFill>
                <a:latin typeface="Times-Roman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-Roman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2"/>
                </a:solidFill>
                <a:latin typeface="Courier" pitchFamily="49" charset="0"/>
              </a:rPr>
              <a:t>查询不在伦敦居住的供应商的</a:t>
            </a:r>
            <a:r>
              <a:rPr lang="zh-CN" altLang="en-US" sz="2000" dirty="0" smtClean="0">
                <a:solidFill>
                  <a:srgbClr val="000002"/>
                </a:solidFill>
                <a:latin typeface="Courier" pitchFamily="49" charset="0"/>
              </a:rPr>
              <a:t>情况</a:t>
            </a:r>
            <a:endParaRPr lang="zh-CN" altLang="en-US" sz="2000" dirty="0">
              <a:solidFill>
                <a:srgbClr val="000002"/>
              </a:solidFill>
              <a:latin typeface="Courier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0002"/>
                </a:solidFill>
                <a:latin typeface="Courier" pitchFamily="49" charset="0"/>
              </a:rPr>
              <a:t>SQL</a:t>
            </a:r>
            <a:r>
              <a:rPr lang="zh-CN" altLang="en-US" sz="2000" i="1" dirty="0">
                <a:solidFill>
                  <a:srgbClr val="000002"/>
                </a:solidFill>
                <a:latin typeface="Courier" pitchFamily="49" charset="0"/>
              </a:rPr>
              <a:t>实现: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SELECT *                       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take all columns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FROM S                          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from table 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WHERE city&lt;&gt;'London'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and show all rows in which the city is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                                                not London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0002"/>
                </a:solidFill>
                <a:latin typeface="Times-Roman" charset="0"/>
              </a:rPr>
              <a:t>QUEL</a:t>
            </a:r>
            <a:r>
              <a:rPr lang="zh-CN" altLang="en-US" sz="2000" i="1" dirty="0">
                <a:solidFill>
                  <a:srgbClr val="000002"/>
                </a:solidFill>
                <a:latin typeface="Times-Roman" charset="0"/>
              </a:rPr>
              <a:t>实现</a:t>
            </a:r>
            <a:r>
              <a:rPr lang="zh-CN" altLang="en-US" sz="2000" dirty="0">
                <a:solidFill>
                  <a:srgbClr val="000002"/>
                </a:solidFill>
                <a:latin typeface="Times-Roman" charset="0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RANGE OF s IS S                  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variable ‘s’ works on table 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RETRIEVE (</a:t>
            </a:r>
            <a:r>
              <a:rPr lang="en-US" altLang="zh-CN" sz="2000" dirty="0" err="1">
                <a:solidFill>
                  <a:srgbClr val="000002"/>
                </a:solidFill>
                <a:latin typeface="Courier" pitchFamily="49" charset="0"/>
              </a:rPr>
              <a:t>s.all</a:t>
            </a: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)                   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take all columns from range of 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WHERE (</a:t>
            </a:r>
            <a:r>
              <a:rPr lang="en-US" altLang="zh-CN" sz="2000" dirty="0" err="1">
                <a:solidFill>
                  <a:srgbClr val="000002"/>
                </a:solidFill>
                <a:latin typeface="Courier" pitchFamily="49" charset="0"/>
              </a:rPr>
              <a:t>s.city</a:t>
            </a:r>
            <a:r>
              <a:rPr lang="en-US" altLang="zh-CN" sz="2000" dirty="0">
                <a:solidFill>
                  <a:srgbClr val="000002"/>
                </a:solidFill>
                <a:latin typeface="Courier" pitchFamily="49" charset="0"/>
              </a:rPr>
              <a:t>&lt;&gt;"London")           // </a:t>
            </a: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and show all rows in which the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2"/>
                </a:solidFill>
                <a:latin typeface="Helvetica" panose="020B0604020202020204" pitchFamily="34" charset="0"/>
              </a:rPr>
              <a:t>                                                       city is not London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836712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3.3.3 嵌套查询(续)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182763" y="1293912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fr-FR" sz="2000"/>
              <a:t>4</a:t>
            </a:r>
            <a:r>
              <a:rPr lang="zh-CN" altLang="en-US" sz="2000"/>
              <a:t>. 相关嵌套查询(</a:t>
            </a:r>
            <a:r>
              <a:rPr lang="en-US" altLang="zh-CN" sz="2000"/>
              <a:t>EXISTS)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IN</a:t>
            </a:r>
            <a:r>
              <a:rPr lang="zh-CN" altLang="en-US" sz="2000"/>
              <a:t>和</a:t>
            </a:r>
            <a:r>
              <a:rPr lang="en-US" altLang="zh-CN" sz="2000"/>
              <a:t>EXISTS</a:t>
            </a:r>
            <a:r>
              <a:rPr lang="zh-CN" altLang="en-US" sz="2000"/>
              <a:t>的比较</a:t>
            </a:r>
          </a:p>
          <a:p>
            <a:pPr lvl="1" eaLnBrk="1" hangingPunct="1"/>
            <a:endParaRPr lang="zh-CN" altLang="en-US" sz="200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686000" y="2970312"/>
            <a:ext cx="6324600" cy="1981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anchor="ctr">
            <a:flatTx/>
          </a:bodyPr>
          <a:lstStyle/>
          <a:p>
            <a:pPr algn="just">
              <a:spcBef>
                <a:spcPct val="50000"/>
              </a:spcBef>
              <a:buClrTx/>
              <a:buSzPct val="60000"/>
              <a:buFontTx/>
              <a:buNone/>
              <a:defRPr/>
            </a:pPr>
            <a:r>
              <a:rPr lang="zh-CN" altLang="en-US" sz="2800">
                <a:latin typeface="Tahoma" pitchFamily="34" charset="0"/>
                <a:ea typeface="华文新魏" pitchFamily="2" charset="-122"/>
              </a:rPr>
              <a:t>	</a:t>
            </a:r>
            <a:r>
              <a:rPr lang="en-US" altLang="zh-CN" sz="2400" i="1">
                <a:latin typeface="Tahoma" pitchFamily="34" charset="0"/>
                <a:ea typeface="华文新魏" pitchFamily="2" charset="-122"/>
              </a:rPr>
              <a:t>IN</a:t>
            </a:r>
            <a:r>
              <a:rPr lang="zh-CN" altLang="en-US" sz="2400">
                <a:latin typeface="Tahoma" pitchFamily="34" charset="0"/>
                <a:ea typeface="华文新魏" pitchFamily="2" charset="-122"/>
              </a:rPr>
              <a:t>后的子查询与外层查询无关，每个子查询执行一次，而</a:t>
            </a:r>
            <a:r>
              <a:rPr lang="en-US" altLang="zh-CN" sz="2400" i="1">
                <a:latin typeface="Tahoma" pitchFamily="34" charset="0"/>
                <a:ea typeface="华文新魏" pitchFamily="2" charset="-122"/>
              </a:rPr>
              <a:t>EXISTS</a:t>
            </a:r>
            <a:r>
              <a:rPr lang="zh-CN" altLang="en-US" sz="2400">
                <a:latin typeface="Tahoma" pitchFamily="34" charset="0"/>
                <a:ea typeface="华文新魏" pitchFamily="2" charset="-122"/>
              </a:rPr>
              <a:t>后的子查询与外层查询有关，需要执行多次。</a:t>
            </a:r>
            <a:endParaRPr lang="zh-CN" altLang="en-US" sz="24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838400" y="5637313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课后复习：教材例42,43,44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 autoUpdateAnimBg="0"/>
      <p:bldP spid="8499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692696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3.3.4 集合查询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085603" y="1226096"/>
            <a:ext cx="7772400" cy="3657600"/>
          </a:xfrm>
        </p:spPr>
        <p:txBody>
          <a:bodyPr/>
          <a:lstStyle/>
          <a:p>
            <a:pPr lvl="1" algn="just" eaLnBrk="1" hangingPunct="1"/>
            <a:r>
              <a:rPr lang="zh-CN" altLang="en-US" sz="2000"/>
              <a:t>格式</a:t>
            </a:r>
          </a:p>
          <a:p>
            <a:pPr lvl="1" algn="just" eaLnBrk="1" hangingPunct="1"/>
            <a:endParaRPr lang="zh-CN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Arial" panose="020B0604020202020204" pitchFamily="34" charset="0"/>
              </a:rPr>
              <a:t>subquery ::=</a:t>
            </a:r>
            <a:r>
              <a:rPr lang="en-US" altLang="zh-CN" sz="2000"/>
              <a:t> SELECT      </a:t>
            </a:r>
            <a:r>
              <a:rPr lang="zh-CN" altLang="en-US" sz="2000"/>
              <a:t>子句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            FROM	      </a:t>
            </a:r>
            <a:r>
              <a:rPr lang="zh-CN" altLang="en-US" sz="2000"/>
              <a:t>关系名表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        [</a:t>
            </a:r>
            <a:r>
              <a:rPr lang="en-US" altLang="zh-CN" sz="2000"/>
              <a:t>WHERE      </a:t>
            </a:r>
            <a:r>
              <a:rPr lang="zh-CN" altLang="en-US" sz="2000"/>
              <a:t>条件表达式]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        [</a:t>
            </a:r>
            <a:r>
              <a:rPr lang="en-US" altLang="zh-CN" sz="2000"/>
              <a:t>GROUP By </a:t>
            </a:r>
            <a:r>
              <a:rPr lang="zh-CN" altLang="en-US" sz="2000"/>
              <a:t>分组属性名表达式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                       [</a:t>
            </a:r>
            <a:r>
              <a:rPr lang="en-US" altLang="zh-CN" sz="2000"/>
              <a:t>HAVING  </a:t>
            </a:r>
            <a:r>
              <a:rPr lang="zh-CN" altLang="en-US" sz="2000"/>
              <a:t>条件  ]  ]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12640" y="4883696"/>
            <a:ext cx="6324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  <a:cs typeface="Times New Roman" panose="02020603050405020304" pitchFamily="18" charset="0"/>
              </a:rPr>
              <a:t>| subquery {UNION [ALL] | </a:t>
            </a: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INTERSECT</a:t>
            </a:r>
            <a:r>
              <a:rPr lang="en-US" altLang="zh-CN" sz="2000">
                <a:latin typeface="Arial" panose="020B0604020202020204" pitchFamily="34" charset="0"/>
                <a:cs typeface="Times New Roman" panose="02020603050405020304" pitchFamily="18" charset="0"/>
              </a:rPr>
              <a:t> [ALL] |</a:t>
            </a:r>
          </a:p>
          <a:p>
            <a:pPr algn="just"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</a:rPr>
              <a:t>MINUS</a:t>
            </a:r>
            <a:r>
              <a:rPr lang="en-US" altLang="zh-CN" sz="2000">
                <a:latin typeface="Arial" panose="020B0604020202020204" pitchFamily="34" charset="0"/>
                <a:cs typeface="Times New Roman" panose="02020603050405020304" pitchFamily="18" charset="0"/>
              </a:rPr>
              <a:t>[ALL] </a:t>
            </a:r>
          </a:p>
          <a:p>
            <a:pPr algn="just"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  <a:cs typeface="Times New Roman" panose="02020603050405020304" pitchFamily="18" charset="0"/>
              </a:rPr>
              <a:t>                  } subquery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/>
              <a:t>3.3.4 集合查询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458888"/>
            <a:ext cx="7772400" cy="4648200"/>
          </a:xfrm>
        </p:spPr>
        <p:txBody>
          <a:bodyPr/>
          <a:lstStyle/>
          <a:p>
            <a:pPr lvl="1" eaLnBrk="1" hangingPunct="1"/>
            <a:endParaRPr lang="zh-CN" altLang="en-US" sz="2000"/>
          </a:p>
          <a:p>
            <a:pPr lvl="1" eaLnBrk="1" hangingPunct="1"/>
            <a:endParaRPr lang="zh-CN" altLang="en-US" sz="200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140024" y="1992289"/>
            <a:ext cx="71628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仿宋_GB2312" pitchFamily="49" charset="-122"/>
              </a:rPr>
              <a:t>Ex 8: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求选修了001或002号课程的学生号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zh-CN" altLang="en-US" sz="2000" b="1" i="1">
                <a:latin typeface="Arial" panose="020B0604020202020204" pitchFamily="34" charset="0"/>
                <a:ea typeface="华文新魏" panose="02010800040101010101" pitchFamily="2" charset="-122"/>
              </a:rPr>
              <a:t>           </a:t>
            </a:r>
            <a:r>
              <a:rPr lang="zh-CN" altLang="en-US" sz="2000" i="1">
                <a:latin typeface="Arial" panose="020B0604020202020204" pitchFamily="34" charset="0"/>
                <a:ea typeface="华文新魏" panose="02010800040101010101" pitchFamily="2" charset="-122"/>
              </a:rPr>
              <a:t>(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SELECT sno 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FROM SC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WHERE cno = ‘001’)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</a:t>
            </a:r>
            <a:r>
              <a:rPr lang="en-US" altLang="zh-CN" sz="2000" i="1">
                <a:solidFill>
                  <a:srgbClr val="FF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UNION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      (SELECT sno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       FROM SC</a:t>
            </a:r>
          </a:p>
          <a:p>
            <a:pPr lvl="1" eaLnBrk="1" hangingPunct="1">
              <a:spcBef>
                <a:spcPct val="1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        WHERE cno = ‘002’)</a:t>
            </a:r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620688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3.3.5 视图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85603" y="1306488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sz="2000"/>
              <a:t>1. 视图的基本概念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1436441" y="1916089"/>
            <a:ext cx="5992813" cy="1865313"/>
            <a:chOff x="1321" y="2868"/>
            <a:chExt cx="3775" cy="1273"/>
          </a:xfrm>
        </p:grpSpPr>
        <p:sp>
          <p:nvSpPr>
            <p:cNvPr id="86022" name="Rectangle 5"/>
            <p:cNvSpPr>
              <a:spLocks noChangeArrowheads="1"/>
            </p:cNvSpPr>
            <p:nvPr/>
          </p:nvSpPr>
          <p:spPr bwMode="auto">
            <a:xfrm>
              <a:off x="2076" y="2868"/>
              <a:ext cx="708" cy="31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视图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V1</a:t>
              </a:r>
            </a:p>
          </p:txBody>
        </p:sp>
        <p:sp>
          <p:nvSpPr>
            <p:cNvPr id="86023" name="Rectangle 6"/>
            <p:cNvSpPr>
              <a:spLocks noChangeArrowheads="1"/>
            </p:cNvSpPr>
            <p:nvPr/>
          </p:nvSpPr>
          <p:spPr bwMode="auto">
            <a:xfrm>
              <a:off x="3696" y="2868"/>
              <a:ext cx="741" cy="31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视图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V2</a:t>
              </a:r>
            </a:p>
          </p:txBody>
        </p:sp>
        <p:sp>
          <p:nvSpPr>
            <p:cNvPr id="86024" name="Rectangle 7"/>
            <p:cNvSpPr>
              <a:spLocks noChangeArrowheads="1"/>
            </p:cNvSpPr>
            <p:nvPr/>
          </p:nvSpPr>
          <p:spPr bwMode="auto">
            <a:xfrm>
              <a:off x="1321" y="3823"/>
              <a:ext cx="887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基本表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B1</a:t>
              </a:r>
            </a:p>
          </p:txBody>
        </p:sp>
        <p:sp>
          <p:nvSpPr>
            <p:cNvPr id="86025" name="Rectangle 8"/>
            <p:cNvSpPr>
              <a:spLocks noChangeArrowheads="1"/>
            </p:cNvSpPr>
            <p:nvPr/>
          </p:nvSpPr>
          <p:spPr bwMode="auto">
            <a:xfrm>
              <a:off x="4176" y="3823"/>
              <a:ext cx="920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基本表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B3</a:t>
              </a:r>
            </a:p>
          </p:txBody>
        </p:sp>
        <p:sp>
          <p:nvSpPr>
            <p:cNvPr id="86026" name="Rectangle 9"/>
            <p:cNvSpPr>
              <a:spLocks noChangeArrowheads="1"/>
            </p:cNvSpPr>
            <p:nvPr/>
          </p:nvSpPr>
          <p:spPr bwMode="auto">
            <a:xfrm>
              <a:off x="2728" y="3823"/>
              <a:ext cx="920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基本表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B2</a:t>
              </a:r>
            </a:p>
          </p:txBody>
        </p:sp>
        <p:sp>
          <p:nvSpPr>
            <p:cNvPr id="86027" name="AutoShape 10"/>
            <p:cNvSpPr>
              <a:spLocks noChangeArrowheads="1"/>
            </p:cNvSpPr>
            <p:nvPr/>
          </p:nvSpPr>
          <p:spPr bwMode="auto">
            <a:xfrm rot="2400000">
              <a:off x="1920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8" name="AutoShape 11"/>
            <p:cNvSpPr>
              <a:spLocks noChangeArrowheads="1"/>
            </p:cNvSpPr>
            <p:nvPr/>
          </p:nvSpPr>
          <p:spPr bwMode="auto">
            <a:xfrm rot="-2400000">
              <a:off x="2713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9" name="AutoShape 12"/>
            <p:cNvSpPr>
              <a:spLocks noChangeArrowheads="1"/>
            </p:cNvSpPr>
            <p:nvPr/>
          </p:nvSpPr>
          <p:spPr bwMode="auto">
            <a:xfrm rot="2400000">
              <a:off x="3552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0" name="AutoShape 13"/>
            <p:cNvSpPr>
              <a:spLocks noChangeArrowheads="1"/>
            </p:cNvSpPr>
            <p:nvPr/>
          </p:nvSpPr>
          <p:spPr bwMode="auto">
            <a:xfrm rot="-2400000">
              <a:off x="4345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6021" name="Text Box 14"/>
          <p:cNvSpPr txBox="1">
            <a:spLocks noChangeArrowheads="1"/>
          </p:cNvSpPr>
          <p:nvPr/>
        </p:nvSpPr>
        <p:spPr bwMode="auto">
          <a:xfrm>
            <a:off x="1588840" y="4125889"/>
            <a:ext cx="6096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000"/>
              <a:t> 创建视图</a:t>
            </a:r>
          </a:p>
          <a:p>
            <a:pPr lvl="2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CREATE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i="1">
                <a:latin typeface="Tahoma" panose="020B0604030504040204" pitchFamily="34" charset="0"/>
                <a:ea typeface="华文行楷" panose="02010800040101010101" pitchFamily="2" charset="-122"/>
              </a:rPr>
              <a:t>view_name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AS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  &lt;</a:t>
            </a:r>
            <a:r>
              <a:rPr lang="zh-CN" altLang="zh-CN" sz="2000">
                <a:latin typeface="Tahoma" panose="020B0604030504040204" pitchFamily="34" charset="0"/>
              </a:rPr>
              <a:t>查询表达式</a:t>
            </a:r>
            <a:r>
              <a:rPr lang="zh-CN" altLang="en-US" sz="2000">
                <a:latin typeface="Tahoma" panose="020B0604030504040204" pitchFamily="34" charset="0"/>
                <a:ea typeface="华文行楷" panose="02010800040101010101" pitchFamily="2" charset="-122"/>
              </a:rPr>
              <a:t>&gt;</a:t>
            </a:r>
          </a:p>
          <a:p>
            <a:pPr lvl="2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ahoma" panose="020B0604030504040204" pitchFamily="34" charset="0"/>
                <a:ea typeface="华文行楷" panose="02010800040101010101" pitchFamily="2" charset="-122"/>
              </a:rPr>
              <a:t> [</a:t>
            </a:r>
            <a:r>
              <a:rPr lang="en-US" altLang="zh-CN" sz="2000">
                <a:solidFill>
                  <a:srgbClr val="FF3300"/>
                </a:solidFill>
                <a:latin typeface="Tahoma" panose="020B0604030504040204" pitchFamily="34" charset="0"/>
                <a:ea typeface="华文行楷" panose="02010800040101010101" pitchFamily="2" charset="-122"/>
              </a:rPr>
              <a:t>WITH CHECK OPTION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]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zh-CN" altLang="en-US" sz="2000">
                <a:latin typeface="Tahoma" panose="020B0604030504040204" pitchFamily="34" charset="0"/>
              </a:rPr>
              <a:t>撤销视图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      </a:t>
            </a:r>
            <a:r>
              <a:rPr lang="en-US" altLang="zh-CN" sz="2000">
                <a:solidFill>
                  <a:srgbClr val="FF3300"/>
                </a:solidFill>
                <a:latin typeface="Tahoma" panose="020B0604030504040204" pitchFamily="34" charset="0"/>
              </a:rPr>
              <a:t>DROP VIEW</a:t>
            </a:r>
            <a:r>
              <a:rPr lang="en-US" altLang="zh-CN" sz="2000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  <a:ea typeface="华文行楷" panose="02010800040101010101" pitchFamily="2" charset="-122"/>
              </a:rPr>
              <a:t>view_name</a:t>
            </a:r>
            <a:r>
              <a:rPr lang="en-US" altLang="zh-CN" sz="2000">
                <a:latin typeface="Tahoma" panose="020B0604030504040204" pitchFamily="34" charset="0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764704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/>
              <a:t>3.3.5 视图(续)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440633" y="1374304"/>
            <a:ext cx="7802563" cy="4953000"/>
          </a:xfrm>
        </p:spPr>
        <p:txBody>
          <a:bodyPr/>
          <a:lstStyle/>
          <a:p>
            <a:pPr eaLnBrk="1" hangingPunct="1"/>
            <a:r>
              <a:rPr lang="zh-CN" altLang="en-US" sz="2000"/>
              <a:t>2. 视图定义示例 1</a:t>
            </a:r>
          </a:p>
          <a:p>
            <a:pPr eaLnBrk="1" hangingPunct="1"/>
            <a:endParaRPr lang="zh-CN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仿宋_GB2312" pitchFamily="49" charset="-122"/>
              </a:rPr>
              <a:t>             CREATE VIEW dbo.st_bjqk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ea typeface="仿宋_GB2312" pitchFamily="49" charset="-122"/>
              </a:rPr>
              <a:t>AS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ea typeface="仿宋_GB2312" pitchFamily="49" charset="-122"/>
              </a:rPr>
              <a:t>SELECT dbo.bjqk.bjbh, dbo.bjqk.zybh, dbo.bjqk.bjmc, dbo.bjqk.bjrs, dbo.zyqk.Zymc, 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ea typeface="仿宋_GB2312" pitchFamily="49" charset="-122"/>
              </a:rPr>
              <a:t>      dbo.zyqk.Sznf, dbo.zyqk.Tznf, dbo.zyqk.Yxbh, dbo.bjqk.sfdezybj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ea typeface="仿宋_GB2312" pitchFamily="49" charset="-122"/>
              </a:rPr>
              <a:t>FROM dbo.bjqk INNER JOIN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ea typeface="仿宋_GB2312" pitchFamily="49" charset="-122"/>
              </a:rPr>
              <a:t>      dbo.zyqk ON dbo.bjqk.zybh = dbo.zyqk.Zybh</a:t>
            </a:r>
            <a:endParaRPr lang="zh-CN" altLang="en-US" sz="2000"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54868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200"/>
              <a:t>3.3.5 视图(续)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38688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2. 视图定义示例 2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CREATE VIEW dbo.st_ktt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AS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SELECT dbo.ktt.kttbh, dbo.ktt.kttxh, dbo.ktt.kcbh, dbo.ktt.ywcdzbh, dbo.ktt.jszypzzl,  dbo.kcjb.kcmc, dbo.kttbjdy.bjbh, dbo.bjqk.bjmc, dbo.bjqk.bjrs, dbo.bjqk.zybh,  dbo.zyqk.Zymc, dbo.zyqk.Yxbh, dbo.xyqk.yxmc, dbo.pkdzzlb.pkdzmc,  dbo.xyqk.sznf AS yxsznf, dbo.xyqk.tzsj AS yxtzsj, dbo.zyqk.Sznf AS zysznf,  dbo.zyqk.Tznf AS zytzsj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FROM dbo.pkdzzlb INNER JOIN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dbo.kcjb INNER JOIN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dbo.ktt ON dbo.kcjb.kcbh = dbo.ktt.kcbh INNER JOIN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dbo.kttbjdy ON dbo.ktt.kttbh = dbo.kttbjdy.kttbh ON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dbo.pkdzzlb.pkdzbh = dbo.ktt.ywcdzbh INNER JOIN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dbo.bjqk ON dbo.kttbjdy.bjbh = dbo.bjqk.bjbh INNER JOIN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…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3.3.5 视图(续)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182764" y="1386880"/>
            <a:ext cx="7666037" cy="2590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2. 视图定义示例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CREATE VIEW agentorders(ordno, month, cid, aid, pid, qty,charge, aname, acity, percent)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AS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o.ordno, o.month, o.cid, o.aid, o.qty, o.dollars, a.aname, a.city, a.percent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orders o, agents a WHEREo.aid = a.aid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457400" y="4130080"/>
            <a:ext cx="67818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</a:rPr>
              <a:t>SELECT  sum(charge) FROM     agentorders</a:t>
            </a:r>
          </a:p>
          <a:p>
            <a:pPr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</a:rPr>
              <a:t>     WHERE  acity = </a:t>
            </a:r>
            <a:r>
              <a:rPr lang="en-US" altLang="zh-CN" sz="2000"/>
              <a:t>‘</a:t>
            </a:r>
            <a:r>
              <a:rPr lang="en-US" altLang="zh-CN" sz="2000">
                <a:latin typeface="Arial" panose="020B0604020202020204" pitchFamily="34" charset="0"/>
              </a:rPr>
              <a:t>ABC</a:t>
            </a:r>
            <a:r>
              <a:rPr lang="en-US" altLang="zh-CN" sz="2000"/>
              <a:t>’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buSzPct val="80000"/>
            </a:pP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</a:rPr>
              <a:t>SELECT sum(o.dollars) FROM    orders o, agents a</a:t>
            </a:r>
          </a:p>
          <a:p>
            <a:pPr eaLnBrk="1" hangingPunct="1">
              <a:buClr>
                <a:schemeClr val="accent1"/>
              </a:buClr>
              <a:buSzPct val="80000"/>
            </a:pPr>
            <a:r>
              <a:rPr lang="en-US" altLang="zh-CN" sz="2000">
                <a:latin typeface="Arial" panose="020B0604020202020204" pitchFamily="34" charset="0"/>
              </a:rPr>
              <a:t>     WHERE o.aid = a.city AND a.city = </a:t>
            </a:r>
            <a:r>
              <a:rPr lang="en-US" altLang="zh-CN" sz="2000"/>
              <a:t>‘</a:t>
            </a:r>
            <a:r>
              <a:rPr lang="en-US" altLang="zh-CN" sz="2000">
                <a:latin typeface="Arial" panose="020B0604020202020204" pitchFamily="34" charset="0"/>
              </a:rPr>
              <a:t>ABC</a:t>
            </a:r>
            <a:r>
              <a:rPr lang="en-US" altLang="zh-CN" sz="2000"/>
              <a:t>’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3.3.5 视图(续)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64532" y="138688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000"/>
              <a:t>2. 视图定义示例 4</a:t>
            </a:r>
          </a:p>
          <a:p>
            <a:pPr eaLnBrk="1" hangingPunct="1"/>
            <a:endParaRPr lang="zh-CN" altLang="en-US" sz="180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10569" y="199648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CREATE VIEW  D</a:t>
            </a:r>
            <a:r>
              <a:rPr lang="fr-FR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eptsal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( dno,low,high,avgsal,total )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AS  ( SELECT   dno, MIN(sal), MAX(sal),AVG(sal),SUM(sal)  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FROM     Prof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	   GROUP BY</a:t>
            </a:r>
            <a:r>
              <a:rPr lang="en-US" altLang="zh-CN" sz="2000" b="1" i="1"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dno )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291569" y="3825280"/>
            <a:ext cx="69342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zh-CN" sz="2000">
                <a:latin typeface="Tahoma" panose="020B0604030504040204" pitchFamily="34" charset="0"/>
                <a:ea typeface="仿宋_GB2312" pitchFamily="49" charset="-122"/>
              </a:rPr>
              <a:t>给出计算机系老师的最低、最高、平均工资以及工资总额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zh-CN" altLang="en-US" sz="2000" b="1" i="1">
                <a:latin typeface="Tahoma" panose="020B0604030504040204" pitchFamily="34" charset="0"/>
                <a:ea typeface="华文新魏" panose="02010800040101010101" pitchFamily="2" charset="-122"/>
              </a:rPr>
              <a:t>	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SELECT    low , high , avgsal , total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b="1" i="1">
                <a:latin typeface="Arial" panose="020B0604020202020204" pitchFamily="34" charset="0"/>
                <a:ea typeface="华文新魏" panose="02010800040101010101" pitchFamily="2" charset="-122"/>
              </a:rPr>
              <a:t>	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FROM      Deptsal , Dept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b="1" i="1">
                <a:latin typeface="Arial" panose="020B0604020202020204" pitchFamily="34" charset="0"/>
                <a:ea typeface="华文新魏" panose="02010800040101010101" pitchFamily="2" charset="-122"/>
              </a:rPr>
              <a:t>	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WHERE   Deptsal.dno =  Dept.dno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    AND    Dept.dname =“</a:t>
            </a:r>
            <a:r>
              <a:rPr lang="zh-CN" altLang="en-US" sz="2000" i="1">
                <a:latin typeface="Arial" panose="020B0604020202020204" pitchFamily="34" charset="0"/>
              </a:rPr>
              <a:t>计算机系</a:t>
            </a:r>
            <a:r>
              <a:rPr lang="zh-CN" altLang="en-US" sz="2000" i="1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/>
              <a:t>3.3.5 视图(续)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65387" y="1535088"/>
            <a:ext cx="7772400" cy="2057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视图 </a:t>
            </a:r>
            <a:r>
              <a:rPr lang="en-US" altLang="zh-CN" sz="2000">
                <a:solidFill>
                  <a:srgbClr val="FF3300"/>
                </a:solidFill>
              </a:rPr>
              <a:t>vs</a:t>
            </a:r>
            <a:r>
              <a:rPr lang="en-US" altLang="zh-CN" sz="2000"/>
              <a:t> </a:t>
            </a:r>
            <a:r>
              <a:rPr lang="zh-CN" altLang="en-US" sz="2000"/>
              <a:t>临时表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临时表（派生关系）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（子查询）  </a:t>
            </a:r>
            <a:r>
              <a:rPr lang="en-US" altLang="zh-CN" sz="2000" b="1" i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AS</a:t>
            </a:r>
            <a:r>
              <a:rPr lang="en-US" altLang="zh-CN" sz="2000" b="1" i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关系名（列名，列名，</a:t>
            </a:r>
            <a:r>
              <a:rPr lang="zh-CN" altLang="en-US" sz="2000">
                <a:ea typeface="仿宋_GB2312" pitchFamily="49" charset="-122"/>
              </a:rPr>
              <a:t>…</a:t>
            </a: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    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87624" y="3592488"/>
            <a:ext cx="6934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FontTx/>
              <a:buChar char="–"/>
            </a:pPr>
            <a:r>
              <a:rPr lang="en-US" altLang="zh-CN" sz="2000">
                <a:latin typeface="Arial" panose="020B0604020202020204" pitchFamily="34" charset="0"/>
              </a:rPr>
              <a:t>Ex 9：</a:t>
            </a:r>
            <a:r>
              <a:rPr lang="zh-CN" altLang="en-US" sz="2000">
                <a:latin typeface="Arial" panose="020B0604020202020204" pitchFamily="34" charset="0"/>
                <a:ea typeface="仿宋_GB2312" pitchFamily="49" charset="-122"/>
              </a:rPr>
              <a:t>查询平均成绩及格的学生姓名和成绩</a:t>
            </a:r>
          </a:p>
          <a:p>
            <a:pPr lvl="2" eaLnBrk="1" hangingPunct="1"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仿宋_GB2312" pitchFamily="49" charset="-122"/>
              </a:rPr>
              <a:t>先求出每个学生的平均成绩，再从中找出及格的学生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zh-CN" altLang="en-US" sz="2000" b="1" i="1">
                <a:latin typeface="Arial" panose="020B0604020202020204" pitchFamily="34" charset="0"/>
              </a:rPr>
              <a:t>        </a:t>
            </a:r>
            <a:r>
              <a:rPr lang="en-US" altLang="zh-CN" sz="2000" i="1">
                <a:latin typeface="Arial" panose="020B0604020202020204" pitchFamily="34" charset="0"/>
              </a:rPr>
              <a:t>SELECT    </a:t>
            </a:r>
            <a:r>
              <a:rPr lang="fr-FR" altLang="zh-CN" sz="2000" i="1">
                <a:latin typeface="Arial" panose="020B0604020202020204" pitchFamily="34" charset="0"/>
              </a:rPr>
              <a:t>sname</a:t>
            </a:r>
            <a:r>
              <a:rPr lang="en-US" altLang="zh-CN" sz="2000" i="1">
                <a:latin typeface="Arial" panose="020B0604020202020204" pitchFamily="34" charset="0"/>
              </a:rPr>
              <a:t>，AVG（score）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  FROM       S，SC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  WHERE    SC.sno = S.sno</a:t>
            </a:r>
          </a:p>
          <a:p>
            <a:pPr lvl="1"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</a:rPr>
              <a:t>	 GROUP BY   SC .sno</a:t>
            </a:r>
            <a:endParaRPr lang="zh-CN" altLang="en-US" sz="2000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/>
              <a:t>3.3.5 视图(续)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69579" y="1314872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CN" sz="2000"/>
              <a:t>2. </a:t>
            </a:r>
            <a:r>
              <a:rPr lang="zh-CN" altLang="en-US" sz="2000"/>
              <a:t>视图 </a:t>
            </a:r>
            <a:r>
              <a:rPr lang="en-US" altLang="zh-CN" sz="2000">
                <a:solidFill>
                  <a:srgbClr val="FF3300"/>
                </a:solidFill>
              </a:rPr>
              <a:t>vs</a:t>
            </a:r>
            <a:r>
              <a:rPr lang="en-US" altLang="zh-CN" sz="2000"/>
              <a:t> </a:t>
            </a:r>
            <a:r>
              <a:rPr lang="zh-CN" altLang="en-US" sz="2000"/>
              <a:t>临时表</a:t>
            </a:r>
          </a:p>
          <a:p>
            <a:pPr eaLnBrk="1" hangingPunct="1"/>
            <a:endParaRPr lang="zh-CN" altLang="en-US" sz="2000"/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SELECT sno, avg_score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FROM student,(SELECT SC.sno, AVG(score)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             FROM S, SC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            WHERE SC.sno = S.sno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           GROUP BY SC.sno)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          </a:t>
            </a:r>
            <a:r>
              <a:rPr lang="en-US" altLang="zh-CN" sz="2000" i="1">
                <a:solidFill>
                  <a:srgbClr val="FF3300"/>
                </a:solidFill>
              </a:rPr>
              <a:t> AS</a:t>
            </a:r>
            <a:r>
              <a:rPr lang="en-US" altLang="zh-CN" sz="2000" i="1"/>
              <a:t> </a:t>
            </a:r>
            <a:r>
              <a:rPr lang="en-US" altLang="zh-CN" sz="2000" i="1">
                <a:solidFill>
                  <a:schemeClr val="accent2"/>
                </a:solidFill>
              </a:rPr>
              <a:t>RESULT(sno, avg_score)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WHERE student.sno = result.sno and avg_score &gt;= 60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680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3.2 SQL</a:t>
            </a:r>
            <a:r>
              <a:rPr lang="zh-CN" altLang="en-US" sz="3200" dirty="0"/>
              <a:t>数据定义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7772400" cy="496855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3.2.1 域定义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3.2.2 基本表的定义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3.2.3 索引的定义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3.2.4 数据库的建立与撤消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3.2.5 SQL</a:t>
            </a:r>
            <a:r>
              <a:rPr lang="zh-CN" altLang="en-US" sz="2400" dirty="0"/>
              <a:t>数据定义特点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4868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/>
              <a:t>3.3.5 视图(续)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013595" y="146308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3. 相关说明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对视图的删除操作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对视图的更新操作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INSERT, UPDATE, DELETE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操作约束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视图的优点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个性化服务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简化应用处理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安全性</a:t>
            </a:r>
            <a:r>
              <a:rPr lang="zh-CN" altLang="en-US" sz="20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逻辑独立性</a:t>
            </a:r>
            <a:r>
              <a:rPr lang="zh-CN" altLang="en-US" sz="1800"/>
              <a:t> 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692696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自我学习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229619" y="1530896"/>
            <a:ext cx="7772400" cy="4419600"/>
          </a:xfrm>
        </p:spPr>
        <p:txBody>
          <a:bodyPr/>
          <a:lstStyle/>
          <a:p>
            <a:pPr eaLnBrk="1" hangingPunct="1"/>
            <a:r>
              <a:rPr lang="zh-CN" altLang="en-US" sz="2000"/>
              <a:t>关系的连接</a:t>
            </a:r>
          </a:p>
          <a:p>
            <a:pPr lvl="1" eaLnBrk="1" hangingPunct="1"/>
            <a:r>
              <a:rPr lang="zh-CN" altLang="en-US" sz="2000"/>
              <a:t>基本分类</a:t>
            </a:r>
          </a:p>
          <a:p>
            <a:pPr lvl="2" eaLnBrk="1" hangingPunct="1"/>
            <a:r>
              <a:rPr lang="zh-CN" altLang="en-US" sz="2000"/>
              <a:t>连接成分</a:t>
            </a:r>
          </a:p>
          <a:p>
            <a:pPr lvl="3" eaLnBrk="1" hangingPunct="1">
              <a:buFontTx/>
              <a:buNone/>
            </a:pPr>
            <a:r>
              <a:rPr lang="zh-CN" altLang="en-US" smtClean="0"/>
              <a:t>包括两个输入关系、连接条件、连接类型</a:t>
            </a:r>
          </a:p>
          <a:p>
            <a:pPr lvl="3" eaLnBrk="1" hangingPunct="1"/>
            <a:r>
              <a:rPr lang="zh-CN" altLang="en-US" smtClean="0">
                <a:ea typeface="仿宋_GB2312" pitchFamily="49" charset="-122"/>
              </a:rPr>
              <a:t>连接条件</a:t>
            </a:r>
          </a:p>
          <a:p>
            <a:pPr lvl="4" eaLnBrk="1" hangingPunct="1"/>
            <a:r>
              <a:rPr lang="zh-CN" altLang="en-US" smtClean="0"/>
              <a:t>决定两个关系中哪些元组相互匹配，以及连接结果中出现哪些属性</a:t>
            </a:r>
          </a:p>
          <a:p>
            <a:pPr lvl="3" eaLnBrk="1" hangingPunct="1"/>
            <a:r>
              <a:rPr lang="zh-CN" altLang="en-US" smtClean="0">
                <a:ea typeface="仿宋_GB2312" pitchFamily="49" charset="-122"/>
              </a:rPr>
              <a:t>连接类型</a:t>
            </a:r>
          </a:p>
          <a:p>
            <a:pPr lvl="4" eaLnBrk="1" hangingPunct="1"/>
            <a:r>
              <a:rPr lang="zh-CN" altLang="en-US" smtClean="0"/>
              <a:t>决定如何处理与连接条件不匹配的元组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620688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自我学习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937568"/>
              </p:ext>
            </p:extLst>
          </p:nvPr>
        </p:nvGraphicFramePr>
        <p:xfrm>
          <a:off x="983214" y="1981200"/>
          <a:ext cx="7040562" cy="33528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连接类型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连接条件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7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INNER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 OUTER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 OUTER JOIN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FULL OUTER JOIN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 [A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A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,…, A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]运算符[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B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,…, B</a:t>
                      </a:r>
                      <a:r>
                        <a:rPr kumimoji="1" lang="en-US" altLang="zh-CN" sz="2000" b="0" i="0" u="none" strike="noStrike" cap="none" normalizeH="0" baseline="-1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3200"/>
              <a:t>练习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182763" y="138688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CN" sz="2000"/>
              <a:t>Suppliers(sno, sname,rating,city)</a:t>
            </a:r>
          </a:p>
          <a:p>
            <a:pPr eaLnBrk="1" hangingPunct="1"/>
            <a:r>
              <a:rPr lang="en-US" altLang="zh-CN" sz="2000"/>
              <a:t>Part(pno,pname,color,weight,city)</a:t>
            </a:r>
          </a:p>
          <a:p>
            <a:pPr eaLnBrk="1" hangingPunct="1"/>
            <a:r>
              <a:rPr lang="en-US" altLang="zh-CN" sz="2000"/>
              <a:t>Job(jno,jname,city)</a:t>
            </a:r>
          </a:p>
          <a:p>
            <a:pPr eaLnBrk="1" hangingPunct="1"/>
            <a:r>
              <a:rPr lang="en-US" altLang="zh-CN" sz="2000"/>
              <a:t>SPJ(sno,pno,jno,qty)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1. </a:t>
            </a:r>
            <a:r>
              <a:rPr lang="zh-CN" altLang="en-US" sz="2000"/>
              <a:t>查询使用供应商</a:t>
            </a:r>
            <a:r>
              <a:rPr lang="en-US" altLang="zh-CN" sz="2000"/>
              <a:t>S1</a:t>
            </a:r>
            <a:r>
              <a:rPr lang="zh-CN" altLang="en-US" sz="2000"/>
              <a:t>所供应零件的工程号码</a:t>
            </a:r>
          </a:p>
          <a:p>
            <a:pPr eaLnBrk="1" hangingPunct="1"/>
            <a:r>
              <a:rPr lang="zh-CN" altLang="en-US" sz="2000"/>
              <a:t>2. 查询工程项目</a:t>
            </a:r>
            <a:r>
              <a:rPr lang="en-US" altLang="zh-CN" sz="2000"/>
              <a:t>J2</a:t>
            </a:r>
            <a:r>
              <a:rPr lang="zh-CN" altLang="en-US" sz="2000"/>
              <a:t>使用的各种零件的名称及其数量</a:t>
            </a:r>
          </a:p>
          <a:p>
            <a:pPr eaLnBrk="1" hangingPunct="1"/>
            <a:r>
              <a:rPr lang="en-US" altLang="zh-CN" sz="2000"/>
              <a:t>3. </a:t>
            </a:r>
            <a:r>
              <a:rPr lang="zh-CN" altLang="en-US" sz="2000"/>
              <a:t>查询使用上海产的零件的工程名称</a:t>
            </a:r>
          </a:p>
          <a:p>
            <a:pPr eaLnBrk="1" hangingPunct="1"/>
            <a:r>
              <a:rPr lang="zh-CN" altLang="en-US" sz="2000"/>
              <a:t>4. 查询上海厂商供应的所有的零件号码</a:t>
            </a:r>
          </a:p>
          <a:p>
            <a:pPr eaLnBrk="1" hangingPunct="1"/>
            <a:r>
              <a:rPr lang="zh-CN" altLang="en-US" sz="2000"/>
              <a:t>5. 查询使用了两种以上不同零件的工程的名称</a:t>
            </a:r>
          </a:p>
          <a:p>
            <a:pPr eaLnBrk="1" hangingPunct="1"/>
            <a:r>
              <a:rPr lang="zh-CN" altLang="en-US" sz="2000"/>
              <a:t>6. 查询使用零件类别大于10的项目的编号</a:t>
            </a:r>
          </a:p>
          <a:p>
            <a:pPr eaLnBrk="1" hangingPunct="1"/>
            <a:r>
              <a:rPr lang="zh-CN" altLang="en-US" sz="2000"/>
              <a:t>7. 查询使用零件类别最多的项目的编号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3.4 SQL</a:t>
            </a:r>
            <a:r>
              <a:rPr lang="zh-CN" altLang="en-US" sz="3200" dirty="0"/>
              <a:t>数据修改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89974" y="1700808"/>
            <a:ext cx="77724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1. 插入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2. 删除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3. 更新</a:t>
            </a:r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4. 视图更新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9269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12987" y="1302296"/>
            <a:ext cx="7772400" cy="4724400"/>
          </a:xfrm>
        </p:spPr>
        <p:txBody>
          <a:bodyPr/>
          <a:lstStyle/>
          <a:p>
            <a:pPr eaLnBrk="1" hangingPunct="1"/>
            <a:r>
              <a:rPr lang="zh-CN" altLang="en-US" sz="2000"/>
              <a:t>1. 插入</a:t>
            </a:r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格式</a:t>
            </a:r>
          </a:p>
          <a:p>
            <a:pPr lvl="2" eaLnBrk="1" hangingPunct="1"/>
            <a:r>
              <a:rPr lang="zh-CN" altLang="en-US" sz="2000"/>
              <a:t>插入单个元组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</a:rPr>
              <a:t>INSERT  INTO</a:t>
            </a:r>
            <a:r>
              <a:rPr lang="en-US" altLang="zh-CN" sz="2000"/>
              <a:t>   </a:t>
            </a:r>
            <a:r>
              <a:rPr lang="zh-CN" altLang="en-US" sz="2000"/>
              <a:t>表名  [（列名[，列名]…]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3300"/>
                </a:solidFill>
              </a:rPr>
              <a:t>VALUES</a:t>
            </a:r>
            <a:r>
              <a:rPr lang="en-US" altLang="zh-CN" sz="2000"/>
              <a:t>  (</a:t>
            </a:r>
            <a:r>
              <a:rPr lang="zh-CN" altLang="en-US" sz="2000"/>
              <a:t>值 [，值]…)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插入子查询结果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solidFill>
                  <a:srgbClr val="FF3300"/>
                </a:solidFill>
              </a:rPr>
              <a:t>          INSERT INTO</a:t>
            </a:r>
            <a:r>
              <a:rPr lang="en-US" altLang="zh-CN" sz="2000"/>
              <a:t>   </a:t>
            </a:r>
            <a:r>
              <a:rPr lang="zh-CN" altLang="en-US" sz="2000"/>
              <a:t>表名  [（列名[，列名]…]</a:t>
            </a:r>
          </a:p>
          <a:p>
            <a:pPr lvl="2" eaLnBrk="1" hangingPunct="1">
              <a:buFontTx/>
              <a:buNone/>
            </a:pPr>
            <a:r>
              <a:rPr lang="zh-CN" altLang="en-US" sz="2000"/>
              <a:t>                         （子查询）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476672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97571" y="1543472"/>
            <a:ext cx="7772400" cy="4495800"/>
          </a:xfrm>
        </p:spPr>
        <p:txBody>
          <a:bodyPr/>
          <a:lstStyle/>
          <a:p>
            <a:pPr eaLnBrk="1" hangingPunct="1"/>
            <a:r>
              <a:rPr lang="zh-CN" altLang="en-US" sz="2000"/>
              <a:t>1. 插入</a:t>
            </a:r>
          </a:p>
          <a:p>
            <a:pPr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示例</a:t>
            </a:r>
          </a:p>
          <a:p>
            <a:pPr lvl="2" eaLnBrk="1" hangingPunct="1"/>
            <a:r>
              <a:rPr lang="en-US" altLang="zh-CN" sz="2000" i="1"/>
              <a:t>INSERT INTO </a:t>
            </a:r>
            <a:r>
              <a:rPr lang="en-US" altLang="zh-CN" sz="2000" b="1" i="1"/>
              <a:t> </a:t>
            </a:r>
            <a:r>
              <a:rPr lang="en-US" altLang="zh-CN" sz="2000" i="1"/>
              <a:t>Prof</a:t>
            </a:r>
            <a:r>
              <a:rPr lang="en-US" altLang="zh-CN" sz="2000" b="1" i="1"/>
              <a:t> </a:t>
            </a:r>
          </a:p>
          <a:p>
            <a:pPr lvl="2" eaLnBrk="1" hangingPunct="1">
              <a:buFontTx/>
              <a:buNone/>
            </a:pPr>
            <a:r>
              <a:rPr lang="en-US" altLang="zh-CN" sz="2000" b="1" i="1"/>
              <a:t>    </a:t>
            </a:r>
            <a:r>
              <a:rPr lang="en-US" altLang="zh-CN" sz="2000" i="1"/>
              <a:t>	VALUES (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P123</a:t>
            </a:r>
            <a:r>
              <a:rPr lang="en-US" altLang="zh-CN" sz="2000" i="1">
                <a:latin typeface="Arial" panose="020B0604020202020204" pitchFamily="34" charset="0"/>
              </a:rPr>
              <a:t>’</a:t>
            </a:r>
            <a:r>
              <a:rPr lang="en-US" altLang="zh-CN" sz="2000" i="1"/>
              <a:t>,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zh-CN" altLang="en-US" sz="2000" i="1"/>
              <a:t>王明</a:t>
            </a:r>
            <a:r>
              <a:rPr lang="zh-CN" altLang="en-US" sz="2000" i="1">
                <a:latin typeface="Arial" panose="020B0604020202020204" pitchFamily="34" charset="0"/>
              </a:rPr>
              <a:t>’</a:t>
            </a:r>
            <a:r>
              <a:rPr lang="en-US" altLang="en-US" sz="2000" i="1"/>
              <a:t>, 35, </a:t>
            </a:r>
            <a:r>
              <a:rPr lang="en-US" altLang="en-US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D08</a:t>
            </a:r>
            <a:r>
              <a:rPr lang="en-US" altLang="zh-CN" sz="2000" i="1">
                <a:latin typeface="Arial" panose="020B0604020202020204" pitchFamily="34" charset="0"/>
              </a:rPr>
              <a:t>’</a:t>
            </a:r>
            <a:r>
              <a:rPr lang="en-US" altLang="zh-CN" sz="2000" i="1"/>
              <a:t>,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498</a:t>
            </a:r>
            <a:r>
              <a:rPr lang="en-US" altLang="zh-CN" sz="2000" i="1">
                <a:latin typeface="Arial" panose="020B0604020202020204" pitchFamily="34" charset="0"/>
              </a:rPr>
              <a:t>’</a:t>
            </a:r>
            <a:r>
              <a:rPr lang="en-US" altLang="zh-CN" sz="2000" i="1"/>
              <a:t> )</a:t>
            </a:r>
          </a:p>
          <a:p>
            <a:pPr lvl="2" eaLnBrk="1" hangingPunct="1">
              <a:buFontTx/>
              <a:buNone/>
            </a:pPr>
            <a:endParaRPr lang="en-US" altLang="zh-CN" sz="2000" b="1" i="1"/>
          </a:p>
          <a:p>
            <a:pPr lvl="2" eaLnBrk="1" hangingPunct="1">
              <a:spcBef>
                <a:spcPct val="50000"/>
              </a:spcBef>
            </a:pPr>
            <a:r>
              <a:rPr lang="en-US" altLang="zh-CN" sz="2000" i="1"/>
              <a:t>INSERT INTO Prof</a:t>
            </a:r>
            <a:r>
              <a:rPr lang="en-US" altLang="zh-CN" sz="2000" b="1" i="1"/>
              <a:t> </a:t>
            </a:r>
            <a:r>
              <a:rPr lang="en-US" altLang="zh-CN" sz="2000" i="1"/>
              <a:t>(PNO, PNAME, DNO)</a:t>
            </a:r>
          </a:p>
          <a:p>
            <a:pPr lvl="2" eaLnBrk="1" hangingPunct="1">
              <a:buFontTx/>
              <a:buNone/>
            </a:pPr>
            <a:r>
              <a:rPr lang="en-US" altLang="zh-CN" sz="2000" b="1" i="1"/>
              <a:t>		 </a:t>
            </a:r>
            <a:r>
              <a:rPr lang="en-US" altLang="zh-CN" sz="2000" i="1"/>
              <a:t>VALUES (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 P123</a:t>
            </a:r>
            <a:r>
              <a:rPr lang="en-US" altLang="zh-CN" sz="2000" i="1">
                <a:latin typeface="Arial" panose="020B0604020202020204" pitchFamily="34" charset="0"/>
              </a:rPr>
              <a:t>’</a:t>
            </a:r>
            <a:r>
              <a:rPr lang="en-US" altLang="zh-CN" sz="2000" i="1"/>
              <a:t>,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zh-CN" altLang="en-US" sz="2000" i="1"/>
              <a:t>王明</a:t>
            </a:r>
            <a:r>
              <a:rPr lang="zh-CN" altLang="en-US" sz="2000" i="1">
                <a:latin typeface="Arial" panose="020B0604020202020204" pitchFamily="34" charset="0"/>
              </a:rPr>
              <a:t>’</a:t>
            </a:r>
            <a:r>
              <a:rPr lang="en-US" altLang="en-US" sz="2000" i="1"/>
              <a:t>, </a:t>
            </a:r>
            <a:r>
              <a:rPr lang="en-US" altLang="en-US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D08 </a:t>
            </a:r>
            <a:r>
              <a:rPr lang="en-US" altLang="zh-CN" sz="2000" i="1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)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仿宋_GB2312" pitchFamily="49" charset="-122"/>
                <a:ea typeface="仿宋_GB2312" pitchFamily="49" charset="-122"/>
              </a:rPr>
              <a:t>   </a:t>
            </a:r>
          </a:p>
          <a:p>
            <a:pPr lvl="2" eaLnBrk="1" hangingPunct="1"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941587" y="1691680"/>
            <a:ext cx="7772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1. 插入操作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 10:</a:t>
            </a:r>
            <a:r>
              <a:rPr lang="zh-CN" altLang="zh-CN" sz="2000">
                <a:latin typeface="仿宋_GB2312" pitchFamily="49" charset="-122"/>
                <a:ea typeface="仿宋_GB2312" pitchFamily="49" charset="-122"/>
              </a:rPr>
              <a:t>将平均成绩大于90的学生加入到表</a:t>
            </a:r>
            <a:r>
              <a:rPr lang="en-US" altLang="zh-CN" sz="2000">
                <a:ea typeface="仿宋_GB2312" pitchFamily="49" charset="-122"/>
              </a:rPr>
              <a:t>Excellent</a:t>
            </a:r>
            <a:r>
              <a:rPr lang="zh-CN" altLang="zh-CN" sz="2000">
                <a:latin typeface="仿宋_GB2312" pitchFamily="49" charset="-122"/>
                <a:ea typeface="仿宋_GB2312" pitchFamily="49" charset="-122"/>
              </a:rPr>
              <a:t>中</a:t>
            </a: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仿宋_GB2312" pitchFamily="49" charset="-122"/>
              </a:rPr>
              <a:t>Excellent(sno,avg_score)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仿宋_GB2312" pitchFamily="49" charset="-122"/>
              </a:rPr>
              <a:t>SC(sno,cno,score)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87624" y="3672881"/>
            <a:ext cx="7391400" cy="18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3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INSERT INTO  Excellent ( s</a:t>
            </a:r>
            <a:r>
              <a:rPr lang="en-US" altLang="zh-CN" sz="2400">
                <a:latin typeface="Tahoma" panose="020B0604030504040204" pitchFamily="34" charset="0"/>
                <a:ea typeface="仿宋_GB2312" pitchFamily="49" charset="-122"/>
              </a:rPr>
              <a:t>no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, score)</a:t>
            </a:r>
          </a:p>
          <a:p>
            <a:pPr lvl="1" algn="just" eaLnBrk="1" hangingPunct="1">
              <a:spcBef>
                <a:spcPct val="3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SELECT   s</a:t>
            </a:r>
            <a:r>
              <a:rPr lang="en-US" altLang="zh-CN" sz="2400">
                <a:latin typeface="Tahoma" panose="020B0604030504040204" pitchFamily="34" charset="0"/>
                <a:ea typeface="仿宋_GB2312" pitchFamily="49" charset="-122"/>
              </a:rPr>
              <a:t>no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, AVG(score)</a:t>
            </a:r>
          </a:p>
          <a:p>
            <a:pPr lvl="1" algn="just" eaLnBrk="1" hangingPunct="1">
              <a:spcBef>
                <a:spcPct val="3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FROM   SC</a:t>
            </a:r>
          </a:p>
          <a:p>
            <a:pPr lvl="1" algn="just" eaLnBrk="1" hangingPunct="1">
              <a:spcBef>
                <a:spcPct val="30000"/>
              </a:spcBef>
              <a:buClr>
                <a:schemeClr val="hlink"/>
              </a:buClr>
              <a:buSzPct val="55000"/>
            </a:pP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		GROUP BY s</a:t>
            </a:r>
            <a:r>
              <a:rPr lang="en-US" altLang="zh-CN" sz="2400">
                <a:latin typeface="Tahoma" panose="020B0604030504040204" pitchFamily="34" charset="0"/>
                <a:ea typeface="仿宋_GB2312" pitchFamily="49" charset="-122"/>
              </a:rPr>
              <a:t>no</a:t>
            </a:r>
            <a:r>
              <a:rPr lang="en-US" altLang="zh-CN" sz="2000" i="1">
                <a:latin typeface="Arial" panose="020B0604020202020204" pitchFamily="34" charset="0"/>
                <a:ea typeface="华文新魏" panose="02010800040101010101" pitchFamily="2" charset="-122"/>
              </a:rPr>
              <a:t>       HAVING  AVG(score) &gt; 90</a:t>
            </a:r>
            <a:endParaRPr lang="zh-CN" altLang="en-US" sz="2000" i="1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4868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359224" y="1691681"/>
            <a:ext cx="5105400" cy="10156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 lvl="1">
              <a:buClr>
                <a:schemeClr val="hlink"/>
              </a:buClr>
              <a:buSzPct val="55000"/>
              <a:defRPr/>
            </a:pPr>
            <a:r>
              <a:rPr lang="en-US" altLang="zh-CN" sz="2000" i="1">
                <a:latin typeface="Arial" pitchFamily="34" charset="0"/>
                <a:ea typeface="华文新魏" pitchFamily="2" charset="-122"/>
              </a:rPr>
              <a:t>INSERT INTO  Excellent</a:t>
            </a:r>
          </a:p>
          <a:p>
            <a:pPr lvl="1">
              <a:buClr>
                <a:schemeClr val="hlink"/>
              </a:buClr>
              <a:buSzPct val="55000"/>
              <a:defRPr/>
            </a:pPr>
            <a:r>
              <a:rPr lang="en-US" altLang="zh-CN" sz="2000" i="1">
                <a:latin typeface="Arial" pitchFamily="34" charset="0"/>
                <a:ea typeface="华文新魏" pitchFamily="2" charset="-122"/>
              </a:rPr>
              <a:t>	SELECT  *</a:t>
            </a:r>
          </a:p>
          <a:p>
            <a:pPr lvl="1">
              <a:buClr>
                <a:schemeClr val="hlink"/>
              </a:buClr>
              <a:buSzPct val="55000"/>
              <a:defRPr/>
            </a:pPr>
            <a:r>
              <a:rPr lang="en-US" altLang="zh-CN" sz="2000" b="1" i="1">
                <a:latin typeface="Arial" pitchFamily="34" charset="0"/>
                <a:ea typeface="华文新魏" pitchFamily="2" charset="-122"/>
              </a:rPr>
              <a:t>     </a:t>
            </a:r>
            <a:r>
              <a:rPr lang="en-US" altLang="zh-CN" sz="2000" i="1">
                <a:latin typeface="Arial" pitchFamily="34" charset="0"/>
                <a:ea typeface="华文新魏" pitchFamily="2" charset="-122"/>
              </a:rPr>
              <a:t>FROM Excellent</a:t>
            </a:r>
            <a:endParaRPr lang="en-US" altLang="zh-CN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206824" y="3520481"/>
            <a:ext cx="5181600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 algn="ctr" eaLnBrk="0" fontAlgn="ctr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ea typeface="华文新魏" pitchFamily="2" charset="-122"/>
              </a:rPr>
              <a:t>不支持修改在子查询中出现的表</a:t>
            </a:r>
            <a:endParaRPr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244924" y="4587281"/>
            <a:ext cx="5873750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>
            <a:spAutoFit/>
            <a:flatTx/>
          </a:bodyPr>
          <a:lstStyle/>
          <a:p>
            <a:pPr algn="ctr" eaLnBrk="0" fontAlgn="ctr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>
                <a:ea typeface="华文新魏" pitchFamily="2" charset="-122"/>
              </a:rPr>
              <a:t>一般在完成查询后，再执行修改操作</a:t>
            </a:r>
            <a:endParaRPr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 autoUpdateAnimBg="0"/>
      <p:bldP spid="103428" grpId="0" animBg="1" autoUpdateAnimBg="0"/>
      <p:bldP spid="103429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620688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/>
              <a:t>3.4 SQL</a:t>
            </a:r>
            <a:r>
              <a:rPr lang="zh-CN" altLang="en-US" sz="3200"/>
              <a:t>数据修改功能(续)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851992" y="1382688"/>
            <a:ext cx="77724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2. 删除操作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格式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rgbClr val="FF3300"/>
                </a:solidFill>
              </a:rPr>
              <a:t>DELETE FROM</a:t>
            </a:r>
            <a:r>
              <a:rPr lang="en-US" altLang="zh-CN" sz="2000"/>
              <a:t> &lt;</a:t>
            </a:r>
            <a:r>
              <a:rPr lang="zh-CN" altLang="en-US" sz="2000"/>
              <a:t>表名&gt;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[</a:t>
            </a:r>
            <a:r>
              <a:rPr lang="en-US" altLang="zh-CN" sz="2000">
                <a:solidFill>
                  <a:srgbClr val="FF3300"/>
                </a:solidFill>
              </a:rPr>
              <a:t>WHERE</a:t>
            </a:r>
            <a:r>
              <a:rPr lang="en-US" altLang="zh-CN" sz="2000"/>
              <a:t> &lt;</a:t>
            </a:r>
            <a:r>
              <a:rPr lang="zh-CN" altLang="en-US" sz="2000"/>
              <a:t>条件表达式&gt;]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Ex11: </a:t>
            </a:r>
            <a:r>
              <a:rPr lang="zh-CN" altLang="en-US" sz="2000"/>
              <a:t>删除所有选课记录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i="1"/>
              <a:t>DELETE FROM SC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1800" i="1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Ex12: </a:t>
            </a:r>
            <a:r>
              <a:rPr lang="zh-CN" altLang="en-US" sz="2000"/>
              <a:t>删除王明老师的任课记录</a:t>
            </a: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i="1"/>
              <a:t>      </a:t>
            </a:r>
            <a:r>
              <a:rPr lang="en-US" altLang="zh-CN" sz="2000" i="1"/>
              <a:t> </a:t>
            </a:r>
            <a:r>
              <a:rPr lang="en-US" altLang="zh-CN" i="1"/>
              <a:t>DELETE  FROM PC</a:t>
            </a: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i="1"/>
              <a:t>	   WHERE  pno  IN   (SELECT   Pno</a:t>
            </a: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i="1"/>
              <a:t>				 FROM     Prof </a:t>
            </a: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                                 WHERE  pname = “</a:t>
            </a:r>
            <a:r>
              <a:rPr lang="zh-CN" altLang="en-US" i="1"/>
              <a:t>王明”)	</a:t>
            </a:r>
            <a:endParaRPr lang="en-US" altLang="zh-CN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theme/theme1.xml><?xml version="1.0" encoding="utf-8"?>
<a:theme xmlns:a="http://schemas.openxmlformats.org/drawingml/2006/main" name="上课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9771E24C-4784-446F-9769-E0436C1A8F30}" vid="{5436713A-46F7-4364-8E6E-EB647B9475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上课2</Template>
  <TotalTime>2681</TotalTime>
  <Words>9502</Words>
  <Application>Microsoft Office PowerPoint</Application>
  <PresentationFormat>宽屏</PresentationFormat>
  <Paragraphs>1718</Paragraphs>
  <Slides>142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142</vt:i4>
      </vt:variant>
    </vt:vector>
  </HeadingPairs>
  <TitlesOfParts>
    <vt:vector size="164" baseType="lpstr">
      <vt:lpstr>Arial Unicode MS</vt:lpstr>
      <vt:lpstr>Courier</vt:lpstr>
      <vt:lpstr>Times-Roman</vt:lpstr>
      <vt:lpstr>等线</vt:lpstr>
      <vt:lpstr>等线 Light</vt:lpstr>
      <vt:lpstr>方正舒体</vt:lpstr>
      <vt:lpstr>仿宋_GB2312</vt:lpstr>
      <vt:lpstr>STXingkai</vt:lpstr>
      <vt:lpstr>华文新魏</vt:lpstr>
      <vt:lpstr>楷体_GB2312</vt:lpstr>
      <vt:lpstr>隶书</vt:lpstr>
      <vt:lpstr>宋体</vt:lpstr>
      <vt:lpstr>Arial</vt:lpstr>
      <vt:lpstr>Helvetica</vt:lpstr>
      <vt:lpstr>Monotype Corsiva</vt:lpstr>
      <vt:lpstr>Symbol</vt:lpstr>
      <vt:lpstr>Tahoma</vt:lpstr>
      <vt:lpstr>Times New Roman</vt:lpstr>
      <vt:lpstr>Wingdings</vt:lpstr>
      <vt:lpstr>上课2</vt:lpstr>
      <vt:lpstr>位图图像</vt:lpstr>
      <vt:lpstr>剪辑</vt:lpstr>
      <vt:lpstr>第三章   SQL 语言</vt:lpstr>
      <vt:lpstr> 学习内容</vt:lpstr>
      <vt:lpstr> 学习目标</vt:lpstr>
      <vt:lpstr>3.1 SQL概述</vt:lpstr>
      <vt:lpstr>3.1.1 SQL历史及其相关标准</vt:lpstr>
      <vt:lpstr>3.1.2 SQL数据库体系结构</vt:lpstr>
      <vt:lpstr>3.1.3 SQL 语言特点</vt:lpstr>
      <vt:lpstr>和其他语言比较示例</vt:lpstr>
      <vt:lpstr>3.2 SQL数据定义功能</vt:lpstr>
      <vt:lpstr>3.2 SQL数据定义功能(续)</vt:lpstr>
      <vt:lpstr>3.2 SQL数据定义功能(续)</vt:lpstr>
      <vt:lpstr>3.2 SQL数据定义功能(续)</vt:lpstr>
      <vt:lpstr>3.2 SQL数据定义功能(续)</vt:lpstr>
      <vt:lpstr>基本表的定义示例 I</vt:lpstr>
      <vt:lpstr>基本表的定义示例 II</vt:lpstr>
      <vt:lpstr>基本表的定义示例 III</vt:lpstr>
      <vt:lpstr>基本表的定义示例 IV</vt:lpstr>
      <vt:lpstr>SQL SERVER 参考</vt:lpstr>
      <vt:lpstr>SQL SERVER 参考</vt:lpstr>
      <vt:lpstr>SQL SERVER 参考</vt:lpstr>
      <vt:lpstr>3.2 SQL数据定义功能(续)</vt:lpstr>
      <vt:lpstr>3.2 SQL数据定义功能(续)</vt:lpstr>
      <vt:lpstr>3.2 SQL数据定义功能(续)</vt:lpstr>
      <vt:lpstr>3.2 SQL数据定义功能(续)</vt:lpstr>
      <vt:lpstr>3.2 SQL数据定义功能(续)</vt:lpstr>
      <vt:lpstr>3.2 SQL数据定义功能(续)</vt:lpstr>
      <vt:lpstr>3.2 SQL数据定义功能(续)</vt:lpstr>
      <vt:lpstr>3.2 SQL数据定义功能(续)</vt:lpstr>
      <vt:lpstr>示例 </vt:lpstr>
      <vt:lpstr>PowerPoint 演示文稿</vt:lpstr>
      <vt:lpstr> SQL Server 参考</vt:lpstr>
      <vt:lpstr>3.2 SQL数据定义功能(续)</vt:lpstr>
      <vt:lpstr>3.3 SQL数据查询功能</vt:lpstr>
      <vt:lpstr>3.3.1 概述</vt:lpstr>
      <vt:lpstr>示例关系</vt:lpstr>
      <vt:lpstr>3.3.2 简单查询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3.3.2 简单查询（续）</vt:lpstr>
      <vt:lpstr>示例 I</vt:lpstr>
      <vt:lpstr>示例 II</vt:lpstr>
      <vt:lpstr>3.3.2 简单查询（续）</vt:lpstr>
      <vt:lpstr>3.3.2 简单查询（续）</vt:lpstr>
      <vt:lpstr>3.3.2 简单查询（续）</vt:lpstr>
      <vt:lpstr>3.3.3 嵌套查询 </vt:lpstr>
      <vt:lpstr>3.3.3 嵌套查询(续)</vt:lpstr>
      <vt:lpstr>3.3.3 嵌套查询(续)</vt:lpstr>
      <vt:lpstr>3.3.3 嵌套查询(续)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 </vt:lpstr>
      <vt:lpstr>3.3.3 嵌套查询(续)</vt:lpstr>
      <vt:lpstr>3.3.3 嵌套查询(续) </vt:lpstr>
      <vt:lpstr>3.3.4 集合查询 </vt:lpstr>
      <vt:lpstr>3.3.4 集合查询</vt:lpstr>
      <vt:lpstr>3.3.5 视图 </vt:lpstr>
      <vt:lpstr>3.3.5 视图(续) </vt:lpstr>
      <vt:lpstr>3.3.5 视图(续)</vt:lpstr>
      <vt:lpstr>3.3.5 视图(续)</vt:lpstr>
      <vt:lpstr>3.3.5 视图(续)</vt:lpstr>
      <vt:lpstr>3.3.5 视图(续)</vt:lpstr>
      <vt:lpstr>3.3.5 视图(续)</vt:lpstr>
      <vt:lpstr>3.3.5 视图(续)</vt:lpstr>
      <vt:lpstr>自我学习</vt:lpstr>
      <vt:lpstr>自我学习</vt:lpstr>
      <vt:lpstr>练习 </vt:lpstr>
      <vt:lpstr>3.4 SQL数据修改功能</vt:lpstr>
      <vt:lpstr>3.4 SQL数据修改功能(续) 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3.4 SQL数据修改功能(续)</vt:lpstr>
      <vt:lpstr>视图更新的限制 </vt:lpstr>
      <vt:lpstr>视图更新的限制 </vt:lpstr>
      <vt:lpstr>3.5 SQL数据控制功能</vt:lpstr>
      <vt:lpstr>3.5.2 安全性控制简介</vt:lpstr>
      <vt:lpstr>权限的转授和回收 </vt:lpstr>
      <vt:lpstr>3.5.3 授权 </vt:lpstr>
      <vt:lpstr>授权操作权限表</vt:lpstr>
      <vt:lpstr>3.5.4 收回权限</vt:lpstr>
      <vt:lpstr>练习</vt:lpstr>
      <vt:lpstr>练习</vt:lpstr>
      <vt:lpstr>练习</vt:lpstr>
      <vt:lpstr>练习</vt:lpstr>
      <vt:lpstr>练习</vt:lpstr>
      <vt:lpstr>练习</vt:lpstr>
      <vt:lpstr>练习</vt:lpstr>
      <vt:lpstr>练习-排名</vt:lpstr>
      <vt:lpstr>练习-排名</vt:lpstr>
      <vt:lpstr>练习</vt:lpstr>
      <vt:lpstr>Exists</vt:lpstr>
      <vt:lpstr>3.6 嵌入式SQL </vt:lpstr>
      <vt:lpstr>3.6.1 概述 </vt:lpstr>
      <vt:lpstr>3.6.2 嵌入式SQL的执行过程 </vt:lpstr>
      <vt:lpstr>3.6.3 主要问题及解决方案(续) </vt:lpstr>
      <vt:lpstr>3.6.3 主要问题及解决方案(续)</vt:lpstr>
      <vt:lpstr>3.6.3 主要问题及解决方案(续)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3.6.3 主要问题及解决方案(续) </vt:lpstr>
      <vt:lpstr>3.6.4  数据库访问接口标准</vt:lpstr>
      <vt:lpstr>数据库访问标准化接口：ODBC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jwt</dc:creator>
  <cp:lastModifiedBy>jwt</cp:lastModifiedBy>
  <cp:revision>150</cp:revision>
  <dcterms:created xsi:type="dcterms:W3CDTF">1601-01-01T00:00:00Z</dcterms:created>
  <dcterms:modified xsi:type="dcterms:W3CDTF">2022-10-10T14:16:18Z</dcterms:modified>
</cp:coreProperties>
</file>