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545" r:id="rId2"/>
    <p:sldId id="257" r:id="rId3"/>
    <p:sldId id="265" r:id="rId4"/>
    <p:sldId id="267" r:id="rId5"/>
    <p:sldId id="268" r:id="rId6"/>
    <p:sldId id="269" r:id="rId7"/>
    <p:sldId id="270" r:id="rId8"/>
    <p:sldId id="271" r:id="rId9"/>
    <p:sldId id="272" r:id="rId10"/>
    <p:sldId id="273" r:id="rId11"/>
    <p:sldId id="274" r:id="rId12"/>
    <p:sldId id="275" r:id="rId13"/>
    <p:sldId id="276" r:id="rId14"/>
    <p:sldId id="277" r:id="rId15"/>
    <p:sldId id="517" r:id="rId16"/>
    <p:sldId id="456" r:id="rId17"/>
    <p:sldId id="457" r:id="rId18"/>
    <p:sldId id="526" r:id="rId19"/>
    <p:sldId id="518" r:id="rId20"/>
    <p:sldId id="282" r:id="rId21"/>
    <p:sldId id="283" r:id="rId22"/>
    <p:sldId id="519" r:id="rId23"/>
    <p:sldId id="284" r:id="rId24"/>
    <p:sldId id="315" r:id="rId25"/>
    <p:sldId id="285" r:id="rId26"/>
    <p:sldId id="286" r:id="rId27"/>
    <p:sldId id="287" r:id="rId28"/>
    <p:sldId id="288" r:id="rId29"/>
    <p:sldId id="289" r:id="rId30"/>
    <p:sldId id="290" r:id="rId31"/>
    <p:sldId id="291" r:id="rId32"/>
    <p:sldId id="294" r:id="rId33"/>
    <p:sldId id="292" r:id="rId34"/>
    <p:sldId id="293" r:id="rId35"/>
    <p:sldId id="520" r:id="rId36"/>
    <p:sldId id="295" r:id="rId37"/>
    <p:sldId id="296" r:id="rId38"/>
    <p:sldId id="297" r:id="rId39"/>
    <p:sldId id="298" r:id="rId40"/>
    <p:sldId id="299" r:id="rId41"/>
    <p:sldId id="521" r:id="rId42"/>
    <p:sldId id="522" r:id="rId43"/>
    <p:sldId id="523" r:id="rId44"/>
    <p:sldId id="524" r:id="rId45"/>
    <p:sldId id="536" r:id="rId46"/>
    <p:sldId id="537" r:id="rId47"/>
    <p:sldId id="539" r:id="rId48"/>
    <p:sldId id="543" r:id="rId49"/>
    <p:sldId id="542" r:id="rId50"/>
    <p:sldId id="544" r:id="rId51"/>
    <p:sldId id="527" r:id="rId52"/>
    <p:sldId id="528" r:id="rId53"/>
    <p:sldId id="458" r:id="rId54"/>
    <p:sldId id="459" r:id="rId55"/>
    <p:sldId id="460" r:id="rId56"/>
    <p:sldId id="461" r:id="rId57"/>
    <p:sldId id="462" r:id="rId58"/>
    <p:sldId id="463" r:id="rId59"/>
    <p:sldId id="464" r:id="rId60"/>
    <p:sldId id="466" r:id="rId61"/>
    <p:sldId id="468" r:id="rId62"/>
    <p:sldId id="469" r:id="rId63"/>
    <p:sldId id="470" r:id="rId64"/>
    <p:sldId id="471" r:id="rId65"/>
    <p:sldId id="472" r:id="rId66"/>
    <p:sldId id="473" r:id="rId67"/>
    <p:sldId id="474" r:id="rId68"/>
    <p:sldId id="475" r:id="rId69"/>
    <p:sldId id="476" r:id="rId70"/>
    <p:sldId id="477" r:id="rId71"/>
    <p:sldId id="529" r:id="rId72"/>
    <p:sldId id="479" r:id="rId73"/>
    <p:sldId id="480" r:id="rId74"/>
    <p:sldId id="481" r:id="rId75"/>
    <p:sldId id="531" r:id="rId76"/>
    <p:sldId id="530" r:id="rId77"/>
    <p:sldId id="532" r:id="rId78"/>
    <p:sldId id="533" r:id="rId79"/>
    <p:sldId id="534" r:id="rId80"/>
    <p:sldId id="482" r:id="rId81"/>
    <p:sldId id="483" r:id="rId82"/>
    <p:sldId id="485" r:id="rId83"/>
    <p:sldId id="486" r:id="rId84"/>
    <p:sldId id="535" r:id="rId85"/>
    <p:sldId id="546" r:id="rId86"/>
    <p:sldId id="547" r:id="rId87"/>
    <p:sldId id="548" r:id="rId88"/>
    <p:sldId id="549" r:id="rId89"/>
    <p:sldId id="550" r:id="rId90"/>
    <p:sldId id="551" r:id="rId91"/>
    <p:sldId id="552" r:id="rId92"/>
    <p:sldId id="553" r:id="rId93"/>
    <p:sldId id="554" r:id="rId94"/>
    <p:sldId id="555" r:id="rId95"/>
    <p:sldId id="556" r:id="rId96"/>
    <p:sldId id="557" r:id="rId97"/>
    <p:sldId id="558" r:id="rId98"/>
    <p:sldId id="559" r:id="rId99"/>
    <p:sldId id="560"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003399"/>
    <a:srgbClr val="99CC00"/>
    <a:srgbClr val="996633"/>
    <a:srgbClr val="FFFF99"/>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652" autoAdjust="0"/>
  </p:normalViewPr>
  <p:slideViewPr>
    <p:cSldViewPr>
      <p:cViewPr varScale="1">
        <p:scale>
          <a:sx n="76" d="100"/>
          <a:sy n="76" d="100"/>
        </p:scale>
        <p:origin x="1134"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91FD-4489-88FD-79A929C9B285}"/>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假设分布为均匀分布</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val>
          <c:extLst>
            <c:ext xmlns:c16="http://schemas.microsoft.com/office/drawing/2014/chart" uri="{C3380CC4-5D6E-409C-BE32-E72D297353CC}">
              <c16:uniqueId val="{00000000-0581-4738-A956-271A89CEC3CA}"/>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0269110892388451"/>
          <c:y val="0.22597141605038643"/>
          <c:w val="0.87439222440944886"/>
          <c:h val="0.44893422646382214"/>
        </c:manualLayout>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FC1C-46E1-B6C1-DEAE050F33D8}"/>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Sheet1!$A$2:$A$6</c:f>
              <c:strCache>
                <c:ptCount val="5"/>
                <c:pt idx="0">
                  <c:v>1-3</c:v>
                </c:pt>
                <c:pt idx="1">
                  <c:v>4-6</c:v>
                </c:pt>
                <c:pt idx="2">
                  <c:v>7-9</c:v>
                </c:pt>
                <c:pt idx="3">
                  <c:v>10-12</c:v>
                </c:pt>
                <c:pt idx="4">
                  <c:v>13-15</c:v>
                </c:pt>
              </c:strCache>
            </c:strRef>
          </c:cat>
          <c:val>
            <c:numRef>
              <c:f>Sheet1!$B$2:$B$6</c:f>
              <c:numCache>
                <c:formatCode>General</c:formatCode>
                <c:ptCount val="5"/>
                <c:pt idx="0">
                  <c:v>9</c:v>
                </c:pt>
                <c:pt idx="1">
                  <c:v>8</c:v>
                </c:pt>
                <c:pt idx="2">
                  <c:v>12</c:v>
                </c:pt>
                <c:pt idx="3">
                  <c:v>6</c:v>
                </c:pt>
                <c:pt idx="4">
                  <c:v>15</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Sheet1!$A$2:$A$7</c:f>
              <c:strCache>
                <c:ptCount val="6"/>
                <c:pt idx="0">
                  <c:v>1-3</c:v>
                </c:pt>
                <c:pt idx="1">
                  <c:v>4-6</c:v>
                </c:pt>
                <c:pt idx="2">
                  <c:v>7-8</c:v>
                </c:pt>
                <c:pt idx="3">
                  <c:v>9-12</c:v>
                </c:pt>
                <c:pt idx="4">
                  <c:v>13-14</c:v>
                </c:pt>
                <c:pt idx="5">
                  <c:v>15</c:v>
                </c:pt>
              </c:strCache>
            </c:strRef>
          </c:cat>
          <c:val>
            <c:numRef>
              <c:f>Sheet1!$B$2:$B$7</c:f>
              <c:numCache>
                <c:formatCode>General</c:formatCode>
                <c:ptCount val="6"/>
                <c:pt idx="0">
                  <c:v>9</c:v>
                </c:pt>
                <c:pt idx="1">
                  <c:v>8</c:v>
                </c:pt>
                <c:pt idx="2">
                  <c:v>11</c:v>
                </c:pt>
                <c:pt idx="3">
                  <c:v>7</c:v>
                </c:pt>
                <c:pt idx="4">
                  <c:v>9</c:v>
                </c:pt>
                <c:pt idx="5">
                  <c:v>6</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29A5E-E868-47BC-AD60-A05A0F6A2845}" type="datetimeFigureOut">
              <a:rPr lang="zh-CN" altLang="en-US" smtClean="0"/>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0251-4BB9-4783-B3B6-2543E339A3C5}" type="slidenum">
              <a:rPr lang="zh-CN" altLang="en-US" smtClean="0"/>
              <a:t>‹#›</a:t>
            </a:fld>
            <a:endParaRPr lang="zh-CN" altLang="en-US"/>
          </a:p>
        </p:txBody>
      </p:sp>
    </p:spTree>
    <p:extLst>
      <p:ext uri="{BB962C8B-B14F-4D97-AF65-F5344CB8AC3E}">
        <p14:creationId xmlns:p14="http://schemas.microsoft.com/office/powerpoint/2010/main" val="25833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A0251-4BB9-4783-B3B6-2543E339A3C5}" type="slidenum">
              <a:rPr lang="zh-CN" altLang="en-US" smtClean="0"/>
              <a:t>5</a:t>
            </a:fld>
            <a:endParaRPr lang="zh-CN" altLang="en-US"/>
          </a:p>
        </p:txBody>
      </p:sp>
    </p:spTree>
    <p:extLst>
      <p:ext uri="{BB962C8B-B14F-4D97-AF65-F5344CB8AC3E}">
        <p14:creationId xmlns:p14="http://schemas.microsoft.com/office/powerpoint/2010/main" val="175902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A0251-4BB9-4783-B3B6-2543E339A3C5}" type="slidenum">
              <a:rPr lang="zh-CN" altLang="en-US" smtClean="0"/>
              <a:t>24</a:t>
            </a:fld>
            <a:endParaRPr lang="zh-CN" altLang="en-US"/>
          </a:p>
        </p:txBody>
      </p:sp>
    </p:spTree>
    <p:extLst>
      <p:ext uri="{BB962C8B-B14F-4D97-AF65-F5344CB8AC3E}">
        <p14:creationId xmlns:p14="http://schemas.microsoft.com/office/powerpoint/2010/main" val="335599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A0251-4BB9-4783-B3B6-2543E339A3C5}" type="slidenum">
              <a:rPr lang="zh-CN" altLang="en-US" smtClean="0"/>
              <a:t>43</a:t>
            </a:fld>
            <a:endParaRPr lang="zh-CN" altLang="en-US"/>
          </a:p>
        </p:txBody>
      </p:sp>
    </p:spTree>
    <p:extLst>
      <p:ext uri="{BB962C8B-B14F-4D97-AF65-F5344CB8AC3E}">
        <p14:creationId xmlns:p14="http://schemas.microsoft.com/office/powerpoint/2010/main" val="115669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2A0251-4BB9-4783-B3B6-2543E339A3C5}" type="slidenum">
              <a:rPr lang="zh-CN" altLang="en-US" smtClean="0"/>
              <a:t>68</a:t>
            </a:fld>
            <a:endParaRPr lang="zh-CN" altLang="en-US"/>
          </a:p>
        </p:txBody>
      </p:sp>
    </p:spTree>
    <p:extLst>
      <p:ext uri="{BB962C8B-B14F-4D97-AF65-F5344CB8AC3E}">
        <p14:creationId xmlns:p14="http://schemas.microsoft.com/office/powerpoint/2010/main" val="397967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681617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17906279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10592305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F7AD738-B0C8-449A-B08F-DBEF1A08797F}" type="slidenum">
              <a:rPr lang="zh-CN" altLang="en-US" smtClean="0"/>
              <a:pPr>
                <a:defRPr/>
              </a:pPr>
              <a:t>‹#›</a:t>
            </a:fld>
            <a:endParaRPr lang="en-US" altLang="zh-CN"/>
          </a:p>
        </p:txBody>
      </p:sp>
    </p:spTree>
    <p:extLst>
      <p:ext uri="{BB962C8B-B14F-4D97-AF65-F5344CB8AC3E}">
        <p14:creationId xmlns:p14="http://schemas.microsoft.com/office/powerpoint/2010/main" val="2986160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45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1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788287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36008425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BF7AD738-B0C8-449A-B08F-DBEF1A08797F}" type="slidenum">
              <a:rPr lang="zh-CN" altLang="en-US" smtClean="0"/>
              <a:pPr>
                <a:defRPr/>
              </a:pPr>
              <a:t>‹#›</a:t>
            </a:fld>
            <a:endParaRPr lang="en-US" altLang="zh-CN"/>
          </a:p>
        </p:txBody>
      </p:sp>
    </p:spTree>
    <p:extLst>
      <p:ext uri="{BB962C8B-B14F-4D97-AF65-F5344CB8AC3E}">
        <p14:creationId xmlns:p14="http://schemas.microsoft.com/office/powerpoint/2010/main" val="671621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87845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23522168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119323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325B0F45-12BC-4D02-B5EC-BFEA3AB24C25}" type="slidenum">
              <a:rPr lang="zh-CN" altLang="en-US" smtClean="0"/>
              <a:pPr>
                <a:defRPr/>
              </a:pPr>
              <a:t>‹#›</a:t>
            </a:fld>
            <a:endParaRPr lang="en-US" altLang="zh-CN"/>
          </a:p>
        </p:txBody>
      </p:sp>
    </p:spTree>
    <p:extLst>
      <p:ext uri="{BB962C8B-B14F-4D97-AF65-F5344CB8AC3E}">
        <p14:creationId xmlns:p14="http://schemas.microsoft.com/office/powerpoint/2010/main" val="1543845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155828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F7AD738-B0C8-449A-B08F-DBEF1A08797F}" type="slidenum">
              <a:rPr lang="zh-CN" altLang="en-US" smtClean="0"/>
              <a:pPr>
                <a:defRPr/>
              </a:pPr>
              <a:t>‹#›</a:t>
            </a:fld>
            <a:endParaRPr lang="en-US" altLang="zh-CN"/>
          </a:p>
        </p:txBody>
      </p:sp>
      <p:pic>
        <p:nvPicPr>
          <p:cNvPr id="9" name="图片 8"/>
          <p:cNvPicPr>
            <a:picLocks noChangeAspect="1"/>
          </p:cNvPicPr>
          <p:nvPr/>
        </p:nvPicPr>
        <p:blipFill>
          <a:blip r:embed="rId14"/>
          <a:stretch>
            <a:fillRect/>
          </a:stretch>
        </p:blipFill>
        <p:spPr>
          <a:xfrm>
            <a:off x="10461867" y="3744"/>
            <a:ext cx="1719743" cy="1702458"/>
          </a:xfrm>
          <a:prstGeom prst="rect">
            <a:avLst/>
          </a:prstGeom>
        </p:spPr>
      </p:pic>
    </p:spTree>
    <p:extLst>
      <p:ext uri="{BB962C8B-B14F-4D97-AF65-F5344CB8AC3E}">
        <p14:creationId xmlns:p14="http://schemas.microsoft.com/office/powerpoint/2010/main" val="3249687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t>第九</a:t>
            </a:r>
            <a:r>
              <a:rPr lang="zh-CN" altLang="en-US" dirty="0" smtClean="0"/>
              <a:t>章 关系数据库查询优化</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4975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BB1B945-FEA7-411C-BBB5-38FD7D6093A8}"/>
              </a:ext>
            </a:extLst>
          </p:cNvPr>
          <p:cNvSpPr>
            <a:spLocks noGrp="1" noChangeArrowheads="1"/>
          </p:cNvSpPr>
          <p:nvPr>
            <p:ph idx="1"/>
          </p:nvPr>
        </p:nvSpPr>
        <p:spPr>
          <a:xfrm>
            <a:off x="838200" y="1825624"/>
            <a:ext cx="10515600" cy="4699719"/>
          </a:xfrm>
        </p:spPr>
        <p:txBody>
          <a:bodyPr/>
          <a:lstStyle/>
          <a:p>
            <a:pPr algn="just" eaLnBrk="1" hangingPunct="1">
              <a:buFont typeface="Wingdings" panose="05000000000000000000" pitchFamily="2" charset="2"/>
              <a:buNone/>
            </a:pPr>
            <a:r>
              <a:rPr lang="en-US" altLang="zh-CN" sz="2800" dirty="0"/>
              <a:t>4. </a:t>
            </a:r>
            <a:r>
              <a:rPr lang="zh-CN" altLang="en-US" sz="2800" dirty="0"/>
              <a:t>Ｑ</a:t>
            </a:r>
            <a:r>
              <a:rPr lang="en-US" altLang="zh-CN" sz="2800" dirty="0"/>
              <a:t>2</a:t>
            </a:r>
            <a:r>
              <a:rPr lang="zh-CN" altLang="en-US" sz="2800" dirty="0"/>
              <a:t>＝ </a:t>
            </a:r>
            <a:r>
              <a:rPr lang="en-US" altLang="zh-CN" sz="2800" dirty="0"/>
              <a:t>П</a:t>
            </a:r>
            <a:r>
              <a:rPr lang="zh-CN" altLang="en-US" sz="2800" baseline="-25000" dirty="0"/>
              <a:t>Ｓ</a:t>
            </a:r>
            <a:r>
              <a:rPr lang="en-US" altLang="zh-CN" sz="2800" baseline="-25000" dirty="0"/>
              <a:t>name</a:t>
            </a:r>
            <a:r>
              <a:rPr lang="en-US" altLang="zh-CN" sz="2800" dirty="0"/>
              <a:t>(S</a:t>
            </a:r>
            <a:r>
              <a:rPr lang="en-US" altLang="zh-CN" sz="2400" dirty="0"/>
              <a:t>tudent</a:t>
            </a:r>
            <a:r>
              <a:rPr lang="en-US" altLang="zh-CN" sz="2800" dirty="0"/>
              <a:t>     </a:t>
            </a:r>
            <a:r>
              <a:rPr lang="en-US" altLang="zh-CN" sz="2800" dirty="0" err="1"/>
              <a:t>б</a:t>
            </a:r>
            <a:r>
              <a:rPr lang="en-US" altLang="zh-CN" sz="2800" baseline="-25000" dirty="0" err="1"/>
              <a:t>SC.Cno</a:t>
            </a:r>
            <a:r>
              <a:rPr lang="en-US" altLang="zh-CN" sz="2800" baseline="-25000" dirty="0" smtClean="0"/>
              <a:t>=‘C2</a:t>
            </a:r>
            <a:r>
              <a:rPr lang="en-US" altLang="zh-CN" sz="2800" baseline="-25000" dirty="0"/>
              <a:t>'</a:t>
            </a:r>
            <a:r>
              <a:rPr lang="en-US" altLang="zh-CN" sz="2800" dirty="0"/>
              <a:t> (SC))</a:t>
            </a:r>
          </a:p>
          <a:p>
            <a:pPr algn="just" eaLnBrk="1" hangingPunct="1">
              <a:buFont typeface="Wingdings" panose="05000000000000000000" pitchFamily="2" charset="2"/>
              <a:buNone/>
            </a:pPr>
            <a:r>
              <a:rPr lang="zh-CN" altLang="en-US" sz="2800" dirty="0"/>
              <a:t>假设</a:t>
            </a:r>
            <a:r>
              <a:rPr lang="en-US" altLang="zh-CN" sz="2800" dirty="0"/>
              <a:t>SC</a:t>
            </a:r>
            <a:r>
              <a:rPr lang="zh-CN" altLang="en-US" sz="2800" dirty="0"/>
              <a:t>表在</a:t>
            </a:r>
            <a:r>
              <a:rPr lang="en-US" altLang="zh-CN" sz="2800" dirty="0" err="1"/>
              <a:t>Cno</a:t>
            </a:r>
            <a:r>
              <a:rPr lang="zh-CN" altLang="en-US" sz="2800" dirty="0"/>
              <a:t>上有索引，</a:t>
            </a:r>
            <a:r>
              <a:rPr lang="en-US" altLang="zh-CN" sz="2800" dirty="0"/>
              <a:t>Student</a:t>
            </a:r>
            <a:r>
              <a:rPr lang="zh-CN" altLang="en-US" sz="2800" dirty="0"/>
              <a:t>表在</a:t>
            </a:r>
            <a:r>
              <a:rPr lang="en-US" altLang="zh-CN" sz="2800" dirty="0" err="1"/>
              <a:t>Sno</a:t>
            </a:r>
            <a:r>
              <a:rPr lang="zh-CN" altLang="en-US" sz="2800" dirty="0"/>
              <a:t>上有索引</a:t>
            </a:r>
          </a:p>
          <a:p>
            <a:pPr algn="just" eaLnBrk="1" hangingPunct="1">
              <a:lnSpc>
                <a:spcPct val="150000"/>
              </a:lnSpc>
              <a:buFont typeface="Wingdings" panose="05000000000000000000" pitchFamily="2" charset="2"/>
              <a:buNone/>
            </a:pPr>
            <a:r>
              <a:rPr lang="zh-CN" altLang="en-US" sz="2800" dirty="0">
                <a:latin typeface="Courier New" panose="02070309020205020404" pitchFamily="49" charset="0"/>
              </a:rPr>
              <a:t> </a:t>
            </a:r>
            <a:r>
              <a:rPr lang="zh-CN" altLang="en-US" sz="2800" dirty="0"/>
              <a:t>①</a:t>
            </a:r>
            <a:r>
              <a:rPr lang="en-US" altLang="zh-CN" sz="2800" dirty="0"/>
              <a:t>б</a:t>
            </a:r>
          </a:p>
          <a:p>
            <a:pPr algn="just" eaLnBrk="1" hangingPunct="1">
              <a:buFont typeface="Wingdings" panose="05000000000000000000" pitchFamily="2" charset="2"/>
              <a:buNone/>
            </a:pPr>
            <a:r>
              <a:rPr lang="en-US" altLang="zh-CN" sz="2800" dirty="0"/>
              <a:t> 	</a:t>
            </a:r>
            <a:r>
              <a:rPr lang="zh-CN" altLang="en-US" sz="2800" dirty="0"/>
              <a:t>读</a:t>
            </a:r>
            <a:r>
              <a:rPr lang="en-US" altLang="zh-CN" sz="2800" dirty="0"/>
              <a:t>SC</a:t>
            </a:r>
            <a:r>
              <a:rPr lang="zh-CN" altLang="en-US" sz="2800" dirty="0"/>
              <a:t>表索引</a:t>
            </a:r>
            <a:r>
              <a:rPr lang="en-US" altLang="zh-CN" sz="2800" dirty="0"/>
              <a:t>=</a:t>
            </a:r>
            <a:r>
              <a:rPr lang="zh-CN" altLang="en-US" sz="2800" dirty="0"/>
              <a:t>（</a:t>
            </a:r>
            <a:r>
              <a:rPr lang="zh-CN" altLang="en-US" sz="2800" dirty="0" smtClean="0"/>
              <a:t>发现</a:t>
            </a:r>
            <a:r>
              <a:rPr lang="en-US" altLang="zh-CN" sz="2800" dirty="0" smtClean="0"/>
              <a:t>C2</a:t>
            </a:r>
            <a:r>
              <a:rPr lang="zh-CN" altLang="en-US" sz="2800" dirty="0"/>
              <a:t>号课程只有</a:t>
            </a:r>
            <a:r>
              <a:rPr lang="en-US" altLang="zh-CN" sz="2800" dirty="0"/>
              <a:t>50</a:t>
            </a:r>
            <a:r>
              <a:rPr lang="zh-CN" altLang="en-US" sz="2800" dirty="0"/>
              <a:t>条元组）</a:t>
            </a:r>
          </a:p>
          <a:p>
            <a:pPr algn="just" eaLnBrk="1" hangingPunct="1">
              <a:buFont typeface="Wingdings" panose="05000000000000000000" pitchFamily="2" charset="2"/>
              <a:buNone/>
            </a:pPr>
            <a:r>
              <a:rPr lang="zh-CN" altLang="en-US" sz="2800" dirty="0"/>
              <a:t>	读</a:t>
            </a:r>
            <a:r>
              <a:rPr lang="en-US" altLang="zh-CN" sz="2800" dirty="0"/>
              <a:t>SC</a:t>
            </a:r>
            <a:r>
              <a:rPr lang="zh-CN" altLang="en-US" sz="2800" dirty="0"/>
              <a:t>表总块数</a:t>
            </a:r>
            <a:r>
              <a:rPr lang="en-US" altLang="zh-CN" sz="2800" dirty="0"/>
              <a:t>= 50/100&lt;1</a:t>
            </a:r>
            <a:r>
              <a:rPr lang="zh-CN" altLang="en-US" sz="2800" dirty="0"/>
              <a:t>块</a:t>
            </a:r>
          </a:p>
          <a:p>
            <a:pPr algn="just" eaLnBrk="1" hangingPunct="1">
              <a:buFont typeface="Wingdings" panose="05000000000000000000" pitchFamily="2" charset="2"/>
              <a:buNone/>
            </a:pPr>
            <a:r>
              <a:rPr lang="zh-CN" altLang="en-US" sz="2800" dirty="0"/>
              <a:t>	读数据时间</a:t>
            </a:r>
            <a:r>
              <a:rPr lang="en-US" altLang="zh-CN" sz="2800" dirty="0"/>
              <a:t>:1/20=0.5</a:t>
            </a:r>
            <a:r>
              <a:rPr lang="en-US" altLang="zh-CN" sz="2800" dirty="0">
                <a:latin typeface="Courier New" panose="02070309020205020404" pitchFamily="49" charset="0"/>
              </a:rPr>
              <a:t> </a:t>
            </a:r>
            <a:endParaRPr lang="en-US" altLang="zh-CN" sz="2800" dirty="0"/>
          </a:p>
          <a:p>
            <a:pPr algn="just" eaLnBrk="1" hangingPunct="1">
              <a:buFont typeface="Wingdings" panose="05000000000000000000" pitchFamily="2" charset="2"/>
              <a:buNone/>
            </a:pPr>
            <a:r>
              <a:rPr lang="en-US" altLang="zh-CN" sz="2800" dirty="0"/>
              <a:t>	</a:t>
            </a:r>
            <a:r>
              <a:rPr lang="zh-CN" altLang="en-US" sz="2800" dirty="0"/>
              <a:t>中间结果大小</a:t>
            </a:r>
            <a:r>
              <a:rPr lang="en-US" altLang="zh-CN" sz="2800" dirty="0"/>
              <a:t>=50</a:t>
            </a:r>
            <a:r>
              <a:rPr lang="zh-CN" altLang="en-US" sz="2800" dirty="0"/>
              <a:t>条  不必写入外存</a:t>
            </a:r>
          </a:p>
          <a:p>
            <a:pPr eaLnBrk="1" hangingPunct="1">
              <a:buFont typeface="Wingdings" panose="05000000000000000000" pitchFamily="2" charset="2"/>
              <a:buNone/>
            </a:pPr>
            <a:endParaRPr lang="zh-CN" altLang="en-US" sz="2800" dirty="0"/>
          </a:p>
        </p:txBody>
      </p:sp>
      <p:sp>
        <p:nvSpPr>
          <p:cNvPr id="62467" name="Rectangle 3">
            <a:extLst>
              <a:ext uri="{FF2B5EF4-FFF2-40B4-BE49-F238E27FC236}">
                <a16:creationId xmlns:a16="http://schemas.microsoft.com/office/drawing/2014/main" id="{44AADFB5-30B5-4FCF-9014-8903DC755A78}"/>
              </a:ext>
            </a:extLst>
          </p:cNvPr>
          <p:cNvSpPr>
            <a:spLocks noChangeArrowheads="1"/>
          </p:cNvSpPr>
          <p:nvPr/>
        </p:nvSpPr>
        <p:spPr bwMode="auto">
          <a:xfrm>
            <a:off x="838200" y="766549"/>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
        <p:nvSpPr>
          <p:cNvPr id="62468" name="Text Box 4">
            <a:extLst>
              <a:ext uri="{FF2B5EF4-FFF2-40B4-BE49-F238E27FC236}">
                <a16:creationId xmlns:a16="http://schemas.microsoft.com/office/drawing/2014/main" id="{D14D9173-9F64-44BE-B5C7-D5CBD87B9EB2}"/>
              </a:ext>
            </a:extLst>
          </p:cNvPr>
          <p:cNvSpPr txBox="1">
            <a:spLocks noChangeArrowheads="1"/>
          </p:cNvSpPr>
          <p:nvPr/>
        </p:nvSpPr>
        <p:spPr bwMode="auto">
          <a:xfrm>
            <a:off x="1524001" y="-27384"/>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a:t>
            </a:r>
          </a:p>
        </p:txBody>
      </p:sp>
      <p:sp>
        <p:nvSpPr>
          <p:cNvPr id="62469" name="AutoShape 5">
            <a:extLst>
              <a:ext uri="{FF2B5EF4-FFF2-40B4-BE49-F238E27FC236}">
                <a16:creationId xmlns:a16="http://schemas.microsoft.com/office/drawing/2014/main" id="{F1F81CAB-C94D-4D20-839F-ECE4BB56BBBC}"/>
              </a:ext>
            </a:extLst>
          </p:cNvPr>
          <p:cNvSpPr>
            <a:spLocks noChangeArrowheads="1"/>
          </p:cNvSpPr>
          <p:nvPr/>
        </p:nvSpPr>
        <p:spPr bwMode="auto">
          <a:xfrm rot="5400000">
            <a:off x="4617500" y="1902007"/>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3BB5AAC-56B0-48D0-9549-DFCA56D345A0}"/>
              </a:ext>
            </a:extLst>
          </p:cNvPr>
          <p:cNvSpPr>
            <a:spLocks noGrp="1" noChangeArrowheads="1"/>
          </p:cNvSpPr>
          <p:nvPr>
            <p:ph idx="1"/>
          </p:nvPr>
        </p:nvSpPr>
        <p:spPr>
          <a:xfrm>
            <a:off x="1003152" y="2060848"/>
            <a:ext cx="7772400" cy="3171825"/>
          </a:xfrm>
        </p:spPr>
        <p:txBody>
          <a:bodyPr/>
          <a:lstStyle/>
          <a:p>
            <a:pPr algn="just" eaLnBrk="1" hangingPunct="1">
              <a:lnSpc>
                <a:spcPct val="80000"/>
              </a:lnSpc>
              <a:buFont typeface="Wingdings" panose="05000000000000000000" pitchFamily="2" charset="2"/>
              <a:buNone/>
            </a:pPr>
            <a:r>
              <a:rPr lang="zh-CN" altLang="en-US" sz="2800" dirty="0"/>
              <a:t>②</a:t>
            </a:r>
          </a:p>
          <a:p>
            <a:pPr algn="just" eaLnBrk="1" hangingPunct="1">
              <a:lnSpc>
                <a:spcPct val="80000"/>
              </a:lnSpc>
              <a:buFont typeface="Wingdings" panose="05000000000000000000" pitchFamily="2" charset="2"/>
              <a:buNone/>
            </a:pPr>
            <a:r>
              <a:rPr lang="zh-CN" altLang="en-US" sz="2800" dirty="0"/>
              <a:t> 	读</a:t>
            </a:r>
            <a:r>
              <a:rPr lang="en-US" altLang="zh-CN" sz="2800" dirty="0"/>
              <a:t>Student</a:t>
            </a:r>
            <a:r>
              <a:rPr lang="zh-CN" altLang="en-US" sz="2800" dirty="0"/>
              <a:t>表索引</a:t>
            </a:r>
            <a:r>
              <a:rPr lang="en-US" altLang="zh-CN" sz="2800" dirty="0"/>
              <a:t>=(</a:t>
            </a:r>
            <a:r>
              <a:rPr lang="zh-CN" altLang="en-US" sz="2800" dirty="0"/>
              <a:t>根据索引发现只有</a:t>
            </a:r>
            <a:r>
              <a:rPr lang="en-US" altLang="zh-CN" sz="2800" dirty="0"/>
              <a:t>50</a:t>
            </a:r>
            <a:r>
              <a:rPr lang="zh-CN" altLang="en-US" sz="2800" dirty="0"/>
              <a:t>个学生</a:t>
            </a:r>
            <a:r>
              <a:rPr lang="en-US" altLang="zh-CN" sz="2800" dirty="0"/>
              <a:t>)</a:t>
            </a:r>
          </a:p>
          <a:p>
            <a:pPr algn="just" eaLnBrk="1" hangingPunct="1">
              <a:lnSpc>
                <a:spcPct val="80000"/>
              </a:lnSpc>
              <a:buFont typeface="Wingdings" panose="05000000000000000000" pitchFamily="2" charset="2"/>
              <a:buNone/>
            </a:pPr>
            <a:r>
              <a:rPr lang="en-US" altLang="zh-CN" sz="2800" dirty="0"/>
              <a:t>	</a:t>
            </a:r>
            <a:r>
              <a:rPr lang="zh-CN" altLang="en-US" sz="2800" dirty="0"/>
              <a:t>读</a:t>
            </a:r>
            <a:r>
              <a:rPr lang="en-US" altLang="zh-CN" sz="2800" dirty="0"/>
              <a:t>Student</a:t>
            </a:r>
            <a:r>
              <a:rPr lang="zh-CN" altLang="en-US" sz="2800" dirty="0"/>
              <a:t>表总块数</a:t>
            </a:r>
            <a:r>
              <a:rPr lang="en-US" altLang="zh-CN" sz="2800" dirty="0"/>
              <a:t>= 50/10=5</a:t>
            </a:r>
            <a:r>
              <a:rPr lang="zh-CN" altLang="en-US" sz="2800" dirty="0"/>
              <a:t>块</a:t>
            </a:r>
          </a:p>
          <a:p>
            <a:pPr algn="just" eaLnBrk="1" hangingPunct="1">
              <a:lnSpc>
                <a:spcPct val="80000"/>
              </a:lnSpc>
              <a:buFont typeface="Wingdings" panose="05000000000000000000" pitchFamily="2" charset="2"/>
              <a:buNone/>
            </a:pPr>
            <a:r>
              <a:rPr lang="zh-CN" altLang="en-US" sz="2800" dirty="0"/>
              <a:t>	读数据时间 ：</a:t>
            </a:r>
            <a:r>
              <a:rPr lang="en-US" altLang="zh-CN" sz="2800" dirty="0"/>
              <a:t>5/20=0.5</a:t>
            </a:r>
            <a:r>
              <a:rPr lang="zh-CN" altLang="en-US" sz="2800" dirty="0"/>
              <a:t>秒</a:t>
            </a:r>
          </a:p>
          <a:p>
            <a:pPr algn="just" eaLnBrk="1" hangingPunct="1">
              <a:lnSpc>
                <a:spcPct val="80000"/>
              </a:lnSpc>
              <a:buFont typeface="Wingdings" panose="05000000000000000000" pitchFamily="2" charset="2"/>
              <a:buNone/>
            </a:pPr>
            <a:r>
              <a:rPr lang="zh-CN" altLang="en-US" sz="2800" dirty="0"/>
              <a:t>③ </a:t>
            </a:r>
            <a:r>
              <a:rPr lang="en-US" altLang="zh-CN" sz="2800" dirty="0"/>
              <a:t>П</a:t>
            </a:r>
          </a:p>
          <a:p>
            <a:pPr algn="just" eaLnBrk="1" hangingPunct="1">
              <a:lnSpc>
                <a:spcPct val="80000"/>
              </a:lnSpc>
              <a:buFont typeface="Wingdings" panose="05000000000000000000" pitchFamily="2" charset="2"/>
              <a:buNone/>
            </a:pPr>
            <a:endParaRPr lang="en-US" altLang="zh-CN" sz="2800" dirty="0"/>
          </a:p>
          <a:p>
            <a:pPr algn="just" eaLnBrk="1" hangingPunct="1">
              <a:lnSpc>
                <a:spcPct val="80000"/>
              </a:lnSpc>
              <a:buFont typeface="Wingdings" panose="05000000000000000000" pitchFamily="2" charset="2"/>
              <a:buNone/>
            </a:pPr>
            <a:r>
              <a:rPr lang="zh-CN" altLang="en-US" sz="2800" dirty="0"/>
              <a:t>总时间</a:t>
            </a:r>
            <a:r>
              <a:rPr lang="en-US" altLang="zh-CN" sz="2800" dirty="0"/>
              <a:t>&lt;1~2</a:t>
            </a:r>
            <a:r>
              <a:rPr lang="zh-CN" altLang="en-US" sz="2800" dirty="0"/>
              <a:t>秒（不必遍历所有的元组记录）</a:t>
            </a:r>
          </a:p>
        </p:txBody>
      </p:sp>
      <p:sp>
        <p:nvSpPr>
          <p:cNvPr id="63491" name="Rectangle 3">
            <a:extLst>
              <a:ext uri="{FF2B5EF4-FFF2-40B4-BE49-F238E27FC236}">
                <a16:creationId xmlns:a16="http://schemas.microsoft.com/office/drawing/2014/main" id="{B2E37566-F4AE-43D0-97F2-15D3EC87D7A1}"/>
              </a:ext>
            </a:extLst>
          </p:cNvPr>
          <p:cNvSpPr>
            <a:spLocks noChangeArrowheads="1"/>
          </p:cNvSpPr>
          <p:nvPr/>
        </p:nvSpPr>
        <p:spPr bwMode="auto">
          <a:xfrm>
            <a:off x="983432" y="809725"/>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a:t>1 </a:t>
            </a:r>
            <a:r>
              <a:rPr lang="zh-CN" altLang="en-US" sz="3600"/>
              <a:t>查询优化的必要性</a:t>
            </a:r>
            <a:r>
              <a:rPr lang="en-US" altLang="zh-CN" sz="3600"/>
              <a:t>(</a:t>
            </a:r>
            <a:r>
              <a:rPr lang="zh-CN" altLang="en-US" sz="3600"/>
              <a:t>续</a:t>
            </a:r>
            <a:r>
              <a:rPr lang="en-US" altLang="zh-CN" sz="3600"/>
              <a:t>)</a:t>
            </a:r>
          </a:p>
        </p:txBody>
      </p:sp>
      <p:sp>
        <p:nvSpPr>
          <p:cNvPr id="63492" name="AutoShape 4">
            <a:extLst>
              <a:ext uri="{FF2B5EF4-FFF2-40B4-BE49-F238E27FC236}">
                <a16:creationId xmlns:a16="http://schemas.microsoft.com/office/drawing/2014/main" id="{084E29FF-0AC3-4EE5-9435-5E6CA79BA1C9}"/>
              </a:ext>
            </a:extLst>
          </p:cNvPr>
          <p:cNvSpPr>
            <a:spLocks noChangeArrowheads="1"/>
          </p:cNvSpPr>
          <p:nvPr/>
        </p:nvSpPr>
        <p:spPr bwMode="auto">
          <a:xfrm rot="5400000">
            <a:off x="1851720" y="1996728"/>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3493" name="Text Box 5">
            <a:extLst>
              <a:ext uri="{FF2B5EF4-FFF2-40B4-BE49-F238E27FC236}">
                <a16:creationId xmlns:a16="http://schemas.microsoft.com/office/drawing/2014/main" id="{BDE635B4-0AA1-4042-B47C-33FF1A77698D}"/>
              </a:ext>
            </a:extLst>
          </p:cNvPr>
          <p:cNvSpPr txBox="1">
            <a:spLocks noChangeArrowheads="1"/>
          </p:cNvSpPr>
          <p:nvPr/>
        </p:nvSpPr>
        <p:spPr bwMode="auto">
          <a:xfrm>
            <a:off x="732608" y="-26888"/>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2D229C6-B2BC-4FAA-8B3C-3E4B609029C3}"/>
              </a:ext>
            </a:extLst>
          </p:cNvPr>
          <p:cNvSpPr>
            <a:spLocks noGrp="1" noChangeArrowheads="1"/>
          </p:cNvSpPr>
          <p:nvPr>
            <p:ph idx="1"/>
          </p:nvPr>
        </p:nvSpPr>
        <p:spPr/>
        <p:txBody>
          <a:bodyPr>
            <a:normAutofit/>
          </a:bodyPr>
          <a:lstStyle/>
          <a:p>
            <a:pPr eaLnBrk="1" hangingPunct="1">
              <a:lnSpc>
                <a:spcPct val="150000"/>
              </a:lnSpc>
            </a:pPr>
            <a:r>
              <a:rPr lang="zh-CN" altLang="en-US" sz="2800" dirty="0"/>
              <a:t>用户不必考虑如何最好地表达查询以获得较好的效率。</a:t>
            </a:r>
          </a:p>
          <a:p>
            <a:pPr eaLnBrk="1" hangingPunct="1">
              <a:lnSpc>
                <a:spcPct val="150000"/>
              </a:lnSpc>
            </a:pPr>
            <a:r>
              <a:rPr lang="zh-CN" altLang="en-US" sz="2800" dirty="0"/>
              <a:t>关系数据语言的</a:t>
            </a:r>
            <a:r>
              <a:rPr lang="zh-CN" altLang="en-US" sz="2800" dirty="0">
                <a:solidFill>
                  <a:schemeClr val="accent2"/>
                </a:solidFill>
              </a:rPr>
              <a:t>级别很高</a:t>
            </a:r>
            <a:r>
              <a:rPr lang="zh-CN" altLang="en-US" sz="2800" dirty="0"/>
              <a:t>，使</a:t>
            </a:r>
            <a:r>
              <a:rPr lang="en-US" altLang="zh-CN" sz="2800" dirty="0"/>
              <a:t>DBMS</a:t>
            </a:r>
            <a:r>
              <a:rPr lang="zh-CN" altLang="en-US" sz="2800" dirty="0"/>
              <a:t>可以从关系表达式中分析查询</a:t>
            </a:r>
            <a:r>
              <a:rPr lang="zh-CN" altLang="en-US" sz="2800" dirty="0">
                <a:solidFill>
                  <a:schemeClr val="accent2"/>
                </a:solidFill>
              </a:rPr>
              <a:t>语义</a:t>
            </a:r>
            <a:r>
              <a:rPr lang="zh-CN" altLang="en-US" sz="2800" dirty="0"/>
              <a:t>。</a:t>
            </a:r>
          </a:p>
          <a:p>
            <a:pPr algn="just" eaLnBrk="1" hangingPunct="1">
              <a:lnSpc>
                <a:spcPct val="150000"/>
              </a:lnSpc>
            </a:pPr>
            <a:r>
              <a:rPr lang="zh-CN" altLang="en-US" sz="2800" dirty="0"/>
              <a:t>系统可以比用户程序的</a:t>
            </a:r>
            <a:r>
              <a:rPr lang="zh-CN" altLang="en-US" sz="2800" dirty="0">
                <a:solidFill>
                  <a:schemeClr val="accent2"/>
                </a:solidFill>
              </a:rPr>
              <a:t>优化</a:t>
            </a:r>
            <a:r>
              <a:rPr lang="zh-CN" altLang="en-US" sz="2800" dirty="0"/>
              <a:t>做得更好。</a:t>
            </a:r>
          </a:p>
          <a:p>
            <a:pPr eaLnBrk="1" hangingPunct="1">
              <a:lnSpc>
                <a:spcPct val="150000"/>
              </a:lnSpc>
            </a:pPr>
            <a:endParaRPr lang="zh-CN" altLang="en-US" sz="2800" dirty="0"/>
          </a:p>
          <a:p>
            <a:pPr eaLnBrk="1" hangingPunct="1">
              <a:lnSpc>
                <a:spcPct val="150000"/>
              </a:lnSpc>
            </a:pPr>
            <a:endParaRPr lang="zh-CN" altLang="en-US" sz="2800" dirty="0"/>
          </a:p>
        </p:txBody>
      </p:sp>
      <p:sp>
        <p:nvSpPr>
          <p:cNvPr id="67587" name="Rectangle 3">
            <a:extLst>
              <a:ext uri="{FF2B5EF4-FFF2-40B4-BE49-F238E27FC236}">
                <a16:creationId xmlns:a16="http://schemas.microsoft.com/office/drawing/2014/main" id="{964CFBD2-CAD4-428B-B4E3-CA4E3C488C20}"/>
              </a:ext>
            </a:extLst>
          </p:cNvPr>
          <p:cNvSpPr>
            <a:spLocks noChangeArrowheads="1"/>
          </p:cNvSpPr>
          <p:nvPr/>
        </p:nvSpPr>
        <p:spPr bwMode="auto">
          <a:xfrm>
            <a:off x="857052" y="764704"/>
            <a:ext cx="4184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2 </a:t>
            </a:r>
            <a:r>
              <a:rPr lang="zh-CN" altLang="en-US" sz="3600" dirty="0"/>
              <a:t>查询优化的可能性</a:t>
            </a:r>
          </a:p>
        </p:txBody>
      </p:sp>
      <p:sp>
        <p:nvSpPr>
          <p:cNvPr id="67588" name="Text Box 4">
            <a:extLst>
              <a:ext uri="{FF2B5EF4-FFF2-40B4-BE49-F238E27FC236}">
                <a16:creationId xmlns:a16="http://schemas.microsoft.com/office/drawing/2014/main" id="{1454C3E6-D4A6-4FBB-BA75-D38240576992}"/>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B2B51DA-1CB5-4342-9AA2-7F6857768CED}"/>
              </a:ext>
            </a:extLst>
          </p:cNvPr>
          <p:cNvSpPr>
            <a:spLocks noGrp="1" noChangeArrowheads="1"/>
          </p:cNvSpPr>
          <p:nvPr>
            <p:ph idx="1"/>
          </p:nvPr>
        </p:nvSpPr>
        <p:spPr>
          <a:xfrm>
            <a:off x="1093167" y="1424608"/>
            <a:ext cx="9286800" cy="5334000"/>
          </a:xfrm>
        </p:spPr>
        <p:txBody>
          <a:bodyPr>
            <a:normAutofit/>
          </a:bodyPr>
          <a:lstStyle/>
          <a:p>
            <a:pPr algn="just" eaLnBrk="1" hangingPunct="1">
              <a:lnSpc>
                <a:spcPct val="150000"/>
              </a:lnSpc>
              <a:buFont typeface="Wingdings" panose="05000000000000000000" pitchFamily="2" charset="2"/>
              <a:buNone/>
            </a:pPr>
            <a:r>
              <a:rPr lang="en-US" altLang="zh-CN" sz="2800" dirty="0" err="1"/>
              <a:t>Student×SC</a:t>
            </a:r>
            <a:r>
              <a:rPr lang="zh-CN" altLang="en-US" sz="2800" dirty="0"/>
              <a:t>（做</a:t>
            </a:r>
            <a:r>
              <a:rPr lang="en-US" altLang="zh-CN" sz="2800" dirty="0" err="1"/>
              <a:t>SC×Student</a:t>
            </a:r>
            <a:r>
              <a:rPr lang="zh-CN" altLang="en-US" sz="2800" dirty="0"/>
              <a:t>）  </a:t>
            </a:r>
          </a:p>
          <a:p>
            <a:pPr algn="just" eaLnBrk="1" hangingPunct="1">
              <a:lnSpc>
                <a:spcPct val="150000"/>
              </a:lnSpc>
              <a:buFont typeface="Wingdings" panose="05000000000000000000" pitchFamily="2" charset="2"/>
              <a:buNone/>
            </a:pPr>
            <a:r>
              <a:rPr lang="zh-CN" altLang="en-US" sz="2800" dirty="0"/>
              <a:t>   读取总块数</a:t>
            </a:r>
            <a:r>
              <a:rPr lang="en-US" altLang="zh-CN" sz="2800" dirty="0"/>
              <a:t>= </a:t>
            </a:r>
            <a:r>
              <a:rPr lang="zh-CN" altLang="en-US" sz="2800" dirty="0"/>
              <a:t>读</a:t>
            </a:r>
            <a:r>
              <a:rPr lang="en-US" altLang="zh-CN" sz="2800" dirty="0"/>
              <a:t>SC</a:t>
            </a:r>
            <a:r>
              <a:rPr lang="zh-CN" altLang="en-US" sz="2800" dirty="0"/>
              <a:t>表块数 </a:t>
            </a:r>
            <a:r>
              <a:rPr lang="en-US" altLang="zh-CN" sz="2800" dirty="0"/>
              <a:t>+ </a:t>
            </a:r>
            <a:r>
              <a:rPr lang="zh-CN" altLang="en-US" sz="2800" dirty="0"/>
              <a:t>读</a:t>
            </a:r>
            <a:r>
              <a:rPr lang="en-US" altLang="zh-CN" sz="2800" dirty="0"/>
              <a:t>Student</a:t>
            </a:r>
            <a:r>
              <a:rPr lang="zh-CN" altLang="en-US" sz="2800" dirty="0"/>
              <a:t>表遍</a:t>
            </a:r>
            <a:r>
              <a:rPr lang="zh-CN" altLang="en-US" sz="2800" dirty="0" smtClean="0"/>
              <a:t>数</a:t>
            </a:r>
          </a:p>
          <a:p>
            <a:pPr algn="just" eaLnBrk="1" hangingPunct="1">
              <a:lnSpc>
                <a:spcPct val="150000"/>
              </a:lnSpc>
              <a:buFont typeface="Wingdings" panose="05000000000000000000" pitchFamily="2" charset="2"/>
              <a:buNone/>
            </a:pPr>
            <a:r>
              <a:rPr lang="zh-CN" altLang="en-US" sz="2800" dirty="0" smtClean="0"/>
              <a:t>                          *每遍块数</a:t>
            </a:r>
          </a:p>
          <a:p>
            <a:pPr algn="just" eaLnBrk="1" hangingPunct="1">
              <a:lnSpc>
                <a:spcPct val="150000"/>
              </a:lnSpc>
              <a:buFont typeface="Wingdings" panose="05000000000000000000" pitchFamily="2" charset="2"/>
              <a:buNone/>
            </a:pPr>
            <a:r>
              <a:rPr lang="en-US" altLang="zh-CN" sz="2800" dirty="0" smtClean="0"/>
              <a:t>(</a:t>
            </a:r>
            <a:r>
              <a:rPr lang="zh-CN" altLang="en-US" sz="2400" dirty="0"/>
              <a:t>读</a:t>
            </a:r>
            <a:r>
              <a:rPr lang="en-US" altLang="zh-CN" sz="2400" dirty="0"/>
              <a:t>Student</a:t>
            </a:r>
            <a:r>
              <a:rPr lang="zh-CN" altLang="en-US" sz="2400" dirty="0"/>
              <a:t>表遍数</a:t>
            </a:r>
            <a:r>
              <a:rPr lang="en-US" altLang="zh-CN" sz="2400" dirty="0"/>
              <a:t>=SC</a:t>
            </a:r>
            <a:r>
              <a:rPr lang="zh-CN" altLang="en-US" sz="2400" dirty="0"/>
              <a:t>表的总元组数</a:t>
            </a:r>
            <a:r>
              <a:rPr lang="en-US" altLang="zh-CN" sz="2400" dirty="0"/>
              <a:t>/</a:t>
            </a:r>
            <a:r>
              <a:rPr lang="zh-CN" altLang="en-US" sz="2400" dirty="0"/>
              <a:t>在内存中的元组数</a:t>
            </a:r>
            <a:r>
              <a:rPr lang="en-US" altLang="zh-CN" sz="2800" dirty="0"/>
              <a:t>)</a:t>
            </a:r>
          </a:p>
          <a:p>
            <a:pPr eaLnBrk="1" hangingPunct="1">
              <a:lnSpc>
                <a:spcPct val="150000"/>
              </a:lnSpc>
              <a:buFont typeface="Wingdings" panose="05000000000000000000" pitchFamily="2" charset="2"/>
              <a:buNone/>
            </a:pPr>
            <a:r>
              <a:rPr lang="en-US" altLang="zh-CN" sz="2800" dirty="0"/>
              <a:t>		=10000/100+(10000/(100×1)) ×(1000/10)</a:t>
            </a:r>
          </a:p>
          <a:p>
            <a:pPr algn="just" eaLnBrk="1" hangingPunct="1">
              <a:lnSpc>
                <a:spcPct val="150000"/>
              </a:lnSpc>
              <a:buFont typeface="Wingdings" panose="05000000000000000000" pitchFamily="2" charset="2"/>
              <a:buNone/>
            </a:pPr>
            <a:r>
              <a:rPr lang="en-US" altLang="zh-CN" sz="2800" dirty="0"/>
              <a:t>          =100+100×100=10100</a:t>
            </a:r>
          </a:p>
          <a:p>
            <a:pPr eaLnBrk="1" hangingPunct="1">
              <a:lnSpc>
                <a:spcPct val="150000"/>
              </a:lnSpc>
              <a:buFont typeface="Wingdings" panose="05000000000000000000" pitchFamily="2" charset="2"/>
              <a:buNone/>
            </a:pPr>
            <a:r>
              <a:rPr lang="en-US" altLang="zh-CN" sz="2800" dirty="0"/>
              <a:t>   </a:t>
            </a:r>
            <a:r>
              <a:rPr lang="zh-CN" altLang="en-US" sz="2800" dirty="0">
                <a:solidFill>
                  <a:schemeClr val="accent2"/>
                </a:solidFill>
              </a:rPr>
              <a:t>读数据时间</a:t>
            </a:r>
            <a:r>
              <a:rPr lang="en-US" altLang="zh-CN" sz="2800" dirty="0"/>
              <a:t>=10100/20=505</a:t>
            </a:r>
            <a:r>
              <a:rPr lang="zh-CN" altLang="en-US" sz="2800" dirty="0"/>
              <a:t>秒</a:t>
            </a:r>
          </a:p>
          <a:p>
            <a:pPr eaLnBrk="1" hangingPunct="1"/>
            <a:endParaRPr lang="zh-CN" altLang="en-US" sz="2800" dirty="0"/>
          </a:p>
        </p:txBody>
      </p:sp>
      <p:sp>
        <p:nvSpPr>
          <p:cNvPr id="68611" name="Rectangle 3">
            <a:extLst>
              <a:ext uri="{FF2B5EF4-FFF2-40B4-BE49-F238E27FC236}">
                <a16:creationId xmlns:a16="http://schemas.microsoft.com/office/drawing/2014/main" id="{A7FCE26C-2451-4FFB-8CC4-605A35EF7F5F}"/>
              </a:ext>
            </a:extLst>
          </p:cNvPr>
          <p:cNvSpPr>
            <a:spLocks noChangeArrowheads="1"/>
          </p:cNvSpPr>
          <p:nvPr/>
        </p:nvSpPr>
        <p:spPr bwMode="auto">
          <a:xfrm>
            <a:off x="658192" y="737221"/>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2 </a:t>
            </a:r>
            <a:r>
              <a:rPr lang="zh-CN" altLang="en-US" sz="3600" dirty="0"/>
              <a:t>查询优化的可能性</a:t>
            </a:r>
            <a:r>
              <a:rPr lang="en-US" altLang="zh-CN" sz="3600" dirty="0"/>
              <a:t>(</a:t>
            </a:r>
            <a:r>
              <a:rPr lang="zh-CN" altLang="en-US" sz="3600" dirty="0"/>
              <a:t>续</a:t>
            </a:r>
            <a:r>
              <a:rPr lang="en-US" altLang="zh-CN" sz="3600" dirty="0"/>
              <a:t>)</a:t>
            </a:r>
          </a:p>
        </p:txBody>
      </p:sp>
      <p:sp>
        <p:nvSpPr>
          <p:cNvPr id="68612" name="Text Box 4">
            <a:extLst>
              <a:ext uri="{FF2B5EF4-FFF2-40B4-BE49-F238E27FC236}">
                <a16:creationId xmlns:a16="http://schemas.microsoft.com/office/drawing/2014/main" id="{F14AE0F7-E1BE-453A-92AC-6DC11786774C}"/>
              </a:ext>
            </a:extLst>
          </p:cNvPr>
          <p:cNvSpPr txBox="1">
            <a:spLocks noChangeArrowheads="1"/>
          </p:cNvSpPr>
          <p:nvPr/>
        </p:nvSpPr>
        <p:spPr bwMode="auto">
          <a:xfrm>
            <a:off x="407368" y="-99392"/>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1082EAB6-0316-45CB-B421-2B0B48DE6CAD}"/>
              </a:ext>
            </a:extLst>
          </p:cNvPr>
          <p:cNvSpPr txBox="1">
            <a:spLocks noChangeArrowheads="1"/>
          </p:cNvSpPr>
          <p:nvPr/>
        </p:nvSpPr>
        <p:spPr bwMode="auto">
          <a:xfrm>
            <a:off x="372568" y="-308595"/>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 </a:t>
            </a:r>
          </a:p>
        </p:txBody>
      </p:sp>
      <p:sp>
        <p:nvSpPr>
          <p:cNvPr id="69635" name="Rectangle 3">
            <a:extLst>
              <a:ext uri="{FF2B5EF4-FFF2-40B4-BE49-F238E27FC236}">
                <a16:creationId xmlns:a16="http://schemas.microsoft.com/office/drawing/2014/main" id="{800E2524-C535-4E96-8E9B-B945135EBD2F}"/>
              </a:ext>
            </a:extLst>
          </p:cNvPr>
          <p:cNvSpPr>
            <a:spLocks noChangeArrowheads="1"/>
          </p:cNvSpPr>
          <p:nvPr/>
        </p:nvSpPr>
        <p:spPr bwMode="auto">
          <a:xfrm>
            <a:off x="623392" y="548680"/>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a:t>2 </a:t>
            </a:r>
            <a:r>
              <a:rPr lang="zh-CN" altLang="en-US" sz="3600"/>
              <a:t>查询优化的可能性</a:t>
            </a:r>
            <a:r>
              <a:rPr lang="en-US" altLang="zh-CN" sz="3600"/>
              <a:t>(</a:t>
            </a:r>
            <a:r>
              <a:rPr lang="zh-CN" altLang="en-US" sz="3600"/>
              <a:t>续</a:t>
            </a:r>
            <a:r>
              <a:rPr lang="en-US" altLang="zh-CN" sz="3600"/>
              <a:t>)</a:t>
            </a:r>
          </a:p>
        </p:txBody>
      </p:sp>
      <p:sp>
        <p:nvSpPr>
          <p:cNvPr id="69636" name="Rectangle 4">
            <a:extLst>
              <a:ext uri="{FF2B5EF4-FFF2-40B4-BE49-F238E27FC236}">
                <a16:creationId xmlns:a16="http://schemas.microsoft.com/office/drawing/2014/main" id="{1EE2455B-05A6-4C9A-972A-32F380609F78}"/>
              </a:ext>
            </a:extLst>
          </p:cNvPr>
          <p:cNvSpPr>
            <a:spLocks noChangeArrowheads="1"/>
          </p:cNvSpPr>
          <p:nvPr/>
        </p:nvSpPr>
        <p:spPr bwMode="auto">
          <a:xfrm>
            <a:off x="905967" y="1236067"/>
            <a:ext cx="10015264"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lnSpc>
                <a:spcPct val="150000"/>
              </a:lnSpc>
              <a:spcBef>
                <a:spcPct val="0"/>
              </a:spcBef>
              <a:buClrTx/>
              <a:buFont typeface="Wingdings" panose="05000000000000000000" pitchFamily="2" charset="2"/>
              <a:buChar char="Ø"/>
            </a:pPr>
            <a:r>
              <a:rPr lang="zh-CN" altLang="en-US" sz="2800" dirty="0">
                <a:latin typeface="Tahoma" panose="020B0604030504040204" pitchFamily="34" charset="0"/>
              </a:rPr>
              <a:t>优化器可以从数据字典中获取许多信息</a:t>
            </a:r>
            <a:r>
              <a:rPr lang="en-US" altLang="zh-CN" sz="2800" dirty="0">
                <a:latin typeface="Tahoma" panose="020B0604030504040204" pitchFamily="34" charset="0"/>
              </a:rPr>
              <a:t>(</a:t>
            </a:r>
            <a:r>
              <a:rPr lang="zh-CN" altLang="en-US" sz="2800" dirty="0">
                <a:latin typeface="Tahoma" panose="020B0604030504040204" pitchFamily="34" charset="0"/>
              </a:rPr>
              <a:t>包括统计信息和索引信息</a:t>
            </a:r>
            <a:r>
              <a:rPr lang="en-US" altLang="zh-CN" sz="2800" dirty="0">
                <a:latin typeface="Tahoma" panose="020B0604030504040204" pitchFamily="34" charset="0"/>
              </a:rPr>
              <a:t>)</a:t>
            </a:r>
            <a:r>
              <a:rPr lang="zh-CN" altLang="en-US" sz="2800" dirty="0">
                <a:latin typeface="Tahoma" panose="020B0604030504040204" pitchFamily="34" charset="0"/>
              </a:rPr>
              <a:t>，而用户程序则难以获得这些信息</a:t>
            </a:r>
            <a:r>
              <a:rPr lang="zh-CN" altLang="en-US" sz="2800" dirty="0" smtClean="0">
                <a:latin typeface="Tahoma" panose="020B0604030504040204" pitchFamily="34" charset="0"/>
              </a:rPr>
              <a:t>。</a:t>
            </a:r>
            <a:endParaRPr lang="zh-CN" altLang="en-US" sz="2800" dirty="0">
              <a:latin typeface="Tahoma" panose="020B0604030504040204" pitchFamily="34" charset="0"/>
            </a:endParaRPr>
          </a:p>
          <a:p>
            <a:pPr eaLnBrk="1" hangingPunct="1">
              <a:lnSpc>
                <a:spcPct val="150000"/>
              </a:lnSpc>
              <a:spcBef>
                <a:spcPct val="0"/>
              </a:spcBef>
              <a:buClrTx/>
              <a:buFont typeface="Wingdings" panose="05000000000000000000" pitchFamily="2" charset="2"/>
              <a:buChar char="Ø"/>
            </a:pPr>
            <a:r>
              <a:rPr lang="zh-CN" altLang="en-US" sz="2800" dirty="0">
                <a:latin typeface="Tahoma" panose="020B0604030504040204" pitchFamily="34" charset="0"/>
              </a:rPr>
              <a:t>如果数据库的物理统计信息改变了，系统可以自动对查询</a:t>
            </a:r>
            <a:r>
              <a:rPr lang="zh-CN" altLang="en-US" sz="2800" dirty="0">
                <a:solidFill>
                  <a:schemeClr val="accent2"/>
                </a:solidFill>
                <a:latin typeface="Tahoma" panose="020B0604030504040204" pitchFamily="34" charset="0"/>
              </a:rPr>
              <a:t>重新优化</a:t>
            </a:r>
            <a:r>
              <a:rPr lang="zh-CN" altLang="en-US" sz="2800" dirty="0">
                <a:latin typeface="Tahoma" panose="020B0604030504040204" pitchFamily="34" charset="0"/>
              </a:rPr>
              <a:t>以选择相适应的执行计划</a:t>
            </a:r>
            <a:r>
              <a:rPr lang="zh-CN" altLang="en-US" sz="2800" dirty="0" smtClean="0">
                <a:latin typeface="Tahoma" panose="020B0604030504040204" pitchFamily="34" charset="0"/>
              </a:rPr>
              <a:t>。在</a:t>
            </a:r>
            <a:r>
              <a:rPr lang="zh-CN" altLang="en-US" sz="2800" dirty="0">
                <a:latin typeface="Tahoma" panose="020B0604030504040204" pitchFamily="34" charset="0"/>
              </a:rPr>
              <a:t>非关系系统中必须重写程序，而重写程序在实际应用中往往是不太可能的</a:t>
            </a:r>
            <a:r>
              <a:rPr lang="zh-CN" altLang="en-US" sz="2800" dirty="0" smtClean="0">
                <a:latin typeface="Tahoma" panose="020B0604030504040204" pitchFamily="34" charset="0"/>
              </a:rPr>
              <a:t>。</a:t>
            </a:r>
            <a:endParaRPr lang="zh-CN" altLang="en-US" sz="2800" dirty="0">
              <a:latin typeface="Tahoma" panose="020B0604030504040204" pitchFamily="34" charset="0"/>
            </a:endParaRPr>
          </a:p>
          <a:p>
            <a:pPr eaLnBrk="1" hangingPunct="1">
              <a:lnSpc>
                <a:spcPct val="150000"/>
              </a:lnSpc>
              <a:spcBef>
                <a:spcPct val="0"/>
              </a:spcBef>
              <a:buClrTx/>
              <a:buFont typeface="Wingdings" panose="05000000000000000000" pitchFamily="2" charset="2"/>
              <a:buChar char="Ø"/>
            </a:pPr>
            <a:r>
              <a:rPr lang="zh-CN" altLang="en-US" sz="2800" dirty="0">
                <a:latin typeface="Tahoma" panose="020B0604030504040204" pitchFamily="34" charset="0"/>
              </a:rPr>
              <a:t>优化器可以考虑数百种不同的执行计划，而程序员一般只能考虑有限的几种可能性</a:t>
            </a:r>
            <a:r>
              <a:rPr lang="zh-CN" altLang="en-US" sz="2800" dirty="0" smtClean="0">
                <a:latin typeface="Tahoma" panose="020B0604030504040204" pitchFamily="34" charset="0"/>
              </a:rPr>
              <a:t>。</a:t>
            </a:r>
            <a:endParaRPr lang="zh-CN" altLang="en-US" sz="2800" dirty="0">
              <a:latin typeface="Tahoma" panose="020B0604030504040204" pitchFamily="34" charset="0"/>
            </a:endParaRPr>
          </a:p>
          <a:p>
            <a:pPr eaLnBrk="1" hangingPunct="1">
              <a:lnSpc>
                <a:spcPct val="150000"/>
              </a:lnSpc>
              <a:spcBef>
                <a:spcPct val="0"/>
              </a:spcBef>
              <a:buClrTx/>
              <a:buFont typeface="Wingdings" panose="05000000000000000000" pitchFamily="2" charset="2"/>
              <a:buChar char="Ø"/>
            </a:pPr>
            <a:r>
              <a:rPr lang="zh-CN" altLang="en-US" sz="2800" dirty="0">
                <a:latin typeface="Tahoma" panose="020B0604030504040204" pitchFamily="34" charset="0"/>
              </a:rPr>
              <a:t>优化器中包括了很多复杂的优化技术</a:t>
            </a:r>
          </a:p>
          <a:p>
            <a:pPr eaLnBrk="1" hangingPunct="1">
              <a:spcBef>
                <a:spcPct val="0"/>
              </a:spcBef>
              <a:buClrTx/>
              <a:buFont typeface="Arial" panose="020B0604020202020204" pitchFamily="34" charset="0"/>
              <a:buNone/>
            </a:pPr>
            <a:endParaRPr lang="zh-CN" altLang="en-US" sz="2800" dirty="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Font typeface="Wingdings" panose="05000000000000000000" pitchFamily="2" charset="2"/>
              <a:buNone/>
            </a:pPr>
            <a:r>
              <a:rPr lang="en-US" altLang="zh-CN" sz="3200" dirty="0" smtClean="0"/>
              <a:t>1 </a:t>
            </a:r>
            <a:r>
              <a:rPr lang="zh-CN" altLang="en-US" sz="3200" dirty="0"/>
              <a:t>查询优化概述</a:t>
            </a:r>
          </a:p>
          <a:p>
            <a:pPr algn="just" eaLnBrk="1" hangingPunct="1">
              <a:lnSpc>
                <a:spcPct val="150000"/>
              </a:lnSpc>
              <a:buFont typeface="Wingdings" panose="05000000000000000000" pitchFamily="2" charset="2"/>
              <a:buNone/>
            </a:pPr>
            <a:r>
              <a:rPr lang="en-US" altLang="zh-CN" sz="3200" dirty="0" smtClean="0">
                <a:solidFill>
                  <a:schemeClr val="accent2"/>
                </a:solidFill>
              </a:rPr>
              <a:t>2 </a:t>
            </a:r>
            <a:r>
              <a:rPr lang="zh-CN" altLang="en-US" sz="3200" dirty="0">
                <a:solidFill>
                  <a:schemeClr val="accent2"/>
                </a:solidFill>
              </a:rPr>
              <a:t>查询优化的方法</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 </a:t>
            </a:r>
            <a:r>
              <a:rPr lang="zh-CN" altLang="en-US" sz="3600" dirty="0">
                <a:solidFill>
                  <a:schemeClr val="bg1"/>
                </a:solidFill>
              </a:rPr>
              <a:t>关系数据库系统的查询优化 </a:t>
            </a:r>
          </a:p>
        </p:txBody>
      </p:sp>
    </p:spTree>
    <p:extLst>
      <p:ext uri="{BB962C8B-B14F-4D97-AF65-F5344CB8AC3E}">
        <p14:creationId xmlns:p14="http://schemas.microsoft.com/office/powerpoint/2010/main" val="26668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D7F45-D01C-43E1-8602-5BD0CECCA078}"/>
              </a:ext>
            </a:extLst>
          </p:cNvPr>
          <p:cNvSpPr>
            <a:spLocks noGrp="1"/>
          </p:cNvSpPr>
          <p:nvPr>
            <p:ph idx="1"/>
          </p:nvPr>
        </p:nvSpPr>
        <p:spPr>
          <a:xfrm>
            <a:off x="1507357" y="661740"/>
            <a:ext cx="9574832" cy="5733256"/>
          </a:xfrm>
        </p:spPr>
        <p:txBody>
          <a:bodyPr>
            <a:normAutofit lnSpcReduction="10000"/>
          </a:bodyPr>
          <a:lstStyle/>
          <a:p>
            <a:pPr>
              <a:lnSpc>
                <a:spcPct val="150000"/>
              </a:lnSpc>
              <a:buFont typeface="Wingdings" panose="05000000000000000000" pitchFamily="2" charset="2"/>
              <a:buChar char="Ø"/>
            </a:pPr>
            <a:r>
              <a:rPr lang="zh-CN" altLang="en-US" sz="3200" dirty="0"/>
              <a:t>查询优化的方法</a:t>
            </a:r>
            <a:endParaRPr lang="en-US" altLang="zh-CN" sz="3200" dirty="0"/>
          </a:p>
          <a:p>
            <a:pPr lvl="1">
              <a:lnSpc>
                <a:spcPct val="150000"/>
              </a:lnSpc>
              <a:buFont typeface="Wingdings" panose="05000000000000000000" pitchFamily="2" charset="2"/>
              <a:buChar char="Ø"/>
            </a:pPr>
            <a:r>
              <a:rPr lang="zh-CN" altLang="en-US" sz="2800" dirty="0"/>
              <a:t>启发式（规则式）</a:t>
            </a:r>
            <a:endParaRPr lang="en-US" altLang="zh-CN" sz="2800" dirty="0"/>
          </a:p>
          <a:p>
            <a:pPr lvl="2">
              <a:lnSpc>
                <a:spcPct val="150000"/>
              </a:lnSpc>
              <a:buFont typeface="Wingdings" panose="05000000000000000000" pitchFamily="2" charset="2"/>
              <a:buChar char="Ø"/>
            </a:pPr>
            <a:r>
              <a:rPr lang="zh-CN" altLang="en-US" sz="2400" dirty="0"/>
              <a:t>主要利用关系代数等价变换进行表达式重写，又称代数优化</a:t>
            </a:r>
            <a:endParaRPr lang="en-US" altLang="zh-CN" sz="2400" dirty="0"/>
          </a:p>
          <a:p>
            <a:pPr lvl="2">
              <a:lnSpc>
                <a:spcPct val="150000"/>
              </a:lnSpc>
              <a:buFont typeface="Wingdings" panose="05000000000000000000" pitchFamily="2" charset="2"/>
              <a:buChar char="Ø"/>
            </a:pPr>
            <a:r>
              <a:rPr lang="zh-CN" altLang="en-US" sz="2400" dirty="0"/>
              <a:t>基于规则进行优化</a:t>
            </a:r>
            <a:endParaRPr lang="en-US" altLang="zh-CN" sz="2400" dirty="0"/>
          </a:p>
          <a:p>
            <a:pPr lvl="2">
              <a:lnSpc>
                <a:spcPct val="150000"/>
              </a:lnSpc>
              <a:buFont typeface="Wingdings" panose="05000000000000000000" pitchFamily="2" charset="2"/>
              <a:buChar char="Ø"/>
            </a:pPr>
            <a:r>
              <a:rPr lang="zh-CN" altLang="en-US" sz="2400" dirty="0"/>
              <a:t>该方法通常会访问数据字典，但是不会检查数据</a:t>
            </a:r>
            <a:endParaRPr lang="en-US" altLang="zh-CN" sz="2400" dirty="0"/>
          </a:p>
          <a:p>
            <a:pPr lvl="1">
              <a:lnSpc>
                <a:spcPct val="150000"/>
              </a:lnSpc>
              <a:buFont typeface="Wingdings" panose="05000000000000000000" pitchFamily="2" charset="2"/>
              <a:buChar char="Ø"/>
            </a:pPr>
            <a:r>
              <a:rPr lang="zh-CN" altLang="en-US" sz="2800" dirty="0"/>
              <a:t>代价模型</a:t>
            </a:r>
            <a:endParaRPr lang="en-US" altLang="zh-CN" sz="2800" dirty="0"/>
          </a:p>
          <a:p>
            <a:pPr lvl="2">
              <a:lnSpc>
                <a:spcPct val="150000"/>
              </a:lnSpc>
              <a:buFont typeface="Wingdings" panose="05000000000000000000" pitchFamily="2" charset="2"/>
              <a:buChar char="Ø"/>
            </a:pPr>
            <a:r>
              <a:rPr lang="zh-CN" altLang="en-US" sz="2400" dirty="0"/>
              <a:t>使用数学模型对查询代价进行评估</a:t>
            </a:r>
            <a:endParaRPr lang="en-US" altLang="zh-CN" sz="2400" dirty="0"/>
          </a:p>
          <a:p>
            <a:pPr lvl="2">
              <a:lnSpc>
                <a:spcPct val="150000"/>
              </a:lnSpc>
              <a:buFont typeface="Wingdings" panose="05000000000000000000" pitchFamily="2" charset="2"/>
              <a:buChar char="Ø"/>
            </a:pPr>
            <a:r>
              <a:rPr lang="zh-CN" altLang="en-US" sz="2400" dirty="0"/>
              <a:t>提出多个等价查询计划，根据模型评估执行代价，选择代价最低的查询</a:t>
            </a:r>
            <a:r>
              <a:rPr lang="zh-CN" altLang="en-US" sz="2400" dirty="0" smtClean="0"/>
              <a:t>计划</a:t>
            </a:r>
            <a:endParaRPr lang="en-US" altLang="zh-CN" sz="2400" dirty="0"/>
          </a:p>
        </p:txBody>
      </p:sp>
      <p:sp>
        <p:nvSpPr>
          <p:cNvPr id="4" name="Text Box 2">
            <a:extLst>
              <a:ext uri="{FF2B5EF4-FFF2-40B4-BE49-F238E27FC236}">
                <a16:creationId xmlns:a16="http://schemas.microsoft.com/office/drawing/2014/main" id="{38B8BCBC-2DE2-4A2B-8C00-8550080BFC3C}"/>
              </a:ext>
            </a:extLst>
          </p:cNvPr>
          <p:cNvSpPr txBox="1">
            <a:spLocks noChangeArrowheads="1"/>
          </p:cNvSpPr>
          <p:nvPr/>
        </p:nvSpPr>
        <p:spPr bwMode="auto">
          <a:xfrm>
            <a:off x="1524001"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9.2.2 </a:t>
            </a:r>
            <a:r>
              <a:rPr lang="zh-CN" altLang="en-US" sz="3600" dirty="0">
                <a:solidFill>
                  <a:schemeClr val="bg1"/>
                </a:solidFill>
              </a:rPr>
              <a:t>查询优化的方法 </a:t>
            </a:r>
          </a:p>
        </p:txBody>
      </p:sp>
    </p:spTree>
    <p:extLst>
      <p:ext uri="{BB962C8B-B14F-4D97-AF65-F5344CB8AC3E}">
        <p14:creationId xmlns:p14="http://schemas.microsoft.com/office/powerpoint/2010/main" val="408317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5AF380-175B-4700-93AE-52A57150184A}"/>
              </a:ext>
            </a:extLst>
          </p:cNvPr>
          <p:cNvSpPr>
            <a:spLocks noGrp="1"/>
          </p:cNvSpPr>
          <p:nvPr>
            <p:ph idx="1"/>
          </p:nvPr>
        </p:nvSpPr>
        <p:spPr>
          <a:xfrm>
            <a:off x="2209800" y="980728"/>
            <a:ext cx="8854752" cy="5115272"/>
          </a:xfrm>
        </p:spPr>
        <p:txBody>
          <a:bodyPr>
            <a:normAutofit/>
          </a:bodyPr>
          <a:lstStyle/>
          <a:p>
            <a:pPr>
              <a:lnSpc>
                <a:spcPct val="150000"/>
              </a:lnSpc>
              <a:buFont typeface="Wingdings" panose="05000000000000000000" pitchFamily="2" charset="2"/>
              <a:buChar char="Ø"/>
            </a:pPr>
            <a:r>
              <a:rPr lang="zh-CN" altLang="en-US" sz="2800" dirty="0"/>
              <a:t>逻辑计划和物理计划</a:t>
            </a:r>
            <a:endParaRPr lang="en-US" altLang="zh-CN" sz="2800" dirty="0"/>
          </a:p>
          <a:p>
            <a:pPr lvl="1">
              <a:lnSpc>
                <a:spcPct val="150000"/>
              </a:lnSpc>
              <a:buFont typeface="Wingdings" panose="05000000000000000000" pitchFamily="2" charset="2"/>
              <a:buChar char="Ø"/>
            </a:pPr>
            <a:r>
              <a:rPr lang="zh-CN" altLang="en-US" sz="2800" dirty="0"/>
              <a:t>物理计划是逻辑计划的具体实现</a:t>
            </a:r>
            <a:endParaRPr lang="en-US" altLang="zh-CN" sz="2800" dirty="0"/>
          </a:p>
          <a:p>
            <a:pPr lvl="1">
              <a:lnSpc>
                <a:spcPct val="150000"/>
              </a:lnSpc>
              <a:buFont typeface="Wingdings" panose="05000000000000000000" pitchFamily="2" charset="2"/>
              <a:buChar char="Ø"/>
            </a:pPr>
            <a:r>
              <a:rPr lang="zh-CN" altLang="en-US" sz="2800" dirty="0"/>
              <a:t>一个逻辑计划存在一个最优的物理计划的执行</a:t>
            </a:r>
            <a:endParaRPr lang="en-US" altLang="zh-CN" sz="2800" dirty="0"/>
          </a:p>
          <a:p>
            <a:pPr lvl="1">
              <a:lnSpc>
                <a:spcPct val="150000"/>
              </a:lnSpc>
              <a:buFont typeface="Wingdings" panose="05000000000000000000" pitchFamily="2" charset="2"/>
              <a:buChar char="Ø"/>
            </a:pPr>
            <a:r>
              <a:rPr lang="zh-CN" altLang="en-US" sz="2800" dirty="0"/>
              <a:t>物理计划依赖于数据存储的方法：排序，索引等</a:t>
            </a:r>
          </a:p>
        </p:txBody>
      </p:sp>
      <p:sp>
        <p:nvSpPr>
          <p:cNvPr id="5" name="Text Box 2">
            <a:extLst>
              <a:ext uri="{FF2B5EF4-FFF2-40B4-BE49-F238E27FC236}">
                <a16:creationId xmlns:a16="http://schemas.microsoft.com/office/drawing/2014/main" id="{F4B210F7-615B-404B-91B7-D8D228E53892}"/>
              </a:ext>
            </a:extLst>
          </p:cNvPr>
          <p:cNvSpPr txBox="1">
            <a:spLocks noChangeArrowheads="1"/>
          </p:cNvSpPr>
          <p:nvPr/>
        </p:nvSpPr>
        <p:spPr bwMode="auto">
          <a:xfrm>
            <a:off x="1524001"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9.2.2 </a:t>
            </a:r>
            <a:r>
              <a:rPr lang="zh-CN" altLang="en-US" sz="3600" dirty="0">
                <a:solidFill>
                  <a:schemeClr val="bg1"/>
                </a:solidFill>
              </a:rPr>
              <a:t>查询优化的方法 </a:t>
            </a:r>
          </a:p>
        </p:txBody>
      </p:sp>
    </p:spTree>
    <p:extLst>
      <p:ext uri="{BB962C8B-B14F-4D97-AF65-F5344CB8AC3E}">
        <p14:creationId xmlns:p14="http://schemas.microsoft.com/office/powerpoint/2010/main" val="240791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2927350" y="1"/>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zh-CN" altLang="en-US" sz="360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3213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endParaRPr lang="zh-CN" altLang="en-US" sz="360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9.1</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关系数据库系统的查询优化</a:t>
            </a:r>
            <a:endParaRPr lang="en-US" altLang="zh-CN" sz="360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lang="en-US" altLang="zh-CN" sz="3600" dirty="0" smtClean="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lang="zh-CN" altLang="en-US" sz="360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lang="zh-CN" altLang="en-US" sz="360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endParaRPr lang="en-US" altLang="zh-CN" sz="3600" dirty="0" smtClean="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9.3</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2590800" y="3907904"/>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3214922" y="3861049"/>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9.2</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逻辑优化</a:t>
            </a:r>
            <a:endParaRPr lang="zh-CN" altLang="en-US" sz="360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91199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None/>
            </a:pPr>
            <a:r>
              <a:rPr lang="en-US" altLang="zh-CN" sz="3200" dirty="0" smtClean="0">
                <a:solidFill>
                  <a:schemeClr val="accent2"/>
                </a:solidFill>
              </a:rPr>
              <a:t>9.2.1 </a:t>
            </a:r>
            <a:r>
              <a:rPr lang="zh-CN" altLang="en-US" sz="3200" dirty="0">
                <a:solidFill>
                  <a:schemeClr val="accent2"/>
                </a:solidFill>
              </a:rPr>
              <a:t>代数优化的一般准则</a:t>
            </a:r>
          </a:p>
          <a:p>
            <a:pPr algn="just" eaLnBrk="1" hangingPunct="1">
              <a:lnSpc>
                <a:spcPct val="150000"/>
              </a:lnSpc>
              <a:buFont typeface="Wingdings" panose="05000000000000000000" pitchFamily="2" charset="2"/>
              <a:buNone/>
            </a:pPr>
            <a:r>
              <a:rPr lang="en-US" altLang="zh-CN" sz="3200" dirty="0" smtClean="0"/>
              <a:t>9.2.2 </a:t>
            </a:r>
            <a:r>
              <a:rPr lang="zh-CN" altLang="en-US" sz="3200" dirty="0"/>
              <a:t>关系代数等价变换规则</a:t>
            </a:r>
          </a:p>
          <a:p>
            <a:pPr algn="just" eaLnBrk="1" hangingPunct="1">
              <a:lnSpc>
                <a:spcPct val="150000"/>
              </a:lnSpc>
              <a:buFont typeface="Wingdings" panose="05000000000000000000" pitchFamily="2" charset="2"/>
              <a:buNone/>
            </a:pPr>
            <a:r>
              <a:rPr lang="en-US" altLang="zh-CN" sz="3200" dirty="0" smtClean="0"/>
              <a:t>9.2.3 </a:t>
            </a:r>
            <a:r>
              <a:rPr lang="zh-CN" altLang="en-US" sz="3200" dirty="0"/>
              <a:t>关系代数表达式的优化算法</a:t>
            </a:r>
          </a:p>
          <a:p>
            <a:pPr eaLnBrk="1" hangingPunct="1">
              <a:lnSpc>
                <a:spcPct val="150000"/>
              </a:lnSpc>
              <a:buFont typeface="Wingdings" panose="05000000000000000000" pitchFamily="2" charset="2"/>
              <a:buNone/>
            </a:pPr>
            <a:r>
              <a:rPr lang="en-US" altLang="zh-CN" sz="3200" dirty="0" smtClean="0"/>
              <a:t>9.2.4 </a:t>
            </a:r>
            <a:r>
              <a:rPr lang="zh-CN" altLang="en-US" sz="3200"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 </a:t>
            </a:r>
            <a:r>
              <a:rPr lang="zh-CN" altLang="en-US" sz="3600" dirty="0">
                <a:solidFill>
                  <a:schemeClr val="bg1"/>
                </a:solidFill>
              </a:rPr>
              <a:t>逻辑优化 </a:t>
            </a:r>
          </a:p>
        </p:txBody>
      </p:sp>
    </p:spTree>
    <p:extLst>
      <p:ext uri="{BB962C8B-B14F-4D97-AF65-F5344CB8AC3E}">
        <p14:creationId xmlns:p14="http://schemas.microsoft.com/office/powerpoint/2010/main" val="30831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2927350" y="1"/>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zh-CN" altLang="en-US" sz="360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3213100" y="1689100"/>
            <a:ext cx="66167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latin typeface="Arial Narrow" panose="020B0606020202030204" pitchFamily="34" charset="0"/>
                <a:ea typeface="楷体_GB2312" pitchFamily="49" charset="-122"/>
              </a:rPr>
              <a:t>4.1</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关系系统</a:t>
            </a:r>
          </a:p>
          <a:p>
            <a:pPr eaLnBrk="1" hangingPunct="1">
              <a:spcBef>
                <a:spcPct val="0"/>
              </a:spcBef>
              <a:buClrTx/>
              <a:buFont typeface="Arial" panose="020B0604020202020204" pitchFamily="34" charset="0"/>
              <a:buNone/>
            </a:pPr>
            <a:endParaRPr lang="en-US" altLang="zh-CN" sz="360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9.2</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逻辑优化</a:t>
            </a:r>
          </a:p>
          <a:p>
            <a:pPr eaLnBrk="1" hangingPunct="1">
              <a:spcBef>
                <a:spcPct val="0"/>
              </a:spcBef>
              <a:buClrTx/>
              <a:buFont typeface="Arial" panose="020B0604020202020204" pitchFamily="34" charset="0"/>
              <a:buNone/>
            </a:pPr>
            <a:endParaRPr lang="zh-CN" altLang="en-US" sz="360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9.3</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2590800" y="1828800"/>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3077" name="Text Box 5">
            <a:extLst>
              <a:ext uri="{FF2B5EF4-FFF2-40B4-BE49-F238E27FC236}">
                <a16:creationId xmlns:a16="http://schemas.microsoft.com/office/drawing/2014/main" id="{99D6C623-7F09-4472-810E-6740121E101A}"/>
              </a:ext>
            </a:extLst>
          </p:cNvPr>
          <p:cNvSpPr txBox="1">
            <a:spLocks noChangeArrowheads="1"/>
          </p:cNvSpPr>
          <p:nvPr/>
        </p:nvSpPr>
        <p:spPr bwMode="auto">
          <a:xfrm>
            <a:off x="3213100" y="1689101"/>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sz="3600" dirty="0" smtClean="0">
                <a:solidFill>
                  <a:schemeClr val="bg1"/>
                </a:solidFill>
                <a:latin typeface="Arial Narrow" panose="020B0606020202030204" pitchFamily="34" charset="0"/>
                <a:ea typeface="楷体_GB2312" pitchFamily="49" charset="-122"/>
              </a:rPr>
              <a:t>9.1</a:t>
            </a:r>
            <a:r>
              <a:rPr lang="zh-CN" altLang="en-US" sz="3600" dirty="0">
                <a:solidFill>
                  <a:schemeClr val="bg1"/>
                </a:solidFill>
                <a:latin typeface="Arial Narrow" panose="020B0606020202030204" pitchFamily="34" charset="0"/>
                <a:ea typeface="楷体_GB2312" pitchFamily="49" charset="-122"/>
              </a:rPr>
              <a:t>关系数据库系统的查询优化</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9DD92B4-F4F3-4D05-A3C4-3F9903984583}"/>
              </a:ext>
            </a:extLst>
          </p:cNvPr>
          <p:cNvSpPr>
            <a:spLocks noGrp="1" noChangeArrowheads="1"/>
          </p:cNvSpPr>
          <p:nvPr>
            <p:ph idx="1"/>
          </p:nvPr>
        </p:nvSpPr>
        <p:spPr>
          <a:xfrm>
            <a:off x="2209800" y="1219200"/>
            <a:ext cx="8566720" cy="5306144"/>
          </a:xfrm>
        </p:spPr>
        <p:txBody>
          <a:bodyPr>
            <a:normAutofit lnSpcReduction="10000"/>
          </a:bodyPr>
          <a:lstStyle/>
          <a:p>
            <a:pPr algn="just" eaLnBrk="1" hangingPunct="1">
              <a:lnSpc>
                <a:spcPct val="150000"/>
              </a:lnSpc>
              <a:buFont typeface="Wingdings" panose="05000000000000000000" pitchFamily="2" charset="2"/>
              <a:buChar char="Ø"/>
            </a:pPr>
            <a:r>
              <a:rPr lang="zh-CN" altLang="en-US" sz="2800" dirty="0"/>
              <a:t>选择运算应尽可能先做       </a:t>
            </a:r>
            <a:r>
              <a:rPr lang="zh-CN" altLang="en-US" sz="2800" dirty="0">
                <a:latin typeface="Courier New" panose="02070309020205020404" pitchFamily="49" charset="0"/>
              </a:rPr>
              <a:t> </a:t>
            </a:r>
            <a:endParaRPr lang="zh-CN" altLang="en-US" sz="2800" dirty="0"/>
          </a:p>
          <a:p>
            <a:pPr lvl="1" algn="just" eaLnBrk="1" hangingPunct="1">
              <a:lnSpc>
                <a:spcPct val="150000"/>
              </a:lnSpc>
              <a:buFont typeface="Wingdings" panose="05000000000000000000" pitchFamily="2" charset="2"/>
              <a:buChar char="Ø"/>
            </a:pPr>
            <a:r>
              <a:rPr lang="zh-CN" altLang="en-US" sz="2000" dirty="0"/>
              <a:t>目的：减小中间关系</a:t>
            </a:r>
          </a:p>
          <a:p>
            <a:pPr algn="just" eaLnBrk="1" hangingPunct="1">
              <a:lnSpc>
                <a:spcPct val="150000"/>
              </a:lnSpc>
              <a:buFont typeface="Wingdings" panose="05000000000000000000" pitchFamily="2" charset="2"/>
              <a:buChar char="Ø"/>
            </a:pPr>
            <a:r>
              <a:rPr lang="zh-CN" altLang="en-US" sz="2800" dirty="0"/>
              <a:t>在执行连接操作前对关系适当进行预处理</a:t>
            </a:r>
          </a:p>
          <a:p>
            <a:pPr lvl="1" algn="just" eaLnBrk="1" hangingPunct="1">
              <a:lnSpc>
                <a:spcPct val="150000"/>
              </a:lnSpc>
              <a:buFont typeface="Wingdings" panose="05000000000000000000" pitchFamily="2" charset="2"/>
              <a:buChar char="Ø"/>
            </a:pPr>
            <a:r>
              <a:rPr lang="zh-CN" altLang="en-US" sz="2000" dirty="0"/>
              <a:t>按连接属性排序</a:t>
            </a:r>
          </a:p>
          <a:p>
            <a:pPr lvl="1" algn="just" eaLnBrk="1" hangingPunct="1">
              <a:lnSpc>
                <a:spcPct val="150000"/>
              </a:lnSpc>
              <a:buFont typeface="Wingdings" panose="05000000000000000000" pitchFamily="2" charset="2"/>
              <a:buChar char="Ø"/>
            </a:pPr>
            <a:r>
              <a:rPr lang="zh-CN" altLang="en-US" sz="2000" dirty="0"/>
              <a:t>在连接属性上建立索引</a:t>
            </a:r>
            <a:r>
              <a:rPr lang="zh-CN" altLang="en-US" sz="2000" dirty="0">
                <a:latin typeface="Courier New" panose="02070309020205020404" pitchFamily="49" charset="0"/>
              </a:rPr>
              <a:t> </a:t>
            </a:r>
            <a:endParaRPr lang="zh-CN" altLang="en-US" sz="2000" dirty="0"/>
          </a:p>
          <a:p>
            <a:pPr algn="just" eaLnBrk="1" hangingPunct="1">
              <a:lnSpc>
                <a:spcPct val="150000"/>
              </a:lnSpc>
              <a:buFont typeface="Wingdings" panose="05000000000000000000" pitchFamily="2" charset="2"/>
              <a:buChar char="Ø"/>
            </a:pPr>
            <a:r>
              <a:rPr lang="zh-CN" altLang="en-US" sz="2800" dirty="0"/>
              <a:t>投影运算和选择运算同时做</a:t>
            </a:r>
          </a:p>
          <a:p>
            <a:pPr lvl="1" algn="just" eaLnBrk="1" hangingPunct="1">
              <a:lnSpc>
                <a:spcPct val="150000"/>
              </a:lnSpc>
              <a:buFont typeface="Wingdings" panose="05000000000000000000" pitchFamily="2" charset="2"/>
              <a:buChar char="Ø"/>
            </a:pPr>
            <a:r>
              <a:rPr lang="zh-CN" altLang="en-US" sz="2000" dirty="0"/>
              <a:t>目的：避免重复扫描关系</a:t>
            </a:r>
          </a:p>
          <a:p>
            <a:pPr algn="just" eaLnBrk="1" hangingPunct="1">
              <a:lnSpc>
                <a:spcPct val="150000"/>
              </a:lnSpc>
              <a:buFont typeface="Wingdings" panose="05000000000000000000" pitchFamily="2" charset="2"/>
              <a:buChar char="Ø"/>
            </a:pPr>
            <a:r>
              <a:rPr lang="zh-CN" altLang="en-US" sz="2800" dirty="0"/>
              <a:t>将投影运算与其前面或后面的双目运算结合</a:t>
            </a:r>
          </a:p>
          <a:p>
            <a:pPr lvl="1" algn="just" eaLnBrk="1" hangingPunct="1">
              <a:lnSpc>
                <a:spcPct val="150000"/>
              </a:lnSpc>
              <a:buFont typeface="Wingdings" panose="05000000000000000000" pitchFamily="2" charset="2"/>
              <a:buChar char="Ø"/>
            </a:pPr>
            <a:r>
              <a:rPr lang="zh-CN" altLang="en-US" sz="2000" dirty="0"/>
              <a:t>目的：减少扫描关系的遍数</a:t>
            </a:r>
          </a:p>
          <a:p>
            <a:pPr eaLnBrk="1" hangingPunct="1">
              <a:lnSpc>
                <a:spcPct val="90000"/>
              </a:lnSpc>
              <a:buFont typeface="Wingdings" panose="05000000000000000000" pitchFamily="2" charset="2"/>
              <a:buNone/>
            </a:pPr>
            <a:endParaRPr lang="zh-CN" altLang="en-US" sz="2800" dirty="0"/>
          </a:p>
        </p:txBody>
      </p:sp>
      <p:sp>
        <p:nvSpPr>
          <p:cNvPr id="74755" name="Text Box 3">
            <a:extLst>
              <a:ext uri="{FF2B5EF4-FFF2-40B4-BE49-F238E27FC236}">
                <a16:creationId xmlns:a16="http://schemas.microsoft.com/office/drawing/2014/main" id="{83FFA079-C937-49AE-BCB3-7211A708FB83}"/>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9.3.1 </a:t>
            </a:r>
            <a:r>
              <a:rPr lang="zh-CN" altLang="en-US" sz="3600" dirty="0">
                <a:solidFill>
                  <a:schemeClr val="bg1"/>
                </a:solidFill>
              </a:rPr>
              <a:t>代数优化的一般准则</a:t>
            </a:r>
            <a:endParaRPr lang="en-US" altLang="zh-CN" sz="36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2447A44-3BDD-44C3-A0AD-06BEC0D47251}"/>
              </a:ext>
            </a:extLst>
          </p:cNvPr>
          <p:cNvSpPr>
            <a:spLocks noGrp="1" noChangeArrowheads="1"/>
          </p:cNvSpPr>
          <p:nvPr>
            <p:ph idx="1"/>
          </p:nvPr>
        </p:nvSpPr>
        <p:spPr/>
        <p:txBody>
          <a:bodyPr/>
          <a:lstStyle/>
          <a:p>
            <a:pPr algn="just" eaLnBrk="1" hangingPunct="1"/>
            <a:r>
              <a:rPr lang="zh-CN" altLang="en-US" sz="2800" dirty="0"/>
              <a:t>某些选择运算＋在其前面执行的笛卡尔积 </a:t>
            </a:r>
          </a:p>
          <a:p>
            <a:pPr algn="just" eaLnBrk="1" hangingPunct="1">
              <a:buFont typeface="Wingdings" panose="05000000000000000000" pitchFamily="2" charset="2"/>
              <a:buNone/>
            </a:pPr>
            <a:r>
              <a:rPr lang="zh-CN" altLang="en-US" sz="2800" dirty="0"/>
              <a:t>            </a:t>
            </a:r>
            <a:r>
              <a:rPr lang="en-US" altLang="zh-CN" sz="2800" dirty="0"/>
              <a:t>===&gt;   </a:t>
            </a:r>
            <a:r>
              <a:rPr lang="zh-CN" altLang="en-US" sz="2800" dirty="0"/>
              <a:t>连接运算 </a:t>
            </a:r>
          </a:p>
          <a:p>
            <a:pPr algn="just" eaLnBrk="1" hangingPunct="1">
              <a:buFont typeface="Wingdings" panose="05000000000000000000" pitchFamily="2" charset="2"/>
              <a:buNone/>
            </a:pPr>
            <a:r>
              <a:rPr lang="zh-CN" altLang="en-US" dirty="0"/>
              <a:t>    例：</a:t>
            </a:r>
            <a:r>
              <a:rPr lang="en-US" altLang="zh-CN" sz="3600" dirty="0" err="1"/>
              <a:t>б</a:t>
            </a:r>
            <a:r>
              <a:rPr lang="en-US" altLang="zh-CN" sz="2400" dirty="0" err="1"/>
              <a:t>Student.Sno</a:t>
            </a:r>
            <a:r>
              <a:rPr lang="en-US" altLang="zh-CN" sz="2400" dirty="0"/>
              <a:t>=</a:t>
            </a:r>
            <a:r>
              <a:rPr lang="en-US" altLang="zh-CN" sz="2400" dirty="0" err="1"/>
              <a:t>SC.Sno</a:t>
            </a:r>
            <a:r>
              <a:rPr lang="en-US" altLang="zh-CN" dirty="0"/>
              <a:t>  (</a:t>
            </a:r>
            <a:r>
              <a:rPr lang="en-US" altLang="zh-CN" dirty="0" err="1"/>
              <a:t>S</a:t>
            </a:r>
            <a:r>
              <a:rPr lang="en-US" altLang="zh-CN" sz="2400" dirty="0" err="1"/>
              <a:t>tudent</a:t>
            </a:r>
            <a:r>
              <a:rPr lang="en-US" altLang="zh-CN" dirty="0" err="1"/>
              <a:t>×SC</a:t>
            </a:r>
            <a:r>
              <a:rPr lang="en-US" altLang="zh-CN" dirty="0"/>
              <a:t>)</a:t>
            </a:r>
          </a:p>
          <a:p>
            <a:pPr algn="just" eaLnBrk="1" hangingPunct="1">
              <a:buFont typeface="Wingdings" panose="05000000000000000000" pitchFamily="2" charset="2"/>
              <a:buNone/>
            </a:pPr>
            <a:r>
              <a:rPr lang="en-US" altLang="zh-CN" dirty="0">
                <a:latin typeface="Courier New" panose="02070309020205020404" pitchFamily="49" charset="0"/>
              </a:rPr>
              <a:t> </a:t>
            </a:r>
            <a:endParaRPr lang="en-US" altLang="zh-CN" dirty="0" smtClean="0">
              <a:latin typeface="Courier New" panose="02070309020205020404" pitchFamily="49" charset="0"/>
            </a:endParaRPr>
          </a:p>
          <a:p>
            <a:pPr algn="just" eaLnBrk="1" hangingPunct="1">
              <a:buFont typeface="Wingdings" panose="05000000000000000000" pitchFamily="2" charset="2"/>
              <a:buNone/>
            </a:pPr>
            <a:endParaRPr lang="en-US" altLang="zh-CN" dirty="0"/>
          </a:p>
          <a:p>
            <a:pPr algn="just" eaLnBrk="1" hangingPunct="1">
              <a:buFont typeface="Wingdings" panose="05000000000000000000" pitchFamily="2" charset="2"/>
              <a:buNone/>
            </a:pPr>
            <a:r>
              <a:rPr lang="en-US" altLang="zh-CN" dirty="0">
                <a:latin typeface="Courier New" panose="02070309020205020404" pitchFamily="49" charset="0"/>
              </a:rPr>
              <a:t> </a:t>
            </a:r>
            <a:r>
              <a:rPr lang="en-US" altLang="zh-CN" dirty="0"/>
              <a:t>			      S</a:t>
            </a:r>
            <a:r>
              <a:rPr lang="en-US" altLang="zh-CN" sz="2400" dirty="0"/>
              <a:t>tudent</a:t>
            </a:r>
            <a:r>
              <a:rPr lang="en-US" altLang="zh-CN" dirty="0"/>
              <a:t>     </a:t>
            </a:r>
            <a:r>
              <a:rPr lang="en-US" altLang="zh-CN" dirty="0" smtClean="0"/>
              <a:t>  SC</a:t>
            </a:r>
            <a:endParaRPr lang="en-US" altLang="zh-CN" dirty="0"/>
          </a:p>
          <a:p>
            <a:pPr lvl="4" algn="just" eaLnBrk="1" hangingPunct="1"/>
            <a:endParaRPr lang="en-US" altLang="zh-CN" sz="1800" dirty="0"/>
          </a:p>
          <a:p>
            <a:pPr algn="just" eaLnBrk="1" hangingPunct="1"/>
            <a:r>
              <a:rPr lang="zh-CN" altLang="en-US" sz="2800" dirty="0"/>
              <a:t>提取公共子表达式</a:t>
            </a:r>
          </a:p>
          <a:p>
            <a:pPr eaLnBrk="1" hangingPunct="1"/>
            <a:endParaRPr lang="zh-CN" altLang="en-US" sz="2800" dirty="0"/>
          </a:p>
        </p:txBody>
      </p:sp>
      <p:sp>
        <p:nvSpPr>
          <p:cNvPr id="75779" name="Text Box 3">
            <a:extLst>
              <a:ext uri="{FF2B5EF4-FFF2-40B4-BE49-F238E27FC236}">
                <a16:creationId xmlns:a16="http://schemas.microsoft.com/office/drawing/2014/main" id="{A448C8F8-1E96-4529-8A80-DF680D53D63D}"/>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9.3.1 </a:t>
            </a:r>
            <a:r>
              <a:rPr lang="zh-CN" altLang="en-US" sz="3600" dirty="0">
                <a:solidFill>
                  <a:schemeClr val="bg1"/>
                </a:solidFill>
              </a:rPr>
              <a:t>代数优化的一般准则</a:t>
            </a:r>
            <a:r>
              <a:rPr lang="en-US" altLang="zh-CN" sz="3600" dirty="0">
                <a:solidFill>
                  <a:schemeClr val="bg1"/>
                </a:solidFill>
              </a:rPr>
              <a:t>(</a:t>
            </a:r>
            <a:r>
              <a:rPr lang="zh-CN" altLang="en-US" sz="3600" dirty="0">
                <a:solidFill>
                  <a:schemeClr val="bg1"/>
                </a:solidFill>
              </a:rPr>
              <a:t>续</a:t>
            </a:r>
            <a:r>
              <a:rPr lang="en-US" altLang="zh-CN" sz="3600" dirty="0">
                <a:solidFill>
                  <a:schemeClr val="bg1"/>
                </a:solidFill>
              </a:rPr>
              <a:t>) </a:t>
            </a:r>
          </a:p>
        </p:txBody>
      </p:sp>
      <p:sp>
        <p:nvSpPr>
          <p:cNvPr id="75780" name="AutoShape 4">
            <a:extLst>
              <a:ext uri="{FF2B5EF4-FFF2-40B4-BE49-F238E27FC236}">
                <a16:creationId xmlns:a16="http://schemas.microsoft.com/office/drawing/2014/main" id="{E7B60293-262F-4B48-9656-9C007CA4F974}"/>
              </a:ext>
            </a:extLst>
          </p:cNvPr>
          <p:cNvSpPr>
            <a:spLocks noChangeArrowheads="1"/>
          </p:cNvSpPr>
          <p:nvPr/>
        </p:nvSpPr>
        <p:spPr bwMode="auto">
          <a:xfrm>
            <a:off x="3601244" y="3349303"/>
            <a:ext cx="381000" cy="533400"/>
          </a:xfrm>
          <a:prstGeom prst="downArrow">
            <a:avLst>
              <a:gd name="adj1" fmla="val 50000"/>
              <a:gd name="adj2" fmla="val 35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5781" name="AutoShape 5">
            <a:extLst>
              <a:ext uri="{FF2B5EF4-FFF2-40B4-BE49-F238E27FC236}">
                <a16:creationId xmlns:a16="http://schemas.microsoft.com/office/drawing/2014/main" id="{24D05EA5-B857-405D-A4BF-494C72F9D7F5}"/>
              </a:ext>
            </a:extLst>
          </p:cNvPr>
          <p:cNvSpPr>
            <a:spLocks noChangeArrowheads="1"/>
          </p:cNvSpPr>
          <p:nvPr/>
        </p:nvSpPr>
        <p:spPr bwMode="auto">
          <a:xfrm rot="5400000">
            <a:off x="3867944" y="41148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None/>
            </a:pPr>
            <a:r>
              <a:rPr lang="en-US" altLang="zh-CN" sz="3200" dirty="0" smtClean="0"/>
              <a:t>9.2.1 </a:t>
            </a:r>
            <a:r>
              <a:rPr lang="zh-CN" altLang="en-US" sz="3200" dirty="0"/>
              <a:t>代数优化的一般准则</a:t>
            </a:r>
          </a:p>
          <a:p>
            <a:pPr algn="just" eaLnBrk="1" hangingPunct="1">
              <a:lnSpc>
                <a:spcPct val="150000"/>
              </a:lnSpc>
              <a:buFont typeface="Wingdings" panose="05000000000000000000" pitchFamily="2" charset="2"/>
              <a:buNone/>
            </a:pPr>
            <a:r>
              <a:rPr lang="en-US" altLang="zh-CN" sz="3200" dirty="0" smtClean="0">
                <a:solidFill>
                  <a:schemeClr val="accent2"/>
                </a:solidFill>
              </a:rPr>
              <a:t>9.2.2 </a:t>
            </a:r>
            <a:r>
              <a:rPr lang="zh-CN" altLang="en-US" sz="3200" dirty="0">
                <a:solidFill>
                  <a:schemeClr val="accent2"/>
                </a:solidFill>
              </a:rPr>
              <a:t>关系代数等价变换规则</a:t>
            </a:r>
          </a:p>
          <a:p>
            <a:pPr algn="just" eaLnBrk="1" hangingPunct="1">
              <a:lnSpc>
                <a:spcPct val="150000"/>
              </a:lnSpc>
              <a:buFont typeface="Wingdings" panose="05000000000000000000" pitchFamily="2" charset="2"/>
              <a:buNone/>
            </a:pPr>
            <a:r>
              <a:rPr lang="en-US" altLang="zh-CN" sz="3200" dirty="0" smtClean="0"/>
              <a:t>9.2.3 </a:t>
            </a:r>
            <a:r>
              <a:rPr lang="zh-CN" altLang="en-US" sz="3200" dirty="0"/>
              <a:t>关系代数表达式的优化算法</a:t>
            </a:r>
          </a:p>
          <a:p>
            <a:pPr eaLnBrk="1" hangingPunct="1">
              <a:lnSpc>
                <a:spcPct val="150000"/>
              </a:lnSpc>
              <a:buFont typeface="Wingdings" panose="05000000000000000000" pitchFamily="2" charset="2"/>
              <a:buNone/>
            </a:pPr>
            <a:r>
              <a:rPr lang="en-US" altLang="zh-CN" sz="3200" dirty="0" smtClean="0"/>
              <a:t>9.2.4 </a:t>
            </a:r>
            <a:r>
              <a:rPr lang="zh-CN" altLang="en-US" sz="3200"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 </a:t>
            </a:r>
            <a:r>
              <a:rPr lang="zh-CN" altLang="en-US" sz="3600" dirty="0">
                <a:solidFill>
                  <a:schemeClr val="bg1"/>
                </a:solidFill>
              </a:rPr>
              <a:t>逻辑优化 </a:t>
            </a:r>
          </a:p>
        </p:txBody>
      </p:sp>
    </p:spTree>
    <p:extLst>
      <p:ext uri="{BB962C8B-B14F-4D97-AF65-F5344CB8AC3E}">
        <p14:creationId xmlns:p14="http://schemas.microsoft.com/office/powerpoint/2010/main" val="273016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C11DA42-8030-43CB-963B-1771E3931642}"/>
              </a:ext>
            </a:extLst>
          </p:cNvPr>
          <p:cNvSpPr>
            <a:spLocks noGrp="1" noChangeArrowheads="1"/>
          </p:cNvSpPr>
          <p:nvPr>
            <p:ph idx="1"/>
          </p:nvPr>
        </p:nvSpPr>
        <p:spPr>
          <a:xfrm>
            <a:off x="2209800" y="1295400"/>
            <a:ext cx="8566720" cy="4114800"/>
          </a:xfrm>
        </p:spPr>
        <p:txBody>
          <a:bodyPr/>
          <a:lstStyle/>
          <a:p>
            <a:pPr algn="just" eaLnBrk="1" hangingPunct="1">
              <a:lnSpc>
                <a:spcPct val="150000"/>
              </a:lnSpc>
            </a:pPr>
            <a:r>
              <a:rPr lang="zh-CN" altLang="en-US" sz="3200" dirty="0"/>
              <a:t>关系代数表达式等价</a:t>
            </a:r>
          </a:p>
          <a:p>
            <a:pPr lvl="1" algn="just" eaLnBrk="1" hangingPunct="1">
              <a:lnSpc>
                <a:spcPct val="150000"/>
              </a:lnSpc>
            </a:pPr>
            <a:r>
              <a:rPr lang="zh-CN" altLang="en-US" sz="2800" dirty="0"/>
              <a:t>指用相同的关系代替两个表达式中相应的关系所得到的结果是相同的</a:t>
            </a:r>
          </a:p>
          <a:p>
            <a:pPr lvl="1" algn="just" eaLnBrk="1" hangingPunct="1">
              <a:lnSpc>
                <a:spcPct val="150000"/>
              </a:lnSpc>
            </a:pPr>
            <a:r>
              <a:rPr lang="zh-CN" altLang="en-US" sz="2800" dirty="0"/>
              <a:t>上面的优化策略大部分都涉及到代数表达式的变换</a:t>
            </a:r>
          </a:p>
          <a:p>
            <a:pPr eaLnBrk="1" hangingPunct="1"/>
            <a:endParaRPr lang="zh-CN" altLang="en-US" dirty="0"/>
          </a:p>
        </p:txBody>
      </p:sp>
      <p:sp>
        <p:nvSpPr>
          <p:cNvPr id="77827" name="Text Box 3">
            <a:extLst>
              <a:ext uri="{FF2B5EF4-FFF2-40B4-BE49-F238E27FC236}">
                <a16:creationId xmlns:a16="http://schemas.microsoft.com/office/drawing/2014/main" id="{90B40EF0-8CFA-45A2-A6ED-C73568325A59}"/>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F43135E-0823-4D61-A472-9215E408126C}"/>
              </a:ext>
            </a:extLst>
          </p:cNvPr>
          <p:cNvSpPr>
            <a:spLocks noGrp="1" noChangeArrowheads="1"/>
          </p:cNvSpPr>
          <p:nvPr>
            <p:ph idx="1"/>
          </p:nvPr>
        </p:nvSpPr>
        <p:spPr>
          <a:xfrm>
            <a:off x="2362200" y="1905000"/>
            <a:ext cx="7848600" cy="4114800"/>
          </a:xfrm>
          <a:noFill/>
        </p:spPr>
        <p:txBody>
          <a:bodyPr/>
          <a:lstStyle/>
          <a:p>
            <a:pPr algn="just" eaLnBrk="1" hangingPunct="1">
              <a:buFont typeface="Wingdings" panose="05000000000000000000" pitchFamily="2" charset="2"/>
              <a:buNone/>
            </a:pPr>
            <a:endParaRPr lang="zh-CN" altLang="en-US" sz="2800" dirty="0"/>
          </a:p>
          <a:p>
            <a:pPr eaLnBrk="1" hangingPunct="1">
              <a:buClrTx/>
              <a:buFont typeface="Wingdings" panose="05000000000000000000" pitchFamily="2" charset="2"/>
              <a:buNone/>
            </a:pPr>
            <a:r>
              <a:rPr lang="zh-CN" altLang="en-US" sz="2800" dirty="0"/>
              <a:t>设</a:t>
            </a:r>
            <a:r>
              <a:rPr lang="en-US" altLang="zh-CN" sz="2800" dirty="0"/>
              <a:t>E1</a:t>
            </a:r>
            <a:r>
              <a:rPr lang="zh-CN" altLang="en-US" sz="2800" dirty="0"/>
              <a:t>、</a:t>
            </a:r>
            <a:r>
              <a:rPr lang="en-US" altLang="zh-CN" sz="2800" dirty="0"/>
              <a:t>E2</a:t>
            </a:r>
            <a:r>
              <a:rPr lang="zh-CN" altLang="en-US" sz="2800" dirty="0"/>
              <a:t>等是关系代数表达式，</a:t>
            </a:r>
            <a:r>
              <a:rPr lang="en-US" altLang="zh-CN" sz="2800" dirty="0"/>
              <a:t>F</a:t>
            </a:r>
            <a:r>
              <a:rPr lang="zh-CN" altLang="en-US" sz="2800" dirty="0"/>
              <a:t>是条件表达式</a:t>
            </a:r>
          </a:p>
          <a:p>
            <a:pPr lvl="1" eaLnBrk="1" hangingPunct="1">
              <a:buClrTx/>
              <a:buFont typeface="Wingdings" panose="05000000000000000000" pitchFamily="2" charset="2"/>
              <a:buNone/>
            </a:pPr>
            <a:r>
              <a:rPr lang="zh-CN" altLang="en-US" sz="2400" dirty="0"/>
              <a:t> </a:t>
            </a:r>
          </a:p>
          <a:p>
            <a:pPr eaLnBrk="1" hangingPunct="1">
              <a:buClrTx/>
              <a:buFont typeface="Wingdings" panose="05000000000000000000" pitchFamily="2" charset="2"/>
              <a:buNone/>
            </a:pPr>
            <a:r>
              <a:rPr lang="zh-CN" altLang="en-US" sz="2800" dirty="0"/>
              <a:t>	</a:t>
            </a:r>
            <a:r>
              <a:rPr lang="en-US" altLang="zh-CN" sz="2800" dirty="0"/>
              <a:t>1</a:t>
            </a:r>
            <a:r>
              <a:rPr lang="en-US" altLang="zh-CN" sz="2800" dirty="0" smtClean="0"/>
              <a:t>. </a:t>
            </a:r>
            <a:r>
              <a:rPr lang="zh-CN" altLang="en-US" dirty="0"/>
              <a:t>连接、笛卡尔积交换律</a:t>
            </a:r>
            <a:endParaRPr lang="zh-CN" altLang="en-US" sz="2800" dirty="0"/>
          </a:p>
          <a:p>
            <a:pPr algn="just" eaLnBrk="1" hangingPunct="1">
              <a:buClrTx/>
              <a:buFont typeface="Wingdings" panose="05000000000000000000" pitchFamily="2" charset="2"/>
              <a:buNone/>
            </a:pPr>
            <a:r>
              <a:rPr lang="zh-CN" altLang="en-US" sz="2800" dirty="0"/>
              <a:t>		</a:t>
            </a:r>
            <a:r>
              <a:rPr lang="en-US" altLang="zh-CN" sz="2800" dirty="0"/>
              <a:t>E1× E2≡ E2×E1</a:t>
            </a:r>
          </a:p>
          <a:p>
            <a:pPr algn="just" eaLnBrk="1" hangingPunct="1">
              <a:buClrTx/>
              <a:buFont typeface="Wingdings" panose="05000000000000000000" pitchFamily="2" charset="2"/>
              <a:buNone/>
            </a:pPr>
            <a:r>
              <a:rPr lang="en-US" altLang="zh-CN" sz="2800" dirty="0"/>
              <a:t>		E1      E2≡E2     E1      </a:t>
            </a:r>
            <a:r>
              <a:rPr lang="en-US" altLang="zh-CN" sz="2800" dirty="0" smtClean="0"/>
              <a:t>   </a:t>
            </a:r>
            <a:endParaRPr lang="en-US" altLang="zh-CN" sz="2800" dirty="0"/>
          </a:p>
          <a:p>
            <a:pPr algn="just" eaLnBrk="1" hangingPunct="1">
              <a:buClrTx/>
              <a:buFont typeface="Wingdings" panose="05000000000000000000" pitchFamily="2" charset="2"/>
              <a:buNone/>
            </a:pPr>
            <a:r>
              <a:rPr lang="en-US" altLang="zh-CN" sz="2800" dirty="0"/>
              <a:t>		E1  </a:t>
            </a:r>
            <a:r>
              <a:rPr lang="en-US" altLang="zh-CN" sz="2400" baseline="-24000" dirty="0"/>
              <a:t>F</a:t>
            </a:r>
            <a:r>
              <a:rPr lang="en-US" altLang="zh-CN" sz="2800" dirty="0"/>
              <a:t>   E2≡E2  </a:t>
            </a:r>
            <a:r>
              <a:rPr lang="en-US" altLang="zh-CN" sz="2400" baseline="-24000" dirty="0"/>
              <a:t>F</a:t>
            </a:r>
            <a:r>
              <a:rPr lang="en-US" altLang="zh-CN" sz="2800" dirty="0"/>
              <a:t>   E1</a:t>
            </a:r>
          </a:p>
          <a:p>
            <a:pPr algn="just" eaLnBrk="1" hangingPunct="1">
              <a:buClrTx/>
              <a:buFont typeface="Wingdings" panose="05000000000000000000" pitchFamily="2" charset="2"/>
              <a:buNone/>
            </a:pPr>
            <a:r>
              <a:rPr lang="en-US" altLang="zh-CN" sz="2400" dirty="0"/>
              <a:t>      </a:t>
            </a:r>
            <a:endParaRPr lang="en-US" altLang="zh-CN" sz="2000" dirty="0"/>
          </a:p>
        </p:txBody>
      </p:sp>
      <p:sp>
        <p:nvSpPr>
          <p:cNvPr id="78851" name="AutoShape 3">
            <a:extLst>
              <a:ext uri="{FF2B5EF4-FFF2-40B4-BE49-F238E27FC236}">
                <a16:creationId xmlns:a16="http://schemas.microsoft.com/office/drawing/2014/main" id="{8AFC1E94-5DBF-451B-B96D-F13AFA65B8EA}"/>
              </a:ext>
            </a:extLst>
          </p:cNvPr>
          <p:cNvSpPr>
            <a:spLocks noChangeArrowheads="1"/>
          </p:cNvSpPr>
          <p:nvPr/>
        </p:nvSpPr>
        <p:spPr bwMode="auto">
          <a:xfrm rot="5400000">
            <a:off x="3663157" y="4708252"/>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2" name="AutoShape 4">
            <a:extLst>
              <a:ext uri="{FF2B5EF4-FFF2-40B4-BE49-F238E27FC236}">
                <a16:creationId xmlns:a16="http://schemas.microsoft.com/office/drawing/2014/main" id="{111D7CDA-35D5-4E32-9F7B-BA3EF21029C1}"/>
              </a:ext>
            </a:extLst>
          </p:cNvPr>
          <p:cNvSpPr>
            <a:spLocks noChangeArrowheads="1"/>
          </p:cNvSpPr>
          <p:nvPr/>
        </p:nvSpPr>
        <p:spPr bwMode="auto">
          <a:xfrm rot="5400000">
            <a:off x="5299968" y="4703489"/>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3" name="AutoShape 5">
            <a:extLst>
              <a:ext uri="{FF2B5EF4-FFF2-40B4-BE49-F238E27FC236}">
                <a16:creationId xmlns:a16="http://schemas.microsoft.com/office/drawing/2014/main" id="{6454B835-8724-42E5-862D-7AE21EB04F06}"/>
              </a:ext>
            </a:extLst>
          </p:cNvPr>
          <p:cNvSpPr>
            <a:spLocks noChangeArrowheads="1"/>
          </p:cNvSpPr>
          <p:nvPr/>
        </p:nvSpPr>
        <p:spPr bwMode="auto">
          <a:xfrm rot="5400000">
            <a:off x="3695700" y="42830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4" name="AutoShape 6">
            <a:extLst>
              <a:ext uri="{FF2B5EF4-FFF2-40B4-BE49-F238E27FC236}">
                <a16:creationId xmlns:a16="http://schemas.microsoft.com/office/drawing/2014/main" id="{231063ED-CB2E-40AF-A1CE-3A475447765F}"/>
              </a:ext>
            </a:extLst>
          </p:cNvPr>
          <p:cNvSpPr>
            <a:spLocks noChangeArrowheads="1"/>
          </p:cNvSpPr>
          <p:nvPr/>
        </p:nvSpPr>
        <p:spPr bwMode="auto">
          <a:xfrm rot="5400000">
            <a:off x="5270500" y="42830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5" name="Rectangle 7">
            <a:extLst>
              <a:ext uri="{FF2B5EF4-FFF2-40B4-BE49-F238E27FC236}">
                <a16:creationId xmlns:a16="http://schemas.microsoft.com/office/drawing/2014/main" id="{F918B6B8-115E-46E2-8855-95244ABFB709}"/>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6" name="Text Box 8">
            <a:extLst>
              <a:ext uri="{FF2B5EF4-FFF2-40B4-BE49-F238E27FC236}">
                <a16:creationId xmlns:a16="http://schemas.microsoft.com/office/drawing/2014/main" id="{B6792DF0-49C4-4A52-B8D7-95E328A644E2}"/>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97930B6-82AA-4329-A25F-8E2D294CF852}"/>
              </a:ext>
            </a:extLst>
          </p:cNvPr>
          <p:cNvSpPr>
            <a:spLocks noGrp="1" noChangeArrowheads="1"/>
          </p:cNvSpPr>
          <p:nvPr>
            <p:ph idx="1"/>
          </p:nvPr>
        </p:nvSpPr>
        <p:spPr>
          <a:xfrm>
            <a:off x="2209800" y="1412776"/>
            <a:ext cx="7772400" cy="4607024"/>
          </a:xfrm>
          <a:noFill/>
        </p:spPr>
        <p:txBody>
          <a:bodyPr/>
          <a:lstStyle/>
          <a:p>
            <a:pPr algn="just" eaLnBrk="1" hangingPunct="1">
              <a:lnSpc>
                <a:spcPct val="90000"/>
              </a:lnSpc>
              <a:buFont typeface="Wingdings" panose="05000000000000000000" pitchFamily="2" charset="2"/>
              <a:buNone/>
            </a:pPr>
            <a:r>
              <a:rPr lang="zh-CN" altLang="en-US" dirty="0">
                <a:latin typeface="Courier New" panose="02070309020205020404" pitchFamily="49" charset="0"/>
              </a:rPr>
              <a:t> </a:t>
            </a:r>
            <a:endParaRPr lang="zh-CN" altLang="en-US" dirty="0"/>
          </a:p>
          <a:p>
            <a:pPr algn="just" eaLnBrk="1" hangingPunct="1">
              <a:lnSpc>
                <a:spcPct val="90000"/>
              </a:lnSpc>
              <a:buFont typeface="Wingdings" panose="05000000000000000000" pitchFamily="2" charset="2"/>
              <a:buNone/>
            </a:pPr>
            <a:r>
              <a:rPr lang="en-US" altLang="zh-CN" dirty="0"/>
              <a:t>2. </a:t>
            </a:r>
            <a:r>
              <a:rPr lang="zh-CN" altLang="en-US" dirty="0"/>
              <a:t>连接、笛卡尔积的结合律</a:t>
            </a:r>
          </a:p>
          <a:p>
            <a:pPr algn="just" eaLnBrk="1" hangingPunct="1">
              <a:lnSpc>
                <a:spcPct val="130000"/>
              </a:lnSpc>
              <a:buClrTx/>
              <a:buFont typeface="Wingdings" panose="05000000000000000000" pitchFamily="2" charset="2"/>
              <a:buNone/>
            </a:pPr>
            <a:r>
              <a:rPr lang="zh-CN" altLang="en-US" dirty="0"/>
              <a:t>    </a:t>
            </a:r>
            <a:r>
              <a:rPr lang="en-US" altLang="zh-CN" dirty="0"/>
              <a:t>(E1×E2) × E3 ≡ E1 × (E2×E3)</a:t>
            </a:r>
          </a:p>
          <a:p>
            <a:pPr algn="just" eaLnBrk="1" hangingPunct="1">
              <a:lnSpc>
                <a:spcPct val="130000"/>
              </a:lnSpc>
              <a:buClrTx/>
              <a:buFont typeface="Wingdings" panose="05000000000000000000" pitchFamily="2" charset="2"/>
              <a:buNone/>
            </a:pPr>
            <a:r>
              <a:rPr lang="en-US" altLang="zh-CN" dirty="0"/>
              <a:t>    (E1    </a:t>
            </a:r>
            <a:r>
              <a:rPr lang="en-US" altLang="zh-CN" dirty="0" smtClean="0"/>
              <a:t>  E2)     </a:t>
            </a:r>
            <a:r>
              <a:rPr lang="en-US" altLang="zh-CN" dirty="0"/>
              <a:t>E3 ≡ E1   </a:t>
            </a:r>
            <a:r>
              <a:rPr lang="en-US" altLang="zh-CN" dirty="0" smtClean="0"/>
              <a:t>  </a:t>
            </a:r>
            <a:r>
              <a:rPr lang="en-US" altLang="zh-CN" dirty="0"/>
              <a:t>(E2 </a:t>
            </a:r>
            <a:r>
              <a:rPr lang="en-US" altLang="zh-CN" dirty="0" smtClean="0"/>
              <a:t>    </a:t>
            </a:r>
            <a:r>
              <a:rPr lang="en-US" altLang="zh-CN" dirty="0"/>
              <a:t>E3)</a:t>
            </a:r>
          </a:p>
          <a:p>
            <a:pPr eaLnBrk="1" hangingPunct="1">
              <a:lnSpc>
                <a:spcPct val="130000"/>
              </a:lnSpc>
              <a:buClrTx/>
              <a:buFont typeface="Wingdings" panose="05000000000000000000" pitchFamily="2" charset="2"/>
              <a:buNone/>
            </a:pPr>
            <a:r>
              <a:rPr lang="en-US" altLang="zh-CN" dirty="0"/>
              <a:t>    (E1    </a:t>
            </a:r>
            <a:r>
              <a:rPr lang="en-US" altLang="zh-CN" dirty="0" smtClean="0"/>
              <a:t>  E2</a:t>
            </a:r>
            <a:r>
              <a:rPr lang="en-US" altLang="zh-CN" dirty="0"/>
              <a:t>)    </a:t>
            </a:r>
            <a:r>
              <a:rPr lang="en-US" altLang="zh-CN" dirty="0" smtClean="0"/>
              <a:t> E3 </a:t>
            </a:r>
            <a:r>
              <a:rPr lang="en-US" altLang="zh-CN" dirty="0"/>
              <a:t>≡ E1     (E2    </a:t>
            </a:r>
            <a:r>
              <a:rPr lang="en-US" altLang="zh-CN" dirty="0" smtClean="0"/>
              <a:t> E3</a:t>
            </a:r>
            <a:r>
              <a:rPr lang="en-US" altLang="zh-CN" dirty="0"/>
              <a:t>) </a:t>
            </a:r>
          </a:p>
          <a:p>
            <a:pPr eaLnBrk="1" hangingPunct="1">
              <a:lnSpc>
                <a:spcPct val="90000"/>
              </a:lnSpc>
              <a:buClrTx/>
              <a:buFont typeface="Wingdings" panose="05000000000000000000" pitchFamily="2" charset="2"/>
              <a:buNone/>
            </a:pPr>
            <a:r>
              <a:rPr lang="en-US" altLang="zh-CN" sz="2400" dirty="0"/>
              <a:t>		  </a:t>
            </a:r>
            <a:r>
              <a:rPr lang="en-US" altLang="zh-CN" sz="2400" baseline="50000" dirty="0"/>
              <a:t>F</a:t>
            </a:r>
            <a:r>
              <a:rPr lang="en-US" altLang="zh-CN" sz="2400" dirty="0"/>
              <a:t>      </a:t>
            </a:r>
            <a:r>
              <a:rPr lang="en-US" altLang="zh-CN" sz="2400" dirty="0" smtClean="0"/>
              <a:t> </a:t>
            </a:r>
            <a:r>
              <a:rPr lang="en-US" altLang="zh-CN" sz="2400" baseline="50000" dirty="0" err="1" smtClean="0"/>
              <a:t>F</a:t>
            </a:r>
            <a:r>
              <a:rPr lang="en-US" altLang="zh-CN" sz="2400" dirty="0" smtClean="0"/>
              <a:t>              </a:t>
            </a:r>
            <a:r>
              <a:rPr lang="en-US" altLang="zh-CN" sz="2400" baseline="50000" dirty="0" err="1" smtClean="0"/>
              <a:t>F</a:t>
            </a:r>
            <a:r>
              <a:rPr lang="en-US" altLang="zh-CN" sz="2400" dirty="0" smtClean="0"/>
              <a:t>        </a:t>
            </a:r>
            <a:r>
              <a:rPr lang="en-US" altLang="zh-CN" sz="2400" baseline="50000" dirty="0" err="1" smtClean="0"/>
              <a:t>F</a:t>
            </a:r>
            <a:endParaRPr lang="en-US" altLang="zh-CN" sz="2400" baseline="50000" dirty="0"/>
          </a:p>
        </p:txBody>
      </p:sp>
      <p:sp>
        <p:nvSpPr>
          <p:cNvPr id="79875"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3003848" y="3322687"/>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7"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3003848" y="2860774"/>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9" name="Rectangle 7">
            <a:extLst>
              <a:ext uri="{FF2B5EF4-FFF2-40B4-BE49-F238E27FC236}">
                <a16:creationId xmlns:a16="http://schemas.microsoft.com/office/drawing/2014/main" id="{6D43ED6B-665C-489D-B738-5C5B7EF0CEC9}"/>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4" name="Text Box 12">
            <a:extLst>
              <a:ext uri="{FF2B5EF4-FFF2-40B4-BE49-F238E27FC236}">
                <a16:creationId xmlns:a16="http://schemas.microsoft.com/office/drawing/2014/main" id="{84D84C3D-2293-45C8-A57C-FDC6AFAFAC3D}"/>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
        <p:nvSpPr>
          <p:cNvPr id="13"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3835698" y="2860774"/>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15"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5164088" y="2838648"/>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16"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5877124" y="2845196"/>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17"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3791546" y="3299842"/>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21"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5138986" y="3322687"/>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22"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5859612" y="3299842"/>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5E6236-D47F-4C23-AF33-7015F2231711}"/>
              </a:ext>
            </a:extLst>
          </p:cNvPr>
          <p:cNvSpPr>
            <a:spLocks noGrp="1" noChangeArrowheads="1"/>
          </p:cNvSpPr>
          <p:nvPr>
            <p:ph idx="1"/>
          </p:nvPr>
        </p:nvSpPr>
        <p:spPr>
          <a:xfrm>
            <a:off x="2286000" y="1905000"/>
            <a:ext cx="8229600" cy="4114800"/>
          </a:xfrm>
          <a:noFill/>
        </p:spPr>
        <p:txBody>
          <a:bodyPr/>
          <a:lstStyle/>
          <a:p>
            <a:pPr algn="just" eaLnBrk="1" hangingPunct="1">
              <a:buFont typeface="Wingdings" panose="05000000000000000000" pitchFamily="2" charset="2"/>
              <a:buNone/>
            </a:pPr>
            <a:r>
              <a:rPr lang="en-US" altLang="zh-CN" sz="2800" dirty="0"/>
              <a:t>3. </a:t>
            </a:r>
            <a:r>
              <a:rPr lang="zh-CN" altLang="en-US" sz="2800" dirty="0"/>
              <a:t>投影的串接定律</a:t>
            </a:r>
          </a:p>
          <a:p>
            <a:pPr algn="just" eaLnBrk="1" hangingPunct="1">
              <a:buFont typeface="Wingdings" panose="05000000000000000000" pitchFamily="2" charset="2"/>
              <a:buNone/>
            </a:pPr>
            <a:r>
              <a:rPr lang="zh-CN" altLang="en-US" sz="2800" dirty="0"/>
              <a:t> </a:t>
            </a:r>
            <a:r>
              <a:rPr lang="en-US" altLang="zh-CN" dirty="0"/>
              <a:t>π</a:t>
            </a:r>
            <a:r>
              <a:rPr lang="en-US" altLang="zh-CN" sz="2400" dirty="0"/>
              <a:t> </a:t>
            </a:r>
            <a:r>
              <a:rPr lang="en-US" altLang="zh-CN" sz="2800" baseline="-25000" dirty="0"/>
              <a:t>A1,A2,</a:t>
            </a:r>
            <a:r>
              <a:rPr lang="en-US" altLang="zh-CN" sz="2800" baseline="-25000" dirty="0">
                <a:sym typeface="Symbol" panose="05050102010706020507" pitchFamily="18" charset="2"/>
              </a:rPr>
              <a:t> </a:t>
            </a:r>
            <a:r>
              <a:rPr lang="en-US" altLang="zh-CN" sz="2800" baseline="-25000" dirty="0">
                <a:sym typeface="MT Extra" panose="05050102010205020202" pitchFamily="18" charset="2"/>
              </a:rPr>
              <a:t></a:t>
            </a:r>
            <a:r>
              <a:rPr lang="en-US" altLang="zh-CN" sz="2800" baseline="-25000" dirty="0"/>
              <a:t>,An</a:t>
            </a:r>
            <a:r>
              <a:rPr lang="en-US" altLang="zh-CN" sz="2800" dirty="0"/>
              <a:t>(</a:t>
            </a:r>
            <a:r>
              <a:rPr lang="en-US" altLang="zh-CN" dirty="0"/>
              <a:t>π</a:t>
            </a:r>
            <a:r>
              <a:rPr lang="en-US" altLang="zh-CN" sz="2800" dirty="0"/>
              <a:t> </a:t>
            </a:r>
            <a:r>
              <a:rPr lang="en-US" altLang="zh-CN" sz="2800" baseline="-25000" dirty="0"/>
              <a:t>B1,B2, </a:t>
            </a:r>
            <a:r>
              <a:rPr lang="en-US" altLang="zh-CN" sz="2800" baseline="-25000" dirty="0">
                <a:sym typeface="MT Extra" panose="05050102010205020202" pitchFamily="18" charset="2"/>
              </a:rPr>
              <a:t></a:t>
            </a:r>
            <a:r>
              <a:rPr lang="en-US" altLang="zh-CN" sz="2800" baseline="-25000" dirty="0"/>
              <a:t>,</a:t>
            </a:r>
            <a:r>
              <a:rPr lang="en-US" altLang="zh-CN" sz="2800" baseline="-25000" dirty="0" err="1"/>
              <a:t>Bm</a:t>
            </a:r>
            <a:r>
              <a:rPr lang="en-US" altLang="zh-CN" sz="2800" dirty="0"/>
              <a:t>(E))≡ </a:t>
            </a:r>
            <a:r>
              <a:rPr lang="en-US" altLang="zh-CN" dirty="0"/>
              <a:t>π</a:t>
            </a:r>
            <a:r>
              <a:rPr lang="en-US" altLang="zh-CN" sz="2400" dirty="0"/>
              <a:t> </a:t>
            </a:r>
            <a:r>
              <a:rPr lang="en-US" altLang="zh-CN" sz="2800" baseline="-25000" dirty="0"/>
              <a:t>A1,A2, </a:t>
            </a:r>
            <a:r>
              <a:rPr lang="en-US" altLang="zh-CN" sz="2800" baseline="-25000" dirty="0">
                <a:sym typeface="MT Extra" panose="05050102010205020202" pitchFamily="18" charset="2"/>
              </a:rPr>
              <a:t></a:t>
            </a:r>
            <a:r>
              <a:rPr lang="en-US" altLang="zh-CN" sz="2800" baseline="-25000" dirty="0"/>
              <a:t>,An</a:t>
            </a:r>
            <a:r>
              <a:rPr lang="en-US" altLang="zh-CN" sz="2800" dirty="0"/>
              <a:t> (E)</a:t>
            </a:r>
          </a:p>
          <a:p>
            <a:pPr algn="just" eaLnBrk="1" hangingPunct="1">
              <a:buFont typeface="Wingdings" panose="05000000000000000000" pitchFamily="2" charset="2"/>
              <a:buNone/>
            </a:pPr>
            <a:endParaRPr lang="en-US" altLang="zh-CN" sz="2800" dirty="0"/>
          </a:p>
          <a:p>
            <a:pPr algn="just" eaLnBrk="1" hangingPunct="1">
              <a:buFont typeface="Wingdings" panose="05000000000000000000" pitchFamily="2" charset="2"/>
              <a:buNone/>
            </a:pPr>
            <a:r>
              <a:rPr lang="zh-CN" altLang="en-US" sz="2800" dirty="0"/>
              <a:t>假设：</a:t>
            </a:r>
          </a:p>
          <a:p>
            <a:pPr algn="just" eaLnBrk="1" hangingPunct="1">
              <a:lnSpc>
                <a:spcPct val="110000"/>
              </a:lnSpc>
              <a:buFont typeface="Wingdings" panose="05000000000000000000" pitchFamily="2" charset="2"/>
              <a:buNone/>
            </a:pPr>
            <a:r>
              <a:rPr lang="en-US" altLang="zh-CN" sz="2800" dirty="0"/>
              <a:t>1)	E</a:t>
            </a:r>
            <a:r>
              <a:rPr lang="zh-CN" altLang="en-US" sz="2800" dirty="0"/>
              <a:t>是关系代数表达式</a:t>
            </a:r>
          </a:p>
          <a:p>
            <a:pPr algn="just" eaLnBrk="1" hangingPunct="1">
              <a:lnSpc>
                <a:spcPct val="110000"/>
              </a:lnSpc>
              <a:buFont typeface="Wingdings" panose="05000000000000000000" pitchFamily="2" charset="2"/>
              <a:buNone/>
            </a:pPr>
            <a:r>
              <a:rPr lang="en-US" altLang="zh-CN" sz="2800" dirty="0"/>
              <a:t>2)	A</a:t>
            </a:r>
            <a:r>
              <a:rPr lang="en-US" altLang="zh-CN" sz="2800" baseline="-25000" dirty="0"/>
              <a:t>i</a:t>
            </a:r>
            <a:r>
              <a:rPr lang="en-US" altLang="zh-CN" sz="2800" dirty="0"/>
              <a:t>(</a:t>
            </a:r>
            <a:r>
              <a:rPr lang="en-US" altLang="zh-CN" sz="2800" dirty="0" err="1"/>
              <a:t>i</a:t>
            </a:r>
            <a:r>
              <a:rPr lang="en-US" altLang="zh-CN" sz="2800" dirty="0"/>
              <a:t>=1</a:t>
            </a:r>
            <a:r>
              <a:rPr lang="zh-CN" altLang="en-US" sz="2800" dirty="0"/>
              <a:t>，</a:t>
            </a:r>
            <a:r>
              <a:rPr lang="en-US" altLang="zh-CN" sz="2800" dirty="0"/>
              <a:t>2</a:t>
            </a:r>
            <a:r>
              <a:rPr lang="zh-CN" altLang="en-US" sz="2800" dirty="0"/>
              <a:t>，</a:t>
            </a:r>
            <a:r>
              <a:rPr lang="en-US" altLang="zh-CN" sz="2800" dirty="0">
                <a:latin typeface="Courier New" panose="02070309020205020404" pitchFamily="49" charset="0"/>
              </a:rPr>
              <a:t>…</a:t>
            </a:r>
            <a:r>
              <a:rPr lang="zh-CN" altLang="en-US" sz="2800" dirty="0"/>
              <a:t>，</a:t>
            </a:r>
            <a:r>
              <a:rPr lang="en-US" altLang="zh-CN" sz="2800" dirty="0"/>
              <a:t>n), </a:t>
            </a:r>
            <a:r>
              <a:rPr lang="en-US" altLang="zh-CN" sz="2800" dirty="0" err="1"/>
              <a:t>B</a:t>
            </a:r>
            <a:r>
              <a:rPr lang="en-US" altLang="zh-CN" sz="2800" baseline="-25000" dirty="0" err="1"/>
              <a:t>j</a:t>
            </a:r>
            <a:r>
              <a:rPr lang="en-US" altLang="zh-CN" sz="2800" dirty="0"/>
              <a:t>(j=l</a:t>
            </a:r>
            <a:r>
              <a:rPr lang="zh-CN" altLang="en-US" sz="2800" dirty="0"/>
              <a:t>，</a:t>
            </a:r>
            <a:r>
              <a:rPr lang="en-US" altLang="zh-CN" sz="2800" dirty="0"/>
              <a:t>2</a:t>
            </a:r>
            <a:r>
              <a:rPr lang="zh-CN" altLang="en-US" sz="2800" dirty="0"/>
              <a:t>，</a:t>
            </a:r>
            <a:r>
              <a:rPr lang="en-US" altLang="zh-CN" sz="2800" dirty="0"/>
              <a:t>…</a:t>
            </a:r>
            <a:r>
              <a:rPr lang="zh-CN" altLang="en-US" sz="2800" dirty="0"/>
              <a:t>，</a:t>
            </a:r>
            <a:r>
              <a:rPr lang="en-US" altLang="zh-CN" sz="2800" dirty="0"/>
              <a:t>m)</a:t>
            </a:r>
            <a:r>
              <a:rPr lang="zh-CN" altLang="en-US" sz="2800" dirty="0"/>
              <a:t>是属性名</a:t>
            </a:r>
          </a:p>
          <a:p>
            <a:pPr algn="just" eaLnBrk="1" hangingPunct="1">
              <a:lnSpc>
                <a:spcPct val="110000"/>
              </a:lnSpc>
              <a:buFont typeface="Wingdings" panose="05000000000000000000" pitchFamily="2" charset="2"/>
              <a:buNone/>
            </a:pPr>
            <a:r>
              <a:rPr lang="en-US" altLang="zh-CN" sz="2800" dirty="0"/>
              <a:t>3){A</a:t>
            </a:r>
            <a:r>
              <a:rPr lang="en-US" altLang="zh-CN" sz="2800" baseline="-25000" dirty="0"/>
              <a:t>1</a:t>
            </a:r>
            <a:r>
              <a:rPr lang="en-US" altLang="zh-CN" sz="2800" dirty="0"/>
              <a:t>, A</a:t>
            </a:r>
            <a:r>
              <a:rPr lang="en-US" altLang="zh-CN" sz="2800" baseline="-25000" dirty="0"/>
              <a:t>2</a:t>
            </a:r>
            <a:r>
              <a:rPr lang="en-US" altLang="zh-CN" sz="2800" dirty="0"/>
              <a:t>, …, A</a:t>
            </a:r>
            <a:r>
              <a:rPr lang="en-US" altLang="zh-CN" sz="2800" baseline="-25000" dirty="0"/>
              <a:t>n</a:t>
            </a:r>
            <a:r>
              <a:rPr lang="en-US" altLang="zh-CN" sz="2800" dirty="0"/>
              <a:t>}</a:t>
            </a:r>
            <a:r>
              <a:rPr lang="zh-CN" altLang="en-US" sz="2800" dirty="0"/>
              <a:t>构成</a:t>
            </a:r>
            <a:r>
              <a:rPr lang="en-US" altLang="zh-CN" sz="2800" dirty="0"/>
              <a:t>{</a:t>
            </a:r>
            <a:r>
              <a:rPr lang="en-US" altLang="zh-CN" sz="2800" dirty="0" err="1"/>
              <a:t>B</a:t>
            </a:r>
            <a:r>
              <a:rPr lang="en-US" altLang="zh-CN" sz="2800" baseline="-25000" dirty="0" err="1"/>
              <a:t>l</a:t>
            </a:r>
            <a:r>
              <a:rPr lang="zh-CN" altLang="en-US" sz="2800" dirty="0"/>
              <a:t>，</a:t>
            </a:r>
            <a:r>
              <a:rPr lang="en-US" altLang="zh-CN" sz="2800" dirty="0"/>
              <a:t>B</a:t>
            </a:r>
            <a:r>
              <a:rPr lang="en-US" altLang="zh-CN" sz="2800" baseline="-25000" dirty="0"/>
              <a:t>2</a:t>
            </a:r>
            <a:r>
              <a:rPr lang="zh-CN" altLang="en-US" sz="2800" dirty="0"/>
              <a:t>，</a:t>
            </a:r>
            <a:r>
              <a:rPr lang="en-US" altLang="zh-CN" sz="2800" dirty="0"/>
              <a:t>…</a:t>
            </a:r>
            <a:r>
              <a:rPr lang="zh-CN" altLang="en-US" sz="2800" dirty="0"/>
              <a:t>，</a:t>
            </a:r>
            <a:r>
              <a:rPr lang="en-US" altLang="zh-CN" sz="2800" dirty="0" err="1"/>
              <a:t>B</a:t>
            </a:r>
            <a:r>
              <a:rPr lang="en-US" altLang="zh-CN" sz="2800" baseline="-25000" dirty="0" err="1"/>
              <a:t>m</a:t>
            </a:r>
            <a:r>
              <a:rPr lang="en-US" altLang="zh-CN" sz="2800" dirty="0"/>
              <a:t>}</a:t>
            </a:r>
            <a:r>
              <a:rPr lang="zh-CN" altLang="en-US" sz="2800" dirty="0"/>
              <a:t>的子集 </a:t>
            </a:r>
          </a:p>
        </p:txBody>
      </p:sp>
      <p:sp>
        <p:nvSpPr>
          <p:cNvPr id="80899" name="Rectangle 3">
            <a:extLst>
              <a:ext uri="{FF2B5EF4-FFF2-40B4-BE49-F238E27FC236}">
                <a16:creationId xmlns:a16="http://schemas.microsoft.com/office/drawing/2014/main" id="{187B60AF-6574-403B-BA5C-376091D2F0AD}"/>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0900" name="Text Box 4">
            <a:extLst>
              <a:ext uri="{FF2B5EF4-FFF2-40B4-BE49-F238E27FC236}">
                <a16:creationId xmlns:a16="http://schemas.microsoft.com/office/drawing/2014/main" id="{A1AC75EC-B3EE-4F89-A4F2-E4B48151FE2C}"/>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799EDB-21A8-41E1-B0F9-A98A76F927A4}"/>
              </a:ext>
            </a:extLst>
          </p:cNvPr>
          <p:cNvSpPr>
            <a:spLocks noGrp="1" noChangeArrowheads="1"/>
          </p:cNvSpPr>
          <p:nvPr>
            <p:ph idx="1"/>
          </p:nvPr>
        </p:nvSpPr>
        <p:spPr>
          <a:xfrm>
            <a:off x="2706688" y="2017713"/>
            <a:ext cx="7772400" cy="4114800"/>
          </a:xfrm>
          <a:noFill/>
        </p:spPr>
        <p:txBody>
          <a:bodyPr/>
          <a:lstStyle/>
          <a:p>
            <a:pPr algn="just" eaLnBrk="1" hangingPunct="1">
              <a:lnSpc>
                <a:spcPct val="90000"/>
              </a:lnSpc>
              <a:buFont typeface="Wingdings" panose="05000000000000000000" pitchFamily="2" charset="2"/>
              <a:buNone/>
            </a:pPr>
            <a:r>
              <a:rPr lang="en-US" altLang="zh-CN" sz="2800" dirty="0"/>
              <a:t>4. </a:t>
            </a:r>
            <a:r>
              <a:rPr lang="zh-CN" altLang="en-US" sz="2800" dirty="0"/>
              <a:t>选择的串接定律</a:t>
            </a:r>
          </a:p>
          <a:p>
            <a:pPr algn="just" eaLnBrk="1" hangingPunct="1">
              <a:lnSpc>
                <a:spcPct val="90000"/>
              </a:lnSpc>
              <a:buFont typeface="Wingdings" panose="05000000000000000000" pitchFamily="2" charset="2"/>
              <a:buNone/>
            </a:pPr>
            <a:r>
              <a:rPr lang="zh-CN" altLang="en-US" dirty="0"/>
              <a:t> </a:t>
            </a:r>
            <a:r>
              <a:rPr lang="en-US" altLang="zh-CN" sz="2800" dirty="0"/>
              <a:t>б</a:t>
            </a:r>
            <a:r>
              <a:rPr lang="en-US" altLang="zh-CN" sz="2800" baseline="-25000" dirty="0"/>
              <a:t>F1</a:t>
            </a:r>
            <a:r>
              <a:rPr lang="en-US" altLang="zh-CN" dirty="0"/>
              <a:t> </a:t>
            </a:r>
            <a:r>
              <a:rPr lang="zh-CN" altLang="en-US" dirty="0"/>
              <a:t>（ </a:t>
            </a:r>
            <a:r>
              <a:rPr lang="en-US" altLang="zh-CN" sz="2800" dirty="0"/>
              <a:t>б</a:t>
            </a:r>
            <a:r>
              <a:rPr lang="en-US" altLang="zh-CN" sz="2800" b="1" dirty="0"/>
              <a:t> </a:t>
            </a:r>
            <a:r>
              <a:rPr lang="en-US" altLang="zh-CN" sz="2800" baseline="-25000" dirty="0"/>
              <a:t>F2</a:t>
            </a:r>
            <a:r>
              <a:rPr lang="zh-CN" altLang="en-US" dirty="0"/>
              <a:t>（</a:t>
            </a:r>
            <a:r>
              <a:rPr lang="en-US" altLang="zh-CN" dirty="0"/>
              <a:t>E</a:t>
            </a:r>
            <a:r>
              <a:rPr lang="zh-CN" altLang="en-US" dirty="0"/>
              <a:t>））≡ </a:t>
            </a:r>
            <a:r>
              <a:rPr lang="en-US" altLang="zh-CN" sz="2800" dirty="0"/>
              <a:t>б</a:t>
            </a:r>
            <a:r>
              <a:rPr lang="en-US" altLang="zh-CN" sz="2800" baseline="-25000" dirty="0"/>
              <a:t>F1∧ F2</a:t>
            </a:r>
            <a:r>
              <a:rPr lang="en-US" altLang="zh-CN" dirty="0"/>
              <a:t>(E)</a:t>
            </a:r>
          </a:p>
          <a:p>
            <a:pPr lvl="1" algn="just" eaLnBrk="1" hangingPunct="1">
              <a:lnSpc>
                <a:spcPct val="160000"/>
              </a:lnSpc>
            </a:pPr>
            <a:r>
              <a:rPr lang="zh-CN" altLang="en-US" sz="2400" dirty="0"/>
              <a:t>选择的串接律说明   选择条件可以合并</a:t>
            </a:r>
          </a:p>
          <a:p>
            <a:pPr lvl="1" algn="just" eaLnBrk="1" hangingPunct="1">
              <a:lnSpc>
                <a:spcPct val="160000"/>
              </a:lnSpc>
            </a:pPr>
            <a:r>
              <a:rPr lang="zh-CN" altLang="en-US" sz="2400" dirty="0"/>
              <a:t>这样一次就可检查全部条件。 </a:t>
            </a:r>
          </a:p>
        </p:txBody>
      </p:sp>
      <p:sp>
        <p:nvSpPr>
          <p:cNvPr id="81923" name="Rectangle 3">
            <a:extLst>
              <a:ext uri="{FF2B5EF4-FFF2-40B4-BE49-F238E27FC236}">
                <a16:creationId xmlns:a16="http://schemas.microsoft.com/office/drawing/2014/main" id="{230182C3-1345-4DD6-931F-DFBE830A8469}"/>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1924" name="Text Box 4">
            <a:extLst>
              <a:ext uri="{FF2B5EF4-FFF2-40B4-BE49-F238E27FC236}">
                <a16:creationId xmlns:a16="http://schemas.microsoft.com/office/drawing/2014/main" id="{45A08630-5575-4993-9951-E9BE3F28DE19}"/>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0F451C-50A2-4FB7-9500-C36BEED628F9}"/>
              </a:ext>
            </a:extLst>
          </p:cNvPr>
          <p:cNvSpPr>
            <a:spLocks noGrp="1" noChangeArrowheads="1"/>
          </p:cNvSpPr>
          <p:nvPr>
            <p:ph idx="1"/>
          </p:nvPr>
        </p:nvSpPr>
        <p:spPr>
          <a:xfrm>
            <a:off x="2514600" y="1828800"/>
            <a:ext cx="8153400" cy="4114800"/>
          </a:xfrm>
          <a:noFill/>
        </p:spPr>
        <p:txBody>
          <a:bodyPr>
            <a:normAutofit lnSpcReduction="10000"/>
          </a:bodyPr>
          <a:lstStyle/>
          <a:p>
            <a:pPr algn="just" eaLnBrk="1" hangingPunct="1">
              <a:lnSpc>
                <a:spcPct val="90000"/>
              </a:lnSpc>
              <a:buFont typeface="Wingdings" panose="05000000000000000000" pitchFamily="2" charset="2"/>
              <a:buNone/>
            </a:pPr>
            <a:r>
              <a:rPr lang="en-US" altLang="zh-CN" sz="2800" dirty="0"/>
              <a:t>5. </a:t>
            </a:r>
            <a:r>
              <a:rPr lang="zh-CN" altLang="en-US" sz="2800" dirty="0"/>
              <a:t>选择与投影的交换律</a:t>
            </a:r>
            <a:endParaRPr lang="zh-CN" altLang="en-US" sz="3600" dirty="0"/>
          </a:p>
          <a:p>
            <a:pPr algn="just" eaLnBrk="1" hangingPunct="1">
              <a:lnSpc>
                <a:spcPct val="170000"/>
              </a:lnSpc>
              <a:buFont typeface="Wingdings" panose="05000000000000000000" pitchFamily="2" charset="2"/>
              <a:buNone/>
            </a:pPr>
            <a:r>
              <a:rPr lang="en-US" altLang="zh-CN" sz="2800" dirty="0"/>
              <a:t>(1)</a:t>
            </a:r>
            <a:r>
              <a:rPr lang="zh-CN" altLang="en-US" sz="2800" dirty="0"/>
              <a:t>假设</a:t>
            </a:r>
            <a:r>
              <a:rPr lang="en-US" altLang="zh-CN" sz="2800" dirty="0"/>
              <a:t>: </a:t>
            </a:r>
            <a:r>
              <a:rPr lang="zh-CN" altLang="en-US" sz="2800" dirty="0"/>
              <a:t>选择条件</a:t>
            </a:r>
            <a:r>
              <a:rPr lang="en-US" altLang="zh-CN" sz="2800" dirty="0">
                <a:solidFill>
                  <a:schemeClr val="accent2"/>
                </a:solidFill>
              </a:rPr>
              <a:t>F</a:t>
            </a:r>
            <a:r>
              <a:rPr lang="zh-CN" altLang="en-US" sz="2800" dirty="0">
                <a:solidFill>
                  <a:schemeClr val="accent2"/>
                </a:solidFill>
              </a:rPr>
              <a:t>只涉及属性</a:t>
            </a:r>
            <a:r>
              <a:rPr lang="en-US" altLang="zh-CN" sz="2800" dirty="0">
                <a:solidFill>
                  <a:schemeClr val="accent2"/>
                </a:solidFill>
              </a:rPr>
              <a:t>A1</a:t>
            </a:r>
            <a:r>
              <a:rPr lang="zh-CN" altLang="en-US" sz="2800" dirty="0">
                <a:solidFill>
                  <a:schemeClr val="accent2"/>
                </a:solidFill>
              </a:rPr>
              <a:t>，</a:t>
            </a:r>
            <a:r>
              <a:rPr lang="en-US" altLang="zh-CN" sz="2800" dirty="0">
                <a:solidFill>
                  <a:schemeClr val="accent2"/>
                </a:solidFill>
                <a:latin typeface="Courier New" panose="02070309020205020404" pitchFamily="49" charset="0"/>
              </a:rPr>
              <a:t>…</a:t>
            </a:r>
            <a:r>
              <a:rPr lang="zh-CN" altLang="en-US" sz="2800" dirty="0">
                <a:solidFill>
                  <a:schemeClr val="accent2"/>
                </a:solidFill>
              </a:rPr>
              <a:t>，</a:t>
            </a:r>
            <a:r>
              <a:rPr lang="en-US" altLang="zh-CN" sz="2800" dirty="0">
                <a:solidFill>
                  <a:schemeClr val="accent2"/>
                </a:solidFill>
              </a:rPr>
              <a:t>An</a:t>
            </a:r>
          </a:p>
          <a:p>
            <a:pPr algn="just" eaLnBrk="1" hangingPunct="1">
              <a:lnSpc>
                <a:spcPct val="110000"/>
              </a:lnSpc>
              <a:buFont typeface="Wingdings" panose="05000000000000000000" pitchFamily="2" charset="2"/>
              <a:buNone/>
            </a:pPr>
            <a:r>
              <a:rPr lang="en-US" altLang="zh-CN" sz="2800" dirty="0"/>
              <a:t>    </a:t>
            </a:r>
            <a:r>
              <a:rPr lang="en-US" altLang="zh-CN" sz="2800" dirty="0" err="1"/>
              <a:t>б</a:t>
            </a:r>
            <a:r>
              <a:rPr lang="en-US" altLang="zh-CN" sz="2800" baseline="-25000" dirty="0" err="1"/>
              <a:t>F</a:t>
            </a:r>
            <a:r>
              <a:rPr lang="en-US" altLang="zh-CN" sz="2800" dirty="0"/>
              <a:t> (</a:t>
            </a:r>
            <a:r>
              <a:rPr lang="en-US" altLang="zh-CN" dirty="0"/>
              <a:t>π</a:t>
            </a:r>
            <a:r>
              <a:rPr lang="en-US" altLang="zh-CN" sz="2800" baseline="-25000" dirty="0"/>
              <a:t>A1,A2, </a:t>
            </a:r>
            <a:r>
              <a:rPr lang="en-US" altLang="zh-CN" sz="2800" baseline="-25000" dirty="0">
                <a:sym typeface="MT Extra" panose="05050102010205020202" pitchFamily="18" charset="2"/>
              </a:rPr>
              <a:t></a:t>
            </a:r>
            <a:r>
              <a:rPr lang="en-US" altLang="zh-CN" sz="2800" baseline="-25000" dirty="0"/>
              <a:t>,An</a:t>
            </a:r>
            <a:r>
              <a:rPr lang="en-US" altLang="zh-CN" sz="2000" i="1" dirty="0"/>
              <a:t>(</a:t>
            </a:r>
            <a:r>
              <a:rPr lang="en-US" altLang="zh-CN" sz="2800" dirty="0"/>
              <a:t>E))≡ </a:t>
            </a:r>
            <a:r>
              <a:rPr lang="en-US" altLang="zh-CN" dirty="0"/>
              <a:t>π</a:t>
            </a:r>
            <a:r>
              <a:rPr lang="en-US" altLang="zh-CN" sz="2800" baseline="-25000" dirty="0"/>
              <a:t>A1,A2, </a:t>
            </a:r>
            <a:r>
              <a:rPr lang="en-US" altLang="zh-CN" sz="2800" baseline="-25000" dirty="0">
                <a:sym typeface="MT Extra" panose="05050102010205020202" pitchFamily="18" charset="2"/>
              </a:rPr>
              <a:t></a:t>
            </a:r>
            <a:r>
              <a:rPr lang="en-US" altLang="zh-CN" sz="2800" baseline="-25000" dirty="0"/>
              <a:t>,An</a:t>
            </a:r>
            <a:r>
              <a:rPr lang="en-US" altLang="zh-CN" sz="2800" dirty="0"/>
              <a:t>(</a:t>
            </a:r>
            <a:r>
              <a:rPr lang="en-US" altLang="zh-CN" sz="2800" dirty="0" err="1"/>
              <a:t>б</a:t>
            </a:r>
            <a:r>
              <a:rPr lang="en-US" altLang="zh-CN" sz="2800" baseline="-25000" dirty="0" err="1"/>
              <a:t>F</a:t>
            </a:r>
            <a:r>
              <a:rPr lang="en-US" altLang="zh-CN" sz="2800" dirty="0"/>
              <a:t>(E))</a:t>
            </a:r>
          </a:p>
          <a:p>
            <a:pPr algn="just" eaLnBrk="1" hangingPunct="1">
              <a:lnSpc>
                <a:spcPct val="110000"/>
              </a:lnSpc>
              <a:buFont typeface="Wingdings" panose="05000000000000000000" pitchFamily="2" charset="2"/>
              <a:buNone/>
            </a:pPr>
            <a:r>
              <a:rPr lang="en-US" altLang="zh-CN" sz="2800" dirty="0">
                <a:latin typeface="Courier New" panose="02070309020205020404" pitchFamily="49" charset="0"/>
              </a:rPr>
              <a:t> </a:t>
            </a:r>
            <a:endParaRPr lang="en-US" altLang="zh-CN" sz="2800" dirty="0"/>
          </a:p>
          <a:p>
            <a:pPr algn="just" eaLnBrk="1" hangingPunct="1">
              <a:lnSpc>
                <a:spcPct val="110000"/>
              </a:lnSpc>
              <a:buFont typeface="Wingdings" panose="05000000000000000000" pitchFamily="2" charset="2"/>
              <a:buNone/>
            </a:pPr>
            <a:r>
              <a:rPr lang="en-US" altLang="zh-CN" sz="2800" dirty="0"/>
              <a:t>(2)</a:t>
            </a:r>
            <a:r>
              <a:rPr lang="zh-CN" altLang="en-US" sz="2800" dirty="0"/>
              <a:t>假设</a:t>
            </a:r>
            <a:r>
              <a:rPr lang="en-US" altLang="zh-CN" sz="2800" dirty="0"/>
              <a:t>: </a:t>
            </a:r>
            <a:r>
              <a:rPr lang="en-US" altLang="zh-CN" sz="2800" dirty="0">
                <a:solidFill>
                  <a:schemeClr val="accent2"/>
                </a:solidFill>
              </a:rPr>
              <a:t>F</a:t>
            </a:r>
            <a:r>
              <a:rPr lang="zh-CN" altLang="en-US" sz="2800" dirty="0">
                <a:solidFill>
                  <a:schemeClr val="accent2"/>
                </a:solidFill>
              </a:rPr>
              <a:t>中有不属于</a:t>
            </a:r>
            <a:r>
              <a:rPr lang="en-US" altLang="zh-CN" sz="2800" dirty="0">
                <a:solidFill>
                  <a:schemeClr val="accent2"/>
                </a:solidFill>
              </a:rPr>
              <a:t>A1, </a:t>
            </a:r>
            <a:r>
              <a:rPr lang="en-US" altLang="zh-CN" sz="2800" dirty="0">
                <a:solidFill>
                  <a:schemeClr val="accent2"/>
                </a:solidFill>
                <a:latin typeface="Courier New" panose="02070309020205020404" pitchFamily="49" charset="0"/>
              </a:rPr>
              <a:t>…</a:t>
            </a:r>
            <a:r>
              <a:rPr lang="en-US" altLang="zh-CN" sz="2800" dirty="0">
                <a:solidFill>
                  <a:schemeClr val="accent2"/>
                </a:solidFill>
              </a:rPr>
              <a:t>,An</a:t>
            </a:r>
            <a:r>
              <a:rPr lang="zh-CN" altLang="en-US" sz="2800" dirty="0">
                <a:solidFill>
                  <a:schemeClr val="accent2"/>
                </a:solidFill>
              </a:rPr>
              <a:t>的属性</a:t>
            </a:r>
            <a:r>
              <a:rPr lang="en-US" altLang="zh-CN" sz="2800" dirty="0"/>
              <a:t>B1,</a:t>
            </a:r>
            <a:r>
              <a:rPr lang="en-US" altLang="zh-CN" sz="2800" dirty="0">
                <a:latin typeface="Courier New" panose="02070309020205020404" pitchFamily="49" charset="0"/>
              </a:rPr>
              <a:t>…</a:t>
            </a:r>
            <a:r>
              <a:rPr lang="en-US" altLang="zh-CN" sz="2800" dirty="0"/>
              <a:t>,</a:t>
            </a:r>
            <a:r>
              <a:rPr lang="en-US" altLang="zh-CN" sz="2800" dirty="0" err="1"/>
              <a:t>Bm</a:t>
            </a:r>
            <a:endParaRPr lang="en-US" altLang="zh-CN" sz="2800" dirty="0"/>
          </a:p>
          <a:p>
            <a:pPr algn="just" eaLnBrk="1" hangingPunct="1">
              <a:lnSpc>
                <a:spcPct val="110000"/>
              </a:lnSpc>
              <a:buFont typeface="Wingdings" panose="05000000000000000000" pitchFamily="2" charset="2"/>
              <a:buNone/>
            </a:pPr>
            <a:r>
              <a:rPr lang="en-US" altLang="zh-CN" dirty="0"/>
              <a:t>    π</a:t>
            </a:r>
            <a:r>
              <a:rPr lang="en-US" altLang="zh-CN" sz="2800" dirty="0"/>
              <a:t> </a:t>
            </a:r>
            <a:r>
              <a:rPr lang="en-US" altLang="zh-CN" sz="2800" baseline="-25000" dirty="0"/>
              <a:t>A1,A2, </a:t>
            </a:r>
            <a:r>
              <a:rPr lang="en-US" altLang="zh-CN" sz="2800" baseline="-25000" dirty="0">
                <a:sym typeface="MT Extra" panose="05050102010205020202" pitchFamily="18" charset="2"/>
              </a:rPr>
              <a:t></a:t>
            </a:r>
            <a:r>
              <a:rPr lang="en-US" altLang="zh-CN" sz="2800" baseline="-25000" dirty="0"/>
              <a:t>,An</a:t>
            </a:r>
            <a:r>
              <a:rPr lang="en-US" altLang="zh-CN" sz="2000" i="1" dirty="0"/>
              <a:t> </a:t>
            </a:r>
            <a:r>
              <a:rPr lang="en-US" altLang="zh-CN" sz="2800" dirty="0"/>
              <a:t>(</a:t>
            </a:r>
            <a:r>
              <a:rPr lang="en-US" altLang="zh-CN" sz="2000" i="1" dirty="0"/>
              <a:t> </a:t>
            </a:r>
            <a:r>
              <a:rPr lang="en-US" altLang="zh-CN" sz="2800" dirty="0" err="1"/>
              <a:t>б</a:t>
            </a:r>
            <a:r>
              <a:rPr lang="en-US" altLang="zh-CN" sz="2800" baseline="-25000" dirty="0" err="1"/>
              <a:t>F</a:t>
            </a:r>
            <a:r>
              <a:rPr lang="en-US" altLang="zh-CN" sz="2800" dirty="0"/>
              <a:t> </a:t>
            </a:r>
            <a:r>
              <a:rPr lang="en-US" altLang="zh-CN" sz="2000" i="1" dirty="0"/>
              <a:t>(</a:t>
            </a:r>
            <a:r>
              <a:rPr lang="en-US" altLang="zh-CN" sz="2800" dirty="0"/>
              <a:t>E))≡ </a:t>
            </a:r>
          </a:p>
          <a:p>
            <a:pPr algn="just" eaLnBrk="1" hangingPunct="1">
              <a:lnSpc>
                <a:spcPct val="110000"/>
              </a:lnSpc>
              <a:buFont typeface="Wingdings" panose="05000000000000000000" pitchFamily="2" charset="2"/>
              <a:buNone/>
            </a:pPr>
            <a:r>
              <a:rPr lang="en-US" altLang="zh-CN" sz="2800" dirty="0"/>
              <a:t>	       </a:t>
            </a:r>
            <a:r>
              <a:rPr lang="en-US" altLang="zh-CN" dirty="0"/>
              <a:t>π</a:t>
            </a:r>
            <a:r>
              <a:rPr lang="en-US" altLang="zh-CN" sz="2800" baseline="-25000" dirty="0"/>
              <a:t>A1,A2, </a:t>
            </a:r>
            <a:r>
              <a:rPr lang="en-US" altLang="zh-CN" sz="2800" baseline="-25000" dirty="0">
                <a:sym typeface="MT Extra" panose="05050102010205020202" pitchFamily="18" charset="2"/>
              </a:rPr>
              <a:t></a:t>
            </a:r>
            <a:r>
              <a:rPr lang="en-US" altLang="zh-CN" sz="2800" baseline="-25000" dirty="0"/>
              <a:t>,An</a:t>
            </a:r>
            <a:r>
              <a:rPr lang="en-US" altLang="zh-CN" sz="2800" dirty="0"/>
              <a:t>(</a:t>
            </a:r>
            <a:r>
              <a:rPr lang="en-US" altLang="zh-CN" sz="2800" dirty="0" err="1"/>
              <a:t>б</a:t>
            </a:r>
            <a:r>
              <a:rPr lang="en-US" altLang="zh-CN" sz="2800" baseline="-25000" dirty="0" err="1"/>
              <a:t>F</a:t>
            </a:r>
            <a:r>
              <a:rPr lang="en-US" altLang="zh-CN" sz="2400" i="1" dirty="0"/>
              <a:t> </a:t>
            </a:r>
            <a:r>
              <a:rPr lang="en-US" altLang="zh-CN" sz="2800" dirty="0"/>
              <a:t>(</a:t>
            </a:r>
            <a:r>
              <a:rPr lang="en-US" altLang="zh-CN" dirty="0"/>
              <a:t>π</a:t>
            </a:r>
            <a:r>
              <a:rPr lang="en-US" altLang="zh-CN" sz="2800" baseline="-25000" dirty="0"/>
              <a:t>A1,A2, </a:t>
            </a:r>
            <a:r>
              <a:rPr lang="en-US" altLang="zh-CN" sz="2800" baseline="-25000" dirty="0">
                <a:sym typeface="MT Extra" panose="05050102010205020202" pitchFamily="18" charset="2"/>
              </a:rPr>
              <a:t></a:t>
            </a:r>
            <a:r>
              <a:rPr lang="en-US" altLang="zh-CN" sz="2800" baseline="-25000" dirty="0"/>
              <a:t>,An,B1,B2, </a:t>
            </a:r>
            <a:r>
              <a:rPr lang="en-US" altLang="zh-CN" sz="2800" baseline="-25000" dirty="0">
                <a:sym typeface="MT Extra" panose="05050102010205020202" pitchFamily="18" charset="2"/>
              </a:rPr>
              <a:t></a:t>
            </a:r>
            <a:r>
              <a:rPr lang="en-US" altLang="zh-CN" sz="2800" baseline="-25000" dirty="0"/>
              <a:t>,</a:t>
            </a:r>
            <a:r>
              <a:rPr lang="en-US" altLang="zh-CN" sz="2800" baseline="-25000" dirty="0" err="1"/>
              <a:t>Bm</a:t>
            </a:r>
            <a:r>
              <a:rPr lang="en-US" altLang="zh-CN" sz="2800" dirty="0"/>
              <a:t>(E)))</a:t>
            </a:r>
          </a:p>
        </p:txBody>
      </p:sp>
      <p:sp>
        <p:nvSpPr>
          <p:cNvPr id="82947" name="Rectangle 3">
            <a:extLst>
              <a:ext uri="{FF2B5EF4-FFF2-40B4-BE49-F238E27FC236}">
                <a16:creationId xmlns:a16="http://schemas.microsoft.com/office/drawing/2014/main" id="{C243C770-CB08-4E88-BDE8-EB0FD4A530C5}"/>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lang="zh-CN" altLang="en-US" sz="2400"/>
          </a:p>
        </p:txBody>
      </p:sp>
      <p:sp>
        <p:nvSpPr>
          <p:cNvPr id="82948" name="Text Box 4">
            <a:extLst>
              <a:ext uri="{FF2B5EF4-FFF2-40B4-BE49-F238E27FC236}">
                <a16:creationId xmlns:a16="http://schemas.microsoft.com/office/drawing/2014/main" id="{FE9563D6-5CF8-4EC6-AC39-1FBE1B02BF64}"/>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58E5354-AED9-42BA-91D8-AE342DC44AE9}"/>
              </a:ext>
            </a:extLst>
          </p:cNvPr>
          <p:cNvSpPr>
            <a:spLocks noGrp="1" noChangeArrowheads="1"/>
          </p:cNvSpPr>
          <p:nvPr>
            <p:ph idx="1"/>
          </p:nvPr>
        </p:nvSpPr>
        <p:spPr>
          <a:xfrm>
            <a:off x="2706688" y="2017713"/>
            <a:ext cx="7772400" cy="4114800"/>
          </a:xfrm>
          <a:noFill/>
        </p:spPr>
        <p:txBody>
          <a:bodyPr/>
          <a:lstStyle/>
          <a:p>
            <a:pPr algn="just" eaLnBrk="1" hangingPunct="1">
              <a:lnSpc>
                <a:spcPct val="90000"/>
              </a:lnSpc>
              <a:buFont typeface="Wingdings" panose="05000000000000000000" pitchFamily="2" charset="2"/>
              <a:buNone/>
            </a:pPr>
            <a:r>
              <a:rPr lang="en-US" altLang="zh-CN" sz="2800" dirty="0"/>
              <a:t>6. </a:t>
            </a:r>
            <a:r>
              <a:rPr lang="zh-CN" altLang="en-US" sz="2800" dirty="0"/>
              <a:t>选择与笛卡尔积的交换律</a:t>
            </a:r>
            <a:endParaRPr lang="zh-CN" altLang="en-US" sz="3600" dirty="0"/>
          </a:p>
          <a:p>
            <a:pPr lvl="3" algn="just" eaLnBrk="1" hangingPunct="1">
              <a:lnSpc>
                <a:spcPct val="90000"/>
              </a:lnSpc>
              <a:buFont typeface="Wingdings" panose="05000000000000000000" pitchFamily="2" charset="2"/>
              <a:buNone/>
            </a:pPr>
            <a:endParaRPr lang="zh-CN" altLang="en-US" sz="1800" dirty="0"/>
          </a:p>
          <a:p>
            <a:pPr algn="just" eaLnBrk="1" hangingPunct="1">
              <a:lnSpc>
                <a:spcPct val="120000"/>
              </a:lnSpc>
              <a:buFont typeface="Wingdings" panose="05000000000000000000" pitchFamily="2" charset="2"/>
              <a:buNone/>
            </a:pPr>
            <a:r>
              <a:rPr lang="en-US" altLang="zh-CN" sz="2800" dirty="0"/>
              <a:t>(1) </a:t>
            </a:r>
            <a:r>
              <a:rPr lang="zh-CN" altLang="en-US" sz="2400" dirty="0"/>
              <a:t>假设：</a:t>
            </a:r>
            <a:r>
              <a:rPr lang="en-US" altLang="zh-CN" sz="2400" dirty="0">
                <a:solidFill>
                  <a:schemeClr val="accent2"/>
                </a:solidFill>
              </a:rPr>
              <a:t>F</a:t>
            </a:r>
            <a:r>
              <a:rPr lang="zh-CN" altLang="en-US" sz="2400" dirty="0">
                <a:solidFill>
                  <a:schemeClr val="accent2"/>
                </a:solidFill>
              </a:rPr>
              <a:t>中涉及的属性都是</a:t>
            </a:r>
            <a:r>
              <a:rPr lang="en-US" altLang="zh-CN" sz="2400" dirty="0">
                <a:solidFill>
                  <a:schemeClr val="accent2"/>
                </a:solidFill>
              </a:rPr>
              <a:t>E1</a:t>
            </a:r>
            <a:r>
              <a:rPr lang="zh-CN" altLang="en-US" sz="2400" dirty="0"/>
              <a:t>中的属性</a:t>
            </a:r>
            <a:endParaRPr lang="zh-CN" altLang="en-US" sz="2800" dirty="0"/>
          </a:p>
          <a:p>
            <a:pPr algn="just" eaLnBrk="1" hangingPunct="1">
              <a:lnSpc>
                <a:spcPct val="120000"/>
              </a:lnSpc>
              <a:buFont typeface="Wingdings" panose="05000000000000000000" pitchFamily="2" charset="2"/>
              <a:buNone/>
            </a:pPr>
            <a:r>
              <a:rPr lang="zh-CN" altLang="en-US" sz="2400" dirty="0"/>
              <a:t> 	      </a:t>
            </a:r>
            <a:r>
              <a:rPr lang="en-US" altLang="zh-CN" sz="2400" dirty="0" err="1"/>
              <a:t>б</a:t>
            </a:r>
            <a:r>
              <a:rPr lang="en-US" altLang="zh-CN" sz="2400" baseline="-25000" dirty="0" err="1"/>
              <a:t>F</a:t>
            </a:r>
            <a:r>
              <a:rPr lang="en-US" altLang="zh-CN" sz="2400" dirty="0"/>
              <a:t> (E1×E2)≡</a:t>
            </a:r>
            <a:r>
              <a:rPr lang="en-US" altLang="zh-CN" sz="2400" dirty="0" err="1"/>
              <a:t>б</a:t>
            </a:r>
            <a:r>
              <a:rPr lang="en-US" altLang="zh-CN" sz="2400" baseline="-25000" dirty="0" err="1"/>
              <a:t>F</a:t>
            </a:r>
            <a:r>
              <a:rPr lang="en-US" altLang="zh-CN" sz="2400" dirty="0"/>
              <a:t> (E1)×E2</a:t>
            </a:r>
            <a:r>
              <a:rPr lang="en-US" altLang="zh-CN" sz="2400" dirty="0">
                <a:latin typeface="Courier New" panose="02070309020205020404" pitchFamily="49" charset="0"/>
              </a:rPr>
              <a:t> </a:t>
            </a:r>
            <a:endParaRPr lang="en-US" altLang="zh-CN" sz="2400" dirty="0"/>
          </a:p>
          <a:p>
            <a:pPr algn="just" eaLnBrk="1" hangingPunct="1">
              <a:lnSpc>
                <a:spcPct val="120000"/>
              </a:lnSpc>
              <a:buFont typeface="Wingdings" panose="05000000000000000000" pitchFamily="2" charset="2"/>
              <a:buNone/>
            </a:pPr>
            <a:r>
              <a:rPr lang="en-US" altLang="zh-CN" sz="2400" dirty="0"/>
              <a:t>(2) </a:t>
            </a:r>
            <a:r>
              <a:rPr lang="zh-CN" altLang="en-US" sz="2400" dirty="0"/>
              <a:t>假设：</a:t>
            </a:r>
            <a:r>
              <a:rPr lang="en-US" altLang="zh-CN" sz="2400" dirty="0"/>
              <a:t>F=F1∧F2</a:t>
            </a:r>
            <a:r>
              <a:rPr lang="zh-CN" altLang="en-US" sz="2400" dirty="0"/>
              <a:t>，并且</a:t>
            </a:r>
            <a:r>
              <a:rPr lang="en-US" altLang="zh-CN" sz="2400" dirty="0">
                <a:solidFill>
                  <a:schemeClr val="accent2"/>
                </a:solidFill>
              </a:rPr>
              <a:t>F1</a:t>
            </a:r>
            <a:r>
              <a:rPr lang="zh-CN" altLang="en-US" sz="2400" dirty="0">
                <a:solidFill>
                  <a:schemeClr val="accent2"/>
                </a:solidFill>
              </a:rPr>
              <a:t>只涉及</a:t>
            </a:r>
            <a:r>
              <a:rPr lang="en-US" altLang="zh-CN" sz="2400" dirty="0">
                <a:solidFill>
                  <a:schemeClr val="accent2"/>
                </a:solidFill>
              </a:rPr>
              <a:t>E1</a:t>
            </a:r>
            <a:r>
              <a:rPr lang="zh-CN" altLang="en-US" sz="2400" dirty="0"/>
              <a:t>中的属性，</a:t>
            </a:r>
          </a:p>
          <a:p>
            <a:pPr algn="just" eaLnBrk="1" hangingPunct="1">
              <a:lnSpc>
                <a:spcPct val="120000"/>
              </a:lnSpc>
              <a:buFont typeface="Wingdings" panose="05000000000000000000" pitchFamily="2" charset="2"/>
              <a:buNone/>
            </a:pPr>
            <a:r>
              <a:rPr lang="zh-CN" altLang="en-US" sz="2400" dirty="0"/>
              <a:t>                 </a:t>
            </a:r>
            <a:r>
              <a:rPr lang="en-US" altLang="zh-CN" sz="2400" dirty="0">
                <a:solidFill>
                  <a:schemeClr val="accent2"/>
                </a:solidFill>
              </a:rPr>
              <a:t>F2</a:t>
            </a:r>
            <a:r>
              <a:rPr lang="zh-CN" altLang="en-US" sz="2400" dirty="0">
                <a:solidFill>
                  <a:schemeClr val="accent2"/>
                </a:solidFill>
              </a:rPr>
              <a:t>只涉及</a:t>
            </a:r>
            <a:r>
              <a:rPr lang="en-US" altLang="zh-CN" sz="2400" dirty="0">
                <a:solidFill>
                  <a:schemeClr val="accent2"/>
                </a:solidFill>
              </a:rPr>
              <a:t>E2</a:t>
            </a:r>
            <a:r>
              <a:rPr lang="zh-CN" altLang="en-US" sz="2400" dirty="0"/>
              <a:t>中的属性</a:t>
            </a:r>
          </a:p>
          <a:p>
            <a:pPr algn="just" eaLnBrk="1" hangingPunct="1">
              <a:lnSpc>
                <a:spcPct val="120000"/>
              </a:lnSpc>
              <a:buFont typeface="Wingdings" panose="05000000000000000000" pitchFamily="2" charset="2"/>
              <a:buNone/>
            </a:pPr>
            <a:r>
              <a:rPr lang="zh-CN" altLang="en-US" sz="2400" dirty="0"/>
              <a:t>	  则由上面的等价变换规则</a:t>
            </a:r>
            <a:r>
              <a:rPr lang="en-US" altLang="zh-CN" sz="2400" dirty="0"/>
              <a:t>1</a:t>
            </a:r>
            <a:r>
              <a:rPr lang="zh-CN" altLang="en-US" sz="2400" dirty="0"/>
              <a:t>，</a:t>
            </a:r>
            <a:r>
              <a:rPr lang="en-US" altLang="zh-CN" sz="2400" dirty="0"/>
              <a:t>4</a:t>
            </a:r>
            <a:r>
              <a:rPr lang="zh-CN" altLang="en-US" sz="2400" dirty="0"/>
              <a:t>，</a:t>
            </a:r>
            <a:r>
              <a:rPr lang="en-US" altLang="zh-CN" sz="2400" dirty="0"/>
              <a:t>6</a:t>
            </a:r>
            <a:r>
              <a:rPr lang="zh-CN" altLang="en-US" sz="2400" dirty="0"/>
              <a:t>可推出：</a:t>
            </a:r>
          </a:p>
          <a:p>
            <a:pPr algn="just" eaLnBrk="1" hangingPunct="1">
              <a:lnSpc>
                <a:spcPct val="120000"/>
              </a:lnSpc>
              <a:buFont typeface="Wingdings" panose="05000000000000000000" pitchFamily="2" charset="2"/>
              <a:buNone/>
            </a:pPr>
            <a:r>
              <a:rPr lang="zh-CN" altLang="en-US" sz="2400" dirty="0"/>
              <a:t>       	</a:t>
            </a:r>
            <a:r>
              <a:rPr lang="en-US" altLang="zh-CN" sz="2400" dirty="0" err="1"/>
              <a:t>б</a:t>
            </a:r>
            <a:r>
              <a:rPr lang="en-US" altLang="zh-CN" sz="2400" baseline="-25000" dirty="0" err="1"/>
              <a:t>F</a:t>
            </a:r>
            <a:r>
              <a:rPr lang="en-US" altLang="zh-CN" sz="2400" dirty="0"/>
              <a:t>(E1×E2) ≡б</a:t>
            </a:r>
            <a:r>
              <a:rPr lang="en-US" altLang="zh-CN" sz="2400" baseline="-25000" dirty="0"/>
              <a:t> F1</a:t>
            </a:r>
            <a:r>
              <a:rPr lang="en-US" altLang="zh-CN" sz="2400" dirty="0"/>
              <a:t>(E1)×б</a:t>
            </a:r>
            <a:r>
              <a:rPr lang="en-US" altLang="zh-CN" sz="2400" baseline="-25000" dirty="0"/>
              <a:t>F2</a:t>
            </a:r>
            <a:r>
              <a:rPr lang="en-US" altLang="zh-CN" sz="2400" dirty="0"/>
              <a:t> (E2)</a:t>
            </a:r>
            <a:r>
              <a:rPr lang="en-US" altLang="zh-CN" sz="2400" dirty="0">
                <a:latin typeface="Courier New" panose="02070309020205020404" pitchFamily="49" charset="0"/>
              </a:rPr>
              <a:t> </a:t>
            </a:r>
            <a:endParaRPr lang="en-US" altLang="zh-CN" sz="2400" dirty="0"/>
          </a:p>
        </p:txBody>
      </p:sp>
      <p:sp>
        <p:nvSpPr>
          <p:cNvPr id="83971" name="Rectangle 3">
            <a:extLst>
              <a:ext uri="{FF2B5EF4-FFF2-40B4-BE49-F238E27FC236}">
                <a16:creationId xmlns:a16="http://schemas.microsoft.com/office/drawing/2014/main" id="{80ABF361-C6B3-400A-A121-742061C9C57C}"/>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3972" name="Text Box 4">
            <a:extLst>
              <a:ext uri="{FF2B5EF4-FFF2-40B4-BE49-F238E27FC236}">
                <a16:creationId xmlns:a16="http://schemas.microsoft.com/office/drawing/2014/main" id="{E22E04AF-3CD3-499F-B28A-17C6EDD7C691}"/>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20000"/>
              </a:lnSpc>
              <a:buFont typeface="Wingdings" panose="05000000000000000000" pitchFamily="2" charset="2"/>
              <a:buNone/>
            </a:pPr>
            <a:r>
              <a:rPr lang="en-US" altLang="zh-CN" sz="2800" dirty="0" smtClean="0">
                <a:solidFill>
                  <a:schemeClr val="accent2"/>
                </a:solidFill>
              </a:rPr>
              <a:t>1 </a:t>
            </a:r>
            <a:r>
              <a:rPr lang="zh-CN" altLang="en-US" sz="2800" dirty="0">
                <a:solidFill>
                  <a:schemeClr val="accent2"/>
                </a:solidFill>
              </a:rPr>
              <a:t>查询优化</a:t>
            </a:r>
            <a:r>
              <a:rPr lang="zh-CN" altLang="en-US" sz="2800" dirty="0" smtClean="0">
                <a:solidFill>
                  <a:schemeClr val="accent2"/>
                </a:solidFill>
              </a:rPr>
              <a:t>概述</a:t>
            </a:r>
            <a:endParaRPr lang="en-US" altLang="zh-CN" sz="2800" dirty="0" smtClean="0">
              <a:solidFill>
                <a:schemeClr val="accent2"/>
              </a:solidFill>
            </a:endParaRPr>
          </a:p>
          <a:p>
            <a:pPr lvl="1" algn="just">
              <a:lnSpc>
                <a:spcPct val="120000"/>
              </a:lnSpc>
              <a:buFont typeface="Wingdings" panose="05000000000000000000" pitchFamily="2" charset="2"/>
              <a:buChar char="Ø"/>
            </a:pPr>
            <a:r>
              <a:rPr lang="zh-CN" altLang="en-US" sz="2500" dirty="0"/>
              <a:t>查询</a:t>
            </a:r>
            <a:r>
              <a:rPr lang="zh-CN" altLang="en-US" sz="2500" dirty="0" smtClean="0"/>
              <a:t>优化的必要性</a:t>
            </a:r>
            <a:endParaRPr lang="en-US" altLang="zh-CN" sz="2500" dirty="0" smtClean="0"/>
          </a:p>
          <a:p>
            <a:pPr lvl="1" algn="just">
              <a:lnSpc>
                <a:spcPct val="120000"/>
              </a:lnSpc>
              <a:buFont typeface="Wingdings" panose="05000000000000000000" pitchFamily="2" charset="2"/>
              <a:buChar char="Ø"/>
            </a:pPr>
            <a:r>
              <a:rPr lang="zh-CN" altLang="en-US" sz="2500" dirty="0" smtClean="0"/>
              <a:t>查询优化的可能性</a:t>
            </a:r>
            <a:endParaRPr lang="en-US" altLang="zh-CN" sz="2500" dirty="0" smtClean="0"/>
          </a:p>
          <a:p>
            <a:pPr algn="just" eaLnBrk="1" hangingPunct="1">
              <a:lnSpc>
                <a:spcPct val="120000"/>
              </a:lnSpc>
              <a:buFont typeface="Wingdings" panose="05000000000000000000" pitchFamily="2" charset="2"/>
              <a:buNone/>
            </a:pPr>
            <a:r>
              <a:rPr lang="en-US" altLang="zh-CN" sz="2800" dirty="0" smtClean="0"/>
              <a:t>2 </a:t>
            </a:r>
            <a:r>
              <a:rPr lang="zh-CN" altLang="en-US" sz="2800" dirty="0"/>
              <a:t>查询优化的</a:t>
            </a:r>
            <a:r>
              <a:rPr lang="zh-CN" altLang="en-US" sz="2800" dirty="0" smtClean="0"/>
              <a:t>方法</a:t>
            </a:r>
            <a:endParaRPr lang="en-US" altLang="zh-CN" sz="2800" dirty="0" smtClean="0"/>
          </a:p>
          <a:p>
            <a:pPr algn="just" eaLnBrk="1" hangingPunct="1">
              <a:lnSpc>
                <a:spcPct val="120000"/>
              </a:lnSpc>
              <a:buFont typeface="Wingdings" panose="05000000000000000000" pitchFamily="2" charset="2"/>
              <a:buNone/>
            </a:pPr>
            <a:endParaRPr lang="en-US" altLang="zh-CN" sz="2800" dirty="0"/>
          </a:p>
          <a:p>
            <a:pPr algn="just" eaLnBrk="1" hangingPunct="1">
              <a:lnSpc>
                <a:spcPct val="120000"/>
              </a:lnSpc>
              <a:buFont typeface="Wingdings" panose="05000000000000000000" pitchFamily="2" charset="2"/>
              <a:buNone/>
            </a:pPr>
            <a:endParaRPr lang="en-US" altLang="zh-CN" sz="2800" dirty="0" smtClean="0"/>
          </a:p>
          <a:p>
            <a:pPr algn="just">
              <a:lnSpc>
                <a:spcPct val="120000"/>
              </a:lnSpc>
              <a:buNone/>
            </a:pPr>
            <a:r>
              <a:rPr lang="zh-CN" altLang="en-US" sz="2800" dirty="0"/>
              <a:t>查询</a:t>
            </a:r>
            <a:r>
              <a:rPr lang="zh-CN" altLang="en-US" sz="2800" dirty="0" smtClean="0"/>
              <a:t>优化极</a:t>
            </a:r>
            <a:r>
              <a:rPr lang="zh-CN" altLang="en-US" sz="2800" dirty="0"/>
              <a:t>大地影响</a:t>
            </a:r>
            <a:r>
              <a:rPr lang="en-US" altLang="zh-CN" sz="2800" dirty="0"/>
              <a:t>RDBMS</a:t>
            </a:r>
            <a:r>
              <a:rPr lang="zh-CN" altLang="en-US" sz="2800" dirty="0"/>
              <a:t>的性能。</a:t>
            </a:r>
          </a:p>
          <a:p>
            <a:pPr algn="just" eaLnBrk="1" hangingPunct="1">
              <a:lnSpc>
                <a:spcPct val="120000"/>
              </a:lnSpc>
              <a:buFont typeface="Wingdings" panose="05000000000000000000" pitchFamily="2" charset="2"/>
              <a:buNone/>
            </a:pPr>
            <a:endParaRPr lang="zh-CN" altLang="en-US" sz="2800" dirty="0"/>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 </a:t>
            </a:r>
            <a:r>
              <a:rPr lang="zh-CN" altLang="en-US" sz="3600" dirty="0">
                <a:solidFill>
                  <a:schemeClr val="bg1"/>
                </a:solidFill>
              </a:rPr>
              <a:t>关系数据库系统的查询优化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25DC315-C991-4024-BB46-AD30FE476F0F}"/>
              </a:ext>
            </a:extLst>
          </p:cNvPr>
          <p:cNvSpPr>
            <a:spLocks noGrp="1" noChangeArrowheads="1"/>
          </p:cNvSpPr>
          <p:nvPr>
            <p:ph idx="1"/>
          </p:nvPr>
        </p:nvSpPr>
        <p:spPr>
          <a:xfrm>
            <a:off x="2706688" y="2017713"/>
            <a:ext cx="7772400" cy="4114800"/>
          </a:xfrm>
          <a:noFill/>
        </p:spPr>
        <p:txBody>
          <a:bodyPr/>
          <a:lstStyle/>
          <a:p>
            <a:pPr algn="just" eaLnBrk="1" hangingPunct="1">
              <a:lnSpc>
                <a:spcPct val="120000"/>
              </a:lnSpc>
              <a:buFont typeface="Wingdings" panose="05000000000000000000" pitchFamily="2" charset="2"/>
              <a:buNone/>
            </a:pPr>
            <a:r>
              <a:rPr lang="en-US" altLang="zh-CN" sz="2800" dirty="0"/>
              <a:t>(3) </a:t>
            </a:r>
            <a:r>
              <a:rPr lang="zh-CN" altLang="en-US" sz="2800" dirty="0"/>
              <a:t>假设： </a:t>
            </a:r>
            <a:r>
              <a:rPr lang="en-US" altLang="zh-CN" sz="2800" dirty="0"/>
              <a:t>F=F1∧F2</a:t>
            </a:r>
            <a:r>
              <a:rPr lang="zh-CN" altLang="en-US" sz="2800" dirty="0"/>
              <a:t>，</a:t>
            </a:r>
          </a:p>
          <a:p>
            <a:pPr algn="just" eaLnBrk="1" hangingPunct="1">
              <a:lnSpc>
                <a:spcPct val="120000"/>
              </a:lnSpc>
              <a:buFont typeface="Wingdings" panose="05000000000000000000" pitchFamily="2" charset="2"/>
              <a:buNone/>
            </a:pPr>
            <a:r>
              <a:rPr lang="zh-CN" altLang="en-US" sz="2800" dirty="0"/>
              <a:t>                   </a:t>
            </a:r>
            <a:r>
              <a:rPr lang="en-US" altLang="zh-CN" sz="2800" dirty="0">
                <a:solidFill>
                  <a:schemeClr val="accent2"/>
                </a:solidFill>
              </a:rPr>
              <a:t>F1</a:t>
            </a:r>
            <a:r>
              <a:rPr lang="zh-CN" altLang="en-US" sz="2800" dirty="0">
                <a:solidFill>
                  <a:schemeClr val="accent2"/>
                </a:solidFill>
              </a:rPr>
              <a:t>只涉及</a:t>
            </a:r>
            <a:r>
              <a:rPr lang="en-US" altLang="zh-CN" sz="2800" dirty="0">
                <a:solidFill>
                  <a:schemeClr val="accent2"/>
                </a:solidFill>
              </a:rPr>
              <a:t>E1</a:t>
            </a:r>
            <a:r>
              <a:rPr lang="zh-CN" altLang="en-US" sz="2800" dirty="0"/>
              <a:t>中的属性，</a:t>
            </a:r>
          </a:p>
          <a:p>
            <a:pPr algn="just" eaLnBrk="1" hangingPunct="1">
              <a:lnSpc>
                <a:spcPct val="120000"/>
              </a:lnSpc>
              <a:buFont typeface="Wingdings" panose="05000000000000000000" pitchFamily="2" charset="2"/>
              <a:buNone/>
            </a:pPr>
            <a:r>
              <a:rPr lang="zh-CN" altLang="en-US" sz="2800" dirty="0"/>
              <a:t>                   </a:t>
            </a:r>
            <a:r>
              <a:rPr lang="en-US" altLang="zh-CN" sz="2800" dirty="0"/>
              <a:t>F2</a:t>
            </a:r>
            <a:r>
              <a:rPr lang="zh-CN" altLang="en-US" sz="2800" dirty="0"/>
              <a:t>涉及</a:t>
            </a:r>
            <a:r>
              <a:rPr lang="en-US" altLang="zh-CN" sz="2800" dirty="0"/>
              <a:t>E1</a:t>
            </a:r>
            <a:r>
              <a:rPr lang="zh-CN" altLang="en-US" sz="2800" dirty="0"/>
              <a:t>和</a:t>
            </a:r>
            <a:r>
              <a:rPr lang="en-US" altLang="zh-CN" sz="2800" dirty="0"/>
              <a:t>E2</a:t>
            </a:r>
            <a:r>
              <a:rPr lang="zh-CN" altLang="en-US" sz="2800" dirty="0"/>
              <a:t>两者的属性</a:t>
            </a:r>
          </a:p>
          <a:p>
            <a:pPr algn="just" eaLnBrk="1" hangingPunct="1">
              <a:lnSpc>
                <a:spcPct val="120000"/>
              </a:lnSpc>
              <a:buClrTx/>
              <a:buFont typeface="Wingdings" panose="05000000000000000000" pitchFamily="2" charset="2"/>
              <a:buNone/>
            </a:pPr>
            <a:r>
              <a:rPr lang="zh-CN" altLang="en-US" sz="2800" dirty="0"/>
              <a:t>	  </a:t>
            </a:r>
            <a:r>
              <a:rPr lang="en-US" altLang="zh-CN" sz="2800" dirty="0" err="1"/>
              <a:t>б</a:t>
            </a:r>
            <a:r>
              <a:rPr lang="en-US" altLang="zh-CN" sz="2800" baseline="-25000" dirty="0" err="1"/>
              <a:t>F</a:t>
            </a:r>
            <a:r>
              <a:rPr lang="en-US" altLang="zh-CN" sz="2800" dirty="0"/>
              <a:t>(E1×E2)≡б </a:t>
            </a:r>
            <a:r>
              <a:rPr lang="en-US" altLang="zh-CN" sz="2800" baseline="-25000" dirty="0"/>
              <a:t>F2</a:t>
            </a:r>
            <a:r>
              <a:rPr lang="en-US" altLang="zh-CN" sz="2800" dirty="0"/>
              <a:t>(б</a:t>
            </a:r>
            <a:r>
              <a:rPr lang="en-US" altLang="zh-CN" sz="2800" baseline="-25000" dirty="0">
                <a:solidFill>
                  <a:schemeClr val="accent2"/>
                </a:solidFill>
              </a:rPr>
              <a:t>F1</a:t>
            </a:r>
            <a:r>
              <a:rPr lang="en-US" altLang="zh-CN" sz="2800" dirty="0"/>
              <a:t>(E1)×E2)</a:t>
            </a:r>
          </a:p>
          <a:p>
            <a:pPr lvl="4" algn="just" eaLnBrk="1" hangingPunct="1">
              <a:lnSpc>
                <a:spcPct val="120000"/>
              </a:lnSpc>
              <a:buFont typeface="Wingdings" panose="05000000000000000000" pitchFamily="2" charset="2"/>
              <a:buNone/>
            </a:pPr>
            <a:r>
              <a:rPr lang="en-US" altLang="zh-CN" sz="1800" dirty="0"/>
              <a:t>      </a:t>
            </a:r>
          </a:p>
          <a:p>
            <a:pPr algn="just" eaLnBrk="1" hangingPunct="1">
              <a:lnSpc>
                <a:spcPct val="120000"/>
              </a:lnSpc>
              <a:buClrTx/>
              <a:buFont typeface="Wingdings" panose="05000000000000000000" pitchFamily="2" charset="2"/>
              <a:buNone/>
            </a:pPr>
            <a:r>
              <a:rPr lang="en-US" altLang="zh-CN" sz="2800" dirty="0"/>
              <a:t>      </a:t>
            </a:r>
            <a:r>
              <a:rPr lang="zh-CN" altLang="en-US" sz="2800" dirty="0"/>
              <a:t>它使部分选择在笛卡尔积前先做</a:t>
            </a:r>
            <a:r>
              <a:rPr lang="zh-CN" altLang="en-US" dirty="0"/>
              <a:t> </a:t>
            </a:r>
          </a:p>
          <a:p>
            <a:pPr algn="just" eaLnBrk="1" hangingPunct="1">
              <a:lnSpc>
                <a:spcPct val="120000"/>
              </a:lnSpc>
              <a:buClrTx/>
              <a:buFont typeface="Wingdings" panose="05000000000000000000" pitchFamily="2" charset="2"/>
              <a:buNone/>
            </a:pPr>
            <a:endParaRPr lang="zh-CN" altLang="en-US" dirty="0"/>
          </a:p>
        </p:txBody>
      </p:sp>
      <p:sp>
        <p:nvSpPr>
          <p:cNvPr id="84995" name="Rectangle 3">
            <a:extLst>
              <a:ext uri="{FF2B5EF4-FFF2-40B4-BE49-F238E27FC236}">
                <a16:creationId xmlns:a16="http://schemas.microsoft.com/office/drawing/2014/main" id="{A8A14143-5C52-4A73-8055-5CEFDA33896E}"/>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4996" name="Text Box 4">
            <a:extLst>
              <a:ext uri="{FF2B5EF4-FFF2-40B4-BE49-F238E27FC236}">
                <a16:creationId xmlns:a16="http://schemas.microsoft.com/office/drawing/2014/main" id="{88DC53F6-C597-46D3-AC90-0D15E729E156}"/>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BB54B72-1045-4F37-BBF9-167766398756}"/>
              </a:ext>
            </a:extLst>
          </p:cNvPr>
          <p:cNvSpPr>
            <a:spLocks noGrp="1" noChangeArrowheads="1"/>
          </p:cNvSpPr>
          <p:nvPr>
            <p:ph idx="1"/>
          </p:nvPr>
        </p:nvSpPr>
        <p:spPr>
          <a:xfrm>
            <a:off x="2706688" y="1340768"/>
            <a:ext cx="7772400" cy="5256584"/>
          </a:xfrm>
          <a:noFill/>
        </p:spPr>
        <p:txBody>
          <a:bodyPr>
            <a:normAutofit/>
          </a:bodyPr>
          <a:lstStyle/>
          <a:p>
            <a:pPr algn="just" eaLnBrk="1" hangingPunct="1">
              <a:lnSpc>
                <a:spcPct val="150000"/>
              </a:lnSpc>
              <a:buFont typeface="Wingdings" panose="05000000000000000000" pitchFamily="2" charset="2"/>
              <a:buNone/>
            </a:pPr>
            <a:r>
              <a:rPr lang="en-US" altLang="zh-CN" sz="2800" dirty="0"/>
              <a:t>7. </a:t>
            </a:r>
            <a:r>
              <a:rPr lang="zh-CN" altLang="en-US" sz="2800" dirty="0"/>
              <a:t>选择与并的交换</a:t>
            </a:r>
          </a:p>
          <a:p>
            <a:pPr algn="just" eaLnBrk="1" hangingPunct="1">
              <a:lnSpc>
                <a:spcPct val="150000"/>
              </a:lnSpc>
              <a:buFont typeface="Wingdings" panose="05000000000000000000" pitchFamily="2" charset="2"/>
              <a:buNone/>
            </a:pPr>
            <a:r>
              <a:rPr lang="zh-CN" altLang="en-US" sz="2800" dirty="0"/>
              <a:t>	假设：</a:t>
            </a:r>
            <a:r>
              <a:rPr lang="en-US" altLang="zh-CN" sz="2800" dirty="0"/>
              <a:t>E=E1∪E2</a:t>
            </a:r>
            <a:r>
              <a:rPr lang="zh-CN" altLang="en-US" sz="2800" dirty="0"/>
              <a:t>，</a:t>
            </a:r>
            <a:r>
              <a:rPr lang="en-US" altLang="zh-CN" sz="2800" dirty="0"/>
              <a:t>E1</a:t>
            </a:r>
            <a:r>
              <a:rPr lang="zh-CN" altLang="en-US" sz="2800" dirty="0"/>
              <a:t>，</a:t>
            </a:r>
            <a:r>
              <a:rPr lang="en-US" altLang="zh-CN" sz="2800" dirty="0"/>
              <a:t>E2</a:t>
            </a:r>
            <a:r>
              <a:rPr lang="zh-CN" altLang="en-US" sz="2800" dirty="0"/>
              <a:t>有相同的属性名</a:t>
            </a:r>
          </a:p>
          <a:p>
            <a:pPr algn="just" eaLnBrk="1" hangingPunct="1">
              <a:lnSpc>
                <a:spcPct val="150000"/>
              </a:lnSpc>
              <a:buFont typeface="Wingdings" panose="05000000000000000000" pitchFamily="2" charset="2"/>
              <a:buNone/>
            </a:pPr>
            <a:r>
              <a:rPr lang="zh-CN" altLang="en-US" sz="2800" dirty="0"/>
              <a:t>	</a:t>
            </a:r>
            <a:r>
              <a:rPr lang="en-US" altLang="zh-CN" sz="2800" dirty="0" err="1"/>
              <a:t>б</a:t>
            </a:r>
            <a:r>
              <a:rPr lang="en-US" altLang="zh-CN" sz="2800" baseline="-25000" dirty="0" err="1"/>
              <a:t>F</a:t>
            </a:r>
            <a:r>
              <a:rPr lang="en-US" altLang="zh-CN" sz="2800" dirty="0"/>
              <a:t>(E1∪E2)≡ </a:t>
            </a:r>
            <a:r>
              <a:rPr lang="en-US" altLang="zh-CN" sz="2800" dirty="0" err="1"/>
              <a:t>б</a:t>
            </a:r>
            <a:r>
              <a:rPr lang="en-US" altLang="zh-CN" sz="2800" baseline="-25000" dirty="0" err="1"/>
              <a:t>F</a:t>
            </a:r>
            <a:r>
              <a:rPr lang="en-US" altLang="zh-CN" sz="2800" dirty="0"/>
              <a:t>(E1)∪ </a:t>
            </a:r>
            <a:r>
              <a:rPr lang="en-US" altLang="zh-CN" sz="2800" dirty="0" err="1"/>
              <a:t>б</a:t>
            </a:r>
            <a:r>
              <a:rPr lang="en-US" altLang="zh-CN" sz="2800" baseline="-25000" dirty="0" err="1"/>
              <a:t>F</a:t>
            </a:r>
            <a:r>
              <a:rPr lang="en-US" altLang="zh-CN" sz="2800" dirty="0"/>
              <a:t>(E2)</a:t>
            </a:r>
          </a:p>
          <a:p>
            <a:pPr algn="just" eaLnBrk="1" hangingPunct="1">
              <a:lnSpc>
                <a:spcPct val="150000"/>
              </a:lnSpc>
              <a:buFont typeface="Wingdings" panose="05000000000000000000" pitchFamily="2" charset="2"/>
              <a:buNone/>
            </a:pPr>
            <a:r>
              <a:rPr lang="en-US" altLang="zh-CN" sz="2800" dirty="0">
                <a:latin typeface="Courier New" panose="02070309020205020404" pitchFamily="49" charset="0"/>
              </a:rPr>
              <a:t> </a:t>
            </a:r>
            <a:endParaRPr lang="en-US" altLang="zh-CN" sz="2800" dirty="0"/>
          </a:p>
          <a:p>
            <a:pPr algn="just" eaLnBrk="1" hangingPunct="1">
              <a:lnSpc>
                <a:spcPct val="150000"/>
              </a:lnSpc>
              <a:buFont typeface="Wingdings" panose="05000000000000000000" pitchFamily="2" charset="2"/>
              <a:buNone/>
            </a:pPr>
            <a:r>
              <a:rPr lang="en-US" altLang="zh-CN" sz="2800" dirty="0"/>
              <a:t>8. </a:t>
            </a:r>
            <a:r>
              <a:rPr lang="zh-CN" altLang="en-US" sz="2800" dirty="0"/>
              <a:t>选择与差运算的交换</a:t>
            </a:r>
          </a:p>
          <a:p>
            <a:pPr algn="just" eaLnBrk="1" hangingPunct="1">
              <a:lnSpc>
                <a:spcPct val="150000"/>
              </a:lnSpc>
              <a:buFont typeface="Wingdings" panose="05000000000000000000" pitchFamily="2" charset="2"/>
              <a:buNone/>
            </a:pPr>
            <a:r>
              <a:rPr lang="zh-CN" altLang="en-US" sz="2800" dirty="0"/>
              <a:t>	假设：</a:t>
            </a:r>
            <a:r>
              <a:rPr lang="en-US" altLang="zh-CN" sz="2800" dirty="0"/>
              <a:t>E1</a:t>
            </a:r>
            <a:r>
              <a:rPr lang="zh-CN" altLang="en-US" sz="2800" dirty="0"/>
              <a:t>与</a:t>
            </a:r>
            <a:r>
              <a:rPr lang="en-US" altLang="zh-CN" sz="2800" dirty="0"/>
              <a:t>E2</a:t>
            </a:r>
            <a:r>
              <a:rPr lang="zh-CN" altLang="en-US" sz="2800" dirty="0"/>
              <a:t>有相同的属性名</a:t>
            </a:r>
          </a:p>
          <a:p>
            <a:pPr algn="just" eaLnBrk="1" hangingPunct="1">
              <a:lnSpc>
                <a:spcPct val="150000"/>
              </a:lnSpc>
              <a:buFont typeface="Wingdings" panose="05000000000000000000" pitchFamily="2" charset="2"/>
              <a:buNone/>
            </a:pPr>
            <a:r>
              <a:rPr lang="zh-CN" altLang="en-US" sz="2800" dirty="0"/>
              <a:t>	</a:t>
            </a:r>
            <a:r>
              <a:rPr lang="en-US" altLang="zh-CN" sz="2800" dirty="0" err="1"/>
              <a:t>б</a:t>
            </a:r>
            <a:r>
              <a:rPr lang="en-US" altLang="zh-CN" sz="2800" baseline="-25000" dirty="0" err="1"/>
              <a:t>F</a:t>
            </a:r>
            <a:r>
              <a:rPr lang="en-US" altLang="zh-CN" sz="2800" dirty="0"/>
              <a:t>(E1-E2)≡ </a:t>
            </a:r>
            <a:r>
              <a:rPr lang="en-US" altLang="zh-CN" sz="2800" dirty="0" err="1"/>
              <a:t>б</a:t>
            </a:r>
            <a:r>
              <a:rPr lang="en-US" altLang="zh-CN" sz="2800" baseline="-25000" dirty="0" err="1"/>
              <a:t>F</a:t>
            </a:r>
            <a:r>
              <a:rPr lang="en-US" altLang="zh-CN" sz="2800" dirty="0"/>
              <a:t>(E1) - </a:t>
            </a:r>
            <a:r>
              <a:rPr lang="en-US" altLang="zh-CN" sz="2800" dirty="0" err="1"/>
              <a:t>б</a:t>
            </a:r>
            <a:r>
              <a:rPr lang="en-US" altLang="zh-CN" sz="2800" baseline="-25000" dirty="0" err="1"/>
              <a:t>F</a:t>
            </a:r>
            <a:r>
              <a:rPr lang="en-US" altLang="zh-CN" sz="2800" dirty="0"/>
              <a:t>(E2) </a:t>
            </a:r>
          </a:p>
        </p:txBody>
      </p:sp>
      <p:sp>
        <p:nvSpPr>
          <p:cNvPr id="86019" name="Rectangle 3">
            <a:extLst>
              <a:ext uri="{FF2B5EF4-FFF2-40B4-BE49-F238E27FC236}">
                <a16:creationId xmlns:a16="http://schemas.microsoft.com/office/drawing/2014/main" id="{30393C3D-5143-4208-933E-A5392B790C9D}"/>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6020" name="Text Box 4">
            <a:extLst>
              <a:ext uri="{FF2B5EF4-FFF2-40B4-BE49-F238E27FC236}">
                <a16:creationId xmlns:a16="http://schemas.microsoft.com/office/drawing/2014/main" id="{8E15768C-DCEE-4D21-8F19-FF1A21B75D25}"/>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1A66DFF-730E-4616-8435-89087BD6AF4D}"/>
              </a:ext>
            </a:extLst>
          </p:cNvPr>
          <p:cNvSpPr>
            <a:spLocks noGrp="1" noChangeArrowheads="1"/>
          </p:cNvSpPr>
          <p:nvPr>
            <p:ph idx="1"/>
          </p:nvPr>
        </p:nvSpPr>
        <p:spPr>
          <a:xfrm>
            <a:off x="2706688" y="2017713"/>
            <a:ext cx="7772400" cy="4114800"/>
          </a:xfrm>
          <a:noFill/>
        </p:spPr>
        <p:txBody>
          <a:bodyPr/>
          <a:lstStyle/>
          <a:p>
            <a:pPr algn="just" eaLnBrk="1" hangingPunct="1">
              <a:lnSpc>
                <a:spcPct val="170000"/>
              </a:lnSpc>
              <a:buFont typeface="Wingdings" panose="05000000000000000000" pitchFamily="2" charset="2"/>
              <a:buNone/>
            </a:pPr>
            <a:r>
              <a:rPr lang="en-US" altLang="zh-CN" sz="2800" dirty="0"/>
              <a:t>9. </a:t>
            </a:r>
            <a:r>
              <a:rPr lang="zh-CN" altLang="en-US" sz="2800" dirty="0"/>
              <a:t>选择对自然连接的分配律</a:t>
            </a:r>
            <a:endParaRPr lang="en-US" altLang="zh-CN" sz="2800" dirty="0"/>
          </a:p>
          <a:p>
            <a:pPr algn="just" eaLnBrk="1" hangingPunct="1">
              <a:lnSpc>
                <a:spcPct val="140000"/>
              </a:lnSpc>
              <a:buFont typeface="Wingdings" panose="05000000000000000000" pitchFamily="2" charset="2"/>
              <a:buNone/>
            </a:pPr>
            <a:r>
              <a:rPr lang="zh-CN" altLang="en-US" dirty="0"/>
              <a:t>	</a:t>
            </a:r>
            <a:r>
              <a:rPr lang="zh-CN" altLang="en-US" sz="2800" dirty="0"/>
              <a:t>假设：</a:t>
            </a:r>
            <a:r>
              <a:rPr lang="en-US" altLang="zh-CN" sz="2800" dirty="0"/>
              <a:t>E1</a:t>
            </a:r>
            <a:r>
              <a:rPr lang="zh-CN" altLang="en-US" sz="2800" dirty="0"/>
              <a:t>和</a:t>
            </a:r>
            <a:r>
              <a:rPr lang="en-US" altLang="zh-CN" sz="2800" dirty="0"/>
              <a:t>E2</a:t>
            </a:r>
            <a:r>
              <a:rPr lang="zh-CN" altLang="en-US" sz="2800" dirty="0"/>
              <a:t>是两个关系表达式，</a:t>
            </a:r>
          </a:p>
          <a:p>
            <a:pPr algn="just" eaLnBrk="1" hangingPunct="1">
              <a:lnSpc>
                <a:spcPct val="150000"/>
              </a:lnSpc>
              <a:buFont typeface="Wingdings" panose="05000000000000000000" pitchFamily="2" charset="2"/>
              <a:buNone/>
            </a:pPr>
            <a:r>
              <a:rPr lang="en-US" altLang="zh-CN" dirty="0"/>
              <a:t>б </a:t>
            </a:r>
            <a:r>
              <a:rPr lang="zh-CN" altLang="en-US" dirty="0"/>
              <a:t>（</a:t>
            </a:r>
            <a:r>
              <a:rPr lang="en-US" altLang="zh-CN" dirty="0"/>
              <a:t>E1  </a:t>
            </a:r>
            <a:r>
              <a:rPr lang="en-US" altLang="zh-CN" dirty="0" smtClean="0"/>
              <a:t>   </a:t>
            </a:r>
            <a:r>
              <a:rPr lang="en-US" altLang="zh-CN" dirty="0"/>
              <a:t>E2)≡б</a:t>
            </a:r>
            <a:r>
              <a:rPr lang="zh-CN" altLang="en-US" dirty="0"/>
              <a:t>（</a:t>
            </a:r>
            <a:r>
              <a:rPr lang="en-US" altLang="zh-CN" dirty="0"/>
              <a:t>E1) </a:t>
            </a:r>
            <a:r>
              <a:rPr lang="en-US" altLang="zh-CN" dirty="0" smtClean="0"/>
              <a:t>     </a:t>
            </a:r>
            <a:r>
              <a:rPr lang="en-US" altLang="zh-CN" dirty="0"/>
              <a:t>б (E2)</a:t>
            </a:r>
          </a:p>
        </p:txBody>
      </p:sp>
      <p:sp>
        <p:nvSpPr>
          <p:cNvPr id="87043" name="Rectangle 3">
            <a:extLst>
              <a:ext uri="{FF2B5EF4-FFF2-40B4-BE49-F238E27FC236}">
                <a16:creationId xmlns:a16="http://schemas.microsoft.com/office/drawing/2014/main" id="{2B26A077-5744-4888-B19F-439C56F2AF83}"/>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4" name="Text Box 4">
            <a:extLst>
              <a:ext uri="{FF2B5EF4-FFF2-40B4-BE49-F238E27FC236}">
                <a16:creationId xmlns:a16="http://schemas.microsoft.com/office/drawing/2014/main" id="{455B4397-28C3-405F-A32C-29E7A4057221}"/>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
        <p:nvSpPr>
          <p:cNvPr id="87045" name="AutoShape 5">
            <a:extLst>
              <a:ext uri="{FF2B5EF4-FFF2-40B4-BE49-F238E27FC236}">
                <a16:creationId xmlns:a16="http://schemas.microsoft.com/office/drawing/2014/main" id="{CF9DFA78-C01C-42AE-BB79-DD8560BB2F1C}"/>
              </a:ext>
            </a:extLst>
          </p:cNvPr>
          <p:cNvSpPr>
            <a:spLocks noChangeArrowheads="1"/>
          </p:cNvSpPr>
          <p:nvPr/>
        </p:nvSpPr>
        <p:spPr bwMode="auto">
          <a:xfrm rot="5400000">
            <a:off x="3651920" y="371284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6" name="AutoShape 6">
            <a:extLst>
              <a:ext uri="{FF2B5EF4-FFF2-40B4-BE49-F238E27FC236}">
                <a16:creationId xmlns:a16="http://schemas.microsoft.com/office/drawing/2014/main" id="{5A7E5EBF-33D6-4BA7-A3D9-0BD90D46AA18}"/>
              </a:ext>
            </a:extLst>
          </p:cNvPr>
          <p:cNvSpPr>
            <a:spLocks noChangeArrowheads="1"/>
          </p:cNvSpPr>
          <p:nvPr/>
        </p:nvSpPr>
        <p:spPr bwMode="auto">
          <a:xfrm rot="5400000">
            <a:off x="5452120" y="371284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7FE4E39-D53C-4E4D-BF9F-D91095C5DA69}"/>
              </a:ext>
            </a:extLst>
          </p:cNvPr>
          <p:cNvSpPr>
            <a:spLocks noGrp="1" noChangeArrowheads="1"/>
          </p:cNvSpPr>
          <p:nvPr>
            <p:ph idx="1"/>
          </p:nvPr>
        </p:nvSpPr>
        <p:spPr>
          <a:xfrm>
            <a:off x="2855640" y="2060848"/>
            <a:ext cx="8357864" cy="4507631"/>
          </a:xfrm>
          <a:noFill/>
        </p:spPr>
        <p:txBody>
          <a:bodyPr/>
          <a:lstStyle/>
          <a:p>
            <a:pPr algn="just" eaLnBrk="1" hangingPunct="1">
              <a:lnSpc>
                <a:spcPct val="150000"/>
              </a:lnSpc>
              <a:buFont typeface="Wingdings" panose="05000000000000000000" pitchFamily="2" charset="2"/>
              <a:buNone/>
            </a:pPr>
            <a:r>
              <a:rPr lang="en-US" altLang="zh-CN" sz="2800" dirty="0"/>
              <a:t>10. </a:t>
            </a:r>
            <a:r>
              <a:rPr lang="zh-CN" altLang="en-US" sz="2800" dirty="0"/>
              <a:t>投影与笛卡尔积的交换</a:t>
            </a:r>
          </a:p>
          <a:p>
            <a:pPr algn="just" eaLnBrk="1" hangingPunct="1">
              <a:lnSpc>
                <a:spcPct val="150000"/>
              </a:lnSpc>
              <a:buFont typeface="Wingdings" panose="05000000000000000000" pitchFamily="2" charset="2"/>
              <a:buNone/>
            </a:pPr>
            <a:r>
              <a:rPr lang="zh-CN" altLang="en-US" sz="2800" dirty="0"/>
              <a:t>	</a:t>
            </a:r>
            <a:r>
              <a:rPr lang="zh-CN" altLang="en-US" sz="2400" dirty="0"/>
              <a:t>假设：</a:t>
            </a:r>
            <a:r>
              <a:rPr lang="en-US" altLang="zh-CN" sz="2400" dirty="0"/>
              <a:t>E1</a:t>
            </a:r>
            <a:r>
              <a:rPr lang="zh-CN" altLang="en-US" sz="2400" dirty="0"/>
              <a:t>和</a:t>
            </a:r>
            <a:r>
              <a:rPr lang="en-US" altLang="zh-CN" sz="2400" dirty="0"/>
              <a:t>E2</a:t>
            </a:r>
            <a:r>
              <a:rPr lang="zh-CN" altLang="en-US" sz="2400" dirty="0"/>
              <a:t>是两个关系表达式，</a:t>
            </a:r>
          </a:p>
          <a:p>
            <a:pPr algn="just" eaLnBrk="1" hangingPunct="1">
              <a:lnSpc>
                <a:spcPct val="150000"/>
              </a:lnSpc>
              <a:buFont typeface="Wingdings" panose="05000000000000000000" pitchFamily="2" charset="2"/>
              <a:buNone/>
            </a:pPr>
            <a:r>
              <a:rPr lang="zh-CN" altLang="en-US" sz="2400" dirty="0"/>
              <a:t>               </a:t>
            </a:r>
            <a:r>
              <a:rPr lang="en-US" altLang="zh-CN" sz="2400" dirty="0">
                <a:solidFill>
                  <a:schemeClr val="accent2"/>
                </a:solidFill>
              </a:rPr>
              <a:t>A1</a:t>
            </a:r>
            <a:r>
              <a:rPr lang="zh-CN" altLang="en-US" sz="2400" dirty="0">
                <a:solidFill>
                  <a:schemeClr val="accent2"/>
                </a:solidFill>
              </a:rPr>
              <a:t>，</a:t>
            </a:r>
            <a:r>
              <a:rPr lang="en-US" altLang="zh-CN" sz="2400" dirty="0">
                <a:solidFill>
                  <a:schemeClr val="accent2"/>
                </a:solidFill>
                <a:latin typeface="Courier New" panose="02070309020205020404" pitchFamily="49" charset="0"/>
              </a:rPr>
              <a:t>…</a:t>
            </a:r>
            <a:r>
              <a:rPr lang="zh-CN" altLang="en-US" sz="2400" dirty="0">
                <a:solidFill>
                  <a:schemeClr val="accent2"/>
                </a:solidFill>
              </a:rPr>
              <a:t>，</a:t>
            </a:r>
            <a:r>
              <a:rPr lang="en-US" altLang="zh-CN" sz="2400" dirty="0">
                <a:solidFill>
                  <a:schemeClr val="accent2"/>
                </a:solidFill>
              </a:rPr>
              <a:t>An</a:t>
            </a:r>
            <a:r>
              <a:rPr lang="zh-CN" altLang="en-US" sz="2400" dirty="0">
                <a:solidFill>
                  <a:schemeClr val="accent2"/>
                </a:solidFill>
              </a:rPr>
              <a:t>是</a:t>
            </a:r>
            <a:r>
              <a:rPr lang="en-US" altLang="zh-CN" sz="2400" dirty="0">
                <a:solidFill>
                  <a:schemeClr val="accent2"/>
                </a:solidFill>
              </a:rPr>
              <a:t>E1</a:t>
            </a:r>
            <a:r>
              <a:rPr lang="zh-CN" altLang="en-US" sz="2400" dirty="0"/>
              <a:t>的属性，</a:t>
            </a:r>
          </a:p>
          <a:p>
            <a:pPr algn="just" eaLnBrk="1" hangingPunct="1">
              <a:lnSpc>
                <a:spcPct val="150000"/>
              </a:lnSpc>
              <a:buFont typeface="Wingdings" panose="05000000000000000000" pitchFamily="2" charset="2"/>
              <a:buNone/>
            </a:pPr>
            <a:r>
              <a:rPr lang="zh-CN" altLang="en-US" sz="2400" dirty="0"/>
              <a:t>               </a:t>
            </a:r>
            <a:r>
              <a:rPr lang="en-US" altLang="zh-CN" sz="2400" dirty="0">
                <a:solidFill>
                  <a:schemeClr val="accent2"/>
                </a:solidFill>
              </a:rPr>
              <a:t>B1</a:t>
            </a:r>
            <a:r>
              <a:rPr lang="zh-CN" altLang="en-US" sz="2400" dirty="0">
                <a:solidFill>
                  <a:schemeClr val="accent2"/>
                </a:solidFill>
              </a:rPr>
              <a:t>，</a:t>
            </a:r>
            <a:r>
              <a:rPr lang="en-US" altLang="zh-CN" sz="2400" dirty="0">
                <a:solidFill>
                  <a:schemeClr val="accent2"/>
                </a:solidFill>
                <a:latin typeface="Courier New" panose="02070309020205020404" pitchFamily="49" charset="0"/>
              </a:rPr>
              <a:t>…</a:t>
            </a:r>
            <a:r>
              <a:rPr lang="zh-CN" altLang="en-US" sz="2400" dirty="0">
                <a:solidFill>
                  <a:schemeClr val="accent2"/>
                </a:solidFill>
              </a:rPr>
              <a:t>，</a:t>
            </a:r>
            <a:r>
              <a:rPr lang="en-US" altLang="zh-CN" sz="2400" dirty="0" err="1">
                <a:solidFill>
                  <a:schemeClr val="accent2"/>
                </a:solidFill>
              </a:rPr>
              <a:t>Bm</a:t>
            </a:r>
            <a:r>
              <a:rPr lang="zh-CN" altLang="en-US" sz="2400" dirty="0">
                <a:solidFill>
                  <a:schemeClr val="accent2"/>
                </a:solidFill>
              </a:rPr>
              <a:t>是</a:t>
            </a:r>
            <a:r>
              <a:rPr lang="en-US" altLang="zh-CN" sz="2400" dirty="0">
                <a:solidFill>
                  <a:schemeClr val="accent2"/>
                </a:solidFill>
              </a:rPr>
              <a:t>E2</a:t>
            </a:r>
            <a:r>
              <a:rPr lang="zh-CN" altLang="en-US" sz="2400" dirty="0"/>
              <a:t>的属性</a:t>
            </a:r>
          </a:p>
          <a:p>
            <a:pPr lvl="2" algn="just" eaLnBrk="1" hangingPunct="1">
              <a:lnSpc>
                <a:spcPct val="90000"/>
              </a:lnSpc>
              <a:buFont typeface="Wingdings" panose="05000000000000000000" pitchFamily="2" charset="2"/>
              <a:buNone/>
            </a:pPr>
            <a:endParaRPr lang="zh-CN" altLang="en-US" sz="2400" dirty="0"/>
          </a:p>
          <a:p>
            <a:pPr algn="just" eaLnBrk="1" hangingPunct="1">
              <a:lnSpc>
                <a:spcPct val="90000"/>
              </a:lnSpc>
              <a:buFont typeface="Wingdings" panose="05000000000000000000" pitchFamily="2" charset="2"/>
              <a:buNone/>
            </a:pPr>
            <a:r>
              <a:rPr lang="zh-CN" altLang="en-US" sz="3200" dirty="0"/>
              <a:t>    </a:t>
            </a:r>
            <a:r>
              <a:rPr lang="en-US" altLang="zh-CN" sz="3200" dirty="0"/>
              <a:t>π </a:t>
            </a:r>
            <a:r>
              <a:rPr lang="en-US" altLang="zh-CN" sz="3200" baseline="-25000" dirty="0"/>
              <a:t>A1,A2, </a:t>
            </a:r>
            <a:r>
              <a:rPr lang="en-US" altLang="zh-CN" sz="3200" dirty="0">
                <a:latin typeface="Courier New" panose="02070309020205020404" pitchFamily="49" charset="0"/>
              </a:rPr>
              <a:t>…</a:t>
            </a:r>
            <a:r>
              <a:rPr lang="en-US" altLang="zh-CN" sz="3200" baseline="-25000" dirty="0"/>
              <a:t>,An,B1,B2, </a:t>
            </a:r>
            <a:r>
              <a:rPr lang="en-US" altLang="zh-CN" sz="3200" dirty="0">
                <a:latin typeface="Courier New" panose="02070309020205020404" pitchFamily="49" charset="0"/>
              </a:rPr>
              <a:t>…</a:t>
            </a:r>
            <a:r>
              <a:rPr lang="en-US" altLang="zh-CN" sz="3200" baseline="-25000" dirty="0"/>
              <a:t>,</a:t>
            </a:r>
            <a:r>
              <a:rPr lang="en-US" altLang="zh-CN" sz="3200" baseline="-25000" dirty="0" err="1"/>
              <a:t>Bm</a:t>
            </a:r>
            <a:r>
              <a:rPr lang="en-US" altLang="zh-CN" sz="3200" dirty="0"/>
              <a:t> </a:t>
            </a:r>
            <a:r>
              <a:rPr lang="zh-CN" altLang="en-US" sz="3200" dirty="0"/>
              <a:t>（</a:t>
            </a:r>
            <a:r>
              <a:rPr lang="en-US" altLang="zh-CN" sz="3200" dirty="0"/>
              <a:t>E1×E2)≡</a:t>
            </a:r>
          </a:p>
          <a:p>
            <a:pPr algn="just" eaLnBrk="1" hangingPunct="1">
              <a:lnSpc>
                <a:spcPct val="90000"/>
              </a:lnSpc>
              <a:buFont typeface="Wingdings" panose="05000000000000000000" pitchFamily="2" charset="2"/>
              <a:buNone/>
            </a:pPr>
            <a:r>
              <a:rPr lang="en-US" altLang="zh-CN" sz="3200" dirty="0"/>
              <a:t>	π </a:t>
            </a:r>
            <a:r>
              <a:rPr lang="en-US" altLang="zh-CN" sz="3200" baseline="-25000" dirty="0"/>
              <a:t>A1,A2, </a:t>
            </a:r>
            <a:r>
              <a:rPr lang="en-US" altLang="zh-CN" sz="3200" dirty="0">
                <a:latin typeface="Courier New" panose="02070309020205020404" pitchFamily="49" charset="0"/>
              </a:rPr>
              <a:t>…</a:t>
            </a:r>
            <a:r>
              <a:rPr lang="en-US" altLang="zh-CN" sz="3200" baseline="-25000" dirty="0"/>
              <a:t>,An</a:t>
            </a:r>
            <a:r>
              <a:rPr lang="zh-CN" altLang="en-US" sz="3200" dirty="0"/>
              <a:t>（</a:t>
            </a:r>
            <a:r>
              <a:rPr lang="en-US" altLang="zh-CN" sz="3200" dirty="0"/>
              <a:t>E1)× π </a:t>
            </a:r>
            <a:r>
              <a:rPr lang="en-US" altLang="zh-CN" sz="3200" baseline="-25000" dirty="0"/>
              <a:t>B1,B2, </a:t>
            </a:r>
            <a:r>
              <a:rPr lang="en-US" altLang="zh-CN" sz="3200" dirty="0">
                <a:latin typeface="Courier New" panose="02070309020205020404" pitchFamily="49" charset="0"/>
              </a:rPr>
              <a:t>…</a:t>
            </a:r>
            <a:r>
              <a:rPr lang="en-US" altLang="zh-CN" sz="3200" baseline="-25000" dirty="0"/>
              <a:t>,</a:t>
            </a:r>
            <a:r>
              <a:rPr lang="en-US" altLang="zh-CN" sz="3200" baseline="-25000" dirty="0" err="1"/>
              <a:t>Bm</a:t>
            </a:r>
            <a:r>
              <a:rPr lang="en-US" altLang="zh-CN" sz="3200" dirty="0"/>
              <a:t>(E2)</a:t>
            </a:r>
          </a:p>
          <a:p>
            <a:pPr lvl="2" algn="just" eaLnBrk="1" hangingPunct="1">
              <a:lnSpc>
                <a:spcPct val="90000"/>
              </a:lnSpc>
              <a:buFont typeface="Wingdings" panose="05000000000000000000" pitchFamily="2" charset="2"/>
              <a:buNone/>
            </a:pPr>
            <a:endParaRPr lang="zh-CN" altLang="en-US" sz="2400" dirty="0"/>
          </a:p>
        </p:txBody>
      </p:sp>
      <p:sp>
        <p:nvSpPr>
          <p:cNvPr id="88067" name="Rectangle 3">
            <a:extLst>
              <a:ext uri="{FF2B5EF4-FFF2-40B4-BE49-F238E27FC236}">
                <a16:creationId xmlns:a16="http://schemas.microsoft.com/office/drawing/2014/main" id="{E6AE06AC-4115-466C-B875-2DC19F847505}"/>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8068" name="Text Box 4">
            <a:extLst>
              <a:ext uri="{FF2B5EF4-FFF2-40B4-BE49-F238E27FC236}">
                <a16:creationId xmlns:a16="http://schemas.microsoft.com/office/drawing/2014/main" id="{1E742B73-9D67-4449-AC26-74B03C9CC1C7}"/>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CBFE3B3-712D-4CBD-9B2E-0A88448298CC}"/>
              </a:ext>
            </a:extLst>
          </p:cNvPr>
          <p:cNvSpPr>
            <a:spLocks noGrp="1" noChangeArrowheads="1"/>
          </p:cNvSpPr>
          <p:nvPr>
            <p:ph idx="1"/>
          </p:nvPr>
        </p:nvSpPr>
        <p:spPr>
          <a:xfrm>
            <a:off x="2706688" y="2017713"/>
            <a:ext cx="7772400" cy="4114800"/>
          </a:xfrm>
          <a:noFill/>
        </p:spPr>
        <p:txBody>
          <a:bodyPr/>
          <a:lstStyle/>
          <a:p>
            <a:pPr algn="just" eaLnBrk="1" hangingPunct="1">
              <a:lnSpc>
                <a:spcPct val="170000"/>
              </a:lnSpc>
              <a:buFont typeface="Wingdings" panose="05000000000000000000" pitchFamily="2" charset="2"/>
              <a:buNone/>
            </a:pPr>
            <a:r>
              <a:rPr lang="en-US" altLang="zh-CN" sz="2800" dirty="0" smtClean="0"/>
              <a:t>11. </a:t>
            </a:r>
            <a:r>
              <a:rPr lang="zh-CN" altLang="en-US" sz="2800" dirty="0"/>
              <a:t>投影与并的交换</a:t>
            </a:r>
          </a:p>
          <a:p>
            <a:pPr algn="just" eaLnBrk="1" hangingPunct="1">
              <a:lnSpc>
                <a:spcPct val="140000"/>
              </a:lnSpc>
              <a:buFont typeface="Wingdings" panose="05000000000000000000" pitchFamily="2" charset="2"/>
              <a:buNone/>
            </a:pPr>
            <a:r>
              <a:rPr lang="zh-CN" altLang="en-US" sz="2800" dirty="0"/>
              <a:t>	</a:t>
            </a:r>
            <a:r>
              <a:rPr lang="zh-CN" altLang="en-US" sz="2400" dirty="0"/>
              <a:t>假设：</a:t>
            </a:r>
            <a:r>
              <a:rPr lang="en-US" altLang="zh-CN" sz="2400" dirty="0"/>
              <a:t>E1</a:t>
            </a:r>
            <a:r>
              <a:rPr lang="zh-CN" altLang="en-US" sz="2400" dirty="0"/>
              <a:t>和</a:t>
            </a:r>
            <a:r>
              <a:rPr lang="en-US" altLang="zh-CN" sz="2400" dirty="0"/>
              <a:t>E2 </a:t>
            </a:r>
            <a:r>
              <a:rPr lang="zh-CN" altLang="en-US" sz="2400" dirty="0"/>
              <a:t>有相同的属性名</a:t>
            </a:r>
            <a:endParaRPr lang="zh-CN" altLang="en-US" sz="2800" dirty="0"/>
          </a:p>
          <a:p>
            <a:pPr algn="just" eaLnBrk="1" hangingPunct="1">
              <a:lnSpc>
                <a:spcPct val="140000"/>
              </a:lnSpc>
              <a:buFont typeface="Wingdings" panose="05000000000000000000" pitchFamily="2" charset="2"/>
              <a:buNone/>
            </a:pPr>
            <a:r>
              <a:rPr lang="zh-CN" altLang="en-US" sz="2800" dirty="0"/>
              <a:t> 	     </a:t>
            </a:r>
            <a:r>
              <a:rPr lang="en-US" altLang="zh-CN" sz="2800" dirty="0"/>
              <a:t>π </a:t>
            </a:r>
            <a:r>
              <a:rPr lang="en-US" altLang="zh-CN" sz="2800" baseline="-25000" dirty="0"/>
              <a:t>A1,A2, </a:t>
            </a:r>
            <a:r>
              <a:rPr lang="en-US" altLang="zh-CN" sz="2800" dirty="0">
                <a:latin typeface="Courier New" panose="02070309020205020404" pitchFamily="49" charset="0"/>
              </a:rPr>
              <a:t>…</a:t>
            </a:r>
            <a:r>
              <a:rPr lang="en-US" altLang="zh-CN" sz="2800" baseline="-25000" dirty="0"/>
              <a:t>,An</a:t>
            </a:r>
            <a:r>
              <a:rPr lang="en-US" altLang="zh-CN" sz="2800" dirty="0"/>
              <a:t>(E1∪E2)≡</a:t>
            </a:r>
          </a:p>
          <a:p>
            <a:pPr algn="just" eaLnBrk="1" hangingPunct="1">
              <a:lnSpc>
                <a:spcPct val="140000"/>
              </a:lnSpc>
              <a:buFont typeface="Wingdings" panose="05000000000000000000" pitchFamily="2" charset="2"/>
              <a:buNone/>
            </a:pPr>
            <a:r>
              <a:rPr lang="en-US" altLang="zh-CN" sz="2800" dirty="0"/>
              <a:t>	    π </a:t>
            </a:r>
            <a:r>
              <a:rPr lang="en-US" altLang="zh-CN" sz="2800" baseline="-25000" dirty="0"/>
              <a:t>A1,A2, </a:t>
            </a:r>
            <a:r>
              <a:rPr lang="en-US" altLang="zh-CN" sz="2800" dirty="0">
                <a:latin typeface="Courier New" panose="02070309020205020404" pitchFamily="49" charset="0"/>
              </a:rPr>
              <a:t>…</a:t>
            </a:r>
            <a:r>
              <a:rPr lang="en-US" altLang="zh-CN" sz="2800" baseline="-25000" dirty="0"/>
              <a:t>,An</a:t>
            </a:r>
            <a:r>
              <a:rPr lang="en-US" altLang="zh-CN" sz="2800" dirty="0"/>
              <a:t>(E1)∪ π </a:t>
            </a:r>
            <a:r>
              <a:rPr lang="en-US" altLang="zh-CN" sz="2800" baseline="-25000" dirty="0"/>
              <a:t>A1,A2, </a:t>
            </a:r>
            <a:r>
              <a:rPr lang="en-US" altLang="zh-CN" sz="2800" dirty="0">
                <a:latin typeface="Courier New" panose="02070309020205020404" pitchFamily="49" charset="0"/>
              </a:rPr>
              <a:t>…</a:t>
            </a:r>
            <a:r>
              <a:rPr lang="en-US" altLang="zh-CN" sz="2800" baseline="-25000" dirty="0"/>
              <a:t>,An</a:t>
            </a:r>
            <a:r>
              <a:rPr lang="en-US" altLang="zh-CN" sz="2800" dirty="0"/>
              <a:t>(E2) </a:t>
            </a:r>
          </a:p>
        </p:txBody>
      </p:sp>
      <p:sp>
        <p:nvSpPr>
          <p:cNvPr id="89091" name="Rectangle 3">
            <a:extLst>
              <a:ext uri="{FF2B5EF4-FFF2-40B4-BE49-F238E27FC236}">
                <a16:creationId xmlns:a16="http://schemas.microsoft.com/office/drawing/2014/main" id="{F2E8B243-7EA4-4E62-BA72-86A35B5CB59F}"/>
              </a:ext>
            </a:extLst>
          </p:cNvPr>
          <p:cNvSpPr>
            <a:spLocks noChangeArrowheads="1"/>
          </p:cNvSpPr>
          <p:nvPr/>
        </p:nvSpPr>
        <p:spPr bwMode="auto">
          <a:xfrm>
            <a:off x="6705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9092" name="Text Box 4">
            <a:extLst>
              <a:ext uri="{FF2B5EF4-FFF2-40B4-BE49-F238E27FC236}">
                <a16:creationId xmlns:a16="http://schemas.microsoft.com/office/drawing/2014/main" id="{AD4A7943-F60C-40B4-AE27-D3BE4C986A54}"/>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9.3.2 </a:t>
            </a:r>
            <a:r>
              <a:rPr lang="zh-CN" altLang="en-US" dirty="0">
                <a:solidFill>
                  <a:schemeClr val="bg1"/>
                </a:solidFill>
              </a:rPr>
              <a:t>关系代数等价变换规则</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None/>
            </a:pPr>
            <a:r>
              <a:rPr lang="en-US" altLang="zh-CN" sz="2800" dirty="0" smtClean="0"/>
              <a:t>9.2.1 </a:t>
            </a:r>
            <a:r>
              <a:rPr lang="zh-CN" altLang="en-US" sz="2800" dirty="0"/>
              <a:t>代数优化的一般准则</a:t>
            </a:r>
          </a:p>
          <a:p>
            <a:pPr algn="just" eaLnBrk="1" hangingPunct="1">
              <a:lnSpc>
                <a:spcPct val="150000"/>
              </a:lnSpc>
              <a:buFont typeface="Wingdings" panose="05000000000000000000" pitchFamily="2" charset="2"/>
              <a:buNone/>
            </a:pPr>
            <a:r>
              <a:rPr lang="en-US" altLang="zh-CN" sz="2800" dirty="0" smtClean="0"/>
              <a:t>9.2.2 </a:t>
            </a:r>
            <a:r>
              <a:rPr lang="zh-CN" altLang="en-US" sz="2800" dirty="0"/>
              <a:t>关系代数等价变换规则</a:t>
            </a:r>
          </a:p>
          <a:p>
            <a:pPr algn="just" eaLnBrk="1" hangingPunct="1">
              <a:lnSpc>
                <a:spcPct val="150000"/>
              </a:lnSpc>
              <a:buFont typeface="Wingdings" panose="05000000000000000000" pitchFamily="2" charset="2"/>
              <a:buNone/>
            </a:pPr>
            <a:r>
              <a:rPr lang="en-US" altLang="zh-CN" sz="2800" dirty="0" smtClean="0">
                <a:solidFill>
                  <a:schemeClr val="accent2"/>
                </a:solidFill>
              </a:rPr>
              <a:t>9.2.3 </a:t>
            </a:r>
            <a:r>
              <a:rPr lang="zh-CN" altLang="en-US" sz="2800" dirty="0">
                <a:solidFill>
                  <a:schemeClr val="accent2"/>
                </a:solidFill>
              </a:rPr>
              <a:t>关系代数表达式的优化算法</a:t>
            </a:r>
          </a:p>
          <a:p>
            <a:pPr eaLnBrk="1" hangingPunct="1">
              <a:lnSpc>
                <a:spcPct val="150000"/>
              </a:lnSpc>
              <a:buFont typeface="Wingdings" panose="05000000000000000000" pitchFamily="2" charset="2"/>
              <a:buNone/>
            </a:pPr>
            <a:r>
              <a:rPr lang="en-US" altLang="zh-CN" sz="2800" dirty="0" smtClean="0"/>
              <a:t>9.2.4 </a:t>
            </a:r>
            <a:r>
              <a:rPr lang="zh-CN" altLang="en-US" sz="2800"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 </a:t>
            </a:r>
            <a:r>
              <a:rPr lang="zh-CN" altLang="en-US" sz="3600" dirty="0">
                <a:solidFill>
                  <a:schemeClr val="bg1"/>
                </a:solidFill>
              </a:rPr>
              <a:t>逻辑优化 </a:t>
            </a:r>
          </a:p>
        </p:txBody>
      </p:sp>
    </p:spTree>
    <p:extLst>
      <p:ext uri="{BB962C8B-B14F-4D97-AF65-F5344CB8AC3E}">
        <p14:creationId xmlns:p14="http://schemas.microsoft.com/office/powerpoint/2010/main" val="500051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5B08BC52-8845-4B40-BC0E-69F5D7CF5AFF}"/>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9.3.3 </a:t>
            </a:r>
            <a:r>
              <a:rPr lang="zh-CN" altLang="en-US" dirty="0">
                <a:solidFill>
                  <a:schemeClr val="bg1"/>
                </a:solidFill>
              </a:rPr>
              <a:t>关系代数表达式的优化算法</a:t>
            </a:r>
          </a:p>
        </p:txBody>
      </p:sp>
      <p:sp>
        <p:nvSpPr>
          <p:cNvPr id="91139" name="Rectangle 3">
            <a:extLst>
              <a:ext uri="{FF2B5EF4-FFF2-40B4-BE49-F238E27FC236}">
                <a16:creationId xmlns:a16="http://schemas.microsoft.com/office/drawing/2014/main" id="{206CB775-323C-42CF-A96B-B35B1F405C0D}"/>
              </a:ext>
            </a:extLst>
          </p:cNvPr>
          <p:cNvSpPr>
            <a:spLocks noGrp="1" noChangeArrowheads="1"/>
          </p:cNvSpPr>
          <p:nvPr>
            <p:ph idx="1"/>
          </p:nvPr>
        </p:nvSpPr>
        <p:spPr>
          <a:xfrm>
            <a:off x="2706688" y="2017713"/>
            <a:ext cx="7772400" cy="4114800"/>
          </a:xfrm>
          <a:noFill/>
        </p:spPr>
        <p:txBody>
          <a:bodyPr/>
          <a:lstStyle/>
          <a:p>
            <a:pPr algn="just" eaLnBrk="1" hangingPunct="1">
              <a:buFont typeface="Wingdings" panose="05000000000000000000" pitchFamily="2" charset="2"/>
              <a:buNone/>
            </a:pPr>
            <a:r>
              <a:rPr lang="zh-CN" altLang="en-US" sz="2800" dirty="0"/>
              <a:t>算法：关系表达式的优化</a:t>
            </a:r>
          </a:p>
          <a:p>
            <a:pPr algn="just" eaLnBrk="1" hangingPunct="1">
              <a:buFont typeface="Wingdings" panose="05000000000000000000" pitchFamily="2" charset="2"/>
              <a:buNone/>
            </a:pPr>
            <a:r>
              <a:rPr lang="zh-CN" altLang="en-US" sz="2800" dirty="0"/>
              <a:t>输入：一个关系表达式的语法树。</a:t>
            </a:r>
          </a:p>
          <a:p>
            <a:pPr algn="just" eaLnBrk="1" hangingPunct="1">
              <a:buFont typeface="Wingdings" panose="05000000000000000000" pitchFamily="2" charset="2"/>
              <a:buNone/>
            </a:pPr>
            <a:r>
              <a:rPr lang="zh-CN" altLang="en-US" sz="2800" dirty="0"/>
              <a:t>输出：计算该表达式的程序。</a:t>
            </a:r>
          </a:p>
          <a:p>
            <a:pPr algn="just" eaLnBrk="1" hangingPunct="1">
              <a:buFont typeface="Wingdings" panose="05000000000000000000" pitchFamily="2" charset="2"/>
              <a:buNone/>
            </a:pPr>
            <a:r>
              <a:rPr lang="zh-CN" altLang="en-US" sz="2800" dirty="0"/>
              <a:t>方法：</a:t>
            </a:r>
          </a:p>
          <a:p>
            <a:pPr algn="just" eaLnBrk="1" hangingPunct="1">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1</a:t>
            </a:r>
            <a:r>
              <a:rPr lang="zh-CN" altLang="en-US" sz="2800" dirty="0">
                <a:solidFill>
                  <a:schemeClr val="accent2"/>
                </a:solidFill>
              </a:rPr>
              <a:t>）分解选择运算</a:t>
            </a:r>
          </a:p>
          <a:p>
            <a:pPr algn="just" eaLnBrk="1" hangingPunct="1">
              <a:buFont typeface="Wingdings" panose="05000000000000000000" pitchFamily="2" charset="2"/>
              <a:buNone/>
            </a:pPr>
            <a:r>
              <a:rPr lang="zh-CN" altLang="en-US" sz="2800" dirty="0"/>
              <a:t>    利用规则</a:t>
            </a:r>
            <a:r>
              <a:rPr lang="en-US" altLang="zh-CN" sz="2800" dirty="0"/>
              <a:t>4</a:t>
            </a:r>
            <a:r>
              <a:rPr lang="zh-CN" altLang="en-US" sz="2800" dirty="0"/>
              <a:t>把形如</a:t>
            </a:r>
            <a:r>
              <a:rPr lang="en-US" altLang="zh-CN" sz="2800" dirty="0"/>
              <a:t>б</a:t>
            </a:r>
            <a:r>
              <a:rPr lang="en-US" altLang="zh-CN" sz="2800" baseline="-25000" dirty="0"/>
              <a:t>F1 ∧F2 ∧ </a:t>
            </a:r>
            <a:r>
              <a:rPr lang="en-US" altLang="zh-CN" sz="2800" dirty="0"/>
              <a:t>…</a:t>
            </a:r>
            <a:r>
              <a:rPr lang="en-US" altLang="zh-CN" sz="2800" baseline="-25000" dirty="0"/>
              <a:t> ∧ </a:t>
            </a:r>
            <a:r>
              <a:rPr lang="en-US" altLang="zh-CN" sz="2800" baseline="-25000" dirty="0" err="1"/>
              <a:t>Fn</a:t>
            </a:r>
            <a:r>
              <a:rPr lang="en-US" altLang="zh-CN" sz="2800" dirty="0"/>
              <a:t> (E)</a:t>
            </a:r>
            <a:r>
              <a:rPr lang="zh-CN" altLang="en-US" sz="2800" dirty="0"/>
              <a:t>变换为</a:t>
            </a:r>
          </a:p>
          <a:p>
            <a:pPr algn="just" eaLnBrk="1" hangingPunct="1">
              <a:buFont typeface="Wingdings" panose="05000000000000000000" pitchFamily="2" charset="2"/>
              <a:buNone/>
            </a:pPr>
            <a:r>
              <a:rPr lang="zh-CN" altLang="en-US" sz="2800" dirty="0"/>
              <a:t>       </a:t>
            </a:r>
            <a:r>
              <a:rPr lang="en-US" altLang="zh-CN" sz="2800" dirty="0"/>
              <a:t>б</a:t>
            </a:r>
            <a:r>
              <a:rPr lang="en-US" altLang="zh-CN" sz="2800" baseline="-25000" dirty="0"/>
              <a:t>F1</a:t>
            </a:r>
            <a:r>
              <a:rPr lang="en-US" altLang="zh-CN" sz="2800" dirty="0"/>
              <a:t> (б</a:t>
            </a:r>
            <a:r>
              <a:rPr lang="en-US" altLang="zh-CN" sz="2800" baseline="-25000" dirty="0"/>
              <a:t>F2</a:t>
            </a:r>
            <a:r>
              <a:rPr lang="en-US" altLang="zh-CN" sz="2800" dirty="0"/>
              <a:t>(…  (</a:t>
            </a:r>
            <a:r>
              <a:rPr lang="en-US" altLang="zh-CN" sz="2800" dirty="0" err="1"/>
              <a:t>б</a:t>
            </a:r>
            <a:r>
              <a:rPr lang="en-US" altLang="zh-CN" sz="2800" baseline="-25000" dirty="0" err="1"/>
              <a:t>Fn</a:t>
            </a:r>
            <a:r>
              <a:rPr lang="en-US" altLang="zh-CN" sz="2800" dirty="0"/>
              <a:t>(E))…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549CAA1-84FE-470E-99D7-DB384C53C1CC}"/>
              </a:ext>
            </a:extLst>
          </p:cNvPr>
          <p:cNvSpPr>
            <a:spLocks noGrp="1" noChangeArrowheads="1"/>
          </p:cNvSpPr>
          <p:nvPr>
            <p:ph idx="1"/>
          </p:nvPr>
        </p:nvSpPr>
        <p:spPr>
          <a:xfrm>
            <a:off x="1847528" y="1844824"/>
            <a:ext cx="9221960" cy="4507631"/>
          </a:xfrm>
          <a:noFill/>
        </p:spPr>
        <p:txBody>
          <a:bodyPr>
            <a:normAutofit/>
          </a:bodyPr>
          <a:lstStyle/>
          <a:p>
            <a:pPr algn="just" eaLnBrk="1" hangingPunct="1">
              <a:lnSpc>
                <a:spcPct val="150000"/>
              </a:lnSpc>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2</a:t>
            </a:r>
            <a:r>
              <a:rPr lang="zh-CN" altLang="en-US" sz="2800" dirty="0">
                <a:solidFill>
                  <a:schemeClr val="accent2"/>
                </a:solidFill>
              </a:rPr>
              <a:t>）通过交换选择运算，将其尽可能移到叶端</a:t>
            </a:r>
          </a:p>
          <a:p>
            <a:pPr algn="just" eaLnBrk="1" hangingPunct="1">
              <a:lnSpc>
                <a:spcPct val="150000"/>
              </a:lnSpc>
              <a:buFont typeface="Wingdings" panose="05000000000000000000" pitchFamily="2" charset="2"/>
              <a:buNone/>
            </a:pPr>
            <a:r>
              <a:rPr lang="zh-CN" altLang="en-US" sz="2800" dirty="0"/>
              <a:t>     对每一个选择，利用规则</a:t>
            </a:r>
            <a:r>
              <a:rPr lang="en-US" altLang="zh-CN" sz="2800" dirty="0"/>
              <a:t>4</a:t>
            </a:r>
            <a:r>
              <a:rPr lang="zh-CN" altLang="en-US" sz="2800" dirty="0"/>
              <a:t>～</a:t>
            </a:r>
            <a:r>
              <a:rPr lang="en-US" altLang="zh-CN" sz="2800" dirty="0"/>
              <a:t>9</a:t>
            </a:r>
            <a:r>
              <a:rPr lang="zh-CN" altLang="en-US" sz="2800" dirty="0"/>
              <a:t>尽可能把它移到树的叶端。</a:t>
            </a:r>
          </a:p>
          <a:p>
            <a:pPr algn="just" eaLnBrk="1" hangingPunct="1">
              <a:lnSpc>
                <a:spcPct val="150000"/>
              </a:lnSpc>
              <a:buFont typeface="Wingdings" panose="05000000000000000000" pitchFamily="2" charset="2"/>
              <a:buNone/>
            </a:pPr>
            <a:r>
              <a:rPr lang="zh-CN" altLang="en-US" sz="2800" dirty="0">
                <a:latin typeface="Courier New" panose="02070309020205020404" pitchFamily="49" charset="0"/>
              </a:rPr>
              <a:t> </a:t>
            </a:r>
            <a:endParaRPr lang="zh-CN" altLang="en-US" sz="2800" dirty="0"/>
          </a:p>
          <a:p>
            <a:pPr algn="just" eaLnBrk="1" hangingPunct="1">
              <a:lnSpc>
                <a:spcPct val="150000"/>
              </a:lnSpc>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3</a:t>
            </a:r>
            <a:r>
              <a:rPr lang="zh-CN" altLang="en-US" sz="2800" dirty="0">
                <a:solidFill>
                  <a:schemeClr val="accent2"/>
                </a:solidFill>
              </a:rPr>
              <a:t>）通过交换投影运算，将其尽可能移到叶端</a:t>
            </a:r>
          </a:p>
          <a:p>
            <a:pPr algn="just" eaLnBrk="1" hangingPunct="1">
              <a:lnSpc>
                <a:spcPct val="150000"/>
              </a:lnSpc>
              <a:buFont typeface="Wingdings" panose="05000000000000000000" pitchFamily="2" charset="2"/>
              <a:buNone/>
            </a:pPr>
            <a:r>
              <a:rPr lang="zh-CN" altLang="en-US" dirty="0"/>
              <a:t>	</a:t>
            </a:r>
            <a:r>
              <a:rPr lang="zh-CN" altLang="en-US" sz="2800" dirty="0"/>
              <a:t>对每一个投影利用规则</a:t>
            </a:r>
            <a:r>
              <a:rPr lang="en-US" altLang="zh-CN" sz="2800" dirty="0"/>
              <a:t>3</a:t>
            </a:r>
            <a:r>
              <a:rPr lang="zh-CN" altLang="en-US" sz="2800" dirty="0"/>
              <a:t>，</a:t>
            </a:r>
            <a:r>
              <a:rPr lang="en-US" altLang="zh-CN" sz="2800" dirty="0"/>
              <a:t>10</a:t>
            </a:r>
            <a:r>
              <a:rPr lang="zh-CN" altLang="en-US" sz="2800" dirty="0"/>
              <a:t>，</a:t>
            </a:r>
            <a:r>
              <a:rPr lang="en-US" altLang="zh-CN" sz="2800" dirty="0"/>
              <a:t>l1</a:t>
            </a:r>
            <a:r>
              <a:rPr lang="zh-CN" altLang="en-US" sz="2800" dirty="0"/>
              <a:t>，</a:t>
            </a:r>
            <a:r>
              <a:rPr lang="en-US" altLang="zh-CN" sz="2800" dirty="0"/>
              <a:t>5</a:t>
            </a:r>
            <a:r>
              <a:rPr lang="zh-CN" altLang="en-US" sz="2800" dirty="0"/>
              <a:t>中的一般形式尽可能把它移向树的叶端。</a:t>
            </a:r>
            <a:r>
              <a:rPr lang="zh-CN" altLang="en-US" sz="2400" dirty="0"/>
              <a:t> </a:t>
            </a:r>
          </a:p>
        </p:txBody>
      </p:sp>
      <p:sp>
        <p:nvSpPr>
          <p:cNvPr id="92163" name="Text Box 3">
            <a:extLst>
              <a:ext uri="{FF2B5EF4-FFF2-40B4-BE49-F238E27FC236}">
                <a16:creationId xmlns:a16="http://schemas.microsoft.com/office/drawing/2014/main" id="{CE5DD326-A314-4C4F-89EF-D7EF8B93238F}"/>
              </a:ext>
            </a:extLst>
          </p:cNvPr>
          <p:cNvSpPr txBox="1">
            <a:spLocks noChangeArrowheads="1"/>
          </p:cNvSpPr>
          <p:nvPr/>
        </p:nvSpPr>
        <p:spPr bwMode="auto">
          <a:xfrm>
            <a:off x="152400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9.3.3 </a:t>
            </a:r>
            <a:r>
              <a:rPr lang="zh-CN" altLang="en-US" dirty="0">
                <a:solidFill>
                  <a:schemeClr val="bg1"/>
                </a:solidFill>
              </a:rPr>
              <a:t>关系代数表达式的优化算法</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6C13363-9E8A-4FFB-95D1-98E874C5DCFF}"/>
              </a:ext>
            </a:extLst>
          </p:cNvPr>
          <p:cNvSpPr>
            <a:spLocks noGrp="1" noChangeArrowheads="1"/>
          </p:cNvSpPr>
          <p:nvPr>
            <p:ph idx="1"/>
          </p:nvPr>
        </p:nvSpPr>
        <p:spPr>
          <a:xfrm>
            <a:off x="1524000" y="1772816"/>
            <a:ext cx="9252520" cy="4824536"/>
          </a:xfrm>
          <a:noFill/>
        </p:spPr>
        <p:txBody>
          <a:bodyPr/>
          <a:lstStyle/>
          <a:p>
            <a:pPr algn="just" eaLnBrk="1" hangingPunct="1">
              <a:lnSpc>
                <a:spcPct val="110000"/>
              </a:lnSpc>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4</a:t>
            </a:r>
            <a:r>
              <a:rPr lang="zh-CN" altLang="en-US" sz="2800" dirty="0">
                <a:solidFill>
                  <a:schemeClr val="accent2"/>
                </a:solidFill>
              </a:rPr>
              <a:t>）合并串接的选择和投影，以便能同时执行或在一次扫描中完成</a:t>
            </a:r>
          </a:p>
          <a:p>
            <a:pPr lvl="1" algn="just" eaLnBrk="1" hangingPunct="1">
              <a:lnSpc>
                <a:spcPct val="110000"/>
              </a:lnSpc>
            </a:pPr>
            <a:r>
              <a:rPr lang="zh-CN" altLang="en-US" sz="2400" dirty="0"/>
              <a:t>利用规则</a:t>
            </a:r>
            <a:r>
              <a:rPr lang="en-US" altLang="zh-CN" sz="2400" dirty="0"/>
              <a:t>3</a:t>
            </a:r>
            <a:r>
              <a:rPr lang="zh-CN" altLang="en-US" sz="2400" dirty="0"/>
              <a:t>～</a:t>
            </a:r>
            <a:r>
              <a:rPr lang="en-US" altLang="zh-CN" sz="2400" dirty="0"/>
              <a:t>5</a:t>
            </a:r>
            <a:r>
              <a:rPr lang="zh-CN" altLang="en-US" sz="2400" dirty="0"/>
              <a:t>把选择和投影的串接合并成单个选择、单个投影或一个选择后跟一个投影。</a:t>
            </a:r>
          </a:p>
          <a:p>
            <a:pPr lvl="1" algn="just" eaLnBrk="1" hangingPunct="1">
              <a:lnSpc>
                <a:spcPct val="110000"/>
              </a:lnSpc>
            </a:pPr>
            <a:r>
              <a:rPr lang="zh-CN" altLang="en-US" sz="2400" dirty="0"/>
              <a:t>使多个选择或投影能同时执行，或在一次扫描中全部完成</a:t>
            </a:r>
          </a:p>
          <a:p>
            <a:pPr lvl="1" algn="just" eaLnBrk="1" hangingPunct="1">
              <a:lnSpc>
                <a:spcPct val="110000"/>
              </a:lnSpc>
            </a:pPr>
            <a:r>
              <a:rPr lang="zh-CN" altLang="en-US" sz="2400" dirty="0"/>
              <a:t>尽管这种变换似乎违背“投影尽可能早做”的原则，但这样做效率更高。</a:t>
            </a:r>
            <a:r>
              <a:rPr lang="zh-CN" altLang="en-US" sz="2400" dirty="0">
                <a:solidFill>
                  <a:schemeClr val="accent2"/>
                </a:solidFill>
              </a:rPr>
              <a:t> </a:t>
            </a:r>
          </a:p>
        </p:txBody>
      </p:sp>
      <p:sp>
        <p:nvSpPr>
          <p:cNvPr id="93187" name="Text Box 3">
            <a:extLst>
              <a:ext uri="{FF2B5EF4-FFF2-40B4-BE49-F238E27FC236}">
                <a16:creationId xmlns:a16="http://schemas.microsoft.com/office/drawing/2014/main" id="{50E8E68E-D891-481C-BAA6-803E1CCAB445}"/>
              </a:ext>
            </a:extLst>
          </p:cNvPr>
          <p:cNvSpPr txBox="1">
            <a:spLocks noChangeArrowheads="1"/>
          </p:cNvSpPr>
          <p:nvPr/>
        </p:nvSpPr>
        <p:spPr bwMode="auto">
          <a:xfrm>
            <a:off x="152400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9.3.3 </a:t>
            </a:r>
            <a:r>
              <a:rPr lang="zh-CN" altLang="en-US" dirty="0">
                <a:solidFill>
                  <a:schemeClr val="bg1"/>
                </a:solidFill>
              </a:rPr>
              <a:t>关系代数表达式的优化算法</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A8256F-ED25-42E7-BDB8-FFE08203235D}"/>
              </a:ext>
            </a:extLst>
          </p:cNvPr>
          <p:cNvSpPr>
            <a:spLocks noGrp="1" noChangeArrowheads="1"/>
          </p:cNvSpPr>
          <p:nvPr>
            <p:ph idx="1"/>
          </p:nvPr>
        </p:nvSpPr>
        <p:spPr>
          <a:xfrm>
            <a:off x="1524000" y="1556792"/>
            <a:ext cx="9684568" cy="5112568"/>
          </a:xfrm>
          <a:noFill/>
        </p:spPr>
        <p:txBody>
          <a:bodyPr/>
          <a:lstStyle/>
          <a:p>
            <a:pPr algn="just" eaLnBrk="1" hangingPunct="1">
              <a:lnSpc>
                <a:spcPct val="110000"/>
              </a:lnSpc>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5</a:t>
            </a:r>
            <a:r>
              <a:rPr lang="zh-CN" altLang="en-US" sz="2800" dirty="0">
                <a:solidFill>
                  <a:schemeClr val="accent2"/>
                </a:solidFill>
              </a:rPr>
              <a:t>）对内结点分组</a:t>
            </a:r>
          </a:p>
          <a:p>
            <a:pPr lvl="1" algn="just" eaLnBrk="1" hangingPunct="1">
              <a:lnSpc>
                <a:spcPct val="110000"/>
              </a:lnSpc>
            </a:pPr>
            <a:r>
              <a:rPr lang="zh-CN" altLang="en-US" sz="2800" dirty="0"/>
              <a:t>把上述得到的语法树的内节点分组。</a:t>
            </a:r>
          </a:p>
          <a:p>
            <a:pPr lvl="1" algn="just" eaLnBrk="1" hangingPunct="1">
              <a:lnSpc>
                <a:spcPct val="110000"/>
              </a:lnSpc>
            </a:pPr>
            <a:r>
              <a:rPr lang="zh-CN" altLang="en-US" sz="2800" dirty="0"/>
              <a:t>每一双目运算</a:t>
            </a:r>
            <a:r>
              <a:rPr lang="en-US" altLang="zh-CN" sz="2800" dirty="0"/>
              <a:t>(×</a:t>
            </a:r>
            <a:r>
              <a:rPr lang="zh-CN" altLang="en-US" sz="2800" dirty="0"/>
              <a:t>，  ，∪，</a:t>
            </a:r>
            <a:r>
              <a:rPr lang="en-US" altLang="zh-CN" sz="2800" dirty="0"/>
              <a:t>-)</a:t>
            </a:r>
            <a:r>
              <a:rPr lang="zh-CN" altLang="en-US" sz="2800" dirty="0"/>
              <a:t>和它所有的直接祖先为一组</a:t>
            </a:r>
            <a:r>
              <a:rPr lang="en-US" altLang="zh-CN" sz="2800" dirty="0"/>
              <a:t>(</a:t>
            </a:r>
            <a:r>
              <a:rPr lang="zh-CN" altLang="en-US" sz="2800" dirty="0"/>
              <a:t>这些直接祖先是</a:t>
            </a:r>
            <a:r>
              <a:rPr lang="en-US" altLang="zh-CN" sz="2800" dirty="0"/>
              <a:t>б</a:t>
            </a:r>
            <a:r>
              <a:rPr lang="zh-CN" altLang="en-US" sz="2800" dirty="0"/>
              <a:t>，</a:t>
            </a:r>
            <a:r>
              <a:rPr lang="en-US" altLang="zh-CN" sz="2800" dirty="0"/>
              <a:t>π</a:t>
            </a:r>
            <a:r>
              <a:rPr lang="zh-CN" altLang="en-US" sz="2800" dirty="0"/>
              <a:t>运算</a:t>
            </a:r>
            <a:r>
              <a:rPr lang="en-US" altLang="zh-CN" sz="2800" dirty="0"/>
              <a:t>)</a:t>
            </a:r>
            <a:r>
              <a:rPr lang="zh-CN" altLang="en-US" sz="2800" dirty="0"/>
              <a:t>。</a:t>
            </a:r>
          </a:p>
          <a:p>
            <a:pPr lvl="1" algn="just" eaLnBrk="1" hangingPunct="1">
              <a:lnSpc>
                <a:spcPct val="110000"/>
              </a:lnSpc>
            </a:pPr>
            <a:r>
              <a:rPr lang="zh-CN" altLang="en-US" sz="2800" dirty="0"/>
              <a:t>如果其后代直到叶子全是单目运算，则也将它们并入该组，但当双目运算是笛卡尔积</a:t>
            </a:r>
            <a:r>
              <a:rPr lang="en-US" altLang="zh-CN" sz="2800" dirty="0"/>
              <a:t>(×)</a:t>
            </a:r>
            <a:r>
              <a:rPr lang="zh-CN" altLang="en-US" sz="2800" dirty="0"/>
              <a:t>，而且其后的选择不能与它结合为等值连接时除外。把这些单目运算单独分为一组。</a:t>
            </a:r>
            <a:r>
              <a:rPr lang="zh-CN" altLang="en-US" sz="2800" dirty="0">
                <a:solidFill>
                  <a:schemeClr val="accent2"/>
                </a:solidFill>
              </a:rPr>
              <a:t> </a:t>
            </a:r>
          </a:p>
        </p:txBody>
      </p:sp>
      <p:sp>
        <p:nvSpPr>
          <p:cNvPr id="94211" name="AutoShape 3">
            <a:extLst>
              <a:ext uri="{FF2B5EF4-FFF2-40B4-BE49-F238E27FC236}">
                <a16:creationId xmlns:a16="http://schemas.microsoft.com/office/drawing/2014/main" id="{115EC391-242C-4F7A-B971-0CC5BA21FC13}"/>
              </a:ext>
            </a:extLst>
          </p:cNvPr>
          <p:cNvSpPr>
            <a:spLocks noChangeArrowheads="1"/>
          </p:cNvSpPr>
          <p:nvPr/>
        </p:nvSpPr>
        <p:spPr bwMode="auto">
          <a:xfrm rot="5400000">
            <a:off x="4838700" y="2704728"/>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94212" name="Text Box 4">
            <a:extLst>
              <a:ext uri="{FF2B5EF4-FFF2-40B4-BE49-F238E27FC236}">
                <a16:creationId xmlns:a16="http://schemas.microsoft.com/office/drawing/2014/main" id="{03103C14-8E5B-4DA3-A9C9-4A62B0DC86FE}"/>
              </a:ext>
            </a:extLst>
          </p:cNvPr>
          <p:cNvSpPr txBox="1">
            <a:spLocks noChangeArrowheads="1"/>
          </p:cNvSpPr>
          <p:nvPr/>
        </p:nvSpPr>
        <p:spPr bwMode="auto">
          <a:xfrm>
            <a:off x="152400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9.3.3 </a:t>
            </a:r>
            <a:r>
              <a:rPr lang="zh-CN" altLang="en-US" dirty="0">
                <a:solidFill>
                  <a:schemeClr val="bg1"/>
                </a:solidFill>
              </a:rPr>
              <a:t>关系代数表达式的优化算法</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68BF081C-D3AC-4A3A-8870-0A8C595DA217}"/>
              </a:ext>
            </a:extLst>
          </p:cNvPr>
          <p:cNvSpPr txBox="1">
            <a:spLocks noChangeArrowheads="1"/>
          </p:cNvSpPr>
          <p:nvPr/>
        </p:nvSpPr>
        <p:spPr bwMode="auto">
          <a:xfrm>
            <a:off x="1524000" y="1"/>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9.2.1 </a:t>
            </a:r>
            <a:r>
              <a:rPr lang="zh-CN" altLang="en-US" sz="3600" dirty="0">
                <a:solidFill>
                  <a:schemeClr val="bg1"/>
                </a:solidFill>
              </a:rPr>
              <a:t>查询优化概述</a:t>
            </a:r>
          </a:p>
        </p:txBody>
      </p:sp>
      <p:sp>
        <p:nvSpPr>
          <p:cNvPr id="56323" name="Rectangle 3">
            <a:extLst>
              <a:ext uri="{FF2B5EF4-FFF2-40B4-BE49-F238E27FC236}">
                <a16:creationId xmlns:a16="http://schemas.microsoft.com/office/drawing/2014/main" id="{8D0E3476-DA09-4756-A30A-57BFA5D928DA}"/>
              </a:ext>
            </a:extLst>
          </p:cNvPr>
          <p:cNvSpPr>
            <a:spLocks noGrp="1" noChangeArrowheads="1"/>
          </p:cNvSpPr>
          <p:nvPr>
            <p:ph idx="1"/>
          </p:nvPr>
        </p:nvSpPr>
        <p:spPr>
          <a:xfrm>
            <a:off x="2209800" y="1700214"/>
            <a:ext cx="7772400" cy="4395787"/>
          </a:xfrm>
          <a:noFill/>
        </p:spPr>
        <p:txBody>
          <a:bodyPr>
            <a:normAutofit lnSpcReduction="10000"/>
          </a:bodyPr>
          <a:lstStyle/>
          <a:p>
            <a:pPr>
              <a:lnSpc>
                <a:spcPct val="150000"/>
              </a:lnSpc>
              <a:buNone/>
            </a:pPr>
            <a:r>
              <a:rPr lang="zh-CN" altLang="en-US" sz="2800" dirty="0"/>
              <a:t>例：求选修了</a:t>
            </a:r>
            <a:r>
              <a:rPr lang="zh-CN" altLang="en-US" sz="2800" dirty="0" smtClean="0"/>
              <a:t>课程</a:t>
            </a:r>
            <a:r>
              <a:rPr lang="en-US" altLang="zh-CN" sz="2800" dirty="0"/>
              <a:t>C2</a:t>
            </a:r>
            <a:r>
              <a:rPr lang="zh-CN" altLang="en-US" sz="2800" dirty="0" smtClean="0"/>
              <a:t>的</a:t>
            </a:r>
            <a:r>
              <a:rPr lang="zh-CN" altLang="en-US" sz="2800" dirty="0"/>
              <a:t>学生姓名</a:t>
            </a:r>
          </a:p>
          <a:p>
            <a:pPr eaLnBrk="1" hangingPunct="1">
              <a:lnSpc>
                <a:spcPct val="150000"/>
              </a:lnSpc>
              <a:buFont typeface="Wingdings" panose="05000000000000000000" pitchFamily="2" charset="2"/>
              <a:buNone/>
            </a:pPr>
            <a:r>
              <a:rPr lang="zh-CN" altLang="en-US" sz="2800" dirty="0"/>
              <a:t> </a:t>
            </a:r>
          </a:p>
          <a:p>
            <a:pPr eaLnBrk="1" hangingPunct="1">
              <a:lnSpc>
                <a:spcPct val="150000"/>
              </a:lnSpc>
              <a:buFont typeface="Wingdings" panose="05000000000000000000" pitchFamily="2" charset="2"/>
              <a:buNone/>
            </a:pPr>
            <a:r>
              <a:rPr lang="zh-CN" altLang="en-US" sz="2800" dirty="0"/>
              <a:t>	</a:t>
            </a:r>
            <a:r>
              <a:rPr lang="en-US" altLang="zh-CN" sz="2800" dirty="0"/>
              <a:t>SELECT  </a:t>
            </a:r>
            <a:r>
              <a:rPr lang="en-US" altLang="zh-CN" sz="2800" dirty="0" err="1"/>
              <a:t>Student.Sname</a:t>
            </a:r>
            <a:endParaRPr lang="en-US" altLang="zh-CN" sz="2800" dirty="0"/>
          </a:p>
          <a:p>
            <a:pPr eaLnBrk="1" hangingPunct="1">
              <a:lnSpc>
                <a:spcPct val="150000"/>
              </a:lnSpc>
              <a:buFont typeface="Wingdings" panose="05000000000000000000" pitchFamily="2" charset="2"/>
              <a:buNone/>
            </a:pPr>
            <a:r>
              <a:rPr lang="en-US" altLang="zh-CN" sz="2800" dirty="0"/>
              <a:t>	FROM      Student, SC</a:t>
            </a:r>
          </a:p>
          <a:p>
            <a:pPr eaLnBrk="1" hangingPunct="1">
              <a:lnSpc>
                <a:spcPct val="150000"/>
              </a:lnSpc>
              <a:buFont typeface="Wingdings" panose="05000000000000000000" pitchFamily="2" charset="2"/>
              <a:buNone/>
            </a:pPr>
            <a:r>
              <a:rPr lang="en-US" altLang="zh-CN" sz="2800" dirty="0"/>
              <a:t>	WHERE   </a:t>
            </a:r>
            <a:r>
              <a:rPr lang="en-US" altLang="zh-CN" sz="2800" dirty="0" err="1"/>
              <a:t>Student.Sno</a:t>
            </a:r>
            <a:r>
              <a:rPr lang="en-US" altLang="zh-CN" sz="2800" dirty="0"/>
              <a:t>=</a:t>
            </a:r>
            <a:r>
              <a:rPr lang="en-US" altLang="zh-CN" sz="2800" dirty="0" err="1"/>
              <a:t>SC.Sno</a:t>
            </a:r>
            <a:endParaRPr lang="en-US" altLang="zh-CN" sz="2800" dirty="0"/>
          </a:p>
          <a:p>
            <a:pPr eaLnBrk="1" hangingPunct="1">
              <a:lnSpc>
                <a:spcPct val="150000"/>
              </a:lnSpc>
              <a:buFont typeface="Wingdings" panose="05000000000000000000" pitchFamily="2" charset="2"/>
              <a:buNone/>
            </a:pPr>
            <a:r>
              <a:rPr lang="en-US" altLang="zh-CN" sz="2800" dirty="0"/>
              <a:t>		AND     </a:t>
            </a:r>
            <a:r>
              <a:rPr lang="en-US" altLang="zh-CN" sz="2800" dirty="0" err="1"/>
              <a:t>SC.Cno</a:t>
            </a:r>
            <a:r>
              <a:rPr lang="en-US" altLang="zh-CN" sz="2800" dirty="0"/>
              <a:t>=‘C2'; </a:t>
            </a:r>
          </a:p>
        </p:txBody>
      </p:sp>
      <p:sp>
        <p:nvSpPr>
          <p:cNvPr id="56324" name="Rectangle 4">
            <a:extLst>
              <a:ext uri="{FF2B5EF4-FFF2-40B4-BE49-F238E27FC236}">
                <a16:creationId xmlns:a16="http://schemas.microsoft.com/office/drawing/2014/main" id="{3EE008D4-0870-4170-A19D-370534E87E69}"/>
              </a:ext>
            </a:extLst>
          </p:cNvPr>
          <p:cNvSpPr>
            <a:spLocks noChangeArrowheads="1"/>
          </p:cNvSpPr>
          <p:nvPr/>
        </p:nvSpPr>
        <p:spPr bwMode="auto">
          <a:xfrm>
            <a:off x="1774825" y="836613"/>
            <a:ext cx="555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查询优化的必要性（续）</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F0AAFBA-DAFF-40A9-A81B-85B7528911BB}"/>
              </a:ext>
            </a:extLst>
          </p:cNvPr>
          <p:cNvSpPr>
            <a:spLocks noGrp="1" noChangeArrowheads="1"/>
          </p:cNvSpPr>
          <p:nvPr>
            <p:ph idx="1"/>
          </p:nvPr>
        </p:nvSpPr>
        <p:spPr>
          <a:xfrm>
            <a:off x="1775520" y="1628800"/>
            <a:ext cx="8357864" cy="4114800"/>
          </a:xfrm>
          <a:noFill/>
        </p:spPr>
        <p:txBody>
          <a:bodyPr>
            <a:normAutofit/>
          </a:bodyPr>
          <a:lstStyle/>
          <a:p>
            <a:pPr algn="just" eaLnBrk="1" hangingPunct="1">
              <a:lnSpc>
                <a:spcPct val="120000"/>
              </a:lnSpc>
              <a:buFont typeface="Wingdings" panose="05000000000000000000" pitchFamily="2" charset="2"/>
              <a:buNone/>
            </a:pPr>
            <a:r>
              <a:rPr lang="zh-CN" altLang="en-US" sz="2800" dirty="0">
                <a:solidFill>
                  <a:schemeClr val="accent2"/>
                </a:solidFill>
              </a:rPr>
              <a:t>（</a:t>
            </a:r>
            <a:r>
              <a:rPr lang="en-US" altLang="zh-CN" sz="2800" dirty="0">
                <a:solidFill>
                  <a:schemeClr val="accent2"/>
                </a:solidFill>
              </a:rPr>
              <a:t>6</a:t>
            </a:r>
            <a:r>
              <a:rPr lang="zh-CN" altLang="en-US" sz="2800" dirty="0">
                <a:solidFill>
                  <a:schemeClr val="accent2"/>
                </a:solidFill>
              </a:rPr>
              <a:t>）生成程序</a:t>
            </a:r>
          </a:p>
          <a:p>
            <a:pPr lvl="1" algn="just" eaLnBrk="1" hangingPunct="1">
              <a:lnSpc>
                <a:spcPct val="120000"/>
              </a:lnSpc>
            </a:pPr>
            <a:r>
              <a:rPr lang="zh-CN" altLang="en-US" sz="2800" dirty="0"/>
              <a:t>生成一个程序，每组结点的计算是程序中的一步。</a:t>
            </a:r>
          </a:p>
          <a:p>
            <a:pPr lvl="1" algn="just" eaLnBrk="1" hangingPunct="1">
              <a:lnSpc>
                <a:spcPct val="120000"/>
              </a:lnSpc>
            </a:pPr>
            <a:r>
              <a:rPr lang="zh-CN" altLang="en-US" sz="2800" dirty="0"/>
              <a:t>各步的顺序是任意的，只要保证任何一组的计算不会在它的后代组之前计算。</a:t>
            </a:r>
            <a:r>
              <a:rPr lang="zh-CN" altLang="en-US" sz="2800" dirty="0">
                <a:solidFill>
                  <a:schemeClr val="accent2"/>
                </a:solidFill>
              </a:rPr>
              <a:t> </a:t>
            </a:r>
          </a:p>
        </p:txBody>
      </p:sp>
      <p:sp>
        <p:nvSpPr>
          <p:cNvPr id="95235" name="Text Box 3">
            <a:extLst>
              <a:ext uri="{FF2B5EF4-FFF2-40B4-BE49-F238E27FC236}">
                <a16:creationId xmlns:a16="http://schemas.microsoft.com/office/drawing/2014/main" id="{83E361C5-15B2-4F32-B1B1-57D12A5AFA2F}"/>
              </a:ext>
            </a:extLst>
          </p:cNvPr>
          <p:cNvSpPr txBox="1">
            <a:spLocks noChangeArrowheads="1"/>
          </p:cNvSpPr>
          <p:nvPr/>
        </p:nvSpPr>
        <p:spPr bwMode="auto">
          <a:xfrm>
            <a:off x="152400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9.3.3 </a:t>
            </a:r>
            <a:r>
              <a:rPr lang="zh-CN" altLang="en-US" dirty="0">
                <a:solidFill>
                  <a:schemeClr val="bg1"/>
                </a:solidFill>
              </a:rPr>
              <a:t>关系代数表达式的优化算法</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None/>
            </a:pPr>
            <a:r>
              <a:rPr lang="en-US" altLang="zh-CN" sz="2800" dirty="0" smtClean="0"/>
              <a:t>9.2.1 </a:t>
            </a:r>
            <a:r>
              <a:rPr lang="zh-CN" altLang="en-US" sz="2800" dirty="0"/>
              <a:t>代数优化的一般准则</a:t>
            </a:r>
          </a:p>
          <a:p>
            <a:pPr algn="just" eaLnBrk="1" hangingPunct="1">
              <a:lnSpc>
                <a:spcPct val="150000"/>
              </a:lnSpc>
              <a:buFont typeface="Wingdings" panose="05000000000000000000" pitchFamily="2" charset="2"/>
              <a:buNone/>
            </a:pPr>
            <a:r>
              <a:rPr lang="en-US" altLang="zh-CN" sz="2800" dirty="0" smtClean="0"/>
              <a:t>9.2.2 </a:t>
            </a:r>
            <a:r>
              <a:rPr lang="zh-CN" altLang="en-US" sz="2800" dirty="0"/>
              <a:t>关系代数等价变换规则</a:t>
            </a:r>
          </a:p>
          <a:p>
            <a:pPr algn="just" eaLnBrk="1" hangingPunct="1">
              <a:lnSpc>
                <a:spcPct val="150000"/>
              </a:lnSpc>
              <a:buFont typeface="Wingdings" panose="05000000000000000000" pitchFamily="2" charset="2"/>
              <a:buNone/>
            </a:pPr>
            <a:r>
              <a:rPr lang="en-US" altLang="zh-CN" sz="2800" dirty="0" smtClean="0"/>
              <a:t>9.2.3 </a:t>
            </a:r>
            <a:r>
              <a:rPr lang="zh-CN" altLang="en-US" sz="2800" dirty="0"/>
              <a:t>关系代数表达式的优化算法</a:t>
            </a:r>
          </a:p>
          <a:p>
            <a:pPr eaLnBrk="1" hangingPunct="1">
              <a:lnSpc>
                <a:spcPct val="150000"/>
              </a:lnSpc>
              <a:buFont typeface="Wingdings" panose="05000000000000000000" pitchFamily="2" charset="2"/>
              <a:buNone/>
            </a:pPr>
            <a:r>
              <a:rPr lang="en-US" altLang="zh-CN" sz="2800" dirty="0" smtClean="0">
                <a:solidFill>
                  <a:schemeClr val="accent2"/>
                </a:solidFill>
              </a:rPr>
              <a:t>9.2.4 </a:t>
            </a:r>
            <a:r>
              <a:rPr lang="zh-CN" altLang="en-US" sz="2800" dirty="0">
                <a:solidFill>
                  <a:schemeClr val="accent2"/>
                </a:solidFill>
              </a:rPr>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1"/>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 </a:t>
            </a:r>
            <a:r>
              <a:rPr lang="zh-CN" altLang="en-US" sz="3600" dirty="0">
                <a:solidFill>
                  <a:schemeClr val="bg1"/>
                </a:solidFill>
              </a:rPr>
              <a:t>逻辑优化 </a:t>
            </a:r>
          </a:p>
        </p:txBody>
      </p:sp>
    </p:spTree>
    <p:extLst>
      <p:ext uri="{BB962C8B-B14F-4D97-AF65-F5344CB8AC3E}">
        <p14:creationId xmlns:p14="http://schemas.microsoft.com/office/powerpoint/2010/main" val="2911144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7B6952C-1E58-4443-9B1A-959496D25CD8}"/>
              </a:ext>
            </a:extLst>
          </p:cNvPr>
          <p:cNvSpPr>
            <a:spLocks noGrp="1" noChangeArrowheads="1"/>
          </p:cNvSpPr>
          <p:nvPr>
            <p:ph idx="1"/>
          </p:nvPr>
        </p:nvSpPr>
        <p:spPr>
          <a:xfrm>
            <a:off x="2495600" y="908720"/>
            <a:ext cx="7772400" cy="4114800"/>
          </a:xfrm>
          <a:noFill/>
        </p:spPr>
        <p:txBody>
          <a:bodyPr/>
          <a:lstStyle/>
          <a:p>
            <a:pPr algn="just" eaLnBrk="1" hangingPunct="1">
              <a:buFont typeface="Wingdings" panose="05000000000000000000" pitchFamily="2" charset="2"/>
              <a:buNone/>
            </a:pPr>
            <a:endParaRPr lang="zh-CN" altLang="en-US" dirty="0">
              <a:solidFill>
                <a:schemeClr val="accent2"/>
              </a:solidFill>
            </a:endParaRPr>
          </a:p>
          <a:p>
            <a:pPr algn="just" eaLnBrk="1" hangingPunct="1">
              <a:buFont typeface="Wingdings" panose="05000000000000000000" pitchFamily="2" charset="2"/>
              <a:buNone/>
            </a:pPr>
            <a:endParaRPr lang="zh-CN" altLang="en-US" sz="2800" dirty="0"/>
          </a:p>
          <a:p>
            <a:pPr algn="just" eaLnBrk="1" hangingPunct="1">
              <a:buFont typeface="Wingdings" panose="05000000000000000000" pitchFamily="2" charset="2"/>
              <a:buNone/>
            </a:pPr>
            <a:r>
              <a:rPr lang="zh-CN" altLang="en-US" sz="2800" dirty="0"/>
              <a:t>例：求选修了</a:t>
            </a:r>
            <a:r>
              <a:rPr lang="zh-CN" altLang="en-US" sz="2800" dirty="0" smtClean="0"/>
              <a:t>课程</a:t>
            </a:r>
            <a:r>
              <a:rPr lang="en-US" altLang="zh-CN" sz="2800" dirty="0" smtClean="0"/>
              <a:t>C2</a:t>
            </a:r>
            <a:r>
              <a:rPr lang="zh-CN" altLang="en-US" sz="2800" dirty="0"/>
              <a:t>的学生姓名</a:t>
            </a:r>
          </a:p>
          <a:p>
            <a:pPr algn="just" eaLnBrk="1" hangingPunct="1">
              <a:buFont typeface="Wingdings" panose="05000000000000000000" pitchFamily="2" charset="2"/>
              <a:buNone/>
            </a:pPr>
            <a:r>
              <a:rPr lang="zh-CN" altLang="en-US" sz="2800" dirty="0"/>
              <a:t>	</a:t>
            </a:r>
            <a:r>
              <a:rPr lang="en-US" altLang="zh-CN" sz="2800" dirty="0"/>
              <a:t>SELECT  </a:t>
            </a:r>
            <a:r>
              <a:rPr lang="en-US" altLang="zh-CN" sz="2800" dirty="0" err="1"/>
              <a:t>Student.Sname</a:t>
            </a:r>
            <a:endParaRPr lang="en-US" altLang="zh-CN" sz="2800" dirty="0"/>
          </a:p>
          <a:p>
            <a:pPr algn="just" eaLnBrk="1" hangingPunct="1">
              <a:buFont typeface="Wingdings" panose="05000000000000000000" pitchFamily="2" charset="2"/>
              <a:buNone/>
            </a:pPr>
            <a:r>
              <a:rPr lang="en-US" altLang="zh-CN" sz="2800" dirty="0"/>
              <a:t>	FROM    Student, SC</a:t>
            </a:r>
          </a:p>
          <a:p>
            <a:pPr algn="just" eaLnBrk="1" hangingPunct="1">
              <a:buFont typeface="Wingdings" panose="05000000000000000000" pitchFamily="2" charset="2"/>
              <a:buNone/>
            </a:pPr>
            <a:r>
              <a:rPr lang="en-US" altLang="zh-CN" sz="2800" dirty="0"/>
              <a:t>	WHERE  </a:t>
            </a:r>
            <a:r>
              <a:rPr lang="en-US" altLang="zh-CN" sz="2800" dirty="0" err="1"/>
              <a:t>Student.Sno</a:t>
            </a:r>
            <a:r>
              <a:rPr lang="en-US" altLang="zh-CN" sz="2800" dirty="0"/>
              <a:t>=</a:t>
            </a:r>
            <a:r>
              <a:rPr lang="en-US" altLang="zh-CN" sz="2800" dirty="0" err="1"/>
              <a:t>SC.Sno</a:t>
            </a:r>
            <a:endParaRPr lang="en-US" altLang="zh-CN" sz="2800" dirty="0"/>
          </a:p>
          <a:p>
            <a:pPr algn="just" eaLnBrk="1" hangingPunct="1">
              <a:buFont typeface="Wingdings" panose="05000000000000000000" pitchFamily="2" charset="2"/>
              <a:buNone/>
            </a:pPr>
            <a:r>
              <a:rPr lang="en-US" altLang="zh-CN" sz="2800" dirty="0"/>
              <a:t>	AND     </a:t>
            </a:r>
            <a:r>
              <a:rPr lang="en-US" altLang="zh-CN" sz="2800" dirty="0" err="1"/>
              <a:t>SC.Cno</a:t>
            </a:r>
            <a:r>
              <a:rPr lang="en-US" altLang="zh-CN" sz="2800" dirty="0" smtClean="0"/>
              <a:t>=‘C2</a:t>
            </a:r>
            <a:r>
              <a:rPr lang="en-US" altLang="zh-CN" sz="2800" dirty="0"/>
              <a:t>'; </a:t>
            </a:r>
          </a:p>
        </p:txBody>
      </p:sp>
      <p:sp>
        <p:nvSpPr>
          <p:cNvPr id="144387" name="Text Box 3">
            <a:extLst>
              <a:ext uri="{FF2B5EF4-FFF2-40B4-BE49-F238E27FC236}">
                <a16:creationId xmlns:a16="http://schemas.microsoft.com/office/drawing/2014/main" id="{CF4220F2-55D3-4C83-9CE9-F97F861536E0}"/>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9.3.4 </a:t>
            </a:r>
            <a:r>
              <a:rPr lang="zh-CN" altLang="en-US" sz="3600" dirty="0">
                <a:solidFill>
                  <a:schemeClr val="bg1"/>
                </a:solidFill>
              </a:rPr>
              <a:t>代数优化举例</a:t>
            </a:r>
            <a:r>
              <a:rPr lang="en-US" altLang="zh-CN" sz="3600" dirty="0">
                <a:solidFill>
                  <a:schemeClr val="bg1"/>
                </a:solidFill>
              </a:rPr>
              <a:t> </a:t>
            </a:r>
          </a:p>
        </p:txBody>
      </p:sp>
    </p:spTree>
    <p:extLst>
      <p:ext uri="{BB962C8B-B14F-4D97-AF65-F5344CB8AC3E}">
        <p14:creationId xmlns:p14="http://schemas.microsoft.com/office/powerpoint/2010/main" val="3459903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99E86A9-57DB-43F5-9481-8BA2E816CD90}"/>
              </a:ext>
            </a:extLst>
          </p:cNvPr>
          <p:cNvSpPr>
            <a:spLocks noGrp="1" noChangeArrowheads="1"/>
          </p:cNvSpPr>
          <p:nvPr>
            <p:ph idx="1"/>
          </p:nvPr>
        </p:nvSpPr>
        <p:spPr>
          <a:xfrm>
            <a:off x="2706688" y="2017713"/>
            <a:ext cx="7772400" cy="4114800"/>
          </a:xfrm>
          <a:noFill/>
        </p:spPr>
        <p:txBody>
          <a:bodyPr/>
          <a:lstStyle/>
          <a:p>
            <a:pPr marL="0" indent="0" algn="just">
              <a:buNone/>
            </a:pPr>
            <a:r>
              <a:rPr lang="zh-CN" altLang="en-US" dirty="0"/>
              <a:t> </a:t>
            </a:r>
          </a:p>
        </p:txBody>
      </p:sp>
      <p:sp>
        <p:nvSpPr>
          <p:cNvPr id="145411" name="Rectangle 3">
            <a:extLst>
              <a:ext uri="{FF2B5EF4-FFF2-40B4-BE49-F238E27FC236}">
                <a16:creationId xmlns:a16="http://schemas.microsoft.com/office/drawing/2014/main" id="{D723F74F-F6A8-4FDA-8AF0-8A07BE18F569}"/>
              </a:ext>
            </a:extLst>
          </p:cNvPr>
          <p:cNvSpPr>
            <a:spLocks noChangeArrowheads="1"/>
          </p:cNvSpPr>
          <p:nvPr/>
        </p:nvSpPr>
        <p:spPr bwMode="auto">
          <a:xfrm>
            <a:off x="5029200" y="22860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400"/>
              <a:t>结果</a:t>
            </a:r>
          </a:p>
        </p:txBody>
      </p:sp>
      <p:sp>
        <p:nvSpPr>
          <p:cNvPr id="145412" name="Line 4">
            <a:extLst>
              <a:ext uri="{FF2B5EF4-FFF2-40B4-BE49-F238E27FC236}">
                <a16:creationId xmlns:a16="http://schemas.microsoft.com/office/drawing/2014/main" id="{CA71E68B-1068-4A22-9810-B757D21F9A28}"/>
              </a:ext>
            </a:extLst>
          </p:cNvPr>
          <p:cNvSpPr>
            <a:spLocks noChangeShapeType="1"/>
          </p:cNvSpPr>
          <p:nvPr/>
        </p:nvSpPr>
        <p:spPr bwMode="auto">
          <a:xfrm>
            <a:off x="5715000" y="2743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3" name="Rectangle 5">
            <a:extLst>
              <a:ext uri="{FF2B5EF4-FFF2-40B4-BE49-F238E27FC236}">
                <a16:creationId xmlns:a16="http://schemas.microsoft.com/office/drawing/2014/main" id="{BC0A2DCE-DEEA-4331-9DFD-376DAFDC073E}"/>
              </a:ext>
            </a:extLst>
          </p:cNvPr>
          <p:cNvSpPr>
            <a:spLocks noChangeArrowheads="1"/>
          </p:cNvSpPr>
          <p:nvPr/>
        </p:nvSpPr>
        <p:spPr bwMode="auto">
          <a:xfrm>
            <a:off x="4800600" y="3276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project(Sname) </a:t>
            </a:r>
          </a:p>
        </p:txBody>
      </p:sp>
      <p:sp>
        <p:nvSpPr>
          <p:cNvPr id="145414" name="Line 6">
            <a:extLst>
              <a:ext uri="{FF2B5EF4-FFF2-40B4-BE49-F238E27FC236}">
                <a16:creationId xmlns:a16="http://schemas.microsoft.com/office/drawing/2014/main" id="{9B48D513-61B0-4A5A-9F16-462BDE4E3C8A}"/>
              </a:ext>
            </a:extLst>
          </p:cNvPr>
          <p:cNvSpPr>
            <a:spLocks noChangeShapeType="1"/>
          </p:cNvSpPr>
          <p:nvPr/>
        </p:nvSpPr>
        <p:spPr bwMode="auto">
          <a:xfrm>
            <a:off x="5791200" y="3810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5" name="Rectangle 7">
            <a:extLst>
              <a:ext uri="{FF2B5EF4-FFF2-40B4-BE49-F238E27FC236}">
                <a16:creationId xmlns:a16="http://schemas.microsoft.com/office/drawing/2014/main" id="{1966AF64-2BAE-44DB-B07E-E3B1F06AD162}"/>
              </a:ext>
            </a:extLst>
          </p:cNvPr>
          <p:cNvSpPr>
            <a:spLocks noChangeArrowheads="1"/>
          </p:cNvSpPr>
          <p:nvPr/>
        </p:nvSpPr>
        <p:spPr bwMode="auto">
          <a:xfrm>
            <a:off x="4724400" y="4114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select(</a:t>
            </a:r>
            <a:r>
              <a:rPr lang="en-US" altLang="zh-CN" sz="2400" dirty="0" err="1"/>
              <a:t>SC.Cno</a:t>
            </a:r>
            <a:r>
              <a:rPr lang="en-US" altLang="zh-CN" sz="2400" dirty="0"/>
              <a:t>=</a:t>
            </a:r>
            <a:r>
              <a:rPr lang="en-US" altLang="zh-CN" sz="2400" dirty="0">
                <a:sym typeface="Symbol" panose="05050102010706020507" pitchFamily="18" charset="2"/>
              </a:rPr>
              <a:t></a:t>
            </a:r>
            <a:r>
              <a:rPr lang="en-US" altLang="zh-CN" sz="2400" dirty="0"/>
              <a:t>2</a:t>
            </a:r>
            <a:r>
              <a:rPr lang="en-US" altLang="zh-CN" sz="2400" dirty="0">
                <a:sym typeface="Symbol" panose="05050102010706020507" pitchFamily="18" charset="2"/>
              </a:rPr>
              <a:t> and </a:t>
            </a:r>
            <a:r>
              <a:rPr lang="en-US" altLang="zh-CN" sz="2400" dirty="0" err="1"/>
              <a:t>Student.Sno</a:t>
            </a:r>
            <a:r>
              <a:rPr lang="en-US" altLang="zh-CN" sz="2400" dirty="0"/>
              <a:t>=</a:t>
            </a:r>
            <a:r>
              <a:rPr lang="en-US" altLang="zh-CN" sz="2400" dirty="0" err="1"/>
              <a:t>SC.Sno</a:t>
            </a:r>
            <a:r>
              <a:rPr lang="en-US" altLang="zh-CN" sz="2400" dirty="0"/>
              <a:t>) </a:t>
            </a:r>
          </a:p>
        </p:txBody>
      </p:sp>
      <p:sp>
        <p:nvSpPr>
          <p:cNvPr id="145417" name="Rectangle 9">
            <a:extLst>
              <a:ext uri="{FF2B5EF4-FFF2-40B4-BE49-F238E27FC236}">
                <a16:creationId xmlns:a16="http://schemas.microsoft.com/office/drawing/2014/main" id="{606BE823-5356-4AFE-A9F1-DA62CD0701D1}"/>
              </a:ext>
            </a:extLst>
          </p:cNvPr>
          <p:cNvSpPr>
            <a:spLocks noChangeArrowheads="1"/>
          </p:cNvSpPr>
          <p:nvPr/>
        </p:nvSpPr>
        <p:spPr bwMode="auto">
          <a:xfrm>
            <a:off x="3429000" y="5791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Student</a:t>
            </a:r>
          </a:p>
        </p:txBody>
      </p:sp>
      <p:sp>
        <p:nvSpPr>
          <p:cNvPr id="145418" name="Rectangle 10">
            <a:extLst>
              <a:ext uri="{FF2B5EF4-FFF2-40B4-BE49-F238E27FC236}">
                <a16:creationId xmlns:a16="http://schemas.microsoft.com/office/drawing/2014/main" id="{490917DE-D852-4BB4-A23C-FB1FA59DB7AD}"/>
              </a:ext>
            </a:extLst>
          </p:cNvPr>
          <p:cNvSpPr>
            <a:spLocks noChangeArrowheads="1"/>
          </p:cNvSpPr>
          <p:nvPr/>
        </p:nvSpPr>
        <p:spPr bwMode="auto">
          <a:xfrm>
            <a:off x="7543800" y="5791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SC</a:t>
            </a:r>
          </a:p>
        </p:txBody>
      </p:sp>
      <p:sp>
        <p:nvSpPr>
          <p:cNvPr id="145419" name="Line 11">
            <a:extLst>
              <a:ext uri="{FF2B5EF4-FFF2-40B4-BE49-F238E27FC236}">
                <a16:creationId xmlns:a16="http://schemas.microsoft.com/office/drawing/2014/main" id="{24D6A756-0374-4BFF-AA5B-2EB579262E2D}"/>
              </a:ext>
            </a:extLst>
          </p:cNvPr>
          <p:cNvSpPr>
            <a:spLocks noChangeShapeType="1"/>
          </p:cNvSpPr>
          <p:nvPr/>
        </p:nvSpPr>
        <p:spPr bwMode="auto">
          <a:xfrm>
            <a:off x="5791200" y="4648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0" name="Line 12">
            <a:extLst>
              <a:ext uri="{FF2B5EF4-FFF2-40B4-BE49-F238E27FC236}">
                <a16:creationId xmlns:a16="http://schemas.microsoft.com/office/drawing/2014/main" id="{7C52D698-53C2-4115-9388-A294A8E4306D}"/>
              </a:ext>
            </a:extLst>
          </p:cNvPr>
          <p:cNvSpPr>
            <a:spLocks noChangeShapeType="1"/>
          </p:cNvSpPr>
          <p:nvPr/>
        </p:nvSpPr>
        <p:spPr bwMode="auto">
          <a:xfrm flipH="1">
            <a:off x="4038600" y="5410200"/>
            <a:ext cx="160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1" name="Line 13">
            <a:extLst>
              <a:ext uri="{FF2B5EF4-FFF2-40B4-BE49-F238E27FC236}">
                <a16:creationId xmlns:a16="http://schemas.microsoft.com/office/drawing/2014/main" id="{83CE3B15-C90C-454F-AC03-3BF35C835F30}"/>
              </a:ext>
            </a:extLst>
          </p:cNvPr>
          <p:cNvSpPr>
            <a:spLocks noChangeShapeType="1"/>
          </p:cNvSpPr>
          <p:nvPr/>
        </p:nvSpPr>
        <p:spPr bwMode="auto">
          <a:xfrm>
            <a:off x="6477000" y="548640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2" name="Text Box 14">
            <a:extLst>
              <a:ext uri="{FF2B5EF4-FFF2-40B4-BE49-F238E27FC236}">
                <a16:creationId xmlns:a16="http://schemas.microsoft.com/office/drawing/2014/main" id="{5E03424A-ED3E-4503-AD1A-7272E8DC8673}"/>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p:txBody>
      </p:sp>
      <p:sp>
        <p:nvSpPr>
          <p:cNvPr id="16" name="文本框 15">
            <a:extLst>
              <a:ext uri="{FF2B5EF4-FFF2-40B4-BE49-F238E27FC236}">
                <a16:creationId xmlns:a16="http://schemas.microsoft.com/office/drawing/2014/main" id="{AD104552-492C-4626-A25A-7FB0462D665B}"/>
              </a:ext>
            </a:extLst>
          </p:cNvPr>
          <p:cNvSpPr txBox="1"/>
          <p:nvPr/>
        </p:nvSpPr>
        <p:spPr>
          <a:xfrm>
            <a:off x="3181066" y="1403003"/>
            <a:ext cx="550573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1</a:t>
            </a:r>
            <a:r>
              <a:rPr lang="zh-CN" altLang="en-US" sz="2800" dirty="0">
                <a:solidFill>
                  <a:schemeClr val="accent2"/>
                </a:solidFill>
              </a:rPr>
              <a:t>）把查询转换成某种内部表示</a:t>
            </a:r>
            <a:endParaRPr lang="zh-CN" altLang="en-US" sz="2800" dirty="0"/>
          </a:p>
        </p:txBody>
      </p:sp>
      <p:sp>
        <p:nvSpPr>
          <p:cNvPr id="18" name="文本框 17">
            <a:extLst>
              <a:ext uri="{FF2B5EF4-FFF2-40B4-BE49-F238E27FC236}">
                <a16:creationId xmlns:a16="http://schemas.microsoft.com/office/drawing/2014/main" id="{0972BBE2-66F5-4DFB-B1F0-FF92CC9BC384}"/>
              </a:ext>
            </a:extLst>
          </p:cNvPr>
          <p:cNvSpPr txBox="1"/>
          <p:nvPr/>
        </p:nvSpPr>
        <p:spPr>
          <a:xfrm>
            <a:off x="4914901" y="4923567"/>
            <a:ext cx="1904998" cy="461665"/>
          </a:xfrm>
          <a:prstGeom prst="rect">
            <a:avLst/>
          </a:prstGeom>
          <a:noFill/>
        </p:spPr>
        <p:txBody>
          <a:bodyPr wrap="square">
            <a:spAutoFit/>
          </a:bodyPr>
          <a:lstStyle/>
          <a:p>
            <a:r>
              <a:rPr lang="en-US" altLang="zh-CN" sz="2400" dirty="0"/>
              <a:t>Cross join</a:t>
            </a:r>
            <a:endParaRPr lang="zh-CN" altLang="en-US" dirty="0"/>
          </a:p>
        </p:txBody>
      </p:sp>
    </p:spTree>
    <p:extLst>
      <p:ext uri="{BB962C8B-B14F-4D97-AF65-F5344CB8AC3E}">
        <p14:creationId xmlns:p14="http://schemas.microsoft.com/office/powerpoint/2010/main" val="2993457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3581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a:t>π</a:t>
              </a:r>
              <a:r>
                <a:rPr lang="en-US" altLang="zh-CN" baseline="-30000"/>
                <a:t>Sname</a:t>
              </a:r>
              <a:r>
                <a:rPr lang="en-US" altLang="zh-CN" sz="2400"/>
                <a:t> </a:t>
              </a:r>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 and </a:t>
              </a:r>
              <a:r>
                <a:rPr lang="en-US" altLang="zh-CN" sz="2400" baseline="-30000" dirty="0" err="1"/>
                <a:t>Student.Sno</a:t>
              </a:r>
              <a:r>
                <a:rPr lang="en-US" altLang="zh-CN" sz="2400" baseline="-30000" dirty="0"/>
                <a:t>=</a:t>
              </a:r>
              <a:r>
                <a:rPr lang="en-US" altLang="zh-CN" sz="2400" baseline="-30000" dirty="0" err="1"/>
                <a:t>SC.Sno</a:t>
              </a:r>
              <a:r>
                <a:rPr lang="en-US" altLang="zh-CN" sz="2400" dirty="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181066" y="1052736"/>
            <a:ext cx="543521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2</a:t>
            </a:r>
            <a:r>
              <a:rPr lang="zh-CN" altLang="en-US" sz="2800" dirty="0">
                <a:solidFill>
                  <a:schemeClr val="accent2"/>
                </a:solidFill>
              </a:rPr>
              <a:t>）转换为关系代数表达式</a:t>
            </a:r>
            <a:endParaRPr lang="zh-CN" altLang="en-US" sz="2800" dirty="0"/>
          </a:p>
        </p:txBody>
      </p:sp>
    </p:spTree>
    <p:extLst>
      <p:ext uri="{BB962C8B-B14F-4D97-AF65-F5344CB8AC3E}">
        <p14:creationId xmlns:p14="http://schemas.microsoft.com/office/powerpoint/2010/main" val="250915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3581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a:t>π</a:t>
              </a:r>
              <a:r>
                <a:rPr lang="en-US" altLang="zh-CN" baseline="-30000"/>
                <a:t>Sname</a:t>
              </a:r>
              <a:r>
                <a:rPr lang="en-US" altLang="zh-CN" sz="2400"/>
                <a:t> </a:t>
              </a:r>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a:sym typeface="Symbol" panose="05050102010706020507" pitchFamily="18" charset="2"/>
                </a:rPr>
                <a:t></a:t>
              </a:r>
              <a:r>
                <a:rPr lang="en-US" altLang="zh-CN" sz="2800" baseline="-30000"/>
                <a:t>SC.Cno=’2’</a:t>
              </a:r>
              <a:r>
                <a:rPr lang="en-US" altLang="zh-CN" sz="240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768" y="120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Student.Sno</a:t>
              </a:r>
              <a:r>
                <a:rPr lang="en-US" altLang="zh-CN" sz="2800" baseline="-30000" dirty="0"/>
                <a:t>=</a:t>
              </a:r>
              <a:r>
                <a:rPr lang="en-US" altLang="zh-CN" sz="2800" baseline="-30000" dirty="0" err="1"/>
                <a:t>SC.Sno</a:t>
              </a:r>
              <a:r>
                <a:rPr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181066" y="1052736"/>
            <a:ext cx="543521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3</a:t>
            </a:r>
            <a:r>
              <a:rPr lang="zh-CN" altLang="en-US" sz="2800" dirty="0">
                <a:solidFill>
                  <a:schemeClr val="accent2"/>
                </a:solidFill>
              </a:rPr>
              <a:t>）分解选择（规则</a:t>
            </a:r>
            <a:r>
              <a:rPr lang="en-US" altLang="zh-CN" sz="2800" dirty="0">
                <a:solidFill>
                  <a:schemeClr val="accent2"/>
                </a:solidFill>
              </a:rPr>
              <a:t>4</a:t>
            </a:r>
            <a:r>
              <a:rPr lang="zh-CN" altLang="en-US" sz="2800" dirty="0">
                <a:solidFill>
                  <a:schemeClr val="accent2"/>
                </a:solidFill>
              </a:rPr>
              <a:t>）</a:t>
            </a:r>
            <a:endParaRPr lang="zh-CN" altLang="en-US" sz="2800" dirty="0"/>
          </a:p>
        </p:txBody>
      </p:sp>
    </p:spTree>
    <p:extLst>
      <p:ext uri="{BB962C8B-B14F-4D97-AF65-F5344CB8AC3E}">
        <p14:creationId xmlns:p14="http://schemas.microsoft.com/office/powerpoint/2010/main" val="2921247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5181600" y="18288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a:t>
            </a:r>
            <a:r>
              <a:rPr lang="en-US" altLang="zh-CN" sz="2400" dirty="0"/>
              <a:t> </a:t>
            </a:r>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6705600" y="4800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a:t>
            </a:r>
            <a:r>
              <a:rPr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4800600" y="306132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Student.Sno</a:t>
            </a:r>
            <a:r>
              <a:rPr lang="en-US" altLang="zh-CN" sz="2800" baseline="-30000" dirty="0"/>
              <a:t>=</a:t>
            </a:r>
            <a:r>
              <a:rPr lang="en-US" altLang="zh-CN" sz="2800" baseline="-30000" dirty="0" err="1"/>
              <a:t>SC.Sno</a:t>
            </a:r>
            <a:r>
              <a:rPr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5486400" y="397572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3968689" y="517461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7207188" y="580452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5867400" y="374712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572000" y="4513514"/>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6019800" y="450912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181066" y="1052736"/>
            <a:ext cx="543521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4</a:t>
            </a:r>
            <a:r>
              <a:rPr lang="zh-CN" altLang="en-US" sz="2800" dirty="0">
                <a:solidFill>
                  <a:schemeClr val="accent2"/>
                </a:solidFill>
              </a:rPr>
              <a:t>）选择下移</a:t>
            </a:r>
            <a:endParaRPr lang="zh-CN" altLang="en-US" sz="2800"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5867400" y="276416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7766112" y="541020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549758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5181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a:t>
            </a:r>
            <a:r>
              <a:rPr lang="en-US" altLang="zh-CN" sz="2400" dirty="0"/>
              <a:t> </a:t>
            </a:r>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6705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a:t>
            </a:r>
            <a:r>
              <a:rPr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4800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Student.Sno</a:t>
            </a:r>
            <a:r>
              <a:rPr lang="en-US" altLang="zh-CN" sz="2800" baseline="-30000" dirty="0"/>
              <a:t>=</a:t>
            </a:r>
            <a:r>
              <a:rPr lang="en-US" altLang="zh-CN" sz="2800" baseline="-30000" dirty="0" err="1"/>
              <a:t>SC.Sno</a:t>
            </a:r>
            <a:r>
              <a:rPr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5486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3813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7194612" y="5909028"/>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5867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572000" y="4097490"/>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6019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181066" y="1052736"/>
            <a:ext cx="543521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5</a:t>
            </a:r>
            <a:r>
              <a:rPr lang="zh-CN" altLang="en-US" sz="2800" dirty="0">
                <a:solidFill>
                  <a:schemeClr val="accent2"/>
                </a:solidFill>
              </a:rPr>
              <a:t>）投影下移</a:t>
            </a:r>
            <a:endParaRPr lang="zh-CN" altLang="en-US" sz="2800"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5867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7752184" y="5121796"/>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3863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Sname,sno</a:t>
            </a:r>
            <a:r>
              <a:rPr lang="en-US" altLang="zh-CN" sz="2400" dirty="0"/>
              <a:t> </a:t>
            </a:r>
          </a:p>
        </p:txBody>
      </p:sp>
      <p:sp>
        <p:nvSpPr>
          <p:cNvPr id="19" name="Rectangle 4">
            <a:extLst>
              <a:ext uri="{FF2B5EF4-FFF2-40B4-BE49-F238E27FC236}">
                <a16:creationId xmlns:a16="http://schemas.microsoft.com/office/drawing/2014/main" id="{3D461DCA-DF12-4BD7-822F-E3F12F06F322}"/>
              </a:ext>
            </a:extLst>
          </p:cNvPr>
          <p:cNvSpPr>
            <a:spLocks noChangeArrowheads="1"/>
          </p:cNvSpPr>
          <p:nvPr/>
        </p:nvSpPr>
        <p:spPr bwMode="auto">
          <a:xfrm>
            <a:off x="7061802" y="532801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Cno,sno</a:t>
            </a:r>
            <a:r>
              <a:rPr lang="en-US" altLang="zh-CN" sz="2400" dirty="0"/>
              <a:t> </a:t>
            </a:r>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7752184" y="5818459"/>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7104113"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sno</a:t>
            </a:r>
            <a:r>
              <a:rPr lang="en-US" altLang="zh-CN" sz="2400" dirty="0"/>
              <a:t> </a:t>
            </a:r>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7752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4294508"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228042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5181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a:t>
            </a:r>
            <a:r>
              <a:rPr lang="en-US" altLang="zh-CN" sz="2400" dirty="0"/>
              <a:t> </a:t>
            </a:r>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6705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a:t>
            </a:r>
            <a:r>
              <a:rPr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4800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Student.Sno</a:t>
            </a:r>
            <a:r>
              <a:rPr lang="en-US" altLang="zh-CN" sz="2800" baseline="-30000" dirty="0"/>
              <a:t>=</a:t>
            </a:r>
            <a:r>
              <a:rPr lang="en-US" altLang="zh-CN" sz="2800" baseline="-30000" dirty="0" err="1"/>
              <a:t>SC.Sno</a:t>
            </a:r>
            <a:r>
              <a:rPr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5486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3813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7194612" y="5391777"/>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5867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572000" y="4097490"/>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6019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181066" y="1052736"/>
            <a:ext cx="543521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6</a:t>
            </a:r>
            <a:r>
              <a:rPr lang="zh-CN" altLang="en-US" sz="2800" dirty="0">
                <a:solidFill>
                  <a:schemeClr val="accent2"/>
                </a:solidFill>
              </a:rPr>
              <a:t>）串接合并</a:t>
            </a:r>
            <a:endParaRPr lang="zh-CN" altLang="en-US" sz="2800"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5867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3863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Sname,sno</a:t>
            </a:r>
            <a:r>
              <a:rPr lang="en-US" altLang="zh-CN" sz="2400" dirty="0"/>
              <a:t> </a:t>
            </a:r>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7752184" y="530120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7104113"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sno</a:t>
            </a:r>
            <a:r>
              <a:rPr lang="en-US" altLang="zh-CN" sz="2400" dirty="0"/>
              <a:t> </a:t>
            </a:r>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7752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4294508"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92520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5181600" y="1707524"/>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a:t>
            </a:r>
            <a:r>
              <a:rPr lang="en-US" altLang="zh-CN" sz="2400" dirty="0"/>
              <a:t> </a:t>
            </a:r>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6705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a:t>
            </a:r>
            <a:r>
              <a:rPr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4800600" y="2940044"/>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Student.Sno</a:t>
            </a:r>
            <a:r>
              <a:rPr lang="en-US" altLang="zh-CN" sz="2800" baseline="-30000" dirty="0"/>
              <a:t>=</a:t>
            </a:r>
            <a:r>
              <a:rPr lang="en-US" altLang="zh-CN" sz="2800" baseline="-30000" dirty="0" err="1"/>
              <a:t>SC.Sno</a:t>
            </a:r>
            <a:r>
              <a:rPr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5486400" y="38544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3813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7194612" y="6203776"/>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5867400" y="3625844"/>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572000" y="4392238"/>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6019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215680" y="943037"/>
            <a:ext cx="6155294" cy="1231106"/>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6</a:t>
            </a:r>
            <a:r>
              <a:rPr lang="zh-CN" altLang="en-US" sz="2800" dirty="0">
                <a:solidFill>
                  <a:schemeClr val="accent2"/>
                </a:solidFill>
              </a:rPr>
              <a:t>）</a:t>
            </a:r>
            <a:r>
              <a:rPr lang="zh-CN" altLang="zh-CN" sz="2800" dirty="0">
                <a:solidFill>
                  <a:schemeClr val="accent2"/>
                </a:solidFill>
                <a:ea typeface="等线" panose="02010600030101010101" pitchFamily="2" charset="-122"/>
                <a:cs typeface="Times New Roman" panose="02020603050405020304" pitchFamily="18" charset="0"/>
              </a:rPr>
              <a:t>分组，恰好笛卡尔积能和其前面的选择运算组成</a:t>
            </a:r>
            <a:r>
              <a:rPr lang="zh-CN" altLang="en-US" sz="2800" dirty="0">
                <a:solidFill>
                  <a:schemeClr val="accent2"/>
                </a:solidFill>
                <a:ea typeface="等线" panose="02010600030101010101" pitchFamily="2" charset="-122"/>
                <a:cs typeface="Times New Roman" panose="02020603050405020304" pitchFamily="18" charset="0"/>
              </a:rPr>
              <a:t>自然</a:t>
            </a:r>
            <a:r>
              <a:rPr lang="zh-CN" altLang="zh-CN" sz="2800" dirty="0">
                <a:solidFill>
                  <a:schemeClr val="accent2"/>
                </a:solidFill>
                <a:ea typeface="等线" panose="02010600030101010101" pitchFamily="2" charset="-122"/>
                <a:cs typeface="Times New Roman" panose="02020603050405020304" pitchFamily="18" charset="0"/>
              </a:rPr>
              <a:t>连接</a:t>
            </a:r>
            <a:endParaRPr lang="zh-CN" altLang="en-US" sz="2800" dirty="0">
              <a:solidFill>
                <a:schemeClr val="accent2"/>
              </a:solidFill>
            </a:endParaRPr>
          </a:p>
          <a:p>
            <a:endParaRPr lang="zh-CN" altLang="en-US"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5867400" y="2642884"/>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7752184" y="5416544"/>
            <a:ext cx="0" cy="7827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3863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Sname,sno</a:t>
            </a:r>
            <a:r>
              <a:rPr lang="en-US" altLang="zh-CN" sz="2400" dirty="0"/>
              <a:t> </a:t>
            </a:r>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7104113"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sno</a:t>
            </a:r>
            <a:r>
              <a:rPr lang="en-US" altLang="zh-CN" sz="2400" dirty="0"/>
              <a:t> </a:t>
            </a:r>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7752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4294508"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 name="椭圆 1">
            <a:extLst>
              <a:ext uri="{FF2B5EF4-FFF2-40B4-BE49-F238E27FC236}">
                <a16:creationId xmlns:a16="http://schemas.microsoft.com/office/drawing/2014/main" id="{C1CE366A-69D6-4EF7-BDCF-F8E4DE9A36C9}"/>
              </a:ext>
            </a:extLst>
          </p:cNvPr>
          <p:cNvSpPr/>
          <p:nvPr/>
        </p:nvSpPr>
        <p:spPr bwMode="auto">
          <a:xfrm>
            <a:off x="2999656" y="2723727"/>
            <a:ext cx="7056784" cy="3480049"/>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Tree>
    <p:extLst>
      <p:ext uri="{BB962C8B-B14F-4D97-AF65-F5344CB8AC3E}">
        <p14:creationId xmlns:p14="http://schemas.microsoft.com/office/powerpoint/2010/main" val="202850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FC4DF42-E102-43B9-ADE5-25BA53ACC053}"/>
              </a:ext>
            </a:extLst>
          </p:cNvPr>
          <p:cNvSpPr>
            <a:spLocks noGrp="1" noChangeArrowheads="1"/>
          </p:cNvSpPr>
          <p:nvPr>
            <p:ph idx="1"/>
          </p:nvPr>
        </p:nvSpPr>
        <p:spPr>
          <a:xfrm>
            <a:off x="2209800" y="1557338"/>
            <a:ext cx="8782744" cy="5040014"/>
          </a:xfrm>
          <a:noFill/>
        </p:spPr>
        <p:txBody>
          <a:bodyPr>
            <a:normAutofit lnSpcReduction="10000"/>
          </a:bodyPr>
          <a:lstStyle/>
          <a:p>
            <a:pPr algn="just" eaLnBrk="1" hangingPunct="1">
              <a:lnSpc>
                <a:spcPct val="150000"/>
              </a:lnSpc>
              <a:buFont typeface="Wingdings" panose="05000000000000000000" pitchFamily="2" charset="2"/>
              <a:buChar char="Ø"/>
            </a:pPr>
            <a:r>
              <a:rPr lang="zh-CN" altLang="en-US" sz="2200" dirty="0"/>
              <a:t>假设</a:t>
            </a:r>
            <a:r>
              <a:rPr lang="en-US" altLang="zh-CN" sz="2200" dirty="0"/>
              <a:t>1</a:t>
            </a:r>
            <a:r>
              <a:rPr lang="zh-CN" altLang="en-US" sz="2200" dirty="0"/>
              <a:t>：外存：</a:t>
            </a:r>
          </a:p>
          <a:p>
            <a:pPr lvl="1" algn="just" eaLnBrk="1" hangingPunct="1">
              <a:lnSpc>
                <a:spcPct val="150000"/>
              </a:lnSpc>
              <a:buFont typeface="Wingdings" panose="05000000000000000000" pitchFamily="2" charset="2"/>
              <a:buChar char="Ø"/>
            </a:pPr>
            <a:r>
              <a:rPr lang="zh-CN" altLang="en-US" sz="2200" dirty="0"/>
              <a:t>	</a:t>
            </a:r>
            <a:r>
              <a:rPr lang="en-US" altLang="zh-CN" sz="2200" dirty="0" smtClean="0"/>
              <a:t>Student:1000</a:t>
            </a:r>
            <a:r>
              <a:rPr lang="zh-CN" altLang="en-US" sz="2200" dirty="0"/>
              <a:t>条</a:t>
            </a:r>
            <a:r>
              <a:rPr lang="en-US" altLang="zh-CN" sz="2200" dirty="0"/>
              <a:t>,SC:10000</a:t>
            </a:r>
            <a:r>
              <a:rPr lang="zh-CN" altLang="en-US" sz="2200" dirty="0"/>
              <a:t>条</a:t>
            </a:r>
            <a:r>
              <a:rPr lang="en-US" altLang="zh-CN" sz="2200" dirty="0"/>
              <a:t>, </a:t>
            </a:r>
            <a:r>
              <a:rPr lang="zh-CN" altLang="en-US" sz="2200" dirty="0"/>
              <a:t>选修</a:t>
            </a:r>
            <a:r>
              <a:rPr lang="en-US" altLang="zh-CN" sz="2200" dirty="0"/>
              <a:t>2</a:t>
            </a:r>
            <a:r>
              <a:rPr lang="zh-CN" altLang="en-US" sz="2200" dirty="0"/>
              <a:t>号课程</a:t>
            </a:r>
            <a:r>
              <a:rPr lang="en-US" altLang="zh-CN" sz="2200" dirty="0"/>
              <a:t>:50</a:t>
            </a:r>
            <a:r>
              <a:rPr lang="zh-CN" altLang="en-US" sz="2200" dirty="0"/>
              <a:t>条</a:t>
            </a:r>
          </a:p>
          <a:p>
            <a:pPr lvl="1" algn="just" eaLnBrk="1" hangingPunct="1">
              <a:lnSpc>
                <a:spcPct val="150000"/>
              </a:lnSpc>
              <a:buFont typeface="Wingdings" panose="05000000000000000000" pitchFamily="2" charset="2"/>
              <a:buChar char="Ø"/>
            </a:pPr>
            <a:r>
              <a:rPr lang="zh-CN" altLang="en-US" sz="2200" dirty="0"/>
              <a:t>  </a:t>
            </a:r>
            <a:r>
              <a:rPr lang="zh-CN" altLang="en-US" sz="2200" dirty="0" smtClean="0"/>
              <a:t>一</a:t>
            </a:r>
            <a:r>
              <a:rPr lang="zh-CN" altLang="en-US" sz="2200" dirty="0"/>
              <a:t>个硬盘块放</a:t>
            </a:r>
            <a:r>
              <a:rPr lang="en-US" altLang="zh-CN" sz="2200" dirty="0"/>
              <a:t>10</a:t>
            </a:r>
            <a:r>
              <a:rPr lang="zh-CN" altLang="en-US" sz="2200" dirty="0"/>
              <a:t>个</a:t>
            </a:r>
            <a:r>
              <a:rPr lang="en-US" altLang="zh-CN" sz="2200" dirty="0"/>
              <a:t>student</a:t>
            </a:r>
            <a:r>
              <a:rPr lang="zh-CN" altLang="en-US" sz="2200" dirty="0"/>
              <a:t>或者</a:t>
            </a:r>
            <a:r>
              <a:rPr lang="en-US" altLang="zh-CN" sz="2200" dirty="0"/>
              <a:t>100</a:t>
            </a:r>
            <a:r>
              <a:rPr lang="zh-CN" altLang="en-US" sz="2200" dirty="0"/>
              <a:t>个</a:t>
            </a:r>
            <a:r>
              <a:rPr lang="en-US" altLang="zh-CN" sz="2200" dirty="0"/>
              <a:t>SC</a:t>
            </a:r>
          </a:p>
          <a:p>
            <a:pPr eaLnBrk="1" hangingPunct="1">
              <a:lnSpc>
                <a:spcPct val="150000"/>
              </a:lnSpc>
              <a:buFont typeface="Wingdings" panose="05000000000000000000" pitchFamily="2" charset="2"/>
              <a:buChar char="Ø"/>
            </a:pPr>
            <a:r>
              <a:rPr lang="zh-CN" altLang="en-US" sz="2200" dirty="0"/>
              <a:t>假设</a:t>
            </a:r>
            <a:r>
              <a:rPr lang="en-US" altLang="zh-CN" sz="2200" dirty="0"/>
              <a:t>2</a:t>
            </a:r>
            <a:r>
              <a:rPr lang="zh-CN" altLang="en-US" sz="2200" dirty="0"/>
              <a:t>：一次</a:t>
            </a:r>
            <a:r>
              <a:rPr lang="en-US" altLang="zh-CN" sz="2200" dirty="0"/>
              <a:t>I/O</a:t>
            </a:r>
            <a:r>
              <a:rPr lang="zh-CN" altLang="en-US" sz="2200" dirty="0"/>
              <a:t>交换元组</a:t>
            </a:r>
            <a:r>
              <a:rPr lang="en-US" altLang="zh-CN" sz="2200" dirty="0"/>
              <a:t>:10</a:t>
            </a:r>
            <a:r>
              <a:rPr lang="zh-CN" altLang="en-US" sz="2200" dirty="0"/>
              <a:t>个</a:t>
            </a:r>
            <a:r>
              <a:rPr lang="en-US" altLang="zh-CN" sz="2200" dirty="0"/>
              <a:t>Student,   </a:t>
            </a:r>
            <a:r>
              <a:rPr lang="zh-CN" altLang="en-US" sz="2200" dirty="0"/>
              <a:t>或</a:t>
            </a:r>
            <a:r>
              <a:rPr lang="en-US" altLang="zh-CN" sz="2200" dirty="0"/>
              <a:t>100</a:t>
            </a:r>
            <a:r>
              <a:rPr lang="zh-CN" altLang="en-US" sz="2200" dirty="0"/>
              <a:t>个</a:t>
            </a:r>
            <a:r>
              <a:rPr lang="en-US" altLang="zh-CN" sz="2200" dirty="0"/>
              <a:t>SC, </a:t>
            </a:r>
            <a:r>
              <a:rPr lang="zh-CN" altLang="en-US" sz="2200" dirty="0" smtClean="0"/>
              <a:t>内存</a:t>
            </a:r>
            <a:r>
              <a:rPr lang="zh-CN" altLang="en-US" sz="2200" dirty="0"/>
              <a:t>中一次可以存放</a:t>
            </a:r>
            <a:r>
              <a:rPr lang="en-US" altLang="zh-CN" sz="2200" dirty="0"/>
              <a:t>:  5</a:t>
            </a:r>
            <a:r>
              <a:rPr lang="zh-CN" altLang="en-US" sz="2200" dirty="0"/>
              <a:t>块</a:t>
            </a:r>
            <a:r>
              <a:rPr lang="en-US" altLang="zh-CN" sz="2200" dirty="0"/>
              <a:t>Student</a:t>
            </a:r>
            <a:r>
              <a:rPr lang="zh-CN" altLang="en-US" sz="2200" dirty="0"/>
              <a:t>元组（即</a:t>
            </a:r>
            <a:r>
              <a:rPr lang="en-US" altLang="zh-CN" sz="2200" dirty="0"/>
              <a:t>50</a:t>
            </a:r>
            <a:r>
              <a:rPr lang="zh-CN" altLang="en-US" sz="2200" dirty="0"/>
              <a:t>个</a:t>
            </a:r>
            <a:r>
              <a:rPr lang="en-US" altLang="zh-CN" sz="2200" dirty="0"/>
              <a:t>Student</a:t>
            </a:r>
            <a:r>
              <a:rPr lang="zh-CN" altLang="en-US" sz="2200" dirty="0"/>
              <a:t>）</a:t>
            </a:r>
            <a:r>
              <a:rPr lang="en-US" altLang="zh-CN" sz="2200" dirty="0" smtClean="0"/>
              <a:t>, 1</a:t>
            </a:r>
            <a:r>
              <a:rPr lang="zh-CN" altLang="en-US" sz="2200" dirty="0"/>
              <a:t>块</a:t>
            </a:r>
            <a:r>
              <a:rPr lang="en-US" altLang="zh-CN" sz="2200" dirty="0"/>
              <a:t>SC</a:t>
            </a:r>
            <a:r>
              <a:rPr lang="zh-CN" altLang="en-US" sz="2200" dirty="0"/>
              <a:t>元组（即</a:t>
            </a:r>
            <a:r>
              <a:rPr lang="en-US" altLang="zh-CN" sz="2200" dirty="0"/>
              <a:t>100</a:t>
            </a:r>
            <a:r>
              <a:rPr lang="zh-CN" altLang="en-US" sz="2200" dirty="0"/>
              <a:t>个</a:t>
            </a:r>
            <a:r>
              <a:rPr lang="en-US" altLang="zh-CN" sz="2200" dirty="0"/>
              <a:t>SC</a:t>
            </a:r>
            <a:r>
              <a:rPr lang="zh-CN" altLang="en-US" sz="2200" dirty="0"/>
              <a:t>）和若干块连接结果元组</a:t>
            </a:r>
            <a:endParaRPr lang="zh-CN" altLang="en-US" sz="3000" dirty="0"/>
          </a:p>
          <a:p>
            <a:pPr eaLnBrk="1" hangingPunct="1">
              <a:lnSpc>
                <a:spcPct val="150000"/>
              </a:lnSpc>
              <a:buFont typeface="Wingdings" panose="05000000000000000000" pitchFamily="2" charset="2"/>
              <a:buChar char="Ø"/>
            </a:pPr>
            <a:r>
              <a:rPr lang="zh-CN" altLang="en-US" sz="2200" dirty="0"/>
              <a:t>假设</a:t>
            </a:r>
            <a:r>
              <a:rPr lang="en-US" altLang="zh-CN" sz="2200" dirty="0"/>
              <a:t>3</a:t>
            </a:r>
            <a:r>
              <a:rPr lang="zh-CN" altLang="en-US" sz="2200" dirty="0"/>
              <a:t>：读写速度：</a:t>
            </a:r>
            <a:r>
              <a:rPr lang="en-US" altLang="zh-CN" sz="2200" dirty="0"/>
              <a:t>20</a:t>
            </a:r>
            <a:r>
              <a:rPr lang="zh-CN" altLang="en-US" sz="2200" dirty="0"/>
              <a:t>块</a:t>
            </a:r>
            <a:r>
              <a:rPr lang="en-US" altLang="zh-CN" sz="2200" dirty="0"/>
              <a:t>/</a:t>
            </a:r>
            <a:r>
              <a:rPr lang="zh-CN" altLang="en-US" sz="2200" dirty="0"/>
              <a:t>秒</a:t>
            </a:r>
          </a:p>
          <a:p>
            <a:pPr eaLnBrk="1" hangingPunct="1">
              <a:lnSpc>
                <a:spcPct val="150000"/>
              </a:lnSpc>
              <a:buFont typeface="Wingdings" panose="05000000000000000000" pitchFamily="2" charset="2"/>
              <a:buChar char="Ø"/>
            </a:pPr>
            <a:r>
              <a:rPr lang="zh-CN" altLang="en-US" sz="2200" dirty="0"/>
              <a:t>假设</a:t>
            </a:r>
            <a:r>
              <a:rPr lang="en-US" altLang="zh-CN" sz="2200" dirty="0"/>
              <a:t>4</a:t>
            </a:r>
            <a:r>
              <a:rPr lang="zh-CN" altLang="en-US" sz="2200" dirty="0"/>
              <a:t>：连接方法：</a:t>
            </a:r>
            <a:r>
              <a:rPr lang="zh-CN" altLang="en-US" sz="2200" dirty="0">
                <a:solidFill>
                  <a:schemeClr val="accent2"/>
                </a:solidFill>
              </a:rPr>
              <a:t>基于数据块</a:t>
            </a:r>
            <a:r>
              <a:rPr lang="zh-CN" altLang="en-US" sz="2200" dirty="0"/>
              <a:t>的嵌套循环法</a:t>
            </a:r>
            <a:endParaRPr lang="en-US" altLang="zh-CN" sz="2200" dirty="0"/>
          </a:p>
          <a:p>
            <a:pPr eaLnBrk="1" hangingPunct="1">
              <a:lnSpc>
                <a:spcPct val="150000"/>
              </a:lnSpc>
              <a:buFont typeface="Wingdings" panose="05000000000000000000" pitchFamily="2" charset="2"/>
              <a:buChar char="Ø"/>
            </a:pPr>
            <a:r>
              <a:rPr lang="zh-CN" altLang="en-US" sz="2200" dirty="0"/>
              <a:t>假设</a:t>
            </a:r>
            <a:r>
              <a:rPr lang="en-US" altLang="zh-CN" sz="2200" dirty="0"/>
              <a:t>5</a:t>
            </a:r>
            <a:r>
              <a:rPr lang="zh-CN" altLang="en-US" sz="2200" dirty="0"/>
              <a:t>：查询执行的方法采用物化模型</a:t>
            </a:r>
            <a:endParaRPr lang="en-US" altLang="zh-CN" sz="2200" dirty="0"/>
          </a:p>
          <a:p>
            <a:pPr eaLnBrk="1" hangingPunct="1">
              <a:lnSpc>
                <a:spcPct val="15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zh-CN" altLang="en-US" sz="1800" dirty="0"/>
          </a:p>
        </p:txBody>
      </p:sp>
      <p:sp>
        <p:nvSpPr>
          <p:cNvPr id="57347" name="Text Box 3">
            <a:extLst>
              <a:ext uri="{FF2B5EF4-FFF2-40B4-BE49-F238E27FC236}">
                <a16:creationId xmlns:a16="http://schemas.microsoft.com/office/drawing/2014/main" id="{CC37ACE9-B849-4026-92F6-0ABECBDC01C8}"/>
              </a:ext>
            </a:extLst>
          </p:cNvPr>
          <p:cNvSpPr txBox="1">
            <a:spLocks noChangeArrowheads="1"/>
          </p:cNvSpPr>
          <p:nvPr/>
        </p:nvSpPr>
        <p:spPr bwMode="auto">
          <a:xfrm>
            <a:off x="1524000" y="1"/>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9.2.1 </a:t>
            </a:r>
            <a:r>
              <a:rPr lang="zh-CN" altLang="en-US" sz="3600" dirty="0">
                <a:solidFill>
                  <a:schemeClr val="bg1"/>
                </a:solidFill>
              </a:rPr>
              <a:t>查询优化概述</a:t>
            </a:r>
          </a:p>
        </p:txBody>
      </p:sp>
      <p:sp>
        <p:nvSpPr>
          <p:cNvPr id="57348" name="Rectangle 4">
            <a:extLst>
              <a:ext uri="{FF2B5EF4-FFF2-40B4-BE49-F238E27FC236}">
                <a16:creationId xmlns:a16="http://schemas.microsoft.com/office/drawing/2014/main" id="{AFC48345-492C-4C3C-83F9-08AE419E0F04}"/>
              </a:ext>
            </a:extLst>
          </p:cNvPr>
          <p:cNvSpPr>
            <a:spLocks noChangeArrowheads="1"/>
          </p:cNvSpPr>
          <p:nvPr/>
        </p:nvSpPr>
        <p:spPr bwMode="auto">
          <a:xfrm>
            <a:off x="1774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5140087" y="189455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a:t>
            </a:r>
            <a:r>
              <a:rPr lang="en-US" altLang="zh-CN" sz="2400" dirty="0"/>
              <a:t> </a:t>
            </a:r>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6705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zh-CN" altLang="en-US" sz="2800" dirty="0">
                <a:sym typeface="Symbol" panose="05050102010706020507" pitchFamily="18" charset="2"/>
              </a:rPr>
              <a:t></a:t>
            </a:r>
            <a:r>
              <a:rPr lang="en-US" altLang="zh-CN" sz="2800" baseline="-30000" dirty="0" err="1"/>
              <a:t>SC.Cno</a:t>
            </a:r>
            <a:r>
              <a:rPr lang="en-US" altLang="zh-CN" sz="2800" baseline="-30000" dirty="0"/>
              <a:t>=’2’</a:t>
            </a:r>
            <a:r>
              <a:rPr lang="en-US" altLang="zh-CN" sz="2400" dirty="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3813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Student</a:t>
            </a:r>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7194612" y="558924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sz="2400" dirty="0"/>
              <a:t>SC</a:t>
            </a:r>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572000" y="4392238"/>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6019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1524001" y="1"/>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9.3.4 </a:t>
            </a:r>
            <a:r>
              <a:rPr lang="zh-CN" altLang="en-US" sz="3600" dirty="0">
                <a:solidFill>
                  <a:schemeClr val="bg1"/>
                </a:solidFill>
              </a:rPr>
              <a:t>代数优化举例（续）</a:t>
            </a:r>
            <a:endParaRPr lang="en-US" altLang="zh-CN" sz="3600" dirty="0">
              <a:solidFill>
                <a:schemeClr val="bg1"/>
              </a:solidFill>
            </a:endParaRPr>
          </a:p>
          <a:p>
            <a:pPr eaLnBrk="1" hangingPunct="1">
              <a:spcBef>
                <a:spcPct val="0"/>
              </a:spcBef>
              <a:buClrTx/>
              <a:buFont typeface="Arial" panose="020B0604020202020204" pitchFamily="34" charset="0"/>
              <a:buNone/>
            </a:pPr>
            <a:r>
              <a:rPr lang="en-US" altLang="zh-CN" sz="360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3215680" y="943038"/>
            <a:ext cx="6155294" cy="523220"/>
          </a:xfrm>
          <a:prstGeom prst="rect">
            <a:avLst/>
          </a:prstGeom>
          <a:noFill/>
        </p:spPr>
        <p:txBody>
          <a:bodyPr wrap="square">
            <a:spAutoFit/>
          </a:bodyPr>
          <a:lstStyle/>
          <a:p>
            <a:r>
              <a:rPr lang="zh-CN" altLang="en-US" sz="2800" dirty="0">
                <a:solidFill>
                  <a:schemeClr val="accent2"/>
                </a:solidFill>
              </a:rPr>
              <a:t>（</a:t>
            </a:r>
            <a:r>
              <a:rPr lang="en-US" altLang="zh-CN" sz="2800" dirty="0">
                <a:solidFill>
                  <a:schemeClr val="accent2"/>
                </a:solidFill>
              </a:rPr>
              <a:t>7</a:t>
            </a:r>
            <a:r>
              <a:rPr lang="zh-CN" altLang="en-US" sz="2800" dirty="0">
                <a:solidFill>
                  <a:schemeClr val="accent2"/>
                </a:solidFill>
              </a:rPr>
              <a:t>）代数优化后</a:t>
            </a:r>
            <a:r>
              <a:rPr lang="zh-CN" altLang="en-US" sz="2800" dirty="0">
                <a:solidFill>
                  <a:schemeClr val="accent2"/>
                </a:solidFill>
                <a:ea typeface="等线" panose="02010600030101010101" pitchFamily="2" charset="-122"/>
                <a:cs typeface="Times New Roman" panose="02020603050405020304" pitchFamily="18" charset="0"/>
              </a:rPr>
              <a:t>结果</a:t>
            </a:r>
            <a:endParaRPr lang="zh-CN" altLang="en-US" sz="2800"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5753100" y="2696146"/>
            <a:ext cx="0" cy="10989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7752184" y="5416544"/>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3863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Sname,sno</a:t>
            </a:r>
            <a:r>
              <a:rPr lang="en-US" altLang="zh-CN" sz="2400" dirty="0"/>
              <a:t> </a:t>
            </a:r>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7104113"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lang="en-US" altLang="zh-CN" dirty="0"/>
              <a:t>π</a:t>
            </a:r>
            <a:r>
              <a:rPr lang="en-US" altLang="zh-CN" baseline="-30000" dirty="0" err="1"/>
              <a:t>sno</a:t>
            </a:r>
            <a:r>
              <a:rPr lang="en-US" altLang="zh-CN" sz="2400" dirty="0"/>
              <a:t> </a:t>
            </a:r>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7752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4294508"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AutoShape 4">
            <a:extLst>
              <a:ext uri="{FF2B5EF4-FFF2-40B4-BE49-F238E27FC236}">
                <a16:creationId xmlns:a16="http://schemas.microsoft.com/office/drawing/2014/main" id="{F38483DC-A6A4-4298-BFF4-105F24555F7D}"/>
              </a:ext>
            </a:extLst>
          </p:cNvPr>
          <p:cNvSpPr>
            <a:spLocks noChangeArrowheads="1"/>
          </p:cNvSpPr>
          <p:nvPr/>
        </p:nvSpPr>
        <p:spPr bwMode="auto">
          <a:xfrm rot="5400000">
            <a:off x="5663551" y="3941268"/>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24213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2927350" y="1"/>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zh-CN" altLang="en-US" sz="360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3213100" y="1689100"/>
            <a:ext cx="66167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endParaRPr lang="zh-CN" altLang="en-US" sz="360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9.1</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关系数据库系统的查询优化</a:t>
            </a:r>
            <a:endParaRPr lang="en-US" altLang="zh-CN" sz="360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lang="en-US" altLang="zh-CN" sz="360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9.2</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逻辑优化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2590800" y="4941168"/>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3213100" y="4845735"/>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smtClean="0">
                <a:latin typeface="Arial Narrow" panose="020B0606020202030204" pitchFamily="34" charset="0"/>
                <a:ea typeface="楷体_GB2312" pitchFamily="49" charset="-122"/>
              </a:rPr>
              <a:t>9.3</a:t>
            </a:r>
            <a:r>
              <a:rPr lang="en-US" altLang="zh-CN" sz="3600" dirty="0" smtClean="0">
                <a:latin typeface="楷体_GB2312" pitchFamily="49" charset="-122"/>
                <a:ea typeface="楷体_GB2312" pitchFamily="49" charset="-122"/>
              </a:rPr>
              <a:t> </a:t>
            </a:r>
            <a:r>
              <a:rPr lang="zh-CN" altLang="en-US" sz="3600" dirty="0">
                <a:latin typeface="楷体_GB2312" pitchFamily="49" charset="-122"/>
                <a:ea typeface="楷体_GB2312" pitchFamily="49" charset="-122"/>
              </a:rPr>
              <a:t>物理优化</a:t>
            </a:r>
            <a:endParaRPr lang="zh-CN" altLang="en-US" sz="360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1958085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20000"/>
              </a:lnSpc>
              <a:buNone/>
            </a:pPr>
            <a:r>
              <a:rPr lang="en-US" altLang="zh-CN" sz="2800" dirty="0" smtClean="0">
                <a:solidFill>
                  <a:schemeClr val="accent2"/>
                </a:solidFill>
              </a:rPr>
              <a:t>9.3.1 </a:t>
            </a:r>
            <a:r>
              <a:rPr lang="zh-CN" altLang="en-US" sz="2800" dirty="0">
                <a:solidFill>
                  <a:schemeClr val="accent2"/>
                </a:solidFill>
              </a:rPr>
              <a:t>代价估计</a:t>
            </a:r>
          </a:p>
          <a:p>
            <a:pPr algn="just" eaLnBrk="1" hangingPunct="1">
              <a:lnSpc>
                <a:spcPct val="120000"/>
              </a:lnSpc>
              <a:buFont typeface="Wingdings" panose="05000000000000000000" pitchFamily="2" charset="2"/>
              <a:buNone/>
            </a:pPr>
            <a:r>
              <a:rPr lang="en-US" altLang="zh-CN" sz="2800" dirty="0" smtClean="0"/>
              <a:t>9.3.2 </a:t>
            </a:r>
            <a:r>
              <a:rPr lang="zh-CN" altLang="en-US" sz="2800" dirty="0"/>
              <a:t>计划枚举</a:t>
            </a:r>
            <a:r>
              <a:rPr lang="en-US" altLang="zh-CN" sz="2800" dirty="0">
                <a:solidFill>
                  <a:schemeClr val="accent2"/>
                </a:solidFill>
              </a:rPr>
              <a:t> </a:t>
            </a:r>
            <a:endParaRPr lang="zh-CN" altLang="en-US" sz="2800"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 </a:t>
            </a:r>
            <a:r>
              <a:rPr lang="zh-CN" altLang="en-US" sz="3600" dirty="0">
                <a:solidFill>
                  <a:schemeClr val="bg1"/>
                </a:solidFill>
              </a:rPr>
              <a:t>物理优化 </a:t>
            </a:r>
          </a:p>
        </p:txBody>
      </p:sp>
    </p:spTree>
    <p:extLst>
      <p:ext uri="{BB962C8B-B14F-4D97-AF65-F5344CB8AC3E}">
        <p14:creationId xmlns:p14="http://schemas.microsoft.com/office/powerpoint/2010/main" val="2625008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723F-CC7F-4D15-85CD-B00D4B5323D0}"/>
              </a:ext>
            </a:extLst>
          </p:cNvPr>
          <p:cNvSpPr>
            <a:spLocks noGrp="1"/>
          </p:cNvSpPr>
          <p:nvPr>
            <p:ph idx="1"/>
          </p:nvPr>
        </p:nvSpPr>
        <p:spPr>
          <a:xfrm>
            <a:off x="2209800" y="1052736"/>
            <a:ext cx="8782744" cy="5400600"/>
          </a:xfrm>
        </p:spPr>
        <p:txBody>
          <a:bodyPr/>
          <a:lstStyle/>
          <a:p>
            <a:pPr>
              <a:buFont typeface="Wingdings" panose="05000000000000000000" pitchFamily="2" charset="2"/>
              <a:buChar char="Ø"/>
            </a:pPr>
            <a:r>
              <a:rPr lang="zh-CN" altLang="en-US" sz="2800" dirty="0"/>
              <a:t>代价估计</a:t>
            </a:r>
            <a:endParaRPr lang="en-US" altLang="zh-CN" sz="2800" dirty="0"/>
          </a:p>
          <a:p>
            <a:pPr lvl="1">
              <a:buFont typeface="Wingdings" panose="05000000000000000000" pitchFamily="2" charset="2"/>
              <a:buChar char="Ø"/>
            </a:pPr>
            <a:r>
              <a:rPr lang="zh-CN" altLang="en-US" sz="2800" dirty="0"/>
              <a:t>基于代价模型对于一个特定查询计划的执行代价进行估计。</a:t>
            </a:r>
            <a:endParaRPr lang="en-US" altLang="zh-CN" sz="2800" dirty="0"/>
          </a:p>
          <a:p>
            <a:pPr>
              <a:buFont typeface="Wingdings" panose="05000000000000000000" pitchFamily="2" charset="2"/>
              <a:buChar char="Ø"/>
            </a:pPr>
            <a:r>
              <a:rPr lang="zh-CN" altLang="en-US" sz="2800" dirty="0"/>
              <a:t>代价模型</a:t>
            </a:r>
            <a:endParaRPr lang="en-US" altLang="zh-CN" sz="2800" dirty="0"/>
          </a:p>
          <a:p>
            <a:pPr lvl="1">
              <a:buFont typeface="Wingdings" panose="05000000000000000000" pitchFamily="2" charset="2"/>
              <a:buChar char="Ø"/>
            </a:pPr>
            <a:r>
              <a:rPr lang="zh-CN" altLang="en-US" sz="2800" dirty="0"/>
              <a:t>物理代价</a:t>
            </a:r>
            <a:endParaRPr lang="en-US" altLang="zh-CN" sz="2800" dirty="0"/>
          </a:p>
          <a:p>
            <a:pPr lvl="2">
              <a:buFont typeface="Wingdings" panose="05000000000000000000" pitchFamily="2" charset="2"/>
              <a:buChar char="Ø"/>
            </a:pPr>
            <a:r>
              <a:rPr lang="en-US" altLang="zh-CN" sz="2400" dirty="0" err="1"/>
              <a:t>cpu</a:t>
            </a:r>
            <a:r>
              <a:rPr lang="zh-CN" altLang="en-US" sz="2400" dirty="0" smtClean="0"/>
              <a:t>，</a:t>
            </a:r>
            <a:r>
              <a:rPr lang="en-US" altLang="zh-CN" sz="2400" dirty="0" smtClean="0"/>
              <a:t>IO,</a:t>
            </a:r>
            <a:r>
              <a:rPr lang="zh-CN" altLang="en-US" sz="2400" dirty="0"/>
              <a:t>内存，</a:t>
            </a:r>
            <a:r>
              <a:rPr lang="en-US" altLang="zh-CN" sz="2400" dirty="0"/>
              <a:t>…..</a:t>
            </a:r>
          </a:p>
          <a:p>
            <a:pPr lvl="2">
              <a:buFont typeface="Wingdings" panose="05000000000000000000" pitchFamily="2" charset="2"/>
              <a:buChar char="Ø"/>
            </a:pPr>
            <a:r>
              <a:rPr lang="zh-CN" altLang="en-US" sz="2400" dirty="0"/>
              <a:t>依赖于硬件</a:t>
            </a:r>
            <a:endParaRPr lang="en-US" altLang="zh-CN" sz="2400" dirty="0"/>
          </a:p>
          <a:p>
            <a:pPr lvl="1">
              <a:buFont typeface="Wingdings" panose="05000000000000000000" pitchFamily="2" charset="2"/>
              <a:buChar char="Ø"/>
            </a:pPr>
            <a:r>
              <a:rPr lang="zh-CN" altLang="en-US" sz="2800" dirty="0"/>
              <a:t>逻辑代价</a:t>
            </a:r>
            <a:endParaRPr lang="en-US" altLang="zh-CN" sz="2800" dirty="0"/>
          </a:p>
          <a:p>
            <a:pPr lvl="2">
              <a:buFont typeface="Wingdings" panose="05000000000000000000" pitchFamily="2" charset="2"/>
              <a:buChar char="Ø"/>
            </a:pPr>
            <a:r>
              <a:rPr lang="zh-CN" altLang="en-US" sz="2400" dirty="0"/>
              <a:t>结果集大小估计，依赖于算子算法，统计信息等</a:t>
            </a:r>
            <a:endParaRPr lang="en-US" altLang="zh-CN" sz="2400" dirty="0"/>
          </a:p>
          <a:p>
            <a:pPr lvl="1">
              <a:buFont typeface="Wingdings" panose="05000000000000000000" pitchFamily="2" charset="2"/>
              <a:buChar char="Ø"/>
            </a:pPr>
            <a:r>
              <a:rPr lang="zh-CN" altLang="en-US" sz="2800" dirty="0"/>
              <a:t>算法代价</a:t>
            </a:r>
            <a:endParaRPr lang="en-US" altLang="zh-CN" sz="2800" dirty="0"/>
          </a:p>
          <a:p>
            <a:pPr lvl="2">
              <a:buFont typeface="Wingdings" panose="05000000000000000000" pitchFamily="2" charset="2"/>
              <a:buChar char="Ø"/>
            </a:pPr>
            <a:r>
              <a:rPr lang="zh-CN" altLang="en-US" sz="2400" dirty="0"/>
              <a:t>算子算法的时空复杂</a:t>
            </a:r>
            <a:r>
              <a:rPr lang="zh-CN" altLang="en-US" sz="2400" dirty="0" smtClean="0"/>
              <a:t>度</a:t>
            </a:r>
            <a:endParaRPr lang="en-US" altLang="zh-CN" sz="2400" dirty="0" smtClean="0"/>
          </a:p>
          <a:p>
            <a:pPr marL="685800" lvl="2" indent="0">
              <a:buNone/>
            </a:pPr>
            <a:endParaRPr lang="en-US" altLang="zh-CN" sz="2400" dirty="0"/>
          </a:p>
        </p:txBody>
      </p:sp>
      <p:sp>
        <p:nvSpPr>
          <p:cNvPr id="4" name="Text Box 3">
            <a:extLst>
              <a:ext uri="{FF2B5EF4-FFF2-40B4-BE49-F238E27FC236}">
                <a16:creationId xmlns:a16="http://schemas.microsoft.com/office/drawing/2014/main" id="{115869F6-1654-407F-95EC-8220F3FADECD}"/>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932058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5AD8FC-0C52-4ECB-A3C5-2D8C97201353}"/>
              </a:ext>
            </a:extLst>
          </p:cNvPr>
          <p:cNvSpPr>
            <a:spLocks noGrp="1"/>
          </p:cNvSpPr>
          <p:nvPr>
            <p:ph idx="1"/>
          </p:nvPr>
        </p:nvSpPr>
        <p:spPr>
          <a:xfrm>
            <a:off x="2209800" y="1124744"/>
            <a:ext cx="8278688" cy="4971256"/>
          </a:xfrm>
        </p:spPr>
        <p:txBody>
          <a:bodyPr>
            <a:normAutofit/>
          </a:bodyPr>
          <a:lstStyle/>
          <a:p>
            <a:pPr>
              <a:lnSpc>
                <a:spcPct val="150000"/>
              </a:lnSpc>
              <a:buFont typeface="Wingdings" panose="05000000000000000000" pitchFamily="2" charset="2"/>
              <a:buChar char="Ø"/>
            </a:pPr>
            <a:r>
              <a:rPr lang="zh-CN" altLang="en-US" sz="2800" dirty="0"/>
              <a:t>基于磁盘</a:t>
            </a:r>
            <a:r>
              <a:rPr lang="en-US" altLang="zh-CN" sz="2800" dirty="0"/>
              <a:t>DBMS</a:t>
            </a:r>
            <a:r>
              <a:rPr lang="zh-CN" altLang="en-US" sz="2800" dirty="0"/>
              <a:t>代价模型</a:t>
            </a:r>
            <a:endParaRPr lang="en-US" altLang="zh-CN" sz="2800" dirty="0"/>
          </a:p>
          <a:p>
            <a:pPr lvl="1">
              <a:lnSpc>
                <a:spcPct val="150000"/>
              </a:lnSpc>
              <a:buFont typeface="Wingdings" panose="05000000000000000000" pitchFamily="2" charset="2"/>
              <a:buChar char="Ø"/>
            </a:pPr>
            <a:r>
              <a:rPr lang="zh-CN" altLang="en-US" sz="2400" dirty="0"/>
              <a:t>磁盘</a:t>
            </a:r>
            <a:r>
              <a:rPr lang="en-US" altLang="zh-CN" sz="2400" dirty="0"/>
              <a:t>IO</a:t>
            </a:r>
            <a:r>
              <a:rPr lang="zh-CN" altLang="en-US" sz="2400" dirty="0"/>
              <a:t>占代价模型的主要部分</a:t>
            </a:r>
            <a:endParaRPr lang="en-US" altLang="zh-CN" sz="2400" dirty="0"/>
          </a:p>
          <a:p>
            <a:pPr lvl="1">
              <a:lnSpc>
                <a:spcPct val="150000"/>
              </a:lnSpc>
              <a:buFont typeface="Wingdings" panose="05000000000000000000" pitchFamily="2" charset="2"/>
              <a:buChar char="Ø"/>
            </a:pPr>
            <a:r>
              <a:rPr lang="en-US" altLang="zh-CN" sz="2400" dirty="0" smtClean="0"/>
              <a:t>CPU</a:t>
            </a:r>
            <a:r>
              <a:rPr lang="zh-CN" altLang="en-US" sz="2400" dirty="0" smtClean="0"/>
              <a:t>代价</a:t>
            </a:r>
            <a:r>
              <a:rPr lang="zh-CN" altLang="en-US" sz="2400" dirty="0"/>
              <a:t>可以忽略</a:t>
            </a:r>
            <a:endParaRPr lang="en-US" altLang="zh-CN" sz="2400" dirty="0"/>
          </a:p>
          <a:p>
            <a:pPr lvl="1">
              <a:lnSpc>
                <a:spcPct val="150000"/>
              </a:lnSpc>
              <a:buFont typeface="Wingdings" panose="05000000000000000000" pitchFamily="2" charset="2"/>
              <a:buChar char="Ø"/>
            </a:pPr>
            <a:r>
              <a:rPr lang="zh-CN" altLang="en-US" sz="2400" dirty="0"/>
              <a:t>要考虑数据的读取方式：顺序</a:t>
            </a:r>
            <a:r>
              <a:rPr lang="en-US" altLang="zh-CN" sz="2400" dirty="0"/>
              <a:t>IO</a:t>
            </a:r>
            <a:r>
              <a:rPr lang="zh-CN" altLang="en-US" sz="2400" dirty="0"/>
              <a:t>或随机</a:t>
            </a:r>
            <a:r>
              <a:rPr lang="en-US" altLang="zh-CN" sz="2400" dirty="0"/>
              <a:t>IO</a:t>
            </a:r>
          </a:p>
          <a:p>
            <a:pPr lvl="1">
              <a:lnSpc>
                <a:spcPct val="150000"/>
              </a:lnSpc>
              <a:buFont typeface="Wingdings" panose="05000000000000000000" pitchFamily="2" charset="2"/>
              <a:buChar char="Ø"/>
            </a:pPr>
            <a:r>
              <a:rPr lang="zh-CN" altLang="en-US" sz="2400" dirty="0"/>
              <a:t>依赖于缓冲区管理方式</a:t>
            </a:r>
            <a:endParaRPr lang="en-US" altLang="zh-CN" sz="2400" dirty="0"/>
          </a:p>
          <a:p>
            <a:pPr>
              <a:lnSpc>
                <a:spcPct val="150000"/>
              </a:lnSpc>
              <a:buFont typeface="Wingdings" panose="05000000000000000000" pitchFamily="2" charset="2"/>
              <a:buChar char="Ø"/>
            </a:pPr>
            <a:r>
              <a:rPr lang="zh-CN" altLang="en-US" sz="2800" dirty="0"/>
              <a:t>分布式</a:t>
            </a:r>
            <a:r>
              <a:rPr lang="en-US" altLang="zh-CN" sz="2800" dirty="0"/>
              <a:t>DBMS</a:t>
            </a:r>
            <a:r>
              <a:rPr lang="zh-CN" altLang="en-US" sz="2800" dirty="0"/>
              <a:t>代价模型</a:t>
            </a:r>
            <a:endParaRPr lang="en-US" altLang="zh-CN" sz="2800" dirty="0"/>
          </a:p>
          <a:p>
            <a:pPr lvl="1">
              <a:lnSpc>
                <a:spcPct val="150000"/>
              </a:lnSpc>
              <a:buFont typeface="Wingdings" panose="05000000000000000000" pitchFamily="2" charset="2"/>
              <a:buChar char="Ø"/>
            </a:pPr>
            <a:r>
              <a:rPr lang="zh-CN" altLang="en-US" sz="2400" dirty="0"/>
              <a:t>要考虑通信</a:t>
            </a:r>
            <a:r>
              <a:rPr lang="zh-CN" altLang="en-US" sz="2400" dirty="0" smtClean="0"/>
              <a:t>代价</a:t>
            </a:r>
            <a:endParaRPr lang="en-US" altLang="zh-CN" sz="2400" dirty="0"/>
          </a:p>
        </p:txBody>
      </p:sp>
      <p:sp>
        <p:nvSpPr>
          <p:cNvPr id="4" name="Text Box 3">
            <a:extLst>
              <a:ext uri="{FF2B5EF4-FFF2-40B4-BE49-F238E27FC236}">
                <a16:creationId xmlns:a16="http://schemas.microsoft.com/office/drawing/2014/main" id="{38587AED-D82C-4BD7-B5C1-4DC3D45CCCFA}"/>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3947572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1C51B6-2801-49F9-99C2-17F6E587D9AD}"/>
              </a:ext>
            </a:extLst>
          </p:cNvPr>
          <p:cNvSpPr>
            <a:spLocks noGrp="1"/>
          </p:cNvSpPr>
          <p:nvPr>
            <p:ph idx="1"/>
          </p:nvPr>
        </p:nvSpPr>
        <p:spPr>
          <a:xfrm>
            <a:off x="2209800" y="1124744"/>
            <a:ext cx="8350696" cy="5616624"/>
          </a:xfrm>
        </p:spPr>
        <p:txBody>
          <a:bodyPr/>
          <a:lstStyle/>
          <a:p>
            <a:pPr>
              <a:lnSpc>
                <a:spcPct val="150000"/>
              </a:lnSpc>
              <a:buFont typeface="Wingdings" panose="05000000000000000000" pitchFamily="2" charset="2"/>
              <a:buChar char="Ø"/>
            </a:pPr>
            <a:r>
              <a:rPr lang="zh-CN" altLang="en-US" sz="2800" dirty="0"/>
              <a:t>统计信息</a:t>
            </a:r>
            <a:endParaRPr lang="en-US" altLang="zh-CN" sz="2800" dirty="0"/>
          </a:p>
          <a:p>
            <a:pPr lvl="1">
              <a:lnSpc>
                <a:spcPct val="150000"/>
              </a:lnSpc>
              <a:buFont typeface="Wingdings" panose="05000000000000000000" pitchFamily="2" charset="2"/>
              <a:buChar char="Ø"/>
            </a:pPr>
            <a:r>
              <a:rPr lang="zh-CN" altLang="en-US" sz="2400" dirty="0"/>
              <a:t>代价估计依赖统计信息</a:t>
            </a:r>
            <a:endParaRPr lang="en-US" altLang="zh-CN" sz="2400" dirty="0"/>
          </a:p>
          <a:p>
            <a:pPr lvl="1">
              <a:lnSpc>
                <a:spcPct val="150000"/>
              </a:lnSpc>
              <a:buFont typeface="Wingdings" panose="05000000000000000000" pitchFamily="2" charset="2"/>
              <a:buChar char="Ø"/>
            </a:pPr>
            <a:r>
              <a:rPr lang="zh-CN" altLang="en-US" sz="2400" dirty="0"/>
              <a:t>统计信息包括表，属性和索引的信息</a:t>
            </a:r>
            <a:endParaRPr lang="en-US" altLang="zh-CN" sz="2400" dirty="0"/>
          </a:p>
          <a:p>
            <a:pPr lvl="1">
              <a:lnSpc>
                <a:spcPct val="150000"/>
              </a:lnSpc>
              <a:buFont typeface="Wingdings" panose="05000000000000000000" pitchFamily="2" charset="2"/>
              <a:buChar char="Ø"/>
            </a:pPr>
            <a:r>
              <a:rPr lang="zh-CN" altLang="en-US" sz="2400" dirty="0"/>
              <a:t>通常存放于数据字典中</a:t>
            </a:r>
            <a:endParaRPr lang="en-US" altLang="zh-CN" sz="2400" dirty="0"/>
          </a:p>
          <a:p>
            <a:pPr lvl="1">
              <a:lnSpc>
                <a:spcPct val="150000"/>
              </a:lnSpc>
              <a:buFont typeface="Wingdings" panose="05000000000000000000" pitchFamily="2" charset="2"/>
              <a:buChar char="Ø"/>
            </a:pPr>
            <a:r>
              <a:rPr lang="zh-CN" altLang="en-US" sz="2400" dirty="0"/>
              <a:t>不同的系统更新时机不同</a:t>
            </a:r>
            <a:endParaRPr lang="en-US" altLang="zh-CN" sz="2400" dirty="0"/>
          </a:p>
          <a:p>
            <a:pPr lvl="1">
              <a:lnSpc>
                <a:spcPct val="150000"/>
              </a:lnSpc>
              <a:buFont typeface="Wingdings" panose="05000000000000000000" pitchFamily="2" charset="2"/>
              <a:buChar char="Ø"/>
            </a:pPr>
            <a:r>
              <a:rPr lang="zh-CN" altLang="en-US" sz="2400" dirty="0"/>
              <a:t>不同系统统计信息的更新命令：</a:t>
            </a:r>
            <a:endParaRPr lang="en-US" altLang="zh-CN" sz="2400" dirty="0"/>
          </a:p>
          <a:p>
            <a:pPr lvl="2">
              <a:lnSpc>
                <a:spcPct val="150000"/>
              </a:lnSpc>
              <a:buFont typeface="Wingdings" panose="05000000000000000000" pitchFamily="2" charset="2"/>
              <a:buChar char="Ø"/>
            </a:pPr>
            <a:r>
              <a:rPr lang="en-US" altLang="zh-CN" sz="1800" dirty="0" err="1"/>
              <a:t>PostGres:ANALYSE</a:t>
            </a:r>
            <a:endParaRPr lang="en-US" altLang="zh-CN" sz="1800" dirty="0"/>
          </a:p>
          <a:p>
            <a:pPr lvl="2">
              <a:lnSpc>
                <a:spcPct val="150000"/>
              </a:lnSpc>
              <a:buFont typeface="Wingdings" panose="05000000000000000000" pitchFamily="2" charset="2"/>
              <a:buChar char="Ø"/>
            </a:pPr>
            <a:r>
              <a:rPr lang="en-US" altLang="zh-CN" sz="1800" dirty="0"/>
              <a:t>Oracle/MySQL: ANALYSE TABLE</a:t>
            </a:r>
          </a:p>
          <a:p>
            <a:pPr lvl="2">
              <a:lnSpc>
                <a:spcPct val="150000"/>
              </a:lnSpc>
              <a:buFont typeface="Wingdings" panose="05000000000000000000" pitchFamily="2" charset="2"/>
              <a:buChar char="Ø"/>
            </a:pPr>
            <a:r>
              <a:rPr lang="en-US" altLang="zh-CN" sz="1800" dirty="0"/>
              <a:t>SQL Server: UPDATE STATISTICS</a:t>
            </a:r>
          </a:p>
          <a:p>
            <a:pPr lvl="2">
              <a:lnSpc>
                <a:spcPct val="150000"/>
              </a:lnSpc>
              <a:buFont typeface="Wingdings" panose="05000000000000000000" pitchFamily="2" charset="2"/>
              <a:buChar char="Ø"/>
            </a:pPr>
            <a:r>
              <a:rPr lang="en-US" altLang="zh-CN" sz="1800" dirty="0"/>
              <a:t>DB2:RUNSTATS</a:t>
            </a:r>
          </a:p>
          <a:p>
            <a:pPr lvl="1"/>
            <a:endParaRPr lang="en-US" altLang="zh-CN" sz="2400" dirty="0"/>
          </a:p>
          <a:p>
            <a:pPr lvl="1"/>
            <a:endParaRPr lang="zh-CN" altLang="en-US" sz="2400" dirty="0"/>
          </a:p>
        </p:txBody>
      </p:sp>
      <p:sp>
        <p:nvSpPr>
          <p:cNvPr id="4" name="Text Box 3">
            <a:extLst>
              <a:ext uri="{FF2B5EF4-FFF2-40B4-BE49-F238E27FC236}">
                <a16:creationId xmlns:a16="http://schemas.microsoft.com/office/drawing/2014/main" id="{462FB64C-F174-4B8F-8298-06C4187B4EC2}"/>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258638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723605-A531-43B3-AF42-48BC9C048017}"/>
              </a:ext>
            </a:extLst>
          </p:cNvPr>
          <p:cNvSpPr>
            <a:spLocks noGrp="1"/>
          </p:cNvSpPr>
          <p:nvPr>
            <p:ph idx="1"/>
          </p:nvPr>
        </p:nvSpPr>
        <p:spPr>
          <a:xfrm>
            <a:off x="2209800" y="980728"/>
            <a:ext cx="7772400" cy="5115272"/>
          </a:xfrm>
        </p:spPr>
        <p:txBody>
          <a:bodyPr>
            <a:normAutofit fontScale="85000" lnSpcReduction="10000"/>
          </a:bodyPr>
          <a:lstStyle/>
          <a:p>
            <a:pPr>
              <a:lnSpc>
                <a:spcPct val="150000"/>
              </a:lnSpc>
              <a:buFont typeface="Wingdings" panose="05000000000000000000" pitchFamily="2" charset="2"/>
              <a:buChar char="Ø"/>
            </a:pPr>
            <a:r>
              <a:rPr lang="zh-CN" altLang="en-US" sz="2800" dirty="0"/>
              <a:t>重要统计</a:t>
            </a:r>
            <a:r>
              <a:rPr lang="zh-CN" altLang="en-US" sz="2800" dirty="0" smtClean="0"/>
              <a:t>信息</a:t>
            </a:r>
            <a:endParaRPr lang="en-US" altLang="zh-CN" sz="2800" dirty="0" smtClean="0"/>
          </a:p>
          <a:p>
            <a:pPr lvl="1">
              <a:lnSpc>
                <a:spcPct val="150000"/>
              </a:lnSpc>
              <a:buFont typeface="Wingdings" panose="05000000000000000000" pitchFamily="2" charset="2"/>
              <a:buChar char="Ø"/>
            </a:pPr>
            <a:r>
              <a:rPr lang="en-US" altLang="zh-CN" sz="2500" dirty="0" smtClean="0"/>
              <a:t>Br(</a:t>
            </a:r>
            <a:r>
              <a:rPr lang="zh-CN" altLang="en-US" sz="2500" dirty="0" smtClean="0"/>
              <a:t>块数</a:t>
            </a:r>
            <a:r>
              <a:rPr lang="en-US" altLang="zh-CN" sz="2500" dirty="0" smtClean="0"/>
              <a:t>)</a:t>
            </a:r>
            <a:r>
              <a:rPr lang="zh-CN" altLang="en-US" sz="2500" dirty="0" smtClean="0"/>
              <a:t>，</a:t>
            </a:r>
            <a:r>
              <a:rPr lang="en-US" altLang="zh-CN" sz="2500" dirty="0" err="1" smtClean="0"/>
              <a:t>fr</a:t>
            </a:r>
            <a:r>
              <a:rPr lang="zh-CN" altLang="en-US" sz="2500" dirty="0" smtClean="0"/>
              <a:t>（块因子）</a:t>
            </a:r>
            <a:endParaRPr lang="en-US" altLang="zh-CN" sz="2500" dirty="0"/>
          </a:p>
          <a:p>
            <a:pPr lvl="1">
              <a:lnSpc>
                <a:spcPct val="150000"/>
              </a:lnSpc>
              <a:buFont typeface="Wingdings" panose="05000000000000000000" pitchFamily="2" charset="2"/>
              <a:buChar char="Ø"/>
            </a:pPr>
            <a:r>
              <a:rPr lang="en-US" altLang="zh-CN" sz="2400" dirty="0"/>
              <a:t>N</a:t>
            </a:r>
            <a:r>
              <a:rPr lang="en-US" altLang="zh-CN" sz="2400" baseline="-25000" dirty="0"/>
              <a:t>R</a:t>
            </a:r>
            <a:r>
              <a:rPr lang="en-US" altLang="zh-CN" sz="2400" dirty="0"/>
              <a:t>:</a:t>
            </a:r>
            <a:r>
              <a:rPr lang="zh-CN" altLang="en-US" sz="2400" dirty="0"/>
              <a:t>关系</a:t>
            </a:r>
            <a:r>
              <a:rPr lang="en-US" altLang="zh-CN" sz="2400" dirty="0"/>
              <a:t>R</a:t>
            </a:r>
            <a:r>
              <a:rPr lang="zh-CN" altLang="en-US" sz="2400" dirty="0"/>
              <a:t>的元组的数量</a:t>
            </a:r>
            <a:endParaRPr lang="en-US" altLang="zh-CN" sz="2400" dirty="0"/>
          </a:p>
          <a:p>
            <a:pPr lvl="1">
              <a:lnSpc>
                <a:spcPct val="150000"/>
              </a:lnSpc>
              <a:buFont typeface="Wingdings" panose="05000000000000000000" pitchFamily="2" charset="2"/>
              <a:buChar char="Ø"/>
            </a:pPr>
            <a:r>
              <a:rPr lang="en-US" altLang="zh-CN" sz="2400" dirty="0"/>
              <a:t>V(A,R):</a:t>
            </a:r>
            <a:r>
              <a:rPr lang="zh-CN" altLang="en-US" sz="2400" dirty="0"/>
              <a:t>关系</a:t>
            </a:r>
            <a:r>
              <a:rPr lang="en-US" altLang="zh-CN" sz="2400" dirty="0"/>
              <a:t>R</a:t>
            </a:r>
            <a:r>
              <a:rPr lang="zh-CN" altLang="en-US" sz="2400" dirty="0"/>
              <a:t>中属性</a:t>
            </a:r>
            <a:r>
              <a:rPr lang="en-US" altLang="zh-CN" sz="2400" dirty="0"/>
              <a:t>A</a:t>
            </a:r>
            <a:r>
              <a:rPr lang="zh-CN" altLang="en-US" sz="2400" dirty="0"/>
              <a:t>的</a:t>
            </a:r>
            <a:r>
              <a:rPr lang="en-US" altLang="zh-CN" sz="2400" dirty="0"/>
              <a:t>distinct</a:t>
            </a:r>
            <a:r>
              <a:rPr lang="zh-CN" altLang="en-US" sz="2400" dirty="0"/>
              <a:t>的元组数量</a:t>
            </a:r>
            <a:endParaRPr lang="en-US" altLang="zh-CN" sz="2400" dirty="0"/>
          </a:p>
          <a:p>
            <a:pPr marL="1200150" lvl="2" indent="-285750">
              <a:lnSpc>
                <a:spcPct val="150000"/>
              </a:lnSpc>
              <a:buFont typeface="Wingdings" panose="05000000000000000000" pitchFamily="2" charset="2"/>
              <a:buChar char="Ø"/>
            </a:pPr>
            <a:r>
              <a:rPr lang="zh-CN" altLang="en-US" sz="2400" dirty="0"/>
              <a:t>如学生关系</a:t>
            </a:r>
            <a:r>
              <a:rPr lang="en-US" altLang="zh-CN" sz="2400" dirty="0"/>
              <a:t>S</a:t>
            </a:r>
            <a:r>
              <a:rPr lang="zh-CN" altLang="en-US" sz="2400" dirty="0"/>
              <a:t>中，</a:t>
            </a:r>
            <a:r>
              <a:rPr lang="en-US" altLang="zh-CN" sz="2400" dirty="0"/>
              <a:t>V(‘</a:t>
            </a:r>
            <a:r>
              <a:rPr lang="en-US" altLang="zh-CN" sz="2400" dirty="0" err="1"/>
              <a:t>Gender’,S</a:t>
            </a:r>
            <a:r>
              <a:rPr lang="en-US" altLang="zh-CN" sz="2400" dirty="0"/>
              <a:t>)=2</a:t>
            </a:r>
          </a:p>
          <a:p>
            <a:pPr lvl="1">
              <a:lnSpc>
                <a:spcPct val="150000"/>
              </a:lnSpc>
              <a:buFont typeface="Wingdings" panose="05000000000000000000" pitchFamily="2" charset="2"/>
              <a:buChar char="Ø"/>
            </a:pPr>
            <a:r>
              <a:rPr lang="en-US" altLang="zh-CN" sz="2400" dirty="0"/>
              <a:t>SC(A,R):</a:t>
            </a:r>
            <a:r>
              <a:rPr lang="zh-CN" altLang="en-US" sz="2400" dirty="0"/>
              <a:t>选择基数。关系</a:t>
            </a:r>
            <a:r>
              <a:rPr lang="en-US" altLang="zh-CN" sz="2400" dirty="0"/>
              <a:t>R</a:t>
            </a:r>
            <a:r>
              <a:rPr lang="zh-CN" altLang="en-US" sz="2400" dirty="0"/>
              <a:t>中对于属性</a:t>
            </a:r>
            <a:r>
              <a:rPr lang="en-US" altLang="zh-CN" sz="2400" dirty="0"/>
              <a:t>A</a:t>
            </a:r>
            <a:r>
              <a:rPr lang="zh-CN" altLang="en-US" sz="2400" dirty="0"/>
              <a:t>的每个值的元组平均数量。</a:t>
            </a:r>
            <a:endParaRPr lang="en-US" altLang="zh-CN" sz="2400" dirty="0"/>
          </a:p>
          <a:p>
            <a:pPr marL="457200" lvl="1" indent="0">
              <a:lnSpc>
                <a:spcPct val="150000"/>
              </a:lnSpc>
              <a:buNone/>
            </a:pPr>
            <a:r>
              <a:rPr lang="en-US" altLang="zh-CN" sz="2400" dirty="0" smtClean="0"/>
              <a:t>    </a:t>
            </a:r>
            <a:r>
              <a:rPr lang="en-US" altLang="zh-CN" sz="2400" dirty="0"/>
              <a:t>	  SC(A,R)= N</a:t>
            </a:r>
            <a:r>
              <a:rPr lang="en-US" altLang="zh-CN" sz="2400" baseline="-25000" dirty="0"/>
              <a:t>R </a:t>
            </a:r>
            <a:r>
              <a:rPr lang="en-US" altLang="zh-CN" sz="2400" dirty="0"/>
              <a:t>/V(A,R)</a:t>
            </a:r>
          </a:p>
          <a:p>
            <a:pPr marL="1200150" lvl="2" indent="-285750">
              <a:lnSpc>
                <a:spcPct val="150000"/>
              </a:lnSpc>
              <a:buFont typeface="Wingdings" panose="05000000000000000000" pitchFamily="2" charset="2"/>
              <a:buChar char="Ø"/>
            </a:pPr>
            <a:r>
              <a:rPr lang="zh-CN" altLang="en-US" sz="2400" dirty="0"/>
              <a:t>选择基数的表明属性作为选择属性能选择多少元组，查询优化优先选择</a:t>
            </a:r>
            <a:r>
              <a:rPr lang="en-US" altLang="zh-CN" sz="2400" dirty="0"/>
              <a:t>SC(A,R)</a:t>
            </a:r>
            <a:r>
              <a:rPr lang="zh-CN" altLang="en-US" sz="2400" dirty="0"/>
              <a:t>较小的属性。但是这个参数成立的前提假设是数据</a:t>
            </a:r>
            <a:r>
              <a:rPr lang="zh-CN" altLang="en-US" sz="2400" dirty="0" smtClean="0"/>
              <a:t>均匀分布。</a:t>
            </a:r>
          </a:p>
        </p:txBody>
      </p:sp>
      <p:sp>
        <p:nvSpPr>
          <p:cNvPr id="4" name="Text Box 3">
            <a:extLst>
              <a:ext uri="{FF2B5EF4-FFF2-40B4-BE49-F238E27FC236}">
                <a16:creationId xmlns:a16="http://schemas.microsoft.com/office/drawing/2014/main" id="{1A9D94DA-C262-4970-86AD-2C5B07E8B01D}"/>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659109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7FFB4D-59FF-4459-B9A6-2F991D5F6A5F}"/>
              </a:ext>
            </a:extLst>
          </p:cNvPr>
          <p:cNvSpPr>
            <a:spLocks noGrp="1"/>
          </p:cNvSpPr>
          <p:nvPr>
            <p:ph idx="1"/>
          </p:nvPr>
        </p:nvSpPr>
        <p:spPr>
          <a:xfrm>
            <a:off x="2209800" y="836712"/>
            <a:ext cx="7772400" cy="5259288"/>
          </a:xfrm>
        </p:spPr>
        <p:txBody>
          <a:bodyPr>
            <a:normAutofit lnSpcReduction="10000"/>
          </a:bodyPr>
          <a:lstStyle/>
          <a:p>
            <a:pPr>
              <a:lnSpc>
                <a:spcPct val="150000"/>
              </a:lnSpc>
              <a:buFont typeface="Wingdings" panose="05000000000000000000" pitchFamily="2" charset="2"/>
              <a:buChar char="Ø"/>
            </a:pPr>
            <a:r>
              <a:rPr lang="zh-CN" altLang="en-US" sz="2800" dirty="0"/>
              <a:t>复合谓词选择率估计</a:t>
            </a:r>
            <a:endParaRPr lang="en-US" altLang="zh-CN" sz="2800" dirty="0"/>
          </a:p>
          <a:p>
            <a:pPr lvl="1">
              <a:lnSpc>
                <a:spcPct val="150000"/>
              </a:lnSpc>
              <a:buFont typeface="Wingdings" panose="05000000000000000000" pitchFamily="2" charset="2"/>
              <a:buChar char="Ø"/>
            </a:pPr>
            <a:r>
              <a:rPr lang="zh-CN" altLang="en-US" sz="2400" dirty="0"/>
              <a:t>选择率（</a:t>
            </a:r>
            <a:r>
              <a:rPr lang="en-US" altLang="zh-CN" sz="2400" dirty="0"/>
              <a:t>selectivity</a:t>
            </a:r>
            <a:r>
              <a:rPr lang="zh-CN" altLang="en-US" sz="2400" dirty="0"/>
              <a:t>）：谓词</a:t>
            </a:r>
            <a:r>
              <a:rPr lang="en-US" altLang="zh-CN" sz="2400" dirty="0"/>
              <a:t>P</a:t>
            </a:r>
            <a:r>
              <a:rPr lang="zh-CN" altLang="en-US" sz="2400" dirty="0"/>
              <a:t>的选择率指的是复合谓词</a:t>
            </a:r>
            <a:r>
              <a:rPr lang="en-US" altLang="zh-CN" sz="2400" dirty="0"/>
              <a:t>P</a:t>
            </a:r>
            <a:r>
              <a:rPr lang="zh-CN" altLang="en-US" sz="2400" dirty="0"/>
              <a:t>的元组占有率。</a:t>
            </a:r>
            <a:endParaRPr lang="en-US" altLang="zh-CN" sz="2400" dirty="0"/>
          </a:p>
          <a:p>
            <a:pPr lvl="1">
              <a:lnSpc>
                <a:spcPct val="150000"/>
              </a:lnSpc>
              <a:buFont typeface="Wingdings" panose="05000000000000000000" pitchFamily="2" charset="2"/>
              <a:buChar char="Ø"/>
            </a:pPr>
            <a:r>
              <a:rPr lang="zh-CN" altLang="en-US" sz="2400" dirty="0"/>
              <a:t>选择率依赖于谓词</a:t>
            </a:r>
            <a:r>
              <a:rPr lang="en-US" altLang="zh-CN" sz="2400" dirty="0"/>
              <a:t>P</a:t>
            </a:r>
            <a:r>
              <a:rPr lang="zh-CN" altLang="en-US" sz="2400" dirty="0"/>
              <a:t>的类型</a:t>
            </a:r>
            <a:endParaRPr lang="en-US" altLang="zh-CN" sz="2400" dirty="0"/>
          </a:p>
          <a:p>
            <a:pPr lvl="2">
              <a:lnSpc>
                <a:spcPct val="150000"/>
              </a:lnSpc>
              <a:buFont typeface="Wingdings" panose="05000000000000000000" pitchFamily="2" charset="2"/>
              <a:buChar char="Ø"/>
            </a:pPr>
            <a:r>
              <a:rPr lang="zh-CN" altLang="en-US" sz="2400" dirty="0"/>
              <a:t>相等</a:t>
            </a:r>
            <a:endParaRPr lang="en-US" altLang="zh-CN" sz="2400" dirty="0"/>
          </a:p>
          <a:p>
            <a:pPr lvl="2">
              <a:lnSpc>
                <a:spcPct val="150000"/>
              </a:lnSpc>
              <a:buFont typeface="Wingdings" panose="05000000000000000000" pitchFamily="2" charset="2"/>
              <a:buChar char="Ø"/>
            </a:pPr>
            <a:r>
              <a:rPr lang="zh-CN" altLang="en-US" sz="2400" dirty="0"/>
              <a:t>范围</a:t>
            </a:r>
            <a:endParaRPr lang="en-US" altLang="zh-CN" sz="2400" dirty="0"/>
          </a:p>
          <a:p>
            <a:pPr lvl="2">
              <a:lnSpc>
                <a:spcPct val="150000"/>
              </a:lnSpc>
              <a:buFont typeface="Wingdings" panose="05000000000000000000" pitchFamily="2" charset="2"/>
              <a:buChar char="Ø"/>
            </a:pPr>
            <a:r>
              <a:rPr lang="zh-CN" altLang="en-US" sz="2400" dirty="0"/>
              <a:t>非</a:t>
            </a:r>
            <a:endParaRPr lang="en-US" altLang="zh-CN" sz="2400" dirty="0"/>
          </a:p>
          <a:p>
            <a:pPr lvl="2">
              <a:lnSpc>
                <a:spcPct val="150000"/>
              </a:lnSpc>
              <a:buFont typeface="Wingdings" panose="05000000000000000000" pitchFamily="2" charset="2"/>
              <a:buChar char="Ø"/>
            </a:pPr>
            <a:r>
              <a:rPr lang="zh-CN" altLang="en-US" sz="2400" dirty="0"/>
              <a:t>与</a:t>
            </a:r>
            <a:endParaRPr lang="en-US" altLang="zh-CN" sz="2400" dirty="0"/>
          </a:p>
          <a:p>
            <a:pPr lvl="2">
              <a:lnSpc>
                <a:spcPct val="150000"/>
              </a:lnSpc>
              <a:buFont typeface="Wingdings" panose="05000000000000000000" pitchFamily="2" charset="2"/>
              <a:buChar char="Ø"/>
            </a:pPr>
            <a:r>
              <a:rPr lang="zh-CN" altLang="en-US" sz="2400" dirty="0" smtClean="0"/>
              <a:t>或</a:t>
            </a:r>
            <a:endParaRPr lang="zh-CN" altLang="en-US" sz="2400" dirty="0"/>
          </a:p>
        </p:txBody>
      </p:sp>
      <p:sp>
        <p:nvSpPr>
          <p:cNvPr id="4" name="Text Box 3">
            <a:extLst>
              <a:ext uri="{FF2B5EF4-FFF2-40B4-BE49-F238E27FC236}">
                <a16:creationId xmlns:a16="http://schemas.microsoft.com/office/drawing/2014/main" id="{28C6FF0B-F909-442B-AF20-4354F7F83A9C}"/>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486191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B14CA4-8FF1-4109-B9AF-663C4AD79C88}"/>
              </a:ext>
            </a:extLst>
          </p:cNvPr>
          <p:cNvSpPr>
            <a:spLocks noGrp="1"/>
          </p:cNvSpPr>
          <p:nvPr>
            <p:ph idx="1"/>
          </p:nvPr>
        </p:nvSpPr>
        <p:spPr>
          <a:xfrm>
            <a:off x="1127448" y="980728"/>
            <a:ext cx="8710736" cy="4933900"/>
          </a:xfrm>
        </p:spPr>
        <p:txBody>
          <a:bodyPr/>
          <a:lstStyle/>
          <a:p>
            <a:pPr marL="457200" lvl="1" indent="0">
              <a:lnSpc>
                <a:spcPct val="150000"/>
              </a:lnSpc>
              <a:buNone/>
            </a:pPr>
            <a:r>
              <a:rPr lang="zh-CN" altLang="en-US" sz="2400" dirty="0"/>
              <a:t>假设</a:t>
            </a:r>
            <a:r>
              <a:rPr lang="en-US" altLang="zh-CN" sz="2400" dirty="0"/>
              <a:t>V(</a:t>
            </a:r>
            <a:r>
              <a:rPr lang="en-US" altLang="zh-CN" sz="2400" dirty="0" err="1"/>
              <a:t>age,people</a:t>
            </a:r>
            <a:r>
              <a:rPr lang="en-US" altLang="zh-CN" sz="2400" dirty="0"/>
              <a:t>)</a:t>
            </a:r>
            <a:r>
              <a:rPr lang="zh-CN" altLang="en-US" sz="2400" dirty="0"/>
              <a:t>具有</a:t>
            </a:r>
            <a:r>
              <a:rPr lang="en-US" altLang="zh-CN" sz="2400" dirty="0"/>
              <a:t>5</a:t>
            </a:r>
            <a:r>
              <a:rPr lang="zh-CN" altLang="en-US" sz="2400" dirty="0"/>
              <a:t>个不同的值（</a:t>
            </a:r>
            <a:r>
              <a:rPr lang="en-US" altLang="zh-CN" sz="2400" dirty="0"/>
              <a:t>18-22</a:t>
            </a:r>
            <a:r>
              <a:rPr lang="zh-CN" altLang="en-US" sz="2400" dirty="0"/>
              <a:t>）且</a:t>
            </a:r>
            <a:r>
              <a:rPr lang="en-US" altLang="zh-CN" sz="2400" dirty="0"/>
              <a:t>N</a:t>
            </a:r>
            <a:r>
              <a:rPr lang="en-US" altLang="zh-CN" sz="2400" baseline="-25000" dirty="0"/>
              <a:t>R</a:t>
            </a:r>
            <a:r>
              <a:rPr lang="en-US" altLang="zh-CN" sz="2400" dirty="0"/>
              <a:t>=5</a:t>
            </a:r>
            <a:r>
              <a:rPr lang="zh-CN" altLang="en-US" sz="2400" dirty="0"/>
              <a:t>。</a:t>
            </a:r>
            <a:r>
              <a:rPr lang="en-US" altLang="zh-CN" sz="2400" dirty="0"/>
              <a:t>     </a:t>
            </a:r>
          </a:p>
          <a:p>
            <a:pPr>
              <a:lnSpc>
                <a:spcPct val="150000"/>
              </a:lnSpc>
            </a:pPr>
            <a:r>
              <a:rPr lang="zh-CN" altLang="en-US" sz="2400" dirty="0"/>
              <a:t>相等谓词</a:t>
            </a:r>
            <a:endParaRPr lang="en-US" altLang="zh-CN" sz="2400" dirty="0"/>
          </a:p>
          <a:p>
            <a:pPr marL="0" indent="0">
              <a:lnSpc>
                <a:spcPct val="150000"/>
              </a:lnSpc>
              <a:buNone/>
            </a:pPr>
            <a:r>
              <a:rPr lang="en-US" altLang="zh-CN" sz="2400" dirty="0"/>
              <a:t>	</a:t>
            </a:r>
            <a:r>
              <a:rPr lang="zh-CN" altLang="en-US" sz="2400" dirty="0"/>
              <a:t>查询：</a:t>
            </a:r>
            <a:r>
              <a:rPr lang="en-US" altLang="zh-CN" sz="2400" dirty="0"/>
              <a:t>Select * from People where age=20</a:t>
            </a:r>
          </a:p>
          <a:p>
            <a:pPr marL="457200" lvl="1" indent="0">
              <a:lnSpc>
                <a:spcPct val="150000"/>
              </a:lnSpc>
              <a:buNone/>
            </a:pPr>
            <a:r>
              <a:rPr lang="zh-CN" altLang="en-US" sz="2400" dirty="0"/>
              <a:t>    相等谓词：</a:t>
            </a:r>
            <a:r>
              <a:rPr lang="en-US" altLang="zh-CN" sz="2400" dirty="0"/>
              <a:t>A=constant</a:t>
            </a:r>
          </a:p>
          <a:p>
            <a:pPr marL="457200" lvl="1" indent="0">
              <a:lnSpc>
                <a:spcPct val="150000"/>
              </a:lnSpc>
              <a:buNone/>
            </a:pPr>
            <a:r>
              <a:rPr lang="zh-CN" altLang="en-US" sz="2400" dirty="0"/>
              <a:t>相等谓词的选择率：</a:t>
            </a:r>
            <a:r>
              <a:rPr lang="en-US" altLang="zh-CN" sz="2400" dirty="0" err="1"/>
              <a:t>Sel</a:t>
            </a:r>
            <a:r>
              <a:rPr lang="en-US" altLang="zh-CN" sz="2400" dirty="0"/>
              <a:t>(A=constant)=SC(P)/N</a:t>
            </a:r>
            <a:r>
              <a:rPr lang="en-US" altLang="zh-CN" sz="2400" baseline="-25000" dirty="0"/>
              <a:t>R</a:t>
            </a:r>
            <a:endParaRPr lang="en-US" altLang="zh-CN" sz="2400" dirty="0"/>
          </a:p>
          <a:p>
            <a:pPr marL="457200" lvl="1" indent="0">
              <a:lnSpc>
                <a:spcPct val="150000"/>
              </a:lnSpc>
              <a:buNone/>
            </a:pPr>
            <a:r>
              <a:rPr lang="en-US" altLang="zh-CN" sz="2400" dirty="0" err="1"/>
              <a:t>Sel</a:t>
            </a:r>
            <a:r>
              <a:rPr lang="en-US" altLang="zh-CN" sz="2400" dirty="0"/>
              <a:t>(age=20)=1/5</a:t>
            </a:r>
          </a:p>
          <a:p>
            <a:pPr marL="457200" lvl="1" indent="0">
              <a:buNone/>
            </a:pPr>
            <a:endParaRPr lang="zh-CN" altLang="en-US" dirty="0"/>
          </a:p>
        </p:txBody>
      </p:sp>
      <p:graphicFrame>
        <p:nvGraphicFramePr>
          <p:cNvPr id="6" name="图表 5">
            <a:extLst>
              <a:ext uri="{FF2B5EF4-FFF2-40B4-BE49-F238E27FC236}">
                <a16:creationId xmlns:a16="http://schemas.microsoft.com/office/drawing/2014/main" id="{4CD7BE98-E3FF-4DBB-91DA-6845520CE5AB}"/>
              </a:ext>
            </a:extLst>
          </p:cNvPr>
          <p:cNvGraphicFramePr/>
          <p:nvPr>
            <p:extLst>
              <p:ext uri="{D42A27DB-BD31-4B8C-83A1-F6EECF244321}">
                <p14:modId xmlns:p14="http://schemas.microsoft.com/office/powerpoint/2010/main" val="1298981057"/>
              </p:ext>
            </p:extLst>
          </p:nvPr>
        </p:nvGraphicFramePr>
        <p:xfrm>
          <a:off x="3048000" y="4573240"/>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a:extLst>
              <a:ext uri="{FF2B5EF4-FFF2-40B4-BE49-F238E27FC236}">
                <a16:creationId xmlns:a16="http://schemas.microsoft.com/office/drawing/2014/main" id="{D7A1102C-865B-497D-B154-9F82A7DB8DCA}"/>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326336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2209800" y="1124744"/>
            <a:ext cx="7772400" cy="4971256"/>
          </a:xfrm>
        </p:spPr>
        <p:txBody>
          <a:bodyPr/>
          <a:lstStyle/>
          <a:p>
            <a:pPr>
              <a:lnSpc>
                <a:spcPct val="150000"/>
              </a:lnSpc>
            </a:pPr>
            <a:r>
              <a:rPr lang="zh-CN" altLang="en-US" sz="2400" dirty="0"/>
              <a:t>范围谓词</a:t>
            </a:r>
            <a:endParaRPr lang="en-US" altLang="zh-CN" sz="2400" dirty="0"/>
          </a:p>
          <a:p>
            <a:pPr marL="457200" lvl="1" indent="0">
              <a:lnSpc>
                <a:spcPct val="150000"/>
              </a:lnSpc>
              <a:buNone/>
            </a:pPr>
            <a:r>
              <a:rPr lang="en-US" altLang="zh-CN" sz="2400" dirty="0" err="1"/>
              <a:t>Sel</a:t>
            </a:r>
            <a:r>
              <a:rPr lang="en-US" altLang="zh-CN" sz="2400" dirty="0"/>
              <a:t>(A&gt;=a)=(A</a:t>
            </a:r>
            <a:r>
              <a:rPr lang="en-US" altLang="zh-CN" sz="2400" baseline="-25000" dirty="0"/>
              <a:t>max</a:t>
            </a:r>
            <a:r>
              <a:rPr lang="en-US" altLang="zh-CN" sz="2400" dirty="0"/>
              <a:t>-a+1)/((A</a:t>
            </a:r>
            <a:r>
              <a:rPr lang="en-US" altLang="zh-CN" sz="2400" baseline="-25000" dirty="0"/>
              <a:t>max</a:t>
            </a:r>
            <a:r>
              <a:rPr lang="en-US" altLang="zh-CN" sz="2400" dirty="0"/>
              <a:t>-A</a:t>
            </a:r>
            <a:r>
              <a:rPr lang="en-US" altLang="zh-CN" sz="2400" baseline="-25000" dirty="0"/>
              <a:t>min</a:t>
            </a:r>
            <a:r>
              <a:rPr lang="en-US" altLang="zh-CN" sz="2400" dirty="0"/>
              <a:t>+1))</a:t>
            </a:r>
          </a:p>
          <a:p>
            <a:pPr marL="457200" lvl="1" indent="0">
              <a:lnSpc>
                <a:spcPct val="150000"/>
              </a:lnSpc>
              <a:buNone/>
            </a:pPr>
            <a:r>
              <a:rPr lang="zh-CN" altLang="en-US" sz="2400" dirty="0"/>
              <a:t>查询：</a:t>
            </a:r>
            <a:r>
              <a:rPr lang="en-US" altLang="zh-CN" sz="2400" dirty="0"/>
              <a:t>Select * from People where age&gt;=20</a:t>
            </a:r>
          </a:p>
          <a:p>
            <a:pPr marL="457200" lvl="1" indent="0">
              <a:lnSpc>
                <a:spcPct val="150000"/>
              </a:lnSpc>
              <a:buNone/>
            </a:pPr>
            <a:r>
              <a:rPr lang="en-US" altLang="zh-CN" sz="2400" dirty="0" err="1"/>
              <a:t>Sel</a:t>
            </a:r>
            <a:r>
              <a:rPr lang="en-US" altLang="zh-CN" sz="2400" dirty="0"/>
              <a:t>(age&gt;=20)=(22-20+1)/(22-18+1)=3/5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4040231668"/>
              </p:ext>
            </p:extLst>
          </p:nvPr>
        </p:nvGraphicFramePr>
        <p:xfrm>
          <a:off x="3048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3431704" y="4088865"/>
            <a:ext cx="1008112" cy="648072"/>
          </a:xfrm>
          <a:prstGeom prst="wedgeRectCallout">
            <a:avLst>
              <a:gd name="adj1" fmla="val 6522"/>
              <a:gd name="adj2" fmla="val 11211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err="1">
                <a:latin typeface="Tahoma" pitchFamily="34" charset="0"/>
                <a:ea typeface="宋体" pitchFamily="2" charset="-122"/>
              </a:rPr>
              <a:t>Age</a:t>
            </a:r>
            <a:r>
              <a:rPr kumimoji="1" lang="en-US" altLang="zh-CN" sz="1400" b="1" baseline="-25000" dirty="0" err="1">
                <a:latin typeface="Tahoma" pitchFamily="34" charset="0"/>
                <a:ea typeface="宋体" pitchFamily="2" charset="-122"/>
              </a:rPr>
              <a:t>min</a:t>
            </a:r>
            <a:r>
              <a:rPr kumimoji="1" lang="en-US" altLang="zh-CN" sz="1400" b="1" dirty="0">
                <a:latin typeface="Tahoma" pitchFamily="34" charset="0"/>
                <a:ea typeface="宋体" pitchFamily="2" charset="-122"/>
              </a:rPr>
              <a:t>=18</a:t>
            </a:r>
            <a:endParaRPr kumimoji="1" lang="zh-CN" altLang="en-US" sz="1400" b="1" dirty="0">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8040216" y="4005064"/>
            <a:ext cx="1008112" cy="648072"/>
          </a:xfrm>
          <a:prstGeom prst="wedgeRectCallout">
            <a:avLst>
              <a:gd name="adj1" fmla="val -10223"/>
              <a:gd name="adj2" fmla="val 12079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err="1">
                <a:latin typeface="Tahoma" pitchFamily="34" charset="0"/>
                <a:ea typeface="宋体" pitchFamily="2" charset="-122"/>
              </a:rPr>
              <a:t>Age</a:t>
            </a:r>
            <a:r>
              <a:rPr kumimoji="1" lang="en-US" altLang="zh-CN" sz="1400" b="1" baseline="-25000" dirty="0" err="1">
                <a:latin typeface="Tahoma" pitchFamily="34" charset="0"/>
                <a:ea typeface="宋体" pitchFamily="2" charset="-122"/>
              </a:rPr>
              <a:t>max</a:t>
            </a:r>
            <a:r>
              <a:rPr kumimoji="1" lang="en-US" altLang="zh-CN" sz="1400" b="1" dirty="0">
                <a:latin typeface="Tahoma" pitchFamily="34" charset="0"/>
                <a:ea typeface="宋体" pitchFamily="2" charset="-122"/>
              </a:rPr>
              <a:t>=22</a:t>
            </a:r>
            <a:endParaRPr kumimoji="1" lang="zh-CN" altLang="en-US" sz="1400" b="1" dirty="0">
              <a:latin typeface="Tahoma" pitchFamily="34" charset="0"/>
              <a:ea typeface="宋体" pitchFamily="2" charset="-122"/>
            </a:endParaRPr>
          </a:p>
        </p:txBody>
      </p:sp>
      <p:sp>
        <p:nvSpPr>
          <p:cNvPr id="7" name="Text Box 3">
            <a:extLst>
              <a:ext uri="{FF2B5EF4-FFF2-40B4-BE49-F238E27FC236}">
                <a16:creationId xmlns:a16="http://schemas.microsoft.com/office/drawing/2014/main" id="{FAEC6E87-C7F4-43ED-8A9C-835C5E5A7A07}"/>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02018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5E4BA9A-9538-4341-8373-7555FBEA8A78}"/>
              </a:ext>
            </a:extLst>
          </p:cNvPr>
          <p:cNvSpPr>
            <a:spLocks noGrp="1" noChangeArrowheads="1"/>
          </p:cNvSpPr>
          <p:nvPr>
            <p:ph idx="1"/>
          </p:nvPr>
        </p:nvSpPr>
        <p:spPr>
          <a:xfrm>
            <a:off x="838200" y="1825624"/>
            <a:ext cx="10515600" cy="4843735"/>
          </a:xfrm>
        </p:spPr>
        <p:txBody>
          <a:bodyPr>
            <a:normAutofit fontScale="62500" lnSpcReduction="20000"/>
          </a:bodyPr>
          <a:lstStyle/>
          <a:p>
            <a:pPr algn="just" eaLnBrk="1" hangingPunct="1">
              <a:lnSpc>
                <a:spcPct val="150000"/>
              </a:lnSpc>
              <a:buFont typeface="Wingdings" panose="05000000000000000000" pitchFamily="2" charset="2"/>
              <a:buNone/>
            </a:pPr>
            <a:r>
              <a:rPr lang="en-US" altLang="zh-CN" sz="4400" dirty="0"/>
              <a:t>1 Q1</a:t>
            </a:r>
            <a:r>
              <a:rPr lang="zh-CN" altLang="en-US" sz="4400" dirty="0"/>
              <a:t>＝ </a:t>
            </a:r>
            <a:r>
              <a:rPr lang="en-US" altLang="zh-CN" sz="4400" dirty="0" err="1"/>
              <a:t>П</a:t>
            </a:r>
            <a:r>
              <a:rPr lang="en-US" altLang="zh-CN" sz="4400" baseline="-25000" dirty="0" err="1"/>
              <a:t>Sname</a:t>
            </a:r>
            <a:r>
              <a:rPr lang="en-US" altLang="zh-CN" sz="4400" dirty="0"/>
              <a:t>(</a:t>
            </a:r>
            <a:r>
              <a:rPr lang="en-US" altLang="zh-CN" sz="4400" dirty="0" err="1"/>
              <a:t>б</a:t>
            </a:r>
            <a:r>
              <a:rPr lang="en-US" altLang="zh-CN" sz="4400" baseline="-25000" dirty="0" err="1"/>
              <a:t>Student.Sno</a:t>
            </a:r>
            <a:r>
              <a:rPr lang="en-US" altLang="zh-CN" sz="4400" baseline="-25000" dirty="0"/>
              <a:t>=</a:t>
            </a:r>
            <a:r>
              <a:rPr lang="en-US" altLang="zh-CN" sz="4400" baseline="-25000" dirty="0" err="1"/>
              <a:t>SC.Sno</a:t>
            </a:r>
            <a:r>
              <a:rPr lang="en-US" altLang="zh-CN" sz="5800" baseline="-25000" dirty="0"/>
              <a:t> </a:t>
            </a:r>
            <a:r>
              <a:rPr lang="en-US" altLang="zh-CN" sz="4400" baseline="-25000" dirty="0"/>
              <a:t>∧</a:t>
            </a:r>
            <a:r>
              <a:rPr lang="en-US" altLang="zh-CN" sz="4400" baseline="-25000" dirty="0" err="1"/>
              <a:t>SC.Cno</a:t>
            </a:r>
            <a:r>
              <a:rPr lang="en-US" altLang="zh-CN" sz="4400" baseline="-25000" dirty="0" smtClean="0"/>
              <a:t>=‘C2</a:t>
            </a:r>
            <a:r>
              <a:rPr lang="en-US" altLang="zh-CN" sz="4400" baseline="-25000" dirty="0"/>
              <a:t>'</a:t>
            </a:r>
            <a:r>
              <a:rPr lang="en-US" altLang="zh-CN" sz="5800" baseline="-25000" dirty="0"/>
              <a:t> </a:t>
            </a:r>
            <a:r>
              <a:rPr lang="en-US" altLang="zh-CN" sz="4400" dirty="0"/>
              <a:t>(</a:t>
            </a:r>
            <a:r>
              <a:rPr lang="en-US" altLang="zh-CN" sz="4400" dirty="0" err="1"/>
              <a:t>Student×SC</a:t>
            </a:r>
            <a:r>
              <a:rPr lang="en-US" altLang="zh-CN" sz="4400" dirty="0"/>
              <a:t>))</a:t>
            </a:r>
            <a:r>
              <a:rPr lang="en-US" altLang="zh-CN" sz="4400" dirty="0">
                <a:latin typeface="Courier New" panose="02070309020205020404" pitchFamily="49" charset="0"/>
              </a:rPr>
              <a:t> </a:t>
            </a:r>
            <a:endParaRPr lang="en-US" altLang="zh-CN" sz="4400" dirty="0"/>
          </a:p>
          <a:p>
            <a:pPr algn="just" eaLnBrk="1" hangingPunct="1">
              <a:lnSpc>
                <a:spcPct val="150000"/>
              </a:lnSpc>
              <a:buFont typeface="Wingdings" panose="05000000000000000000" pitchFamily="2" charset="2"/>
              <a:buNone/>
            </a:pPr>
            <a:r>
              <a:rPr lang="en-US" altLang="zh-CN" sz="4400" dirty="0"/>
              <a:t>① </a:t>
            </a:r>
            <a:r>
              <a:rPr lang="en-US" altLang="zh-CN" sz="4400" dirty="0" err="1"/>
              <a:t>Student×SC</a:t>
            </a:r>
            <a:endParaRPr lang="en-US" altLang="zh-CN" sz="4400" dirty="0"/>
          </a:p>
          <a:p>
            <a:pPr algn="just" eaLnBrk="1" hangingPunct="1">
              <a:lnSpc>
                <a:spcPct val="150000"/>
              </a:lnSpc>
              <a:buFont typeface="Wingdings" panose="05000000000000000000" pitchFamily="2" charset="2"/>
              <a:buNone/>
            </a:pPr>
            <a:r>
              <a:rPr lang="en-US" altLang="zh-CN" sz="4400" dirty="0"/>
              <a:t>   </a:t>
            </a:r>
            <a:r>
              <a:rPr lang="zh-CN" altLang="en-US" sz="4400" dirty="0"/>
              <a:t>读取总块数</a:t>
            </a:r>
            <a:r>
              <a:rPr lang="en-US" altLang="zh-CN" sz="4400" dirty="0"/>
              <a:t>= </a:t>
            </a:r>
            <a:r>
              <a:rPr lang="zh-CN" altLang="en-US" sz="4400" dirty="0"/>
              <a:t>读</a:t>
            </a:r>
            <a:r>
              <a:rPr lang="en-US" altLang="zh-CN" sz="4400" dirty="0"/>
              <a:t>Student</a:t>
            </a:r>
            <a:r>
              <a:rPr lang="zh-CN" altLang="en-US" sz="4400" dirty="0"/>
              <a:t>表块数 </a:t>
            </a:r>
            <a:r>
              <a:rPr lang="en-US" altLang="zh-CN" sz="4400" dirty="0"/>
              <a:t>+ </a:t>
            </a:r>
            <a:r>
              <a:rPr lang="zh-CN" altLang="en-US" sz="4400" dirty="0"/>
              <a:t>读</a:t>
            </a:r>
            <a:r>
              <a:rPr lang="en-US" altLang="zh-CN" sz="4400" dirty="0"/>
              <a:t>SC</a:t>
            </a:r>
            <a:r>
              <a:rPr lang="zh-CN" altLang="en-US" sz="4400" dirty="0"/>
              <a:t>表遍</a:t>
            </a:r>
            <a:r>
              <a:rPr lang="zh-CN" altLang="en-US" sz="4400" dirty="0" smtClean="0"/>
              <a:t>数*</a:t>
            </a:r>
            <a:r>
              <a:rPr lang="zh-CN" altLang="en-US" sz="4400" dirty="0"/>
              <a:t>每遍块数</a:t>
            </a:r>
          </a:p>
          <a:p>
            <a:pPr algn="just" eaLnBrk="1" hangingPunct="1">
              <a:lnSpc>
                <a:spcPct val="150000"/>
              </a:lnSpc>
              <a:buFont typeface="Wingdings" panose="05000000000000000000" pitchFamily="2" charset="2"/>
              <a:buNone/>
            </a:pPr>
            <a:r>
              <a:rPr lang="en-US" altLang="zh-CN" sz="4400" dirty="0" smtClean="0"/>
              <a:t>   (</a:t>
            </a:r>
            <a:r>
              <a:rPr lang="zh-CN" altLang="en-US" sz="4400" dirty="0"/>
              <a:t>读</a:t>
            </a:r>
            <a:r>
              <a:rPr lang="en-US" altLang="zh-CN" sz="4400" dirty="0"/>
              <a:t>SC</a:t>
            </a:r>
            <a:r>
              <a:rPr lang="zh-CN" altLang="en-US" sz="4400" dirty="0"/>
              <a:t>表遍数</a:t>
            </a:r>
            <a:r>
              <a:rPr lang="en-US" altLang="zh-CN" sz="4400" dirty="0"/>
              <a:t>=Student</a:t>
            </a:r>
            <a:r>
              <a:rPr lang="zh-CN" altLang="en-US" sz="4400" dirty="0"/>
              <a:t>表的总元组数</a:t>
            </a:r>
            <a:r>
              <a:rPr lang="en-US" altLang="zh-CN" sz="4400" dirty="0"/>
              <a:t>/</a:t>
            </a:r>
            <a:r>
              <a:rPr lang="zh-CN" altLang="en-US" sz="4400" dirty="0"/>
              <a:t>在内存中的元组数</a:t>
            </a:r>
            <a:r>
              <a:rPr lang="en-US" altLang="zh-CN" sz="4400" dirty="0"/>
              <a:t>)</a:t>
            </a:r>
          </a:p>
          <a:p>
            <a:pPr eaLnBrk="1" hangingPunct="1">
              <a:lnSpc>
                <a:spcPct val="150000"/>
              </a:lnSpc>
              <a:buFont typeface="Wingdings" panose="05000000000000000000" pitchFamily="2" charset="2"/>
              <a:buNone/>
            </a:pPr>
            <a:r>
              <a:rPr lang="en-US" altLang="zh-CN" sz="4400" dirty="0"/>
              <a:t>		</a:t>
            </a:r>
            <a:r>
              <a:rPr lang="en-US" altLang="zh-CN" sz="4400" dirty="0">
                <a:latin typeface="Courier New" panose="02070309020205020404" pitchFamily="49" charset="0"/>
              </a:rPr>
              <a:t> </a:t>
            </a:r>
            <a:r>
              <a:rPr lang="en-US" altLang="zh-CN" sz="4400" dirty="0"/>
              <a:t>=1000/10+(1000/(10×5)) ×(10000/100)</a:t>
            </a:r>
          </a:p>
          <a:p>
            <a:pPr algn="just" eaLnBrk="1" hangingPunct="1">
              <a:lnSpc>
                <a:spcPct val="150000"/>
              </a:lnSpc>
              <a:buFont typeface="Wingdings" panose="05000000000000000000" pitchFamily="2" charset="2"/>
              <a:buNone/>
            </a:pPr>
            <a:r>
              <a:rPr lang="en-US" altLang="zh-CN" sz="4400" dirty="0"/>
              <a:t>             =</a:t>
            </a:r>
            <a:r>
              <a:rPr lang="en-US" altLang="zh-CN" sz="4400" dirty="0" smtClean="0"/>
              <a:t>100+20×100=2100</a:t>
            </a:r>
            <a:endParaRPr lang="en-US" altLang="zh-CN" sz="4400" dirty="0"/>
          </a:p>
          <a:p>
            <a:pPr eaLnBrk="1" hangingPunct="1">
              <a:lnSpc>
                <a:spcPct val="150000"/>
              </a:lnSpc>
              <a:buFont typeface="Wingdings" panose="05000000000000000000" pitchFamily="2" charset="2"/>
              <a:buNone/>
            </a:pPr>
            <a:r>
              <a:rPr lang="en-US" altLang="zh-CN" sz="4400" dirty="0"/>
              <a:t>   </a:t>
            </a:r>
            <a:r>
              <a:rPr lang="zh-CN" altLang="en-US" sz="4400" dirty="0">
                <a:solidFill>
                  <a:schemeClr val="accent2"/>
                </a:solidFill>
              </a:rPr>
              <a:t>读数据时间</a:t>
            </a:r>
            <a:r>
              <a:rPr lang="en-US" altLang="zh-CN" sz="4400" dirty="0"/>
              <a:t>=2100/20=105</a:t>
            </a:r>
            <a:r>
              <a:rPr lang="zh-CN" altLang="en-US" sz="4400" dirty="0"/>
              <a:t>秒</a:t>
            </a:r>
          </a:p>
          <a:p>
            <a:pPr eaLnBrk="1" hangingPunct="1">
              <a:lnSpc>
                <a:spcPct val="80000"/>
              </a:lnSpc>
              <a:buFont typeface="Wingdings" panose="05000000000000000000" pitchFamily="2" charset="2"/>
              <a:buNone/>
            </a:pPr>
            <a:endParaRPr lang="zh-CN" altLang="en-US" sz="2800" dirty="0"/>
          </a:p>
        </p:txBody>
      </p:sp>
      <p:sp>
        <p:nvSpPr>
          <p:cNvPr id="58371" name="Rectangle 3">
            <a:extLst>
              <a:ext uri="{FF2B5EF4-FFF2-40B4-BE49-F238E27FC236}">
                <a16:creationId xmlns:a16="http://schemas.microsoft.com/office/drawing/2014/main" id="{2D96F621-A461-4697-A62C-55F724031E8B}"/>
              </a:ext>
            </a:extLst>
          </p:cNvPr>
          <p:cNvSpPr>
            <a:spLocks noChangeArrowheads="1"/>
          </p:cNvSpPr>
          <p:nvPr/>
        </p:nvSpPr>
        <p:spPr bwMode="auto">
          <a:xfrm>
            <a:off x="827460" y="646332"/>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
        <p:nvSpPr>
          <p:cNvPr id="58372" name="Text Box 4">
            <a:extLst>
              <a:ext uri="{FF2B5EF4-FFF2-40B4-BE49-F238E27FC236}">
                <a16:creationId xmlns:a16="http://schemas.microsoft.com/office/drawing/2014/main" id="{70FFB483-57DC-4837-A00B-A8DE55049E80}"/>
              </a:ext>
            </a:extLst>
          </p:cNvPr>
          <p:cNvSpPr txBox="1">
            <a:spLocks noChangeArrowheads="1"/>
          </p:cNvSpPr>
          <p:nvPr/>
        </p:nvSpPr>
        <p:spPr bwMode="auto">
          <a:xfrm>
            <a:off x="1524000" y="1"/>
            <a:ext cx="6588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9.2.1 </a:t>
            </a:r>
            <a:r>
              <a:rPr lang="zh-CN" altLang="en-US" sz="3600" dirty="0">
                <a:solidFill>
                  <a:schemeClr val="bg1"/>
                </a:solidFill>
              </a:rPr>
              <a:t>查询优化概述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2209800" y="1124744"/>
            <a:ext cx="7772400" cy="4971256"/>
          </a:xfrm>
        </p:spPr>
        <p:txBody>
          <a:bodyPr/>
          <a:lstStyle/>
          <a:p>
            <a:pPr>
              <a:lnSpc>
                <a:spcPct val="150000"/>
              </a:lnSpc>
            </a:pPr>
            <a:r>
              <a:rPr lang="zh-CN" altLang="en-US" sz="2400" dirty="0"/>
              <a:t>非谓词</a:t>
            </a:r>
            <a:endParaRPr lang="en-US" altLang="zh-CN" sz="2400" dirty="0"/>
          </a:p>
          <a:p>
            <a:pPr marL="457200" lvl="1" indent="0">
              <a:lnSpc>
                <a:spcPct val="150000"/>
              </a:lnSpc>
              <a:buNone/>
            </a:pPr>
            <a:r>
              <a:rPr lang="en-US" altLang="zh-CN" sz="2400" dirty="0" err="1"/>
              <a:t>Sel</a:t>
            </a:r>
            <a:r>
              <a:rPr lang="en-US" altLang="zh-CN" sz="2400" dirty="0"/>
              <a:t>(!P)=1-sel(P)</a:t>
            </a:r>
          </a:p>
          <a:p>
            <a:pPr marL="457200" lvl="1" indent="0">
              <a:lnSpc>
                <a:spcPct val="150000"/>
              </a:lnSpc>
              <a:buNone/>
            </a:pPr>
            <a:r>
              <a:rPr lang="zh-CN" altLang="en-US" sz="2400" dirty="0"/>
              <a:t>查询：</a:t>
            </a:r>
            <a:r>
              <a:rPr lang="en-US" altLang="zh-CN" sz="2400" dirty="0"/>
              <a:t>Select * from People where age!=20</a:t>
            </a:r>
          </a:p>
          <a:p>
            <a:pPr marL="457200" lvl="1" indent="0">
              <a:lnSpc>
                <a:spcPct val="150000"/>
              </a:lnSpc>
              <a:buNone/>
            </a:pPr>
            <a:r>
              <a:rPr lang="en-US" altLang="zh-CN" sz="2400" dirty="0" err="1"/>
              <a:t>Sel</a:t>
            </a:r>
            <a:r>
              <a:rPr lang="en-US" altLang="zh-CN" sz="2400" dirty="0"/>
              <a:t>(age!=20)=1-1/5=4/5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1462151345"/>
              </p:ext>
            </p:extLst>
          </p:nvPr>
        </p:nvGraphicFramePr>
        <p:xfrm>
          <a:off x="3048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3143672" y="3681028"/>
            <a:ext cx="1512168" cy="648072"/>
          </a:xfrm>
          <a:prstGeom prst="wedgeRectCallout">
            <a:avLst>
              <a:gd name="adj1" fmla="val 2859"/>
              <a:gd name="adj2" fmla="val 12296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SC(age!=20)=2</a:t>
            </a:r>
            <a:endParaRPr kumimoji="1" lang="zh-CN" altLang="en-US" sz="1400" b="1" dirty="0">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7320137" y="3578008"/>
            <a:ext cx="1697211" cy="648072"/>
          </a:xfrm>
          <a:prstGeom prst="wedgeRectCallout">
            <a:avLst>
              <a:gd name="adj1" fmla="val -35918"/>
              <a:gd name="adj2" fmla="val 127306"/>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SC(age!=20)=2</a:t>
            </a:r>
            <a:endParaRPr kumimoji="1" lang="zh-CN" altLang="en-US" sz="1400" b="1" dirty="0">
              <a:latin typeface="Tahoma" pitchFamily="34" charset="0"/>
              <a:ea typeface="宋体" pitchFamily="2" charset="-122"/>
            </a:endParaRPr>
          </a:p>
        </p:txBody>
      </p:sp>
      <p:sp>
        <p:nvSpPr>
          <p:cNvPr id="2" name="矩形 1">
            <a:extLst>
              <a:ext uri="{FF2B5EF4-FFF2-40B4-BE49-F238E27FC236}">
                <a16:creationId xmlns:a16="http://schemas.microsoft.com/office/drawing/2014/main" id="{3BAA62DD-AF00-4115-8757-0EE711D1C765}"/>
              </a:ext>
            </a:extLst>
          </p:cNvPr>
          <p:cNvSpPr/>
          <p:nvPr/>
        </p:nvSpPr>
        <p:spPr bwMode="auto">
          <a:xfrm>
            <a:off x="3575720" y="4797152"/>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 name="矩形 6">
            <a:extLst>
              <a:ext uri="{FF2B5EF4-FFF2-40B4-BE49-F238E27FC236}">
                <a16:creationId xmlns:a16="http://schemas.microsoft.com/office/drawing/2014/main" id="{C08D52AD-EBBC-4DD9-B803-CEB80231C23C}"/>
              </a:ext>
            </a:extLst>
          </p:cNvPr>
          <p:cNvSpPr/>
          <p:nvPr/>
        </p:nvSpPr>
        <p:spPr bwMode="auto">
          <a:xfrm>
            <a:off x="7032104" y="4725144"/>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8" name="Text Box 3">
            <a:extLst>
              <a:ext uri="{FF2B5EF4-FFF2-40B4-BE49-F238E27FC236}">
                <a16:creationId xmlns:a16="http://schemas.microsoft.com/office/drawing/2014/main" id="{06C933F0-7887-4305-8985-7906A5392750}"/>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875481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2351584" y="908720"/>
            <a:ext cx="8278688" cy="4971256"/>
          </a:xfrm>
        </p:spPr>
        <p:txBody>
          <a:bodyPr/>
          <a:lstStyle/>
          <a:p>
            <a:pPr>
              <a:lnSpc>
                <a:spcPct val="150000"/>
              </a:lnSpc>
            </a:pPr>
            <a:r>
              <a:rPr lang="zh-CN" altLang="en-US" sz="2400" dirty="0"/>
              <a:t>与谓词</a:t>
            </a:r>
            <a:endParaRPr lang="en-US" altLang="zh-CN" sz="2400" dirty="0"/>
          </a:p>
          <a:p>
            <a:pPr marL="457200" lvl="1" indent="0">
              <a:lnSpc>
                <a:spcPct val="150000"/>
              </a:lnSpc>
              <a:buNone/>
            </a:pPr>
            <a:r>
              <a:rPr lang="zh-CN" altLang="en-US" sz="2400" dirty="0"/>
              <a:t>当谓词之间的选择独立时</a:t>
            </a:r>
            <a:endParaRPr lang="en-US" altLang="zh-CN" sz="2400" dirty="0"/>
          </a:p>
          <a:p>
            <a:pPr marL="457200" lvl="1" indent="0">
              <a:lnSpc>
                <a:spcPct val="150000"/>
              </a:lnSpc>
              <a:buNone/>
            </a:pPr>
            <a:r>
              <a:rPr lang="en-US" altLang="zh-CN" sz="2400" dirty="0" err="1"/>
              <a:t>Sel</a:t>
            </a:r>
            <a:r>
              <a:rPr lang="en-US" altLang="zh-CN" sz="2400" dirty="0"/>
              <a:t>(P1∧P2)=</a:t>
            </a:r>
            <a:r>
              <a:rPr lang="en-US" altLang="zh-CN" sz="2400" dirty="0" err="1"/>
              <a:t>sel</a:t>
            </a:r>
            <a:r>
              <a:rPr lang="en-US" altLang="zh-CN" sz="2400" dirty="0"/>
              <a:t>(P1)×</a:t>
            </a:r>
            <a:r>
              <a:rPr lang="en-US" altLang="zh-CN" sz="2400" dirty="0" err="1"/>
              <a:t>sel</a:t>
            </a:r>
            <a:r>
              <a:rPr lang="en-US" altLang="zh-CN" sz="2400" dirty="0"/>
              <a:t>(P2)</a:t>
            </a:r>
          </a:p>
          <a:p>
            <a:pPr marL="457200" lvl="1" indent="0">
              <a:lnSpc>
                <a:spcPct val="150000"/>
              </a:lnSpc>
              <a:buNone/>
            </a:pPr>
            <a:r>
              <a:rPr lang="zh-CN" altLang="en-US" sz="2400" dirty="0"/>
              <a:t>查询：</a:t>
            </a:r>
            <a:endParaRPr lang="en-US" altLang="zh-CN" sz="2400" dirty="0"/>
          </a:p>
          <a:p>
            <a:pPr marL="457200" lvl="1" indent="0">
              <a:lnSpc>
                <a:spcPct val="150000"/>
              </a:lnSpc>
              <a:buNone/>
            </a:pPr>
            <a:r>
              <a:rPr lang="en-US" altLang="zh-CN" sz="2400" dirty="0"/>
              <a:t>Select * from People </a:t>
            </a:r>
          </a:p>
          <a:p>
            <a:pPr marL="457200" lvl="1" indent="0">
              <a:lnSpc>
                <a:spcPct val="150000"/>
              </a:lnSpc>
              <a:buNone/>
            </a:pPr>
            <a:r>
              <a:rPr lang="en-US" altLang="zh-CN" sz="2400" dirty="0"/>
              <a:t>where age=20 and name like ’ </a:t>
            </a:r>
            <a:r>
              <a:rPr lang="zh-CN" altLang="en-US" sz="2400" dirty="0"/>
              <a:t>王</a:t>
            </a:r>
            <a:r>
              <a:rPr lang="en-US" altLang="zh-CN" sz="24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8" name="椭圆 7">
            <a:extLst>
              <a:ext uri="{FF2B5EF4-FFF2-40B4-BE49-F238E27FC236}">
                <a16:creationId xmlns:a16="http://schemas.microsoft.com/office/drawing/2014/main" id="{D7C968BC-214C-4784-AF06-BD85F2035510}"/>
              </a:ext>
            </a:extLst>
          </p:cNvPr>
          <p:cNvSpPr/>
          <p:nvPr/>
        </p:nvSpPr>
        <p:spPr bwMode="auto">
          <a:xfrm>
            <a:off x="4943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9" name="椭圆 8">
            <a:extLst>
              <a:ext uri="{FF2B5EF4-FFF2-40B4-BE49-F238E27FC236}">
                <a16:creationId xmlns:a16="http://schemas.microsoft.com/office/drawing/2014/main" id="{9D81C6BC-766B-4312-8A43-F1680C39D22D}"/>
              </a:ext>
            </a:extLst>
          </p:cNvPr>
          <p:cNvSpPr/>
          <p:nvPr/>
        </p:nvSpPr>
        <p:spPr bwMode="auto">
          <a:xfrm>
            <a:off x="3944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0" name="矩形 9">
            <a:extLst>
              <a:ext uri="{FF2B5EF4-FFF2-40B4-BE49-F238E27FC236}">
                <a16:creationId xmlns:a16="http://schemas.microsoft.com/office/drawing/2014/main" id="{5E2FD615-E815-4D32-B4FA-955091228A45}"/>
              </a:ext>
            </a:extLst>
          </p:cNvPr>
          <p:cNvSpPr/>
          <p:nvPr/>
        </p:nvSpPr>
        <p:spPr bwMode="auto">
          <a:xfrm>
            <a:off x="5283814" y="5308240"/>
            <a:ext cx="936104"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dirty="0"/>
              <a:t>P1∧P2</a:t>
            </a:r>
            <a:endParaRPr kumimoji="1" lang="zh-CN" altLang="en-US" b="1" dirty="0">
              <a:latin typeface="Tahoma" pitchFamily="34" charset="0"/>
              <a:ea typeface="宋体" pitchFamily="2" charset="-122"/>
            </a:endParaRPr>
          </a:p>
        </p:txBody>
      </p:sp>
      <p:sp>
        <p:nvSpPr>
          <p:cNvPr id="6" name="Text Box 3">
            <a:extLst>
              <a:ext uri="{FF2B5EF4-FFF2-40B4-BE49-F238E27FC236}">
                <a16:creationId xmlns:a16="http://schemas.microsoft.com/office/drawing/2014/main" id="{D85A0D73-28A3-4C47-830D-59025DE9BADB}"/>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056422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A13BB07-E484-4737-A44D-3AE3917B97EE}"/>
              </a:ext>
            </a:extLst>
          </p:cNvPr>
          <p:cNvSpPr>
            <a:spLocks noGrp="1"/>
          </p:cNvSpPr>
          <p:nvPr>
            <p:ph idx="1"/>
          </p:nvPr>
        </p:nvSpPr>
        <p:spPr>
          <a:xfrm>
            <a:off x="2207568" y="762000"/>
            <a:ext cx="7772400" cy="4971256"/>
          </a:xfrm>
        </p:spPr>
        <p:txBody>
          <a:bodyPr/>
          <a:lstStyle/>
          <a:p>
            <a:pPr>
              <a:lnSpc>
                <a:spcPct val="150000"/>
              </a:lnSpc>
            </a:pPr>
            <a:r>
              <a:rPr lang="zh-CN" altLang="en-US" sz="2400" dirty="0"/>
              <a:t>或谓词</a:t>
            </a:r>
            <a:endParaRPr lang="en-US" altLang="zh-CN" sz="2400" dirty="0"/>
          </a:p>
          <a:p>
            <a:pPr marL="0" indent="0">
              <a:lnSpc>
                <a:spcPct val="150000"/>
              </a:lnSpc>
              <a:buNone/>
            </a:pPr>
            <a:r>
              <a:rPr lang="zh-CN" altLang="en-US" sz="2400" dirty="0"/>
              <a:t>    当谓词之间的选择独立时</a:t>
            </a:r>
            <a:endParaRPr lang="en-US" altLang="zh-CN" sz="2400" dirty="0"/>
          </a:p>
          <a:p>
            <a:pPr marL="457200" lvl="1" indent="0">
              <a:lnSpc>
                <a:spcPct val="150000"/>
              </a:lnSpc>
              <a:buNone/>
            </a:pPr>
            <a:r>
              <a:rPr lang="en-US" altLang="zh-CN" sz="2400" dirty="0" err="1"/>
              <a:t>Sel</a:t>
            </a:r>
            <a:r>
              <a:rPr lang="en-US" altLang="zh-CN" sz="2400" dirty="0"/>
              <a:t>(P1∨P2)=</a:t>
            </a:r>
            <a:r>
              <a:rPr lang="en-US" altLang="zh-CN" sz="2400" dirty="0" err="1"/>
              <a:t>sel</a:t>
            </a:r>
            <a:r>
              <a:rPr lang="en-US" altLang="zh-CN" sz="2400" dirty="0"/>
              <a:t>(P1)+</a:t>
            </a:r>
            <a:r>
              <a:rPr lang="en-US" altLang="zh-CN" sz="2400" dirty="0" err="1"/>
              <a:t>sel</a:t>
            </a:r>
            <a:r>
              <a:rPr lang="en-US" altLang="zh-CN" sz="2400" dirty="0"/>
              <a:t>(P2)-</a:t>
            </a:r>
            <a:r>
              <a:rPr lang="en-US" altLang="zh-CN" sz="2400" dirty="0" err="1"/>
              <a:t>Sel</a:t>
            </a:r>
            <a:r>
              <a:rPr lang="en-US" altLang="zh-CN" sz="2400" dirty="0"/>
              <a:t>(P1∧P2)</a:t>
            </a:r>
          </a:p>
          <a:p>
            <a:pPr marL="457200" lvl="1" indent="0">
              <a:lnSpc>
                <a:spcPct val="150000"/>
              </a:lnSpc>
              <a:buNone/>
            </a:pPr>
            <a:r>
              <a:rPr lang="en-US" altLang="zh-CN" sz="2400" dirty="0"/>
              <a:t>                    = </a:t>
            </a:r>
            <a:r>
              <a:rPr lang="en-US" altLang="zh-CN" sz="2400" dirty="0" err="1"/>
              <a:t>sel</a:t>
            </a:r>
            <a:r>
              <a:rPr lang="en-US" altLang="zh-CN" sz="2400" dirty="0"/>
              <a:t>(P1)+</a:t>
            </a:r>
            <a:r>
              <a:rPr lang="en-US" altLang="zh-CN" sz="2400" dirty="0" err="1"/>
              <a:t>sel</a:t>
            </a:r>
            <a:r>
              <a:rPr lang="en-US" altLang="zh-CN" sz="2400" dirty="0"/>
              <a:t>(P2)-</a:t>
            </a:r>
            <a:r>
              <a:rPr lang="en-US" altLang="zh-CN" sz="2400" dirty="0" err="1"/>
              <a:t>Sel</a:t>
            </a:r>
            <a:r>
              <a:rPr lang="en-US" altLang="zh-CN" sz="2400" dirty="0"/>
              <a:t>(P1)×</a:t>
            </a:r>
            <a:r>
              <a:rPr lang="en-US" altLang="zh-CN" sz="2400" dirty="0" err="1"/>
              <a:t>Sel</a:t>
            </a:r>
            <a:r>
              <a:rPr lang="en-US" altLang="zh-CN" sz="2400" dirty="0"/>
              <a:t>(P2)</a:t>
            </a:r>
          </a:p>
          <a:p>
            <a:pPr marL="457200" lvl="1" indent="0">
              <a:lnSpc>
                <a:spcPct val="150000"/>
              </a:lnSpc>
              <a:buNone/>
            </a:pPr>
            <a:r>
              <a:rPr lang="zh-CN" altLang="en-US" sz="2400" dirty="0"/>
              <a:t>查询：</a:t>
            </a:r>
            <a:r>
              <a:rPr lang="en-US" altLang="zh-CN" sz="2400" dirty="0"/>
              <a:t>Select * from People </a:t>
            </a:r>
          </a:p>
          <a:p>
            <a:pPr marL="457200" lvl="1" indent="0">
              <a:lnSpc>
                <a:spcPct val="150000"/>
              </a:lnSpc>
              <a:buNone/>
            </a:pPr>
            <a:r>
              <a:rPr lang="en-US" altLang="zh-CN" sz="2400" dirty="0"/>
              <a:t>where age=20 or name like ’ </a:t>
            </a:r>
            <a:r>
              <a:rPr lang="zh-CN" altLang="en-US" sz="2400" dirty="0"/>
              <a:t>王</a:t>
            </a:r>
            <a:r>
              <a:rPr lang="en-US" altLang="zh-CN" sz="24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5" name="椭圆 4">
            <a:extLst>
              <a:ext uri="{FF2B5EF4-FFF2-40B4-BE49-F238E27FC236}">
                <a16:creationId xmlns:a16="http://schemas.microsoft.com/office/drawing/2014/main" id="{58A2C1CE-19D7-4378-8867-6E62512952AD}"/>
              </a:ext>
            </a:extLst>
          </p:cNvPr>
          <p:cNvSpPr/>
          <p:nvPr/>
        </p:nvSpPr>
        <p:spPr bwMode="auto">
          <a:xfrm>
            <a:off x="4943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6" name="椭圆 5">
            <a:extLst>
              <a:ext uri="{FF2B5EF4-FFF2-40B4-BE49-F238E27FC236}">
                <a16:creationId xmlns:a16="http://schemas.microsoft.com/office/drawing/2014/main" id="{2C9C0C9D-D631-4344-B211-26C51D9CF9F3}"/>
              </a:ext>
            </a:extLst>
          </p:cNvPr>
          <p:cNvSpPr/>
          <p:nvPr/>
        </p:nvSpPr>
        <p:spPr bwMode="auto">
          <a:xfrm>
            <a:off x="3944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 name="矩形 6">
            <a:extLst>
              <a:ext uri="{FF2B5EF4-FFF2-40B4-BE49-F238E27FC236}">
                <a16:creationId xmlns:a16="http://schemas.microsoft.com/office/drawing/2014/main" id="{3F9A13C9-C9E5-481E-9792-2D9C8D6BBF01}"/>
              </a:ext>
            </a:extLst>
          </p:cNvPr>
          <p:cNvSpPr/>
          <p:nvPr/>
        </p:nvSpPr>
        <p:spPr bwMode="auto">
          <a:xfrm>
            <a:off x="4583832" y="5309592"/>
            <a:ext cx="2552092"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dirty="0"/>
              <a:t>P1∨P2</a:t>
            </a:r>
            <a:endParaRPr kumimoji="1" lang="zh-CN" altLang="en-US" b="1" dirty="0">
              <a:latin typeface="Tahoma" pitchFamily="34" charset="0"/>
              <a:ea typeface="宋体" pitchFamily="2" charset="-122"/>
            </a:endParaRPr>
          </a:p>
        </p:txBody>
      </p:sp>
      <p:sp>
        <p:nvSpPr>
          <p:cNvPr id="8" name="Text Box 3">
            <a:extLst>
              <a:ext uri="{FF2B5EF4-FFF2-40B4-BE49-F238E27FC236}">
                <a16:creationId xmlns:a16="http://schemas.microsoft.com/office/drawing/2014/main" id="{8BEE656F-868D-4BF9-AFEC-6DBE592EDEE1}"/>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969050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FD8E46-ED48-407B-A46B-7175285C76EA}"/>
              </a:ext>
            </a:extLst>
          </p:cNvPr>
          <p:cNvSpPr>
            <a:spLocks noGrp="1"/>
          </p:cNvSpPr>
          <p:nvPr>
            <p:ph idx="1"/>
          </p:nvPr>
        </p:nvSpPr>
        <p:spPr>
          <a:xfrm>
            <a:off x="1866900" y="1124744"/>
            <a:ext cx="8458200" cy="4971256"/>
          </a:xfrm>
        </p:spPr>
        <p:txBody>
          <a:bodyPr>
            <a:normAutofit/>
          </a:bodyPr>
          <a:lstStyle/>
          <a:p>
            <a:pPr>
              <a:lnSpc>
                <a:spcPct val="150000"/>
              </a:lnSpc>
            </a:pPr>
            <a:r>
              <a:rPr lang="en-US" altLang="zh-CN" sz="2400" dirty="0"/>
              <a:t>Join</a:t>
            </a:r>
            <a:r>
              <a:rPr lang="zh-CN" altLang="en-US" sz="2400" dirty="0"/>
              <a:t>结果集大小的估计</a:t>
            </a:r>
            <a:endParaRPr lang="en-US" altLang="zh-CN" sz="2400" dirty="0"/>
          </a:p>
          <a:p>
            <a:pPr lvl="1">
              <a:lnSpc>
                <a:spcPct val="150000"/>
              </a:lnSpc>
            </a:pPr>
            <a:r>
              <a:rPr lang="zh-CN" altLang="en-US" sz="2400" dirty="0"/>
              <a:t>给定关系</a:t>
            </a:r>
            <a:r>
              <a:rPr lang="en-US" altLang="zh-CN" sz="2400" dirty="0"/>
              <a:t>R</a:t>
            </a:r>
            <a:r>
              <a:rPr lang="zh-CN" altLang="en-US" sz="2400" dirty="0"/>
              <a:t>和</a:t>
            </a:r>
            <a:r>
              <a:rPr lang="en-US" altLang="zh-CN" sz="2400" dirty="0"/>
              <a:t>S</a:t>
            </a:r>
            <a:r>
              <a:rPr lang="zh-CN" altLang="en-US" sz="2400" dirty="0"/>
              <a:t>，估计</a:t>
            </a:r>
            <a:r>
              <a:rPr lang="en-US" altLang="zh-CN" sz="2400" dirty="0"/>
              <a:t>R inner join S</a:t>
            </a:r>
            <a:r>
              <a:rPr lang="zh-CN" altLang="en-US" sz="2400" dirty="0"/>
              <a:t>的结果集大小</a:t>
            </a:r>
            <a:endParaRPr lang="en-US" altLang="zh-CN" sz="2400" dirty="0"/>
          </a:p>
          <a:p>
            <a:pPr marL="457200" lvl="1" indent="0">
              <a:lnSpc>
                <a:spcPct val="150000"/>
              </a:lnSpc>
              <a:buNone/>
            </a:pPr>
            <a:r>
              <a:rPr lang="zh-CN" altLang="en-US" sz="2400" dirty="0"/>
              <a:t>假设 </a:t>
            </a:r>
            <a:r>
              <a:rPr lang="en-US" altLang="zh-CN" sz="2400" dirty="0" err="1"/>
              <a:t>R</a:t>
            </a:r>
            <a:r>
              <a:rPr lang="en-US" altLang="zh-CN" sz="2400" baseline="-25000" dirty="0" err="1"/>
              <a:t>cols</a:t>
            </a:r>
            <a:r>
              <a:rPr lang="zh-CN" altLang="en-US" sz="2400" dirty="0"/>
              <a:t>∩</a:t>
            </a:r>
            <a:r>
              <a:rPr lang="en-US" altLang="zh-CN" sz="2400" dirty="0" err="1"/>
              <a:t>S</a:t>
            </a:r>
            <a:r>
              <a:rPr lang="en-US" altLang="zh-CN" sz="2400" baseline="-25000" dirty="0" err="1"/>
              <a:t>cols</a:t>
            </a:r>
            <a:r>
              <a:rPr lang="en-US" altLang="zh-CN" sz="2400" dirty="0"/>
              <a:t>={A}</a:t>
            </a:r>
          </a:p>
          <a:p>
            <a:pPr lvl="1">
              <a:lnSpc>
                <a:spcPct val="150000"/>
              </a:lnSpc>
            </a:pPr>
            <a:r>
              <a:rPr lang="zh-CN" altLang="en-US" sz="2400" dirty="0"/>
              <a:t>假设</a:t>
            </a:r>
            <a:r>
              <a:rPr lang="en-US" altLang="zh-CN" sz="2400" dirty="0"/>
              <a:t>R</a:t>
            </a:r>
            <a:r>
              <a:rPr lang="zh-CN" altLang="en-US" sz="2400" dirty="0"/>
              <a:t>中的每一个元组在</a:t>
            </a:r>
            <a:r>
              <a:rPr lang="en-US" altLang="zh-CN" sz="2400" dirty="0"/>
              <a:t>S</a:t>
            </a:r>
            <a:r>
              <a:rPr lang="zh-CN" altLang="en-US" sz="2400" dirty="0"/>
              <a:t>中至少能找到一个匹配</a:t>
            </a:r>
            <a:endParaRPr lang="en-US" altLang="zh-CN" sz="2400" dirty="0"/>
          </a:p>
          <a:p>
            <a:pPr marL="457200" lvl="1" indent="0">
              <a:lnSpc>
                <a:spcPct val="150000"/>
              </a:lnSpc>
              <a:buNone/>
            </a:pPr>
            <a:r>
              <a:rPr lang="en-US" altLang="zh-CN" sz="2400" dirty="0"/>
              <a:t>     </a:t>
            </a:r>
            <a:r>
              <a:rPr lang="en-US" altLang="zh-CN" sz="2400" dirty="0" err="1"/>
              <a:t>estSize</a:t>
            </a:r>
            <a:r>
              <a:rPr lang="en-US" altLang="zh-CN" sz="2400" dirty="0"/>
              <a:t> = N</a:t>
            </a:r>
            <a:r>
              <a:rPr lang="en-US" altLang="zh-CN" sz="2400" baseline="-25000" dirty="0"/>
              <a:t>R</a:t>
            </a:r>
            <a:r>
              <a:rPr lang="en-US" altLang="zh-CN" sz="2400" dirty="0"/>
              <a:t>× N</a:t>
            </a:r>
            <a:r>
              <a:rPr lang="en-US" altLang="zh-CN" sz="2400" baseline="-25000" dirty="0"/>
              <a:t>S</a:t>
            </a:r>
            <a:r>
              <a:rPr lang="en-US" altLang="zh-CN" sz="2400" dirty="0"/>
              <a:t>/V(A,S)</a:t>
            </a:r>
          </a:p>
          <a:p>
            <a:pPr lvl="1">
              <a:lnSpc>
                <a:spcPct val="150000"/>
              </a:lnSpc>
            </a:pPr>
            <a:r>
              <a:rPr lang="zh-CN" altLang="en-US" sz="2400" dirty="0"/>
              <a:t>假设</a:t>
            </a:r>
            <a:r>
              <a:rPr lang="en-US" altLang="zh-CN" sz="2400" dirty="0"/>
              <a:t>R</a:t>
            </a:r>
            <a:r>
              <a:rPr lang="zh-CN" altLang="en-US" sz="2400" dirty="0"/>
              <a:t>中的每一个元组在</a:t>
            </a:r>
            <a:r>
              <a:rPr lang="en-US" altLang="zh-CN" sz="2400" dirty="0"/>
              <a:t>S</a:t>
            </a:r>
            <a:r>
              <a:rPr lang="zh-CN" altLang="en-US" sz="2400" dirty="0"/>
              <a:t>中至少能找到一个匹配</a:t>
            </a:r>
            <a:endParaRPr lang="en-US" altLang="zh-CN" sz="2400" dirty="0"/>
          </a:p>
          <a:p>
            <a:pPr marL="457200" lvl="1" indent="0">
              <a:lnSpc>
                <a:spcPct val="150000"/>
              </a:lnSpc>
              <a:buNone/>
            </a:pPr>
            <a:r>
              <a:rPr lang="en-US" altLang="zh-CN" sz="2400" dirty="0"/>
              <a:t>     </a:t>
            </a:r>
            <a:r>
              <a:rPr lang="en-US" altLang="zh-CN" sz="2400" dirty="0" err="1"/>
              <a:t>estSize</a:t>
            </a:r>
            <a:r>
              <a:rPr lang="en-US" altLang="zh-CN" sz="2400" dirty="0"/>
              <a:t> = N</a:t>
            </a:r>
            <a:r>
              <a:rPr lang="en-US" altLang="zh-CN" sz="2400" baseline="-25000" dirty="0"/>
              <a:t>S</a:t>
            </a:r>
            <a:r>
              <a:rPr lang="en-US" altLang="zh-CN" sz="2400" dirty="0"/>
              <a:t>×N</a:t>
            </a:r>
            <a:r>
              <a:rPr lang="en-US" altLang="zh-CN" sz="2400" baseline="-25000" dirty="0"/>
              <a:t>R</a:t>
            </a:r>
            <a:r>
              <a:rPr lang="en-US" altLang="zh-CN" sz="2400" dirty="0"/>
              <a:t>/V(A,R)</a:t>
            </a:r>
            <a:endParaRPr lang="zh-CN" altLang="en-US" sz="2400" dirty="0"/>
          </a:p>
        </p:txBody>
      </p:sp>
      <p:sp>
        <p:nvSpPr>
          <p:cNvPr id="4" name="Text Box 3">
            <a:extLst>
              <a:ext uri="{FF2B5EF4-FFF2-40B4-BE49-F238E27FC236}">
                <a16:creationId xmlns:a16="http://schemas.microsoft.com/office/drawing/2014/main" id="{A3B282CB-12E6-46C3-B6F7-C9BBC43EEDF9}"/>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981266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4478B3-C95A-4643-83F8-D36FB4D75A40}"/>
              </a:ext>
            </a:extLst>
          </p:cNvPr>
          <p:cNvSpPr>
            <a:spLocks noGrp="1"/>
          </p:cNvSpPr>
          <p:nvPr>
            <p:ph idx="1"/>
          </p:nvPr>
        </p:nvSpPr>
        <p:spPr>
          <a:xfrm>
            <a:off x="1649264" y="1556792"/>
            <a:ext cx="10515600" cy="4351338"/>
          </a:xfrm>
        </p:spPr>
        <p:txBody>
          <a:bodyPr>
            <a:normAutofit/>
          </a:bodyPr>
          <a:lstStyle/>
          <a:p>
            <a:pPr>
              <a:lnSpc>
                <a:spcPct val="150000"/>
              </a:lnSpc>
              <a:buFont typeface="Wingdings" panose="05000000000000000000" pitchFamily="2" charset="2"/>
              <a:buChar char="Ø"/>
            </a:pPr>
            <a:r>
              <a:rPr lang="zh-CN" altLang="en-US" sz="2800" dirty="0"/>
              <a:t>假设</a:t>
            </a:r>
            <a:r>
              <a:rPr lang="en-US" altLang="zh-CN" sz="2800" dirty="0"/>
              <a:t>1</a:t>
            </a:r>
            <a:r>
              <a:rPr lang="zh-CN" altLang="en-US" sz="2800" dirty="0"/>
              <a:t>：数据均匀分布</a:t>
            </a:r>
            <a:endParaRPr lang="en-US" altLang="zh-CN" sz="2800" dirty="0"/>
          </a:p>
          <a:p>
            <a:pPr>
              <a:lnSpc>
                <a:spcPct val="150000"/>
              </a:lnSpc>
              <a:buFont typeface="Wingdings" panose="05000000000000000000" pitchFamily="2" charset="2"/>
              <a:buChar char="Ø"/>
            </a:pPr>
            <a:r>
              <a:rPr lang="zh-CN" altLang="en-US" sz="2800" dirty="0"/>
              <a:t>假设</a:t>
            </a:r>
            <a:r>
              <a:rPr lang="en-US" altLang="zh-CN" sz="2800" dirty="0"/>
              <a:t>2</a:t>
            </a:r>
            <a:r>
              <a:rPr lang="zh-CN" altLang="en-US" sz="2800" dirty="0"/>
              <a:t>：谓词的选择性是独立</a:t>
            </a:r>
            <a:endParaRPr lang="en-US" altLang="zh-CN" sz="2800" dirty="0"/>
          </a:p>
          <a:p>
            <a:pPr>
              <a:lnSpc>
                <a:spcPct val="150000"/>
              </a:lnSpc>
              <a:buFont typeface="Wingdings" panose="05000000000000000000" pitchFamily="2" charset="2"/>
              <a:buChar char="Ø"/>
            </a:pPr>
            <a:r>
              <a:rPr lang="zh-CN" altLang="en-US" sz="2800" dirty="0"/>
              <a:t>假设</a:t>
            </a:r>
            <a:r>
              <a:rPr lang="en-US" altLang="zh-CN" sz="2800" dirty="0"/>
              <a:t>3</a:t>
            </a:r>
            <a:r>
              <a:rPr lang="zh-CN" altLang="en-US" sz="2800" dirty="0"/>
              <a:t>：内表的每个元组能在外表中找到匹配</a:t>
            </a:r>
          </a:p>
        </p:txBody>
      </p:sp>
      <p:sp>
        <p:nvSpPr>
          <p:cNvPr id="4" name="Text Box 3">
            <a:extLst>
              <a:ext uri="{FF2B5EF4-FFF2-40B4-BE49-F238E27FC236}">
                <a16:creationId xmlns:a16="http://schemas.microsoft.com/office/drawing/2014/main" id="{CA1BB451-66CB-450F-B45F-C500DDC85822}"/>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891646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C5F91-8E95-424D-8E7A-6AB0572F8F9E}"/>
              </a:ext>
            </a:extLst>
          </p:cNvPr>
          <p:cNvSpPr>
            <a:spLocks noGrp="1"/>
          </p:cNvSpPr>
          <p:nvPr>
            <p:ph idx="1"/>
          </p:nvPr>
        </p:nvSpPr>
        <p:spPr>
          <a:xfrm>
            <a:off x="1695450" y="764704"/>
            <a:ext cx="9873158" cy="5986636"/>
          </a:xfrm>
        </p:spPr>
        <p:txBody>
          <a:bodyPr/>
          <a:lstStyle/>
          <a:p>
            <a:pPr marL="0" indent="0">
              <a:buNone/>
            </a:pPr>
            <a:r>
              <a:rPr lang="zh-CN" altLang="en-US" sz="2400" dirty="0"/>
              <a:t>  假设制造商的数量</a:t>
            </a:r>
            <a:r>
              <a:rPr lang="en-US" altLang="zh-CN" sz="2400" dirty="0"/>
              <a:t>=10</a:t>
            </a:r>
            <a:r>
              <a:rPr lang="zh-CN" altLang="en-US" sz="2400" dirty="0"/>
              <a:t>，汽车型号的数量</a:t>
            </a:r>
            <a:r>
              <a:rPr lang="en-US" altLang="zh-CN" sz="2400" dirty="0"/>
              <a:t>=100</a:t>
            </a:r>
          </a:p>
          <a:p>
            <a:pPr marL="0" indent="0">
              <a:buNone/>
            </a:pPr>
            <a:r>
              <a:rPr lang="zh-CN" altLang="en-US" sz="2400" dirty="0"/>
              <a:t>，查询谓词 </a:t>
            </a:r>
            <a:r>
              <a:rPr lang="en-US" altLang="zh-CN" sz="2400" dirty="0"/>
              <a:t>Make=‘Honda’ and model =‘Accord’</a:t>
            </a:r>
          </a:p>
          <a:p>
            <a:r>
              <a:rPr lang="zh-CN" altLang="en-US" sz="2400" dirty="0"/>
              <a:t>与谓词</a:t>
            </a:r>
            <a:endParaRPr lang="en-US" altLang="zh-CN" sz="2400" dirty="0"/>
          </a:p>
          <a:p>
            <a:pPr marL="0" indent="0">
              <a:buNone/>
            </a:pPr>
            <a:r>
              <a:rPr lang="zh-CN" altLang="en-US" sz="2400" dirty="0"/>
              <a:t>    与谓词选择率：</a:t>
            </a:r>
            <a:r>
              <a:rPr lang="en-US" altLang="zh-CN" sz="2400" dirty="0" err="1"/>
              <a:t>Sel</a:t>
            </a:r>
            <a:r>
              <a:rPr lang="en-US" altLang="zh-CN" sz="2400" dirty="0"/>
              <a:t>(P1∧P2)=</a:t>
            </a:r>
            <a:r>
              <a:rPr lang="en-US" altLang="zh-CN" sz="2400" dirty="0" err="1"/>
              <a:t>sel</a:t>
            </a:r>
            <a:r>
              <a:rPr lang="en-US" altLang="zh-CN" sz="2400" dirty="0"/>
              <a:t>(P1)×</a:t>
            </a:r>
            <a:r>
              <a:rPr lang="en-US" altLang="zh-CN" sz="2400" dirty="0" err="1"/>
              <a:t>sel</a:t>
            </a:r>
            <a:r>
              <a:rPr lang="en-US" altLang="zh-CN" sz="2400" dirty="0"/>
              <a:t>(P2)</a:t>
            </a:r>
          </a:p>
          <a:p>
            <a:r>
              <a:rPr lang="zh-CN" altLang="en-US" sz="2400" strike="sngStrike" dirty="0"/>
              <a:t>相等谓词</a:t>
            </a:r>
            <a:endParaRPr lang="en-US" altLang="zh-CN" sz="2400" strike="sngStrike" dirty="0"/>
          </a:p>
          <a:p>
            <a:pPr marL="0" indent="0">
              <a:buNone/>
            </a:pPr>
            <a:r>
              <a:rPr lang="en-US" altLang="zh-CN" sz="2400" strike="sngStrike" dirty="0"/>
              <a:t>     </a:t>
            </a:r>
            <a:r>
              <a:rPr lang="zh-CN" altLang="en-US" sz="2400" strike="sngStrike" dirty="0"/>
              <a:t>相等谓词的选择率：</a:t>
            </a:r>
            <a:r>
              <a:rPr lang="en-US" altLang="zh-CN" sz="2400" strike="sngStrike" dirty="0"/>
              <a:t> </a:t>
            </a:r>
            <a:r>
              <a:rPr lang="en-US" altLang="zh-CN" sz="2400" strike="sngStrike" dirty="0" err="1"/>
              <a:t>Sel</a:t>
            </a:r>
            <a:r>
              <a:rPr lang="en-US" altLang="zh-CN" sz="2400" strike="sngStrike" dirty="0"/>
              <a:t>(A=constant)=SC(P)/N</a:t>
            </a:r>
            <a:r>
              <a:rPr lang="en-US" altLang="zh-CN" sz="2400" strike="sngStrike" baseline="-25000" dirty="0"/>
              <a:t>R</a:t>
            </a:r>
          </a:p>
          <a:p>
            <a:r>
              <a:rPr lang="zh-CN" altLang="en-US" sz="2400" strike="sngStrike" dirty="0"/>
              <a:t>错误的选择率    </a:t>
            </a:r>
            <a:endParaRPr lang="en-US" altLang="zh-CN" sz="2400" strike="sngStrike" dirty="0"/>
          </a:p>
          <a:p>
            <a:pPr marL="457200" lvl="1" indent="0">
              <a:buNone/>
            </a:pPr>
            <a:r>
              <a:rPr lang="en-US" altLang="zh-CN" sz="2400" strike="sngStrike" dirty="0" err="1"/>
              <a:t>Sel</a:t>
            </a:r>
            <a:r>
              <a:rPr lang="zh-CN" altLang="en-US" sz="2400" strike="sngStrike" dirty="0"/>
              <a:t>（</a:t>
            </a:r>
            <a:r>
              <a:rPr lang="en-US" altLang="zh-CN" sz="2400" strike="sngStrike" dirty="0"/>
              <a:t>Make=‘Honda’ and model =‘Accord’</a:t>
            </a:r>
            <a:r>
              <a:rPr lang="zh-CN" altLang="en-US" sz="2400" strike="sngStrike" dirty="0"/>
              <a:t>）</a:t>
            </a:r>
            <a:r>
              <a:rPr lang="en-US" altLang="zh-CN" sz="2400" strike="sngStrike" dirty="0"/>
              <a:t>=1/10×1/100=0.001</a:t>
            </a:r>
          </a:p>
          <a:p>
            <a:r>
              <a:rPr lang="zh-CN" altLang="en-US" sz="2400" dirty="0"/>
              <a:t>正确的选择率    </a:t>
            </a:r>
            <a:endParaRPr lang="en-US" altLang="zh-CN" sz="2400" dirty="0"/>
          </a:p>
          <a:p>
            <a:pPr marL="0" indent="0">
              <a:buNone/>
            </a:pPr>
            <a:r>
              <a:rPr lang="en-US" altLang="zh-CN" sz="2400" dirty="0"/>
              <a:t>       </a:t>
            </a:r>
            <a:r>
              <a:rPr lang="en-US" altLang="zh-CN" sz="2400" dirty="0" err="1"/>
              <a:t>Sel</a:t>
            </a:r>
            <a:r>
              <a:rPr lang="zh-CN" altLang="en-US" sz="2400" dirty="0"/>
              <a:t>（</a:t>
            </a:r>
            <a:r>
              <a:rPr lang="en-US" altLang="zh-CN" sz="2400" dirty="0"/>
              <a:t>Make=‘Honda’ and model =‘Accord’</a:t>
            </a:r>
            <a:r>
              <a:rPr lang="zh-CN" altLang="en-US" sz="2400" dirty="0"/>
              <a:t>）</a:t>
            </a:r>
            <a:r>
              <a:rPr lang="en-US" altLang="zh-CN" sz="2400" dirty="0"/>
              <a:t>=</a:t>
            </a:r>
            <a:r>
              <a:rPr lang="en-US" altLang="zh-CN" sz="2400" dirty="0" err="1"/>
              <a:t>Sel</a:t>
            </a:r>
            <a:r>
              <a:rPr lang="en-US" altLang="zh-CN" sz="2400" dirty="0"/>
              <a:t>(model =‘Accord’)=1/100</a:t>
            </a:r>
          </a:p>
          <a:p>
            <a:r>
              <a:rPr lang="zh-CN" altLang="en-US" sz="2400" dirty="0">
                <a:solidFill>
                  <a:srgbClr val="FF0000"/>
                </a:solidFill>
              </a:rPr>
              <a:t>原因：属性相关 </a:t>
            </a:r>
            <a:r>
              <a:rPr lang="en-US" altLang="zh-CN" sz="2400" dirty="0">
                <a:solidFill>
                  <a:srgbClr val="FF0000"/>
                </a:solidFill>
              </a:rPr>
              <a:t>,</a:t>
            </a:r>
            <a:r>
              <a:rPr lang="zh-CN" altLang="en-US" sz="2400" dirty="0">
                <a:solidFill>
                  <a:srgbClr val="FF0000"/>
                </a:solidFill>
              </a:rPr>
              <a:t>破坏了独立性假设，修改公式   </a:t>
            </a:r>
            <a:endParaRPr lang="en-US" altLang="zh-CN" sz="2400" dirty="0">
              <a:solidFill>
                <a:srgbClr val="FF0000"/>
              </a:solidFill>
            </a:endParaRPr>
          </a:p>
          <a:p>
            <a:pPr marL="0" indent="0">
              <a:buNone/>
            </a:pPr>
            <a:r>
              <a:rPr lang="en-US" altLang="zh-CN" sz="2000" dirty="0"/>
              <a:t>    </a:t>
            </a:r>
            <a:endParaRPr lang="zh-CN" altLang="en-US" sz="2000" dirty="0"/>
          </a:p>
        </p:txBody>
      </p:sp>
      <p:sp>
        <p:nvSpPr>
          <p:cNvPr id="4" name="Text Box 3">
            <a:extLst>
              <a:ext uri="{FF2B5EF4-FFF2-40B4-BE49-F238E27FC236}">
                <a16:creationId xmlns:a16="http://schemas.microsoft.com/office/drawing/2014/main" id="{63E64BD9-6238-40A2-B083-BB13DF5A726B}"/>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7350478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C7368-B8C2-4D55-885A-F3CF44DBDEE7}"/>
              </a:ext>
            </a:extLst>
          </p:cNvPr>
          <p:cNvSpPr>
            <a:spLocks noGrp="1"/>
          </p:cNvSpPr>
          <p:nvPr>
            <p:ph idx="1"/>
          </p:nvPr>
        </p:nvSpPr>
        <p:spPr>
          <a:xfrm>
            <a:off x="1847528" y="836712"/>
            <a:ext cx="8568952" cy="5259288"/>
          </a:xfrm>
        </p:spPr>
        <p:txBody>
          <a:bodyPr>
            <a:normAutofit/>
          </a:bodyPr>
          <a:lstStyle/>
          <a:p>
            <a:pPr>
              <a:buFont typeface="Wingdings" panose="05000000000000000000" pitchFamily="2" charset="2"/>
              <a:buChar char="Ø"/>
            </a:pPr>
            <a:r>
              <a:rPr lang="zh-CN" altLang="en-US" sz="2800" dirty="0"/>
              <a:t>关于均匀分布假设</a:t>
            </a:r>
          </a:p>
        </p:txBody>
      </p:sp>
      <p:graphicFrame>
        <p:nvGraphicFramePr>
          <p:cNvPr id="6" name="图表 5">
            <a:extLst>
              <a:ext uri="{FF2B5EF4-FFF2-40B4-BE49-F238E27FC236}">
                <a16:creationId xmlns:a16="http://schemas.microsoft.com/office/drawing/2014/main" id="{6D20EFE0-7739-4468-9919-7F6CFFB3AE59}"/>
              </a:ext>
            </a:extLst>
          </p:cNvPr>
          <p:cNvGraphicFramePr/>
          <p:nvPr>
            <p:extLst>
              <p:ext uri="{D42A27DB-BD31-4B8C-83A1-F6EECF244321}">
                <p14:modId xmlns:p14="http://schemas.microsoft.com/office/powerpoint/2010/main" val="1144714068"/>
              </p:ext>
            </p:extLst>
          </p:nvPr>
        </p:nvGraphicFramePr>
        <p:xfrm>
          <a:off x="3084004" y="1451886"/>
          <a:ext cx="6096000" cy="216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1F7BC7-0109-4B85-8173-75410E784EB0}"/>
              </a:ext>
            </a:extLst>
          </p:cNvPr>
          <p:cNvGraphicFramePr/>
          <p:nvPr>
            <p:extLst>
              <p:ext uri="{D42A27DB-BD31-4B8C-83A1-F6EECF244321}">
                <p14:modId xmlns:p14="http://schemas.microsoft.com/office/powerpoint/2010/main" val="4247074597"/>
              </p:ext>
            </p:extLst>
          </p:nvPr>
        </p:nvGraphicFramePr>
        <p:xfrm>
          <a:off x="3200400" y="3612126"/>
          <a:ext cx="6096000" cy="2049122"/>
        </p:xfrm>
        <a:graphic>
          <a:graphicData uri="http://schemas.openxmlformats.org/drawingml/2006/chart">
            <c:chart xmlns:c="http://schemas.openxmlformats.org/drawingml/2006/chart" xmlns:r="http://schemas.openxmlformats.org/officeDocument/2006/relationships" r:id="rId3"/>
          </a:graphicData>
        </a:graphic>
      </p:graphicFrame>
      <p:sp>
        <p:nvSpPr>
          <p:cNvPr id="8" name="对话气泡: 矩形 7">
            <a:extLst>
              <a:ext uri="{FF2B5EF4-FFF2-40B4-BE49-F238E27FC236}">
                <a16:creationId xmlns:a16="http://schemas.microsoft.com/office/drawing/2014/main" id="{E699DA45-3157-4F30-960F-0F794A45123F}"/>
              </a:ext>
            </a:extLst>
          </p:cNvPr>
          <p:cNvSpPr/>
          <p:nvPr/>
        </p:nvSpPr>
        <p:spPr bwMode="auto">
          <a:xfrm>
            <a:off x="2423592" y="5883530"/>
            <a:ext cx="7632848" cy="612648"/>
          </a:xfrm>
          <a:prstGeom prst="wedgeRectCallout">
            <a:avLst>
              <a:gd name="adj1" fmla="val 11262"/>
              <a:gd name="adj2" fmla="val -13727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zh-CN" altLang="en-US" sz="2400" b="1" dirty="0">
                <a:latin typeface="Tahoma" pitchFamily="34" charset="0"/>
                <a:ea typeface="宋体" pitchFamily="2" charset="-122"/>
              </a:rPr>
              <a:t>直接存储：</a:t>
            </a:r>
            <a:r>
              <a:rPr kumimoji="1" lang="en-US" altLang="zh-CN" sz="2400" b="1" dirty="0">
                <a:latin typeface="Tahoma" pitchFamily="34" charset="0"/>
                <a:ea typeface="宋体" pitchFamily="2" charset="-122"/>
              </a:rPr>
              <a:t>15×32bits=60Bytes</a:t>
            </a:r>
            <a:r>
              <a:rPr kumimoji="1" lang="zh-CN" altLang="en-US" sz="2400" b="1" dirty="0">
                <a:latin typeface="Tahoma" pitchFamily="34" charset="0"/>
                <a:ea typeface="宋体" pitchFamily="2" charset="-122"/>
              </a:rPr>
              <a:t>，如果</a:t>
            </a:r>
            <a:r>
              <a:rPr kumimoji="1" lang="en-US" altLang="zh-CN" sz="2400" b="1" dirty="0">
                <a:latin typeface="Tahoma" pitchFamily="34" charset="0"/>
                <a:ea typeface="宋体" pitchFamily="2" charset="-122"/>
              </a:rPr>
              <a:t>1500</a:t>
            </a:r>
            <a:r>
              <a:rPr kumimoji="1" lang="zh-CN" altLang="en-US" sz="2400" b="1" dirty="0" smtClean="0">
                <a:latin typeface="Tahoma" pitchFamily="34" charset="0"/>
                <a:ea typeface="宋体" pitchFamily="2" charset="-122"/>
              </a:rPr>
              <a:t>？</a:t>
            </a:r>
            <a:r>
              <a:rPr kumimoji="1" lang="en-US" altLang="zh-CN" sz="2400" b="1" dirty="0" smtClean="0">
                <a:latin typeface="Tahoma" pitchFamily="34" charset="0"/>
                <a:ea typeface="宋体" pitchFamily="2" charset="-122"/>
              </a:rPr>
              <a:t>46KB</a:t>
            </a:r>
            <a:endParaRPr kumimoji="1" lang="zh-CN" altLang="en-US" sz="2400" b="1" dirty="0">
              <a:latin typeface="Tahoma" pitchFamily="34" charset="0"/>
              <a:ea typeface="宋体" pitchFamily="2" charset="-122"/>
            </a:endParaRPr>
          </a:p>
        </p:txBody>
      </p:sp>
      <p:sp>
        <p:nvSpPr>
          <p:cNvPr id="9" name="Text Box 3">
            <a:extLst>
              <a:ext uri="{FF2B5EF4-FFF2-40B4-BE49-F238E27FC236}">
                <a16:creationId xmlns:a16="http://schemas.microsoft.com/office/drawing/2014/main" id="{2BB3BD61-0A97-4156-95D2-535F41D941BE}"/>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2068732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2090058" y="980728"/>
            <a:ext cx="7892143" cy="5115272"/>
          </a:xfrm>
        </p:spPr>
        <p:txBody>
          <a:bodyPr/>
          <a:lstStyle/>
          <a:p>
            <a:pPr>
              <a:lnSpc>
                <a:spcPct val="150000"/>
              </a:lnSpc>
              <a:buFont typeface="Wingdings" panose="05000000000000000000" pitchFamily="2" charset="2"/>
              <a:buChar char="Ø"/>
            </a:pPr>
            <a:r>
              <a:rPr lang="zh-CN" altLang="en-US" sz="2800" dirty="0"/>
              <a:t>等宽直方图</a:t>
            </a:r>
            <a:endParaRPr lang="en-US" altLang="zh-CN" sz="2800" dirty="0"/>
          </a:p>
          <a:p>
            <a:pPr lvl="1">
              <a:lnSpc>
                <a:spcPct val="150000"/>
              </a:lnSpc>
              <a:buFont typeface="Wingdings" panose="05000000000000000000" pitchFamily="2" charset="2"/>
              <a:buChar char="Ø"/>
            </a:pPr>
            <a:r>
              <a:rPr lang="zh-CN" altLang="en-US" sz="2800" dirty="0"/>
              <a:t>减少存储空间</a:t>
            </a:r>
            <a:endParaRPr lang="en-US" altLang="zh-CN" sz="2800"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419756774"/>
              </p:ext>
            </p:extLst>
          </p:nvPr>
        </p:nvGraphicFramePr>
        <p:xfrm>
          <a:off x="3215680" y="2204864"/>
          <a:ext cx="6096000" cy="180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4257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5282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6276021"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7435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8481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3952404"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1</a:t>
            </a:r>
          </a:p>
          <a:p>
            <a:pPr algn="ctr" fontAlgn="base">
              <a:spcBef>
                <a:spcPct val="0"/>
              </a:spcBef>
              <a:spcAft>
                <a:spcPct val="0"/>
              </a:spcAft>
            </a:pPr>
            <a:r>
              <a:rPr lang="en-US" altLang="zh-CN" sz="1400" dirty="0"/>
              <a:t>Count=9</a:t>
            </a:r>
            <a:endParaRPr kumimoji="1" lang="zh-CN" altLang="en-US" sz="1400" b="1" dirty="0">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5015881"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2</a:t>
            </a:r>
          </a:p>
          <a:p>
            <a:pPr algn="ctr" fontAlgn="base">
              <a:spcBef>
                <a:spcPct val="0"/>
              </a:spcBef>
              <a:spcAft>
                <a:spcPct val="0"/>
              </a:spcAft>
            </a:pPr>
            <a:r>
              <a:rPr lang="en-US" altLang="zh-CN" sz="1400" dirty="0"/>
              <a:t>Count=8</a:t>
            </a:r>
            <a:endParaRPr kumimoji="1" lang="zh-CN" altLang="en-US" sz="1400" b="1" dirty="0">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6112644"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3</a:t>
            </a:r>
          </a:p>
          <a:p>
            <a:pPr algn="ctr" fontAlgn="base">
              <a:spcBef>
                <a:spcPct val="0"/>
              </a:spcBef>
              <a:spcAft>
                <a:spcPct val="0"/>
              </a:spcAft>
            </a:pPr>
            <a:r>
              <a:rPr lang="en-US" altLang="zh-CN" sz="1400" dirty="0"/>
              <a:t>Count=12</a:t>
            </a:r>
            <a:endParaRPr kumimoji="1" lang="zh-CN" altLang="en-US" sz="1400" b="1" dirty="0">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7192764"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4</a:t>
            </a:r>
          </a:p>
          <a:p>
            <a:pPr algn="ctr" fontAlgn="base">
              <a:spcBef>
                <a:spcPct val="0"/>
              </a:spcBef>
              <a:spcAft>
                <a:spcPct val="0"/>
              </a:spcAft>
            </a:pPr>
            <a:r>
              <a:rPr lang="en-US" altLang="zh-CN" sz="1400" dirty="0"/>
              <a:t>Count=6</a:t>
            </a:r>
            <a:endParaRPr kumimoji="1" lang="zh-CN" altLang="en-US" sz="1400" b="1" dirty="0">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8272884"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5</a:t>
            </a:r>
          </a:p>
          <a:p>
            <a:pPr algn="ctr" fontAlgn="base">
              <a:spcBef>
                <a:spcPct val="0"/>
              </a:spcBef>
              <a:spcAft>
                <a:spcPct val="0"/>
              </a:spcAft>
            </a:pPr>
            <a:r>
              <a:rPr lang="en-US" altLang="zh-CN" sz="1400" dirty="0"/>
              <a:t>Count=15</a:t>
            </a:r>
            <a:endParaRPr kumimoji="1" lang="zh-CN" altLang="en-US" sz="1400" b="1" dirty="0">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3847448692"/>
              </p:ext>
            </p:extLst>
          </p:nvPr>
        </p:nvGraphicFramePr>
        <p:xfrm>
          <a:off x="3287688" y="458112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4329699" y="572006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5354455" y="568271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6348029" y="5769260"/>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7507769"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8553491"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4024412"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1</a:t>
            </a:r>
          </a:p>
          <a:p>
            <a:pPr algn="ctr" fontAlgn="base">
              <a:spcBef>
                <a:spcPct val="0"/>
              </a:spcBef>
              <a:spcAft>
                <a:spcPct val="0"/>
              </a:spcAft>
            </a:pPr>
            <a:r>
              <a:rPr lang="en-US" altLang="zh-CN" sz="1400" dirty="0"/>
              <a:t>Count=9</a:t>
            </a:r>
            <a:endParaRPr kumimoji="1" lang="zh-CN" altLang="en-US" sz="1400" b="1" dirty="0">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5087889"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2</a:t>
            </a:r>
          </a:p>
          <a:p>
            <a:pPr algn="ctr" fontAlgn="base">
              <a:spcBef>
                <a:spcPct val="0"/>
              </a:spcBef>
              <a:spcAft>
                <a:spcPct val="0"/>
              </a:spcAft>
            </a:pPr>
            <a:r>
              <a:rPr lang="en-US" altLang="zh-CN" sz="1400" dirty="0"/>
              <a:t>Count=8</a:t>
            </a:r>
            <a:endParaRPr kumimoji="1" lang="zh-CN" altLang="en-US" sz="1400" b="1" dirty="0">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6184652"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3</a:t>
            </a:r>
          </a:p>
          <a:p>
            <a:pPr algn="ctr" fontAlgn="base">
              <a:spcBef>
                <a:spcPct val="0"/>
              </a:spcBef>
              <a:spcAft>
                <a:spcPct val="0"/>
              </a:spcAft>
            </a:pPr>
            <a:r>
              <a:rPr lang="en-US" altLang="zh-CN" sz="1400" dirty="0"/>
              <a:t>Count=12</a:t>
            </a:r>
            <a:endParaRPr kumimoji="1" lang="zh-CN" altLang="en-US" sz="1400" b="1" dirty="0">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7264772"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4</a:t>
            </a:r>
          </a:p>
          <a:p>
            <a:pPr algn="ctr" fontAlgn="base">
              <a:spcBef>
                <a:spcPct val="0"/>
              </a:spcBef>
              <a:spcAft>
                <a:spcPct val="0"/>
              </a:spcAft>
            </a:pPr>
            <a:r>
              <a:rPr lang="en-US" altLang="zh-CN" sz="1400" dirty="0"/>
              <a:t>Count=6</a:t>
            </a:r>
            <a:endParaRPr kumimoji="1" lang="zh-CN" altLang="en-US" sz="1400" b="1" dirty="0">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8344892"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5</a:t>
            </a:r>
          </a:p>
          <a:p>
            <a:pPr algn="ctr" fontAlgn="base">
              <a:spcBef>
                <a:spcPct val="0"/>
              </a:spcBef>
              <a:spcAft>
                <a:spcPct val="0"/>
              </a:spcAft>
            </a:pPr>
            <a:r>
              <a:rPr lang="en-US" altLang="zh-CN" sz="1400" dirty="0"/>
              <a:t>Count=15</a:t>
            </a:r>
            <a:endParaRPr kumimoji="1" lang="zh-CN" altLang="en-US" sz="1400" b="1" dirty="0">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9919712" y="1844824"/>
            <a:ext cx="364463" cy="3968364"/>
          </a:xfrm>
          <a:prstGeom prst="borderCallout3">
            <a:avLst>
              <a:gd name="adj1" fmla="val 35810"/>
              <a:gd name="adj2" fmla="val -818900"/>
              <a:gd name="adj3" fmla="val 35611"/>
              <a:gd name="adj4" fmla="val -831093"/>
              <a:gd name="adj5" fmla="val 45026"/>
              <a:gd name="adj6" fmla="val -5087"/>
              <a:gd name="adj7" fmla="val 93860"/>
              <a:gd name="adj8" fmla="val -86135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dirty="0"/>
              <a:t>信</a:t>
            </a:r>
            <a:endParaRPr lang="en-US" altLang="zh-CN" dirty="0"/>
          </a:p>
          <a:p>
            <a:pPr algn="ctr" fontAlgn="base">
              <a:spcBef>
                <a:spcPct val="0"/>
              </a:spcBef>
              <a:spcAft>
                <a:spcPct val="0"/>
              </a:spcAft>
            </a:pPr>
            <a:r>
              <a:rPr lang="zh-CN" altLang="en-US" dirty="0"/>
              <a:t>息</a:t>
            </a:r>
            <a:endParaRPr lang="en-US" altLang="zh-CN" dirty="0"/>
          </a:p>
          <a:p>
            <a:pPr algn="ctr" fontAlgn="base">
              <a:spcBef>
                <a:spcPct val="0"/>
              </a:spcBef>
              <a:spcAft>
                <a:spcPct val="0"/>
              </a:spcAft>
            </a:pPr>
            <a:r>
              <a:rPr lang="zh-CN" altLang="en-US" dirty="0"/>
              <a:t>丢</a:t>
            </a:r>
            <a:endParaRPr lang="en-US" altLang="zh-CN" dirty="0"/>
          </a:p>
          <a:p>
            <a:pPr algn="ctr" fontAlgn="base">
              <a:spcBef>
                <a:spcPct val="0"/>
              </a:spcBef>
              <a:spcAft>
                <a:spcPct val="0"/>
              </a:spcAft>
            </a:pPr>
            <a:r>
              <a:rPr lang="zh-CN" altLang="en-US" dirty="0"/>
              <a:t>失</a:t>
            </a:r>
            <a:endParaRPr lang="en-US" altLang="zh-CN" dirty="0"/>
          </a:p>
          <a:p>
            <a:pPr algn="ctr" fontAlgn="base">
              <a:spcBef>
                <a:spcPct val="0"/>
              </a:spcBef>
              <a:spcAft>
                <a:spcPct val="0"/>
              </a:spcAft>
            </a:pPr>
            <a:r>
              <a:rPr lang="zh-CN" altLang="en-US" dirty="0"/>
              <a:t>太</a:t>
            </a:r>
            <a:endParaRPr lang="en-US" altLang="zh-CN" dirty="0"/>
          </a:p>
          <a:p>
            <a:pPr algn="ctr" fontAlgn="base">
              <a:spcBef>
                <a:spcPct val="0"/>
              </a:spcBef>
              <a:spcAft>
                <a:spcPct val="0"/>
              </a:spcAft>
            </a:pPr>
            <a:r>
              <a:rPr lang="zh-CN" altLang="en-US" dirty="0"/>
              <a:t>多</a:t>
            </a:r>
            <a:endParaRPr lang="en-US" altLang="zh-CN" dirty="0"/>
          </a:p>
          <a:p>
            <a:pPr algn="ctr" fontAlgn="base">
              <a:spcBef>
                <a:spcPct val="0"/>
              </a:spcBef>
              <a:spcAft>
                <a:spcPct val="0"/>
              </a:spcAft>
            </a:pPr>
            <a:r>
              <a:rPr lang="zh-CN" altLang="en-US" dirty="0"/>
              <a:t>，</a:t>
            </a:r>
            <a:endParaRPr lang="en-US" altLang="zh-CN" dirty="0"/>
          </a:p>
          <a:p>
            <a:pPr algn="ctr" fontAlgn="base">
              <a:spcBef>
                <a:spcPct val="0"/>
              </a:spcBef>
              <a:spcAft>
                <a:spcPct val="0"/>
              </a:spcAft>
            </a:pPr>
            <a:r>
              <a:rPr lang="zh-CN" altLang="en-US" dirty="0"/>
              <a:t>产</a:t>
            </a:r>
            <a:endParaRPr lang="en-US" altLang="zh-CN" dirty="0"/>
          </a:p>
          <a:p>
            <a:pPr algn="ctr" fontAlgn="base">
              <a:spcBef>
                <a:spcPct val="0"/>
              </a:spcBef>
              <a:spcAft>
                <a:spcPct val="0"/>
              </a:spcAft>
            </a:pPr>
            <a:r>
              <a:rPr lang="zh-CN" altLang="en-US" dirty="0"/>
              <a:t>生</a:t>
            </a:r>
            <a:endParaRPr lang="en-US" altLang="zh-CN" dirty="0"/>
          </a:p>
          <a:p>
            <a:pPr algn="ctr" fontAlgn="base">
              <a:spcBef>
                <a:spcPct val="0"/>
              </a:spcBef>
              <a:spcAft>
                <a:spcPct val="0"/>
              </a:spcAft>
            </a:pPr>
            <a:r>
              <a:rPr lang="zh-CN" altLang="en-US" dirty="0"/>
              <a:t>误</a:t>
            </a:r>
            <a:endParaRPr lang="en-US" altLang="zh-CN" dirty="0"/>
          </a:p>
          <a:p>
            <a:pPr algn="ctr" fontAlgn="base">
              <a:spcBef>
                <a:spcPct val="0"/>
              </a:spcBef>
              <a:spcAft>
                <a:spcPct val="0"/>
              </a:spcAft>
            </a:pPr>
            <a:r>
              <a:rPr lang="zh-CN" altLang="en-US" dirty="0"/>
              <a:t>差</a:t>
            </a:r>
            <a:endParaRPr kumimoji="1" lang="zh-CN" altLang="en-US" sz="2400" b="1" dirty="0">
              <a:latin typeface="Tahoma" pitchFamily="34" charset="0"/>
              <a:ea typeface="宋体" pitchFamily="2" charset="-122"/>
            </a:endParaRPr>
          </a:p>
        </p:txBody>
      </p:sp>
      <p:sp>
        <p:nvSpPr>
          <p:cNvPr id="27" name="Text Box 3">
            <a:extLst>
              <a:ext uri="{FF2B5EF4-FFF2-40B4-BE49-F238E27FC236}">
                <a16:creationId xmlns:a16="http://schemas.microsoft.com/office/drawing/2014/main" id="{8272E3B0-4F65-4DD4-8D49-E5BE0D84B916}"/>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212866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2090058" y="980728"/>
            <a:ext cx="7892143" cy="5115272"/>
          </a:xfrm>
        </p:spPr>
        <p:txBody>
          <a:bodyPr/>
          <a:lstStyle/>
          <a:p>
            <a:pPr>
              <a:lnSpc>
                <a:spcPct val="150000"/>
              </a:lnSpc>
            </a:pPr>
            <a:r>
              <a:rPr lang="zh-CN" altLang="en-US" sz="2800" dirty="0"/>
              <a:t>等深直方图</a:t>
            </a:r>
            <a:endParaRPr lang="en-US" altLang="zh-CN" sz="2800" dirty="0"/>
          </a:p>
          <a:p>
            <a:pPr lvl="1">
              <a:lnSpc>
                <a:spcPct val="150000"/>
              </a:lnSpc>
            </a:pPr>
            <a:r>
              <a:rPr lang="zh-CN" altLang="en-US" sz="2800" dirty="0"/>
              <a:t>减少存储空间，缓解信息丢失</a:t>
            </a:r>
            <a:endParaRPr lang="en-US" altLang="zh-CN" sz="2800"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634889013"/>
              </p:ext>
            </p:extLst>
          </p:nvPr>
        </p:nvGraphicFramePr>
        <p:xfrm>
          <a:off x="3215680" y="2204864"/>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4257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5282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6276021"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7435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8481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3952404"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1</a:t>
            </a:r>
          </a:p>
          <a:p>
            <a:pPr algn="ctr" fontAlgn="base">
              <a:spcBef>
                <a:spcPct val="0"/>
              </a:spcBef>
              <a:spcAft>
                <a:spcPct val="0"/>
              </a:spcAft>
            </a:pPr>
            <a:r>
              <a:rPr lang="en-US" altLang="zh-CN" sz="1400" dirty="0"/>
              <a:t>Count=9</a:t>
            </a:r>
            <a:endParaRPr kumimoji="1" lang="zh-CN" altLang="en-US" sz="1400" b="1" dirty="0">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5015881"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2</a:t>
            </a:r>
          </a:p>
          <a:p>
            <a:pPr algn="ctr" fontAlgn="base">
              <a:spcBef>
                <a:spcPct val="0"/>
              </a:spcBef>
              <a:spcAft>
                <a:spcPct val="0"/>
              </a:spcAft>
            </a:pPr>
            <a:r>
              <a:rPr lang="en-US" altLang="zh-CN" sz="1400" dirty="0"/>
              <a:t>Count=8</a:t>
            </a:r>
            <a:endParaRPr kumimoji="1" lang="zh-CN" altLang="en-US" sz="1400" b="1" dirty="0">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6112644"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3</a:t>
            </a:r>
          </a:p>
          <a:p>
            <a:pPr algn="ctr" fontAlgn="base">
              <a:spcBef>
                <a:spcPct val="0"/>
              </a:spcBef>
              <a:spcAft>
                <a:spcPct val="0"/>
              </a:spcAft>
            </a:pPr>
            <a:r>
              <a:rPr lang="en-US" altLang="zh-CN" sz="1400" dirty="0"/>
              <a:t>Count=12</a:t>
            </a:r>
            <a:endParaRPr kumimoji="1" lang="zh-CN" altLang="en-US" sz="1400" b="1" dirty="0">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7192764"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4</a:t>
            </a:r>
          </a:p>
          <a:p>
            <a:pPr algn="ctr" fontAlgn="base">
              <a:spcBef>
                <a:spcPct val="0"/>
              </a:spcBef>
              <a:spcAft>
                <a:spcPct val="0"/>
              </a:spcAft>
            </a:pPr>
            <a:r>
              <a:rPr lang="en-US" altLang="zh-CN" sz="1400" dirty="0"/>
              <a:t>Count=6</a:t>
            </a:r>
            <a:endParaRPr kumimoji="1" lang="zh-CN" altLang="en-US" sz="1400" b="1" dirty="0">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8272884"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5</a:t>
            </a:r>
          </a:p>
          <a:p>
            <a:pPr algn="ctr" fontAlgn="base">
              <a:spcBef>
                <a:spcPct val="0"/>
              </a:spcBef>
              <a:spcAft>
                <a:spcPct val="0"/>
              </a:spcAft>
            </a:pPr>
            <a:r>
              <a:rPr lang="en-US" altLang="zh-CN" sz="1400" dirty="0"/>
              <a:t>Count=15</a:t>
            </a:r>
            <a:endParaRPr kumimoji="1" lang="zh-CN" altLang="en-US" sz="1400" b="1" dirty="0">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4241848320"/>
              </p:ext>
            </p:extLst>
          </p:nvPr>
        </p:nvGraphicFramePr>
        <p:xfrm>
          <a:off x="3287688" y="4581128"/>
          <a:ext cx="60960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4290609" y="5808350"/>
            <a:ext cx="281772" cy="592709"/>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5095158" y="5942011"/>
            <a:ext cx="417508" cy="288032"/>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5987991" y="5985282"/>
            <a:ext cx="504055" cy="288034"/>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6866624" y="5968640"/>
            <a:ext cx="330962" cy="32131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7793817" y="5868956"/>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4024412"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1</a:t>
            </a:r>
          </a:p>
          <a:p>
            <a:pPr algn="ctr" fontAlgn="base">
              <a:spcBef>
                <a:spcPct val="0"/>
              </a:spcBef>
              <a:spcAft>
                <a:spcPct val="0"/>
              </a:spcAft>
            </a:pPr>
            <a:r>
              <a:rPr lang="en-US" altLang="zh-CN" sz="1400" dirty="0"/>
              <a:t>Count=9</a:t>
            </a:r>
            <a:endParaRPr kumimoji="1" lang="zh-CN" altLang="en-US" sz="1400" b="1" dirty="0">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5087889"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2</a:t>
            </a:r>
          </a:p>
          <a:p>
            <a:pPr algn="ctr" fontAlgn="base">
              <a:spcBef>
                <a:spcPct val="0"/>
              </a:spcBef>
              <a:spcAft>
                <a:spcPct val="0"/>
              </a:spcAft>
            </a:pPr>
            <a:r>
              <a:rPr lang="en-US" altLang="zh-CN" sz="1400" dirty="0"/>
              <a:t>Count=8</a:t>
            </a:r>
            <a:endParaRPr kumimoji="1" lang="zh-CN" altLang="en-US" sz="1400" b="1" dirty="0">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6023993"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3</a:t>
            </a:r>
          </a:p>
          <a:p>
            <a:pPr algn="ctr" fontAlgn="base">
              <a:spcBef>
                <a:spcPct val="0"/>
              </a:spcBef>
              <a:spcAft>
                <a:spcPct val="0"/>
              </a:spcAft>
            </a:pPr>
            <a:r>
              <a:rPr lang="en-US" altLang="zh-CN" sz="1400" dirty="0"/>
              <a:t>Count=11</a:t>
            </a:r>
            <a:endParaRPr kumimoji="1" lang="zh-CN" altLang="en-US" sz="1400" b="1" dirty="0">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6960097"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4</a:t>
            </a:r>
          </a:p>
          <a:p>
            <a:pPr algn="ctr" fontAlgn="base">
              <a:spcBef>
                <a:spcPct val="0"/>
              </a:spcBef>
              <a:spcAft>
                <a:spcPct val="0"/>
              </a:spcAft>
            </a:pPr>
            <a:r>
              <a:rPr lang="en-US" altLang="zh-CN" sz="1400" dirty="0"/>
              <a:t>Count=7</a:t>
            </a:r>
            <a:endParaRPr kumimoji="1" lang="zh-CN" altLang="en-US" sz="1400" b="1" dirty="0">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7941420" y="631344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5</a:t>
            </a:r>
          </a:p>
          <a:p>
            <a:pPr algn="ctr" fontAlgn="base">
              <a:spcBef>
                <a:spcPct val="0"/>
              </a:spcBef>
              <a:spcAft>
                <a:spcPct val="0"/>
              </a:spcAft>
            </a:pPr>
            <a:r>
              <a:rPr lang="en-US" altLang="zh-CN" sz="1400" dirty="0"/>
              <a:t>Count=9</a:t>
            </a:r>
            <a:endParaRPr kumimoji="1" lang="zh-CN" altLang="en-US" sz="1400" b="1" dirty="0">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9919712" y="1844824"/>
            <a:ext cx="364463" cy="3968364"/>
          </a:xfrm>
          <a:prstGeom prst="borderCallout3">
            <a:avLst>
              <a:gd name="adj1" fmla="val 35810"/>
              <a:gd name="adj2" fmla="val -818900"/>
              <a:gd name="adj3" fmla="val 35611"/>
              <a:gd name="adj4" fmla="val -831093"/>
              <a:gd name="adj5" fmla="val 45026"/>
              <a:gd name="adj6" fmla="val -5087"/>
              <a:gd name="adj7" fmla="val 91024"/>
              <a:gd name="adj8" fmla="val -78030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dirty="0"/>
              <a:t>减</a:t>
            </a:r>
            <a:endParaRPr lang="en-US" altLang="zh-CN" dirty="0"/>
          </a:p>
          <a:p>
            <a:pPr algn="ctr" fontAlgn="base">
              <a:spcBef>
                <a:spcPct val="0"/>
              </a:spcBef>
              <a:spcAft>
                <a:spcPct val="0"/>
              </a:spcAft>
            </a:pPr>
            <a:r>
              <a:rPr lang="zh-CN" altLang="en-US" dirty="0"/>
              <a:t>缓</a:t>
            </a:r>
            <a:endParaRPr lang="en-US" altLang="zh-CN" dirty="0"/>
          </a:p>
          <a:p>
            <a:pPr algn="ctr" fontAlgn="base">
              <a:spcBef>
                <a:spcPct val="0"/>
              </a:spcBef>
              <a:spcAft>
                <a:spcPct val="0"/>
              </a:spcAft>
            </a:pPr>
            <a:r>
              <a:rPr lang="zh-CN" altLang="en-US" dirty="0"/>
              <a:t>信</a:t>
            </a:r>
            <a:endParaRPr lang="en-US" altLang="zh-CN" dirty="0"/>
          </a:p>
          <a:p>
            <a:pPr algn="ctr" fontAlgn="base">
              <a:spcBef>
                <a:spcPct val="0"/>
              </a:spcBef>
              <a:spcAft>
                <a:spcPct val="0"/>
              </a:spcAft>
            </a:pPr>
            <a:r>
              <a:rPr lang="zh-CN" altLang="en-US" dirty="0"/>
              <a:t>息</a:t>
            </a:r>
            <a:endParaRPr lang="en-US" altLang="zh-CN" dirty="0"/>
          </a:p>
          <a:p>
            <a:pPr algn="ctr" fontAlgn="base">
              <a:spcBef>
                <a:spcPct val="0"/>
              </a:spcBef>
              <a:spcAft>
                <a:spcPct val="0"/>
              </a:spcAft>
            </a:pPr>
            <a:r>
              <a:rPr lang="zh-CN" altLang="en-US" dirty="0"/>
              <a:t>丢</a:t>
            </a:r>
            <a:endParaRPr lang="en-US" altLang="zh-CN" dirty="0"/>
          </a:p>
          <a:p>
            <a:pPr algn="ctr" fontAlgn="base">
              <a:spcBef>
                <a:spcPct val="0"/>
              </a:spcBef>
              <a:spcAft>
                <a:spcPct val="0"/>
              </a:spcAft>
            </a:pPr>
            <a:r>
              <a:rPr lang="zh-CN" altLang="en-US" dirty="0"/>
              <a:t>失</a:t>
            </a:r>
            <a:endParaRPr lang="en-US" altLang="zh-CN" dirty="0"/>
          </a:p>
        </p:txBody>
      </p:sp>
      <p:sp>
        <p:nvSpPr>
          <p:cNvPr id="27" name="左大括号 26">
            <a:extLst>
              <a:ext uri="{FF2B5EF4-FFF2-40B4-BE49-F238E27FC236}">
                <a16:creationId xmlns:a16="http://schemas.microsoft.com/office/drawing/2014/main" id="{FEB0C0D7-2D24-48AD-98B3-797AA08AFCFC}"/>
              </a:ext>
            </a:extLst>
          </p:cNvPr>
          <p:cNvSpPr/>
          <p:nvPr/>
        </p:nvSpPr>
        <p:spPr bwMode="auto">
          <a:xfrm rot="16200000">
            <a:off x="8768642" y="5854420"/>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28" name="矩形 27">
            <a:extLst>
              <a:ext uri="{FF2B5EF4-FFF2-40B4-BE49-F238E27FC236}">
                <a16:creationId xmlns:a16="http://schemas.microsoft.com/office/drawing/2014/main" id="{B5AB46A0-8ECE-44B4-94CF-6528903FC8DF}"/>
              </a:ext>
            </a:extLst>
          </p:cNvPr>
          <p:cNvSpPr/>
          <p:nvPr/>
        </p:nvSpPr>
        <p:spPr bwMode="auto">
          <a:xfrm>
            <a:off x="8904313"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1400" b="1" dirty="0">
                <a:latin typeface="Tahoma" pitchFamily="34" charset="0"/>
                <a:ea typeface="宋体" pitchFamily="2" charset="-122"/>
              </a:rPr>
              <a:t>Bucket 6</a:t>
            </a:r>
          </a:p>
          <a:p>
            <a:pPr algn="ctr" fontAlgn="base">
              <a:spcBef>
                <a:spcPct val="0"/>
              </a:spcBef>
              <a:spcAft>
                <a:spcPct val="0"/>
              </a:spcAft>
            </a:pPr>
            <a:r>
              <a:rPr lang="en-US" altLang="zh-CN" sz="1400" dirty="0"/>
              <a:t>Count=6</a:t>
            </a:r>
            <a:endParaRPr kumimoji="1" lang="zh-CN" altLang="en-US" sz="1400" b="1" dirty="0">
              <a:latin typeface="Tahoma" pitchFamily="34" charset="0"/>
              <a:ea typeface="宋体" pitchFamily="2" charset="-122"/>
            </a:endParaRPr>
          </a:p>
        </p:txBody>
      </p:sp>
      <p:sp>
        <p:nvSpPr>
          <p:cNvPr id="30" name="Text Box 3">
            <a:extLst>
              <a:ext uri="{FF2B5EF4-FFF2-40B4-BE49-F238E27FC236}">
                <a16:creationId xmlns:a16="http://schemas.microsoft.com/office/drawing/2014/main" id="{FAE15964-45C2-4B73-8A0E-B98BFAB44C29}"/>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312233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B00180-037C-4CB9-BD8A-42770C3E61C7}"/>
              </a:ext>
            </a:extLst>
          </p:cNvPr>
          <p:cNvSpPr>
            <a:spLocks noGrp="1"/>
          </p:cNvSpPr>
          <p:nvPr>
            <p:ph idx="1"/>
          </p:nvPr>
        </p:nvSpPr>
        <p:spPr>
          <a:xfrm>
            <a:off x="695400" y="980728"/>
            <a:ext cx="9972600" cy="5115272"/>
          </a:xfrm>
        </p:spPr>
        <p:txBody>
          <a:bodyPr>
            <a:normAutofit fontScale="92500" lnSpcReduction="10000"/>
          </a:bodyPr>
          <a:lstStyle/>
          <a:p>
            <a:pPr>
              <a:lnSpc>
                <a:spcPct val="150000"/>
              </a:lnSpc>
            </a:pPr>
            <a:r>
              <a:rPr lang="en-US" altLang="zh-CN" sz="2800" dirty="0" err="1"/>
              <a:t>Schetch</a:t>
            </a:r>
            <a:r>
              <a:rPr lang="zh-CN" altLang="en-US" sz="2800" dirty="0"/>
              <a:t>技术</a:t>
            </a:r>
            <a:endParaRPr lang="en-US" altLang="zh-CN" sz="2800" dirty="0"/>
          </a:p>
          <a:p>
            <a:pPr marL="0" indent="0">
              <a:lnSpc>
                <a:spcPct val="150000"/>
              </a:lnSpc>
              <a:buNone/>
            </a:pPr>
            <a:r>
              <a:rPr lang="zh-CN" altLang="en-US" sz="2800" b="0" i="0" dirty="0">
                <a:solidFill>
                  <a:srgbClr val="121212"/>
                </a:solidFill>
                <a:effectLst/>
                <a:latin typeface="-apple-system"/>
              </a:rPr>
              <a:t>     用概率推断来估计数据的统计特性，牺牲了准确性但是代价变得很低</a:t>
            </a:r>
            <a:r>
              <a:rPr lang="zh-CN" altLang="en-US" sz="2800" dirty="0">
                <a:solidFill>
                  <a:srgbClr val="121212"/>
                </a:solidFill>
                <a:latin typeface="-apple-system"/>
              </a:rPr>
              <a:t>。</a:t>
            </a:r>
            <a:endParaRPr lang="en-US" altLang="zh-CN" sz="2800" dirty="0"/>
          </a:p>
          <a:p>
            <a:pPr marL="0" indent="0">
              <a:lnSpc>
                <a:spcPct val="150000"/>
              </a:lnSpc>
              <a:buNone/>
            </a:pPr>
            <a:endParaRPr lang="en-US" altLang="zh-CN" sz="2800" dirty="0"/>
          </a:p>
          <a:p>
            <a:pPr marL="0" indent="0">
              <a:lnSpc>
                <a:spcPct val="150000"/>
              </a:lnSpc>
              <a:buNone/>
            </a:pPr>
            <a:endParaRPr lang="en-US" altLang="zh-CN" sz="2800" dirty="0"/>
          </a:p>
          <a:p>
            <a:pPr marL="0" indent="0">
              <a:lnSpc>
                <a:spcPct val="150000"/>
              </a:lnSpc>
              <a:buNone/>
            </a:pPr>
            <a:r>
              <a:rPr lang="en-US" altLang="zh-CN" sz="2800" dirty="0"/>
              <a:t>-- Count Min </a:t>
            </a:r>
            <a:r>
              <a:rPr lang="en-US" altLang="zh-CN" sz="2800" dirty="0" err="1"/>
              <a:t>Schetch</a:t>
            </a:r>
            <a:r>
              <a:rPr lang="zh-CN" altLang="en-US" sz="2800" dirty="0"/>
              <a:t>（</a:t>
            </a:r>
            <a:r>
              <a:rPr lang="en-US" altLang="zh-CN" sz="2800" dirty="0"/>
              <a:t>1988</a:t>
            </a:r>
            <a:r>
              <a:rPr lang="zh-CN" altLang="en-US" sz="2800" dirty="0"/>
              <a:t>）</a:t>
            </a:r>
            <a:endParaRPr lang="en-US" altLang="zh-CN" sz="2800" dirty="0"/>
          </a:p>
          <a:p>
            <a:pPr marL="0" indent="0">
              <a:lnSpc>
                <a:spcPct val="150000"/>
              </a:lnSpc>
              <a:buNone/>
            </a:pPr>
            <a:r>
              <a:rPr lang="en-US" altLang="zh-CN" sz="2800" dirty="0"/>
              <a:t>-- </a:t>
            </a:r>
            <a:r>
              <a:rPr lang="en-US" altLang="zh-CN" sz="2800" dirty="0" err="1"/>
              <a:t>HyperLogLog</a:t>
            </a:r>
            <a:r>
              <a:rPr lang="zh-CN" altLang="en-US" sz="2800" dirty="0"/>
              <a:t>（</a:t>
            </a:r>
            <a:r>
              <a:rPr lang="en-US" altLang="zh-CN" sz="2800" dirty="0"/>
              <a:t>2007</a:t>
            </a:r>
            <a:r>
              <a:rPr lang="zh-CN" altLang="en-US" sz="2800" dirty="0"/>
              <a:t>）用于</a:t>
            </a:r>
            <a:r>
              <a:rPr lang="en-US" altLang="zh-CN" sz="2800" dirty="0" err="1"/>
              <a:t>redis</a:t>
            </a:r>
            <a:endParaRPr lang="en-US" altLang="zh-CN" sz="2800" dirty="0"/>
          </a:p>
          <a:p>
            <a:pPr marL="0" indent="0">
              <a:buNone/>
            </a:pPr>
            <a:r>
              <a:rPr lang="en-US" altLang="zh-CN" dirty="0"/>
              <a:t>	</a:t>
            </a:r>
            <a:endParaRPr lang="zh-CN" altLang="en-US" dirty="0"/>
          </a:p>
        </p:txBody>
      </p:sp>
      <p:sp>
        <p:nvSpPr>
          <p:cNvPr id="4" name="Text Box 3">
            <a:extLst>
              <a:ext uri="{FF2B5EF4-FFF2-40B4-BE49-F238E27FC236}">
                <a16:creationId xmlns:a16="http://schemas.microsoft.com/office/drawing/2014/main" id="{01074D2C-1E76-477D-81FF-B8C8F5F1FDE9}"/>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63831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11B4110-B176-44D0-B983-5822D54504A1}"/>
              </a:ext>
            </a:extLst>
          </p:cNvPr>
          <p:cNvSpPr>
            <a:spLocks noGrp="1" noChangeArrowheads="1"/>
          </p:cNvSpPr>
          <p:nvPr>
            <p:ph idx="1"/>
          </p:nvPr>
        </p:nvSpPr>
        <p:spPr>
          <a:xfrm>
            <a:off x="838200" y="1825624"/>
            <a:ext cx="10515600" cy="4843735"/>
          </a:xfrm>
        </p:spPr>
        <p:txBody>
          <a:bodyPr>
            <a:normAutofit fontScale="85000" lnSpcReduction="20000"/>
          </a:bodyPr>
          <a:lstStyle/>
          <a:p>
            <a:pPr algn="just" eaLnBrk="1" hangingPunct="1">
              <a:lnSpc>
                <a:spcPct val="150000"/>
              </a:lnSpc>
              <a:buFont typeface="Wingdings" panose="05000000000000000000" pitchFamily="2" charset="2"/>
              <a:buNone/>
            </a:pPr>
            <a:r>
              <a:rPr lang="zh-CN" altLang="en-US" sz="3400" dirty="0"/>
              <a:t>	中间结果大小 </a:t>
            </a:r>
            <a:r>
              <a:rPr lang="en-US" altLang="zh-CN" sz="3400" dirty="0"/>
              <a:t>= 1000*10000 = 10</a:t>
            </a:r>
            <a:r>
              <a:rPr lang="en-US" altLang="zh-CN" sz="3400" baseline="50000" dirty="0"/>
              <a:t>7</a:t>
            </a:r>
            <a:r>
              <a:rPr lang="en-US" altLang="zh-CN" sz="3400" dirty="0"/>
              <a:t>       (1</a:t>
            </a:r>
            <a:r>
              <a:rPr lang="zh-CN" altLang="en-US" sz="3400" dirty="0"/>
              <a:t>千万条元组</a:t>
            </a:r>
            <a:r>
              <a:rPr lang="en-US" altLang="zh-CN" sz="3400" dirty="0"/>
              <a:t>)</a:t>
            </a:r>
          </a:p>
          <a:p>
            <a:pPr algn="just" eaLnBrk="1" hangingPunct="1">
              <a:lnSpc>
                <a:spcPct val="150000"/>
              </a:lnSpc>
              <a:buFont typeface="Wingdings" panose="05000000000000000000" pitchFamily="2" charset="2"/>
              <a:buNone/>
            </a:pPr>
            <a:r>
              <a:rPr lang="en-US" altLang="zh-CN" sz="3400" dirty="0"/>
              <a:t>	</a:t>
            </a:r>
            <a:r>
              <a:rPr lang="zh-CN" altLang="en-US" sz="3400" dirty="0">
                <a:solidFill>
                  <a:schemeClr val="accent2"/>
                </a:solidFill>
              </a:rPr>
              <a:t>写中间结果时间</a:t>
            </a:r>
            <a:r>
              <a:rPr lang="zh-CN" altLang="en-US" sz="3400" dirty="0"/>
              <a:t> </a:t>
            </a:r>
            <a:r>
              <a:rPr lang="en-US" altLang="zh-CN" sz="3400" dirty="0"/>
              <a:t>= 10000000/10/20 = 50000</a:t>
            </a:r>
            <a:r>
              <a:rPr lang="zh-CN" altLang="en-US" sz="3400" dirty="0"/>
              <a:t>秒</a:t>
            </a:r>
            <a:r>
              <a:rPr lang="zh-CN" altLang="en-US" sz="3400" dirty="0">
                <a:latin typeface="Courier New" panose="02070309020205020404" pitchFamily="49" charset="0"/>
              </a:rPr>
              <a:t> </a:t>
            </a:r>
            <a:endParaRPr lang="zh-CN" altLang="en-US" sz="3400" dirty="0"/>
          </a:p>
          <a:p>
            <a:pPr algn="just" eaLnBrk="1" hangingPunct="1">
              <a:lnSpc>
                <a:spcPct val="150000"/>
              </a:lnSpc>
              <a:buFont typeface="Wingdings" panose="05000000000000000000" pitchFamily="2" charset="2"/>
              <a:buNone/>
            </a:pPr>
            <a:r>
              <a:rPr lang="zh-CN" altLang="en-US" sz="3400" dirty="0"/>
              <a:t>②</a:t>
            </a:r>
            <a:r>
              <a:rPr lang="en-US" altLang="zh-CN" sz="3400" dirty="0"/>
              <a:t>б</a:t>
            </a:r>
          </a:p>
          <a:p>
            <a:pPr algn="just" eaLnBrk="1" hangingPunct="1">
              <a:lnSpc>
                <a:spcPct val="150000"/>
              </a:lnSpc>
              <a:buFont typeface="Wingdings" panose="05000000000000000000" pitchFamily="2" charset="2"/>
              <a:buNone/>
            </a:pPr>
            <a:r>
              <a:rPr lang="en-US" altLang="zh-CN" sz="3400" dirty="0"/>
              <a:t>	</a:t>
            </a:r>
            <a:r>
              <a:rPr lang="zh-CN" altLang="en-US" sz="3400" dirty="0">
                <a:solidFill>
                  <a:schemeClr val="accent2"/>
                </a:solidFill>
              </a:rPr>
              <a:t>读数据时间</a:t>
            </a:r>
            <a:r>
              <a:rPr lang="zh-CN" altLang="en-US" sz="3400" dirty="0"/>
              <a:t> </a:t>
            </a:r>
            <a:r>
              <a:rPr lang="en-US" altLang="zh-CN" sz="3400" dirty="0"/>
              <a:t>= 50000</a:t>
            </a:r>
            <a:r>
              <a:rPr lang="zh-CN" altLang="en-US" sz="3400" dirty="0"/>
              <a:t>秒</a:t>
            </a:r>
            <a:r>
              <a:rPr lang="zh-CN" altLang="en-US" sz="3400" dirty="0">
                <a:latin typeface="Courier New" panose="02070309020205020404" pitchFamily="49" charset="0"/>
              </a:rPr>
              <a:t> </a:t>
            </a:r>
            <a:endParaRPr lang="zh-CN" altLang="en-US" sz="3400" dirty="0"/>
          </a:p>
          <a:p>
            <a:pPr algn="just" eaLnBrk="1" hangingPunct="1">
              <a:lnSpc>
                <a:spcPct val="150000"/>
              </a:lnSpc>
              <a:buFont typeface="Wingdings" panose="05000000000000000000" pitchFamily="2" charset="2"/>
              <a:buNone/>
            </a:pPr>
            <a:r>
              <a:rPr lang="zh-CN" altLang="en-US" sz="3400" dirty="0"/>
              <a:t>③</a:t>
            </a:r>
            <a:r>
              <a:rPr lang="en-US" altLang="zh-CN" sz="3400" dirty="0"/>
              <a:t>П</a:t>
            </a:r>
          </a:p>
          <a:p>
            <a:pPr algn="just" eaLnBrk="1" hangingPunct="1">
              <a:lnSpc>
                <a:spcPct val="150000"/>
              </a:lnSpc>
              <a:buFont typeface="Wingdings" panose="05000000000000000000" pitchFamily="2" charset="2"/>
              <a:buNone/>
            </a:pPr>
            <a:r>
              <a:rPr lang="zh-CN" altLang="en-US" sz="3400" dirty="0">
                <a:solidFill>
                  <a:schemeClr val="accent2"/>
                </a:solidFill>
              </a:rPr>
              <a:t>总时间 </a:t>
            </a:r>
            <a:r>
              <a:rPr lang="en-US" altLang="zh-CN" sz="3400" dirty="0"/>
              <a:t>=105</a:t>
            </a:r>
            <a:r>
              <a:rPr lang="zh-CN" altLang="en-US" sz="3400" dirty="0"/>
              <a:t>＋</a:t>
            </a:r>
            <a:r>
              <a:rPr lang="en-US" altLang="zh-CN" sz="3400" dirty="0"/>
              <a:t>50000</a:t>
            </a:r>
            <a:r>
              <a:rPr lang="zh-CN" altLang="en-US" sz="3400" dirty="0"/>
              <a:t>＋</a:t>
            </a:r>
            <a:r>
              <a:rPr lang="en-US" altLang="zh-CN" sz="3400" dirty="0"/>
              <a:t>50000</a:t>
            </a:r>
            <a:r>
              <a:rPr lang="zh-CN" altLang="en-US" sz="3400" dirty="0"/>
              <a:t>秒 </a:t>
            </a:r>
            <a:r>
              <a:rPr lang="en-US" altLang="zh-CN" sz="3400" dirty="0"/>
              <a:t>= 100105</a:t>
            </a:r>
            <a:r>
              <a:rPr lang="zh-CN" altLang="en-US" sz="3400" dirty="0"/>
              <a:t>秒</a:t>
            </a:r>
          </a:p>
          <a:p>
            <a:pPr algn="just" eaLnBrk="1" hangingPunct="1">
              <a:lnSpc>
                <a:spcPct val="150000"/>
              </a:lnSpc>
              <a:buFont typeface="Wingdings" panose="05000000000000000000" pitchFamily="2" charset="2"/>
              <a:buNone/>
            </a:pPr>
            <a:r>
              <a:rPr lang="zh-CN" altLang="en-US" sz="3400" dirty="0"/>
              <a:t>             </a:t>
            </a:r>
            <a:r>
              <a:rPr lang="en-US" altLang="zh-CN" sz="3400" dirty="0"/>
              <a:t>= 27.8</a:t>
            </a:r>
            <a:r>
              <a:rPr lang="zh-CN" altLang="en-US" sz="3400" dirty="0" smtClean="0"/>
              <a:t>小时</a:t>
            </a:r>
            <a:endParaRPr lang="zh-CN" altLang="en-US" sz="3400" dirty="0"/>
          </a:p>
          <a:p>
            <a:pPr eaLnBrk="1" hangingPunct="1">
              <a:lnSpc>
                <a:spcPct val="80000"/>
              </a:lnSpc>
              <a:buFont typeface="Wingdings" panose="05000000000000000000" pitchFamily="2" charset="2"/>
              <a:buNone/>
            </a:pPr>
            <a:endParaRPr lang="zh-CN" altLang="en-US" sz="2800" dirty="0"/>
          </a:p>
        </p:txBody>
      </p:sp>
      <p:sp>
        <p:nvSpPr>
          <p:cNvPr id="59395" name="Text Box 3">
            <a:extLst>
              <a:ext uri="{FF2B5EF4-FFF2-40B4-BE49-F238E27FC236}">
                <a16:creationId xmlns:a16="http://schemas.microsoft.com/office/drawing/2014/main" id="{26F7E6EA-AD1D-4184-897F-ECE651650858}"/>
              </a:ext>
            </a:extLst>
          </p:cNvPr>
          <p:cNvSpPr txBox="1">
            <a:spLocks noChangeArrowheads="1"/>
          </p:cNvSpPr>
          <p:nvPr/>
        </p:nvSpPr>
        <p:spPr bwMode="auto">
          <a:xfrm>
            <a:off x="1524000" y="1"/>
            <a:ext cx="66602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lang="en-US" altLang="zh-CN" sz="3600" dirty="0">
                <a:solidFill>
                  <a:schemeClr val="bg1"/>
                </a:solidFill>
              </a:rPr>
              <a:t>9.2.1 </a:t>
            </a:r>
            <a:r>
              <a:rPr lang="zh-CN" altLang="en-US" sz="3600" dirty="0">
                <a:solidFill>
                  <a:schemeClr val="bg1"/>
                </a:solidFill>
              </a:rPr>
              <a:t>查询优化概述</a:t>
            </a:r>
          </a:p>
        </p:txBody>
      </p:sp>
      <p:sp>
        <p:nvSpPr>
          <p:cNvPr id="59396" name="Rectangle 4">
            <a:extLst>
              <a:ext uri="{FF2B5EF4-FFF2-40B4-BE49-F238E27FC236}">
                <a16:creationId xmlns:a16="http://schemas.microsoft.com/office/drawing/2014/main" id="{BF586828-DFCB-4FFE-8A1D-71500FAFE3A2}"/>
              </a:ext>
            </a:extLst>
          </p:cNvPr>
          <p:cNvSpPr>
            <a:spLocks noChangeArrowheads="1"/>
          </p:cNvSpPr>
          <p:nvPr/>
        </p:nvSpPr>
        <p:spPr bwMode="auto">
          <a:xfrm>
            <a:off x="865684" y="723435"/>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B8964D-409A-4229-B748-1911BAD0152C}"/>
              </a:ext>
            </a:extLst>
          </p:cNvPr>
          <p:cNvSpPr>
            <a:spLocks noGrp="1"/>
          </p:cNvSpPr>
          <p:nvPr>
            <p:ph idx="1"/>
          </p:nvPr>
        </p:nvSpPr>
        <p:spPr>
          <a:xfrm>
            <a:off x="2209800" y="1052736"/>
            <a:ext cx="8206680" cy="5043264"/>
          </a:xfrm>
        </p:spPr>
        <p:txBody>
          <a:bodyPr>
            <a:normAutofit/>
          </a:bodyPr>
          <a:lstStyle/>
          <a:p>
            <a:pPr>
              <a:lnSpc>
                <a:spcPct val="150000"/>
              </a:lnSpc>
              <a:buFont typeface="Wingdings" panose="05000000000000000000" pitchFamily="2" charset="2"/>
              <a:buChar char="Ø"/>
            </a:pPr>
            <a:r>
              <a:rPr lang="zh-CN" altLang="en-US" sz="3200" dirty="0"/>
              <a:t>采样估计</a:t>
            </a:r>
            <a:endParaRPr lang="en-US" altLang="zh-CN" sz="3200" dirty="0"/>
          </a:p>
          <a:p>
            <a:pPr lvl="1">
              <a:lnSpc>
                <a:spcPct val="150000"/>
              </a:lnSpc>
              <a:buFont typeface="Wingdings" panose="05000000000000000000" pitchFamily="2" charset="2"/>
              <a:buChar char="Ø"/>
            </a:pPr>
            <a:r>
              <a:rPr lang="zh-CN" altLang="en-US" sz="2800" dirty="0"/>
              <a:t>从大表中进行采样，通过</a:t>
            </a:r>
            <a:endParaRPr lang="en-US" altLang="zh-CN" sz="2800" dirty="0"/>
          </a:p>
          <a:p>
            <a:pPr marL="742950" lvl="1" indent="-285750">
              <a:lnSpc>
                <a:spcPct val="150000"/>
              </a:lnSpc>
              <a:buFont typeface="Wingdings" panose="05000000000000000000" pitchFamily="2" charset="2"/>
              <a:buChar char="Ø"/>
            </a:pPr>
            <a:r>
              <a:rPr lang="en-US" altLang="zh-CN" sz="2800" dirty="0"/>
              <a:t>   </a:t>
            </a:r>
            <a:r>
              <a:rPr lang="zh-CN" altLang="en-US" sz="2800" dirty="0"/>
              <a:t>采样表估计选择率。</a:t>
            </a:r>
          </a:p>
        </p:txBody>
      </p:sp>
      <p:sp>
        <p:nvSpPr>
          <p:cNvPr id="4" name="矩形 3">
            <a:extLst>
              <a:ext uri="{FF2B5EF4-FFF2-40B4-BE49-F238E27FC236}">
                <a16:creationId xmlns:a16="http://schemas.microsoft.com/office/drawing/2014/main" id="{7214F5F6-39B2-4ED2-A22C-4ED3552364E7}"/>
              </a:ext>
            </a:extLst>
          </p:cNvPr>
          <p:cNvSpPr/>
          <p:nvPr/>
        </p:nvSpPr>
        <p:spPr bwMode="auto">
          <a:xfrm>
            <a:off x="7752184" y="1700808"/>
            <a:ext cx="2664296"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2400" b="1" dirty="0">
                <a:latin typeface="Tahoma" pitchFamily="34" charset="0"/>
                <a:ea typeface="宋体" pitchFamily="2" charset="-122"/>
              </a:rPr>
              <a:t>Select AVG(age)</a:t>
            </a:r>
          </a:p>
          <a:p>
            <a:pPr algn="ctr" fontAlgn="base">
              <a:spcBef>
                <a:spcPct val="0"/>
              </a:spcBef>
              <a:spcAft>
                <a:spcPct val="0"/>
              </a:spcAft>
            </a:pPr>
            <a:r>
              <a:rPr lang="en-US" altLang="zh-CN" dirty="0"/>
              <a:t>From people</a:t>
            </a:r>
          </a:p>
          <a:p>
            <a:pPr algn="ctr" fontAlgn="base">
              <a:spcBef>
                <a:spcPct val="0"/>
              </a:spcBef>
              <a:spcAft>
                <a:spcPct val="0"/>
              </a:spcAft>
            </a:pPr>
            <a:r>
              <a:rPr lang="en-US" altLang="zh-CN" dirty="0"/>
              <a:t>Where age&gt;50 </a:t>
            </a:r>
            <a:endParaRPr kumimoji="1" lang="zh-CN" altLang="en-US" sz="2400" b="1" dirty="0">
              <a:latin typeface="Tahoma" pitchFamily="34" charset="0"/>
              <a:ea typeface="宋体" pitchFamily="2" charset="-122"/>
            </a:endParaRPr>
          </a:p>
        </p:txBody>
      </p:sp>
      <p:graphicFrame>
        <p:nvGraphicFramePr>
          <p:cNvPr id="5" name="表格 5">
            <a:extLst>
              <a:ext uri="{FF2B5EF4-FFF2-40B4-BE49-F238E27FC236}">
                <a16:creationId xmlns:a16="http://schemas.microsoft.com/office/drawing/2014/main" id="{52FE815E-053D-46A5-98F2-1AC2D7E7C368}"/>
              </a:ext>
            </a:extLst>
          </p:cNvPr>
          <p:cNvGraphicFramePr>
            <a:graphicFrameLocks noGrp="1"/>
          </p:cNvGraphicFramePr>
          <p:nvPr>
            <p:extLst>
              <p:ext uri="{D42A27DB-BD31-4B8C-83A1-F6EECF244321}">
                <p14:modId xmlns:p14="http://schemas.microsoft.com/office/powerpoint/2010/main" val="1788079572"/>
              </p:ext>
            </p:extLst>
          </p:nvPr>
        </p:nvGraphicFramePr>
        <p:xfrm>
          <a:off x="7248128" y="3717032"/>
          <a:ext cx="3168352" cy="2595880"/>
        </p:xfrm>
        <a:graphic>
          <a:graphicData uri="http://schemas.openxmlformats.org/drawingml/2006/table">
            <a:tbl>
              <a:tblPr firstRow="1" bandRow="1">
                <a:tableStyleId>{073A0DAA-6AF3-43AB-8588-CEC1D06C72B9}</a:tableStyleId>
              </a:tblPr>
              <a:tblGrid>
                <a:gridCol w="792088">
                  <a:extLst>
                    <a:ext uri="{9D8B030D-6E8A-4147-A177-3AD203B41FA5}">
                      <a16:colId xmlns:a16="http://schemas.microsoft.com/office/drawing/2014/main" val="139487234"/>
                    </a:ext>
                  </a:extLst>
                </a:gridCol>
                <a:gridCol w="792088">
                  <a:extLst>
                    <a:ext uri="{9D8B030D-6E8A-4147-A177-3AD203B41FA5}">
                      <a16:colId xmlns:a16="http://schemas.microsoft.com/office/drawing/2014/main" val="2648021403"/>
                    </a:ext>
                  </a:extLst>
                </a:gridCol>
                <a:gridCol w="792088">
                  <a:extLst>
                    <a:ext uri="{9D8B030D-6E8A-4147-A177-3AD203B41FA5}">
                      <a16:colId xmlns:a16="http://schemas.microsoft.com/office/drawing/2014/main" val="2753493990"/>
                    </a:ext>
                  </a:extLst>
                </a:gridCol>
                <a:gridCol w="792088">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1002</a:t>
                      </a:r>
                      <a:endParaRPr lang="zh-CN" altLang="en-US" dirty="0"/>
                    </a:p>
                  </a:txBody>
                  <a:tcPr/>
                </a:tc>
                <a:tc>
                  <a:txBody>
                    <a:bodyPr/>
                    <a:lstStyle/>
                    <a:p>
                      <a:r>
                        <a:rPr lang="en-US" altLang="zh-CN" dirty="0"/>
                        <a:t>Qian</a:t>
                      </a:r>
                      <a:endParaRPr lang="zh-CN" altLang="en-US" dirty="0"/>
                    </a:p>
                  </a:txBody>
                  <a:tcPr/>
                </a:tc>
                <a:tc>
                  <a:txBody>
                    <a:bodyPr/>
                    <a:lstStyle/>
                    <a:p>
                      <a:r>
                        <a:rPr lang="en-US" altLang="zh-CN" dirty="0"/>
                        <a:t>41</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3963538790"/>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1004</a:t>
                      </a:r>
                      <a:endParaRPr lang="zh-CN" altLang="en-US" dirty="0"/>
                    </a:p>
                  </a:txBody>
                  <a:tcPr/>
                </a:tc>
                <a:tc>
                  <a:txBody>
                    <a:bodyPr/>
                    <a:lstStyle/>
                    <a:p>
                      <a:r>
                        <a:rPr lang="en-US" altLang="zh-CN" dirty="0"/>
                        <a:t>Li</a:t>
                      </a:r>
                      <a:endParaRPr lang="zh-CN" altLang="en-US" dirty="0"/>
                    </a:p>
                  </a:txBody>
                  <a:tcPr/>
                </a:tc>
                <a:tc>
                  <a:txBody>
                    <a:bodyPr/>
                    <a:lstStyle/>
                    <a:p>
                      <a:r>
                        <a:rPr lang="en-US" altLang="zh-CN" dirty="0"/>
                        <a:t>26</a:t>
                      </a:r>
                      <a:endParaRPr lang="zh-CN" altLang="en-US" dirty="0"/>
                    </a:p>
                  </a:txBody>
                  <a:tcPr/>
                </a:tc>
                <a:tc>
                  <a:txBody>
                    <a:bodyPr/>
                    <a:lstStyle/>
                    <a:p>
                      <a:r>
                        <a:rPr lang="zh-CN" altLang="en-US" dirty="0"/>
                        <a:t>离职</a:t>
                      </a:r>
                    </a:p>
                  </a:txBody>
                  <a:tcPr/>
                </a:tc>
                <a:extLst>
                  <a:ext uri="{0D108BD9-81ED-4DB2-BD59-A6C34878D82A}">
                    <a16:rowId xmlns:a16="http://schemas.microsoft.com/office/drawing/2014/main" val="3566480312"/>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r h="370840">
                <a:tc>
                  <a:txBody>
                    <a:bodyPr/>
                    <a:lstStyle/>
                    <a:p>
                      <a:r>
                        <a:rPr lang="en-US" altLang="zh-CN" dirty="0"/>
                        <a:t>1006</a:t>
                      </a:r>
                      <a:endParaRPr lang="zh-CN" altLang="en-US" dirty="0"/>
                    </a:p>
                  </a:txBody>
                  <a:tcPr/>
                </a:tc>
                <a:tc>
                  <a:txBody>
                    <a:bodyPr/>
                    <a:lstStyle/>
                    <a:p>
                      <a:r>
                        <a:rPr lang="en-US" altLang="zh-CN" dirty="0"/>
                        <a:t>Wu</a:t>
                      </a:r>
                      <a:endParaRPr lang="zh-CN" altLang="en-US" dirty="0"/>
                    </a:p>
                  </a:txBody>
                  <a:tcPr/>
                </a:tc>
                <a:tc>
                  <a:txBody>
                    <a:bodyPr/>
                    <a:lstStyle/>
                    <a:p>
                      <a:r>
                        <a:rPr lang="en-US" altLang="zh-CN" dirty="0"/>
                        <a:t>57</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1816569267"/>
                  </a:ext>
                </a:extLst>
              </a:tr>
            </a:tbl>
          </a:graphicData>
        </a:graphic>
      </p:graphicFrame>
      <p:sp>
        <p:nvSpPr>
          <p:cNvPr id="2" name="文本框 1">
            <a:extLst>
              <a:ext uri="{FF2B5EF4-FFF2-40B4-BE49-F238E27FC236}">
                <a16:creationId xmlns:a16="http://schemas.microsoft.com/office/drawing/2014/main" id="{CDB2CCC0-A90F-4F3D-854A-E30A7A86E3D2}"/>
              </a:ext>
            </a:extLst>
          </p:cNvPr>
          <p:cNvSpPr txBox="1"/>
          <p:nvPr/>
        </p:nvSpPr>
        <p:spPr>
          <a:xfrm>
            <a:off x="7032104" y="6370111"/>
            <a:ext cx="2952328" cy="369332"/>
          </a:xfrm>
          <a:prstGeom prst="rect">
            <a:avLst/>
          </a:prstGeom>
          <a:noFill/>
        </p:spPr>
        <p:txBody>
          <a:bodyPr wrap="square" rtlCol="0">
            <a:spAutoFit/>
          </a:bodyPr>
          <a:lstStyle/>
          <a:p>
            <a:r>
              <a:rPr lang="en-US" altLang="zh-CN" dirty="0"/>
              <a:t>…10</a:t>
            </a:r>
            <a:r>
              <a:rPr lang="zh-CN" altLang="en-US" dirty="0"/>
              <a:t>亿个元组</a:t>
            </a:r>
          </a:p>
        </p:txBody>
      </p:sp>
      <p:sp>
        <p:nvSpPr>
          <p:cNvPr id="6" name="箭头: 右 5">
            <a:extLst>
              <a:ext uri="{FF2B5EF4-FFF2-40B4-BE49-F238E27FC236}">
                <a16:creationId xmlns:a16="http://schemas.microsoft.com/office/drawing/2014/main" id="{BAE41B08-B7B8-4888-AA04-A46BE5DE02C6}"/>
              </a:ext>
            </a:extLst>
          </p:cNvPr>
          <p:cNvSpPr/>
          <p:nvPr/>
        </p:nvSpPr>
        <p:spPr bwMode="auto">
          <a:xfrm>
            <a:off x="6744072" y="4149080"/>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7" name="箭头: 右 6">
            <a:extLst>
              <a:ext uri="{FF2B5EF4-FFF2-40B4-BE49-F238E27FC236}">
                <a16:creationId xmlns:a16="http://schemas.microsoft.com/office/drawing/2014/main" id="{0797041F-E752-4C70-B9CA-61B5F449D105}"/>
              </a:ext>
            </a:extLst>
          </p:cNvPr>
          <p:cNvSpPr/>
          <p:nvPr/>
        </p:nvSpPr>
        <p:spPr bwMode="auto">
          <a:xfrm>
            <a:off x="6744072" y="494116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8" name="箭头: 右 7">
            <a:extLst>
              <a:ext uri="{FF2B5EF4-FFF2-40B4-BE49-F238E27FC236}">
                <a16:creationId xmlns:a16="http://schemas.microsoft.com/office/drawing/2014/main" id="{AD684E57-2D1C-48C5-868E-3F205996BC66}"/>
              </a:ext>
            </a:extLst>
          </p:cNvPr>
          <p:cNvSpPr/>
          <p:nvPr/>
        </p:nvSpPr>
        <p:spPr bwMode="auto">
          <a:xfrm>
            <a:off x="6744072" y="566124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graphicFrame>
        <p:nvGraphicFramePr>
          <p:cNvPr id="9" name="表格 5">
            <a:extLst>
              <a:ext uri="{FF2B5EF4-FFF2-40B4-BE49-F238E27FC236}">
                <a16:creationId xmlns:a16="http://schemas.microsoft.com/office/drawing/2014/main" id="{AC75A71A-1B3B-40DB-9168-5EBAA832C8AE}"/>
              </a:ext>
            </a:extLst>
          </p:cNvPr>
          <p:cNvGraphicFramePr>
            <a:graphicFrameLocks noGrp="1"/>
          </p:cNvGraphicFramePr>
          <p:nvPr>
            <p:extLst>
              <p:ext uri="{D42A27DB-BD31-4B8C-83A1-F6EECF244321}">
                <p14:modId xmlns:p14="http://schemas.microsoft.com/office/powerpoint/2010/main" val="3038031972"/>
              </p:ext>
            </p:extLst>
          </p:nvPr>
        </p:nvGraphicFramePr>
        <p:xfrm>
          <a:off x="3611724" y="4721096"/>
          <a:ext cx="2880320" cy="1483360"/>
        </p:xfrm>
        <a:graphic>
          <a:graphicData uri="http://schemas.openxmlformats.org/drawingml/2006/table">
            <a:tbl>
              <a:tblPr firstRow="1" bandRow="1">
                <a:tableStyleId>{073A0DAA-6AF3-43AB-8588-CEC1D06C72B9}</a:tableStyleId>
              </a:tblPr>
              <a:tblGrid>
                <a:gridCol w="720080">
                  <a:extLst>
                    <a:ext uri="{9D8B030D-6E8A-4147-A177-3AD203B41FA5}">
                      <a16:colId xmlns:a16="http://schemas.microsoft.com/office/drawing/2014/main" val="139487234"/>
                    </a:ext>
                  </a:extLst>
                </a:gridCol>
                <a:gridCol w="720080">
                  <a:extLst>
                    <a:ext uri="{9D8B030D-6E8A-4147-A177-3AD203B41FA5}">
                      <a16:colId xmlns:a16="http://schemas.microsoft.com/office/drawing/2014/main" val="2648021403"/>
                    </a:ext>
                  </a:extLst>
                </a:gridCol>
                <a:gridCol w="720080">
                  <a:extLst>
                    <a:ext uri="{9D8B030D-6E8A-4147-A177-3AD203B41FA5}">
                      <a16:colId xmlns:a16="http://schemas.microsoft.com/office/drawing/2014/main" val="2753493990"/>
                    </a:ext>
                  </a:extLst>
                </a:gridCol>
                <a:gridCol w="720080">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bl>
          </a:graphicData>
        </a:graphic>
      </p:graphicFrame>
      <p:sp>
        <p:nvSpPr>
          <p:cNvPr id="10" name="文本框 9">
            <a:extLst>
              <a:ext uri="{FF2B5EF4-FFF2-40B4-BE49-F238E27FC236}">
                <a16:creationId xmlns:a16="http://schemas.microsoft.com/office/drawing/2014/main" id="{E4CE521C-1570-4AB0-9177-6AA4E79A80DA}"/>
              </a:ext>
            </a:extLst>
          </p:cNvPr>
          <p:cNvSpPr txBox="1"/>
          <p:nvPr/>
        </p:nvSpPr>
        <p:spPr>
          <a:xfrm>
            <a:off x="1631504" y="5231944"/>
            <a:ext cx="1854206" cy="646331"/>
          </a:xfrm>
          <a:prstGeom prst="rect">
            <a:avLst/>
          </a:prstGeom>
          <a:noFill/>
        </p:spPr>
        <p:txBody>
          <a:bodyPr wrap="square" rtlCol="0">
            <a:spAutoFit/>
          </a:bodyPr>
          <a:lstStyle/>
          <a:p>
            <a:r>
              <a:rPr lang="en-US" altLang="zh-CN" dirty="0" err="1">
                <a:solidFill>
                  <a:srgbClr val="FF0000"/>
                </a:solidFill>
              </a:rPr>
              <a:t>Sel</a:t>
            </a:r>
            <a:r>
              <a:rPr lang="en-US" altLang="zh-CN" dirty="0">
                <a:solidFill>
                  <a:srgbClr val="FF0000"/>
                </a:solidFill>
              </a:rPr>
              <a:t>(age&gt;=50)</a:t>
            </a:r>
          </a:p>
          <a:p>
            <a:r>
              <a:rPr lang="en-US" altLang="zh-CN" dirty="0">
                <a:solidFill>
                  <a:srgbClr val="FF0000"/>
                </a:solidFill>
              </a:rPr>
              <a:t>=1/3</a:t>
            </a:r>
            <a:endParaRPr lang="zh-CN" altLang="en-US" dirty="0">
              <a:solidFill>
                <a:srgbClr val="FF0000"/>
              </a:solidFill>
            </a:endParaRPr>
          </a:p>
        </p:txBody>
      </p:sp>
      <p:sp>
        <p:nvSpPr>
          <p:cNvPr id="11" name="文本框 10">
            <a:extLst>
              <a:ext uri="{FF2B5EF4-FFF2-40B4-BE49-F238E27FC236}">
                <a16:creationId xmlns:a16="http://schemas.microsoft.com/office/drawing/2014/main" id="{B7792662-B066-4865-84A9-C90A8D34253F}"/>
              </a:ext>
            </a:extLst>
          </p:cNvPr>
          <p:cNvSpPr txBox="1"/>
          <p:nvPr/>
        </p:nvSpPr>
        <p:spPr>
          <a:xfrm>
            <a:off x="3668507" y="4216152"/>
            <a:ext cx="877163" cy="369332"/>
          </a:xfrm>
          <a:prstGeom prst="rect">
            <a:avLst/>
          </a:prstGeom>
          <a:noFill/>
        </p:spPr>
        <p:txBody>
          <a:bodyPr wrap="none" rtlCol="0">
            <a:spAutoFit/>
          </a:bodyPr>
          <a:lstStyle/>
          <a:p>
            <a:r>
              <a:rPr lang="zh-CN" altLang="en-US" dirty="0">
                <a:solidFill>
                  <a:srgbClr val="FF0000"/>
                </a:solidFill>
              </a:rPr>
              <a:t>采样表</a:t>
            </a:r>
          </a:p>
        </p:txBody>
      </p:sp>
      <p:sp>
        <p:nvSpPr>
          <p:cNvPr id="12" name="矩形 11">
            <a:extLst>
              <a:ext uri="{FF2B5EF4-FFF2-40B4-BE49-F238E27FC236}">
                <a16:creationId xmlns:a16="http://schemas.microsoft.com/office/drawing/2014/main" id="{DCBAE480-DCF0-40B2-9E24-DAAE42FC7154}"/>
              </a:ext>
            </a:extLst>
          </p:cNvPr>
          <p:cNvSpPr/>
          <p:nvPr/>
        </p:nvSpPr>
        <p:spPr bwMode="auto">
          <a:xfrm>
            <a:off x="3611724" y="4721097"/>
            <a:ext cx="2880320" cy="646331"/>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13" name="Text Box 3">
            <a:extLst>
              <a:ext uri="{FF2B5EF4-FFF2-40B4-BE49-F238E27FC236}">
                <a16:creationId xmlns:a16="http://schemas.microsoft.com/office/drawing/2014/main" id="{1BB3AA70-28B9-4E8A-A4F9-D75F89B4381E}"/>
              </a:ext>
            </a:extLst>
          </p:cNvPr>
          <p:cNvSpPr txBox="1">
            <a:spLocks noChangeArrowheads="1"/>
          </p:cNvSpPr>
          <p:nvPr/>
        </p:nvSpPr>
        <p:spPr bwMode="auto">
          <a:xfrm>
            <a:off x="1524000" y="2622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9.4.1 </a:t>
            </a:r>
            <a:r>
              <a:rPr lang="zh-CN" altLang="en-US" sz="3600" dirty="0">
                <a:solidFill>
                  <a:schemeClr val="bg1"/>
                </a:solidFill>
              </a:rPr>
              <a:t>代价估计 </a:t>
            </a:r>
          </a:p>
        </p:txBody>
      </p:sp>
    </p:spTree>
    <p:extLst>
      <p:ext uri="{BB962C8B-B14F-4D97-AF65-F5344CB8AC3E}">
        <p14:creationId xmlns:p14="http://schemas.microsoft.com/office/powerpoint/2010/main" val="1997093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idx="1"/>
          </p:nvPr>
        </p:nvSpPr>
        <p:spPr>
          <a:xfrm>
            <a:off x="2209800" y="1196976"/>
            <a:ext cx="7772400" cy="4899025"/>
          </a:xfrm>
        </p:spPr>
        <p:txBody>
          <a:bodyPr>
            <a:normAutofit/>
          </a:bodyPr>
          <a:lstStyle/>
          <a:p>
            <a:pPr algn="just" eaLnBrk="1" hangingPunct="1">
              <a:lnSpc>
                <a:spcPct val="150000"/>
              </a:lnSpc>
              <a:buNone/>
            </a:pPr>
            <a:r>
              <a:rPr lang="en-US" altLang="zh-CN" sz="2800" dirty="0" smtClean="0"/>
              <a:t>9.3.1 </a:t>
            </a:r>
            <a:r>
              <a:rPr lang="zh-CN" altLang="en-US" sz="2800" dirty="0"/>
              <a:t>代价估计</a:t>
            </a:r>
          </a:p>
          <a:p>
            <a:pPr algn="just" eaLnBrk="1" hangingPunct="1">
              <a:lnSpc>
                <a:spcPct val="150000"/>
              </a:lnSpc>
              <a:buFont typeface="Wingdings" panose="05000000000000000000" pitchFamily="2" charset="2"/>
              <a:buNone/>
            </a:pPr>
            <a:r>
              <a:rPr lang="en-US" altLang="zh-CN" sz="2800" dirty="0" smtClean="0">
                <a:solidFill>
                  <a:schemeClr val="accent2"/>
                </a:solidFill>
              </a:rPr>
              <a:t>9.3.2 </a:t>
            </a:r>
            <a:r>
              <a:rPr lang="zh-CN" altLang="en-US" sz="2800" dirty="0">
                <a:solidFill>
                  <a:schemeClr val="accent2"/>
                </a:solidFill>
              </a:rPr>
              <a:t>计划枚举</a:t>
            </a:r>
            <a:r>
              <a:rPr lang="en-US" altLang="zh-CN" sz="2800" dirty="0">
                <a:solidFill>
                  <a:schemeClr val="accent2"/>
                </a:solidFill>
              </a:rPr>
              <a:t> </a:t>
            </a:r>
            <a:endParaRPr lang="zh-CN" altLang="en-US" sz="2800"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 </a:t>
            </a:r>
            <a:r>
              <a:rPr lang="zh-CN" altLang="en-US" sz="3600" dirty="0">
                <a:solidFill>
                  <a:schemeClr val="bg1"/>
                </a:solidFill>
              </a:rPr>
              <a:t>物理优化 </a:t>
            </a:r>
          </a:p>
        </p:txBody>
      </p:sp>
    </p:spTree>
    <p:extLst>
      <p:ext uri="{BB962C8B-B14F-4D97-AF65-F5344CB8AC3E}">
        <p14:creationId xmlns:p14="http://schemas.microsoft.com/office/powerpoint/2010/main" val="603846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9A2C8-D947-4FA0-8C43-3CA9D317F1D6}"/>
              </a:ext>
            </a:extLst>
          </p:cNvPr>
          <p:cNvSpPr>
            <a:spLocks noGrp="1"/>
          </p:cNvSpPr>
          <p:nvPr>
            <p:ph idx="1"/>
          </p:nvPr>
        </p:nvSpPr>
        <p:spPr>
          <a:xfrm>
            <a:off x="2209800" y="1124744"/>
            <a:ext cx="8638728" cy="4971256"/>
          </a:xfrm>
        </p:spPr>
        <p:txBody>
          <a:bodyPr>
            <a:normAutofit/>
          </a:bodyPr>
          <a:lstStyle/>
          <a:p>
            <a:pPr>
              <a:lnSpc>
                <a:spcPct val="150000"/>
              </a:lnSpc>
              <a:buFont typeface="Wingdings" panose="05000000000000000000" pitchFamily="2" charset="2"/>
              <a:buChar char="Ø"/>
            </a:pPr>
            <a:r>
              <a:rPr lang="zh-CN" altLang="en-US" sz="2800" dirty="0"/>
              <a:t>计划枚举</a:t>
            </a:r>
            <a:endParaRPr lang="en-US" altLang="zh-CN" sz="2800" dirty="0"/>
          </a:p>
          <a:p>
            <a:pPr lvl="1">
              <a:lnSpc>
                <a:spcPct val="150000"/>
              </a:lnSpc>
              <a:buFont typeface="Wingdings" panose="05000000000000000000" pitchFamily="2" charset="2"/>
              <a:buChar char="Ø"/>
            </a:pPr>
            <a:r>
              <a:rPr lang="zh-CN" altLang="en-US" sz="2800" dirty="0"/>
              <a:t>基于规则的计划重写后，</a:t>
            </a:r>
            <a:r>
              <a:rPr lang="en-US" altLang="zh-CN" sz="2800" dirty="0"/>
              <a:t>DBMS</a:t>
            </a:r>
            <a:r>
              <a:rPr lang="zh-CN" altLang="en-US" sz="2800" dirty="0"/>
              <a:t>就可以枚举其物理执行计划并评估其代价。</a:t>
            </a:r>
            <a:endParaRPr lang="en-US" altLang="zh-CN" sz="2800" dirty="0"/>
          </a:p>
          <a:p>
            <a:pPr lvl="1">
              <a:lnSpc>
                <a:spcPct val="150000"/>
              </a:lnSpc>
              <a:buFont typeface="Wingdings" panose="05000000000000000000" pitchFamily="2" charset="2"/>
              <a:buChar char="Ø"/>
            </a:pPr>
            <a:r>
              <a:rPr lang="zh-CN" altLang="en-US" sz="2800" dirty="0"/>
              <a:t>单关系查询</a:t>
            </a:r>
            <a:endParaRPr lang="en-US" altLang="zh-CN" sz="2800" dirty="0"/>
          </a:p>
          <a:p>
            <a:pPr lvl="1">
              <a:lnSpc>
                <a:spcPct val="150000"/>
              </a:lnSpc>
              <a:buFont typeface="Wingdings" panose="05000000000000000000" pitchFamily="2" charset="2"/>
              <a:buChar char="Ø"/>
            </a:pPr>
            <a:r>
              <a:rPr lang="zh-CN" altLang="en-US" sz="2800" dirty="0"/>
              <a:t>多关系查询</a:t>
            </a:r>
            <a:endParaRPr lang="en-US" altLang="zh-CN" sz="2800" dirty="0"/>
          </a:p>
          <a:p>
            <a:pPr lvl="1">
              <a:lnSpc>
                <a:spcPct val="150000"/>
              </a:lnSpc>
              <a:buFont typeface="Wingdings" panose="05000000000000000000" pitchFamily="2" charset="2"/>
              <a:buChar char="Ø"/>
            </a:pPr>
            <a:r>
              <a:rPr lang="zh-CN" altLang="en-US" sz="2800" dirty="0"/>
              <a:t>嵌套查询</a:t>
            </a:r>
          </a:p>
        </p:txBody>
      </p:sp>
      <p:sp>
        <p:nvSpPr>
          <p:cNvPr id="4" name="Text Box 3">
            <a:extLst>
              <a:ext uri="{FF2B5EF4-FFF2-40B4-BE49-F238E27FC236}">
                <a16:creationId xmlns:a16="http://schemas.microsoft.com/office/drawing/2014/main" id="{80433F3C-0FAB-45CD-8792-5C6DABA9B635}"/>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1153513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3B0DBE-E712-44D4-9CC2-280ABACE7D14}"/>
              </a:ext>
            </a:extLst>
          </p:cNvPr>
          <p:cNvSpPr>
            <a:spLocks noGrp="1"/>
          </p:cNvSpPr>
          <p:nvPr>
            <p:ph idx="1"/>
          </p:nvPr>
        </p:nvSpPr>
        <p:spPr>
          <a:xfrm>
            <a:off x="2209800" y="1124744"/>
            <a:ext cx="7772400" cy="4971256"/>
          </a:xfrm>
        </p:spPr>
        <p:txBody>
          <a:bodyPr/>
          <a:lstStyle/>
          <a:p>
            <a:pPr>
              <a:lnSpc>
                <a:spcPct val="150000"/>
              </a:lnSpc>
              <a:buFont typeface="Wingdings" panose="05000000000000000000" pitchFamily="2" charset="2"/>
              <a:buChar char="Ø"/>
            </a:pPr>
            <a:r>
              <a:rPr lang="zh-CN" altLang="en-US" sz="2800" dirty="0"/>
              <a:t>单关系查询计划</a:t>
            </a:r>
            <a:endParaRPr lang="en-US" altLang="zh-CN" sz="2800" dirty="0"/>
          </a:p>
          <a:p>
            <a:pPr lvl="1">
              <a:lnSpc>
                <a:spcPct val="150000"/>
              </a:lnSpc>
              <a:buFont typeface="Wingdings" panose="05000000000000000000" pitchFamily="2" charset="2"/>
              <a:buChar char="Ø"/>
            </a:pPr>
            <a:r>
              <a:rPr lang="zh-CN" altLang="en-US" sz="2800" dirty="0"/>
              <a:t>仅仅只考虑表访问的方法就足够了</a:t>
            </a:r>
            <a:endParaRPr lang="en-US" altLang="zh-CN" sz="2800" dirty="0"/>
          </a:p>
          <a:p>
            <a:pPr lvl="2">
              <a:lnSpc>
                <a:spcPct val="150000"/>
              </a:lnSpc>
              <a:buFont typeface="Wingdings" panose="05000000000000000000" pitchFamily="2" charset="2"/>
              <a:buChar char="Ø"/>
            </a:pPr>
            <a:r>
              <a:rPr lang="zh-CN" altLang="en-US" sz="2800" dirty="0"/>
              <a:t>顺序扫描</a:t>
            </a:r>
            <a:r>
              <a:rPr lang="en-US" altLang="zh-CN" sz="2800" dirty="0"/>
              <a:t>(sequential scan)</a:t>
            </a:r>
          </a:p>
          <a:p>
            <a:pPr lvl="2">
              <a:lnSpc>
                <a:spcPct val="150000"/>
              </a:lnSpc>
              <a:buFont typeface="Wingdings" panose="05000000000000000000" pitchFamily="2" charset="2"/>
              <a:buChar char="Ø"/>
            </a:pPr>
            <a:r>
              <a:rPr lang="zh-CN" altLang="en-US" sz="2800" dirty="0"/>
              <a:t>二分查找（聚簇索引）</a:t>
            </a:r>
            <a:endParaRPr lang="en-US" altLang="zh-CN" sz="2800" dirty="0"/>
          </a:p>
          <a:p>
            <a:pPr lvl="2">
              <a:lnSpc>
                <a:spcPct val="150000"/>
              </a:lnSpc>
              <a:buFont typeface="Wingdings" panose="05000000000000000000" pitchFamily="2" charset="2"/>
              <a:buChar char="Ø"/>
            </a:pPr>
            <a:r>
              <a:rPr lang="zh-CN" altLang="en-US" sz="2800" dirty="0"/>
              <a:t>索引扫描</a:t>
            </a:r>
            <a:endParaRPr lang="en-US" altLang="zh-CN" sz="2800" dirty="0"/>
          </a:p>
          <a:p>
            <a:pPr lvl="2">
              <a:buFont typeface="Wingdings" panose="05000000000000000000" pitchFamily="2" charset="2"/>
              <a:buChar char="n"/>
            </a:pPr>
            <a:endParaRPr lang="zh-CN" altLang="en-US" dirty="0"/>
          </a:p>
        </p:txBody>
      </p:sp>
      <p:sp>
        <p:nvSpPr>
          <p:cNvPr id="4" name="Text Box 3">
            <a:extLst>
              <a:ext uri="{FF2B5EF4-FFF2-40B4-BE49-F238E27FC236}">
                <a16:creationId xmlns:a16="http://schemas.microsoft.com/office/drawing/2014/main" id="{2EE831F7-4E42-4788-9033-C329111772D0}"/>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1571973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2209800" y="1124744"/>
            <a:ext cx="8422704" cy="4971256"/>
          </a:xfrm>
        </p:spPr>
        <p:txBody>
          <a:bodyPr>
            <a:normAutofit/>
          </a:bodyPr>
          <a:lstStyle/>
          <a:p>
            <a:pPr>
              <a:lnSpc>
                <a:spcPct val="150000"/>
              </a:lnSpc>
              <a:buFont typeface="Wingdings" panose="05000000000000000000" pitchFamily="2" charset="2"/>
              <a:buChar char="Ø"/>
            </a:pPr>
            <a:r>
              <a:rPr lang="zh-CN" altLang="en-US" sz="2800" dirty="0"/>
              <a:t>多表查询计划</a:t>
            </a:r>
            <a:endParaRPr lang="en-US" altLang="zh-CN" sz="2800" dirty="0"/>
          </a:p>
          <a:p>
            <a:pPr lvl="1">
              <a:lnSpc>
                <a:spcPct val="150000"/>
              </a:lnSpc>
              <a:buFont typeface="Wingdings" panose="05000000000000000000" pitchFamily="2" charset="2"/>
              <a:buChar char="Ø"/>
            </a:pPr>
            <a:r>
              <a:rPr lang="zh-CN" altLang="en-US" sz="2800" dirty="0"/>
              <a:t>不同连接顺序代价不同</a:t>
            </a:r>
            <a:endParaRPr lang="en-US" altLang="zh-CN" sz="2800" dirty="0"/>
          </a:p>
          <a:p>
            <a:pPr lvl="1">
              <a:lnSpc>
                <a:spcPct val="150000"/>
              </a:lnSpc>
              <a:buFont typeface="Wingdings" panose="05000000000000000000" pitchFamily="2" charset="2"/>
              <a:buChar char="Ø"/>
            </a:pPr>
            <a:r>
              <a:rPr lang="zh-CN" altLang="en-US" sz="2800" dirty="0"/>
              <a:t>连接的表越多，枚举的查询计划</a:t>
            </a:r>
            <a:r>
              <a:rPr lang="zh-CN" altLang="en-US" sz="2800" dirty="0" smtClean="0"/>
              <a:t>呈</a:t>
            </a:r>
            <a:r>
              <a:rPr lang="zh-CN" altLang="en-US" sz="2800" dirty="0">
                <a:solidFill>
                  <a:srgbClr val="FF0000"/>
                </a:solidFill>
              </a:rPr>
              <a:t>阶乘</a:t>
            </a:r>
            <a:r>
              <a:rPr lang="zh-CN" altLang="en-US" sz="2800" dirty="0" smtClean="0"/>
              <a:t>级</a:t>
            </a:r>
            <a:r>
              <a:rPr lang="zh-CN" altLang="en-US" sz="2800" dirty="0"/>
              <a:t>上升</a:t>
            </a:r>
            <a:endParaRPr lang="en-US" altLang="zh-CN" sz="2800" dirty="0"/>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10043873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2209800" y="980728"/>
            <a:ext cx="7772400" cy="5115272"/>
          </a:xfrm>
        </p:spPr>
        <p:txBody>
          <a:bodyPr/>
          <a:lstStyle/>
          <a:p>
            <a:pPr>
              <a:lnSpc>
                <a:spcPct val="150000"/>
              </a:lnSpc>
              <a:buFont typeface="Wingdings" panose="05000000000000000000" pitchFamily="2" charset="2"/>
              <a:buChar char="Ø"/>
            </a:pPr>
            <a:r>
              <a:rPr lang="zh-CN" altLang="en-US" sz="2800" dirty="0"/>
              <a:t>一般情况下的计划枚举</a:t>
            </a:r>
            <a:endParaRPr lang="en-US" altLang="zh-CN" sz="2800" dirty="0"/>
          </a:p>
          <a:p>
            <a:pPr lvl="1">
              <a:lnSpc>
                <a:spcPct val="150000"/>
              </a:lnSpc>
              <a:buFont typeface="Wingdings" panose="05000000000000000000" pitchFamily="2" charset="2"/>
              <a:buChar char="Ø"/>
            </a:pPr>
            <a:r>
              <a:rPr lang="zh-CN" altLang="en-US" sz="2800" dirty="0"/>
              <a:t>枚举所有的连接顺序</a:t>
            </a:r>
            <a:endParaRPr lang="en-US" altLang="zh-CN" sz="2800" dirty="0"/>
          </a:p>
          <a:p>
            <a:pPr lvl="1">
              <a:lnSpc>
                <a:spcPct val="150000"/>
              </a:lnSpc>
              <a:buFont typeface="Wingdings" panose="05000000000000000000" pitchFamily="2" charset="2"/>
              <a:buChar char="Ø"/>
            </a:pPr>
            <a:r>
              <a:rPr lang="zh-CN" altLang="en-US" sz="2800" dirty="0"/>
              <a:t>每个</a:t>
            </a:r>
            <a:r>
              <a:rPr lang="en-US" altLang="zh-CN" sz="2800" dirty="0"/>
              <a:t>join</a:t>
            </a:r>
            <a:r>
              <a:rPr lang="zh-CN" altLang="en-US" sz="2800" dirty="0"/>
              <a:t>算子的执行方案</a:t>
            </a:r>
            <a:endParaRPr lang="en-US" altLang="zh-CN" sz="2800" dirty="0"/>
          </a:p>
          <a:p>
            <a:pPr lvl="2">
              <a:lnSpc>
                <a:spcPct val="150000"/>
              </a:lnSpc>
              <a:buFont typeface="Wingdings" panose="05000000000000000000" pitchFamily="2" charset="2"/>
              <a:buChar char="Ø"/>
            </a:pPr>
            <a:r>
              <a:rPr lang="en-US" altLang="zh-CN" sz="2800" dirty="0"/>
              <a:t>Hash join; Sort Merge; Nested Loop …</a:t>
            </a:r>
          </a:p>
          <a:p>
            <a:pPr lvl="1">
              <a:lnSpc>
                <a:spcPct val="150000"/>
              </a:lnSpc>
              <a:buFont typeface="Wingdings" panose="05000000000000000000" pitchFamily="2" charset="2"/>
              <a:buChar char="Ø"/>
            </a:pPr>
            <a:r>
              <a:rPr lang="zh-CN" altLang="en-US" sz="2800" dirty="0"/>
              <a:t>每个表的访问方法</a:t>
            </a:r>
            <a:endParaRPr lang="en-US" altLang="zh-CN" sz="2800" dirty="0"/>
          </a:p>
          <a:p>
            <a:pPr lvl="2">
              <a:lnSpc>
                <a:spcPct val="150000"/>
              </a:lnSpc>
              <a:buFont typeface="Wingdings" panose="05000000000000000000" pitchFamily="2" charset="2"/>
              <a:buChar char="Ø"/>
            </a:pPr>
            <a:r>
              <a:rPr lang="en-US" altLang="zh-CN" sz="2800" dirty="0"/>
              <a:t>Index Scan; Seq Scan;….</a:t>
            </a:r>
          </a:p>
          <a:p>
            <a:pPr lvl="1">
              <a:lnSpc>
                <a:spcPct val="150000"/>
              </a:lnSpc>
              <a:buFont typeface="Wingdings" panose="05000000000000000000" pitchFamily="2" charset="2"/>
              <a:buChar char="Ø"/>
            </a:pPr>
            <a:r>
              <a:rPr lang="zh-CN" altLang="en-US" sz="2800" dirty="0"/>
              <a:t>枚举空间巨大</a:t>
            </a:r>
            <a:endParaRPr lang="en-US" altLang="zh-CN" sz="2800" dirty="0"/>
          </a:p>
          <a:p>
            <a:pPr marL="914400" lvl="2" indent="0">
              <a:buNone/>
            </a:pPr>
            <a:endParaRPr lang="en-US" altLang="zh-CN"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
        <p:nvSpPr>
          <p:cNvPr id="5" name="矩形 4">
            <a:extLst>
              <a:ext uri="{FF2B5EF4-FFF2-40B4-BE49-F238E27FC236}">
                <a16:creationId xmlns:a16="http://schemas.microsoft.com/office/drawing/2014/main" id="{F727C0CB-B673-4F9E-975C-635FA53DCAC2}"/>
              </a:ext>
            </a:extLst>
          </p:cNvPr>
          <p:cNvSpPr/>
          <p:nvPr/>
        </p:nvSpPr>
        <p:spPr bwMode="auto">
          <a:xfrm>
            <a:off x="7968208" y="1268760"/>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spTree>
    <p:extLst>
      <p:ext uri="{BB962C8B-B14F-4D97-AF65-F5344CB8AC3E}">
        <p14:creationId xmlns:p14="http://schemas.microsoft.com/office/powerpoint/2010/main" val="12157369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2209800" y="1052736"/>
            <a:ext cx="7772400" cy="5043264"/>
          </a:xfrm>
        </p:spPr>
        <p:txBody>
          <a:bodyPr>
            <a:normAutofit/>
          </a:bodyPr>
          <a:lstStyle/>
          <a:p>
            <a:pPr marL="0" indent="0">
              <a:buNone/>
            </a:pPr>
            <a:r>
              <a:rPr lang="en-US" altLang="zh-CN" sz="2800" dirty="0"/>
              <a:t>1. </a:t>
            </a:r>
            <a:r>
              <a:rPr lang="zh-CN" altLang="en-US" sz="2800" dirty="0"/>
              <a:t>枚举所有可能的连接顺序</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3181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2876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2711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2999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2999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3287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2445296" y="3153742"/>
            <a:ext cx="338336" cy="369332"/>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3165376" y="3183359"/>
            <a:ext cx="338336" cy="369332"/>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3453408" y="2463279"/>
            <a:ext cx="338336" cy="369332"/>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2272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8148226" y="692697"/>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sp>
        <p:nvSpPr>
          <p:cNvPr id="20" name="AutoShape 4">
            <a:extLst>
              <a:ext uri="{FF2B5EF4-FFF2-40B4-BE49-F238E27FC236}">
                <a16:creationId xmlns:a16="http://schemas.microsoft.com/office/drawing/2014/main" id="{C7954986-B602-4D90-960B-BA9BEE5BB9A3}"/>
              </a:ext>
            </a:extLst>
          </p:cNvPr>
          <p:cNvSpPr>
            <a:spLocks noChangeArrowheads="1"/>
          </p:cNvSpPr>
          <p:nvPr/>
        </p:nvSpPr>
        <p:spPr bwMode="auto">
          <a:xfrm rot="5400000">
            <a:off x="3334172" y="400935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4">
            <a:extLst>
              <a:ext uri="{FF2B5EF4-FFF2-40B4-BE49-F238E27FC236}">
                <a16:creationId xmlns:a16="http://schemas.microsoft.com/office/drawing/2014/main" id="{0BC7113E-7BE2-4F76-B2D5-7F85A3315BA9}"/>
              </a:ext>
            </a:extLst>
          </p:cNvPr>
          <p:cNvSpPr>
            <a:spLocks noChangeArrowheads="1"/>
          </p:cNvSpPr>
          <p:nvPr/>
        </p:nvSpPr>
        <p:spPr bwMode="auto">
          <a:xfrm rot="5400000">
            <a:off x="3029372" y="457419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直接箭头连接符 21">
            <a:extLst>
              <a:ext uri="{FF2B5EF4-FFF2-40B4-BE49-F238E27FC236}">
                <a16:creationId xmlns:a16="http://schemas.microsoft.com/office/drawing/2014/main" id="{2EEA1740-761A-40C7-8AE5-59AA217EE3D8}"/>
              </a:ext>
            </a:extLst>
          </p:cNvPr>
          <p:cNvCxnSpPr/>
          <p:nvPr/>
        </p:nvCxnSpPr>
        <p:spPr bwMode="auto">
          <a:xfrm flipV="1">
            <a:off x="2864024" y="4840895"/>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387C59B-EC09-4F5C-9C2A-B2091E62F496}"/>
              </a:ext>
            </a:extLst>
          </p:cNvPr>
          <p:cNvCxnSpPr>
            <a:cxnSpLocks/>
          </p:cNvCxnSpPr>
          <p:nvPr/>
        </p:nvCxnSpPr>
        <p:spPr bwMode="auto">
          <a:xfrm flipH="1" flipV="1">
            <a:off x="3152056" y="4840895"/>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F3458D4C-8D64-4410-A48E-1B27EEB7483F}"/>
              </a:ext>
            </a:extLst>
          </p:cNvPr>
          <p:cNvCxnSpPr>
            <a:cxnSpLocks/>
          </p:cNvCxnSpPr>
          <p:nvPr/>
        </p:nvCxnSpPr>
        <p:spPr bwMode="auto">
          <a:xfrm flipV="1">
            <a:off x="3152056"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D8E62D5E-4FE1-4229-B56B-216FD110AECC}"/>
              </a:ext>
            </a:extLst>
          </p:cNvPr>
          <p:cNvCxnSpPr>
            <a:cxnSpLocks/>
          </p:cNvCxnSpPr>
          <p:nvPr/>
        </p:nvCxnSpPr>
        <p:spPr bwMode="auto">
          <a:xfrm flipH="1" flipV="1">
            <a:off x="3440088"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3F684B0C-3F91-4BAD-A464-8BD7FF40247A}"/>
              </a:ext>
            </a:extLst>
          </p:cNvPr>
          <p:cNvSpPr txBox="1"/>
          <p:nvPr/>
        </p:nvSpPr>
        <p:spPr>
          <a:xfrm>
            <a:off x="2597696" y="5169966"/>
            <a:ext cx="338336" cy="369332"/>
          </a:xfrm>
          <a:prstGeom prst="rect">
            <a:avLst/>
          </a:prstGeom>
          <a:noFill/>
        </p:spPr>
        <p:txBody>
          <a:bodyPr wrap="square" rtlCol="0">
            <a:spAutoFit/>
          </a:bodyPr>
          <a:lstStyle/>
          <a:p>
            <a:r>
              <a:rPr lang="en-US" altLang="zh-CN" dirty="0"/>
              <a:t>T</a:t>
            </a:r>
            <a:endParaRPr lang="zh-CN" altLang="en-US" dirty="0"/>
          </a:p>
        </p:txBody>
      </p:sp>
      <p:sp>
        <p:nvSpPr>
          <p:cNvPr id="27" name="文本框 26">
            <a:extLst>
              <a:ext uri="{FF2B5EF4-FFF2-40B4-BE49-F238E27FC236}">
                <a16:creationId xmlns:a16="http://schemas.microsoft.com/office/drawing/2014/main" id="{80337E79-68E1-4545-958D-6E9188E50581}"/>
              </a:ext>
            </a:extLst>
          </p:cNvPr>
          <p:cNvSpPr txBox="1"/>
          <p:nvPr/>
        </p:nvSpPr>
        <p:spPr>
          <a:xfrm>
            <a:off x="3317776" y="5199583"/>
            <a:ext cx="338336" cy="369332"/>
          </a:xfrm>
          <a:prstGeom prst="rect">
            <a:avLst/>
          </a:prstGeom>
          <a:noFill/>
        </p:spPr>
        <p:txBody>
          <a:bodyPr wrap="square" rtlCol="0">
            <a:spAutoFit/>
          </a:bodyPr>
          <a:lstStyle/>
          <a:p>
            <a:r>
              <a:rPr lang="en-US" altLang="zh-CN" dirty="0"/>
              <a:t>S</a:t>
            </a:r>
            <a:endParaRPr lang="zh-CN" altLang="en-US" dirty="0"/>
          </a:p>
        </p:txBody>
      </p:sp>
      <p:sp>
        <p:nvSpPr>
          <p:cNvPr id="28" name="文本框 27">
            <a:extLst>
              <a:ext uri="{FF2B5EF4-FFF2-40B4-BE49-F238E27FC236}">
                <a16:creationId xmlns:a16="http://schemas.microsoft.com/office/drawing/2014/main" id="{06791707-35F7-47EE-8BAD-561DA3E07DA4}"/>
              </a:ext>
            </a:extLst>
          </p:cNvPr>
          <p:cNvSpPr txBox="1"/>
          <p:nvPr/>
        </p:nvSpPr>
        <p:spPr>
          <a:xfrm>
            <a:off x="3605808" y="4479503"/>
            <a:ext cx="338336" cy="369332"/>
          </a:xfrm>
          <a:prstGeom prst="rect">
            <a:avLst/>
          </a:prstGeom>
          <a:noFill/>
        </p:spPr>
        <p:txBody>
          <a:bodyPr wrap="square" rtlCol="0">
            <a:spAutoFit/>
          </a:bodyPr>
          <a:lstStyle/>
          <a:p>
            <a:r>
              <a:rPr lang="en-US" altLang="zh-CN" dirty="0"/>
              <a:t>R</a:t>
            </a:r>
            <a:endParaRPr lang="zh-CN" altLang="en-US" dirty="0"/>
          </a:p>
        </p:txBody>
      </p:sp>
      <p:sp>
        <p:nvSpPr>
          <p:cNvPr id="29" name="AutoShape 4">
            <a:extLst>
              <a:ext uri="{FF2B5EF4-FFF2-40B4-BE49-F238E27FC236}">
                <a16:creationId xmlns:a16="http://schemas.microsoft.com/office/drawing/2014/main" id="{41284D0C-195F-4DB8-BCD8-509A2FFD93FA}"/>
              </a:ext>
            </a:extLst>
          </p:cNvPr>
          <p:cNvSpPr>
            <a:spLocks noChangeArrowheads="1"/>
          </p:cNvSpPr>
          <p:nvPr/>
        </p:nvSpPr>
        <p:spPr bwMode="auto">
          <a:xfrm rot="5400000">
            <a:off x="5486028"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4">
            <a:extLst>
              <a:ext uri="{FF2B5EF4-FFF2-40B4-BE49-F238E27FC236}">
                <a16:creationId xmlns:a16="http://schemas.microsoft.com/office/drawing/2014/main" id="{74EC9478-965D-4999-89E8-3BB528F22599}"/>
              </a:ext>
            </a:extLst>
          </p:cNvPr>
          <p:cNvSpPr>
            <a:spLocks noChangeArrowheads="1"/>
          </p:cNvSpPr>
          <p:nvPr/>
        </p:nvSpPr>
        <p:spPr bwMode="auto">
          <a:xfrm rot="5400000">
            <a:off x="5181228" y="25155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1" name="直接箭头连接符 30">
            <a:extLst>
              <a:ext uri="{FF2B5EF4-FFF2-40B4-BE49-F238E27FC236}">
                <a16:creationId xmlns:a16="http://schemas.microsoft.com/office/drawing/2014/main" id="{3D04F344-039E-4C8A-8983-0FB2F62C8F02}"/>
              </a:ext>
            </a:extLst>
          </p:cNvPr>
          <p:cNvCxnSpPr/>
          <p:nvPr/>
        </p:nvCxnSpPr>
        <p:spPr bwMode="auto">
          <a:xfrm flipV="1">
            <a:off x="5015880"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B19F9B6D-C9CF-4E19-A402-E82D1A546694}"/>
              </a:ext>
            </a:extLst>
          </p:cNvPr>
          <p:cNvCxnSpPr>
            <a:cxnSpLocks/>
          </p:cNvCxnSpPr>
          <p:nvPr/>
        </p:nvCxnSpPr>
        <p:spPr bwMode="auto">
          <a:xfrm flipH="1" flipV="1">
            <a:off x="5303912"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810B43D9-AAD2-4F33-84CD-80C00CD10491}"/>
              </a:ext>
            </a:extLst>
          </p:cNvPr>
          <p:cNvCxnSpPr>
            <a:cxnSpLocks/>
          </p:cNvCxnSpPr>
          <p:nvPr/>
        </p:nvCxnSpPr>
        <p:spPr bwMode="auto">
          <a:xfrm flipV="1">
            <a:off x="5303912"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41D3964-4E06-4B60-96F7-9583BE05CD36}"/>
              </a:ext>
            </a:extLst>
          </p:cNvPr>
          <p:cNvCxnSpPr>
            <a:cxnSpLocks/>
          </p:cNvCxnSpPr>
          <p:nvPr/>
        </p:nvCxnSpPr>
        <p:spPr bwMode="auto">
          <a:xfrm flipH="1" flipV="1">
            <a:off x="5591944"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5" name="文本框 34">
            <a:extLst>
              <a:ext uri="{FF2B5EF4-FFF2-40B4-BE49-F238E27FC236}">
                <a16:creationId xmlns:a16="http://schemas.microsoft.com/office/drawing/2014/main" id="{6325D66F-19FF-4A71-8AE1-09A314233D5A}"/>
              </a:ext>
            </a:extLst>
          </p:cNvPr>
          <p:cNvSpPr txBox="1"/>
          <p:nvPr/>
        </p:nvSpPr>
        <p:spPr>
          <a:xfrm>
            <a:off x="4749552" y="3111351"/>
            <a:ext cx="338336" cy="369332"/>
          </a:xfrm>
          <a:prstGeom prst="rect">
            <a:avLst/>
          </a:prstGeom>
          <a:noFill/>
        </p:spPr>
        <p:txBody>
          <a:bodyPr wrap="square" rtlCol="0">
            <a:spAutoFit/>
          </a:bodyPr>
          <a:lstStyle/>
          <a:p>
            <a:r>
              <a:rPr lang="en-US" altLang="zh-CN" dirty="0"/>
              <a:t>S</a:t>
            </a:r>
            <a:endParaRPr lang="zh-CN" altLang="en-US" dirty="0"/>
          </a:p>
        </p:txBody>
      </p:sp>
      <p:sp>
        <p:nvSpPr>
          <p:cNvPr id="36" name="文本框 35">
            <a:extLst>
              <a:ext uri="{FF2B5EF4-FFF2-40B4-BE49-F238E27FC236}">
                <a16:creationId xmlns:a16="http://schemas.microsoft.com/office/drawing/2014/main" id="{705FA832-17E3-4758-94FE-78008C58AEF4}"/>
              </a:ext>
            </a:extLst>
          </p:cNvPr>
          <p:cNvSpPr txBox="1"/>
          <p:nvPr/>
        </p:nvSpPr>
        <p:spPr>
          <a:xfrm>
            <a:off x="5469632" y="3140968"/>
            <a:ext cx="338336" cy="369332"/>
          </a:xfrm>
          <a:prstGeom prst="rect">
            <a:avLst/>
          </a:prstGeom>
          <a:noFill/>
        </p:spPr>
        <p:txBody>
          <a:bodyPr wrap="square" rtlCol="0">
            <a:spAutoFit/>
          </a:bodyPr>
          <a:lstStyle/>
          <a:p>
            <a:r>
              <a:rPr lang="en-US" altLang="zh-CN" dirty="0"/>
              <a:t>R</a:t>
            </a:r>
            <a:endParaRPr lang="zh-CN" altLang="en-US" dirty="0"/>
          </a:p>
        </p:txBody>
      </p:sp>
      <p:sp>
        <p:nvSpPr>
          <p:cNvPr id="37" name="文本框 36">
            <a:extLst>
              <a:ext uri="{FF2B5EF4-FFF2-40B4-BE49-F238E27FC236}">
                <a16:creationId xmlns:a16="http://schemas.microsoft.com/office/drawing/2014/main" id="{A9E4C71B-00F9-466C-B25D-321356F51723}"/>
              </a:ext>
            </a:extLst>
          </p:cNvPr>
          <p:cNvSpPr txBox="1"/>
          <p:nvPr/>
        </p:nvSpPr>
        <p:spPr>
          <a:xfrm>
            <a:off x="5757664" y="2420888"/>
            <a:ext cx="338336" cy="369332"/>
          </a:xfrm>
          <a:prstGeom prst="rect">
            <a:avLst/>
          </a:prstGeom>
          <a:noFill/>
        </p:spPr>
        <p:txBody>
          <a:bodyPr wrap="square" rtlCol="0">
            <a:spAutoFit/>
          </a:bodyPr>
          <a:lstStyle/>
          <a:p>
            <a:r>
              <a:rPr lang="en-US" altLang="zh-CN" dirty="0"/>
              <a:t>T</a:t>
            </a:r>
            <a:endParaRPr lang="zh-CN" altLang="en-US" dirty="0"/>
          </a:p>
        </p:txBody>
      </p:sp>
      <p:sp>
        <p:nvSpPr>
          <p:cNvPr id="38" name="AutoShape 4">
            <a:extLst>
              <a:ext uri="{FF2B5EF4-FFF2-40B4-BE49-F238E27FC236}">
                <a16:creationId xmlns:a16="http://schemas.microsoft.com/office/drawing/2014/main" id="{CB3F7795-E7B5-4216-BF4A-C7E303C3C2D5}"/>
              </a:ext>
            </a:extLst>
          </p:cNvPr>
          <p:cNvSpPr>
            <a:spLocks noChangeArrowheads="1"/>
          </p:cNvSpPr>
          <p:nvPr/>
        </p:nvSpPr>
        <p:spPr bwMode="auto">
          <a:xfrm rot="5400000">
            <a:off x="5486028" y="396696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1EBD7175-8A8B-494B-9C93-67CBD77AFD67}"/>
              </a:ext>
            </a:extLst>
          </p:cNvPr>
          <p:cNvSpPr>
            <a:spLocks noChangeArrowheads="1"/>
          </p:cNvSpPr>
          <p:nvPr/>
        </p:nvSpPr>
        <p:spPr bwMode="auto">
          <a:xfrm rot="5400000">
            <a:off x="5181228" y="453180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 name="直接箭头连接符 39">
            <a:extLst>
              <a:ext uri="{FF2B5EF4-FFF2-40B4-BE49-F238E27FC236}">
                <a16:creationId xmlns:a16="http://schemas.microsoft.com/office/drawing/2014/main" id="{D71B32FC-7EFE-4DF9-8815-27C6A98EEF90}"/>
              </a:ext>
            </a:extLst>
          </p:cNvPr>
          <p:cNvCxnSpPr/>
          <p:nvPr/>
        </p:nvCxnSpPr>
        <p:spPr bwMode="auto">
          <a:xfrm flipV="1">
            <a:off x="5015880" y="479850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273859DA-8DC8-43DB-99F4-A2490A6B030F}"/>
              </a:ext>
            </a:extLst>
          </p:cNvPr>
          <p:cNvCxnSpPr>
            <a:cxnSpLocks/>
          </p:cNvCxnSpPr>
          <p:nvPr/>
        </p:nvCxnSpPr>
        <p:spPr bwMode="auto">
          <a:xfrm flipH="1" flipV="1">
            <a:off x="5303912" y="479850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28EA4938-41E1-44F1-8390-417A9D16A9B0}"/>
              </a:ext>
            </a:extLst>
          </p:cNvPr>
          <p:cNvCxnSpPr>
            <a:cxnSpLocks/>
          </p:cNvCxnSpPr>
          <p:nvPr/>
        </p:nvCxnSpPr>
        <p:spPr bwMode="auto">
          <a:xfrm flipV="1">
            <a:off x="5303912"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49152632-8403-4FDB-8257-62C17B2E66C0}"/>
              </a:ext>
            </a:extLst>
          </p:cNvPr>
          <p:cNvCxnSpPr>
            <a:cxnSpLocks/>
          </p:cNvCxnSpPr>
          <p:nvPr/>
        </p:nvCxnSpPr>
        <p:spPr bwMode="auto">
          <a:xfrm flipH="1" flipV="1">
            <a:off x="5591944"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44" name="文本框 43">
            <a:extLst>
              <a:ext uri="{FF2B5EF4-FFF2-40B4-BE49-F238E27FC236}">
                <a16:creationId xmlns:a16="http://schemas.microsoft.com/office/drawing/2014/main" id="{55A48230-EED9-4E58-BB94-34A6D48C6770}"/>
              </a:ext>
            </a:extLst>
          </p:cNvPr>
          <p:cNvSpPr txBox="1"/>
          <p:nvPr/>
        </p:nvSpPr>
        <p:spPr>
          <a:xfrm>
            <a:off x="4749552" y="5127575"/>
            <a:ext cx="338336" cy="369332"/>
          </a:xfrm>
          <a:prstGeom prst="rect">
            <a:avLst/>
          </a:prstGeom>
          <a:noFill/>
        </p:spPr>
        <p:txBody>
          <a:bodyPr wrap="square" rtlCol="0">
            <a:spAutoFit/>
          </a:bodyPr>
          <a:lstStyle/>
          <a:p>
            <a:r>
              <a:rPr lang="en-US" altLang="zh-CN" dirty="0"/>
              <a:t>S</a:t>
            </a:r>
            <a:endParaRPr lang="zh-CN" altLang="en-US" dirty="0"/>
          </a:p>
        </p:txBody>
      </p:sp>
      <p:sp>
        <p:nvSpPr>
          <p:cNvPr id="45" name="文本框 44">
            <a:extLst>
              <a:ext uri="{FF2B5EF4-FFF2-40B4-BE49-F238E27FC236}">
                <a16:creationId xmlns:a16="http://schemas.microsoft.com/office/drawing/2014/main" id="{5C8E14E7-E921-47E6-B0B6-B8AAF0FC742C}"/>
              </a:ext>
            </a:extLst>
          </p:cNvPr>
          <p:cNvSpPr txBox="1"/>
          <p:nvPr/>
        </p:nvSpPr>
        <p:spPr>
          <a:xfrm>
            <a:off x="5469632" y="5157192"/>
            <a:ext cx="338336" cy="369332"/>
          </a:xfrm>
          <a:prstGeom prst="rect">
            <a:avLst/>
          </a:prstGeom>
          <a:noFill/>
        </p:spPr>
        <p:txBody>
          <a:bodyPr wrap="square" rtlCol="0">
            <a:spAutoFit/>
          </a:bodyPr>
          <a:lstStyle/>
          <a:p>
            <a:r>
              <a:rPr lang="en-US" altLang="zh-CN" dirty="0"/>
              <a:t>T</a:t>
            </a:r>
            <a:endParaRPr lang="zh-CN" altLang="en-US" dirty="0"/>
          </a:p>
        </p:txBody>
      </p:sp>
      <p:sp>
        <p:nvSpPr>
          <p:cNvPr id="46" name="文本框 45">
            <a:extLst>
              <a:ext uri="{FF2B5EF4-FFF2-40B4-BE49-F238E27FC236}">
                <a16:creationId xmlns:a16="http://schemas.microsoft.com/office/drawing/2014/main" id="{FF44611E-111D-4C05-A1CD-EB2CBE5A9DA8}"/>
              </a:ext>
            </a:extLst>
          </p:cNvPr>
          <p:cNvSpPr txBox="1"/>
          <p:nvPr/>
        </p:nvSpPr>
        <p:spPr>
          <a:xfrm>
            <a:off x="5757664" y="4437112"/>
            <a:ext cx="338336" cy="369332"/>
          </a:xfrm>
          <a:prstGeom prst="rect">
            <a:avLst/>
          </a:prstGeom>
          <a:noFill/>
        </p:spPr>
        <p:txBody>
          <a:bodyPr wrap="square" rtlCol="0">
            <a:spAutoFit/>
          </a:bodyPr>
          <a:lstStyle/>
          <a:p>
            <a:r>
              <a:rPr lang="en-US" altLang="zh-CN" dirty="0"/>
              <a:t>R</a:t>
            </a:r>
            <a:endParaRPr lang="zh-CN" altLang="en-US" dirty="0"/>
          </a:p>
        </p:txBody>
      </p:sp>
      <p:sp>
        <p:nvSpPr>
          <p:cNvPr id="47" name="AutoShape 4">
            <a:extLst>
              <a:ext uri="{FF2B5EF4-FFF2-40B4-BE49-F238E27FC236}">
                <a16:creationId xmlns:a16="http://schemas.microsoft.com/office/drawing/2014/main" id="{3F073BA1-CD36-40A6-AFD6-823B3D0F26AE}"/>
              </a:ext>
            </a:extLst>
          </p:cNvPr>
          <p:cNvSpPr>
            <a:spLocks noChangeArrowheads="1"/>
          </p:cNvSpPr>
          <p:nvPr/>
        </p:nvSpPr>
        <p:spPr bwMode="auto">
          <a:xfrm rot="5400000">
            <a:off x="7790284"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直接箭头连接符 48">
            <a:extLst>
              <a:ext uri="{FF2B5EF4-FFF2-40B4-BE49-F238E27FC236}">
                <a16:creationId xmlns:a16="http://schemas.microsoft.com/office/drawing/2014/main" id="{1D8BAFC8-CE20-4A06-B67C-AA0E516B051F}"/>
              </a:ext>
            </a:extLst>
          </p:cNvPr>
          <p:cNvCxnSpPr/>
          <p:nvPr/>
        </p:nvCxnSpPr>
        <p:spPr bwMode="auto">
          <a:xfrm flipV="1">
            <a:off x="7320136"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0" name="直接箭头连接符 49">
            <a:extLst>
              <a:ext uri="{FF2B5EF4-FFF2-40B4-BE49-F238E27FC236}">
                <a16:creationId xmlns:a16="http://schemas.microsoft.com/office/drawing/2014/main" id="{C3FA73EE-271C-4781-88A3-9C06AF98C4CD}"/>
              </a:ext>
            </a:extLst>
          </p:cNvPr>
          <p:cNvCxnSpPr>
            <a:cxnSpLocks/>
          </p:cNvCxnSpPr>
          <p:nvPr/>
        </p:nvCxnSpPr>
        <p:spPr bwMode="auto">
          <a:xfrm flipH="1" flipV="1">
            <a:off x="7608168"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1" name="直接箭头连接符 50">
            <a:extLst>
              <a:ext uri="{FF2B5EF4-FFF2-40B4-BE49-F238E27FC236}">
                <a16:creationId xmlns:a16="http://schemas.microsoft.com/office/drawing/2014/main" id="{8DF61494-07BE-4D2B-AA5B-939A3D11CAF9}"/>
              </a:ext>
            </a:extLst>
          </p:cNvPr>
          <p:cNvCxnSpPr>
            <a:cxnSpLocks/>
          </p:cNvCxnSpPr>
          <p:nvPr/>
        </p:nvCxnSpPr>
        <p:spPr bwMode="auto">
          <a:xfrm flipV="1">
            <a:off x="7608168"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2" name="直接箭头连接符 51">
            <a:extLst>
              <a:ext uri="{FF2B5EF4-FFF2-40B4-BE49-F238E27FC236}">
                <a16:creationId xmlns:a16="http://schemas.microsoft.com/office/drawing/2014/main" id="{22D90988-7251-4E68-89F6-080AD92A8A30}"/>
              </a:ext>
            </a:extLst>
          </p:cNvPr>
          <p:cNvCxnSpPr>
            <a:cxnSpLocks/>
          </p:cNvCxnSpPr>
          <p:nvPr/>
        </p:nvCxnSpPr>
        <p:spPr bwMode="auto">
          <a:xfrm flipH="1" flipV="1">
            <a:off x="7896200"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A1ED1841-F655-40B8-ABE8-66D611083D42}"/>
              </a:ext>
            </a:extLst>
          </p:cNvPr>
          <p:cNvSpPr txBox="1"/>
          <p:nvPr/>
        </p:nvSpPr>
        <p:spPr>
          <a:xfrm>
            <a:off x="7053808" y="3111351"/>
            <a:ext cx="338336" cy="369332"/>
          </a:xfrm>
          <a:prstGeom prst="rect">
            <a:avLst/>
          </a:prstGeom>
          <a:noFill/>
        </p:spPr>
        <p:txBody>
          <a:bodyPr wrap="square" rtlCol="0">
            <a:spAutoFit/>
          </a:bodyPr>
          <a:lstStyle/>
          <a:p>
            <a:r>
              <a:rPr lang="en-US" altLang="zh-CN" dirty="0"/>
              <a:t>T</a:t>
            </a:r>
            <a:endParaRPr lang="zh-CN" altLang="en-US" dirty="0"/>
          </a:p>
        </p:txBody>
      </p:sp>
      <p:sp>
        <p:nvSpPr>
          <p:cNvPr id="54" name="文本框 53">
            <a:extLst>
              <a:ext uri="{FF2B5EF4-FFF2-40B4-BE49-F238E27FC236}">
                <a16:creationId xmlns:a16="http://schemas.microsoft.com/office/drawing/2014/main" id="{85604F79-9E50-4F90-9619-9022B39A1F31}"/>
              </a:ext>
            </a:extLst>
          </p:cNvPr>
          <p:cNvSpPr txBox="1"/>
          <p:nvPr/>
        </p:nvSpPr>
        <p:spPr>
          <a:xfrm>
            <a:off x="7773888" y="3140968"/>
            <a:ext cx="338336" cy="369332"/>
          </a:xfrm>
          <a:prstGeom prst="rect">
            <a:avLst/>
          </a:prstGeom>
          <a:noFill/>
        </p:spPr>
        <p:txBody>
          <a:bodyPr wrap="square" rtlCol="0">
            <a:spAutoFit/>
          </a:bodyPr>
          <a:lstStyle/>
          <a:p>
            <a:r>
              <a:rPr lang="en-US" altLang="zh-CN" dirty="0"/>
              <a:t>R</a:t>
            </a:r>
            <a:endParaRPr lang="zh-CN" altLang="en-US" dirty="0"/>
          </a:p>
        </p:txBody>
      </p:sp>
      <p:sp>
        <p:nvSpPr>
          <p:cNvPr id="55" name="文本框 54">
            <a:extLst>
              <a:ext uri="{FF2B5EF4-FFF2-40B4-BE49-F238E27FC236}">
                <a16:creationId xmlns:a16="http://schemas.microsoft.com/office/drawing/2014/main" id="{39A63016-B96B-4C11-B3EE-31A8FE5A8023}"/>
              </a:ext>
            </a:extLst>
          </p:cNvPr>
          <p:cNvSpPr txBox="1"/>
          <p:nvPr/>
        </p:nvSpPr>
        <p:spPr>
          <a:xfrm>
            <a:off x="8061920" y="2420888"/>
            <a:ext cx="338336" cy="369332"/>
          </a:xfrm>
          <a:prstGeom prst="rect">
            <a:avLst/>
          </a:prstGeom>
          <a:noFill/>
        </p:spPr>
        <p:txBody>
          <a:bodyPr wrap="square" rtlCol="0">
            <a:spAutoFit/>
          </a:bodyPr>
          <a:lstStyle/>
          <a:p>
            <a:r>
              <a:rPr lang="en-US" altLang="zh-CN" dirty="0"/>
              <a:t>S</a:t>
            </a:r>
            <a:endParaRPr lang="zh-CN" altLang="en-US" dirty="0"/>
          </a:p>
        </p:txBody>
      </p:sp>
      <p:sp>
        <p:nvSpPr>
          <p:cNvPr id="56" name="AutoShape 4">
            <a:extLst>
              <a:ext uri="{FF2B5EF4-FFF2-40B4-BE49-F238E27FC236}">
                <a16:creationId xmlns:a16="http://schemas.microsoft.com/office/drawing/2014/main" id="{BDF38493-8CD1-41DD-91FD-D957D2EB0234}"/>
              </a:ext>
            </a:extLst>
          </p:cNvPr>
          <p:cNvSpPr>
            <a:spLocks noChangeArrowheads="1"/>
          </p:cNvSpPr>
          <p:nvPr/>
        </p:nvSpPr>
        <p:spPr bwMode="auto">
          <a:xfrm rot="5400000">
            <a:off x="7934300" y="37933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8" name="直接箭头连接符 57">
            <a:extLst>
              <a:ext uri="{FF2B5EF4-FFF2-40B4-BE49-F238E27FC236}">
                <a16:creationId xmlns:a16="http://schemas.microsoft.com/office/drawing/2014/main" id="{A67406F2-9E31-461E-89B3-D1C496FCDB0C}"/>
              </a:ext>
            </a:extLst>
          </p:cNvPr>
          <p:cNvCxnSpPr/>
          <p:nvPr/>
        </p:nvCxnSpPr>
        <p:spPr bwMode="auto">
          <a:xfrm flipV="1">
            <a:off x="7464152" y="46248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40CDEF82-E1DE-432E-BE0E-661D2700FA9D}"/>
              </a:ext>
            </a:extLst>
          </p:cNvPr>
          <p:cNvCxnSpPr>
            <a:cxnSpLocks/>
          </p:cNvCxnSpPr>
          <p:nvPr/>
        </p:nvCxnSpPr>
        <p:spPr bwMode="auto">
          <a:xfrm flipH="1" flipV="1">
            <a:off x="7752184" y="46248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15FE38D2-E1D9-46F4-8C94-43A1FB64E118}"/>
              </a:ext>
            </a:extLst>
          </p:cNvPr>
          <p:cNvCxnSpPr>
            <a:cxnSpLocks/>
          </p:cNvCxnSpPr>
          <p:nvPr/>
        </p:nvCxnSpPr>
        <p:spPr bwMode="auto">
          <a:xfrm flipV="1">
            <a:off x="7752184"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5945D8BD-350B-43E0-A131-9265682A11C6}"/>
              </a:ext>
            </a:extLst>
          </p:cNvPr>
          <p:cNvCxnSpPr>
            <a:cxnSpLocks/>
          </p:cNvCxnSpPr>
          <p:nvPr/>
        </p:nvCxnSpPr>
        <p:spPr bwMode="auto">
          <a:xfrm flipH="1" flipV="1">
            <a:off x="8040216"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2" name="文本框 61">
            <a:extLst>
              <a:ext uri="{FF2B5EF4-FFF2-40B4-BE49-F238E27FC236}">
                <a16:creationId xmlns:a16="http://schemas.microsoft.com/office/drawing/2014/main" id="{F7120D60-38ED-4CDE-BBC7-54D6FD74A881}"/>
              </a:ext>
            </a:extLst>
          </p:cNvPr>
          <p:cNvSpPr txBox="1"/>
          <p:nvPr/>
        </p:nvSpPr>
        <p:spPr>
          <a:xfrm>
            <a:off x="7197824" y="4953942"/>
            <a:ext cx="338336" cy="369332"/>
          </a:xfrm>
          <a:prstGeom prst="rect">
            <a:avLst/>
          </a:prstGeom>
          <a:noFill/>
        </p:spPr>
        <p:txBody>
          <a:bodyPr wrap="square" rtlCol="0">
            <a:spAutoFit/>
          </a:bodyPr>
          <a:lstStyle/>
          <a:p>
            <a:r>
              <a:rPr lang="en-US" altLang="zh-CN" dirty="0"/>
              <a:t>R</a:t>
            </a:r>
            <a:endParaRPr lang="zh-CN" altLang="en-US" dirty="0"/>
          </a:p>
        </p:txBody>
      </p:sp>
      <p:sp>
        <p:nvSpPr>
          <p:cNvPr id="63" name="文本框 62">
            <a:extLst>
              <a:ext uri="{FF2B5EF4-FFF2-40B4-BE49-F238E27FC236}">
                <a16:creationId xmlns:a16="http://schemas.microsoft.com/office/drawing/2014/main" id="{B72C3FBE-1EA1-41C8-939A-52FA889FB104}"/>
              </a:ext>
            </a:extLst>
          </p:cNvPr>
          <p:cNvSpPr txBox="1"/>
          <p:nvPr/>
        </p:nvSpPr>
        <p:spPr>
          <a:xfrm>
            <a:off x="7917904" y="4983559"/>
            <a:ext cx="338336" cy="369332"/>
          </a:xfrm>
          <a:prstGeom prst="rect">
            <a:avLst/>
          </a:prstGeom>
          <a:noFill/>
        </p:spPr>
        <p:txBody>
          <a:bodyPr wrap="square" rtlCol="0">
            <a:spAutoFit/>
          </a:bodyPr>
          <a:lstStyle/>
          <a:p>
            <a:r>
              <a:rPr lang="en-US" altLang="zh-CN" dirty="0"/>
              <a:t>T</a:t>
            </a:r>
            <a:endParaRPr lang="zh-CN" altLang="en-US" dirty="0"/>
          </a:p>
        </p:txBody>
      </p:sp>
      <p:sp>
        <p:nvSpPr>
          <p:cNvPr id="64" name="文本框 63">
            <a:extLst>
              <a:ext uri="{FF2B5EF4-FFF2-40B4-BE49-F238E27FC236}">
                <a16:creationId xmlns:a16="http://schemas.microsoft.com/office/drawing/2014/main" id="{B97CAC74-6106-4B0F-AEA4-C3241F93BF4A}"/>
              </a:ext>
            </a:extLst>
          </p:cNvPr>
          <p:cNvSpPr txBox="1"/>
          <p:nvPr/>
        </p:nvSpPr>
        <p:spPr>
          <a:xfrm>
            <a:off x="8205936" y="4263479"/>
            <a:ext cx="338336" cy="369332"/>
          </a:xfrm>
          <a:prstGeom prst="rect">
            <a:avLst/>
          </a:prstGeom>
          <a:noFill/>
        </p:spPr>
        <p:txBody>
          <a:bodyPr wrap="square" rtlCol="0">
            <a:spAutoFit/>
          </a:bodyPr>
          <a:lstStyle/>
          <a:p>
            <a:r>
              <a:rPr lang="en-US" altLang="zh-CN" dirty="0"/>
              <a:t>S</a:t>
            </a:r>
            <a:endParaRPr lang="zh-CN" altLang="en-US" dirty="0"/>
          </a:p>
        </p:txBody>
      </p:sp>
      <p:sp>
        <p:nvSpPr>
          <p:cNvPr id="65" name="文本框 64">
            <a:extLst>
              <a:ext uri="{FF2B5EF4-FFF2-40B4-BE49-F238E27FC236}">
                <a16:creationId xmlns:a16="http://schemas.microsoft.com/office/drawing/2014/main" id="{BCE940DF-8256-40FA-AD81-E93D2D8BB697}"/>
              </a:ext>
            </a:extLst>
          </p:cNvPr>
          <p:cNvSpPr txBox="1"/>
          <p:nvPr/>
        </p:nvSpPr>
        <p:spPr>
          <a:xfrm flipH="1">
            <a:off x="7364544" y="2469666"/>
            <a:ext cx="408033" cy="369332"/>
          </a:xfrm>
          <a:prstGeom prst="rect">
            <a:avLst/>
          </a:prstGeom>
          <a:noFill/>
        </p:spPr>
        <p:txBody>
          <a:bodyPr wrap="square" rtlCol="0">
            <a:spAutoFit/>
          </a:bodyPr>
          <a:lstStyle/>
          <a:p>
            <a:r>
              <a:rPr lang="en-US" altLang="zh-CN" dirty="0"/>
              <a:t>×</a:t>
            </a:r>
            <a:endParaRPr lang="zh-CN" altLang="en-US" dirty="0"/>
          </a:p>
        </p:txBody>
      </p:sp>
      <p:sp>
        <p:nvSpPr>
          <p:cNvPr id="66" name="文本框 65">
            <a:extLst>
              <a:ext uri="{FF2B5EF4-FFF2-40B4-BE49-F238E27FC236}">
                <a16:creationId xmlns:a16="http://schemas.microsoft.com/office/drawing/2014/main" id="{8DE86E05-0D53-4CF9-A204-2171D0D5965F}"/>
              </a:ext>
            </a:extLst>
          </p:cNvPr>
          <p:cNvSpPr txBox="1"/>
          <p:nvPr/>
        </p:nvSpPr>
        <p:spPr>
          <a:xfrm flipH="1">
            <a:off x="7516944" y="4293096"/>
            <a:ext cx="408033" cy="369332"/>
          </a:xfrm>
          <a:prstGeom prst="rect">
            <a:avLst/>
          </a:prstGeom>
          <a:noFill/>
        </p:spPr>
        <p:txBody>
          <a:bodyPr wrap="square" rtlCol="0">
            <a:spAutoFit/>
          </a:bodyPr>
          <a:lstStyle/>
          <a:p>
            <a:r>
              <a:rPr lang="en-US" altLang="zh-CN" dirty="0"/>
              <a:t>×</a:t>
            </a:r>
            <a:endParaRPr lang="zh-CN" altLang="en-US" dirty="0"/>
          </a:p>
        </p:txBody>
      </p:sp>
      <p:sp>
        <p:nvSpPr>
          <p:cNvPr id="67" name="矩形 66">
            <a:extLst>
              <a:ext uri="{FF2B5EF4-FFF2-40B4-BE49-F238E27FC236}">
                <a16:creationId xmlns:a16="http://schemas.microsoft.com/office/drawing/2014/main" id="{D8B607D4-5F54-46E0-A376-E2B643B00DDA}"/>
              </a:ext>
            </a:extLst>
          </p:cNvPr>
          <p:cNvSpPr/>
          <p:nvPr/>
        </p:nvSpPr>
        <p:spPr bwMode="auto">
          <a:xfrm>
            <a:off x="2351584" y="3861048"/>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68" name="矩形 67">
            <a:extLst>
              <a:ext uri="{FF2B5EF4-FFF2-40B4-BE49-F238E27FC236}">
                <a16:creationId xmlns:a16="http://schemas.microsoft.com/office/drawing/2014/main" id="{7C26D6AC-114A-469A-825D-92532C5A15D7}"/>
              </a:ext>
            </a:extLst>
          </p:cNvPr>
          <p:cNvSpPr/>
          <p:nvPr/>
        </p:nvSpPr>
        <p:spPr bwMode="auto">
          <a:xfrm>
            <a:off x="4464558"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69" name="矩形 68">
            <a:extLst>
              <a:ext uri="{FF2B5EF4-FFF2-40B4-BE49-F238E27FC236}">
                <a16:creationId xmlns:a16="http://schemas.microsoft.com/office/drawing/2014/main" id="{1D198391-7806-4647-A69C-C1D4E550594C}"/>
              </a:ext>
            </a:extLst>
          </p:cNvPr>
          <p:cNvSpPr/>
          <p:nvPr/>
        </p:nvSpPr>
        <p:spPr bwMode="auto">
          <a:xfrm>
            <a:off x="4511824"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70" name="矩形 69">
            <a:extLst>
              <a:ext uri="{FF2B5EF4-FFF2-40B4-BE49-F238E27FC236}">
                <a16:creationId xmlns:a16="http://schemas.microsoft.com/office/drawing/2014/main" id="{482BE18C-C03E-4896-B1CF-23024E314984}"/>
              </a:ext>
            </a:extLst>
          </p:cNvPr>
          <p:cNvSpPr/>
          <p:nvPr/>
        </p:nvSpPr>
        <p:spPr bwMode="auto">
          <a:xfrm>
            <a:off x="6696806"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71" name="矩形 70">
            <a:extLst>
              <a:ext uri="{FF2B5EF4-FFF2-40B4-BE49-F238E27FC236}">
                <a16:creationId xmlns:a16="http://schemas.microsoft.com/office/drawing/2014/main" id="{A1A649DF-A5B9-4DE7-8955-64A83F7E1D9B}"/>
              </a:ext>
            </a:extLst>
          </p:cNvPr>
          <p:cNvSpPr/>
          <p:nvPr/>
        </p:nvSpPr>
        <p:spPr bwMode="auto">
          <a:xfrm>
            <a:off x="6696806"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73" name="文本框 72">
            <a:extLst>
              <a:ext uri="{FF2B5EF4-FFF2-40B4-BE49-F238E27FC236}">
                <a16:creationId xmlns:a16="http://schemas.microsoft.com/office/drawing/2014/main" id="{61A24217-BC1A-4A07-96A2-AB200D32AAAC}"/>
              </a:ext>
            </a:extLst>
          </p:cNvPr>
          <p:cNvSpPr txBox="1"/>
          <p:nvPr/>
        </p:nvSpPr>
        <p:spPr>
          <a:xfrm flipH="1">
            <a:off x="6888089" y="2176988"/>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74" name="文本框 73">
            <a:extLst>
              <a:ext uri="{FF2B5EF4-FFF2-40B4-BE49-F238E27FC236}">
                <a16:creationId xmlns:a16="http://schemas.microsoft.com/office/drawing/2014/main" id="{F5B18409-9F12-4A76-AE9E-1B2CA3C22864}"/>
              </a:ext>
            </a:extLst>
          </p:cNvPr>
          <p:cNvSpPr txBox="1"/>
          <p:nvPr/>
        </p:nvSpPr>
        <p:spPr>
          <a:xfrm flipH="1">
            <a:off x="7010008" y="4049196"/>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3526296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2209800" y="1052736"/>
            <a:ext cx="7772400" cy="5043264"/>
          </a:xfrm>
        </p:spPr>
        <p:txBody>
          <a:bodyPr>
            <a:normAutofit/>
          </a:bodyPr>
          <a:lstStyle/>
          <a:p>
            <a:pPr marL="0" indent="0">
              <a:lnSpc>
                <a:spcPct val="150000"/>
              </a:lnSpc>
              <a:buNone/>
            </a:pPr>
            <a:r>
              <a:rPr lang="en-US" altLang="zh-CN" sz="2800" dirty="0"/>
              <a:t>2. </a:t>
            </a:r>
            <a:r>
              <a:rPr lang="zh-CN" altLang="en-US" sz="2800" dirty="0"/>
              <a:t>枚举所有可能的连接算法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3181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2876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2711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2999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2999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3287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2445296" y="3153742"/>
            <a:ext cx="338336" cy="369332"/>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3165376" y="3183359"/>
            <a:ext cx="338336" cy="369332"/>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3453408" y="2463279"/>
            <a:ext cx="338336" cy="369332"/>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2272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8148226" y="692697"/>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cxnSp>
        <p:nvCxnSpPr>
          <p:cNvPr id="76" name="直接箭头连接符 75">
            <a:extLst>
              <a:ext uri="{FF2B5EF4-FFF2-40B4-BE49-F238E27FC236}">
                <a16:creationId xmlns:a16="http://schemas.microsoft.com/office/drawing/2014/main" id="{9A8A76D6-1F44-4ADB-8478-8B147542F6EE}"/>
              </a:ext>
            </a:extLst>
          </p:cNvPr>
          <p:cNvCxnSpPr/>
          <p:nvPr/>
        </p:nvCxnSpPr>
        <p:spPr bwMode="auto">
          <a:xfrm flipV="1">
            <a:off x="5407527" y="283048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91394134-E08D-4C92-81CC-69C78C10A730}"/>
              </a:ext>
            </a:extLst>
          </p:cNvPr>
          <p:cNvCxnSpPr>
            <a:cxnSpLocks/>
          </p:cNvCxnSpPr>
          <p:nvPr/>
        </p:nvCxnSpPr>
        <p:spPr bwMode="auto">
          <a:xfrm flipH="1" flipV="1">
            <a:off x="5695559" y="283048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022A787D-0FDD-4C30-A03E-211DE1C98AFC}"/>
              </a:ext>
            </a:extLst>
          </p:cNvPr>
          <p:cNvCxnSpPr>
            <a:cxnSpLocks/>
          </p:cNvCxnSpPr>
          <p:nvPr/>
        </p:nvCxnSpPr>
        <p:spPr bwMode="auto">
          <a:xfrm flipV="1">
            <a:off x="5695559"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A377FDCD-E121-4DEF-A499-655C6EAAD8DF}"/>
              </a:ext>
            </a:extLst>
          </p:cNvPr>
          <p:cNvCxnSpPr>
            <a:cxnSpLocks/>
          </p:cNvCxnSpPr>
          <p:nvPr/>
        </p:nvCxnSpPr>
        <p:spPr bwMode="auto">
          <a:xfrm flipH="1" flipV="1">
            <a:off x="5983591"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33075344-69FE-4606-BB2C-8F623C5CC8A2}"/>
              </a:ext>
            </a:extLst>
          </p:cNvPr>
          <p:cNvSpPr txBox="1"/>
          <p:nvPr/>
        </p:nvSpPr>
        <p:spPr>
          <a:xfrm>
            <a:off x="5141199" y="3159559"/>
            <a:ext cx="338336" cy="369332"/>
          </a:xfrm>
          <a:prstGeom prst="rect">
            <a:avLst/>
          </a:prstGeom>
          <a:noFill/>
        </p:spPr>
        <p:txBody>
          <a:bodyPr wrap="square" rtlCol="0">
            <a:spAutoFit/>
          </a:bodyPr>
          <a:lstStyle/>
          <a:p>
            <a:r>
              <a:rPr lang="en-US" altLang="zh-CN" dirty="0"/>
              <a:t>R</a:t>
            </a:r>
            <a:endParaRPr lang="zh-CN" altLang="en-US" dirty="0"/>
          </a:p>
        </p:txBody>
      </p:sp>
      <p:sp>
        <p:nvSpPr>
          <p:cNvPr id="81" name="文本框 80">
            <a:extLst>
              <a:ext uri="{FF2B5EF4-FFF2-40B4-BE49-F238E27FC236}">
                <a16:creationId xmlns:a16="http://schemas.microsoft.com/office/drawing/2014/main" id="{BC66CEA9-38B9-40ED-85CE-EB78FBFC8B3B}"/>
              </a:ext>
            </a:extLst>
          </p:cNvPr>
          <p:cNvSpPr txBox="1"/>
          <p:nvPr/>
        </p:nvSpPr>
        <p:spPr>
          <a:xfrm>
            <a:off x="5861279" y="3189176"/>
            <a:ext cx="338336" cy="369332"/>
          </a:xfrm>
          <a:prstGeom prst="rect">
            <a:avLst/>
          </a:prstGeom>
          <a:noFill/>
        </p:spPr>
        <p:txBody>
          <a:bodyPr wrap="square" rtlCol="0">
            <a:spAutoFit/>
          </a:bodyPr>
          <a:lstStyle/>
          <a:p>
            <a:r>
              <a:rPr lang="en-US" altLang="zh-CN" dirty="0"/>
              <a:t>S</a:t>
            </a:r>
            <a:endParaRPr lang="zh-CN" altLang="en-US" dirty="0"/>
          </a:p>
        </p:txBody>
      </p:sp>
      <p:sp>
        <p:nvSpPr>
          <p:cNvPr id="82" name="文本框 81">
            <a:extLst>
              <a:ext uri="{FF2B5EF4-FFF2-40B4-BE49-F238E27FC236}">
                <a16:creationId xmlns:a16="http://schemas.microsoft.com/office/drawing/2014/main" id="{DC30F069-F0FD-42AF-AD1C-697B58537DBE}"/>
              </a:ext>
            </a:extLst>
          </p:cNvPr>
          <p:cNvSpPr txBox="1"/>
          <p:nvPr/>
        </p:nvSpPr>
        <p:spPr>
          <a:xfrm>
            <a:off x="6149311" y="2469096"/>
            <a:ext cx="338336" cy="369332"/>
          </a:xfrm>
          <a:prstGeom prst="rect">
            <a:avLst/>
          </a:prstGeom>
          <a:noFill/>
        </p:spPr>
        <p:txBody>
          <a:bodyPr wrap="square" rtlCol="0">
            <a:spAutoFit/>
          </a:bodyPr>
          <a:lstStyle/>
          <a:p>
            <a:r>
              <a:rPr lang="en-US" altLang="zh-CN" dirty="0"/>
              <a:t>T</a:t>
            </a:r>
            <a:endParaRPr lang="zh-CN" altLang="en-US" dirty="0"/>
          </a:p>
        </p:txBody>
      </p:sp>
      <p:cxnSp>
        <p:nvCxnSpPr>
          <p:cNvPr id="86" name="直接箭头连接符 85">
            <a:extLst>
              <a:ext uri="{FF2B5EF4-FFF2-40B4-BE49-F238E27FC236}">
                <a16:creationId xmlns:a16="http://schemas.microsoft.com/office/drawing/2014/main" id="{2277559A-57C5-485E-BF54-E6EB7A5C6EDF}"/>
              </a:ext>
            </a:extLst>
          </p:cNvPr>
          <p:cNvCxnSpPr/>
          <p:nvPr/>
        </p:nvCxnSpPr>
        <p:spPr bwMode="auto">
          <a:xfrm flipV="1">
            <a:off x="5479535" y="51347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A91FA563-6A07-415B-804F-EC0C4C2A190C}"/>
              </a:ext>
            </a:extLst>
          </p:cNvPr>
          <p:cNvCxnSpPr>
            <a:cxnSpLocks/>
          </p:cNvCxnSpPr>
          <p:nvPr/>
        </p:nvCxnSpPr>
        <p:spPr bwMode="auto">
          <a:xfrm flipH="1" flipV="1">
            <a:off x="5767567" y="513474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8" name="直接箭头连接符 87">
            <a:extLst>
              <a:ext uri="{FF2B5EF4-FFF2-40B4-BE49-F238E27FC236}">
                <a16:creationId xmlns:a16="http://schemas.microsoft.com/office/drawing/2014/main" id="{192C279C-8F93-40E2-B836-5EFAE7A25DDF}"/>
              </a:ext>
            </a:extLst>
          </p:cNvPr>
          <p:cNvCxnSpPr>
            <a:cxnSpLocks/>
          </p:cNvCxnSpPr>
          <p:nvPr/>
        </p:nvCxnSpPr>
        <p:spPr bwMode="auto">
          <a:xfrm flipV="1">
            <a:off x="5767567"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921E56A1-2112-4A9E-9773-26C7C3D2C656}"/>
              </a:ext>
            </a:extLst>
          </p:cNvPr>
          <p:cNvCxnSpPr>
            <a:cxnSpLocks/>
          </p:cNvCxnSpPr>
          <p:nvPr/>
        </p:nvCxnSpPr>
        <p:spPr bwMode="auto">
          <a:xfrm flipH="1" flipV="1">
            <a:off x="6055599"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0" name="文本框 89">
            <a:extLst>
              <a:ext uri="{FF2B5EF4-FFF2-40B4-BE49-F238E27FC236}">
                <a16:creationId xmlns:a16="http://schemas.microsoft.com/office/drawing/2014/main" id="{FF7E071E-AEAF-4D10-8FC6-A26A40C556D6}"/>
              </a:ext>
            </a:extLst>
          </p:cNvPr>
          <p:cNvSpPr txBox="1"/>
          <p:nvPr/>
        </p:nvSpPr>
        <p:spPr>
          <a:xfrm>
            <a:off x="5213207" y="5463815"/>
            <a:ext cx="338336" cy="369332"/>
          </a:xfrm>
          <a:prstGeom prst="rect">
            <a:avLst/>
          </a:prstGeom>
          <a:noFill/>
        </p:spPr>
        <p:txBody>
          <a:bodyPr wrap="square" rtlCol="0">
            <a:spAutoFit/>
          </a:bodyPr>
          <a:lstStyle/>
          <a:p>
            <a:r>
              <a:rPr lang="en-US" altLang="zh-CN" dirty="0"/>
              <a:t>R</a:t>
            </a:r>
            <a:endParaRPr lang="zh-CN" altLang="en-US" dirty="0"/>
          </a:p>
        </p:txBody>
      </p:sp>
      <p:sp>
        <p:nvSpPr>
          <p:cNvPr id="91" name="文本框 90">
            <a:extLst>
              <a:ext uri="{FF2B5EF4-FFF2-40B4-BE49-F238E27FC236}">
                <a16:creationId xmlns:a16="http://schemas.microsoft.com/office/drawing/2014/main" id="{B079C594-B59B-4CC3-967B-EADF0DBC2A13}"/>
              </a:ext>
            </a:extLst>
          </p:cNvPr>
          <p:cNvSpPr txBox="1"/>
          <p:nvPr/>
        </p:nvSpPr>
        <p:spPr>
          <a:xfrm>
            <a:off x="5933287" y="5493432"/>
            <a:ext cx="338336" cy="369332"/>
          </a:xfrm>
          <a:prstGeom prst="rect">
            <a:avLst/>
          </a:prstGeom>
          <a:noFill/>
        </p:spPr>
        <p:txBody>
          <a:bodyPr wrap="square" rtlCol="0">
            <a:spAutoFit/>
          </a:bodyPr>
          <a:lstStyle/>
          <a:p>
            <a:r>
              <a:rPr lang="en-US" altLang="zh-CN" dirty="0"/>
              <a:t>S</a:t>
            </a:r>
            <a:endParaRPr lang="zh-CN" altLang="en-US" dirty="0"/>
          </a:p>
        </p:txBody>
      </p:sp>
      <p:sp>
        <p:nvSpPr>
          <p:cNvPr id="92" name="文本框 91">
            <a:extLst>
              <a:ext uri="{FF2B5EF4-FFF2-40B4-BE49-F238E27FC236}">
                <a16:creationId xmlns:a16="http://schemas.microsoft.com/office/drawing/2014/main" id="{3E8D28BF-7BB6-48A2-8160-5B51DB5616A8}"/>
              </a:ext>
            </a:extLst>
          </p:cNvPr>
          <p:cNvSpPr txBox="1"/>
          <p:nvPr/>
        </p:nvSpPr>
        <p:spPr>
          <a:xfrm>
            <a:off x="6221319" y="4773352"/>
            <a:ext cx="338336" cy="369332"/>
          </a:xfrm>
          <a:prstGeom prst="rect">
            <a:avLst/>
          </a:prstGeom>
          <a:noFill/>
        </p:spPr>
        <p:txBody>
          <a:bodyPr wrap="square" rtlCol="0">
            <a:spAutoFit/>
          </a:bodyPr>
          <a:lstStyle/>
          <a:p>
            <a:r>
              <a:rPr lang="en-US" altLang="zh-CN" dirty="0"/>
              <a:t>T</a:t>
            </a:r>
            <a:endParaRPr lang="zh-CN" altLang="en-US" dirty="0"/>
          </a:p>
        </p:txBody>
      </p:sp>
      <p:cxnSp>
        <p:nvCxnSpPr>
          <p:cNvPr id="96" name="直接箭头连接符 95">
            <a:extLst>
              <a:ext uri="{FF2B5EF4-FFF2-40B4-BE49-F238E27FC236}">
                <a16:creationId xmlns:a16="http://schemas.microsoft.com/office/drawing/2014/main" id="{45068EE7-E799-4F8C-95B1-F3BCBFB00185}"/>
              </a:ext>
            </a:extLst>
          </p:cNvPr>
          <p:cNvCxnSpPr/>
          <p:nvPr/>
        </p:nvCxnSpPr>
        <p:spPr bwMode="auto">
          <a:xfrm flipV="1">
            <a:off x="8359855" y="279283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7" name="直接箭头连接符 96">
            <a:extLst>
              <a:ext uri="{FF2B5EF4-FFF2-40B4-BE49-F238E27FC236}">
                <a16:creationId xmlns:a16="http://schemas.microsoft.com/office/drawing/2014/main" id="{39672DAC-2931-42CB-94F5-40E450CA27D0}"/>
              </a:ext>
            </a:extLst>
          </p:cNvPr>
          <p:cNvCxnSpPr>
            <a:cxnSpLocks/>
          </p:cNvCxnSpPr>
          <p:nvPr/>
        </p:nvCxnSpPr>
        <p:spPr bwMode="auto">
          <a:xfrm flipH="1" flipV="1">
            <a:off x="8647887" y="279283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8" name="直接箭头连接符 97">
            <a:extLst>
              <a:ext uri="{FF2B5EF4-FFF2-40B4-BE49-F238E27FC236}">
                <a16:creationId xmlns:a16="http://schemas.microsoft.com/office/drawing/2014/main" id="{40F97E0D-C9F5-492B-9591-92433301ECC0}"/>
              </a:ext>
            </a:extLst>
          </p:cNvPr>
          <p:cNvCxnSpPr>
            <a:cxnSpLocks/>
          </p:cNvCxnSpPr>
          <p:nvPr/>
        </p:nvCxnSpPr>
        <p:spPr bwMode="auto">
          <a:xfrm flipV="1">
            <a:off x="8647887"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9" name="直接箭头连接符 98">
            <a:extLst>
              <a:ext uri="{FF2B5EF4-FFF2-40B4-BE49-F238E27FC236}">
                <a16:creationId xmlns:a16="http://schemas.microsoft.com/office/drawing/2014/main" id="{2A42733F-773E-4FF7-91CE-070EB6F83E83}"/>
              </a:ext>
            </a:extLst>
          </p:cNvPr>
          <p:cNvCxnSpPr>
            <a:cxnSpLocks/>
          </p:cNvCxnSpPr>
          <p:nvPr/>
        </p:nvCxnSpPr>
        <p:spPr bwMode="auto">
          <a:xfrm flipH="1" flipV="1">
            <a:off x="8935919"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0" name="文本框 99">
            <a:extLst>
              <a:ext uri="{FF2B5EF4-FFF2-40B4-BE49-F238E27FC236}">
                <a16:creationId xmlns:a16="http://schemas.microsoft.com/office/drawing/2014/main" id="{5DE629E8-85B2-48BD-9A25-BF2043B7431E}"/>
              </a:ext>
            </a:extLst>
          </p:cNvPr>
          <p:cNvSpPr txBox="1"/>
          <p:nvPr/>
        </p:nvSpPr>
        <p:spPr>
          <a:xfrm>
            <a:off x="8093527" y="3121905"/>
            <a:ext cx="338336" cy="369332"/>
          </a:xfrm>
          <a:prstGeom prst="rect">
            <a:avLst/>
          </a:prstGeom>
          <a:noFill/>
        </p:spPr>
        <p:txBody>
          <a:bodyPr wrap="square" rtlCol="0">
            <a:spAutoFit/>
          </a:bodyPr>
          <a:lstStyle/>
          <a:p>
            <a:r>
              <a:rPr lang="en-US" altLang="zh-CN" dirty="0"/>
              <a:t>R</a:t>
            </a:r>
            <a:endParaRPr lang="zh-CN" altLang="en-US" dirty="0"/>
          </a:p>
        </p:txBody>
      </p:sp>
      <p:sp>
        <p:nvSpPr>
          <p:cNvPr id="101" name="文本框 100">
            <a:extLst>
              <a:ext uri="{FF2B5EF4-FFF2-40B4-BE49-F238E27FC236}">
                <a16:creationId xmlns:a16="http://schemas.microsoft.com/office/drawing/2014/main" id="{A1E23797-B15A-48BF-9FE3-0CFCA21A658E}"/>
              </a:ext>
            </a:extLst>
          </p:cNvPr>
          <p:cNvSpPr txBox="1"/>
          <p:nvPr/>
        </p:nvSpPr>
        <p:spPr>
          <a:xfrm>
            <a:off x="8813607" y="3151522"/>
            <a:ext cx="338336" cy="369332"/>
          </a:xfrm>
          <a:prstGeom prst="rect">
            <a:avLst/>
          </a:prstGeom>
          <a:noFill/>
        </p:spPr>
        <p:txBody>
          <a:bodyPr wrap="square" rtlCol="0">
            <a:spAutoFit/>
          </a:bodyPr>
          <a:lstStyle/>
          <a:p>
            <a:r>
              <a:rPr lang="en-US" altLang="zh-CN" dirty="0"/>
              <a:t>S</a:t>
            </a:r>
            <a:endParaRPr lang="zh-CN" altLang="en-US" dirty="0"/>
          </a:p>
        </p:txBody>
      </p:sp>
      <p:sp>
        <p:nvSpPr>
          <p:cNvPr id="102" name="文本框 101">
            <a:extLst>
              <a:ext uri="{FF2B5EF4-FFF2-40B4-BE49-F238E27FC236}">
                <a16:creationId xmlns:a16="http://schemas.microsoft.com/office/drawing/2014/main" id="{30C6A6D0-F6A0-4919-9183-5E6E105C6F56}"/>
              </a:ext>
            </a:extLst>
          </p:cNvPr>
          <p:cNvSpPr txBox="1"/>
          <p:nvPr/>
        </p:nvSpPr>
        <p:spPr>
          <a:xfrm>
            <a:off x="9101639" y="2431442"/>
            <a:ext cx="338336" cy="369332"/>
          </a:xfrm>
          <a:prstGeom prst="rect">
            <a:avLst/>
          </a:prstGeom>
          <a:noFill/>
        </p:spPr>
        <p:txBody>
          <a:bodyPr wrap="square" rtlCol="0">
            <a:spAutoFit/>
          </a:bodyPr>
          <a:lstStyle/>
          <a:p>
            <a:r>
              <a:rPr lang="en-US" altLang="zh-CN" dirty="0"/>
              <a:t>T</a:t>
            </a:r>
            <a:endParaRPr lang="zh-CN" altLang="en-US" dirty="0"/>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8407121" y="509709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8695153" y="509709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8695153"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8983185"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8140793" y="5426161"/>
            <a:ext cx="338336" cy="369332"/>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8860873" y="5455778"/>
            <a:ext cx="338336" cy="369332"/>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9148905" y="4735698"/>
            <a:ext cx="338336" cy="369332"/>
          </a:xfrm>
          <a:prstGeom prst="rect">
            <a:avLst/>
          </a:prstGeom>
          <a:noFill/>
        </p:spPr>
        <p:txBody>
          <a:bodyPr wrap="square" rtlCol="0">
            <a:spAutoFit/>
          </a:bodyPr>
          <a:lstStyle/>
          <a:p>
            <a:r>
              <a:rPr lang="en-US" altLang="zh-CN" dirty="0"/>
              <a:t>T</a:t>
            </a:r>
            <a:endParaRPr lang="zh-CN" altLang="en-US" dirty="0"/>
          </a:p>
        </p:txBody>
      </p:sp>
      <p:sp>
        <p:nvSpPr>
          <p:cNvPr id="2" name="箭头: 右 1">
            <a:extLst>
              <a:ext uri="{FF2B5EF4-FFF2-40B4-BE49-F238E27FC236}">
                <a16:creationId xmlns:a16="http://schemas.microsoft.com/office/drawing/2014/main" id="{9877F75D-2843-4327-B793-0407D5CAD31D}"/>
              </a:ext>
            </a:extLst>
          </p:cNvPr>
          <p:cNvSpPr/>
          <p:nvPr/>
        </p:nvSpPr>
        <p:spPr bwMode="auto">
          <a:xfrm>
            <a:off x="4151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 name="矩形 6">
            <a:extLst>
              <a:ext uri="{FF2B5EF4-FFF2-40B4-BE49-F238E27FC236}">
                <a16:creationId xmlns:a16="http://schemas.microsoft.com/office/drawing/2014/main" id="{FA5F89C8-E789-4CD1-AC92-3B68E81A81EA}"/>
              </a:ext>
            </a:extLst>
          </p:cNvPr>
          <p:cNvSpPr/>
          <p:nvPr/>
        </p:nvSpPr>
        <p:spPr bwMode="auto">
          <a:xfrm>
            <a:off x="5407527" y="2596071"/>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NLJ</a:t>
            </a:r>
            <a:endParaRPr kumimoji="1" lang="zh-CN" altLang="en-US" b="1" dirty="0">
              <a:latin typeface="Tahoma" pitchFamily="34" charset="0"/>
              <a:ea typeface="宋体" pitchFamily="2" charset="-122"/>
            </a:endParaRPr>
          </a:p>
        </p:txBody>
      </p:sp>
      <p:sp>
        <p:nvSpPr>
          <p:cNvPr id="114" name="矩形 113">
            <a:extLst>
              <a:ext uri="{FF2B5EF4-FFF2-40B4-BE49-F238E27FC236}">
                <a16:creationId xmlns:a16="http://schemas.microsoft.com/office/drawing/2014/main" id="{D52711DF-E505-479E-A44C-85BF69CADB34}"/>
              </a:ext>
            </a:extLst>
          </p:cNvPr>
          <p:cNvSpPr/>
          <p:nvPr/>
        </p:nvSpPr>
        <p:spPr bwMode="auto">
          <a:xfrm>
            <a:off x="5735960"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NLJ</a:t>
            </a:r>
            <a:endParaRPr kumimoji="1" lang="zh-CN" altLang="en-US" b="1" dirty="0">
              <a:latin typeface="Tahoma" pitchFamily="34" charset="0"/>
              <a:ea typeface="宋体" pitchFamily="2" charset="-122"/>
            </a:endParaRPr>
          </a:p>
        </p:txBody>
      </p:sp>
      <p:sp>
        <p:nvSpPr>
          <p:cNvPr id="115" name="矩形 114">
            <a:extLst>
              <a:ext uri="{FF2B5EF4-FFF2-40B4-BE49-F238E27FC236}">
                <a16:creationId xmlns:a16="http://schemas.microsoft.com/office/drawing/2014/main" id="{FD3FBC25-1079-4CC0-872A-25832437088E}"/>
              </a:ext>
            </a:extLst>
          </p:cNvPr>
          <p:cNvSpPr/>
          <p:nvPr/>
        </p:nvSpPr>
        <p:spPr bwMode="auto">
          <a:xfrm>
            <a:off x="8679494"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NLJ</a:t>
            </a:r>
            <a:endParaRPr kumimoji="1" lang="zh-CN" altLang="en-US" b="1" dirty="0">
              <a:latin typeface="Tahoma" pitchFamily="34" charset="0"/>
              <a:ea typeface="宋体" pitchFamily="2" charset="-122"/>
            </a:endParaRPr>
          </a:p>
        </p:txBody>
      </p:sp>
      <p:sp>
        <p:nvSpPr>
          <p:cNvPr id="116" name="矩形 115">
            <a:extLst>
              <a:ext uri="{FF2B5EF4-FFF2-40B4-BE49-F238E27FC236}">
                <a16:creationId xmlns:a16="http://schemas.microsoft.com/office/drawing/2014/main" id="{AA0DA1EE-4F69-4071-BD46-B6F2B9183F5A}"/>
              </a:ext>
            </a:extLst>
          </p:cNvPr>
          <p:cNvSpPr/>
          <p:nvPr/>
        </p:nvSpPr>
        <p:spPr bwMode="auto">
          <a:xfrm>
            <a:off x="8391462" y="25774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117" name="矩形 116">
            <a:extLst>
              <a:ext uri="{FF2B5EF4-FFF2-40B4-BE49-F238E27FC236}">
                <a16:creationId xmlns:a16="http://schemas.microsoft.com/office/drawing/2014/main" id="{616D61E6-18DC-4EDF-B9AE-74B1F4D76CFA}"/>
              </a:ext>
            </a:extLst>
          </p:cNvPr>
          <p:cNvSpPr/>
          <p:nvPr/>
        </p:nvSpPr>
        <p:spPr bwMode="auto">
          <a:xfrm>
            <a:off x="5519936" y="486916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NLJ</a:t>
            </a:r>
            <a:endParaRPr kumimoji="1" lang="zh-CN" altLang="en-US" b="1" dirty="0">
              <a:latin typeface="Tahoma" pitchFamily="34" charset="0"/>
              <a:ea typeface="宋体" pitchFamily="2" charset="-122"/>
            </a:endParaRPr>
          </a:p>
        </p:txBody>
      </p:sp>
      <p:sp>
        <p:nvSpPr>
          <p:cNvPr id="118" name="矩形 117">
            <a:extLst>
              <a:ext uri="{FF2B5EF4-FFF2-40B4-BE49-F238E27FC236}">
                <a16:creationId xmlns:a16="http://schemas.microsoft.com/office/drawing/2014/main" id="{1FD1DEBB-8C88-4A48-90DD-5E90C6CB157C}"/>
              </a:ext>
            </a:extLst>
          </p:cNvPr>
          <p:cNvSpPr/>
          <p:nvPr/>
        </p:nvSpPr>
        <p:spPr bwMode="auto">
          <a:xfrm>
            <a:off x="5799174" y="43776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8751502" y="4305672"/>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8463470" y="4881736"/>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Tree>
    <p:extLst>
      <p:ext uri="{BB962C8B-B14F-4D97-AF65-F5344CB8AC3E}">
        <p14:creationId xmlns:p14="http://schemas.microsoft.com/office/powerpoint/2010/main" val="1393059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2209800" y="1052736"/>
            <a:ext cx="7846640" cy="625624"/>
          </a:xfrm>
        </p:spPr>
        <p:txBody>
          <a:bodyPr>
            <a:normAutofit/>
          </a:bodyPr>
          <a:lstStyle/>
          <a:p>
            <a:pPr marL="0" indent="0">
              <a:buNone/>
            </a:pPr>
            <a:r>
              <a:rPr lang="en-US" altLang="zh-CN" sz="2800" dirty="0"/>
              <a:t>3.</a:t>
            </a:r>
            <a:r>
              <a:rPr lang="zh-CN" altLang="en-US" sz="2800" dirty="0"/>
              <a:t>枚举所有可能的数据存取方法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152400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
        <p:nvSpPr>
          <p:cNvPr id="19" name="矩形 18">
            <a:extLst>
              <a:ext uri="{FF2B5EF4-FFF2-40B4-BE49-F238E27FC236}">
                <a16:creationId xmlns:a16="http://schemas.microsoft.com/office/drawing/2014/main" id="{FE694EF6-886F-4F13-AE95-A9A18C120EC0}"/>
              </a:ext>
            </a:extLst>
          </p:cNvPr>
          <p:cNvSpPr/>
          <p:nvPr/>
        </p:nvSpPr>
        <p:spPr bwMode="auto">
          <a:xfrm>
            <a:off x="8148226" y="692697"/>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2689920"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2977952"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2977952"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326598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2423592" y="3109329"/>
            <a:ext cx="338336" cy="369332"/>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3143672" y="3138946"/>
            <a:ext cx="338336" cy="369332"/>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3431704" y="2418866"/>
            <a:ext cx="338336" cy="369332"/>
          </a:xfrm>
          <a:prstGeom prst="rect">
            <a:avLst/>
          </a:prstGeom>
          <a:noFill/>
        </p:spPr>
        <p:txBody>
          <a:bodyPr wrap="square" rtlCol="0">
            <a:spAutoFit/>
          </a:bodyPr>
          <a:lstStyle/>
          <a:p>
            <a:r>
              <a:rPr lang="en-US" altLang="zh-CN" dirty="0"/>
              <a:t>T</a:t>
            </a:r>
            <a:endParaRPr lang="zh-CN" altLang="en-US" dirty="0"/>
          </a:p>
        </p:txBody>
      </p:sp>
      <p:sp>
        <p:nvSpPr>
          <p:cNvPr id="119" name="矩形 118">
            <a:extLst>
              <a:ext uri="{FF2B5EF4-FFF2-40B4-BE49-F238E27FC236}">
                <a16:creationId xmlns:a16="http://schemas.microsoft.com/office/drawing/2014/main" id="{BF3DDD2C-0743-4672-8EA2-543DEF482210}"/>
              </a:ext>
            </a:extLst>
          </p:cNvPr>
          <p:cNvSpPr/>
          <p:nvPr/>
        </p:nvSpPr>
        <p:spPr bwMode="auto">
          <a:xfrm>
            <a:off x="3034301"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2746269"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cxnSp>
        <p:nvCxnSpPr>
          <p:cNvPr id="52" name="直接箭头连接符 51">
            <a:extLst>
              <a:ext uri="{FF2B5EF4-FFF2-40B4-BE49-F238E27FC236}">
                <a16:creationId xmlns:a16="http://schemas.microsoft.com/office/drawing/2014/main" id="{06C4ABF1-013E-494B-B31C-B8A096670E6C}"/>
              </a:ext>
            </a:extLst>
          </p:cNvPr>
          <p:cNvCxnSpPr/>
          <p:nvPr/>
        </p:nvCxnSpPr>
        <p:spPr bwMode="auto">
          <a:xfrm flipV="1">
            <a:off x="6023992"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直接箭头连接符 52">
            <a:extLst>
              <a:ext uri="{FF2B5EF4-FFF2-40B4-BE49-F238E27FC236}">
                <a16:creationId xmlns:a16="http://schemas.microsoft.com/office/drawing/2014/main" id="{1C70D083-9275-4113-9289-4B90DDCC8582}"/>
              </a:ext>
            </a:extLst>
          </p:cNvPr>
          <p:cNvCxnSpPr>
            <a:cxnSpLocks/>
          </p:cNvCxnSpPr>
          <p:nvPr/>
        </p:nvCxnSpPr>
        <p:spPr bwMode="auto">
          <a:xfrm flipH="1" flipV="1">
            <a:off x="6312024"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4" name="直接箭头连接符 53">
            <a:extLst>
              <a:ext uri="{FF2B5EF4-FFF2-40B4-BE49-F238E27FC236}">
                <a16:creationId xmlns:a16="http://schemas.microsoft.com/office/drawing/2014/main" id="{B300572A-0FCC-424B-8B53-71DCD24666B9}"/>
              </a:ext>
            </a:extLst>
          </p:cNvPr>
          <p:cNvCxnSpPr>
            <a:cxnSpLocks/>
          </p:cNvCxnSpPr>
          <p:nvPr/>
        </p:nvCxnSpPr>
        <p:spPr bwMode="auto">
          <a:xfrm flipV="1">
            <a:off x="631202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5" name="直接箭头连接符 54">
            <a:extLst>
              <a:ext uri="{FF2B5EF4-FFF2-40B4-BE49-F238E27FC236}">
                <a16:creationId xmlns:a16="http://schemas.microsoft.com/office/drawing/2014/main" id="{F0D38855-1B66-4D4C-95F9-5303684345A2}"/>
              </a:ext>
            </a:extLst>
          </p:cNvPr>
          <p:cNvCxnSpPr>
            <a:cxnSpLocks/>
          </p:cNvCxnSpPr>
          <p:nvPr/>
        </p:nvCxnSpPr>
        <p:spPr bwMode="auto">
          <a:xfrm flipH="1" flipV="1">
            <a:off x="6600056"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文本框 55">
            <a:extLst>
              <a:ext uri="{FF2B5EF4-FFF2-40B4-BE49-F238E27FC236}">
                <a16:creationId xmlns:a16="http://schemas.microsoft.com/office/drawing/2014/main" id="{2AEB8ECA-0BC0-41EA-BC6D-E87BE86CC4AF}"/>
              </a:ext>
            </a:extLst>
          </p:cNvPr>
          <p:cNvSpPr txBox="1"/>
          <p:nvPr/>
        </p:nvSpPr>
        <p:spPr>
          <a:xfrm>
            <a:off x="5303913"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59" name="矩形 58">
            <a:extLst>
              <a:ext uri="{FF2B5EF4-FFF2-40B4-BE49-F238E27FC236}">
                <a16:creationId xmlns:a16="http://schemas.microsoft.com/office/drawing/2014/main" id="{2062ED23-B76D-477C-A8FD-8F803FB5819C}"/>
              </a:ext>
            </a:extLst>
          </p:cNvPr>
          <p:cNvSpPr/>
          <p:nvPr/>
        </p:nvSpPr>
        <p:spPr bwMode="auto">
          <a:xfrm>
            <a:off x="6368373"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60" name="矩形 59">
            <a:extLst>
              <a:ext uri="{FF2B5EF4-FFF2-40B4-BE49-F238E27FC236}">
                <a16:creationId xmlns:a16="http://schemas.microsoft.com/office/drawing/2014/main" id="{186F5CA6-7365-4623-9B3D-8F57A828B8A7}"/>
              </a:ext>
            </a:extLst>
          </p:cNvPr>
          <p:cNvSpPr/>
          <p:nvPr/>
        </p:nvSpPr>
        <p:spPr bwMode="auto">
          <a:xfrm>
            <a:off x="6080341"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cxnSp>
        <p:nvCxnSpPr>
          <p:cNvPr id="61" name="直接箭头连接符 60">
            <a:extLst>
              <a:ext uri="{FF2B5EF4-FFF2-40B4-BE49-F238E27FC236}">
                <a16:creationId xmlns:a16="http://schemas.microsoft.com/office/drawing/2014/main" id="{25D3CAB8-D03F-490A-87A0-854F562E5D81}"/>
              </a:ext>
            </a:extLst>
          </p:cNvPr>
          <p:cNvCxnSpPr/>
          <p:nvPr/>
        </p:nvCxnSpPr>
        <p:spPr bwMode="auto">
          <a:xfrm flipV="1">
            <a:off x="6023992" y="491290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2" name="直接箭头连接符 61">
            <a:extLst>
              <a:ext uri="{FF2B5EF4-FFF2-40B4-BE49-F238E27FC236}">
                <a16:creationId xmlns:a16="http://schemas.microsoft.com/office/drawing/2014/main" id="{A54BD7F9-781C-4C29-82B3-63A420B5E964}"/>
              </a:ext>
            </a:extLst>
          </p:cNvPr>
          <p:cNvCxnSpPr>
            <a:cxnSpLocks/>
          </p:cNvCxnSpPr>
          <p:nvPr/>
        </p:nvCxnSpPr>
        <p:spPr bwMode="auto">
          <a:xfrm flipH="1" flipV="1">
            <a:off x="6312024" y="4912903"/>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3" name="直接箭头连接符 62">
            <a:extLst>
              <a:ext uri="{FF2B5EF4-FFF2-40B4-BE49-F238E27FC236}">
                <a16:creationId xmlns:a16="http://schemas.microsoft.com/office/drawing/2014/main" id="{9D0CFA25-C8DC-4BC2-BD71-44BDE81AB63D}"/>
              </a:ext>
            </a:extLst>
          </p:cNvPr>
          <p:cNvCxnSpPr>
            <a:cxnSpLocks/>
          </p:cNvCxnSpPr>
          <p:nvPr/>
        </p:nvCxnSpPr>
        <p:spPr bwMode="auto">
          <a:xfrm flipV="1">
            <a:off x="6312024"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4" name="直接箭头连接符 63">
            <a:extLst>
              <a:ext uri="{FF2B5EF4-FFF2-40B4-BE49-F238E27FC236}">
                <a16:creationId xmlns:a16="http://schemas.microsoft.com/office/drawing/2014/main" id="{70847B2C-B4EB-4610-ACE3-A83F9CFB0E1E}"/>
              </a:ext>
            </a:extLst>
          </p:cNvPr>
          <p:cNvCxnSpPr>
            <a:cxnSpLocks/>
          </p:cNvCxnSpPr>
          <p:nvPr/>
        </p:nvCxnSpPr>
        <p:spPr bwMode="auto">
          <a:xfrm flipH="1" flipV="1">
            <a:off x="6600056"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8" name="矩形 67">
            <a:extLst>
              <a:ext uri="{FF2B5EF4-FFF2-40B4-BE49-F238E27FC236}">
                <a16:creationId xmlns:a16="http://schemas.microsoft.com/office/drawing/2014/main" id="{026BDB8B-5423-420C-9750-35BF853B670A}"/>
              </a:ext>
            </a:extLst>
          </p:cNvPr>
          <p:cNvSpPr/>
          <p:nvPr/>
        </p:nvSpPr>
        <p:spPr bwMode="auto">
          <a:xfrm>
            <a:off x="6368373" y="4121485"/>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69" name="矩形 68">
            <a:extLst>
              <a:ext uri="{FF2B5EF4-FFF2-40B4-BE49-F238E27FC236}">
                <a16:creationId xmlns:a16="http://schemas.microsoft.com/office/drawing/2014/main" id="{EFFAD612-C1E6-49AC-8203-085270FB9DE2}"/>
              </a:ext>
            </a:extLst>
          </p:cNvPr>
          <p:cNvSpPr/>
          <p:nvPr/>
        </p:nvSpPr>
        <p:spPr bwMode="auto">
          <a:xfrm>
            <a:off x="6080341" y="4697549"/>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HJ</a:t>
            </a:r>
            <a:endParaRPr kumimoji="1" lang="zh-CN" altLang="en-US" b="1" dirty="0">
              <a:latin typeface="Tahoma" pitchFamily="34" charset="0"/>
              <a:ea typeface="宋体" pitchFamily="2" charset="-122"/>
            </a:endParaRPr>
          </a:p>
        </p:txBody>
      </p:sp>
      <p:sp>
        <p:nvSpPr>
          <p:cNvPr id="70" name="箭头: 右 69">
            <a:extLst>
              <a:ext uri="{FF2B5EF4-FFF2-40B4-BE49-F238E27FC236}">
                <a16:creationId xmlns:a16="http://schemas.microsoft.com/office/drawing/2014/main" id="{445B4C94-5972-48DE-94A0-78055F4E09CC}"/>
              </a:ext>
            </a:extLst>
          </p:cNvPr>
          <p:cNvSpPr/>
          <p:nvPr/>
        </p:nvSpPr>
        <p:spPr bwMode="auto">
          <a:xfrm>
            <a:off x="4151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a:latin typeface="Tahoma" pitchFamily="34" charset="0"/>
              <a:ea typeface="宋体" pitchFamily="2" charset="-122"/>
            </a:endParaRPr>
          </a:p>
        </p:txBody>
      </p:sp>
      <p:sp>
        <p:nvSpPr>
          <p:cNvPr id="71" name="文本框 70">
            <a:extLst>
              <a:ext uri="{FF2B5EF4-FFF2-40B4-BE49-F238E27FC236}">
                <a16:creationId xmlns:a16="http://schemas.microsoft.com/office/drawing/2014/main" id="{FD91ABB2-6736-490B-9C15-89BD5F6F0A13}"/>
              </a:ext>
            </a:extLst>
          </p:cNvPr>
          <p:cNvSpPr txBox="1"/>
          <p:nvPr/>
        </p:nvSpPr>
        <p:spPr>
          <a:xfrm>
            <a:off x="6240017"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2" name="文本框 71">
            <a:extLst>
              <a:ext uri="{FF2B5EF4-FFF2-40B4-BE49-F238E27FC236}">
                <a16:creationId xmlns:a16="http://schemas.microsoft.com/office/drawing/2014/main" id="{34EB4380-9D0A-4633-B2C0-4B94B5EFEB5A}"/>
              </a:ext>
            </a:extLst>
          </p:cNvPr>
          <p:cNvSpPr txBox="1"/>
          <p:nvPr/>
        </p:nvSpPr>
        <p:spPr>
          <a:xfrm>
            <a:off x="6700666" y="2492896"/>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3" name="文本框 72">
            <a:extLst>
              <a:ext uri="{FF2B5EF4-FFF2-40B4-BE49-F238E27FC236}">
                <a16:creationId xmlns:a16="http://schemas.microsoft.com/office/drawing/2014/main" id="{2861AB0A-A81A-4261-8260-042F8F89A82E}"/>
              </a:ext>
            </a:extLst>
          </p:cNvPr>
          <p:cNvSpPr txBox="1"/>
          <p:nvPr/>
        </p:nvSpPr>
        <p:spPr>
          <a:xfrm>
            <a:off x="5375921" y="5322694"/>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4" name="文本框 73">
            <a:extLst>
              <a:ext uri="{FF2B5EF4-FFF2-40B4-BE49-F238E27FC236}">
                <a16:creationId xmlns:a16="http://schemas.microsoft.com/office/drawing/2014/main" id="{4F872B5D-9F02-45B7-BF52-4E69C679B4F3}"/>
              </a:ext>
            </a:extLst>
          </p:cNvPr>
          <p:cNvSpPr txBox="1"/>
          <p:nvPr/>
        </p:nvSpPr>
        <p:spPr>
          <a:xfrm>
            <a:off x="6312024" y="5301208"/>
            <a:ext cx="1296144" cy="338554"/>
          </a:xfrm>
          <a:prstGeom prst="rect">
            <a:avLst/>
          </a:prstGeom>
          <a:noFill/>
        </p:spPr>
        <p:txBody>
          <a:bodyPr wrap="square" rtlCol="0">
            <a:spAutoFit/>
          </a:bodyPr>
          <a:lstStyle/>
          <a:p>
            <a:r>
              <a:rPr lang="en-US" altLang="zh-CN" sz="1600" dirty="0" err="1"/>
              <a:t>IndexScan</a:t>
            </a:r>
            <a:endParaRPr lang="zh-CN" altLang="en-US" sz="1600" dirty="0"/>
          </a:p>
        </p:txBody>
      </p:sp>
      <p:sp>
        <p:nvSpPr>
          <p:cNvPr id="75" name="文本框 74">
            <a:extLst>
              <a:ext uri="{FF2B5EF4-FFF2-40B4-BE49-F238E27FC236}">
                <a16:creationId xmlns:a16="http://schemas.microsoft.com/office/drawing/2014/main" id="{F9601234-AF56-4218-98B2-A5D4CD2E63EA}"/>
              </a:ext>
            </a:extLst>
          </p:cNvPr>
          <p:cNvSpPr txBox="1"/>
          <p:nvPr/>
        </p:nvSpPr>
        <p:spPr>
          <a:xfrm>
            <a:off x="6772674" y="4581128"/>
            <a:ext cx="1051519" cy="338554"/>
          </a:xfrm>
          <a:prstGeom prst="rect">
            <a:avLst/>
          </a:prstGeom>
          <a:noFill/>
        </p:spPr>
        <p:txBody>
          <a:bodyPr wrap="square" rtlCol="0">
            <a:spAutoFit/>
          </a:bodyPr>
          <a:lstStyle/>
          <a:p>
            <a:r>
              <a:rPr lang="en-US" altLang="zh-CN" sz="1600" dirty="0" err="1"/>
              <a:t>SeqScan</a:t>
            </a:r>
            <a:endParaRPr lang="zh-CN" altLang="en-US" sz="1600" dirty="0"/>
          </a:p>
        </p:txBody>
      </p:sp>
    </p:spTree>
    <p:extLst>
      <p:ext uri="{BB962C8B-B14F-4D97-AF65-F5344CB8AC3E}">
        <p14:creationId xmlns:p14="http://schemas.microsoft.com/office/powerpoint/2010/main" val="24349644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2193032" y="732284"/>
            <a:ext cx="7772400" cy="4971256"/>
          </a:xfrm>
        </p:spPr>
        <p:txBody>
          <a:bodyPr>
            <a:normAutofit/>
          </a:bodyPr>
          <a:lstStyle/>
          <a:p>
            <a:pPr>
              <a:lnSpc>
                <a:spcPct val="150000"/>
              </a:lnSpc>
              <a:buFont typeface="Wingdings" panose="05000000000000000000" pitchFamily="2" charset="2"/>
              <a:buChar char="Ø"/>
            </a:pPr>
            <a:r>
              <a:rPr lang="zh-CN" altLang="en-US" sz="2800" dirty="0"/>
              <a:t>多表查询计划</a:t>
            </a:r>
            <a:r>
              <a:rPr lang="en-US" altLang="zh-CN" sz="2800" dirty="0"/>
              <a:t>(</a:t>
            </a:r>
            <a:r>
              <a:rPr lang="zh-CN" altLang="en-US" sz="2800" dirty="0"/>
              <a:t>续</a:t>
            </a:r>
            <a:r>
              <a:rPr lang="en-US" altLang="zh-CN" sz="2800" dirty="0"/>
              <a:t>)</a:t>
            </a:r>
          </a:p>
          <a:p>
            <a:pPr lvl="1">
              <a:lnSpc>
                <a:spcPct val="150000"/>
              </a:lnSpc>
              <a:buFont typeface="Wingdings" panose="05000000000000000000" pitchFamily="2" charset="2"/>
              <a:buChar char="Ø"/>
            </a:pPr>
            <a:r>
              <a:rPr lang="en-US" altLang="zh-CN" sz="2800" dirty="0"/>
              <a:t>System R</a:t>
            </a:r>
            <a:r>
              <a:rPr lang="zh-CN" altLang="en-US" sz="2800" dirty="0"/>
              <a:t>简化这一问题，只考虑左深</a:t>
            </a:r>
            <a:r>
              <a:rPr lang="zh-CN" altLang="en-US" sz="2800" dirty="0" smtClean="0"/>
              <a:t>树</a:t>
            </a:r>
            <a:r>
              <a:rPr lang="en-US" altLang="zh-CN" sz="2800" dirty="0" smtClean="0"/>
              <a:t>(Left Deep Join Tree)</a:t>
            </a:r>
            <a:endParaRPr lang="en-US" altLang="zh-CN" sz="2800" dirty="0"/>
          </a:p>
          <a:p>
            <a:pPr lvl="2">
              <a:lnSpc>
                <a:spcPct val="150000"/>
              </a:lnSpc>
              <a:buFont typeface="Wingdings" panose="05000000000000000000" pitchFamily="2" charset="2"/>
              <a:buChar char="Ø"/>
            </a:pPr>
            <a:r>
              <a:rPr lang="en-US" altLang="zh-CN" sz="2800" dirty="0"/>
              <a:t>System R</a:t>
            </a:r>
            <a:r>
              <a:rPr lang="zh-CN" altLang="en-US" sz="2800" dirty="0"/>
              <a:t>认为非左深树不能流水线计算，不符合火山模型</a:t>
            </a:r>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
        <p:nvSpPr>
          <p:cNvPr id="71" name="AutoShape 4">
            <a:extLst>
              <a:ext uri="{FF2B5EF4-FFF2-40B4-BE49-F238E27FC236}">
                <a16:creationId xmlns:a16="http://schemas.microsoft.com/office/drawing/2014/main" id="{109D0529-E194-4BB4-A0CC-362CBEC8DEBF}"/>
              </a:ext>
            </a:extLst>
          </p:cNvPr>
          <p:cNvSpPr>
            <a:spLocks noChangeArrowheads="1"/>
          </p:cNvSpPr>
          <p:nvPr/>
        </p:nvSpPr>
        <p:spPr bwMode="auto">
          <a:xfrm rot="5400000">
            <a:off x="3253780"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utoShape 4">
            <a:extLst>
              <a:ext uri="{FF2B5EF4-FFF2-40B4-BE49-F238E27FC236}">
                <a16:creationId xmlns:a16="http://schemas.microsoft.com/office/drawing/2014/main" id="{E38DBD74-013D-4C02-9595-BAB736CB7B8A}"/>
              </a:ext>
            </a:extLst>
          </p:cNvPr>
          <p:cNvSpPr>
            <a:spLocks noChangeArrowheads="1"/>
          </p:cNvSpPr>
          <p:nvPr/>
        </p:nvSpPr>
        <p:spPr bwMode="auto">
          <a:xfrm rot="5400000">
            <a:off x="2948980"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utoShape 4">
            <a:extLst>
              <a:ext uri="{FF2B5EF4-FFF2-40B4-BE49-F238E27FC236}">
                <a16:creationId xmlns:a16="http://schemas.microsoft.com/office/drawing/2014/main" id="{B5140ACC-1293-4CB5-84FB-4C57CF84712B}"/>
              </a:ext>
            </a:extLst>
          </p:cNvPr>
          <p:cNvSpPr>
            <a:spLocks noChangeArrowheads="1"/>
          </p:cNvSpPr>
          <p:nvPr/>
        </p:nvSpPr>
        <p:spPr bwMode="auto">
          <a:xfrm rot="5400000">
            <a:off x="2644180"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4" name="直接箭头连接符 73">
            <a:extLst>
              <a:ext uri="{FF2B5EF4-FFF2-40B4-BE49-F238E27FC236}">
                <a16:creationId xmlns:a16="http://schemas.microsoft.com/office/drawing/2014/main" id="{E218DF00-70AB-4173-841A-A7F996B479D8}"/>
              </a:ext>
            </a:extLst>
          </p:cNvPr>
          <p:cNvCxnSpPr/>
          <p:nvPr/>
        </p:nvCxnSpPr>
        <p:spPr bwMode="auto">
          <a:xfrm flipV="1">
            <a:off x="2783632"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5" name="直接箭头连接符 74">
            <a:extLst>
              <a:ext uri="{FF2B5EF4-FFF2-40B4-BE49-F238E27FC236}">
                <a16:creationId xmlns:a16="http://schemas.microsoft.com/office/drawing/2014/main" id="{56C3000D-7457-4857-B2A2-BBBF1E8F43A9}"/>
              </a:ext>
            </a:extLst>
          </p:cNvPr>
          <p:cNvCxnSpPr>
            <a:cxnSpLocks/>
          </p:cNvCxnSpPr>
          <p:nvPr/>
        </p:nvCxnSpPr>
        <p:spPr bwMode="auto">
          <a:xfrm flipH="1" flipV="1">
            <a:off x="3071664"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6" name="直接箭头连接符 75">
            <a:extLst>
              <a:ext uri="{FF2B5EF4-FFF2-40B4-BE49-F238E27FC236}">
                <a16:creationId xmlns:a16="http://schemas.microsoft.com/office/drawing/2014/main" id="{893B0577-8A87-45C8-B71B-89A86B92E509}"/>
              </a:ext>
            </a:extLst>
          </p:cNvPr>
          <p:cNvCxnSpPr>
            <a:cxnSpLocks/>
          </p:cNvCxnSpPr>
          <p:nvPr/>
        </p:nvCxnSpPr>
        <p:spPr bwMode="auto">
          <a:xfrm flipV="1">
            <a:off x="3071664"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CE743850-3263-48EB-A6FD-BB316BE2B99F}"/>
              </a:ext>
            </a:extLst>
          </p:cNvPr>
          <p:cNvCxnSpPr>
            <a:cxnSpLocks/>
          </p:cNvCxnSpPr>
          <p:nvPr/>
        </p:nvCxnSpPr>
        <p:spPr bwMode="auto">
          <a:xfrm flipH="1" flipV="1">
            <a:off x="335969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85747C38-9C22-43B6-AE0B-511FA42664C5}"/>
              </a:ext>
            </a:extLst>
          </p:cNvPr>
          <p:cNvCxnSpPr>
            <a:cxnSpLocks/>
          </p:cNvCxnSpPr>
          <p:nvPr/>
        </p:nvCxnSpPr>
        <p:spPr bwMode="auto">
          <a:xfrm flipV="1">
            <a:off x="2445296"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8826A55C-D3E4-4399-8A62-A7434C3B5220}"/>
              </a:ext>
            </a:extLst>
          </p:cNvPr>
          <p:cNvCxnSpPr>
            <a:cxnSpLocks/>
          </p:cNvCxnSpPr>
          <p:nvPr/>
        </p:nvCxnSpPr>
        <p:spPr bwMode="auto">
          <a:xfrm flipH="1" flipV="1">
            <a:off x="2783632"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F7B44395-2C81-43F5-A006-88A1EEA23C6E}"/>
              </a:ext>
            </a:extLst>
          </p:cNvPr>
          <p:cNvSpPr txBox="1"/>
          <p:nvPr/>
        </p:nvSpPr>
        <p:spPr>
          <a:xfrm>
            <a:off x="2229272" y="6207695"/>
            <a:ext cx="338336" cy="369332"/>
          </a:xfrm>
          <a:prstGeom prst="rect">
            <a:avLst/>
          </a:prstGeom>
          <a:noFill/>
        </p:spPr>
        <p:txBody>
          <a:bodyPr wrap="square" rtlCol="0">
            <a:spAutoFit/>
          </a:bodyPr>
          <a:lstStyle/>
          <a:p>
            <a:r>
              <a:rPr lang="en-US" altLang="zh-CN" dirty="0"/>
              <a:t>A</a:t>
            </a:r>
            <a:endParaRPr lang="zh-CN" altLang="en-US" dirty="0"/>
          </a:p>
        </p:txBody>
      </p:sp>
      <p:sp>
        <p:nvSpPr>
          <p:cNvPr id="81" name="文本框 80">
            <a:extLst>
              <a:ext uri="{FF2B5EF4-FFF2-40B4-BE49-F238E27FC236}">
                <a16:creationId xmlns:a16="http://schemas.microsoft.com/office/drawing/2014/main" id="{D70A6BE1-27EE-4AFD-B74A-6AB7C3F4CE2B}"/>
              </a:ext>
            </a:extLst>
          </p:cNvPr>
          <p:cNvSpPr txBox="1"/>
          <p:nvPr/>
        </p:nvSpPr>
        <p:spPr>
          <a:xfrm>
            <a:off x="2890480" y="6237312"/>
            <a:ext cx="338336" cy="369332"/>
          </a:xfrm>
          <a:prstGeom prst="rect">
            <a:avLst/>
          </a:prstGeom>
          <a:noFill/>
        </p:spPr>
        <p:txBody>
          <a:bodyPr wrap="square" rtlCol="0">
            <a:spAutoFit/>
          </a:bodyPr>
          <a:lstStyle/>
          <a:p>
            <a:r>
              <a:rPr lang="en-US" altLang="zh-CN" dirty="0"/>
              <a:t>B</a:t>
            </a:r>
            <a:endParaRPr lang="zh-CN" altLang="en-US" dirty="0"/>
          </a:p>
        </p:txBody>
      </p:sp>
      <p:sp>
        <p:nvSpPr>
          <p:cNvPr id="82" name="文本框 81">
            <a:extLst>
              <a:ext uri="{FF2B5EF4-FFF2-40B4-BE49-F238E27FC236}">
                <a16:creationId xmlns:a16="http://schemas.microsoft.com/office/drawing/2014/main" id="{D2B9BEFE-CF2C-48E0-8903-29A319A61700}"/>
              </a:ext>
            </a:extLst>
          </p:cNvPr>
          <p:cNvSpPr txBox="1"/>
          <p:nvPr/>
        </p:nvSpPr>
        <p:spPr>
          <a:xfrm>
            <a:off x="3237384" y="5661248"/>
            <a:ext cx="338336" cy="369332"/>
          </a:xfrm>
          <a:prstGeom prst="rect">
            <a:avLst/>
          </a:prstGeom>
          <a:noFill/>
        </p:spPr>
        <p:txBody>
          <a:bodyPr wrap="square" rtlCol="0">
            <a:spAutoFit/>
          </a:bodyPr>
          <a:lstStyle/>
          <a:p>
            <a:r>
              <a:rPr lang="en-US" altLang="zh-CN" dirty="0"/>
              <a:t>C</a:t>
            </a:r>
            <a:endParaRPr lang="zh-CN" altLang="en-US" dirty="0"/>
          </a:p>
        </p:txBody>
      </p:sp>
      <p:sp>
        <p:nvSpPr>
          <p:cNvPr id="83" name="文本框 82">
            <a:extLst>
              <a:ext uri="{FF2B5EF4-FFF2-40B4-BE49-F238E27FC236}">
                <a16:creationId xmlns:a16="http://schemas.microsoft.com/office/drawing/2014/main" id="{A9552850-4C20-4D75-84E2-706AD624BDCD}"/>
              </a:ext>
            </a:extLst>
          </p:cNvPr>
          <p:cNvSpPr txBox="1"/>
          <p:nvPr/>
        </p:nvSpPr>
        <p:spPr>
          <a:xfrm>
            <a:off x="3525416" y="4941168"/>
            <a:ext cx="338336" cy="369332"/>
          </a:xfrm>
          <a:prstGeom prst="rect">
            <a:avLst/>
          </a:prstGeom>
          <a:noFill/>
        </p:spPr>
        <p:txBody>
          <a:bodyPr wrap="square" rtlCol="0">
            <a:spAutoFit/>
          </a:bodyPr>
          <a:lstStyle/>
          <a:p>
            <a:r>
              <a:rPr lang="en-US" altLang="zh-CN" dirty="0"/>
              <a:t>D</a:t>
            </a:r>
            <a:endParaRPr lang="zh-CN" altLang="en-US" dirty="0"/>
          </a:p>
        </p:txBody>
      </p:sp>
      <p:sp>
        <p:nvSpPr>
          <p:cNvPr id="84" name="矩形 83">
            <a:extLst>
              <a:ext uri="{FF2B5EF4-FFF2-40B4-BE49-F238E27FC236}">
                <a16:creationId xmlns:a16="http://schemas.microsoft.com/office/drawing/2014/main" id="{DADEF1D1-C165-406C-834F-CE8097D8584D}"/>
              </a:ext>
            </a:extLst>
          </p:cNvPr>
          <p:cNvSpPr/>
          <p:nvPr/>
        </p:nvSpPr>
        <p:spPr bwMode="auto">
          <a:xfrm>
            <a:off x="2063552"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85" name="AutoShape 4">
            <a:extLst>
              <a:ext uri="{FF2B5EF4-FFF2-40B4-BE49-F238E27FC236}">
                <a16:creationId xmlns:a16="http://schemas.microsoft.com/office/drawing/2014/main" id="{5700E694-4016-4C21-9FC4-CC624E9D153B}"/>
              </a:ext>
            </a:extLst>
          </p:cNvPr>
          <p:cNvSpPr>
            <a:spLocks noChangeArrowheads="1"/>
          </p:cNvSpPr>
          <p:nvPr/>
        </p:nvSpPr>
        <p:spPr bwMode="auto">
          <a:xfrm rot="5400000">
            <a:off x="9446468" y="4441403"/>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4">
            <a:extLst>
              <a:ext uri="{FF2B5EF4-FFF2-40B4-BE49-F238E27FC236}">
                <a16:creationId xmlns:a16="http://schemas.microsoft.com/office/drawing/2014/main" id="{AC69AF96-EC57-49C8-91E8-31F94091776F}"/>
              </a:ext>
            </a:extLst>
          </p:cNvPr>
          <p:cNvSpPr>
            <a:spLocks noChangeArrowheads="1"/>
          </p:cNvSpPr>
          <p:nvPr/>
        </p:nvSpPr>
        <p:spPr bwMode="auto">
          <a:xfrm rot="5400000">
            <a:off x="9933756" y="49750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AutoShape 4">
            <a:extLst>
              <a:ext uri="{FF2B5EF4-FFF2-40B4-BE49-F238E27FC236}">
                <a16:creationId xmlns:a16="http://schemas.microsoft.com/office/drawing/2014/main" id="{86D44EA1-D065-4FD1-B883-D0178F9D2D51}"/>
              </a:ext>
            </a:extLst>
          </p:cNvPr>
          <p:cNvSpPr>
            <a:spLocks noChangeArrowheads="1"/>
          </p:cNvSpPr>
          <p:nvPr/>
        </p:nvSpPr>
        <p:spPr bwMode="auto">
          <a:xfrm rot="5400000">
            <a:off x="9069659" y="504708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8" name="直接箭头连接符 87">
            <a:extLst>
              <a:ext uri="{FF2B5EF4-FFF2-40B4-BE49-F238E27FC236}">
                <a16:creationId xmlns:a16="http://schemas.microsoft.com/office/drawing/2014/main" id="{A7554B7B-29CA-497C-9A5B-27B563382F2B}"/>
              </a:ext>
            </a:extLst>
          </p:cNvPr>
          <p:cNvCxnSpPr/>
          <p:nvPr/>
        </p:nvCxnSpPr>
        <p:spPr bwMode="auto">
          <a:xfrm flipV="1">
            <a:off x="9768408" y="527294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D2C9EBF4-F7FF-45D8-AC76-33D928BB4BF8}"/>
              </a:ext>
            </a:extLst>
          </p:cNvPr>
          <p:cNvCxnSpPr>
            <a:cxnSpLocks/>
          </p:cNvCxnSpPr>
          <p:nvPr/>
        </p:nvCxnSpPr>
        <p:spPr bwMode="auto">
          <a:xfrm flipH="1" flipV="1">
            <a:off x="10056440" y="522920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0" name="直接箭头连接符 89">
            <a:extLst>
              <a:ext uri="{FF2B5EF4-FFF2-40B4-BE49-F238E27FC236}">
                <a16:creationId xmlns:a16="http://schemas.microsoft.com/office/drawing/2014/main" id="{5C6D122D-DD3B-49C2-8D82-9D6FD27DBF25}"/>
              </a:ext>
            </a:extLst>
          </p:cNvPr>
          <p:cNvCxnSpPr>
            <a:cxnSpLocks/>
          </p:cNvCxnSpPr>
          <p:nvPr/>
        </p:nvCxnSpPr>
        <p:spPr bwMode="auto">
          <a:xfrm flipV="1">
            <a:off x="9264352"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1" name="直接箭头连接符 90">
            <a:extLst>
              <a:ext uri="{FF2B5EF4-FFF2-40B4-BE49-F238E27FC236}">
                <a16:creationId xmlns:a16="http://schemas.microsoft.com/office/drawing/2014/main" id="{41E74377-32AF-4244-A494-A4963151F8A4}"/>
              </a:ext>
            </a:extLst>
          </p:cNvPr>
          <p:cNvCxnSpPr>
            <a:cxnSpLocks/>
          </p:cNvCxnSpPr>
          <p:nvPr/>
        </p:nvCxnSpPr>
        <p:spPr bwMode="auto">
          <a:xfrm flipH="1" flipV="1">
            <a:off x="9552384"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2" name="直接箭头连接符 91">
            <a:extLst>
              <a:ext uri="{FF2B5EF4-FFF2-40B4-BE49-F238E27FC236}">
                <a16:creationId xmlns:a16="http://schemas.microsoft.com/office/drawing/2014/main" id="{D8157AA4-063D-4EF4-85F0-96A5C9F05C5B}"/>
              </a:ext>
            </a:extLst>
          </p:cNvPr>
          <p:cNvCxnSpPr>
            <a:cxnSpLocks/>
          </p:cNvCxnSpPr>
          <p:nvPr/>
        </p:nvCxnSpPr>
        <p:spPr bwMode="auto">
          <a:xfrm flipV="1">
            <a:off x="8834536" y="537321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3" name="直接箭头连接符 92">
            <a:extLst>
              <a:ext uri="{FF2B5EF4-FFF2-40B4-BE49-F238E27FC236}">
                <a16:creationId xmlns:a16="http://schemas.microsoft.com/office/drawing/2014/main" id="{9D555451-18B8-4E94-957D-486BCB873F8A}"/>
              </a:ext>
            </a:extLst>
          </p:cNvPr>
          <p:cNvCxnSpPr>
            <a:cxnSpLocks/>
          </p:cNvCxnSpPr>
          <p:nvPr/>
        </p:nvCxnSpPr>
        <p:spPr bwMode="auto">
          <a:xfrm flipH="1" flipV="1">
            <a:off x="9172872" y="537321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4" name="文本框 93">
            <a:extLst>
              <a:ext uri="{FF2B5EF4-FFF2-40B4-BE49-F238E27FC236}">
                <a16:creationId xmlns:a16="http://schemas.microsoft.com/office/drawing/2014/main" id="{5840F940-D9E9-410E-9E83-95089F1FD91C}"/>
              </a:ext>
            </a:extLst>
          </p:cNvPr>
          <p:cNvSpPr txBox="1"/>
          <p:nvPr/>
        </p:nvSpPr>
        <p:spPr>
          <a:xfrm>
            <a:off x="8618512" y="5619055"/>
            <a:ext cx="338336" cy="369332"/>
          </a:xfrm>
          <a:prstGeom prst="rect">
            <a:avLst/>
          </a:prstGeom>
          <a:noFill/>
        </p:spPr>
        <p:txBody>
          <a:bodyPr wrap="square" rtlCol="0">
            <a:spAutoFit/>
          </a:bodyPr>
          <a:lstStyle/>
          <a:p>
            <a:r>
              <a:rPr lang="en-US" altLang="zh-CN" dirty="0"/>
              <a:t>A</a:t>
            </a:r>
            <a:endParaRPr lang="zh-CN" altLang="en-US" dirty="0"/>
          </a:p>
        </p:txBody>
      </p:sp>
      <p:sp>
        <p:nvSpPr>
          <p:cNvPr id="95" name="文本框 94">
            <a:extLst>
              <a:ext uri="{FF2B5EF4-FFF2-40B4-BE49-F238E27FC236}">
                <a16:creationId xmlns:a16="http://schemas.microsoft.com/office/drawing/2014/main" id="{7E9D07D3-024E-48B2-9606-C070B2B009E1}"/>
              </a:ext>
            </a:extLst>
          </p:cNvPr>
          <p:cNvSpPr txBox="1"/>
          <p:nvPr/>
        </p:nvSpPr>
        <p:spPr>
          <a:xfrm>
            <a:off x="9214048" y="5631631"/>
            <a:ext cx="338336" cy="369332"/>
          </a:xfrm>
          <a:prstGeom prst="rect">
            <a:avLst/>
          </a:prstGeom>
          <a:noFill/>
        </p:spPr>
        <p:txBody>
          <a:bodyPr wrap="square" rtlCol="0">
            <a:spAutoFit/>
          </a:bodyPr>
          <a:lstStyle/>
          <a:p>
            <a:r>
              <a:rPr lang="en-US" altLang="zh-CN" dirty="0"/>
              <a:t>B</a:t>
            </a:r>
            <a:endParaRPr lang="zh-CN" altLang="en-US" dirty="0"/>
          </a:p>
        </p:txBody>
      </p:sp>
      <p:sp>
        <p:nvSpPr>
          <p:cNvPr id="96" name="文本框 95">
            <a:extLst>
              <a:ext uri="{FF2B5EF4-FFF2-40B4-BE49-F238E27FC236}">
                <a16:creationId xmlns:a16="http://schemas.microsoft.com/office/drawing/2014/main" id="{C4BF04DA-C8F9-4E61-A80C-048EC3208868}"/>
              </a:ext>
            </a:extLst>
          </p:cNvPr>
          <p:cNvSpPr txBox="1"/>
          <p:nvPr/>
        </p:nvSpPr>
        <p:spPr>
          <a:xfrm>
            <a:off x="9552384" y="5631631"/>
            <a:ext cx="285800" cy="369332"/>
          </a:xfrm>
          <a:prstGeom prst="rect">
            <a:avLst/>
          </a:prstGeom>
          <a:noFill/>
        </p:spPr>
        <p:txBody>
          <a:bodyPr wrap="square" rtlCol="0">
            <a:spAutoFit/>
          </a:bodyPr>
          <a:lstStyle/>
          <a:p>
            <a:r>
              <a:rPr lang="en-US" altLang="zh-CN" dirty="0"/>
              <a:t>C</a:t>
            </a:r>
            <a:endParaRPr lang="zh-CN" altLang="en-US" dirty="0"/>
          </a:p>
        </p:txBody>
      </p:sp>
      <p:sp>
        <p:nvSpPr>
          <p:cNvPr id="97" name="文本框 96">
            <a:extLst>
              <a:ext uri="{FF2B5EF4-FFF2-40B4-BE49-F238E27FC236}">
                <a16:creationId xmlns:a16="http://schemas.microsoft.com/office/drawing/2014/main" id="{924597D3-250C-4A2B-B1BC-83FAD7A6F630}"/>
              </a:ext>
            </a:extLst>
          </p:cNvPr>
          <p:cNvSpPr txBox="1"/>
          <p:nvPr/>
        </p:nvSpPr>
        <p:spPr>
          <a:xfrm>
            <a:off x="10144706" y="5633274"/>
            <a:ext cx="343783" cy="369332"/>
          </a:xfrm>
          <a:prstGeom prst="rect">
            <a:avLst/>
          </a:prstGeom>
          <a:noFill/>
        </p:spPr>
        <p:txBody>
          <a:bodyPr wrap="square" rtlCol="0">
            <a:spAutoFit/>
          </a:bodyPr>
          <a:lstStyle/>
          <a:p>
            <a:r>
              <a:rPr lang="en-US" altLang="zh-CN" dirty="0"/>
              <a:t>D</a:t>
            </a:r>
            <a:endParaRPr lang="zh-CN" altLang="en-US" dirty="0"/>
          </a:p>
        </p:txBody>
      </p:sp>
      <p:sp>
        <p:nvSpPr>
          <p:cNvPr id="98" name="AutoShape 4">
            <a:extLst>
              <a:ext uri="{FF2B5EF4-FFF2-40B4-BE49-F238E27FC236}">
                <a16:creationId xmlns:a16="http://schemas.microsoft.com/office/drawing/2014/main" id="{8C136B87-1F14-40EC-A80F-A325A1CF0548}"/>
              </a:ext>
            </a:extLst>
          </p:cNvPr>
          <p:cNvSpPr>
            <a:spLocks noChangeArrowheads="1"/>
          </p:cNvSpPr>
          <p:nvPr/>
        </p:nvSpPr>
        <p:spPr bwMode="auto">
          <a:xfrm rot="5400000">
            <a:off x="6422132"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AutoShape 4">
            <a:extLst>
              <a:ext uri="{FF2B5EF4-FFF2-40B4-BE49-F238E27FC236}">
                <a16:creationId xmlns:a16="http://schemas.microsoft.com/office/drawing/2014/main" id="{56DD0DBD-B541-4974-A8B2-C47EF7F1F400}"/>
              </a:ext>
            </a:extLst>
          </p:cNvPr>
          <p:cNvSpPr>
            <a:spLocks noChangeArrowheads="1"/>
          </p:cNvSpPr>
          <p:nvPr/>
        </p:nvSpPr>
        <p:spPr bwMode="auto">
          <a:xfrm rot="5400000">
            <a:off x="6117332"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utoShape 4">
            <a:extLst>
              <a:ext uri="{FF2B5EF4-FFF2-40B4-BE49-F238E27FC236}">
                <a16:creationId xmlns:a16="http://schemas.microsoft.com/office/drawing/2014/main" id="{EB5E929D-8DC1-4637-92EB-6A23CC6D8F7B}"/>
              </a:ext>
            </a:extLst>
          </p:cNvPr>
          <p:cNvSpPr>
            <a:spLocks noChangeArrowheads="1"/>
          </p:cNvSpPr>
          <p:nvPr/>
        </p:nvSpPr>
        <p:spPr bwMode="auto">
          <a:xfrm rot="5400000">
            <a:off x="6510908"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1" name="直接箭头连接符 100">
            <a:extLst>
              <a:ext uri="{FF2B5EF4-FFF2-40B4-BE49-F238E27FC236}">
                <a16:creationId xmlns:a16="http://schemas.microsoft.com/office/drawing/2014/main" id="{808097FA-D624-4990-B671-F4AD1AC33AC1}"/>
              </a:ext>
            </a:extLst>
          </p:cNvPr>
          <p:cNvCxnSpPr/>
          <p:nvPr/>
        </p:nvCxnSpPr>
        <p:spPr bwMode="auto">
          <a:xfrm flipV="1">
            <a:off x="5951984"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2" name="直接箭头连接符 101">
            <a:extLst>
              <a:ext uri="{FF2B5EF4-FFF2-40B4-BE49-F238E27FC236}">
                <a16:creationId xmlns:a16="http://schemas.microsoft.com/office/drawing/2014/main" id="{D9F1B256-0072-4FD0-837C-0BC48B9B5913}"/>
              </a:ext>
            </a:extLst>
          </p:cNvPr>
          <p:cNvCxnSpPr>
            <a:cxnSpLocks/>
          </p:cNvCxnSpPr>
          <p:nvPr/>
        </p:nvCxnSpPr>
        <p:spPr bwMode="auto">
          <a:xfrm flipH="1" flipV="1">
            <a:off x="6240016"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3" name="直接箭头连接符 102">
            <a:extLst>
              <a:ext uri="{FF2B5EF4-FFF2-40B4-BE49-F238E27FC236}">
                <a16:creationId xmlns:a16="http://schemas.microsoft.com/office/drawing/2014/main" id="{8043B394-9CBA-4BDE-9799-1ACA0D93446D}"/>
              </a:ext>
            </a:extLst>
          </p:cNvPr>
          <p:cNvCxnSpPr>
            <a:cxnSpLocks/>
          </p:cNvCxnSpPr>
          <p:nvPr/>
        </p:nvCxnSpPr>
        <p:spPr bwMode="auto">
          <a:xfrm flipV="1">
            <a:off x="624001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4" name="直接箭头连接符 103">
            <a:extLst>
              <a:ext uri="{FF2B5EF4-FFF2-40B4-BE49-F238E27FC236}">
                <a16:creationId xmlns:a16="http://schemas.microsoft.com/office/drawing/2014/main" id="{77882FE2-F84D-4AB1-BB03-B1727C5B3317}"/>
              </a:ext>
            </a:extLst>
          </p:cNvPr>
          <p:cNvCxnSpPr>
            <a:cxnSpLocks/>
          </p:cNvCxnSpPr>
          <p:nvPr/>
        </p:nvCxnSpPr>
        <p:spPr bwMode="auto">
          <a:xfrm flipH="1" flipV="1">
            <a:off x="6528048"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5" name="直接箭头连接符 104">
            <a:extLst>
              <a:ext uri="{FF2B5EF4-FFF2-40B4-BE49-F238E27FC236}">
                <a16:creationId xmlns:a16="http://schemas.microsoft.com/office/drawing/2014/main" id="{254A56C4-4F04-42CF-A87E-2EB685FA7E53}"/>
              </a:ext>
            </a:extLst>
          </p:cNvPr>
          <p:cNvCxnSpPr>
            <a:cxnSpLocks/>
          </p:cNvCxnSpPr>
          <p:nvPr/>
        </p:nvCxnSpPr>
        <p:spPr bwMode="auto">
          <a:xfrm flipV="1">
            <a:off x="6312024"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6" name="直接箭头连接符 105">
            <a:extLst>
              <a:ext uri="{FF2B5EF4-FFF2-40B4-BE49-F238E27FC236}">
                <a16:creationId xmlns:a16="http://schemas.microsoft.com/office/drawing/2014/main" id="{B9031F6C-6AF5-4A07-B004-8B3C3B8E409B}"/>
              </a:ext>
            </a:extLst>
          </p:cNvPr>
          <p:cNvCxnSpPr>
            <a:cxnSpLocks/>
          </p:cNvCxnSpPr>
          <p:nvPr/>
        </p:nvCxnSpPr>
        <p:spPr bwMode="auto">
          <a:xfrm flipH="1" flipV="1">
            <a:off x="6650360"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7" name="文本框 106">
            <a:extLst>
              <a:ext uri="{FF2B5EF4-FFF2-40B4-BE49-F238E27FC236}">
                <a16:creationId xmlns:a16="http://schemas.microsoft.com/office/drawing/2014/main" id="{CB8E637E-50E4-43EB-9172-4CCA1F05BB8A}"/>
              </a:ext>
            </a:extLst>
          </p:cNvPr>
          <p:cNvSpPr txBox="1"/>
          <p:nvPr/>
        </p:nvSpPr>
        <p:spPr>
          <a:xfrm>
            <a:off x="6096000" y="6207695"/>
            <a:ext cx="338336" cy="369332"/>
          </a:xfrm>
          <a:prstGeom prst="rect">
            <a:avLst/>
          </a:prstGeom>
          <a:noFill/>
        </p:spPr>
        <p:txBody>
          <a:bodyPr wrap="square" rtlCol="0">
            <a:spAutoFit/>
          </a:bodyPr>
          <a:lstStyle/>
          <a:p>
            <a:r>
              <a:rPr lang="en-US" altLang="zh-CN" dirty="0"/>
              <a:t>A</a:t>
            </a:r>
            <a:endParaRPr lang="zh-CN" altLang="en-US" dirty="0"/>
          </a:p>
        </p:txBody>
      </p:sp>
      <p:sp>
        <p:nvSpPr>
          <p:cNvPr id="108" name="文本框 107">
            <a:extLst>
              <a:ext uri="{FF2B5EF4-FFF2-40B4-BE49-F238E27FC236}">
                <a16:creationId xmlns:a16="http://schemas.microsoft.com/office/drawing/2014/main" id="{10D3BA43-0B6E-4709-BD53-79E8BB105C19}"/>
              </a:ext>
            </a:extLst>
          </p:cNvPr>
          <p:cNvSpPr txBox="1"/>
          <p:nvPr/>
        </p:nvSpPr>
        <p:spPr>
          <a:xfrm>
            <a:off x="6744072" y="6237312"/>
            <a:ext cx="338336" cy="369332"/>
          </a:xfrm>
          <a:prstGeom prst="rect">
            <a:avLst/>
          </a:prstGeom>
          <a:noFill/>
        </p:spPr>
        <p:txBody>
          <a:bodyPr wrap="square" rtlCol="0">
            <a:spAutoFit/>
          </a:bodyPr>
          <a:lstStyle/>
          <a:p>
            <a:r>
              <a:rPr lang="en-US" altLang="zh-CN" dirty="0"/>
              <a:t>B</a:t>
            </a:r>
            <a:endParaRPr lang="zh-CN" altLang="en-US" dirty="0"/>
          </a:p>
        </p:txBody>
      </p:sp>
      <p:sp>
        <p:nvSpPr>
          <p:cNvPr id="109" name="文本框 108">
            <a:extLst>
              <a:ext uri="{FF2B5EF4-FFF2-40B4-BE49-F238E27FC236}">
                <a16:creationId xmlns:a16="http://schemas.microsoft.com/office/drawing/2014/main" id="{0ACDB36F-7B51-4323-9984-A1BBA91B238D}"/>
              </a:ext>
            </a:extLst>
          </p:cNvPr>
          <p:cNvSpPr txBox="1"/>
          <p:nvPr/>
        </p:nvSpPr>
        <p:spPr>
          <a:xfrm>
            <a:off x="5663953" y="5663821"/>
            <a:ext cx="265935" cy="369332"/>
          </a:xfrm>
          <a:prstGeom prst="rect">
            <a:avLst/>
          </a:prstGeom>
          <a:noFill/>
        </p:spPr>
        <p:txBody>
          <a:bodyPr wrap="square" rtlCol="0">
            <a:spAutoFit/>
          </a:bodyPr>
          <a:lstStyle/>
          <a:p>
            <a:r>
              <a:rPr lang="en-US" altLang="zh-CN" dirty="0"/>
              <a:t>C</a:t>
            </a:r>
            <a:endParaRPr lang="zh-CN" altLang="en-US" dirty="0"/>
          </a:p>
        </p:txBody>
      </p:sp>
      <p:sp>
        <p:nvSpPr>
          <p:cNvPr id="110" name="文本框 109">
            <a:extLst>
              <a:ext uri="{FF2B5EF4-FFF2-40B4-BE49-F238E27FC236}">
                <a16:creationId xmlns:a16="http://schemas.microsoft.com/office/drawing/2014/main" id="{55D54A4E-1BC4-43B9-A509-70D128AC67E7}"/>
              </a:ext>
            </a:extLst>
          </p:cNvPr>
          <p:cNvSpPr txBox="1"/>
          <p:nvPr/>
        </p:nvSpPr>
        <p:spPr>
          <a:xfrm>
            <a:off x="6693768" y="4941168"/>
            <a:ext cx="338336" cy="369332"/>
          </a:xfrm>
          <a:prstGeom prst="rect">
            <a:avLst/>
          </a:prstGeom>
          <a:noFill/>
        </p:spPr>
        <p:txBody>
          <a:bodyPr wrap="square" rtlCol="0">
            <a:spAutoFit/>
          </a:bodyPr>
          <a:lstStyle/>
          <a:p>
            <a:r>
              <a:rPr lang="en-US" altLang="zh-CN" dirty="0"/>
              <a:t>D</a:t>
            </a:r>
            <a:endParaRPr lang="zh-CN" altLang="en-US" dirty="0"/>
          </a:p>
        </p:txBody>
      </p:sp>
      <p:sp>
        <p:nvSpPr>
          <p:cNvPr id="111" name="矩形 110">
            <a:extLst>
              <a:ext uri="{FF2B5EF4-FFF2-40B4-BE49-F238E27FC236}">
                <a16:creationId xmlns:a16="http://schemas.microsoft.com/office/drawing/2014/main" id="{F5EADFCC-1F53-49BF-98E4-B679C385D770}"/>
              </a:ext>
            </a:extLst>
          </p:cNvPr>
          <p:cNvSpPr/>
          <p:nvPr/>
        </p:nvSpPr>
        <p:spPr bwMode="auto">
          <a:xfrm>
            <a:off x="5375920"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12" name="矩形 111">
            <a:extLst>
              <a:ext uri="{FF2B5EF4-FFF2-40B4-BE49-F238E27FC236}">
                <a16:creationId xmlns:a16="http://schemas.microsoft.com/office/drawing/2014/main" id="{6C3A7BDD-7B78-457E-AA7A-8E52A6299649}"/>
              </a:ext>
            </a:extLst>
          </p:cNvPr>
          <p:cNvSpPr/>
          <p:nvPr/>
        </p:nvSpPr>
        <p:spPr bwMode="auto">
          <a:xfrm>
            <a:off x="8400256"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kumimoji="1" lang="zh-CN" altLang="en-US" sz="2400" b="1" dirty="0">
              <a:latin typeface="Tahoma" pitchFamily="34" charset="0"/>
              <a:ea typeface="宋体" pitchFamily="2" charset="-122"/>
            </a:endParaRPr>
          </a:p>
        </p:txBody>
      </p:sp>
      <p:sp>
        <p:nvSpPr>
          <p:cNvPr id="113" name="文本框 112">
            <a:extLst>
              <a:ext uri="{FF2B5EF4-FFF2-40B4-BE49-F238E27FC236}">
                <a16:creationId xmlns:a16="http://schemas.microsoft.com/office/drawing/2014/main" id="{60290E94-9AB4-4616-8B36-873B7CF5228B}"/>
              </a:ext>
            </a:extLst>
          </p:cNvPr>
          <p:cNvSpPr txBox="1"/>
          <p:nvPr/>
        </p:nvSpPr>
        <p:spPr>
          <a:xfrm flipH="1">
            <a:off x="5971025" y="481369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14" name="文本框 113">
            <a:extLst>
              <a:ext uri="{FF2B5EF4-FFF2-40B4-BE49-F238E27FC236}">
                <a16:creationId xmlns:a16="http://schemas.microsoft.com/office/drawing/2014/main" id="{ADD4584C-4ACE-4724-BE80-D2E781CF2E6E}"/>
              </a:ext>
            </a:extLst>
          </p:cNvPr>
          <p:cNvSpPr txBox="1"/>
          <p:nvPr/>
        </p:nvSpPr>
        <p:spPr>
          <a:xfrm flipH="1">
            <a:off x="9222783" y="4389831"/>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09355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0B3B37D-8ECD-4EA9-8A0F-F0FD91DD2C93}"/>
              </a:ext>
            </a:extLst>
          </p:cNvPr>
          <p:cNvSpPr>
            <a:spLocks noGrp="1" noChangeArrowheads="1"/>
          </p:cNvSpPr>
          <p:nvPr>
            <p:ph idx="1"/>
          </p:nvPr>
        </p:nvSpPr>
        <p:spPr>
          <a:xfrm>
            <a:off x="838200" y="1825624"/>
            <a:ext cx="10515600" cy="5032375"/>
          </a:xfrm>
        </p:spPr>
        <p:txBody>
          <a:bodyPr>
            <a:noAutofit/>
          </a:bodyPr>
          <a:lstStyle/>
          <a:p>
            <a:pPr algn="just" eaLnBrk="1" hangingPunct="1">
              <a:lnSpc>
                <a:spcPct val="150000"/>
              </a:lnSpc>
              <a:buFont typeface="Wingdings" panose="05000000000000000000" pitchFamily="2" charset="2"/>
              <a:buNone/>
            </a:pPr>
            <a:r>
              <a:rPr lang="en-US" altLang="zh-CN" sz="2000" dirty="0"/>
              <a:t>2. </a:t>
            </a:r>
            <a:r>
              <a:rPr lang="zh-CN" altLang="en-US" sz="2000" dirty="0"/>
              <a:t>Ｑ</a:t>
            </a:r>
            <a:r>
              <a:rPr lang="en-US" altLang="zh-CN" sz="2000" dirty="0"/>
              <a:t>2</a:t>
            </a:r>
            <a:r>
              <a:rPr lang="zh-CN" altLang="en-US" sz="2000" dirty="0"/>
              <a:t>＝ </a:t>
            </a:r>
            <a:r>
              <a:rPr lang="en-US" altLang="zh-CN" sz="2000" dirty="0"/>
              <a:t>П</a:t>
            </a:r>
            <a:r>
              <a:rPr lang="zh-CN" altLang="en-US" sz="2400" baseline="-25000" dirty="0"/>
              <a:t>Ｓ</a:t>
            </a:r>
            <a:r>
              <a:rPr lang="en-US" altLang="zh-CN" sz="2400" baseline="-25000" dirty="0"/>
              <a:t>name</a:t>
            </a:r>
            <a:r>
              <a:rPr lang="en-US" altLang="zh-CN" sz="2000" dirty="0"/>
              <a:t>(</a:t>
            </a:r>
            <a:r>
              <a:rPr lang="en-US" altLang="zh-CN" sz="2000" dirty="0" err="1"/>
              <a:t>б</a:t>
            </a:r>
            <a:r>
              <a:rPr lang="en-US" altLang="zh-CN" sz="2400" baseline="-25000" dirty="0" err="1"/>
              <a:t>SC.Cno</a:t>
            </a:r>
            <a:r>
              <a:rPr lang="en-US" altLang="zh-CN" sz="2400" baseline="-25000" dirty="0"/>
              <a:t>=' </a:t>
            </a:r>
            <a:r>
              <a:rPr lang="en-US" altLang="zh-CN" sz="2400" baseline="-25000" dirty="0" smtClean="0"/>
              <a:t>C2</a:t>
            </a:r>
            <a:r>
              <a:rPr lang="en-US" altLang="zh-CN" sz="2400" baseline="-25000" dirty="0"/>
              <a:t>'</a:t>
            </a:r>
            <a:r>
              <a:rPr lang="en-US" altLang="zh-CN" sz="2000" dirty="0"/>
              <a:t> (Student       SC))</a:t>
            </a:r>
          </a:p>
          <a:p>
            <a:pPr algn="just" eaLnBrk="1" hangingPunct="1">
              <a:lnSpc>
                <a:spcPct val="150000"/>
              </a:lnSpc>
              <a:buFont typeface="Wingdings" panose="05000000000000000000" pitchFamily="2" charset="2"/>
              <a:buNone/>
            </a:pPr>
            <a:r>
              <a:rPr lang="en-US" altLang="zh-CN" sz="2000" dirty="0">
                <a:latin typeface="Courier New" panose="02070309020205020404" pitchFamily="49" charset="0"/>
              </a:rPr>
              <a:t> </a:t>
            </a:r>
            <a:r>
              <a:rPr lang="en-US" altLang="zh-CN" sz="2000" dirty="0"/>
              <a:t>①</a:t>
            </a:r>
          </a:p>
          <a:p>
            <a:pPr algn="just" eaLnBrk="1" hangingPunct="1">
              <a:lnSpc>
                <a:spcPct val="150000"/>
              </a:lnSpc>
              <a:buFont typeface="Wingdings" panose="05000000000000000000" pitchFamily="2" charset="2"/>
              <a:buNone/>
            </a:pPr>
            <a:r>
              <a:rPr lang="en-US" altLang="zh-CN" sz="2000" dirty="0"/>
              <a:t>	</a:t>
            </a:r>
            <a:r>
              <a:rPr lang="en-US" altLang="zh-CN" sz="2000" dirty="0" smtClean="0"/>
              <a:t> </a:t>
            </a:r>
            <a:r>
              <a:rPr lang="zh-CN" altLang="en-US" sz="2000" dirty="0" smtClean="0"/>
              <a:t>读取</a:t>
            </a:r>
            <a:r>
              <a:rPr lang="zh-CN" altLang="en-US" sz="2000" dirty="0"/>
              <a:t>总块数</a:t>
            </a:r>
            <a:r>
              <a:rPr lang="en-US" altLang="zh-CN" sz="2000" dirty="0"/>
              <a:t>= 2100</a:t>
            </a:r>
            <a:r>
              <a:rPr lang="zh-CN" altLang="en-US" sz="2000" dirty="0"/>
              <a:t>块（</a:t>
            </a:r>
            <a:r>
              <a:rPr lang="en-US" altLang="zh-CN" sz="2000" dirty="0"/>
              <a:t>Q1</a:t>
            </a:r>
            <a:r>
              <a:rPr lang="zh-CN" altLang="en-US" sz="2000" dirty="0"/>
              <a:t>的结果</a:t>
            </a:r>
            <a:r>
              <a:rPr lang="zh-CN" altLang="en-US" sz="2000" dirty="0" smtClean="0"/>
              <a:t>）</a:t>
            </a:r>
            <a:r>
              <a:rPr lang="zh-CN" altLang="en-US" sz="2000" dirty="0" smtClean="0">
                <a:solidFill>
                  <a:schemeClr val="accent2"/>
                </a:solidFill>
              </a:rPr>
              <a:t>读数</a:t>
            </a:r>
            <a:r>
              <a:rPr lang="zh-CN" altLang="en-US" sz="2000" dirty="0">
                <a:solidFill>
                  <a:schemeClr val="accent2"/>
                </a:solidFill>
              </a:rPr>
              <a:t>据时间</a:t>
            </a:r>
            <a:r>
              <a:rPr lang="en-US" altLang="zh-CN" sz="2000" dirty="0"/>
              <a:t>=2100/20=105</a:t>
            </a:r>
            <a:r>
              <a:rPr lang="zh-CN" altLang="en-US" sz="2000" dirty="0"/>
              <a:t>秒</a:t>
            </a:r>
          </a:p>
          <a:p>
            <a:pPr algn="just" eaLnBrk="1" hangingPunct="1">
              <a:lnSpc>
                <a:spcPct val="150000"/>
              </a:lnSpc>
              <a:buFont typeface="Wingdings" panose="05000000000000000000" pitchFamily="2" charset="2"/>
              <a:buNone/>
            </a:pPr>
            <a:r>
              <a:rPr lang="zh-CN" altLang="en-US" sz="2000" dirty="0"/>
              <a:t>     因为只有</a:t>
            </a:r>
            <a:r>
              <a:rPr lang="en-US" altLang="zh-CN" sz="2000" dirty="0"/>
              <a:t>SC</a:t>
            </a:r>
            <a:r>
              <a:rPr lang="zh-CN" altLang="en-US" sz="2000" dirty="0"/>
              <a:t>只有</a:t>
            </a:r>
            <a:r>
              <a:rPr lang="en-US" altLang="zh-CN" sz="2000" dirty="0"/>
              <a:t>10000</a:t>
            </a:r>
            <a:r>
              <a:rPr lang="zh-CN" altLang="en-US" sz="2000" dirty="0"/>
              <a:t>条元组，故等值连接的结果</a:t>
            </a:r>
            <a:r>
              <a:rPr lang="en-US" altLang="zh-CN" sz="2000" dirty="0"/>
              <a:t>,</a:t>
            </a:r>
            <a:r>
              <a:rPr lang="zh-CN" altLang="en-US" sz="2000" dirty="0"/>
              <a:t>即</a:t>
            </a:r>
            <a:r>
              <a:rPr lang="en-US" altLang="zh-CN" sz="2000" dirty="0" smtClean="0"/>
              <a:t>:</a:t>
            </a:r>
            <a:r>
              <a:rPr lang="zh-CN" altLang="en-US" sz="2000" dirty="0" smtClean="0"/>
              <a:t>中间</a:t>
            </a:r>
            <a:r>
              <a:rPr lang="zh-CN" altLang="en-US" sz="2000" dirty="0"/>
              <a:t>结果大小</a:t>
            </a:r>
            <a:r>
              <a:rPr lang="en-US" altLang="zh-CN" sz="2000" dirty="0"/>
              <a:t>=10000  </a:t>
            </a:r>
            <a:r>
              <a:rPr lang="zh-CN" altLang="en-US" sz="2000" dirty="0"/>
              <a:t>（减少</a:t>
            </a:r>
            <a:r>
              <a:rPr lang="en-US" altLang="zh-CN" sz="2000" dirty="0"/>
              <a:t>1000</a:t>
            </a:r>
            <a:r>
              <a:rPr lang="zh-CN" altLang="en-US" sz="2000" dirty="0"/>
              <a:t>倍）</a:t>
            </a:r>
          </a:p>
          <a:p>
            <a:pPr algn="just" eaLnBrk="1" hangingPunct="1">
              <a:lnSpc>
                <a:spcPct val="150000"/>
              </a:lnSpc>
              <a:buFont typeface="Wingdings" panose="05000000000000000000" pitchFamily="2" charset="2"/>
              <a:buNone/>
            </a:pPr>
            <a:r>
              <a:rPr lang="zh-CN" altLang="en-US" sz="2000" dirty="0">
                <a:solidFill>
                  <a:schemeClr val="accent2"/>
                </a:solidFill>
              </a:rPr>
              <a:t>	</a:t>
            </a:r>
            <a:r>
              <a:rPr lang="zh-CN" altLang="en-US" sz="2000" dirty="0" smtClean="0">
                <a:solidFill>
                  <a:schemeClr val="accent2"/>
                </a:solidFill>
              </a:rPr>
              <a:t> 写</a:t>
            </a:r>
            <a:r>
              <a:rPr lang="zh-CN" altLang="en-US" sz="2000" dirty="0">
                <a:solidFill>
                  <a:schemeClr val="accent2"/>
                </a:solidFill>
              </a:rPr>
              <a:t>中间结果时间</a:t>
            </a:r>
            <a:r>
              <a:rPr lang="en-US" altLang="zh-CN" sz="2000" dirty="0"/>
              <a:t>=10000/10/20=50</a:t>
            </a:r>
            <a:r>
              <a:rPr lang="zh-CN" altLang="en-US" sz="2000" dirty="0"/>
              <a:t>秒</a:t>
            </a:r>
            <a:r>
              <a:rPr lang="zh-CN" altLang="en-US" sz="2000" dirty="0">
                <a:latin typeface="Courier New" panose="02070309020205020404" pitchFamily="49" charset="0"/>
              </a:rPr>
              <a:t> </a:t>
            </a:r>
            <a:endParaRPr lang="zh-CN" altLang="en-US" sz="2000" dirty="0"/>
          </a:p>
          <a:p>
            <a:pPr algn="just" eaLnBrk="1" hangingPunct="1">
              <a:lnSpc>
                <a:spcPct val="150000"/>
              </a:lnSpc>
              <a:buFont typeface="Wingdings" panose="05000000000000000000" pitchFamily="2" charset="2"/>
              <a:buNone/>
            </a:pPr>
            <a:r>
              <a:rPr lang="zh-CN" altLang="en-US" sz="2000" dirty="0"/>
              <a:t>②</a:t>
            </a:r>
            <a:r>
              <a:rPr lang="en-US" altLang="zh-CN" sz="2000" dirty="0"/>
              <a:t>б</a:t>
            </a:r>
          </a:p>
          <a:p>
            <a:pPr algn="just" eaLnBrk="1" hangingPunct="1">
              <a:lnSpc>
                <a:spcPct val="150000"/>
              </a:lnSpc>
              <a:buFont typeface="Wingdings" panose="05000000000000000000" pitchFamily="2" charset="2"/>
              <a:buNone/>
            </a:pPr>
            <a:r>
              <a:rPr lang="en-US" altLang="zh-CN" sz="2000" dirty="0"/>
              <a:t>	</a:t>
            </a:r>
            <a:r>
              <a:rPr lang="zh-CN" altLang="en-US" sz="2000" dirty="0">
                <a:solidFill>
                  <a:schemeClr val="accent2"/>
                </a:solidFill>
              </a:rPr>
              <a:t>读数据时间</a:t>
            </a:r>
            <a:r>
              <a:rPr lang="en-US" altLang="zh-CN" sz="2000" dirty="0"/>
              <a:t>=50</a:t>
            </a:r>
            <a:r>
              <a:rPr lang="zh-CN" altLang="en-US" sz="2000" dirty="0"/>
              <a:t>秒</a:t>
            </a:r>
            <a:r>
              <a:rPr lang="zh-CN" altLang="en-US" sz="2000" dirty="0">
                <a:latin typeface="Courier New" panose="02070309020205020404" pitchFamily="49" charset="0"/>
              </a:rPr>
              <a:t> </a:t>
            </a:r>
            <a:endParaRPr lang="zh-CN" altLang="en-US" sz="2000" dirty="0"/>
          </a:p>
          <a:p>
            <a:pPr algn="just" eaLnBrk="1" hangingPunct="1">
              <a:lnSpc>
                <a:spcPct val="150000"/>
              </a:lnSpc>
              <a:buFont typeface="Wingdings" panose="05000000000000000000" pitchFamily="2" charset="2"/>
              <a:buNone/>
            </a:pPr>
            <a:r>
              <a:rPr lang="zh-CN" altLang="en-US" sz="2000" dirty="0"/>
              <a:t>③</a:t>
            </a:r>
            <a:r>
              <a:rPr lang="en-US" altLang="zh-CN" sz="2000" dirty="0"/>
              <a:t>П</a:t>
            </a:r>
            <a:r>
              <a:rPr lang="en-US" altLang="zh-CN" sz="2000" dirty="0">
                <a:latin typeface="Courier New" panose="02070309020205020404" pitchFamily="49" charset="0"/>
              </a:rPr>
              <a:t> </a:t>
            </a:r>
            <a:endParaRPr lang="en-US" altLang="zh-CN" sz="2000" dirty="0"/>
          </a:p>
          <a:p>
            <a:pPr algn="just" eaLnBrk="1" hangingPunct="1">
              <a:lnSpc>
                <a:spcPct val="150000"/>
              </a:lnSpc>
              <a:buFont typeface="Wingdings" panose="05000000000000000000" pitchFamily="2" charset="2"/>
              <a:buNone/>
            </a:pPr>
            <a:r>
              <a:rPr lang="zh-CN" altLang="en-US" sz="2000" dirty="0" smtClean="0">
                <a:solidFill>
                  <a:schemeClr val="accent2"/>
                </a:solidFill>
              </a:rPr>
              <a:t>总</a:t>
            </a:r>
            <a:r>
              <a:rPr lang="zh-CN" altLang="en-US" sz="2000" dirty="0">
                <a:solidFill>
                  <a:schemeClr val="accent2"/>
                </a:solidFill>
              </a:rPr>
              <a:t>时间</a:t>
            </a:r>
            <a:r>
              <a:rPr lang="zh-CN" altLang="en-US" sz="2000" dirty="0"/>
              <a:t>＝</a:t>
            </a:r>
            <a:r>
              <a:rPr lang="en-US" altLang="zh-CN" sz="2000" dirty="0"/>
              <a:t>105</a:t>
            </a:r>
            <a:r>
              <a:rPr lang="zh-CN" altLang="en-US" sz="2000" dirty="0"/>
              <a:t>＋</a:t>
            </a:r>
            <a:r>
              <a:rPr lang="en-US" altLang="zh-CN" sz="2000" dirty="0"/>
              <a:t>50</a:t>
            </a:r>
            <a:r>
              <a:rPr lang="zh-CN" altLang="en-US" sz="2000" dirty="0"/>
              <a:t>＋</a:t>
            </a:r>
            <a:r>
              <a:rPr lang="en-US" altLang="zh-CN" sz="2000" dirty="0"/>
              <a:t>50</a:t>
            </a:r>
            <a:r>
              <a:rPr lang="zh-CN" altLang="en-US" sz="2000" dirty="0"/>
              <a:t>秒＝</a:t>
            </a:r>
            <a:r>
              <a:rPr lang="en-US" altLang="zh-CN" sz="2000" dirty="0"/>
              <a:t>205</a:t>
            </a:r>
            <a:r>
              <a:rPr lang="zh-CN" altLang="en-US" sz="2000" dirty="0"/>
              <a:t>秒</a:t>
            </a:r>
            <a:r>
              <a:rPr lang="en-US" altLang="zh-CN" sz="2000" dirty="0"/>
              <a:t>=3.4</a:t>
            </a:r>
            <a:r>
              <a:rPr lang="zh-CN" altLang="en-US" sz="2000" dirty="0"/>
              <a:t>分（减少了中间结果）</a:t>
            </a:r>
            <a:r>
              <a:rPr lang="zh-CN" altLang="en-US" sz="2000" dirty="0">
                <a:latin typeface="Courier New" panose="02070309020205020404" pitchFamily="49" charset="0"/>
              </a:rPr>
              <a:t> </a:t>
            </a:r>
            <a:endParaRPr lang="zh-CN" altLang="en-US" sz="2000" dirty="0"/>
          </a:p>
        </p:txBody>
      </p:sp>
      <p:sp>
        <p:nvSpPr>
          <p:cNvPr id="60419" name="Text Box 3">
            <a:extLst>
              <a:ext uri="{FF2B5EF4-FFF2-40B4-BE49-F238E27FC236}">
                <a16:creationId xmlns:a16="http://schemas.microsoft.com/office/drawing/2014/main" id="{3B01F791-4775-4695-B58E-91FB906D6304}"/>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 </a:t>
            </a:r>
          </a:p>
        </p:txBody>
      </p:sp>
      <p:sp>
        <p:nvSpPr>
          <p:cNvPr id="60420" name="Rectangle 4">
            <a:extLst>
              <a:ext uri="{FF2B5EF4-FFF2-40B4-BE49-F238E27FC236}">
                <a16:creationId xmlns:a16="http://schemas.microsoft.com/office/drawing/2014/main" id="{D8ABC126-1A55-4843-83A7-1D143B9533A0}"/>
              </a:ext>
            </a:extLst>
          </p:cNvPr>
          <p:cNvSpPr>
            <a:spLocks noChangeArrowheads="1"/>
          </p:cNvSpPr>
          <p:nvPr/>
        </p:nvSpPr>
        <p:spPr bwMode="auto">
          <a:xfrm>
            <a:off x="838200" y="820701"/>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
        <p:nvSpPr>
          <p:cNvPr id="60421" name="AutoShape 5">
            <a:extLst>
              <a:ext uri="{FF2B5EF4-FFF2-40B4-BE49-F238E27FC236}">
                <a16:creationId xmlns:a16="http://schemas.microsoft.com/office/drawing/2014/main" id="{FE8B4550-BA77-44F9-BA00-CB20093CF69B}"/>
              </a:ext>
            </a:extLst>
          </p:cNvPr>
          <p:cNvSpPr>
            <a:spLocks noChangeArrowheads="1"/>
          </p:cNvSpPr>
          <p:nvPr/>
        </p:nvSpPr>
        <p:spPr bwMode="auto">
          <a:xfrm rot="5400000">
            <a:off x="5169644" y="1979092"/>
            <a:ext cx="141288"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0422" name="AutoShape 6">
            <a:extLst>
              <a:ext uri="{FF2B5EF4-FFF2-40B4-BE49-F238E27FC236}">
                <a16:creationId xmlns:a16="http://schemas.microsoft.com/office/drawing/2014/main" id="{413BF032-0F13-4E23-923F-6008ECAD249D}"/>
              </a:ext>
            </a:extLst>
          </p:cNvPr>
          <p:cNvSpPr>
            <a:spLocks noChangeArrowheads="1"/>
          </p:cNvSpPr>
          <p:nvPr/>
        </p:nvSpPr>
        <p:spPr bwMode="auto">
          <a:xfrm rot="5400000">
            <a:off x="1600201" y="2493925"/>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lang="zh-CN"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2209800" y="980728"/>
            <a:ext cx="7772400" cy="5115272"/>
          </a:xfrm>
        </p:spPr>
        <p:txBody>
          <a:bodyPr>
            <a:normAutofit fontScale="92500" lnSpcReduction="10000"/>
          </a:bodyPr>
          <a:lstStyle/>
          <a:p>
            <a:pPr>
              <a:lnSpc>
                <a:spcPct val="150000"/>
              </a:lnSpc>
              <a:buFont typeface="Wingdings" panose="05000000000000000000" pitchFamily="2" charset="2"/>
              <a:buChar char="Ø"/>
            </a:pPr>
            <a:r>
              <a:rPr lang="zh-CN" altLang="en-US" sz="2800" dirty="0"/>
              <a:t>基于左深树的物理优化</a:t>
            </a:r>
            <a:endParaRPr lang="en-US" altLang="zh-CN" sz="2800" dirty="0"/>
          </a:p>
          <a:p>
            <a:pPr lvl="1">
              <a:lnSpc>
                <a:spcPct val="150000"/>
              </a:lnSpc>
              <a:buFont typeface="Wingdings" panose="05000000000000000000" pitchFamily="2" charset="2"/>
              <a:buChar char="Ø"/>
            </a:pPr>
            <a:r>
              <a:rPr lang="zh-CN" altLang="en-US" sz="2800" dirty="0"/>
              <a:t>枚举所有的连接顺序</a:t>
            </a:r>
            <a:endParaRPr lang="en-US" altLang="zh-CN" sz="2800" dirty="0"/>
          </a:p>
          <a:p>
            <a:pPr lvl="1">
              <a:lnSpc>
                <a:spcPct val="150000"/>
              </a:lnSpc>
              <a:buFont typeface="Wingdings" panose="05000000000000000000" pitchFamily="2" charset="2"/>
              <a:buChar char="Ø"/>
            </a:pPr>
            <a:r>
              <a:rPr lang="zh-CN" altLang="en-US" sz="2800" dirty="0"/>
              <a:t>每个</a:t>
            </a:r>
            <a:r>
              <a:rPr lang="en-US" altLang="zh-CN" sz="2800" dirty="0"/>
              <a:t>join</a:t>
            </a:r>
            <a:r>
              <a:rPr lang="zh-CN" altLang="en-US" sz="2800" dirty="0"/>
              <a:t>算子的执行方案</a:t>
            </a:r>
            <a:endParaRPr lang="en-US" altLang="zh-CN" sz="2800" dirty="0"/>
          </a:p>
          <a:p>
            <a:pPr lvl="2">
              <a:lnSpc>
                <a:spcPct val="150000"/>
              </a:lnSpc>
              <a:buFont typeface="Wingdings" panose="05000000000000000000" pitchFamily="2" charset="2"/>
              <a:buChar char="Ø"/>
            </a:pPr>
            <a:r>
              <a:rPr lang="en-US" altLang="zh-CN" sz="2800" dirty="0"/>
              <a:t>Hash join; Sort Merge; Nested Loop …</a:t>
            </a:r>
          </a:p>
          <a:p>
            <a:pPr lvl="1">
              <a:lnSpc>
                <a:spcPct val="150000"/>
              </a:lnSpc>
              <a:buFont typeface="Wingdings" panose="05000000000000000000" pitchFamily="2" charset="2"/>
              <a:buChar char="Ø"/>
            </a:pPr>
            <a:r>
              <a:rPr lang="zh-CN" altLang="en-US" sz="2800" dirty="0"/>
              <a:t>每个表的访问方法</a:t>
            </a:r>
            <a:endParaRPr lang="en-US" altLang="zh-CN" sz="2800" dirty="0"/>
          </a:p>
          <a:p>
            <a:pPr lvl="2">
              <a:lnSpc>
                <a:spcPct val="150000"/>
              </a:lnSpc>
              <a:buFont typeface="Wingdings" panose="05000000000000000000" pitchFamily="2" charset="2"/>
              <a:buChar char="Ø"/>
            </a:pPr>
            <a:r>
              <a:rPr lang="en-US" altLang="zh-CN" sz="2800" dirty="0"/>
              <a:t>Index Scan; Seq Scan;….</a:t>
            </a:r>
          </a:p>
          <a:p>
            <a:pPr lvl="1">
              <a:lnSpc>
                <a:spcPct val="150000"/>
              </a:lnSpc>
              <a:buFont typeface="Wingdings" panose="05000000000000000000" pitchFamily="2" charset="2"/>
              <a:buChar char="Ø"/>
            </a:pPr>
            <a:r>
              <a:rPr lang="zh-CN" altLang="en-US" sz="2800" dirty="0"/>
              <a:t>枚举空间巨大</a:t>
            </a:r>
            <a:endParaRPr lang="en-US" altLang="zh-CN" sz="2800" dirty="0"/>
          </a:p>
          <a:p>
            <a:pPr lvl="2">
              <a:lnSpc>
                <a:spcPct val="150000"/>
              </a:lnSpc>
              <a:buFont typeface="Wingdings" panose="05000000000000000000" pitchFamily="2" charset="2"/>
              <a:buChar char="Ø"/>
            </a:pPr>
            <a:r>
              <a:rPr lang="zh-CN" altLang="en-US" sz="2800" dirty="0"/>
              <a:t>可以采用动态规划算法减少搜索空间</a:t>
            </a:r>
            <a:endParaRPr lang="en-US" altLang="zh-CN" sz="2800"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39196429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2135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2400" b="1" dirty="0">
                <a:latin typeface="Tahoma" pitchFamily="34" charset="0"/>
                <a:ea typeface="宋体" pitchFamily="2" charset="-122"/>
              </a:rPr>
              <a:t>R</a:t>
            </a:r>
          </a:p>
          <a:p>
            <a:pPr algn="ctr" fontAlgn="base">
              <a:spcBef>
                <a:spcPct val="0"/>
              </a:spcBef>
              <a:spcAft>
                <a:spcPct val="0"/>
              </a:spcAft>
            </a:pPr>
            <a:r>
              <a:rPr lang="en-US" altLang="zh-CN" dirty="0"/>
              <a:t>S</a:t>
            </a:r>
          </a:p>
          <a:p>
            <a:pPr algn="ctr" fontAlgn="base">
              <a:spcBef>
                <a:spcPct val="0"/>
              </a:spcBef>
              <a:spcAft>
                <a:spcPct val="0"/>
              </a:spcAft>
            </a:pPr>
            <a:r>
              <a:rPr kumimoji="1" lang="en-US" altLang="zh-CN" sz="2400" b="1" dirty="0">
                <a:latin typeface="Tahoma" pitchFamily="34" charset="0"/>
                <a:ea typeface="宋体" pitchFamily="2" charset="-122"/>
              </a:rPr>
              <a:t>T</a:t>
            </a:r>
            <a:endParaRPr kumimoji="1" lang="zh-CN" altLang="en-US" sz="2400" b="1" dirty="0">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4007768"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R    S</a:t>
            </a:r>
          </a:p>
          <a:p>
            <a:pPr fontAlgn="base">
              <a:spcBef>
                <a:spcPct val="0"/>
              </a:spcBef>
              <a:spcAft>
                <a:spcPct val="0"/>
              </a:spcAft>
            </a:pPr>
            <a:r>
              <a:rPr lang="en-US" altLang="zh-CN" dirty="0"/>
              <a:t>    T          </a:t>
            </a:r>
            <a:endParaRPr kumimoji="1" lang="zh-CN" altLang="en-US" sz="2400" b="1" dirty="0">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4461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4007768"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T     S</a:t>
            </a:r>
          </a:p>
          <a:p>
            <a:pPr fontAlgn="base">
              <a:spcBef>
                <a:spcPct val="0"/>
              </a:spcBef>
              <a:spcAft>
                <a:spcPct val="0"/>
              </a:spcAft>
            </a:pPr>
            <a:r>
              <a:rPr lang="en-US" altLang="zh-CN" dirty="0"/>
              <a:t>    R          </a:t>
            </a:r>
            <a:endParaRPr kumimoji="1" lang="zh-CN" altLang="en-US" sz="2400" b="1" dirty="0">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4461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连接符: 曲线 12">
            <a:extLst>
              <a:ext uri="{FF2B5EF4-FFF2-40B4-BE49-F238E27FC236}">
                <a16:creationId xmlns:a16="http://schemas.microsoft.com/office/drawing/2014/main" id="{FE2BB1E2-596E-4109-A622-20F9075B1F47}"/>
              </a:ext>
            </a:extLst>
          </p:cNvPr>
          <p:cNvCxnSpPr>
            <a:cxnSpLocks/>
            <a:stCxn id="4" idx="0"/>
          </p:cNvCxnSpPr>
          <p:nvPr/>
        </p:nvCxnSpPr>
        <p:spPr bwMode="auto">
          <a:xfrm rot="5400000" flipH="1" flipV="1">
            <a:off x="3089667" y="1502788"/>
            <a:ext cx="288030"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2621614" y="1034735"/>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C87C463A-A257-497B-96B2-22E9183F421F}"/>
              </a:ext>
            </a:extLst>
          </p:cNvPr>
          <p:cNvCxnSpPr>
            <a:stCxn id="4" idx="2"/>
          </p:cNvCxnSpPr>
          <p:nvPr/>
        </p:nvCxnSpPr>
        <p:spPr bwMode="auto">
          <a:xfrm rot="16200000" flipH="1">
            <a:off x="3059949" y="3548727"/>
            <a:ext cx="347464"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2693621" y="3915055"/>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1865531" y="1196751"/>
            <a:ext cx="1548172" cy="369332"/>
          </a:xfrm>
          <a:prstGeom prst="rect">
            <a:avLst/>
          </a:prstGeom>
          <a:noFill/>
        </p:spPr>
        <p:txBody>
          <a:bodyPr wrap="square" rtlCol="0">
            <a:spAutoFit/>
          </a:bodyPr>
          <a:lstStyle/>
          <a:p>
            <a:r>
              <a:rPr lang="en-US" altLang="zh-CN" dirty="0"/>
              <a:t>Hash Join</a:t>
            </a:r>
            <a:endParaRPr lang="zh-CN" altLang="en-US"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1784522" y="1534920"/>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2567607" y="1523986"/>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文本框 25">
            <a:extLst>
              <a:ext uri="{FF2B5EF4-FFF2-40B4-BE49-F238E27FC236}">
                <a16:creationId xmlns:a16="http://schemas.microsoft.com/office/drawing/2014/main" id="{35F628FF-94CE-402A-9680-836059902264}"/>
              </a:ext>
            </a:extLst>
          </p:cNvPr>
          <p:cNvSpPr txBox="1"/>
          <p:nvPr/>
        </p:nvSpPr>
        <p:spPr>
          <a:xfrm>
            <a:off x="2882645" y="2093753"/>
            <a:ext cx="1998221" cy="369332"/>
          </a:xfrm>
          <a:prstGeom prst="rect">
            <a:avLst/>
          </a:prstGeom>
          <a:noFill/>
        </p:spPr>
        <p:txBody>
          <a:bodyPr wrap="square" rtlCol="0">
            <a:spAutoFit/>
          </a:bodyPr>
          <a:lstStyle/>
          <a:p>
            <a:r>
              <a:rPr lang="en-US" altLang="zh-CN" dirty="0"/>
              <a:t>Sort Merge Join</a:t>
            </a:r>
            <a:endParaRPr lang="zh-CN" altLang="en-US" dirty="0"/>
          </a:p>
        </p:txBody>
      </p:sp>
      <p:sp>
        <p:nvSpPr>
          <p:cNvPr id="27" name="文本框 26">
            <a:extLst>
              <a:ext uri="{FF2B5EF4-FFF2-40B4-BE49-F238E27FC236}">
                <a16:creationId xmlns:a16="http://schemas.microsoft.com/office/drawing/2014/main" id="{08B63BFD-7EBF-4345-B14A-AC8B9A418DA3}"/>
              </a:ext>
            </a:extLst>
          </p:cNvPr>
          <p:cNvSpPr txBox="1"/>
          <p:nvPr/>
        </p:nvSpPr>
        <p:spPr>
          <a:xfrm>
            <a:off x="2801636" y="2431922"/>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8" name="文本框 27">
            <a:extLst>
              <a:ext uri="{FF2B5EF4-FFF2-40B4-BE49-F238E27FC236}">
                <a16:creationId xmlns:a16="http://schemas.microsoft.com/office/drawing/2014/main" id="{F22D03A1-E97B-48F0-BAD2-BB233A2B7763}"/>
              </a:ext>
            </a:extLst>
          </p:cNvPr>
          <p:cNvSpPr txBox="1"/>
          <p:nvPr/>
        </p:nvSpPr>
        <p:spPr>
          <a:xfrm flipH="1">
            <a:off x="3584721" y="2420988"/>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29" name="文本框 28">
            <a:extLst>
              <a:ext uri="{FF2B5EF4-FFF2-40B4-BE49-F238E27FC236}">
                <a16:creationId xmlns:a16="http://schemas.microsoft.com/office/drawing/2014/main" id="{0E38982F-0E08-44D0-A8B9-9F945A795C95}"/>
              </a:ext>
            </a:extLst>
          </p:cNvPr>
          <p:cNvSpPr txBox="1"/>
          <p:nvPr/>
        </p:nvSpPr>
        <p:spPr>
          <a:xfrm>
            <a:off x="2936650" y="3749937"/>
            <a:ext cx="1998221" cy="369332"/>
          </a:xfrm>
          <a:prstGeom prst="rect">
            <a:avLst/>
          </a:prstGeom>
          <a:noFill/>
        </p:spPr>
        <p:txBody>
          <a:bodyPr wrap="square" rtlCol="0">
            <a:spAutoFit/>
          </a:bodyPr>
          <a:lstStyle/>
          <a:p>
            <a:r>
              <a:rPr lang="en-US" altLang="zh-CN" dirty="0"/>
              <a:t>Sort Merge Join</a:t>
            </a:r>
            <a:endParaRPr lang="zh-CN" altLang="en-US" dirty="0"/>
          </a:p>
        </p:txBody>
      </p:sp>
      <p:sp>
        <p:nvSpPr>
          <p:cNvPr id="30" name="文本框 29">
            <a:extLst>
              <a:ext uri="{FF2B5EF4-FFF2-40B4-BE49-F238E27FC236}">
                <a16:creationId xmlns:a16="http://schemas.microsoft.com/office/drawing/2014/main" id="{618A26BF-C607-4438-9FC7-78D63FE8ECF7}"/>
              </a:ext>
            </a:extLst>
          </p:cNvPr>
          <p:cNvSpPr txBox="1"/>
          <p:nvPr/>
        </p:nvSpPr>
        <p:spPr>
          <a:xfrm>
            <a:off x="2855641" y="4088106"/>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1" name="文本框 30">
            <a:extLst>
              <a:ext uri="{FF2B5EF4-FFF2-40B4-BE49-F238E27FC236}">
                <a16:creationId xmlns:a16="http://schemas.microsoft.com/office/drawing/2014/main" id="{C7A6CF8B-2F7C-4E0D-B5D5-DE18E89D4425}"/>
              </a:ext>
            </a:extLst>
          </p:cNvPr>
          <p:cNvSpPr txBox="1"/>
          <p:nvPr/>
        </p:nvSpPr>
        <p:spPr>
          <a:xfrm flipH="1">
            <a:off x="3638726" y="4077172"/>
            <a:ext cx="927106" cy="276999"/>
          </a:xfrm>
          <a:prstGeom prst="rect">
            <a:avLst/>
          </a:prstGeom>
          <a:solidFill>
            <a:srgbClr val="FF0000"/>
          </a:solidFill>
        </p:spPr>
        <p:txBody>
          <a:bodyPr wrap="square" rtlCol="0">
            <a:spAutoFit/>
          </a:bodyPr>
          <a:lstStyle/>
          <a:p>
            <a:r>
              <a:rPr lang="en-US" altLang="zh-CN" sz="1200" dirty="0"/>
              <a:t>Cost:280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712514" y="4902065"/>
            <a:ext cx="1998221" cy="369332"/>
          </a:xfrm>
          <a:prstGeom prst="rect">
            <a:avLst/>
          </a:prstGeom>
          <a:noFill/>
        </p:spPr>
        <p:txBody>
          <a:bodyPr wrap="square" rtlCol="0">
            <a:spAutoFit/>
          </a:bodyPr>
          <a:lstStyle/>
          <a:p>
            <a:r>
              <a:rPr lang="en-US" altLang="zh-CN" dirty="0"/>
              <a:t>Sort Merge Join</a:t>
            </a:r>
            <a:endParaRPr lang="zh-CN" altLang="en-US"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631505" y="5240234"/>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2414590" y="5229300"/>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5" name="文本框 34">
            <a:extLst>
              <a:ext uri="{FF2B5EF4-FFF2-40B4-BE49-F238E27FC236}">
                <a16:creationId xmlns:a16="http://schemas.microsoft.com/office/drawing/2014/main" id="{872F66E0-2568-401E-AE6E-80195C6F8E2F}"/>
              </a:ext>
            </a:extLst>
          </p:cNvPr>
          <p:cNvSpPr txBox="1"/>
          <p:nvPr/>
        </p:nvSpPr>
        <p:spPr>
          <a:xfrm flipH="1">
            <a:off x="3072069" y="185185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6" name="文本框 35">
            <a:extLst>
              <a:ext uri="{FF2B5EF4-FFF2-40B4-BE49-F238E27FC236}">
                <a16:creationId xmlns:a16="http://schemas.microsoft.com/office/drawing/2014/main" id="{7D756F31-C6BE-4079-9BE1-6CFE3915AD74}"/>
              </a:ext>
            </a:extLst>
          </p:cNvPr>
          <p:cNvSpPr txBox="1"/>
          <p:nvPr/>
        </p:nvSpPr>
        <p:spPr>
          <a:xfrm flipH="1">
            <a:off x="3087618" y="360592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7752184"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a:t>
            </a:r>
          </a:p>
          <a:p>
            <a:pPr fontAlgn="base">
              <a:spcBef>
                <a:spcPct val="0"/>
              </a:spcBef>
              <a:spcAft>
                <a:spcPct val="0"/>
              </a:spcAft>
            </a:pPr>
            <a:r>
              <a:rPr lang="en-US" altLang="zh-CN" dirty="0"/>
              <a:t> </a:t>
            </a:r>
            <a:r>
              <a:rPr kumimoji="1" lang="en-US" altLang="zh-CN" sz="2400" b="1" dirty="0">
                <a:latin typeface="Tahoma" pitchFamily="34" charset="0"/>
                <a:ea typeface="宋体" pitchFamily="2" charset="-122"/>
              </a:rPr>
              <a:t>R   S    T</a:t>
            </a:r>
          </a:p>
          <a:p>
            <a:pPr fontAlgn="base">
              <a:spcBef>
                <a:spcPct val="0"/>
              </a:spcBef>
              <a:spcAft>
                <a:spcPct val="0"/>
              </a:spcAft>
            </a:pPr>
            <a:r>
              <a:rPr lang="en-US" altLang="zh-CN" dirty="0"/>
              <a:t>              </a:t>
            </a:r>
            <a:endParaRPr kumimoji="1" lang="zh-CN" altLang="en-US" sz="2400" b="1" dirty="0">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8220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8699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5083546" y="1459320"/>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5087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6" name="连接符: 曲线 55">
            <a:extLst>
              <a:ext uri="{FF2B5EF4-FFF2-40B4-BE49-F238E27FC236}">
                <a16:creationId xmlns:a16="http://schemas.microsoft.com/office/drawing/2014/main" id="{BA2A7EAB-79D7-4FA2-B941-A47DF2BE975E}"/>
              </a:ext>
            </a:extLst>
          </p:cNvPr>
          <p:cNvCxnSpPr>
            <a:cxnSpLocks/>
            <a:endCxn id="37" idx="2"/>
          </p:cNvCxnSpPr>
          <p:nvPr/>
        </p:nvCxnSpPr>
        <p:spPr bwMode="auto">
          <a:xfrm flipV="1">
            <a:off x="5087888" y="3429000"/>
            <a:ext cx="3564396" cy="1656184"/>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65" name="连接符: 曲线 64">
            <a:extLst>
              <a:ext uri="{FF2B5EF4-FFF2-40B4-BE49-F238E27FC236}">
                <a16:creationId xmlns:a16="http://schemas.microsoft.com/office/drawing/2014/main" id="{C7049A52-A047-4346-9D8A-9D4774CD8327}"/>
              </a:ext>
            </a:extLst>
          </p:cNvPr>
          <p:cNvCxnSpPr>
            <a:cxnSpLocks/>
            <a:endCxn id="37" idx="0"/>
          </p:cNvCxnSpPr>
          <p:nvPr/>
        </p:nvCxnSpPr>
        <p:spPr bwMode="auto">
          <a:xfrm>
            <a:off x="5105890" y="1868096"/>
            <a:ext cx="3546394" cy="10568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6699069" y="1157649"/>
            <a:ext cx="1548172" cy="369332"/>
          </a:xfrm>
          <a:prstGeom prst="rect">
            <a:avLst/>
          </a:prstGeom>
          <a:noFill/>
        </p:spPr>
        <p:txBody>
          <a:bodyPr wrap="square" rtlCol="0">
            <a:spAutoFit/>
          </a:bodyPr>
          <a:lstStyle/>
          <a:p>
            <a:r>
              <a:rPr lang="en-US" altLang="zh-CN" dirty="0"/>
              <a:t>Hash Join</a:t>
            </a:r>
            <a:endParaRPr lang="zh-CN" altLang="en-US"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6618060" y="1495818"/>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7401145" y="1484884"/>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2" name="文本框 71">
            <a:extLst>
              <a:ext uri="{FF2B5EF4-FFF2-40B4-BE49-F238E27FC236}">
                <a16:creationId xmlns:a16="http://schemas.microsoft.com/office/drawing/2014/main" id="{39A8BC0C-49F8-4F9D-BCEF-1B0722CBBF46}"/>
              </a:ext>
            </a:extLst>
          </p:cNvPr>
          <p:cNvSpPr txBox="1"/>
          <p:nvPr/>
        </p:nvSpPr>
        <p:spPr>
          <a:xfrm>
            <a:off x="5236562" y="2276872"/>
            <a:ext cx="2056572" cy="369332"/>
          </a:xfrm>
          <a:prstGeom prst="rect">
            <a:avLst/>
          </a:prstGeom>
          <a:noFill/>
        </p:spPr>
        <p:txBody>
          <a:bodyPr wrap="square" rtlCol="0">
            <a:spAutoFit/>
          </a:bodyPr>
          <a:lstStyle/>
          <a:p>
            <a:r>
              <a:rPr lang="en-US" altLang="zh-CN" dirty="0" err="1"/>
              <a:t>SorMearge</a:t>
            </a:r>
            <a:r>
              <a:rPr lang="en-US" altLang="zh-CN" dirty="0"/>
              <a:t> Join</a:t>
            </a:r>
            <a:endParaRPr lang="zh-CN" altLang="en-US" dirty="0"/>
          </a:p>
        </p:txBody>
      </p:sp>
      <p:sp>
        <p:nvSpPr>
          <p:cNvPr id="73" name="文本框 72">
            <a:extLst>
              <a:ext uri="{FF2B5EF4-FFF2-40B4-BE49-F238E27FC236}">
                <a16:creationId xmlns:a16="http://schemas.microsoft.com/office/drawing/2014/main" id="{42358017-F259-425F-B86C-77EF3F97E7CA}"/>
              </a:ext>
            </a:extLst>
          </p:cNvPr>
          <p:cNvSpPr txBox="1"/>
          <p:nvPr/>
        </p:nvSpPr>
        <p:spPr>
          <a:xfrm>
            <a:off x="5663953" y="2615041"/>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4" name="文本框 73">
            <a:extLst>
              <a:ext uri="{FF2B5EF4-FFF2-40B4-BE49-F238E27FC236}">
                <a16:creationId xmlns:a16="http://schemas.microsoft.com/office/drawing/2014/main" id="{A4483905-B494-45C8-9C7E-CF138509F934}"/>
              </a:ext>
            </a:extLst>
          </p:cNvPr>
          <p:cNvSpPr txBox="1"/>
          <p:nvPr/>
        </p:nvSpPr>
        <p:spPr>
          <a:xfrm flipH="1">
            <a:off x="6447038" y="2604107"/>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5150894" y="3677929"/>
            <a:ext cx="2142240" cy="369332"/>
          </a:xfrm>
          <a:prstGeom prst="rect">
            <a:avLst/>
          </a:prstGeom>
          <a:noFill/>
        </p:spPr>
        <p:txBody>
          <a:bodyPr wrap="square" rtlCol="0">
            <a:spAutoFit/>
          </a:bodyPr>
          <a:lstStyle/>
          <a:p>
            <a:r>
              <a:rPr lang="en-US" altLang="zh-CN" dirty="0" err="1"/>
              <a:t>SortMearge</a:t>
            </a:r>
            <a:r>
              <a:rPr lang="en-US" altLang="zh-CN" dirty="0"/>
              <a:t> Join</a:t>
            </a:r>
            <a:endParaRPr lang="zh-CN" altLang="en-US"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5663953" y="4016098"/>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6447038" y="4005164"/>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78" name="文本框 77">
            <a:extLst>
              <a:ext uri="{FF2B5EF4-FFF2-40B4-BE49-F238E27FC236}">
                <a16:creationId xmlns:a16="http://schemas.microsoft.com/office/drawing/2014/main" id="{91DB92EB-399A-48B2-818E-FD65D31874F8}"/>
              </a:ext>
            </a:extLst>
          </p:cNvPr>
          <p:cNvSpPr txBox="1"/>
          <p:nvPr/>
        </p:nvSpPr>
        <p:spPr>
          <a:xfrm>
            <a:off x="6123005" y="4974073"/>
            <a:ext cx="1548172" cy="369332"/>
          </a:xfrm>
          <a:prstGeom prst="rect">
            <a:avLst/>
          </a:prstGeom>
          <a:noFill/>
        </p:spPr>
        <p:txBody>
          <a:bodyPr wrap="square" rtlCol="0">
            <a:spAutoFit/>
          </a:bodyPr>
          <a:lstStyle/>
          <a:p>
            <a:r>
              <a:rPr lang="en-US" altLang="zh-CN" dirty="0"/>
              <a:t>Hash Join</a:t>
            </a:r>
            <a:endParaRPr lang="zh-CN" altLang="en-US" dirty="0"/>
          </a:p>
        </p:txBody>
      </p:sp>
      <p:sp>
        <p:nvSpPr>
          <p:cNvPr id="79" name="文本框 78">
            <a:extLst>
              <a:ext uri="{FF2B5EF4-FFF2-40B4-BE49-F238E27FC236}">
                <a16:creationId xmlns:a16="http://schemas.microsoft.com/office/drawing/2014/main" id="{E665E394-9E63-45B5-8B5D-9E0006EAC788}"/>
              </a:ext>
            </a:extLst>
          </p:cNvPr>
          <p:cNvSpPr txBox="1"/>
          <p:nvPr/>
        </p:nvSpPr>
        <p:spPr>
          <a:xfrm>
            <a:off x="6041996" y="5312242"/>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80" name="文本框 79">
            <a:extLst>
              <a:ext uri="{FF2B5EF4-FFF2-40B4-BE49-F238E27FC236}">
                <a16:creationId xmlns:a16="http://schemas.microsoft.com/office/drawing/2014/main" id="{E270FD6F-F0EE-4E79-903C-733BF34F2D04}"/>
              </a:ext>
            </a:extLst>
          </p:cNvPr>
          <p:cNvSpPr txBox="1"/>
          <p:nvPr/>
        </p:nvSpPr>
        <p:spPr>
          <a:xfrm flipH="1">
            <a:off x="6825081" y="5301308"/>
            <a:ext cx="927106" cy="276999"/>
          </a:xfrm>
          <a:prstGeom prst="rect">
            <a:avLst/>
          </a:prstGeom>
          <a:solidFill>
            <a:srgbClr val="FF0000"/>
          </a:solidFill>
        </p:spPr>
        <p:txBody>
          <a:bodyPr wrap="square" rtlCol="0">
            <a:spAutoFit/>
          </a:bodyPr>
          <a:lstStyle/>
          <a:p>
            <a:r>
              <a:rPr lang="en-US" altLang="zh-CN" sz="1200" dirty="0"/>
              <a:t>Cost:450</a:t>
            </a:r>
            <a:endParaRPr lang="zh-CN" altLang="en-US" sz="1200" dirty="0"/>
          </a:p>
        </p:txBody>
      </p:sp>
      <p:sp>
        <p:nvSpPr>
          <p:cNvPr id="81" name="文本框 80">
            <a:extLst>
              <a:ext uri="{FF2B5EF4-FFF2-40B4-BE49-F238E27FC236}">
                <a16:creationId xmlns:a16="http://schemas.microsoft.com/office/drawing/2014/main" id="{CCF8140C-3AC1-4A09-BF6F-31BDD19D070F}"/>
              </a:ext>
            </a:extLst>
          </p:cNvPr>
          <p:cNvSpPr txBox="1"/>
          <p:nvPr/>
        </p:nvSpPr>
        <p:spPr>
          <a:xfrm flipH="1">
            <a:off x="6073904" y="450912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2" name="文本框 81">
            <a:extLst>
              <a:ext uri="{FF2B5EF4-FFF2-40B4-BE49-F238E27FC236}">
                <a16:creationId xmlns:a16="http://schemas.microsoft.com/office/drawing/2014/main" id="{727970BC-43B4-463C-8D13-F843A06144E8}"/>
              </a:ext>
            </a:extLst>
          </p:cNvPr>
          <p:cNvSpPr txBox="1"/>
          <p:nvPr/>
        </p:nvSpPr>
        <p:spPr>
          <a:xfrm flipH="1">
            <a:off x="6073904" y="1722874"/>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3" name="矩形 82">
            <a:extLst>
              <a:ext uri="{FF2B5EF4-FFF2-40B4-BE49-F238E27FC236}">
                <a16:creationId xmlns:a16="http://schemas.microsoft.com/office/drawing/2014/main" id="{C37C19E5-5A0C-433F-80C8-2962CC3B65E4}"/>
              </a:ext>
            </a:extLst>
          </p:cNvPr>
          <p:cNvSpPr/>
          <p:nvPr/>
        </p:nvSpPr>
        <p:spPr bwMode="auto">
          <a:xfrm>
            <a:off x="8117130" y="4761149"/>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sp>
        <p:nvSpPr>
          <p:cNvPr id="84" name="Text Box 3">
            <a:extLst>
              <a:ext uri="{FF2B5EF4-FFF2-40B4-BE49-F238E27FC236}">
                <a16:creationId xmlns:a16="http://schemas.microsoft.com/office/drawing/2014/main" id="{A6F3D71F-CE06-4E4D-830C-D0A4F0F17F71}"/>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3441053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2135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2400" b="1" dirty="0">
                <a:latin typeface="Tahoma" pitchFamily="34" charset="0"/>
                <a:ea typeface="宋体" pitchFamily="2" charset="-122"/>
              </a:rPr>
              <a:t>R</a:t>
            </a:r>
          </a:p>
          <a:p>
            <a:pPr algn="ctr" fontAlgn="base">
              <a:spcBef>
                <a:spcPct val="0"/>
              </a:spcBef>
              <a:spcAft>
                <a:spcPct val="0"/>
              </a:spcAft>
            </a:pPr>
            <a:r>
              <a:rPr lang="en-US" altLang="zh-CN" dirty="0"/>
              <a:t>S</a:t>
            </a:r>
          </a:p>
          <a:p>
            <a:pPr algn="ctr" fontAlgn="base">
              <a:spcBef>
                <a:spcPct val="0"/>
              </a:spcBef>
              <a:spcAft>
                <a:spcPct val="0"/>
              </a:spcAft>
            </a:pPr>
            <a:r>
              <a:rPr kumimoji="1" lang="en-US" altLang="zh-CN" sz="2400" b="1" dirty="0">
                <a:latin typeface="Tahoma" pitchFamily="34" charset="0"/>
                <a:ea typeface="宋体" pitchFamily="2" charset="-122"/>
              </a:rPr>
              <a:t>T</a:t>
            </a:r>
            <a:endParaRPr kumimoji="1" lang="zh-CN" altLang="en-US" sz="2400" b="1" dirty="0">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4007768"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R    S</a:t>
            </a:r>
          </a:p>
          <a:p>
            <a:pPr fontAlgn="base">
              <a:spcBef>
                <a:spcPct val="0"/>
              </a:spcBef>
              <a:spcAft>
                <a:spcPct val="0"/>
              </a:spcAft>
            </a:pPr>
            <a:r>
              <a:rPr lang="en-US" altLang="zh-CN" dirty="0"/>
              <a:t>    T          </a:t>
            </a:r>
            <a:endParaRPr kumimoji="1" lang="zh-CN" altLang="en-US" sz="2400" b="1" dirty="0">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4461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4007768"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T     S</a:t>
            </a:r>
          </a:p>
          <a:p>
            <a:pPr fontAlgn="base">
              <a:spcBef>
                <a:spcPct val="0"/>
              </a:spcBef>
              <a:spcAft>
                <a:spcPct val="0"/>
              </a:spcAft>
            </a:pPr>
            <a:r>
              <a:rPr lang="en-US" altLang="zh-CN" dirty="0"/>
              <a:t>    R          </a:t>
            </a:r>
            <a:endParaRPr kumimoji="1" lang="zh-CN" altLang="en-US" sz="2400" b="1" dirty="0">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4461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2621614" y="1034735"/>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2693621" y="3915055"/>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1865531" y="1196751"/>
            <a:ext cx="1548172" cy="369332"/>
          </a:xfrm>
          <a:prstGeom prst="rect">
            <a:avLst/>
          </a:prstGeom>
          <a:noFill/>
        </p:spPr>
        <p:txBody>
          <a:bodyPr wrap="square" rtlCol="0">
            <a:spAutoFit/>
          </a:bodyPr>
          <a:lstStyle/>
          <a:p>
            <a:r>
              <a:rPr lang="en-US" altLang="zh-CN" dirty="0"/>
              <a:t>Hash Join</a:t>
            </a:r>
            <a:endParaRPr lang="zh-CN" altLang="en-US"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1784522" y="1534920"/>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2567607" y="1523986"/>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712514" y="4902065"/>
            <a:ext cx="1998221" cy="369332"/>
          </a:xfrm>
          <a:prstGeom prst="rect">
            <a:avLst/>
          </a:prstGeom>
          <a:noFill/>
        </p:spPr>
        <p:txBody>
          <a:bodyPr wrap="square" rtlCol="0">
            <a:spAutoFit/>
          </a:bodyPr>
          <a:lstStyle/>
          <a:p>
            <a:r>
              <a:rPr lang="en-US" altLang="zh-CN" dirty="0"/>
              <a:t>Sort Merge Join</a:t>
            </a:r>
            <a:endParaRPr lang="zh-CN" altLang="en-US"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631505" y="5240234"/>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2414590" y="5229300"/>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7752184"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a:t>
            </a:r>
          </a:p>
          <a:p>
            <a:pPr fontAlgn="base">
              <a:spcBef>
                <a:spcPct val="0"/>
              </a:spcBef>
              <a:spcAft>
                <a:spcPct val="0"/>
              </a:spcAft>
            </a:pPr>
            <a:r>
              <a:rPr lang="en-US" altLang="zh-CN" dirty="0"/>
              <a:t> </a:t>
            </a:r>
            <a:r>
              <a:rPr kumimoji="1" lang="en-US" altLang="zh-CN" sz="2400" b="1" dirty="0">
                <a:latin typeface="Tahoma" pitchFamily="34" charset="0"/>
                <a:ea typeface="宋体" pitchFamily="2" charset="-122"/>
              </a:rPr>
              <a:t>R   S    T</a:t>
            </a:r>
          </a:p>
          <a:p>
            <a:pPr fontAlgn="base">
              <a:spcBef>
                <a:spcPct val="0"/>
              </a:spcBef>
              <a:spcAft>
                <a:spcPct val="0"/>
              </a:spcAft>
            </a:pPr>
            <a:r>
              <a:rPr lang="en-US" altLang="zh-CN" dirty="0"/>
              <a:t>              </a:t>
            </a:r>
            <a:endParaRPr kumimoji="1" lang="zh-CN" altLang="en-US" sz="2400" b="1" dirty="0">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8220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8699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5083546" y="1459320"/>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5087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6699069" y="1157649"/>
            <a:ext cx="1548172" cy="369332"/>
          </a:xfrm>
          <a:prstGeom prst="rect">
            <a:avLst/>
          </a:prstGeom>
          <a:noFill/>
        </p:spPr>
        <p:txBody>
          <a:bodyPr wrap="square" rtlCol="0">
            <a:spAutoFit/>
          </a:bodyPr>
          <a:lstStyle/>
          <a:p>
            <a:r>
              <a:rPr lang="en-US" altLang="zh-CN" dirty="0"/>
              <a:t>Hash Join</a:t>
            </a:r>
            <a:endParaRPr lang="zh-CN" altLang="en-US"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6618060" y="1495818"/>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7401145" y="1484884"/>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5150894" y="3677929"/>
            <a:ext cx="2142240" cy="369332"/>
          </a:xfrm>
          <a:prstGeom prst="rect">
            <a:avLst/>
          </a:prstGeom>
          <a:noFill/>
        </p:spPr>
        <p:txBody>
          <a:bodyPr wrap="square" rtlCol="0">
            <a:spAutoFit/>
          </a:bodyPr>
          <a:lstStyle/>
          <a:p>
            <a:r>
              <a:rPr lang="en-US" altLang="zh-CN" dirty="0" err="1"/>
              <a:t>SortMearge</a:t>
            </a:r>
            <a:r>
              <a:rPr lang="en-US" altLang="zh-CN" dirty="0"/>
              <a:t> Join</a:t>
            </a:r>
            <a:endParaRPr lang="zh-CN" altLang="en-US"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5663953" y="4016098"/>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6447038" y="4005164"/>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46" name="矩形 45">
            <a:extLst>
              <a:ext uri="{FF2B5EF4-FFF2-40B4-BE49-F238E27FC236}">
                <a16:creationId xmlns:a16="http://schemas.microsoft.com/office/drawing/2014/main" id="{64D2C984-CEE0-498A-B14B-DE617B370D57}"/>
              </a:ext>
            </a:extLst>
          </p:cNvPr>
          <p:cNvSpPr/>
          <p:nvPr/>
        </p:nvSpPr>
        <p:spPr bwMode="auto">
          <a:xfrm>
            <a:off x="8117130" y="4761149"/>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sp>
        <p:nvSpPr>
          <p:cNvPr id="47" name="Text Box 3">
            <a:extLst>
              <a:ext uri="{FF2B5EF4-FFF2-40B4-BE49-F238E27FC236}">
                <a16:creationId xmlns:a16="http://schemas.microsoft.com/office/drawing/2014/main" id="{D0B63057-029A-4B26-BF19-24647F00B132}"/>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899593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2135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sz="2400" b="1" dirty="0">
                <a:latin typeface="Tahoma" pitchFamily="34" charset="0"/>
                <a:ea typeface="宋体" pitchFamily="2" charset="-122"/>
              </a:rPr>
              <a:t>R</a:t>
            </a:r>
          </a:p>
          <a:p>
            <a:pPr algn="ctr" fontAlgn="base">
              <a:spcBef>
                <a:spcPct val="0"/>
              </a:spcBef>
              <a:spcAft>
                <a:spcPct val="0"/>
              </a:spcAft>
            </a:pPr>
            <a:r>
              <a:rPr lang="en-US" altLang="zh-CN" dirty="0"/>
              <a:t>S</a:t>
            </a:r>
          </a:p>
          <a:p>
            <a:pPr algn="ctr" fontAlgn="base">
              <a:spcBef>
                <a:spcPct val="0"/>
              </a:spcBef>
              <a:spcAft>
                <a:spcPct val="0"/>
              </a:spcAft>
            </a:pPr>
            <a:r>
              <a:rPr kumimoji="1" lang="en-US" altLang="zh-CN" sz="2400" b="1" dirty="0">
                <a:latin typeface="Tahoma" pitchFamily="34" charset="0"/>
                <a:ea typeface="宋体" pitchFamily="2" charset="-122"/>
              </a:rPr>
              <a:t>T</a:t>
            </a:r>
            <a:endParaRPr kumimoji="1" lang="zh-CN" altLang="en-US" sz="2400" b="1" dirty="0">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4007768"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R    S</a:t>
            </a:r>
          </a:p>
          <a:p>
            <a:pPr fontAlgn="base">
              <a:spcBef>
                <a:spcPct val="0"/>
              </a:spcBef>
              <a:spcAft>
                <a:spcPct val="0"/>
              </a:spcAft>
            </a:pPr>
            <a:r>
              <a:rPr lang="en-US" altLang="zh-CN" dirty="0"/>
              <a:t>    T          </a:t>
            </a:r>
            <a:endParaRPr kumimoji="1" lang="zh-CN" altLang="en-US" sz="2400" b="1" dirty="0">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4461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4007768"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T     S</a:t>
            </a:r>
          </a:p>
          <a:p>
            <a:pPr fontAlgn="base">
              <a:spcBef>
                <a:spcPct val="0"/>
              </a:spcBef>
              <a:spcAft>
                <a:spcPct val="0"/>
              </a:spcAft>
            </a:pPr>
            <a:r>
              <a:rPr lang="en-US" altLang="zh-CN" dirty="0"/>
              <a:t>    R          </a:t>
            </a:r>
            <a:endParaRPr kumimoji="1" lang="zh-CN" altLang="en-US" sz="2400" b="1" dirty="0">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4461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2693621" y="3915055"/>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C7366CC3-4B2A-4F08-A78F-FA00C13DEE64}"/>
              </a:ext>
            </a:extLst>
          </p:cNvPr>
          <p:cNvSpPr txBox="1"/>
          <p:nvPr/>
        </p:nvSpPr>
        <p:spPr>
          <a:xfrm>
            <a:off x="1712514" y="4902065"/>
            <a:ext cx="1998221" cy="369332"/>
          </a:xfrm>
          <a:prstGeom prst="rect">
            <a:avLst/>
          </a:prstGeom>
          <a:noFill/>
        </p:spPr>
        <p:txBody>
          <a:bodyPr wrap="square" rtlCol="0">
            <a:spAutoFit/>
          </a:bodyPr>
          <a:lstStyle/>
          <a:p>
            <a:r>
              <a:rPr lang="en-US" altLang="zh-CN" dirty="0"/>
              <a:t>Sort Merge Join</a:t>
            </a:r>
            <a:endParaRPr lang="zh-CN" altLang="en-US"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631505" y="5240234"/>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2414590" y="5229300"/>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7752184"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en-US" altLang="zh-CN" sz="2400" b="1" dirty="0">
                <a:latin typeface="Tahoma" pitchFamily="34" charset="0"/>
                <a:ea typeface="宋体" pitchFamily="2" charset="-122"/>
              </a:rPr>
              <a:t> </a:t>
            </a:r>
          </a:p>
          <a:p>
            <a:pPr fontAlgn="base">
              <a:spcBef>
                <a:spcPct val="0"/>
              </a:spcBef>
              <a:spcAft>
                <a:spcPct val="0"/>
              </a:spcAft>
            </a:pPr>
            <a:r>
              <a:rPr lang="en-US" altLang="zh-CN" dirty="0"/>
              <a:t> </a:t>
            </a:r>
            <a:r>
              <a:rPr kumimoji="1" lang="en-US" altLang="zh-CN" sz="2400" b="1" dirty="0">
                <a:latin typeface="Tahoma" pitchFamily="34" charset="0"/>
                <a:ea typeface="宋体" pitchFamily="2" charset="-122"/>
              </a:rPr>
              <a:t>R   S    T</a:t>
            </a:r>
          </a:p>
          <a:p>
            <a:pPr fontAlgn="base">
              <a:spcBef>
                <a:spcPct val="0"/>
              </a:spcBef>
              <a:spcAft>
                <a:spcPct val="0"/>
              </a:spcAft>
            </a:pPr>
            <a:r>
              <a:rPr lang="en-US" altLang="zh-CN" dirty="0"/>
              <a:t>              </a:t>
            </a:r>
            <a:endParaRPr kumimoji="1" lang="zh-CN" altLang="en-US" sz="2400" b="1" dirty="0">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8220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8699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5087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75" name="文本框 74">
            <a:extLst>
              <a:ext uri="{FF2B5EF4-FFF2-40B4-BE49-F238E27FC236}">
                <a16:creationId xmlns:a16="http://schemas.microsoft.com/office/drawing/2014/main" id="{8CE5ED4C-6596-4918-B732-2CDC7B1B9C32}"/>
              </a:ext>
            </a:extLst>
          </p:cNvPr>
          <p:cNvSpPr txBox="1"/>
          <p:nvPr/>
        </p:nvSpPr>
        <p:spPr>
          <a:xfrm>
            <a:off x="5150894" y="3677929"/>
            <a:ext cx="2142240" cy="369332"/>
          </a:xfrm>
          <a:prstGeom prst="rect">
            <a:avLst/>
          </a:prstGeom>
          <a:noFill/>
        </p:spPr>
        <p:txBody>
          <a:bodyPr wrap="square" rtlCol="0">
            <a:spAutoFit/>
          </a:bodyPr>
          <a:lstStyle/>
          <a:p>
            <a:r>
              <a:rPr lang="en-US" altLang="zh-CN" dirty="0" err="1"/>
              <a:t>SortMearge</a:t>
            </a:r>
            <a:r>
              <a:rPr lang="en-US" altLang="zh-CN" dirty="0"/>
              <a:t> Join</a:t>
            </a:r>
            <a:endParaRPr lang="zh-CN" altLang="en-US"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5663953" y="4016098"/>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6447038" y="4005164"/>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矩形 25">
            <a:extLst>
              <a:ext uri="{FF2B5EF4-FFF2-40B4-BE49-F238E27FC236}">
                <a16:creationId xmlns:a16="http://schemas.microsoft.com/office/drawing/2014/main" id="{913D4D46-90F8-4358-B561-0C6FA3A5503D}"/>
              </a:ext>
            </a:extLst>
          </p:cNvPr>
          <p:cNvSpPr/>
          <p:nvPr/>
        </p:nvSpPr>
        <p:spPr bwMode="auto">
          <a:xfrm>
            <a:off x="8117130" y="4761149"/>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b="1" dirty="0">
                <a:latin typeface="Tahoma" pitchFamily="34" charset="0"/>
                <a:ea typeface="宋体" pitchFamily="2" charset="-122"/>
              </a:rPr>
              <a:t>Select * from R,S,T</a:t>
            </a:r>
          </a:p>
          <a:p>
            <a:pPr algn="ctr" fontAlgn="base">
              <a:spcBef>
                <a:spcPct val="0"/>
              </a:spcBef>
              <a:spcAft>
                <a:spcPct val="0"/>
              </a:spcAft>
            </a:pPr>
            <a:r>
              <a:rPr lang="en-US" altLang="zh-CN" dirty="0"/>
              <a:t>Where </a:t>
            </a:r>
            <a:r>
              <a:rPr lang="en-US" altLang="zh-CN" dirty="0" err="1"/>
              <a:t>R.a</a:t>
            </a:r>
            <a:r>
              <a:rPr lang="en-US" altLang="zh-CN" dirty="0"/>
              <a:t>=</a:t>
            </a:r>
            <a:r>
              <a:rPr lang="en-US" altLang="zh-CN" dirty="0" err="1"/>
              <a:t>S.a</a:t>
            </a:r>
            <a:endParaRPr lang="en-US" altLang="zh-CN" dirty="0"/>
          </a:p>
          <a:p>
            <a:pPr algn="ctr" fontAlgn="base">
              <a:spcBef>
                <a:spcPct val="0"/>
              </a:spcBef>
              <a:spcAft>
                <a:spcPct val="0"/>
              </a:spcAft>
            </a:pPr>
            <a:r>
              <a:rPr kumimoji="1" lang="en-US" altLang="zh-CN" b="1" dirty="0">
                <a:latin typeface="Tahoma" pitchFamily="34" charset="0"/>
                <a:ea typeface="宋体" pitchFamily="2" charset="-122"/>
              </a:rPr>
              <a:t>And </a:t>
            </a:r>
            <a:r>
              <a:rPr kumimoji="1" lang="en-US" altLang="zh-CN" b="1" dirty="0" err="1">
                <a:latin typeface="Tahoma" pitchFamily="34" charset="0"/>
                <a:ea typeface="宋体" pitchFamily="2" charset="-122"/>
              </a:rPr>
              <a:t>S.b</a:t>
            </a:r>
            <a:r>
              <a:rPr kumimoji="1" lang="en-US" altLang="zh-CN" b="1" dirty="0">
                <a:latin typeface="Tahoma" pitchFamily="34" charset="0"/>
                <a:ea typeface="宋体" pitchFamily="2" charset="-122"/>
              </a:rPr>
              <a:t>=</a:t>
            </a:r>
            <a:r>
              <a:rPr kumimoji="1" lang="en-US" altLang="zh-CN" b="1" dirty="0" err="1">
                <a:latin typeface="Tahoma" pitchFamily="34" charset="0"/>
                <a:ea typeface="宋体" pitchFamily="2" charset="-122"/>
              </a:rPr>
              <a:t>T.b</a:t>
            </a:r>
            <a:endParaRPr kumimoji="1" lang="zh-CN" altLang="en-US" b="1" dirty="0">
              <a:latin typeface="Tahoma" pitchFamily="34" charset="0"/>
              <a:ea typeface="宋体" pitchFamily="2" charset="-122"/>
            </a:endParaRPr>
          </a:p>
        </p:txBody>
      </p:sp>
      <p:sp>
        <p:nvSpPr>
          <p:cNvPr id="27" name="Text Box 3">
            <a:extLst>
              <a:ext uri="{FF2B5EF4-FFF2-40B4-BE49-F238E27FC236}">
                <a16:creationId xmlns:a16="http://schemas.microsoft.com/office/drawing/2014/main" id="{592FD99F-0AA6-497F-B8A1-EF9CEA81D717}"/>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25479157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2209800" y="1124744"/>
            <a:ext cx="8062664" cy="4971256"/>
          </a:xfrm>
        </p:spPr>
        <p:txBody>
          <a:bodyPr/>
          <a:lstStyle/>
          <a:p>
            <a:pPr>
              <a:lnSpc>
                <a:spcPct val="150000"/>
              </a:lnSpc>
              <a:buFont typeface="Wingdings" panose="05000000000000000000" pitchFamily="2" charset="2"/>
              <a:buChar char="Ø"/>
            </a:pPr>
            <a:r>
              <a:rPr lang="en-US" altLang="zh-CN" sz="2800" dirty="0"/>
              <a:t>POSTGRES</a:t>
            </a:r>
            <a:r>
              <a:rPr lang="zh-CN" altLang="en-US" sz="2800" dirty="0"/>
              <a:t>优化器</a:t>
            </a:r>
            <a:endParaRPr lang="en-US" altLang="zh-CN" sz="2800" dirty="0"/>
          </a:p>
          <a:p>
            <a:pPr lvl="1">
              <a:lnSpc>
                <a:spcPct val="150000"/>
              </a:lnSpc>
              <a:buFont typeface="Wingdings" panose="05000000000000000000" pitchFamily="2" charset="2"/>
              <a:buChar char="Ø"/>
            </a:pPr>
            <a:r>
              <a:rPr lang="zh-CN" altLang="en-US" sz="2800" dirty="0"/>
              <a:t>传统的动态规划优化器</a:t>
            </a:r>
            <a:endParaRPr lang="en-US" altLang="zh-CN" sz="2800" dirty="0"/>
          </a:p>
          <a:p>
            <a:pPr lvl="1">
              <a:lnSpc>
                <a:spcPct val="150000"/>
              </a:lnSpc>
              <a:buFont typeface="Wingdings" panose="05000000000000000000" pitchFamily="2" charset="2"/>
              <a:buChar char="Ø"/>
            </a:pPr>
            <a:r>
              <a:rPr lang="zh-CN" altLang="en-US" sz="2800" dirty="0"/>
              <a:t>基于遗传算法的优化器</a:t>
            </a:r>
            <a:r>
              <a:rPr lang="en-US" altLang="zh-CN" sz="2800" dirty="0"/>
              <a:t>(GEQO)</a:t>
            </a:r>
          </a:p>
          <a:p>
            <a:pPr lvl="1">
              <a:lnSpc>
                <a:spcPct val="150000"/>
              </a:lnSpc>
              <a:buFont typeface="Wingdings" panose="05000000000000000000" pitchFamily="2" charset="2"/>
              <a:buChar char="Ø"/>
            </a:pPr>
            <a:r>
              <a:rPr lang="zh-CN" altLang="en-US" sz="2800" dirty="0"/>
              <a:t>当连接表的数量小于</a:t>
            </a:r>
            <a:r>
              <a:rPr lang="en-US" altLang="zh-CN" sz="2800" dirty="0"/>
              <a:t>12</a:t>
            </a:r>
            <a:r>
              <a:rPr lang="zh-CN" altLang="en-US" sz="2800" dirty="0"/>
              <a:t>时，采用动态规划算法</a:t>
            </a:r>
            <a:endParaRPr lang="en-US" altLang="zh-CN" sz="2800" dirty="0"/>
          </a:p>
          <a:p>
            <a:pPr lvl="1">
              <a:lnSpc>
                <a:spcPct val="150000"/>
              </a:lnSpc>
              <a:buFont typeface="Wingdings" panose="05000000000000000000" pitchFamily="2" charset="2"/>
              <a:buChar char="Ø"/>
            </a:pPr>
            <a:r>
              <a:rPr lang="zh-CN" altLang="en-US" sz="2800" dirty="0"/>
              <a:t>当连接表的数量大于等于</a:t>
            </a:r>
            <a:r>
              <a:rPr lang="en-US" altLang="zh-CN" sz="2800" dirty="0"/>
              <a:t>12</a:t>
            </a:r>
            <a:r>
              <a:rPr lang="zh-CN" altLang="en-US" sz="2800" dirty="0"/>
              <a:t>时，采用</a:t>
            </a:r>
            <a:r>
              <a:rPr lang="en-US" altLang="zh-CN" sz="2800" dirty="0"/>
              <a:t>GEQO</a:t>
            </a:r>
          </a:p>
          <a:p>
            <a:pPr lvl="1"/>
            <a:endParaRPr lang="en-US" altLang="zh-CN" dirty="0"/>
          </a:p>
          <a:p>
            <a:pPr lvl="1"/>
            <a:endParaRPr lang="en-US" altLang="zh-CN" dirty="0"/>
          </a:p>
          <a:p>
            <a:pPr lvl="1"/>
            <a:endParaRPr lang="zh-CN" altLang="en-US" dirty="0"/>
          </a:p>
        </p:txBody>
      </p:sp>
      <p:sp>
        <p:nvSpPr>
          <p:cNvPr id="6" name="Text Box 3">
            <a:extLst>
              <a:ext uri="{FF2B5EF4-FFF2-40B4-BE49-F238E27FC236}">
                <a16:creationId xmlns:a16="http://schemas.microsoft.com/office/drawing/2014/main" id="{A03E56C7-B5AA-4E52-86F8-A6DCC72317E1}"/>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2847070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2209800" y="1124744"/>
            <a:ext cx="8062664" cy="4971256"/>
          </a:xfrm>
        </p:spPr>
        <p:txBody>
          <a:bodyPr>
            <a:normAutofit fontScale="92500" lnSpcReduction="10000"/>
          </a:bodyPr>
          <a:lstStyle/>
          <a:p>
            <a:pPr>
              <a:lnSpc>
                <a:spcPct val="150000"/>
              </a:lnSpc>
              <a:buFont typeface="Wingdings" panose="05000000000000000000" pitchFamily="2" charset="2"/>
              <a:buChar char="Ø"/>
            </a:pPr>
            <a:r>
              <a:rPr lang="zh-CN" altLang="en-US" sz="2800" dirty="0" smtClean="0"/>
              <a:t>其他优化思路</a:t>
            </a:r>
            <a:endParaRPr lang="en-US" altLang="zh-CN" sz="2800" dirty="0"/>
          </a:p>
          <a:p>
            <a:pPr lvl="1">
              <a:lnSpc>
                <a:spcPct val="150000"/>
              </a:lnSpc>
              <a:buFont typeface="Wingdings" panose="05000000000000000000" pitchFamily="2" charset="2"/>
              <a:buChar char="Ø"/>
            </a:pPr>
            <a:r>
              <a:rPr lang="zh-CN" altLang="en-US" sz="2800" dirty="0" smtClean="0"/>
              <a:t>嵌套子查询的优化</a:t>
            </a:r>
            <a:endParaRPr lang="en-US" altLang="zh-CN" sz="2800" dirty="0" smtClean="0"/>
          </a:p>
          <a:p>
            <a:pPr lvl="1">
              <a:lnSpc>
                <a:spcPct val="150000"/>
              </a:lnSpc>
              <a:buFont typeface="Wingdings" panose="05000000000000000000" pitchFamily="2" charset="2"/>
              <a:buChar char="Ø"/>
            </a:pPr>
            <a:r>
              <a:rPr lang="zh-CN" altLang="en-US" sz="2800" dirty="0" smtClean="0"/>
              <a:t>物化视图</a:t>
            </a:r>
            <a:endParaRPr lang="en-US" altLang="zh-CN" sz="2800" dirty="0" smtClean="0"/>
          </a:p>
          <a:p>
            <a:pPr lvl="1">
              <a:lnSpc>
                <a:spcPct val="150000"/>
              </a:lnSpc>
              <a:buFont typeface="Wingdings" panose="05000000000000000000" pitchFamily="2" charset="2"/>
              <a:buChar char="Ø"/>
            </a:pPr>
            <a:r>
              <a:rPr lang="en-US" altLang="zh-CN" sz="2800" dirty="0" smtClean="0"/>
              <a:t>Top-k</a:t>
            </a:r>
            <a:r>
              <a:rPr lang="zh-CN" altLang="en-US" sz="2800" dirty="0" smtClean="0"/>
              <a:t>优化</a:t>
            </a:r>
            <a:endParaRPr lang="en-US" altLang="zh-CN" sz="2800" dirty="0" smtClean="0"/>
          </a:p>
          <a:p>
            <a:pPr lvl="1">
              <a:lnSpc>
                <a:spcPct val="150000"/>
              </a:lnSpc>
              <a:buFont typeface="Wingdings" panose="05000000000000000000" pitchFamily="2" charset="2"/>
              <a:buChar char="Ø"/>
            </a:pPr>
            <a:r>
              <a:rPr lang="zh-CN" altLang="en-US" sz="2800" dirty="0" smtClean="0"/>
              <a:t>连接极小化</a:t>
            </a:r>
            <a:endParaRPr lang="en-US" altLang="zh-CN" sz="2800" dirty="0" smtClean="0"/>
          </a:p>
          <a:p>
            <a:pPr lvl="1">
              <a:lnSpc>
                <a:spcPct val="150000"/>
              </a:lnSpc>
              <a:buFont typeface="Wingdings" panose="05000000000000000000" pitchFamily="2" charset="2"/>
              <a:buChar char="Ø"/>
            </a:pPr>
            <a:r>
              <a:rPr lang="zh-CN" altLang="en-US" sz="2800" dirty="0" smtClean="0"/>
              <a:t>多查询优化和共享式扫描</a:t>
            </a:r>
            <a:endParaRPr lang="en-US" altLang="zh-CN" sz="2800" dirty="0" smtClean="0"/>
          </a:p>
          <a:p>
            <a:pPr lvl="1">
              <a:lnSpc>
                <a:spcPct val="150000"/>
              </a:lnSpc>
              <a:buFont typeface="Wingdings" panose="05000000000000000000" pitchFamily="2" charset="2"/>
              <a:buChar char="Ø"/>
            </a:pPr>
            <a:r>
              <a:rPr lang="zh-CN" altLang="en-US" sz="2800" dirty="0"/>
              <a:t>参数</a:t>
            </a:r>
            <a:r>
              <a:rPr lang="zh-CN" altLang="en-US" sz="2800" dirty="0" smtClean="0"/>
              <a:t>化查询优化</a:t>
            </a:r>
            <a:endParaRPr lang="en-US" altLang="zh-CN" sz="2800" dirty="0" smtClean="0"/>
          </a:p>
          <a:p>
            <a:pPr lvl="1">
              <a:lnSpc>
                <a:spcPct val="150000"/>
              </a:lnSpc>
              <a:buFont typeface="Wingdings" panose="05000000000000000000" pitchFamily="2" charset="2"/>
              <a:buChar char="Ø"/>
            </a:pPr>
            <a:r>
              <a:rPr lang="zh-CN" altLang="en-US" sz="2800" dirty="0" smtClean="0"/>
              <a:t>。。。</a:t>
            </a:r>
            <a:endParaRPr lang="en-US" altLang="zh-CN" sz="2800" dirty="0" smtClean="0"/>
          </a:p>
          <a:p>
            <a:pPr lvl="1"/>
            <a:endParaRPr lang="en-US" altLang="zh-CN" dirty="0"/>
          </a:p>
          <a:p>
            <a:pPr lvl="1"/>
            <a:endParaRPr lang="en-US" altLang="zh-CN" dirty="0"/>
          </a:p>
          <a:p>
            <a:pPr lvl="1"/>
            <a:endParaRPr lang="zh-CN" altLang="en-US" dirty="0"/>
          </a:p>
        </p:txBody>
      </p:sp>
      <p:sp>
        <p:nvSpPr>
          <p:cNvPr id="6" name="Text Box 3">
            <a:extLst>
              <a:ext uri="{FF2B5EF4-FFF2-40B4-BE49-F238E27FC236}">
                <a16:creationId xmlns:a16="http://schemas.microsoft.com/office/drawing/2014/main" id="{A03E56C7-B5AA-4E52-86F8-A6DCC72317E1}"/>
              </a:ext>
            </a:extLst>
          </p:cNvPr>
          <p:cNvSpPr txBox="1">
            <a:spLocks noChangeArrowheads="1"/>
          </p:cNvSpPr>
          <p:nvPr/>
        </p:nvSpPr>
        <p:spPr bwMode="auto">
          <a:xfrm>
            <a:off x="1524000" y="46366"/>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9.4.2 </a:t>
            </a:r>
            <a:r>
              <a:rPr lang="zh-CN" altLang="en-US" sz="3600" dirty="0">
                <a:solidFill>
                  <a:schemeClr val="bg1"/>
                </a:solidFill>
              </a:rPr>
              <a:t>计划枚举 </a:t>
            </a:r>
          </a:p>
        </p:txBody>
      </p:sp>
    </p:spTree>
    <p:extLst>
      <p:ext uri="{BB962C8B-B14F-4D97-AF65-F5344CB8AC3E}">
        <p14:creationId xmlns:p14="http://schemas.microsoft.com/office/powerpoint/2010/main" val="37640290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75779" name="Rectangle 3"/>
          <p:cNvSpPr>
            <a:spLocks noGrp="1" noChangeArrowheads="1"/>
          </p:cNvSpPr>
          <p:nvPr>
            <p:ph idx="1"/>
          </p:nvPr>
        </p:nvSpPr>
        <p:spPr/>
        <p:txBody>
          <a:bodyPr>
            <a:normAutofit fontScale="92500" lnSpcReduction="20000"/>
          </a:bodyPr>
          <a:lstStyle/>
          <a:p>
            <a:pPr eaLnBrk="1" hangingPunct="1">
              <a:lnSpc>
                <a:spcPct val="150000"/>
              </a:lnSpc>
            </a:pPr>
            <a:r>
              <a:rPr lang="zh-CN" altLang="en-US" sz="3000" dirty="0"/>
              <a:t>目标</a:t>
            </a:r>
          </a:p>
          <a:p>
            <a:pPr eaLnBrk="1" hangingPunct="1">
              <a:lnSpc>
                <a:spcPct val="150000"/>
              </a:lnSpc>
              <a:buFont typeface="Wingdings" panose="05000000000000000000" pitchFamily="2" charset="2"/>
              <a:buNone/>
            </a:pPr>
            <a:r>
              <a:rPr lang="zh-CN" altLang="en-US" sz="2600" dirty="0"/>
              <a:t>   有利于</a:t>
            </a:r>
            <a:r>
              <a:rPr lang="en-US" altLang="zh-CN" sz="2600" dirty="0"/>
              <a:t>DBMS</a:t>
            </a:r>
            <a:r>
              <a:rPr lang="zh-CN" altLang="en-US" sz="2600" dirty="0"/>
              <a:t>选择代价最小的查询执行计划</a:t>
            </a:r>
          </a:p>
          <a:p>
            <a:pPr eaLnBrk="1" hangingPunct="1">
              <a:lnSpc>
                <a:spcPct val="150000"/>
              </a:lnSpc>
            </a:pPr>
            <a:r>
              <a:rPr lang="zh-CN" altLang="en-US" sz="3000" dirty="0"/>
              <a:t>依据</a:t>
            </a:r>
          </a:p>
          <a:p>
            <a:pPr eaLnBrk="1" hangingPunct="1">
              <a:lnSpc>
                <a:spcPct val="150000"/>
              </a:lnSpc>
              <a:buFont typeface="Wingdings" panose="05000000000000000000" pitchFamily="2" charset="2"/>
              <a:buNone/>
            </a:pPr>
            <a:r>
              <a:rPr lang="zh-CN" altLang="en-US" sz="2800" dirty="0"/>
              <a:t> </a:t>
            </a:r>
            <a:r>
              <a:rPr lang="zh-CN" altLang="en-US" sz="2400" dirty="0"/>
              <a:t>  </a:t>
            </a:r>
            <a:r>
              <a:rPr lang="en-US" altLang="zh-CN" sz="2600" dirty="0"/>
              <a:t>DBMS</a:t>
            </a:r>
            <a:r>
              <a:rPr lang="zh-CN" altLang="en-US" sz="2600" dirty="0"/>
              <a:t>优化器支持的优化策略</a:t>
            </a:r>
          </a:p>
          <a:p>
            <a:pPr eaLnBrk="1" hangingPunct="1">
              <a:lnSpc>
                <a:spcPct val="90000"/>
              </a:lnSpc>
            </a:pPr>
            <a:endParaRPr lang="zh-CN" altLang="en-US" sz="2000" dirty="0"/>
          </a:p>
          <a:p>
            <a:pPr eaLnBrk="1" hangingPunct="1">
              <a:lnSpc>
                <a:spcPct val="90000"/>
              </a:lnSpc>
              <a:buFont typeface="Wingdings" panose="05000000000000000000" pitchFamily="2" charset="2"/>
              <a:buNone/>
            </a:pPr>
            <a:endParaRPr lang="zh-CN" altLang="en-US" sz="2000" dirty="0"/>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buFont typeface="Wingdings" panose="05000000000000000000" pitchFamily="2" charset="2"/>
              <a:buNone/>
            </a:pPr>
            <a:r>
              <a:rPr lang="zh-CN" altLang="en-US" sz="2800" dirty="0"/>
              <a:t>   </a:t>
            </a:r>
          </a:p>
        </p:txBody>
      </p:sp>
    </p:spTree>
    <p:extLst>
      <p:ext uri="{BB962C8B-B14F-4D97-AF65-F5344CB8AC3E}">
        <p14:creationId xmlns:p14="http://schemas.microsoft.com/office/powerpoint/2010/main" val="9525348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76803"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sz="2800" dirty="0" err="1" smtClean="0"/>
              <a:t>Sql</a:t>
            </a:r>
            <a:r>
              <a:rPr lang="zh-CN" altLang="en-US" sz="2800" dirty="0" smtClean="0"/>
              <a:t>语句一般优化策略</a:t>
            </a:r>
          </a:p>
          <a:p>
            <a:pPr>
              <a:lnSpc>
                <a:spcPct val="150000"/>
              </a:lnSpc>
            </a:pPr>
            <a:r>
              <a:rPr lang="zh-CN" altLang="en-US" sz="2400" dirty="0"/>
              <a:t>充分利用索引</a:t>
            </a:r>
          </a:p>
          <a:p>
            <a:pPr eaLnBrk="1" hangingPunct="1">
              <a:lnSpc>
                <a:spcPct val="150000"/>
              </a:lnSpc>
            </a:pPr>
            <a:r>
              <a:rPr lang="zh-CN" altLang="en-US" sz="2400" dirty="0"/>
              <a:t>尽量避免表搜索</a:t>
            </a:r>
          </a:p>
          <a:p>
            <a:pPr eaLnBrk="1" hangingPunct="1">
              <a:lnSpc>
                <a:spcPct val="150000"/>
              </a:lnSpc>
            </a:pPr>
            <a:r>
              <a:rPr lang="zh-CN" altLang="en-US" sz="2400" dirty="0"/>
              <a:t>减少不必要的运算</a:t>
            </a:r>
            <a:r>
              <a:rPr lang="zh-CN" altLang="en-US" sz="2400" dirty="0" smtClean="0">
                <a:latin typeface="等线" panose="02010600030101010101" pitchFamily="2" charset="-122"/>
              </a:rPr>
              <a:t> </a:t>
            </a:r>
          </a:p>
          <a:p>
            <a:pPr eaLnBrk="1" hangingPunct="1"/>
            <a:endParaRPr lang="zh-CN" altLang="en-US" dirty="0" smtClean="0"/>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7386358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77827" name="Rectangle 1027"/>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sz="2800" dirty="0" smtClean="0"/>
              <a:t>1. 搜索参数化</a:t>
            </a:r>
          </a:p>
          <a:p>
            <a:pPr lvl="1" eaLnBrk="1" hangingPunct="1">
              <a:lnSpc>
                <a:spcPct val="150000"/>
              </a:lnSpc>
              <a:buClr>
                <a:schemeClr val="folHlink"/>
              </a:buClr>
              <a:buSzPct val="60000"/>
              <a:buFont typeface="Wingdings" panose="05000000000000000000" pitchFamily="2" charset="2"/>
              <a:buNone/>
            </a:pPr>
            <a:r>
              <a:rPr lang="zh-CN" altLang="en-US" dirty="0" smtClean="0"/>
              <a:t>   </a:t>
            </a:r>
            <a:r>
              <a:rPr lang="zh-CN" altLang="en-US" sz="2400" dirty="0"/>
              <a:t>带有=、＜、＞、＞=、＜=等操作符的条件查询就可以直接使用索引</a:t>
            </a:r>
            <a:r>
              <a:rPr lang="zh-CN" altLang="en-US" sz="2400" dirty="0" smtClean="0"/>
              <a:t> 。如：</a:t>
            </a:r>
          </a:p>
          <a:p>
            <a:pPr lvl="2" eaLnBrk="1" hangingPunct="1">
              <a:lnSpc>
                <a:spcPct val="150000"/>
              </a:lnSpc>
              <a:buSzPct val="60000"/>
              <a:buFontTx/>
              <a:buNone/>
            </a:pPr>
            <a:r>
              <a:rPr lang="en-US" altLang="zh-CN" sz="2400" dirty="0" smtClean="0">
                <a:solidFill>
                  <a:srgbClr val="000099"/>
                </a:solidFill>
              </a:rPr>
              <a:t>   </a:t>
            </a:r>
            <a:r>
              <a:rPr lang="en-US" altLang="zh-CN" sz="2400" dirty="0" smtClean="0"/>
              <a:t>id = "T0001",salary＞30000,a = 1 and c = 7。</a:t>
            </a:r>
          </a:p>
          <a:p>
            <a:pPr lvl="2" eaLnBrk="1" hangingPunct="1">
              <a:lnSpc>
                <a:spcPct val="150000"/>
              </a:lnSpc>
              <a:buSzPct val="60000"/>
              <a:buFontTx/>
              <a:buNone/>
            </a:pPr>
            <a:r>
              <a:rPr lang="en-US" altLang="zh-CN" sz="2400" dirty="0" smtClean="0"/>
              <a:t>   </a:t>
            </a:r>
            <a:r>
              <a:rPr lang="zh-CN" altLang="en-US" sz="2400" dirty="0" smtClean="0"/>
              <a:t>下列则不是搜索参数：</a:t>
            </a:r>
          </a:p>
          <a:p>
            <a:pPr lvl="2" eaLnBrk="1" hangingPunct="1">
              <a:lnSpc>
                <a:spcPct val="150000"/>
              </a:lnSpc>
              <a:buSzPct val="60000"/>
              <a:buFontTx/>
              <a:buNone/>
            </a:pPr>
            <a:r>
              <a:rPr lang="en-US" altLang="zh-CN" sz="2400" dirty="0" smtClean="0"/>
              <a:t>   salary = </a:t>
            </a:r>
            <a:r>
              <a:rPr lang="en-US" altLang="zh-CN" sz="2400" dirty="0" err="1" smtClean="0"/>
              <a:t>commission,dept</a:t>
            </a:r>
            <a:r>
              <a:rPr lang="en-US" altLang="zh-CN" sz="2400" dirty="0" smtClean="0"/>
              <a:t> != 10,salary *12 ＞= 30000,age&lt;&gt;21</a:t>
            </a:r>
            <a:endParaRPr lang="zh-CN" altLang="en-US" sz="2400" dirty="0" smtClean="0"/>
          </a:p>
          <a:p>
            <a:pPr eaLnBrk="1" hangingPunct="1"/>
            <a:endParaRPr lang="zh-CN" altLang="en-US" dirty="0" smtClean="0"/>
          </a:p>
        </p:txBody>
      </p:sp>
    </p:spTree>
    <p:extLst>
      <p:ext uri="{BB962C8B-B14F-4D97-AF65-F5344CB8AC3E}">
        <p14:creationId xmlns:p14="http://schemas.microsoft.com/office/powerpoint/2010/main" val="9895679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78851" name="Rectangle 3"/>
          <p:cNvSpPr>
            <a:spLocks noGrp="1" noChangeArrowheads="1"/>
          </p:cNvSpPr>
          <p:nvPr>
            <p:ph idx="1"/>
          </p:nvPr>
        </p:nvSpPr>
        <p:spPr>
          <a:xfrm>
            <a:off x="838200" y="1484784"/>
            <a:ext cx="11353800" cy="5112568"/>
          </a:xfrm>
        </p:spPr>
        <p:txBody>
          <a:bodyPr>
            <a:normAutofit fontScale="62500" lnSpcReduction="20000"/>
          </a:bodyPr>
          <a:lstStyle/>
          <a:p>
            <a:pPr marL="0" lvl="1" eaLnBrk="1" hangingPunct="1">
              <a:lnSpc>
                <a:spcPct val="150000"/>
              </a:lnSpc>
              <a:buClr>
                <a:schemeClr val="folHlink"/>
              </a:buClr>
              <a:buSzPct val="60000"/>
              <a:buFont typeface="Wingdings" panose="05000000000000000000" pitchFamily="2" charset="2"/>
              <a:buNone/>
            </a:pPr>
            <a:r>
              <a:rPr lang="zh-CN" altLang="en-US" sz="3800" dirty="0"/>
              <a:t>在查询中可以提供一些冗余的搜索参数,使优化器有更多的选择余地</a:t>
            </a:r>
            <a:r>
              <a:rPr lang="zh-CN" altLang="en-US" sz="3800" dirty="0" smtClean="0"/>
              <a:t>。</a:t>
            </a:r>
            <a:endParaRPr lang="en-US" altLang="zh-CN" sz="3800" dirty="0" smtClean="0"/>
          </a:p>
          <a:p>
            <a:pPr marL="0" lvl="1" eaLnBrk="1" hangingPunct="1">
              <a:lnSpc>
                <a:spcPct val="150000"/>
              </a:lnSpc>
              <a:buClr>
                <a:schemeClr val="folHlink"/>
              </a:buClr>
              <a:buSzPct val="60000"/>
              <a:buFont typeface="Wingdings" panose="05000000000000000000" pitchFamily="2" charset="2"/>
              <a:buNone/>
            </a:pPr>
            <a:r>
              <a:rPr lang="zh-CN" altLang="en-US" sz="3800" dirty="0" smtClean="0"/>
              <a:t>如</a:t>
            </a:r>
            <a:r>
              <a:rPr lang="en-US" altLang="zh-CN" sz="3800" dirty="0"/>
              <a:t>title</a:t>
            </a:r>
            <a:r>
              <a:rPr lang="zh-CN" altLang="en-US" sz="3800" dirty="0"/>
              <a:t>和</a:t>
            </a:r>
            <a:r>
              <a:rPr lang="en-US" altLang="zh-CN" sz="3800" dirty="0" err="1"/>
              <a:t>titleauthor</a:t>
            </a:r>
            <a:r>
              <a:rPr lang="zh-CN" altLang="en-US" sz="3800" dirty="0"/>
              <a:t>两张表是一对多的关系,同样的查询条件我们有以下三种表现方法: </a:t>
            </a:r>
          </a:p>
          <a:p>
            <a:pPr marL="0" lvl="1">
              <a:lnSpc>
                <a:spcPct val="150000"/>
              </a:lnSpc>
              <a:buClr>
                <a:schemeClr val="folHlink"/>
              </a:buClr>
              <a:buSzPct val="60000"/>
              <a:buNone/>
            </a:pPr>
            <a:r>
              <a:rPr lang="en-US" altLang="zh-CN" sz="3400" dirty="0"/>
              <a:t>● SELECT </a:t>
            </a:r>
            <a:r>
              <a:rPr lang="en-US" altLang="zh-CN" sz="3400" dirty="0" err="1"/>
              <a:t>title_id</a:t>
            </a:r>
            <a:r>
              <a:rPr lang="en-US" altLang="zh-CN" sz="3400" dirty="0"/>
              <a:t>, title FROM titles, </a:t>
            </a:r>
            <a:r>
              <a:rPr lang="en-US" altLang="zh-CN" sz="3400" dirty="0" err="1"/>
              <a:t>titleauthor</a:t>
            </a:r>
            <a:r>
              <a:rPr lang="en-US" altLang="zh-CN" sz="3400" dirty="0"/>
              <a:t> </a:t>
            </a:r>
            <a:r>
              <a:rPr lang="en-US" altLang="zh-CN" sz="3400" dirty="0" smtClean="0"/>
              <a:t>WHERE </a:t>
            </a:r>
            <a:r>
              <a:rPr lang="en-US" altLang="zh-CN" sz="3400" dirty="0" err="1"/>
              <a:t>title.title_id</a:t>
            </a:r>
            <a:r>
              <a:rPr lang="en-US" altLang="zh-CN" sz="3400" dirty="0"/>
              <a:t> = </a:t>
            </a:r>
            <a:r>
              <a:rPr lang="en-US" altLang="zh-CN" sz="3400" dirty="0" err="1"/>
              <a:t>titleauthor.title_id</a:t>
            </a:r>
            <a:r>
              <a:rPr lang="en-US" altLang="zh-CN" sz="3400" dirty="0"/>
              <a:t> </a:t>
            </a:r>
            <a:r>
              <a:rPr lang="en-US" altLang="zh-CN" sz="3400" dirty="0" smtClean="0"/>
              <a:t> AND </a:t>
            </a:r>
            <a:r>
              <a:rPr lang="en-US" altLang="zh-CN" sz="3400" dirty="0" err="1"/>
              <a:t>titleauthor.title_id</a:t>
            </a:r>
            <a:r>
              <a:rPr lang="en-US" altLang="zh-CN" sz="3400" dirty="0"/>
              <a:t> = </a:t>
            </a:r>
            <a:r>
              <a:rPr lang="en-US" altLang="zh-CN" sz="3400" dirty="0">
                <a:latin typeface="Tahoma" panose="020B0604030504040204" pitchFamily="34" charset="0"/>
              </a:rPr>
              <a:t>‘</a:t>
            </a:r>
            <a:r>
              <a:rPr lang="en-US" altLang="zh-CN" sz="3400" dirty="0"/>
              <a:t>T81002' </a:t>
            </a:r>
          </a:p>
          <a:p>
            <a:pPr marL="0" lvl="1" eaLnBrk="1" hangingPunct="1">
              <a:lnSpc>
                <a:spcPct val="150000"/>
              </a:lnSpc>
              <a:buClr>
                <a:schemeClr val="folHlink"/>
              </a:buClr>
              <a:buSzPct val="60000"/>
              <a:buFont typeface="Wingdings" panose="05000000000000000000" pitchFamily="2" charset="2"/>
              <a:buNone/>
            </a:pPr>
            <a:r>
              <a:rPr lang="en-US" altLang="zh-CN" sz="3400" dirty="0"/>
              <a:t>●SELECT </a:t>
            </a:r>
            <a:r>
              <a:rPr lang="en-US" altLang="zh-CN" sz="3400" dirty="0" err="1"/>
              <a:t>title_id</a:t>
            </a:r>
            <a:r>
              <a:rPr lang="en-US" altLang="zh-CN" sz="3400" dirty="0"/>
              <a:t>, title FROM titles, </a:t>
            </a:r>
            <a:r>
              <a:rPr lang="en-US" altLang="zh-CN" sz="3400" dirty="0" err="1"/>
              <a:t>titleauthor</a:t>
            </a:r>
            <a:r>
              <a:rPr lang="en-US" altLang="zh-CN" sz="3400" dirty="0"/>
              <a:t> </a:t>
            </a:r>
            <a:r>
              <a:rPr lang="en-US" altLang="zh-CN" sz="3400" dirty="0" smtClean="0"/>
              <a:t> WHERE </a:t>
            </a:r>
            <a:r>
              <a:rPr lang="en-US" altLang="zh-CN" sz="3400" dirty="0" err="1"/>
              <a:t>title.title_id</a:t>
            </a:r>
            <a:r>
              <a:rPr lang="en-US" altLang="zh-CN" sz="3400" dirty="0"/>
              <a:t> = </a:t>
            </a:r>
            <a:r>
              <a:rPr lang="en-US" altLang="zh-CN" sz="3400" dirty="0" err="1"/>
              <a:t>titleauthor.title_id</a:t>
            </a:r>
            <a:r>
              <a:rPr lang="en-US" altLang="zh-CN" sz="3400" dirty="0"/>
              <a:t> </a:t>
            </a:r>
            <a:r>
              <a:rPr lang="en-US" altLang="zh-CN" sz="3400" dirty="0" smtClean="0"/>
              <a:t> AND </a:t>
            </a:r>
            <a:r>
              <a:rPr lang="en-US" altLang="zh-CN" sz="3400" dirty="0" err="1"/>
              <a:t>title.title_id</a:t>
            </a:r>
            <a:r>
              <a:rPr lang="en-US" altLang="zh-CN" sz="3400" dirty="0"/>
              <a:t> = </a:t>
            </a:r>
            <a:r>
              <a:rPr lang="en-US" altLang="zh-CN" sz="3400" dirty="0">
                <a:latin typeface="Tahoma" panose="020B0604030504040204" pitchFamily="34" charset="0"/>
              </a:rPr>
              <a:t>‘</a:t>
            </a:r>
            <a:r>
              <a:rPr lang="en-US" altLang="zh-CN" sz="3400" dirty="0"/>
              <a:t>T81002' </a:t>
            </a:r>
          </a:p>
          <a:p>
            <a:pPr marL="0" lvl="1" eaLnBrk="1" hangingPunct="1">
              <a:lnSpc>
                <a:spcPct val="150000"/>
              </a:lnSpc>
              <a:buClr>
                <a:schemeClr val="folHlink"/>
              </a:buClr>
              <a:buSzPct val="60000"/>
              <a:buFont typeface="Wingdings" panose="05000000000000000000" pitchFamily="2" charset="2"/>
              <a:buNone/>
            </a:pPr>
            <a:r>
              <a:rPr lang="en-US" altLang="zh-CN" sz="3400" dirty="0"/>
              <a:t>●SELECT </a:t>
            </a:r>
            <a:r>
              <a:rPr lang="en-US" altLang="zh-CN" sz="3400" dirty="0" err="1"/>
              <a:t>title_id</a:t>
            </a:r>
            <a:r>
              <a:rPr lang="en-US" altLang="zh-CN" sz="3400" dirty="0"/>
              <a:t>, title FROM titles, </a:t>
            </a:r>
            <a:r>
              <a:rPr lang="en-US" altLang="zh-CN" sz="3400" dirty="0" err="1"/>
              <a:t>titleauthor</a:t>
            </a:r>
            <a:r>
              <a:rPr lang="en-US" altLang="zh-CN" sz="3400" dirty="0"/>
              <a:t> </a:t>
            </a:r>
            <a:r>
              <a:rPr lang="en-US" altLang="zh-CN" sz="3400" dirty="0" smtClean="0"/>
              <a:t>WHERE </a:t>
            </a:r>
            <a:r>
              <a:rPr lang="en-US" altLang="zh-CN" sz="3400" dirty="0" err="1"/>
              <a:t>title.title_id</a:t>
            </a:r>
            <a:r>
              <a:rPr lang="en-US" altLang="zh-CN" sz="3400" dirty="0"/>
              <a:t> = </a:t>
            </a:r>
            <a:r>
              <a:rPr lang="en-US" altLang="zh-CN" sz="3400" dirty="0" err="1"/>
              <a:t>titleauthor.title_id</a:t>
            </a:r>
            <a:r>
              <a:rPr lang="en-US" altLang="zh-CN" sz="3400" dirty="0"/>
              <a:t> </a:t>
            </a:r>
          </a:p>
          <a:p>
            <a:pPr marL="0" lvl="1" eaLnBrk="1" hangingPunct="1">
              <a:lnSpc>
                <a:spcPct val="150000"/>
              </a:lnSpc>
              <a:buClr>
                <a:schemeClr val="folHlink"/>
              </a:buClr>
              <a:buSzPct val="60000"/>
              <a:buFont typeface="Wingdings" panose="05000000000000000000" pitchFamily="2" charset="2"/>
              <a:buNone/>
            </a:pPr>
            <a:r>
              <a:rPr lang="en-US" altLang="zh-CN" sz="3400" dirty="0" smtClean="0"/>
              <a:t> AND </a:t>
            </a:r>
            <a:r>
              <a:rPr lang="en-US" altLang="zh-CN" sz="3400" dirty="0" err="1"/>
              <a:t>title.title_id</a:t>
            </a:r>
            <a:r>
              <a:rPr lang="en-US" altLang="zh-CN" sz="3400" dirty="0"/>
              <a:t> = </a:t>
            </a:r>
            <a:r>
              <a:rPr lang="en-US" altLang="zh-CN" sz="3400" dirty="0">
                <a:latin typeface="Tahoma" panose="020B0604030504040204" pitchFamily="34" charset="0"/>
              </a:rPr>
              <a:t>‘</a:t>
            </a:r>
            <a:r>
              <a:rPr lang="en-US" altLang="zh-CN" sz="3400" dirty="0"/>
              <a:t>T81002' </a:t>
            </a:r>
            <a:r>
              <a:rPr lang="en-US" altLang="zh-CN" sz="3400" dirty="0" smtClean="0"/>
              <a:t>AND </a:t>
            </a:r>
            <a:r>
              <a:rPr lang="en-US" altLang="zh-CN" sz="3400" dirty="0" err="1"/>
              <a:t>titleauthor.title_id</a:t>
            </a:r>
            <a:r>
              <a:rPr lang="en-US" altLang="zh-CN" sz="3400" dirty="0"/>
              <a:t> = </a:t>
            </a:r>
            <a:r>
              <a:rPr lang="en-US" altLang="zh-CN" sz="3400" dirty="0">
                <a:latin typeface="Tahoma" panose="020B0604030504040204" pitchFamily="34" charset="0"/>
              </a:rPr>
              <a:t>‘</a:t>
            </a:r>
            <a:r>
              <a:rPr lang="en-US" altLang="zh-CN" sz="3400" dirty="0"/>
              <a:t>T81002' </a:t>
            </a:r>
          </a:p>
          <a:p>
            <a:pPr marL="0" lvl="1" eaLnBrk="1" hangingPunct="1">
              <a:lnSpc>
                <a:spcPct val="150000"/>
              </a:lnSpc>
              <a:buClr>
                <a:schemeClr val="folHlink"/>
              </a:buClr>
              <a:buSzPct val="60000"/>
              <a:buFont typeface="Wingdings" panose="05000000000000000000" pitchFamily="2" charset="2"/>
              <a:buNone/>
            </a:pPr>
            <a:r>
              <a:rPr lang="zh-CN" altLang="en-US" sz="3800" dirty="0"/>
              <a:t>三种方法一种比一种要好,因为后者为优化器提供了更多的选择机会</a:t>
            </a:r>
            <a:r>
              <a:rPr lang="zh-CN" altLang="en-US" sz="3800" dirty="0" smtClean="0"/>
              <a:t>。</a:t>
            </a:r>
            <a:endParaRPr lang="zh-CN" altLang="en-US" sz="3800" dirty="0"/>
          </a:p>
        </p:txBody>
      </p:sp>
    </p:spTree>
    <p:extLst>
      <p:ext uri="{BB962C8B-B14F-4D97-AF65-F5344CB8AC3E}">
        <p14:creationId xmlns:p14="http://schemas.microsoft.com/office/powerpoint/2010/main" val="2803640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C69D180-23EF-429B-9E6C-68ECCEEDCB75}"/>
              </a:ext>
            </a:extLst>
          </p:cNvPr>
          <p:cNvSpPr>
            <a:spLocks noGrp="1" noChangeArrowheads="1"/>
          </p:cNvSpPr>
          <p:nvPr>
            <p:ph idx="1"/>
          </p:nvPr>
        </p:nvSpPr>
        <p:spPr>
          <a:xfrm>
            <a:off x="838200" y="1825624"/>
            <a:ext cx="10515600" cy="4915743"/>
          </a:xfrm>
        </p:spPr>
        <p:txBody>
          <a:bodyPr>
            <a:normAutofit/>
          </a:bodyPr>
          <a:lstStyle/>
          <a:p>
            <a:pPr algn="just" eaLnBrk="1" hangingPunct="1">
              <a:lnSpc>
                <a:spcPct val="80000"/>
              </a:lnSpc>
              <a:buFont typeface="Wingdings" panose="05000000000000000000" pitchFamily="2" charset="2"/>
              <a:buNone/>
            </a:pPr>
            <a:r>
              <a:rPr lang="en-US" altLang="zh-CN" sz="2400" dirty="0"/>
              <a:t>3. </a:t>
            </a:r>
            <a:r>
              <a:rPr lang="zh-CN" altLang="en-US" sz="2400" dirty="0"/>
              <a:t>Ｑ</a:t>
            </a:r>
            <a:r>
              <a:rPr lang="en-US" altLang="zh-CN" sz="2400" dirty="0"/>
              <a:t>3</a:t>
            </a:r>
            <a:r>
              <a:rPr lang="zh-CN" altLang="en-US" sz="2400" dirty="0"/>
              <a:t>＝ </a:t>
            </a:r>
            <a:r>
              <a:rPr lang="en-US" altLang="zh-CN" sz="2400" dirty="0" err="1"/>
              <a:t>П</a:t>
            </a:r>
            <a:r>
              <a:rPr lang="en-US" altLang="zh-CN" sz="2800" baseline="-25000" dirty="0" err="1"/>
              <a:t>Sname</a:t>
            </a:r>
            <a:r>
              <a:rPr lang="en-US" altLang="zh-CN" sz="2400" dirty="0"/>
              <a:t>(Student       </a:t>
            </a:r>
            <a:r>
              <a:rPr lang="en-US" altLang="zh-CN" sz="2800" dirty="0" err="1"/>
              <a:t>б</a:t>
            </a:r>
            <a:r>
              <a:rPr lang="en-US" altLang="zh-CN" sz="2800" baseline="-25000" dirty="0" err="1"/>
              <a:t>SC.Cno</a:t>
            </a:r>
            <a:r>
              <a:rPr lang="en-US" altLang="zh-CN" sz="2800" baseline="-25000" dirty="0" smtClean="0"/>
              <a:t>=‘C2</a:t>
            </a:r>
            <a:r>
              <a:rPr lang="en-US" altLang="zh-CN" sz="2800" baseline="-25000" dirty="0"/>
              <a:t>'</a:t>
            </a:r>
            <a:r>
              <a:rPr lang="en-US" altLang="zh-CN" sz="2400" dirty="0"/>
              <a:t> (SC))</a:t>
            </a:r>
            <a:r>
              <a:rPr lang="en-US" altLang="zh-CN" sz="2400" dirty="0">
                <a:latin typeface="Courier New" panose="02070309020205020404" pitchFamily="49" charset="0"/>
              </a:rPr>
              <a:t> </a:t>
            </a:r>
            <a:endParaRPr lang="en-US" altLang="zh-CN" sz="2400" dirty="0"/>
          </a:p>
          <a:p>
            <a:pPr algn="just" eaLnBrk="1" hangingPunct="1">
              <a:lnSpc>
                <a:spcPct val="80000"/>
              </a:lnSpc>
              <a:buFont typeface="Wingdings" panose="05000000000000000000" pitchFamily="2" charset="2"/>
              <a:buNone/>
            </a:pPr>
            <a:r>
              <a:rPr lang="en-US" altLang="zh-CN" sz="2400" dirty="0"/>
              <a:t>①б</a:t>
            </a:r>
          </a:p>
          <a:p>
            <a:pPr algn="just" eaLnBrk="1" hangingPunct="1">
              <a:lnSpc>
                <a:spcPct val="80000"/>
              </a:lnSpc>
              <a:buFont typeface="Wingdings" panose="05000000000000000000" pitchFamily="2" charset="2"/>
              <a:buNone/>
            </a:pPr>
            <a:r>
              <a:rPr lang="en-US" altLang="zh-CN" sz="2400" dirty="0"/>
              <a:t>	</a:t>
            </a:r>
            <a:r>
              <a:rPr lang="zh-CN" altLang="en-US" sz="2400" dirty="0"/>
              <a:t>读</a:t>
            </a:r>
            <a:r>
              <a:rPr lang="en-US" altLang="zh-CN" sz="2400" dirty="0"/>
              <a:t>SC</a:t>
            </a:r>
            <a:r>
              <a:rPr lang="zh-CN" altLang="en-US" sz="2400" dirty="0"/>
              <a:t>表总块数</a:t>
            </a:r>
            <a:r>
              <a:rPr lang="en-US" altLang="zh-CN" sz="2400" dirty="0"/>
              <a:t>= 10000/100=100</a:t>
            </a:r>
            <a:r>
              <a:rPr lang="zh-CN" altLang="en-US" sz="2400" dirty="0"/>
              <a:t>块</a:t>
            </a:r>
          </a:p>
          <a:p>
            <a:pPr algn="just" eaLnBrk="1" hangingPunct="1">
              <a:lnSpc>
                <a:spcPct val="80000"/>
              </a:lnSpc>
              <a:buFont typeface="Wingdings" panose="05000000000000000000" pitchFamily="2" charset="2"/>
              <a:buNone/>
            </a:pPr>
            <a:r>
              <a:rPr lang="zh-CN" altLang="en-US" sz="2400" dirty="0"/>
              <a:t>	</a:t>
            </a:r>
            <a:r>
              <a:rPr lang="zh-CN" altLang="en-US" sz="2400" dirty="0">
                <a:solidFill>
                  <a:schemeClr val="accent2"/>
                </a:solidFill>
              </a:rPr>
              <a:t>读数据时间</a:t>
            </a:r>
            <a:r>
              <a:rPr lang="en-US" altLang="zh-CN" sz="2400" dirty="0"/>
              <a:t>=100/20=5</a:t>
            </a:r>
            <a:r>
              <a:rPr lang="zh-CN" altLang="en-US" sz="2400" dirty="0"/>
              <a:t>秒</a:t>
            </a:r>
            <a:r>
              <a:rPr lang="zh-CN" altLang="en-US" sz="2400" dirty="0">
                <a:latin typeface="Courier New" panose="02070309020205020404" pitchFamily="49" charset="0"/>
              </a:rPr>
              <a:t> </a:t>
            </a:r>
            <a:endParaRPr lang="zh-CN" altLang="en-US" sz="2400" dirty="0"/>
          </a:p>
          <a:p>
            <a:pPr algn="just" eaLnBrk="1" hangingPunct="1">
              <a:lnSpc>
                <a:spcPct val="80000"/>
              </a:lnSpc>
              <a:buFont typeface="Wingdings" panose="05000000000000000000" pitchFamily="2" charset="2"/>
              <a:buNone/>
            </a:pPr>
            <a:r>
              <a:rPr lang="zh-CN" altLang="en-US" sz="2400" dirty="0"/>
              <a:t>	中间结果大小</a:t>
            </a:r>
            <a:r>
              <a:rPr lang="en-US" altLang="zh-CN" sz="2400" dirty="0"/>
              <a:t>=50</a:t>
            </a:r>
            <a:r>
              <a:rPr lang="zh-CN" altLang="en-US" sz="2400" dirty="0"/>
              <a:t>条  不必写入外存</a:t>
            </a:r>
            <a:r>
              <a:rPr lang="zh-CN" altLang="en-US" sz="2400" dirty="0">
                <a:latin typeface="Courier New" panose="02070309020205020404" pitchFamily="49" charset="0"/>
              </a:rPr>
              <a:t> </a:t>
            </a:r>
            <a:endParaRPr lang="zh-CN" altLang="en-US" sz="2400" dirty="0"/>
          </a:p>
          <a:p>
            <a:pPr algn="just" eaLnBrk="1" hangingPunct="1">
              <a:lnSpc>
                <a:spcPct val="80000"/>
              </a:lnSpc>
              <a:buFont typeface="Wingdings" panose="05000000000000000000" pitchFamily="2" charset="2"/>
              <a:buNone/>
            </a:pPr>
            <a:r>
              <a:rPr lang="zh-CN" altLang="en-US" sz="2400" dirty="0"/>
              <a:t>②</a:t>
            </a:r>
          </a:p>
          <a:p>
            <a:pPr algn="just" eaLnBrk="1" hangingPunct="1">
              <a:lnSpc>
                <a:spcPct val="80000"/>
              </a:lnSpc>
              <a:buFont typeface="Wingdings" panose="05000000000000000000" pitchFamily="2" charset="2"/>
              <a:buNone/>
            </a:pPr>
            <a:r>
              <a:rPr lang="zh-CN" altLang="en-US" sz="2400" dirty="0"/>
              <a:t>	读</a:t>
            </a:r>
            <a:r>
              <a:rPr lang="en-US" altLang="zh-CN" sz="2400" dirty="0"/>
              <a:t>Student</a:t>
            </a:r>
            <a:r>
              <a:rPr lang="zh-CN" altLang="en-US" sz="2400" dirty="0"/>
              <a:t>表总块数</a:t>
            </a:r>
            <a:r>
              <a:rPr lang="en-US" altLang="zh-CN" sz="2400" dirty="0"/>
              <a:t>= 1000/10=100</a:t>
            </a:r>
            <a:r>
              <a:rPr lang="zh-CN" altLang="en-US" sz="2400" dirty="0"/>
              <a:t>块</a:t>
            </a:r>
          </a:p>
          <a:p>
            <a:pPr algn="just" eaLnBrk="1" hangingPunct="1">
              <a:lnSpc>
                <a:spcPct val="80000"/>
              </a:lnSpc>
              <a:buFont typeface="Wingdings" panose="05000000000000000000" pitchFamily="2" charset="2"/>
              <a:buNone/>
            </a:pPr>
            <a:r>
              <a:rPr lang="zh-CN" altLang="en-US" sz="2400" dirty="0"/>
              <a:t>	</a:t>
            </a:r>
            <a:r>
              <a:rPr lang="zh-CN" altLang="en-US" sz="2400" dirty="0">
                <a:solidFill>
                  <a:schemeClr val="accent2"/>
                </a:solidFill>
              </a:rPr>
              <a:t>读数据时间</a:t>
            </a:r>
            <a:r>
              <a:rPr lang="en-US" altLang="zh-CN" sz="2400" dirty="0"/>
              <a:t>=100/20=5</a:t>
            </a:r>
            <a:r>
              <a:rPr lang="zh-CN" altLang="en-US" sz="2400" dirty="0"/>
              <a:t>秒</a:t>
            </a:r>
            <a:r>
              <a:rPr lang="zh-CN" altLang="en-US" sz="2400" dirty="0">
                <a:latin typeface="Courier New" panose="02070309020205020404" pitchFamily="49" charset="0"/>
              </a:rPr>
              <a:t> </a:t>
            </a:r>
            <a:endParaRPr lang="zh-CN" altLang="en-US" sz="2400" dirty="0"/>
          </a:p>
          <a:p>
            <a:pPr algn="just" eaLnBrk="1" hangingPunct="1">
              <a:lnSpc>
                <a:spcPct val="80000"/>
              </a:lnSpc>
              <a:buFont typeface="Wingdings" panose="05000000000000000000" pitchFamily="2" charset="2"/>
              <a:buNone/>
            </a:pPr>
            <a:r>
              <a:rPr lang="zh-CN" altLang="en-US" sz="2400" dirty="0"/>
              <a:t>③ </a:t>
            </a:r>
            <a:r>
              <a:rPr lang="en-US" altLang="zh-CN" sz="2400" dirty="0"/>
              <a:t>П</a:t>
            </a:r>
            <a:r>
              <a:rPr lang="en-US" altLang="zh-CN" sz="2400" dirty="0">
                <a:latin typeface="Courier New" panose="02070309020205020404" pitchFamily="49" charset="0"/>
              </a:rPr>
              <a:t> </a:t>
            </a:r>
            <a:endParaRPr lang="en-US" altLang="zh-CN" sz="2400" dirty="0"/>
          </a:p>
          <a:p>
            <a:pPr algn="just" eaLnBrk="1" hangingPunct="1">
              <a:lnSpc>
                <a:spcPct val="80000"/>
              </a:lnSpc>
              <a:buFont typeface="Wingdings" panose="05000000000000000000" pitchFamily="2" charset="2"/>
              <a:buNone/>
            </a:pPr>
            <a:endParaRPr lang="en-US" altLang="zh-CN" sz="2400" dirty="0"/>
          </a:p>
          <a:p>
            <a:pPr algn="just" eaLnBrk="1" hangingPunct="1">
              <a:lnSpc>
                <a:spcPct val="80000"/>
              </a:lnSpc>
              <a:buFont typeface="Wingdings" panose="05000000000000000000" pitchFamily="2" charset="2"/>
              <a:buNone/>
            </a:pPr>
            <a:r>
              <a:rPr lang="zh-CN" altLang="en-US" sz="2400" dirty="0">
                <a:solidFill>
                  <a:schemeClr val="accent2"/>
                </a:solidFill>
              </a:rPr>
              <a:t>总时间</a:t>
            </a:r>
            <a:r>
              <a:rPr lang="zh-CN" altLang="en-US" sz="2400" dirty="0"/>
              <a:t>＝</a:t>
            </a:r>
            <a:r>
              <a:rPr lang="en-US" altLang="zh-CN" sz="2400" dirty="0"/>
              <a:t>5</a:t>
            </a:r>
            <a:r>
              <a:rPr lang="zh-CN" altLang="en-US" sz="2400" dirty="0"/>
              <a:t>＋</a:t>
            </a:r>
            <a:r>
              <a:rPr lang="en-US" altLang="zh-CN" sz="2400" dirty="0"/>
              <a:t>5</a:t>
            </a:r>
            <a:r>
              <a:rPr lang="zh-CN" altLang="en-US" sz="2400" dirty="0"/>
              <a:t>秒＝</a:t>
            </a:r>
            <a:r>
              <a:rPr lang="en-US" altLang="zh-CN" sz="2400" dirty="0"/>
              <a:t>10</a:t>
            </a:r>
            <a:r>
              <a:rPr lang="zh-CN" altLang="en-US" sz="2400" dirty="0"/>
              <a:t>秒 （减少中间结果</a:t>
            </a:r>
            <a:r>
              <a:rPr lang="en-US" altLang="zh-CN" sz="2400" dirty="0"/>
              <a:t>,</a:t>
            </a:r>
            <a:r>
              <a:rPr lang="zh-CN" altLang="en-US" sz="2400" dirty="0"/>
              <a:t>且全部在内存）</a:t>
            </a:r>
          </a:p>
          <a:p>
            <a:pPr algn="just"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endParaRPr lang="zh-CN" altLang="en-US" sz="2400" dirty="0"/>
          </a:p>
        </p:txBody>
      </p:sp>
      <p:sp>
        <p:nvSpPr>
          <p:cNvPr id="61443" name="Rectangle 3">
            <a:extLst>
              <a:ext uri="{FF2B5EF4-FFF2-40B4-BE49-F238E27FC236}">
                <a16:creationId xmlns:a16="http://schemas.microsoft.com/office/drawing/2014/main" id="{39B34342-AD9E-45CC-BB7A-A1EE94FB6C33}"/>
              </a:ext>
            </a:extLst>
          </p:cNvPr>
          <p:cNvSpPr>
            <a:spLocks noChangeArrowheads="1"/>
          </p:cNvSpPr>
          <p:nvPr/>
        </p:nvSpPr>
        <p:spPr bwMode="auto">
          <a:xfrm>
            <a:off x="850901" y="666541"/>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lang="en-US" altLang="zh-CN" sz="3600" dirty="0"/>
              <a:t>1 </a:t>
            </a:r>
            <a:r>
              <a:rPr lang="zh-CN" altLang="en-US" sz="3600" dirty="0"/>
              <a:t>查询优化的必要性</a:t>
            </a:r>
            <a:r>
              <a:rPr lang="en-US" altLang="zh-CN" sz="3600" dirty="0"/>
              <a:t>(</a:t>
            </a:r>
            <a:r>
              <a:rPr lang="zh-CN" altLang="en-US" sz="3600" dirty="0"/>
              <a:t>续</a:t>
            </a:r>
            <a:r>
              <a:rPr lang="en-US" altLang="zh-CN" sz="3600" dirty="0"/>
              <a:t>)</a:t>
            </a:r>
          </a:p>
        </p:txBody>
      </p:sp>
      <p:sp>
        <p:nvSpPr>
          <p:cNvPr id="61444" name="Text Box 4">
            <a:extLst>
              <a:ext uri="{FF2B5EF4-FFF2-40B4-BE49-F238E27FC236}">
                <a16:creationId xmlns:a16="http://schemas.microsoft.com/office/drawing/2014/main" id="{E01646C5-C008-498F-93B3-5171922655C8}"/>
              </a:ext>
            </a:extLst>
          </p:cNvPr>
          <p:cNvSpPr txBox="1">
            <a:spLocks noChangeArrowheads="1"/>
          </p:cNvSpPr>
          <p:nvPr/>
        </p:nvSpPr>
        <p:spPr bwMode="auto">
          <a:xfrm>
            <a:off x="1524001"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lang="en-US" altLang="zh-CN" sz="3600" dirty="0">
                <a:solidFill>
                  <a:schemeClr val="bg1"/>
                </a:solidFill>
              </a:rPr>
              <a:t>9.2.1 </a:t>
            </a:r>
            <a:r>
              <a:rPr lang="zh-CN" altLang="en-US" sz="3600" dirty="0">
                <a:solidFill>
                  <a:schemeClr val="bg1"/>
                </a:solidFill>
              </a:rPr>
              <a:t>查询优化概述</a:t>
            </a:r>
          </a:p>
        </p:txBody>
      </p:sp>
      <p:sp>
        <p:nvSpPr>
          <p:cNvPr id="61445" name="AutoShape 5">
            <a:extLst>
              <a:ext uri="{FF2B5EF4-FFF2-40B4-BE49-F238E27FC236}">
                <a16:creationId xmlns:a16="http://schemas.microsoft.com/office/drawing/2014/main" id="{528ABE0C-4E6A-496C-A96D-F3B91FD3A472}"/>
              </a:ext>
            </a:extLst>
          </p:cNvPr>
          <p:cNvSpPr>
            <a:spLocks noChangeArrowheads="1"/>
          </p:cNvSpPr>
          <p:nvPr/>
        </p:nvSpPr>
        <p:spPr bwMode="auto">
          <a:xfrm rot="5400000">
            <a:off x="4324350" y="177461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1446" name="AutoShape 6">
            <a:extLst>
              <a:ext uri="{FF2B5EF4-FFF2-40B4-BE49-F238E27FC236}">
                <a16:creationId xmlns:a16="http://schemas.microsoft.com/office/drawing/2014/main" id="{40A01C15-12A0-4628-93B4-4FA4F9DC2B76}"/>
              </a:ext>
            </a:extLst>
          </p:cNvPr>
          <p:cNvSpPr>
            <a:spLocks noChangeArrowheads="1"/>
          </p:cNvSpPr>
          <p:nvPr/>
        </p:nvSpPr>
        <p:spPr bwMode="auto">
          <a:xfrm rot="5400000">
            <a:off x="1600201" y="3784848"/>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79875" name="Rectangle 3"/>
          <p:cNvSpPr>
            <a:spLocks noGrp="1" noChangeArrowheads="1"/>
          </p:cNvSpPr>
          <p:nvPr>
            <p:ph idx="1"/>
          </p:nvPr>
        </p:nvSpPr>
        <p:spPr>
          <a:xfrm>
            <a:off x="695400" y="1690690"/>
            <a:ext cx="10441160" cy="4834654"/>
          </a:xfrm>
        </p:spPr>
        <p:txBody>
          <a:bodyPr>
            <a:normAutofit fontScale="92500" lnSpcReduction="20000"/>
          </a:bodyPr>
          <a:lstStyle/>
          <a:p>
            <a:pPr eaLnBrk="1" hangingPunct="1">
              <a:lnSpc>
                <a:spcPct val="150000"/>
              </a:lnSpc>
              <a:buFont typeface="Wingdings" panose="05000000000000000000" pitchFamily="2" charset="2"/>
              <a:buNone/>
            </a:pPr>
            <a:r>
              <a:rPr lang="zh-CN" altLang="en-US" sz="2600" dirty="0"/>
              <a:t>2.避免使用不兼容的数据类型</a:t>
            </a:r>
          </a:p>
          <a:p>
            <a:pPr lvl="1" eaLnBrk="1" hangingPunct="1">
              <a:lnSpc>
                <a:spcPct val="150000"/>
              </a:lnSpc>
              <a:buClr>
                <a:schemeClr val="folHlink"/>
              </a:buClr>
              <a:buSzPct val="60000"/>
              <a:buFont typeface="Wingdings" panose="05000000000000000000" pitchFamily="2" charset="2"/>
              <a:buNone/>
            </a:pPr>
            <a:r>
              <a:rPr lang="en-US" altLang="zh-CN" sz="2600" dirty="0"/>
              <a:t> SELECT name FROM employee WHERE salary ＞ 60000 </a:t>
            </a:r>
          </a:p>
          <a:p>
            <a:pPr eaLnBrk="1" hangingPunct="1">
              <a:lnSpc>
                <a:spcPct val="150000"/>
              </a:lnSpc>
              <a:buFont typeface="Wingdings" panose="05000000000000000000" pitchFamily="2" charset="2"/>
              <a:buNone/>
            </a:pPr>
            <a:r>
              <a:rPr lang="zh-CN" altLang="en-US" sz="2600" dirty="0"/>
              <a:t>3. </a:t>
            </a:r>
            <a:r>
              <a:rPr lang="en-US" altLang="zh-CN" sz="2600" dirty="0"/>
              <a:t>IS</a:t>
            </a:r>
            <a:r>
              <a:rPr lang="en-US" altLang="zh-CN" sz="2600" dirty="0">
                <a:latin typeface="Tahoma" panose="020B0604030504040204" pitchFamily="34" charset="0"/>
              </a:rPr>
              <a:t> </a:t>
            </a:r>
            <a:r>
              <a:rPr lang="en-US" altLang="zh-CN" sz="2600" dirty="0"/>
              <a:t>NULL</a:t>
            </a:r>
            <a:r>
              <a:rPr lang="en-US" altLang="zh-CN" sz="2600" dirty="0">
                <a:latin typeface="Tahoma" panose="020B0604030504040204" pitchFamily="34" charset="0"/>
              </a:rPr>
              <a:t> </a:t>
            </a:r>
            <a:r>
              <a:rPr lang="zh-CN" altLang="en-US" sz="2600" dirty="0"/>
              <a:t>与</a:t>
            </a:r>
            <a:r>
              <a:rPr lang="zh-CN" altLang="en-US" sz="2600" dirty="0">
                <a:latin typeface="Tahoma" panose="020B0604030504040204" pitchFamily="34" charset="0"/>
              </a:rPr>
              <a:t> </a:t>
            </a:r>
            <a:r>
              <a:rPr lang="en-US" altLang="zh-CN" sz="2600" dirty="0"/>
              <a:t>IS</a:t>
            </a:r>
            <a:r>
              <a:rPr lang="en-US" altLang="zh-CN" sz="2600" dirty="0">
                <a:latin typeface="Tahoma" panose="020B0604030504040204" pitchFamily="34" charset="0"/>
              </a:rPr>
              <a:t> </a:t>
            </a:r>
            <a:r>
              <a:rPr lang="en-US" altLang="zh-CN" sz="2600" dirty="0"/>
              <a:t>NOT</a:t>
            </a:r>
            <a:r>
              <a:rPr lang="en-US" altLang="zh-CN" sz="2600" dirty="0">
                <a:latin typeface="Tahoma" panose="020B0604030504040204" pitchFamily="34" charset="0"/>
              </a:rPr>
              <a:t> </a:t>
            </a:r>
            <a:r>
              <a:rPr lang="en-US" altLang="zh-CN" sz="2600" dirty="0"/>
              <a:t>NULL</a:t>
            </a:r>
            <a:r>
              <a:rPr lang="en-US" altLang="zh-CN" sz="2600" dirty="0">
                <a:latin typeface="等线" panose="02010600030101010101" pitchFamily="2" charset="-122"/>
              </a:rPr>
              <a:t> </a:t>
            </a:r>
          </a:p>
          <a:p>
            <a:pPr eaLnBrk="1" hangingPunct="1">
              <a:lnSpc>
                <a:spcPct val="150000"/>
              </a:lnSpc>
              <a:buFont typeface="Wingdings" panose="05000000000000000000" pitchFamily="2" charset="2"/>
              <a:buNone/>
            </a:pPr>
            <a:r>
              <a:rPr lang="zh-CN" altLang="en-US" sz="2600" dirty="0">
                <a:latin typeface="等线" panose="02010600030101010101" pitchFamily="2" charset="-122"/>
              </a:rPr>
              <a:t>  在</a:t>
            </a:r>
            <a:r>
              <a:rPr lang="en-US" altLang="zh-CN" sz="2600" dirty="0">
                <a:latin typeface="等线" panose="02010600030101010101" pitchFamily="2" charset="-122"/>
              </a:rPr>
              <a:t>where</a:t>
            </a:r>
            <a:r>
              <a:rPr lang="zh-CN" altLang="en-US" sz="2600" dirty="0">
                <a:latin typeface="等线" panose="02010600030101010101" pitchFamily="2" charset="-122"/>
              </a:rPr>
              <a:t>子句中使用</a:t>
            </a:r>
            <a:r>
              <a:rPr lang="en-US" altLang="zh-CN" sz="2600" dirty="0">
                <a:latin typeface="等线" panose="02010600030101010101" pitchFamily="2" charset="-122"/>
              </a:rPr>
              <a:t>is</a:t>
            </a:r>
            <a:r>
              <a:rPr lang="en-US" altLang="zh-CN" sz="2600" dirty="0">
                <a:latin typeface="Tahoma" panose="020B0604030504040204" pitchFamily="34" charset="0"/>
              </a:rPr>
              <a:t> </a:t>
            </a:r>
            <a:r>
              <a:rPr lang="en-US" altLang="zh-CN" sz="2600" dirty="0">
                <a:latin typeface="等线" panose="02010600030101010101" pitchFamily="2" charset="-122"/>
              </a:rPr>
              <a:t>null</a:t>
            </a:r>
            <a:r>
              <a:rPr lang="zh-CN" altLang="en-US" sz="2600" dirty="0">
                <a:latin typeface="等线" panose="02010600030101010101" pitchFamily="2" charset="-122"/>
              </a:rPr>
              <a:t>或</a:t>
            </a:r>
            <a:r>
              <a:rPr lang="en-US" altLang="zh-CN" sz="2600" dirty="0">
                <a:latin typeface="等线" panose="02010600030101010101" pitchFamily="2" charset="-122"/>
              </a:rPr>
              <a:t>is</a:t>
            </a:r>
            <a:r>
              <a:rPr lang="en-US" altLang="zh-CN" sz="2600" dirty="0">
                <a:latin typeface="Tahoma" panose="020B0604030504040204" pitchFamily="34" charset="0"/>
              </a:rPr>
              <a:t> </a:t>
            </a:r>
            <a:r>
              <a:rPr lang="en-US" altLang="zh-CN" sz="2600" dirty="0">
                <a:latin typeface="等线" panose="02010600030101010101" pitchFamily="2" charset="-122"/>
              </a:rPr>
              <a:t>not</a:t>
            </a:r>
            <a:r>
              <a:rPr lang="en-US" altLang="zh-CN" sz="2600" dirty="0">
                <a:latin typeface="Tahoma" panose="020B0604030504040204" pitchFamily="34" charset="0"/>
              </a:rPr>
              <a:t> </a:t>
            </a:r>
            <a:r>
              <a:rPr lang="en-US" altLang="zh-CN" sz="2600" dirty="0">
                <a:latin typeface="等线" panose="02010600030101010101" pitchFamily="2" charset="-122"/>
              </a:rPr>
              <a:t>null</a:t>
            </a:r>
            <a:r>
              <a:rPr lang="zh-CN" altLang="en-US" sz="2600" dirty="0">
                <a:latin typeface="等线" panose="02010600030101010101" pitchFamily="2" charset="-122"/>
              </a:rPr>
              <a:t>的语句优化器是不允许使用索引的</a:t>
            </a:r>
          </a:p>
          <a:p>
            <a:pPr eaLnBrk="1" hangingPunct="1">
              <a:lnSpc>
                <a:spcPct val="150000"/>
              </a:lnSpc>
              <a:buFont typeface="Wingdings" panose="05000000000000000000" pitchFamily="2" charset="2"/>
              <a:buNone/>
            </a:pPr>
            <a:r>
              <a:rPr lang="en-US" altLang="zh-CN" sz="2600" dirty="0" smtClean="0"/>
              <a:t>4.</a:t>
            </a:r>
            <a:r>
              <a:rPr lang="zh-CN" altLang="en-US" sz="2600" dirty="0">
                <a:latin typeface="等线" panose="02010600030101010101" pitchFamily="2" charset="-122"/>
              </a:rPr>
              <a:t>在海量查询时尽量少用格式转换</a:t>
            </a:r>
          </a:p>
          <a:p>
            <a:pPr eaLnBrk="1" hangingPunct="1">
              <a:lnSpc>
                <a:spcPct val="150000"/>
              </a:lnSpc>
              <a:buFont typeface="Wingdings" panose="05000000000000000000" pitchFamily="2" charset="2"/>
              <a:buNone/>
            </a:pPr>
            <a:r>
              <a:rPr lang="en-US" altLang="zh-CN" sz="2600" dirty="0">
                <a:latin typeface="等线" panose="02010600030101010101" pitchFamily="2" charset="-122"/>
              </a:rPr>
              <a:t>   where cast(salary as char(2)) = </a:t>
            </a:r>
            <a:r>
              <a:rPr lang="en-US" altLang="zh-CN" sz="2600" dirty="0">
                <a:latin typeface="Tahoma" panose="020B0604030504040204" pitchFamily="34" charset="0"/>
              </a:rPr>
              <a:t>‘</a:t>
            </a:r>
            <a:r>
              <a:rPr lang="en-US" altLang="zh-CN" sz="2600" dirty="0">
                <a:latin typeface="等线" panose="02010600030101010101" pitchFamily="2" charset="-122"/>
              </a:rPr>
              <a:t>90</a:t>
            </a:r>
            <a:r>
              <a:rPr lang="en-US" altLang="zh-CN" sz="2600" dirty="0">
                <a:latin typeface="Tahoma" panose="020B0604030504040204" pitchFamily="34" charset="0"/>
              </a:rPr>
              <a:t>’</a:t>
            </a:r>
            <a:endParaRPr lang="en-US" altLang="zh-CN" sz="2600" dirty="0">
              <a:latin typeface="等线" panose="02010600030101010101" pitchFamily="2" charset="-122"/>
            </a:endParaRPr>
          </a:p>
          <a:p>
            <a:pPr eaLnBrk="1" hangingPunct="1">
              <a:lnSpc>
                <a:spcPct val="150000"/>
              </a:lnSpc>
              <a:buFont typeface="Wingdings" panose="05000000000000000000" pitchFamily="2" charset="2"/>
              <a:buNone/>
            </a:pPr>
            <a:r>
              <a:rPr lang="zh-CN" altLang="en-US" sz="2600" dirty="0"/>
              <a:t>5</a:t>
            </a:r>
            <a:r>
              <a:rPr lang="zh-CN" altLang="en-US" sz="2600" dirty="0">
                <a:latin typeface="等线" panose="02010600030101010101" pitchFamily="2" charset="-122"/>
              </a:rPr>
              <a:t>.避免不同数据类型间的连接运算</a:t>
            </a:r>
          </a:p>
          <a:p>
            <a:pPr eaLnBrk="1" hangingPunct="1">
              <a:buFont typeface="Wingdings" panose="05000000000000000000" pitchFamily="2" charset="2"/>
              <a:buNone/>
            </a:pPr>
            <a:endParaRPr lang="en-US" altLang="zh-CN" sz="2000" dirty="0">
              <a:latin typeface="等线" panose="02010600030101010101" pitchFamily="2" charset="-122"/>
            </a:endParaRPr>
          </a:p>
          <a:p>
            <a:pPr eaLnBrk="1" hangingPunct="1">
              <a:buFont typeface="Wingdings" panose="05000000000000000000" pitchFamily="2" charset="2"/>
              <a:buNone/>
            </a:pPr>
            <a:r>
              <a:rPr lang="en-US" altLang="zh-CN" sz="2000" dirty="0">
                <a:latin typeface="等线" panose="02010600030101010101" pitchFamily="2" charset="-122"/>
              </a:rPr>
              <a:t> </a:t>
            </a:r>
          </a:p>
          <a:p>
            <a:pPr eaLnBrk="1" hangingPunct="1">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32545411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zh-CN" sz="3200" dirty="0" err="1" smtClean="0"/>
              <a:t>sql</a:t>
            </a:r>
            <a:r>
              <a:rPr lang="zh-CN" altLang="en-US" sz="3200" dirty="0" smtClean="0"/>
              <a:t>语句优化</a:t>
            </a:r>
          </a:p>
        </p:txBody>
      </p:sp>
      <p:sp>
        <p:nvSpPr>
          <p:cNvPr id="81923"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sz="2800" dirty="0"/>
              <a:t>6.避免</a:t>
            </a:r>
            <a:r>
              <a:rPr lang="en-US" altLang="zh-CN" sz="2800" dirty="0">
                <a:cs typeface="Tahoma" panose="020B0604030504040204" pitchFamily="34" charset="0"/>
              </a:rPr>
              <a:t>where</a:t>
            </a:r>
            <a:r>
              <a:rPr lang="zh-CN" altLang="en-US" sz="2800" dirty="0">
                <a:cs typeface="Tahoma" panose="020B0604030504040204" pitchFamily="34" charset="0"/>
              </a:rPr>
              <a:t>子句中的“=”左边进行函数、算术运算或其他表达式运算，否则系统将可能无法正确使用索引。</a:t>
            </a:r>
            <a:r>
              <a:rPr lang="zh-CN" altLang="en-US" sz="2800" dirty="0"/>
              <a:t> </a:t>
            </a:r>
          </a:p>
          <a:p>
            <a:pPr eaLnBrk="1" hangingPunct="1">
              <a:lnSpc>
                <a:spcPct val="150000"/>
              </a:lnSpc>
              <a:buFont typeface="Wingdings" panose="05000000000000000000" pitchFamily="2" charset="2"/>
              <a:buNone/>
            </a:pPr>
            <a:r>
              <a:rPr lang="zh-CN" altLang="en-US" sz="2800" dirty="0"/>
              <a:t>   </a:t>
            </a:r>
            <a:r>
              <a:rPr lang="en-US" altLang="zh-CN" sz="2800" dirty="0"/>
              <a:t>where Left(xsbh,2) = ‘01’</a:t>
            </a:r>
          </a:p>
          <a:p>
            <a:pPr eaLnBrk="1" hangingPunct="1">
              <a:lnSpc>
                <a:spcPct val="150000"/>
              </a:lnSpc>
              <a:buFont typeface="Wingdings" panose="05000000000000000000" pitchFamily="2" charset="2"/>
              <a:buNone/>
            </a:pPr>
            <a:r>
              <a:rPr lang="zh-CN" altLang="en-US" sz="2800" dirty="0"/>
              <a:t>   </a:t>
            </a:r>
            <a:r>
              <a:rPr lang="en-US" altLang="zh-CN" sz="2800" dirty="0"/>
              <a:t>where </a:t>
            </a:r>
            <a:r>
              <a:rPr lang="en-US" altLang="zh-CN" sz="2800" dirty="0" err="1"/>
              <a:t>xsbh</a:t>
            </a:r>
            <a:r>
              <a:rPr lang="en-US" altLang="zh-CN" sz="2800" dirty="0"/>
              <a:t> = like ’01%’</a:t>
            </a:r>
          </a:p>
        </p:txBody>
      </p:sp>
    </p:spTree>
    <p:extLst>
      <p:ext uri="{BB962C8B-B14F-4D97-AF65-F5344CB8AC3E}">
        <p14:creationId xmlns:p14="http://schemas.microsoft.com/office/powerpoint/2010/main" val="35962360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839416" y="692696"/>
            <a:ext cx="7772400" cy="1143000"/>
          </a:xfrm>
        </p:spPr>
        <p:txBody>
          <a:bodyPr>
            <a:normAutofit/>
          </a:bodyPr>
          <a:lstStyle/>
          <a:p>
            <a:pPr algn="l" eaLnBrk="1" hangingPunct="1"/>
            <a:r>
              <a:rPr lang="en-US" altLang="zh-CN" sz="3200" dirty="0" smtClean="0"/>
              <a:t>SQL</a:t>
            </a:r>
            <a:r>
              <a:rPr lang="zh-CN" altLang="en-US" sz="3200" dirty="0" smtClean="0"/>
              <a:t>优化实例</a:t>
            </a:r>
          </a:p>
        </p:txBody>
      </p:sp>
      <p:sp>
        <p:nvSpPr>
          <p:cNvPr id="83971" name="Rectangle 3"/>
          <p:cNvSpPr>
            <a:spLocks noGrp="1" noChangeArrowheads="1"/>
          </p:cNvSpPr>
          <p:nvPr>
            <p:ph type="subTitle" idx="1"/>
          </p:nvPr>
        </p:nvSpPr>
        <p:spPr>
          <a:xfrm>
            <a:off x="839416" y="2420888"/>
            <a:ext cx="9144000" cy="1655762"/>
          </a:xfrm>
        </p:spPr>
        <p:txBody>
          <a:bodyPr/>
          <a:lstStyle/>
          <a:p>
            <a:pPr algn="l" eaLnBrk="1" hangingPunct="1"/>
            <a:r>
              <a:rPr lang="zh-CN" altLang="en-US" dirty="0" smtClean="0"/>
              <a:t>——</a:t>
            </a:r>
            <a:r>
              <a:rPr lang="en-US" altLang="zh-CN" dirty="0" smtClean="0"/>
              <a:t>oracle</a:t>
            </a:r>
          </a:p>
        </p:txBody>
      </p:sp>
    </p:spTree>
    <p:extLst>
      <p:ext uri="{BB962C8B-B14F-4D97-AF65-F5344CB8AC3E}">
        <p14:creationId xmlns:p14="http://schemas.microsoft.com/office/powerpoint/2010/main" val="40196003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39416" y="548680"/>
            <a:ext cx="8626475"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ea typeface="等线" panose="02010600030101010101" pitchFamily="2" charset="-122"/>
              </a:rPr>
              <a:t>例1：</a:t>
            </a:r>
            <a:r>
              <a:rPr lang="en-US" altLang="zh-CN" dirty="0">
                <a:ea typeface="等线" panose="02010600030101010101" pitchFamily="2" charset="-122"/>
              </a:rPr>
              <a:t>RLWT(STCD,  TM,  LV)——</a:t>
            </a:r>
            <a:r>
              <a:rPr lang="zh-CN" altLang="en-US" dirty="0">
                <a:ea typeface="等线" panose="02010600030101010101" pitchFamily="2" charset="-122"/>
              </a:rPr>
              <a:t>水位表</a:t>
            </a:r>
          </a:p>
          <a:p>
            <a:pPr eaLnBrk="1" hangingPunct="1">
              <a:spcBef>
                <a:spcPct val="0"/>
              </a:spcBef>
              <a:buClrTx/>
              <a:buFontTx/>
              <a:buNone/>
            </a:pPr>
            <a:r>
              <a:rPr lang="zh-CN" altLang="en-US" dirty="0">
                <a:ea typeface="等线" panose="02010600030101010101" pitchFamily="2" charset="-122"/>
              </a:rPr>
              <a:t>查询当前时间前一个小时的时刻的水位记录</a:t>
            </a:r>
          </a:p>
          <a:p>
            <a:pPr eaLnBrk="1" hangingPunct="1">
              <a:spcBef>
                <a:spcPct val="0"/>
              </a:spcBef>
              <a:buClrTx/>
              <a:buFontTx/>
              <a:buNone/>
            </a:pPr>
            <a:r>
              <a:rPr lang="en-US" altLang="zh-CN" sz="2400" dirty="0">
                <a:ea typeface="等线" panose="02010600030101010101" pitchFamily="2" charset="-122"/>
              </a:rPr>
              <a:t>SELECT   *   FROM    RLWT</a:t>
            </a:r>
          </a:p>
          <a:p>
            <a:pPr eaLnBrk="1" hangingPunct="1">
              <a:spcBef>
                <a:spcPct val="0"/>
              </a:spcBef>
              <a:buClrTx/>
              <a:buFontTx/>
              <a:buNone/>
            </a:pPr>
            <a:r>
              <a:rPr lang="en-US" altLang="zh-CN" sz="2400" dirty="0">
                <a:ea typeface="等线" panose="02010600030101010101" pitchFamily="2" charset="-122"/>
              </a:rPr>
              <a:t>WHERE    TM+1 = SYSDATE;</a:t>
            </a:r>
          </a:p>
          <a:p>
            <a:pPr eaLnBrk="1" hangingPunct="1">
              <a:spcBef>
                <a:spcPct val="0"/>
              </a:spcBef>
              <a:buClrTx/>
              <a:buFontTx/>
              <a:buNone/>
            </a:pPr>
            <a:endParaRPr lang="en-US" altLang="zh-CN" sz="2400" dirty="0">
              <a:ea typeface="等线" panose="02010600030101010101" pitchFamily="2" charset="-122"/>
            </a:endParaRPr>
          </a:p>
          <a:p>
            <a:pPr eaLnBrk="1" hangingPunct="1">
              <a:spcBef>
                <a:spcPct val="0"/>
              </a:spcBef>
              <a:buClrTx/>
              <a:buFontTx/>
              <a:buNone/>
            </a:pPr>
            <a:r>
              <a:rPr lang="en-US" altLang="zh-CN" sz="2400" dirty="0">
                <a:ea typeface="等线" panose="02010600030101010101" pitchFamily="2" charset="-122"/>
              </a:rPr>
              <a:t>SELECT   *   FROM    RLWT</a:t>
            </a:r>
          </a:p>
          <a:p>
            <a:pPr eaLnBrk="1" hangingPunct="1">
              <a:spcBef>
                <a:spcPct val="0"/>
              </a:spcBef>
              <a:buClrTx/>
              <a:buFontTx/>
              <a:buNone/>
            </a:pPr>
            <a:r>
              <a:rPr lang="en-US" altLang="zh-CN" sz="2400" dirty="0">
                <a:ea typeface="等线" panose="02010600030101010101" pitchFamily="2" charset="-122"/>
              </a:rPr>
              <a:t>WHERE    TM= SYSDATE  －1;</a:t>
            </a:r>
          </a:p>
          <a:p>
            <a:pPr eaLnBrk="1" hangingPunct="1">
              <a:spcBef>
                <a:spcPct val="0"/>
              </a:spcBef>
              <a:buClrTx/>
              <a:buFontTx/>
              <a:buNone/>
            </a:pPr>
            <a:endParaRPr lang="en-US" altLang="zh-CN" sz="2400" dirty="0">
              <a:ea typeface="等线" panose="02010600030101010101" pitchFamily="2" charset="-122"/>
            </a:endParaRPr>
          </a:p>
          <a:p>
            <a:pPr eaLnBrk="1" hangingPunct="1">
              <a:spcBef>
                <a:spcPct val="0"/>
              </a:spcBef>
              <a:buClrTx/>
              <a:buFontTx/>
              <a:buNone/>
            </a:pPr>
            <a:endParaRPr lang="en-US" altLang="zh-CN" sz="2400" dirty="0">
              <a:ea typeface="等线" panose="02010600030101010101" pitchFamily="2" charset="-122"/>
            </a:endParaRPr>
          </a:p>
          <a:p>
            <a:pPr eaLnBrk="1" hangingPunct="1">
              <a:spcBef>
                <a:spcPct val="0"/>
              </a:spcBef>
              <a:buClrTx/>
              <a:buFontTx/>
              <a:buNone/>
            </a:pPr>
            <a:r>
              <a:rPr lang="en-US" altLang="zh-CN" sz="2400" dirty="0">
                <a:ea typeface="等线" panose="02010600030101010101" pitchFamily="2" charset="-122"/>
              </a:rPr>
              <a:t>SELECT    *   FROM    RLWT</a:t>
            </a:r>
          </a:p>
          <a:p>
            <a:pPr eaLnBrk="1" hangingPunct="1">
              <a:spcBef>
                <a:spcPct val="0"/>
              </a:spcBef>
              <a:buClrTx/>
              <a:buFontTx/>
              <a:buNone/>
            </a:pPr>
            <a:r>
              <a:rPr lang="en-US" altLang="zh-CN" sz="2400" dirty="0">
                <a:ea typeface="等线" panose="02010600030101010101" pitchFamily="2" charset="-122"/>
              </a:rPr>
              <a:t>WHERE    TM = TO_DATE(‘2006-04-26 7:00:00’,’YY-MM-DD  </a:t>
            </a:r>
          </a:p>
          <a:p>
            <a:pPr eaLnBrk="1" hangingPunct="1">
              <a:spcBef>
                <a:spcPct val="0"/>
              </a:spcBef>
              <a:buClrTx/>
              <a:buFontTx/>
              <a:buNone/>
            </a:pPr>
            <a:r>
              <a:rPr lang="en-US" altLang="zh-CN" sz="2400" dirty="0">
                <a:ea typeface="等线" panose="02010600030101010101" pitchFamily="2" charset="-122"/>
              </a:rPr>
              <a:t>HH24:MI:SS’)</a:t>
            </a:r>
          </a:p>
          <a:p>
            <a:pPr eaLnBrk="1" hangingPunct="1">
              <a:spcBef>
                <a:spcPct val="0"/>
              </a:spcBef>
              <a:buClrTx/>
              <a:buFontTx/>
              <a:buNone/>
            </a:pPr>
            <a:endParaRPr lang="en-US" altLang="zh-CN" sz="2400" dirty="0">
              <a:ea typeface="等线" panose="02010600030101010101" pitchFamily="2" charset="-122"/>
            </a:endParaRPr>
          </a:p>
          <a:p>
            <a:pPr eaLnBrk="1" hangingPunct="1">
              <a:spcBef>
                <a:spcPct val="0"/>
              </a:spcBef>
              <a:buClrTx/>
              <a:buFontTx/>
              <a:buNone/>
            </a:pPr>
            <a:r>
              <a:rPr lang="en-US" altLang="zh-CN" sz="2400" dirty="0">
                <a:ea typeface="等线" panose="02010600030101010101" pitchFamily="2" charset="-122"/>
              </a:rPr>
              <a:t>SELECT   STCD,  TM,  LV    FROM    RLWT</a:t>
            </a:r>
          </a:p>
          <a:p>
            <a:pPr eaLnBrk="1" hangingPunct="1">
              <a:spcBef>
                <a:spcPct val="0"/>
              </a:spcBef>
              <a:buClrTx/>
              <a:buFontTx/>
              <a:buNone/>
            </a:pPr>
            <a:r>
              <a:rPr lang="en-US" altLang="zh-CN" sz="2400" dirty="0">
                <a:ea typeface="等线" panose="02010600030101010101" pitchFamily="2" charset="-122"/>
              </a:rPr>
              <a:t>WHERE    TM = TO_DATE(‘2006-04-26 7:00:00’,’YY-MM-DD  </a:t>
            </a:r>
          </a:p>
          <a:p>
            <a:pPr eaLnBrk="1" hangingPunct="1">
              <a:spcBef>
                <a:spcPct val="0"/>
              </a:spcBef>
              <a:buClrTx/>
              <a:buFontTx/>
              <a:buNone/>
            </a:pPr>
            <a:r>
              <a:rPr lang="en-US" altLang="zh-CN" sz="2400" dirty="0">
                <a:ea typeface="等线" panose="02010600030101010101" pitchFamily="2" charset="-122"/>
              </a:rPr>
              <a:t>HH24:MI:SS’)</a:t>
            </a:r>
          </a:p>
        </p:txBody>
      </p:sp>
    </p:spTree>
    <p:extLst>
      <p:ext uri="{BB962C8B-B14F-4D97-AF65-F5344CB8AC3E}">
        <p14:creationId xmlns:p14="http://schemas.microsoft.com/office/powerpoint/2010/main" val="40570914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95400" y="404664"/>
            <a:ext cx="8382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dirty="0">
                <a:ea typeface="等线" panose="02010600030101010101" pitchFamily="2" charset="-122"/>
              </a:rPr>
              <a:t>例2：查选修了‘</a:t>
            </a:r>
            <a:r>
              <a:rPr lang="zh-CN" altLang="en-US" sz="2800" dirty="0">
                <a:latin typeface="Verdana" panose="020B0604030504040204" pitchFamily="34" charset="0"/>
                <a:ea typeface="等线" panose="02010600030101010101" pitchFamily="2" charset="-122"/>
              </a:rPr>
              <a:t>01</a:t>
            </a:r>
            <a:r>
              <a:rPr lang="zh-CN" altLang="en-US" sz="2800" dirty="0">
                <a:ea typeface="等线" panose="02010600030101010101" pitchFamily="2" charset="-122"/>
              </a:rPr>
              <a:t>’号课程的学生姓名。</a:t>
            </a:r>
            <a:endParaRPr lang="zh-CN" altLang="en-US" sz="2800" dirty="0">
              <a:latin typeface="Verdana" panose="020B0604030504040204" pitchFamily="34" charset="0"/>
              <a:ea typeface="等线" panose="02010600030101010101" pitchFamily="2" charset="-122"/>
            </a:endParaRP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SELECT   SNAME</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FROM   STUDENT   WHERE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01</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  IN (SELECT CNO </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    FROM SC</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    WHERE SNO=STUDENT.SNO);</a:t>
            </a:r>
          </a:p>
          <a:p>
            <a:pPr eaLnBrk="1" hangingPunct="1">
              <a:spcBef>
                <a:spcPct val="50000"/>
              </a:spcBef>
              <a:buClrTx/>
              <a:buFontTx/>
              <a:buNone/>
            </a:pPr>
            <a:endParaRPr lang="en-US" altLang="zh-CN" sz="2400" dirty="0">
              <a:latin typeface="Verdana" panose="020B0604030504040204" pitchFamily="34" charset="0"/>
              <a:ea typeface="等线" panose="02010600030101010101" pitchFamily="2" charset="-122"/>
            </a:endParaRP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SELECT SNAME</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FROM   STUDENT,  SC</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WHERE   SC. SNO = STUDENT. SNO</a:t>
            </a:r>
          </a:p>
          <a:p>
            <a:pPr eaLnBrk="1" hangingPunct="1">
              <a:spcBef>
                <a:spcPct val="50000"/>
              </a:spcBef>
              <a:buClrTx/>
              <a:buFontTx/>
              <a:buNone/>
            </a:pPr>
            <a:r>
              <a:rPr lang="en-US" altLang="zh-CN" sz="2400" dirty="0">
                <a:latin typeface="Verdana" panose="020B0604030504040204" pitchFamily="34" charset="0"/>
                <a:ea typeface="等线" panose="02010600030101010101" pitchFamily="2" charset="-122"/>
              </a:rPr>
              <a:t>AND   SC.CNO =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01</a:t>
            </a:r>
            <a:r>
              <a:rPr lang="en-US" altLang="zh-CN" sz="2400" dirty="0">
                <a:ea typeface="等线" panose="02010600030101010101" pitchFamily="2" charset="-122"/>
              </a:rPr>
              <a:t>’</a:t>
            </a:r>
            <a:endParaRPr lang="en-US" altLang="zh-CN" sz="2400" dirty="0">
              <a:latin typeface="Verdana" panose="020B0604030504040204" pitchFamily="34" charset="0"/>
              <a:ea typeface="等线" panose="02010600030101010101" pitchFamily="2" charset="-122"/>
            </a:endParaRPr>
          </a:p>
        </p:txBody>
      </p:sp>
    </p:spTree>
    <p:extLst>
      <p:ext uri="{BB962C8B-B14F-4D97-AF65-F5344CB8AC3E}">
        <p14:creationId xmlns:p14="http://schemas.microsoft.com/office/powerpoint/2010/main" val="30324196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767408" y="476672"/>
            <a:ext cx="8458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latin typeface="Verdana" panose="020B0604030504040204" pitchFamily="34" charset="0"/>
                <a:ea typeface="等线" panose="02010600030101010101" pitchFamily="2" charset="-122"/>
              </a:rPr>
              <a:t>例3：</a:t>
            </a:r>
            <a:r>
              <a:rPr lang="en-US" altLang="zh-CN" sz="2400" dirty="0">
                <a:latin typeface="Verdana" panose="020B0604030504040204" pitchFamily="34" charset="0"/>
                <a:ea typeface="等线" panose="02010600030101010101" pitchFamily="2" charset="-122"/>
              </a:rPr>
              <a:t>SELECT  CNO，AVG(GRADE)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FROM   SC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GROUP BY CNO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HAVING  CNO !=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001'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AND CNO !=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002' </a:t>
            </a:r>
          </a:p>
          <a:p>
            <a:pPr eaLnBrk="1" hangingPunct="1">
              <a:spcBef>
                <a:spcPct val="0"/>
              </a:spcBef>
              <a:buClrTx/>
              <a:buFontTx/>
              <a:buNone/>
            </a:pPr>
            <a:endParaRPr lang="en-US" altLang="zh-CN" sz="2400" dirty="0">
              <a:latin typeface="Verdana" panose="020B0604030504040204" pitchFamily="34" charset="0"/>
              <a:ea typeface="等线" panose="02010600030101010101" pitchFamily="2" charset="-122"/>
            </a:endParaRPr>
          </a:p>
          <a:p>
            <a:pPr eaLnBrk="1" hangingPunct="1">
              <a:spcBef>
                <a:spcPct val="0"/>
              </a:spcBef>
              <a:buClrTx/>
              <a:buFontTx/>
              <a:buNone/>
            </a:pPr>
            <a:r>
              <a:rPr lang="en-US" altLang="zh-CN" sz="2400" dirty="0">
                <a:latin typeface="Verdana" panose="020B0604030504040204" pitchFamily="34" charset="0"/>
                <a:ea typeface="等线" panose="02010600030101010101" pitchFamily="2" charset="-122"/>
              </a:rPr>
              <a:t>SELECT  CNO，AVG(GRADE)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FROM   SC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WHERE   CNO !=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001' </a:t>
            </a:r>
            <a:br>
              <a:rPr lang="en-US" altLang="zh-CN" sz="2400" dirty="0">
                <a:latin typeface="Verdana" panose="020B0604030504040204" pitchFamily="34" charset="0"/>
                <a:ea typeface="等线" panose="02010600030101010101" pitchFamily="2" charset="-122"/>
              </a:rPr>
            </a:br>
            <a:r>
              <a:rPr lang="en-US" altLang="zh-CN" sz="2400" dirty="0">
                <a:latin typeface="Verdana" panose="020B0604030504040204" pitchFamily="34" charset="0"/>
                <a:ea typeface="等线" panose="02010600030101010101" pitchFamily="2" charset="-122"/>
              </a:rPr>
              <a:t>AND CNO != </a:t>
            </a:r>
            <a:r>
              <a:rPr lang="en-US" altLang="zh-CN" sz="2400" dirty="0">
                <a:ea typeface="等线" panose="02010600030101010101" pitchFamily="2" charset="-122"/>
              </a:rPr>
              <a:t>‘</a:t>
            </a:r>
            <a:r>
              <a:rPr lang="en-US" altLang="zh-CN" sz="2400" dirty="0">
                <a:latin typeface="Verdana" panose="020B0604030504040204" pitchFamily="34" charset="0"/>
                <a:ea typeface="等线" panose="02010600030101010101" pitchFamily="2" charset="-122"/>
              </a:rPr>
              <a:t>002' </a:t>
            </a:r>
          </a:p>
          <a:p>
            <a:pPr eaLnBrk="1" hangingPunct="1">
              <a:spcBef>
                <a:spcPct val="0"/>
              </a:spcBef>
              <a:buClrTx/>
              <a:buFontTx/>
              <a:buNone/>
            </a:pPr>
            <a:r>
              <a:rPr lang="en-US" altLang="zh-CN" sz="2400" dirty="0">
                <a:latin typeface="Verdana" panose="020B0604030504040204" pitchFamily="34" charset="0"/>
                <a:ea typeface="等线" panose="02010600030101010101" pitchFamily="2" charset="-122"/>
              </a:rPr>
              <a:t>GROUP BY CNO </a:t>
            </a:r>
          </a:p>
        </p:txBody>
      </p:sp>
    </p:spTree>
    <p:extLst>
      <p:ext uri="{BB962C8B-B14F-4D97-AF65-F5344CB8AC3E}">
        <p14:creationId xmlns:p14="http://schemas.microsoft.com/office/powerpoint/2010/main" val="23079535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839416" y="476672"/>
            <a:ext cx="877887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ea typeface="等线" panose="02010600030101010101" pitchFamily="2" charset="-122"/>
              </a:rPr>
              <a:t>例4：</a:t>
            </a:r>
            <a:r>
              <a:rPr lang="en-US" altLang="zh-CN" sz="2400" dirty="0">
                <a:ea typeface="等线" panose="02010600030101010101" pitchFamily="2" charset="-122"/>
              </a:rPr>
              <a:t>SELECT   TAB_NAME </a:t>
            </a:r>
            <a:br>
              <a:rPr lang="en-US" altLang="zh-CN" sz="2400" dirty="0">
                <a:ea typeface="等线" panose="02010600030101010101" pitchFamily="2" charset="-122"/>
              </a:rPr>
            </a:br>
            <a:r>
              <a:rPr lang="en-US" altLang="zh-CN" sz="2400" dirty="0">
                <a:ea typeface="等线" panose="02010600030101010101" pitchFamily="2" charset="-122"/>
              </a:rPr>
              <a:t>FROM    TABLES </a:t>
            </a:r>
            <a:br>
              <a:rPr lang="en-US" altLang="zh-CN" sz="2400" dirty="0">
                <a:ea typeface="等线" panose="02010600030101010101" pitchFamily="2" charset="-122"/>
              </a:rPr>
            </a:br>
            <a:r>
              <a:rPr lang="en-US" altLang="zh-CN" sz="2400" dirty="0">
                <a:ea typeface="等线" panose="02010600030101010101" pitchFamily="2" charset="-122"/>
              </a:rPr>
              <a:t>WHERE    TAB_NAME = ( SELECT TAB_NAME </a:t>
            </a:r>
            <a:br>
              <a:rPr lang="en-US" altLang="zh-CN" sz="2400" dirty="0">
                <a:ea typeface="等线" panose="02010600030101010101" pitchFamily="2" charset="-122"/>
              </a:rPr>
            </a:br>
            <a:r>
              <a:rPr lang="en-US" altLang="zh-CN" sz="2400" dirty="0">
                <a:ea typeface="等线" panose="02010600030101010101" pitchFamily="2" charset="-122"/>
              </a:rPr>
              <a:t>     FROM TAB_COLUMNS </a:t>
            </a:r>
            <a:br>
              <a:rPr lang="en-US" altLang="zh-CN" sz="2400" dirty="0">
                <a:ea typeface="等线" panose="02010600030101010101" pitchFamily="2" charset="-122"/>
              </a:rPr>
            </a:br>
            <a:r>
              <a:rPr lang="en-US" altLang="zh-CN" sz="2400" dirty="0">
                <a:ea typeface="等线" panose="02010600030101010101" pitchFamily="2" charset="-122"/>
              </a:rPr>
              <a:t>     WHERE VERSION = 604) </a:t>
            </a:r>
            <a:br>
              <a:rPr lang="en-US" altLang="zh-CN" sz="2400" dirty="0">
                <a:ea typeface="等线" panose="02010600030101010101" pitchFamily="2" charset="-122"/>
              </a:rPr>
            </a:br>
            <a:r>
              <a:rPr lang="en-US" altLang="zh-CN" sz="2400" dirty="0">
                <a:ea typeface="等线" panose="02010600030101010101" pitchFamily="2" charset="-122"/>
              </a:rPr>
              <a:t>AND　DB_VER= ( SELECT DB_VER </a:t>
            </a:r>
            <a:br>
              <a:rPr lang="en-US" altLang="zh-CN" sz="2400" dirty="0">
                <a:ea typeface="等线" panose="02010600030101010101" pitchFamily="2" charset="-122"/>
              </a:rPr>
            </a:br>
            <a:r>
              <a:rPr lang="en-US" altLang="zh-CN" sz="2400" dirty="0">
                <a:ea typeface="等线" panose="02010600030101010101" pitchFamily="2" charset="-122"/>
              </a:rPr>
              <a:t>     FROM TAB_COLUMNS </a:t>
            </a:r>
            <a:br>
              <a:rPr lang="en-US" altLang="zh-CN" sz="2400" dirty="0">
                <a:ea typeface="等线" panose="02010600030101010101" pitchFamily="2" charset="-122"/>
              </a:rPr>
            </a:br>
            <a:r>
              <a:rPr lang="en-US" altLang="zh-CN" sz="2400" dirty="0">
                <a:ea typeface="等线" panose="02010600030101010101" pitchFamily="2" charset="-122"/>
              </a:rPr>
              <a:t>     WHERE VERSION = 604) </a:t>
            </a:r>
            <a:br>
              <a:rPr lang="en-US" altLang="zh-CN" sz="2400" dirty="0">
                <a:ea typeface="等线" panose="02010600030101010101" pitchFamily="2" charset="-122"/>
              </a:rPr>
            </a:br>
            <a:r>
              <a:rPr lang="en-US" altLang="zh-CN" sz="2400" dirty="0">
                <a:ea typeface="等线" panose="02010600030101010101" pitchFamily="2" charset="-122"/>
              </a:rPr>
              <a:t/>
            </a:r>
            <a:br>
              <a:rPr lang="en-US" altLang="zh-CN" sz="2400" dirty="0">
                <a:ea typeface="等线" panose="02010600030101010101" pitchFamily="2" charset="-122"/>
              </a:rPr>
            </a:br>
            <a:r>
              <a:rPr lang="en-US" altLang="zh-CN" sz="2400" dirty="0">
                <a:ea typeface="等线" panose="02010600030101010101" pitchFamily="2" charset="-122"/>
              </a:rPr>
              <a:t>SELECT    TAB_NAME </a:t>
            </a:r>
            <a:br>
              <a:rPr lang="en-US" altLang="zh-CN" sz="2400" dirty="0">
                <a:ea typeface="等线" panose="02010600030101010101" pitchFamily="2" charset="-122"/>
              </a:rPr>
            </a:br>
            <a:r>
              <a:rPr lang="en-US" altLang="zh-CN" sz="2400" dirty="0">
                <a:ea typeface="等线" panose="02010600030101010101" pitchFamily="2" charset="-122"/>
              </a:rPr>
              <a:t>FROM    TABLES </a:t>
            </a:r>
            <a:br>
              <a:rPr lang="en-US" altLang="zh-CN" sz="2400" dirty="0">
                <a:ea typeface="等线" panose="02010600030101010101" pitchFamily="2" charset="-122"/>
              </a:rPr>
            </a:br>
            <a:r>
              <a:rPr lang="en-US" altLang="zh-CN" sz="2400" dirty="0">
                <a:ea typeface="等线" panose="02010600030101010101" pitchFamily="2" charset="-122"/>
              </a:rPr>
              <a:t>WHERE    (TAB_NAME,  DB_VER) </a:t>
            </a:r>
            <a:br>
              <a:rPr lang="en-US" altLang="zh-CN" sz="2400" dirty="0">
                <a:ea typeface="等线" panose="02010600030101010101" pitchFamily="2" charset="-122"/>
              </a:rPr>
            </a:br>
            <a:r>
              <a:rPr lang="en-US" altLang="zh-CN" sz="2400" dirty="0">
                <a:ea typeface="等线" panose="02010600030101010101" pitchFamily="2" charset="-122"/>
              </a:rPr>
              <a:t>=    ( SELECT    TAB_NAME,  DB_VER </a:t>
            </a:r>
            <a:br>
              <a:rPr lang="en-US" altLang="zh-CN" sz="2400" dirty="0">
                <a:ea typeface="等线" panose="02010600030101010101" pitchFamily="2" charset="-122"/>
              </a:rPr>
            </a:br>
            <a:r>
              <a:rPr lang="en-US" altLang="zh-CN" sz="2400" dirty="0">
                <a:ea typeface="等线" panose="02010600030101010101" pitchFamily="2" charset="-122"/>
              </a:rPr>
              <a:t>      FROM    TAB_COLUMNS </a:t>
            </a:r>
            <a:br>
              <a:rPr lang="en-US" altLang="zh-CN" sz="2400" dirty="0">
                <a:ea typeface="等线" panose="02010600030101010101" pitchFamily="2" charset="-122"/>
              </a:rPr>
            </a:br>
            <a:r>
              <a:rPr lang="en-US" altLang="zh-CN" sz="2400" dirty="0">
                <a:ea typeface="等线" panose="02010600030101010101" pitchFamily="2" charset="-122"/>
              </a:rPr>
              <a:t>     WHERE   VERSION = 604) </a:t>
            </a:r>
            <a:endParaRPr lang="zh-CN" altLang="en-US" sz="2400" dirty="0">
              <a:ea typeface="等线" panose="02010600030101010101" pitchFamily="2" charset="-122"/>
            </a:endParaRPr>
          </a:p>
        </p:txBody>
      </p:sp>
    </p:spTree>
    <p:extLst>
      <p:ext uri="{BB962C8B-B14F-4D97-AF65-F5344CB8AC3E}">
        <p14:creationId xmlns:p14="http://schemas.microsoft.com/office/powerpoint/2010/main" val="30747860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767408" y="620688"/>
            <a:ext cx="85502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ea typeface="等线" panose="02010600030101010101" pitchFamily="2" charset="-122"/>
              </a:rPr>
              <a:t>例5</a:t>
            </a:r>
            <a:r>
              <a:rPr lang="zh-CN" altLang="en-US" sz="2400" dirty="0" smtClean="0">
                <a:ea typeface="等线" panose="02010600030101010101" pitchFamily="2" charset="-122"/>
              </a:rPr>
              <a:t>：</a:t>
            </a:r>
            <a:r>
              <a:rPr lang="en-US" altLang="zh-CN" sz="2400" dirty="0" smtClean="0">
                <a:ea typeface="等线" panose="02010600030101010101" pitchFamily="2" charset="-122"/>
              </a:rPr>
              <a:t>UPDATE   </a:t>
            </a:r>
            <a:r>
              <a:rPr lang="en-US" altLang="zh-CN" sz="2400" dirty="0">
                <a:ea typeface="等线" panose="02010600030101010101" pitchFamily="2" charset="-122"/>
              </a:rPr>
              <a:t>EMP </a:t>
            </a:r>
            <a:br>
              <a:rPr lang="en-US" altLang="zh-CN" sz="2400" dirty="0">
                <a:ea typeface="等线" panose="02010600030101010101" pitchFamily="2" charset="-122"/>
              </a:rPr>
            </a:br>
            <a:r>
              <a:rPr lang="en-US" altLang="zh-CN" sz="2400" dirty="0">
                <a:ea typeface="等线" panose="02010600030101010101" pitchFamily="2" charset="-122"/>
              </a:rPr>
              <a:t>          SET  EMP_CAT = (SELECT MAX(CATEGORY)   FROM </a:t>
            </a:r>
          </a:p>
          <a:p>
            <a:pPr eaLnBrk="1" hangingPunct="1">
              <a:spcBef>
                <a:spcPct val="0"/>
              </a:spcBef>
              <a:buClrTx/>
              <a:buFontTx/>
              <a:buNone/>
            </a:pPr>
            <a:r>
              <a:rPr lang="en-US" altLang="zh-CN" sz="2400" dirty="0">
                <a:ea typeface="等线" panose="02010600030101010101" pitchFamily="2" charset="-122"/>
              </a:rPr>
              <a:t>               EMP_CATEGORIES), </a:t>
            </a:r>
            <a:br>
              <a:rPr lang="en-US" altLang="zh-CN" sz="2400" dirty="0">
                <a:ea typeface="等线" panose="02010600030101010101" pitchFamily="2" charset="-122"/>
              </a:rPr>
            </a:br>
            <a:r>
              <a:rPr lang="en-US" altLang="zh-CN" sz="2400" dirty="0">
                <a:ea typeface="等线" panose="02010600030101010101" pitchFamily="2" charset="-122"/>
              </a:rPr>
              <a:t>          SAL_RANGE = (SELECT MAX(SAL_RANGE)   FROM </a:t>
            </a:r>
          </a:p>
          <a:p>
            <a:pPr eaLnBrk="1" hangingPunct="1">
              <a:spcBef>
                <a:spcPct val="0"/>
              </a:spcBef>
              <a:buClrTx/>
              <a:buFontTx/>
              <a:buNone/>
            </a:pPr>
            <a:r>
              <a:rPr lang="en-US" altLang="zh-CN" sz="2400" dirty="0">
                <a:ea typeface="等线" panose="02010600030101010101" pitchFamily="2" charset="-122"/>
              </a:rPr>
              <a:t>               EMP_CATEGORIES) </a:t>
            </a:r>
            <a:br>
              <a:rPr lang="en-US" altLang="zh-CN" sz="2400" dirty="0">
                <a:ea typeface="等线" panose="02010600030101010101" pitchFamily="2" charset="-122"/>
              </a:rPr>
            </a:br>
            <a:r>
              <a:rPr lang="en-US" altLang="zh-CN" sz="2400" dirty="0">
                <a:ea typeface="等线" panose="02010600030101010101" pitchFamily="2" charset="-122"/>
              </a:rPr>
              <a:t>          WHERE EMP_DEPT = 0020; </a:t>
            </a:r>
          </a:p>
          <a:p>
            <a:pPr eaLnBrk="1" hangingPunct="1">
              <a:spcBef>
                <a:spcPct val="0"/>
              </a:spcBef>
              <a:buClrTx/>
              <a:buFontTx/>
              <a:buNone/>
            </a:pPr>
            <a:endParaRPr lang="zh-CN" altLang="en-US" sz="2400" dirty="0">
              <a:ea typeface="等线" panose="02010600030101010101" pitchFamily="2" charset="-122"/>
            </a:endParaRPr>
          </a:p>
          <a:p>
            <a:pPr eaLnBrk="1" hangingPunct="1">
              <a:spcBef>
                <a:spcPct val="0"/>
              </a:spcBef>
              <a:buClrTx/>
              <a:buFontTx/>
              <a:buNone/>
            </a:pPr>
            <a:r>
              <a:rPr lang="en-US" altLang="zh-CN" sz="2400" dirty="0">
                <a:ea typeface="等线" panose="02010600030101010101" pitchFamily="2" charset="-122"/>
              </a:rPr>
              <a:t>UPDATE    EMP </a:t>
            </a:r>
            <a:br>
              <a:rPr lang="en-US" altLang="zh-CN" sz="2400" dirty="0">
                <a:ea typeface="等线" panose="02010600030101010101" pitchFamily="2" charset="-122"/>
              </a:rPr>
            </a:br>
            <a:r>
              <a:rPr lang="en-US" altLang="zh-CN" sz="2400" dirty="0">
                <a:ea typeface="等线" panose="02010600030101010101" pitchFamily="2" charset="-122"/>
              </a:rPr>
              <a:t>SET (EMP_CAT, SAL_RANGE) </a:t>
            </a:r>
            <a:br>
              <a:rPr lang="en-US" altLang="zh-CN" sz="2400" dirty="0">
                <a:ea typeface="等线" panose="02010600030101010101" pitchFamily="2" charset="-122"/>
              </a:rPr>
            </a:br>
            <a:r>
              <a:rPr lang="en-US" altLang="zh-CN" sz="2400" dirty="0">
                <a:ea typeface="等线" panose="02010600030101010101" pitchFamily="2" charset="-122"/>
              </a:rPr>
              <a:t>= (SELECT   MAX(CATEGORY) ,     MAX(SAL_RANGE) </a:t>
            </a:r>
            <a:br>
              <a:rPr lang="en-US" altLang="zh-CN" sz="2400" dirty="0">
                <a:ea typeface="等线" panose="02010600030101010101" pitchFamily="2" charset="-122"/>
              </a:rPr>
            </a:br>
            <a:r>
              <a:rPr lang="en-US" altLang="zh-CN" sz="2400" dirty="0">
                <a:ea typeface="等线" panose="02010600030101010101" pitchFamily="2" charset="-122"/>
              </a:rPr>
              <a:t>     FROM      EMP_CATEGORIES    ) </a:t>
            </a:r>
            <a:br>
              <a:rPr lang="en-US" altLang="zh-CN" sz="2400" dirty="0">
                <a:ea typeface="等线" panose="02010600030101010101" pitchFamily="2" charset="-122"/>
              </a:rPr>
            </a:br>
            <a:r>
              <a:rPr lang="en-US" altLang="zh-CN" sz="2400" dirty="0">
                <a:ea typeface="等线" panose="02010600030101010101" pitchFamily="2" charset="-122"/>
              </a:rPr>
              <a:t>WHERE EMP_DEPT = 0020; </a:t>
            </a:r>
            <a:endParaRPr lang="zh-CN" altLang="en-US" sz="2400" dirty="0">
              <a:ea typeface="等线" panose="02010600030101010101" pitchFamily="2" charset="-122"/>
            </a:endParaRPr>
          </a:p>
        </p:txBody>
      </p:sp>
    </p:spTree>
    <p:extLst>
      <p:ext uri="{BB962C8B-B14F-4D97-AF65-F5344CB8AC3E}">
        <p14:creationId xmlns:p14="http://schemas.microsoft.com/office/powerpoint/2010/main" val="32666678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983432" y="692696"/>
            <a:ext cx="85502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ea typeface="等线" panose="02010600030101010101" pitchFamily="2" charset="-122"/>
              </a:rPr>
              <a:t>例6：</a:t>
            </a:r>
            <a:r>
              <a:rPr lang="en-US" altLang="zh-CN" sz="2400" dirty="0">
                <a:ea typeface="等线" panose="02010600030101010101" pitchFamily="2" charset="-122"/>
              </a:rPr>
              <a:t>SELECT   *    FROM   SC</a:t>
            </a:r>
          </a:p>
          <a:p>
            <a:pPr eaLnBrk="1" hangingPunct="1">
              <a:spcBef>
                <a:spcPct val="0"/>
              </a:spcBef>
              <a:buClrTx/>
              <a:buFontTx/>
              <a:buNone/>
            </a:pPr>
            <a:r>
              <a:rPr lang="en-US" altLang="zh-CN" sz="2400" dirty="0">
                <a:ea typeface="等线" panose="02010600030101010101" pitchFamily="2" charset="-122"/>
              </a:rPr>
              <a:t>WHERE    CNO &gt;3</a:t>
            </a:r>
          </a:p>
          <a:p>
            <a:pPr eaLnBrk="1" hangingPunct="1">
              <a:spcBef>
                <a:spcPct val="0"/>
              </a:spcBef>
              <a:buClrTx/>
              <a:buFontTx/>
              <a:buNone/>
            </a:pPr>
            <a:endParaRPr lang="en-US" altLang="zh-CN" sz="2400" dirty="0">
              <a:ea typeface="等线" panose="02010600030101010101" pitchFamily="2" charset="-122"/>
            </a:endParaRPr>
          </a:p>
          <a:p>
            <a:pPr eaLnBrk="1" hangingPunct="1">
              <a:spcBef>
                <a:spcPct val="0"/>
              </a:spcBef>
              <a:buClrTx/>
              <a:buFontTx/>
              <a:buNone/>
            </a:pPr>
            <a:r>
              <a:rPr lang="en-US" altLang="zh-CN" sz="2400" dirty="0">
                <a:ea typeface="等线" panose="02010600030101010101" pitchFamily="2" charset="-122"/>
              </a:rPr>
              <a:t>SELECT    *    FROM    SC</a:t>
            </a:r>
          </a:p>
          <a:p>
            <a:pPr eaLnBrk="1" hangingPunct="1">
              <a:spcBef>
                <a:spcPct val="0"/>
              </a:spcBef>
              <a:buClrTx/>
              <a:buFontTx/>
              <a:buNone/>
            </a:pPr>
            <a:r>
              <a:rPr lang="en-US" altLang="zh-CN" sz="2400" dirty="0">
                <a:ea typeface="等线" panose="02010600030101010101" pitchFamily="2" charset="-122"/>
              </a:rPr>
              <a:t>WHERE    CNO&gt;=4</a:t>
            </a:r>
          </a:p>
        </p:txBody>
      </p:sp>
    </p:spTree>
    <p:extLst>
      <p:ext uri="{BB962C8B-B14F-4D97-AF65-F5344CB8AC3E}">
        <p14:creationId xmlns:p14="http://schemas.microsoft.com/office/powerpoint/2010/main" val="8931220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767408" y="620688"/>
            <a:ext cx="936104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ea typeface="等线" panose="02010600030101010101" pitchFamily="2" charset="-122"/>
              </a:rPr>
              <a:t>例7：</a:t>
            </a:r>
            <a:r>
              <a:rPr lang="en-US" altLang="zh-CN" sz="2400" dirty="0">
                <a:ea typeface="等线" panose="02010600030101010101" pitchFamily="2" charset="-122"/>
              </a:rPr>
              <a:t>SELECT    ACCOUNT_NAME </a:t>
            </a:r>
            <a:br>
              <a:rPr lang="en-US" altLang="zh-CN" sz="2400" dirty="0">
                <a:ea typeface="等线" panose="02010600030101010101" pitchFamily="2" charset="-122"/>
              </a:rPr>
            </a:br>
            <a:r>
              <a:rPr lang="en-US" altLang="zh-CN" sz="2400" dirty="0">
                <a:ea typeface="等线" panose="02010600030101010101" pitchFamily="2" charset="-122"/>
              </a:rPr>
              <a:t>          FROM       TRANSACTION </a:t>
            </a:r>
            <a:br>
              <a:rPr lang="en-US" altLang="zh-CN" sz="2400" dirty="0">
                <a:ea typeface="等线" panose="02010600030101010101" pitchFamily="2" charset="-122"/>
              </a:rPr>
            </a:br>
            <a:r>
              <a:rPr lang="en-US" altLang="zh-CN" sz="2400" dirty="0">
                <a:ea typeface="等线" panose="02010600030101010101" pitchFamily="2" charset="-122"/>
              </a:rPr>
              <a:t>          WHERE     AMOUNT !=0;               </a:t>
            </a:r>
            <a:r>
              <a:rPr lang="zh-CN" altLang="en-US" sz="2400" dirty="0">
                <a:ea typeface="等线" panose="02010600030101010101" pitchFamily="2" charset="-122"/>
              </a:rPr>
              <a:t>不使用索引</a:t>
            </a:r>
            <a:br>
              <a:rPr lang="zh-CN" altLang="en-US" sz="2400" dirty="0">
                <a:ea typeface="等线" panose="02010600030101010101" pitchFamily="2" charset="-122"/>
              </a:rPr>
            </a:br>
            <a:r>
              <a:rPr lang="zh-CN" altLang="en-US" sz="2400" dirty="0">
                <a:ea typeface="等线" panose="02010600030101010101" pitchFamily="2" charset="-122"/>
              </a:rPr>
              <a:t/>
            </a:r>
            <a:br>
              <a:rPr lang="zh-CN" altLang="en-US" sz="2400" dirty="0">
                <a:ea typeface="等线" panose="02010600030101010101" pitchFamily="2" charset="-122"/>
              </a:rPr>
            </a:br>
            <a:r>
              <a:rPr lang="zh-CN" altLang="en-US" sz="2400" dirty="0">
                <a:ea typeface="等线" panose="02010600030101010101" pitchFamily="2" charset="-122"/>
              </a:rPr>
              <a:t>         </a:t>
            </a:r>
            <a:r>
              <a:rPr lang="en-US" altLang="zh-CN" sz="2400" dirty="0">
                <a:ea typeface="等线" panose="02010600030101010101" pitchFamily="2" charset="-122"/>
              </a:rPr>
              <a:t>SELECT     ACCOUNT_NAME </a:t>
            </a:r>
            <a:br>
              <a:rPr lang="en-US" altLang="zh-CN" sz="2400" dirty="0">
                <a:ea typeface="等线" panose="02010600030101010101" pitchFamily="2" charset="-122"/>
              </a:rPr>
            </a:br>
            <a:r>
              <a:rPr lang="en-US" altLang="zh-CN" sz="2400" dirty="0">
                <a:ea typeface="等线" panose="02010600030101010101" pitchFamily="2" charset="-122"/>
              </a:rPr>
              <a:t>         FROM        TRANSACTION </a:t>
            </a:r>
            <a:br>
              <a:rPr lang="en-US" altLang="zh-CN" sz="2400" dirty="0">
                <a:ea typeface="等线" panose="02010600030101010101" pitchFamily="2" charset="-122"/>
              </a:rPr>
            </a:br>
            <a:r>
              <a:rPr lang="en-US" altLang="zh-CN" sz="2400" dirty="0">
                <a:ea typeface="等线" panose="02010600030101010101" pitchFamily="2" charset="-122"/>
              </a:rPr>
              <a:t>         WHERE     AMOUNT &gt;0;                 </a:t>
            </a:r>
            <a:r>
              <a:rPr lang="zh-CN" altLang="en-US" sz="2400" dirty="0">
                <a:ea typeface="等线" panose="02010600030101010101" pitchFamily="2" charset="-122"/>
              </a:rPr>
              <a:t>使用索引:</a:t>
            </a:r>
            <a:r>
              <a:rPr lang="zh-CN" altLang="en-US" sz="2400" dirty="0">
                <a:solidFill>
                  <a:srgbClr val="0000FF"/>
                </a:solidFill>
                <a:ea typeface="等线" panose="02010600030101010101" pitchFamily="2" charset="-122"/>
              </a:rPr>
              <a:t> </a:t>
            </a:r>
          </a:p>
          <a:p>
            <a:pPr eaLnBrk="1" hangingPunct="1">
              <a:spcBef>
                <a:spcPct val="0"/>
              </a:spcBef>
              <a:buClrTx/>
              <a:buFontTx/>
              <a:buNone/>
            </a:pPr>
            <a:endParaRPr lang="zh-CN" altLang="en-US" sz="2400" dirty="0">
              <a:solidFill>
                <a:srgbClr val="0000FF"/>
              </a:solidFill>
              <a:ea typeface="等线" panose="02010600030101010101" pitchFamily="2" charset="-122"/>
            </a:endParaRPr>
          </a:p>
          <a:p>
            <a:pPr eaLnBrk="1" hangingPunct="1">
              <a:spcBef>
                <a:spcPct val="0"/>
              </a:spcBef>
              <a:buClrTx/>
              <a:buFontTx/>
              <a:buNone/>
            </a:pPr>
            <a:r>
              <a:rPr lang="zh-CN" altLang="en-US" sz="2800" dirty="0">
                <a:ea typeface="等线" panose="02010600030101010101" pitchFamily="2" charset="-122"/>
              </a:rPr>
              <a:t>索引只能告诉你什么存在于表中, 而不能告诉你什么不存在于表中。</a:t>
            </a:r>
          </a:p>
        </p:txBody>
      </p:sp>
    </p:spTree>
    <p:extLst>
      <p:ext uri="{BB962C8B-B14F-4D97-AF65-F5344CB8AC3E}">
        <p14:creationId xmlns:p14="http://schemas.microsoft.com/office/powerpoint/2010/main" val="3932945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带学院log模板.potx" id="{5817DEAE-3CD8-4FBD-9CBC-8C40563795A9}" vid="{F046A461-2407-45F1-8296-19222A75516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带学院log模板</Template>
  <TotalTime>23049</TotalTime>
  <Pages>0</Pages>
  <Words>5272</Words>
  <Characters>0</Characters>
  <Application>Microsoft Office PowerPoint</Application>
  <DocSecurity>0</DocSecurity>
  <PresentationFormat>宽屏</PresentationFormat>
  <Lines>0</Lines>
  <Paragraphs>983</Paragraphs>
  <Slides>99</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99</vt:i4>
      </vt:variant>
    </vt:vector>
  </HeadingPairs>
  <TitlesOfParts>
    <vt:vector size="114" baseType="lpstr">
      <vt:lpstr>-apple-system</vt:lpstr>
      <vt:lpstr>等线</vt:lpstr>
      <vt:lpstr>等线 Light</vt:lpstr>
      <vt:lpstr>楷体_GB2312</vt:lpstr>
      <vt:lpstr>宋体</vt:lpstr>
      <vt:lpstr>Arial</vt:lpstr>
      <vt:lpstr>Arial Narrow</vt:lpstr>
      <vt:lpstr>Courier New</vt:lpstr>
      <vt:lpstr>MT Extra</vt:lpstr>
      <vt:lpstr>Symbol</vt:lpstr>
      <vt:lpstr>Tahoma</vt:lpstr>
      <vt:lpstr>Times New Roman</vt:lpstr>
      <vt:lpstr>Verdana</vt:lpstr>
      <vt:lpstr>Wingdings</vt:lpstr>
      <vt:lpstr>上课2</vt:lpstr>
      <vt:lpstr>第九章 关系数据库查询优化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sql语句优化</vt:lpstr>
      <vt:lpstr>sql语句优化</vt:lpstr>
      <vt:lpstr>sql语句优化</vt:lpstr>
      <vt:lpstr>sql语句优化</vt:lpstr>
      <vt:lpstr>sql语句优化</vt:lpstr>
      <vt:lpstr>sql语句优化</vt:lpstr>
      <vt:lpstr>SQL优化实例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华中科技大学计算机学院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赵小松</dc:creator>
  <cp:keywords/>
  <dc:description/>
  <cp:lastModifiedBy>jwt</cp:lastModifiedBy>
  <cp:revision>588</cp:revision>
  <dcterms:created xsi:type="dcterms:W3CDTF">2003-09-07T06:33:10Z</dcterms:created>
  <dcterms:modified xsi:type="dcterms:W3CDTF">2022-11-17T00:43:03Z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