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53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61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4" r:id="rId92"/>
    <p:sldId id="351" r:id="rId93"/>
    <p:sldId id="352" r:id="rId94"/>
    <p:sldId id="362" r:id="rId95"/>
    <p:sldId id="356" r:id="rId96"/>
    <p:sldId id="357" r:id="rId97"/>
    <p:sldId id="358" r:id="rId98"/>
    <p:sldId id="359" r:id="rId99"/>
    <p:sldId id="360" r:id="rId100"/>
  </p:sldIdLst>
  <p:sldSz cx="12192000" cy="6858000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0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DF4-663C-4317-A595-8547BC1CAFED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A790-A595-45DB-A06D-2080DEC5352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237-5675-44C3-9E3D-7E7C9F50ECA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2994-3EB9-40DF-B847-53757CB87A1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5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6685-3FF7-4BC5-AC67-47899972B2FF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0017-939B-4A55-B99B-BA74B1B15B51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2994-3EB9-40DF-B847-53757CB87A1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E8A-7B11-49EF-B246-A64FA5FAD2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BCD7-07C3-48D4-A2E1-71CDDBB7C1A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51F0-6506-465D-AEB1-2AD2D40764E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CC87-C5C3-4245-974C-79F232F7D1E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2AB-709C-4C65-A747-124CB77FC0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2994-3EB9-40DF-B847-53757CB87A19}" type="slidenum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61867" y="3744"/>
            <a:ext cx="1719743" cy="17024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+mj-ea"/>
              </a:rPr>
              <a:t>第二章 关系数据库</a:t>
            </a:r>
            <a:endParaRPr lang="zh-CN" altLang="en-US" sz="3200" dirty="0">
              <a:latin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2.</a:t>
            </a:r>
            <a:r>
              <a:rPr lang="zh-CN" altLang="en-US" sz="2400"/>
              <a:t>1 </a:t>
            </a:r>
            <a:r>
              <a:rPr lang="zh-CN" altLang="en-US" sz="2400" smtClean="0"/>
              <a:t>概述   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2.2 关系基本概念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2.3 关系模型</a:t>
            </a:r>
            <a:endParaRPr lang="zh-CN" altLang="en-US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2.4 关系代数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2.5 关系演算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324223"/>
            <a:ext cx="10515600" cy="8539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</a:t>
            </a:r>
            <a:r>
              <a:rPr lang="zh-CN" altLang="en-US" sz="3200" dirty="0" smtClean="0">
                <a:latin typeface="+mj-ea"/>
              </a:rPr>
              <a:t>)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143000"/>
            <a:ext cx="7772400" cy="49530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关系</a:t>
            </a:r>
            <a:endParaRPr lang="zh-CN" altLang="en-US" sz="2800" dirty="0"/>
          </a:p>
          <a:p>
            <a:pPr lvl="1" eaLnBrk="1" hangingPunct="1"/>
            <a:r>
              <a:rPr lang="zh-CN" altLang="en-US" sz="2000" dirty="0"/>
              <a:t>笛卡尔积</a:t>
            </a:r>
            <a:r>
              <a:rPr lang="en-US" altLang="zh-CN" sz="2000" dirty="0"/>
              <a:t>D</a:t>
            </a:r>
            <a:r>
              <a:rPr lang="en-US" altLang="zh-CN" sz="2400" baseline="-18000" dirty="0"/>
              <a:t>1</a:t>
            </a:r>
            <a:r>
              <a:rPr lang="en-US" altLang="zh-CN" sz="2000" dirty="0"/>
              <a:t>×D</a:t>
            </a:r>
            <a:r>
              <a:rPr lang="en-US" altLang="zh-CN" sz="2400" baseline="-18000" dirty="0"/>
              <a:t>2</a:t>
            </a:r>
            <a:r>
              <a:rPr lang="en-US" altLang="zh-CN" sz="2000" dirty="0"/>
              <a:t>×…×</a:t>
            </a:r>
            <a:r>
              <a:rPr lang="en-US" altLang="zh-CN" sz="2000" dirty="0" err="1"/>
              <a:t>D</a:t>
            </a:r>
            <a:r>
              <a:rPr lang="en-US" altLang="zh-CN" sz="2400" baseline="-18000" dirty="0" err="1"/>
              <a:t>n</a:t>
            </a:r>
            <a:r>
              <a:rPr lang="zh-CN" altLang="en-US" sz="2000" dirty="0"/>
              <a:t>的子集叫做在域</a:t>
            </a:r>
            <a:r>
              <a:rPr lang="en-US" altLang="zh-CN" sz="2000" dirty="0"/>
              <a:t>D</a:t>
            </a:r>
            <a:r>
              <a:rPr lang="en-US" altLang="zh-CN" sz="2400" baseline="-18000" dirty="0"/>
              <a:t>1 </a:t>
            </a:r>
            <a:r>
              <a:rPr lang="en-US" altLang="zh-CN" sz="2000" dirty="0"/>
              <a:t>, D</a:t>
            </a:r>
            <a:r>
              <a:rPr lang="en-US" altLang="zh-CN" sz="2400" baseline="-18000" dirty="0"/>
              <a:t>2 </a:t>
            </a:r>
            <a:r>
              <a:rPr lang="en-US" altLang="zh-CN" sz="2000" dirty="0"/>
              <a:t>,…, </a:t>
            </a:r>
            <a:r>
              <a:rPr lang="en-US" altLang="zh-CN" sz="2000" dirty="0" err="1"/>
              <a:t>D</a:t>
            </a:r>
            <a:r>
              <a:rPr lang="en-US" altLang="zh-CN" sz="2400" baseline="-18000" dirty="0" err="1"/>
              <a:t>n</a:t>
            </a:r>
            <a:r>
              <a:rPr lang="zh-CN" altLang="en-US" sz="2000" dirty="0"/>
              <a:t>上的关系，用</a:t>
            </a:r>
            <a:r>
              <a:rPr lang="en-US" altLang="zh-CN" sz="2000" dirty="0"/>
              <a:t>R(D</a:t>
            </a:r>
            <a:r>
              <a:rPr lang="en-US" altLang="zh-CN" sz="2400" baseline="-18000" dirty="0"/>
              <a:t>1 </a:t>
            </a:r>
            <a:r>
              <a:rPr lang="en-US" altLang="zh-CN" sz="2000" dirty="0"/>
              <a:t>, D</a:t>
            </a:r>
            <a:r>
              <a:rPr lang="en-US" altLang="zh-CN" sz="2400" baseline="-18000" dirty="0"/>
              <a:t>2 </a:t>
            </a:r>
            <a:r>
              <a:rPr lang="en-US" altLang="zh-CN" sz="2000" dirty="0"/>
              <a:t>,…, </a:t>
            </a:r>
            <a:r>
              <a:rPr lang="en-US" altLang="zh-CN" sz="2000" dirty="0" err="1"/>
              <a:t>D</a:t>
            </a:r>
            <a:r>
              <a:rPr lang="en-US" altLang="zh-CN" sz="2400" baseline="-18000" dirty="0" err="1"/>
              <a:t>n</a:t>
            </a:r>
            <a:r>
              <a:rPr lang="en-US" altLang="zh-CN" sz="2400" baseline="-18000" dirty="0"/>
              <a:t> </a:t>
            </a:r>
            <a:r>
              <a:rPr lang="en-US" altLang="zh-CN" sz="2000" dirty="0"/>
              <a:t>)</a:t>
            </a:r>
            <a:r>
              <a:rPr lang="zh-CN" altLang="en-US" sz="2000" dirty="0"/>
              <a:t>表示</a:t>
            </a:r>
            <a:endParaRPr lang="zh-CN" altLang="en-US" sz="2000" dirty="0"/>
          </a:p>
          <a:p>
            <a:pPr lvl="1" eaLnBrk="1" hangingPunct="1"/>
            <a:r>
              <a:rPr lang="en-US" altLang="zh-CN" sz="2000" dirty="0"/>
              <a:t>R</a:t>
            </a:r>
            <a:r>
              <a:rPr lang="zh-CN" altLang="en-US" sz="2000" dirty="0"/>
              <a:t>是关系的名字，</a:t>
            </a:r>
            <a:r>
              <a:rPr lang="en-US" altLang="zh-CN" sz="2000" dirty="0"/>
              <a:t>n</a:t>
            </a:r>
            <a:r>
              <a:rPr lang="zh-CN" altLang="en-US" sz="2000" dirty="0"/>
              <a:t>是关系的度或目</a:t>
            </a:r>
            <a:endParaRPr lang="zh-CN" altLang="en-US" sz="20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ea typeface="仿宋_GB2312" pitchFamily="49" charset="-122"/>
              </a:rPr>
              <a:t>          单元关系（</a:t>
            </a:r>
            <a:r>
              <a:rPr lang="en-US" altLang="zh-CN" sz="2000" dirty="0">
                <a:ea typeface="仿宋_GB2312" pitchFamily="49" charset="-122"/>
              </a:rPr>
              <a:t>unary relation）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ea typeface="仿宋_GB2312" pitchFamily="49" charset="-122"/>
              </a:rPr>
              <a:t>          二元关系（</a:t>
            </a:r>
            <a:r>
              <a:rPr lang="en-US" altLang="zh-CN" sz="2000" dirty="0">
                <a:ea typeface="仿宋_GB2312" pitchFamily="49" charset="-122"/>
              </a:rPr>
              <a:t>binary relation）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关系是笛卡尔积中有意义的子集，关系也可以表示为二维表</a:t>
            </a:r>
            <a:endParaRPr lang="zh-CN" altLang="en-US" sz="2000" dirty="0"/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关系</a:t>
            </a:r>
            <a:r>
              <a:rPr lang="en-US" altLang="zh-CN" dirty="0"/>
              <a:t>TEACH(T, S, C)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1200" dirty="0"/>
          </a:p>
        </p:txBody>
      </p:sp>
      <p:graphicFrame>
        <p:nvGraphicFramePr>
          <p:cNvPr id="106500" name="Group 4"/>
          <p:cNvGraphicFramePr>
            <a:graphicFrameLocks noGrp="1"/>
          </p:cNvGraphicFramePr>
          <p:nvPr/>
        </p:nvGraphicFramePr>
        <p:xfrm>
          <a:off x="2567608" y="4365104"/>
          <a:ext cx="5715000" cy="2042160"/>
        </p:xfrm>
        <a:graphic>
          <a:graphicData uri="http://schemas.openxmlformats.org/drawingml/2006/table">
            <a:tbl>
              <a:tblPr/>
              <a:tblGrid>
                <a:gridCol w="1905000"/>
                <a:gridCol w="1881188"/>
                <a:gridCol w="1928812"/>
              </a:tblGrid>
              <a:tr h="4222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4" name="AutoShape 30"/>
          <p:cNvSpPr>
            <a:spLocks noChangeArrowheads="1"/>
          </p:cNvSpPr>
          <p:nvPr/>
        </p:nvSpPr>
        <p:spPr bwMode="auto">
          <a:xfrm>
            <a:off x="1424608" y="4898503"/>
            <a:ext cx="1143000" cy="990600"/>
          </a:xfrm>
          <a:prstGeom prst="wedgeEllipseCallout">
            <a:avLst>
              <a:gd name="adj1" fmla="val 49722"/>
              <a:gd name="adj2" fmla="val -399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华文新魏" panose="02010800040101010101" pitchFamily="2" charset="-122"/>
              </a:rPr>
              <a:t>元组</a:t>
            </a:r>
            <a:endParaRPr lang="zh-CN" altLang="en-US" sz="2400">
              <a:latin typeface="Tahoma" panose="020B0604030504040204" pitchFamily="34" charset="0"/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华文新魏" panose="02010800040101010101" pitchFamily="2" charset="-122"/>
              </a:rPr>
              <a:t>（行）</a:t>
            </a:r>
            <a:endParaRPr lang="zh-CN" altLang="en-US" sz="240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415" name="AutoShape 31"/>
          <p:cNvSpPr>
            <a:spLocks noChangeArrowheads="1"/>
          </p:cNvSpPr>
          <p:nvPr/>
        </p:nvSpPr>
        <p:spPr bwMode="auto">
          <a:xfrm>
            <a:off x="8282608" y="4288903"/>
            <a:ext cx="1066800" cy="990600"/>
          </a:xfrm>
          <a:prstGeom prst="wedgeEllipseCallout">
            <a:avLst>
              <a:gd name="adj1" fmla="val -71431"/>
              <a:gd name="adj2" fmla="val 34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新魏" panose="02010800040101010101" pitchFamily="2" charset="-122"/>
              </a:rPr>
              <a:t>属性（列）</a:t>
            </a:r>
            <a:endParaRPr lang="zh-CN" altLang="en-US" sz="2400" dirty="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3282" y="346516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</a:t>
            </a:r>
            <a:r>
              <a:rPr lang="zh-CN" altLang="en-US" sz="3200" dirty="0" smtClean="0">
                <a:latin typeface="+mj-ea"/>
              </a:rPr>
              <a:t>)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196752"/>
            <a:ext cx="4084637" cy="4876800"/>
          </a:xfrm>
        </p:spPr>
        <p:txBody>
          <a:bodyPr/>
          <a:lstStyle/>
          <a:p>
            <a:pPr marL="609600" indent="-609600"/>
            <a:r>
              <a:rPr lang="zh-CN" altLang="en-US" sz="2800" dirty="0"/>
              <a:t>关系的性质</a:t>
            </a:r>
            <a:endParaRPr lang="zh-CN" altLang="en-US" sz="2800" dirty="0"/>
          </a:p>
          <a:p>
            <a:pPr marL="609600" indent="-609600"/>
            <a:endParaRPr lang="zh-CN" altLang="en-US" sz="2800" dirty="0"/>
          </a:p>
          <a:p>
            <a:pPr marL="990600" lvl="1" indent="-533400"/>
            <a:r>
              <a:rPr lang="zh-CN" altLang="en-US" sz="2000" dirty="0"/>
              <a:t>列是同质的</a:t>
            </a:r>
            <a:endParaRPr lang="zh-CN" altLang="en-US" sz="2000" dirty="0"/>
          </a:p>
          <a:p>
            <a:pPr marL="990600" lvl="1" indent="-533400"/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  <a:p>
            <a:pPr marL="990600" lvl="1" indent="-533400"/>
            <a:r>
              <a:rPr lang="zh-CN" altLang="en-US" sz="2000" dirty="0"/>
              <a:t>行列的顺序无关紧要</a:t>
            </a:r>
            <a:endParaRPr lang="zh-CN" altLang="en-US" sz="2000" dirty="0"/>
          </a:p>
          <a:p>
            <a:pPr marL="990600" lvl="1" indent="-533400"/>
            <a:endParaRPr lang="zh-CN" altLang="en-US" sz="2000" dirty="0"/>
          </a:p>
          <a:p>
            <a:pPr marL="990600" lvl="1" indent="-533400"/>
            <a:r>
              <a:rPr lang="zh-CN" altLang="en-US" sz="2000" dirty="0"/>
              <a:t>任意两个元组不能完全相同</a:t>
            </a:r>
            <a:endParaRPr lang="zh-CN" altLang="en-US" sz="2000" dirty="0"/>
          </a:p>
          <a:p>
            <a:pPr marL="990600" lvl="1" indent="-533400"/>
            <a:endParaRPr lang="zh-CN" altLang="en-US" sz="2000" dirty="0"/>
          </a:p>
          <a:p>
            <a:pPr marL="990600" lvl="1" indent="-533400"/>
            <a:r>
              <a:rPr lang="zh-CN" altLang="en-US" sz="2000" dirty="0"/>
              <a:t>每一分量必须是不可再分的数据。（原子特性）</a:t>
            </a:r>
            <a:endParaRPr lang="zh-CN" altLang="en-US" sz="2000" dirty="0"/>
          </a:p>
          <a:p>
            <a:pPr marL="990600" lvl="1" indent="-533400"/>
            <a:endParaRPr lang="zh-CN" altLang="en-US" sz="2000" dirty="0"/>
          </a:p>
          <a:p>
            <a:pPr marL="990600" lvl="1" indent="-533400"/>
            <a:r>
              <a:rPr lang="zh-CN" altLang="en-US" sz="2000" dirty="0">
                <a:latin typeface="仿宋_GB2312" pitchFamily="49" charset="-122"/>
                <a:cs typeface="Times New Roman" panose="02020603050405020304" pitchFamily="18" charset="0"/>
              </a:rPr>
              <a:t>不同的属性，属性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名</a:t>
            </a:r>
            <a:r>
              <a:rPr lang="zh-CN" altLang="en-US" sz="2000" dirty="0">
                <a:latin typeface="仿宋_GB2312" pitchFamily="49" charset="-122"/>
                <a:cs typeface="Times New Roman" panose="02020603050405020304" pitchFamily="18" charset="0"/>
              </a:rPr>
              <a:t>不能相同</a:t>
            </a:r>
            <a:endParaRPr lang="zh-CN" altLang="en-US" sz="2000" dirty="0"/>
          </a:p>
          <a:p>
            <a:pPr marL="990600" lvl="1" indent="-533400"/>
            <a:endParaRPr lang="zh-CN" altLang="en-US" sz="2000" dirty="0"/>
          </a:p>
          <a:p>
            <a:pPr marL="990600" lvl="1" indent="-533400"/>
            <a:endParaRPr lang="zh-CN" altLang="en-US" dirty="0" smtClean="0"/>
          </a:p>
          <a:p>
            <a:pPr marL="1371600" lvl="2" indent="-457200">
              <a:buNone/>
            </a:pPr>
            <a:endParaRPr lang="zh-CN" altLang="en-US" dirty="0" smtClean="0"/>
          </a:p>
        </p:txBody>
      </p:sp>
      <p:grpSp>
        <p:nvGrpSpPr>
          <p:cNvPr id="17412" name="Group 4"/>
          <p:cNvGrpSpPr/>
          <p:nvPr/>
        </p:nvGrpSpPr>
        <p:grpSpPr bwMode="auto">
          <a:xfrm>
            <a:off x="5447928" y="3068960"/>
            <a:ext cx="4038600" cy="2322156"/>
            <a:chOff x="240" y="1186"/>
            <a:chExt cx="2784" cy="1550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1337" y="1186"/>
              <a:ext cx="628" cy="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2"/>
                  </a:solidFill>
                  <a:ea typeface="华文新魏" panose="02010800040101010101" pitchFamily="2" charset="-122"/>
                </a:rPr>
                <a:t>学生</a:t>
              </a:r>
              <a:endParaRPr lang="zh-CN" altLang="en-US" sz="4400" dirty="0">
                <a:solidFill>
                  <a:schemeClr val="tx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7414" name="Oval 6" descr="Large confetti"/>
            <p:cNvSpPr>
              <a:spLocks noChangeArrowheads="1"/>
            </p:cNvSpPr>
            <p:nvPr/>
          </p:nvSpPr>
          <p:spPr bwMode="auto">
            <a:xfrm>
              <a:off x="2304" y="1911"/>
              <a:ext cx="720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folHlink"/>
                </a:buClr>
                <a:buSzPct val="60000"/>
              </a:pPr>
              <a:r>
                <a:rPr lang="zh-CN" altLang="en-US" sz="2800" b="1">
                  <a:solidFill>
                    <a:schemeClr val="tx2"/>
                  </a:solidFill>
                  <a:ea typeface="华文新魏" panose="02010800040101010101" pitchFamily="2" charset="-122"/>
                </a:rPr>
                <a:t>姓名</a:t>
              </a:r>
              <a:endParaRPr lang="zh-CN" altLang="en-US" sz="2800" b="1">
                <a:solidFill>
                  <a:schemeClr val="tx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7415" name="Oval 7" descr="Large confetti"/>
            <p:cNvSpPr>
              <a:spLocks noChangeArrowheads="1"/>
            </p:cNvSpPr>
            <p:nvPr/>
          </p:nvSpPr>
          <p:spPr bwMode="auto">
            <a:xfrm>
              <a:off x="240" y="1920"/>
              <a:ext cx="720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 u="sng">
                  <a:solidFill>
                    <a:schemeClr val="tx2"/>
                  </a:solidFill>
                  <a:ea typeface="华文新魏" panose="02010800040101010101" pitchFamily="2" charset="-122"/>
                </a:rPr>
                <a:t>学号</a:t>
              </a:r>
              <a:endParaRPr lang="zh-CN" altLang="en-US" sz="2400">
                <a:latin typeface="Tahom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416" name="Oval 8" descr="Large confetti"/>
            <p:cNvSpPr>
              <a:spLocks noChangeArrowheads="1"/>
            </p:cNvSpPr>
            <p:nvPr/>
          </p:nvSpPr>
          <p:spPr bwMode="auto">
            <a:xfrm>
              <a:off x="654" y="2448"/>
              <a:ext cx="480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folHlink"/>
                </a:buClr>
                <a:buSzPct val="60000"/>
              </a:pPr>
              <a:r>
                <a:rPr lang="zh-CN" altLang="en-US" sz="2800" b="1">
                  <a:solidFill>
                    <a:schemeClr val="tx2"/>
                  </a:solidFill>
                  <a:ea typeface="华文新魏" panose="02010800040101010101" pitchFamily="2" charset="-122"/>
                </a:rPr>
                <a:t>年</a:t>
              </a:r>
              <a:endParaRPr lang="zh-CN" altLang="en-US" sz="2800" b="1">
                <a:solidFill>
                  <a:schemeClr val="tx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7417" name="Oval 9" descr="Large confetti"/>
            <p:cNvSpPr>
              <a:spLocks noChangeArrowheads="1"/>
            </p:cNvSpPr>
            <p:nvPr/>
          </p:nvSpPr>
          <p:spPr bwMode="auto">
            <a:xfrm>
              <a:off x="1440" y="2448"/>
              <a:ext cx="480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folHlink"/>
                </a:buClr>
                <a:buSzPct val="60000"/>
              </a:pPr>
              <a:r>
                <a:rPr lang="zh-CN" altLang="en-US" sz="2800" b="1">
                  <a:solidFill>
                    <a:schemeClr val="tx2"/>
                  </a:solidFill>
                  <a:ea typeface="华文新魏" panose="02010800040101010101" pitchFamily="2" charset="-122"/>
                </a:rPr>
                <a:t>月</a:t>
              </a:r>
              <a:endParaRPr lang="zh-CN" altLang="en-US" sz="2800" b="1">
                <a:solidFill>
                  <a:schemeClr val="tx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7418" name="Oval 10" descr="Large confetti"/>
            <p:cNvSpPr>
              <a:spLocks noChangeArrowheads="1"/>
            </p:cNvSpPr>
            <p:nvPr/>
          </p:nvSpPr>
          <p:spPr bwMode="auto">
            <a:xfrm>
              <a:off x="1152" y="1920"/>
              <a:ext cx="1008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  <a:ea typeface="华文新魏" panose="02010800040101010101" pitchFamily="2" charset="-122"/>
                </a:rPr>
                <a:t>出生日期</a:t>
              </a:r>
              <a:endParaRPr lang="zh-CN" altLang="en-US" sz="2400">
                <a:latin typeface="Tahoma" panose="020B060403050404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7419" name="Oval 11" descr="Large confetti"/>
            <p:cNvSpPr>
              <a:spLocks noChangeArrowheads="1"/>
            </p:cNvSpPr>
            <p:nvPr/>
          </p:nvSpPr>
          <p:spPr bwMode="auto">
            <a:xfrm>
              <a:off x="2322" y="2448"/>
              <a:ext cx="480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folHlink"/>
                </a:buClr>
                <a:buSzPct val="60000"/>
              </a:pPr>
              <a:r>
                <a:rPr lang="zh-CN" altLang="en-US" sz="2800" b="1">
                  <a:solidFill>
                    <a:schemeClr val="tx2"/>
                  </a:solidFill>
                  <a:ea typeface="华文新魏" panose="02010800040101010101" pitchFamily="2" charset="-122"/>
                </a:rPr>
                <a:t>日</a:t>
              </a:r>
              <a:endParaRPr lang="zh-CN" altLang="en-US" sz="2800" b="1">
                <a:solidFill>
                  <a:schemeClr val="tx2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662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1662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1056" y="225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1824" y="2247"/>
              <a:ext cx="57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 flipH="1">
              <a:off x="864" y="1728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1824" y="1728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548680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</a:t>
            </a:r>
            <a:r>
              <a:rPr lang="zh-CN" altLang="en-US" sz="3200" dirty="0" smtClean="0">
                <a:latin typeface="+mj-ea"/>
              </a:rPr>
              <a:t>)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157611" y="131068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/>
              <a:t>候选码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000">
                <a:ea typeface="仿宋_GB2312" pitchFamily="49" charset="-122"/>
              </a:rPr>
              <a:t>关系中的一个属性组，其值能唯一标识一个元组。若从属性组中去掉任何一个属性，它就不具有这一性质了，这样的属性组称作候选码。</a:t>
            </a:r>
            <a:endParaRPr lang="zh-CN" altLang="en-US" sz="200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000">
                <a:ea typeface="仿宋_GB2312" pitchFamily="49" charset="-122"/>
              </a:rPr>
              <a:t>任何一个候选码中的属性称作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主属性</a:t>
            </a:r>
            <a:endParaRPr lang="zh-CN" altLang="en-US" sz="200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00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/>
              <a:t>主码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>
                <a:ea typeface="仿宋_GB2312" pitchFamily="49" charset="-122"/>
              </a:rPr>
              <a:t>进行数据库设计时，从一个关系的多个候选码中选定一个作为主码</a:t>
            </a:r>
            <a:endParaRPr lang="zh-CN" altLang="en-US" sz="200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>
                <a:ea typeface="仿宋_GB2312" pitchFamily="49" charset="-122"/>
              </a:rPr>
              <a:t>主码的选择问题</a:t>
            </a:r>
            <a:endParaRPr lang="zh-CN" altLang="en-US" sz="200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160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/>
              <a:t>外部码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关系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中的一个属性组，它不是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的码，但它与另一个关系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的码相对应，则称这个属性组为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的外部码。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54868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关系基本概念(续)</a:t>
            </a:r>
            <a:br>
              <a:rPr lang="zh-CN" altLang="en-US" sz="3200" dirty="0">
                <a:latin typeface="+mj-ea"/>
              </a:rPr>
            </a:br>
            <a:endParaRPr lang="zh-CN" altLang="en-US" sz="3200" dirty="0">
              <a:latin typeface="+mj-ea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538538" y="2281239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57338" y="2573626"/>
          <a:ext cx="6553200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图片" r:id="rId1" imgW="5826760" imgH="2616200" progId="Word.Picture.8">
                  <p:embed/>
                </p:oleObj>
              </mc:Choice>
              <mc:Fallback>
                <p:oleObj name="图片" r:id="rId1" imgW="5826760" imgH="2616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573626"/>
                        <a:ext cx="6553200" cy="294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472" y="620688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</a:t>
            </a:r>
            <a:r>
              <a:rPr lang="zh-CN" altLang="en-US" sz="3200" dirty="0" smtClean="0">
                <a:latin typeface="+mj-ea"/>
              </a:rPr>
              <a:t>)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306488"/>
            <a:ext cx="7924800" cy="4724400"/>
          </a:xfrm>
        </p:spPr>
        <p:txBody>
          <a:bodyPr/>
          <a:lstStyle/>
          <a:p>
            <a:pPr algn="just" eaLnBrk="1" hangingPunct="1"/>
            <a:r>
              <a:rPr lang="zh-CN" altLang="en-US" sz="2400" b="1"/>
              <a:t>补充说明</a:t>
            </a:r>
            <a:endParaRPr lang="zh-CN" altLang="en-US" sz="2400" b="1"/>
          </a:p>
          <a:p>
            <a:pPr algn="just" eaLnBrk="1" hangingPunct="1"/>
            <a:endParaRPr lang="zh-CN" altLang="en-US" sz="2400" b="1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cs typeface="Times New Roman" panose="02020603050405020304" pitchFamily="18" charset="0"/>
              </a:rPr>
              <a:t>     笛卡儿积不满足交换律，因此，按照数学定义,</a:t>
            </a:r>
            <a:endParaRPr lang="zh-CN" altLang="en-US" sz="2000">
              <a:latin typeface="仿宋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cs typeface="Times New Roman" panose="02020603050405020304" pitchFamily="18" charset="0"/>
              </a:rPr>
              <a:t> （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aseline="-30000">
                <a:latin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,d</a:t>
            </a:r>
            <a:r>
              <a:rPr lang="en-US" altLang="zh-CN" sz="2000" baseline="-30000">
                <a:latin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>
                <a:ea typeface="仿宋_GB2312" pitchFamily="49" charset="-122"/>
              </a:rPr>
              <a:t>…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,d</a:t>
            </a:r>
            <a:r>
              <a:rPr lang="en-US" altLang="zh-CN" sz="2000" baseline="-30000">
                <a:latin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仿宋_GB2312" pitchFamily="49" charset="-122"/>
                <a:cs typeface="Times New Roman" panose="02020603050405020304" pitchFamily="18" charset="0"/>
              </a:rPr>
              <a:t>的（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aseline="-30000">
                <a:latin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,d</a:t>
            </a:r>
            <a:r>
              <a:rPr lang="en-US" altLang="zh-CN" sz="2000" baseline="-30000">
                <a:latin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>
                <a:ea typeface="仿宋_GB2312" pitchFamily="49" charset="-122"/>
              </a:rPr>
              <a:t>…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,d</a:t>
            </a:r>
            <a:r>
              <a:rPr lang="en-US" altLang="zh-CN" sz="2000" baseline="-30000">
                <a:latin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latin typeface="仿宋_GB2312" pitchFamily="49" charset="-122"/>
                <a:cs typeface="Times New Roman" panose="02020603050405020304" pitchFamily="18" charset="0"/>
              </a:rPr>
              <a:t>）。</a:t>
            </a:r>
            <a:r>
              <a:rPr lang="zh-CN" altLang="en-US" sz="2000">
                <a:latin typeface="仿宋_GB2312" pitchFamily="49" charset="-122"/>
                <a:cs typeface="Times New Roman" panose="02020603050405020304" pitchFamily="18" charset="0"/>
              </a:rPr>
              <a:t>当关系作为关系</a:t>
            </a:r>
            <a:endParaRPr lang="zh-CN" altLang="en-US" sz="2000">
              <a:latin typeface="仿宋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cs typeface="Times New Roman" panose="02020603050405020304" pitchFamily="18" charset="0"/>
              </a:rPr>
              <a:t>  数据模型的数据结构时，我们需要给予如下的限定和扩充：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（1）限定关系数据模型中的关系必须为有限集合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（2）关系元组的无序性：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000">
                <a:ea typeface="仿宋_GB2312" pitchFamily="49" charset="-122"/>
              </a:rPr>
              <a:t>(</a:t>
            </a:r>
            <a:r>
              <a:rPr lang="en-US" altLang="zh-CN" sz="2000">
                <a:ea typeface="仿宋_GB2312" pitchFamily="49" charset="-122"/>
              </a:rPr>
              <a:t>d</a:t>
            </a:r>
            <a:r>
              <a:rPr lang="en-US" altLang="zh-CN" sz="2000" baseline="-30000">
                <a:ea typeface="仿宋_GB2312" pitchFamily="49" charset="-122"/>
              </a:rPr>
              <a:t>1</a:t>
            </a:r>
            <a:r>
              <a:rPr lang="en-US" altLang="zh-CN" sz="2000">
                <a:ea typeface="仿宋_GB2312" pitchFamily="49" charset="-122"/>
              </a:rPr>
              <a:t>, d</a:t>
            </a:r>
            <a:r>
              <a:rPr lang="en-US" altLang="zh-CN" sz="2000" baseline="-30000">
                <a:ea typeface="仿宋_GB2312" pitchFamily="49" charset="-122"/>
              </a:rPr>
              <a:t>2</a:t>
            </a:r>
            <a:r>
              <a:rPr lang="en-US" altLang="zh-CN" sz="2000">
                <a:ea typeface="仿宋_GB2312" pitchFamily="49" charset="-122"/>
              </a:rPr>
              <a:t>, …, d</a:t>
            </a:r>
            <a:r>
              <a:rPr lang="en-US" altLang="zh-CN" sz="2000" baseline="-30000">
                <a:ea typeface="仿宋_GB2312" pitchFamily="49" charset="-122"/>
              </a:rPr>
              <a:t>n</a:t>
            </a:r>
            <a:r>
              <a:rPr lang="en-US" altLang="zh-CN" sz="2000">
                <a:ea typeface="仿宋_GB2312" pitchFamily="49" charset="-122"/>
              </a:rPr>
              <a:t>）＝（d</a:t>
            </a:r>
            <a:r>
              <a:rPr lang="en-US" altLang="zh-CN" sz="2000" baseline="-30000">
                <a:ea typeface="仿宋_GB2312" pitchFamily="49" charset="-122"/>
              </a:rPr>
              <a:t>2</a:t>
            </a:r>
            <a:r>
              <a:rPr lang="en-US" altLang="zh-CN" sz="2000">
                <a:ea typeface="仿宋_GB2312" pitchFamily="49" charset="-122"/>
              </a:rPr>
              <a:t>, d</a:t>
            </a:r>
            <a:r>
              <a:rPr lang="en-US" altLang="zh-CN" sz="2000" baseline="-30000">
                <a:ea typeface="仿宋_GB2312" pitchFamily="49" charset="-122"/>
              </a:rPr>
              <a:t>1</a:t>
            </a:r>
            <a:r>
              <a:rPr lang="en-US" altLang="zh-CN" sz="2000">
                <a:ea typeface="仿宋_GB2312" pitchFamily="49" charset="-122"/>
              </a:rPr>
              <a:t>, …, d</a:t>
            </a:r>
            <a:r>
              <a:rPr lang="en-US" altLang="zh-CN" sz="2000" baseline="-30000">
                <a:ea typeface="仿宋_GB2312" pitchFamily="49" charset="-122"/>
              </a:rPr>
              <a:t>n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）</a:t>
            </a: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0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</a:t>
            </a:r>
            <a:r>
              <a:rPr lang="zh-CN" altLang="en-US" sz="3200" dirty="0" smtClean="0">
                <a:latin typeface="+mj-ea"/>
              </a:rPr>
              <a:t>模型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1628800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2.3.1 数据结构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2.3.2 关系模式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2.3.3 关系的完整性约束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2.3.4 关系操作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2.3.5 关系语言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48680"/>
            <a:ext cx="77724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</a:t>
            </a:r>
            <a:r>
              <a:rPr lang="zh-CN" altLang="en-US" sz="3200" dirty="0" smtClean="0">
                <a:latin typeface="+mj-ea"/>
              </a:rPr>
              <a:t>模型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42195" y="1312083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400"/>
              <a:t>2.3.1 数据结构</a:t>
            </a:r>
            <a:endParaRPr lang="zh-CN" altLang="en-US" sz="2400"/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983432" y="2378883"/>
            <a:ext cx="3733800" cy="4127500"/>
            <a:chOff x="96" y="1497"/>
            <a:chExt cx="2352" cy="2747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" y="2706"/>
              <a:ext cx="576" cy="34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学生</a:t>
              </a:r>
              <a:endParaRPr lang="zh-CN" altLang="en-US" sz="2400"/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864" y="3898"/>
              <a:ext cx="576" cy="34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课程</a:t>
              </a:r>
              <a:endParaRPr lang="zh-CN" altLang="en-US" sz="2400"/>
            </a:p>
          </p:txBody>
        </p:sp>
        <p:sp>
          <p:nvSpPr>
            <p:cNvPr id="21513" name="AutoShape 7"/>
            <p:cNvSpPr>
              <a:spLocks noChangeArrowheads="1"/>
            </p:cNvSpPr>
            <p:nvPr/>
          </p:nvSpPr>
          <p:spPr bwMode="auto">
            <a:xfrm>
              <a:off x="96" y="3225"/>
              <a:ext cx="816" cy="480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选修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1514" name="Text Box 8"/>
            <p:cNvSpPr txBox="1">
              <a:spLocks noChangeArrowheads="1"/>
            </p:cNvSpPr>
            <p:nvPr/>
          </p:nvSpPr>
          <p:spPr bwMode="auto">
            <a:xfrm>
              <a:off x="96" y="3281"/>
              <a:ext cx="86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>
              <a:off x="96" y="2025"/>
              <a:ext cx="816" cy="480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属于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 flipV="1">
              <a:off x="528" y="250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 flipV="1">
              <a:off x="528" y="303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 flipH="1" flipV="1">
              <a:off x="528" y="3705"/>
              <a:ext cx="48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Text Box 13"/>
            <p:cNvSpPr txBox="1">
              <a:spLocks noChangeArrowheads="1"/>
            </p:cNvSpPr>
            <p:nvPr/>
          </p:nvSpPr>
          <p:spPr bwMode="auto">
            <a:xfrm>
              <a:off x="1008" y="1497"/>
              <a:ext cx="576" cy="34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系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 flipV="1">
              <a:off x="528" y="1824"/>
              <a:ext cx="576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1584" y="2736"/>
              <a:ext cx="576" cy="34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教师</a:t>
              </a:r>
              <a:endParaRPr lang="zh-CN" altLang="en-US" sz="2400"/>
            </a:p>
          </p:txBody>
        </p:sp>
        <p:sp>
          <p:nvSpPr>
            <p:cNvPr id="21522" name="AutoShape 16"/>
            <p:cNvSpPr>
              <a:spLocks noChangeArrowheads="1"/>
            </p:cNvSpPr>
            <p:nvPr/>
          </p:nvSpPr>
          <p:spPr bwMode="auto">
            <a:xfrm>
              <a:off x="1488" y="3264"/>
              <a:ext cx="816" cy="480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教授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1523" name="Line 17"/>
            <p:cNvSpPr>
              <a:spLocks noChangeShapeType="1"/>
            </p:cNvSpPr>
            <p:nvPr/>
          </p:nvSpPr>
          <p:spPr bwMode="auto">
            <a:xfrm flipV="1">
              <a:off x="187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AutoShape 18"/>
            <p:cNvSpPr>
              <a:spLocks noChangeArrowheads="1"/>
            </p:cNvSpPr>
            <p:nvPr/>
          </p:nvSpPr>
          <p:spPr bwMode="auto">
            <a:xfrm>
              <a:off x="1200" y="2016"/>
              <a:ext cx="576" cy="480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工作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1525" name="AutoShape 19"/>
            <p:cNvSpPr>
              <a:spLocks noChangeArrowheads="1"/>
            </p:cNvSpPr>
            <p:nvPr/>
          </p:nvSpPr>
          <p:spPr bwMode="auto">
            <a:xfrm>
              <a:off x="1872" y="2016"/>
              <a:ext cx="576" cy="480"/>
            </a:xfrm>
            <a:prstGeom prst="diamond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管理</a:t>
              </a:r>
              <a:endParaRPr lang="zh-CN" altLang="en-US" sz="2800" b="1">
                <a:ea typeface="楷体_GB2312" pitchFamily="49" charset="-122"/>
              </a:endParaRPr>
            </a:p>
          </p:txBody>
        </p:sp>
        <p:sp>
          <p:nvSpPr>
            <p:cNvPr id="21526" name="Line 20"/>
            <p:cNvSpPr>
              <a:spLocks noChangeShapeType="1"/>
            </p:cNvSpPr>
            <p:nvPr/>
          </p:nvSpPr>
          <p:spPr bwMode="auto">
            <a:xfrm flipH="1">
              <a:off x="1296" y="3744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21"/>
            <p:cNvSpPr>
              <a:spLocks noChangeShapeType="1"/>
            </p:cNvSpPr>
            <p:nvPr/>
          </p:nvSpPr>
          <p:spPr bwMode="auto">
            <a:xfrm flipH="1" flipV="1">
              <a:off x="1296" y="18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2"/>
            <p:cNvSpPr>
              <a:spLocks noChangeShapeType="1"/>
            </p:cNvSpPr>
            <p:nvPr/>
          </p:nvSpPr>
          <p:spPr bwMode="auto">
            <a:xfrm>
              <a:off x="1488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23"/>
            <p:cNvSpPr>
              <a:spLocks noChangeShapeType="1"/>
            </p:cNvSpPr>
            <p:nvPr/>
          </p:nvSpPr>
          <p:spPr bwMode="auto">
            <a:xfrm flipH="1" flipV="1">
              <a:off x="1584" y="168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24"/>
            <p:cNvSpPr>
              <a:spLocks noChangeShapeType="1"/>
            </p:cNvSpPr>
            <p:nvPr/>
          </p:nvSpPr>
          <p:spPr bwMode="auto">
            <a:xfrm flipH="1">
              <a:off x="2016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AutoShape 25"/>
          <p:cNvSpPr>
            <a:spLocks noChangeArrowheads="1"/>
          </p:cNvSpPr>
          <p:nvPr/>
        </p:nvSpPr>
        <p:spPr bwMode="auto">
          <a:xfrm>
            <a:off x="4336232" y="4360083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5022032" y="2759884"/>
            <a:ext cx="3810000" cy="3205163"/>
          </a:xfrm>
          <a:prstGeom prst="rect">
            <a:avLst/>
          </a:prstGeom>
          <a:solidFill>
            <a:schemeClr val="bg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DEPT(D# , DN , DEAN)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S(S# , SN , SEX , AGE , D#)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C(C# , CN , PC# , CREDIT)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SC(S# , C# , SCORE)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EMPL(P# , PN, D# , SAL)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TEACH(P# , C#)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476672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26692" y="1443608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2.3.2 关系模式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1. 定义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关系的描述称作关系模式，包括关系名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关系中的属性名、属性向域的映象、属性间的数据依赖关系等。</a:t>
            </a:r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其中，域名以及属性向域的映射常常直接反映属性的类型、长度。 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  形式化为：</a:t>
            </a:r>
            <a:r>
              <a:rPr lang="en-US" altLang="zh-CN" sz="2000" dirty="0">
                <a:ea typeface="仿宋_GB2312" pitchFamily="49" charset="-122"/>
              </a:rPr>
              <a:t>R( U, D, </a:t>
            </a:r>
            <a:r>
              <a:rPr lang="en-US" altLang="zh-CN" sz="2000" dirty="0" err="1">
                <a:ea typeface="仿宋_GB2312" pitchFamily="49" charset="-122"/>
              </a:rPr>
              <a:t>dom</a:t>
            </a:r>
            <a:r>
              <a:rPr lang="en-US" altLang="zh-CN" sz="2000" dirty="0">
                <a:ea typeface="仿宋_GB2312" pitchFamily="49" charset="-122"/>
              </a:rPr>
              <a:t>, F ), </a:t>
            </a:r>
            <a:r>
              <a:rPr lang="zh-CN" altLang="en-US" sz="2000" dirty="0">
                <a:ea typeface="仿宋_GB2312" pitchFamily="49" charset="-122"/>
              </a:rPr>
              <a:t>简记为</a:t>
            </a:r>
            <a:r>
              <a:rPr lang="en-US" altLang="zh-CN" sz="2000" dirty="0">
                <a:ea typeface="仿宋_GB2312" pitchFamily="49" charset="-122"/>
              </a:rPr>
              <a:t>R(A</a:t>
            </a:r>
            <a:r>
              <a:rPr lang="en-US" altLang="zh-CN" sz="2400" baseline="-18000" dirty="0">
                <a:ea typeface="仿宋_GB2312" pitchFamily="49" charset="-122"/>
              </a:rPr>
              <a:t>1 </a:t>
            </a:r>
            <a:r>
              <a:rPr lang="en-US" altLang="zh-CN" sz="2000" dirty="0">
                <a:ea typeface="仿宋_GB2312" pitchFamily="49" charset="-122"/>
              </a:rPr>
              <a:t>, A</a:t>
            </a:r>
            <a:r>
              <a:rPr lang="en-US" altLang="zh-CN" sz="2400" baseline="-18000" dirty="0">
                <a:ea typeface="仿宋_GB2312" pitchFamily="49" charset="-122"/>
              </a:rPr>
              <a:t>2 </a:t>
            </a:r>
            <a:r>
              <a:rPr lang="en-US" altLang="zh-CN" sz="2000" dirty="0">
                <a:ea typeface="仿宋_GB2312" pitchFamily="49" charset="-122"/>
              </a:rPr>
              <a:t>,…, A</a:t>
            </a:r>
            <a:r>
              <a:rPr lang="en-US" altLang="zh-CN" sz="2400" baseline="-18000" dirty="0">
                <a:ea typeface="仿宋_GB2312" pitchFamily="49" charset="-122"/>
              </a:rPr>
              <a:t>n </a:t>
            </a:r>
            <a:r>
              <a:rPr lang="en-US" altLang="zh-CN" sz="2000" dirty="0">
                <a:ea typeface="仿宋_GB2312" pitchFamily="49" charset="-122"/>
              </a:rPr>
              <a:t>)</a:t>
            </a:r>
            <a:r>
              <a:rPr lang="zh-CN" altLang="en-US" sz="2000" dirty="0">
                <a:ea typeface="仿宋_GB2312" pitchFamily="49" charset="-122"/>
              </a:rPr>
              <a:t>或</a:t>
            </a:r>
            <a:r>
              <a:rPr lang="en-US" altLang="zh-CN" sz="2000" dirty="0">
                <a:ea typeface="仿宋_GB2312" pitchFamily="49" charset="-122"/>
              </a:rPr>
              <a:t>R(U)。</a:t>
            </a:r>
            <a:endParaRPr lang="en-US" altLang="zh-CN" sz="2000" dirty="0"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>
              <a:ea typeface="仿宋_GB2312" pitchFamily="49" charset="-122"/>
            </a:endParaRPr>
          </a:p>
          <a:p>
            <a:pPr eaLnBrk="1" hangingPunct="1"/>
            <a:r>
              <a:rPr lang="en-US" altLang="zh-CN" sz="2400" dirty="0">
                <a:ea typeface="仿宋_GB2312" pitchFamily="49" charset="-122"/>
              </a:rPr>
              <a:t>2. </a:t>
            </a:r>
            <a:r>
              <a:rPr lang="zh-CN" altLang="en-US" sz="2400" dirty="0"/>
              <a:t>说明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lvl="1" eaLnBrk="1" hangingPunct="1"/>
            <a:endParaRPr lang="zh-CN" altLang="en-US" sz="16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389173"/>
            <a:ext cx="7772400" cy="453872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2.3.2 关系模式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3. 关系数据库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关系模式的集合，数据库描述，数据库的内涵(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Intension)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某一时刻关系的集合，数据库的外延(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Extension)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  <p:grpSp>
        <p:nvGrpSpPr>
          <p:cNvPr id="25604" name="Group 4"/>
          <p:cNvGrpSpPr/>
          <p:nvPr/>
        </p:nvGrpSpPr>
        <p:grpSpPr bwMode="auto">
          <a:xfrm>
            <a:off x="3717247" y="1919749"/>
            <a:ext cx="2862263" cy="2017713"/>
            <a:chOff x="-3" y="-3"/>
            <a:chExt cx="2166" cy="1486"/>
          </a:xfrm>
        </p:grpSpPr>
        <p:grpSp>
          <p:nvGrpSpPr>
            <p:cNvPr id="25605" name="Group 5"/>
            <p:cNvGrpSpPr/>
            <p:nvPr/>
          </p:nvGrpSpPr>
          <p:grpSpPr bwMode="auto">
            <a:xfrm>
              <a:off x="0" y="0"/>
              <a:ext cx="2160" cy="1480"/>
              <a:chOff x="0" y="0"/>
              <a:chExt cx="2160" cy="1480"/>
            </a:xfrm>
          </p:grpSpPr>
          <p:grpSp>
            <p:nvGrpSpPr>
              <p:cNvPr id="25607" name="Group 6"/>
              <p:cNvGrpSpPr/>
              <p:nvPr/>
            </p:nvGrpSpPr>
            <p:grpSpPr bwMode="auto">
              <a:xfrm>
                <a:off x="0" y="0"/>
                <a:ext cx="1080" cy="442"/>
                <a:chOff x="0" y="0"/>
                <a:chExt cx="1080" cy="442"/>
              </a:xfrm>
            </p:grpSpPr>
            <p:sp>
              <p:nvSpPr>
                <p:cNvPr id="2562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9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ea typeface="仿宋_GB2312" pitchFamily="49" charset="-122"/>
                    </a:rPr>
                    <a:t>关系模式</a:t>
                  </a:r>
                  <a:endParaRPr lang="zh-CN" altLang="en-US" sz="1000"/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562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608" name="Group 9"/>
              <p:cNvGrpSpPr/>
              <p:nvPr/>
            </p:nvGrpSpPr>
            <p:grpSpPr bwMode="auto">
              <a:xfrm>
                <a:off x="1080" y="0"/>
                <a:ext cx="1080" cy="442"/>
                <a:chOff x="1080" y="0"/>
                <a:chExt cx="1080" cy="442"/>
              </a:xfrm>
            </p:grpSpPr>
            <p:sp>
              <p:nvSpPr>
                <p:cNvPr id="25621" name="Rectangle 10"/>
                <p:cNvSpPr>
                  <a:spLocks noChangeArrowheads="1"/>
                </p:cNvSpPr>
                <p:nvPr/>
              </p:nvSpPr>
              <p:spPr bwMode="auto">
                <a:xfrm>
                  <a:off x="1123" y="0"/>
                  <a:ext cx="99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ea typeface="仿宋_GB2312" pitchFamily="49" charset="-122"/>
                    </a:rPr>
                    <a:t>关系</a:t>
                  </a:r>
                  <a:endParaRPr lang="zh-CN" altLang="en-US" sz="1000"/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5622" name="Rectangle 11"/>
                <p:cNvSpPr>
                  <a:spLocks noChangeArrowheads="1"/>
                </p:cNvSpPr>
                <p:nvPr/>
              </p:nvSpPr>
              <p:spPr bwMode="auto">
                <a:xfrm>
                  <a:off x="1080" y="0"/>
                  <a:ext cx="108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609" name="Group 12"/>
              <p:cNvGrpSpPr/>
              <p:nvPr/>
            </p:nvGrpSpPr>
            <p:grpSpPr bwMode="auto">
              <a:xfrm>
                <a:off x="0" y="442"/>
                <a:ext cx="1080" cy="442"/>
                <a:chOff x="0" y="442"/>
                <a:chExt cx="1080" cy="442"/>
              </a:xfrm>
            </p:grpSpPr>
            <p:sp>
              <p:nvSpPr>
                <p:cNvPr id="25619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442"/>
                  <a:ext cx="99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>
                      <a:ea typeface="仿宋_GB2312" pitchFamily="49" charset="-122"/>
                    </a:rPr>
                    <a:t>型</a:t>
                  </a:r>
                  <a:endParaRPr lang="zh-CN" altLang="en-US" sz="1000"/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5620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108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610" name="Group 15"/>
              <p:cNvGrpSpPr/>
              <p:nvPr/>
            </p:nvGrpSpPr>
            <p:grpSpPr bwMode="auto">
              <a:xfrm>
                <a:off x="1080" y="442"/>
                <a:ext cx="1080" cy="442"/>
                <a:chOff x="1080" y="442"/>
                <a:chExt cx="1080" cy="442"/>
              </a:xfrm>
            </p:grpSpPr>
            <p:sp>
              <p:nvSpPr>
                <p:cNvPr id="25617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3" y="442"/>
                  <a:ext cx="994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>
                      <a:ea typeface="仿宋_GB2312" pitchFamily="49" charset="-122"/>
                    </a:rPr>
                    <a:t>值</a:t>
                  </a:r>
                  <a:endParaRPr lang="zh-CN" altLang="en-US" sz="1000"/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5618" name="Rectangle 17"/>
                <p:cNvSpPr>
                  <a:spLocks noChangeArrowheads="1"/>
                </p:cNvSpPr>
                <p:nvPr/>
              </p:nvSpPr>
              <p:spPr bwMode="auto">
                <a:xfrm>
                  <a:off x="1080" y="442"/>
                  <a:ext cx="1080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611" name="Group 18"/>
              <p:cNvGrpSpPr/>
              <p:nvPr/>
            </p:nvGrpSpPr>
            <p:grpSpPr bwMode="auto">
              <a:xfrm>
                <a:off x="0" y="884"/>
                <a:ext cx="1080" cy="596"/>
                <a:chOff x="0" y="884"/>
                <a:chExt cx="1080" cy="596"/>
              </a:xfrm>
            </p:grpSpPr>
            <p:sp>
              <p:nvSpPr>
                <p:cNvPr id="2561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884"/>
                  <a:ext cx="994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>
                      <a:ea typeface="仿宋_GB2312" pitchFamily="49" charset="-122"/>
                    </a:rPr>
                    <a:t>静态、稳定</a:t>
                  </a:r>
                  <a:endParaRPr lang="zh-CN" altLang="en-US" sz="1000"/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5616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884"/>
                  <a:ext cx="1080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612" name="Group 21"/>
              <p:cNvGrpSpPr/>
              <p:nvPr/>
            </p:nvGrpSpPr>
            <p:grpSpPr bwMode="auto">
              <a:xfrm>
                <a:off x="1080" y="884"/>
                <a:ext cx="1080" cy="596"/>
                <a:chOff x="1080" y="884"/>
                <a:chExt cx="1080" cy="596"/>
              </a:xfrm>
            </p:grpSpPr>
            <p:sp>
              <p:nvSpPr>
                <p:cNvPr id="25613" name="Rectangle 22"/>
                <p:cNvSpPr>
                  <a:spLocks noChangeArrowheads="1"/>
                </p:cNvSpPr>
                <p:nvPr/>
              </p:nvSpPr>
              <p:spPr bwMode="auto">
                <a:xfrm>
                  <a:off x="1123" y="884"/>
                  <a:ext cx="994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tabLst>
                      <a:tab pos="266700" algn="r"/>
                      <a:tab pos="2636520" algn="ctr"/>
                      <a:tab pos="5273675" algn="r"/>
                    </a:tabLs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>
                      <a:ea typeface="仿宋_GB2312" pitchFamily="49" charset="-122"/>
                    </a:rPr>
                    <a:t>动态，内容随时间变化</a:t>
                  </a:r>
                  <a:endParaRPr lang="zh-CN" altLang="en-US" sz="1000"/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5614" name="Rectangle 23"/>
                <p:cNvSpPr>
                  <a:spLocks noChangeArrowheads="1"/>
                </p:cNvSpPr>
                <p:nvPr/>
              </p:nvSpPr>
              <p:spPr bwMode="auto">
                <a:xfrm>
                  <a:off x="1080" y="884"/>
                  <a:ext cx="1080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25606" name="Rectangle 24"/>
            <p:cNvSpPr>
              <a:spLocks noChangeArrowheads="1"/>
            </p:cNvSpPr>
            <p:nvPr/>
          </p:nvSpPr>
          <p:spPr bwMode="auto">
            <a:xfrm>
              <a:off x="-3" y="-3"/>
              <a:ext cx="2166" cy="148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4868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2.3 关系模型（续）</a:t>
            </a:r>
            <a:endParaRPr lang="zh-CN" altLang="en-US" sz="3200">
              <a:latin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539280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000"/>
              <a:t>2.3.3 关系的完整性约束（</a:t>
            </a:r>
            <a:r>
              <a:rPr lang="en-US" altLang="zh-CN" sz="2000"/>
              <a:t>Integrity Constraint, IC）</a:t>
            </a:r>
            <a:endParaRPr lang="en-US" altLang="zh-CN" sz="20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000"/>
              <a:t>1.</a:t>
            </a:r>
            <a:r>
              <a:rPr lang="zh-CN" altLang="en-US" sz="2000"/>
              <a:t>作用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2.实体完整性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3.参照完整性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4.用户自定义完整性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5. 实现</a:t>
            </a:r>
            <a:endParaRPr lang="en-US" altLang="zh-CN" sz="2000"/>
          </a:p>
          <a:p>
            <a:pPr eaLnBrk="1" hangingPunct="1"/>
            <a:endParaRPr lang="en-US" altLang="zh-CN" sz="2400"/>
          </a:p>
          <a:p>
            <a:pPr eaLnBrk="1" hangingPunct="1"/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+mj-ea"/>
              </a:rPr>
              <a:t>第二章 学习目标</a:t>
            </a:r>
            <a:endParaRPr lang="zh-CN" altLang="en-US" sz="3200" dirty="0">
              <a:latin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关系模型的数据表示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完整性约束的表达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数据操纵的实现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关系代数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关系演算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600200"/>
            <a:ext cx="7772400" cy="46482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000" dirty="0"/>
              <a:t>2.3.3 关系的完整性约束（</a:t>
            </a:r>
            <a:r>
              <a:rPr lang="en-US" altLang="zh-CN" sz="2000" dirty="0"/>
              <a:t>Integrity Constraint, IC）</a:t>
            </a:r>
            <a:endParaRPr lang="en-US" altLang="zh-CN" sz="2000" dirty="0"/>
          </a:p>
          <a:p>
            <a:pPr eaLnBrk="1" hangingPunct="1">
              <a:lnSpc>
                <a:spcPct val="95000"/>
              </a:lnSpc>
            </a:pPr>
            <a:endParaRPr lang="zh-CN" altLang="en-US" dirty="0" smtClean="0"/>
          </a:p>
          <a:p>
            <a:pPr lvl="1" eaLnBrk="1" hangingPunct="1">
              <a:lnSpc>
                <a:spcPct val="95000"/>
              </a:lnSpc>
            </a:pPr>
            <a:r>
              <a:rPr lang="zh-CN" altLang="en-US" sz="2000" dirty="0"/>
              <a:t>2. 实体完整性</a:t>
            </a:r>
            <a:endParaRPr lang="zh-CN" altLang="en-US" sz="2000" dirty="0"/>
          </a:p>
          <a:p>
            <a:pPr lvl="1" eaLnBrk="1" hangingPunct="1">
              <a:lnSpc>
                <a:spcPct val="95000"/>
              </a:lnSpc>
            </a:pPr>
            <a:endParaRPr lang="zh-CN" altLang="en-US" sz="2000" dirty="0"/>
          </a:p>
          <a:p>
            <a:pPr lvl="2" eaLnBrk="1" hangingPunct="1">
              <a:lnSpc>
                <a:spcPct val="95000"/>
              </a:lnSpc>
            </a:pPr>
            <a:r>
              <a:rPr lang="zh-CN" altLang="en-US" sz="2000" dirty="0">
                <a:ea typeface="仿宋_GB2312" pitchFamily="49" charset="-122"/>
              </a:rPr>
              <a:t>空值</a:t>
            </a:r>
            <a:r>
              <a:rPr lang="zh-CN" altLang="en-US" sz="2000">
                <a:ea typeface="仿宋_GB2312" pitchFamily="49" charset="-122"/>
              </a:rPr>
              <a:t>：</a:t>
            </a:r>
            <a:r>
              <a:rPr lang="zh-CN" altLang="en-US" sz="2000" smtClean="0">
                <a:ea typeface="仿宋_GB2312" pitchFamily="49" charset="-122"/>
              </a:rPr>
              <a:t>不知道、不存在或</a:t>
            </a:r>
            <a:r>
              <a:rPr lang="zh-CN" altLang="en-US" sz="2000">
                <a:ea typeface="仿宋_GB2312" pitchFamily="49" charset="-122"/>
              </a:rPr>
              <a:t>无意义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>
              <a:lnSpc>
                <a:spcPct val="95000"/>
              </a:lnSpc>
            </a:pPr>
            <a:endParaRPr lang="zh-CN" altLang="en-US" sz="2000" dirty="0">
              <a:ea typeface="仿宋_GB2312" pitchFamily="49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zh-CN" altLang="en-US" sz="2000" dirty="0">
                <a:ea typeface="仿宋_GB2312" pitchFamily="49" charset="-122"/>
              </a:rPr>
              <a:t>关系的主属性中的属性值不能为空值</a:t>
            </a:r>
            <a:endParaRPr lang="zh-CN" altLang="en-US" sz="1800" dirty="0">
              <a:ea typeface="仿宋_GB2312" pitchFamily="49" charset="-122"/>
            </a:endParaRPr>
          </a:p>
          <a:p>
            <a:pPr lvl="2" eaLnBrk="1" hangingPunct="1">
              <a:lnSpc>
                <a:spcPct val="95000"/>
              </a:lnSpc>
            </a:pPr>
            <a:endParaRPr lang="zh-CN" altLang="en-US" sz="2000" dirty="0">
              <a:ea typeface="仿宋_GB2312" pitchFamily="49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zh-CN" altLang="en-US" sz="2000" dirty="0">
                <a:ea typeface="仿宋_GB2312" pitchFamily="49" charset="-122"/>
              </a:rPr>
              <a:t>意义</a:t>
            </a:r>
            <a:endParaRPr lang="zh-CN" altLang="en-US" sz="2000" dirty="0"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76672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447800"/>
            <a:ext cx="7772400" cy="4800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000" dirty="0"/>
              <a:t>2.3.3 关系的完整性约束（</a:t>
            </a:r>
            <a:r>
              <a:rPr lang="en-US" altLang="zh-CN" sz="2000" dirty="0"/>
              <a:t>Integrity Constraint, IC）</a:t>
            </a:r>
            <a:endParaRPr lang="en-US" altLang="zh-CN" sz="2000" dirty="0"/>
          </a:p>
          <a:p>
            <a:pPr eaLnBrk="1" hangingPunct="1">
              <a:lnSpc>
                <a:spcPct val="95000"/>
              </a:lnSpc>
            </a:pPr>
            <a:endParaRPr lang="zh-CN" altLang="en-US" dirty="0" smtClean="0"/>
          </a:p>
          <a:p>
            <a:pPr lvl="1" eaLnBrk="1" hangingPunct="1">
              <a:lnSpc>
                <a:spcPct val="95000"/>
              </a:lnSpc>
            </a:pPr>
            <a:r>
              <a:rPr lang="zh-CN" altLang="en-US" sz="2000" dirty="0"/>
              <a:t>3. 参照完整性</a:t>
            </a:r>
            <a:endParaRPr lang="zh-CN" altLang="en-US" sz="2000" dirty="0"/>
          </a:p>
          <a:p>
            <a:pPr lvl="1" eaLnBrk="1" hangingPunct="1">
              <a:lnSpc>
                <a:spcPct val="95000"/>
              </a:lnSpc>
            </a:pPr>
            <a:endParaRPr lang="zh-CN" altLang="en-US" sz="2000" dirty="0"/>
          </a:p>
          <a:p>
            <a:pPr lvl="2" eaLnBrk="1" hangingPunct="1">
              <a:lnSpc>
                <a:spcPct val="95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如果关系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en-US" altLang="zh-CN" sz="2000" baseline="-14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的外部码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sz="2000" baseline="-14000" dirty="0" err="1"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与关系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en-US" altLang="zh-CN" sz="2000" baseline="-14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的主码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en-US" altLang="zh-CN" sz="2000" baseline="-14000" dirty="0" err="1"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相对应，则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en-US" altLang="zh-CN" sz="2000" baseline="-14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中的每一个元组的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F</a:t>
            </a:r>
            <a:r>
              <a:rPr lang="en-US" altLang="zh-CN" sz="2000" baseline="-14000" dirty="0" err="1"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值或者等于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en-US" altLang="zh-CN" sz="2000" baseline="-14000" dirty="0">
                <a:latin typeface="仿宋_GB2312" pitchFamily="49" charset="-122"/>
                <a:ea typeface="仿宋_GB2312" pitchFamily="49" charset="-122"/>
              </a:rPr>
              <a:t>1 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中某个元组的</a:t>
            </a:r>
            <a:r>
              <a:rPr lang="en-US" altLang="zh-CN" sz="2000" dirty="0" err="1"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en-US" altLang="zh-CN" sz="2000" baseline="-14000" dirty="0" err="1"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en-US" altLang="zh-CN" sz="2000" baseline="-140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值，或者为空值</a:t>
            </a:r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意义：</a:t>
            </a:r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示例：关系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D#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上的取值有两种可能</a:t>
            </a:r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sz="1800" dirty="0">
                <a:latin typeface="仿宋_GB2312" pitchFamily="49" charset="-122"/>
                <a:ea typeface="仿宋_GB2312" pitchFamily="49" charset="-122"/>
              </a:rPr>
              <a:t>空值,</a:t>
            </a:r>
            <a:r>
              <a:rPr lang="zh-CN" altLang="en-US" sz="1800" dirty="0">
                <a:ea typeface="仿宋_GB2312" pitchFamily="49" charset="-122"/>
              </a:rPr>
              <a:t>…</a:t>
            </a:r>
            <a:endParaRPr lang="zh-CN" altLang="en-US" sz="1800" dirty="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若非空值,</a:t>
            </a:r>
            <a:r>
              <a:rPr lang="zh-CN" altLang="en-US" sz="1800" smtClean="0">
                <a:ea typeface="仿宋_GB2312" pitchFamily="49" charset="-122"/>
              </a:rPr>
              <a:t>… </a:t>
            </a: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约束方式：</a:t>
            </a:r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/>
            <a:r>
              <a:rPr lang="zh-CN" altLang="en-US" sz="1800" dirty="0">
                <a:ea typeface="仿宋_GB2312" pitchFamily="49" charset="-122"/>
              </a:rPr>
              <a:t>插入规则、删除规则、修改规则</a:t>
            </a:r>
            <a:endParaRPr lang="zh-CN" altLang="en-US" sz="18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48680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463080"/>
            <a:ext cx="7772400" cy="4953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000"/>
              <a:t>2.3.3 关系的完整性约束（</a:t>
            </a:r>
            <a:r>
              <a:rPr lang="en-US" altLang="zh-CN" sz="2000"/>
              <a:t>Integrity Constraint, IC）</a:t>
            </a:r>
            <a:endParaRPr lang="en-US" altLang="zh-CN" sz="2000"/>
          </a:p>
          <a:p>
            <a:pPr eaLnBrk="1" hangingPunct="1"/>
            <a:endParaRPr lang="zh-CN" altLang="en-US" sz="2000"/>
          </a:p>
          <a:p>
            <a:pPr lvl="1" eaLnBrk="1" hangingPunct="1">
              <a:lnSpc>
                <a:spcPct val="95000"/>
              </a:lnSpc>
            </a:pPr>
            <a:r>
              <a:rPr lang="zh-CN" altLang="en-US" sz="2000"/>
              <a:t>3. 参照完整性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lvl="2" eaLnBrk="1" hangingPunct="1"/>
            <a:r>
              <a:rPr lang="zh-CN" altLang="en-US" sz="1800"/>
              <a:t>父表</a:t>
            </a:r>
            <a:endParaRPr lang="zh-CN" altLang="en-US" sz="1800"/>
          </a:p>
          <a:p>
            <a:pPr lvl="2" eaLnBrk="1" hangingPunct="1"/>
            <a:r>
              <a:rPr lang="zh-CN" altLang="en-US" sz="1800"/>
              <a:t>子表</a:t>
            </a:r>
            <a:endParaRPr lang="zh-CN" altLang="en-US" sz="1800"/>
          </a:p>
          <a:p>
            <a:pPr lvl="2" eaLnBrk="1" hangingPunct="1"/>
            <a:r>
              <a:rPr lang="zh-CN" altLang="en-US" sz="1800"/>
              <a:t>外码的取值</a:t>
            </a:r>
            <a:endParaRPr lang="zh-CN" altLang="en-US" sz="1800"/>
          </a:p>
          <a:p>
            <a:pPr lvl="2" eaLnBrk="1" hangingPunct="1"/>
            <a:endParaRPr lang="zh-CN" altLang="en-US" sz="1800"/>
          </a:p>
          <a:p>
            <a:pPr lvl="2" eaLnBrk="1" hangingPunct="1"/>
            <a:r>
              <a:rPr lang="zh-CN" altLang="en-US" sz="1800"/>
              <a:t>插入规则：</a:t>
            </a:r>
            <a:r>
              <a:rPr lang="zh-CN" altLang="en-US" sz="1800">
                <a:ea typeface="仿宋_GB2312" pitchFamily="49" charset="-122"/>
              </a:rPr>
              <a:t>在子表中插入记录时应遵循的规则</a:t>
            </a:r>
            <a:endParaRPr lang="zh-CN" altLang="en-US" sz="1800"/>
          </a:p>
          <a:p>
            <a:pPr lvl="3" eaLnBrk="1" hangingPunct="1"/>
            <a:r>
              <a:rPr lang="zh-CN" altLang="en-US" sz="1600"/>
              <a:t>   </a:t>
            </a:r>
            <a:r>
              <a:rPr lang="zh-CN" altLang="en-US" sz="1600">
                <a:latin typeface="仿宋_GB2312" pitchFamily="49" charset="-122"/>
                <a:ea typeface="仿宋_GB2312" pitchFamily="49" charset="-122"/>
              </a:rPr>
              <a:t>限制， 递归，忽略</a:t>
            </a:r>
            <a:endParaRPr lang="zh-CN" altLang="en-US" sz="16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/>
            <a:r>
              <a:rPr lang="zh-CN" altLang="en-US" sz="1800"/>
              <a:t>删除规则：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在父表中删除记录时应遵循的规则；</a:t>
            </a: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/>
            <a:r>
              <a:rPr lang="zh-CN" altLang="en-US" sz="1600">
                <a:latin typeface="仿宋_GB2312" pitchFamily="49" charset="-122"/>
                <a:ea typeface="仿宋_GB2312" pitchFamily="49" charset="-122"/>
              </a:rPr>
              <a:t> 级联，限制，置空值删除，忽略</a:t>
            </a:r>
            <a:endParaRPr lang="zh-CN" altLang="en-US" sz="16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/>
            <a:r>
              <a:rPr lang="zh-CN" altLang="en-US" sz="1800"/>
              <a:t>更新规则：</a:t>
            </a:r>
            <a:r>
              <a:rPr lang="zh-CN" altLang="en-US" sz="1600">
                <a:latin typeface="仿宋_GB2312" pitchFamily="49" charset="-122"/>
                <a:ea typeface="仿宋_GB2312" pitchFamily="49" charset="-122"/>
              </a:rPr>
              <a:t>当父表的关键字被修改时应遵循的规则；</a:t>
            </a:r>
            <a:endParaRPr lang="zh-CN" altLang="en-US" sz="160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/>
            <a:r>
              <a:rPr lang="zh-CN" altLang="en-US" sz="1600">
                <a:latin typeface="仿宋_GB2312" pitchFamily="49" charset="-122"/>
                <a:ea typeface="仿宋_GB2312" pitchFamily="49" charset="-122"/>
              </a:rPr>
              <a:t>   级联， 限制， 忽略</a:t>
            </a:r>
            <a:endParaRPr lang="zh-CN" altLang="en-US" sz="160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举例：</a:t>
            </a:r>
            <a:endParaRPr lang="zh-CN" altLang="en-US" sz="3200">
              <a:latin typeface="+mj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916832"/>
            <a:ext cx="8421688" cy="3849687"/>
          </a:xfrm>
        </p:spPr>
        <p:txBody>
          <a:bodyPr/>
          <a:lstStyle/>
          <a:p>
            <a:pPr eaLnBrk="1" hangingPunct="1"/>
            <a:r>
              <a:rPr lang="en-US" altLang="zh-CN" sz="2800" dirty="0" err="1"/>
              <a:t>Class（</a:t>
            </a:r>
            <a:r>
              <a:rPr lang="en-US" altLang="zh-CN" sz="2800" u="sng" dirty="0" err="1">
                <a:solidFill>
                  <a:srgbClr val="CC0000"/>
                </a:solidFill>
              </a:rPr>
              <a:t>clano</a:t>
            </a:r>
            <a:r>
              <a:rPr lang="en-US" altLang="zh-CN" sz="2800" dirty="0" err="1"/>
              <a:t>，major，dept，tno</a:t>
            </a:r>
            <a:r>
              <a:rPr lang="en-US" altLang="zh-CN" sz="2800" dirty="0"/>
              <a:t>）</a:t>
            </a:r>
            <a:endParaRPr lang="en-US" altLang="zh-CN" sz="2800" dirty="0"/>
          </a:p>
          <a:p>
            <a:pPr eaLnBrk="1" hangingPunct="1"/>
            <a:r>
              <a:rPr lang="en-US" altLang="zh-CN" sz="2800" dirty="0" err="1"/>
              <a:t>Students（</a:t>
            </a:r>
            <a:r>
              <a:rPr lang="en-US" altLang="zh-CN" sz="2800" u="sng" dirty="0" err="1">
                <a:solidFill>
                  <a:srgbClr val="CC0000"/>
                </a:solidFill>
              </a:rPr>
              <a:t>sno</a:t>
            </a:r>
            <a:r>
              <a:rPr lang="en-US" altLang="zh-CN" sz="2800" dirty="0" err="1"/>
              <a:t>，sname，sex，birthdate，</a:t>
            </a:r>
            <a:r>
              <a:rPr lang="en-US" altLang="zh-CN" sz="2800" u="sng" dirty="0" err="1">
                <a:solidFill>
                  <a:srgbClr val="CC0000"/>
                </a:solidFill>
              </a:rPr>
              <a:t>clano</a:t>
            </a:r>
            <a:r>
              <a:rPr lang="en-US" altLang="zh-CN" sz="2800" dirty="0"/>
              <a:t>）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Sc（</a:t>
            </a:r>
            <a:r>
              <a:rPr lang="en-US" altLang="zh-CN" sz="2800" u="sng" dirty="0">
                <a:solidFill>
                  <a:srgbClr val="CC0000"/>
                </a:solidFill>
              </a:rPr>
              <a:t>sno</a:t>
            </a:r>
            <a:r>
              <a:rPr lang="en-US" altLang="zh-CN" sz="2800" u="sng" dirty="0"/>
              <a:t>，</a:t>
            </a:r>
            <a:r>
              <a:rPr lang="en-US" altLang="zh-CN" sz="2800" u="sng" dirty="0">
                <a:solidFill>
                  <a:srgbClr val="CC0000"/>
                </a:solidFill>
              </a:rPr>
              <a:t>cno</a:t>
            </a:r>
            <a:r>
              <a:rPr lang="en-US" altLang="zh-CN" sz="2800" dirty="0"/>
              <a:t>，point1，point2）</a:t>
            </a:r>
            <a:endParaRPr lang="en-US" altLang="zh-CN" sz="2800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745432" y="3937718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583632" y="3937718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1821632" y="3937718"/>
            <a:ext cx="2438400" cy="1447800"/>
          </a:xfrm>
          <a:prstGeom prst="wedgeEllipseCallout">
            <a:avLst>
              <a:gd name="adj1" fmla="val -16667"/>
              <a:gd name="adj2" fmla="val -876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>
                <a:latin typeface="Tahoma" panose="020B0604030504040204" pitchFamily="34" charset="0"/>
              </a:rPr>
              <a:t>本身既是主属性，又是外部码</a:t>
            </a:r>
            <a:endParaRPr kumimoji="0" lang="zh-CN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7003232" y="661118"/>
            <a:ext cx="2362200" cy="1295400"/>
          </a:xfrm>
          <a:prstGeom prst="wedgeEllipseCallout">
            <a:avLst>
              <a:gd name="adj1" fmla="val 10417"/>
              <a:gd name="adj2" fmla="val 93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>
                <a:latin typeface="Tahoma" panose="020B0604030504040204" pitchFamily="34" charset="0"/>
              </a:rPr>
              <a:t>本身不是主属性的外码</a:t>
            </a:r>
            <a:endParaRPr kumimoji="0"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>
                <a:latin typeface="+mj-ea"/>
              </a:rPr>
              <a:t>2.3 关系模型（续）</a:t>
            </a:r>
            <a:endParaRPr lang="zh-CN" altLang="en-US" sz="3200" b="1">
              <a:latin typeface="+mj-ea"/>
            </a:endParaRP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/>
        </p:nvGraphicFramePr>
        <p:xfrm>
          <a:off x="1219200" y="2030414"/>
          <a:ext cx="4495800" cy="1981200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供应商号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供应商名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所在城市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B01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红星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北京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宇宙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上海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T20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黎明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天津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Z01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立新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重庆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909" name="Group 29"/>
          <p:cNvGraphicFramePr>
            <a:graphicFrameLocks noGrp="1"/>
          </p:cNvGraphicFramePr>
          <p:nvPr/>
        </p:nvGraphicFramePr>
        <p:xfrm>
          <a:off x="1219200" y="5005389"/>
          <a:ext cx="4495800" cy="1592261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零件号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颜色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供应商号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010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红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B01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312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白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S10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201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蓝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T20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6096000" y="2406652"/>
            <a:ext cx="3200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今要向关系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中插入新行，新行的值分别列出如下。哪些行能够插入？</a:t>
            </a: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A．(null，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黄</a:t>
            </a:r>
            <a:r>
              <a:rPr lang="zh-CN" altLang="en-US" sz="1800">
                <a:ea typeface="仿宋_GB2312" pitchFamily="49" charset="-122"/>
              </a:rPr>
              <a:t>’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1800">
                <a:ea typeface="仿宋_GB2312" pitchFamily="49" charset="-122"/>
              </a:rPr>
              <a:t>‘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T20</a:t>
            </a:r>
            <a:r>
              <a:rPr lang="en-US" altLang="zh-CN" sz="1800">
                <a:ea typeface="仿宋_GB2312" pitchFamily="49" charset="-122"/>
              </a:rPr>
              <a:t>’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B．(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201</a:t>
            </a:r>
            <a:r>
              <a:rPr lang="en-US" altLang="zh-CN" sz="1800">
                <a:ea typeface="仿宋_GB2312" pitchFamily="49" charset="-122"/>
              </a:rPr>
              <a:t>’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红</a:t>
            </a:r>
            <a:r>
              <a:rPr lang="zh-CN" altLang="en-US" sz="1800">
                <a:ea typeface="仿宋_GB2312" pitchFamily="49" charset="-122"/>
              </a:rPr>
              <a:t>’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1800">
                <a:ea typeface="仿宋_GB2312" pitchFamily="49" charset="-122"/>
              </a:rPr>
              <a:t>‘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T20</a:t>
            </a:r>
            <a:r>
              <a:rPr lang="en-US" altLang="zh-CN" sz="1800">
                <a:ea typeface="仿宋_GB2312" pitchFamily="49" charset="-122"/>
              </a:rPr>
              <a:t>’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C．(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105</a:t>
            </a:r>
            <a:r>
              <a:rPr lang="en-US" altLang="zh-CN" sz="1800">
                <a:ea typeface="仿宋_GB2312" pitchFamily="49" charset="-122"/>
              </a:rPr>
              <a:t>’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蓝</a:t>
            </a:r>
            <a:r>
              <a:rPr lang="zh-CN" altLang="en-US" sz="1800">
                <a:ea typeface="仿宋_GB2312" pitchFamily="49" charset="-122"/>
              </a:rPr>
              <a:t>’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1800">
                <a:ea typeface="仿宋_GB2312" pitchFamily="49" charset="-122"/>
              </a:rPr>
              <a:t>‘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B01</a:t>
            </a:r>
            <a:r>
              <a:rPr lang="en-US" altLang="zh-CN" sz="1800">
                <a:ea typeface="仿宋_GB2312" pitchFamily="49" charset="-122"/>
              </a:rPr>
              <a:t>’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D．(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101</a:t>
            </a:r>
            <a:r>
              <a:rPr lang="en-US" altLang="zh-CN" sz="1800">
                <a:ea typeface="仿宋_GB2312" pitchFamily="49" charset="-122"/>
              </a:rPr>
              <a:t>’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黄</a:t>
            </a:r>
            <a:r>
              <a:rPr lang="zh-CN" altLang="en-US" sz="1800">
                <a:ea typeface="仿宋_GB2312" pitchFamily="49" charset="-122"/>
              </a:rPr>
              <a:t>’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1800">
                <a:ea typeface="仿宋_GB2312" pitchFamily="49" charset="-122"/>
              </a:rPr>
              <a:t>‘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T11</a:t>
            </a:r>
            <a:r>
              <a:rPr lang="en-US" altLang="zh-CN" sz="1800">
                <a:ea typeface="仿宋_GB2312" pitchFamily="49" charset="-122"/>
              </a:rPr>
              <a:t>’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E．(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037</a:t>
            </a:r>
            <a:r>
              <a:rPr lang="en-US" altLang="zh-CN" sz="1800">
                <a:ea typeface="仿宋_GB2312" pitchFamily="49" charset="-122"/>
              </a:rPr>
              <a:t>’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800">
                <a:ea typeface="仿宋_GB2312" pitchFamily="49" charset="-122"/>
              </a:rPr>
              <a:t>‘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绿</a:t>
            </a:r>
            <a:r>
              <a:rPr lang="zh-CN" altLang="en-US" sz="1800">
                <a:ea typeface="仿宋_GB2312" pitchFamily="49" charset="-122"/>
              </a:rPr>
              <a:t>’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800">
                <a:latin typeface="仿宋_GB2312" pitchFamily="49" charset="-122"/>
                <a:ea typeface="仿宋_GB2312" pitchFamily="49" charset="-122"/>
              </a:rPr>
              <a:t>null)</a:t>
            </a:r>
            <a:endParaRPr lang="en-US" altLang="zh-CN" sz="1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1219200" y="4235452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零件关系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P（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主码是</a:t>
            </a:r>
            <a:r>
              <a:rPr lang="zh-CN" altLang="en-US" sz="2000">
                <a:ea typeface="华文新魏" panose="02010800040101010101" pitchFamily="2" charset="-122"/>
              </a:rPr>
              <a:t>“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零件号</a:t>
            </a:r>
            <a:r>
              <a:rPr lang="zh-CN" altLang="en-US" sz="2000">
                <a:ea typeface="华文新魏" panose="02010800040101010101" pitchFamily="2" charset="-122"/>
              </a:rPr>
              <a:t>”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，外码是</a:t>
            </a:r>
            <a:r>
              <a:rPr lang="zh-CN" altLang="en-US" sz="2000">
                <a:ea typeface="华文新魏" panose="02010800040101010101" pitchFamily="2" charset="-122"/>
              </a:rPr>
              <a:t>“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供应商号</a:t>
            </a:r>
            <a:r>
              <a:rPr lang="zh-CN" altLang="en-US" sz="2000">
                <a:ea typeface="华文新魏" panose="02010800040101010101" pitchFamily="2" charset="-122"/>
              </a:rPr>
              <a:t>”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838200" y="1492252"/>
            <a:ext cx="472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供应商关系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S（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主码是</a:t>
            </a:r>
            <a:r>
              <a:rPr lang="zh-CN" altLang="en-US" sz="2000">
                <a:ea typeface="华文新魏" panose="02010800040101010101" pitchFamily="2" charset="-122"/>
              </a:rPr>
              <a:t>“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供应商号</a:t>
            </a:r>
            <a:r>
              <a:rPr lang="zh-CN" altLang="en-US" sz="2000">
                <a:ea typeface="华文新魏" panose="02010800040101010101" pitchFamily="2" charset="-122"/>
              </a:rPr>
              <a:t>”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/>
              <a:t>2.3.3 关系的完整性约束（</a:t>
            </a:r>
            <a:r>
              <a:rPr lang="en-US" altLang="zh-CN" sz="2000"/>
              <a:t>Integrity Constraint, IC）</a:t>
            </a:r>
            <a:endParaRPr lang="en-US" altLang="zh-CN" sz="2000"/>
          </a:p>
          <a:p>
            <a:pPr eaLnBrk="1" hangingPunct="1">
              <a:lnSpc>
                <a:spcPct val="110000"/>
              </a:lnSpc>
            </a:pPr>
            <a:endParaRPr lang="en-US" altLang="zh-CN" sz="200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4. 用户定义的完整性</a:t>
            </a:r>
            <a:endParaRPr lang="zh-CN" altLang="en-US" sz="2000"/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用户针对具体的应用环境定义的完整性约束条件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S#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要求是8位整数，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SEX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要求取值为“男”或“女”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5. 系统支持</a:t>
            </a:r>
            <a:endParaRPr lang="zh-CN" altLang="en-US" sz="2000"/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>
                <a:ea typeface="仿宋_GB2312" pitchFamily="49" charset="-122"/>
              </a:rPr>
              <a:t>实体完整性和参照完整性由系统自动支持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>
                <a:ea typeface="仿宋_GB2312" pitchFamily="49" charset="-122"/>
              </a:rPr>
              <a:t>系统应提供定义和检验用户定义的完整性的机制</a:t>
            </a:r>
            <a:endParaRPr lang="zh-CN" altLang="en-US" sz="2000">
              <a:ea typeface="仿宋_GB2312" pitchFamily="49" charset="-122"/>
            </a:endParaRPr>
          </a:p>
          <a:p>
            <a:pPr eaLnBrk="1" hangingPunct="1"/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2.3 关系模型（续）</a:t>
            </a:r>
            <a:endParaRPr lang="zh-CN" altLang="en-US" sz="3200">
              <a:latin typeface="+mj-ea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97571" y="1467272"/>
            <a:ext cx="7772400" cy="4648200"/>
          </a:xfrm>
        </p:spPr>
        <p:txBody>
          <a:bodyPr/>
          <a:lstStyle/>
          <a:p>
            <a:pPr eaLnBrk="1" hangingPunct="1"/>
            <a:r>
              <a:rPr lang="zh-CN" altLang="en-US" sz="2000"/>
              <a:t>2.3.4 关系操作</a:t>
            </a:r>
            <a:endParaRPr lang="zh-CN" altLang="en-US" sz="2000"/>
          </a:p>
          <a:p>
            <a:pPr lvl="1" eaLnBrk="1" hangingPunct="1"/>
            <a:endParaRPr lang="zh-CN" altLang="en-US"/>
          </a:p>
          <a:p>
            <a:pPr eaLnBrk="1" hangingPunct="1"/>
            <a:r>
              <a:rPr lang="zh-CN" altLang="en-US" sz="2000"/>
              <a:t>1. 说明</a:t>
            </a:r>
            <a:endParaRPr lang="zh-CN" altLang="en-US" sz="2000"/>
          </a:p>
          <a:p>
            <a:pPr lvl="1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关系操作，一次一集合（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Set-at-a-time）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的方式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而非关系型的数据操作方式,一次一记录（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Record-at-a-time）</a:t>
            </a: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z="2000">
                <a:ea typeface="仿宋_GB2312" pitchFamily="49" charset="-122"/>
              </a:rPr>
              <a:t>关系操作可以用关系代数和关系演算两种方式来表示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/>
            <a:r>
              <a:rPr lang="zh-CN" altLang="en-US" sz="2000">
                <a:ea typeface="仿宋_GB2312" pitchFamily="49" charset="-122"/>
              </a:rPr>
              <a:t>关系代数是一种代数的符号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/>
            <a:r>
              <a:rPr lang="zh-CN" altLang="en-US" sz="2000">
                <a:ea typeface="仿宋_GB2312" pitchFamily="49" charset="-122"/>
              </a:rPr>
              <a:t>关系演算是一种逻辑符号</a:t>
            </a:r>
            <a:endParaRPr lang="zh-CN" altLang="en-US" sz="2000">
              <a:ea typeface="仿宋_GB2312" pitchFamily="49" charset="-122"/>
            </a:endParaRPr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24955" y="139837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2.3.4 关系操作</a:t>
            </a: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2.分类</a:t>
            </a: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关系代数</a:t>
            </a:r>
            <a:endParaRPr lang="zh-CN" altLang="en-US" sz="240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ea typeface="仿宋_GB2312" pitchFamily="49" charset="-122"/>
              </a:rPr>
              <a:t>传统集合运算（并，交，差…）</a:t>
            </a:r>
            <a:endParaRPr lang="zh-CN" altLang="en-US" smtClean="0"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ea typeface="仿宋_GB2312" pitchFamily="49" charset="-122"/>
              </a:rPr>
              <a:t>专门关系运算（选择，投影，连接）</a:t>
            </a:r>
            <a:endParaRPr lang="zh-CN" altLang="en-US" smtClean="0"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endParaRPr lang="zh-CN" altLang="en-US" smtClean="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关系演算</a:t>
            </a:r>
            <a:endParaRPr lang="zh-CN" altLang="en-US" sz="240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域关系演算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元组（记录）关系演算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2.3 关系模型（续）</a:t>
            </a:r>
            <a:endParaRPr lang="zh-CN" altLang="en-US" sz="3200">
              <a:latin typeface="+mj-ea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391072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2.3.5 关系语言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1. 分类</a:t>
            </a:r>
            <a:endParaRPr lang="zh-CN" altLang="en-US" sz="2000"/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关系代数</a:t>
            </a:r>
            <a:endParaRPr lang="zh-CN" altLang="en-US" sz="200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ea typeface="仿宋_GB2312" pitchFamily="49" charset="-122"/>
              </a:rPr>
              <a:t>用对关系的运算来表达查询，需要指明所用操作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关系演算</a:t>
            </a:r>
            <a:endParaRPr lang="zh-CN" altLang="en-US" sz="200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ea typeface="仿宋_GB2312" pitchFamily="49" charset="-122"/>
              </a:rPr>
              <a:t>用谓词来表达查询，只需描述所需信息的特性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元组关系演算</a:t>
            </a:r>
            <a:endParaRPr lang="zh-CN" altLang="en-US" sz="200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ea typeface="仿宋_GB2312" pitchFamily="49" charset="-122"/>
              </a:rPr>
              <a:t>谓词变元的基本对象是元组变量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z="200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域关系演算</a:t>
            </a:r>
            <a:endParaRPr lang="zh-CN" altLang="en-US" sz="200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ea typeface="仿宋_GB2312" pitchFamily="49" charset="-122"/>
              </a:rPr>
              <a:t>谓词变元的基本对象是域变量</a:t>
            </a:r>
            <a:endParaRPr lang="zh-CN" altLang="en-US" sz="30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80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24955" y="1391072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 sz="2400"/>
              <a:t>2.3.4 关系语言</a:t>
            </a:r>
            <a:endParaRPr lang="en-US" altLang="zh-CN" sz="2400"/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en-US" sz="2000"/>
              <a:t>2.实际应用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/>
              <a:t>SQL</a:t>
            </a:r>
            <a:endParaRPr lang="en-US" altLang="zh-CN" sz="2000"/>
          </a:p>
          <a:p>
            <a:pPr lvl="2" eaLnBrk="1" hangingPunct="1">
              <a:spcBef>
                <a:spcPct val="0"/>
              </a:spcBef>
            </a:pPr>
            <a:endParaRPr lang="zh-CN" altLang="en-US" sz="180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/>
              <a:t>QUEL</a:t>
            </a:r>
            <a:endParaRPr lang="en-US" altLang="zh-CN" sz="2000"/>
          </a:p>
          <a:p>
            <a:pPr lvl="2" eaLnBrk="1" hangingPunct="1">
              <a:spcBef>
                <a:spcPct val="0"/>
              </a:spcBef>
            </a:pPr>
            <a:endParaRPr lang="zh-CN" altLang="en-US" sz="180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/>
              <a:t>QBE</a:t>
            </a:r>
            <a:endParaRPr lang="en-US" altLang="zh-CN" sz="2000"/>
          </a:p>
          <a:p>
            <a:pPr eaLnBrk="1" hangingPunct="1"/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332656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2.1 </a:t>
            </a:r>
            <a:r>
              <a:rPr lang="zh-CN" altLang="en-US" sz="3200" dirty="0" smtClean="0">
                <a:latin typeface="+mj-ea"/>
              </a:rPr>
              <a:t>概述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268760"/>
            <a:ext cx="9217024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一九七０年，</a:t>
            </a:r>
            <a:r>
              <a:rPr lang="en-US" altLang="zh-CN" sz="2400" dirty="0"/>
              <a:t>IBM</a:t>
            </a:r>
            <a:r>
              <a:rPr lang="zh-CN" altLang="en-US" sz="2400" dirty="0"/>
              <a:t>公司的</a:t>
            </a:r>
            <a:r>
              <a:rPr lang="en-US" altLang="zh-CN" sz="2400" dirty="0" err="1"/>
              <a:t>E.F.Codd</a:t>
            </a:r>
            <a:r>
              <a:rPr lang="zh-CN" altLang="en-US" sz="2400" dirty="0"/>
              <a:t>发表论文,首先提出了关系数据模型。随后他又发表一系列论文，阐述了关系规范化的概念。（</a:t>
            </a:r>
            <a:r>
              <a:rPr lang="en-US" altLang="zh-CN" sz="2400" dirty="0"/>
              <a:t>A Relational Mode of Data for Large Shared Data Banks)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The purpose of models is not to fit the data but to sharpen the question(Samuel </a:t>
            </a:r>
            <a:r>
              <a:rPr lang="en-US" altLang="zh-CN" sz="2400" dirty="0" err="1"/>
              <a:t>Karlin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早期代表系统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仿宋_GB2312" pitchFamily="49" charset="-122"/>
              </a:rPr>
              <a:t>System</a:t>
            </a:r>
            <a:r>
              <a:rPr lang="zh-CN" altLang="en-US" sz="2400" dirty="0">
                <a:ea typeface="仿宋_GB2312" pitchFamily="49" charset="-122"/>
              </a:rPr>
              <a:t>Ｒ：由</a:t>
            </a:r>
            <a:r>
              <a:rPr lang="en-US" altLang="zh-CN" sz="2400" dirty="0">
                <a:ea typeface="仿宋_GB2312" pitchFamily="49" charset="-122"/>
              </a:rPr>
              <a:t>IBM</a:t>
            </a:r>
            <a:r>
              <a:rPr lang="zh-CN" altLang="en-US" sz="2400" dirty="0">
                <a:ea typeface="仿宋_GB2312" pitchFamily="49" charset="-122"/>
              </a:rPr>
              <a:t>研制</a:t>
            </a:r>
            <a:endParaRPr lang="zh-CN" altLang="en-US" sz="2400" dirty="0">
              <a:ea typeface="仿宋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仿宋_GB2312" pitchFamily="49" charset="-122"/>
              </a:rPr>
              <a:t>INGRES：</a:t>
            </a:r>
            <a:r>
              <a:rPr lang="zh-CN" altLang="en-US" sz="2400" dirty="0">
                <a:ea typeface="仿宋_GB2312" pitchFamily="49" charset="-122"/>
              </a:rPr>
              <a:t>由加州</a:t>
            </a:r>
            <a:r>
              <a:rPr lang="en-US" altLang="zh-CN" sz="2400" dirty="0">
                <a:ea typeface="仿宋_GB2312" pitchFamily="49" charset="-122"/>
              </a:rPr>
              <a:t>Berkeley</a:t>
            </a:r>
            <a:r>
              <a:rPr lang="zh-CN" altLang="en-US" sz="2400" dirty="0">
                <a:ea typeface="仿宋_GB2312" pitchFamily="49" charset="-122"/>
              </a:rPr>
              <a:t>分校研制</a:t>
            </a:r>
            <a:endParaRPr lang="zh-CN" altLang="en-US" sz="2400" dirty="0">
              <a:ea typeface="仿宋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 dirty="0"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目前主流的商业数据库系统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Oracle，Informix，Sybase，DB2 ，SQL Server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/>
              <a:t>Access，Foxpro，Foxbase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fr-FR" altLang="zh-CN" sz="2400" dirty="0"/>
              <a:t>Postgres SQL,Mysql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2.3 关系模型（续）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515616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sz="2400"/>
              <a:t>2.3.5 关系语言</a:t>
            </a:r>
            <a:endParaRPr lang="zh-CN" altLang="en-US" sz="24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3.关系数据语言的特点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一体化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非过程化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面向集合的存取方式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04664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fr-FR" sz="3200" dirty="0">
                <a:latin typeface="+mj-ea"/>
              </a:rPr>
              <a:t>关系模型的优缺点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375792"/>
            <a:ext cx="7772400" cy="4648200"/>
          </a:xfrm>
        </p:spPr>
        <p:txBody>
          <a:bodyPr/>
          <a:lstStyle/>
          <a:p>
            <a:pPr eaLnBrk="1" hangingPunct="1"/>
            <a:r>
              <a:rPr lang="zh-CN" altLang="en-US" sz="2400"/>
              <a:t>优点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zh-CN" altLang="fr-FR" sz="2000"/>
              <a:t> *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数据结构简单（实体、联系、数据字典、索引）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* 有扎实的理论基础（关系运算理论 、关系模式设计理论）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* 数据独立性强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* 实现集合操作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* 直接用关系表示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M:N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的联系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40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en-US" sz="2400"/>
              <a:t>缺点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* 查询效率低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* 内存资源消耗大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   *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设计人员应熟悉关系理论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4868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 2.4 关系代数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596008"/>
            <a:ext cx="7772400" cy="4648200"/>
          </a:xfrm>
        </p:spPr>
        <p:txBody>
          <a:bodyPr/>
          <a:lstStyle/>
          <a:p>
            <a:pPr eaLnBrk="1" hangingPunct="1"/>
            <a:r>
              <a:rPr lang="zh-CN" altLang="en-US" sz="2000"/>
              <a:t>2.4.1 关系代数运算介绍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2.4.2 传统的集合运算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2.4.3 专门的关系运算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2.4.4 其他操作</a:t>
            </a:r>
            <a:endParaRPr lang="en-US" altLang="zh-CN" sz="2000"/>
          </a:p>
          <a:p>
            <a:pPr eaLnBrk="1" hangingPunct="1"/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 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43608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2.4.1 关系代数运算介绍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1. 运算汇总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基本运算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一元运算</a:t>
            </a:r>
            <a:endParaRPr lang="zh-CN" altLang="en-US" sz="20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>
                <a:ea typeface="仿宋_GB2312" pitchFamily="49" charset="-122"/>
              </a:rPr>
              <a:t>选择、投影</a:t>
            </a:r>
            <a:endParaRPr lang="zh-CN" altLang="en-US" dirty="0" smtClean="0"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多元运算</a:t>
            </a:r>
            <a:endParaRPr lang="zh-CN" altLang="en-US" sz="20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>
                <a:ea typeface="仿宋_GB2312" pitchFamily="49" charset="-122"/>
              </a:rPr>
              <a:t>笛卡儿积、并、交、集合差</a:t>
            </a:r>
            <a:endParaRPr lang="zh-CN" altLang="en-US" dirty="0" smtClean="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其它运算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仿宋_GB2312" pitchFamily="49" charset="-122"/>
              </a:rPr>
              <a:t>自然连接、除</a:t>
            </a:r>
            <a:endParaRPr lang="zh-CN" altLang="en-US" sz="2000" dirty="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扩展运算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仿宋_GB2312" pitchFamily="49" charset="-122"/>
              </a:rPr>
              <a:t>内、外连接</a:t>
            </a:r>
            <a:endParaRPr lang="zh-CN" altLang="en-US" sz="2000" dirty="0"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Group 2"/>
          <p:cNvGraphicFramePr>
            <a:graphicFrameLocks noGrp="1"/>
          </p:cNvGraphicFramePr>
          <p:nvPr/>
        </p:nvGraphicFramePr>
        <p:xfrm>
          <a:off x="1897253" y="1052736"/>
          <a:ext cx="3429000" cy="1295400"/>
        </p:xfrm>
        <a:graphic>
          <a:graphicData uri="http://schemas.openxmlformats.org/drawingml/2006/table">
            <a:tbl>
              <a:tblPr/>
              <a:tblGrid>
                <a:gridCol w="685800"/>
                <a:gridCol w="609600"/>
                <a:gridCol w="7620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154" name="Group 34"/>
          <p:cNvGraphicFramePr>
            <a:graphicFrameLocks noGrp="1"/>
          </p:cNvGraphicFramePr>
          <p:nvPr/>
        </p:nvGraphicFramePr>
        <p:xfrm>
          <a:off x="5631053" y="1052736"/>
          <a:ext cx="3429000" cy="1257300"/>
        </p:xfrm>
        <a:graphic>
          <a:graphicData uri="http://schemas.openxmlformats.org/drawingml/2006/table">
            <a:tbl>
              <a:tblPr/>
              <a:tblGrid>
                <a:gridCol w="762000"/>
                <a:gridCol w="6096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42050" name="AutoShape 66"/>
          <p:cNvSpPr>
            <a:spLocks noChangeArrowheads="1"/>
          </p:cNvSpPr>
          <p:nvPr/>
        </p:nvSpPr>
        <p:spPr bwMode="auto">
          <a:xfrm>
            <a:off x="1668653" y="5501283"/>
            <a:ext cx="1524000" cy="1066800"/>
          </a:xfrm>
          <a:prstGeom prst="wedgeEllipseCallout">
            <a:avLst>
              <a:gd name="adj1" fmla="val 170833"/>
              <a:gd name="adj2" fmla="val -10148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>
                <a:latin typeface="Tahoma" panose="020B0604030504040204" pitchFamily="34" charset="0"/>
              </a:rPr>
              <a:t>???</a:t>
            </a:r>
            <a:endParaRPr kumimoji="0"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33187" name="Group 67"/>
          <p:cNvGraphicFramePr>
            <a:graphicFrameLocks noGrp="1"/>
          </p:cNvGraphicFramePr>
          <p:nvPr/>
        </p:nvGraphicFramePr>
        <p:xfrm>
          <a:off x="1897253" y="3977283"/>
          <a:ext cx="3429000" cy="933450"/>
        </p:xfrm>
        <a:graphic>
          <a:graphicData uri="http://schemas.openxmlformats.org/drawingml/2006/table">
            <a:tbl>
              <a:tblPr/>
              <a:tblGrid>
                <a:gridCol w="685800"/>
                <a:gridCol w="609600"/>
                <a:gridCol w="7620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42077" name="AutoShape 93"/>
          <p:cNvSpPr>
            <a:spLocks noChangeArrowheads="1"/>
          </p:cNvSpPr>
          <p:nvPr/>
        </p:nvSpPr>
        <p:spPr bwMode="auto">
          <a:xfrm>
            <a:off x="1363853" y="1433736"/>
            <a:ext cx="4495800" cy="228600"/>
          </a:xfrm>
          <a:prstGeom prst="rightArrow">
            <a:avLst>
              <a:gd name="adj1" fmla="val 50000"/>
              <a:gd name="adj2" fmla="val 4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078" name="AutoShape 94"/>
          <p:cNvSpPr>
            <a:spLocks noChangeArrowheads="1"/>
          </p:cNvSpPr>
          <p:nvPr/>
        </p:nvSpPr>
        <p:spPr bwMode="auto">
          <a:xfrm>
            <a:off x="1516253" y="2119536"/>
            <a:ext cx="4495800" cy="228600"/>
          </a:xfrm>
          <a:prstGeom prst="rightArrow">
            <a:avLst>
              <a:gd name="adj1" fmla="val 50000"/>
              <a:gd name="adj2" fmla="val 4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079" name="AutoShape 95"/>
          <p:cNvSpPr>
            <a:spLocks noChangeArrowheads="1"/>
          </p:cNvSpPr>
          <p:nvPr/>
        </p:nvSpPr>
        <p:spPr bwMode="auto">
          <a:xfrm>
            <a:off x="5326253" y="1738536"/>
            <a:ext cx="4495800" cy="228600"/>
          </a:xfrm>
          <a:prstGeom prst="rightArrow">
            <a:avLst>
              <a:gd name="adj1" fmla="val 50000"/>
              <a:gd name="adj2" fmla="val 4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080" name="AutoShape 96"/>
          <p:cNvSpPr>
            <a:spLocks noChangeArrowheads="1"/>
          </p:cNvSpPr>
          <p:nvPr/>
        </p:nvSpPr>
        <p:spPr bwMode="auto">
          <a:xfrm>
            <a:off x="5525462" y="3977283"/>
            <a:ext cx="3581400" cy="1752600"/>
          </a:xfrm>
          <a:prstGeom prst="cloudCallout">
            <a:avLst>
              <a:gd name="adj1" fmla="val -33199"/>
              <a:gd name="adj2" fmla="val 28532"/>
            </a:avLst>
          </a:prstGeom>
          <a:solidFill>
            <a:srgbClr val="3C9BA8">
              <a:alpha val="50195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Tahoma" panose="020B0604030504040204" pitchFamily="34" charset="0"/>
              </a:rPr>
              <a:t>传统集合运算</a:t>
            </a:r>
            <a:endParaRPr kumimoji="0" lang="zh-CN" altLang="en-US" sz="240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/>
              <a:t>并、差、交、笛卡尔积</a:t>
            </a:r>
            <a:r>
              <a:rPr kumimoji="0" lang="zh-CN" altLang="en-US" sz="2400" dirty="0">
                <a:latin typeface="Tahoma" panose="020B0604030504040204" pitchFamily="34" charset="0"/>
              </a:rPr>
              <a:t>∈ </a:t>
            </a:r>
            <a:endParaRPr kumimoji="0" lang="zh-CN" altLang="en-US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Group 2"/>
          <p:cNvGraphicFramePr>
            <a:graphicFrameLocks noGrp="1"/>
          </p:cNvGraphicFramePr>
          <p:nvPr/>
        </p:nvGraphicFramePr>
        <p:xfrm>
          <a:off x="2063552" y="807342"/>
          <a:ext cx="3429000" cy="1219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178" name="Group 34"/>
          <p:cNvGraphicFramePr>
            <a:graphicFrameLocks noGrp="1"/>
          </p:cNvGraphicFramePr>
          <p:nvPr/>
        </p:nvGraphicFramePr>
        <p:xfrm>
          <a:off x="5797352" y="807342"/>
          <a:ext cx="3429000" cy="12763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210" name="Group 66"/>
          <p:cNvGraphicFramePr>
            <a:graphicFrameLocks noGrp="1"/>
          </p:cNvGraphicFramePr>
          <p:nvPr/>
        </p:nvGraphicFramePr>
        <p:xfrm>
          <a:off x="2063552" y="3140968"/>
          <a:ext cx="6781800" cy="126682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762000"/>
                <a:gridCol w="1295400"/>
                <a:gridCol w="1600200"/>
                <a:gridCol w="17526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43111" name="AutoShape 103"/>
          <p:cNvSpPr>
            <a:spLocks noChangeArrowheads="1"/>
          </p:cNvSpPr>
          <p:nvPr/>
        </p:nvSpPr>
        <p:spPr bwMode="auto">
          <a:xfrm>
            <a:off x="2292152" y="548680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112" name="AutoShape 104"/>
          <p:cNvSpPr>
            <a:spLocks noChangeArrowheads="1"/>
          </p:cNvSpPr>
          <p:nvPr/>
        </p:nvSpPr>
        <p:spPr bwMode="auto">
          <a:xfrm>
            <a:off x="4120952" y="578742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113" name="AutoShape 105"/>
          <p:cNvSpPr>
            <a:spLocks noChangeArrowheads="1"/>
          </p:cNvSpPr>
          <p:nvPr/>
        </p:nvSpPr>
        <p:spPr bwMode="auto">
          <a:xfrm>
            <a:off x="3054152" y="578742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114" name="AutoShape 106"/>
          <p:cNvSpPr>
            <a:spLocks noChangeArrowheads="1"/>
          </p:cNvSpPr>
          <p:nvPr/>
        </p:nvSpPr>
        <p:spPr bwMode="auto">
          <a:xfrm>
            <a:off x="8159552" y="548680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115" name="AutoShape 107"/>
          <p:cNvSpPr>
            <a:spLocks noChangeArrowheads="1"/>
          </p:cNvSpPr>
          <p:nvPr/>
        </p:nvSpPr>
        <p:spPr bwMode="auto">
          <a:xfrm>
            <a:off x="6559352" y="548680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116" name="AutoShape 108"/>
          <p:cNvSpPr>
            <a:spLocks noChangeArrowheads="1"/>
          </p:cNvSpPr>
          <p:nvPr/>
        </p:nvSpPr>
        <p:spPr bwMode="auto">
          <a:xfrm>
            <a:off x="7245152" y="548680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117" name="AutoShape 109"/>
          <p:cNvSpPr>
            <a:spLocks noChangeArrowheads="1"/>
          </p:cNvSpPr>
          <p:nvPr/>
        </p:nvSpPr>
        <p:spPr bwMode="auto">
          <a:xfrm>
            <a:off x="2139752" y="4922142"/>
            <a:ext cx="1524000" cy="990600"/>
          </a:xfrm>
          <a:prstGeom prst="wedgeEllipseCallout">
            <a:avLst>
              <a:gd name="adj1" fmla="val 145833"/>
              <a:gd name="adj2" fmla="val -9775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>
                <a:latin typeface="Tahoma" panose="020B0604030504040204" pitchFamily="34" charset="0"/>
              </a:rPr>
              <a:t>???</a:t>
            </a: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43118" name="AutoShape 110"/>
          <p:cNvSpPr>
            <a:spLocks noChangeArrowheads="1"/>
          </p:cNvSpPr>
          <p:nvPr/>
        </p:nvSpPr>
        <p:spPr bwMode="auto">
          <a:xfrm>
            <a:off x="5492552" y="4998342"/>
            <a:ext cx="3962400" cy="1219200"/>
          </a:xfrm>
          <a:prstGeom prst="cloudCallout">
            <a:avLst>
              <a:gd name="adj1" fmla="val -34815"/>
              <a:gd name="adj2" fmla="val 31639"/>
            </a:avLst>
          </a:prstGeom>
          <a:gradFill rotWithShape="0">
            <a:gsLst>
              <a:gs pos="0">
                <a:srgbClr val="5C8588"/>
              </a:gs>
              <a:gs pos="100000">
                <a:srgbClr val="58808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>
                <a:latin typeface="Tahoma" panose="020B0604030504040204" pitchFamily="34" charset="0"/>
              </a:rPr>
              <a:t>专门关系运算</a:t>
            </a:r>
            <a:endParaRPr kumimoji="0" lang="zh-CN" altLang="en-US" sz="24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/>
              <a:t>投影、选择、联接</a:t>
            </a:r>
            <a:endParaRPr kumimoji="0"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04664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 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367408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sz="2400"/>
              <a:t>2.4.1 关系代数运算介绍</a:t>
            </a:r>
            <a:endParaRPr lang="zh-CN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/>
            <a:r>
              <a:rPr lang="zh-CN" altLang="en-US" sz="2000"/>
              <a:t>2. 记号说明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给定关系模式</a:t>
            </a:r>
            <a:r>
              <a:rPr lang="en-US" altLang="zh-CN" sz="2000"/>
              <a:t>R(A</a:t>
            </a:r>
            <a:r>
              <a:rPr lang="en-US" altLang="zh-CN" sz="2000" baseline="-20000"/>
              <a:t>1</a:t>
            </a:r>
            <a:r>
              <a:rPr lang="en-US" altLang="zh-CN" sz="2000"/>
              <a:t> , A</a:t>
            </a:r>
            <a:r>
              <a:rPr lang="en-US" altLang="zh-CN" sz="2000" baseline="-20000"/>
              <a:t>2 </a:t>
            </a:r>
            <a:r>
              <a:rPr lang="en-US" altLang="zh-CN" sz="2000"/>
              <a:t>, … , A</a:t>
            </a:r>
            <a:r>
              <a:rPr lang="en-US" altLang="zh-CN" sz="2000" baseline="-20000"/>
              <a:t>n</a:t>
            </a:r>
            <a:r>
              <a:rPr lang="en-US" altLang="zh-CN" sz="2000"/>
              <a:t>)，</a:t>
            </a:r>
            <a:r>
              <a:rPr lang="zh-CN" altLang="en-US" sz="2000"/>
              <a:t>设</a:t>
            </a:r>
            <a:r>
              <a:rPr lang="en-US" altLang="zh-CN" sz="2000"/>
              <a:t>R</a:t>
            </a:r>
            <a:r>
              <a:rPr lang="zh-CN" altLang="en-US" sz="2000"/>
              <a:t>是它的一个具体的关系，</a:t>
            </a:r>
            <a:r>
              <a:rPr lang="en-US" altLang="zh-CN" sz="2000">
                <a:highlight>
                  <a:srgbClr val="FFFF00"/>
                </a:highlight>
              </a:rPr>
              <a:t>t</a:t>
            </a:r>
            <a:r>
              <a:rPr lang="en-US" altLang="zh-CN" sz="2000">
                <a:highlight>
                  <a:srgbClr val="FFFF00"/>
                </a:highlight>
                <a:sym typeface="Symbol" panose="05050102010706020507" pitchFamily="18" charset="2"/>
              </a:rPr>
              <a:t></a:t>
            </a:r>
            <a:r>
              <a:rPr lang="en-US" altLang="zh-CN" sz="2000">
                <a:highlight>
                  <a:srgbClr val="FFFF00"/>
                </a:highlight>
              </a:rPr>
              <a:t>R</a:t>
            </a:r>
            <a:r>
              <a:rPr lang="zh-CN" altLang="en-US" sz="2000">
                <a:highlight>
                  <a:srgbClr val="FFFF00"/>
                </a:highlight>
              </a:rPr>
              <a:t>是关系的一个元组</a:t>
            </a:r>
            <a:endParaRPr lang="zh-CN" altLang="en-US" sz="2000"/>
          </a:p>
          <a:p>
            <a:pPr lvl="2" eaLnBrk="1" hangingPunct="1"/>
            <a:r>
              <a:rPr lang="zh-CN" altLang="en-US" sz="1800"/>
              <a:t>分量</a:t>
            </a:r>
            <a:endParaRPr lang="zh-CN" altLang="en-US" sz="1800"/>
          </a:p>
          <a:p>
            <a:pPr lvl="3" eaLnBrk="1" hangingPunct="1">
              <a:buFontTx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设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t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R，</a:t>
            </a:r>
            <a:r>
              <a:rPr lang="zh-CN" altLang="en-US" smtClean="0"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则</a:t>
            </a:r>
            <a:r>
              <a:rPr lang="en-US" altLang="zh-CN" smtClean="0">
                <a:solidFill>
                  <a:srgbClr val="FF3300"/>
                </a:solidFill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t[A</a:t>
            </a:r>
            <a:r>
              <a:rPr lang="en-US" altLang="zh-CN" baseline="-20000" smtClean="0">
                <a:solidFill>
                  <a:srgbClr val="FF3300"/>
                </a:solidFill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mtClean="0">
                <a:solidFill>
                  <a:srgbClr val="FF3300"/>
                </a:solidFill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]</a:t>
            </a:r>
            <a:r>
              <a:rPr lang="zh-CN" altLang="en-US" smtClean="0"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表示元组</a:t>
            </a:r>
            <a:r>
              <a:rPr lang="en-US" altLang="zh-CN" smtClean="0"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t</a:t>
            </a:r>
            <a:r>
              <a:rPr lang="zh-CN" altLang="en-US" smtClean="0"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中相应于属性</a:t>
            </a:r>
            <a:r>
              <a:rPr lang="en-US" altLang="zh-CN" smtClean="0"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baseline="-20000" smtClean="0"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zh-CN" altLang="en-US" smtClean="0">
                <a:highlight>
                  <a:srgbClr val="FFFF00"/>
                </a:highlight>
                <a:latin typeface="仿宋_GB2312" pitchFamily="49" charset="-122"/>
                <a:ea typeface="仿宋_GB2312" pitchFamily="49" charset="-122"/>
              </a:rPr>
              <a:t>的一个分量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/>
            <a:r>
              <a:rPr lang="zh-CN" altLang="en-US" sz="1800"/>
              <a:t>属性列</a:t>
            </a:r>
            <a:endParaRPr lang="zh-CN" altLang="en-US" sz="1800"/>
          </a:p>
          <a:p>
            <a:pPr lvl="3" eaLnBrk="1" hangingPunct="1">
              <a:lnSpc>
                <a:spcPct val="120000"/>
              </a:lnSpc>
              <a:buFontTx/>
              <a:buNone/>
            </a:pPr>
            <a:r>
              <a:rPr lang="en-US" altLang="zh-CN" sz="1800"/>
              <a:t>A</a:t>
            </a:r>
            <a:r>
              <a:rPr lang="en-US" altLang="zh-CN" sz="1800" baseline="-20000"/>
              <a:t>i</a:t>
            </a:r>
            <a:r>
              <a:rPr lang="en-US" altLang="zh-CN" sz="1800"/>
              <a:t>={A</a:t>
            </a:r>
            <a:r>
              <a:rPr lang="en-US" altLang="zh-CN" sz="1800" baseline="-20000"/>
              <a:t>i1</a:t>
            </a:r>
            <a:r>
              <a:rPr lang="en-US" altLang="zh-CN" sz="1800"/>
              <a:t>, A</a:t>
            </a:r>
            <a:r>
              <a:rPr lang="en-US" altLang="zh-CN" sz="1800" baseline="-20000"/>
              <a:t>i2</a:t>
            </a:r>
            <a:r>
              <a:rPr lang="en-US" altLang="zh-CN" sz="1800"/>
              <a:t>, … ,A</a:t>
            </a:r>
            <a:r>
              <a:rPr lang="en-US" altLang="zh-CN" sz="1800" baseline="-20000"/>
              <a:t>ik</a:t>
            </a:r>
            <a:r>
              <a:rPr lang="en-US" altLang="zh-CN" sz="1800"/>
              <a:t>}</a:t>
            </a:r>
            <a:r>
              <a:rPr lang="en-US" altLang="zh-CN" sz="1800">
                <a:sym typeface="Symbol" panose="05050102010706020507" pitchFamily="18" charset="2"/>
              </a:rPr>
              <a:t>{</a:t>
            </a:r>
            <a:r>
              <a:rPr lang="en-US" altLang="zh-CN" sz="1800"/>
              <a:t>A</a:t>
            </a:r>
            <a:r>
              <a:rPr lang="en-US" altLang="zh-CN" sz="1800" baseline="-20000"/>
              <a:t>1</a:t>
            </a:r>
            <a:r>
              <a:rPr lang="en-US" altLang="zh-CN" sz="1800"/>
              <a:t>, A</a:t>
            </a:r>
            <a:r>
              <a:rPr lang="en-US" altLang="zh-CN" sz="1800" baseline="-20000"/>
              <a:t>2</a:t>
            </a:r>
            <a:r>
              <a:rPr lang="en-US" altLang="zh-CN" sz="1800"/>
              <a:t>, … ,A</a:t>
            </a:r>
            <a:r>
              <a:rPr lang="en-US" altLang="zh-CN" sz="1800" baseline="-20000"/>
              <a:t>n</a:t>
            </a:r>
            <a:r>
              <a:rPr lang="en-US" altLang="zh-CN" sz="1800"/>
              <a:t>}，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称</a:t>
            </a:r>
            <a:r>
              <a:rPr lang="en-US" altLang="zh-CN" sz="1800">
                <a:ea typeface="仿宋_GB2312" pitchFamily="49" charset="-122"/>
              </a:rPr>
              <a:t>A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为属性列</a:t>
            </a: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>
              <a:lnSpc>
                <a:spcPct val="120000"/>
              </a:lnSpc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Ā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表示</a:t>
            </a:r>
            <a:r>
              <a:rPr lang="zh-CN" altLang="en-US" sz="1800">
                <a:ea typeface="仿宋_GB2312" pitchFamily="49" charset="-122"/>
                <a:sym typeface="Symbol" panose="05050102010706020507" pitchFamily="18" charset="2"/>
              </a:rPr>
              <a:t>{</a:t>
            </a:r>
            <a:r>
              <a:rPr lang="en-US" altLang="zh-CN" sz="1800">
                <a:ea typeface="仿宋_GB2312" pitchFamily="49" charset="-122"/>
              </a:rPr>
              <a:t>A</a:t>
            </a:r>
            <a:r>
              <a:rPr lang="en-US" altLang="zh-CN" sz="1800" baseline="-20000">
                <a:ea typeface="仿宋_GB2312" pitchFamily="49" charset="-122"/>
              </a:rPr>
              <a:t>1</a:t>
            </a:r>
            <a:r>
              <a:rPr lang="en-US" altLang="zh-CN" sz="1800">
                <a:ea typeface="仿宋_GB2312" pitchFamily="49" charset="-122"/>
              </a:rPr>
              <a:t> ,A</a:t>
            </a:r>
            <a:r>
              <a:rPr lang="en-US" altLang="zh-CN" sz="1800" baseline="-20000">
                <a:ea typeface="仿宋_GB2312" pitchFamily="49" charset="-122"/>
              </a:rPr>
              <a:t>2 </a:t>
            </a:r>
            <a:r>
              <a:rPr lang="en-US" altLang="zh-CN" sz="1800">
                <a:ea typeface="仿宋_GB2312" pitchFamily="49" charset="-122"/>
              </a:rPr>
              <a:t>, … ,A</a:t>
            </a:r>
            <a:r>
              <a:rPr lang="en-US" altLang="zh-CN" sz="1800" baseline="-20000">
                <a:ea typeface="仿宋_GB2312" pitchFamily="49" charset="-122"/>
              </a:rPr>
              <a:t>n</a:t>
            </a:r>
            <a:r>
              <a:rPr lang="en-US" altLang="zh-CN" sz="1800">
                <a:ea typeface="仿宋_GB2312" pitchFamily="49" charset="-122"/>
              </a:rPr>
              <a:t>}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中去掉</a:t>
            </a:r>
            <a:r>
              <a:rPr lang="en-US" altLang="zh-CN" sz="1800">
                <a:ea typeface="仿宋_GB2312" pitchFamily="49" charset="-122"/>
              </a:rPr>
              <a:t>A</a:t>
            </a:r>
            <a:r>
              <a:rPr lang="en-US" altLang="zh-CN" sz="1800" baseline="-25000">
                <a:ea typeface="仿宋_GB2312" pitchFamily="49" charset="-122"/>
              </a:rPr>
              <a:t>i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后剩余的属性组</a:t>
            </a: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>
              <a:lnSpc>
                <a:spcPct val="120000"/>
              </a:lnSpc>
              <a:buFontTx/>
              <a:buNone/>
            </a:pPr>
            <a:r>
              <a:rPr lang="en-US" altLang="zh-CN" sz="1800"/>
              <a:t>t[A</a:t>
            </a:r>
            <a:r>
              <a:rPr lang="en-US" altLang="zh-CN" sz="1800" baseline="-20000"/>
              <a:t>i</a:t>
            </a:r>
            <a:r>
              <a:rPr lang="en-US" altLang="zh-CN" sz="1800"/>
              <a:t>] = ( t[A</a:t>
            </a:r>
            <a:r>
              <a:rPr lang="en-US" altLang="zh-CN" sz="1800" baseline="-20000"/>
              <a:t>i1</a:t>
            </a:r>
            <a:r>
              <a:rPr lang="en-US" altLang="zh-CN" sz="1800"/>
              <a:t>], t[A</a:t>
            </a:r>
            <a:r>
              <a:rPr lang="en-US" altLang="zh-CN" sz="1800" baseline="-20000"/>
              <a:t>i2</a:t>
            </a:r>
            <a:r>
              <a:rPr lang="en-US" altLang="zh-CN" sz="1800"/>
              <a:t>], … , t[A</a:t>
            </a:r>
            <a:r>
              <a:rPr lang="en-US" altLang="zh-CN" sz="1800" baseline="-20000"/>
              <a:t>ik</a:t>
            </a:r>
            <a:r>
              <a:rPr lang="en-US" altLang="zh-CN" sz="1800"/>
              <a:t>])</a:t>
            </a:r>
            <a:endParaRPr lang="en-US" altLang="zh-CN" sz="1800"/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447800"/>
            <a:ext cx="7772400" cy="4648200"/>
          </a:xfrm>
        </p:spPr>
        <p:txBody>
          <a:bodyPr/>
          <a:lstStyle/>
          <a:p>
            <a:pPr eaLnBrk="1" hangingPunct="1"/>
            <a:r>
              <a:rPr lang="zh-CN" altLang="en-US" sz="2000"/>
              <a:t>2.4.1 关系代数运算介绍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3. 关系代数表达式</a:t>
            </a:r>
            <a:endParaRPr lang="zh-CN" altLang="en-US" sz="2000"/>
          </a:p>
          <a:p>
            <a:pPr lvl="2" eaLnBrk="1" hangingPunct="1"/>
            <a:r>
              <a:rPr lang="zh-CN" altLang="en-US" sz="2000">
                <a:ea typeface="仿宋_GB2312" pitchFamily="49" charset="-122"/>
              </a:rPr>
              <a:t>基本关系运算的有限次复合而成的式子。</a:t>
            </a:r>
            <a:endParaRPr lang="zh-CN" altLang="en-US" sz="2000">
              <a:ea typeface="仿宋_GB2312" pitchFamily="49" charset="-12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zh-CN" altLang="en-US" sz="2400">
              <a:sym typeface="Symbol" panose="05050102010706020507" pitchFamily="18" charset="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∏</a:t>
            </a:r>
            <a:r>
              <a:rPr lang="en-US" altLang="zh-CN" baseline="-25000" smtClean="0">
                <a:sym typeface="Symbol" panose="05050102010706020507" pitchFamily="18" charset="2"/>
              </a:rPr>
              <a:t>S#</a:t>
            </a:r>
            <a:r>
              <a:rPr lang="en-US" altLang="zh-CN" smtClean="0">
                <a:sym typeface="Symbol" panose="05050102010706020507" pitchFamily="18" charset="2"/>
              </a:rPr>
              <a:t>(</a:t>
            </a:r>
            <a:r>
              <a:rPr lang="en-US" altLang="zh-CN" baseline="-20000" smtClean="0">
                <a:sym typeface="Symbol" panose="05050102010706020507" pitchFamily="18" charset="2"/>
              </a:rPr>
              <a:t>C# = 001 </a:t>
            </a:r>
            <a:r>
              <a:rPr lang="en-US" altLang="zh-CN" smtClean="0">
                <a:sym typeface="Symbol" panose="05050102010706020507" pitchFamily="18" charset="2"/>
              </a:rPr>
              <a:t>(SC))∪∏</a:t>
            </a:r>
            <a:r>
              <a:rPr lang="en-US" altLang="zh-CN" baseline="-25000" smtClean="0">
                <a:sym typeface="Symbol" panose="05050102010706020507" pitchFamily="18" charset="2"/>
              </a:rPr>
              <a:t>S#</a:t>
            </a:r>
            <a:r>
              <a:rPr lang="en-US" altLang="zh-CN" smtClean="0">
                <a:sym typeface="Symbol" panose="05050102010706020507" pitchFamily="18" charset="2"/>
              </a:rPr>
              <a:t>(</a:t>
            </a:r>
            <a:r>
              <a:rPr lang="en-US" altLang="zh-CN" baseline="-20000" smtClean="0">
                <a:sym typeface="Symbol" panose="05050102010706020507" pitchFamily="18" charset="2"/>
              </a:rPr>
              <a:t>C# = 002</a:t>
            </a:r>
            <a:r>
              <a:rPr lang="en-US" altLang="zh-CN" smtClean="0">
                <a:sym typeface="Symbol" panose="05050102010706020507" pitchFamily="18" charset="2"/>
              </a:rPr>
              <a:t>(SC))</a:t>
            </a:r>
            <a:endParaRPr lang="en-US" altLang="zh-CN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    ∏</a:t>
            </a:r>
            <a:r>
              <a:rPr lang="en-US" altLang="zh-CN" sz="2000" baseline="-20000">
                <a:sym typeface="Symbol" panose="05050102010706020507" pitchFamily="18" charset="2"/>
              </a:rPr>
              <a:t>DN</a:t>
            </a:r>
            <a:r>
              <a:rPr lang="en-US" altLang="zh-CN" smtClean="0">
                <a:sym typeface="Symbol" panose="05050102010706020507" pitchFamily="18" charset="2"/>
              </a:rPr>
              <a:t>(</a:t>
            </a:r>
            <a:r>
              <a:rPr lang="en-US" altLang="zh-CN" sz="2000" baseline="-20000">
                <a:sym typeface="Symbol" panose="05050102010706020507" pitchFamily="18" charset="2"/>
              </a:rPr>
              <a:t>S# = 001</a:t>
            </a:r>
            <a:r>
              <a:rPr lang="en-US" altLang="zh-CN" sz="2000">
                <a:sym typeface="Symbol" panose="05050102010706020507" pitchFamily="18" charset="2"/>
              </a:rPr>
              <a:t>(S)       DEPT)</a:t>
            </a:r>
            <a:endParaRPr lang="en-US" altLang="zh-CN" sz="200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900">
              <a:sym typeface="Symbol" panose="05050102010706020507" pitchFamily="18" charset="2"/>
            </a:endParaRPr>
          </a:p>
          <a:p>
            <a:pPr lvl="2" eaLnBrk="1" hangingPunct="1"/>
            <a:endParaRPr lang="zh-CN" altLang="en-US" sz="1600">
              <a:ea typeface="仿宋_GB2312" pitchFamily="49" charset="-122"/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 rot="5400000">
            <a:off x="3253780" y="3750940"/>
            <a:ext cx="304800" cy="381000"/>
          </a:xfrm>
          <a:prstGeom prst="flowChartCollat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76672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 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881261" y="1260896"/>
            <a:ext cx="8743131" cy="37925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2.4.3 传统的集合</a:t>
            </a:r>
            <a:r>
              <a:rPr lang="zh-CN" altLang="en-US" sz="2800" dirty="0" smtClean="0"/>
              <a:t>运算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/>
              <a:t>1. 并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/>
              <a:t>定义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/>
              <a:t>所有至少出现在两个关系中之一的元组集合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R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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 ={ r | 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 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}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defRPr/>
            </a:pPr>
            <a:r>
              <a:rPr lang="zh-CN" altLang="en-US" sz="1800" dirty="0">
                <a:latin typeface="宋体" pitchFamily="2" charset="-122"/>
              </a:rPr>
              <a:t>两个关系</a:t>
            </a:r>
            <a:r>
              <a:rPr lang="en-US" altLang="zh-CN" sz="1800" dirty="0">
                <a:latin typeface="宋体" pitchFamily="2" charset="-122"/>
              </a:rPr>
              <a:t>R</a:t>
            </a:r>
            <a:r>
              <a:rPr lang="zh-CN" altLang="en-US" sz="1800" dirty="0">
                <a:latin typeface="宋体" pitchFamily="2" charset="-122"/>
              </a:rPr>
              <a:t>和</a:t>
            </a:r>
            <a:r>
              <a:rPr lang="en-US" altLang="zh-CN" sz="1800" dirty="0">
                <a:latin typeface="宋体" pitchFamily="2" charset="-122"/>
              </a:rPr>
              <a:t>S</a:t>
            </a:r>
            <a:r>
              <a:rPr lang="zh-CN" altLang="en-US" sz="1800" dirty="0">
                <a:latin typeface="宋体" pitchFamily="2" charset="-122"/>
              </a:rPr>
              <a:t>若进行并运算，则它们必须是相容的：</a:t>
            </a:r>
            <a:endParaRPr lang="zh-CN" altLang="en-US" sz="1800" dirty="0">
              <a:latin typeface="宋体" pitchFamily="2" charset="-122"/>
            </a:endParaRP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defRPr/>
            </a:pP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</a:rPr>
              <a:t>关系</a:t>
            </a:r>
            <a:r>
              <a:rPr lang="en-US" altLang="zh-CN" sz="1600" dirty="0" smtClean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1600" dirty="0" smtClean="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</a:rPr>
              <a:t>必须是同元的，即它们的属性数目必须相同</a:t>
            </a:r>
            <a:endParaRPr lang="zh-CN" altLang="en-US" sz="1600" dirty="0" smtClean="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defRPr/>
            </a:pP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</a:rPr>
              <a:t>对</a:t>
            </a: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600" dirty="0" err="1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i，R</a:t>
            </a: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的第</a:t>
            </a:r>
            <a:r>
              <a:rPr lang="en-US" altLang="zh-CN" sz="1600" dirty="0" err="1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个属性的域必须和</a:t>
            </a:r>
            <a:r>
              <a:rPr lang="en-US" altLang="zh-CN" sz="1600" dirty="0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S</a:t>
            </a: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的第</a:t>
            </a:r>
            <a:r>
              <a:rPr lang="en-US" altLang="zh-CN" sz="1600" dirty="0" err="1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1600" dirty="0" smtClean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个属性的域相同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dirty="0"/>
          </a:p>
        </p:txBody>
      </p:sp>
      <p:grpSp>
        <p:nvGrpSpPr>
          <p:cNvPr id="46084" name="Group 4"/>
          <p:cNvGrpSpPr/>
          <p:nvPr/>
        </p:nvGrpSpPr>
        <p:grpSpPr bwMode="auto">
          <a:xfrm>
            <a:off x="3091060" y="5223297"/>
            <a:ext cx="2667000" cy="1143000"/>
            <a:chOff x="1776" y="2256"/>
            <a:chExt cx="1680" cy="720"/>
          </a:xfrm>
        </p:grpSpPr>
        <p:sp>
          <p:nvSpPr>
            <p:cNvPr id="46085" name="Oval 5" descr="宽上对角线"/>
            <p:cNvSpPr>
              <a:spLocks noChangeArrowheads="1"/>
            </p:cNvSpPr>
            <p:nvPr/>
          </p:nvSpPr>
          <p:spPr bwMode="auto">
            <a:xfrm>
              <a:off x="2352" y="2256"/>
              <a:ext cx="1104" cy="720"/>
            </a:xfrm>
            <a:prstGeom prst="ellipse">
              <a:avLst/>
            </a:prstGeom>
            <a:pattFill prst="wdUpDiag">
              <a:fgClr>
                <a:srgbClr val="FF3300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86" name="Oval 6" descr="宽上对角线"/>
            <p:cNvSpPr>
              <a:spLocks noChangeArrowheads="1"/>
            </p:cNvSpPr>
            <p:nvPr/>
          </p:nvSpPr>
          <p:spPr bwMode="auto">
            <a:xfrm>
              <a:off x="1776" y="2256"/>
              <a:ext cx="1104" cy="720"/>
            </a:xfrm>
            <a:prstGeom prst="ellipse">
              <a:avLst/>
            </a:prstGeom>
            <a:pattFill prst="wdUpDiag">
              <a:fgClr>
                <a:srgbClr val="FF3300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87" name="Oval 7" descr="宽上对角线"/>
            <p:cNvSpPr>
              <a:spLocks noChangeArrowheads="1"/>
            </p:cNvSpPr>
            <p:nvPr/>
          </p:nvSpPr>
          <p:spPr bwMode="auto">
            <a:xfrm>
              <a:off x="2352" y="2256"/>
              <a:ext cx="1104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304" y="2380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b="1" dirty="0"/>
                <a:t>R</a:t>
              </a:r>
              <a:r>
                <a:rPr lang="en-US" altLang="zh-CN" b="1" dirty="0">
                  <a:sym typeface="Symbol" panose="05050102010706020507" pitchFamily="18" charset="2"/>
                </a:rPr>
                <a:t></a:t>
              </a:r>
              <a:r>
                <a:rPr lang="en-US" altLang="zh-CN" b="1" dirty="0"/>
                <a:t>S</a:t>
              </a:r>
              <a:endParaRPr lang="en-US" altLang="zh-CN" b="1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并运算示例 </a:t>
            </a:r>
            <a:r>
              <a:rPr lang="en-US" altLang="zh-CN" sz="3200">
                <a:latin typeface="+mj-ea"/>
              </a:rPr>
              <a:t>I</a:t>
            </a:r>
            <a:endParaRPr lang="en-US" altLang="zh-CN" sz="3200">
              <a:latin typeface="+mj-ea"/>
            </a:endParaRPr>
          </a:p>
        </p:txBody>
      </p:sp>
      <p:graphicFrame>
        <p:nvGraphicFramePr>
          <p:cNvPr id="138243" name="Group 3"/>
          <p:cNvGraphicFramePr>
            <a:graphicFrameLocks noGrp="1"/>
          </p:cNvGraphicFramePr>
          <p:nvPr/>
        </p:nvGraphicFramePr>
        <p:xfrm>
          <a:off x="2819400" y="1981201"/>
          <a:ext cx="1828800" cy="146304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533400"/>
              </a:tblGrid>
              <a:tr h="2952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743200" y="1600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400">
                <a:latin typeface="Tahoma" panose="020B0604030504040204" pitchFamily="34" charset="0"/>
              </a:rPr>
              <a:t>R</a:t>
            </a:r>
            <a:endParaRPr kumimoji="0" lang="en-US" altLang="zh-CN" sz="2400">
              <a:latin typeface="Tahoma" panose="020B0604030504040204" pitchFamily="34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410200" y="1600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400">
                <a:latin typeface="Tahoma" panose="020B0604030504040204" pitchFamily="34" charset="0"/>
              </a:rPr>
              <a:t>S</a:t>
            </a:r>
            <a:endParaRPr kumimoji="0" lang="en-US" altLang="zh-CN" sz="2400">
              <a:latin typeface="Tahoma" panose="020B0604030504040204" pitchFamily="34" charset="0"/>
            </a:endParaRPr>
          </a:p>
        </p:txBody>
      </p:sp>
      <p:graphicFrame>
        <p:nvGraphicFramePr>
          <p:cNvPr id="138267" name="Group 27"/>
          <p:cNvGraphicFramePr>
            <a:graphicFrameLocks noGrp="1"/>
          </p:cNvGraphicFramePr>
          <p:nvPr/>
        </p:nvGraphicFramePr>
        <p:xfrm>
          <a:off x="5410200" y="2133600"/>
          <a:ext cx="1752600" cy="1143001"/>
        </p:xfrm>
        <a:graphic>
          <a:graphicData uri="http://schemas.openxmlformats.org/drawingml/2006/table">
            <a:tbl>
              <a:tblPr/>
              <a:tblGrid>
                <a:gridCol w="647700"/>
                <a:gridCol w="520700"/>
                <a:gridCol w="584200"/>
              </a:tblGrid>
              <a:tr h="3905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g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8285" name="Group 45"/>
          <p:cNvGraphicFramePr>
            <a:graphicFrameLocks noGrp="1"/>
          </p:cNvGraphicFramePr>
          <p:nvPr/>
        </p:nvGraphicFramePr>
        <p:xfrm>
          <a:off x="7772400" y="2133600"/>
          <a:ext cx="1600200" cy="1143001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889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g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h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j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k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l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Text Box 63"/>
          <p:cNvSpPr txBox="1">
            <a:spLocks noChangeArrowheads="1"/>
          </p:cNvSpPr>
          <p:nvPr/>
        </p:nvSpPr>
        <p:spPr bwMode="auto">
          <a:xfrm>
            <a:off x="7924800" y="1600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400">
                <a:latin typeface="Tahoma" panose="020B0604030504040204" pitchFamily="34" charset="0"/>
              </a:rPr>
              <a:t>T</a:t>
            </a:r>
            <a:endParaRPr kumimoji="0" lang="en-US" altLang="zh-CN" sz="2400">
              <a:latin typeface="Tahoma" panose="020B0604030504040204" pitchFamily="34" charset="0"/>
            </a:endParaRPr>
          </a:p>
        </p:txBody>
      </p:sp>
      <p:graphicFrame>
        <p:nvGraphicFramePr>
          <p:cNvPr id="138304" name="Group 64"/>
          <p:cNvGraphicFramePr>
            <a:graphicFrameLocks noGrp="1"/>
          </p:cNvGraphicFramePr>
          <p:nvPr/>
        </p:nvGraphicFramePr>
        <p:xfrm>
          <a:off x="4724400" y="4191000"/>
          <a:ext cx="1828800" cy="2057401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937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g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94" name="Text Box 90"/>
          <p:cNvSpPr txBox="1">
            <a:spLocks noChangeArrowheads="1"/>
          </p:cNvSpPr>
          <p:nvPr/>
        </p:nvSpPr>
        <p:spPr bwMode="auto">
          <a:xfrm>
            <a:off x="4876800" y="36576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400">
                <a:latin typeface="Tahoma" panose="020B0604030504040204" pitchFamily="34" charset="0"/>
              </a:rPr>
              <a:t>R </a:t>
            </a:r>
            <a:r>
              <a:rPr kumimoji="0" lang="en-US" altLang="zh-CN"/>
              <a:t>∪</a:t>
            </a:r>
            <a:r>
              <a:rPr kumimoji="0" lang="en-US" altLang="zh-CN" sz="2400">
                <a:latin typeface="Tahoma" panose="020B0604030504040204" pitchFamily="34" charset="0"/>
              </a:rPr>
              <a:t> S</a:t>
            </a:r>
            <a:endParaRPr kumimoji="0" lang="en-US" altLang="zh-CN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016" y="332656"/>
            <a:ext cx="10515600" cy="10048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 err="1">
                <a:latin typeface="+mj-ea"/>
              </a:rPr>
              <a:t>Codd</a:t>
            </a:r>
            <a:r>
              <a:rPr lang="zh-CN" altLang="fr-FR" sz="3200" dirty="0">
                <a:latin typeface="+mj-ea"/>
              </a:rPr>
              <a:t>的十二条准则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25016" y="1337484"/>
            <a:ext cx="9939536" cy="518785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1: The Information Rule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2: Guaranteed Access Rule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3: Systematic Treatment of Null Values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4: Dynamic On-line Catalog Based on the Relational Model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5: Comprehensive Data Sub language Rule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6: View Updating Rule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7: High-level Insert, Update, and Delete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8: Physical Data Independence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9: Logical Data Independence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10: Integrity Independence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11: Distribution Independence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Rule </a:t>
            </a:r>
            <a:r>
              <a:rPr lang="en-US" altLang="zh-CN" sz="2400" b="1" dirty="0"/>
              <a:t>12: Non subversion Rule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48680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966782" y="1409105"/>
            <a:ext cx="7772400" cy="3276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/>
              <a:t>2.4.2 传统的集合运算</a:t>
            </a:r>
            <a:endParaRPr lang="zh-CN" altLang="en-US" sz="2000" dirty="0"/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000" dirty="0"/>
              <a:t>2. 差运算</a:t>
            </a:r>
            <a:endParaRPr lang="zh-CN" altLang="en-US" sz="2000" dirty="0"/>
          </a:p>
          <a:p>
            <a:pPr eaLnBrk="1" hangingPunct="1">
              <a:defRPr/>
            </a:pP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/>
              <a:t>定义</a:t>
            </a:r>
            <a:endParaRPr lang="zh-CN" altLang="en-US" sz="2000" dirty="0"/>
          </a:p>
          <a:p>
            <a:pPr lvl="2" eaLnBrk="1" hangingPunct="1">
              <a:defRPr/>
            </a:pPr>
            <a:r>
              <a:rPr lang="zh-CN" altLang="en-US" sz="1800" dirty="0"/>
              <a:t>所有出现在一个关系而不在另一关系中的元组集合</a:t>
            </a:r>
            <a:endParaRPr lang="zh-CN" altLang="en-US" sz="1800" dirty="0"/>
          </a:p>
          <a:p>
            <a:pPr lvl="2" eaLnBrk="1" hangingPunct="1">
              <a:buFontTx/>
              <a:buNone/>
              <a:defRPr/>
            </a:pP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R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 ={ r | </a:t>
            </a:r>
            <a:r>
              <a:rPr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 </a:t>
            </a:r>
            <a:r>
              <a:rPr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</a:t>
            </a:r>
            <a:r>
              <a:rPr lang="en-US" altLang="zh-CN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altLang="zh-CN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}</a:t>
            </a:r>
            <a:endParaRPr lang="en-US" altLang="zh-CN" sz="1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 eaLnBrk="1" hangingPunct="1">
              <a:buFontTx/>
              <a:buNone/>
              <a:defRPr/>
            </a:pPr>
            <a:endParaRPr lang="en-US" altLang="zh-CN" sz="1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 eaLnBrk="1" hangingPunct="1">
              <a:defRPr/>
            </a:pPr>
            <a:r>
              <a:rPr lang="en-US" altLang="zh-CN" sz="2000" dirty="0"/>
              <a:t>R</a:t>
            </a:r>
            <a:r>
              <a:rPr lang="zh-CN" altLang="en-US" sz="2000" dirty="0"/>
              <a:t>和</a:t>
            </a:r>
            <a:r>
              <a:rPr lang="en-US" altLang="zh-CN" sz="2000" dirty="0"/>
              <a:t>S</a:t>
            </a:r>
            <a:r>
              <a:rPr lang="zh-CN" altLang="en-US" sz="2000" dirty="0"/>
              <a:t>必须是相容的</a:t>
            </a:r>
            <a:endParaRPr lang="zh-CN" altLang="en-US" sz="2000" dirty="0"/>
          </a:p>
          <a:p>
            <a:pPr lvl="2" eaLnBrk="1" hangingPunct="1">
              <a:buFontTx/>
              <a:buNone/>
              <a:defRPr/>
            </a:pP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48132" name="Group 4"/>
          <p:cNvGrpSpPr/>
          <p:nvPr/>
        </p:nvGrpSpPr>
        <p:grpSpPr bwMode="auto">
          <a:xfrm>
            <a:off x="2994019" y="5094312"/>
            <a:ext cx="2971800" cy="1143000"/>
            <a:chOff x="1776" y="2256"/>
            <a:chExt cx="1872" cy="720"/>
          </a:xfrm>
        </p:grpSpPr>
        <p:sp>
          <p:nvSpPr>
            <p:cNvPr id="48133" name="Oval 5" descr="宽上对角线"/>
            <p:cNvSpPr>
              <a:spLocks noChangeArrowheads="1"/>
            </p:cNvSpPr>
            <p:nvPr/>
          </p:nvSpPr>
          <p:spPr bwMode="auto">
            <a:xfrm>
              <a:off x="1776" y="2256"/>
              <a:ext cx="1104" cy="720"/>
            </a:xfrm>
            <a:prstGeom prst="ellipse">
              <a:avLst/>
            </a:prstGeom>
            <a:pattFill prst="wdUpDiag">
              <a:fgClr>
                <a:schemeClr val="bg2"/>
              </a:fgClr>
              <a:bgClr>
                <a:schemeClr val="hlink"/>
              </a:bgClr>
            </a:patt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2544" y="2256"/>
              <a:ext cx="1104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872" y="2380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600" b="1"/>
                <a:t>R</a:t>
              </a:r>
              <a:r>
                <a:rPr lang="en-US" altLang="zh-CN" sz="3600" b="1">
                  <a:sym typeface="Symbol" panose="05050102010706020507" pitchFamily="18" charset="2"/>
                </a:rPr>
                <a:t></a:t>
              </a:r>
              <a:r>
                <a:rPr lang="en-US" altLang="zh-CN" sz="3600" b="1"/>
                <a:t>S</a:t>
              </a:r>
              <a:endParaRPr lang="en-US" altLang="zh-CN" sz="3600" b="1"/>
            </a:p>
          </p:txBody>
        </p:sp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1776" y="2256"/>
              <a:ext cx="1104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>
                <a:latin typeface="+mj-ea"/>
              </a:rPr>
              <a:t>差运算示例 </a:t>
            </a:r>
            <a:r>
              <a:rPr lang="en-US" altLang="zh-CN" sz="3200" b="1">
                <a:latin typeface="+mj-ea"/>
              </a:rPr>
              <a:t>I</a:t>
            </a:r>
            <a:endParaRPr lang="zh-CN" altLang="en-US" sz="3200" b="1">
              <a:latin typeface="+mj-ea"/>
            </a:endParaRPr>
          </a:p>
        </p:txBody>
      </p:sp>
      <p:graphicFrame>
        <p:nvGraphicFramePr>
          <p:cNvPr id="140291" name="Group 3"/>
          <p:cNvGraphicFramePr>
            <a:graphicFrameLocks noGrp="1"/>
          </p:cNvGraphicFramePr>
          <p:nvPr/>
        </p:nvGraphicFramePr>
        <p:xfrm>
          <a:off x="2971800" y="2057400"/>
          <a:ext cx="2514600" cy="19812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3276600" y="13001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R</a:t>
            </a:r>
            <a:endParaRPr lang="en-US" altLang="zh-CN" sz="2800"/>
          </a:p>
        </p:txBody>
      </p:sp>
      <p:graphicFrame>
        <p:nvGraphicFramePr>
          <p:cNvPr id="140318" name="Group 30"/>
          <p:cNvGraphicFramePr>
            <a:graphicFrameLocks noGrp="1"/>
          </p:cNvGraphicFramePr>
          <p:nvPr/>
        </p:nvGraphicFramePr>
        <p:xfrm>
          <a:off x="7315200" y="2133600"/>
          <a:ext cx="2514600" cy="118872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270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8001000" y="14478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S</a:t>
            </a:r>
            <a:endParaRPr lang="en-US" altLang="zh-CN" sz="2800"/>
          </a:p>
        </p:txBody>
      </p:sp>
      <p:graphicFrame>
        <p:nvGraphicFramePr>
          <p:cNvPr id="140337" name="Group 49"/>
          <p:cNvGraphicFramePr>
            <a:graphicFrameLocks noGrp="1"/>
          </p:cNvGraphicFramePr>
          <p:nvPr/>
        </p:nvGraphicFramePr>
        <p:xfrm>
          <a:off x="3048000" y="4648201"/>
          <a:ext cx="2514600" cy="158496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3200400" y="41148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Arial Narrow" panose="020B0606020202030204" pitchFamily="34" charset="0"/>
              </a:rPr>
              <a:t>R－S ？</a:t>
            </a:r>
            <a:r>
              <a:rPr lang="en-US" altLang="zh-CN" sz="3600">
                <a:latin typeface="Arial Narrow" panose="020B0606020202030204" pitchFamily="34" charset="0"/>
              </a:rPr>
              <a:t> </a:t>
            </a:r>
            <a:endParaRPr lang="en-US" altLang="zh-CN" sz="3600">
              <a:latin typeface="Arial Narrow" panose="020B0606020202030204" pitchFamily="34" charset="0"/>
            </a:endParaRPr>
          </a:p>
        </p:txBody>
      </p:sp>
      <p:graphicFrame>
        <p:nvGraphicFramePr>
          <p:cNvPr id="140360" name="Group 72"/>
          <p:cNvGraphicFramePr>
            <a:graphicFrameLocks noGrp="1"/>
          </p:cNvGraphicFramePr>
          <p:nvPr/>
        </p:nvGraphicFramePr>
        <p:xfrm>
          <a:off x="7467600" y="5080001"/>
          <a:ext cx="2514600" cy="79248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38" name="Text Box 86"/>
          <p:cNvSpPr txBox="1">
            <a:spLocks noChangeArrowheads="1"/>
          </p:cNvSpPr>
          <p:nvPr/>
        </p:nvSpPr>
        <p:spPr bwMode="auto">
          <a:xfrm>
            <a:off x="8077200" y="43434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Arial Narrow" panose="020B0606020202030204" pitchFamily="34" charset="0"/>
              </a:rPr>
              <a:t>S－R</a:t>
            </a:r>
            <a:r>
              <a:rPr lang="en-US" altLang="zh-CN" sz="3600">
                <a:latin typeface="Arial Narrow" panose="020B0606020202030204" pitchFamily="34" charset="0"/>
              </a:rPr>
              <a:t> </a:t>
            </a:r>
            <a:r>
              <a:rPr lang="en-US" altLang="zh-CN" sz="2800">
                <a:latin typeface="Arial Narrow" panose="020B0606020202030204" pitchFamily="34" charset="0"/>
              </a:rPr>
              <a:t>？</a:t>
            </a:r>
            <a:endParaRPr lang="en-US" altLang="zh-CN" sz="2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76672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391072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/>
              <a:t>2.4.2 传统的集合运算</a:t>
            </a:r>
            <a:endParaRPr lang="zh-CN" altLang="en-US" sz="2000" dirty="0"/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000" dirty="0"/>
              <a:t>3. 交运算</a:t>
            </a:r>
            <a:endParaRPr lang="zh-CN" altLang="en-US" sz="2000" dirty="0"/>
          </a:p>
          <a:p>
            <a:pPr lvl="1" eaLnBrk="1" hangingPunct="1"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sz="2000" dirty="0"/>
              <a:t>定义</a:t>
            </a:r>
            <a:endParaRPr lang="zh-CN" altLang="en-US" sz="2000" dirty="0"/>
          </a:p>
          <a:p>
            <a:pPr lvl="2" eaLnBrk="1" hangingPunct="1">
              <a:defRPr/>
            </a:pPr>
            <a:r>
              <a:rPr lang="zh-CN" altLang="en-US" sz="2000" dirty="0"/>
              <a:t>所有同时出现在两个关系中的元组集合</a:t>
            </a:r>
            <a:endParaRPr lang="zh-CN" altLang="en-US" sz="2000" dirty="0"/>
          </a:p>
          <a:p>
            <a:pPr lvl="2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R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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 ={ r | 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 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}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 eaLnBrk="1" hangingPunct="1">
              <a:defRPr/>
            </a:pPr>
            <a:r>
              <a:rPr lang="zh-CN" altLang="en-US" sz="2000" dirty="0"/>
              <a:t>交运算可以通过差运算来重写</a:t>
            </a:r>
            <a:endParaRPr lang="zh-CN" altLang="en-US" sz="2000" dirty="0"/>
          </a:p>
          <a:p>
            <a:pPr lvl="2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R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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 = R 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(R 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S)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 eaLnBrk="1" hangingPunct="1">
              <a:defRPr/>
            </a:pPr>
            <a:endParaRPr lang="zh-CN" altLang="en-US" sz="1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0180" name="Oval 4" descr="宽上对角线"/>
          <p:cNvSpPr>
            <a:spLocks noChangeArrowheads="1"/>
          </p:cNvSpPr>
          <p:nvPr/>
        </p:nvSpPr>
        <p:spPr bwMode="auto">
          <a:xfrm>
            <a:off x="2485653" y="4896272"/>
            <a:ext cx="1752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Oval 5" descr="宽上对角线"/>
          <p:cNvSpPr>
            <a:spLocks noChangeArrowheads="1"/>
          </p:cNvSpPr>
          <p:nvPr/>
        </p:nvSpPr>
        <p:spPr bwMode="auto">
          <a:xfrm>
            <a:off x="3400053" y="4896272"/>
            <a:ext cx="1752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2" name="Oval 6" descr="宽上对角线"/>
          <p:cNvSpPr>
            <a:spLocks noChangeArrowheads="1"/>
          </p:cNvSpPr>
          <p:nvPr/>
        </p:nvSpPr>
        <p:spPr bwMode="auto">
          <a:xfrm>
            <a:off x="3400053" y="4972472"/>
            <a:ext cx="838200" cy="99060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accent2"/>
            </a:bgClr>
          </a:patt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323853" y="5201072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/>
              <a:t>R</a:t>
            </a:r>
            <a:r>
              <a:rPr lang="en-US" altLang="zh-CN" b="1">
                <a:sym typeface="Symbol" panose="05050102010706020507" pitchFamily="18" charset="2"/>
              </a:rPr>
              <a:t></a:t>
            </a:r>
            <a:r>
              <a:rPr lang="en-US" altLang="zh-CN" b="1"/>
              <a:t>S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>
                <a:latin typeface="+mj-ea"/>
              </a:rPr>
              <a:t>交运算示例 </a:t>
            </a:r>
            <a:r>
              <a:rPr lang="en-US" altLang="zh-CN" sz="3200" b="1">
                <a:latin typeface="+mj-ea"/>
              </a:rPr>
              <a:t>I</a:t>
            </a:r>
            <a:endParaRPr lang="zh-CN" altLang="en-US" sz="3200" b="1">
              <a:latin typeface="+mj-ea"/>
            </a:endParaRPr>
          </a:p>
        </p:txBody>
      </p:sp>
      <p:graphicFrame>
        <p:nvGraphicFramePr>
          <p:cNvPr id="142339" name="Group 3"/>
          <p:cNvGraphicFramePr>
            <a:graphicFrameLocks noGrp="1"/>
          </p:cNvGraphicFramePr>
          <p:nvPr/>
        </p:nvGraphicFramePr>
        <p:xfrm>
          <a:off x="2514600" y="2624138"/>
          <a:ext cx="2514600" cy="19812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3276600" y="1862138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R</a:t>
            </a:r>
            <a:endParaRPr lang="en-US" altLang="zh-CN" sz="3600"/>
          </a:p>
        </p:txBody>
      </p:sp>
      <p:graphicFrame>
        <p:nvGraphicFramePr>
          <p:cNvPr id="142366" name="Group 30"/>
          <p:cNvGraphicFramePr>
            <a:graphicFrameLocks noGrp="1"/>
          </p:cNvGraphicFramePr>
          <p:nvPr/>
        </p:nvGraphicFramePr>
        <p:xfrm>
          <a:off x="7391400" y="3038475"/>
          <a:ext cx="2514600" cy="118872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8153400" y="2276475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S</a:t>
            </a:r>
            <a:endParaRPr lang="en-US" altLang="zh-CN" sz="3600"/>
          </a:p>
        </p:txBody>
      </p:sp>
      <p:graphicFrame>
        <p:nvGraphicFramePr>
          <p:cNvPr id="142385" name="Group 49"/>
          <p:cNvGraphicFramePr>
            <a:graphicFrameLocks noGrp="1"/>
          </p:cNvGraphicFramePr>
          <p:nvPr/>
        </p:nvGraphicFramePr>
        <p:xfrm>
          <a:off x="4876800" y="5381626"/>
          <a:ext cx="2514600" cy="79248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63" name="Text Box 63"/>
          <p:cNvSpPr txBox="1">
            <a:spLocks noChangeArrowheads="1"/>
          </p:cNvSpPr>
          <p:nvPr/>
        </p:nvSpPr>
        <p:spPr bwMode="auto">
          <a:xfrm>
            <a:off x="5486400" y="4645025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Arial Narrow" panose="020B0606020202030204" pitchFamily="34" charset="0"/>
              </a:rPr>
              <a:t>R∩S </a:t>
            </a:r>
            <a:endParaRPr lang="en-US" altLang="zh-CN" sz="36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交运算示例 </a:t>
            </a:r>
            <a:r>
              <a:rPr lang="en-US" altLang="zh-CN" sz="3200" dirty="0">
                <a:latin typeface="+mj-ea"/>
              </a:rPr>
              <a:t>II</a:t>
            </a:r>
            <a:endParaRPr lang="zh-CN" altLang="en-US" sz="3200" dirty="0">
              <a:latin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839200" cy="52578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示例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求同时选修了001号和002号课程的学生号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？？</a:t>
            </a:r>
            <a:endParaRPr lang="zh-CN" altLang="en-US" sz="2000" dirty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∏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S#</a:t>
            </a:r>
            <a:r>
              <a:rPr lang="en-US" altLang="zh-CN" dirty="0" smtClean="0">
                <a:sym typeface="Symbol" panose="05050102010706020507" pitchFamily="18" charset="2"/>
              </a:rPr>
              <a:t>(</a:t>
            </a:r>
            <a:r>
              <a:rPr lang="en-US" altLang="zh-CN" baseline="-20000" dirty="0" smtClean="0">
                <a:sym typeface="Symbol" panose="05050102010706020507" pitchFamily="18" charset="2"/>
              </a:rPr>
              <a:t>C# = 001 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baseline="-20000" dirty="0" smtClean="0">
                <a:sym typeface="Symbol" panose="05050102010706020507" pitchFamily="18" charset="2"/>
              </a:rPr>
              <a:t>C# = 002</a:t>
            </a:r>
            <a:r>
              <a:rPr lang="en-US" altLang="zh-CN" dirty="0" smtClean="0">
                <a:sym typeface="Symbol" panose="05050102010706020507" pitchFamily="18" charset="2"/>
              </a:rPr>
              <a:t>(SC))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？？</a:t>
            </a:r>
            <a:endParaRPr lang="zh-CN" altLang="en-US" dirty="0" smtClean="0"/>
          </a:p>
          <a:p>
            <a:pPr lvl="1"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∏</a:t>
            </a:r>
            <a:r>
              <a:rPr lang="en-US" altLang="zh-CN" sz="2400" baseline="-25000" dirty="0">
                <a:sym typeface="Symbol" panose="05050102010706020507" pitchFamily="18" charset="2"/>
              </a:rPr>
              <a:t>S#</a:t>
            </a:r>
            <a:r>
              <a:rPr lang="en-US" altLang="zh-CN" sz="2400" dirty="0">
                <a:sym typeface="Symbol" panose="05050102010706020507" pitchFamily="18" charset="2"/>
              </a:rPr>
              <a:t>(</a:t>
            </a:r>
            <a:r>
              <a:rPr lang="en-US" altLang="zh-CN" sz="2400" baseline="-20000" dirty="0">
                <a:sym typeface="Symbol" panose="05050102010706020507" pitchFamily="18" charset="2"/>
              </a:rPr>
              <a:t>C# = 001 </a:t>
            </a:r>
            <a:r>
              <a:rPr lang="en-US" altLang="zh-CN" sz="2400" dirty="0">
                <a:sym typeface="Symbol" panose="05050102010706020507" pitchFamily="18" charset="2"/>
              </a:rPr>
              <a:t>(SC))∩∏</a:t>
            </a:r>
            <a:r>
              <a:rPr lang="en-US" altLang="zh-CN" sz="2400" baseline="-25000" dirty="0">
                <a:sym typeface="Symbol" panose="05050102010706020507" pitchFamily="18" charset="2"/>
              </a:rPr>
              <a:t>S#</a:t>
            </a:r>
            <a:r>
              <a:rPr lang="en-US" altLang="zh-CN" sz="2400" dirty="0">
                <a:sym typeface="Symbol" panose="05050102010706020507" pitchFamily="18" charset="2"/>
              </a:rPr>
              <a:t>(</a:t>
            </a:r>
            <a:r>
              <a:rPr lang="en-US" altLang="zh-CN" sz="2400" baseline="-20000" dirty="0">
                <a:sym typeface="Symbol" panose="05050102010706020507" pitchFamily="18" charset="2"/>
              </a:rPr>
              <a:t>C# = 002</a:t>
            </a:r>
            <a:r>
              <a:rPr lang="en-US" altLang="zh-CN" sz="2400" dirty="0">
                <a:sym typeface="Symbol" panose="05050102010706020507" pitchFamily="18" charset="2"/>
              </a:rPr>
              <a:t>(SC))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48680"/>
            <a:ext cx="77724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 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463080"/>
            <a:ext cx="8640960" cy="510540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2.4.2 传统的集合运算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4. 广义笛卡尔积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定义1: 元组的连串（</a:t>
            </a:r>
            <a:r>
              <a:rPr lang="en-US" altLang="zh-CN" sz="2000" dirty="0"/>
              <a:t>Concatenation）</a:t>
            </a:r>
            <a:endParaRPr lang="en-US" altLang="zh-CN" sz="2000" dirty="0"/>
          </a:p>
          <a:p>
            <a:pPr lvl="1" eaLnBrk="1" hangingPunct="1"/>
            <a:endParaRPr lang="en-US" altLang="zh-CN" sz="2000" dirty="0"/>
          </a:p>
          <a:p>
            <a:pPr lvl="2" eaLnBrk="1" hangingPunct="1"/>
            <a:r>
              <a:rPr lang="zh-CN" altLang="en-US" sz="2000" dirty="0"/>
              <a:t>若</a:t>
            </a:r>
            <a:r>
              <a:rPr lang="en-US" altLang="zh-CN" sz="2000" dirty="0"/>
              <a:t>r = (r</a:t>
            </a:r>
            <a:r>
              <a:rPr lang="en-US" altLang="zh-CN" sz="2000" baseline="-20000" dirty="0"/>
              <a:t>1</a:t>
            </a:r>
            <a:r>
              <a:rPr lang="en-US" altLang="zh-CN" sz="2000" dirty="0"/>
              <a:t>，…</a:t>
            </a:r>
            <a:r>
              <a:rPr lang="en-US" altLang="zh-CN" sz="2000" baseline="-20000" dirty="0"/>
              <a:t> </a:t>
            </a:r>
            <a:r>
              <a:rPr lang="en-US" altLang="zh-CN" sz="2000" dirty="0"/>
              <a:t>，</a:t>
            </a:r>
            <a:r>
              <a:rPr lang="en-US" altLang="zh-CN" sz="2000" dirty="0" err="1"/>
              <a:t>r</a:t>
            </a:r>
            <a:r>
              <a:rPr lang="en-US" altLang="zh-CN" sz="2000" baseline="-20000" dirty="0" err="1"/>
              <a:t>n</a:t>
            </a:r>
            <a:r>
              <a:rPr lang="en-US" altLang="zh-CN" sz="2000" dirty="0"/>
              <a:t>)，s = (s</a:t>
            </a:r>
            <a:r>
              <a:rPr lang="en-US" altLang="zh-CN" sz="2000" baseline="-20000" dirty="0"/>
              <a:t>1 </a:t>
            </a:r>
            <a:r>
              <a:rPr lang="en-US" altLang="zh-CN" sz="2000" dirty="0"/>
              <a:t>，… ，</a:t>
            </a:r>
            <a:r>
              <a:rPr lang="en-US" altLang="zh-CN" sz="2000" dirty="0" err="1"/>
              <a:t>s</a:t>
            </a:r>
            <a:r>
              <a:rPr lang="en-US" altLang="zh-CN" sz="2000" baseline="-20000" dirty="0" err="1"/>
              <a:t>m</a:t>
            </a:r>
            <a:r>
              <a:rPr lang="en-US" altLang="zh-CN" sz="2000" dirty="0"/>
              <a:t>)，</a:t>
            </a:r>
            <a:r>
              <a:rPr lang="zh-CN" altLang="en-US" sz="2000" dirty="0"/>
              <a:t>则定义</a:t>
            </a:r>
            <a:r>
              <a:rPr lang="en-US" altLang="zh-CN" sz="2000" dirty="0"/>
              <a:t>r</a:t>
            </a:r>
            <a:r>
              <a:rPr lang="zh-CN" altLang="en-US" sz="2000" dirty="0"/>
              <a:t>与</a:t>
            </a:r>
            <a:r>
              <a:rPr lang="en-US" altLang="zh-CN" sz="2000" dirty="0"/>
              <a:t>s</a:t>
            </a:r>
            <a:r>
              <a:rPr lang="zh-CN" altLang="en-US" sz="2000" dirty="0"/>
              <a:t>的连串为：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lvl="1" eaLnBrk="1" hangingPunct="1"/>
            <a:endParaRPr lang="zh-CN" altLang="en-US" sz="2000" dirty="0"/>
          </a:p>
        </p:txBody>
      </p:sp>
      <p:grpSp>
        <p:nvGrpSpPr>
          <p:cNvPr id="53252" name="Group 4"/>
          <p:cNvGrpSpPr/>
          <p:nvPr/>
        </p:nvGrpSpPr>
        <p:grpSpPr bwMode="auto">
          <a:xfrm>
            <a:off x="1943868" y="4663480"/>
            <a:ext cx="5722938" cy="476250"/>
            <a:chOff x="1243" y="1956"/>
            <a:chExt cx="3610" cy="300"/>
          </a:xfrm>
        </p:grpSpPr>
        <p:sp>
          <p:nvSpPr>
            <p:cNvPr id="53253" name="Arc 5"/>
            <p:cNvSpPr/>
            <p:nvPr/>
          </p:nvSpPr>
          <p:spPr bwMode="auto">
            <a:xfrm rot="-4200000">
              <a:off x="1629" y="1950"/>
              <a:ext cx="96" cy="167"/>
            </a:xfrm>
            <a:custGeom>
              <a:avLst/>
              <a:gdLst>
                <a:gd name="T0" fmla="*/ 0 w 21600"/>
                <a:gd name="T1" fmla="*/ 0 h 25110"/>
                <a:gd name="T2" fmla="*/ 0 w 21600"/>
                <a:gd name="T3" fmla="*/ 1 h 25110"/>
                <a:gd name="T4" fmla="*/ 0 w 21600"/>
                <a:gd name="T5" fmla="*/ 1 h 251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110"/>
                <a:gd name="T11" fmla="*/ 21600 w 21600"/>
                <a:gd name="T12" fmla="*/ 25110 h 25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110" fill="none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805"/>
                    <a:pt x="21404" y="23477"/>
                    <a:pt x="21017" y="25109"/>
                  </a:cubicBezTo>
                </a:path>
                <a:path w="21600" h="25110" stroke="0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805"/>
                    <a:pt x="21404" y="23477"/>
                    <a:pt x="21017" y="25109"/>
                  </a:cubicBezTo>
                  <a:lnTo>
                    <a:pt x="0" y="2012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243" y="1956"/>
              <a:ext cx="36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90000"/>
                </a:lnSpc>
                <a:buClr>
                  <a:schemeClr val="hlink"/>
                </a:buClr>
                <a:buSzPct val="55000"/>
              </a:pPr>
              <a:r>
                <a:rPr lang="en-US" altLang="zh-CN" sz="2800">
                  <a:latin typeface="Tahoma" panose="020B0604030504040204" pitchFamily="34" charset="0"/>
                  <a:ea typeface="华文新魏" panose="02010800040101010101" pitchFamily="2" charset="-122"/>
                </a:rPr>
                <a:t>rs = (r</a:t>
              </a:r>
              <a:r>
                <a:rPr lang="en-US" altLang="zh-CN" sz="2800" baseline="-20000">
                  <a:latin typeface="Tahoma" panose="020B0604030504040204" pitchFamily="34" charset="0"/>
                  <a:ea typeface="华文新魏" panose="02010800040101010101" pitchFamily="2" charset="-122"/>
                </a:rPr>
                <a:t>1</a:t>
              </a:r>
              <a:r>
                <a:rPr lang="en-US" altLang="zh-CN" sz="2800">
                  <a:latin typeface="Tahoma" panose="020B0604030504040204" pitchFamily="34" charset="0"/>
                  <a:ea typeface="华文新魏" panose="02010800040101010101" pitchFamily="2" charset="-122"/>
                </a:rPr>
                <a:t>，</a:t>
              </a:r>
              <a:r>
                <a:rPr lang="en-US" altLang="zh-CN" sz="2800">
                  <a:ea typeface="华文新魏" panose="02010800040101010101" pitchFamily="2" charset="-122"/>
                </a:rPr>
                <a:t>…</a:t>
              </a:r>
              <a:r>
                <a:rPr lang="en-US" altLang="zh-CN" sz="2800" baseline="-20000">
                  <a:latin typeface="Tahoma" panose="020B0604030504040204" pitchFamily="34" charset="0"/>
                  <a:ea typeface="华文新魏" panose="02010800040101010101" pitchFamily="2" charset="-122"/>
                </a:rPr>
                <a:t> </a:t>
              </a:r>
              <a:r>
                <a:rPr lang="en-US" altLang="zh-CN" sz="2800">
                  <a:latin typeface="Tahoma" panose="020B0604030504040204" pitchFamily="34" charset="0"/>
                  <a:ea typeface="华文新魏" panose="02010800040101010101" pitchFamily="2" charset="-122"/>
                </a:rPr>
                <a:t>，r</a:t>
              </a:r>
              <a:r>
                <a:rPr lang="en-US" altLang="zh-CN" sz="2800" baseline="-20000">
                  <a:latin typeface="Tahoma" panose="020B0604030504040204" pitchFamily="34" charset="0"/>
                  <a:ea typeface="华文新魏" panose="02010800040101010101" pitchFamily="2" charset="-122"/>
                </a:rPr>
                <a:t>n</a:t>
              </a:r>
              <a:r>
                <a:rPr lang="en-US" altLang="zh-CN" sz="2800">
                  <a:latin typeface="Tahoma" panose="020B0604030504040204" pitchFamily="34" charset="0"/>
                  <a:ea typeface="华文新魏" panose="02010800040101010101" pitchFamily="2" charset="-122"/>
                </a:rPr>
                <a:t>， s</a:t>
              </a:r>
              <a:r>
                <a:rPr lang="en-US" altLang="zh-CN" sz="2800" baseline="-20000">
                  <a:latin typeface="Tahoma" panose="020B0604030504040204" pitchFamily="34" charset="0"/>
                  <a:ea typeface="华文新魏" panose="02010800040101010101" pitchFamily="2" charset="-122"/>
                </a:rPr>
                <a:t>1 </a:t>
              </a:r>
              <a:r>
                <a:rPr lang="en-US" altLang="zh-CN" sz="2800">
                  <a:latin typeface="Tahoma" panose="020B0604030504040204" pitchFamily="34" charset="0"/>
                  <a:ea typeface="华文新魏" panose="02010800040101010101" pitchFamily="2" charset="-122"/>
                </a:rPr>
                <a:t>，</a:t>
              </a:r>
              <a:r>
                <a:rPr lang="en-US" altLang="zh-CN" sz="2800">
                  <a:ea typeface="华文新魏" panose="02010800040101010101" pitchFamily="2" charset="-122"/>
                </a:rPr>
                <a:t>…</a:t>
              </a:r>
              <a:r>
                <a:rPr lang="en-US" altLang="zh-CN" sz="2800">
                  <a:latin typeface="Tahoma" panose="020B0604030504040204" pitchFamily="34" charset="0"/>
                  <a:ea typeface="华文新魏" panose="02010800040101010101" pitchFamily="2" charset="-122"/>
                </a:rPr>
                <a:t> ，s</a:t>
              </a:r>
              <a:r>
                <a:rPr lang="en-US" altLang="zh-CN" sz="2800" baseline="-20000">
                  <a:latin typeface="Tahoma" panose="020B0604030504040204" pitchFamily="34" charset="0"/>
                  <a:ea typeface="华文新魏" panose="02010800040101010101" pitchFamily="2" charset="-122"/>
                </a:rPr>
                <a:t>m</a:t>
              </a:r>
              <a:r>
                <a:rPr lang="en-US" altLang="zh-CN" sz="2800">
                  <a:latin typeface="Tahoma" panose="020B0604030504040204" pitchFamily="34" charset="0"/>
                  <a:ea typeface="华文新魏" panose="02010800040101010101" pitchFamily="2" charset="-122"/>
                </a:rPr>
                <a:t>)</a:t>
              </a:r>
              <a:endParaRPr lang="en-US" altLang="zh-CN" sz="2800">
                <a:latin typeface="Tahoma" panose="020B0604030504040204" pitchFamily="34" charset="0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09040"/>
            <a:ext cx="9793088" cy="490028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2.4.2 传统的集合运算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4. 广义笛卡尔积</a:t>
            </a:r>
            <a:endParaRPr lang="zh-CN" altLang="en-US" sz="2000" dirty="0"/>
          </a:p>
          <a:p>
            <a:pPr eaLnBrk="1" hangingPunct="1"/>
            <a:endParaRPr lang="zh-CN" altLang="en-US" dirty="0" smtClean="0"/>
          </a:p>
          <a:p>
            <a:pPr lvl="1" eaLnBrk="1" hangingPunct="1"/>
            <a:r>
              <a:rPr lang="zh-CN" altLang="en-US" sz="2000" dirty="0"/>
              <a:t>定义2 </a:t>
            </a:r>
            <a:endParaRPr lang="zh-CN" altLang="en-US" sz="2000" dirty="0"/>
          </a:p>
          <a:p>
            <a:pPr lvl="2" eaLnBrk="1" hangingPunct="1"/>
            <a:r>
              <a:rPr lang="zh-CN" altLang="en-US" sz="2000" dirty="0"/>
              <a:t>两个关系</a:t>
            </a:r>
            <a:r>
              <a:rPr lang="en-US" altLang="zh-CN" sz="2000" dirty="0"/>
              <a:t>R，S，</a:t>
            </a:r>
            <a:r>
              <a:rPr lang="zh-CN" altLang="en-US" sz="2000" dirty="0"/>
              <a:t>其度分别为</a:t>
            </a:r>
            <a:r>
              <a:rPr lang="en-US" altLang="zh-CN" sz="2000" dirty="0" err="1"/>
              <a:t>n，m</a:t>
            </a:r>
            <a:r>
              <a:rPr lang="en-US" altLang="zh-CN" sz="2000" dirty="0"/>
              <a:t>，</a:t>
            </a:r>
            <a:r>
              <a:rPr lang="zh-CN" altLang="en-US" sz="2000" dirty="0"/>
              <a:t>则它们的笛卡尔积是所有这样的元组集合：元组的前</a:t>
            </a:r>
            <a:r>
              <a:rPr lang="en-US" altLang="zh-CN" sz="2000" dirty="0"/>
              <a:t>n</a:t>
            </a:r>
            <a:r>
              <a:rPr lang="zh-CN" altLang="en-US" sz="2000" dirty="0"/>
              <a:t>个分量是</a:t>
            </a:r>
            <a:r>
              <a:rPr lang="en-US" altLang="zh-CN" sz="2000" dirty="0"/>
              <a:t>R</a:t>
            </a:r>
            <a:r>
              <a:rPr lang="zh-CN" altLang="en-US" sz="2000" dirty="0"/>
              <a:t>中的一个元组，后</a:t>
            </a:r>
            <a:r>
              <a:rPr lang="en-US" altLang="zh-CN" sz="2000" dirty="0"/>
              <a:t>m</a:t>
            </a:r>
            <a:r>
              <a:rPr lang="zh-CN" altLang="en-US" sz="2000" dirty="0"/>
              <a:t>个分量是</a:t>
            </a:r>
            <a:r>
              <a:rPr lang="en-US" altLang="zh-CN" sz="2000" dirty="0"/>
              <a:t>S</a:t>
            </a:r>
            <a:r>
              <a:rPr lang="zh-CN" altLang="en-US" sz="2000" dirty="0"/>
              <a:t>中的一个元组</a:t>
            </a:r>
            <a:endParaRPr lang="zh-CN" altLang="en-US" sz="2000" dirty="0"/>
          </a:p>
          <a:p>
            <a:pPr lvl="2" eaLnBrk="1" hangingPunct="1"/>
            <a:endParaRPr lang="en-US" altLang="zh-CN" sz="2000" dirty="0"/>
          </a:p>
          <a:p>
            <a:pPr lvl="2" eaLnBrk="1" hangingPunct="1">
              <a:spcBef>
                <a:spcPct val="40000"/>
              </a:spcBef>
            </a:pPr>
            <a:r>
              <a:rPr lang="en-US" altLang="zh-CN" sz="2000" dirty="0" smtClean="0"/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en-US" altLang="zh-CN" sz="2000" dirty="0"/>
              <a:t>S</a:t>
            </a:r>
            <a:r>
              <a:rPr lang="zh-CN" altLang="en-US" sz="2000" dirty="0"/>
              <a:t>的度为</a:t>
            </a:r>
            <a:r>
              <a:rPr lang="en-US" altLang="zh-CN" sz="2000" dirty="0"/>
              <a:t>R</a:t>
            </a:r>
            <a:r>
              <a:rPr lang="zh-CN" altLang="en-US" sz="2000" dirty="0"/>
              <a:t>与</a:t>
            </a:r>
            <a:r>
              <a:rPr lang="en-US" altLang="zh-CN" sz="2000" dirty="0"/>
              <a:t>S</a:t>
            </a:r>
            <a:r>
              <a:rPr lang="zh-CN" altLang="en-US" sz="2000" dirty="0"/>
              <a:t>的度之和， </a:t>
            </a:r>
            <a:r>
              <a:rPr lang="en-US" altLang="zh-CN" sz="2000" dirty="0"/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en-US" altLang="zh-CN" sz="2000" dirty="0"/>
              <a:t>S</a:t>
            </a:r>
            <a:r>
              <a:rPr lang="zh-CN" altLang="en-US" sz="2000" dirty="0"/>
              <a:t>的元组个数为</a:t>
            </a:r>
            <a:r>
              <a:rPr lang="en-US" altLang="zh-CN" sz="2000" dirty="0"/>
              <a:t>R</a:t>
            </a:r>
            <a:r>
              <a:rPr lang="zh-CN" altLang="en-US" sz="2000" dirty="0"/>
              <a:t>和</a:t>
            </a:r>
            <a:r>
              <a:rPr lang="en-US" altLang="zh-CN" sz="2000" dirty="0"/>
              <a:t>S</a:t>
            </a:r>
            <a:r>
              <a:rPr lang="zh-CN" altLang="en-US" sz="2000" dirty="0"/>
              <a:t>的元组个数的乘积</a:t>
            </a:r>
            <a:endParaRPr lang="zh-CN" altLang="en-US" sz="2000" dirty="0"/>
          </a:p>
          <a:p>
            <a:pPr lvl="1" eaLnBrk="1" hangingPunct="1"/>
            <a:endParaRPr lang="zh-CN" altLang="en-US" dirty="0" smtClean="0"/>
          </a:p>
        </p:txBody>
      </p:sp>
      <p:grpSp>
        <p:nvGrpSpPr>
          <p:cNvPr id="54276" name="Group 4"/>
          <p:cNvGrpSpPr/>
          <p:nvPr/>
        </p:nvGrpSpPr>
        <p:grpSpPr bwMode="auto">
          <a:xfrm>
            <a:off x="2351287" y="5084781"/>
            <a:ext cx="4791075" cy="477163"/>
            <a:chOff x="1516" y="3404"/>
            <a:chExt cx="3018" cy="304"/>
          </a:xfrm>
        </p:grpSpPr>
        <p:sp>
          <p:nvSpPr>
            <p:cNvPr id="54277" name="Arc 5"/>
            <p:cNvSpPr/>
            <p:nvPr/>
          </p:nvSpPr>
          <p:spPr bwMode="auto">
            <a:xfrm rot="17400000">
              <a:off x="2691" y="3382"/>
              <a:ext cx="144" cy="188"/>
            </a:xfrm>
            <a:custGeom>
              <a:avLst/>
              <a:gdLst>
                <a:gd name="T0" fmla="*/ 0 w 21600"/>
                <a:gd name="T1" fmla="*/ 0 h 24642"/>
                <a:gd name="T2" fmla="*/ 1 w 21600"/>
                <a:gd name="T3" fmla="*/ 1 h 24642"/>
                <a:gd name="T4" fmla="*/ 0 w 21600"/>
                <a:gd name="T5" fmla="*/ 1 h 2464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642"/>
                <a:gd name="T11" fmla="*/ 21600 w 21600"/>
                <a:gd name="T12" fmla="*/ 24642 h 246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642" fill="none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645"/>
                    <a:pt x="21440" y="23158"/>
                    <a:pt x="21123" y="24642"/>
                  </a:cubicBezTo>
                </a:path>
                <a:path w="21600" h="24642" stroke="0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645"/>
                    <a:pt x="21440" y="23158"/>
                    <a:pt x="21123" y="24642"/>
                  </a:cubicBezTo>
                  <a:lnTo>
                    <a:pt x="0" y="20128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1516" y="3408"/>
              <a:ext cx="3018" cy="3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lvl="1">
                <a:lnSpc>
                  <a:spcPct val="90000"/>
                </a:lnSpc>
                <a:spcBef>
                  <a:spcPct val="40000"/>
                </a:spcBef>
                <a:spcAft>
                  <a:spcPct val="40000"/>
                </a:spcAft>
                <a:buClr>
                  <a:schemeClr val="hlink"/>
                </a:buClr>
                <a:buSzPct val="55000"/>
                <a:defRPr/>
              </a:pP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R</a:t>
              </a: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S={ </a:t>
              </a:r>
              <a:r>
                <a:rPr lang="en-US" altLang="zh-CN" sz="28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rs</a:t>
              </a: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 | </a:t>
              </a:r>
              <a:r>
                <a:rPr lang="en-US" altLang="zh-CN" sz="28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r</a:t>
              </a:r>
              <a:r>
                <a:rPr lang="en-US" altLang="zh-CN" sz="28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R</a:t>
              </a: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 </a:t>
              </a:r>
              <a:r>
                <a:rPr lang="en-US" altLang="zh-CN" sz="28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s</a:t>
              </a:r>
              <a:r>
                <a:rPr lang="en-US" altLang="zh-CN" sz="28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S</a:t>
              </a:r>
              <a:r>
                <a: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华文新魏" panose="02010800040101010101" pitchFamily="2" charset="-122"/>
                </a:rPr>
                <a:t> }</a:t>
              </a:r>
              <a:endPara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>
                <a:latin typeface="+mj-ea"/>
              </a:rPr>
              <a:t>广义笛卡尔积运算示例</a:t>
            </a:r>
            <a:endParaRPr lang="zh-CN" altLang="en-US" sz="3200" b="1">
              <a:latin typeface="+mj-ea"/>
            </a:endParaRPr>
          </a:p>
        </p:txBody>
      </p:sp>
      <p:grpSp>
        <p:nvGrpSpPr>
          <p:cNvPr id="3076" name="Group 3"/>
          <p:cNvGrpSpPr/>
          <p:nvPr/>
        </p:nvGrpSpPr>
        <p:grpSpPr bwMode="auto">
          <a:xfrm>
            <a:off x="2667000" y="2514600"/>
            <a:ext cx="914400" cy="1828800"/>
            <a:chOff x="720" y="1584"/>
            <a:chExt cx="576" cy="1152"/>
          </a:xfrm>
        </p:grpSpPr>
        <p:sp>
          <p:nvSpPr>
            <p:cNvPr id="3097" name="Rectangle 4"/>
            <p:cNvSpPr>
              <a:spLocks noChangeArrowheads="1"/>
            </p:cNvSpPr>
            <p:nvPr/>
          </p:nvSpPr>
          <p:spPr bwMode="auto">
            <a:xfrm>
              <a:off x="720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A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98" name="Rectangle 5"/>
            <p:cNvSpPr>
              <a:spLocks noChangeArrowheads="1"/>
            </p:cNvSpPr>
            <p:nvPr/>
          </p:nvSpPr>
          <p:spPr bwMode="auto">
            <a:xfrm>
              <a:off x="1008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B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99" name="Rectangle 6"/>
            <p:cNvSpPr>
              <a:spLocks noChangeArrowheads="1"/>
            </p:cNvSpPr>
            <p:nvPr/>
          </p:nvSpPr>
          <p:spPr bwMode="auto">
            <a:xfrm>
              <a:off x="720" y="2256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00" name="Rectangle 7"/>
            <p:cNvSpPr>
              <a:spLocks noChangeArrowheads="1"/>
            </p:cNvSpPr>
            <p:nvPr/>
          </p:nvSpPr>
          <p:spPr bwMode="auto">
            <a:xfrm>
              <a:off x="1008" y="2256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01" name="Text Box 8"/>
            <p:cNvSpPr txBox="1">
              <a:spLocks noChangeArrowheads="1"/>
            </p:cNvSpPr>
            <p:nvPr/>
          </p:nvSpPr>
          <p:spPr bwMode="auto">
            <a:xfrm>
              <a:off x="912" y="158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r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</p:grpSp>
      <p:grpSp>
        <p:nvGrpSpPr>
          <p:cNvPr id="3077" name="Group 9"/>
          <p:cNvGrpSpPr/>
          <p:nvPr/>
        </p:nvGrpSpPr>
        <p:grpSpPr bwMode="auto">
          <a:xfrm>
            <a:off x="4724400" y="2362201"/>
            <a:ext cx="1371600" cy="2301875"/>
            <a:chOff x="2016" y="1488"/>
            <a:chExt cx="864" cy="1450"/>
          </a:xfrm>
        </p:grpSpPr>
        <p:sp>
          <p:nvSpPr>
            <p:cNvPr id="3090" name="Rectangle 10"/>
            <p:cNvSpPr>
              <a:spLocks noChangeArrowheads="1"/>
            </p:cNvSpPr>
            <p:nvPr/>
          </p:nvSpPr>
          <p:spPr bwMode="auto">
            <a:xfrm>
              <a:off x="2016" y="1834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C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91" name="Rectangle 11"/>
            <p:cNvSpPr>
              <a:spLocks noChangeArrowheads="1"/>
            </p:cNvSpPr>
            <p:nvPr/>
          </p:nvSpPr>
          <p:spPr bwMode="auto">
            <a:xfrm>
              <a:off x="2304" y="1834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D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92" name="Rectangle 12"/>
            <p:cNvSpPr>
              <a:spLocks noChangeArrowheads="1"/>
            </p:cNvSpPr>
            <p:nvPr/>
          </p:nvSpPr>
          <p:spPr bwMode="auto">
            <a:xfrm>
              <a:off x="2016" y="2170"/>
              <a:ext cx="28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093" name="Rectangle 13"/>
            <p:cNvSpPr>
              <a:spLocks noChangeArrowheads="1"/>
            </p:cNvSpPr>
            <p:nvPr/>
          </p:nvSpPr>
          <p:spPr bwMode="auto">
            <a:xfrm>
              <a:off x="2304" y="2170"/>
              <a:ext cx="28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20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094" name="Rectangle 14"/>
            <p:cNvSpPr>
              <a:spLocks noChangeArrowheads="1"/>
            </p:cNvSpPr>
            <p:nvPr/>
          </p:nvSpPr>
          <p:spPr bwMode="auto">
            <a:xfrm>
              <a:off x="2592" y="1834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E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95" name="Rectangle 15"/>
            <p:cNvSpPr>
              <a:spLocks noChangeArrowheads="1"/>
            </p:cNvSpPr>
            <p:nvPr/>
          </p:nvSpPr>
          <p:spPr bwMode="auto">
            <a:xfrm>
              <a:off x="2592" y="2170"/>
              <a:ext cx="28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096" name="Text Box 16"/>
            <p:cNvSpPr txBox="1">
              <a:spLocks noChangeArrowheads="1"/>
            </p:cNvSpPr>
            <p:nvPr/>
          </p:nvSpPr>
          <p:spPr bwMode="auto">
            <a:xfrm>
              <a:off x="2352" y="14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s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</p:grpSp>
      <p:grpSp>
        <p:nvGrpSpPr>
          <p:cNvPr id="3078" name="Group 17"/>
          <p:cNvGrpSpPr/>
          <p:nvPr/>
        </p:nvGrpSpPr>
        <p:grpSpPr bwMode="auto">
          <a:xfrm>
            <a:off x="7315200" y="1905000"/>
            <a:ext cx="2286000" cy="3505200"/>
            <a:chOff x="3648" y="1200"/>
            <a:chExt cx="1440" cy="2208"/>
          </a:xfrm>
        </p:grpSpPr>
        <p:sp>
          <p:nvSpPr>
            <p:cNvPr id="3079" name="Rectangle 18"/>
            <p:cNvSpPr>
              <a:spLocks noChangeArrowheads="1"/>
            </p:cNvSpPr>
            <p:nvPr/>
          </p:nvSpPr>
          <p:spPr bwMode="auto">
            <a:xfrm>
              <a:off x="3648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A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80" name="Rectangle 19"/>
            <p:cNvSpPr>
              <a:spLocks noChangeArrowheads="1"/>
            </p:cNvSpPr>
            <p:nvPr/>
          </p:nvSpPr>
          <p:spPr bwMode="auto">
            <a:xfrm>
              <a:off x="3936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B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81" name="Rectangle 20"/>
            <p:cNvSpPr>
              <a:spLocks noChangeArrowheads="1"/>
            </p:cNvSpPr>
            <p:nvPr/>
          </p:nvSpPr>
          <p:spPr bwMode="auto">
            <a:xfrm>
              <a:off x="3648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082" name="Rectangle 21"/>
            <p:cNvSpPr>
              <a:spLocks noChangeArrowheads="1"/>
            </p:cNvSpPr>
            <p:nvPr/>
          </p:nvSpPr>
          <p:spPr bwMode="auto">
            <a:xfrm>
              <a:off x="3936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083" name="Rectangle 22"/>
            <p:cNvSpPr>
              <a:spLocks noChangeArrowheads="1"/>
            </p:cNvSpPr>
            <p:nvPr/>
          </p:nvSpPr>
          <p:spPr bwMode="auto">
            <a:xfrm>
              <a:off x="4224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C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84" name="Rectangle 23"/>
            <p:cNvSpPr>
              <a:spLocks noChangeArrowheads="1"/>
            </p:cNvSpPr>
            <p:nvPr/>
          </p:nvSpPr>
          <p:spPr bwMode="auto">
            <a:xfrm>
              <a:off x="4512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D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85" name="Rectangle 24"/>
            <p:cNvSpPr>
              <a:spLocks noChangeArrowheads="1"/>
            </p:cNvSpPr>
            <p:nvPr/>
          </p:nvSpPr>
          <p:spPr bwMode="auto">
            <a:xfrm>
              <a:off x="4224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 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086" name="Rectangle 25"/>
            <p:cNvSpPr>
              <a:spLocks noChangeArrowheads="1"/>
            </p:cNvSpPr>
            <p:nvPr/>
          </p:nvSpPr>
          <p:spPr bwMode="auto">
            <a:xfrm>
              <a:off x="4512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19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20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20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087" name="Rectangle 26"/>
            <p:cNvSpPr>
              <a:spLocks noChangeArrowheads="1"/>
            </p:cNvSpPr>
            <p:nvPr/>
          </p:nvSpPr>
          <p:spPr bwMode="auto">
            <a:xfrm>
              <a:off x="4800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</a:rPr>
                <a:t>E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3088" name="Rectangle 27"/>
            <p:cNvSpPr>
              <a:spLocks noChangeArrowheads="1"/>
            </p:cNvSpPr>
            <p:nvPr/>
          </p:nvSpPr>
          <p:spPr bwMode="auto">
            <a:xfrm>
              <a:off x="4800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0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074" name="Object 28"/>
            <p:cNvGraphicFramePr>
              <a:graphicFrameLocks noChangeAspect="1"/>
            </p:cNvGraphicFramePr>
            <p:nvPr/>
          </p:nvGraphicFramePr>
          <p:xfrm>
            <a:off x="4996" y="1296"/>
            <a:ext cx="8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Equation" r:id="rId1" imgW="139700" imgH="292100" progId="Equation.3">
                    <p:embed/>
                  </p:oleObj>
                </mc:Choice>
                <mc:Fallback>
                  <p:oleObj name="Equation" r:id="rId1" imgW="139700" imgH="2921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1296"/>
                          <a:ext cx="8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29"/>
            <p:cNvSpPr>
              <a:spLocks noChangeArrowheads="1"/>
            </p:cNvSpPr>
            <p:nvPr/>
          </p:nvSpPr>
          <p:spPr bwMode="auto">
            <a:xfrm>
              <a:off x="3840" y="1200"/>
              <a:ext cx="110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tabLst>
                  <a:tab pos="3149600" algn="ctr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lang="en-US" altLang="zh-CN" sz="2000" i="1">
                  <a:latin typeface="Helvetica" pitchFamily="34" charset="0"/>
                </a:rPr>
                <a:t>r</a:t>
              </a:r>
              <a:r>
                <a:rPr lang="en-US" altLang="zh-CN" sz="2000">
                  <a:latin typeface="Helvetica" pitchFamily="34" charset="0"/>
                </a:rPr>
                <a:t> x</a:t>
              </a:r>
              <a:r>
                <a:rPr lang="en-US" altLang="zh-CN" sz="2000">
                  <a:latin typeface="Helvetica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CN" sz="2000" i="1">
                  <a:latin typeface="Helvetica" pitchFamily="34" charset="0"/>
                  <a:sym typeface="Symbol" panose="05050102010706020507" pitchFamily="18" charset="2"/>
                </a:rPr>
                <a:t>s</a:t>
              </a:r>
              <a:endParaRPr lang="en-US" altLang="zh-CN" sz="2000">
                <a:latin typeface="Helvetica" pitchFamily="34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48680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515315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>
              <a:defRPr/>
            </a:pPr>
            <a:endParaRPr lang="zh-CN" altLang="en-US" sz="2000"/>
          </a:p>
          <a:p>
            <a:pPr eaLnBrk="1" hangingPunct="1">
              <a:defRPr/>
            </a:pPr>
            <a:r>
              <a:rPr lang="zh-CN" altLang="en-US" sz="2000"/>
              <a:t>1. 投影</a:t>
            </a:r>
            <a:endParaRPr lang="zh-CN" altLang="en-US" sz="2000"/>
          </a:p>
          <a:p>
            <a:pPr eaLnBrk="1" hangingPunct="1">
              <a:defRPr/>
            </a:pPr>
            <a:endParaRPr lang="zh-CN" altLang="en-US" sz="2000"/>
          </a:p>
          <a:p>
            <a:pPr lvl="1" eaLnBrk="1" hangingPunct="1">
              <a:defRPr/>
            </a:pPr>
            <a:r>
              <a:rPr lang="zh-CN" altLang="en-US" sz="2000"/>
              <a:t>从关系</a:t>
            </a:r>
            <a:r>
              <a:rPr lang="en-US" altLang="zh-CN" sz="2000"/>
              <a:t>R</a:t>
            </a:r>
            <a:r>
              <a:rPr lang="zh-CN" altLang="en-US" sz="2000"/>
              <a:t>中取若干列组成新的关系（从列的角度）</a:t>
            </a:r>
            <a:endParaRPr lang="zh-CN" altLang="en-US" sz="2000"/>
          </a:p>
          <a:p>
            <a:pPr lvl="1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</a:t>
            </a:r>
            <a:r>
              <a:rPr lang="en-US" altLang="zh-CN" sz="2400" b="1" baseline="-180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(R) = { t[A] | tR } , AR</a:t>
            </a:r>
            <a:endParaRPr lang="en-US" altLang="zh-CN" sz="24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zh-CN" altLang="en-US" sz="2000"/>
              <a:t>投影的结果中要去掉相同的行*</a:t>
            </a:r>
            <a:endParaRPr lang="zh-CN" altLang="en-US"/>
          </a:p>
          <a:p>
            <a:pPr eaLnBrk="1" hangingPunct="1">
              <a:defRPr/>
            </a:pPr>
            <a:endParaRPr lang="zh-CN" altLang="en-US" sz="1600"/>
          </a:p>
          <a:p>
            <a:pPr eaLnBrk="1" hangingPunct="1">
              <a:defRPr/>
            </a:pPr>
            <a:endParaRPr lang="zh-CN" altLang="en-US" sz="2000"/>
          </a:p>
        </p:txBody>
      </p:sp>
      <p:graphicFrame>
        <p:nvGraphicFramePr>
          <p:cNvPr id="147460" name="Group 4"/>
          <p:cNvGraphicFramePr>
            <a:graphicFrameLocks noGrp="1"/>
          </p:cNvGraphicFramePr>
          <p:nvPr/>
        </p:nvGraphicFramePr>
        <p:xfrm>
          <a:off x="1190253" y="4563315"/>
          <a:ext cx="3429000" cy="137318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492" name="Group 36"/>
          <p:cNvGraphicFramePr>
            <a:graphicFrameLocks noGrp="1"/>
          </p:cNvGraphicFramePr>
          <p:nvPr/>
        </p:nvGraphicFramePr>
        <p:xfrm>
          <a:off x="5381253" y="4639515"/>
          <a:ext cx="2057400" cy="1219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5354" name="AutoShape 58"/>
          <p:cNvSpPr>
            <a:spLocks noChangeArrowheads="1"/>
          </p:cNvSpPr>
          <p:nvPr/>
        </p:nvSpPr>
        <p:spPr bwMode="auto">
          <a:xfrm>
            <a:off x="1952253" y="4410915"/>
            <a:ext cx="304800" cy="1752600"/>
          </a:xfrm>
          <a:prstGeom prst="downArrow">
            <a:avLst>
              <a:gd name="adj1" fmla="val 50000"/>
              <a:gd name="adj2" fmla="val 143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55" name="AutoShape 59"/>
          <p:cNvSpPr>
            <a:spLocks noChangeArrowheads="1"/>
          </p:cNvSpPr>
          <p:nvPr/>
        </p:nvSpPr>
        <p:spPr bwMode="auto">
          <a:xfrm>
            <a:off x="2790453" y="4410915"/>
            <a:ext cx="304800" cy="1752600"/>
          </a:xfrm>
          <a:prstGeom prst="downArrow">
            <a:avLst>
              <a:gd name="adj1" fmla="val 50000"/>
              <a:gd name="adj2" fmla="val 143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56" name="AutoShape 60"/>
          <p:cNvSpPr>
            <a:spLocks noChangeArrowheads="1"/>
          </p:cNvSpPr>
          <p:nvPr/>
        </p:nvSpPr>
        <p:spPr bwMode="auto">
          <a:xfrm>
            <a:off x="4009653" y="4410915"/>
            <a:ext cx="304800" cy="1752600"/>
          </a:xfrm>
          <a:prstGeom prst="downArrow">
            <a:avLst>
              <a:gd name="adj1" fmla="val 50000"/>
              <a:gd name="adj2" fmla="val 143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投影运算示例</a:t>
            </a:r>
            <a:endParaRPr lang="zh-CN" altLang="en-US" sz="3200">
              <a:latin typeface="+mj-ea"/>
            </a:endParaRPr>
          </a:p>
        </p:txBody>
      </p:sp>
      <p:grpSp>
        <p:nvGrpSpPr>
          <p:cNvPr id="56323" name="Group 3"/>
          <p:cNvGrpSpPr/>
          <p:nvPr/>
        </p:nvGrpSpPr>
        <p:grpSpPr bwMode="auto">
          <a:xfrm>
            <a:off x="3505200" y="2362200"/>
            <a:ext cx="2209800" cy="1600200"/>
            <a:chOff x="576" y="2928"/>
            <a:chExt cx="1536" cy="996"/>
          </a:xfrm>
        </p:grpSpPr>
        <p:sp>
          <p:nvSpPr>
            <p:cNvPr id="56341" name="Rectangle 4"/>
            <p:cNvSpPr>
              <a:spLocks noChangeArrowheads="1"/>
            </p:cNvSpPr>
            <p:nvPr/>
          </p:nvSpPr>
          <p:spPr bwMode="auto">
            <a:xfrm>
              <a:off x="1600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56342" name="Rectangle 5"/>
            <p:cNvSpPr>
              <a:spLocks noChangeArrowheads="1"/>
            </p:cNvSpPr>
            <p:nvPr/>
          </p:nvSpPr>
          <p:spPr bwMode="auto">
            <a:xfrm>
              <a:off x="1088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b</a:t>
              </a:r>
              <a:endParaRPr lang="en-US" altLang="zh-CN" sz="2000"/>
            </a:p>
          </p:txBody>
        </p:sp>
        <p:sp>
          <p:nvSpPr>
            <p:cNvPr id="56343" name="Rectangle 6"/>
            <p:cNvSpPr>
              <a:spLocks noChangeArrowheads="1"/>
            </p:cNvSpPr>
            <p:nvPr/>
          </p:nvSpPr>
          <p:spPr bwMode="auto">
            <a:xfrm>
              <a:off x="576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56344" name="Rectangle 7"/>
            <p:cNvSpPr>
              <a:spLocks noChangeArrowheads="1"/>
            </p:cNvSpPr>
            <p:nvPr/>
          </p:nvSpPr>
          <p:spPr bwMode="auto">
            <a:xfrm>
              <a:off x="1600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f</a:t>
              </a:r>
              <a:endParaRPr lang="en-US" altLang="zh-CN" sz="2000"/>
            </a:p>
          </p:txBody>
        </p:sp>
        <p:sp>
          <p:nvSpPr>
            <p:cNvPr id="56345" name="Rectangle 8"/>
            <p:cNvSpPr>
              <a:spLocks noChangeArrowheads="1"/>
            </p:cNvSpPr>
            <p:nvPr/>
          </p:nvSpPr>
          <p:spPr bwMode="auto">
            <a:xfrm>
              <a:off x="1088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e</a:t>
              </a:r>
              <a:endParaRPr lang="en-US" altLang="zh-CN" sz="2000"/>
            </a:p>
          </p:txBody>
        </p:sp>
        <p:sp>
          <p:nvSpPr>
            <p:cNvPr id="56346" name="Rectangle 9"/>
            <p:cNvSpPr>
              <a:spLocks noChangeArrowheads="1"/>
            </p:cNvSpPr>
            <p:nvPr/>
          </p:nvSpPr>
          <p:spPr bwMode="auto">
            <a:xfrm>
              <a:off x="576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d</a:t>
              </a:r>
              <a:endParaRPr lang="en-US" altLang="zh-CN" sz="2000"/>
            </a:p>
          </p:txBody>
        </p:sp>
        <p:sp>
          <p:nvSpPr>
            <p:cNvPr id="56347" name="Rectangle 10"/>
            <p:cNvSpPr>
              <a:spLocks noChangeArrowheads="1"/>
            </p:cNvSpPr>
            <p:nvPr/>
          </p:nvSpPr>
          <p:spPr bwMode="auto">
            <a:xfrm>
              <a:off x="1600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56348" name="Rectangle 11"/>
            <p:cNvSpPr>
              <a:spLocks noChangeArrowheads="1"/>
            </p:cNvSpPr>
            <p:nvPr/>
          </p:nvSpPr>
          <p:spPr bwMode="auto">
            <a:xfrm>
              <a:off x="1088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b</a:t>
              </a:r>
              <a:endParaRPr lang="en-US" altLang="zh-CN" sz="2000"/>
            </a:p>
          </p:txBody>
        </p:sp>
        <p:sp>
          <p:nvSpPr>
            <p:cNvPr id="56349" name="Rectangle 12"/>
            <p:cNvSpPr>
              <a:spLocks noChangeArrowheads="1"/>
            </p:cNvSpPr>
            <p:nvPr/>
          </p:nvSpPr>
          <p:spPr bwMode="auto">
            <a:xfrm>
              <a:off x="576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56350" name="Rectangle 13"/>
            <p:cNvSpPr>
              <a:spLocks noChangeArrowheads="1"/>
            </p:cNvSpPr>
            <p:nvPr/>
          </p:nvSpPr>
          <p:spPr bwMode="auto">
            <a:xfrm>
              <a:off x="1600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56351" name="Rectangle 14"/>
            <p:cNvSpPr>
              <a:spLocks noChangeArrowheads="1"/>
            </p:cNvSpPr>
            <p:nvPr/>
          </p:nvSpPr>
          <p:spPr bwMode="auto">
            <a:xfrm>
              <a:off x="1088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B</a:t>
              </a:r>
              <a:endParaRPr lang="en-US" altLang="zh-CN" sz="2000"/>
            </a:p>
          </p:txBody>
        </p:sp>
        <p:sp>
          <p:nvSpPr>
            <p:cNvPr id="56352" name="Rectangle 15"/>
            <p:cNvSpPr>
              <a:spLocks noChangeArrowheads="1"/>
            </p:cNvSpPr>
            <p:nvPr/>
          </p:nvSpPr>
          <p:spPr bwMode="auto">
            <a:xfrm>
              <a:off x="576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56353" name="Line 16"/>
            <p:cNvSpPr>
              <a:spLocks noChangeShapeType="1"/>
            </p:cNvSpPr>
            <p:nvPr/>
          </p:nvSpPr>
          <p:spPr bwMode="auto">
            <a:xfrm>
              <a:off x="576" y="292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Line 17"/>
            <p:cNvSpPr>
              <a:spLocks noChangeShapeType="1"/>
            </p:cNvSpPr>
            <p:nvPr/>
          </p:nvSpPr>
          <p:spPr bwMode="auto">
            <a:xfrm>
              <a:off x="576" y="3177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Line 18"/>
            <p:cNvSpPr>
              <a:spLocks noChangeShapeType="1"/>
            </p:cNvSpPr>
            <p:nvPr/>
          </p:nvSpPr>
          <p:spPr bwMode="auto">
            <a:xfrm>
              <a:off x="576" y="3426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6" name="Line 19"/>
            <p:cNvSpPr>
              <a:spLocks noChangeShapeType="1"/>
            </p:cNvSpPr>
            <p:nvPr/>
          </p:nvSpPr>
          <p:spPr bwMode="auto">
            <a:xfrm>
              <a:off x="576" y="3675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Line 20"/>
            <p:cNvSpPr>
              <a:spLocks noChangeShapeType="1"/>
            </p:cNvSpPr>
            <p:nvPr/>
          </p:nvSpPr>
          <p:spPr bwMode="auto">
            <a:xfrm>
              <a:off x="576" y="3924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Line 21"/>
            <p:cNvSpPr>
              <a:spLocks noChangeShapeType="1"/>
            </p:cNvSpPr>
            <p:nvPr/>
          </p:nvSpPr>
          <p:spPr bwMode="auto">
            <a:xfrm>
              <a:off x="576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Line 22"/>
            <p:cNvSpPr>
              <a:spLocks noChangeShapeType="1"/>
            </p:cNvSpPr>
            <p:nvPr/>
          </p:nvSpPr>
          <p:spPr bwMode="auto">
            <a:xfrm>
              <a:off x="1088" y="2928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0" name="Line 23"/>
            <p:cNvSpPr>
              <a:spLocks noChangeShapeType="1"/>
            </p:cNvSpPr>
            <p:nvPr/>
          </p:nvSpPr>
          <p:spPr bwMode="auto">
            <a:xfrm>
              <a:off x="1600" y="2928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Line 24"/>
            <p:cNvSpPr>
              <a:spLocks noChangeShapeType="1"/>
            </p:cNvSpPr>
            <p:nvPr/>
          </p:nvSpPr>
          <p:spPr bwMode="auto">
            <a:xfrm>
              <a:off x="2112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8505" name="Group 25"/>
          <p:cNvGraphicFramePr>
            <a:graphicFrameLocks noGrp="1"/>
          </p:cNvGraphicFramePr>
          <p:nvPr/>
        </p:nvGraphicFramePr>
        <p:xfrm>
          <a:off x="6858000" y="2362201"/>
          <a:ext cx="1600200" cy="1191578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</a:tblGrid>
              <a:tr h="3413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38" name="Text Box 39"/>
          <p:cNvSpPr txBox="1">
            <a:spLocks noChangeArrowheads="1"/>
          </p:cNvSpPr>
          <p:nvPr/>
        </p:nvSpPr>
        <p:spPr bwMode="auto">
          <a:xfrm>
            <a:off x="4114800" y="16002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-20000">
                <a:ea typeface="仿宋_GB2312" pitchFamily="49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R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56339" name="Text Box 40"/>
          <p:cNvSpPr txBox="1">
            <a:spLocks noChangeArrowheads="1"/>
          </p:cNvSpPr>
          <p:nvPr/>
        </p:nvSpPr>
        <p:spPr bwMode="auto">
          <a:xfrm>
            <a:off x="6781800" y="17526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-20000">
                <a:ea typeface="仿宋_GB2312" pitchFamily="49" charset="-122"/>
              </a:rPr>
              <a:t> </a:t>
            </a:r>
            <a:r>
              <a:rPr lang="zh-CN" altLang="en-US" sz="2800">
                <a:ea typeface="仿宋_GB2312" pitchFamily="49" charset="-122"/>
                <a:sym typeface="Symbol" panose="05050102010706020507" pitchFamily="18" charset="2"/>
              </a:rPr>
              <a:t></a:t>
            </a:r>
            <a:r>
              <a:rPr lang="en-US" altLang="zh-CN" baseline="-18000">
                <a:ea typeface="仿宋_GB2312" pitchFamily="49" charset="-122"/>
                <a:sym typeface="Symbol" panose="05050102010706020507" pitchFamily="18" charset="2"/>
              </a:rPr>
              <a:t>B , C</a:t>
            </a:r>
            <a:r>
              <a:rPr lang="en-US" altLang="zh-CN" sz="2800">
                <a:ea typeface="仿宋_GB2312" pitchFamily="49" charset="-122"/>
                <a:sym typeface="Symbol" panose="05050102010706020507" pitchFamily="18" charset="2"/>
              </a:rPr>
              <a:t>(R)</a:t>
            </a:r>
            <a:endParaRPr lang="en-US" altLang="zh-CN" sz="2800"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56340" name="Text Box 41"/>
          <p:cNvSpPr txBox="1">
            <a:spLocks noChangeArrowheads="1"/>
          </p:cNvSpPr>
          <p:nvPr/>
        </p:nvSpPr>
        <p:spPr bwMode="auto">
          <a:xfrm>
            <a:off x="3200400" y="4419601"/>
            <a:ext cx="67056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给出所有学生的姓名和年龄</a:t>
            </a:r>
            <a:endParaRPr lang="zh-CN" altLang="en-US" sz="1800" dirty="0">
              <a:latin typeface="Arial" panose="020B0604020202020204" pitchFamily="34" charset="0"/>
            </a:endParaRPr>
          </a:p>
          <a:p>
            <a:pPr lvl="1" algn="ctr" eaLnBrk="1" hangingPunct="1"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US" altLang="zh-CN" sz="2000" baseline="-18000" dirty="0">
                <a:latin typeface="Arial" panose="020B0604020202020204" pitchFamily="34" charset="0"/>
                <a:sym typeface="Symbol" panose="05050102010706020507" pitchFamily="18" charset="2"/>
              </a:rPr>
              <a:t>SN, AGE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(S)</a:t>
            </a:r>
            <a:endParaRPr lang="en-US" altLang="zh-CN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  <a:p>
            <a:pPr lvl="1" eaLnBrk="1" hangingPunct="1"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找001号学生所选修的课程号</a:t>
            </a:r>
            <a:endParaRPr lang="zh-CN" altLang="en-US" sz="1800" dirty="0">
              <a:latin typeface="Arial" panose="020B0604020202020204" pitchFamily="34" charset="0"/>
            </a:endParaRPr>
          </a:p>
          <a:p>
            <a:pPr lvl="1" algn="ctr" eaLnBrk="1" hangingPunct="1"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</a:t>
            </a:r>
            <a:r>
              <a:rPr lang="en-US" altLang="zh-CN" sz="2000" baseline="-18000" dirty="0">
                <a:latin typeface="Arial" panose="020B0604020202020204" pitchFamily="34" charset="0"/>
                <a:sym typeface="Symbol" panose="05050102010706020507" pitchFamily="18" charset="2"/>
              </a:rPr>
              <a:t>C#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( </a:t>
            </a:r>
            <a:r>
              <a:rPr lang="en-US" altLang="zh-CN" sz="2000" baseline="-20000" dirty="0">
                <a:latin typeface="Arial" panose="020B0604020202020204" pitchFamily="34" charset="0"/>
                <a:sym typeface="Symbol" panose="05050102010706020507" pitchFamily="18" charset="2"/>
              </a:rPr>
              <a:t>S#=001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 （SC））</a:t>
            </a:r>
            <a:endParaRPr lang="zh-CN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548680"/>
            <a:ext cx="77724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</a:t>
            </a:r>
            <a:r>
              <a:rPr lang="zh-CN" altLang="en-US" sz="3200" dirty="0" smtClean="0">
                <a:latin typeface="+mj-ea"/>
              </a:rPr>
              <a:t>概念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268760"/>
            <a:ext cx="9289032" cy="511256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域（</a:t>
            </a:r>
            <a:r>
              <a:rPr lang="en-US" altLang="zh-CN" sz="2800" dirty="0"/>
              <a:t>Domain</a:t>
            </a:r>
            <a:r>
              <a:rPr lang="en-US" altLang="zh-CN" sz="2800" dirty="0" smtClean="0"/>
              <a:t>）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笛卡尔积（</a:t>
            </a:r>
            <a:r>
              <a:rPr lang="en-US" altLang="zh-CN" sz="2800" dirty="0" err="1"/>
              <a:t>Car’tesian</a:t>
            </a:r>
            <a:r>
              <a:rPr lang="en-US" altLang="zh-CN" sz="2800" dirty="0"/>
              <a:t> Product</a:t>
            </a:r>
            <a:r>
              <a:rPr lang="en-US" altLang="zh-CN" sz="2800" dirty="0" smtClean="0"/>
              <a:t>）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关系 (</a:t>
            </a:r>
            <a:r>
              <a:rPr lang="en-US" altLang="zh-CN" sz="2800" dirty="0"/>
              <a:t>Relation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候选码（</a:t>
            </a:r>
            <a:r>
              <a:rPr lang="en-US" altLang="zh-CN" sz="2800" dirty="0"/>
              <a:t>Candidate Key）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主码(</a:t>
            </a:r>
            <a:r>
              <a:rPr lang="en-US" altLang="zh-CN" sz="2800" dirty="0"/>
              <a:t>Primary Key)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主属性（</a:t>
            </a:r>
            <a:r>
              <a:rPr lang="en-US" altLang="zh-CN" sz="2800" dirty="0"/>
              <a:t>Primary Attribute）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外部码（</a:t>
            </a:r>
            <a:r>
              <a:rPr lang="en-US" altLang="zh-CN" sz="2800" dirty="0"/>
              <a:t>Foreign Key</a:t>
            </a:r>
            <a:r>
              <a:rPr lang="en-US" altLang="zh-CN" sz="2800" dirty="0" smtClean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投影</a:t>
            </a:r>
            <a:endParaRPr lang="zh-CN" altLang="en-US" sz="3200">
              <a:latin typeface="+mj-ea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6792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Student(S#,</a:t>
            </a:r>
            <a:r>
              <a:rPr lang="en-US" altLang="zh-CN" sz="2000" dirty="0" err="1"/>
              <a:t>SN,Age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Course(C#,CN)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SC(</a:t>
            </a:r>
            <a:r>
              <a:rPr lang="en-US" altLang="zh-CN" sz="2000" dirty="0" err="1"/>
              <a:t>C#,S#,Score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400" dirty="0"/>
              <a:t>示例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给出所有学生的姓名和年龄</a:t>
            </a:r>
            <a:endParaRPr lang="zh-CN" altLang="en-US" sz="2000" dirty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</a:t>
            </a:r>
            <a:r>
              <a:rPr lang="en-US" altLang="zh-CN" sz="2400" baseline="-18000" dirty="0">
                <a:sym typeface="Symbol" panose="05050102010706020507" pitchFamily="18" charset="2"/>
              </a:rPr>
              <a:t>SN, AGE</a:t>
            </a:r>
            <a:r>
              <a:rPr lang="en-US" altLang="zh-CN" sz="2400" dirty="0">
                <a:sym typeface="Symbol" panose="05050102010706020507" pitchFamily="18" charset="2"/>
              </a:rPr>
              <a:t>(S)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找001号学生所选修的课程号</a:t>
            </a:r>
            <a:endParaRPr lang="zh-CN" altLang="en-US" sz="2000" dirty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</a:t>
            </a:r>
            <a:r>
              <a:rPr lang="en-US" altLang="zh-CN" sz="2400" baseline="-18000" dirty="0">
                <a:sym typeface="Symbol" panose="05050102010706020507" pitchFamily="18" charset="2"/>
              </a:rPr>
              <a:t>C#</a:t>
            </a:r>
            <a:r>
              <a:rPr lang="en-US" altLang="zh-CN" sz="2400" dirty="0">
                <a:sym typeface="Symbol" panose="05050102010706020507" pitchFamily="18" charset="2"/>
              </a:rPr>
              <a:t>( </a:t>
            </a:r>
            <a:r>
              <a:rPr lang="en-US" altLang="zh-CN" sz="2400" baseline="-20000" dirty="0">
                <a:sym typeface="Symbol" panose="05050102010706020507" pitchFamily="18" charset="2"/>
              </a:rPr>
              <a:t>S#=001</a:t>
            </a:r>
            <a:r>
              <a:rPr lang="en-US" altLang="zh-CN" sz="2400" dirty="0">
                <a:sym typeface="Symbol" panose="05050102010706020507" pitchFamily="18" charset="2"/>
              </a:rPr>
              <a:t> （SC））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342008"/>
            <a:ext cx="8856984" cy="48232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>
              <a:defRPr/>
            </a:pPr>
            <a:endParaRPr lang="zh-CN" altLang="en-US" sz="2000"/>
          </a:p>
          <a:p>
            <a:pPr eaLnBrk="1" hangingPunct="1">
              <a:defRPr/>
            </a:pPr>
            <a:r>
              <a:rPr lang="zh-CN" altLang="en-US" sz="2000"/>
              <a:t>2. 选择</a:t>
            </a:r>
            <a:endParaRPr lang="zh-CN" altLang="en-US" sz="200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1800"/>
              <a:t>在关系</a:t>
            </a:r>
            <a:r>
              <a:rPr lang="en-US" altLang="zh-CN" sz="1800"/>
              <a:t>R</a:t>
            </a:r>
            <a:r>
              <a:rPr lang="zh-CN" altLang="en-US" sz="1800"/>
              <a:t>中选择满足给定条件的元组（从行的角度）</a:t>
            </a:r>
            <a:endParaRPr lang="zh-CN" altLang="en-US" sz="1800"/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1800"/>
              <a:t>            </a:t>
            </a:r>
            <a:r>
              <a:rPr lang="zh-CN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</a:t>
            </a:r>
            <a:r>
              <a:rPr lang="en-US" altLang="zh-CN" sz="2000" b="1" baseline="-200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F</a:t>
            </a: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(R)={t | t  R , F(t) = ‘</a:t>
            </a:r>
            <a:r>
              <a:rPr lang="zh-CN" alt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真’}</a:t>
            </a:r>
            <a:endParaRPr lang="zh-CN" altLang="en-US" sz="18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/>
              <a:t>F</a:t>
            </a:r>
            <a:r>
              <a:rPr lang="zh-CN" altLang="en-US" sz="1800"/>
              <a:t>是选择的条件，</a:t>
            </a:r>
            <a:r>
              <a:rPr lang="zh-CN" altLang="en-US" sz="1800">
                <a:sym typeface="Symbol" panose="05050102010706020507" pitchFamily="18" charset="2"/>
              </a:rPr>
              <a:t></a:t>
            </a:r>
            <a:r>
              <a:rPr lang="en-US" altLang="zh-CN" sz="1800">
                <a:sym typeface="Symbol" panose="05050102010706020507" pitchFamily="18" charset="2"/>
              </a:rPr>
              <a:t>t  R， F(t)</a:t>
            </a:r>
            <a:r>
              <a:rPr lang="zh-CN" altLang="en-US" sz="1800">
                <a:sym typeface="Symbol" panose="05050102010706020507" pitchFamily="18" charset="2"/>
              </a:rPr>
              <a:t>要么为真，要么为假</a:t>
            </a:r>
            <a:endParaRPr lang="zh-CN" altLang="en-US" sz="1800"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>
                <a:sym typeface="Symbol" panose="05050102010706020507" pitchFamily="18" charset="2"/>
              </a:rPr>
              <a:t>F</a:t>
            </a:r>
            <a:r>
              <a:rPr lang="zh-CN" altLang="en-US" sz="1800">
                <a:sym typeface="Symbol" panose="05050102010706020507" pitchFamily="18" charset="2"/>
              </a:rPr>
              <a:t>的形式：由 </a:t>
            </a: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逻辑运算符 </a:t>
            </a:r>
            <a:r>
              <a:rPr lang="zh-CN" altLang="en-US" sz="1800">
                <a:sym typeface="Symbol" panose="05050102010706020507" pitchFamily="18" charset="2"/>
              </a:rPr>
              <a:t>连接 </a:t>
            </a:r>
            <a:r>
              <a:rPr lang="zh-CN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算术表达式 </a:t>
            </a:r>
            <a:r>
              <a:rPr lang="zh-CN" altLang="en-US" sz="1800">
                <a:sym typeface="Symbol" panose="05050102010706020507" pitchFamily="18" charset="2"/>
              </a:rPr>
              <a:t>而成</a:t>
            </a:r>
            <a:endParaRPr lang="zh-CN" altLang="en-US" sz="1800"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1800">
                <a:sym typeface="Symbol" panose="05050102010706020507" pitchFamily="18" charset="2"/>
              </a:rPr>
              <a:t>		逻辑运算符：，，</a:t>
            </a:r>
            <a:endParaRPr lang="zh-CN" altLang="en-US" sz="1800"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1800">
                <a:sym typeface="Symbol" panose="05050102010706020507" pitchFamily="18" charset="2"/>
              </a:rPr>
              <a:t>		算术表达式：</a:t>
            </a:r>
            <a:r>
              <a:rPr lang="en-US" altLang="zh-CN" sz="1800">
                <a:sym typeface="Symbol" panose="05050102010706020507" pitchFamily="18" charset="2"/>
              </a:rPr>
              <a:t>X  Y</a:t>
            </a:r>
            <a:endParaRPr lang="en-US" altLang="zh-CN" sz="1800"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800">
                <a:sym typeface="Symbol" panose="05050102010706020507" pitchFamily="18" charset="2"/>
              </a:rPr>
              <a:t>		X，Y</a:t>
            </a:r>
            <a:r>
              <a:rPr lang="zh-CN" altLang="en-US" sz="1800">
                <a:sym typeface="Symbol" panose="05050102010706020507" pitchFamily="18" charset="2"/>
              </a:rPr>
              <a:t>是属性名、常量、或简单函数</a:t>
            </a:r>
            <a:endParaRPr lang="zh-CN" altLang="en-US" sz="1800"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1800">
                <a:sym typeface="Symbol" panose="05050102010706020507" pitchFamily="18" charset="2"/>
              </a:rPr>
              <a:t>		是比较算符， {  ,  ,  ,  ,  , ≠}</a:t>
            </a:r>
            <a:endParaRPr lang="zh-CN" altLang="en-US" sz="180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zh-CN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4868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444030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2.4.3  专门的关系运算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2. 选择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</p:txBody>
      </p:sp>
      <p:graphicFrame>
        <p:nvGraphicFramePr>
          <p:cNvPr id="151556" name="Group 4"/>
          <p:cNvGraphicFramePr>
            <a:graphicFrameLocks noGrp="1"/>
          </p:cNvGraphicFramePr>
          <p:nvPr/>
        </p:nvGraphicFramePr>
        <p:xfrm>
          <a:off x="1342653" y="3272830"/>
          <a:ext cx="3429000" cy="1295400"/>
        </p:xfrm>
        <a:graphic>
          <a:graphicData uri="http://schemas.openxmlformats.org/drawingml/2006/table">
            <a:tbl>
              <a:tblPr/>
              <a:tblGrid>
                <a:gridCol w="685800"/>
                <a:gridCol w="609600"/>
                <a:gridCol w="7620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428" name="AutoShape 36"/>
          <p:cNvSpPr>
            <a:spLocks noChangeArrowheads="1"/>
          </p:cNvSpPr>
          <p:nvPr/>
        </p:nvSpPr>
        <p:spPr bwMode="auto">
          <a:xfrm>
            <a:off x="809253" y="3653830"/>
            <a:ext cx="4495800" cy="228600"/>
          </a:xfrm>
          <a:prstGeom prst="rightArrow">
            <a:avLst>
              <a:gd name="adj1" fmla="val 50000"/>
              <a:gd name="adj2" fmla="val 4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29" name="AutoShape 37"/>
          <p:cNvSpPr>
            <a:spLocks noChangeArrowheads="1"/>
          </p:cNvSpPr>
          <p:nvPr/>
        </p:nvSpPr>
        <p:spPr bwMode="auto">
          <a:xfrm>
            <a:off x="733053" y="4263430"/>
            <a:ext cx="4495800" cy="228600"/>
          </a:xfrm>
          <a:prstGeom prst="rightArrow">
            <a:avLst>
              <a:gd name="adj1" fmla="val 50000"/>
              <a:gd name="adj2" fmla="val 4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1590" name="Group 38"/>
          <p:cNvGraphicFramePr>
            <a:graphicFrameLocks noGrp="1"/>
          </p:cNvGraphicFramePr>
          <p:nvPr/>
        </p:nvGraphicFramePr>
        <p:xfrm>
          <a:off x="5228853" y="3730030"/>
          <a:ext cx="3429000" cy="628650"/>
        </p:xfrm>
        <a:graphic>
          <a:graphicData uri="http://schemas.openxmlformats.org/drawingml/2006/table">
            <a:tbl>
              <a:tblPr/>
              <a:tblGrid>
                <a:gridCol w="685800"/>
                <a:gridCol w="609600"/>
                <a:gridCol w="762000"/>
                <a:gridCol w="685800"/>
                <a:gridCol w="685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选择运算示例</a:t>
            </a:r>
            <a:endParaRPr lang="zh-CN" altLang="en-US" sz="3200">
              <a:latin typeface="+mj-ea"/>
            </a:endParaRPr>
          </a:p>
        </p:txBody>
      </p:sp>
      <p:graphicFrame>
        <p:nvGraphicFramePr>
          <p:cNvPr id="152579" name="Group 3"/>
          <p:cNvGraphicFramePr>
            <a:graphicFrameLocks noGrp="1"/>
          </p:cNvGraphicFramePr>
          <p:nvPr/>
        </p:nvGraphicFramePr>
        <p:xfrm>
          <a:off x="3048000" y="1828800"/>
          <a:ext cx="2514600" cy="19812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3886200" y="12192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R</a:t>
            </a:r>
            <a:endParaRPr lang="en-US" altLang="zh-CN" sz="2800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7239000" y="1143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Arial Narrow" panose="020B0606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aseline="-20000">
                <a:latin typeface="Arial Narrow" panose="020B0606020202030204" pitchFamily="34" charset="0"/>
                <a:sym typeface="Symbol" panose="05050102010706020507" pitchFamily="18" charset="2"/>
              </a:rPr>
              <a:t>A&lt;5</a:t>
            </a:r>
            <a:r>
              <a:rPr lang="en-US" altLang="zh-CN" sz="2800">
                <a:latin typeface="Arial Narrow" panose="020B0606020202030204" pitchFamily="34" charset="0"/>
                <a:sym typeface="Symbol" panose="05050102010706020507" pitchFamily="18" charset="2"/>
              </a:rPr>
              <a:t>(R)</a:t>
            </a:r>
            <a:r>
              <a:rPr lang="en-US" altLang="zh-CN" sz="3600"/>
              <a:t> </a:t>
            </a:r>
            <a:endParaRPr lang="en-US" altLang="zh-CN" sz="3600"/>
          </a:p>
        </p:txBody>
      </p:sp>
      <p:graphicFrame>
        <p:nvGraphicFramePr>
          <p:cNvPr id="152607" name="Group 31"/>
          <p:cNvGraphicFramePr>
            <a:graphicFrameLocks noGrp="1"/>
          </p:cNvGraphicFramePr>
          <p:nvPr/>
        </p:nvGraphicFramePr>
        <p:xfrm>
          <a:off x="7086600" y="1981201"/>
          <a:ext cx="2514600" cy="158496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70866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Arial Narrow" panose="020B0606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aseline="-20000">
                <a:latin typeface="Arial Narrow" panose="020B0606020202030204" pitchFamily="34" charset="0"/>
                <a:sym typeface="Symbol" panose="05050102010706020507" pitchFamily="18" charset="2"/>
              </a:rPr>
              <a:t>A&lt;5 </a:t>
            </a:r>
            <a:r>
              <a:rPr lang="en-US" altLang="zh-CN" sz="2000">
                <a:latin typeface="Arial Narrow" panose="020B060602020203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aseline="-20000">
                <a:latin typeface="Arial Narrow" panose="020B0606020202030204" pitchFamily="34" charset="0"/>
                <a:sym typeface="Symbol" panose="05050102010706020507" pitchFamily="18" charset="2"/>
              </a:rPr>
              <a:t>C=7</a:t>
            </a:r>
            <a:r>
              <a:rPr lang="en-US" altLang="zh-CN" sz="2800">
                <a:latin typeface="Arial Narrow" panose="020B0606020202030204" pitchFamily="34" charset="0"/>
                <a:sym typeface="Symbol" panose="05050102010706020507" pitchFamily="18" charset="2"/>
              </a:rPr>
              <a:t>(R)</a:t>
            </a:r>
            <a:r>
              <a:rPr lang="en-US" altLang="zh-CN" sz="3600"/>
              <a:t> </a:t>
            </a:r>
            <a:endParaRPr lang="en-US" altLang="zh-CN" sz="3600"/>
          </a:p>
        </p:txBody>
      </p:sp>
      <p:graphicFrame>
        <p:nvGraphicFramePr>
          <p:cNvPr id="152630" name="Group 54"/>
          <p:cNvGraphicFramePr>
            <a:graphicFrameLocks noGrp="1"/>
          </p:cNvGraphicFramePr>
          <p:nvPr/>
        </p:nvGraphicFramePr>
        <p:xfrm>
          <a:off x="7086600" y="4648200"/>
          <a:ext cx="2514600" cy="118872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315119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3. 连接</a:t>
            </a:r>
            <a:endParaRPr lang="zh-CN" altLang="en-US" sz="2000"/>
          </a:p>
          <a:p>
            <a:pPr eaLnBrk="1" hangingPunct="1"/>
            <a:r>
              <a:rPr lang="zh-CN" altLang="en-US" sz="2000"/>
              <a:t>（1） </a:t>
            </a:r>
            <a:r>
              <a:rPr lang="zh-CN" altLang="en-US" sz="2000" b="1">
                <a:sym typeface="Symbol" panose="05050102010706020507" pitchFamily="18" charset="2"/>
              </a:rPr>
              <a:t> </a:t>
            </a:r>
            <a:r>
              <a:rPr lang="zh-CN" altLang="en-US" sz="2000">
                <a:sym typeface="Symbol" panose="05050102010706020507" pitchFamily="18" charset="2"/>
              </a:rPr>
              <a:t>连接</a:t>
            </a:r>
            <a:endParaRPr lang="zh-CN" altLang="en-US" sz="200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000">
                <a:sym typeface="Symbol" panose="05050102010706020507" pitchFamily="18" charset="2"/>
              </a:rPr>
              <a:t>（2）自然连接</a:t>
            </a:r>
            <a:endParaRPr lang="zh-CN" altLang="en-US" sz="2000">
              <a:sym typeface="Symbol" panose="05050102010706020507" pitchFamily="18" charset="2"/>
            </a:endParaRP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</p:txBody>
      </p:sp>
      <p:graphicFrame>
        <p:nvGraphicFramePr>
          <p:cNvPr id="153604" name="Group 4"/>
          <p:cNvGraphicFramePr>
            <a:graphicFrameLocks noGrp="1"/>
          </p:cNvGraphicFramePr>
          <p:nvPr/>
        </p:nvGraphicFramePr>
        <p:xfrm>
          <a:off x="1334269" y="3510632"/>
          <a:ext cx="3429000" cy="12382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636" name="Group 36"/>
          <p:cNvGraphicFramePr>
            <a:graphicFrameLocks noGrp="1"/>
          </p:cNvGraphicFramePr>
          <p:nvPr/>
        </p:nvGraphicFramePr>
        <p:xfrm>
          <a:off x="4991869" y="3524919"/>
          <a:ext cx="3429000" cy="12382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61508" name="AutoShape 68"/>
          <p:cNvSpPr>
            <a:spLocks noChangeArrowheads="1"/>
          </p:cNvSpPr>
          <p:nvPr/>
        </p:nvSpPr>
        <p:spPr bwMode="auto">
          <a:xfrm>
            <a:off x="1486669" y="3296319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9" name="AutoShape 69"/>
          <p:cNvSpPr>
            <a:spLocks noChangeArrowheads="1"/>
          </p:cNvSpPr>
          <p:nvPr/>
        </p:nvSpPr>
        <p:spPr bwMode="auto">
          <a:xfrm>
            <a:off x="2172469" y="3296319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0" name="AutoShape 70"/>
          <p:cNvSpPr>
            <a:spLocks noChangeArrowheads="1"/>
          </p:cNvSpPr>
          <p:nvPr/>
        </p:nvSpPr>
        <p:spPr bwMode="auto">
          <a:xfrm>
            <a:off x="3086869" y="3296319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1" name="AutoShape 71"/>
          <p:cNvSpPr>
            <a:spLocks noChangeArrowheads="1"/>
          </p:cNvSpPr>
          <p:nvPr/>
        </p:nvSpPr>
        <p:spPr bwMode="auto">
          <a:xfrm>
            <a:off x="5220469" y="3296319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2" name="AutoShape 72"/>
          <p:cNvSpPr>
            <a:spLocks noChangeArrowheads="1"/>
          </p:cNvSpPr>
          <p:nvPr/>
        </p:nvSpPr>
        <p:spPr bwMode="auto">
          <a:xfrm>
            <a:off x="6515869" y="3296319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3" name="AutoShape 73"/>
          <p:cNvSpPr>
            <a:spLocks noChangeArrowheads="1"/>
          </p:cNvSpPr>
          <p:nvPr/>
        </p:nvSpPr>
        <p:spPr bwMode="auto">
          <a:xfrm>
            <a:off x="7201669" y="3296319"/>
            <a:ext cx="304800" cy="2057400"/>
          </a:xfrm>
          <a:prstGeom prst="downArrow">
            <a:avLst>
              <a:gd name="adj1" fmla="val 50000"/>
              <a:gd name="adj2" fmla="val 1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74" name="Group 74"/>
          <p:cNvGraphicFramePr>
            <a:graphicFrameLocks noGrp="1"/>
          </p:cNvGraphicFramePr>
          <p:nvPr/>
        </p:nvGraphicFramePr>
        <p:xfrm>
          <a:off x="1486669" y="5263232"/>
          <a:ext cx="6781800" cy="12382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762000"/>
                <a:gridCol w="1295400"/>
                <a:gridCol w="1600200"/>
                <a:gridCol w="1752600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76672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314872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3. 连接</a:t>
            </a:r>
            <a:endParaRPr lang="zh-CN" altLang="en-US" sz="2000"/>
          </a:p>
          <a:p>
            <a:pPr eaLnBrk="1" hangingPunct="1"/>
            <a:endParaRPr lang="zh-CN" altLang="en-US" sz="200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b="1">
                <a:sym typeface="Symbol" panose="05050102010706020507" pitchFamily="18" charset="2"/>
              </a:rPr>
              <a:t> </a:t>
            </a:r>
            <a:r>
              <a:rPr lang="zh-CN" altLang="en-US">
                <a:sym typeface="Symbol" panose="05050102010706020507" pitchFamily="18" charset="2"/>
              </a:rPr>
              <a:t>连接</a:t>
            </a:r>
            <a:endParaRPr lang="zh-CN" altLang="en-US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2000">
                <a:ea typeface="仿宋_GB2312" pitchFamily="49" charset="-122"/>
              </a:rPr>
              <a:t>从两个关系的广义笛卡儿积中选取给定属性间满足一定条件的元组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/>
            <a:endParaRPr lang="zh-CN" altLang="en-US" sz="2000">
              <a:ea typeface="仿宋_GB2312" pitchFamily="49" charset="-122"/>
            </a:endParaRPr>
          </a:p>
          <a:p>
            <a:pPr lvl="1" eaLnBrk="1" hangingPunct="1"/>
            <a:endParaRPr lang="zh-CN" altLang="en-US"/>
          </a:p>
          <a:p>
            <a:pPr lvl="2" eaLnBrk="1" hangingPunct="1"/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A,B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为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上度数相等且可比的属性列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为算术比较符，为等号时称为等值连接</a:t>
            </a:r>
            <a:endParaRPr lang="zh-CN" altLang="en-US" sz="2000"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62468" name="Group 4"/>
          <p:cNvGrpSpPr/>
          <p:nvPr/>
        </p:nvGrpSpPr>
        <p:grpSpPr bwMode="auto">
          <a:xfrm>
            <a:off x="1414661" y="3929485"/>
            <a:ext cx="5753100" cy="468312"/>
            <a:chOff x="675" y="1887"/>
            <a:chExt cx="3621" cy="295"/>
          </a:xfrm>
        </p:grpSpPr>
        <p:sp>
          <p:nvSpPr>
            <p:cNvPr id="62472" name="AutoShape 5"/>
            <p:cNvSpPr>
              <a:spLocks noChangeArrowheads="1"/>
            </p:cNvSpPr>
            <p:nvPr/>
          </p:nvSpPr>
          <p:spPr bwMode="auto">
            <a:xfrm rot="5400000">
              <a:off x="900" y="1895"/>
              <a:ext cx="144" cy="192"/>
            </a:xfrm>
            <a:prstGeom prst="flowChartCollate">
              <a:avLst/>
            </a:prstGeom>
            <a:noFill/>
            <a:ln w="2857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3" name="Arc 6"/>
            <p:cNvSpPr/>
            <p:nvPr/>
          </p:nvSpPr>
          <p:spPr bwMode="auto">
            <a:xfrm rot="-4200000">
              <a:off x="1805" y="1839"/>
              <a:ext cx="144" cy="244"/>
            </a:xfrm>
            <a:custGeom>
              <a:avLst/>
              <a:gdLst>
                <a:gd name="T0" fmla="*/ 0 w 21600"/>
                <a:gd name="T1" fmla="*/ 0 h 31859"/>
                <a:gd name="T2" fmla="*/ 1 w 21600"/>
                <a:gd name="T3" fmla="*/ 2 h 31859"/>
                <a:gd name="T4" fmla="*/ 0 w 21600"/>
                <a:gd name="T5" fmla="*/ 1 h 318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859"/>
                <a:gd name="T11" fmla="*/ 21600 w 21600"/>
                <a:gd name="T12" fmla="*/ 31859 h 318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859" fill="none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4290"/>
                    <a:pt x="20397" y="28363"/>
                    <a:pt x="18136" y="31858"/>
                  </a:cubicBezTo>
                </a:path>
                <a:path w="21600" h="31859" stroke="0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4290"/>
                    <a:pt x="20397" y="28363"/>
                    <a:pt x="18136" y="31858"/>
                  </a:cubicBezTo>
                  <a:lnTo>
                    <a:pt x="0" y="20128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1" name="Text Box 7"/>
            <p:cNvSpPr txBox="1">
              <a:spLocks noChangeArrowheads="1"/>
            </p:cNvSpPr>
            <p:nvPr/>
          </p:nvSpPr>
          <p:spPr bwMode="auto">
            <a:xfrm>
              <a:off x="675" y="1995"/>
              <a:ext cx="575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zh-CN" sz="2000" b="1" baseline="-2000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itchFamily="49" charset="-122"/>
                </a:rPr>
                <a:t>A </a:t>
              </a:r>
              <a:r>
                <a:rPr lang="en-US" altLang="zh-CN" sz="2000" b="1" baseline="-2000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r>
                <a:rPr lang="en-US" altLang="zh-CN" sz="2000" b="1" baseline="-2000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itchFamily="49" charset="-122"/>
                </a:rPr>
                <a:t> B</a:t>
              </a:r>
              <a:endParaRPr lang="en-US" altLang="zh-CN" sz="1600" b="1" baseline="-200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681" y="1887"/>
              <a:ext cx="361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R   S =   {  rs | r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R 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 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s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S 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 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r[A]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 </a:t>
              </a:r>
              <a:r>
                <a:rPr lang="en-US" altLang="zh-CN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S[B] }</a:t>
              </a:r>
              <a:endPara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</p:txBody>
        </p:sp>
      </p:grp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1643262" y="5505872"/>
            <a:ext cx="407034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en-US" altLang="zh-CN" sz="2800">
                <a:latin typeface="仿宋_GB2312" pitchFamily="49" charset="-122"/>
                <a:ea typeface="华文新魏" panose="02010800040101010101" pitchFamily="2" charset="-122"/>
                <a:sym typeface="Symbol" panose="05050102010706020507" pitchFamily="18" charset="2"/>
              </a:rPr>
              <a:t>R  S </a:t>
            </a:r>
            <a:r>
              <a:rPr lang="en-US" altLang="zh-CN" sz="2800">
                <a:latin typeface="宋体" pitchFamily="2" charset="-122"/>
              </a:rPr>
              <a:t>= </a:t>
            </a:r>
            <a:r>
              <a:rPr lang="en-US" altLang="zh-CN" sz="2800">
                <a:latin typeface="Tahoma" panose="020B060403050404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16000">
                <a:latin typeface="宋体" pitchFamily="2" charset="-122"/>
              </a:rPr>
              <a:t>r[A]</a:t>
            </a:r>
            <a:r>
              <a:rPr lang="en-US" altLang="zh-CN" baseline="-16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sym typeface="Symbol" panose="05050102010706020507" pitchFamily="18" charset="2"/>
              </a:rPr>
              <a:t>= </a:t>
            </a:r>
            <a:r>
              <a:rPr lang="en-US" altLang="zh-CN" baseline="-16000">
                <a:latin typeface="宋体" pitchFamily="2" charset="-122"/>
              </a:rPr>
              <a:t>S[B]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baseline="-16000">
                <a:latin typeface="宋体" pitchFamily="2" charset="-122"/>
              </a:rPr>
              <a:t> </a:t>
            </a:r>
            <a:r>
              <a:rPr lang="en-US" altLang="zh-CN" sz="2800">
                <a:latin typeface="宋体" pitchFamily="2" charset="-122"/>
              </a:rPr>
              <a:t>R×S)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62470" name="AutoShape 10"/>
          <p:cNvSpPr>
            <a:spLocks noChangeArrowheads="1"/>
          </p:cNvSpPr>
          <p:nvPr/>
        </p:nvSpPr>
        <p:spPr bwMode="auto">
          <a:xfrm rot="5400000">
            <a:off x="2595761" y="5620172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2252861" y="5734473"/>
            <a:ext cx="914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baseline="-20000">
                <a:ea typeface="仿宋_GB2312" pitchFamily="49" charset="-122"/>
              </a:rPr>
              <a:t>A </a:t>
            </a:r>
            <a:r>
              <a:rPr lang="en-US" altLang="zh-CN" baseline="-2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baseline="-20000">
                <a:ea typeface="仿宋_GB2312" pitchFamily="49" charset="-122"/>
              </a:rPr>
              <a:t> B</a:t>
            </a:r>
            <a:endParaRPr lang="en-US" altLang="zh-CN" sz="2400" baseline="-20000"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  <a:sym typeface="Symbol" panose="05050102010706020507" pitchFamily="18" charset="2"/>
              </a:rPr>
              <a:t>连接示例</a:t>
            </a:r>
            <a:endParaRPr lang="zh-CN" altLang="en-US" sz="3200">
              <a:latin typeface="+mj-ea"/>
              <a:sym typeface="Symbol" panose="05050102010706020507" pitchFamily="18" charset="2"/>
            </a:endParaRPr>
          </a:p>
        </p:txBody>
      </p:sp>
      <p:grpSp>
        <p:nvGrpSpPr>
          <p:cNvPr id="63491" name="Group 3"/>
          <p:cNvGrpSpPr/>
          <p:nvPr/>
        </p:nvGrpSpPr>
        <p:grpSpPr bwMode="auto">
          <a:xfrm>
            <a:off x="2438400" y="2286000"/>
            <a:ext cx="2209800" cy="1581150"/>
            <a:chOff x="576" y="2928"/>
            <a:chExt cx="1536" cy="996"/>
          </a:xfrm>
        </p:grpSpPr>
        <p:sp>
          <p:nvSpPr>
            <p:cNvPr id="63546" name="Rectangle 4"/>
            <p:cNvSpPr>
              <a:spLocks noChangeArrowheads="1"/>
            </p:cNvSpPr>
            <p:nvPr/>
          </p:nvSpPr>
          <p:spPr bwMode="auto">
            <a:xfrm>
              <a:off x="1600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9</a:t>
              </a:r>
              <a:endParaRPr lang="zh-CN" altLang="en-US" sz="2000"/>
            </a:p>
          </p:txBody>
        </p:sp>
        <p:sp>
          <p:nvSpPr>
            <p:cNvPr id="63547" name="Rectangle 5"/>
            <p:cNvSpPr>
              <a:spLocks noChangeArrowheads="1"/>
            </p:cNvSpPr>
            <p:nvPr/>
          </p:nvSpPr>
          <p:spPr bwMode="auto">
            <a:xfrm>
              <a:off x="1088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8</a:t>
              </a:r>
              <a:endParaRPr lang="zh-CN" altLang="en-US" sz="2000"/>
            </a:p>
          </p:txBody>
        </p:sp>
        <p:sp>
          <p:nvSpPr>
            <p:cNvPr id="63548" name="Rectangle 6"/>
            <p:cNvSpPr>
              <a:spLocks noChangeArrowheads="1"/>
            </p:cNvSpPr>
            <p:nvPr/>
          </p:nvSpPr>
          <p:spPr bwMode="auto">
            <a:xfrm>
              <a:off x="576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7</a:t>
              </a:r>
              <a:endParaRPr lang="zh-CN" altLang="en-US" sz="2000"/>
            </a:p>
          </p:txBody>
        </p:sp>
        <p:sp>
          <p:nvSpPr>
            <p:cNvPr id="63549" name="Rectangle 7"/>
            <p:cNvSpPr>
              <a:spLocks noChangeArrowheads="1"/>
            </p:cNvSpPr>
            <p:nvPr/>
          </p:nvSpPr>
          <p:spPr bwMode="auto">
            <a:xfrm>
              <a:off x="1600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6</a:t>
              </a:r>
              <a:endParaRPr lang="zh-CN" altLang="en-US" sz="2000"/>
            </a:p>
          </p:txBody>
        </p:sp>
        <p:sp>
          <p:nvSpPr>
            <p:cNvPr id="63550" name="Rectangle 8"/>
            <p:cNvSpPr>
              <a:spLocks noChangeArrowheads="1"/>
            </p:cNvSpPr>
            <p:nvPr/>
          </p:nvSpPr>
          <p:spPr bwMode="auto">
            <a:xfrm>
              <a:off x="1088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5</a:t>
              </a:r>
              <a:endParaRPr lang="zh-CN" altLang="en-US" sz="2000"/>
            </a:p>
          </p:txBody>
        </p:sp>
        <p:sp>
          <p:nvSpPr>
            <p:cNvPr id="63551" name="Rectangle 9"/>
            <p:cNvSpPr>
              <a:spLocks noChangeArrowheads="1"/>
            </p:cNvSpPr>
            <p:nvPr/>
          </p:nvSpPr>
          <p:spPr bwMode="auto">
            <a:xfrm>
              <a:off x="576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4</a:t>
              </a:r>
              <a:endParaRPr lang="zh-CN" altLang="en-US" sz="2000"/>
            </a:p>
          </p:txBody>
        </p:sp>
        <p:sp>
          <p:nvSpPr>
            <p:cNvPr id="63552" name="Rectangle 10"/>
            <p:cNvSpPr>
              <a:spLocks noChangeArrowheads="1"/>
            </p:cNvSpPr>
            <p:nvPr/>
          </p:nvSpPr>
          <p:spPr bwMode="auto">
            <a:xfrm>
              <a:off x="1600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3</a:t>
              </a:r>
              <a:endParaRPr lang="zh-CN" altLang="en-US" sz="2000"/>
            </a:p>
          </p:txBody>
        </p:sp>
        <p:sp>
          <p:nvSpPr>
            <p:cNvPr id="63553" name="Rectangle 11"/>
            <p:cNvSpPr>
              <a:spLocks noChangeArrowheads="1"/>
            </p:cNvSpPr>
            <p:nvPr/>
          </p:nvSpPr>
          <p:spPr bwMode="auto">
            <a:xfrm>
              <a:off x="1088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2</a:t>
              </a:r>
              <a:endParaRPr lang="zh-CN" altLang="en-US" sz="2000"/>
            </a:p>
          </p:txBody>
        </p:sp>
        <p:sp>
          <p:nvSpPr>
            <p:cNvPr id="63554" name="Rectangle 12"/>
            <p:cNvSpPr>
              <a:spLocks noChangeArrowheads="1"/>
            </p:cNvSpPr>
            <p:nvPr/>
          </p:nvSpPr>
          <p:spPr bwMode="auto">
            <a:xfrm>
              <a:off x="576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1</a:t>
              </a:r>
              <a:endParaRPr lang="zh-CN" altLang="en-US" sz="2000"/>
            </a:p>
          </p:txBody>
        </p:sp>
        <p:sp>
          <p:nvSpPr>
            <p:cNvPr id="63555" name="Rectangle 13"/>
            <p:cNvSpPr>
              <a:spLocks noChangeArrowheads="1"/>
            </p:cNvSpPr>
            <p:nvPr/>
          </p:nvSpPr>
          <p:spPr bwMode="auto">
            <a:xfrm>
              <a:off x="1600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63556" name="Rectangle 14"/>
            <p:cNvSpPr>
              <a:spLocks noChangeArrowheads="1"/>
            </p:cNvSpPr>
            <p:nvPr/>
          </p:nvSpPr>
          <p:spPr bwMode="auto">
            <a:xfrm>
              <a:off x="1088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B</a:t>
              </a:r>
              <a:endParaRPr lang="en-US" altLang="zh-CN" sz="2000"/>
            </a:p>
          </p:txBody>
        </p:sp>
        <p:sp>
          <p:nvSpPr>
            <p:cNvPr id="63557" name="Rectangle 15"/>
            <p:cNvSpPr>
              <a:spLocks noChangeArrowheads="1"/>
            </p:cNvSpPr>
            <p:nvPr/>
          </p:nvSpPr>
          <p:spPr bwMode="auto">
            <a:xfrm>
              <a:off x="576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63558" name="Line 16"/>
            <p:cNvSpPr>
              <a:spLocks noChangeShapeType="1"/>
            </p:cNvSpPr>
            <p:nvPr/>
          </p:nvSpPr>
          <p:spPr bwMode="auto">
            <a:xfrm>
              <a:off x="576" y="292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9" name="Line 17"/>
            <p:cNvSpPr>
              <a:spLocks noChangeShapeType="1"/>
            </p:cNvSpPr>
            <p:nvPr/>
          </p:nvSpPr>
          <p:spPr bwMode="auto">
            <a:xfrm>
              <a:off x="576" y="3177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0" name="Line 18"/>
            <p:cNvSpPr>
              <a:spLocks noChangeShapeType="1"/>
            </p:cNvSpPr>
            <p:nvPr/>
          </p:nvSpPr>
          <p:spPr bwMode="auto">
            <a:xfrm>
              <a:off x="576" y="3426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1" name="Line 19"/>
            <p:cNvSpPr>
              <a:spLocks noChangeShapeType="1"/>
            </p:cNvSpPr>
            <p:nvPr/>
          </p:nvSpPr>
          <p:spPr bwMode="auto">
            <a:xfrm>
              <a:off x="576" y="3675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2" name="Line 20"/>
            <p:cNvSpPr>
              <a:spLocks noChangeShapeType="1"/>
            </p:cNvSpPr>
            <p:nvPr/>
          </p:nvSpPr>
          <p:spPr bwMode="auto">
            <a:xfrm>
              <a:off x="576" y="3924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3" name="Line 21"/>
            <p:cNvSpPr>
              <a:spLocks noChangeShapeType="1"/>
            </p:cNvSpPr>
            <p:nvPr/>
          </p:nvSpPr>
          <p:spPr bwMode="auto">
            <a:xfrm>
              <a:off x="576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4" name="Line 22"/>
            <p:cNvSpPr>
              <a:spLocks noChangeShapeType="1"/>
            </p:cNvSpPr>
            <p:nvPr/>
          </p:nvSpPr>
          <p:spPr bwMode="auto">
            <a:xfrm>
              <a:off x="1088" y="2928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5" name="Line 23"/>
            <p:cNvSpPr>
              <a:spLocks noChangeShapeType="1"/>
            </p:cNvSpPr>
            <p:nvPr/>
          </p:nvSpPr>
          <p:spPr bwMode="auto">
            <a:xfrm>
              <a:off x="1600" y="2928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6" name="Line 24"/>
            <p:cNvSpPr>
              <a:spLocks noChangeShapeType="1"/>
            </p:cNvSpPr>
            <p:nvPr/>
          </p:nvSpPr>
          <p:spPr bwMode="auto">
            <a:xfrm>
              <a:off x="2112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5673" name="Group 25"/>
          <p:cNvGraphicFramePr>
            <a:graphicFrameLocks noGrp="1"/>
          </p:cNvGraphicFramePr>
          <p:nvPr/>
        </p:nvGraphicFramePr>
        <p:xfrm>
          <a:off x="5105400" y="2438400"/>
          <a:ext cx="1600200" cy="1193801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</a:tblGrid>
              <a:tr h="3984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87" name="Group 39"/>
          <p:cNvGraphicFramePr>
            <a:graphicFrameLocks noGrp="1"/>
          </p:cNvGraphicFramePr>
          <p:nvPr/>
        </p:nvGraphicFramePr>
        <p:xfrm>
          <a:off x="7086600" y="2209800"/>
          <a:ext cx="3505200" cy="1809750"/>
        </p:xfrm>
        <a:graphic>
          <a:graphicData uri="http://schemas.openxmlformats.org/drawingml/2006/table">
            <a:tbl>
              <a:tblPr/>
              <a:tblGrid>
                <a:gridCol w="701675"/>
                <a:gridCol w="700088"/>
                <a:gridCol w="701675"/>
                <a:gridCol w="700087"/>
                <a:gridCol w="701675"/>
              </a:tblGrid>
              <a:tr h="4572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8" name="Text Box 71"/>
          <p:cNvSpPr txBox="1">
            <a:spLocks noChangeArrowheads="1"/>
          </p:cNvSpPr>
          <p:nvPr/>
        </p:nvSpPr>
        <p:spPr bwMode="auto">
          <a:xfrm>
            <a:off x="7696200" y="1477964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-20000">
                <a:ea typeface="仿宋_GB2312" pitchFamily="49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R  S 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63539" name="AutoShape 72"/>
          <p:cNvSpPr>
            <a:spLocks noChangeArrowheads="1"/>
          </p:cNvSpPr>
          <p:nvPr/>
        </p:nvSpPr>
        <p:spPr bwMode="auto">
          <a:xfrm rot="5400000">
            <a:off x="8267700" y="1638300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40" name="Text Box 73"/>
          <p:cNvSpPr txBox="1">
            <a:spLocks noChangeArrowheads="1"/>
          </p:cNvSpPr>
          <p:nvPr/>
        </p:nvSpPr>
        <p:spPr bwMode="auto">
          <a:xfrm>
            <a:off x="7924800" y="1752600"/>
            <a:ext cx="914400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aseline="-20000">
                <a:ea typeface="仿宋_GB2312" pitchFamily="49" charset="-122"/>
              </a:rPr>
              <a:t>B &lt; D</a:t>
            </a:r>
            <a:endParaRPr lang="en-US" altLang="zh-CN" sz="2400" baseline="-20000">
              <a:ea typeface="仿宋_GB2312" pitchFamily="49" charset="-122"/>
            </a:endParaRPr>
          </a:p>
        </p:txBody>
      </p:sp>
      <p:sp>
        <p:nvSpPr>
          <p:cNvPr id="63541" name="Text Box 74"/>
          <p:cNvSpPr txBox="1">
            <a:spLocks noChangeArrowheads="1"/>
          </p:cNvSpPr>
          <p:nvPr/>
        </p:nvSpPr>
        <p:spPr bwMode="auto">
          <a:xfrm>
            <a:off x="2895600" y="1630364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-20000">
                <a:ea typeface="仿宋_GB2312" pitchFamily="49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R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63542" name="Text Box 75"/>
          <p:cNvSpPr txBox="1">
            <a:spLocks noChangeArrowheads="1"/>
          </p:cNvSpPr>
          <p:nvPr/>
        </p:nvSpPr>
        <p:spPr bwMode="auto">
          <a:xfrm>
            <a:off x="5181600" y="1630364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-20000">
                <a:ea typeface="仿宋_GB2312" pitchFamily="49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S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63543" name="Line 76"/>
          <p:cNvSpPr>
            <a:spLocks noChangeShapeType="1"/>
          </p:cNvSpPr>
          <p:nvPr/>
        </p:nvSpPr>
        <p:spPr bwMode="auto">
          <a:xfrm>
            <a:off x="4648200" y="28956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4" name="Line 77"/>
          <p:cNvSpPr>
            <a:spLocks noChangeShapeType="1"/>
          </p:cNvSpPr>
          <p:nvPr/>
        </p:nvSpPr>
        <p:spPr bwMode="auto">
          <a:xfrm>
            <a:off x="4648200" y="2909888"/>
            <a:ext cx="457200" cy="5953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5" name="Line 78"/>
          <p:cNvSpPr>
            <a:spLocks noChangeShapeType="1"/>
          </p:cNvSpPr>
          <p:nvPr/>
        </p:nvSpPr>
        <p:spPr bwMode="auto">
          <a:xfrm flipV="1">
            <a:off x="4648200" y="3124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  <a:sym typeface="Symbol" panose="05050102010706020507" pitchFamily="18" charset="2"/>
              </a:rPr>
              <a:t>连接示例 </a:t>
            </a:r>
            <a:r>
              <a:rPr lang="en-US" altLang="zh-CN" sz="3200">
                <a:latin typeface="+mj-ea"/>
                <a:sym typeface="Symbol" panose="05050102010706020507" pitchFamily="18" charset="2"/>
              </a:rPr>
              <a:t>II</a:t>
            </a:r>
            <a:endParaRPr lang="en-US" altLang="zh-CN" sz="3200">
              <a:latin typeface="+mj-ea"/>
              <a:sym typeface="Symbol" panose="05050102010706020507" pitchFamily="18" charset="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371600"/>
            <a:ext cx="2103438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zh-CN" sz="20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i="1">
                <a:sym typeface="Symbol" panose="05050102010706020507" pitchFamily="18" charset="2"/>
              </a:rPr>
              <a:t>R</a:t>
            </a:r>
            <a:r>
              <a:rPr lang="en-US" altLang="zh-CN" sz="2800" i="1">
                <a:sym typeface="Symbol" panose="05050102010706020507" pitchFamily="18" charset="2"/>
              </a:rPr>
              <a:t> x s</a:t>
            </a:r>
            <a:endParaRPr lang="en-US" altLang="zh-CN" sz="2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sym typeface="Symbol" panose="05050102010706020507" pitchFamily="18" charset="2"/>
              </a:rPr>
              <a:t>A=C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r>
              <a:rPr lang="en-US" altLang="zh-CN" sz="2800" i="1">
                <a:sym typeface="Symbol" panose="05050102010706020507" pitchFamily="18" charset="2"/>
              </a:rPr>
              <a:t> x s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  <a:endParaRPr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ym typeface="Symbol" panose="05050102010706020507" pitchFamily="18" charset="2"/>
              </a:rPr>
              <a:t>R |</a:t>
            </a:r>
            <a:r>
              <a:rPr lang="en-US" altLang="zh-CN" sz="2000" i="1">
                <a:sym typeface="Symbol" panose="05050102010706020507" pitchFamily="18" charset="2"/>
              </a:rPr>
              <a:t>x | S</a:t>
            </a:r>
            <a:endParaRPr lang="en-US" altLang="zh-CN" sz="20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>
              <a:sym typeface="Symbol" panose="05050102010706020507" pitchFamily="18" charset="2"/>
            </a:endParaRPr>
          </a:p>
        </p:txBody>
      </p:sp>
      <p:grpSp>
        <p:nvGrpSpPr>
          <p:cNvPr id="4101" name="Group 4"/>
          <p:cNvGrpSpPr/>
          <p:nvPr/>
        </p:nvGrpSpPr>
        <p:grpSpPr bwMode="auto">
          <a:xfrm>
            <a:off x="4953000" y="1600200"/>
            <a:ext cx="2286000" cy="2743200"/>
            <a:chOff x="2150" y="1239"/>
            <a:chExt cx="1440" cy="1728"/>
          </a:xfrm>
        </p:grpSpPr>
        <p:graphicFrame>
          <p:nvGraphicFramePr>
            <p:cNvPr id="4098" name="Object 5"/>
            <p:cNvGraphicFramePr>
              <a:graphicFrameLocks noChangeAspect="1"/>
            </p:cNvGraphicFramePr>
            <p:nvPr/>
          </p:nvGraphicFramePr>
          <p:xfrm>
            <a:off x="2836" y="2068"/>
            <a:ext cx="8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Equation" r:id="rId1" imgW="139700" imgH="292100" progId="Equation.3">
                    <p:embed/>
                  </p:oleObj>
                </mc:Choice>
                <mc:Fallback>
                  <p:oleObj name="Equation" r:id="rId1" imgW="139700" imgH="292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2068"/>
                          <a:ext cx="8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Rectangle 6"/>
            <p:cNvSpPr>
              <a:spLocks noChangeArrowheads="1"/>
            </p:cNvSpPr>
            <p:nvPr/>
          </p:nvSpPr>
          <p:spPr bwMode="auto">
            <a:xfrm>
              <a:off x="2150" y="1239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A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21" name="Rectangle 7"/>
            <p:cNvSpPr>
              <a:spLocks noChangeArrowheads="1"/>
            </p:cNvSpPr>
            <p:nvPr/>
          </p:nvSpPr>
          <p:spPr bwMode="auto">
            <a:xfrm>
              <a:off x="2438" y="1239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B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22" name="Rectangle 8"/>
            <p:cNvSpPr>
              <a:spLocks noChangeArrowheads="1"/>
            </p:cNvSpPr>
            <p:nvPr/>
          </p:nvSpPr>
          <p:spPr bwMode="auto">
            <a:xfrm>
              <a:off x="2150" y="1623"/>
              <a:ext cx="288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23" name="Rectangle 9"/>
            <p:cNvSpPr>
              <a:spLocks noChangeArrowheads="1"/>
            </p:cNvSpPr>
            <p:nvPr/>
          </p:nvSpPr>
          <p:spPr bwMode="auto">
            <a:xfrm>
              <a:off x="2438" y="1623"/>
              <a:ext cx="288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24" name="Rectangle 10"/>
            <p:cNvSpPr>
              <a:spLocks noChangeArrowheads="1"/>
            </p:cNvSpPr>
            <p:nvPr/>
          </p:nvSpPr>
          <p:spPr bwMode="auto">
            <a:xfrm>
              <a:off x="2726" y="1239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C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25" name="Rectangle 11"/>
            <p:cNvSpPr>
              <a:spLocks noChangeArrowheads="1"/>
            </p:cNvSpPr>
            <p:nvPr/>
          </p:nvSpPr>
          <p:spPr bwMode="auto">
            <a:xfrm>
              <a:off x="3014" y="1239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D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26" name="Rectangle 12"/>
            <p:cNvSpPr>
              <a:spLocks noChangeArrowheads="1"/>
            </p:cNvSpPr>
            <p:nvPr/>
          </p:nvSpPr>
          <p:spPr bwMode="auto">
            <a:xfrm>
              <a:off x="2726" y="1623"/>
              <a:ext cx="288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 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 </a:t>
              </a:r>
              <a:b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</a:b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27" name="Rectangle 13"/>
            <p:cNvSpPr>
              <a:spLocks noChangeArrowheads="1"/>
            </p:cNvSpPr>
            <p:nvPr/>
          </p:nvSpPr>
          <p:spPr bwMode="auto">
            <a:xfrm>
              <a:off x="3014" y="1623"/>
              <a:ext cx="288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19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28" name="Rectangle 14"/>
            <p:cNvSpPr>
              <a:spLocks noChangeArrowheads="1"/>
            </p:cNvSpPr>
            <p:nvPr/>
          </p:nvSpPr>
          <p:spPr bwMode="auto">
            <a:xfrm>
              <a:off x="3302" y="1239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E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29" name="Rectangle 15"/>
            <p:cNvSpPr>
              <a:spLocks noChangeArrowheads="1"/>
            </p:cNvSpPr>
            <p:nvPr/>
          </p:nvSpPr>
          <p:spPr bwMode="auto">
            <a:xfrm>
              <a:off x="3302" y="1623"/>
              <a:ext cx="288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102" name="Group 16"/>
          <p:cNvGrpSpPr/>
          <p:nvPr/>
        </p:nvGrpSpPr>
        <p:grpSpPr bwMode="auto">
          <a:xfrm>
            <a:off x="4953000" y="4648200"/>
            <a:ext cx="2286000" cy="1525588"/>
            <a:chOff x="2144" y="3154"/>
            <a:chExt cx="1440" cy="961"/>
          </a:xfrm>
        </p:grpSpPr>
        <p:sp>
          <p:nvSpPr>
            <p:cNvPr id="4104" name="Rectangle 17"/>
            <p:cNvSpPr>
              <a:spLocks noChangeArrowheads="1"/>
            </p:cNvSpPr>
            <p:nvPr/>
          </p:nvSpPr>
          <p:spPr bwMode="auto">
            <a:xfrm>
              <a:off x="2144" y="315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A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05" name="Rectangle 18"/>
            <p:cNvSpPr>
              <a:spLocks noChangeArrowheads="1"/>
            </p:cNvSpPr>
            <p:nvPr/>
          </p:nvSpPr>
          <p:spPr bwMode="auto">
            <a:xfrm>
              <a:off x="2432" y="315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B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06" name="Rectangle 19"/>
            <p:cNvSpPr>
              <a:spLocks noChangeArrowheads="1"/>
            </p:cNvSpPr>
            <p:nvPr/>
          </p:nvSpPr>
          <p:spPr bwMode="auto">
            <a:xfrm>
              <a:off x="2720" y="315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C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07" name="Rectangle 20"/>
            <p:cNvSpPr>
              <a:spLocks noChangeArrowheads="1"/>
            </p:cNvSpPr>
            <p:nvPr/>
          </p:nvSpPr>
          <p:spPr bwMode="auto">
            <a:xfrm>
              <a:off x="3008" y="315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D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08" name="Rectangle 21"/>
            <p:cNvSpPr>
              <a:spLocks noChangeArrowheads="1"/>
            </p:cNvSpPr>
            <p:nvPr/>
          </p:nvSpPr>
          <p:spPr bwMode="auto">
            <a:xfrm>
              <a:off x="3296" y="3154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</a:rPr>
                <a:t>E</a:t>
              </a:r>
              <a:endParaRPr kumimoji="0" lang="en-US" altLang="zh-CN" sz="1800" i="1">
                <a:latin typeface="Helvetica" pitchFamily="34" charset="0"/>
              </a:endParaRPr>
            </a:p>
          </p:txBody>
        </p:sp>
        <p:sp>
          <p:nvSpPr>
            <p:cNvPr id="4109" name="Rectangle 22"/>
            <p:cNvSpPr>
              <a:spLocks noChangeArrowheads="1"/>
            </p:cNvSpPr>
            <p:nvPr/>
          </p:nvSpPr>
          <p:spPr bwMode="auto">
            <a:xfrm>
              <a:off x="2144" y="3521"/>
              <a:ext cx="304" cy="5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0" name="Rectangle 23"/>
            <p:cNvSpPr>
              <a:spLocks noChangeArrowheads="1"/>
            </p:cNvSpPr>
            <p:nvPr/>
          </p:nvSpPr>
          <p:spPr bwMode="auto">
            <a:xfrm>
              <a:off x="2432" y="3521"/>
              <a:ext cx="288" cy="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1" name="Rectangle 24"/>
            <p:cNvSpPr>
              <a:spLocks noChangeArrowheads="1"/>
            </p:cNvSpPr>
            <p:nvPr/>
          </p:nvSpPr>
          <p:spPr bwMode="auto">
            <a:xfrm>
              <a:off x="2720" y="3521"/>
              <a:ext cx="271" cy="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2" name="Rectangle 25"/>
            <p:cNvSpPr>
              <a:spLocks noChangeArrowheads="1"/>
            </p:cNvSpPr>
            <p:nvPr/>
          </p:nvSpPr>
          <p:spPr bwMode="auto">
            <a:xfrm>
              <a:off x="2992" y="3521"/>
              <a:ext cx="303" cy="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3" name="Rectangle 26"/>
            <p:cNvSpPr>
              <a:spLocks noChangeArrowheads="1"/>
            </p:cNvSpPr>
            <p:nvPr/>
          </p:nvSpPr>
          <p:spPr bwMode="auto">
            <a:xfrm>
              <a:off x="3287" y="3521"/>
              <a:ext cx="288" cy="5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4" name="Text Box 27"/>
            <p:cNvSpPr txBox="1">
              <a:spLocks noChangeArrowheads="1"/>
            </p:cNvSpPr>
            <p:nvPr/>
          </p:nvSpPr>
          <p:spPr bwMode="auto">
            <a:xfrm>
              <a:off x="2192" y="36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Helvetica" pitchFamily="34" charset="0"/>
              </a:endParaRPr>
            </a:p>
          </p:txBody>
        </p:sp>
        <p:sp>
          <p:nvSpPr>
            <p:cNvPr id="4115" name="Text Box 28"/>
            <p:cNvSpPr txBox="1">
              <a:spLocks noChangeArrowheads="1"/>
            </p:cNvSpPr>
            <p:nvPr/>
          </p:nvSpPr>
          <p:spPr bwMode="auto">
            <a:xfrm>
              <a:off x="2164" y="3495"/>
              <a:ext cx="20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6" name="Text Box 29"/>
            <p:cNvSpPr txBox="1">
              <a:spLocks noChangeArrowheads="1"/>
            </p:cNvSpPr>
            <p:nvPr/>
          </p:nvSpPr>
          <p:spPr bwMode="auto">
            <a:xfrm>
              <a:off x="2468" y="3526"/>
              <a:ext cx="19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7" name="Text Box 30"/>
            <p:cNvSpPr txBox="1">
              <a:spLocks noChangeArrowheads="1"/>
            </p:cNvSpPr>
            <p:nvPr/>
          </p:nvSpPr>
          <p:spPr bwMode="auto">
            <a:xfrm>
              <a:off x="2770" y="3489"/>
              <a:ext cx="20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8" name="Text Box 31"/>
            <p:cNvSpPr txBox="1">
              <a:spLocks noChangeArrowheads="1"/>
            </p:cNvSpPr>
            <p:nvPr/>
          </p:nvSpPr>
          <p:spPr bwMode="auto">
            <a:xfrm>
              <a:off x="2983" y="3513"/>
              <a:ext cx="32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10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i="1">
                  <a:latin typeface="Helvetica" pitchFamily="34" charset="0"/>
                  <a:sym typeface="Symbol" panose="05050102010706020507" pitchFamily="18" charset="2"/>
                </a:rPr>
                <a:t>20</a:t>
              </a:r>
              <a:endParaRPr kumimoji="0" lang="zh-CN" altLang="en-US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19" name="Text Box 32"/>
            <p:cNvSpPr txBox="1">
              <a:spLocks noChangeArrowheads="1"/>
            </p:cNvSpPr>
            <p:nvPr/>
          </p:nvSpPr>
          <p:spPr bwMode="auto">
            <a:xfrm>
              <a:off x="3330" y="3514"/>
              <a:ext cx="1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i="1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18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4103" name="Text Box 33"/>
          <p:cNvSpPr txBox="1">
            <a:spLocks noChangeArrowheads="1"/>
          </p:cNvSpPr>
          <p:nvPr/>
        </p:nvSpPr>
        <p:spPr bwMode="auto">
          <a:xfrm>
            <a:off x="3200400" y="57150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/>
              <a:t>A=C</a:t>
            </a:r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50591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3. 连接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自然连接</a:t>
            </a:r>
            <a:endParaRPr lang="zh-CN" altLang="en-US" sz="2000"/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从两个关系的广义笛卡儿积中选取在相同属性列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上取值相等的元组，去掉重复的列。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自然连接与等值连接的不同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/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64516" name="Group 5"/>
          <p:cNvGrpSpPr/>
          <p:nvPr/>
        </p:nvGrpSpPr>
        <p:grpSpPr bwMode="auto">
          <a:xfrm>
            <a:off x="512838" y="3636591"/>
            <a:ext cx="8035925" cy="604838"/>
            <a:chOff x="384" y="1827"/>
            <a:chExt cx="5062" cy="381"/>
          </a:xfrm>
        </p:grpSpPr>
        <p:sp>
          <p:nvSpPr>
            <p:cNvPr id="64517" name="AutoShape 6"/>
            <p:cNvSpPr>
              <a:spLocks noChangeArrowheads="1"/>
            </p:cNvSpPr>
            <p:nvPr/>
          </p:nvSpPr>
          <p:spPr bwMode="auto">
            <a:xfrm rot="5400000">
              <a:off x="873" y="1968"/>
              <a:ext cx="144" cy="144"/>
            </a:xfrm>
            <a:prstGeom prst="flowChartCollate">
              <a:avLst/>
            </a:prstGeom>
            <a:noFill/>
            <a:ln w="2857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18" name="Line 7"/>
            <p:cNvSpPr>
              <a:spLocks noChangeShapeType="1"/>
            </p:cNvSpPr>
            <p:nvPr/>
          </p:nvSpPr>
          <p:spPr bwMode="auto">
            <a:xfrm>
              <a:off x="2091" y="1911"/>
              <a:ext cx="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9" name="Arc 8"/>
            <p:cNvSpPr/>
            <p:nvPr/>
          </p:nvSpPr>
          <p:spPr bwMode="auto">
            <a:xfrm rot="-4200000">
              <a:off x="1783" y="1893"/>
              <a:ext cx="144" cy="244"/>
            </a:xfrm>
            <a:custGeom>
              <a:avLst/>
              <a:gdLst>
                <a:gd name="T0" fmla="*/ 0 w 21600"/>
                <a:gd name="T1" fmla="*/ 0 h 31859"/>
                <a:gd name="T2" fmla="*/ 1 w 21600"/>
                <a:gd name="T3" fmla="*/ 2 h 31859"/>
                <a:gd name="T4" fmla="*/ 0 w 21600"/>
                <a:gd name="T5" fmla="*/ 1 h 318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859"/>
                <a:gd name="T11" fmla="*/ 21600 w 21600"/>
                <a:gd name="T12" fmla="*/ 31859 h 318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859" fill="none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4290"/>
                    <a:pt x="20397" y="28363"/>
                    <a:pt x="18136" y="31858"/>
                  </a:cubicBezTo>
                </a:path>
                <a:path w="21600" h="31859" stroke="0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4290"/>
                    <a:pt x="20397" y="28363"/>
                    <a:pt x="18136" y="31858"/>
                  </a:cubicBezTo>
                  <a:lnTo>
                    <a:pt x="0" y="20128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384" y="1827"/>
              <a:ext cx="5062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lvl="1">
                <a:lnSpc>
                  <a:spcPct val="120000"/>
                </a:lnSpc>
                <a:buClr>
                  <a:schemeClr val="hlink"/>
                </a:buClr>
                <a:buSzPct val="55000"/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R  S = { rs[B] | r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R 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 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s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S 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  <a:sym typeface="Symbol" panose="05050102010706020507" pitchFamily="18" charset="2"/>
                </a:rPr>
                <a:t> </a:t>
              </a: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itchFamily="2" charset="-122"/>
                </a:rPr>
                <a:t>r[B]=S[B] }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>
                <a:latin typeface="+mj-ea"/>
              </a:rPr>
              <a:t>自然连接运算示例 </a:t>
            </a:r>
            <a:r>
              <a:rPr lang="en-US" altLang="zh-CN" sz="3200" b="1">
                <a:latin typeface="+mj-ea"/>
              </a:rPr>
              <a:t>I</a:t>
            </a:r>
            <a:endParaRPr lang="en-US" altLang="zh-CN" sz="3200" b="1">
              <a:latin typeface="+mj-ea"/>
            </a:endParaRPr>
          </a:p>
        </p:txBody>
      </p:sp>
      <p:grpSp>
        <p:nvGrpSpPr>
          <p:cNvPr id="65539" name="Group 3"/>
          <p:cNvGrpSpPr/>
          <p:nvPr/>
        </p:nvGrpSpPr>
        <p:grpSpPr bwMode="auto">
          <a:xfrm>
            <a:off x="2743200" y="2055813"/>
            <a:ext cx="1828800" cy="2973388"/>
            <a:chOff x="1056" y="719"/>
            <a:chExt cx="1152" cy="1873"/>
          </a:xfrm>
        </p:grpSpPr>
        <p:sp>
          <p:nvSpPr>
            <p:cNvPr id="65563" name="Rectangle 4"/>
            <p:cNvSpPr>
              <a:spLocks noChangeArrowheads="1"/>
            </p:cNvSpPr>
            <p:nvPr/>
          </p:nvSpPr>
          <p:spPr bwMode="auto">
            <a:xfrm>
              <a:off x="1056" y="96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A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  <p:sp>
          <p:nvSpPr>
            <p:cNvPr id="65564" name="Rectangle 5"/>
            <p:cNvSpPr>
              <a:spLocks noChangeArrowheads="1"/>
            </p:cNvSpPr>
            <p:nvPr/>
          </p:nvSpPr>
          <p:spPr bwMode="auto">
            <a:xfrm>
              <a:off x="1344" y="96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B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  <p:sp>
          <p:nvSpPr>
            <p:cNvPr id="65565" name="Rectangle 6"/>
            <p:cNvSpPr>
              <a:spLocks noChangeArrowheads="1"/>
            </p:cNvSpPr>
            <p:nvPr/>
          </p:nvSpPr>
          <p:spPr bwMode="auto">
            <a:xfrm>
              <a:off x="1056" y="1344"/>
              <a:ext cx="288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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66" name="Rectangle 7"/>
            <p:cNvSpPr>
              <a:spLocks noChangeArrowheads="1"/>
            </p:cNvSpPr>
            <p:nvPr/>
          </p:nvSpPr>
          <p:spPr bwMode="auto">
            <a:xfrm>
              <a:off x="1344" y="1344"/>
              <a:ext cx="288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400" i="1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4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400" i="1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tx2"/>
                  </a:solidFill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400" i="1">
                <a:solidFill>
                  <a:schemeClr val="tx2"/>
                </a:solidFill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67" name="Rectangle 8"/>
            <p:cNvSpPr>
              <a:spLocks noChangeArrowheads="1"/>
            </p:cNvSpPr>
            <p:nvPr/>
          </p:nvSpPr>
          <p:spPr bwMode="auto">
            <a:xfrm>
              <a:off x="1632" y="96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C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  <p:sp>
          <p:nvSpPr>
            <p:cNvPr id="65568" name="Rectangle 9"/>
            <p:cNvSpPr>
              <a:spLocks noChangeArrowheads="1"/>
            </p:cNvSpPr>
            <p:nvPr/>
          </p:nvSpPr>
          <p:spPr bwMode="auto">
            <a:xfrm>
              <a:off x="1920" y="96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D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  <p:sp>
          <p:nvSpPr>
            <p:cNvPr id="65569" name="Rectangle 10"/>
            <p:cNvSpPr>
              <a:spLocks noChangeArrowheads="1"/>
            </p:cNvSpPr>
            <p:nvPr/>
          </p:nvSpPr>
          <p:spPr bwMode="auto">
            <a:xfrm>
              <a:off x="1632" y="1344"/>
              <a:ext cx="288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70" name="Rectangle 11"/>
            <p:cNvSpPr>
              <a:spLocks noChangeArrowheads="1"/>
            </p:cNvSpPr>
            <p:nvPr/>
          </p:nvSpPr>
          <p:spPr bwMode="auto">
            <a:xfrm>
              <a:off x="1920" y="1344"/>
              <a:ext cx="288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400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tx2"/>
                  </a:solidFill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400">
                <a:solidFill>
                  <a:schemeClr val="tx2"/>
                </a:solidFill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71" name="Text Box 12"/>
            <p:cNvSpPr txBox="1">
              <a:spLocks noChangeArrowheads="1"/>
            </p:cNvSpPr>
            <p:nvPr/>
          </p:nvSpPr>
          <p:spPr bwMode="auto">
            <a:xfrm>
              <a:off x="1536" y="719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r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</p:grpSp>
      <p:grpSp>
        <p:nvGrpSpPr>
          <p:cNvPr id="65540" name="Group 13"/>
          <p:cNvGrpSpPr/>
          <p:nvPr/>
        </p:nvGrpSpPr>
        <p:grpSpPr bwMode="auto">
          <a:xfrm>
            <a:off x="5257800" y="2133600"/>
            <a:ext cx="1371600" cy="2819400"/>
            <a:chOff x="3264" y="720"/>
            <a:chExt cx="864" cy="1776"/>
          </a:xfrm>
        </p:grpSpPr>
        <p:sp>
          <p:nvSpPr>
            <p:cNvPr id="65556" name="Rectangle 14"/>
            <p:cNvSpPr>
              <a:spLocks noChangeArrowheads="1"/>
            </p:cNvSpPr>
            <p:nvPr/>
          </p:nvSpPr>
          <p:spPr bwMode="auto">
            <a:xfrm>
              <a:off x="3264" y="100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B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  <p:sp>
          <p:nvSpPr>
            <p:cNvPr id="65557" name="Rectangle 15"/>
            <p:cNvSpPr>
              <a:spLocks noChangeArrowheads="1"/>
            </p:cNvSpPr>
            <p:nvPr/>
          </p:nvSpPr>
          <p:spPr bwMode="auto">
            <a:xfrm>
              <a:off x="3264" y="1392"/>
              <a:ext cx="288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400" i="1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3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400" i="1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tx2"/>
                  </a:solidFill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400" i="1">
                <a:solidFill>
                  <a:schemeClr val="tx2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3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58" name="Rectangle 16"/>
            <p:cNvSpPr>
              <a:spLocks noChangeArrowheads="1"/>
            </p:cNvSpPr>
            <p:nvPr/>
          </p:nvSpPr>
          <p:spPr bwMode="auto">
            <a:xfrm>
              <a:off x="3552" y="100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D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  <p:sp>
          <p:nvSpPr>
            <p:cNvPr id="65559" name="Rectangle 17"/>
            <p:cNvSpPr>
              <a:spLocks noChangeArrowheads="1"/>
            </p:cNvSpPr>
            <p:nvPr/>
          </p:nvSpPr>
          <p:spPr bwMode="auto">
            <a:xfrm>
              <a:off x="3552" y="1392"/>
              <a:ext cx="288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tx2"/>
                  </a:solidFill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400">
                <a:solidFill>
                  <a:schemeClr val="tx2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400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60" name="Rectangle 18"/>
            <p:cNvSpPr>
              <a:spLocks noChangeArrowheads="1"/>
            </p:cNvSpPr>
            <p:nvPr/>
          </p:nvSpPr>
          <p:spPr bwMode="auto">
            <a:xfrm>
              <a:off x="3840" y="100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E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  <p:sp>
          <p:nvSpPr>
            <p:cNvPr id="65561" name="Rectangle 19"/>
            <p:cNvSpPr>
              <a:spLocks noChangeArrowheads="1"/>
            </p:cNvSpPr>
            <p:nvPr/>
          </p:nvSpPr>
          <p:spPr bwMode="auto">
            <a:xfrm>
              <a:off x="3840" y="1392"/>
              <a:ext cx="288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400" b="1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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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62" name="Text Box 20"/>
            <p:cNvSpPr txBox="1">
              <a:spLocks noChangeArrowheads="1"/>
            </p:cNvSpPr>
            <p:nvPr/>
          </p:nvSpPr>
          <p:spPr bwMode="auto">
            <a:xfrm>
              <a:off x="3588" y="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i="1">
                  <a:latin typeface="Helvetica" pitchFamily="34" charset="0"/>
                </a:rPr>
                <a:t>s</a:t>
              </a:r>
              <a:endParaRPr kumimoji="0" lang="en-US" altLang="zh-CN" sz="2400" i="1">
                <a:latin typeface="Helvetica" pitchFamily="34" charset="0"/>
              </a:endParaRPr>
            </a:p>
          </p:txBody>
        </p:sp>
      </p:grpSp>
      <p:grpSp>
        <p:nvGrpSpPr>
          <p:cNvPr id="65541" name="Group 21"/>
          <p:cNvGrpSpPr/>
          <p:nvPr/>
        </p:nvGrpSpPr>
        <p:grpSpPr bwMode="auto">
          <a:xfrm>
            <a:off x="7315201" y="2057400"/>
            <a:ext cx="2176463" cy="2895600"/>
            <a:chOff x="2112" y="2400"/>
            <a:chExt cx="1371" cy="1824"/>
          </a:xfrm>
        </p:grpSpPr>
        <p:sp>
          <p:nvSpPr>
            <p:cNvPr id="65542" name="Rectangle 22"/>
            <p:cNvSpPr>
              <a:spLocks noChangeArrowheads="1"/>
            </p:cNvSpPr>
            <p:nvPr/>
          </p:nvSpPr>
          <p:spPr bwMode="auto">
            <a:xfrm>
              <a:off x="2112" y="3072"/>
              <a:ext cx="274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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43" name="Rectangle 23"/>
            <p:cNvSpPr>
              <a:spLocks noChangeArrowheads="1"/>
            </p:cNvSpPr>
            <p:nvPr/>
          </p:nvSpPr>
          <p:spPr bwMode="auto">
            <a:xfrm>
              <a:off x="2386" y="3072"/>
              <a:ext cx="274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400" i="1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400" i="1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400" i="1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1</a:t>
              </a:r>
              <a:endParaRPr kumimoji="0" lang="zh-CN" altLang="en-US" sz="2400" i="1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solidFill>
                    <a:schemeClr val="tx2"/>
                  </a:solidFill>
                  <a:latin typeface="Helvetica" pitchFamily="34" charset="0"/>
                  <a:sym typeface="Symbol" panose="05050102010706020507" pitchFamily="18" charset="2"/>
                </a:rPr>
                <a:t>2</a:t>
              </a:r>
              <a:endParaRPr kumimoji="0" lang="zh-CN" altLang="en-US" sz="2400" i="1">
                <a:solidFill>
                  <a:schemeClr val="tx2"/>
                </a:solidFill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44" name="Rectangle 24"/>
            <p:cNvSpPr>
              <a:spLocks noChangeArrowheads="1"/>
            </p:cNvSpPr>
            <p:nvPr/>
          </p:nvSpPr>
          <p:spPr bwMode="auto">
            <a:xfrm>
              <a:off x="2660" y="3072"/>
              <a:ext cx="275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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45" name="Rectangle 25"/>
            <p:cNvSpPr>
              <a:spLocks noChangeArrowheads="1"/>
            </p:cNvSpPr>
            <p:nvPr/>
          </p:nvSpPr>
          <p:spPr bwMode="auto">
            <a:xfrm>
              <a:off x="2935" y="3072"/>
              <a:ext cx="274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Helvetica" pitchFamily="34" charset="0"/>
                  <a:sym typeface="Symbol" panose="05050102010706020507" pitchFamily="18" charset="2"/>
                </a:rPr>
                <a:t>a</a:t>
              </a:r>
              <a:endParaRPr kumimoji="0" lang="en-US" altLang="zh-CN" sz="2400">
                <a:solidFill>
                  <a:schemeClr val="hlink"/>
                </a:solidFill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tx2"/>
                  </a:solidFill>
                  <a:latin typeface="Helvetica" pitchFamily="34" charset="0"/>
                  <a:sym typeface="Symbol" panose="05050102010706020507" pitchFamily="18" charset="2"/>
                </a:rPr>
                <a:t>b</a:t>
              </a:r>
              <a:endParaRPr kumimoji="0" lang="en-US" altLang="zh-CN" sz="2400">
                <a:solidFill>
                  <a:schemeClr val="tx2"/>
                </a:solidFill>
                <a:latin typeface="Helvetica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5546" name="Rectangle 26"/>
            <p:cNvSpPr>
              <a:spLocks noChangeArrowheads="1"/>
            </p:cNvSpPr>
            <p:nvPr/>
          </p:nvSpPr>
          <p:spPr bwMode="auto">
            <a:xfrm>
              <a:off x="3209" y="3072"/>
              <a:ext cx="274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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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i="1">
                  <a:latin typeface="Helvetica" pitchFamily="34" charset="0"/>
                  <a:sym typeface="Symbol" panose="05050102010706020507" pitchFamily="18" charset="2"/>
                </a:rPr>
                <a:t></a:t>
              </a:r>
              <a:endParaRPr kumimoji="0" lang="zh-CN" altLang="en-US" sz="2400" i="1">
                <a:latin typeface="Helvetica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65547" name="Group 27"/>
            <p:cNvGrpSpPr/>
            <p:nvPr/>
          </p:nvGrpSpPr>
          <p:grpSpPr bwMode="auto">
            <a:xfrm>
              <a:off x="2112" y="2400"/>
              <a:ext cx="1371" cy="610"/>
              <a:chOff x="2112" y="2400"/>
              <a:chExt cx="1371" cy="610"/>
            </a:xfrm>
          </p:grpSpPr>
          <p:sp>
            <p:nvSpPr>
              <p:cNvPr id="65548" name="Rectangle 28"/>
              <p:cNvSpPr>
                <a:spLocks noChangeArrowheads="1"/>
              </p:cNvSpPr>
              <p:nvPr/>
            </p:nvSpPr>
            <p:spPr bwMode="auto">
              <a:xfrm>
                <a:off x="2112" y="2697"/>
                <a:ext cx="274" cy="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i="1">
                    <a:latin typeface="Helvetica" pitchFamily="34" charset="0"/>
                  </a:rPr>
                  <a:t>A</a:t>
                </a:r>
                <a:endParaRPr kumimoji="0" lang="en-US" altLang="zh-CN" sz="2400" i="1">
                  <a:latin typeface="Helvetica" pitchFamily="34" charset="0"/>
                </a:endParaRPr>
              </a:p>
            </p:txBody>
          </p:sp>
          <p:sp>
            <p:nvSpPr>
              <p:cNvPr id="65549" name="Rectangle 29"/>
              <p:cNvSpPr>
                <a:spLocks noChangeArrowheads="1"/>
              </p:cNvSpPr>
              <p:nvPr/>
            </p:nvSpPr>
            <p:spPr bwMode="auto">
              <a:xfrm>
                <a:off x="2386" y="2697"/>
                <a:ext cx="274" cy="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i="1">
                    <a:latin typeface="Helvetica" pitchFamily="34" charset="0"/>
                  </a:rPr>
                  <a:t>B</a:t>
                </a:r>
                <a:endParaRPr kumimoji="0" lang="en-US" altLang="zh-CN" sz="2400" i="1">
                  <a:latin typeface="Helvetica" pitchFamily="34" charset="0"/>
                </a:endParaRPr>
              </a:p>
            </p:txBody>
          </p:sp>
          <p:sp>
            <p:nvSpPr>
              <p:cNvPr id="65550" name="Rectangle 30"/>
              <p:cNvSpPr>
                <a:spLocks noChangeArrowheads="1"/>
              </p:cNvSpPr>
              <p:nvPr/>
            </p:nvSpPr>
            <p:spPr bwMode="auto">
              <a:xfrm>
                <a:off x="2660" y="2697"/>
                <a:ext cx="275" cy="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i="1">
                    <a:latin typeface="Helvetica" pitchFamily="34" charset="0"/>
                  </a:rPr>
                  <a:t>C</a:t>
                </a:r>
                <a:endParaRPr kumimoji="0" lang="en-US" altLang="zh-CN" sz="2400" i="1">
                  <a:latin typeface="Helvetica" pitchFamily="34" charset="0"/>
                </a:endParaRPr>
              </a:p>
            </p:txBody>
          </p:sp>
          <p:sp>
            <p:nvSpPr>
              <p:cNvPr id="65551" name="Rectangle 31"/>
              <p:cNvSpPr>
                <a:spLocks noChangeArrowheads="1"/>
              </p:cNvSpPr>
              <p:nvPr/>
            </p:nvSpPr>
            <p:spPr bwMode="auto">
              <a:xfrm>
                <a:off x="2935" y="2697"/>
                <a:ext cx="274" cy="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i="1">
                    <a:latin typeface="Helvetica" pitchFamily="34" charset="0"/>
                  </a:rPr>
                  <a:t>D</a:t>
                </a:r>
                <a:endParaRPr kumimoji="0" lang="en-US" altLang="zh-CN" sz="2400" i="1">
                  <a:latin typeface="Helvetica" pitchFamily="34" charset="0"/>
                </a:endParaRPr>
              </a:p>
            </p:txBody>
          </p:sp>
          <p:sp>
            <p:nvSpPr>
              <p:cNvPr id="65552" name="Rectangle 32"/>
              <p:cNvSpPr>
                <a:spLocks noChangeArrowheads="1"/>
              </p:cNvSpPr>
              <p:nvPr/>
            </p:nvSpPr>
            <p:spPr bwMode="auto">
              <a:xfrm>
                <a:off x="3209" y="2697"/>
                <a:ext cx="274" cy="3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i="1">
                    <a:latin typeface="Helvetica" pitchFamily="34" charset="0"/>
                  </a:rPr>
                  <a:t>E</a:t>
                </a:r>
                <a:endParaRPr kumimoji="0" lang="en-US" altLang="zh-CN" sz="2400" i="1">
                  <a:latin typeface="Helvetica" pitchFamily="34" charset="0"/>
                </a:endParaRPr>
              </a:p>
            </p:txBody>
          </p:sp>
          <p:grpSp>
            <p:nvGrpSpPr>
              <p:cNvPr id="65553" name="Group 33"/>
              <p:cNvGrpSpPr/>
              <p:nvPr/>
            </p:nvGrpSpPr>
            <p:grpSpPr bwMode="auto">
              <a:xfrm>
                <a:off x="2592" y="2400"/>
                <a:ext cx="720" cy="258"/>
                <a:chOff x="288" y="2688"/>
                <a:chExt cx="720" cy="258"/>
              </a:xfrm>
            </p:grpSpPr>
            <p:sp>
              <p:nvSpPr>
                <p:cNvPr id="65554" name="Rectangle 34"/>
                <p:cNvSpPr>
                  <a:spLocks noChangeArrowheads="1"/>
                </p:cNvSpPr>
                <p:nvPr/>
              </p:nvSpPr>
              <p:spPr bwMode="auto">
                <a:xfrm>
                  <a:off x="288" y="2688"/>
                  <a:ext cx="720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35000"/>
                    </a:spcBef>
                    <a:buClr>
                      <a:schemeClr val="tx2"/>
                    </a:buClr>
                    <a:buFont typeface="Monotype Sorts" pitchFamily="2" charset="2"/>
                    <a:buNone/>
                  </a:pPr>
                  <a:r>
                    <a:rPr lang="en-US" altLang="zh-CN" sz="2400" i="1">
                      <a:latin typeface="Helvetica" pitchFamily="34" charset="0"/>
                    </a:rPr>
                    <a:t>r     s</a:t>
                  </a:r>
                  <a:endParaRPr lang="en-US" altLang="zh-CN" sz="2400" i="1">
                    <a:latin typeface="Helvetica" pitchFamily="34" charset="0"/>
                  </a:endParaRPr>
                </a:p>
              </p:txBody>
            </p:sp>
            <p:sp>
              <p:nvSpPr>
                <p:cNvPr id="65555" name="AutoShape 35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470" y="2784"/>
                  <a:ext cx="96" cy="9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533400"/>
            <a:ext cx="77724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</a:t>
            </a:r>
            <a:r>
              <a:rPr lang="zh-CN" altLang="en-US" sz="3200" dirty="0" smtClean="0">
                <a:latin typeface="+mj-ea"/>
              </a:rPr>
              <a:t>)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182414"/>
            <a:ext cx="9145016" cy="5198914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域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>
                <a:ea typeface="仿宋_GB2312" pitchFamily="49" charset="-122"/>
              </a:rPr>
              <a:t>一组值的集合，这组值具有相同的数据类型。</a:t>
            </a:r>
            <a:endParaRPr lang="zh-CN" altLang="en-US" sz="2400" dirty="0">
              <a:ea typeface="仿宋_GB2312" pitchFamily="49" charset="-122"/>
            </a:endParaRPr>
          </a:p>
          <a:p>
            <a:pPr lvl="1" eaLnBrk="1" hangingPunct="1"/>
            <a:endParaRPr lang="zh-CN" altLang="en-US" sz="1200" dirty="0">
              <a:ea typeface="仿宋_GB2312" pitchFamily="49" charset="-122"/>
            </a:endParaRPr>
          </a:p>
          <a:p>
            <a:pPr eaLnBrk="1" hangingPunct="1"/>
            <a:r>
              <a:rPr lang="zh-CN" altLang="en-US" sz="2800" dirty="0"/>
              <a:t>笛卡尔积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>
                <a:ea typeface="仿宋_GB2312" pitchFamily="49" charset="-122"/>
              </a:rPr>
              <a:t>一组域</a:t>
            </a:r>
            <a:r>
              <a:rPr lang="en-US" altLang="zh-CN" sz="2400" dirty="0">
                <a:ea typeface="仿宋_GB2312" pitchFamily="49" charset="-122"/>
              </a:rPr>
              <a:t>D</a:t>
            </a:r>
            <a:r>
              <a:rPr lang="en-US" altLang="zh-CN" sz="2400" baseline="-18000" dirty="0">
                <a:ea typeface="仿宋_GB2312" pitchFamily="49" charset="-122"/>
              </a:rPr>
              <a:t>1 </a:t>
            </a:r>
            <a:r>
              <a:rPr lang="en-US" altLang="zh-CN" sz="2400" dirty="0">
                <a:ea typeface="仿宋_GB2312" pitchFamily="49" charset="-122"/>
              </a:rPr>
              <a:t>, D</a:t>
            </a:r>
            <a:r>
              <a:rPr lang="en-US" altLang="zh-CN" sz="2400" baseline="-18000" dirty="0">
                <a:ea typeface="仿宋_GB2312" pitchFamily="49" charset="-122"/>
              </a:rPr>
              <a:t>2 </a:t>
            </a:r>
            <a:r>
              <a:rPr lang="en-US" altLang="zh-CN" sz="2400" dirty="0">
                <a:ea typeface="仿宋_GB2312" pitchFamily="49" charset="-122"/>
              </a:rPr>
              <a:t>,…, </a:t>
            </a:r>
            <a:r>
              <a:rPr lang="en-US" altLang="zh-CN" sz="2400" dirty="0" err="1">
                <a:ea typeface="仿宋_GB2312" pitchFamily="49" charset="-122"/>
              </a:rPr>
              <a:t>D</a:t>
            </a:r>
            <a:r>
              <a:rPr lang="en-US" altLang="zh-CN" sz="2400" baseline="-18000" dirty="0" err="1">
                <a:ea typeface="仿宋_GB2312" pitchFamily="49" charset="-122"/>
              </a:rPr>
              <a:t>n</a:t>
            </a:r>
            <a:r>
              <a:rPr lang="zh-CN" altLang="en-US" sz="2400" dirty="0">
                <a:ea typeface="仿宋_GB2312" pitchFamily="49" charset="-122"/>
              </a:rPr>
              <a:t>的笛卡尔积为:</a:t>
            </a:r>
            <a:endParaRPr lang="zh-CN" altLang="en-US" sz="2400" dirty="0">
              <a:ea typeface="仿宋_GB2312" pitchFamily="49" charset="-12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仿宋_GB2312" pitchFamily="49" charset="-122"/>
              </a:rPr>
              <a:t>D</a:t>
            </a:r>
            <a:r>
              <a:rPr lang="en-US" altLang="zh-CN" sz="2400" baseline="-18000" dirty="0">
                <a:ea typeface="仿宋_GB2312" pitchFamily="49" charset="-122"/>
              </a:rPr>
              <a:t>1</a:t>
            </a:r>
            <a:r>
              <a:rPr lang="en-US" altLang="zh-CN" sz="2400" dirty="0">
                <a:ea typeface="仿宋_GB2312" pitchFamily="49" charset="-122"/>
              </a:rPr>
              <a:t>×D</a:t>
            </a:r>
            <a:r>
              <a:rPr lang="en-US" altLang="zh-CN" sz="2400" baseline="-18000" dirty="0">
                <a:ea typeface="仿宋_GB2312" pitchFamily="49" charset="-122"/>
              </a:rPr>
              <a:t>2</a:t>
            </a:r>
            <a:r>
              <a:rPr lang="en-US" altLang="zh-CN" sz="2400" dirty="0">
                <a:ea typeface="仿宋_GB2312" pitchFamily="49" charset="-122"/>
              </a:rPr>
              <a:t>×…×</a:t>
            </a:r>
            <a:r>
              <a:rPr lang="en-US" altLang="zh-CN" sz="2400" dirty="0" err="1">
                <a:ea typeface="仿宋_GB2312" pitchFamily="49" charset="-122"/>
              </a:rPr>
              <a:t>D</a:t>
            </a:r>
            <a:r>
              <a:rPr lang="en-US" altLang="zh-CN" sz="2400" baseline="-18000" dirty="0" err="1">
                <a:ea typeface="仿宋_GB2312" pitchFamily="49" charset="-122"/>
              </a:rPr>
              <a:t>n</a:t>
            </a:r>
            <a:r>
              <a:rPr lang="en-US" altLang="zh-CN" sz="2400" baseline="-18000" dirty="0">
                <a:ea typeface="仿宋_GB2312" pitchFamily="49" charset="-122"/>
              </a:rPr>
              <a:t> </a:t>
            </a:r>
            <a:r>
              <a:rPr lang="en-US" altLang="zh-CN" sz="2400" dirty="0">
                <a:ea typeface="仿宋_GB2312" pitchFamily="49" charset="-122"/>
              </a:rPr>
              <a:t>= {(d</a:t>
            </a:r>
            <a:r>
              <a:rPr lang="en-US" altLang="zh-CN" sz="2400" baseline="-18000" dirty="0">
                <a:ea typeface="仿宋_GB2312" pitchFamily="49" charset="-122"/>
              </a:rPr>
              <a:t>1 </a:t>
            </a:r>
            <a:r>
              <a:rPr lang="en-US" altLang="zh-CN" sz="2400" dirty="0">
                <a:ea typeface="仿宋_GB2312" pitchFamily="49" charset="-122"/>
              </a:rPr>
              <a:t>, d</a:t>
            </a:r>
            <a:r>
              <a:rPr lang="en-US" altLang="zh-CN" sz="2400" baseline="-18000" dirty="0">
                <a:ea typeface="仿宋_GB2312" pitchFamily="49" charset="-122"/>
              </a:rPr>
              <a:t>2 </a:t>
            </a:r>
            <a:r>
              <a:rPr lang="en-US" altLang="zh-CN" sz="2400" dirty="0">
                <a:ea typeface="仿宋_GB2312" pitchFamily="49" charset="-122"/>
              </a:rPr>
              <a:t>, … , </a:t>
            </a:r>
            <a:r>
              <a:rPr lang="en-US" altLang="zh-CN" sz="2400" dirty="0" err="1">
                <a:ea typeface="仿宋_GB2312" pitchFamily="49" charset="-122"/>
              </a:rPr>
              <a:t>d</a:t>
            </a:r>
            <a:r>
              <a:rPr lang="en-US" altLang="zh-CN" sz="2400" baseline="-18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) | </a:t>
            </a:r>
            <a:r>
              <a:rPr lang="en-US" altLang="zh-CN" sz="2400" dirty="0" err="1">
                <a:ea typeface="仿宋_GB2312" pitchFamily="49" charset="-122"/>
              </a:rPr>
              <a:t>d</a:t>
            </a:r>
            <a:r>
              <a:rPr lang="en-US" altLang="zh-CN" sz="2400" baseline="-18000" dirty="0" err="1">
                <a:ea typeface="仿宋_GB2312" pitchFamily="49" charset="-122"/>
              </a:rPr>
              <a:t>i</a:t>
            </a:r>
            <a:r>
              <a:rPr lang="en-US" altLang="zh-CN" sz="2400" dirty="0" err="1">
                <a:ea typeface="仿宋_GB2312" pitchFamily="49" charset="-122"/>
              </a:rPr>
              <a:t>∈D</a:t>
            </a:r>
            <a:r>
              <a:rPr lang="en-US" altLang="zh-CN" sz="2400" baseline="-18000" dirty="0" err="1">
                <a:ea typeface="仿宋_GB2312" pitchFamily="49" charset="-122"/>
              </a:rPr>
              <a:t>i</a:t>
            </a:r>
            <a:r>
              <a:rPr lang="en-US" altLang="zh-CN" sz="2400" baseline="-18000" dirty="0">
                <a:ea typeface="仿宋_GB2312" pitchFamily="49" charset="-122"/>
              </a:rPr>
              <a:t> </a:t>
            </a:r>
            <a:r>
              <a:rPr lang="en-US" altLang="zh-CN" sz="2400" dirty="0">
                <a:ea typeface="仿宋_GB2312" pitchFamily="49" charset="-122"/>
              </a:rPr>
              <a:t>, </a:t>
            </a:r>
            <a:r>
              <a:rPr lang="en-US" altLang="zh-CN" sz="2400" dirty="0" err="1">
                <a:ea typeface="仿宋_GB2312" pitchFamily="49" charset="-122"/>
              </a:rPr>
              <a:t>i</a:t>
            </a:r>
            <a:r>
              <a:rPr lang="en-US" altLang="zh-CN" sz="2400" dirty="0">
                <a:ea typeface="仿宋_GB2312" pitchFamily="49" charset="-122"/>
              </a:rPr>
              <a:t>=1,…,n}</a:t>
            </a:r>
            <a:endParaRPr lang="en-US" altLang="zh-CN" sz="2400" dirty="0">
              <a:ea typeface="仿宋_GB2312" pitchFamily="49" charset="-122"/>
            </a:endParaRPr>
          </a:p>
          <a:p>
            <a:pPr lvl="1" eaLnBrk="1" hangingPunct="1"/>
            <a:r>
              <a:rPr lang="zh-CN" altLang="en-US" sz="2400" dirty="0">
                <a:ea typeface="仿宋_GB2312" pitchFamily="49" charset="-122"/>
              </a:rPr>
              <a:t>笛卡尔积的每个元素(</a:t>
            </a:r>
            <a:r>
              <a:rPr lang="en-US" altLang="zh-CN" sz="2400" dirty="0">
                <a:ea typeface="仿宋_GB2312" pitchFamily="49" charset="-122"/>
              </a:rPr>
              <a:t>d</a:t>
            </a:r>
            <a:r>
              <a:rPr lang="en-US" altLang="zh-CN" sz="2400" baseline="-18000" dirty="0">
                <a:ea typeface="仿宋_GB2312" pitchFamily="49" charset="-122"/>
              </a:rPr>
              <a:t>1 </a:t>
            </a:r>
            <a:r>
              <a:rPr lang="en-US" altLang="zh-CN" sz="2400" dirty="0">
                <a:ea typeface="仿宋_GB2312" pitchFamily="49" charset="-122"/>
              </a:rPr>
              <a:t>, d</a:t>
            </a:r>
            <a:r>
              <a:rPr lang="en-US" altLang="zh-CN" sz="2400" baseline="-18000" dirty="0">
                <a:ea typeface="仿宋_GB2312" pitchFamily="49" charset="-122"/>
              </a:rPr>
              <a:t>2 </a:t>
            </a:r>
            <a:r>
              <a:rPr lang="en-US" altLang="zh-CN" sz="2400" dirty="0">
                <a:ea typeface="仿宋_GB2312" pitchFamily="49" charset="-122"/>
              </a:rPr>
              <a:t>, … , </a:t>
            </a:r>
            <a:r>
              <a:rPr lang="en-US" altLang="zh-CN" sz="2400" dirty="0" err="1">
                <a:ea typeface="仿宋_GB2312" pitchFamily="49" charset="-122"/>
              </a:rPr>
              <a:t>d</a:t>
            </a:r>
            <a:r>
              <a:rPr lang="en-US" altLang="zh-CN" sz="2400" baseline="-18000" dirty="0" err="1">
                <a:ea typeface="仿宋_GB2312" pitchFamily="49" charset="-122"/>
              </a:rPr>
              <a:t>n</a:t>
            </a:r>
            <a:r>
              <a:rPr lang="en-US" altLang="zh-CN" sz="2400" dirty="0">
                <a:ea typeface="仿宋_GB2312" pitchFamily="49" charset="-122"/>
              </a:rPr>
              <a:t>)</a:t>
            </a:r>
            <a:r>
              <a:rPr lang="zh-CN" altLang="en-US" sz="2400" dirty="0">
                <a:ea typeface="仿宋_GB2312" pitchFamily="49" charset="-122"/>
              </a:rPr>
              <a:t>称作一个</a:t>
            </a:r>
            <a:r>
              <a:rPr lang="en-US" altLang="zh-CN" sz="2400" dirty="0">
                <a:ea typeface="仿宋_GB2312" pitchFamily="49" charset="-122"/>
              </a:rPr>
              <a:t>n-</a:t>
            </a:r>
            <a:r>
              <a:rPr lang="zh-CN" altLang="en-US" sz="2400" dirty="0">
                <a:ea typeface="仿宋_GB2312" pitchFamily="49" charset="-122"/>
              </a:rPr>
              <a:t>元组（</a:t>
            </a:r>
            <a:r>
              <a:rPr lang="en-US" altLang="zh-CN" sz="2400" dirty="0">
                <a:ea typeface="仿宋_GB2312" pitchFamily="49" charset="-122"/>
              </a:rPr>
              <a:t>n-tuple）</a:t>
            </a:r>
            <a:endParaRPr lang="en-US" altLang="zh-CN" sz="2400" dirty="0">
              <a:ea typeface="仿宋_GB2312" pitchFamily="49" charset="-122"/>
            </a:endParaRPr>
          </a:p>
          <a:p>
            <a:pPr lvl="1" eaLnBrk="1" hangingPunct="1"/>
            <a:r>
              <a:rPr lang="zh-CN" altLang="en-US" sz="2400" dirty="0">
                <a:ea typeface="仿宋_GB2312" pitchFamily="49" charset="-122"/>
              </a:rPr>
              <a:t>元组的每一个值</a:t>
            </a:r>
            <a:r>
              <a:rPr lang="en-US" altLang="zh-CN" sz="2400" dirty="0">
                <a:ea typeface="仿宋_GB2312" pitchFamily="49" charset="-122"/>
              </a:rPr>
              <a:t>d</a:t>
            </a:r>
            <a:r>
              <a:rPr lang="en-US" altLang="zh-CN" sz="2400" baseline="-18000" dirty="0">
                <a:ea typeface="仿宋_GB2312" pitchFamily="49" charset="-122"/>
              </a:rPr>
              <a:t>i</a:t>
            </a:r>
            <a:r>
              <a:rPr lang="zh-CN" altLang="en-US" sz="2400" dirty="0">
                <a:ea typeface="仿宋_GB2312" pitchFamily="49" charset="-122"/>
              </a:rPr>
              <a:t>叫做一个分量（</a:t>
            </a:r>
            <a:r>
              <a:rPr lang="en-US" altLang="zh-CN" sz="2400" dirty="0">
                <a:ea typeface="仿宋_GB2312" pitchFamily="49" charset="-122"/>
              </a:rPr>
              <a:t>component</a:t>
            </a:r>
            <a:r>
              <a:rPr lang="en-US" altLang="zh-CN" sz="2400" dirty="0" smtClean="0">
                <a:ea typeface="仿宋_GB2312" pitchFamily="49" charset="-122"/>
              </a:rPr>
              <a:t>）</a:t>
            </a:r>
            <a:endParaRPr lang="en-US" altLang="zh-CN" sz="2400" dirty="0" smtClean="0">
              <a:ea typeface="仿宋_GB2312" pitchFamily="49" charset="-122"/>
            </a:endParaRPr>
          </a:p>
          <a:p>
            <a:pPr lvl="1" eaLnBrk="1" hangingPunct="1"/>
            <a:endParaRPr lang="en-US" altLang="zh-CN" sz="2400" dirty="0">
              <a:ea typeface="仿宋_GB2312" pitchFamily="49" charset="-122"/>
            </a:endParaRPr>
          </a:p>
          <a:p>
            <a:pPr lvl="1" eaLnBrk="1" hangingPunct="1"/>
            <a:r>
              <a:rPr lang="zh-CN" altLang="en-US" sz="2400" dirty="0">
                <a:ea typeface="仿宋_GB2312" pitchFamily="49" charset="-122"/>
              </a:rPr>
              <a:t>若</a:t>
            </a:r>
            <a:r>
              <a:rPr lang="en-US" altLang="zh-CN" sz="2400" dirty="0">
                <a:ea typeface="仿宋_GB2312" pitchFamily="49" charset="-122"/>
              </a:rPr>
              <a:t>D</a:t>
            </a:r>
            <a:r>
              <a:rPr lang="en-US" altLang="zh-CN" sz="2400" baseline="-18000" dirty="0">
                <a:ea typeface="仿宋_GB2312" pitchFamily="49" charset="-122"/>
              </a:rPr>
              <a:t>i</a:t>
            </a:r>
            <a:r>
              <a:rPr lang="zh-CN" altLang="en-US" sz="2400" dirty="0">
                <a:ea typeface="仿宋_GB2312" pitchFamily="49" charset="-122"/>
              </a:rPr>
              <a:t>的基数为</a:t>
            </a:r>
            <a:r>
              <a:rPr lang="en-US" altLang="zh-CN" sz="2400" dirty="0">
                <a:ea typeface="仿宋_GB2312" pitchFamily="49" charset="-122"/>
              </a:rPr>
              <a:t>m</a:t>
            </a:r>
            <a:r>
              <a:rPr lang="en-US" altLang="zh-CN" sz="2400" baseline="-18000" dirty="0">
                <a:ea typeface="仿宋_GB2312" pitchFamily="49" charset="-122"/>
              </a:rPr>
              <a:t>i</a:t>
            </a:r>
            <a:r>
              <a:rPr lang="en-US" altLang="zh-CN" sz="2400" dirty="0">
                <a:ea typeface="仿宋_GB2312" pitchFamily="49" charset="-122"/>
              </a:rPr>
              <a:t>，</a:t>
            </a:r>
            <a:r>
              <a:rPr lang="zh-CN" altLang="en-US" sz="2400" dirty="0">
                <a:ea typeface="仿宋_GB2312" pitchFamily="49" charset="-122"/>
              </a:rPr>
              <a:t>则笛卡尔积的基数为</a:t>
            </a:r>
            <a:endParaRPr lang="zh-CN" altLang="en-US" sz="2400" dirty="0">
              <a:ea typeface="仿宋_GB2312" pitchFamily="49" charset="-122"/>
            </a:endParaRPr>
          </a:p>
          <a:p>
            <a:pPr eaLnBrk="1" hangingPunct="1"/>
            <a:endParaRPr lang="zh-CN" altLang="en-US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104112" y="4365104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" r:id="rId1" imgW="419100" imgH="482600" progId="Equation.3">
                  <p:embed/>
                </p:oleObj>
              </mc:Choice>
              <mc:Fallback>
                <p:oleObj name="" r:id="rId1" imgW="4191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4365104"/>
                        <a:ext cx="76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自然连接运算示例 </a:t>
            </a:r>
            <a:r>
              <a:rPr lang="en-US" altLang="zh-CN" sz="3200">
                <a:latin typeface="+mj-ea"/>
              </a:rPr>
              <a:t>II</a:t>
            </a:r>
            <a:endParaRPr lang="zh-CN" altLang="en-US" sz="3200">
              <a:latin typeface="+mj-ea"/>
            </a:endParaRPr>
          </a:p>
        </p:txBody>
      </p:sp>
      <p:grpSp>
        <p:nvGrpSpPr>
          <p:cNvPr id="66563" name="Group 3"/>
          <p:cNvGrpSpPr/>
          <p:nvPr/>
        </p:nvGrpSpPr>
        <p:grpSpPr bwMode="auto">
          <a:xfrm>
            <a:off x="3429000" y="2209800"/>
            <a:ext cx="2209800" cy="1581150"/>
            <a:chOff x="576" y="2928"/>
            <a:chExt cx="1536" cy="996"/>
          </a:xfrm>
        </p:grpSpPr>
        <p:sp>
          <p:nvSpPr>
            <p:cNvPr id="66604" name="Rectangle 4"/>
            <p:cNvSpPr>
              <a:spLocks noChangeArrowheads="1"/>
            </p:cNvSpPr>
            <p:nvPr/>
          </p:nvSpPr>
          <p:spPr bwMode="auto">
            <a:xfrm>
              <a:off x="1600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9</a:t>
              </a:r>
              <a:endParaRPr lang="zh-CN" altLang="en-US" sz="2000"/>
            </a:p>
          </p:txBody>
        </p:sp>
        <p:sp>
          <p:nvSpPr>
            <p:cNvPr id="66605" name="Rectangle 5"/>
            <p:cNvSpPr>
              <a:spLocks noChangeArrowheads="1"/>
            </p:cNvSpPr>
            <p:nvPr/>
          </p:nvSpPr>
          <p:spPr bwMode="auto">
            <a:xfrm>
              <a:off x="1088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8</a:t>
              </a:r>
              <a:endParaRPr lang="zh-CN" altLang="en-US" sz="2000"/>
            </a:p>
          </p:txBody>
        </p:sp>
        <p:sp>
          <p:nvSpPr>
            <p:cNvPr id="66606" name="Rectangle 6"/>
            <p:cNvSpPr>
              <a:spLocks noChangeArrowheads="1"/>
            </p:cNvSpPr>
            <p:nvPr/>
          </p:nvSpPr>
          <p:spPr bwMode="auto">
            <a:xfrm>
              <a:off x="576" y="3675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7</a:t>
              </a:r>
              <a:endParaRPr lang="zh-CN" altLang="en-US" sz="2000"/>
            </a:p>
          </p:txBody>
        </p:sp>
        <p:sp>
          <p:nvSpPr>
            <p:cNvPr id="66607" name="Rectangle 7"/>
            <p:cNvSpPr>
              <a:spLocks noChangeArrowheads="1"/>
            </p:cNvSpPr>
            <p:nvPr/>
          </p:nvSpPr>
          <p:spPr bwMode="auto">
            <a:xfrm>
              <a:off x="1600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</a:rPr>
                <a:t>6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66608" name="Rectangle 8"/>
            <p:cNvSpPr>
              <a:spLocks noChangeArrowheads="1"/>
            </p:cNvSpPr>
            <p:nvPr/>
          </p:nvSpPr>
          <p:spPr bwMode="auto">
            <a:xfrm>
              <a:off x="1088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5</a:t>
              </a:r>
              <a:endParaRPr lang="zh-CN" altLang="en-US" sz="2000"/>
            </a:p>
          </p:txBody>
        </p:sp>
        <p:sp>
          <p:nvSpPr>
            <p:cNvPr id="66609" name="Rectangle 9"/>
            <p:cNvSpPr>
              <a:spLocks noChangeArrowheads="1"/>
            </p:cNvSpPr>
            <p:nvPr/>
          </p:nvSpPr>
          <p:spPr bwMode="auto">
            <a:xfrm>
              <a:off x="576" y="3426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4</a:t>
              </a:r>
              <a:endParaRPr lang="zh-CN" altLang="en-US" sz="2000"/>
            </a:p>
          </p:txBody>
        </p:sp>
        <p:sp>
          <p:nvSpPr>
            <p:cNvPr id="66610" name="Rectangle 10"/>
            <p:cNvSpPr>
              <a:spLocks noChangeArrowheads="1"/>
            </p:cNvSpPr>
            <p:nvPr/>
          </p:nvSpPr>
          <p:spPr bwMode="auto">
            <a:xfrm>
              <a:off x="1600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3</a:t>
              </a:r>
              <a:endParaRPr lang="zh-CN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66611" name="Rectangle 11"/>
            <p:cNvSpPr>
              <a:spLocks noChangeArrowheads="1"/>
            </p:cNvSpPr>
            <p:nvPr/>
          </p:nvSpPr>
          <p:spPr bwMode="auto">
            <a:xfrm>
              <a:off x="1088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2</a:t>
              </a:r>
              <a:endParaRPr lang="zh-CN" altLang="en-US" sz="2000"/>
            </a:p>
          </p:txBody>
        </p:sp>
        <p:sp>
          <p:nvSpPr>
            <p:cNvPr id="66612" name="Rectangle 12"/>
            <p:cNvSpPr>
              <a:spLocks noChangeArrowheads="1"/>
            </p:cNvSpPr>
            <p:nvPr/>
          </p:nvSpPr>
          <p:spPr bwMode="auto">
            <a:xfrm>
              <a:off x="576" y="3177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1</a:t>
              </a:r>
              <a:endParaRPr lang="zh-CN" altLang="en-US" sz="2000"/>
            </a:p>
          </p:txBody>
        </p:sp>
        <p:sp>
          <p:nvSpPr>
            <p:cNvPr id="66613" name="Rectangle 13"/>
            <p:cNvSpPr>
              <a:spLocks noChangeArrowheads="1"/>
            </p:cNvSpPr>
            <p:nvPr/>
          </p:nvSpPr>
          <p:spPr bwMode="auto">
            <a:xfrm>
              <a:off x="1600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C</a:t>
              </a:r>
              <a:endParaRPr lang="en-US" altLang="zh-CN" sz="2000"/>
            </a:p>
          </p:txBody>
        </p:sp>
        <p:sp>
          <p:nvSpPr>
            <p:cNvPr id="66614" name="Rectangle 14"/>
            <p:cNvSpPr>
              <a:spLocks noChangeArrowheads="1"/>
            </p:cNvSpPr>
            <p:nvPr/>
          </p:nvSpPr>
          <p:spPr bwMode="auto">
            <a:xfrm>
              <a:off x="1088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B</a:t>
              </a:r>
              <a:endParaRPr lang="en-US" altLang="zh-CN" sz="2000"/>
            </a:p>
          </p:txBody>
        </p:sp>
        <p:sp>
          <p:nvSpPr>
            <p:cNvPr id="66615" name="Rectangle 15"/>
            <p:cNvSpPr>
              <a:spLocks noChangeArrowheads="1"/>
            </p:cNvSpPr>
            <p:nvPr/>
          </p:nvSpPr>
          <p:spPr bwMode="auto">
            <a:xfrm>
              <a:off x="576" y="2928"/>
              <a:ext cx="51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66616" name="Line 16"/>
            <p:cNvSpPr>
              <a:spLocks noChangeShapeType="1"/>
            </p:cNvSpPr>
            <p:nvPr/>
          </p:nvSpPr>
          <p:spPr bwMode="auto">
            <a:xfrm>
              <a:off x="576" y="292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7" name="Line 17"/>
            <p:cNvSpPr>
              <a:spLocks noChangeShapeType="1"/>
            </p:cNvSpPr>
            <p:nvPr/>
          </p:nvSpPr>
          <p:spPr bwMode="auto">
            <a:xfrm>
              <a:off x="576" y="3177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8" name="Line 18"/>
            <p:cNvSpPr>
              <a:spLocks noChangeShapeType="1"/>
            </p:cNvSpPr>
            <p:nvPr/>
          </p:nvSpPr>
          <p:spPr bwMode="auto">
            <a:xfrm>
              <a:off x="576" y="3426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9" name="Line 19"/>
            <p:cNvSpPr>
              <a:spLocks noChangeShapeType="1"/>
            </p:cNvSpPr>
            <p:nvPr/>
          </p:nvSpPr>
          <p:spPr bwMode="auto">
            <a:xfrm>
              <a:off x="576" y="3675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0" name="Line 20"/>
            <p:cNvSpPr>
              <a:spLocks noChangeShapeType="1"/>
            </p:cNvSpPr>
            <p:nvPr/>
          </p:nvSpPr>
          <p:spPr bwMode="auto">
            <a:xfrm>
              <a:off x="576" y="3924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1" name="Line 21"/>
            <p:cNvSpPr>
              <a:spLocks noChangeShapeType="1"/>
            </p:cNvSpPr>
            <p:nvPr/>
          </p:nvSpPr>
          <p:spPr bwMode="auto">
            <a:xfrm>
              <a:off x="576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2" name="Line 22"/>
            <p:cNvSpPr>
              <a:spLocks noChangeShapeType="1"/>
            </p:cNvSpPr>
            <p:nvPr/>
          </p:nvSpPr>
          <p:spPr bwMode="auto">
            <a:xfrm>
              <a:off x="1088" y="2928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3" name="Line 23"/>
            <p:cNvSpPr>
              <a:spLocks noChangeShapeType="1"/>
            </p:cNvSpPr>
            <p:nvPr/>
          </p:nvSpPr>
          <p:spPr bwMode="auto">
            <a:xfrm>
              <a:off x="1600" y="2928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4" name="Line 24"/>
            <p:cNvSpPr>
              <a:spLocks noChangeShapeType="1"/>
            </p:cNvSpPr>
            <p:nvPr/>
          </p:nvSpPr>
          <p:spPr bwMode="auto">
            <a:xfrm>
              <a:off x="2112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9769" name="Group 25"/>
          <p:cNvGraphicFramePr>
            <a:graphicFrameLocks noGrp="1"/>
          </p:cNvGraphicFramePr>
          <p:nvPr/>
        </p:nvGraphicFramePr>
        <p:xfrm>
          <a:off x="4038600" y="4267201"/>
          <a:ext cx="1600200" cy="1191578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</a:tblGrid>
              <a:tr h="381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578" name="Text Box 39"/>
          <p:cNvSpPr txBox="1">
            <a:spLocks noChangeArrowheads="1"/>
          </p:cNvSpPr>
          <p:nvPr/>
        </p:nvSpPr>
        <p:spPr bwMode="auto">
          <a:xfrm>
            <a:off x="2743200" y="25146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-20000">
                <a:ea typeface="仿宋_GB2312" pitchFamily="49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R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66579" name="Text Box 40"/>
          <p:cNvSpPr txBox="1">
            <a:spLocks noChangeArrowheads="1"/>
          </p:cNvSpPr>
          <p:nvPr/>
        </p:nvSpPr>
        <p:spPr bwMode="auto">
          <a:xfrm>
            <a:off x="3352800" y="44958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-20000">
                <a:ea typeface="仿宋_GB2312" pitchFamily="49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S</a:t>
            </a:r>
            <a:endParaRPr lang="en-US" altLang="zh-CN" b="1">
              <a:latin typeface="宋体" pitchFamily="2" charset="-122"/>
            </a:endParaRPr>
          </a:p>
        </p:txBody>
      </p:sp>
      <p:graphicFrame>
        <p:nvGraphicFramePr>
          <p:cNvPr id="159785" name="Group 41"/>
          <p:cNvGraphicFramePr>
            <a:graphicFrameLocks noGrp="1"/>
          </p:cNvGraphicFramePr>
          <p:nvPr/>
        </p:nvGraphicFramePr>
        <p:xfrm>
          <a:off x="6705600" y="3657601"/>
          <a:ext cx="3505200" cy="1306513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</a:tblGrid>
              <a:tr h="4175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2" name="Text Box 63"/>
          <p:cNvSpPr txBox="1">
            <a:spLocks noChangeArrowheads="1"/>
          </p:cNvSpPr>
          <p:nvPr/>
        </p:nvSpPr>
        <p:spPr bwMode="auto">
          <a:xfrm>
            <a:off x="7467600" y="26670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-20000">
                <a:ea typeface="仿宋_GB2312" pitchFamily="49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R  S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66603" name="AutoShape 64"/>
          <p:cNvSpPr>
            <a:spLocks noChangeArrowheads="1"/>
          </p:cNvSpPr>
          <p:nvPr/>
        </p:nvSpPr>
        <p:spPr bwMode="auto">
          <a:xfrm rot="5400000">
            <a:off x="8153400" y="2819400"/>
            <a:ext cx="3048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76672"/>
            <a:ext cx="77724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367408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4. 除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1）特殊用途</a:t>
            </a:r>
            <a:endParaRPr lang="zh-CN" altLang="en-US" sz="2000"/>
          </a:p>
          <a:p>
            <a:pPr lvl="2" eaLnBrk="1" hangingPunct="1"/>
            <a:r>
              <a:rPr lang="zh-CN" altLang="en-US" sz="2000">
                <a:ea typeface="仿宋_GB2312" pitchFamily="49" charset="-122"/>
              </a:rPr>
              <a:t>查询选修了全部课程的学生姓名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/>
            <a:r>
              <a:rPr lang="zh-CN" altLang="en-US" sz="2000">
                <a:ea typeface="仿宋_GB2312" pitchFamily="49" charset="-122"/>
              </a:rPr>
              <a:t>查询选修了所有开课院系为管理学院的课程的学生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/>
            <a:r>
              <a:rPr lang="en-US" altLang="zh-CN" sz="2000">
                <a:ea typeface="仿宋_GB2312" pitchFamily="49" charset="-122"/>
              </a:rPr>
              <a:t>All, Every</a:t>
            </a:r>
            <a:endParaRPr lang="en-US" altLang="zh-CN" sz="2000">
              <a:ea typeface="仿宋_GB2312" pitchFamily="49" charset="-122"/>
            </a:endParaRPr>
          </a:p>
          <a:p>
            <a:pPr lvl="2" eaLnBrk="1" hangingPunct="1"/>
            <a:r>
              <a:rPr lang="zh-CN" altLang="en-US" sz="2000">
                <a:ea typeface="仿宋_GB2312" pitchFamily="49" charset="-122"/>
              </a:rPr>
              <a:t>和整数的除运算的比较</a:t>
            </a:r>
            <a:endParaRPr lang="zh-CN" altLang="en-US" sz="2000">
              <a:ea typeface="仿宋_GB2312" pitchFamily="49" charset="-122"/>
            </a:endParaRPr>
          </a:p>
          <a:p>
            <a:pPr lvl="2" eaLnBrk="1" hangingPunct="1"/>
            <a:endParaRPr lang="zh-CN" altLang="en-US" smtClean="0"/>
          </a:p>
        </p:txBody>
      </p:sp>
      <p:graphicFrame>
        <p:nvGraphicFramePr>
          <p:cNvPr id="160772" name="Group 4"/>
          <p:cNvGraphicFramePr>
            <a:graphicFrameLocks noGrp="1"/>
          </p:cNvGraphicFramePr>
          <p:nvPr/>
        </p:nvGraphicFramePr>
        <p:xfrm>
          <a:off x="2710061" y="4567809"/>
          <a:ext cx="1600200" cy="1463676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姓名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张蕊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物理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王红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张蕊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789" name="Group 21"/>
          <p:cNvGraphicFramePr>
            <a:graphicFrameLocks noGrp="1"/>
          </p:cNvGraphicFramePr>
          <p:nvPr/>
        </p:nvGraphicFramePr>
        <p:xfrm>
          <a:off x="5148461" y="4644008"/>
          <a:ext cx="762000" cy="1354138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物理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5" name="AutoShape 31"/>
          <p:cNvSpPr>
            <a:spLocks noChangeArrowheads="1"/>
          </p:cNvSpPr>
          <p:nvPr/>
        </p:nvSpPr>
        <p:spPr bwMode="auto">
          <a:xfrm>
            <a:off x="6824861" y="5012705"/>
            <a:ext cx="1371600" cy="1021556"/>
          </a:xfrm>
          <a:prstGeom prst="wedgeRoundRectCallout">
            <a:avLst>
              <a:gd name="adj1" fmla="val -126968"/>
              <a:gd name="adj2" fmla="val -6560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张蕊同学所选修的全部课程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6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663824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>
              <a:defRPr/>
            </a:pPr>
            <a:endParaRPr lang="zh-CN" altLang="en-US" sz="2000"/>
          </a:p>
          <a:p>
            <a:pPr eaLnBrk="1" hangingPunct="1">
              <a:defRPr/>
            </a:pPr>
            <a:r>
              <a:rPr lang="zh-CN" altLang="en-US" sz="2000"/>
              <a:t>4. 除</a:t>
            </a:r>
            <a:endParaRPr lang="zh-CN" altLang="en-US" sz="2000"/>
          </a:p>
          <a:p>
            <a:pPr lvl="1" eaLnBrk="1" hangingPunct="1">
              <a:defRPr/>
            </a:pPr>
            <a:r>
              <a:rPr lang="zh-CN" altLang="en-US" sz="2000"/>
              <a:t>2）象集(</a:t>
            </a:r>
            <a:r>
              <a:rPr lang="en-US" altLang="zh-CN" sz="2000"/>
              <a:t>Image Set)</a:t>
            </a:r>
            <a:endParaRPr lang="en-US" altLang="zh-CN" sz="2000"/>
          </a:p>
          <a:p>
            <a:pPr lvl="2" eaLnBrk="1" hangingPunct="1">
              <a:defRPr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关系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R(X , Z), X, Z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是属性组，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上的取值，定义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中的象集为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algn="ctr" eaLnBrk="1" hangingPunct="1"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Z</a:t>
            </a:r>
            <a:r>
              <a:rPr lang="en-US" altLang="zh-CN" sz="1800" b="1" baseline="-160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x</a:t>
            </a: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= { t[Z] | t</a:t>
            </a: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R </a:t>
            </a: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sym typeface="Symbol" panose="05050102010706020507" pitchFamily="18" charset="2"/>
              </a:rPr>
              <a:t> t</a:t>
            </a:r>
            <a:r>
              <a:rPr lang="en-US" altLang="zh-CN" sz="1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[X]= x }</a:t>
            </a:r>
            <a:endParaRPr lang="en-US" altLang="zh-CN" sz="18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lvl="2" algn="ctr" eaLnBrk="1" hangingPunct="1">
              <a:buFontTx/>
              <a:buNone/>
              <a:defRPr/>
            </a:pPr>
            <a:endParaRPr lang="en-US" altLang="zh-CN" sz="18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lvl="2" eaLnBrk="1" hangingPunct="1">
              <a:defRPr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从</a:t>
            </a:r>
            <a:r>
              <a:rPr lang="en-US" altLang="zh-CN" sz="2000">
                <a:ea typeface="仿宋_GB2312" pitchFamily="49" charset="-122"/>
              </a:rPr>
              <a:t>R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中选出在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上取值为</a:t>
            </a:r>
            <a:r>
              <a:rPr lang="en-US" altLang="zh-CN" sz="2000">
                <a:ea typeface="仿宋_GB2312" pitchFamily="49" charset="-122"/>
              </a:rPr>
              <a:t>x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的元组，去掉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上的分量，只留</a:t>
            </a:r>
            <a:r>
              <a:rPr lang="en-US" altLang="zh-CN" sz="2000">
                <a:ea typeface="仿宋_GB2312" pitchFamily="49" charset="-122"/>
              </a:rPr>
              <a:t>Z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上的分量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396402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4. 除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R</a:t>
            </a:r>
            <a:endParaRPr lang="en-US" altLang="zh-CN" sz="2800"/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/>
        </p:nvGraphicFramePr>
        <p:xfrm>
          <a:off x="1948061" y="2831503"/>
          <a:ext cx="1574800" cy="1463676"/>
        </p:xfrm>
        <a:graphic>
          <a:graphicData uri="http://schemas.openxmlformats.org/drawingml/2006/table">
            <a:tbl>
              <a:tblPr/>
              <a:tblGrid>
                <a:gridCol w="838200"/>
                <a:gridCol w="73660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姓名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张军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物理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王红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张军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2938661" y="2463203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>Z</a:t>
            </a:r>
            <a:endParaRPr lang="en-US" altLang="zh-CN" sz="2000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2176661" y="246320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>X</a:t>
            </a:r>
            <a:endParaRPr lang="en-US" altLang="zh-CN" sz="2000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3776861" y="345380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S</a:t>
            </a:r>
            <a:endParaRPr lang="zh-CN" altLang="en-US" sz="2800" b="1">
              <a:latin typeface="Arial" panose="020B0604020202020204" pitchFamily="34" charset="0"/>
            </a:endParaRPr>
          </a:p>
        </p:txBody>
      </p:sp>
      <p:graphicFrame>
        <p:nvGraphicFramePr>
          <p:cNvPr id="162840" name="Group 24"/>
          <p:cNvGraphicFramePr>
            <a:graphicFrameLocks noGrp="1"/>
          </p:cNvGraphicFramePr>
          <p:nvPr/>
        </p:nvGraphicFramePr>
        <p:xfrm>
          <a:off x="5072261" y="2996602"/>
          <a:ext cx="762000" cy="1354138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课程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数学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物理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66" name="Text Box 35"/>
          <p:cNvSpPr txBox="1">
            <a:spLocks noChangeArrowheads="1"/>
          </p:cNvSpPr>
          <p:nvPr/>
        </p:nvSpPr>
        <p:spPr bwMode="auto">
          <a:xfrm>
            <a:off x="4919861" y="238700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宋体" pitchFamily="2" charset="-122"/>
              </a:rPr>
              <a:t>Z</a:t>
            </a:r>
            <a:endParaRPr lang="en-US" altLang="zh-CN" sz="2800" b="1" baseline="-1600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847800" y="1563356"/>
            <a:ext cx="6172200" cy="476726"/>
          </a:xfrm>
          <a:prstGeom prst="wedgeRoundRectCallout">
            <a:avLst>
              <a:gd name="adj1" fmla="val 35907"/>
              <a:gd name="adj2" fmla="val 18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如何得到选修了全部课程的学生？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95400" y="2257005"/>
            <a:ext cx="6904384" cy="10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lvl="1" algn="just" eaLnBrk="1" hangingPunct="1">
              <a:buClr>
                <a:schemeClr val="hlink"/>
              </a:buClr>
              <a:buSzPct val="55000"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做法：逐个考虑</a:t>
            </a:r>
            <a:r>
              <a:rPr lang="zh-CN" altLang="en-US" sz="2000" b="1" i="1" dirty="0">
                <a:latin typeface="仿宋_GB2312" pitchFamily="49" charset="-122"/>
                <a:ea typeface="仿宋_GB2312" pitchFamily="49" charset="-122"/>
              </a:rPr>
              <a:t>选课关系</a:t>
            </a:r>
            <a:r>
              <a:rPr lang="en-US" altLang="zh-CN" sz="2000" i="1" dirty="0">
                <a:latin typeface="仿宋_GB2312" pitchFamily="49" charset="-122"/>
                <a:ea typeface="仿宋_GB2312" pitchFamily="49" charset="-122"/>
              </a:rPr>
              <a:t>SC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中的元组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r，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求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zh-CN" altLang="en-US" sz="2000" b="1" i="1" u="sng" dirty="0">
                <a:latin typeface="仿宋_GB2312" pitchFamily="49" charset="-122"/>
                <a:ea typeface="仿宋_GB2312" pitchFamily="49" charset="-122"/>
              </a:rPr>
              <a:t>姓名</a:t>
            </a:r>
            <a:r>
              <a:rPr lang="en-US" altLang="zh-CN" sz="2000" i="1" dirty="0">
                <a:latin typeface="仿宋_GB2312" pitchFamily="49" charset="-122"/>
                <a:ea typeface="仿宋_GB2312" pitchFamily="49" charset="-122"/>
              </a:rPr>
              <a:t>SN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上的分量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x，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再求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zh-CN" altLang="en-US" sz="2000" b="1" i="1" dirty="0">
                <a:latin typeface="仿宋_GB2312" pitchFamily="49" charset="-122"/>
                <a:ea typeface="仿宋_GB2312" pitchFamily="49" charset="-122"/>
              </a:rPr>
              <a:t>选课关系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中的象集</a:t>
            </a:r>
            <a:r>
              <a:rPr lang="zh-CN" altLang="en-US" sz="2000" b="1" i="1" u="sng" dirty="0">
                <a:latin typeface="仿宋_GB2312" pitchFamily="49" charset="-122"/>
                <a:ea typeface="仿宋_GB2312" pitchFamily="49" charset="-122"/>
              </a:rPr>
              <a:t>课程</a:t>
            </a:r>
            <a:r>
              <a:rPr lang="en-US" altLang="zh-CN" sz="2000" i="1" dirty="0" err="1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i="1" baseline="-16000" dirty="0" err="1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若</a:t>
            </a:r>
            <a:r>
              <a:rPr lang="en-US" altLang="zh-CN" sz="2000" i="1" dirty="0" err="1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i="1" baseline="-16000" dirty="0" err="1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包含了所有的课程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C，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则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是满足条件的一个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元组</a:t>
            </a:r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695400" y="3942462"/>
            <a:ext cx="1600200" cy="685800"/>
          </a:xfrm>
          <a:prstGeom prst="wedgeRoundRectCallout">
            <a:avLst>
              <a:gd name="adj1" fmla="val 23708"/>
              <a:gd name="adj2" fmla="val 135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选修全部课</a:t>
            </a:r>
            <a:endParaRPr lang="zh-CN" altLang="en-US" sz="2000" b="1">
              <a:ea typeface="楷体_GB2312" pitchFamily="49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程的学生</a:t>
            </a:r>
            <a:endParaRPr lang="zh-CN" altLang="en-US" sz="2000">
              <a:ea typeface="仿宋_GB2312" pitchFamily="49" charset="-122"/>
            </a:endParaRPr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3133800" y="3942462"/>
            <a:ext cx="1905000" cy="685800"/>
          </a:xfrm>
          <a:prstGeom prst="wedgeRoundRectCallout">
            <a:avLst>
              <a:gd name="adj1" fmla="val 41917"/>
              <a:gd name="adj2" fmla="val 1328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x</a:t>
            </a:r>
            <a:r>
              <a:rPr lang="zh-CN" altLang="en-US" sz="2000" b="1">
                <a:ea typeface="楷体_GB2312" pitchFamily="49" charset="-122"/>
              </a:rPr>
              <a:t>同学所选修</a:t>
            </a:r>
            <a:endParaRPr lang="zh-CN" altLang="en-US" sz="2000" b="1">
              <a:ea typeface="楷体_GB2312" pitchFamily="49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的全部课程</a:t>
            </a:r>
            <a:endParaRPr lang="zh-CN" altLang="en-US" sz="2000">
              <a:ea typeface="仿宋_GB2312" pitchFamily="49" charset="-122"/>
            </a:endParaRPr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5648400" y="3942462"/>
            <a:ext cx="1600200" cy="457200"/>
          </a:xfrm>
          <a:prstGeom prst="wedgeRoundRectCallout">
            <a:avLst>
              <a:gd name="adj1" fmla="val -56051"/>
              <a:gd name="adj2" fmla="val 2423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全部课程</a:t>
            </a:r>
            <a:endParaRPr lang="zh-CN" altLang="en-US" sz="2000">
              <a:ea typeface="仿宋_GB2312" pitchFamily="49" charset="-122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1519314" y="5134676"/>
            <a:ext cx="4402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{ x | x=r[SN]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 r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SC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 C</a:t>
            </a:r>
            <a:r>
              <a:rPr lang="en-US" altLang="zh-CN" baseline="-16000">
                <a:latin typeface="Tahoma" panose="020B0604030504040204" pitchFamily="34" charset="0"/>
                <a:ea typeface="华文行楷" panose="02010800040101010101" pitchFamily="2" charset="-122"/>
              </a:rPr>
              <a:t>x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C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 }</a:t>
            </a:r>
            <a:endParaRPr lang="zh-CN" altLang="en-US" sz="2400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620688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2.4 关系代数（续）</a:t>
            </a:r>
            <a:endParaRPr lang="zh-CN" altLang="en-US" sz="3200" dirty="0">
              <a:latin typeface="+mj-ea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838330" y="1382688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000"/>
              <a:t>2.4.3  专门的关系运算</a:t>
            </a:r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4. 除</a:t>
            </a:r>
            <a:endParaRPr lang="zh-CN" altLang="en-US" sz="2000"/>
          </a:p>
          <a:p>
            <a:pPr lvl="1" eaLnBrk="1" hangingPunct="1"/>
            <a:r>
              <a:rPr lang="zh-CN" altLang="en-US" sz="2000"/>
              <a:t>3）定义</a:t>
            </a:r>
            <a:endParaRPr lang="zh-CN" altLang="en-US" sz="2000"/>
          </a:p>
          <a:p>
            <a:pPr lvl="2" eaLnBrk="1" hangingPunct="1"/>
            <a:r>
              <a:rPr lang="en-US" altLang="zh-CN" sz="2000">
                <a:ea typeface="华文行楷" panose="02010800040101010101" pitchFamily="2" charset="-122"/>
              </a:rPr>
              <a:t>R(X , Y) </a:t>
            </a:r>
            <a:r>
              <a:rPr lang="en-US" altLang="zh-CN" sz="2000">
                <a:ea typeface="华文行楷" panose="02010800040101010101" pitchFamily="2" charset="-122"/>
                <a:sym typeface="Symbol" panose="05050102010706020507" pitchFamily="18" charset="2"/>
              </a:rPr>
              <a:t></a:t>
            </a:r>
            <a:r>
              <a:rPr lang="en-US" altLang="zh-CN" sz="2000">
                <a:ea typeface="华文行楷" panose="02010800040101010101" pitchFamily="2" charset="-122"/>
              </a:rPr>
              <a:t> S(Y) = { x | x=r[x] </a:t>
            </a:r>
            <a:r>
              <a:rPr lang="en-US" altLang="zh-CN" sz="2000"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>
                <a:ea typeface="华文行楷" panose="02010800040101010101" pitchFamily="2" charset="-122"/>
              </a:rPr>
              <a:t> r</a:t>
            </a:r>
            <a:r>
              <a:rPr lang="en-US" altLang="zh-CN" sz="2000"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>
                <a:ea typeface="华文行楷" panose="02010800040101010101" pitchFamily="2" charset="-122"/>
              </a:rPr>
              <a:t>R </a:t>
            </a:r>
            <a:r>
              <a:rPr lang="en-US" altLang="zh-CN" sz="2000"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>
                <a:ea typeface="华文行楷" panose="02010800040101010101" pitchFamily="2" charset="-122"/>
              </a:rPr>
              <a:t> Y</a:t>
            </a:r>
            <a:r>
              <a:rPr lang="en-US" altLang="zh-CN" sz="2800" baseline="-16000">
                <a:ea typeface="华文行楷" panose="02010800040101010101" pitchFamily="2" charset="-122"/>
              </a:rPr>
              <a:t>x</a:t>
            </a:r>
            <a:r>
              <a:rPr lang="en-US" altLang="zh-CN" sz="2000">
                <a:ea typeface="华文行楷" panose="02010800040101010101" pitchFamily="2" charset="-122"/>
                <a:sym typeface="Symbol" panose="05050102010706020507" pitchFamily="18" charset="2"/>
              </a:rPr>
              <a:t> </a:t>
            </a:r>
            <a:r>
              <a:rPr lang="en-US" altLang="zh-CN" sz="2000">
                <a:sym typeface="Symbol" panose="05050102010706020507" pitchFamily="18" charset="2"/>
              </a:rPr>
              <a:t></a:t>
            </a:r>
            <a:r>
              <a:rPr lang="en-US" altLang="zh-CN" baseline="-18000" smtClean="0">
                <a:sym typeface="Symbol" panose="05050102010706020507" pitchFamily="18" charset="2"/>
              </a:rPr>
              <a:t>Y</a:t>
            </a:r>
            <a:r>
              <a:rPr lang="en-US" altLang="zh-CN" sz="2000"/>
              <a:t>(S)</a:t>
            </a:r>
            <a:r>
              <a:rPr lang="en-US" altLang="zh-CN" sz="2000">
                <a:ea typeface="华文行楷" panose="02010800040101010101" pitchFamily="2" charset="-122"/>
              </a:rPr>
              <a:t>}</a:t>
            </a:r>
            <a:endParaRPr lang="en-US" altLang="zh-CN" sz="2000"/>
          </a:p>
          <a:p>
            <a:pPr lvl="2" eaLnBrk="1" hangingPunct="1">
              <a:spcBef>
                <a:spcPct val="35000"/>
              </a:spcBef>
            </a:pPr>
            <a:r>
              <a:rPr lang="en-US" altLang="zh-CN" sz="2000"/>
              <a:t>R</a:t>
            </a:r>
            <a:r>
              <a:rPr lang="en-US" altLang="zh-CN" sz="2000">
                <a:sym typeface="Symbol" panose="05050102010706020507" pitchFamily="18" charset="2"/>
              </a:rPr>
              <a:t></a:t>
            </a:r>
            <a:r>
              <a:rPr lang="en-US" altLang="zh-CN" sz="2000"/>
              <a:t>S = </a:t>
            </a:r>
            <a:r>
              <a:rPr lang="en-US" altLang="zh-CN" sz="2000">
                <a:sym typeface="Symbol" panose="05050102010706020507" pitchFamily="18" charset="2"/>
              </a:rPr>
              <a:t></a:t>
            </a:r>
            <a:r>
              <a:rPr lang="en-US" altLang="zh-CN" baseline="-18000" smtClean="0">
                <a:sym typeface="Symbol" panose="05050102010706020507" pitchFamily="18" charset="2"/>
              </a:rPr>
              <a:t>X</a:t>
            </a:r>
            <a:r>
              <a:rPr lang="en-US" altLang="zh-CN" sz="2000"/>
              <a:t>(R) </a:t>
            </a:r>
            <a:r>
              <a:rPr lang="en-US" altLang="zh-CN" sz="2000">
                <a:sym typeface="Symbol" panose="05050102010706020507" pitchFamily="18" charset="2"/>
              </a:rPr>
              <a:t> </a:t>
            </a:r>
            <a:r>
              <a:rPr lang="en-US" altLang="zh-CN" baseline="-18000" smtClean="0">
                <a:sym typeface="Symbol" panose="05050102010706020507" pitchFamily="18" charset="2"/>
              </a:rPr>
              <a:t>X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</a:t>
            </a:r>
            <a:r>
              <a:rPr lang="en-US" altLang="zh-CN" baseline="-18000" smtClean="0">
                <a:sym typeface="Symbol" panose="05050102010706020507" pitchFamily="18" charset="2"/>
              </a:rPr>
              <a:t>X</a:t>
            </a:r>
            <a:r>
              <a:rPr lang="en-US" altLang="zh-CN" sz="2000"/>
              <a:t>(R) </a:t>
            </a:r>
            <a:r>
              <a:rPr lang="en-US" altLang="zh-CN" sz="2000">
                <a:sym typeface="Symbol" panose="05050102010706020507" pitchFamily="18" charset="2"/>
              </a:rPr>
              <a:t> </a:t>
            </a:r>
            <a:r>
              <a:rPr lang="en-US" altLang="zh-CN" baseline="-18000" smtClean="0">
                <a:sym typeface="Symbol" panose="05050102010706020507" pitchFamily="18" charset="2"/>
              </a:rPr>
              <a:t>Y</a:t>
            </a:r>
            <a:r>
              <a:rPr lang="en-US" altLang="zh-CN" sz="2000"/>
              <a:t>(S) </a:t>
            </a:r>
            <a:r>
              <a:rPr lang="en-US" altLang="zh-CN" sz="2000">
                <a:sym typeface="Symbol" panose="05050102010706020507" pitchFamily="18" charset="2"/>
              </a:rPr>
              <a:t></a:t>
            </a:r>
            <a:r>
              <a:rPr lang="en-US" altLang="zh-CN" sz="2000"/>
              <a:t> R)</a:t>
            </a:r>
            <a:endParaRPr lang="en-US" altLang="zh-CN" sz="2000"/>
          </a:p>
          <a:p>
            <a:pPr lvl="2" eaLnBrk="1" hangingPunct="1">
              <a:spcBef>
                <a:spcPct val="35000"/>
              </a:spcBef>
            </a:pP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     设关系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的元数分别为</a:t>
            </a:r>
            <a:r>
              <a:rPr lang="en-US" altLang="zh-CN" sz="2400">
                <a:ea typeface="仿宋_GB2312" pitchFamily="49" charset="-122"/>
              </a:rPr>
              <a:t>r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>
                <a:ea typeface="仿宋_GB2312" pitchFamily="49" charset="-122"/>
              </a:rPr>
              <a:t>s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设</a:t>
            </a:r>
            <a:r>
              <a:rPr lang="en-US" altLang="zh-CN" sz="2400">
                <a:ea typeface="仿宋_GB2312" pitchFamily="49" charset="-122"/>
              </a:rPr>
              <a:t>r&gt;s&gt;0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）,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那么</a:t>
            </a:r>
            <a:r>
              <a:rPr lang="en-US" altLang="zh-CN" sz="2400">
                <a:ea typeface="仿宋_GB2312" pitchFamily="49" charset="-122"/>
              </a:rPr>
              <a:t>R÷S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是一个</a:t>
            </a:r>
            <a:r>
              <a:rPr lang="zh-CN" altLang="en-US" sz="2400">
                <a:ea typeface="仿宋_GB2312" pitchFamily="49" charset="-122"/>
              </a:rPr>
              <a:t>（</a:t>
            </a:r>
            <a:r>
              <a:rPr lang="en-US" altLang="zh-CN" sz="2400">
                <a:ea typeface="仿宋_GB2312" pitchFamily="49" charset="-122"/>
              </a:rPr>
              <a:t>r-s）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元的元组集合。（</a:t>
            </a:r>
            <a:r>
              <a:rPr lang="en-US" altLang="zh-CN" sz="2400">
                <a:ea typeface="仿宋_GB2312" pitchFamily="49" charset="-122"/>
              </a:rPr>
              <a:t>R÷S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是满足下列条件的最大关系：其中每个元组</a:t>
            </a:r>
            <a:r>
              <a:rPr lang="en-US" altLang="zh-CN" sz="2400">
                <a:ea typeface="仿宋_GB2312" pitchFamily="49" charset="-122"/>
              </a:rPr>
              <a:t>t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 sz="2400">
                <a:ea typeface="仿宋_GB2312" pitchFamily="49" charset="-122"/>
              </a:rPr>
              <a:t>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中每个元组</a:t>
            </a:r>
            <a:r>
              <a:rPr lang="en-US" altLang="zh-CN" sz="2400">
                <a:ea typeface="仿宋_GB2312" pitchFamily="49" charset="-122"/>
              </a:rPr>
              <a:t>u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组成的新元组</a:t>
            </a:r>
            <a:r>
              <a:rPr lang="zh-CN" altLang="en-US" sz="2400">
                <a:ea typeface="仿宋_GB2312" pitchFamily="49" charset="-122"/>
              </a:rPr>
              <a:t>&lt;</a:t>
            </a:r>
            <a:r>
              <a:rPr lang="en-US" altLang="zh-CN" sz="2400">
                <a:ea typeface="仿宋_GB2312" pitchFamily="49" charset="-122"/>
              </a:rPr>
              <a:t>t , u&gt;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必在关系</a:t>
            </a:r>
            <a:r>
              <a:rPr lang="en-US" altLang="zh-CN" sz="2400">
                <a:ea typeface="仿宋_GB2312" pitchFamily="49" charset="-122"/>
              </a:rPr>
              <a:t>R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中。为方便起见，我们假设</a:t>
            </a:r>
            <a:r>
              <a:rPr lang="en-US" altLang="zh-CN" sz="2400">
                <a:ea typeface="仿宋_GB2312" pitchFamily="49" charset="-122"/>
              </a:rPr>
              <a:t>S</a:t>
            </a:r>
            <a:r>
              <a:rPr lang="zh-CN" altLang="en-US" sz="2400">
                <a:ea typeface="仿宋_GB2312" pitchFamily="49" charset="-122"/>
              </a:rPr>
              <a:t>的属性为</a:t>
            </a:r>
            <a:r>
              <a:rPr lang="en-US" altLang="zh-CN" sz="2400">
                <a:ea typeface="仿宋_GB2312" pitchFamily="49" charset="-122"/>
              </a:rPr>
              <a:t>R</a:t>
            </a:r>
            <a:r>
              <a:rPr lang="zh-CN" altLang="en-US" sz="2400">
                <a:ea typeface="仿宋_GB2312" pitchFamily="49" charset="-122"/>
              </a:rPr>
              <a:t>中后</a:t>
            </a:r>
            <a:r>
              <a:rPr lang="en-US" altLang="zh-CN" sz="2400">
                <a:ea typeface="仿宋_GB2312" pitchFamily="49" charset="-122"/>
              </a:rPr>
              <a:t>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个属性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 除运算示例 </a:t>
            </a:r>
            <a:r>
              <a:rPr lang="en-US" altLang="zh-CN" sz="3200">
                <a:latin typeface="+mj-ea"/>
              </a:rPr>
              <a:t>I</a:t>
            </a:r>
            <a:endParaRPr lang="en-US" altLang="zh-CN" sz="3200">
              <a:latin typeface="+mj-ea"/>
            </a:endParaRPr>
          </a:p>
        </p:txBody>
      </p:sp>
      <p:grpSp>
        <p:nvGrpSpPr>
          <p:cNvPr id="72707" name="Group 3"/>
          <p:cNvGrpSpPr/>
          <p:nvPr/>
        </p:nvGrpSpPr>
        <p:grpSpPr bwMode="auto">
          <a:xfrm>
            <a:off x="2590800" y="990600"/>
            <a:ext cx="5537200" cy="1976438"/>
            <a:chOff x="480" y="1056"/>
            <a:chExt cx="3488" cy="1245"/>
          </a:xfrm>
        </p:grpSpPr>
        <p:sp>
          <p:nvSpPr>
            <p:cNvPr id="72763" name="Text Box 4"/>
            <p:cNvSpPr txBox="1">
              <a:spLocks noChangeArrowheads="1"/>
            </p:cNvSpPr>
            <p:nvPr/>
          </p:nvSpPr>
          <p:spPr bwMode="auto">
            <a:xfrm>
              <a:off x="1056" y="1430"/>
              <a:ext cx="24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4000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</a:t>
              </a:r>
              <a:endPara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72764" name="Group 5"/>
            <p:cNvGrpSpPr/>
            <p:nvPr/>
          </p:nvGrpSpPr>
          <p:grpSpPr bwMode="auto">
            <a:xfrm>
              <a:off x="480" y="1248"/>
              <a:ext cx="480" cy="848"/>
              <a:chOff x="2688" y="3376"/>
              <a:chExt cx="480" cy="848"/>
            </a:xfrm>
          </p:grpSpPr>
          <p:sp>
            <p:nvSpPr>
              <p:cNvPr id="72796" name="Rectangle 6"/>
              <p:cNvSpPr>
                <a:spLocks noChangeArrowheads="1"/>
              </p:cNvSpPr>
              <p:nvPr/>
            </p:nvSpPr>
            <p:spPr bwMode="auto">
              <a:xfrm>
                <a:off x="2688" y="3941"/>
                <a:ext cx="48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97" name="Rectangle 7"/>
              <p:cNvSpPr>
                <a:spLocks noChangeArrowheads="1"/>
              </p:cNvSpPr>
              <p:nvPr/>
            </p:nvSpPr>
            <p:spPr bwMode="auto">
              <a:xfrm>
                <a:off x="2688" y="3659"/>
                <a:ext cx="480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98" name="Rectangle 8"/>
              <p:cNvSpPr>
                <a:spLocks noChangeArrowheads="1"/>
              </p:cNvSpPr>
              <p:nvPr/>
            </p:nvSpPr>
            <p:spPr bwMode="auto">
              <a:xfrm>
                <a:off x="2688" y="3376"/>
                <a:ext cx="48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99" name="Line 9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00" name="Line 10"/>
              <p:cNvSpPr>
                <a:spLocks noChangeShapeType="1"/>
              </p:cNvSpPr>
              <p:nvPr/>
            </p:nvSpPr>
            <p:spPr bwMode="auto">
              <a:xfrm>
                <a:off x="2688" y="3659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01" name="Line 11"/>
              <p:cNvSpPr>
                <a:spLocks noChangeShapeType="1"/>
              </p:cNvSpPr>
              <p:nvPr/>
            </p:nvSpPr>
            <p:spPr bwMode="auto">
              <a:xfrm>
                <a:off x="2688" y="3941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02" name="Line 12"/>
              <p:cNvSpPr>
                <a:spLocks noChangeShapeType="1"/>
              </p:cNvSpPr>
              <p:nvPr/>
            </p:nvSpPr>
            <p:spPr bwMode="auto">
              <a:xfrm>
                <a:off x="2688" y="4224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03" name="Line 13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04" name="Line 14"/>
              <p:cNvSpPr>
                <a:spLocks noChangeShapeType="1"/>
              </p:cNvSpPr>
              <p:nvPr/>
            </p:nvSpPr>
            <p:spPr bwMode="auto">
              <a:xfrm>
                <a:off x="316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65" name="Text Box 15"/>
            <p:cNvSpPr txBox="1">
              <a:spLocks noChangeArrowheads="1"/>
            </p:cNvSpPr>
            <p:nvPr/>
          </p:nvSpPr>
          <p:spPr bwMode="auto">
            <a:xfrm>
              <a:off x="2208" y="1440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4000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＝</a:t>
              </a:r>
              <a:endPara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72766" name="Group 16"/>
            <p:cNvGrpSpPr/>
            <p:nvPr/>
          </p:nvGrpSpPr>
          <p:grpSpPr bwMode="auto">
            <a:xfrm>
              <a:off x="2688" y="1056"/>
              <a:ext cx="1280" cy="1245"/>
              <a:chOff x="624" y="960"/>
              <a:chExt cx="1280" cy="1245"/>
            </a:xfrm>
          </p:grpSpPr>
          <p:sp>
            <p:nvSpPr>
              <p:cNvPr id="72777" name="Rectangle 17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78" name="Rectangle 18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79" name="Rectangle 19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80" name="Rectangle 20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81" name="Rectangle 21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82" name="Rectangle 22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83" name="Rectangle 23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84" name="Rectangle 24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85" name="Rectangle 25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86" name="Rectangle 26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87" name="Line 27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8" name="Line 28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89" name="Line 29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90" name="Line 30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91" name="Line 31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92" name="Line 32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93" name="Line 33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94" name="Line 34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95" name="Line 35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67" name="Group 36"/>
            <p:cNvGrpSpPr/>
            <p:nvPr/>
          </p:nvGrpSpPr>
          <p:grpSpPr bwMode="auto">
            <a:xfrm>
              <a:off x="1440" y="1317"/>
              <a:ext cx="672" cy="753"/>
              <a:chOff x="3376" y="1368"/>
              <a:chExt cx="672" cy="753"/>
            </a:xfrm>
          </p:grpSpPr>
          <p:sp>
            <p:nvSpPr>
              <p:cNvPr id="72768" name="Rectangle 37"/>
              <p:cNvSpPr>
                <a:spLocks noChangeArrowheads="1"/>
              </p:cNvSpPr>
              <p:nvPr/>
            </p:nvSpPr>
            <p:spPr bwMode="auto">
              <a:xfrm>
                <a:off x="3376" y="1872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69" name="Rectangle 38"/>
              <p:cNvSpPr>
                <a:spLocks noChangeArrowheads="1"/>
              </p:cNvSpPr>
              <p:nvPr/>
            </p:nvSpPr>
            <p:spPr bwMode="auto">
              <a:xfrm>
                <a:off x="3376" y="1617"/>
                <a:ext cx="67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70" name="Rectangle 39"/>
              <p:cNvSpPr>
                <a:spLocks noChangeArrowheads="1"/>
              </p:cNvSpPr>
              <p:nvPr/>
            </p:nvSpPr>
            <p:spPr bwMode="auto">
              <a:xfrm>
                <a:off x="3376" y="136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71" name="Line 40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2" name="Line 41"/>
              <p:cNvSpPr>
                <a:spLocks noChangeShapeType="1"/>
              </p:cNvSpPr>
              <p:nvPr/>
            </p:nvSpPr>
            <p:spPr bwMode="auto">
              <a:xfrm>
                <a:off x="3376" y="1617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3" name="Line 42"/>
              <p:cNvSpPr>
                <a:spLocks noChangeShapeType="1"/>
              </p:cNvSpPr>
              <p:nvPr/>
            </p:nvSpPr>
            <p:spPr bwMode="auto">
              <a:xfrm>
                <a:off x="3376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4" name="Line 43"/>
              <p:cNvSpPr>
                <a:spLocks noChangeShapeType="1"/>
              </p:cNvSpPr>
              <p:nvPr/>
            </p:nvSpPr>
            <p:spPr bwMode="auto">
              <a:xfrm>
                <a:off x="3376" y="2121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5" name="Line 44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6" name="Line 45"/>
              <p:cNvSpPr>
                <a:spLocks noChangeShapeType="1"/>
              </p:cNvSpPr>
              <p:nvPr/>
            </p:nvSpPr>
            <p:spPr bwMode="auto">
              <a:xfrm>
                <a:off x="4048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2708" name="AutoShape 46"/>
          <p:cNvSpPr>
            <a:spLocks noChangeArrowheads="1"/>
          </p:cNvSpPr>
          <p:nvPr/>
        </p:nvSpPr>
        <p:spPr bwMode="auto">
          <a:xfrm>
            <a:off x="8458200" y="1066800"/>
            <a:ext cx="1676400" cy="762000"/>
          </a:xfrm>
          <a:prstGeom prst="wedgeRoundRectCallout">
            <a:avLst>
              <a:gd name="adj1" fmla="val -87310"/>
              <a:gd name="adj2" fmla="val 166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60000"/>
              </a:spcBef>
              <a:buClrTx/>
              <a:buFontTx/>
              <a:buNone/>
            </a:pPr>
            <a:r>
              <a:rPr lang="zh-CN" altLang="en-US" b="1" baseline="-20000">
                <a:latin typeface="华文新魏" panose="02010800040101010101" pitchFamily="2" charset="-122"/>
                <a:ea typeface="华文新魏" panose="02010800040101010101" pitchFamily="2" charset="-122"/>
              </a:rPr>
              <a:t>所有学生选修全部课程</a:t>
            </a:r>
            <a:endParaRPr lang="zh-CN" altLang="en-US" baseline="-20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2709" name="Group 47"/>
          <p:cNvGrpSpPr/>
          <p:nvPr/>
        </p:nvGrpSpPr>
        <p:grpSpPr bwMode="auto">
          <a:xfrm>
            <a:off x="2590800" y="3048000"/>
            <a:ext cx="6324600" cy="1976438"/>
            <a:chOff x="288" y="2256"/>
            <a:chExt cx="3984" cy="1245"/>
          </a:xfrm>
        </p:grpSpPr>
        <p:sp>
          <p:nvSpPr>
            <p:cNvPr id="72722" name="Text Box 48"/>
            <p:cNvSpPr txBox="1">
              <a:spLocks noChangeArrowheads="1"/>
            </p:cNvSpPr>
            <p:nvPr/>
          </p:nvSpPr>
          <p:spPr bwMode="auto">
            <a:xfrm>
              <a:off x="1632" y="269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</a:t>
              </a:r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2723" name="Text Box 49"/>
            <p:cNvSpPr txBox="1">
              <a:spLocks noChangeArrowheads="1"/>
            </p:cNvSpPr>
            <p:nvPr/>
          </p:nvSpPr>
          <p:spPr bwMode="auto">
            <a:xfrm>
              <a:off x="3264" y="2681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4000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＝</a:t>
              </a:r>
              <a:endPara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72724" name="Group 50"/>
            <p:cNvGrpSpPr/>
            <p:nvPr/>
          </p:nvGrpSpPr>
          <p:grpSpPr bwMode="auto">
            <a:xfrm>
              <a:off x="1968" y="2412"/>
              <a:ext cx="1280" cy="996"/>
              <a:chOff x="576" y="2979"/>
              <a:chExt cx="1280" cy="996"/>
            </a:xfrm>
          </p:grpSpPr>
          <p:sp>
            <p:nvSpPr>
              <p:cNvPr id="72747" name="Rectangle 51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48" name="Rectangle 52"/>
              <p:cNvSpPr>
                <a:spLocks noChangeArrowheads="1"/>
              </p:cNvSpPr>
              <p:nvPr/>
            </p:nvSpPr>
            <p:spPr bwMode="auto">
              <a:xfrm>
                <a:off x="576" y="372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49" name="Rectangle 53"/>
              <p:cNvSpPr>
                <a:spLocks noChangeArrowheads="1"/>
              </p:cNvSpPr>
              <p:nvPr/>
            </p:nvSpPr>
            <p:spPr bwMode="auto">
              <a:xfrm>
                <a:off x="1248" y="347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50" name="Rectangle 54"/>
              <p:cNvSpPr>
                <a:spLocks noChangeArrowheads="1"/>
              </p:cNvSpPr>
              <p:nvPr/>
            </p:nvSpPr>
            <p:spPr bwMode="auto">
              <a:xfrm>
                <a:off x="576" y="347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51" name="Rectangle 55"/>
              <p:cNvSpPr>
                <a:spLocks noChangeArrowheads="1"/>
              </p:cNvSpPr>
              <p:nvPr/>
            </p:nvSpPr>
            <p:spPr bwMode="auto">
              <a:xfrm>
                <a:off x="1248" y="322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52" name="Rectangle 56"/>
              <p:cNvSpPr>
                <a:spLocks noChangeArrowheads="1"/>
              </p:cNvSpPr>
              <p:nvPr/>
            </p:nvSpPr>
            <p:spPr bwMode="auto">
              <a:xfrm>
                <a:off x="576" y="322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53" name="Rectangle 57"/>
              <p:cNvSpPr>
                <a:spLocks noChangeArrowheads="1"/>
              </p:cNvSpPr>
              <p:nvPr/>
            </p:nvSpPr>
            <p:spPr bwMode="auto">
              <a:xfrm>
                <a:off x="1248" y="297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54" name="Rectangle 58"/>
              <p:cNvSpPr>
                <a:spLocks noChangeArrowheads="1"/>
              </p:cNvSpPr>
              <p:nvPr/>
            </p:nvSpPr>
            <p:spPr bwMode="auto">
              <a:xfrm>
                <a:off x="576" y="297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55" name="Line 59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6" name="Line 60"/>
              <p:cNvSpPr>
                <a:spLocks noChangeShapeType="1"/>
              </p:cNvSpPr>
              <p:nvPr/>
            </p:nvSpPr>
            <p:spPr bwMode="auto">
              <a:xfrm>
                <a:off x="576" y="322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7" name="Line 61"/>
              <p:cNvSpPr>
                <a:spLocks noChangeShapeType="1"/>
              </p:cNvSpPr>
              <p:nvPr/>
            </p:nvSpPr>
            <p:spPr bwMode="auto">
              <a:xfrm>
                <a:off x="576" y="347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8" name="Line 62"/>
              <p:cNvSpPr>
                <a:spLocks noChangeShapeType="1"/>
              </p:cNvSpPr>
              <p:nvPr/>
            </p:nvSpPr>
            <p:spPr bwMode="auto">
              <a:xfrm>
                <a:off x="576" y="372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9" name="Line 63"/>
              <p:cNvSpPr>
                <a:spLocks noChangeShapeType="1"/>
              </p:cNvSpPr>
              <p:nvPr/>
            </p:nvSpPr>
            <p:spPr bwMode="auto">
              <a:xfrm>
                <a:off x="576" y="397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0" name="Line 64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1" name="Line 65"/>
              <p:cNvSpPr>
                <a:spLocks noChangeShapeType="1"/>
              </p:cNvSpPr>
              <p:nvPr/>
            </p:nvSpPr>
            <p:spPr bwMode="auto">
              <a:xfrm>
                <a:off x="1248" y="2979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2" name="Line 66"/>
              <p:cNvSpPr>
                <a:spLocks noChangeShapeType="1"/>
              </p:cNvSpPr>
              <p:nvPr/>
            </p:nvSpPr>
            <p:spPr bwMode="auto">
              <a:xfrm>
                <a:off x="185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725" name="Group 67"/>
            <p:cNvGrpSpPr/>
            <p:nvPr/>
          </p:nvGrpSpPr>
          <p:grpSpPr bwMode="auto">
            <a:xfrm>
              <a:off x="288" y="2256"/>
              <a:ext cx="1280" cy="1245"/>
              <a:chOff x="624" y="960"/>
              <a:chExt cx="1280" cy="1245"/>
            </a:xfrm>
          </p:grpSpPr>
          <p:sp>
            <p:nvSpPr>
              <p:cNvPr id="72728" name="Rectangle 68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29" name="Rectangle 69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0" name="Rectangle 70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1" name="Rectangle 71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2" name="Rectangle 72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数学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3" name="Rectangle 73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王红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4" name="Rectangle 74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物理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5" name="Rectangle 75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张军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6" name="Rectangle 76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7" name="Rectangle 77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姓名</a:t>
                </a:r>
                <a:endPara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2738" name="Line 78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9" name="Line 79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0" name="Line 80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1" name="Line 81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2" name="Line 82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3" name="Line 83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4" name="Line 84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5" name="Line 85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6" name="Line 86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26" name="Text Box 87"/>
            <p:cNvSpPr txBox="1">
              <a:spLocks noChangeArrowheads="1"/>
            </p:cNvSpPr>
            <p:nvPr/>
          </p:nvSpPr>
          <p:spPr bwMode="auto">
            <a:xfrm>
              <a:off x="3696" y="262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2727" name="Text Box 88"/>
            <p:cNvSpPr txBox="1">
              <a:spLocks noChangeArrowheads="1"/>
            </p:cNvSpPr>
            <p:nvPr/>
          </p:nvSpPr>
          <p:spPr bwMode="auto">
            <a:xfrm>
              <a:off x="3696" y="288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王红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72710" name="AutoShape 89"/>
          <p:cNvSpPr>
            <a:spLocks noChangeArrowheads="1"/>
          </p:cNvSpPr>
          <p:nvPr/>
        </p:nvSpPr>
        <p:spPr bwMode="auto">
          <a:xfrm>
            <a:off x="8915400" y="2286000"/>
            <a:ext cx="1524000" cy="1143000"/>
          </a:xfrm>
          <a:prstGeom prst="wedgeRoundRectCallout">
            <a:avLst>
              <a:gd name="adj1" fmla="val -93542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60000"/>
              </a:spcBef>
              <a:buClrTx/>
              <a:buFontTx/>
              <a:buNone/>
            </a:pPr>
            <a:r>
              <a:rPr lang="zh-CN" altLang="en-US" b="1" baseline="-20000">
                <a:latin typeface="华文新魏" panose="02010800040101010101" pitchFamily="2" charset="-122"/>
                <a:ea typeface="华文新魏" panose="02010800040101010101" pitchFamily="2" charset="-122"/>
              </a:rPr>
              <a:t>没有选修全部课程的学生</a:t>
            </a:r>
            <a:endParaRPr lang="zh-CN" altLang="en-US" baseline="-20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2711" name="Group 90"/>
          <p:cNvGrpSpPr/>
          <p:nvPr/>
        </p:nvGrpSpPr>
        <p:grpSpPr bwMode="auto">
          <a:xfrm>
            <a:off x="3581400" y="5184776"/>
            <a:ext cx="4343400" cy="1216025"/>
            <a:chOff x="1824" y="3488"/>
            <a:chExt cx="2736" cy="766"/>
          </a:xfrm>
        </p:grpSpPr>
        <p:sp>
          <p:nvSpPr>
            <p:cNvPr id="72713" name="Text Box 91"/>
            <p:cNvSpPr txBox="1">
              <a:spLocks noChangeArrowheads="1"/>
            </p:cNvSpPr>
            <p:nvPr/>
          </p:nvSpPr>
          <p:spPr bwMode="auto">
            <a:xfrm>
              <a:off x="1824" y="34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2714" name="Text Box 92"/>
            <p:cNvSpPr txBox="1">
              <a:spLocks noChangeArrowheads="1"/>
            </p:cNvSpPr>
            <p:nvPr/>
          </p:nvSpPr>
          <p:spPr bwMode="auto">
            <a:xfrm>
              <a:off x="1824" y="374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王红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2715" name="Text Box 93"/>
            <p:cNvSpPr txBox="1">
              <a:spLocks noChangeArrowheads="1"/>
            </p:cNvSpPr>
            <p:nvPr/>
          </p:nvSpPr>
          <p:spPr bwMode="auto">
            <a:xfrm>
              <a:off x="1824" y="399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张军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2716" name="Text Box 94"/>
            <p:cNvSpPr txBox="1">
              <a:spLocks noChangeArrowheads="1"/>
            </p:cNvSpPr>
            <p:nvPr/>
          </p:nvSpPr>
          <p:spPr bwMode="auto">
            <a:xfrm>
              <a:off x="2880" y="364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2717" name="Text Box 95"/>
            <p:cNvSpPr txBox="1">
              <a:spLocks noChangeArrowheads="1"/>
            </p:cNvSpPr>
            <p:nvPr/>
          </p:nvSpPr>
          <p:spPr bwMode="auto">
            <a:xfrm>
              <a:off x="2880" y="390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王红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2718" name="Text Box 96"/>
            <p:cNvSpPr txBox="1">
              <a:spLocks noChangeArrowheads="1"/>
            </p:cNvSpPr>
            <p:nvPr/>
          </p:nvSpPr>
          <p:spPr bwMode="auto">
            <a:xfrm>
              <a:off x="2496" y="3667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</a:t>
              </a:r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2719" name="Text Box 97"/>
            <p:cNvSpPr txBox="1">
              <a:spLocks noChangeArrowheads="1"/>
            </p:cNvSpPr>
            <p:nvPr/>
          </p:nvSpPr>
          <p:spPr bwMode="auto">
            <a:xfrm>
              <a:off x="3504" y="3648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4000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＝</a:t>
              </a:r>
              <a:endParaRPr lang="zh-CN" altLang="en-US" sz="4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2720" name="Text Box 98"/>
            <p:cNvSpPr txBox="1">
              <a:spLocks noChangeArrowheads="1"/>
            </p:cNvSpPr>
            <p:nvPr/>
          </p:nvSpPr>
          <p:spPr bwMode="auto">
            <a:xfrm>
              <a:off x="3984" y="3632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2721" name="Text Box 99"/>
            <p:cNvSpPr txBox="1">
              <a:spLocks noChangeArrowheads="1"/>
            </p:cNvSpPr>
            <p:nvPr/>
          </p:nvSpPr>
          <p:spPr bwMode="auto">
            <a:xfrm>
              <a:off x="3984" y="38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张军</a:t>
              </a:r>
              <a:endPara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72712" name="AutoShape 100"/>
          <p:cNvSpPr>
            <a:spLocks noChangeArrowheads="1"/>
          </p:cNvSpPr>
          <p:nvPr/>
        </p:nvSpPr>
        <p:spPr bwMode="auto">
          <a:xfrm>
            <a:off x="8305800" y="4648200"/>
            <a:ext cx="1676400" cy="762000"/>
          </a:xfrm>
          <a:prstGeom prst="wedgeRoundRectCallout">
            <a:avLst>
              <a:gd name="adj1" fmla="val -82574"/>
              <a:gd name="adj2" fmla="val 90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60000"/>
              </a:spcBef>
              <a:buClrTx/>
              <a:buFontTx/>
              <a:buNone/>
            </a:pPr>
            <a:r>
              <a:rPr lang="zh-CN" altLang="en-US" b="1" baseline="-20000">
                <a:latin typeface="华文新魏" panose="02010800040101010101" pitchFamily="2" charset="-122"/>
                <a:ea typeface="华文新魏" panose="02010800040101010101" pitchFamily="2" charset="-122"/>
              </a:rPr>
              <a:t>选修了全部课程的学生</a:t>
            </a:r>
            <a:endParaRPr lang="zh-CN" altLang="en-US" baseline="-20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 除运算示例 </a:t>
            </a:r>
            <a:r>
              <a:rPr lang="en-US" altLang="zh-CN" sz="3200">
                <a:latin typeface="+mj-ea"/>
              </a:rPr>
              <a:t>II-1</a:t>
            </a:r>
            <a:endParaRPr lang="zh-CN" altLang="en-US" sz="3200">
              <a:latin typeface="+mj-ea"/>
            </a:endParaRPr>
          </a:p>
        </p:txBody>
      </p:sp>
      <p:graphicFrame>
        <p:nvGraphicFramePr>
          <p:cNvPr id="166915" name="Group 3"/>
          <p:cNvGraphicFramePr>
            <a:graphicFrameLocks noGrp="1"/>
          </p:cNvGraphicFramePr>
          <p:nvPr/>
        </p:nvGraphicFramePr>
        <p:xfrm>
          <a:off x="2667000" y="1597026"/>
          <a:ext cx="2362200" cy="3203575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90550"/>
                <a:gridCol w="590550"/>
              </a:tblGrid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6957" name="Group 45"/>
          <p:cNvGraphicFramePr>
            <a:graphicFrameLocks noGrp="1"/>
          </p:cNvGraphicFramePr>
          <p:nvPr/>
        </p:nvGraphicFramePr>
        <p:xfrm>
          <a:off x="5562600" y="1676400"/>
          <a:ext cx="838200" cy="1188720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254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87" name="Rectangle 59"/>
          <p:cNvSpPr>
            <a:spLocks noChangeArrowheads="1"/>
          </p:cNvSpPr>
          <p:nvPr/>
        </p:nvSpPr>
        <p:spPr bwMode="auto">
          <a:xfrm>
            <a:off x="3352800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R</a:t>
            </a:r>
            <a:r>
              <a:rPr lang="en-US" altLang="zh-CN">
                <a:latin typeface="Arial Narrow" panose="020B0606020202030204" pitchFamily="34" charset="0"/>
              </a:rPr>
              <a:t> </a:t>
            </a: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73788" name="Rectangle 60"/>
          <p:cNvSpPr>
            <a:spLocks noChangeArrowheads="1"/>
          </p:cNvSpPr>
          <p:nvPr/>
        </p:nvSpPr>
        <p:spPr bwMode="auto">
          <a:xfrm>
            <a:off x="5638801" y="990600"/>
            <a:ext cx="44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S</a:t>
            </a:r>
            <a:r>
              <a:rPr lang="en-US" altLang="zh-CN">
                <a:latin typeface="Arial Narrow" panose="020B0606020202030204" pitchFamily="34" charset="0"/>
              </a:rPr>
              <a:t> </a:t>
            </a:r>
            <a:endParaRPr lang="en-US" altLang="zh-CN">
              <a:latin typeface="Arial Narrow" panose="020B0606020202030204" pitchFamily="34" charset="0"/>
            </a:endParaRPr>
          </a:p>
        </p:txBody>
      </p:sp>
      <p:graphicFrame>
        <p:nvGraphicFramePr>
          <p:cNvPr id="166973" name="Group 61"/>
          <p:cNvGraphicFramePr>
            <a:graphicFrameLocks noGrp="1"/>
          </p:cNvGraphicFramePr>
          <p:nvPr/>
        </p:nvGraphicFramePr>
        <p:xfrm>
          <a:off x="7315200" y="1676401"/>
          <a:ext cx="1181100" cy="1819275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</a:tblGrid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806" name="Rectangle 78"/>
          <p:cNvSpPr>
            <a:spLocks noChangeArrowheads="1"/>
          </p:cNvSpPr>
          <p:nvPr/>
        </p:nvSpPr>
        <p:spPr bwMode="auto">
          <a:xfrm>
            <a:off x="7253288" y="1066800"/>
            <a:ext cx="120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aseline="-180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AB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(R)</a:t>
            </a:r>
            <a:endParaRPr lang="zh-CN" altLang="en-US" sz="2400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 除运算示例 </a:t>
            </a:r>
            <a:r>
              <a:rPr lang="en-US" altLang="zh-CN" sz="3200">
                <a:latin typeface="+mj-ea"/>
              </a:rPr>
              <a:t>II-2</a:t>
            </a:r>
            <a:endParaRPr lang="zh-CN" altLang="en-US" sz="3200">
              <a:latin typeface="+mj-ea"/>
            </a:endParaRPr>
          </a:p>
        </p:txBody>
      </p:sp>
      <p:graphicFrame>
        <p:nvGraphicFramePr>
          <p:cNvPr id="167939" name="Group 3"/>
          <p:cNvGraphicFramePr>
            <a:graphicFrameLocks noGrp="1"/>
          </p:cNvGraphicFramePr>
          <p:nvPr/>
        </p:nvGraphicFramePr>
        <p:xfrm>
          <a:off x="2667000" y="1524001"/>
          <a:ext cx="2362200" cy="3145790"/>
        </p:xfrm>
        <a:graphic>
          <a:graphicData uri="http://schemas.openxmlformats.org/drawingml/2006/table">
            <a:tbl>
              <a:tblPr/>
              <a:tblGrid>
                <a:gridCol w="590550"/>
                <a:gridCol w="628650"/>
                <a:gridCol w="552450"/>
                <a:gridCol w="590550"/>
              </a:tblGrid>
              <a:tr h="3841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2590800" y="1066800"/>
            <a:ext cx="263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aseline="-180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AB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(R) </a:t>
            </a: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aseline="-180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CD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(S) </a:t>
            </a:r>
            <a:endParaRPr lang="zh-CN" altLang="en-US" sz="2400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798" name="Rectangle 46"/>
          <p:cNvSpPr>
            <a:spLocks noChangeArrowheads="1"/>
          </p:cNvSpPr>
          <p:nvPr/>
        </p:nvSpPr>
        <p:spPr bwMode="auto">
          <a:xfrm>
            <a:off x="2514601" y="4876800"/>
            <a:ext cx="293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aseline="-180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AB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(R) </a:t>
            </a: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aseline="-180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CD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</a:rPr>
              <a:t>(S)-R </a:t>
            </a:r>
            <a:endParaRPr lang="zh-CN" altLang="en-US" sz="2400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67983" name="Group 47"/>
          <p:cNvGraphicFramePr>
            <a:graphicFrameLocks noGrp="1"/>
          </p:cNvGraphicFramePr>
          <p:nvPr/>
        </p:nvGraphicFramePr>
        <p:xfrm>
          <a:off x="2819400" y="5410200"/>
          <a:ext cx="2362200" cy="92075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  <a:gridCol w="590550"/>
                <a:gridCol w="590550"/>
              </a:tblGrid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16" name="Rectangle 64"/>
          <p:cNvSpPr>
            <a:spLocks noChangeArrowheads="1"/>
          </p:cNvSpPr>
          <p:nvPr/>
        </p:nvSpPr>
        <p:spPr bwMode="auto">
          <a:xfrm>
            <a:off x="6019801" y="1752600"/>
            <a:ext cx="1179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R </a:t>
            </a:r>
            <a:r>
              <a:rPr lang="zh-CN" altLang="en-US">
                <a:latin typeface="Arial Narrow" panose="020B0606020202030204" pitchFamily="34" charset="0"/>
                <a:sym typeface="Symbol" panose="05050102010706020507" pitchFamily="18" charset="2"/>
              </a:rPr>
              <a:t>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S=</a:t>
            </a:r>
            <a:endParaRPr lang="zh-CN" altLang="en-US" sz="2400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68001" name="Group 65"/>
          <p:cNvGraphicFramePr>
            <a:graphicFrameLocks noGrp="1"/>
          </p:cNvGraphicFramePr>
          <p:nvPr/>
        </p:nvGraphicFramePr>
        <p:xfrm>
          <a:off x="7162800" y="1447800"/>
          <a:ext cx="1181100" cy="1828800"/>
        </p:xfrm>
        <a:graphic>
          <a:graphicData uri="http://schemas.openxmlformats.org/drawingml/2006/table">
            <a:tbl>
              <a:tblPr/>
              <a:tblGrid>
                <a:gridCol w="533400"/>
                <a:gridCol w="647700"/>
              </a:tblGrid>
              <a:tr h="4699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34" name="Rectangle 82"/>
          <p:cNvSpPr>
            <a:spLocks noChangeArrowheads="1"/>
          </p:cNvSpPr>
          <p:nvPr/>
        </p:nvSpPr>
        <p:spPr bwMode="auto">
          <a:xfrm>
            <a:off x="8458201" y="1981200"/>
            <a:ext cx="31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-</a:t>
            </a:r>
            <a:endParaRPr lang="zh-CN" altLang="en-US" sz="2400" b="1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68019" name="Group 83"/>
          <p:cNvGraphicFramePr>
            <a:graphicFrameLocks noGrp="1"/>
          </p:cNvGraphicFramePr>
          <p:nvPr/>
        </p:nvGraphicFramePr>
        <p:xfrm>
          <a:off x="8839200" y="1828800"/>
          <a:ext cx="1181100" cy="914400"/>
        </p:xfrm>
        <a:graphic>
          <a:graphicData uri="http://schemas.openxmlformats.org/drawingml/2006/table">
            <a:tbl>
              <a:tblPr/>
              <a:tblGrid>
                <a:gridCol w="590550"/>
                <a:gridCol w="590550"/>
              </a:tblGrid>
              <a:tr h="4540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46" name="Rectangle 94"/>
          <p:cNvSpPr>
            <a:spLocks noChangeArrowheads="1"/>
          </p:cNvSpPr>
          <p:nvPr/>
        </p:nvSpPr>
        <p:spPr bwMode="auto">
          <a:xfrm>
            <a:off x="6802438" y="3856039"/>
            <a:ext cx="392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=</a:t>
            </a:r>
            <a:endParaRPr lang="zh-CN" altLang="en-US" sz="2000" b="1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68031" name="Group 95"/>
          <p:cNvGraphicFramePr>
            <a:graphicFrameLocks noGrp="1"/>
          </p:cNvGraphicFramePr>
          <p:nvPr/>
        </p:nvGraphicFramePr>
        <p:xfrm>
          <a:off x="7239000" y="3657600"/>
          <a:ext cx="1104900" cy="1549400"/>
        </p:xfrm>
        <a:graphic>
          <a:graphicData uri="http://schemas.openxmlformats.org/drawingml/2006/table">
            <a:tbl>
              <a:tblPr/>
              <a:tblGrid>
                <a:gridCol w="609600"/>
                <a:gridCol w="495300"/>
              </a:tblGrid>
              <a:tr h="5334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51" name="Group 91"/>
          <p:cNvGraphicFramePr>
            <a:graphicFrameLocks noGrp="1"/>
          </p:cNvGraphicFramePr>
          <p:nvPr/>
        </p:nvGraphicFramePr>
        <p:xfrm>
          <a:off x="2438400" y="762001"/>
          <a:ext cx="2895600" cy="4145280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3397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730" name="Group 170"/>
          <p:cNvGraphicFramePr>
            <a:graphicFrameLocks noGrp="1"/>
          </p:cNvGraphicFramePr>
          <p:nvPr/>
        </p:nvGraphicFramePr>
        <p:xfrm>
          <a:off x="5638800" y="762000"/>
          <a:ext cx="1981200" cy="25908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4524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757" name="Group 197"/>
          <p:cNvGraphicFramePr>
            <a:graphicFrameLocks noGrp="1"/>
          </p:cNvGraphicFramePr>
          <p:nvPr/>
        </p:nvGraphicFramePr>
        <p:xfrm>
          <a:off x="8001000" y="1066801"/>
          <a:ext cx="1981200" cy="155448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4524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60" name="Text Box 198"/>
          <p:cNvSpPr txBox="1">
            <a:spLocks noChangeArrowheads="1"/>
          </p:cNvSpPr>
          <p:nvPr/>
        </p:nvSpPr>
        <p:spPr bwMode="auto">
          <a:xfrm>
            <a:off x="25908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R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75861" name="Text Box 202"/>
          <p:cNvSpPr txBox="1">
            <a:spLocks noChangeArrowheads="1"/>
          </p:cNvSpPr>
          <p:nvPr/>
        </p:nvSpPr>
        <p:spPr bwMode="auto">
          <a:xfrm>
            <a:off x="5867400" y="15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75862" name="Text Box 203"/>
          <p:cNvSpPr txBox="1">
            <a:spLocks noChangeArrowheads="1"/>
          </p:cNvSpPr>
          <p:nvPr/>
        </p:nvSpPr>
        <p:spPr bwMode="auto">
          <a:xfrm>
            <a:off x="8153400" y="22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194764" name="Text Box 204"/>
          <p:cNvSpPr txBox="1">
            <a:spLocks noChangeArrowheads="1"/>
          </p:cNvSpPr>
          <p:nvPr/>
        </p:nvSpPr>
        <p:spPr bwMode="auto">
          <a:xfrm>
            <a:off x="5622926" y="3565525"/>
            <a:ext cx="226055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latin typeface="Tahoma" panose="020B0604030504040204" pitchFamily="34" charset="0"/>
                <a:sym typeface="Symbol" panose="05050102010706020507" pitchFamily="18" charset="2"/>
              </a:rPr>
              <a:t>R.B&gt;R.C</a:t>
            </a:r>
            <a:r>
              <a:rPr lang="en-US" altLang="zh-CN" sz="28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i="1">
                <a:latin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i="1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×</a:t>
            </a:r>
            <a:r>
              <a:rPr lang="en-US" altLang="zh-CN" sz="2800" i="1">
                <a:latin typeface="Tahoma" panose="020B060403050404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800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zh-CN" altLang="en-US" sz="28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75864" name="Text Box 205"/>
          <p:cNvSpPr txBox="1">
            <a:spLocks noChangeArrowheads="1"/>
          </p:cNvSpPr>
          <p:nvPr/>
        </p:nvSpPr>
        <p:spPr bwMode="auto">
          <a:xfrm>
            <a:off x="7010400" y="4038600"/>
            <a:ext cx="744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Tahoma" panose="020B0604030504040204" pitchFamily="34" charset="0"/>
              </a:rPr>
              <a:t>R.C&lt;S.E</a:t>
            </a:r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75865" name="Text Box 210"/>
          <p:cNvSpPr txBox="1">
            <a:spLocks noChangeArrowheads="1"/>
          </p:cNvSpPr>
          <p:nvPr/>
        </p:nvSpPr>
        <p:spPr bwMode="auto">
          <a:xfrm>
            <a:off x="5851525" y="4500563"/>
            <a:ext cx="287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800" baseline="-180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(R.A,R.B,S.E)</a:t>
            </a:r>
            <a:r>
              <a:rPr lang="en-US" altLang="zh-CN" sz="28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(R×S)</a:t>
            </a:r>
            <a:endParaRPr lang="zh-CN" altLang="en-US" sz="2800"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75866" name="Text Box 211"/>
          <p:cNvSpPr txBox="1">
            <a:spLocks noChangeArrowheads="1"/>
          </p:cNvSpPr>
          <p:nvPr/>
        </p:nvSpPr>
        <p:spPr bwMode="auto">
          <a:xfrm>
            <a:off x="7696200" y="49530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Tahoma" panose="020B0604030504040204" pitchFamily="34" charset="0"/>
              </a:rPr>
              <a:t>R.C=S.D</a:t>
            </a:r>
            <a:endParaRPr lang="en-US" altLang="zh-CN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620688"/>
            <a:ext cx="7802563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关系基本概念(续)</a:t>
            </a:r>
            <a:br>
              <a:rPr lang="zh-CN" altLang="en-US" sz="3200" dirty="0">
                <a:latin typeface="+mj-ea"/>
              </a:rPr>
            </a:br>
            <a:endParaRPr lang="zh-CN" altLang="en-US" sz="3200" dirty="0">
              <a:latin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33314" y="1412776"/>
            <a:ext cx="9239149" cy="48006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例：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设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		   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为教师集合（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T）= {t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，t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}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		      D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为学生集合（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S）= {s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，s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2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，s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}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		      D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为课程集合（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C）= {c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，c</a:t>
            </a:r>
            <a:r>
              <a:rPr lang="en-US" altLang="zh-CN" sz="2400" baseline="-20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}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则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en-US" altLang="zh-CN" sz="2400" baseline="-18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×D</a:t>
            </a:r>
            <a:r>
              <a:rPr lang="en-US" altLang="zh-CN" sz="2400" baseline="-18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×D</a:t>
            </a:r>
            <a:r>
              <a:rPr lang="en-US" altLang="zh-CN" sz="2400" baseline="-18000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是个三元组集合，元组个数为2×3×2，是所有可能的（教师，学生，课程）元组集合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zh-CN" altLang="en-US" sz="2400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04664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并运算示例 </a:t>
            </a:r>
            <a:r>
              <a:rPr lang="en-US" altLang="zh-CN" sz="3200" dirty="0">
                <a:latin typeface="+mj-ea"/>
              </a:rPr>
              <a:t>II</a:t>
            </a:r>
            <a:endParaRPr lang="en-US" altLang="zh-CN" sz="3200" dirty="0">
              <a:latin typeface="+mj-ea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375792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CN" sz="2400"/>
              <a:t>SC(C#,S#,Score)</a:t>
            </a:r>
            <a:endParaRPr lang="en-US" altLang="zh-CN" sz="2400"/>
          </a:p>
          <a:p>
            <a:pPr eaLnBrk="1" hangingPunct="1"/>
            <a:endParaRPr lang="en-US" altLang="zh-CN" sz="2400"/>
          </a:p>
          <a:p>
            <a:pPr lvl="1" eaLnBrk="1" hangingPunct="1"/>
            <a:r>
              <a:rPr lang="zh-CN" altLang="en-US" sz="2400"/>
              <a:t>求选修了001号或002号课程的学生号</a:t>
            </a:r>
            <a:endParaRPr lang="zh-CN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方案1：</a:t>
            </a:r>
            <a:endParaRPr lang="zh-CN" altLang="en-US" sz="240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∏</a:t>
            </a:r>
            <a:r>
              <a:rPr lang="en-US" altLang="zh-CN" sz="2400" baseline="-25000">
                <a:sym typeface="Symbol" panose="05050102010706020507" pitchFamily="18" charset="2"/>
              </a:rPr>
              <a:t>S#</a:t>
            </a:r>
            <a:r>
              <a:rPr lang="en-US" altLang="zh-CN" sz="2400">
                <a:sym typeface="Symbol" panose="05050102010706020507" pitchFamily="18" charset="2"/>
              </a:rPr>
              <a:t>(</a:t>
            </a:r>
            <a:r>
              <a:rPr lang="en-US" altLang="zh-CN" sz="2400" baseline="-20000">
                <a:sym typeface="Symbol" panose="05050102010706020507" pitchFamily="18" charset="2"/>
              </a:rPr>
              <a:t>C# = 001∨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baseline="-20000">
                <a:sym typeface="Symbol" panose="05050102010706020507" pitchFamily="18" charset="2"/>
              </a:rPr>
              <a:t>C# = 002</a:t>
            </a:r>
            <a:r>
              <a:rPr lang="en-US" altLang="zh-CN" sz="2400">
                <a:sym typeface="Symbol" panose="05050102010706020507" pitchFamily="18" charset="2"/>
              </a:rPr>
              <a:t>(SC))</a:t>
            </a:r>
            <a:endParaRPr lang="en-US" altLang="zh-CN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方案2：</a:t>
            </a:r>
            <a:endParaRPr lang="zh-CN" altLang="en-US" sz="240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∏</a:t>
            </a:r>
            <a:r>
              <a:rPr lang="en-US" altLang="zh-CN" sz="2400" baseline="-25000">
                <a:sym typeface="Symbol" panose="05050102010706020507" pitchFamily="18" charset="2"/>
              </a:rPr>
              <a:t>S#</a:t>
            </a:r>
            <a:r>
              <a:rPr lang="en-US" altLang="zh-CN" sz="2400">
                <a:sym typeface="Symbol" panose="05050102010706020507" pitchFamily="18" charset="2"/>
              </a:rPr>
              <a:t>(</a:t>
            </a:r>
            <a:r>
              <a:rPr lang="en-US" altLang="zh-CN" sz="2400" baseline="-20000">
                <a:sym typeface="Symbol" panose="05050102010706020507" pitchFamily="18" charset="2"/>
              </a:rPr>
              <a:t>C# = 001 </a:t>
            </a:r>
            <a:r>
              <a:rPr lang="en-US" altLang="zh-CN" sz="2400">
                <a:sym typeface="Symbol" panose="05050102010706020507" pitchFamily="18" charset="2"/>
              </a:rPr>
              <a:t>(SC))∪∏</a:t>
            </a:r>
            <a:r>
              <a:rPr lang="en-US" altLang="zh-CN" sz="2400" baseline="-25000">
                <a:sym typeface="Symbol" panose="05050102010706020507" pitchFamily="18" charset="2"/>
              </a:rPr>
              <a:t>S#</a:t>
            </a:r>
            <a:r>
              <a:rPr lang="en-US" altLang="zh-CN" sz="2400">
                <a:sym typeface="Symbol" panose="05050102010706020507" pitchFamily="18" charset="2"/>
              </a:rPr>
              <a:t>(</a:t>
            </a:r>
            <a:r>
              <a:rPr lang="en-US" altLang="zh-CN" sz="2400" baseline="-20000">
                <a:sym typeface="Symbol" panose="05050102010706020507" pitchFamily="18" charset="2"/>
              </a:rPr>
              <a:t>C# = 002</a:t>
            </a:r>
            <a:r>
              <a:rPr lang="en-US" altLang="zh-CN" sz="2400">
                <a:sym typeface="Symbol" panose="05050102010706020507" pitchFamily="18" charset="2"/>
              </a:rPr>
              <a:t>(SC))</a:t>
            </a:r>
            <a:endParaRPr lang="en-US" altLang="zh-CN" sz="2400">
              <a:sym typeface="Symbol" panose="05050102010706020507" pitchFamily="18" charset="2"/>
            </a:endParaRPr>
          </a:p>
          <a:p>
            <a:pPr lvl="1" eaLnBrk="1" hangingPunct="1"/>
            <a:endParaRPr lang="en-US" altLang="zh-CN" sz="24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1663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交运算示例 </a:t>
            </a:r>
            <a:r>
              <a:rPr lang="en-US" altLang="zh-CN" sz="3200" dirty="0">
                <a:latin typeface="+mj-ea"/>
              </a:rPr>
              <a:t>II</a:t>
            </a:r>
            <a:endParaRPr lang="zh-CN" altLang="en-US" sz="3200" dirty="0">
              <a:latin typeface="+mj-ea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28296"/>
            <a:ext cx="8839200" cy="52578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示例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求同时选修了001号和002号课程的学生号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？？</a:t>
            </a:r>
            <a:endParaRPr lang="zh-CN" altLang="en-US" sz="2000" dirty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∏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S#</a:t>
            </a:r>
            <a:r>
              <a:rPr lang="en-US" altLang="zh-CN" dirty="0" smtClean="0">
                <a:sym typeface="Symbol" panose="05050102010706020507" pitchFamily="18" charset="2"/>
              </a:rPr>
              <a:t>(</a:t>
            </a:r>
            <a:r>
              <a:rPr lang="en-US" altLang="zh-CN" baseline="-20000" dirty="0" smtClean="0">
                <a:sym typeface="Symbol" panose="05050102010706020507" pitchFamily="18" charset="2"/>
              </a:rPr>
              <a:t>C# = 001 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baseline="-20000" dirty="0" smtClean="0">
                <a:sym typeface="Symbol" panose="05050102010706020507" pitchFamily="18" charset="2"/>
              </a:rPr>
              <a:t>C# = 002</a:t>
            </a:r>
            <a:r>
              <a:rPr lang="en-US" altLang="zh-CN" dirty="0" smtClean="0">
                <a:sym typeface="Symbol" panose="05050102010706020507" pitchFamily="18" charset="2"/>
              </a:rPr>
              <a:t>(SC))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？？</a:t>
            </a:r>
            <a:endParaRPr lang="zh-CN" altLang="en-US" dirty="0" smtClean="0"/>
          </a:p>
          <a:p>
            <a:pPr lvl="1"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∏</a:t>
            </a:r>
            <a:r>
              <a:rPr lang="en-US" altLang="zh-CN" sz="2400" baseline="-25000" dirty="0">
                <a:sym typeface="Symbol" panose="05050102010706020507" pitchFamily="18" charset="2"/>
              </a:rPr>
              <a:t>S#</a:t>
            </a:r>
            <a:r>
              <a:rPr lang="en-US" altLang="zh-CN" sz="2400" dirty="0">
                <a:sym typeface="Symbol" panose="05050102010706020507" pitchFamily="18" charset="2"/>
              </a:rPr>
              <a:t>(</a:t>
            </a:r>
            <a:r>
              <a:rPr lang="en-US" altLang="zh-CN" sz="2400" baseline="-20000" dirty="0">
                <a:sym typeface="Symbol" panose="05050102010706020507" pitchFamily="18" charset="2"/>
              </a:rPr>
              <a:t>C# = 001 </a:t>
            </a:r>
            <a:r>
              <a:rPr lang="en-US" altLang="zh-CN" sz="2400" dirty="0">
                <a:sym typeface="Symbol" panose="05050102010706020507" pitchFamily="18" charset="2"/>
              </a:rPr>
              <a:t>(SC))∩∏</a:t>
            </a:r>
            <a:r>
              <a:rPr lang="en-US" altLang="zh-CN" sz="2400" baseline="-25000" dirty="0">
                <a:sym typeface="Symbol" panose="05050102010706020507" pitchFamily="18" charset="2"/>
              </a:rPr>
              <a:t>S#</a:t>
            </a:r>
            <a:r>
              <a:rPr lang="en-US" altLang="zh-CN" sz="2400" dirty="0">
                <a:sym typeface="Symbol" panose="05050102010706020507" pitchFamily="18" charset="2"/>
              </a:rPr>
              <a:t>(</a:t>
            </a:r>
            <a:r>
              <a:rPr lang="en-US" altLang="zh-CN" sz="2400" baseline="-20000" dirty="0">
                <a:sym typeface="Symbol" panose="05050102010706020507" pitchFamily="18" charset="2"/>
              </a:rPr>
              <a:t>C# = 002</a:t>
            </a:r>
            <a:r>
              <a:rPr lang="en-US" altLang="zh-CN" sz="2400" dirty="0">
                <a:sym typeface="Symbol" panose="05050102010706020507" pitchFamily="18" charset="2"/>
              </a:rPr>
              <a:t>(SC))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20688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差运算示例 </a:t>
            </a:r>
            <a:r>
              <a:rPr lang="en-US" altLang="zh-CN" sz="3200" dirty="0">
                <a:latin typeface="+mj-ea"/>
              </a:rPr>
              <a:t>II</a:t>
            </a:r>
            <a:br>
              <a:rPr lang="zh-CN" altLang="en-US" sz="3200" dirty="0">
                <a:latin typeface="+mj-ea"/>
              </a:rPr>
            </a:br>
            <a:endParaRPr lang="zh-CN" altLang="en-US" sz="3200" dirty="0">
              <a:latin typeface="+mj-ea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16756"/>
            <a:ext cx="7772400" cy="5105400"/>
          </a:xfrm>
        </p:spPr>
        <p:txBody>
          <a:bodyPr/>
          <a:lstStyle/>
          <a:p>
            <a:pPr eaLnBrk="1" hangingPunct="1"/>
            <a:r>
              <a:rPr lang="zh-CN" altLang="en-US" sz="2400"/>
              <a:t>示例</a:t>
            </a:r>
            <a:endParaRPr lang="zh-CN" altLang="en-US" sz="2400"/>
          </a:p>
          <a:p>
            <a:pPr eaLnBrk="1" hangingPunct="1"/>
            <a:endParaRPr lang="zh-CN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求选修了001号而没有选002号课程的学生号</a:t>
            </a:r>
            <a:endParaRPr lang="zh-CN" altLang="en-US" sz="2000"/>
          </a:p>
          <a:p>
            <a:pPr lvl="1"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∏</a:t>
            </a:r>
            <a:r>
              <a:rPr lang="en-US" altLang="zh-CN" baseline="-25000" smtClean="0">
                <a:sym typeface="Symbol" panose="05050102010706020507" pitchFamily="18" charset="2"/>
              </a:rPr>
              <a:t>S#</a:t>
            </a:r>
            <a:r>
              <a:rPr lang="en-US" altLang="zh-CN" smtClean="0">
                <a:sym typeface="Symbol" panose="05050102010706020507" pitchFamily="18" charset="2"/>
              </a:rPr>
              <a:t>(</a:t>
            </a:r>
            <a:r>
              <a:rPr lang="en-US" altLang="zh-CN" baseline="-20000" smtClean="0">
                <a:sym typeface="Symbol" panose="05050102010706020507" pitchFamily="18" charset="2"/>
              </a:rPr>
              <a:t>C# = 001 </a:t>
            </a:r>
            <a:r>
              <a:rPr lang="en-US" altLang="zh-CN" smtClean="0">
                <a:sym typeface="Symbol" panose="05050102010706020507" pitchFamily="18" charset="2"/>
              </a:rPr>
              <a:t>(SC)) －∏</a:t>
            </a:r>
            <a:r>
              <a:rPr lang="en-US" altLang="zh-CN" baseline="-25000" smtClean="0">
                <a:sym typeface="Symbol" panose="05050102010706020507" pitchFamily="18" charset="2"/>
              </a:rPr>
              <a:t>S#</a:t>
            </a:r>
            <a:r>
              <a:rPr lang="en-US" altLang="zh-CN" smtClean="0">
                <a:sym typeface="Symbol" panose="05050102010706020507" pitchFamily="18" charset="2"/>
              </a:rPr>
              <a:t>(</a:t>
            </a:r>
            <a:r>
              <a:rPr lang="en-US" altLang="zh-CN" baseline="-20000" smtClean="0">
                <a:sym typeface="Symbol" panose="05050102010706020507" pitchFamily="18" charset="2"/>
              </a:rPr>
              <a:t>C# = 002</a:t>
            </a:r>
            <a:r>
              <a:rPr lang="en-US" altLang="zh-CN" smtClean="0">
                <a:sym typeface="Symbol" panose="05050102010706020507" pitchFamily="18" charset="2"/>
              </a:rPr>
              <a:t>(SC))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67384" y="510581"/>
            <a:ext cx="7772400" cy="609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查询示例</a:t>
            </a:r>
            <a:endParaRPr lang="zh-CN" altLang="en-US" sz="3200" dirty="0">
              <a:latin typeface="+mj-ea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940768" y="1539281"/>
            <a:ext cx="411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>Sailor(Sid,Sname,Rating,Age)</a:t>
            </a:r>
            <a:endParaRPr lang="en-US" altLang="zh-CN" sz="200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zh-CN" sz="2000"/>
              <a:t>Boat(Bid, Bname, color)</a:t>
            </a:r>
            <a:endParaRPr lang="fr-FR" altLang="zh-CN" sz="200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zh-CN" sz="2000"/>
              <a:t>Reserve(Sid, Bid, Day)</a:t>
            </a:r>
            <a:endParaRPr lang="en-US" altLang="zh-CN" sz="2000"/>
          </a:p>
        </p:txBody>
      </p:sp>
      <p:grpSp>
        <p:nvGrpSpPr>
          <p:cNvPr id="79876" name="Group 4"/>
          <p:cNvGrpSpPr/>
          <p:nvPr/>
        </p:nvGrpSpPr>
        <p:grpSpPr bwMode="auto">
          <a:xfrm>
            <a:off x="4655840" y="1988840"/>
            <a:ext cx="4343400" cy="3890963"/>
            <a:chOff x="-3" y="-3"/>
            <a:chExt cx="3761" cy="3462"/>
          </a:xfrm>
        </p:grpSpPr>
        <p:grpSp>
          <p:nvGrpSpPr>
            <p:cNvPr id="79877" name="Group 5"/>
            <p:cNvGrpSpPr/>
            <p:nvPr/>
          </p:nvGrpSpPr>
          <p:grpSpPr bwMode="auto">
            <a:xfrm>
              <a:off x="0" y="0"/>
              <a:ext cx="3755" cy="3456"/>
              <a:chOff x="0" y="0"/>
              <a:chExt cx="3755" cy="3456"/>
            </a:xfrm>
          </p:grpSpPr>
          <p:grpSp>
            <p:nvGrpSpPr>
              <p:cNvPr id="79879" name="Group 6"/>
              <p:cNvGrpSpPr/>
              <p:nvPr/>
            </p:nvGrpSpPr>
            <p:grpSpPr bwMode="auto">
              <a:xfrm>
                <a:off x="0" y="0"/>
                <a:ext cx="939" cy="432"/>
                <a:chOff x="0" y="0"/>
                <a:chExt cx="939" cy="432"/>
              </a:xfrm>
            </p:grpSpPr>
            <p:sp>
              <p:nvSpPr>
                <p:cNvPr id="7997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水手编号</a:t>
                  </a:r>
                  <a:r>
                    <a:rPr lang="en-US" altLang="zh-CN" sz="1500" b="1"/>
                    <a:t>Sid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7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0" name="Group 9"/>
              <p:cNvGrpSpPr/>
              <p:nvPr/>
            </p:nvGrpSpPr>
            <p:grpSpPr bwMode="auto">
              <a:xfrm>
                <a:off x="939" y="0"/>
                <a:ext cx="1040" cy="432"/>
                <a:chOff x="939" y="0"/>
                <a:chExt cx="1040" cy="432"/>
              </a:xfrm>
            </p:grpSpPr>
            <p:sp>
              <p:nvSpPr>
                <p:cNvPr id="79971" name="Rectangle 10"/>
                <p:cNvSpPr>
                  <a:spLocks noChangeArrowheads="1"/>
                </p:cNvSpPr>
                <p:nvPr/>
              </p:nvSpPr>
              <p:spPr bwMode="auto">
                <a:xfrm>
                  <a:off x="982" y="0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水手姓名</a:t>
                  </a:r>
                  <a:r>
                    <a:rPr lang="en-US" altLang="zh-CN" sz="1500" b="1"/>
                    <a:t>Sname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72" name="Rectangle 11"/>
                <p:cNvSpPr>
                  <a:spLocks noChangeArrowheads="1"/>
                </p:cNvSpPr>
                <p:nvPr/>
              </p:nvSpPr>
              <p:spPr bwMode="auto">
                <a:xfrm>
                  <a:off x="939" y="0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1" name="Group 12"/>
              <p:cNvGrpSpPr/>
              <p:nvPr/>
            </p:nvGrpSpPr>
            <p:grpSpPr bwMode="auto">
              <a:xfrm>
                <a:off x="1979" y="0"/>
                <a:ext cx="926" cy="432"/>
                <a:chOff x="1979" y="0"/>
                <a:chExt cx="926" cy="432"/>
              </a:xfrm>
            </p:grpSpPr>
            <p:sp>
              <p:nvSpPr>
                <p:cNvPr id="7996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2" y="0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等级</a:t>
                  </a:r>
                  <a:r>
                    <a:rPr lang="en-US" altLang="zh-CN" sz="1500" b="1"/>
                    <a:t>Rating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979" y="0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2" name="Group 15"/>
              <p:cNvGrpSpPr/>
              <p:nvPr/>
            </p:nvGrpSpPr>
            <p:grpSpPr bwMode="auto">
              <a:xfrm>
                <a:off x="2905" y="0"/>
                <a:ext cx="850" cy="432"/>
                <a:chOff x="2905" y="0"/>
                <a:chExt cx="850" cy="432"/>
              </a:xfrm>
            </p:grpSpPr>
            <p:sp>
              <p:nvSpPr>
                <p:cNvPr id="79967" name="Rectangle 16"/>
                <p:cNvSpPr>
                  <a:spLocks noChangeArrowheads="1"/>
                </p:cNvSpPr>
                <p:nvPr/>
              </p:nvSpPr>
              <p:spPr bwMode="auto">
                <a:xfrm>
                  <a:off x="2948" y="0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年龄</a:t>
                  </a:r>
                  <a:r>
                    <a:rPr lang="en-US" altLang="zh-CN" sz="1500" b="1"/>
                    <a:t>Age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68" name="Rectangle 17"/>
                <p:cNvSpPr>
                  <a:spLocks noChangeArrowheads="1"/>
                </p:cNvSpPr>
                <p:nvPr/>
              </p:nvSpPr>
              <p:spPr bwMode="auto">
                <a:xfrm>
                  <a:off x="2905" y="0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3" name="Group 18"/>
              <p:cNvGrpSpPr/>
              <p:nvPr/>
            </p:nvGrpSpPr>
            <p:grpSpPr bwMode="auto">
              <a:xfrm>
                <a:off x="0" y="432"/>
                <a:ext cx="939" cy="432"/>
                <a:chOff x="0" y="432"/>
                <a:chExt cx="939" cy="432"/>
              </a:xfrm>
            </p:grpSpPr>
            <p:sp>
              <p:nvSpPr>
                <p:cNvPr id="7996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432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66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4" name="Group 21"/>
              <p:cNvGrpSpPr/>
              <p:nvPr/>
            </p:nvGrpSpPr>
            <p:grpSpPr bwMode="auto">
              <a:xfrm>
                <a:off x="939" y="432"/>
                <a:ext cx="1040" cy="432"/>
                <a:chOff x="939" y="432"/>
                <a:chExt cx="1040" cy="432"/>
              </a:xfrm>
            </p:grpSpPr>
            <p:sp>
              <p:nvSpPr>
                <p:cNvPr id="79963" name="Rectangle 22"/>
                <p:cNvSpPr>
                  <a:spLocks noChangeArrowheads="1"/>
                </p:cNvSpPr>
                <p:nvPr/>
              </p:nvSpPr>
              <p:spPr bwMode="auto">
                <a:xfrm>
                  <a:off x="982" y="432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Dustin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64" name="Rectangle 23"/>
                <p:cNvSpPr>
                  <a:spLocks noChangeArrowheads="1"/>
                </p:cNvSpPr>
                <p:nvPr/>
              </p:nvSpPr>
              <p:spPr bwMode="auto">
                <a:xfrm>
                  <a:off x="939" y="432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5" name="Group 24"/>
              <p:cNvGrpSpPr/>
              <p:nvPr/>
            </p:nvGrpSpPr>
            <p:grpSpPr bwMode="auto">
              <a:xfrm>
                <a:off x="1979" y="432"/>
                <a:ext cx="926" cy="432"/>
                <a:chOff x="1979" y="432"/>
                <a:chExt cx="926" cy="432"/>
              </a:xfrm>
            </p:grpSpPr>
            <p:sp>
              <p:nvSpPr>
                <p:cNvPr id="79961" name="Rectangle 25"/>
                <p:cNvSpPr>
                  <a:spLocks noChangeArrowheads="1"/>
                </p:cNvSpPr>
                <p:nvPr/>
              </p:nvSpPr>
              <p:spPr bwMode="auto">
                <a:xfrm>
                  <a:off x="2022" y="432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7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62" name="Rectangle 26"/>
                <p:cNvSpPr>
                  <a:spLocks noChangeArrowheads="1"/>
                </p:cNvSpPr>
                <p:nvPr/>
              </p:nvSpPr>
              <p:spPr bwMode="auto">
                <a:xfrm>
                  <a:off x="1979" y="432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6" name="Group 27"/>
              <p:cNvGrpSpPr/>
              <p:nvPr/>
            </p:nvGrpSpPr>
            <p:grpSpPr bwMode="auto">
              <a:xfrm>
                <a:off x="2905" y="432"/>
                <a:ext cx="850" cy="432"/>
                <a:chOff x="2905" y="432"/>
                <a:chExt cx="850" cy="432"/>
              </a:xfrm>
            </p:grpSpPr>
            <p:sp>
              <p:nvSpPr>
                <p:cNvPr id="79959" name="Rectangle 28"/>
                <p:cNvSpPr>
                  <a:spLocks noChangeArrowheads="1"/>
                </p:cNvSpPr>
                <p:nvPr/>
              </p:nvSpPr>
              <p:spPr bwMode="auto">
                <a:xfrm>
                  <a:off x="2948" y="432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45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60" name="Rectangle 29"/>
                <p:cNvSpPr>
                  <a:spLocks noChangeArrowheads="1"/>
                </p:cNvSpPr>
                <p:nvPr/>
              </p:nvSpPr>
              <p:spPr bwMode="auto">
                <a:xfrm>
                  <a:off x="2905" y="432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7" name="Group 30"/>
              <p:cNvGrpSpPr/>
              <p:nvPr/>
            </p:nvGrpSpPr>
            <p:grpSpPr bwMode="auto">
              <a:xfrm>
                <a:off x="0" y="864"/>
                <a:ext cx="939" cy="432"/>
                <a:chOff x="0" y="864"/>
                <a:chExt cx="939" cy="432"/>
              </a:xfrm>
            </p:grpSpPr>
            <p:sp>
              <p:nvSpPr>
                <p:cNvPr id="79957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29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5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8" name="Group 33"/>
              <p:cNvGrpSpPr/>
              <p:nvPr/>
            </p:nvGrpSpPr>
            <p:grpSpPr bwMode="auto">
              <a:xfrm>
                <a:off x="939" y="864"/>
                <a:ext cx="1040" cy="432"/>
                <a:chOff x="939" y="864"/>
                <a:chExt cx="1040" cy="432"/>
              </a:xfrm>
            </p:grpSpPr>
            <p:sp>
              <p:nvSpPr>
                <p:cNvPr id="79955" name="Rectangle 34"/>
                <p:cNvSpPr>
                  <a:spLocks noChangeArrowheads="1"/>
                </p:cNvSpPr>
                <p:nvPr/>
              </p:nvSpPr>
              <p:spPr bwMode="auto">
                <a:xfrm>
                  <a:off x="982" y="864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dirty="0"/>
                    <a:t>Brutus</a:t>
                  </a:r>
                  <a:endParaRPr lang="en-US" altLang="zh-CN" sz="1000" dirty="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 dirty="0"/>
                </a:p>
              </p:txBody>
            </p:sp>
            <p:sp>
              <p:nvSpPr>
                <p:cNvPr id="79956" name="Rectangle 35"/>
                <p:cNvSpPr>
                  <a:spLocks noChangeArrowheads="1"/>
                </p:cNvSpPr>
                <p:nvPr/>
              </p:nvSpPr>
              <p:spPr bwMode="auto">
                <a:xfrm>
                  <a:off x="939" y="864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89" name="Group 36"/>
              <p:cNvGrpSpPr/>
              <p:nvPr/>
            </p:nvGrpSpPr>
            <p:grpSpPr bwMode="auto">
              <a:xfrm>
                <a:off x="1979" y="864"/>
                <a:ext cx="926" cy="432"/>
                <a:chOff x="1979" y="864"/>
                <a:chExt cx="926" cy="432"/>
              </a:xfrm>
            </p:grpSpPr>
            <p:sp>
              <p:nvSpPr>
                <p:cNvPr id="79953" name="Rectangle 37"/>
                <p:cNvSpPr>
                  <a:spLocks noChangeArrowheads="1"/>
                </p:cNvSpPr>
                <p:nvPr/>
              </p:nvSpPr>
              <p:spPr bwMode="auto">
                <a:xfrm>
                  <a:off x="2022" y="864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54" name="Rectangle 38"/>
                <p:cNvSpPr>
                  <a:spLocks noChangeArrowheads="1"/>
                </p:cNvSpPr>
                <p:nvPr/>
              </p:nvSpPr>
              <p:spPr bwMode="auto">
                <a:xfrm>
                  <a:off x="1979" y="864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0" name="Group 39"/>
              <p:cNvGrpSpPr/>
              <p:nvPr/>
            </p:nvGrpSpPr>
            <p:grpSpPr bwMode="auto">
              <a:xfrm>
                <a:off x="2905" y="864"/>
                <a:ext cx="850" cy="432"/>
                <a:chOff x="2905" y="864"/>
                <a:chExt cx="850" cy="432"/>
              </a:xfrm>
            </p:grpSpPr>
            <p:sp>
              <p:nvSpPr>
                <p:cNvPr id="79951" name="Rectangle 40"/>
                <p:cNvSpPr>
                  <a:spLocks noChangeArrowheads="1"/>
                </p:cNvSpPr>
                <p:nvPr/>
              </p:nvSpPr>
              <p:spPr bwMode="auto">
                <a:xfrm>
                  <a:off x="2948" y="864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52" name="Rectangle 41"/>
                <p:cNvSpPr>
                  <a:spLocks noChangeArrowheads="1"/>
                </p:cNvSpPr>
                <p:nvPr/>
              </p:nvSpPr>
              <p:spPr bwMode="auto">
                <a:xfrm>
                  <a:off x="2905" y="864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1" name="Group 42"/>
              <p:cNvGrpSpPr/>
              <p:nvPr/>
            </p:nvGrpSpPr>
            <p:grpSpPr bwMode="auto">
              <a:xfrm>
                <a:off x="0" y="1296"/>
                <a:ext cx="939" cy="432"/>
                <a:chOff x="0" y="1296"/>
                <a:chExt cx="939" cy="432"/>
              </a:xfrm>
            </p:grpSpPr>
            <p:sp>
              <p:nvSpPr>
                <p:cNvPr id="79949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296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50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296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2" name="Group 45"/>
              <p:cNvGrpSpPr/>
              <p:nvPr/>
            </p:nvGrpSpPr>
            <p:grpSpPr bwMode="auto">
              <a:xfrm>
                <a:off x="939" y="1296"/>
                <a:ext cx="1040" cy="432"/>
                <a:chOff x="939" y="1296"/>
                <a:chExt cx="1040" cy="432"/>
              </a:xfrm>
            </p:grpSpPr>
            <p:sp>
              <p:nvSpPr>
                <p:cNvPr id="79947" name="Rectangle 46"/>
                <p:cNvSpPr>
                  <a:spLocks noChangeArrowheads="1"/>
                </p:cNvSpPr>
                <p:nvPr/>
              </p:nvSpPr>
              <p:spPr bwMode="auto">
                <a:xfrm>
                  <a:off x="982" y="1296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Andy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48" name="Rectangle 47"/>
                <p:cNvSpPr>
                  <a:spLocks noChangeArrowheads="1"/>
                </p:cNvSpPr>
                <p:nvPr/>
              </p:nvSpPr>
              <p:spPr bwMode="auto">
                <a:xfrm>
                  <a:off x="939" y="1296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3" name="Group 48"/>
              <p:cNvGrpSpPr/>
              <p:nvPr/>
            </p:nvGrpSpPr>
            <p:grpSpPr bwMode="auto">
              <a:xfrm>
                <a:off x="1979" y="1296"/>
                <a:ext cx="926" cy="432"/>
                <a:chOff x="1979" y="1296"/>
                <a:chExt cx="926" cy="432"/>
              </a:xfrm>
            </p:grpSpPr>
            <p:sp>
              <p:nvSpPr>
                <p:cNvPr id="79945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2" y="1296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46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9" y="1296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4" name="Group 51"/>
              <p:cNvGrpSpPr/>
              <p:nvPr/>
            </p:nvGrpSpPr>
            <p:grpSpPr bwMode="auto">
              <a:xfrm>
                <a:off x="2905" y="1296"/>
                <a:ext cx="850" cy="432"/>
                <a:chOff x="2905" y="1296"/>
                <a:chExt cx="850" cy="432"/>
              </a:xfrm>
            </p:grpSpPr>
            <p:sp>
              <p:nvSpPr>
                <p:cNvPr id="79943" name="Rectangle 52"/>
                <p:cNvSpPr>
                  <a:spLocks noChangeArrowheads="1"/>
                </p:cNvSpPr>
                <p:nvPr/>
              </p:nvSpPr>
              <p:spPr bwMode="auto">
                <a:xfrm>
                  <a:off x="2948" y="1296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44" name="Rectangle 53"/>
                <p:cNvSpPr>
                  <a:spLocks noChangeArrowheads="1"/>
                </p:cNvSpPr>
                <p:nvPr/>
              </p:nvSpPr>
              <p:spPr bwMode="auto">
                <a:xfrm>
                  <a:off x="2905" y="1296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5" name="Group 54"/>
              <p:cNvGrpSpPr/>
              <p:nvPr/>
            </p:nvGrpSpPr>
            <p:grpSpPr bwMode="auto">
              <a:xfrm>
                <a:off x="0" y="1728"/>
                <a:ext cx="939" cy="432"/>
                <a:chOff x="0" y="1728"/>
                <a:chExt cx="939" cy="432"/>
              </a:xfrm>
            </p:grpSpPr>
            <p:sp>
              <p:nvSpPr>
                <p:cNvPr id="7994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64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42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6" name="Group 57"/>
              <p:cNvGrpSpPr/>
              <p:nvPr/>
            </p:nvGrpSpPr>
            <p:grpSpPr bwMode="auto">
              <a:xfrm>
                <a:off x="939" y="1728"/>
                <a:ext cx="1040" cy="432"/>
                <a:chOff x="939" y="1728"/>
                <a:chExt cx="1040" cy="432"/>
              </a:xfrm>
            </p:grpSpPr>
            <p:sp>
              <p:nvSpPr>
                <p:cNvPr id="79939" name="Rectangle 58"/>
                <p:cNvSpPr>
                  <a:spLocks noChangeArrowheads="1"/>
                </p:cNvSpPr>
                <p:nvPr/>
              </p:nvSpPr>
              <p:spPr bwMode="auto">
                <a:xfrm>
                  <a:off x="982" y="1728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Horatio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40" name="Rectangle 59"/>
                <p:cNvSpPr>
                  <a:spLocks noChangeArrowheads="1"/>
                </p:cNvSpPr>
                <p:nvPr/>
              </p:nvSpPr>
              <p:spPr bwMode="auto">
                <a:xfrm>
                  <a:off x="939" y="1728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7" name="Group 60"/>
              <p:cNvGrpSpPr/>
              <p:nvPr/>
            </p:nvGrpSpPr>
            <p:grpSpPr bwMode="auto">
              <a:xfrm>
                <a:off x="1979" y="1728"/>
                <a:ext cx="926" cy="432"/>
                <a:chOff x="1979" y="1728"/>
                <a:chExt cx="926" cy="432"/>
              </a:xfrm>
            </p:grpSpPr>
            <p:sp>
              <p:nvSpPr>
                <p:cNvPr id="79937" name="Rectangle 61"/>
                <p:cNvSpPr>
                  <a:spLocks noChangeArrowheads="1"/>
                </p:cNvSpPr>
                <p:nvPr/>
              </p:nvSpPr>
              <p:spPr bwMode="auto">
                <a:xfrm>
                  <a:off x="2022" y="1728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7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38" name="Rectangle 62"/>
                <p:cNvSpPr>
                  <a:spLocks noChangeArrowheads="1"/>
                </p:cNvSpPr>
                <p:nvPr/>
              </p:nvSpPr>
              <p:spPr bwMode="auto">
                <a:xfrm>
                  <a:off x="1979" y="1728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8" name="Group 63"/>
              <p:cNvGrpSpPr/>
              <p:nvPr/>
            </p:nvGrpSpPr>
            <p:grpSpPr bwMode="auto">
              <a:xfrm>
                <a:off x="2905" y="1728"/>
                <a:ext cx="850" cy="432"/>
                <a:chOff x="2905" y="1728"/>
                <a:chExt cx="850" cy="432"/>
              </a:xfrm>
            </p:grpSpPr>
            <p:sp>
              <p:nvSpPr>
                <p:cNvPr id="79935" name="Rectangle 64"/>
                <p:cNvSpPr>
                  <a:spLocks noChangeArrowheads="1"/>
                </p:cNvSpPr>
                <p:nvPr/>
              </p:nvSpPr>
              <p:spPr bwMode="auto">
                <a:xfrm>
                  <a:off x="2948" y="1728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36" name="Rectangle 65"/>
                <p:cNvSpPr>
                  <a:spLocks noChangeArrowheads="1"/>
                </p:cNvSpPr>
                <p:nvPr/>
              </p:nvSpPr>
              <p:spPr bwMode="auto">
                <a:xfrm>
                  <a:off x="2905" y="1728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899" name="Group 66"/>
              <p:cNvGrpSpPr/>
              <p:nvPr/>
            </p:nvGrpSpPr>
            <p:grpSpPr bwMode="auto">
              <a:xfrm>
                <a:off x="0" y="2160"/>
                <a:ext cx="939" cy="432"/>
                <a:chOff x="0" y="2160"/>
                <a:chExt cx="939" cy="432"/>
              </a:xfrm>
            </p:grpSpPr>
            <p:sp>
              <p:nvSpPr>
                <p:cNvPr id="79933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2160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74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34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2160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0" name="Group 69"/>
              <p:cNvGrpSpPr/>
              <p:nvPr/>
            </p:nvGrpSpPr>
            <p:grpSpPr bwMode="auto">
              <a:xfrm>
                <a:off x="939" y="2160"/>
                <a:ext cx="1040" cy="432"/>
                <a:chOff x="939" y="2160"/>
                <a:chExt cx="1040" cy="432"/>
              </a:xfrm>
            </p:grpSpPr>
            <p:sp>
              <p:nvSpPr>
                <p:cNvPr id="79931" name="Rectangle 70"/>
                <p:cNvSpPr>
                  <a:spLocks noChangeArrowheads="1"/>
                </p:cNvSpPr>
                <p:nvPr/>
              </p:nvSpPr>
              <p:spPr bwMode="auto">
                <a:xfrm>
                  <a:off x="982" y="2160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Horatio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32" name="Rectangle 71"/>
                <p:cNvSpPr>
                  <a:spLocks noChangeArrowheads="1"/>
                </p:cNvSpPr>
                <p:nvPr/>
              </p:nvSpPr>
              <p:spPr bwMode="auto">
                <a:xfrm>
                  <a:off x="939" y="2160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1" name="Group 72"/>
              <p:cNvGrpSpPr/>
              <p:nvPr/>
            </p:nvGrpSpPr>
            <p:grpSpPr bwMode="auto">
              <a:xfrm>
                <a:off x="1979" y="2160"/>
                <a:ext cx="926" cy="432"/>
                <a:chOff x="1979" y="2160"/>
                <a:chExt cx="926" cy="432"/>
              </a:xfrm>
            </p:grpSpPr>
            <p:sp>
              <p:nvSpPr>
                <p:cNvPr id="79929" name="Rectangle 73"/>
                <p:cNvSpPr>
                  <a:spLocks noChangeArrowheads="1"/>
                </p:cNvSpPr>
                <p:nvPr/>
              </p:nvSpPr>
              <p:spPr bwMode="auto">
                <a:xfrm>
                  <a:off x="2022" y="2160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9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30" name="Rectangle 74"/>
                <p:cNvSpPr>
                  <a:spLocks noChangeArrowheads="1"/>
                </p:cNvSpPr>
                <p:nvPr/>
              </p:nvSpPr>
              <p:spPr bwMode="auto">
                <a:xfrm>
                  <a:off x="1979" y="2160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2" name="Group 75"/>
              <p:cNvGrpSpPr/>
              <p:nvPr/>
            </p:nvGrpSpPr>
            <p:grpSpPr bwMode="auto">
              <a:xfrm>
                <a:off x="2905" y="2160"/>
                <a:ext cx="850" cy="432"/>
                <a:chOff x="2905" y="2160"/>
                <a:chExt cx="850" cy="432"/>
              </a:xfrm>
            </p:grpSpPr>
            <p:sp>
              <p:nvSpPr>
                <p:cNvPr id="79927" name="Rectangle 76"/>
                <p:cNvSpPr>
                  <a:spLocks noChangeArrowheads="1"/>
                </p:cNvSpPr>
                <p:nvPr/>
              </p:nvSpPr>
              <p:spPr bwMode="auto">
                <a:xfrm>
                  <a:off x="2948" y="2160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28" name="Rectangle 77"/>
                <p:cNvSpPr>
                  <a:spLocks noChangeArrowheads="1"/>
                </p:cNvSpPr>
                <p:nvPr/>
              </p:nvSpPr>
              <p:spPr bwMode="auto">
                <a:xfrm>
                  <a:off x="2905" y="2160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3" name="Group 78"/>
              <p:cNvGrpSpPr/>
              <p:nvPr/>
            </p:nvGrpSpPr>
            <p:grpSpPr bwMode="auto">
              <a:xfrm>
                <a:off x="0" y="2592"/>
                <a:ext cx="939" cy="432"/>
                <a:chOff x="0" y="2592"/>
                <a:chExt cx="939" cy="432"/>
              </a:xfrm>
            </p:grpSpPr>
            <p:sp>
              <p:nvSpPr>
                <p:cNvPr id="7992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2592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85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26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2592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4" name="Group 81"/>
              <p:cNvGrpSpPr/>
              <p:nvPr/>
            </p:nvGrpSpPr>
            <p:grpSpPr bwMode="auto">
              <a:xfrm>
                <a:off x="939" y="2592"/>
                <a:ext cx="1040" cy="432"/>
                <a:chOff x="939" y="2592"/>
                <a:chExt cx="1040" cy="432"/>
              </a:xfrm>
            </p:grpSpPr>
            <p:sp>
              <p:nvSpPr>
                <p:cNvPr id="79923" name="Rectangle 82"/>
                <p:cNvSpPr>
                  <a:spLocks noChangeArrowheads="1"/>
                </p:cNvSpPr>
                <p:nvPr/>
              </p:nvSpPr>
              <p:spPr bwMode="auto">
                <a:xfrm>
                  <a:off x="982" y="2592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Art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24" name="Rectangle 83"/>
                <p:cNvSpPr>
                  <a:spLocks noChangeArrowheads="1"/>
                </p:cNvSpPr>
                <p:nvPr/>
              </p:nvSpPr>
              <p:spPr bwMode="auto">
                <a:xfrm>
                  <a:off x="939" y="2592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5" name="Group 84"/>
              <p:cNvGrpSpPr/>
              <p:nvPr/>
            </p:nvGrpSpPr>
            <p:grpSpPr bwMode="auto">
              <a:xfrm>
                <a:off x="1979" y="2592"/>
                <a:ext cx="926" cy="432"/>
                <a:chOff x="1979" y="2592"/>
                <a:chExt cx="926" cy="432"/>
              </a:xfrm>
            </p:grpSpPr>
            <p:sp>
              <p:nvSpPr>
                <p:cNvPr id="79921" name="Rectangle 85"/>
                <p:cNvSpPr>
                  <a:spLocks noChangeArrowheads="1"/>
                </p:cNvSpPr>
                <p:nvPr/>
              </p:nvSpPr>
              <p:spPr bwMode="auto">
                <a:xfrm>
                  <a:off x="2022" y="2592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22" name="Rectangle 86"/>
                <p:cNvSpPr>
                  <a:spLocks noChangeArrowheads="1"/>
                </p:cNvSpPr>
                <p:nvPr/>
              </p:nvSpPr>
              <p:spPr bwMode="auto">
                <a:xfrm>
                  <a:off x="1979" y="2592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6" name="Group 87"/>
              <p:cNvGrpSpPr/>
              <p:nvPr/>
            </p:nvGrpSpPr>
            <p:grpSpPr bwMode="auto">
              <a:xfrm>
                <a:off x="2905" y="2592"/>
                <a:ext cx="850" cy="432"/>
                <a:chOff x="2905" y="2592"/>
                <a:chExt cx="850" cy="432"/>
              </a:xfrm>
            </p:grpSpPr>
            <p:sp>
              <p:nvSpPr>
                <p:cNvPr id="79919" name="Rectangle 88"/>
                <p:cNvSpPr>
                  <a:spLocks noChangeArrowheads="1"/>
                </p:cNvSpPr>
                <p:nvPr/>
              </p:nvSpPr>
              <p:spPr bwMode="auto">
                <a:xfrm>
                  <a:off x="2948" y="2592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20" name="Rectangle 89"/>
                <p:cNvSpPr>
                  <a:spLocks noChangeArrowheads="1"/>
                </p:cNvSpPr>
                <p:nvPr/>
              </p:nvSpPr>
              <p:spPr bwMode="auto">
                <a:xfrm>
                  <a:off x="2905" y="2592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7" name="Group 90"/>
              <p:cNvGrpSpPr/>
              <p:nvPr/>
            </p:nvGrpSpPr>
            <p:grpSpPr bwMode="auto">
              <a:xfrm>
                <a:off x="0" y="3024"/>
                <a:ext cx="939" cy="432"/>
                <a:chOff x="0" y="3024"/>
                <a:chExt cx="939" cy="432"/>
              </a:xfrm>
            </p:grpSpPr>
            <p:sp>
              <p:nvSpPr>
                <p:cNvPr id="79917" name="Rectangle 91"/>
                <p:cNvSpPr>
                  <a:spLocks noChangeArrowheads="1"/>
                </p:cNvSpPr>
                <p:nvPr/>
              </p:nvSpPr>
              <p:spPr bwMode="auto">
                <a:xfrm>
                  <a:off x="43" y="3024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95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18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3024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8" name="Group 93"/>
              <p:cNvGrpSpPr/>
              <p:nvPr/>
            </p:nvGrpSpPr>
            <p:grpSpPr bwMode="auto">
              <a:xfrm>
                <a:off x="939" y="3024"/>
                <a:ext cx="1040" cy="432"/>
                <a:chOff x="939" y="3024"/>
                <a:chExt cx="1040" cy="432"/>
              </a:xfrm>
            </p:grpSpPr>
            <p:sp>
              <p:nvSpPr>
                <p:cNvPr id="79915" name="Rectangle 94"/>
                <p:cNvSpPr>
                  <a:spLocks noChangeArrowheads="1"/>
                </p:cNvSpPr>
                <p:nvPr/>
              </p:nvSpPr>
              <p:spPr bwMode="auto">
                <a:xfrm>
                  <a:off x="982" y="3024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Bob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79916" name="Rectangle 95"/>
                <p:cNvSpPr>
                  <a:spLocks noChangeArrowheads="1"/>
                </p:cNvSpPr>
                <p:nvPr/>
              </p:nvSpPr>
              <p:spPr bwMode="auto">
                <a:xfrm>
                  <a:off x="939" y="3024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09" name="Group 96"/>
              <p:cNvGrpSpPr/>
              <p:nvPr/>
            </p:nvGrpSpPr>
            <p:grpSpPr bwMode="auto">
              <a:xfrm>
                <a:off x="1979" y="3024"/>
                <a:ext cx="926" cy="432"/>
                <a:chOff x="1979" y="3024"/>
                <a:chExt cx="926" cy="432"/>
              </a:xfrm>
            </p:grpSpPr>
            <p:sp>
              <p:nvSpPr>
                <p:cNvPr id="79913" name="Rectangle 97"/>
                <p:cNvSpPr>
                  <a:spLocks noChangeArrowheads="1"/>
                </p:cNvSpPr>
                <p:nvPr/>
              </p:nvSpPr>
              <p:spPr bwMode="auto">
                <a:xfrm>
                  <a:off x="2022" y="3024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14" name="Rectangle 98"/>
                <p:cNvSpPr>
                  <a:spLocks noChangeArrowheads="1"/>
                </p:cNvSpPr>
                <p:nvPr/>
              </p:nvSpPr>
              <p:spPr bwMode="auto">
                <a:xfrm>
                  <a:off x="1979" y="3024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9910" name="Group 99"/>
              <p:cNvGrpSpPr/>
              <p:nvPr/>
            </p:nvGrpSpPr>
            <p:grpSpPr bwMode="auto">
              <a:xfrm>
                <a:off x="2905" y="3024"/>
                <a:ext cx="850" cy="432"/>
                <a:chOff x="2905" y="3024"/>
                <a:chExt cx="850" cy="432"/>
              </a:xfrm>
            </p:grpSpPr>
            <p:sp>
              <p:nvSpPr>
                <p:cNvPr id="79911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48" y="3024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63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9912" name="Rectangle 101"/>
                <p:cNvSpPr>
                  <a:spLocks noChangeArrowheads="1"/>
                </p:cNvSpPr>
                <p:nvPr/>
              </p:nvSpPr>
              <p:spPr bwMode="auto">
                <a:xfrm>
                  <a:off x="2905" y="3024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79878" name="Rectangle 102"/>
            <p:cNvSpPr>
              <a:spLocks noChangeArrowheads="1"/>
            </p:cNvSpPr>
            <p:nvPr/>
          </p:nvSpPr>
          <p:spPr bwMode="auto">
            <a:xfrm>
              <a:off x="-3" y="-3"/>
              <a:ext cx="3761" cy="346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zh-CN" altLang="en-US" sz="3200">
              <a:latin typeface="+mj-ea"/>
            </a:endParaRPr>
          </a:p>
        </p:txBody>
      </p:sp>
      <p:grpSp>
        <p:nvGrpSpPr>
          <p:cNvPr id="80899" name="Group 3"/>
          <p:cNvGrpSpPr/>
          <p:nvPr/>
        </p:nvGrpSpPr>
        <p:grpSpPr bwMode="auto">
          <a:xfrm>
            <a:off x="2667000" y="1828801"/>
            <a:ext cx="4648200" cy="3890963"/>
            <a:chOff x="-3" y="-3"/>
            <a:chExt cx="3761" cy="3462"/>
          </a:xfrm>
        </p:grpSpPr>
        <p:grpSp>
          <p:nvGrpSpPr>
            <p:cNvPr id="80900" name="Group 4"/>
            <p:cNvGrpSpPr/>
            <p:nvPr/>
          </p:nvGrpSpPr>
          <p:grpSpPr bwMode="auto">
            <a:xfrm>
              <a:off x="0" y="0"/>
              <a:ext cx="3755" cy="3456"/>
              <a:chOff x="0" y="0"/>
              <a:chExt cx="3755" cy="3456"/>
            </a:xfrm>
          </p:grpSpPr>
          <p:grpSp>
            <p:nvGrpSpPr>
              <p:cNvPr id="80902" name="Group 5"/>
              <p:cNvGrpSpPr/>
              <p:nvPr/>
            </p:nvGrpSpPr>
            <p:grpSpPr bwMode="auto">
              <a:xfrm>
                <a:off x="0" y="0"/>
                <a:ext cx="939" cy="432"/>
                <a:chOff x="0" y="0"/>
                <a:chExt cx="939" cy="432"/>
              </a:xfrm>
            </p:grpSpPr>
            <p:sp>
              <p:nvSpPr>
                <p:cNvPr id="8099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水手编号</a:t>
                  </a:r>
                  <a:r>
                    <a:rPr lang="en-US" altLang="zh-CN" sz="1500" b="1"/>
                    <a:t>Sid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9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03" name="Group 8"/>
              <p:cNvGrpSpPr/>
              <p:nvPr/>
            </p:nvGrpSpPr>
            <p:grpSpPr bwMode="auto">
              <a:xfrm>
                <a:off x="939" y="0"/>
                <a:ext cx="1040" cy="432"/>
                <a:chOff x="939" y="0"/>
                <a:chExt cx="1040" cy="432"/>
              </a:xfrm>
            </p:grpSpPr>
            <p:sp>
              <p:nvSpPr>
                <p:cNvPr id="80994" name="Rectangle 9"/>
                <p:cNvSpPr>
                  <a:spLocks noChangeArrowheads="1"/>
                </p:cNvSpPr>
                <p:nvPr/>
              </p:nvSpPr>
              <p:spPr bwMode="auto">
                <a:xfrm>
                  <a:off x="982" y="0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水手姓名</a:t>
                  </a:r>
                  <a:r>
                    <a:rPr lang="en-US" altLang="zh-CN" sz="1500" b="1"/>
                    <a:t>Sname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95" name="Rectangle 10"/>
                <p:cNvSpPr>
                  <a:spLocks noChangeArrowheads="1"/>
                </p:cNvSpPr>
                <p:nvPr/>
              </p:nvSpPr>
              <p:spPr bwMode="auto">
                <a:xfrm>
                  <a:off x="939" y="0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04" name="Group 11"/>
              <p:cNvGrpSpPr/>
              <p:nvPr/>
            </p:nvGrpSpPr>
            <p:grpSpPr bwMode="auto">
              <a:xfrm>
                <a:off x="1979" y="0"/>
                <a:ext cx="926" cy="432"/>
                <a:chOff x="1979" y="0"/>
                <a:chExt cx="926" cy="432"/>
              </a:xfrm>
            </p:grpSpPr>
            <p:sp>
              <p:nvSpPr>
                <p:cNvPr id="80992" name="Rectangle 12"/>
                <p:cNvSpPr>
                  <a:spLocks noChangeArrowheads="1"/>
                </p:cNvSpPr>
                <p:nvPr/>
              </p:nvSpPr>
              <p:spPr bwMode="auto">
                <a:xfrm>
                  <a:off x="2022" y="0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等级</a:t>
                  </a:r>
                  <a:r>
                    <a:rPr lang="en-US" altLang="zh-CN" sz="1500" b="1"/>
                    <a:t>Rating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979" y="0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05" name="Group 14"/>
              <p:cNvGrpSpPr/>
              <p:nvPr/>
            </p:nvGrpSpPr>
            <p:grpSpPr bwMode="auto">
              <a:xfrm>
                <a:off x="2905" y="0"/>
                <a:ext cx="850" cy="432"/>
                <a:chOff x="2905" y="0"/>
                <a:chExt cx="850" cy="432"/>
              </a:xfrm>
            </p:grpSpPr>
            <p:sp>
              <p:nvSpPr>
                <p:cNvPr id="80990" name="Rectangle 15"/>
                <p:cNvSpPr>
                  <a:spLocks noChangeArrowheads="1"/>
                </p:cNvSpPr>
                <p:nvPr/>
              </p:nvSpPr>
              <p:spPr bwMode="auto">
                <a:xfrm>
                  <a:off x="2948" y="0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年龄</a:t>
                  </a:r>
                  <a:r>
                    <a:rPr lang="en-US" altLang="zh-CN" sz="1500" b="1"/>
                    <a:t>Age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91" name="Rectangle 16"/>
                <p:cNvSpPr>
                  <a:spLocks noChangeArrowheads="1"/>
                </p:cNvSpPr>
                <p:nvPr/>
              </p:nvSpPr>
              <p:spPr bwMode="auto">
                <a:xfrm>
                  <a:off x="2905" y="0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06" name="Group 17"/>
              <p:cNvGrpSpPr/>
              <p:nvPr/>
            </p:nvGrpSpPr>
            <p:grpSpPr bwMode="auto">
              <a:xfrm>
                <a:off x="0" y="432"/>
                <a:ext cx="939" cy="432"/>
                <a:chOff x="0" y="432"/>
                <a:chExt cx="939" cy="432"/>
              </a:xfrm>
            </p:grpSpPr>
            <p:sp>
              <p:nvSpPr>
                <p:cNvPr id="8098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32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8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07" name="Group 20"/>
              <p:cNvGrpSpPr/>
              <p:nvPr/>
            </p:nvGrpSpPr>
            <p:grpSpPr bwMode="auto">
              <a:xfrm>
                <a:off x="939" y="432"/>
                <a:ext cx="1040" cy="432"/>
                <a:chOff x="939" y="432"/>
                <a:chExt cx="1040" cy="432"/>
              </a:xfrm>
            </p:grpSpPr>
            <p:sp>
              <p:nvSpPr>
                <p:cNvPr id="80986" name="Rectangle 21"/>
                <p:cNvSpPr>
                  <a:spLocks noChangeArrowheads="1"/>
                </p:cNvSpPr>
                <p:nvPr/>
              </p:nvSpPr>
              <p:spPr bwMode="auto">
                <a:xfrm>
                  <a:off x="982" y="432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Dustin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87" name="Rectangle 22"/>
                <p:cNvSpPr>
                  <a:spLocks noChangeArrowheads="1"/>
                </p:cNvSpPr>
                <p:nvPr/>
              </p:nvSpPr>
              <p:spPr bwMode="auto">
                <a:xfrm>
                  <a:off x="939" y="432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08" name="Group 23"/>
              <p:cNvGrpSpPr/>
              <p:nvPr/>
            </p:nvGrpSpPr>
            <p:grpSpPr bwMode="auto">
              <a:xfrm>
                <a:off x="1979" y="432"/>
                <a:ext cx="926" cy="432"/>
                <a:chOff x="1979" y="432"/>
                <a:chExt cx="926" cy="432"/>
              </a:xfrm>
            </p:grpSpPr>
            <p:sp>
              <p:nvSpPr>
                <p:cNvPr id="80984" name="Rectangle 24"/>
                <p:cNvSpPr>
                  <a:spLocks noChangeArrowheads="1"/>
                </p:cNvSpPr>
                <p:nvPr/>
              </p:nvSpPr>
              <p:spPr bwMode="auto">
                <a:xfrm>
                  <a:off x="2022" y="432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7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8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79" y="432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09" name="Group 26"/>
              <p:cNvGrpSpPr/>
              <p:nvPr/>
            </p:nvGrpSpPr>
            <p:grpSpPr bwMode="auto">
              <a:xfrm>
                <a:off x="2905" y="432"/>
                <a:ext cx="850" cy="432"/>
                <a:chOff x="2905" y="432"/>
                <a:chExt cx="850" cy="432"/>
              </a:xfrm>
            </p:grpSpPr>
            <p:sp>
              <p:nvSpPr>
                <p:cNvPr id="80982" name="Rectangle 27"/>
                <p:cNvSpPr>
                  <a:spLocks noChangeArrowheads="1"/>
                </p:cNvSpPr>
                <p:nvPr/>
              </p:nvSpPr>
              <p:spPr bwMode="auto">
                <a:xfrm>
                  <a:off x="2948" y="432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45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83" name="Rectangle 28"/>
                <p:cNvSpPr>
                  <a:spLocks noChangeArrowheads="1"/>
                </p:cNvSpPr>
                <p:nvPr/>
              </p:nvSpPr>
              <p:spPr bwMode="auto">
                <a:xfrm>
                  <a:off x="2905" y="432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0" name="Group 29"/>
              <p:cNvGrpSpPr/>
              <p:nvPr/>
            </p:nvGrpSpPr>
            <p:grpSpPr bwMode="auto">
              <a:xfrm>
                <a:off x="0" y="864"/>
                <a:ext cx="939" cy="432"/>
                <a:chOff x="0" y="864"/>
                <a:chExt cx="939" cy="432"/>
              </a:xfrm>
            </p:grpSpPr>
            <p:sp>
              <p:nvSpPr>
                <p:cNvPr id="80980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29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8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1" name="Group 32"/>
              <p:cNvGrpSpPr/>
              <p:nvPr/>
            </p:nvGrpSpPr>
            <p:grpSpPr bwMode="auto">
              <a:xfrm>
                <a:off x="939" y="864"/>
                <a:ext cx="1040" cy="432"/>
                <a:chOff x="939" y="864"/>
                <a:chExt cx="1040" cy="432"/>
              </a:xfrm>
            </p:grpSpPr>
            <p:sp>
              <p:nvSpPr>
                <p:cNvPr id="80978" name="Rectangle 33"/>
                <p:cNvSpPr>
                  <a:spLocks noChangeArrowheads="1"/>
                </p:cNvSpPr>
                <p:nvPr/>
              </p:nvSpPr>
              <p:spPr bwMode="auto">
                <a:xfrm>
                  <a:off x="982" y="864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Brutus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79" name="Rectangle 34"/>
                <p:cNvSpPr>
                  <a:spLocks noChangeArrowheads="1"/>
                </p:cNvSpPr>
                <p:nvPr/>
              </p:nvSpPr>
              <p:spPr bwMode="auto">
                <a:xfrm>
                  <a:off x="939" y="864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2" name="Group 35"/>
              <p:cNvGrpSpPr/>
              <p:nvPr/>
            </p:nvGrpSpPr>
            <p:grpSpPr bwMode="auto">
              <a:xfrm>
                <a:off x="1979" y="864"/>
                <a:ext cx="926" cy="432"/>
                <a:chOff x="1979" y="864"/>
                <a:chExt cx="926" cy="432"/>
              </a:xfrm>
            </p:grpSpPr>
            <p:sp>
              <p:nvSpPr>
                <p:cNvPr id="80976" name="Rectangle 36"/>
                <p:cNvSpPr>
                  <a:spLocks noChangeArrowheads="1"/>
                </p:cNvSpPr>
                <p:nvPr/>
              </p:nvSpPr>
              <p:spPr bwMode="auto">
                <a:xfrm>
                  <a:off x="2022" y="864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7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79" y="864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3" name="Group 38"/>
              <p:cNvGrpSpPr/>
              <p:nvPr/>
            </p:nvGrpSpPr>
            <p:grpSpPr bwMode="auto">
              <a:xfrm>
                <a:off x="2905" y="864"/>
                <a:ext cx="850" cy="432"/>
                <a:chOff x="2905" y="864"/>
                <a:chExt cx="850" cy="432"/>
              </a:xfrm>
            </p:grpSpPr>
            <p:sp>
              <p:nvSpPr>
                <p:cNvPr id="80974" name="Rectangle 39"/>
                <p:cNvSpPr>
                  <a:spLocks noChangeArrowheads="1"/>
                </p:cNvSpPr>
                <p:nvPr/>
              </p:nvSpPr>
              <p:spPr bwMode="auto">
                <a:xfrm>
                  <a:off x="2948" y="864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75" name="Rectangle 40"/>
                <p:cNvSpPr>
                  <a:spLocks noChangeArrowheads="1"/>
                </p:cNvSpPr>
                <p:nvPr/>
              </p:nvSpPr>
              <p:spPr bwMode="auto">
                <a:xfrm>
                  <a:off x="2905" y="864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4" name="Group 41"/>
              <p:cNvGrpSpPr/>
              <p:nvPr/>
            </p:nvGrpSpPr>
            <p:grpSpPr bwMode="auto">
              <a:xfrm>
                <a:off x="0" y="1296"/>
                <a:ext cx="939" cy="432"/>
                <a:chOff x="0" y="1296"/>
                <a:chExt cx="939" cy="432"/>
              </a:xfrm>
            </p:grpSpPr>
            <p:sp>
              <p:nvSpPr>
                <p:cNvPr id="8097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296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7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296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5" name="Group 44"/>
              <p:cNvGrpSpPr/>
              <p:nvPr/>
            </p:nvGrpSpPr>
            <p:grpSpPr bwMode="auto">
              <a:xfrm>
                <a:off x="939" y="1296"/>
                <a:ext cx="1040" cy="432"/>
                <a:chOff x="939" y="1296"/>
                <a:chExt cx="1040" cy="432"/>
              </a:xfrm>
            </p:grpSpPr>
            <p:sp>
              <p:nvSpPr>
                <p:cNvPr id="80970" name="Rectangle 45"/>
                <p:cNvSpPr>
                  <a:spLocks noChangeArrowheads="1"/>
                </p:cNvSpPr>
                <p:nvPr/>
              </p:nvSpPr>
              <p:spPr bwMode="auto">
                <a:xfrm>
                  <a:off x="982" y="1296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Andy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71" name="Rectangle 46"/>
                <p:cNvSpPr>
                  <a:spLocks noChangeArrowheads="1"/>
                </p:cNvSpPr>
                <p:nvPr/>
              </p:nvSpPr>
              <p:spPr bwMode="auto">
                <a:xfrm>
                  <a:off x="939" y="1296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6" name="Group 47"/>
              <p:cNvGrpSpPr/>
              <p:nvPr/>
            </p:nvGrpSpPr>
            <p:grpSpPr bwMode="auto">
              <a:xfrm>
                <a:off x="1979" y="1296"/>
                <a:ext cx="926" cy="432"/>
                <a:chOff x="1979" y="1296"/>
                <a:chExt cx="926" cy="432"/>
              </a:xfrm>
            </p:grpSpPr>
            <p:sp>
              <p:nvSpPr>
                <p:cNvPr id="80968" name="Rectangle 48"/>
                <p:cNvSpPr>
                  <a:spLocks noChangeArrowheads="1"/>
                </p:cNvSpPr>
                <p:nvPr/>
              </p:nvSpPr>
              <p:spPr bwMode="auto">
                <a:xfrm>
                  <a:off x="2022" y="1296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69" name="Rectangle 49"/>
                <p:cNvSpPr>
                  <a:spLocks noChangeArrowheads="1"/>
                </p:cNvSpPr>
                <p:nvPr/>
              </p:nvSpPr>
              <p:spPr bwMode="auto">
                <a:xfrm>
                  <a:off x="1979" y="1296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7" name="Group 50"/>
              <p:cNvGrpSpPr/>
              <p:nvPr/>
            </p:nvGrpSpPr>
            <p:grpSpPr bwMode="auto">
              <a:xfrm>
                <a:off x="2905" y="1296"/>
                <a:ext cx="850" cy="432"/>
                <a:chOff x="2905" y="1296"/>
                <a:chExt cx="850" cy="432"/>
              </a:xfrm>
            </p:grpSpPr>
            <p:sp>
              <p:nvSpPr>
                <p:cNvPr id="80966" name="Rectangle 51"/>
                <p:cNvSpPr>
                  <a:spLocks noChangeArrowheads="1"/>
                </p:cNvSpPr>
                <p:nvPr/>
              </p:nvSpPr>
              <p:spPr bwMode="auto">
                <a:xfrm>
                  <a:off x="2948" y="1296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67" name="Rectangle 52"/>
                <p:cNvSpPr>
                  <a:spLocks noChangeArrowheads="1"/>
                </p:cNvSpPr>
                <p:nvPr/>
              </p:nvSpPr>
              <p:spPr bwMode="auto">
                <a:xfrm>
                  <a:off x="2905" y="1296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8" name="Group 53"/>
              <p:cNvGrpSpPr/>
              <p:nvPr/>
            </p:nvGrpSpPr>
            <p:grpSpPr bwMode="auto">
              <a:xfrm>
                <a:off x="0" y="1728"/>
                <a:ext cx="939" cy="432"/>
                <a:chOff x="0" y="1728"/>
                <a:chExt cx="939" cy="432"/>
              </a:xfrm>
            </p:grpSpPr>
            <p:sp>
              <p:nvSpPr>
                <p:cNvPr id="80964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64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6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19" name="Group 56"/>
              <p:cNvGrpSpPr/>
              <p:nvPr/>
            </p:nvGrpSpPr>
            <p:grpSpPr bwMode="auto">
              <a:xfrm>
                <a:off x="939" y="1728"/>
                <a:ext cx="1040" cy="432"/>
                <a:chOff x="939" y="1728"/>
                <a:chExt cx="1040" cy="432"/>
              </a:xfrm>
            </p:grpSpPr>
            <p:sp>
              <p:nvSpPr>
                <p:cNvPr id="80962" name="Rectangle 57"/>
                <p:cNvSpPr>
                  <a:spLocks noChangeArrowheads="1"/>
                </p:cNvSpPr>
                <p:nvPr/>
              </p:nvSpPr>
              <p:spPr bwMode="auto">
                <a:xfrm>
                  <a:off x="982" y="1728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Horatio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63" name="Rectangle 58"/>
                <p:cNvSpPr>
                  <a:spLocks noChangeArrowheads="1"/>
                </p:cNvSpPr>
                <p:nvPr/>
              </p:nvSpPr>
              <p:spPr bwMode="auto">
                <a:xfrm>
                  <a:off x="939" y="1728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0" name="Group 59"/>
              <p:cNvGrpSpPr/>
              <p:nvPr/>
            </p:nvGrpSpPr>
            <p:grpSpPr bwMode="auto">
              <a:xfrm>
                <a:off x="1979" y="1728"/>
                <a:ext cx="926" cy="432"/>
                <a:chOff x="1979" y="1728"/>
                <a:chExt cx="926" cy="432"/>
              </a:xfrm>
            </p:grpSpPr>
            <p:sp>
              <p:nvSpPr>
                <p:cNvPr id="80960" name="Rectangle 60"/>
                <p:cNvSpPr>
                  <a:spLocks noChangeArrowheads="1"/>
                </p:cNvSpPr>
                <p:nvPr/>
              </p:nvSpPr>
              <p:spPr bwMode="auto">
                <a:xfrm>
                  <a:off x="2022" y="1728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7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61" name="Rectangle 61"/>
                <p:cNvSpPr>
                  <a:spLocks noChangeArrowheads="1"/>
                </p:cNvSpPr>
                <p:nvPr/>
              </p:nvSpPr>
              <p:spPr bwMode="auto">
                <a:xfrm>
                  <a:off x="1979" y="1728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1" name="Group 62"/>
              <p:cNvGrpSpPr/>
              <p:nvPr/>
            </p:nvGrpSpPr>
            <p:grpSpPr bwMode="auto">
              <a:xfrm>
                <a:off x="2905" y="1728"/>
                <a:ext cx="850" cy="432"/>
                <a:chOff x="2905" y="1728"/>
                <a:chExt cx="850" cy="432"/>
              </a:xfrm>
            </p:grpSpPr>
            <p:sp>
              <p:nvSpPr>
                <p:cNvPr id="80958" name="Rectangle 63"/>
                <p:cNvSpPr>
                  <a:spLocks noChangeArrowheads="1"/>
                </p:cNvSpPr>
                <p:nvPr/>
              </p:nvSpPr>
              <p:spPr bwMode="auto">
                <a:xfrm>
                  <a:off x="2948" y="1728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59" name="Rectangle 64"/>
                <p:cNvSpPr>
                  <a:spLocks noChangeArrowheads="1"/>
                </p:cNvSpPr>
                <p:nvPr/>
              </p:nvSpPr>
              <p:spPr bwMode="auto">
                <a:xfrm>
                  <a:off x="2905" y="1728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2" name="Group 65"/>
              <p:cNvGrpSpPr/>
              <p:nvPr/>
            </p:nvGrpSpPr>
            <p:grpSpPr bwMode="auto">
              <a:xfrm>
                <a:off x="0" y="2160"/>
                <a:ext cx="939" cy="432"/>
                <a:chOff x="0" y="2160"/>
                <a:chExt cx="939" cy="432"/>
              </a:xfrm>
            </p:grpSpPr>
            <p:sp>
              <p:nvSpPr>
                <p:cNvPr id="80956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2160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74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57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2160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3" name="Group 68"/>
              <p:cNvGrpSpPr/>
              <p:nvPr/>
            </p:nvGrpSpPr>
            <p:grpSpPr bwMode="auto">
              <a:xfrm>
                <a:off x="939" y="2160"/>
                <a:ext cx="1040" cy="432"/>
                <a:chOff x="939" y="2160"/>
                <a:chExt cx="1040" cy="432"/>
              </a:xfrm>
            </p:grpSpPr>
            <p:sp>
              <p:nvSpPr>
                <p:cNvPr id="80954" name="Rectangle 69"/>
                <p:cNvSpPr>
                  <a:spLocks noChangeArrowheads="1"/>
                </p:cNvSpPr>
                <p:nvPr/>
              </p:nvSpPr>
              <p:spPr bwMode="auto">
                <a:xfrm>
                  <a:off x="982" y="2160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Horatio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55" name="Rectangle 70"/>
                <p:cNvSpPr>
                  <a:spLocks noChangeArrowheads="1"/>
                </p:cNvSpPr>
                <p:nvPr/>
              </p:nvSpPr>
              <p:spPr bwMode="auto">
                <a:xfrm>
                  <a:off x="939" y="2160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4" name="Group 71"/>
              <p:cNvGrpSpPr/>
              <p:nvPr/>
            </p:nvGrpSpPr>
            <p:grpSpPr bwMode="auto">
              <a:xfrm>
                <a:off x="1979" y="2160"/>
                <a:ext cx="926" cy="432"/>
                <a:chOff x="1979" y="2160"/>
                <a:chExt cx="926" cy="432"/>
              </a:xfrm>
            </p:grpSpPr>
            <p:sp>
              <p:nvSpPr>
                <p:cNvPr id="80952" name="Rectangle 72"/>
                <p:cNvSpPr>
                  <a:spLocks noChangeArrowheads="1"/>
                </p:cNvSpPr>
                <p:nvPr/>
              </p:nvSpPr>
              <p:spPr bwMode="auto">
                <a:xfrm>
                  <a:off x="2022" y="2160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9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53" name="Rectangle 73"/>
                <p:cNvSpPr>
                  <a:spLocks noChangeArrowheads="1"/>
                </p:cNvSpPr>
                <p:nvPr/>
              </p:nvSpPr>
              <p:spPr bwMode="auto">
                <a:xfrm>
                  <a:off x="1979" y="2160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5" name="Group 74"/>
              <p:cNvGrpSpPr/>
              <p:nvPr/>
            </p:nvGrpSpPr>
            <p:grpSpPr bwMode="auto">
              <a:xfrm>
                <a:off x="2905" y="2160"/>
                <a:ext cx="850" cy="432"/>
                <a:chOff x="2905" y="2160"/>
                <a:chExt cx="850" cy="432"/>
              </a:xfrm>
            </p:grpSpPr>
            <p:sp>
              <p:nvSpPr>
                <p:cNvPr id="80950" name="Rectangle 75"/>
                <p:cNvSpPr>
                  <a:spLocks noChangeArrowheads="1"/>
                </p:cNvSpPr>
                <p:nvPr/>
              </p:nvSpPr>
              <p:spPr bwMode="auto">
                <a:xfrm>
                  <a:off x="2948" y="2160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51" name="Rectangle 76"/>
                <p:cNvSpPr>
                  <a:spLocks noChangeArrowheads="1"/>
                </p:cNvSpPr>
                <p:nvPr/>
              </p:nvSpPr>
              <p:spPr bwMode="auto">
                <a:xfrm>
                  <a:off x="2905" y="2160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6" name="Group 77"/>
              <p:cNvGrpSpPr/>
              <p:nvPr/>
            </p:nvGrpSpPr>
            <p:grpSpPr bwMode="auto">
              <a:xfrm>
                <a:off x="0" y="2592"/>
                <a:ext cx="939" cy="432"/>
                <a:chOff x="0" y="2592"/>
                <a:chExt cx="939" cy="432"/>
              </a:xfrm>
            </p:grpSpPr>
            <p:sp>
              <p:nvSpPr>
                <p:cNvPr id="80948" name="Rectangle 78"/>
                <p:cNvSpPr>
                  <a:spLocks noChangeArrowheads="1"/>
                </p:cNvSpPr>
                <p:nvPr/>
              </p:nvSpPr>
              <p:spPr bwMode="auto">
                <a:xfrm>
                  <a:off x="43" y="2592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85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49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2592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7" name="Group 80"/>
              <p:cNvGrpSpPr/>
              <p:nvPr/>
            </p:nvGrpSpPr>
            <p:grpSpPr bwMode="auto">
              <a:xfrm>
                <a:off x="939" y="2592"/>
                <a:ext cx="1040" cy="432"/>
                <a:chOff x="939" y="2592"/>
                <a:chExt cx="1040" cy="432"/>
              </a:xfrm>
            </p:grpSpPr>
            <p:sp>
              <p:nvSpPr>
                <p:cNvPr id="80946" name="Rectangle 81"/>
                <p:cNvSpPr>
                  <a:spLocks noChangeArrowheads="1"/>
                </p:cNvSpPr>
                <p:nvPr/>
              </p:nvSpPr>
              <p:spPr bwMode="auto">
                <a:xfrm>
                  <a:off x="982" y="2592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Art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47" name="Rectangle 82"/>
                <p:cNvSpPr>
                  <a:spLocks noChangeArrowheads="1"/>
                </p:cNvSpPr>
                <p:nvPr/>
              </p:nvSpPr>
              <p:spPr bwMode="auto">
                <a:xfrm>
                  <a:off x="939" y="2592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8" name="Group 83"/>
              <p:cNvGrpSpPr/>
              <p:nvPr/>
            </p:nvGrpSpPr>
            <p:grpSpPr bwMode="auto">
              <a:xfrm>
                <a:off x="1979" y="2592"/>
                <a:ext cx="926" cy="432"/>
                <a:chOff x="1979" y="2592"/>
                <a:chExt cx="926" cy="432"/>
              </a:xfrm>
            </p:grpSpPr>
            <p:sp>
              <p:nvSpPr>
                <p:cNvPr id="80944" name="Rectangle 84"/>
                <p:cNvSpPr>
                  <a:spLocks noChangeArrowheads="1"/>
                </p:cNvSpPr>
                <p:nvPr/>
              </p:nvSpPr>
              <p:spPr bwMode="auto">
                <a:xfrm>
                  <a:off x="2022" y="2592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45" name="Rectangle 85"/>
                <p:cNvSpPr>
                  <a:spLocks noChangeArrowheads="1"/>
                </p:cNvSpPr>
                <p:nvPr/>
              </p:nvSpPr>
              <p:spPr bwMode="auto">
                <a:xfrm>
                  <a:off x="1979" y="2592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29" name="Group 86"/>
              <p:cNvGrpSpPr/>
              <p:nvPr/>
            </p:nvGrpSpPr>
            <p:grpSpPr bwMode="auto">
              <a:xfrm>
                <a:off x="2905" y="2592"/>
                <a:ext cx="850" cy="432"/>
                <a:chOff x="2905" y="2592"/>
                <a:chExt cx="850" cy="432"/>
              </a:xfrm>
            </p:grpSpPr>
            <p:sp>
              <p:nvSpPr>
                <p:cNvPr id="80942" name="Rectangle 87"/>
                <p:cNvSpPr>
                  <a:spLocks noChangeArrowheads="1"/>
                </p:cNvSpPr>
                <p:nvPr/>
              </p:nvSpPr>
              <p:spPr bwMode="auto">
                <a:xfrm>
                  <a:off x="2948" y="2592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43" name="Rectangle 88"/>
                <p:cNvSpPr>
                  <a:spLocks noChangeArrowheads="1"/>
                </p:cNvSpPr>
                <p:nvPr/>
              </p:nvSpPr>
              <p:spPr bwMode="auto">
                <a:xfrm>
                  <a:off x="2905" y="2592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30" name="Group 89"/>
              <p:cNvGrpSpPr/>
              <p:nvPr/>
            </p:nvGrpSpPr>
            <p:grpSpPr bwMode="auto">
              <a:xfrm>
                <a:off x="0" y="3024"/>
                <a:ext cx="939" cy="432"/>
                <a:chOff x="0" y="3024"/>
                <a:chExt cx="939" cy="432"/>
              </a:xfrm>
            </p:grpSpPr>
            <p:sp>
              <p:nvSpPr>
                <p:cNvPr id="80940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3024"/>
                  <a:ext cx="85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95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4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3024"/>
                  <a:ext cx="93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31" name="Group 92"/>
              <p:cNvGrpSpPr/>
              <p:nvPr/>
            </p:nvGrpSpPr>
            <p:grpSpPr bwMode="auto">
              <a:xfrm>
                <a:off x="939" y="3024"/>
                <a:ext cx="1040" cy="432"/>
                <a:chOff x="939" y="3024"/>
                <a:chExt cx="1040" cy="432"/>
              </a:xfrm>
            </p:grpSpPr>
            <p:sp>
              <p:nvSpPr>
                <p:cNvPr id="80938" name="Rectangle 93"/>
                <p:cNvSpPr>
                  <a:spLocks noChangeArrowheads="1"/>
                </p:cNvSpPr>
                <p:nvPr/>
              </p:nvSpPr>
              <p:spPr bwMode="auto">
                <a:xfrm>
                  <a:off x="982" y="3024"/>
                  <a:ext cx="95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/>
                    <a:t>Bob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0939" name="Rectangle 94"/>
                <p:cNvSpPr>
                  <a:spLocks noChangeArrowheads="1"/>
                </p:cNvSpPr>
                <p:nvPr/>
              </p:nvSpPr>
              <p:spPr bwMode="auto">
                <a:xfrm>
                  <a:off x="939" y="3024"/>
                  <a:ext cx="104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32" name="Group 95"/>
              <p:cNvGrpSpPr/>
              <p:nvPr/>
            </p:nvGrpSpPr>
            <p:grpSpPr bwMode="auto">
              <a:xfrm>
                <a:off x="1979" y="3024"/>
                <a:ext cx="926" cy="432"/>
                <a:chOff x="1979" y="3024"/>
                <a:chExt cx="926" cy="432"/>
              </a:xfrm>
            </p:grpSpPr>
            <p:sp>
              <p:nvSpPr>
                <p:cNvPr id="80936" name="Rectangle 96"/>
                <p:cNvSpPr>
                  <a:spLocks noChangeArrowheads="1"/>
                </p:cNvSpPr>
                <p:nvPr/>
              </p:nvSpPr>
              <p:spPr bwMode="auto">
                <a:xfrm>
                  <a:off x="2022" y="3024"/>
                  <a:ext cx="84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37" name="Rectangle 97"/>
                <p:cNvSpPr>
                  <a:spLocks noChangeArrowheads="1"/>
                </p:cNvSpPr>
                <p:nvPr/>
              </p:nvSpPr>
              <p:spPr bwMode="auto">
                <a:xfrm>
                  <a:off x="1979" y="3024"/>
                  <a:ext cx="92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0933" name="Group 98"/>
              <p:cNvGrpSpPr/>
              <p:nvPr/>
            </p:nvGrpSpPr>
            <p:grpSpPr bwMode="auto">
              <a:xfrm>
                <a:off x="2905" y="3024"/>
                <a:ext cx="850" cy="432"/>
                <a:chOff x="2905" y="3024"/>
                <a:chExt cx="850" cy="432"/>
              </a:xfrm>
            </p:grpSpPr>
            <p:sp>
              <p:nvSpPr>
                <p:cNvPr id="80934" name="Rectangle 99"/>
                <p:cNvSpPr>
                  <a:spLocks noChangeArrowheads="1"/>
                </p:cNvSpPr>
                <p:nvPr/>
              </p:nvSpPr>
              <p:spPr bwMode="auto">
                <a:xfrm>
                  <a:off x="2948" y="3024"/>
                  <a:ext cx="76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63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0935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05" y="3024"/>
                  <a:ext cx="85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80901" name="Rectangle 101"/>
            <p:cNvSpPr>
              <a:spLocks noChangeArrowheads="1"/>
            </p:cNvSpPr>
            <p:nvPr/>
          </p:nvSpPr>
          <p:spPr bwMode="auto">
            <a:xfrm>
              <a:off x="-3" y="-3"/>
              <a:ext cx="3761" cy="346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/>
          <p:nvPr/>
        </p:nvGrpSpPr>
        <p:grpSpPr bwMode="auto">
          <a:xfrm>
            <a:off x="3048000" y="1676400"/>
            <a:ext cx="3157538" cy="4191000"/>
            <a:chOff x="-3" y="-3"/>
            <a:chExt cx="2633" cy="3894"/>
          </a:xfrm>
        </p:grpSpPr>
        <p:grpSp>
          <p:nvGrpSpPr>
            <p:cNvPr id="81973" name="Group 3"/>
            <p:cNvGrpSpPr/>
            <p:nvPr/>
          </p:nvGrpSpPr>
          <p:grpSpPr bwMode="auto">
            <a:xfrm>
              <a:off x="0" y="0"/>
              <a:ext cx="2627" cy="3888"/>
              <a:chOff x="0" y="0"/>
              <a:chExt cx="2627" cy="3888"/>
            </a:xfrm>
          </p:grpSpPr>
          <p:grpSp>
            <p:nvGrpSpPr>
              <p:cNvPr id="81975" name="Group 4"/>
              <p:cNvGrpSpPr/>
              <p:nvPr/>
            </p:nvGrpSpPr>
            <p:grpSpPr bwMode="auto">
              <a:xfrm>
                <a:off x="0" y="0"/>
                <a:ext cx="875" cy="432"/>
                <a:chOff x="0" y="0"/>
                <a:chExt cx="875" cy="432"/>
              </a:xfrm>
            </p:grpSpPr>
            <p:sp>
              <p:nvSpPr>
                <p:cNvPr id="82054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Sid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2055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76" name="Group 7"/>
              <p:cNvGrpSpPr/>
              <p:nvPr/>
            </p:nvGrpSpPr>
            <p:grpSpPr bwMode="auto">
              <a:xfrm>
                <a:off x="875" y="0"/>
                <a:ext cx="876" cy="432"/>
                <a:chOff x="875" y="0"/>
                <a:chExt cx="876" cy="432"/>
              </a:xfrm>
            </p:grpSpPr>
            <p:sp>
              <p:nvSpPr>
                <p:cNvPr id="82052" name="Rectangle 8"/>
                <p:cNvSpPr>
                  <a:spLocks noChangeArrowheads="1"/>
                </p:cNvSpPr>
                <p:nvPr/>
              </p:nvSpPr>
              <p:spPr bwMode="auto">
                <a:xfrm>
                  <a:off x="918" y="0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Bid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2053" name="Rectangle 9"/>
                <p:cNvSpPr>
                  <a:spLocks noChangeArrowheads="1"/>
                </p:cNvSpPr>
                <p:nvPr/>
              </p:nvSpPr>
              <p:spPr bwMode="auto">
                <a:xfrm>
                  <a:off x="875" y="0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77" name="Group 10"/>
              <p:cNvGrpSpPr/>
              <p:nvPr/>
            </p:nvGrpSpPr>
            <p:grpSpPr bwMode="auto">
              <a:xfrm>
                <a:off x="1751" y="0"/>
                <a:ext cx="876" cy="432"/>
                <a:chOff x="1751" y="0"/>
                <a:chExt cx="876" cy="432"/>
              </a:xfrm>
            </p:grpSpPr>
            <p:sp>
              <p:nvSpPr>
                <p:cNvPr id="82050" name="Rectangle 11"/>
                <p:cNvSpPr>
                  <a:spLocks noChangeArrowheads="1"/>
                </p:cNvSpPr>
                <p:nvPr/>
              </p:nvSpPr>
              <p:spPr bwMode="auto">
                <a:xfrm>
                  <a:off x="1794" y="0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Day</a:t>
                  </a:r>
                  <a:endParaRPr lang="en-US" altLang="zh-CN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2051" name="Rectangle 12"/>
                <p:cNvSpPr>
                  <a:spLocks noChangeArrowheads="1"/>
                </p:cNvSpPr>
                <p:nvPr/>
              </p:nvSpPr>
              <p:spPr bwMode="auto">
                <a:xfrm>
                  <a:off x="1751" y="0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78" name="Group 13"/>
              <p:cNvGrpSpPr/>
              <p:nvPr/>
            </p:nvGrpSpPr>
            <p:grpSpPr bwMode="auto">
              <a:xfrm>
                <a:off x="0" y="432"/>
                <a:ext cx="875" cy="432"/>
                <a:chOff x="0" y="432"/>
                <a:chExt cx="875" cy="432"/>
              </a:xfrm>
            </p:grpSpPr>
            <p:sp>
              <p:nvSpPr>
                <p:cNvPr id="8204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432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49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79" name="Group 16"/>
              <p:cNvGrpSpPr/>
              <p:nvPr/>
            </p:nvGrpSpPr>
            <p:grpSpPr bwMode="auto">
              <a:xfrm>
                <a:off x="875" y="432"/>
                <a:ext cx="876" cy="432"/>
                <a:chOff x="875" y="432"/>
                <a:chExt cx="876" cy="432"/>
              </a:xfrm>
            </p:grpSpPr>
            <p:sp>
              <p:nvSpPr>
                <p:cNvPr id="82046" name="Rectangle 17"/>
                <p:cNvSpPr>
                  <a:spLocks noChangeArrowheads="1"/>
                </p:cNvSpPr>
                <p:nvPr/>
              </p:nvSpPr>
              <p:spPr bwMode="auto">
                <a:xfrm>
                  <a:off x="918" y="432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101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47" name="Rectangle 18"/>
                <p:cNvSpPr>
                  <a:spLocks noChangeArrowheads="1"/>
                </p:cNvSpPr>
                <p:nvPr/>
              </p:nvSpPr>
              <p:spPr bwMode="auto">
                <a:xfrm>
                  <a:off x="875" y="432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0" name="Group 19"/>
              <p:cNvGrpSpPr/>
              <p:nvPr/>
            </p:nvGrpSpPr>
            <p:grpSpPr bwMode="auto">
              <a:xfrm>
                <a:off x="1751" y="432"/>
                <a:ext cx="876" cy="432"/>
                <a:chOff x="1751" y="432"/>
                <a:chExt cx="876" cy="432"/>
              </a:xfrm>
            </p:grpSpPr>
            <p:sp>
              <p:nvSpPr>
                <p:cNvPr id="8204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94" y="432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10/10/98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45" name="Rectangle 21"/>
                <p:cNvSpPr>
                  <a:spLocks noChangeArrowheads="1"/>
                </p:cNvSpPr>
                <p:nvPr/>
              </p:nvSpPr>
              <p:spPr bwMode="auto">
                <a:xfrm>
                  <a:off x="1751" y="432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1" name="Group 22"/>
              <p:cNvGrpSpPr/>
              <p:nvPr/>
            </p:nvGrpSpPr>
            <p:grpSpPr bwMode="auto">
              <a:xfrm>
                <a:off x="0" y="864"/>
                <a:ext cx="875" cy="432"/>
                <a:chOff x="0" y="864"/>
                <a:chExt cx="875" cy="432"/>
              </a:xfrm>
            </p:grpSpPr>
            <p:sp>
              <p:nvSpPr>
                <p:cNvPr id="82042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43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2" name="Group 25"/>
              <p:cNvGrpSpPr/>
              <p:nvPr/>
            </p:nvGrpSpPr>
            <p:grpSpPr bwMode="auto">
              <a:xfrm>
                <a:off x="875" y="864"/>
                <a:ext cx="876" cy="432"/>
                <a:chOff x="875" y="864"/>
                <a:chExt cx="876" cy="432"/>
              </a:xfrm>
            </p:grpSpPr>
            <p:sp>
              <p:nvSpPr>
                <p:cNvPr id="82040" name="Rectangle 26"/>
                <p:cNvSpPr>
                  <a:spLocks noChangeArrowheads="1"/>
                </p:cNvSpPr>
                <p:nvPr/>
              </p:nvSpPr>
              <p:spPr bwMode="auto">
                <a:xfrm>
                  <a:off x="918" y="864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41" name="Rectangle 27"/>
                <p:cNvSpPr>
                  <a:spLocks noChangeArrowheads="1"/>
                </p:cNvSpPr>
                <p:nvPr/>
              </p:nvSpPr>
              <p:spPr bwMode="auto">
                <a:xfrm>
                  <a:off x="875" y="864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3" name="Group 28"/>
              <p:cNvGrpSpPr/>
              <p:nvPr/>
            </p:nvGrpSpPr>
            <p:grpSpPr bwMode="auto">
              <a:xfrm>
                <a:off x="1751" y="864"/>
                <a:ext cx="876" cy="432"/>
                <a:chOff x="1751" y="864"/>
                <a:chExt cx="876" cy="432"/>
              </a:xfrm>
            </p:grpSpPr>
            <p:sp>
              <p:nvSpPr>
                <p:cNvPr id="82038" name="Rectangle 29"/>
                <p:cNvSpPr>
                  <a:spLocks noChangeArrowheads="1"/>
                </p:cNvSpPr>
                <p:nvPr/>
              </p:nvSpPr>
              <p:spPr bwMode="auto">
                <a:xfrm>
                  <a:off x="1794" y="864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10/10/98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39" name="Rectangle 30"/>
                <p:cNvSpPr>
                  <a:spLocks noChangeArrowheads="1"/>
                </p:cNvSpPr>
                <p:nvPr/>
              </p:nvSpPr>
              <p:spPr bwMode="auto">
                <a:xfrm>
                  <a:off x="1751" y="864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4" name="Group 31"/>
              <p:cNvGrpSpPr/>
              <p:nvPr/>
            </p:nvGrpSpPr>
            <p:grpSpPr bwMode="auto">
              <a:xfrm>
                <a:off x="0" y="1296"/>
                <a:ext cx="875" cy="432"/>
                <a:chOff x="0" y="1296"/>
                <a:chExt cx="875" cy="432"/>
              </a:xfrm>
            </p:grpSpPr>
            <p:sp>
              <p:nvSpPr>
                <p:cNvPr id="82036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1296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37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296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5" name="Group 34"/>
              <p:cNvGrpSpPr/>
              <p:nvPr/>
            </p:nvGrpSpPr>
            <p:grpSpPr bwMode="auto">
              <a:xfrm>
                <a:off x="875" y="1296"/>
                <a:ext cx="876" cy="432"/>
                <a:chOff x="875" y="1296"/>
                <a:chExt cx="876" cy="432"/>
              </a:xfrm>
            </p:grpSpPr>
            <p:sp>
              <p:nvSpPr>
                <p:cNvPr id="82034" name="Rectangle 35"/>
                <p:cNvSpPr>
                  <a:spLocks noChangeArrowheads="1"/>
                </p:cNvSpPr>
                <p:nvPr/>
              </p:nvSpPr>
              <p:spPr bwMode="auto">
                <a:xfrm>
                  <a:off x="918" y="1296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35" name="Rectangle 36"/>
                <p:cNvSpPr>
                  <a:spLocks noChangeArrowheads="1"/>
                </p:cNvSpPr>
                <p:nvPr/>
              </p:nvSpPr>
              <p:spPr bwMode="auto">
                <a:xfrm>
                  <a:off x="875" y="1296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6" name="Group 37"/>
              <p:cNvGrpSpPr/>
              <p:nvPr/>
            </p:nvGrpSpPr>
            <p:grpSpPr bwMode="auto">
              <a:xfrm>
                <a:off x="1751" y="1296"/>
                <a:ext cx="876" cy="432"/>
                <a:chOff x="1751" y="1296"/>
                <a:chExt cx="876" cy="432"/>
              </a:xfrm>
            </p:grpSpPr>
            <p:sp>
              <p:nvSpPr>
                <p:cNvPr id="82032" name="Rectangle 38"/>
                <p:cNvSpPr>
                  <a:spLocks noChangeArrowheads="1"/>
                </p:cNvSpPr>
                <p:nvPr/>
              </p:nvSpPr>
              <p:spPr bwMode="auto">
                <a:xfrm>
                  <a:off x="1794" y="1296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10/8/98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33" name="Rectangle 39"/>
                <p:cNvSpPr>
                  <a:spLocks noChangeArrowheads="1"/>
                </p:cNvSpPr>
                <p:nvPr/>
              </p:nvSpPr>
              <p:spPr bwMode="auto">
                <a:xfrm>
                  <a:off x="1751" y="1296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7" name="Group 40"/>
              <p:cNvGrpSpPr/>
              <p:nvPr/>
            </p:nvGrpSpPr>
            <p:grpSpPr bwMode="auto">
              <a:xfrm>
                <a:off x="0" y="1728"/>
                <a:ext cx="875" cy="432"/>
                <a:chOff x="0" y="1728"/>
                <a:chExt cx="875" cy="432"/>
              </a:xfrm>
            </p:grpSpPr>
            <p:sp>
              <p:nvSpPr>
                <p:cNvPr id="820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22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31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8" name="Group 43"/>
              <p:cNvGrpSpPr/>
              <p:nvPr/>
            </p:nvGrpSpPr>
            <p:grpSpPr bwMode="auto">
              <a:xfrm>
                <a:off x="875" y="1728"/>
                <a:ext cx="876" cy="432"/>
                <a:chOff x="875" y="1728"/>
                <a:chExt cx="876" cy="432"/>
              </a:xfrm>
            </p:grpSpPr>
            <p:sp>
              <p:nvSpPr>
                <p:cNvPr id="82028" name="Rectangle 44"/>
                <p:cNvSpPr>
                  <a:spLocks noChangeArrowheads="1"/>
                </p:cNvSpPr>
                <p:nvPr/>
              </p:nvSpPr>
              <p:spPr bwMode="auto">
                <a:xfrm>
                  <a:off x="918" y="1728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104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29" name="Rectangle 45"/>
                <p:cNvSpPr>
                  <a:spLocks noChangeArrowheads="1"/>
                </p:cNvSpPr>
                <p:nvPr/>
              </p:nvSpPr>
              <p:spPr bwMode="auto">
                <a:xfrm>
                  <a:off x="875" y="1728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89" name="Group 46"/>
              <p:cNvGrpSpPr/>
              <p:nvPr/>
            </p:nvGrpSpPr>
            <p:grpSpPr bwMode="auto">
              <a:xfrm>
                <a:off x="1751" y="1728"/>
                <a:ext cx="876" cy="432"/>
                <a:chOff x="1751" y="1728"/>
                <a:chExt cx="876" cy="432"/>
              </a:xfrm>
            </p:grpSpPr>
            <p:sp>
              <p:nvSpPr>
                <p:cNvPr id="82026" name="Rectangle 47"/>
                <p:cNvSpPr>
                  <a:spLocks noChangeArrowheads="1"/>
                </p:cNvSpPr>
                <p:nvPr/>
              </p:nvSpPr>
              <p:spPr bwMode="auto">
                <a:xfrm>
                  <a:off x="1794" y="1728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10/7/98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27" name="Rectangle 48"/>
                <p:cNvSpPr>
                  <a:spLocks noChangeArrowheads="1"/>
                </p:cNvSpPr>
                <p:nvPr/>
              </p:nvSpPr>
              <p:spPr bwMode="auto">
                <a:xfrm>
                  <a:off x="1751" y="1728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0" name="Group 49"/>
              <p:cNvGrpSpPr/>
              <p:nvPr/>
            </p:nvGrpSpPr>
            <p:grpSpPr bwMode="auto">
              <a:xfrm>
                <a:off x="0" y="2160"/>
                <a:ext cx="875" cy="432"/>
                <a:chOff x="0" y="2160"/>
                <a:chExt cx="875" cy="432"/>
              </a:xfrm>
            </p:grpSpPr>
            <p:sp>
              <p:nvSpPr>
                <p:cNvPr id="82024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2160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32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25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2160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1" name="Group 52"/>
              <p:cNvGrpSpPr/>
              <p:nvPr/>
            </p:nvGrpSpPr>
            <p:grpSpPr bwMode="auto">
              <a:xfrm>
                <a:off x="875" y="2160"/>
                <a:ext cx="876" cy="432"/>
                <a:chOff x="875" y="2160"/>
                <a:chExt cx="876" cy="432"/>
              </a:xfrm>
            </p:grpSpPr>
            <p:sp>
              <p:nvSpPr>
                <p:cNvPr id="82022" name="Rectangle 53"/>
                <p:cNvSpPr>
                  <a:spLocks noChangeArrowheads="1"/>
                </p:cNvSpPr>
                <p:nvPr/>
              </p:nvSpPr>
              <p:spPr bwMode="auto">
                <a:xfrm>
                  <a:off x="918" y="2160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23" name="Rectangle 54"/>
                <p:cNvSpPr>
                  <a:spLocks noChangeArrowheads="1"/>
                </p:cNvSpPr>
                <p:nvPr/>
              </p:nvSpPr>
              <p:spPr bwMode="auto">
                <a:xfrm>
                  <a:off x="875" y="2160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2" name="Group 55"/>
              <p:cNvGrpSpPr/>
              <p:nvPr/>
            </p:nvGrpSpPr>
            <p:grpSpPr bwMode="auto">
              <a:xfrm>
                <a:off x="1751" y="2160"/>
                <a:ext cx="876" cy="432"/>
                <a:chOff x="1751" y="2160"/>
                <a:chExt cx="876" cy="432"/>
              </a:xfrm>
            </p:grpSpPr>
            <p:sp>
              <p:nvSpPr>
                <p:cNvPr id="82020" name="Rectangle 56"/>
                <p:cNvSpPr>
                  <a:spLocks noChangeArrowheads="1"/>
                </p:cNvSpPr>
                <p:nvPr/>
              </p:nvSpPr>
              <p:spPr bwMode="auto">
                <a:xfrm>
                  <a:off x="1794" y="2160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11/10/98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21" name="Rectangle 57"/>
                <p:cNvSpPr>
                  <a:spLocks noChangeArrowheads="1"/>
                </p:cNvSpPr>
                <p:nvPr/>
              </p:nvSpPr>
              <p:spPr bwMode="auto">
                <a:xfrm>
                  <a:off x="1751" y="2160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3" name="Group 58"/>
              <p:cNvGrpSpPr/>
              <p:nvPr/>
            </p:nvGrpSpPr>
            <p:grpSpPr bwMode="auto">
              <a:xfrm>
                <a:off x="0" y="2592"/>
                <a:ext cx="875" cy="432"/>
                <a:chOff x="0" y="2592"/>
                <a:chExt cx="875" cy="432"/>
              </a:xfrm>
            </p:grpSpPr>
            <p:sp>
              <p:nvSpPr>
                <p:cNvPr id="82018" name="Rectangle 59"/>
                <p:cNvSpPr>
                  <a:spLocks noChangeArrowheads="1"/>
                </p:cNvSpPr>
                <p:nvPr/>
              </p:nvSpPr>
              <p:spPr bwMode="auto">
                <a:xfrm>
                  <a:off x="43" y="2592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64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19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2592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4" name="Group 61"/>
              <p:cNvGrpSpPr/>
              <p:nvPr/>
            </p:nvGrpSpPr>
            <p:grpSpPr bwMode="auto">
              <a:xfrm>
                <a:off x="875" y="2592"/>
                <a:ext cx="876" cy="432"/>
                <a:chOff x="875" y="2592"/>
                <a:chExt cx="876" cy="432"/>
              </a:xfrm>
            </p:grpSpPr>
            <p:sp>
              <p:nvSpPr>
                <p:cNvPr id="82016" name="Rectangle 62"/>
                <p:cNvSpPr>
                  <a:spLocks noChangeArrowheads="1"/>
                </p:cNvSpPr>
                <p:nvPr/>
              </p:nvSpPr>
              <p:spPr bwMode="auto">
                <a:xfrm>
                  <a:off x="918" y="2592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101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17" name="Rectangle 63"/>
                <p:cNvSpPr>
                  <a:spLocks noChangeArrowheads="1"/>
                </p:cNvSpPr>
                <p:nvPr/>
              </p:nvSpPr>
              <p:spPr bwMode="auto">
                <a:xfrm>
                  <a:off x="875" y="2592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5" name="Group 64"/>
              <p:cNvGrpSpPr/>
              <p:nvPr/>
            </p:nvGrpSpPr>
            <p:grpSpPr bwMode="auto">
              <a:xfrm>
                <a:off x="1751" y="2592"/>
                <a:ext cx="876" cy="432"/>
                <a:chOff x="1751" y="2592"/>
                <a:chExt cx="876" cy="432"/>
              </a:xfrm>
            </p:grpSpPr>
            <p:sp>
              <p:nvSpPr>
                <p:cNvPr id="82014" name="Rectangle 65"/>
                <p:cNvSpPr>
                  <a:spLocks noChangeArrowheads="1"/>
                </p:cNvSpPr>
                <p:nvPr/>
              </p:nvSpPr>
              <p:spPr bwMode="auto">
                <a:xfrm>
                  <a:off x="1794" y="2592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9/5/98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15" name="Rectangle 66"/>
                <p:cNvSpPr>
                  <a:spLocks noChangeArrowheads="1"/>
                </p:cNvSpPr>
                <p:nvPr/>
              </p:nvSpPr>
              <p:spPr bwMode="auto">
                <a:xfrm>
                  <a:off x="1751" y="2592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6" name="Group 67"/>
              <p:cNvGrpSpPr/>
              <p:nvPr/>
            </p:nvGrpSpPr>
            <p:grpSpPr bwMode="auto">
              <a:xfrm>
                <a:off x="0" y="3024"/>
                <a:ext cx="875" cy="432"/>
                <a:chOff x="0" y="3024"/>
                <a:chExt cx="875" cy="432"/>
              </a:xfrm>
            </p:grpSpPr>
            <p:sp>
              <p:nvSpPr>
                <p:cNvPr id="820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3024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64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13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3024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7" name="Group 70"/>
              <p:cNvGrpSpPr/>
              <p:nvPr/>
            </p:nvGrpSpPr>
            <p:grpSpPr bwMode="auto">
              <a:xfrm>
                <a:off x="875" y="3024"/>
                <a:ext cx="876" cy="432"/>
                <a:chOff x="875" y="3024"/>
                <a:chExt cx="876" cy="432"/>
              </a:xfrm>
            </p:grpSpPr>
            <p:sp>
              <p:nvSpPr>
                <p:cNvPr id="82010" name="Rectangle 71"/>
                <p:cNvSpPr>
                  <a:spLocks noChangeArrowheads="1"/>
                </p:cNvSpPr>
                <p:nvPr/>
              </p:nvSpPr>
              <p:spPr bwMode="auto">
                <a:xfrm>
                  <a:off x="918" y="3024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102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11" name="Rectangle 72"/>
                <p:cNvSpPr>
                  <a:spLocks noChangeArrowheads="1"/>
                </p:cNvSpPr>
                <p:nvPr/>
              </p:nvSpPr>
              <p:spPr bwMode="auto">
                <a:xfrm>
                  <a:off x="875" y="3024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8" name="Group 73"/>
              <p:cNvGrpSpPr/>
              <p:nvPr/>
            </p:nvGrpSpPr>
            <p:grpSpPr bwMode="auto">
              <a:xfrm>
                <a:off x="1751" y="3024"/>
                <a:ext cx="876" cy="432"/>
                <a:chOff x="1751" y="3024"/>
                <a:chExt cx="876" cy="432"/>
              </a:xfrm>
            </p:grpSpPr>
            <p:sp>
              <p:nvSpPr>
                <p:cNvPr id="82008" name="Rectangle 74"/>
                <p:cNvSpPr>
                  <a:spLocks noChangeArrowheads="1"/>
                </p:cNvSpPr>
                <p:nvPr/>
              </p:nvSpPr>
              <p:spPr bwMode="auto">
                <a:xfrm>
                  <a:off x="1794" y="3024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9/8/98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09" name="Rectangle 75"/>
                <p:cNvSpPr>
                  <a:spLocks noChangeArrowheads="1"/>
                </p:cNvSpPr>
                <p:nvPr/>
              </p:nvSpPr>
              <p:spPr bwMode="auto">
                <a:xfrm>
                  <a:off x="1751" y="3024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9" name="Group 76"/>
              <p:cNvGrpSpPr/>
              <p:nvPr/>
            </p:nvGrpSpPr>
            <p:grpSpPr bwMode="auto">
              <a:xfrm>
                <a:off x="0" y="3456"/>
                <a:ext cx="875" cy="432"/>
                <a:chOff x="0" y="3456"/>
                <a:chExt cx="875" cy="432"/>
              </a:xfrm>
            </p:grpSpPr>
            <p:sp>
              <p:nvSpPr>
                <p:cNvPr id="82006" name="Rectangle 77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789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74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07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87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00" name="Group 79"/>
              <p:cNvGrpSpPr/>
              <p:nvPr/>
            </p:nvGrpSpPr>
            <p:grpSpPr bwMode="auto">
              <a:xfrm>
                <a:off x="875" y="3456"/>
                <a:ext cx="876" cy="432"/>
                <a:chOff x="875" y="3456"/>
                <a:chExt cx="876" cy="432"/>
              </a:xfrm>
            </p:grpSpPr>
            <p:sp>
              <p:nvSpPr>
                <p:cNvPr id="82004" name="Rectangle 80"/>
                <p:cNvSpPr>
                  <a:spLocks noChangeArrowheads="1"/>
                </p:cNvSpPr>
                <p:nvPr/>
              </p:nvSpPr>
              <p:spPr bwMode="auto">
                <a:xfrm>
                  <a:off x="918" y="3456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103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05" name="Rectangle 81"/>
                <p:cNvSpPr>
                  <a:spLocks noChangeArrowheads="1"/>
                </p:cNvSpPr>
                <p:nvPr/>
              </p:nvSpPr>
              <p:spPr bwMode="auto">
                <a:xfrm>
                  <a:off x="875" y="3456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01" name="Group 82"/>
              <p:cNvGrpSpPr/>
              <p:nvPr/>
            </p:nvGrpSpPr>
            <p:grpSpPr bwMode="auto">
              <a:xfrm>
                <a:off x="1751" y="3456"/>
                <a:ext cx="876" cy="432"/>
                <a:chOff x="1751" y="3456"/>
                <a:chExt cx="876" cy="432"/>
              </a:xfrm>
            </p:grpSpPr>
            <p:sp>
              <p:nvSpPr>
                <p:cNvPr id="82002" name="Rectangle 83"/>
                <p:cNvSpPr>
                  <a:spLocks noChangeArrowheads="1"/>
                </p:cNvSpPr>
                <p:nvPr/>
              </p:nvSpPr>
              <p:spPr bwMode="auto">
                <a:xfrm>
                  <a:off x="1794" y="3456"/>
                  <a:ext cx="79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/>
                    <a:t>9/8/98</a:t>
                  </a:r>
                  <a:endParaRPr lang="zh-CN" altLang="en-US" sz="1000"/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200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51" y="3456"/>
                  <a:ext cx="87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81974" name="Rectangle 85"/>
            <p:cNvSpPr>
              <a:spLocks noChangeArrowheads="1"/>
            </p:cNvSpPr>
            <p:nvPr/>
          </p:nvSpPr>
          <p:spPr bwMode="auto">
            <a:xfrm>
              <a:off x="-3" y="-3"/>
              <a:ext cx="2633" cy="389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1923" name="Text Box 86"/>
          <p:cNvSpPr txBox="1">
            <a:spLocks noChangeArrowheads="1"/>
          </p:cNvSpPr>
          <p:nvPr/>
        </p:nvSpPr>
        <p:spPr bwMode="auto">
          <a:xfrm>
            <a:off x="3352800" y="1143001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>Reserve(Sid, Bid, Day)</a:t>
            </a:r>
            <a:endParaRPr lang="en-US" altLang="zh-CN" sz="2000"/>
          </a:p>
        </p:txBody>
      </p:sp>
      <p:sp>
        <p:nvSpPr>
          <p:cNvPr id="81924" name="Text Box 87"/>
          <p:cNvSpPr txBox="1">
            <a:spLocks noChangeArrowheads="1"/>
          </p:cNvSpPr>
          <p:nvPr/>
        </p:nvSpPr>
        <p:spPr bwMode="auto">
          <a:xfrm>
            <a:off x="7010400" y="1219201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>Boat(Bid,Bname,Color)</a:t>
            </a:r>
            <a:endParaRPr lang="en-US" altLang="zh-CN" sz="2000"/>
          </a:p>
        </p:txBody>
      </p:sp>
      <p:grpSp>
        <p:nvGrpSpPr>
          <p:cNvPr id="81925" name="Group 88"/>
          <p:cNvGrpSpPr/>
          <p:nvPr/>
        </p:nvGrpSpPr>
        <p:grpSpPr bwMode="auto">
          <a:xfrm>
            <a:off x="6781800" y="1752600"/>
            <a:ext cx="3200400" cy="2667000"/>
            <a:chOff x="-3" y="-3"/>
            <a:chExt cx="2917" cy="2166"/>
          </a:xfrm>
        </p:grpSpPr>
        <p:grpSp>
          <p:nvGrpSpPr>
            <p:cNvPr id="81926" name="Group 89"/>
            <p:cNvGrpSpPr/>
            <p:nvPr/>
          </p:nvGrpSpPr>
          <p:grpSpPr bwMode="auto">
            <a:xfrm>
              <a:off x="0" y="0"/>
              <a:ext cx="2911" cy="2160"/>
              <a:chOff x="0" y="0"/>
              <a:chExt cx="2911" cy="2160"/>
            </a:xfrm>
          </p:grpSpPr>
          <p:grpSp>
            <p:nvGrpSpPr>
              <p:cNvPr id="81928" name="Group 90"/>
              <p:cNvGrpSpPr/>
              <p:nvPr/>
            </p:nvGrpSpPr>
            <p:grpSpPr bwMode="auto">
              <a:xfrm>
                <a:off x="0" y="0"/>
                <a:ext cx="970" cy="432"/>
                <a:chOff x="0" y="0"/>
                <a:chExt cx="970" cy="432"/>
              </a:xfrm>
            </p:grpSpPr>
            <p:sp>
              <p:nvSpPr>
                <p:cNvPr id="81971" name="Rectangle 9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>
                      <a:solidFill>
                        <a:srgbClr val="000000"/>
                      </a:solidFill>
                      <a:latin typeface="宋体" pitchFamily="2" charset="-122"/>
                      <a:cs typeface="Times New Roman" panose="02020603050405020304" pitchFamily="18" charset="0"/>
                    </a:rPr>
                    <a:t>Bid</a:t>
                  </a:r>
                  <a:endParaRPr lang="en-US" altLang="zh-CN" sz="1200" b="1">
                    <a:solidFill>
                      <a:srgbClr val="000000"/>
                    </a:solidFill>
                    <a:latin typeface="宋体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 b="1"/>
                </a:p>
              </p:txBody>
            </p:sp>
            <p:sp>
              <p:nvSpPr>
                <p:cNvPr id="81972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29" name="Group 93"/>
              <p:cNvGrpSpPr/>
              <p:nvPr/>
            </p:nvGrpSpPr>
            <p:grpSpPr bwMode="auto">
              <a:xfrm>
                <a:off x="970" y="0"/>
                <a:ext cx="970" cy="432"/>
                <a:chOff x="970" y="0"/>
                <a:chExt cx="970" cy="432"/>
              </a:xfrm>
            </p:grpSpPr>
            <p:sp>
              <p:nvSpPr>
                <p:cNvPr id="81969" name="Rectangle 94"/>
                <p:cNvSpPr>
                  <a:spLocks noChangeArrowheads="1"/>
                </p:cNvSpPr>
                <p:nvPr/>
              </p:nvSpPr>
              <p:spPr bwMode="auto">
                <a:xfrm>
                  <a:off x="1013" y="0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>
                      <a:solidFill>
                        <a:srgbClr val="000000"/>
                      </a:solidFill>
                      <a:latin typeface="宋体" pitchFamily="2" charset="-122"/>
                      <a:cs typeface="Times New Roman" panose="02020603050405020304" pitchFamily="18" charset="0"/>
                    </a:rPr>
                    <a:t>Bname</a:t>
                  </a:r>
                  <a:endParaRPr lang="en-US" altLang="zh-CN" sz="1200" b="1">
                    <a:solidFill>
                      <a:srgbClr val="000000"/>
                    </a:solidFill>
                    <a:latin typeface="宋体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 b="1"/>
                </a:p>
              </p:txBody>
            </p:sp>
            <p:sp>
              <p:nvSpPr>
                <p:cNvPr id="81970" name="Rectangle 95"/>
                <p:cNvSpPr>
                  <a:spLocks noChangeArrowheads="1"/>
                </p:cNvSpPr>
                <p:nvPr/>
              </p:nvSpPr>
              <p:spPr bwMode="auto">
                <a:xfrm>
                  <a:off x="970" y="0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0" name="Group 96"/>
              <p:cNvGrpSpPr/>
              <p:nvPr/>
            </p:nvGrpSpPr>
            <p:grpSpPr bwMode="auto">
              <a:xfrm>
                <a:off x="1940" y="0"/>
                <a:ext cx="971" cy="432"/>
                <a:chOff x="1940" y="0"/>
                <a:chExt cx="971" cy="432"/>
              </a:xfrm>
            </p:grpSpPr>
            <p:sp>
              <p:nvSpPr>
                <p:cNvPr id="81967" name="Rectangle 97"/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8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>
                      <a:solidFill>
                        <a:srgbClr val="000000"/>
                      </a:solidFill>
                      <a:latin typeface="宋体" pitchFamily="2" charset="-122"/>
                      <a:cs typeface="Times New Roman" panose="02020603050405020304" pitchFamily="18" charset="0"/>
                    </a:rPr>
                    <a:t>Color</a:t>
                  </a:r>
                  <a:endParaRPr lang="en-US" altLang="zh-CN" sz="1200" b="1">
                    <a:solidFill>
                      <a:srgbClr val="000000"/>
                    </a:solidFill>
                    <a:latin typeface="宋体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1968" name="Rectangle 98"/>
                <p:cNvSpPr>
                  <a:spLocks noChangeArrowheads="1"/>
                </p:cNvSpPr>
                <p:nvPr/>
              </p:nvSpPr>
              <p:spPr bwMode="auto">
                <a:xfrm>
                  <a:off x="1940" y="0"/>
                  <a:ext cx="971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1" name="Group 99"/>
              <p:cNvGrpSpPr/>
              <p:nvPr/>
            </p:nvGrpSpPr>
            <p:grpSpPr bwMode="auto">
              <a:xfrm>
                <a:off x="0" y="432"/>
                <a:ext cx="970" cy="432"/>
                <a:chOff x="0" y="432"/>
                <a:chExt cx="970" cy="432"/>
              </a:xfrm>
            </p:grpSpPr>
            <p:sp>
              <p:nvSpPr>
                <p:cNvPr id="81965" name="Rectangle 100"/>
                <p:cNvSpPr>
                  <a:spLocks noChangeArrowheads="1"/>
                </p:cNvSpPr>
                <p:nvPr/>
              </p:nvSpPr>
              <p:spPr bwMode="auto">
                <a:xfrm>
                  <a:off x="43" y="432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>
                      <a:solidFill>
                        <a:srgbClr val="000000"/>
                      </a:solidFill>
                      <a:latin typeface="宋体" pitchFamily="2" charset="-122"/>
                      <a:cs typeface="Times New Roman" panose="02020603050405020304" pitchFamily="18" charset="0"/>
                    </a:rPr>
                    <a:t>101</a:t>
                  </a:r>
                  <a:endParaRPr lang="zh-CN" altLang="en-US" sz="1200">
                    <a:solidFill>
                      <a:srgbClr val="000000"/>
                    </a:solidFill>
                    <a:latin typeface="宋体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1966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2" name="Group 102"/>
              <p:cNvGrpSpPr/>
              <p:nvPr/>
            </p:nvGrpSpPr>
            <p:grpSpPr bwMode="auto">
              <a:xfrm>
                <a:off x="970" y="432"/>
                <a:ext cx="970" cy="432"/>
                <a:chOff x="970" y="432"/>
                <a:chExt cx="970" cy="432"/>
              </a:xfrm>
            </p:grpSpPr>
            <p:sp>
              <p:nvSpPr>
                <p:cNvPr id="8196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013" y="432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>
                      <a:cs typeface="Times New Roman" panose="02020603050405020304" pitchFamily="18" charset="0"/>
                    </a:rPr>
                    <a:t>Interlake</a:t>
                  </a:r>
                  <a:endParaRPr lang="en-US" altLang="zh-CN" sz="1600"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1964" name="Rectangle 104"/>
                <p:cNvSpPr>
                  <a:spLocks noChangeArrowheads="1"/>
                </p:cNvSpPr>
                <p:nvPr/>
              </p:nvSpPr>
              <p:spPr bwMode="auto">
                <a:xfrm>
                  <a:off x="970" y="432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3" name="Group 105"/>
              <p:cNvGrpSpPr/>
              <p:nvPr/>
            </p:nvGrpSpPr>
            <p:grpSpPr bwMode="auto">
              <a:xfrm>
                <a:off x="1940" y="432"/>
                <a:ext cx="971" cy="432"/>
                <a:chOff x="1940" y="432"/>
                <a:chExt cx="971" cy="432"/>
              </a:xfrm>
            </p:grpSpPr>
            <p:sp>
              <p:nvSpPr>
                <p:cNvPr id="8196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83" y="432"/>
                  <a:ext cx="8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Blue</a:t>
                  </a:r>
                  <a:endPara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81962" name="Rectangle 107"/>
                <p:cNvSpPr>
                  <a:spLocks noChangeArrowheads="1"/>
                </p:cNvSpPr>
                <p:nvPr/>
              </p:nvSpPr>
              <p:spPr bwMode="auto">
                <a:xfrm>
                  <a:off x="1940" y="432"/>
                  <a:ext cx="971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4" name="Group 108"/>
              <p:cNvGrpSpPr/>
              <p:nvPr/>
            </p:nvGrpSpPr>
            <p:grpSpPr bwMode="auto">
              <a:xfrm>
                <a:off x="0" y="864"/>
                <a:ext cx="970" cy="432"/>
                <a:chOff x="0" y="864"/>
                <a:chExt cx="970" cy="432"/>
              </a:xfrm>
            </p:grpSpPr>
            <p:sp>
              <p:nvSpPr>
                <p:cNvPr id="819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>
                      <a:solidFill>
                        <a:srgbClr val="000000"/>
                      </a:solidFill>
                      <a:latin typeface="宋体" pitchFamily="2" charset="-122"/>
                      <a:cs typeface="Times New Roman" panose="02020603050405020304" pitchFamily="18" charset="0"/>
                    </a:rPr>
                    <a:t>102</a:t>
                  </a:r>
                  <a:endParaRPr lang="zh-CN" altLang="en-US" sz="1200">
                    <a:solidFill>
                      <a:srgbClr val="000000"/>
                    </a:solidFill>
                    <a:latin typeface="宋体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19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5" name="Group 111"/>
              <p:cNvGrpSpPr/>
              <p:nvPr/>
            </p:nvGrpSpPr>
            <p:grpSpPr bwMode="auto">
              <a:xfrm>
                <a:off x="970" y="864"/>
                <a:ext cx="970" cy="432"/>
                <a:chOff x="970" y="864"/>
                <a:chExt cx="970" cy="432"/>
              </a:xfrm>
            </p:grpSpPr>
            <p:sp>
              <p:nvSpPr>
                <p:cNvPr id="81957" name="Rectangle 112"/>
                <p:cNvSpPr>
                  <a:spLocks noChangeArrowheads="1"/>
                </p:cNvSpPr>
                <p:nvPr/>
              </p:nvSpPr>
              <p:spPr bwMode="auto">
                <a:xfrm>
                  <a:off x="1013" y="864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70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Interlake</a:t>
                  </a:r>
                  <a:endParaRPr lang="en-US" altLang="zh-CN" sz="14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800"/>
                </a:p>
              </p:txBody>
            </p:sp>
            <p:sp>
              <p:nvSpPr>
                <p:cNvPr id="81958" name="Rectangle 113"/>
                <p:cNvSpPr>
                  <a:spLocks noChangeArrowheads="1"/>
                </p:cNvSpPr>
                <p:nvPr/>
              </p:nvSpPr>
              <p:spPr bwMode="auto">
                <a:xfrm>
                  <a:off x="970" y="864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6" name="Group 114"/>
              <p:cNvGrpSpPr/>
              <p:nvPr/>
            </p:nvGrpSpPr>
            <p:grpSpPr bwMode="auto">
              <a:xfrm>
                <a:off x="1940" y="864"/>
                <a:ext cx="971" cy="432"/>
                <a:chOff x="1940" y="864"/>
                <a:chExt cx="971" cy="432"/>
              </a:xfrm>
            </p:grpSpPr>
            <p:sp>
              <p:nvSpPr>
                <p:cNvPr id="8195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983" y="864"/>
                  <a:ext cx="8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70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Red</a:t>
                  </a:r>
                  <a:endParaRPr lang="en-US" altLang="zh-CN" sz="14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800"/>
                </a:p>
              </p:txBody>
            </p:sp>
            <p:sp>
              <p:nvSpPr>
                <p:cNvPr id="8195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940" y="864"/>
                  <a:ext cx="971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7" name="Group 117"/>
              <p:cNvGrpSpPr/>
              <p:nvPr/>
            </p:nvGrpSpPr>
            <p:grpSpPr bwMode="auto">
              <a:xfrm>
                <a:off x="0" y="1296"/>
                <a:ext cx="970" cy="432"/>
                <a:chOff x="0" y="1296"/>
                <a:chExt cx="970" cy="432"/>
              </a:xfrm>
            </p:grpSpPr>
            <p:sp>
              <p:nvSpPr>
                <p:cNvPr id="81953" name="Rectangle 118"/>
                <p:cNvSpPr>
                  <a:spLocks noChangeArrowheads="1"/>
                </p:cNvSpPr>
                <p:nvPr/>
              </p:nvSpPr>
              <p:spPr bwMode="auto">
                <a:xfrm>
                  <a:off x="43" y="1296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>
                      <a:solidFill>
                        <a:srgbClr val="000000"/>
                      </a:solidFill>
                      <a:latin typeface="宋体" pitchFamily="2" charset="-122"/>
                      <a:cs typeface="Times New Roman" panose="02020603050405020304" pitchFamily="18" charset="0"/>
                    </a:rPr>
                    <a:t>103</a:t>
                  </a:r>
                  <a:endParaRPr lang="zh-CN" altLang="en-US" sz="1200">
                    <a:solidFill>
                      <a:srgbClr val="000000"/>
                    </a:solidFill>
                    <a:latin typeface="宋体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1954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1296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8" name="Group 120"/>
              <p:cNvGrpSpPr/>
              <p:nvPr/>
            </p:nvGrpSpPr>
            <p:grpSpPr bwMode="auto">
              <a:xfrm>
                <a:off x="970" y="1296"/>
                <a:ext cx="970" cy="432"/>
                <a:chOff x="970" y="1296"/>
                <a:chExt cx="970" cy="432"/>
              </a:xfrm>
            </p:grpSpPr>
            <p:sp>
              <p:nvSpPr>
                <p:cNvPr id="81951" name="Rectangle 121"/>
                <p:cNvSpPr>
                  <a:spLocks noChangeArrowheads="1"/>
                </p:cNvSpPr>
                <p:nvPr/>
              </p:nvSpPr>
              <p:spPr bwMode="auto">
                <a:xfrm>
                  <a:off x="1013" y="1296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70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Clipper</a:t>
                  </a:r>
                  <a:endParaRPr lang="en-US" altLang="zh-CN" sz="14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800"/>
                </a:p>
              </p:txBody>
            </p:sp>
            <p:sp>
              <p:nvSpPr>
                <p:cNvPr id="81952" name="Rectangle 122"/>
                <p:cNvSpPr>
                  <a:spLocks noChangeArrowheads="1"/>
                </p:cNvSpPr>
                <p:nvPr/>
              </p:nvSpPr>
              <p:spPr bwMode="auto">
                <a:xfrm>
                  <a:off x="970" y="1296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39" name="Group 123"/>
              <p:cNvGrpSpPr/>
              <p:nvPr/>
            </p:nvGrpSpPr>
            <p:grpSpPr bwMode="auto">
              <a:xfrm>
                <a:off x="1940" y="1296"/>
                <a:ext cx="971" cy="432"/>
                <a:chOff x="1940" y="1296"/>
                <a:chExt cx="971" cy="432"/>
              </a:xfrm>
            </p:grpSpPr>
            <p:sp>
              <p:nvSpPr>
                <p:cNvPr id="81949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83" y="1296"/>
                  <a:ext cx="8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70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Green</a:t>
                  </a:r>
                  <a:endParaRPr lang="en-US" altLang="zh-CN" sz="14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800"/>
                </a:p>
              </p:txBody>
            </p:sp>
            <p:sp>
              <p:nvSpPr>
                <p:cNvPr id="81950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40" y="1296"/>
                  <a:ext cx="971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40" name="Group 126"/>
              <p:cNvGrpSpPr/>
              <p:nvPr/>
            </p:nvGrpSpPr>
            <p:grpSpPr bwMode="auto">
              <a:xfrm>
                <a:off x="0" y="1728"/>
                <a:ext cx="970" cy="432"/>
                <a:chOff x="0" y="1728"/>
                <a:chExt cx="970" cy="432"/>
              </a:xfrm>
            </p:grpSpPr>
            <p:sp>
              <p:nvSpPr>
                <p:cNvPr id="8194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>
                      <a:solidFill>
                        <a:srgbClr val="000000"/>
                      </a:solidFill>
                      <a:latin typeface="宋体" pitchFamily="2" charset="-122"/>
                      <a:cs typeface="Times New Roman" panose="02020603050405020304" pitchFamily="18" charset="0"/>
                    </a:rPr>
                    <a:t>104</a:t>
                  </a:r>
                  <a:endParaRPr lang="zh-CN" altLang="en-US" sz="1200">
                    <a:solidFill>
                      <a:srgbClr val="000000"/>
                    </a:solidFill>
                    <a:latin typeface="宋体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81948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41" name="Group 129"/>
              <p:cNvGrpSpPr/>
              <p:nvPr/>
            </p:nvGrpSpPr>
            <p:grpSpPr bwMode="auto">
              <a:xfrm>
                <a:off x="970" y="1728"/>
                <a:ext cx="970" cy="432"/>
                <a:chOff x="970" y="1728"/>
                <a:chExt cx="970" cy="432"/>
              </a:xfrm>
            </p:grpSpPr>
            <p:sp>
              <p:nvSpPr>
                <p:cNvPr id="81945" name="Rectangle 130"/>
                <p:cNvSpPr>
                  <a:spLocks noChangeArrowheads="1"/>
                </p:cNvSpPr>
                <p:nvPr/>
              </p:nvSpPr>
              <p:spPr bwMode="auto">
                <a:xfrm>
                  <a:off x="1013" y="1728"/>
                  <a:ext cx="884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70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Marine</a:t>
                  </a:r>
                  <a:endParaRPr lang="en-US" altLang="zh-CN" sz="14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800"/>
                </a:p>
              </p:txBody>
            </p:sp>
            <p:sp>
              <p:nvSpPr>
                <p:cNvPr id="81946" name="Rectangle 131"/>
                <p:cNvSpPr>
                  <a:spLocks noChangeArrowheads="1"/>
                </p:cNvSpPr>
                <p:nvPr/>
              </p:nvSpPr>
              <p:spPr bwMode="auto">
                <a:xfrm>
                  <a:off x="970" y="1728"/>
                  <a:ext cx="970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42" name="Group 132"/>
              <p:cNvGrpSpPr/>
              <p:nvPr/>
            </p:nvGrpSpPr>
            <p:grpSpPr bwMode="auto">
              <a:xfrm>
                <a:off x="1940" y="1728"/>
                <a:ext cx="971" cy="432"/>
                <a:chOff x="1940" y="1728"/>
                <a:chExt cx="971" cy="432"/>
              </a:xfrm>
            </p:grpSpPr>
            <p:sp>
              <p:nvSpPr>
                <p:cNvPr id="81943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83" y="1728"/>
                  <a:ext cx="885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70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red</a:t>
                  </a:r>
                  <a:endParaRPr lang="en-US" altLang="zh-CN" sz="14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800"/>
                </a:p>
              </p:txBody>
            </p:sp>
            <p:sp>
              <p:nvSpPr>
                <p:cNvPr id="81944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40" y="1728"/>
                  <a:ext cx="971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81927" name="Rectangle 135"/>
            <p:cNvSpPr>
              <a:spLocks noChangeArrowheads="1"/>
            </p:cNvSpPr>
            <p:nvPr/>
          </p:nvSpPr>
          <p:spPr bwMode="auto">
            <a:xfrm>
              <a:off x="-3" y="-3"/>
              <a:ext cx="2917" cy="216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381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>
                <a:latin typeface="+mj-ea"/>
              </a:rPr>
              <a:t>查询</a:t>
            </a:r>
            <a:endParaRPr lang="zh-CN" altLang="en-US" sz="3200">
              <a:latin typeface="+mj-ea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990600"/>
            <a:ext cx="77724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/>
              <a:t>Sailor(</a:t>
            </a:r>
            <a:r>
              <a:rPr lang="en-US" altLang="zh-CN" sz="2000" dirty="0" err="1"/>
              <a:t>Sid,Sname,Rating,Age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fr-FR" altLang="zh-CN" sz="2000" dirty="0"/>
              <a:t>Boat(Bid, Bname, color)</a:t>
            </a:r>
            <a:endParaRPr lang="fr-FR" altLang="zh-CN" sz="20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fr-FR" altLang="zh-CN" sz="2000" dirty="0"/>
              <a:t>Reserve(Sid, Bid, Day)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（1）查询预定了编号为103号船的水手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（2）查询预定了红颜色船只的水手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（3）查询被名字为</a:t>
            </a:r>
            <a:r>
              <a:rPr lang="en-US" altLang="zh-CN" sz="2000" dirty="0"/>
              <a:t>Lubber</a:t>
            </a:r>
            <a:r>
              <a:rPr lang="zh-CN" altLang="en-US" sz="2000" dirty="0"/>
              <a:t>预定了的船只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（4）查询至少预定了一只船的水手姓名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（5）查询预定了红色或绿色船只的水手的姓名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（6）查询预定了红色和绿色船只的水手的姓名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（7）查询至少预定了两只船的水手的姓名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（8）查询年龄超过20但是没有预定船只的水手的姓名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（9）查询预定了所有船只的水手的姓名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（10）查询预定了所有名为“</a:t>
            </a:r>
            <a:r>
              <a:rPr lang="en-US" altLang="zh-CN" sz="2000" dirty="0"/>
              <a:t>Interlake”</a:t>
            </a:r>
            <a:r>
              <a:rPr lang="zh-CN" altLang="en-US" sz="2000" dirty="0"/>
              <a:t>的船只的水手的姓名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7" y="260648"/>
            <a:ext cx="7802563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</a:t>
            </a:r>
            <a:r>
              <a:rPr lang="zh-CN" altLang="en-US" sz="3200" dirty="0" smtClean="0">
                <a:latin typeface="+mj-ea"/>
              </a:rPr>
              <a:t>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767407" y="1615480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2.5.1 概述</a:t>
            </a:r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2.5.2 元组关系演算</a:t>
            </a:r>
            <a:endParaRPr lang="zh-CN" altLang="en-US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marL="342900" lvl="1" indent="0" eaLnBrk="1" hangingPunct="1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marL="8001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2.表达式的</a:t>
            </a:r>
            <a:r>
              <a:rPr lang="zh-CN" altLang="en-US" sz="2400" dirty="0" smtClean="0"/>
              <a:t>安全性</a:t>
            </a:r>
            <a:endParaRPr lang="en-US" altLang="zh-CN" sz="24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3.元组关系演算与关系代数的</a:t>
            </a:r>
            <a:r>
              <a:rPr lang="zh-CN" altLang="en-US" sz="2400" dirty="0" smtClean="0"/>
              <a:t>等价性</a:t>
            </a:r>
            <a:endParaRPr lang="en-US" altLang="zh-CN" sz="2000" dirty="0"/>
          </a:p>
          <a:p>
            <a:pPr marL="171450" lvl="1">
              <a:spcBef>
                <a:spcPts val="750"/>
              </a:spcBef>
            </a:pPr>
            <a:endParaRPr lang="en-US" altLang="zh-CN" sz="2800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sz="2800" dirty="0" smtClean="0"/>
              <a:t>2</a:t>
            </a:r>
            <a:r>
              <a:rPr lang="zh-CN" altLang="en-US" sz="2800" dirty="0"/>
              <a:t>.5</a:t>
            </a:r>
            <a:r>
              <a:rPr lang="zh-CN" altLang="en-US" sz="2800" dirty="0" smtClean="0"/>
              <a:t>.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域</a:t>
            </a:r>
            <a:r>
              <a:rPr lang="zh-CN" altLang="en-US" sz="2800" dirty="0" smtClean="0"/>
              <a:t>关系</a:t>
            </a:r>
            <a:r>
              <a:rPr lang="zh-CN" altLang="en-US" sz="2800" dirty="0"/>
              <a:t>演算</a:t>
            </a:r>
            <a:endParaRPr lang="zh-CN" altLang="en-US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</a:t>
            </a:r>
            <a:r>
              <a:rPr lang="zh-CN" altLang="en-US" sz="3200" dirty="0" smtClean="0">
                <a:latin typeface="+mj-ea"/>
              </a:rPr>
              <a:t>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234480"/>
            <a:ext cx="8784976" cy="529086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2.5.2 元组关系演算</a:t>
            </a:r>
            <a:endParaRPr lang="zh-CN" altLang="en-US" sz="2800" dirty="0"/>
          </a:p>
          <a:p>
            <a:pPr eaLnBrk="1" hangingPunct="1"/>
            <a:endParaRPr lang="zh-CN" altLang="en-US" sz="2000" dirty="0"/>
          </a:p>
          <a:p>
            <a:pPr lvl="1" eaLnBrk="1" hangingPunct="1"/>
            <a:r>
              <a:rPr lang="zh-CN" altLang="en-US" sz="2400" dirty="0"/>
              <a:t>1. 定义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>
                <a:ea typeface="仿宋_GB2312" pitchFamily="49" charset="-122"/>
              </a:rPr>
              <a:t>用元组作为谓词变量的一种谓词演算方法</a:t>
            </a:r>
            <a:endParaRPr lang="zh-CN" altLang="en-US" sz="2400" dirty="0">
              <a:ea typeface="仿宋_GB2312" pitchFamily="49" charset="-122"/>
            </a:endParaRPr>
          </a:p>
          <a:p>
            <a:pPr lvl="2" eaLnBrk="1" hangingPunct="1"/>
            <a:endParaRPr lang="zh-CN" altLang="en-US" sz="2400" dirty="0"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{ </a:t>
            </a:r>
            <a:r>
              <a:rPr lang="en-US" altLang="zh-CN" sz="2400" b="1" i="1" dirty="0">
                <a:solidFill>
                  <a:srgbClr val="FF3300"/>
                </a:solidFill>
              </a:rPr>
              <a:t>t | </a:t>
            </a:r>
            <a:r>
              <a:rPr lang="en-US" altLang="zh-CN" sz="2400" b="1" i="1" dirty="0" err="1">
                <a:solidFill>
                  <a:srgbClr val="FF3300"/>
                </a:solidFill>
              </a:rPr>
              <a:t>P（t</a:t>
            </a:r>
            <a:r>
              <a:rPr lang="en-US" altLang="zh-CN" sz="2400" b="1" i="1" dirty="0">
                <a:solidFill>
                  <a:srgbClr val="FF3300"/>
                </a:solidFill>
              </a:rPr>
              <a:t>）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表示所有使谓词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为真的元组集合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3" eaLnBrk="1" hangingPunct="1"/>
            <a:r>
              <a:rPr lang="en-US" altLang="zh-CN" sz="2400" i="1" dirty="0"/>
              <a:t>t </a:t>
            </a:r>
            <a:r>
              <a:rPr lang="zh-CN" altLang="en-US" sz="2400" dirty="0"/>
              <a:t>为元组变量</a:t>
            </a:r>
            <a:endParaRPr lang="zh-CN" altLang="en-US" sz="2400" dirty="0"/>
          </a:p>
          <a:p>
            <a:pPr lvl="4" eaLnBrk="1" hangingPunct="1"/>
            <a:r>
              <a:rPr lang="zh-CN" altLang="en-US" sz="2400" dirty="0"/>
              <a:t>如果元组变量前有“全称”（</a:t>
            </a:r>
            <a:r>
              <a:rPr lang="zh-CN" altLang="en-US" sz="2400" b="1" dirty="0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400" dirty="0"/>
              <a:t>）或“存在”（</a:t>
            </a:r>
            <a:r>
              <a:rPr lang="zh-CN" altLang="en-US" sz="2400" b="1" dirty="0">
                <a:solidFill>
                  <a:srgbClr val="FF33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400" dirty="0"/>
              <a:t>）量词，则称其为</a:t>
            </a:r>
            <a:r>
              <a:rPr lang="zh-CN" altLang="en-US" sz="2400" u="sng" dirty="0"/>
              <a:t>约束变量</a:t>
            </a:r>
            <a:r>
              <a:rPr lang="zh-CN" altLang="en-US" sz="2400" dirty="0"/>
              <a:t>，否则称为</a:t>
            </a:r>
            <a:r>
              <a:rPr lang="zh-CN" altLang="en-US" sz="2400" u="sng" dirty="0"/>
              <a:t>自由变量</a:t>
            </a:r>
            <a:endParaRPr lang="zh-CN" altLang="en-US" sz="2400" u="sng" dirty="0"/>
          </a:p>
          <a:p>
            <a:pPr lvl="4" eaLnBrk="1" hangingPunct="1"/>
            <a:endParaRPr lang="zh-CN" altLang="en-US" sz="2400" dirty="0"/>
          </a:p>
          <a:p>
            <a:pPr lvl="3" eaLnBrk="1" hangingPunct="1"/>
            <a:r>
              <a:rPr lang="en-US" altLang="zh-CN" sz="2400" i="1" dirty="0"/>
              <a:t>P </a:t>
            </a:r>
            <a:r>
              <a:rPr lang="zh-CN" altLang="en-US" sz="2400" dirty="0"/>
              <a:t>是公式</a:t>
            </a:r>
            <a:endParaRPr lang="zh-CN" altLang="en-US" sz="2400" dirty="0"/>
          </a:p>
          <a:p>
            <a:pPr lvl="4" eaLnBrk="1" hangingPunct="1"/>
            <a:r>
              <a:rPr lang="zh-CN" altLang="en-US" sz="2400" dirty="0"/>
              <a:t>由原子公式和运算符组成</a:t>
            </a:r>
            <a:endParaRPr lang="zh-CN" altLang="en-US" sz="2400" dirty="0"/>
          </a:p>
          <a:p>
            <a:pPr lvl="2" eaLnBrk="1" hangingPunct="1"/>
            <a:endParaRPr lang="zh-CN" altLang="en-US" sz="1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</a:t>
            </a:r>
            <a:r>
              <a:rPr lang="zh-CN" altLang="en-US" sz="3200" dirty="0" smtClean="0">
                <a:latin typeface="+mj-ea"/>
              </a:rPr>
              <a:t>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941587" y="1310680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2.5.2 元组关系演算</a:t>
            </a:r>
            <a:endParaRPr lang="zh-CN" altLang="en-US" sz="2800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sz="2400" dirty="0"/>
              <a:t>原子公式</a:t>
            </a:r>
            <a:endParaRPr lang="zh-CN" altLang="en-US" sz="2400" dirty="0"/>
          </a:p>
          <a:p>
            <a:pPr lvl="2" eaLnBrk="1" hangingPunct="1"/>
            <a:r>
              <a:rPr lang="en-US" altLang="zh-CN" sz="2400" b="1" i="1" dirty="0">
                <a:solidFill>
                  <a:schemeClr val="tx2"/>
                </a:solidFill>
              </a:rPr>
              <a:t>R(t)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3" eaLnBrk="1" hangingPunct="1"/>
            <a:r>
              <a:rPr lang="en-US" altLang="zh-CN" sz="2400" dirty="0" smtClean="0"/>
              <a:t>t</a:t>
            </a:r>
            <a:r>
              <a:rPr lang="zh-CN" altLang="en-US" sz="2400" dirty="0" smtClean="0"/>
              <a:t>是关系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中的一个元组</a:t>
            </a:r>
            <a:endParaRPr lang="en-US" altLang="zh-CN" sz="2400" dirty="0" smtClean="0"/>
          </a:p>
          <a:p>
            <a:pPr lvl="3" eaLnBrk="1" hangingPunct="1"/>
            <a:endParaRPr lang="zh-CN" altLang="en-US" sz="2400" dirty="0" smtClean="0"/>
          </a:p>
          <a:p>
            <a:pPr lvl="2" eaLnBrk="1" hangingPunct="1"/>
            <a:r>
              <a:rPr lang="en-US" altLang="zh-CN" sz="2400" b="1" i="1" dirty="0" smtClean="0">
                <a:solidFill>
                  <a:schemeClr val="tx2"/>
                </a:solidFill>
              </a:rPr>
              <a:t>t[x] </a:t>
            </a:r>
            <a:r>
              <a:rPr lang="en-US" altLang="zh-CN" sz="2400" b="1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 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u[y]</a:t>
            </a:r>
            <a:endParaRPr lang="en-US" altLang="zh-CN" sz="2400" b="1" i="1" dirty="0" smtClean="0">
              <a:solidFill>
                <a:schemeClr val="tx2"/>
              </a:solidFill>
            </a:endParaRPr>
          </a:p>
          <a:p>
            <a:pPr lvl="3" eaLnBrk="1" hangingPunct="1"/>
            <a:r>
              <a:rPr lang="en-US" altLang="zh-CN" sz="2400" i="1" dirty="0" smtClean="0"/>
              <a:t>t[x]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/>
              <a:t>u[y]</a:t>
            </a:r>
            <a:r>
              <a:rPr lang="zh-CN" altLang="en-US" sz="2400" dirty="0" smtClean="0"/>
              <a:t>为元组分量，他们之间满足比较关系</a:t>
            </a:r>
            <a:r>
              <a:rPr lang="zh-CN" altLang="en-US" sz="2400" i="1" dirty="0" smtClean="0">
                <a:sym typeface="Symbol" panose="05050102010706020507" pitchFamily="18" charset="2"/>
              </a:rPr>
              <a:t>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3" eaLnBrk="1" hangingPunct="1"/>
            <a:endParaRPr lang="zh-CN" altLang="en-US" sz="2400" dirty="0" smtClean="0"/>
          </a:p>
          <a:p>
            <a:pPr lvl="2" eaLnBrk="1" hangingPunct="1"/>
            <a:r>
              <a:rPr lang="en-US" altLang="zh-CN" sz="2400" b="1" i="1" dirty="0" smtClean="0">
                <a:solidFill>
                  <a:schemeClr val="tx2"/>
                </a:solidFill>
              </a:rPr>
              <a:t>t[x] </a:t>
            </a:r>
            <a:r>
              <a:rPr lang="en-US" altLang="zh-CN" sz="2400" b="1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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 c</a:t>
            </a:r>
            <a:endParaRPr lang="en-US" altLang="zh-CN" sz="2400" b="1" i="1" dirty="0" smtClean="0">
              <a:solidFill>
                <a:schemeClr val="tx2"/>
              </a:solidFill>
            </a:endParaRPr>
          </a:p>
          <a:p>
            <a:pPr lvl="3" eaLnBrk="1" hangingPunct="1"/>
            <a:r>
              <a:rPr lang="zh-CN" altLang="en-US" sz="2400" dirty="0" smtClean="0"/>
              <a:t>分量</a:t>
            </a:r>
            <a:r>
              <a:rPr lang="en-US" altLang="zh-CN" sz="2400" i="1" dirty="0" smtClean="0"/>
              <a:t>t[x]</a:t>
            </a:r>
            <a:r>
              <a:rPr lang="zh-CN" altLang="en-US" sz="2400" dirty="0" smtClean="0"/>
              <a:t>与常量</a:t>
            </a:r>
            <a:r>
              <a:rPr lang="en-US" altLang="zh-CN" sz="2400" i="1" dirty="0" smtClean="0"/>
              <a:t>c</a:t>
            </a:r>
            <a:r>
              <a:rPr lang="zh-CN" altLang="en-US" sz="2400" dirty="0" smtClean="0"/>
              <a:t>之间满足比较关系</a:t>
            </a:r>
            <a:r>
              <a:rPr lang="zh-CN" altLang="en-US" sz="2400" i="1" dirty="0" smtClean="0">
                <a:sym typeface="Symbol" panose="05050102010706020507" pitchFamily="18" charset="2"/>
              </a:rPr>
              <a:t></a:t>
            </a:r>
            <a:r>
              <a:rPr lang="zh-CN" altLang="en-US" sz="2400" i="1" dirty="0" smtClean="0"/>
              <a:t> </a:t>
            </a:r>
            <a:endParaRPr lang="zh-CN" altLang="en-US" sz="2400" dirty="0"/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57200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关系基本概念(续)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219200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笛卡儿积可表示为一个二维表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ea typeface="仿宋_GB2312" pitchFamily="49" charset="-122"/>
              </a:rPr>
              <a:t>          </a:t>
            </a:r>
            <a:endParaRPr lang="zh-CN" altLang="en-US" sz="2000" dirty="0"/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/>
        </p:nvGraphicFramePr>
        <p:xfrm>
          <a:off x="2612929" y="2590800"/>
          <a:ext cx="6096000" cy="24384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524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…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…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…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0" name="AutoShape 34"/>
          <p:cNvSpPr>
            <a:spLocks noChangeArrowheads="1"/>
          </p:cNvSpPr>
          <p:nvPr/>
        </p:nvSpPr>
        <p:spPr bwMode="auto">
          <a:xfrm>
            <a:off x="1397921" y="4149080"/>
            <a:ext cx="1143000" cy="609600"/>
          </a:xfrm>
          <a:prstGeom prst="wedgeEllipseCallout">
            <a:avLst>
              <a:gd name="adj1" fmla="val 51111"/>
              <a:gd name="adj2" fmla="val -794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新魏" panose="02010800040101010101" pitchFamily="2" charset="-122"/>
              </a:rPr>
              <a:t>元组</a:t>
            </a:r>
            <a:endParaRPr lang="zh-CN" altLang="en-US" sz="2400" dirty="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4371" name="AutoShape 35"/>
          <p:cNvSpPr>
            <a:spLocks noChangeArrowheads="1"/>
          </p:cNvSpPr>
          <p:nvPr/>
        </p:nvSpPr>
        <p:spPr bwMode="auto">
          <a:xfrm>
            <a:off x="7176120" y="1431492"/>
            <a:ext cx="1752600" cy="914400"/>
          </a:xfrm>
          <a:prstGeom prst="wedgeEllipseCallout">
            <a:avLst>
              <a:gd name="adj1" fmla="val -16213"/>
              <a:gd name="adj2" fmla="val 67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新魏" panose="02010800040101010101" pitchFamily="2" charset="-122"/>
              </a:rPr>
              <a:t>域(课程集合)</a:t>
            </a:r>
            <a:endParaRPr lang="zh-CN" altLang="en-US" sz="2400" dirty="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4868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398370"/>
            <a:ext cx="9865096" cy="46482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2.5.2 元组关系演算</a:t>
            </a:r>
            <a:endParaRPr lang="zh-CN" altLang="en-US" sz="2800" dirty="0"/>
          </a:p>
          <a:p>
            <a:pPr eaLnBrk="1" hangingPunct="1"/>
            <a:endParaRPr lang="zh-CN" altLang="en-US" sz="2000" dirty="0"/>
          </a:p>
          <a:p>
            <a:pPr lvl="1" eaLnBrk="1" hangingPunct="1"/>
            <a:r>
              <a:rPr lang="zh-CN" altLang="en-US" sz="2400" dirty="0"/>
              <a:t>公式的</a:t>
            </a:r>
            <a:r>
              <a:rPr lang="zh-CN" altLang="fr-FR" sz="2400" dirty="0"/>
              <a:t>递归</a:t>
            </a:r>
            <a:r>
              <a:rPr lang="zh-CN" altLang="en-US" sz="2400" dirty="0"/>
              <a:t>定义</a:t>
            </a:r>
            <a:endParaRPr lang="zh-CN" altLang="en-US" sz="2400" dirty="0"/>
          </a:p>
          <a:p>
            <a:pPr lvl="1" eaLnBrk="1" hangingPunct="1"/>
            <a:endParaRPr lang="zh-CN" altLang="en-US" sz="2000" dirty="0"/>
          </a:p>
          <a:p>
            <a:pPr lvl="2" eaLnBrk="1" hangingPunct="1"/>
            <a:r>
              <a:rPr lang="zh-CN" altLang="en-US" sz="2400" dirty="0"/>
              <a:t>原子公式是公式</a:t>
            </a:r>
            <a:endParaRPr lang="zh-CN" altLang="en-US" sz="2400" dirty="0"/>
          </a:p>
          <a:p>
            <a:pPr lvl="2" eaLnBrk="1" hangingPunct="1"/>
            <a:endParaRPr lang="zh-CN" altLang="en-US" sz="2400" dirty="0"/>
          </a:p>
          <a:p>
            <a:pPr lvl="2" eaLnBrk="1" hangingPunct="1"/>
            <a:r>
              <a:rPr lang="zh-CN" altLang="en-US" sz="2400" dirty="0"/>
              <a:t>如果</a:t>
            </a:r>
            <a:r>
              <a:rPr lang="en-US" altLang="zh-CN" sz="2400" i="1" dirty="0"/>
              <a:t>P</a:t>
            </a:r>
            <a:r>
              <a:rPr lang="zh-CN" altLang="en-US" sz="2400" dirty="0"/>
              <a:t>是公式，那么</a:t>
            </a:r>
            <a:r>
              <a:rPr lang="zh-CN" altLang="en-US" sz="2400" i="1" dirty="0"/>
              <a:t>┑</a:t>
            </a:r>
            <a:r>
              <a:rPr lang="en-US" altLang="zh-CN" sz="2400" i="1" dirty="0"/>
              <a:t>P</a:t>
            </a:r>
            <a:r>
              <a:rPr lang="zh-CN" altLang="en-US" sz="2400" dirty="0"/>
              <a:t>也是公式</a:t>
            </a:r>
            <a:endParaRPr lang="zh-CN" altLang="en-US" sz="2400" dirty="0"/>
          </a:p>
          <a:p>
            <a:pPr lvl="2" eaLnBrk="1" hangingPunct="1"/>
            <a:endParaRPr lang="zh-CN" altLang="en-US" sz="2400" dirty="0"/>
          </a:p>
          <a:p>
            <a:pPr lvl="2" eaLnBrk="1" hangingPunct="1"/>
            <a:r>
              <a:rPr lang="zh-CN" altLang="en-US" sz="2400" dirty="0"/>
              <a:t>如果</a:t>
            </a:r>
            <a:r>
              <a:rPr lang="en-US" altLang="zh-CN" sz="2400" i="1" dirty="0"/>
              <a:t>P</a:t>
            </a:r>
            <a:r>
              <a:rPr lang="en-US" altLang="zh-CN" sz="2400" i="1" baseline="-16000" dirty="0"/>
              <a:t>1</a:t>
            </a:r>
            <a:r>
              <a:rPr lang="en-US" altLang="zh-CN" sz="2400" dirty="0"/>
              <a:t> , </a:t>
            </a:r>
            <a:r>
              <a:rPr lang="en-US" altLang="zh-CN" sz="2400" i="1" dirty="0"/>
              <a:t>P</a:t>
            </a:r>
            <a:r>
              <a:rPr lang="en-US" altLang="zh-CN" sz="2400" i="1" baseline="-16000" dirty="0"/>
              <a:t>2</a:t>
            </a:r>
            <a:r>
              <a:rPr lang="zh-CN" altLang="en-US" sz="2400" dirty="0"/>
              <a:t>是公式，则</a:t>
            </a:r>
            <a:r>
              <a:rPr lang="en-US" altLang="zh-CN" sz="2400" i="1" dirty="0"/>
              <a:t>P</a:t>
            </a:r>
            <a:r>
              <a:rPr lang="en-US" altLang="zh-CN" sz="2400" i="1" baseline="-16000" dirty="0"/>
              <a:t>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i="1" baseline="-16000" dirty="0"/>
              <a:t>2</a:t>
            </a:r>
            <a:r>
              <a:rPr lang="en-US" altLang="zh-CN" sz="2400" dirty="0"/>
              <a:t> , </a:t>
            </a:r>
            <a:r>
              <a:rPr lang="en-US" altLang="zh-CN" sz="2400" i="1" baseline="-160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i="1" baseline="-16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i="1" baseline="-160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i="1" baseline="-16000" dirty="0"/>
              <a:t>2 </a:t>
            </a:r>
            <a:r>
              <a:rPr lang="zh-CN" altLang="en-US" sz="2400" dirty="0"/>
              <a:t>也是公式</a:t>
            </a:r>
            <a:endParaRPr lang="zh-CN" altLang="en-US" sz="2400" dirty="0"/>
          </a:p>
          <a:p>
            <a:pPr lvl="2" eaLnBrk="1" hangingPunct="1"/>
            <a:endParaRPr lang="zh-CN" altLang="en-US" sz="2400" dirty="0"/>
          </a:p>
          <a:p>
            <a:pPr lvl="2" eaLnBrk="1" hangingPunct="1"/>
            <a:r>
              <a:rPr lang="zh-CN" altLang="en-US" sz="2400" dirty="0"/>
              <a:t>如果</a:t>
            </a:r>
            <a:r>
              <a:rPr lang="en-US" altLang="zh-CN" sz="2400" i="1" dirty="0"/>
              <a:t>P(t)</a:t>
            </a:r>
            <a:r>
              <a:rPr lang="zh-CN" altLang="en-US" sz="2400" dirty="0"/>
              <a:t>是公式，</a:t>
            </a:r>
            <a:r>
              <a:rPr lang="en-US" altLang="zh-CN" sz="2400" i="1" dirty="0"/>
              <a:t>R</a:t>
            </a:r>
            <a:r>
              <a:rPr lang="zh-CN" altLang="en-US" sz="2400" dirty="0"/>
              <a:t>是关系，则</a:t>
            </a:r>
            <a:r>
              <a:rPr lang="zh-CN" altLang="en-US" sz="2400" dirty="0">
                <a:sym typeface="Symbol" panose="05050102010706020507" pitchFamily="18" charset="2"/>
              </a:rPr>
              <a:t></a:t>
            </a:r>
            <a:r>
              <a:rPr lang="en-US" altLang="zh-CN" sz="2400" i="1" dirty="0" err="1">
                <a:sym typeface="Symbol" panose="05050102010706020507" pitchFamily="18" charset="2"/>
              </a:rPr>
              <a:t>t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sym typeface="Symbol" panose="05050102010706020507" pitchFamily="18" charset="2"/>
              </a:rPr>
              <a:t> (</a:t>
            </a:r>
            <a:r>
              <a:rPr lang="en-US" altLang="zh-CN" sz="2400" i="1" dirty="0"/>
              <a:t>P(t))</a:t>
            </a:r>
            <a:r>
              <a:rPr lang="zh-CN" altLang="en-US" sz="2400" dirty="0">
                <a:sym typeface="Symbol" panose="05050102010706020507" pitchFamily="18" charset="2"/>
              </a:rPr>
              <a:t>和</a:t>
            </a:r>
            <a:r>
              <a:rPr lang="en-US" altLang="zh-CN" sz="2400" i="1" dirty="0" err="1">
                <a:sym typeface="Symbol" panose="05050102010706020507" pitchFamily="18" charset="2"/>
              </a:rPr>
              <a:t>t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sym typeface="Symbol" panose="05050102010706020507" pitchFamily="18" charset="2"/>
              </a:rPr>
              <a:t> (</a:t>
            </a:r>
            <a:r>
              <a:rPr lang="en-US" altLang="zh-CN" sz="2400" i="1" dirty="0"/>
              <a:t>P(t))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也是公式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04664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215722"/>
            <a:ext cx="8856984" cy="516560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2.5.2 元组关系演算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fr-FR" sz="2400" dirty="0"/>
              <a:t>运算符及其优先顺序</a:t>
            </a:r>
            <a:endParaRPr lang="zh-CN" altLang="fr-FR" sz="2400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/>
              <a:t>算术比较符最高</a:t>
            </a:r>
            <a:endParaRPr lang="zh-CN" altLang="en-US" sz="2400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/>
              <a:t>存在量词和全称量词次之</a:t>
            </a:r>
            <a:endParaRPr lang="zh-CN" altLang="en-US" sz="2400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/>
              <a:t>逻辑运算符最低</a:t>
            </a:r>
            <a:endParaRPr lang="zh-CN" altLang="en-US" sz="2400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/>
              <a:t>括号中的运算优先级最高</a:t>
            </a:r>
            <a:endParaRPr lang="zh-CN" altLang="en-US" sz="2400" dirty="0"/>
          </a:p>
          <a:p>
            <a:pPr eaLnBrk="1" hangingPunct="1"/>
            <a:endParaRPr lang="zh-CN" altLang="en-US" sz="2000" dirty="0"/>
          </a:p>
          <a:p>
            <a:pPr lvl="2" eaLnBrk="1" hangingPunct="1"/>
            <a:endParaRPr lang="zh-CN" altLang="en-US" sz="1800" dirty="0"/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1"/>
          <p:cNvSpPr>
            <a:spLocks noChangeArrowheads="1"/>
          </p:cNvSpPr>
          <p:nvPr/>
        </p:nvSpPr>
        <p:spPr bwMode="auto">
          <a:xfrm>
            <a:off x="983432" y="1124744"/>
            <a:ext cx="993710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元组演算表达式举例：</a:t>
            </a:r>
            <a:endParaRPr lang="zh-CN" alt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{ t |  S(t) 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 t[A] &gt;2}	S</a:t>
            </a:r>
            <a:r>
              <a:rPr lang="zh-CN" alt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中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属性大于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的元组的集合</a:t>
            </a:r>
            <a:endParaRPr lang="zh-CN" altLang="en-US" sz="24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{ t |  R(t) 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ahoma" panose="020B0604030504040204" pitchFamily="34" charset="0"/>
                <a:ea typeface="华文行楷" panose="02010800040101010101" pitchFamily="2" charset="-122"/>
              </a:rPr>
              <a:t>┑</a:t>
            </a:r>
            <a:r>
              <a:rPr lang="en-US" altLang="zh-CN" sz="2400" dirty="0"/>
              <a:t>S(t)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 }	</a:t>
            </a:r>
            <a:r>
              <a:rPr lang="zh-CN" alt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在</a:t>
            </a:r>
            <a:r>
              <a:rPr lang="en-US" altLang="zh-CN" sz="2400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中不在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latin typeface="Arial Narrow" panose="020B0606020202030204" pitchFamily="34" charset="0"/>
                <a:sym typeface="Symbol" panose="05050102010706020507" pitchFamily="18" charset="2"/>
              </a:rPr>
              <a:t>中出现的元组的集合</a:t>
            </a:r>
            <a:endParaRPr lang="zh-CN" altLang="en-US" sz="2400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{ t | 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u) (S(t) 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400" dirty="0"/>
              <a:t>R(u) 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t[C] &lt; u[B])}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ym typeface="Symbol" panose="05050102010706020507" pitchFamily="18" charset="2"/>
              </a:rPr>
              <a:t>中满足下述条件的元组的集合：</a:t>
            </a:r>
            <a:r>
              <a:rPr lang="en-US" altLang="zh-CN" sz="2400" dirty="0"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ym typeface="Symbol" panose="05050102010706020507" pitchFamily="18" charset="2"/>
              </a:rPr>
              <a:t>属性小于</a:t>
            </a:r>
            <a:r>
              <a:rPr lang="en-US" altLang="zh-CN" sz="24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中某一个元组的</a:t>
            </a:r>
            <a:r>
              <a:rPr lang="en-US" altLang="zh-CN" sz="2400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属性的值。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{ t | (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u)( R(t) 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 S(u) </a:t>
            </a:r>
            <a:r>
              <a:rPr lang="en-US" altLang="zh-CN" sz="2400" dirty="0">
                <a:latin typeface="Arial Narrow" panose="020B060602020203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t[C] &gt; u[A])}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中满足下述条件的元组的集合：</a:t>
            </a:r>
            <a:r>
              <a:rPr lang="en-US" altLang="zh-CN" sz="2400" dirty="0"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ym typeface="Symbol" panose="05050102010706020507" pitchFamily="18" charset="2"/>
              </a:rPr>
              <a:t>属性大于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ym typeface="Symbol" panose="05050102010706020507" pitchFamily="18" charset="2"/>
              </a:rPr>
              <a:t>中每个元组的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属性的值。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26258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 dirty="0">
                <a:latin typeface="+mj-ea"/>
              </a:rPr>
              <a:t>关系演算示例 </a:t>
            </a:r>
            <a:r>
              <a:rPr lang="en-US" altLang="zh-CN" sz="3200" b="1" dirty="0">
                <a:latin typeface="+mj-ea"/>
              </a:rPr>
              <a:t>I</a:t>
            </a:r>
            <a:endParaRPr lang="zh-CN" altLang="en-US" sz="3200" b="1" dirty="0">
              <a:latin typeface="+mj-ea"/>
            </a:endParaRP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/>
        </p:nvGraphicFramePr>
        <p:xfrm>
          <a:off x="2819400" y="1905001"/>
          <a:ext cx="2209800" cy="15849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81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5369" name="Group 25"/>
          <p:cNvGraphicFramePr>
            <a:graphicFrameLocks noGrp="1"/>
          </p:cNvGraphicFramePr>
          <p:nvPr/>
        </p:nvGraphicFramePr>
        <p:xfrm>
          <a:off x="6934200" y="1828800"/>
          <a:ext cx="1981200" cy="1631633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59" name="Text Box 47"/>
          <p:cNvSpPr txBox="1">
            <a:spLocks noChangeArrowheads="1"/>
          </p:cNvSpPr>
          <p:nvPr/>
        </p:nvSpPr>
        <p:spPr bwMode="auto">
          <a:xfrm>
            <a:off x="3546475" y="1295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R</a:t>
            </a:r>
            <a:endParaRPr lang="en-US" altLang="zh-CN" sz="2800"/>
          </a:p>
        </p:txBody>
      </p:sp>
      <p:sp>
        <p:nvSpPr>
          <p:cNvPr id="90160" name="Text Box 48"/>
          <p:cNvSpPr txBox="1">
            <a:spLocks noChangeArrowheads="1"/>
          </p:cNvSpPr>
          <p:nvPr/>
        </p:nvSpPr>
        <p:spPr bwMode="auto">
          <a:xfrm>
            <a:off x="7543800" y="1295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S</a:t>
            </a:r>
            <a:endParaRPr lang="en-US" altLang="zh-CN" sz="2800"/>
          </a:p>
        </p:txBody>
      </p:sp>
      <p:graphicFrame>
        <p:nvGraphicFramePr>
          <p:cNvPr id="185393" name="Group 49"/>
          <p:cNvGraphicFramePr>
            <a:graphicFrameLocks noGrp="1"/>
          </p:cNvGraphicFramePr>
          <p:nvPr/>
        </p:nvGraphicFramePr>
        <p:xfrm>
          <a:off x="2971800" y="4800600"/>
          <a:ext cx="1981200" cy="118872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79" name="Text Box 67"/>
          <p:cNvSpPr txBox="1">
            <a:spLocks noChangeArrowheads="1"/>
          </p:cNvSpPr>
          <p:nvPr/>
        </p:nvSpPr>
        <p:spPr bwMode="auto">
          <a:xfrm>
            <a:off x="2590800" y="3733800"/>
            <a:ext cx="2509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{ t | </a:t>
            </a:r>
            <a:r>
              <a:rPr lang="en-US" altLang="zh-CN" sz="2400" i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chemeClr val="tx2"/>
                </a:solidFill>
              </a:rPr>
              <a:t> S </a:t>
            </a:r>
            <a:r>
              <a:rPr lang="en-US" altLang="zh-CN" sz="2400">
                <a:solidFill>
                  <a:schemeClr val="tx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 t[A] &gt;2}</a:t>
            </a:r>
            <a:endParaRPr lang="en-US" altLang="zh-CN" sz="2400">
              <a:solidFill>
                <a:schemeClr val="tx2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85412" name="Group 68"/>
          <p:cNvGraphicFramePr>
            <a:graphicFrameLocks noGrp="1"/>
          </p:cNvGraphicFramePr>
          <p:nvPr/>
        </p:nvGraphicFramePr>
        <p:xfrm>
          <a:off x="6858000" y="4724400"/>
          <a:ext cx="1981200" cy="118872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98" name="Text Box 86"/>
          <p:cNvSpPr txBox="1">
            <a:spLocks noChangeArrowheads="1"/>
          </p:cNvSpPr>
          <p:nvPr/>
        </p:nvSpPr>
        <p:spPr bwMode="auto">
          <a:xfrm>
            <a:off x="6096000" y="3733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{ t | </a:t>
            </a:r>
            <a:r>
              <a:rPr lang="en-US" altLang="zh-CN" sz="2400" i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chemeClr val="tx2"/>
                </a:solidFill>
              </a:rPr>
              <a:t> R </a:t>
            </a:r>
            <a:r>
              <a:rPr lang="en-US" altLang="zh-CN" sz="2400">
                <a:solidFill>
                  <a:schemeClr val="tx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400" i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┑</a:t>
            </a:r>
            <a:r>
              <a:rPr lang="en-US" altLang="zh-CN" sz="2400" i="1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solidFill>
                  <a:schemeClr val="tx2"/>
                </a:solidFill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chemeClr val="tx2"/>
                </a:solidFill>
              </a:rPr>
              <a:t>S</a:t>
            </a:r>
            <a:r>
              <a:rPr lang="en-US" altLang="zh-CN" sz="2400">
                <a:solidFill>
                  <a:schemeClr val="tx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}</a:t>
            </a:r>
            <a:endParaRPr lang="en-US" altLang="zh-CN" sz="2400">
              <a:solidFill>
                <a:schemeClr val="tx2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90199" name="Text Box 87"/>
          <p:cNvSpPr txBox="1">
            <a:spLocks noChangeArrowheads="1"/>
          </p:cNvSpPr>
          <p:nvPr/>
        </p:nvSpPr>
        <p:spPr bwMode="auto">
          <a:xfrm>
            <a:off x="3505200" y="41910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N</a:t>
            </a:r>
            <a:r>
              <a:rPr lang="en-US" altLang="zh-CN" sz="2800" baseline="-25000"/>
              <a:t>1</a:t>
            </a:r>
            <a:endParaRPr lang="en-US" altLang="zh-CN" sz="2800" baseline="-25000"/>
          </a:p>
        </p:txBody>
      </p:sp>
      <p:sp>
        <p:nvSpPr>
          <p:cNvPr id="90200" name="Text Box 88"/>
          <p:cNvSpPr txBox="1">
            <a:spLocks noChangeArrowheads="1"/>
          </p:cNvSpPr>
          <p:nvPr/>
        </p:nvSpPr>
        <p:spPr bwMode="auto">
          <a:xfrm>
            <a:off x="7620000" y="41148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N</a:t>
            </a:r>
            <a:r>
              <a:rPr lang="en-US" altLang="zh-CN" sz="2800" baseline="-25000"/>
              <a:t>2</a:t>
            </a:r>
            <a:endParaRPr lang="en-US" altLang="zh-CN" sz="2800" baseline="-25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2643"/>
            <a:ext cx="7772400" cy="990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 dirty="0">
                <a:latin typeface="+mj-ea"/>
              </a:rPr>
              <a:t>关系演算示例 </a:t>
            </a:r>
            <a:r>
              <a:rPr lang="en-US" altLang="zh-CN" sz="3200" b="1" dirty="0">
                <a:latin typeface="+mj-ea"/>
              </a:rPr>
              <a:t>II</a:t>
            </a:r>
            <a:endParaRPr lang="zh-CN" altLang="en-US" sz="3200" b="1" dirty="0">
              <a:latin typeface="+mj-ea"/>
            </a:endParaRPr>
          </a:p>
        </p:txBody>
      </p:sp>
      <p:graphicFrame>
        <p:nvGraphicFramePr>
          <p:cNvPr id="186371" name="Group 3"/>
          <p:cNvGraphicFramePr>
            <a:graphicFrameLocks noGrp="1"/>
          </p:cNvGraphicFramePr>
          <p:nvPr/>
        </p:nvGraphicFramePr>
        <p:xfrm>
          <a:off x="3276600" y="4267200"/>
          <a:ext cx="1981200" cy="118872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715000" y="4648201"/>
            <a:ext cx="464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/>
              <a:t>{ t | 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t</a:t>
            </a:r>
            <a:r>
              <a:rPr lang="en-US" altLang="zh-CN" sz="2400"/>
              <a:t>S </a:t>
            </a:r>
            <a:r>
              <a:rPr lang="en-US" altLang="zh-CN" sz="2400">
                <a:latin typeface="Arial Narrow" panose="020B060602020203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CC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</a:t>
            </a:r>
            <a:r>
              <a:rPr lang="en-US" altLang="zh-CN" sz="2400"/>
              <a:t>u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/>
              <a:t>R(</a:t>
            </a:r>
            <a:r>
              <a:rPr lang="en-US" altLang="zh-CN" sz="2400">
                <a:sym typeface="Symbol" panose="05050102010706020507" pitchFamily="18" charset="2"/>
              </a:rPr>
              <a:t>t[C] &lt; u[B])}</a:t>
            </a:r>
            <a:endParaRPr lang="en-US" altLang="zh-CN" sz="2400">
              <a:sym typeface="Symbol" panose="05050102010706020507" pitchFamily="18" charset="2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400">
              <a:sym typeface="Symbol" panose="05050102010706020507" pitchFamily="18" charset="2"/>
            </a:endParaRPr>
          </a:p>
        </p:txBody>
      </p:sp>
      <p:graphicFrame>
        <p:nvGraphicFramePr>
          <p:cNvPr id="186390" name="Group 22"/>
          <p:cNvGraphicFramePr>
            <a:graphicFrameLocks noGrp="1"/>
          </p:cNvGraphicFramePr>
          <p:nvPr/>
        </p:nvGraphicFramePr>
        <p:xfrm>
          <a:off x="3048000" y="1905001"/>
          <a:ext cx="2209800" cy="15849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81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80" name="Text Box 44"/>
          <p:cNvSpPr txBox="1">
            <a:spLocks noChangeArrowheads="1"/>
          </p:cNvSpPr>
          <p:nvPr/>
        </p:nvSpPr>
        <p:spPr bwMode="auto">
          <a:xfrm>
            <a:off x="3810000" y="1295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R</a:t>
            </a:r>
            <a:endParaRPr lang="en-US" altLang="zh-CN" sz="2800"/>
          </a:p>
        </p:txBody>
      </p:sp>
      <p:graphicFrame>
        <p:nvGraphicFramePr>
          <p:cNvPr id="186413" name="Group 45"/>
          <p:cNvGraphicFramePr>
            <a:graphicFrameLocks noGrp="1"/>
          </p:cNvGraphicFramePr>
          <p:nvPr/>
        </p:nvGraphicFramePr>
        <p:xfrm>
          <a:off x="6934200" y="1905000"/>
          <a:ext cx="1981200" cy="1631633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203" name="Text Box 67"/>
          <p:cNvSpPr txBox="1">
            <a:spLocks noChangeArrowheads="1"/>
          </p:cNvSpPr>
          <p:nvPr/>
        </p:nvSpPr>
        <p:spPr bwMode="auto">
          <a:xfrm>
            <a:off x="7620000" y="1295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91204" name="Text Box 68"/>
          <p:cNvSpPr txBox="1">
            <a:spLocks noChangeArrowheads="1"/>
          </p:cNvSpPr>
          <p:nvPr/>
        </p:nvSpPr>
        <p:spPr bwMode="auto">
          <a:xfrm>
            <a:off x="3886200" y="37338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N</a:t>
            </a:r>
            <a:r>
              <a:rPr lang="en-US" altLang="zh-CN" sz="2800" baseline="-25000"/>
              <a:t>3</a:t>
            </a:r>
            <a:endParaRPr lang="en-US" altLang="zh-CN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961"/>
            <a:ext cx="7772400" cy="990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 dirty="0">
                <a:latin typeface="+mj-ea"/>
              </a:rPr>
              <a:t>关系演算示例 </a:t>
            </a:r>
            <a:r>
              <a:rPr lang="en-US" altLang="zh-CN" sz="3200" b="1" dirty="0">
                <a:latin typeface="+mj-ea"/>
              </a:rPr>
              <a:t>III</a:t>
            </a:r>
            <a:endParaRPr lang="zh-CN" altLang="en-US" sz="3200" b="1" dirty="0">
              <a:latin typeface="+mj-ea"/>
            </a:endParaRP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/>
        </p:nvGraphicFramePr>
        <p:xfrm>
          <a:off x="3048000" y="1905001"/>
          <a:ext cx="2209800" cy="15849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81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810000" y="1295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R</a:t>
            </a:r>
            <a:endParaRPr lang="en-US" altLang="zh-CN" sz="2800"/>
          </a:p>
        </p:txBody>
      </p:sp>
      <p:graphicFrame>
        <p:nvGraphicFramePr>
          <p:cNvPr id="187418" name="Group 26"/>
          <p:cNvGraphicFramePr>
            <a:graphicFrameLocks noGrp="1"/>
          </p:cNvGraphicFramePr>
          <p:nvPr/>
        </p:nvGraphicFramePr>
        <p:xfrm>
          <a:off x="6934200" y="1905000"/>
          <a:ext cx="1981200" cy="1631633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7620000" y="12954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92209" name="Text Box 49"/>
          <p:cNvSpPr txBox="1">
            <a:spLocks noChangeArrowheads="1"/>
          </p:cNvSpPr>
          <p:nvPr/>
        </p:nvSpPr>
        <p:spPr bwMode="auto">
          <a:xfrm>
            <a:off x="3886200" y="37338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N</a:t>
            </a:r>
            <a:r>
              <a:rPr lang="en-US" altLang="zh-CN" sz="2800" baseline="-25000"/>
              <a:t>4</a:t>
            </a:r>
            <a:endParaRPr lang="en-US" altLang="zh-CN" sz="2800" baseline="-25000"/>
          </a:p>
        </p:txBody>
      </p:sp>
      <p:graphicFrame>
        <p:nvGraphicFramePr>
          <p:cNvPr id="187442" name="Group 50"/>
          <p:cNvGraphicFramePr>
            <a:graphicFrameLocks noGrp="1"/>
          </p:cNvGraphicFramePr>
          <p:nvPr/>
        </p:nvGraphicFramePr>
        <p:xfrm>
          <a:off x="3048000" y="4343401"/>
          <a:ext cx="1905000" cy="1235393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5842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28" name="Text Box 68"/>
          <p:cNvSpPr txBox="1">
            <a:spLocks noChangeArrowheads="1"/>
          </p:cNvSpPr>
          <p:nvPr/>
        </p:nvSpPr>
        <p:spPr bwMode="auto">
          <a:xfrm>
            <a:off x="5334000" y="4648201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/>
              <a:t>{ t | t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/>
              <a:t>R </a:t>
            </a:r>
            <a:r>
              <a:rPr lang="en-US" altLang="zh-CN" sz="2400">
                <a:latin typeface="Arial Narrow" panose="020B060602020203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CC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/>
              <a:t>u</a:t>
            </a:r>
            <a:r>
              <a:rPr lang="en-US" altLang="zh-CN" sz="2400">
                <a:latin typeface="Tahoma" panose="020B060403050404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/>
              <a:t>S(</a:t>
            </a:r>
            <a:r>
              <a:rPr lang="en-US" altLang="zh-CN" sz="2400">
                <a:sym typeface="Symbol" panose="05050102010706020507" pitchFamily="18" charset="2"/>
              </a:rPr>
              <a:t>t[D] &gt; u[A])}</a:t>
            </a:r>
            <a:endParaRPr lang="en-US" altLang="zh-CN" sz="2400">
              <a:sym typeface="Symbol" panose="05050102010706020507" pitchFamily="18" charset="2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6265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b="1" dirty="0">
                <a:latin typeface="+mj-ea"/>
              </a:rPr>
              <a:t>关系演算示例 </a:t>
            </a:r>
            <a:r>
              <a:rPr lang="en-US" altLang="zh-CN" sz="3200" b="1" dirty="0">
                <a:latin typeface="+mj-ea"/>
              </a:rPr>
              <a:t>IV</a:t>
            </a:r>
            <a:endParaRPr lang="zh-CN" altLang="en-US" sz="3200" b="1" dirty="0">
              <a:latin typeface="+mj-ea"/>
            </a:endParaRPr>
          </a:p>
        </p:txBody>
      </p:sp>
      <p:graphicFrame>
        <p:nvGraphicFramePr>
          <p:cNvPr id="188419" name="Group 3"/>
          <p:cNvGraphicFramePr>
            <a:graphicFrameLocks noGrp="1"/>
          </p:cNvGraphicFramePr>
          <p:nvPr/>
        </p:nvGraphicFramePr>
        <p:xfrm>
          <a:off x="3276600" y="4419601"/>
          <a:ext cx="1981200" cy="1999298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  <a:gridCol w="685800"/>
              </a:tblGrid>
              <a:tr h="381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R.B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S.C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R.A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8445" name="Group 29"/>
          <p:cNvGraphicFramePr>
            <a:graphicFrameLocks noGrp="1"/>
          </p:cNvGraphicFramePr>
          <p:nvPr/>
        </p:nvGraphicFramePr>
        <p:xfrm>
          <a:off x="3048000" y="1676401"/>
          <a:ext cx="2209800" cy="15849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810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3810000" y="9906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R</a:t>
            </a:r>
            <a:endParaRPr lang="en-US" altLang="zh-CN" sz="2800"/>
          </a:p>
        </p:txBody>
      </p:sp>
      <p:graphicFrame>
        <p:nvGraphicFramePr>
          <p:cNvPr id="188468" name="Group 52"/>
          <p:cNvGraphicFramePr>
            <a:graphicFrameLocks noGrp="1"/>
          </p:cNvGraphicFramePr>
          <p:nvPr/>
        </p:nvGraphicFramePr>
        <p:xfrm>
          <a:off x="6629400" y="1676400"/>
          <a:ext cx="1981200" cy="1631633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58" name="Text Box 74"/>
          <p:cNvSpPr txBox="1">
            <a:spLocks noChangeArrowheads="1"/>
          </p:cNvSpPr>
          <p:nvPr/>
        </p:nvSpPr>
        <p:spPr bwMode="auto">
          <a:xfrm>
            <a:off x="7391400" y="10668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93259" name="Text Box 75"/>
          <p:cNvSpPr txBox="1">
            <a:spLocks noChangeArrowheads="1"/>
          </p:cNvSpPr>
          <p:nvPr/>
        </p:nvSpPr>
        <p:spPr bwMode="auto">
          <a:xfrm>
            <a:off x="3249173" y="3352801"/>
            <a:ext cx="58031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/>
              <a:t>{ </a:t>
            </a:r>
            <a:r>
              <a:rPr lang="en-US" altLang="zh-CN" sz="2400"/>
              <a:t>t | (</a:t>
            </a:r>
            <a:r>
              <a:rPr lang="en-US" altLang="zh-CN" sz="2400">
                <a:sym typeface="Symbol" panose="05050102010706020507" pitchFamily="18" charset="2"/>
              </a:rPr>
              <a:t>u)</a:t>
            </a:r>
            <a:r>
              <a:rPr lang="en-US" altLang="zh-CN" sz="2400"/>
              <a:t>(</a:t>
            </a:r>
            <a:r>
              <a:rPr lang="en-US" altLang="zh-CN" sz="2400">
                <a:sym typeface="Symbol" panose="05050102010706020507" pitchFamily="18" charset="2"/>
              </a:rPr>
              <a:t>v)</a:t>
            </a:r>
            <a:r>
              <a:rPr lang="en-US" altLang="zh-CN" sz="2400"/>
              <a:t>(R(u)</a:t>
            </a:r>
            <a:r>
              <a:rPr lang="en-US" altLang="zh-CN" sz="2400">
                <a:sym typeface="Symbol" panose="05050102010706020507" pitchFamily="18" charset="2"/>
              </a:rPr>
              <a:t> S(v)   u[A]&gt;v[B]</a:t>
            </a:r>
            <a:endParaRPr lang="en-US" altLang="zh-CN" sz="2400">
              <a:sym typeface="Symbol" panose="05050102010706020507" pitchFamily="18" charset="2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 t[A]=u[B] t[B]=v[C] t[C]=u[A])}</a:t>
            </a: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381000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关系演算示例 </a:t>
            </a:r>
            <a:r>
              <a:rPr lang="en-US" altLang="zh-CN" sz="3200" dirty="0">
                <a:latin typeface="+mj-ea"/>
              </a:rPr>
              <a:t>V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268760"/>
            <a:ext cx="9649072" cy="558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PROF(P#, PNAME, SAL,DNO 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/>
              <a:t>找出工资在800元以上的老师</a:t>
            </a:r>
            <a:endParaRPr lang="zh-CN" altLang="en-US" sz="2000" dirty="0"/>
          </a:p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{</a:t>
            </a:r>
            <a:r>
              <a:rPr lang="en-US" altLang="zh-CN" sz="2000" dirty="0"/>
              <a:t>t | </a:t>
            </a:r>
            <a:r>
              <a:rPr lang="en-US" altLang="zh-CN" sz="2000" dirty="0" err="1"/>
              <a:t>t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PROF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</a:t>
            </a:r>
            <a:r>
              <a:rPr lang="en-US" altLang="zh-CN" sz="2000" dirty="0"/>
              <a:t> t[SAL] &gt; 800}</a:t>
            </a:r>
            <a:endParaRPr lang="en-US" altLang="zh-CN" sz="2000" dirty="0"/>
          </a:p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Get  W (Prof):</a:t>
            </a:r>
            <a:r>
              <a:rPr lang="en-US" altLang="zh-CN" sz="2000" dirty="0" err="1"/>
              <a:t>Prof.Sal</a:t>
            </a:r>
            <a:r>
              <a:rPr lang="en-US" altLang="zh-CN" sz="2000" dirty="0"/>
              <a:t>&gt;800</a:t>
            </a:r>
            <a:endParaRPr lang="en-US" altLang="zh-CN" sz="2000" dirty="0"/>
          </a:p>
          <a:p>
            <a:pPr lvl="1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/>
              <a:t>找出工资在800元以上的老师的姓名</a:t>
            </a:r>
            <a:endParaRPr lang="zh-CN" altLang="en-US" sz="2000" dirty="0"/>
          </a:p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{</a:t>
            </a:r>
            <a:r>
              <a:rPr lang="en-US" altLang="zh-CN" sz="2000" dirty="0"/>
              <a:t>t |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dirty="0" err="1">
                <a:sym typeface="Symbol" panose="05050102010706020507" pitchFamily="18" charset="2"/>
              </a:rPr>
              <a:t>s</a:t>
            </a:r>
            <a:r>
              <a:rPr lang="en-US" altLang="zh-CN" sz="2000" dirty="0" err="1"/>
              <a:t>PROF</a:t>
            </a:r>
            <a:r>
              <a:rPr lang="en-US" altLang="zh-CN" sz="2000" dirty="0"/>
              <a:t> ( t[PNAME] </a:t>
            </a:r>
            <a:r>
              <a:rPr lang="en-US" altLang="zh-CN" sz="2000" dirty="0">
                <a:sym typeface="Symbol" panose="05050102010706020507" pitchFamily="18" charset="2"/>
              </a:rPr>
              <a:t> s[PNAME]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</a:t>
            </a:r>
            <a:r>
              <a:rPr lang="en-US" altLang="zh-CN" sz="2000" dirty="0"/>
              <a:t> s[SAL] &gt; 800 )}</a:t>
            </a:r>
            <a:endParaRPr lang="en-US" altLang="zh-CN" sz="2000" dirty="0"/>
          </a:p>
          <a:p>
            <a:pPr lvl="1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/>
              <a:t>给出计算机系老师的姓名</a:t>
            </a:r>
            <a:endParaRPr lang="zh-CN" altLang="en-US" sz="2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{</a:t>
            </a:r>
            <a:r>
              <a:rPr lang="en-US" altLang="zh-CN" sz="2000" dirty="0"/>
              <a:t>t |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dirty="0" err="1">
                <a:sym typeface="Symbol" panose="05050102010706020507" pitchFamily="18" charset="2"/>
              </a:rPr>
              <a:t>uDEPT</a:t>
            </a:r>
            <a:r>
              <a:rPr lang="en-US" altLang="zh-CN" sz="2000" dirty="0">
                <a:sym typeface="Symbol" panose="05050102010706020507" pitchFamily="18" charset="2"/>
              </a:rPr>
              <a:t> ( u[DNAME] = “</a:t>
            </a:r>
            <a:r>
              <a:rPr lang="zh-CN" altLang="en-US" sz="2000" dirty="0">
                <a:sym typeface="Symbol" panose="05050102010706020507" pitchFamily="18" charset="2"/>
              </a:rPr>
              <a:t>计算机系”  </a:t>
            </a:r>
            <a:r>
              <a:rPr lang="en-US" altLang="zh-CN" sz="2000" dirty="0" err="1">
                <a:sym typeface="Symbol" panose="05050102010706020507" pitchFamily="18" charset="2"/>
              </a:rPr>
              <a:t>s</a:t>
            </a:r>
            <a:r>
              <a:rPr lang="en-US" altLang="zh-CN" sz="2000" dirty="0" err="1"/>
              <a:t>PROF</a:t>
            </a:r>
            <a:r>
              <a:rPr lang="en-US" altLang="zh-CN" sz="2000" dirty="0"/>
              <a:t> ( s[DNO] = u[DNO] </a:t>
            </a:r>
            <a:r>
              <a:rPr lang="en-US" altLang="zh-CN" sz="2000" dirty="0">
                <a:sym typeface="Symbol" panose="05050102010706020507" pitchFamily="18" charset="2"/>
              </a:rPr>
              <a:t></a:t>
            </a:r>
            <a:r>
              <a:rPr lang="en-US" altLang="zh-CN" sz="2000" dirty="0"/>
              <a:t> t[PNAME] </a:t>
            </a:r>
            <a:r>
              <a:rPr lang="en-US" altLang="zh-CN" sz="2000" dirty="0">
                <a:sym typeface="Symbol" panose="05050102010706020507" pitchFamily="18" charset="2"/>
              </a:rPr>
              <a:t> s[PNAME] </a:t>
            </a:r>
            <a:r>
              <a:rPr lang="en-US" altLang="zh-CN" sz="2000" dirty="0"/>
              <a:t>))}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utoUpdateAnimBg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332656"/>
            <a:ext cx="7239000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关系演算示例 </a:t>
            </a:r>
            <a:r>
              <a:rPr lang="en-US" altLang="zh-CN" sz="3200" dirty="0">
                <a:latin typeface="+mj-ea"/>
              </a:rPr>
              <a:t>VI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545081" y="2638706"/>
            <a:ext cx="9217024" cy="31575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SC(CNO, SNO, SCORE)</a:t>
            </a:r>
            <a:endParaRPr lang="en-US" altLang="zh-CN" sz="2400" dirty="0"/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C(CNO, CNAME)</a:t>
            </a:r>
            <a:endParaRPr lang="en-US" altLang="zh-CN" sz="2400" dirty="0"/>
          </a:p>
          <a:p>
            <a:pPr lvl="1" eaLnBrk="1" hangingPunct="1">
              <a:lnSpc>
                <a:spcPct val="115000"/>
              </a:lnSpc>
            </a:pPr>
            <a:endParaRPr lang="zh-CN" altLang="en-US" sz="2400" dirty="0"/>
          </a:p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{</a:t>
            </a:r>
            <a:r>
              <a:rPr lang="en-US" altLang="zh-CN" sz="2400" dirty="0"/>
              <a:t>t | 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sym typeface="Symbol" panose="05050102010706020507" pitchFamily="18" charset="2"/>
              </a:rPr>
              <a:t>uC</a:t>
            </a:r>
            <a:r>
              <a:rPr lang="en-US" altLang="zh-CN" sz="2400" dirty="0">
                <a:sym typeface="Symbol" panose="05050102010706020507" pitchFamily="18" charset="2"/>
              </a:rPr>
              <a:t> ( </a:t>
            </a:r>
            <a:r>
              <a:rPr lang="en-US" altLang="zh-CN" sz="2400" dirty="0" err="1">
                <a:sym typeface="Symbol" panose="05050102010706020507" pitchFamily="18" charset="2"/>
              </a:rPr>
              <a:t>sSC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 </a:t>
            </a:r>
            <a:r>
              <a:rPr lang="en-US" altLang="zh-CN" sz="2400" dirty="0">
                <a:solidFill>
                  <a:srgbClr val="CC0000"/>
                </a:solidFill>
              </a:rPr>
              <a:t>s[CNO] = u[CNO]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 t[SNO] </a:t>
            </a:r>
            <a:r>
              <a:rPr lang="en-US" altLang="zh-CN" sz="2400" dirty="0">
                <a:sym typeface="Symbol" panose="05050102010706020507" pitchFamily="18" charset="2"/>
              </a:rPr>
              <a:t> s[SNO] </a:t>
            </a:r>
            <a:r>
              <a:rPr lang="en-US" altLang="zh-CN" sz="2400" dirty="0"/>
              <a:t>))}</a:t>
            </a:r>
            <a:endParaRPr lang="en-US" altLang="zh-CN" sz="2400" dirty="0"/>
          </a:p>
          <a:p>
            <a:pPr lvl="1"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335360" y="1628800"/>
            <a:ext cx="5334000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15000"/>
              </a:lnSpc>
              <a:buClr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求选修了全部课程的学生号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 build="p"/>
      <p:bldP spid="190468" grpId="0" autoUpdateAnimBg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04664"/>
            <a:ext cx="7772400" cy="83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27842" y="1340768"/>
            <a:ext cx="10868758" cy="52565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2.5.2 元组关系演算</a:t>
            </a:r>
            <a:endParaRPr lang="zh-CN" altLang="en-US" sz="2800" dirty="0"/>
          </a:p>
          <a:p>
            <a:pPr eaLnBrk="1" hangingPunct="1"/>
            <a:endParaRPr lang="zh-CN" altLang="en-US" sz="1800" dirty="0"/>
          </a:p>
          <a:p>
            <a:pPr lvl="1" eaLnBrk="1" hangingPunct="1"/>
            <a:r>
              <a:rPr lang="zh-CN" altLang="en-US" sz="2400" dirty="0"/>
              <a:t>2.表达式的安全性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 smtClean="0"/>
              <a:t>问题</a:t>
            </a: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域</a:t>
            </a:r>
            <a:endParaRPr lang="zh-CN" altLang="en-US" sz="2400" dirty="0"/>
          </a:p>
          <a:p>
            <a:pPr lvl="3" eaLnBrk="1" hangingPunct="1">
              <a:lnSpc>
                <a:spcPct val="115000"/>
              </a:lnSpc>
            </a:pPr>
            <a:r>
              <a:rPr lang="zh-CN" altLang="en-US" sz="2400" dirty="0"/>
              <a:t>引入公式</a:t>
            </a:r>
            <a:r>
              <a:rPr lang="en-US" altLang="zh-CN" sz="2400" dirty="0"/>
              <a:t>P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chemeClr val="tx2"/>
                </a:solidFill>
              </a:rPr>
              <a:t>域</a:t>
            </a:r>
            <a:r>
              <a:rPr lang="zh-CN" altLang="en-US" sz="2400" dirty="0"/>
              <a:t>概念，用</a:t>
            </a:r>
            <a:r>
              <a:rPr lang="en-US" altLang="zh-CN" sz="2400" b="1" i="1" dirty="0" err="1">
                <a:solidFill>
                  <a:schemeClr val="tx2"/>
                </a:solidFill>
              </a:rPr>
              <a:t>dom</a:t>
            </a:r>
            <a:r>
              <a:rPr lang="en-US" altLang="zh-CN" sz="2400" b="1" i="1" dirty="0">
                <a:solidFill>
                  <a:schemeClr val="tx2"/>
                </a:solidFill>
              </a:rPr>
              <a:t>(P)</a:t>
            </a:r>
            <a:r>
              <a:rPr lang="zh-CN" altLang="en-US" sz="2400" dirty="0"/>
              <a:t>表示</a:t>
            </a:r>
            <a:endParaRPr lang="zh-CN" altLang="en-US" sz="2400" dirty="0"/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zh-CN" altLang="en-US" sz="2400" dirty="0"/>
              <a:t>   </a:t>
            </a:r>
            <a:r>
              <a:rPr lang="en-US" altLang="zh-CN" sz="2400" b="1" i="1" dirty="0" err="1"/>
              <a:t>dom</a:t>
            </a:r>
            <a:r>
              <a:rPr lang="en-US" altLang="zh-CN" sz="2400" b="1" i="1" dirty="0"/>
              <a:t>(P) = </a:t>
            </a:r>
            <a:r>
              <a:rPr lang="zh-CN" altLang="en-US" sz="2400" dirty="0"/>
              <a:t>显式出现在</a:t>
            </a:r>
            <a:r>
              <a:rPr lang="en-US" altLang="zh-CN" sz="2400" b="1" i="1" dirty="0"/>
              <a:t>P</a:t>
            </a:r>
            <a:r>
              <a:rPr lang="zh-CN" altLang="en-US" sz="2400" dirty="0"/>
              <a:t>中的值 + 在</a:t>
            </a:r>
            <a:r>
              <a:rPr lang="en-US" altLang="zh-CN" sz="2400" b="1" i="1" dirty="0"/>
              <a:t>P</a:t>
            </a:r>
            <a:r>
              <a:rPr lang="zh-CN" altLang="en-US" sz="2400" dirty="0"/>
              <a:t>中出现的关系的元组中出现的值（不必是最小集）</a:t>
            </a:r>
            <a:endParaRPr lang="zh-CN" altLang="en-US" sz="2400" dirty="0"/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zh-CN" altLang="en-US" sz="2400" dirty="0"/>
              <a:t>   如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 ( t | </a:t>
            </a:r>
            <a:r>
              <a:rPr lang="en-US" altLang="zh-CN" sz="2400" i="1" dirty="0"/>
              <a:t>┑</a:t>
            </a:r>
            <a:r>
              <a:rPr lang="en-US" altLang="zh-CN" sz="2400" dirty="0"/>
              <a:t>(t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R) )</a:t>
            </a:r>
            <a:r>
              <a:rPr lang="zh-CN" altLang="en-US" sz="2400" dirty="0"/>
              <a:t>是</a:t>
            </a:r>
            <a:r>
              <a:rPr lang="en-US" altLang="zh-CN" sz="2400" dirty="0"/>
              <a:t>R</a:t>
            </a:r>
            <a:r>
              <a:rPr lang="zh-CN" altLang="en-US" sz="2400" dirty="0"/>
              <a:t>中出现的所有值的集合</a:t>
            </a:r>
            <a:endParaRPr lang="zh-CN" altLang="en-US" sz="2400" dirty="0"/>
          </a:p>
          <a:p>
            <a:pPr lvl="3" eaLnBrk="1" hangingPunct="1">
              <a:lnSpc>
                <a:spcPct val="115000"/>
              </a:lnSpc>
              <a:buFontTx/>
              <a:buNone/>
            </a:pPr>
            <a:endParaRPr lang="zh-CN" altLang="en-US" sz="2400" dirty="0"/>
          </a:p>
          <a:p>
            <a:pPr lvl="2" eaLnBrk="1" hangingPunct="1">
              <a:lnSpc>
                <a:spcPct val="115000"/>
              </a:lnSpc>
            </a:pPr>
            <a:r>
              <a:rPr lang="zh-CN" altLang="en-US" sz="2400" dirty="0"/>
              <a:t>如果出现在表达式{</a:t>
            </a:r>
            <a:r>
              <a:rPr lang="en-US" altLang="zh-CN" sz="2400" b="1" dirty="0"/>
              <a:t>t | </a:t>
            </a:r>
            <a:r>
              <a:rPr lang="en-US" altLang="zh-CN" sz="2400" b="1" dirty="0" err="1"/>
              <a:t>P（t</a:t>
            </a:r>
            <a:r>
              <a:rPr lang="en-US" altLang="zh-CN" sz="2400" b="1" dirty="0"/>
              <a:t>）</a:t>
            </a:r>
            <a:r>
              <a:rPr lang="en-US" altLang="zh-CN" sz="2400" dirty="0"/>
              <a:t>}</a:t>
            </a:r>
            <a:r>
              <a:rPr lang="zh-CN" altLang="en-US" sz="2400" dirty="0"/>
              <a:t>结果中的所有值均来自</a:t>
            </a:r>
            <a:r>
              <a:rPr lang="en-US" altLang="zh-CN" sz="2400" b="1" i="1" dirty="0" err="1"/>
              <a:t>dom</a:t>
            </a:r>
            <a:r>
              <a:rPr lang="en-US" altLang="zh-CN" sz="2400" b="1" i="1" dirty="0"/>
              <a:t>(P)，</a:t>
            </a:r>
            <a:r>
              <a:rPr lang="zh-CN" altLang="en-US" sz="2400" dirty="0"/>
              <a:t>则称{</a:t>
            </a:r>
            <a:r>
              <a:rPr lang="en-US" altLang="zh-CN" sz="2400" b="1" dirty="0"/>
              <a:t>t | </a:t>
            </a:r>
            <a:r>
              <a:rPr lang="en-US" altLang="zh-CN" sz="2400" b="1" dirty="0" err="1"/>
              <a:t>P（t</a:t>
            </a:r>
            <a:r>
              <a:rPr lang="en-US" altLang="zh-CN" sz="2400" b="1" dirty="0"/>
              <a:t>）</a:t>
            </a:r>
            <a:r>
              <a:rPr lang="en-US" altLang="zh-CN" sz="2400" dirty="0"/>
              <a:t>}</a:t>
            </a:r>
            <a:r>
              <a:rPr lang="zh-CN" altLang="en-US" sz="2400" dirty="0"/>
              <a:t>是安全</a:t>
            </a:r>
            <a:r>
              <a:rPr lang="zh-CN" altLang="en-US" sz="2400" dirty="0" smtClean="0"/>
              <a:t>的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32656"/>
            <a:ext cx="7772400" cy="990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2.2 关系基本概念(续</a:t>
            </a:r>
            <a:r>
              <a:rPr lang="zh-CN" altLang="en-US" sz="3200" dirty="0" smtClean="0">
                <a:latin typeface="+mj-ea"/>
              </a:rPr>
              <a:t>)</a:t>
            </a:r>
            <a:endParaRPr lang="zh-CN" altLang="en-US" sz="3200" dirty="0">
              <a:latin typeface="+mj-ea"/>
            </a:endParaRPr>
          </a:p>
        </p:txBody>
      </p:sp>
      <p:graphicFrame>
        <p:nvGraphicFramePr>
          <p:cNvPr id="105475" name="Group 3"/>
          <p:cNvGraphicFramePr>
            <a:graphicFrameLocks noGrp="1"/>
          </p:cNvGraphicFramePr>
          <p:nvPr>
            <p:ph idx="1"/>
          </p:nvPr>
        </p:nvGraphicFramePr>
        <p:xfrm>
          <a:off x="1775520" y="1628800"/>
          <a:ext cx="6492875" cy="4876802"/>
        </p:xfrm>
        <a:graphic>
          <a:graphicData uri="http://schemas.openxmlformats.org/drawingml/2006/table">
            <a:tbl>
              <a:tblPr/>
              <a:tblGrid>
                <a:gridCol w="1233488"/>
                <a:gridCol w="1089025"/>
                <a:gridCol w="1090612"/>
                <a:gridCol w="1116013"/>
                <a:gridCol w="1065212"/>
                <a:gridCol w="898525"/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姓名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性别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年龄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住址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班级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0012011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张三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21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武汉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001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0012012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李四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女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18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北京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001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0012013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王五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18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长沙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002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0012012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李四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18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北京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002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。。。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。。。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0" name="Group 2"/>
          <p:cNvGraphicFramePr>
            <a:graphicFrameLocks noGrp="1"/>
          </p:cNvGraphicFramePr>
          <p:nvPr/>
        </p:nvGraphicFramePr>
        <p:xfrm>
          <a:off x="2057400" y="2044701"/>
          <a:ext cx="2743200" cy="2506664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6270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2209800" y="5046664"/>
            <a:ext cx="800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1" i="1">
                <a:ea typeface="仿宋_GB2312" pitchFamily="49" charset="-122"/>
              </a:rPr>
              <a:t>dom(┑</a:t>
            </a:r>
            <a:r>
              <a:rPr lang="en-US" altLang="zh-CN" b="1">
                <a:ea typeface="仿宋_GB2312" pitchFamily="49" charset="-122"/>
              </a:rPr>
              <a:t>R(t)) </a:t>
            </a:r>
            <a:r>
              <a:rPr lang="en-US" altLang="zh-CN" b="1" i="1">
                <a:ea typeface="仿宋_GB2312" pitchFamily="49" charset="-122"/>
              </a:rPr>
              <a:t>= </a:t>
            </a:r>
            <a:r>
              <a:rPr lang="en-US" altLang="zh-CN" b="1">
                <a:ea typeface="仿宋_GB2312" pitchFamily="49" charset="-122"/>
              </a:rPr>
              <a:t>{{A1 , A2} , {B1 , B2 , B3}}</a:t>
            </a:r>
            <a:endParaRPr lang="en-US" altLang="zh-CN" b="1">
              <a:ea typeface="仿宋_GB2312" pitchFamily="49" charset="-122"/>
            </a:endParaRPr>
          </a:p>
        </p:txBody>
      </p:sp>
      <p:graphicFrame>
        <p:nvGraphicFramePr>
          <p:cNvPr id="196628" name="Group 20"/>
          <p:cNvGraphicFramePr>
            <a:graphicFrameLocks noGrp="1"/>
          </p:cNvGraphicFramePr>
          <p:nvPr/>
        </p:nvGraphicFramePr>
        <p:xfrm>
          <a:off x="7467600" y="2044701"/>
          <a:ext cx="2743200" cy="2506664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6270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2971800" y="1160464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1" i="1">
                <a:ea typeface="仿宋_GB2312" pitchFamily="49" charset="-122"/>
              </a:rPr>
              <a:t>R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7315200" y="10541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ea typeface="仿宋_GB2312" pitchFamily="49" charset="-122"/>
              </a:rPr>
              <a:t>{ </a:t>
            </a:r>
            <a:r>
              <a:rPr lang="en-US" altLang="zh-CN" b="1">
                <a:ea typeface="仿宋_GB2312" pitchFamily="49" charset="-122"/>
              </a:rPr>
              <a:t>t |</a:t>
            </a:r>
            <a:r>
              <a:rPr lang="en-US" altLang="zh-CN" b="1" i="1">
                <a:ea typeface="仿宋_GB2312" pitchFamily="49" charset="-122"/>
              </a:rPr>
              <a:t>┑</a:t>
            </a:r>
            <a:r>
              <a:rPr lang="en-US" altLang="zh-CN" b="1">
                <a:ea typeface="仿宋_GB2312" pitchFamily="49" charset="-122"/>
              </a:rPr>
              <a:t>(t </a:t>
            </a:r>
            <a:r>
              <a:rPr lang="en-US" altLang="zh-CN" b="1">
                <a:ea typeface="仿宋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>
                <a:ea typeface="仿宋_GB2312" pitchFamily="49" charset="-122"/>
              </a:rPr>
              <a:t>R) }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97319" name="Rectangle 39"/>
          <p:cNvSpPr>
            <a:spLocks noChangeArrowheads="1"/>
          </p:cNvSpPr>
          <p:nvPr/>
        </p:nvSpPr>
        <p:spPr bwMode="auto">
          <a:xfrm>
            <a:off x="2476500" y="38100"/>
            <a:ext cx="6591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2.5 关系演算(续)- 元组关系演算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533400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412776"/>
            <a:ext cx="9001000" cy="5184576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2.5.2 元组关系演算</a:t>
            </a:r>
            <a:endParaRPr lang="zh-CN" altLang="en-US" sz="2800" dirty="0"/>
          </a:p>
          <a:p>
            <a:pPr eaLnBrk="1" hangingPunct="1"/>
            <a:endParaRPr lang="zh-CN" altLang="en-US" sz="2000" dirty="0"/>
          </a:p>
          <a:p>
            <a:pPr lvl="1" eaLnBrk="1" hangingPunct="1"/>
            <a:r>
              <a:rPr lang="zh-CN" altLang="en-US" sz="2400" dirty="0"/>
              <a:t>3. 元组关系演算与关系代数的等价性</a:t>
            </a:r>
            <a:endParaRPr lang="zh-CN" altLang="en-US" sz="2400" dirty="0"/>
          </a:p>
          <a:p>
            <a:pPr lvl="1" eaLnBrk="1" hangingPunct="1"/>
            <a:endParaRPr lang="zh-CN" altLang="en-US" sz="2400" dirty="0"/>
          </a:p>
          <a:p>
            <a:pPr lvl="2" eaLnBrk="1" hangingPunct="1"/>
            <a:r>
              <a:rPr lang="zh-CN" altLang="en-US" sz="2400" dirty="0"/>
              <a:t>并： </a:t>
            </a:r>
            <a:r>
              <a:rPr lang="en-US" altLang="zh-CN" sz="2400" dirty="0" smtClean="0"/>
              <a:t>R∪S ≡ {</a:t>
            </a:r>
            <a:r>
              <a:rPr lang="en-US" altLang="zh-CN" sz="2400" dirty="0" err="1" smtClean="0"/>
              <a:t>t|R</a:t>
            </a:r>
            <a:r>
              <a:rPr lang="en-US" altLang="zh-CN" sz="2400" dirty="0" smtClean="0"/>
              <a:t>(t)∨S(t)}</a:t>
            </a:r>
            <a:endParaRPr lang="en-US" altLang="zh-CN" sz="2400" dirty="0" smtClean="0"/>
          </a:p>
          <a:p>
            <a:pPr lvl="2" eaLnBrk="1" hangingPunct="1"/>
            <a:endParaRPr lang="en-US" altLang="zh-CN" sz="2400" dirty="0" smtClean="0"/>
          </a:p>
          <a:p>
            <a:pPr lvl="2">
              <a:spcBef>
                <a:spcPct val="15000"/>
              </a:spcBef>
            </a:pPr>
            <a:r>
              <a:rPr lang="zh-CN" altLang="en-US" sz="2400" dirty="0"/>
              <a:t>差:   </a:t>
            </a:r>
            <a:r>
              <a:rPr lang="en-US" altLang="zh-CN" sz="2400" dirty="0" smtClean="0"/>
              <a:t>R</a:t>
            </a:r>
            <a:r>
              <a:rPr lang="en-US" altLang="zh-CN" sz="2400" dirty="0" smtClean="0">
                <a:sym typeface="Symbol" panose="05050102010706020507" pitchFamily="18" charset="2"/>
              </a:rPr>
              <a:t></a:t>
            </a:r>
            <a:r>
              <a:rPr lang="en-US" altLang="zh-CN" sz="2400" dirty="0" smtClean="0"/>
              <a:t>S={ t | </a:t>
            </a:r>
            <a:r>
              <a:rPr lang="en-US" altLang="zh-CN" sz="2400" dirty="0" err="1" smtClean="0"/>
              <a:t>t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/>
              <a:t>R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 smtClean="0"/>
              <a:t> </a:t>
            </a:r>
            <a:r>
              <a:rPr lang="en-US" altLang="zh-CN" sz="2400" i="1" dirty="0"/>
              <a:t>┑</a:t>
            </a:r>
            <a:r>
              <a:rPr lang="en-US" altLang="zh-CN" sz="2400" dirty="0" err="1" smtClean="0"/>
              <a:t>t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S</a:t>
            </a: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 lvl="2" eaLnBrk="1" hangingPunct="1">
              <a:spcBef>
                <a:spcPct val="150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250442"/>
            <a:ext cx="9937104" cy="560755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2.5.2 元组关系演算</a:t>
            </a:r>
            <a:endParaRPr lang="zh-CN" altLang="en-US" sz="2800" dirty="0"/>
          </a:p>
          <a:p>
            <a:pPr eaLnBrk="1" hangingPunct="1"/>
            <a:endParaRPr lang="zh-CN" altLang="en-US" sz="2000" dirty="0"/>
          </a:p>
          <a:p>
            <a:pPr lvl="1" eaLnBrk="1" hangingPunct="1"/>
            <a:r>
              <a:rPr lang="zh-CN" altLang="en-US" sz="2400" dirty="0"/>
              <a:t>3. 元组关系演算与关系代数的等价性</a:t>
            </a:r>
            <a:endParaRPr lang="zh-CN" altLang="en-US" sz="2400" dirty="0"/>
          </a:p>
          <a:p>
            <a:pPr lvl="2" eaLnBrk="1" hangingPunct="1"/>
            <a:endParaRPr lang="zh-CN" altLang="en-US" sz="2400" dirty="0"/>
          </a:p>
          <a:p>
            <a:pPr lvl="2" eaLnBrk="1" hangingPunct="1"/>
            <a:r>
              <a:rPr lang="zh-CN" altLang="en-US" sz="2400" dirty="0"/>
              <a:t>笛卡儿积： </a:t>
            </a:r>
            <a:r>
              <a:rPr lang="en-US" altLang="zh-CN" sz="2400" dirty="0"/>
              <a:t>R×S  = {t</a:t>
            </a:r>
            <a:r>
              <a:rPr lang="zh-CN" altLang="en-US" sz="2400" baseline="30000" dirty="0"/>
              <a:t>（</a:t>
            </a:r>
            <a:r>
              <a:rPr lang="en-US" altLang="zh-CN" sz="2400" baseline="30000" dirty="0"/>
              <a:t>r + s）</a:t>
            </a:r>
            <a:r>
              <a:rPr lang="en-US" altLang="zh-CN" sz="2400" dirty="0"/>
              <a:t>|(</a:t>
            </a:r>
            <a:r>
              <a:rPr lang="en-US" altLang="zh-CN" sz="2400" dirty="0">
                <a:sym typeface="Symbol" panose="05050102010706020507" pitchFamily="18" charset="2"/>
              </a:rPr>
              <a:t>u)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v)</a:t>
            </a:r>
            <a:r>
              <a:rPr lang="en-US" altLang="zh-CN" sz="2400" dirty="0"/>
              <a:t>(R(u)∧S(v) ∧ t[1]=u[1]∧t[2]=u[2]∧… ∧t[r+1]=v[1]∧ … ∧ t[</a:t>
            </a:r>
            <a:r>
              <a:rPr lang="en-US" altLang="zh-CN" sz="2400" dirty="0" err="1"/>
              <a:t>r+s</a:t>
            </a:r>
            <a:r>
              <a:rPr lang="en-US" altLang="zh-CN" sz="2400" dirty="0"/>
              <a:t>]=v[s]</a:t>
            </a:r>
            <a:r>
              <a:rPr lang="en-US" altLang="zh-CN" sz="2400" dirty="0">
                <a:latin typeface="宋体" pitchFamily="2" charset="-122"/>
              </a:rPr>
              <a:t>} </a:t>
            </a:r>
            <a:endParaRPr lang="en-US" altLang="zh-CN" sz="2400" dirty="0">
              <a:latin typeface="宋体" pitchFamily="2" charset="-122"/>
            </a:endParaRPr>
          </a:p>
          <a:p>
            <a:pPr lvl="2" eaLnBrk="1" hangingPunct="1"/>
            <a:endParaRPr lang="zh-CN" altLang="en-US" sz="2400" dirty="0"/>
          </a:p>
          <a:p>
            <a:pPr lvl="2" eaLnBrk="1" hangingPunct="1"/>
            <a:r>
              <a:rPr lang="zh-CN" altLang="en-US" sz="2400" dirty="0"/>
              <a:t>投影：</a:t>
            </a:r>
            <a:r>
              <a:rPr lang="zh-CN" altLang="en-US" sz="2400" b="1" dirty="0"/>
              <a:t> </a:t>
            </a:r>
            <a:r>
              <a:rPr lang="zh-CN" altLang="en-US" sz="2400" dirty="0"/>
              <a:t>兀</a:t>
            </a:r>
            <a:r>
              <a:rPr lang="en-US" altLang="zh-CN" sz="2400" baseline="-25000" dirty="0"/>
              <a:t>i1,…,</a:t>
            </a:r>
            <a:r>
              <a:rPr lang="en-US" altLang="zh-CN" sz="2400" baseline="-25000" dirty="0" err="1"/>
              <a:t>im</a:t>
            </a:r>
            <a:r>
              <a:rPr lang="en-US" altLang="zh-CN" sz="2400" dirty="0"/>
              <a:t>(R) = {t</a:t>
            </a:r>
            <a:r>
              <a:rPr lang="en-US" altLang="zh-CN" sz="2400" baseline="30000" dirty="0"/>
              <a:t>(m)</a:t>
            </a:r>
            <a:r>
              <a:rPr lang="en-US" altLang="zh-CN" sz="2400" dirty="0"/>
              <a:t>|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 (u)R(u) ∧t[1]=u[i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 ∧t[2]=u[i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 ∧</a:t>
            </a:r>
            <a:endParaRPr lang="en-US" altLang="zh-CN" sz="2400" dirty="0"/>
          </a:p>
          <a:p>
            <a:pPr lvl="2" eaLnBrk="1" hangingPunct="1">
              <a:buFontTx/>
              <a:buNone/>
            </a:pPr>
            <a:r>
              <a:rPr lang="en-US" altLang="zh-CN" sz="2400" dirty="0"/>
              <a:t>                                               … ∧ t[m]=u[</a:t>
            </a:r>
            <a:r>
              <a:rPr lang="en-US" altLang="zh-CN" sz="2400" dirty="0" err="1"/>
              <a:t>i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]}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lvl="2" eaLnBrk="1" hangingPunct="1">
              <a:buFontTx/>
              <a:buNone/>
            </a:pPr>
            <a:endParaRPr lang="zh-CN" altLang="en-US" sz="2400" dirty="0"/>
          </a:p>
          <a:p>
            <a:pPr lvl="2" eaLnBrk="1" hangingPunct="1"/>
            <a:r>
              <a:rPr lang="zh-CN" altLang="en-US" sz="2400" dirty="0"/>
              <a:t>选择： </a:t>
            </a:r>
            <a:r>
              <a:rPr lang="zh-CN" altLang="en-US" sz="2400" b="1" dirty="0">
                <a:sym typeface="Symbol" panose="05050102010706020507" pitchFamily="18" charset="2"/>
              </a:rPr>
              <a:t></a:t>
            </a:r>
            <a:r>
              <a:rPr lang="en-US" altLang="zh-CN" sz="2400" b="1" baseline="-14000" dirty="0">
                <a:sym typeface="Symbol" panose="05050102010706020507" pitchFamily="18" charset="2"/>
              </a:rPr>
              <a:t>F(A)</a:t>
            </a:r>
            <a:r>
              <a:rPr lang="en-US" altLang="zh-CN" sz="2400" dirty="0">
                <a:sym typeface="Symbol" panose="05050102010706020507" pitchFamily="18" charset="2"/>
              </a:rPr>
              <a:t>(R) = </a:t>
            </a:r>
            <a:r>
              <a:rPr lang="en-US" altLang="zh-CN" sz="2400" dirty="0"/>
              <a:t>{ t | </a:t>
            </a:r>
            <a:r>
              <a:rPr lang="en-US" altLang="zh-CN" sz="2400" dirty="0" err="1"/>
              <a:t>t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en-US" altLang="zh-CN" sz="2400" dirty="0"/>
              <a:t> F(t[A]) }</a:t>
            </a:r>
            <a:endParaRPr lang="en-US" altLang="zh-CN" sz="24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476672"/>
            <a:ext cx="7772400" cy="762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latin typeface="+mj-ea"/>
              </a:rPr>
              <a:t>2.5 关系演算</a:t>
            </a:r>
            <a:endParaRPr lang="zh-CN" altLang="en-US" sz="3200" dirty="0">
              <a:latin typeface="+mj-ea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250442"/>
            <a:ext cx="9937104" cy="560755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2.5</a:t>
            </a:r>
            <a:r>
              <a:rPr lang="zh-CN" altLang="en-US" sz="2800" dirty="0" smtClean="0"/>
              <a:t>.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 域关系</a:t>
            </a:r>
            <a:r>
              <a:rPr lang="zh-CN" altLang="en-US" sz="2800" dirty="0"/>
              <a:t>演算</a:t>
            </a:r>
            <a:endParaRPr lang="zh-CN" altLang="en-US" sz="2800" dirty="0"/>
          </a:p>
          <a:p>
            <a:pPr eaLnBrk="1" hangingPunct="1"/>
            <a:endParaRPr lang="zh-CN" altLang="en-US" sz="2000" dirty="0"/>
          </a:p>
          <a:p>
            <a:r>
              <a:rPr lang="zh-CN" altLang="en-US" sz="2400" dirty="0"/>
              <a:t>形式化定义</a:t>
            </a:r>
            <a:endParaRPr lang="zh-CN" altLang="en-US" sz="2400" dirty="0"/>
          </a:p>
          <a:p>
            <a:pPr lvl="1" algn="ctr">
              <a:lnSpc>
                <a:spcPct val="120000"/>
              </a:lnSpc>
              <a:buNone/>
            </a:pPr>
            <a:r>
              <a:rPr lang="zh-CN" altLang="en-US" sz="2400" b="1" i="1" dirty="0">
                <a:solidFill>
                  <a:srgbClr val="FF3300"/>
                </a:solidFill>
              </a:rPr>
              <a:t>{  </a:t>
            </a:r>
            <a:r>
              <a:rPr lang="en-US" altLang="zh-CN" sz="2400" b="1" i="1" dirty="0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1 </a:t>
            </a:r>
            <a:r>
              <a:rPr lang="en-US" altLang="zh-CN" sz="2400" b="1" i="1" dirty="0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2</a:t>
            </a:r>
            <a:r>
              <a:rPr lang="en-US" altLang="zh-CN" sz="2400" b="1" i="1" dirty="0">
                <a:solidFill>
                  <a:srgbClr val="FF3300"/>
                </a:solidFill>
              </a:rPr>
              <a:t> …</a:t>
            </a:r>
            <a:r>
              <a:rPr lang="en-US" altLang="zh-CN" sz="2400" b="1" i="1" dirty="0" err="1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 err="1">
                <a:solidFill>
                  <a:srgbClr val="FF3300"/>
                </a:solidFill>
              </a:rPr>
              <a:t>n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 </a:t>
            </a:r>
            <a:r>
              <a:rPr lang="en-US" altLang="zh-CN" sz="2400" b="1" i="1" dirty="0">
                <a:solidFill>
                  <a:srgbClr val="FF3300"/>
                </a:solidFill>
              </a:rPr>
              <a:t>| P（ x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1</a:t>
            </a:r>
            <a:r>
              <a:rPr lang="en-US" altLang="zh-CN" sz="2400" b="1" i="1" dirty="0">
                <a:solidFill>
                  <a:srgbClr val="FF3300"/>
                </a:solidFill>
              </a:rPr>
              <a:t> , 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 </a:t>
            </a:r>
            <a:r>
              <a:rPr lang="en-US" altLang="zh-CN" sz="2400" b="1" i="1" dirty="0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2</a:t>
            </a:r>
            <a:r>
              <a:rPr lang="en-US" altLang="zh-CN" sz="2400" b="1" i="1" dirty="0">
                <a:solidFill>
                  <a:srgbClr val="FF3300"/>
                </a:solidFill>
              </a:rPr>
              <a:t> , … , </a:t>
            </a:r>
            <a:r>
              <a:rPr lang="en-US" altLang="zh-CN" sz="2400" b="1" i="1" dirty="0" err="1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 err="1">
                <a:solidFill>
                  <a:srgbClr val="FF3300"/>
                </a:solidFill>
              </a:rPr>
              <a:t>n</a:t>
            </a:r>
            <a:r>
              <a:rPr lang="en-US" altLang="zh-CN" sz="2400" b="1" i="1" dirty="0">
                <a:solidFill>
                  <a:srgbClr val="FF3300"/>
                </a:solidFill>
              </a:rPr>
              <a:t> ）}</a:t>
            </a:r>
            <a:endParaRPr lang="en-US" altLang="zh-CN" sz="2400" b="1" i="1" dirty="0">
              <a:solidFill>
                <a:srgbClr val="FF3300"/>
              </a:solidFill>
            </a:endParaRPr>
          </a:p>
          <a:p>
            <a:pPr lvl="1" algn="ctr">
              <a:lnSpc>
                <a:spcPct val="120000"/>
              </a:lnSpc>
              <a:buNone/>
            </a:pPr>
            <a:r>
              <a:rPr lang="en-US" altLang="zh-CN" sz="2400" b="1" i="1" dirty="0"/>
              <a:t>x</a:t>
            </a:r>
            <a:r>
              <a:rPr lang="en-US" altLang="zh-CN" sz="2400" b="1" i="1" baseline="-14000" dirty="0"/>
              <a:t>i</a:t>
            </a:r>
            <a:r>
              <a:rPr lang="zh-CN" altLang="en-US" sz="2400" dirty="0"/>
              <a:t>代表域变量，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为由原子构成的公式</a:t>
            </a: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原子公式</a:t>
            </a:r>
            <a:endParaRPr lang="zh-CN" altLang="en-US" sz="2400" dirty="0"/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1</a:t>
            </a:r>
            <a:r>
              <a:rPr lang="en-US" altLang="zh-CN" sz="2400" b="1" i="1" dirty="0">
                <a:solidFill>
                  <a:srgbClr val="FF3300"/>
                </a:solidFill>
              </a:rPr>
              <a:t> , 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 </a:t>
            </a:r>
            <a:r>
              <a:rPr lang="en-US" altLang="zh-CN" sz="2400" b="1" i="1" dirty="0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2</a:t>
            </a:r>
            <a:r>
              <a:rPr lang="en-US" altLang="zh-CN" sz="2400" b="1" i="1" dirty="0">
                <a:solidFill>
                  <a:srgbClr val="FF3300"/>
                </a:solidFill>
              </a:rPr>
              <a:t> , … , </a:t>
            </a:r>
            <a:r>
              <a:rPr lang="en-US" altLang="zh-CN" sz="2400" b="1" i="1" dirty="0" err="1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 err="1">
                <a:solidFill>
                  <a:srgbClr val="FF3300"/>
                </a:solidFill>
              </a:rPr>
              <a:t>n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)</a:t>
            </a:r>
            <a:r>
              <a:rPr lang="en-US" altLang="zh-CN" sz="2400" b="1" i="1" dirty="0">
                <a:solidFill>
                  <a:srgbClr val="FF3300"/>
                </a:solidFill>
              </a:rPr>
              <a:t> </a:t>
            </a:r>
            <a:r>
              <a:rPr lang="en-US" altLang="zh-CN" sz="2400" b="1" i="1" dirty="0">
                <a:solidFill>
                  <a:srgbClr val="FF3300"/>
                </a:solidFill>
                <a:sym typeface="Symbol" panose="05050102010706020507" pitchFamily="18" charset="2"/>
              </a:rPr>
              <a:t> R，</a:t>
            </a:r>
            <a:r>
              <a:rPr lang="zh-CN" altLang="en-US" sz="2400" b="1" i="1" dirty="0">
                <a:solidFill>
                  <a:srgbClr val="FF3300"/>
                </a:solidFill>
                <a:sym typeface="Symbol" panose="05050102010706020507" pitchFamily="18" charset="2"/>
              </a:rPr>
              <a:t>记</a:t>
            </a:r>
            <a:r>
              <a:rPr lang="en-US" altLang="zh-CN" sz="2400" b="1" i="1" dirty="0">
                <a:solidFill>
                  <a:srgbClr val="FF3300"/>
                </a:solidFill>
                <a:sym typeface="Symbol" panose="05050102010706020507" pitchFamily="18" charset="2"/>
              </a:rPr>
              <a:t>R(</a:t>
            </a:r>
            <a:r>
              <a:rPr lang="en-US" altLang="zh-CN" sz="2400" b="1" i="1" dirty="0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1</a:t>
            </a:r>
            <a:r>
              <a:rPr lang="en-US" altLang="zh-CN" sz="2400" b="1" i="1" dirty="0">
                <a:solidFill>
                  <a:srgbClr val="FF3300"/>
                </a:solidFill>
              </a:rPr>
              <a:t> , 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 </a:t>
            </a:r>
            <a:r>
              <a:rPr lang="en-US" altLang="zh-CN" sz="2400" b="1" i="1" dirty="0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2</a:t>
            </a:r>
            <a:r>
              <a:rPr lang="en-US" altLang="zh-CN" sz="2400" b="1" i="1" dirty="0">
                <a:solidFill>
                  <a:srgbClr val="FF3300"/>
                </a:solidFill>
              </a:rPr>
              <a:t> , … , </a:t>
            </a:r>
            <a:r>
              <a:rPr lang="en-US" altLang="zh-CN" sz="2400" b="1" i="1" dirty="0" err="1">
                <a:solidFill>
                  <a:srgbClr val="FF3300"/>
                </a:solidFill>
              </a:rPr>
              <a:t>x</a:t>
            </a:r>
            <a:r>
              <a:rPr lang="en-US" altLang="zh-CN" sz="2400" b="1" i="1" baseline="-14000" dirty="0" err="1">
                <a:solidFill>
                  <a:srgbClr val="FF3300"/>
                </a:solidFill>
              </a:rPr>
              <a:t>n</a:t>
            </a:r>
            <a:r>
              <a:rPr lang="en-US" altLang="zh-CN" sz="2400" b="1" i="1" baseline="-14000" dirty="0">
                <a:solidFill>
                  <a:srgbClr val="FF3300"/>
                </a:solidFill>
              </a:rPr>
              <a:t> </a:t>
            </a:r>
            <a:r>
              <a:rPr lang="en-US" altLang="zh-CN" sz="2400" b="1" i="1" dirty="0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  <a:endParaRPr lang="en-US" altLang="zh-CN" sz="2400" b="1" i="1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lvl="3">
              <a:lnSpc>
                <a:spcPct val="120000"/>
              </a:lnSpc>
            </a:pPr>
            <a:r>
              <a:rPr lang="en-US" altLang="zh-CN" sz="2400" b="1" i="1" dirty="0"/>
              <a:t>x</a:t>
            </a:r>
            <a:r>
              <a:rPr lang="en-US" altLang="zh-CN" sz="2400" b="1" i="1" baseline="-14000" dirty="0"/>
              <a:t>i</a:t>
            </a:r>
            <a:r>
              <a:rPr lang="zh-CN" altLang="en-US" sz="2400" dirty="0"/>
              <a:t>是域变量或域常量</a:t>
            </a:r>
            <a:endParaRPr lang="zh-CN" altLang="en-US" sz="2400" dirty="0"/>
          </a:p>
          <a:p>
            <a:pPr lvl="2">
              <a:lnSpc>
                <a:spcPct val="120000"/>
              </a:lnSpc>
            </a:pPr>
            <a:r>
              <a:rPr lang="en-US" altLang="zh-CN" sz="2400" b="1" i="1" dirty="0">
                <a:solidFill>
                  <a:srgbClr val="FF3300"/>
                </a:solidFill>
              </a:rPr>
              <a:t>x </a:t>
            </a:r>
            <a:r>
              <a:rPr lang="en-US" altLang="zh-CN" sz="2400" b="1" i="1" dirty="0">
                <a:solidFill>
                  <a:srgbClr val="FF3300"/>
                </a:solidFill>
                <a:sym typeface="Symbol" panose="05050102010706020507" pitchFamily="18" charset="2"/>
              </a:rPr>
              <a:t> </a:t>
            </a:r>
            <a:r>
              <a:rPr lang="en-US" altLang="zh-CN" sz="2400" b="1" i="1" dirty="0">
                <a:solidFill>
                  <a:srgbClr val="FF3300"/>
                </a:solidFill>
              </a:rPr>
              <a:t>y</a:t>
            </a:r>
            <a:endParaRPr lang="en-US" altLang="zh-CN" sz="2400" b="1" i="1" dirty="0">
              <a:solidFill>
                <a:srgbClr val="FF3300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 sz="2400" dirty="0"/>
              <a:t>域变量</a:t>
            </a:r>
            <a:r>
              <a:rPr lang="en-US" altLang="zh-CN" sz="2400" i="1" dirty="0"/>
              <a:t>x</a:t>
            </a:r>
            <a:r>
              <a:rPr lang="zh-CN" altLang="en-US" sz="2400" dirty="0"/>
              <a:t>与</a:t>
            </a:r>
            <a:r>
              <a:rPr lang="en-US" altLang="zh-CN" sz="2400" i="1" dirty="0"/>
              <a:t>y</a:t>
            </a:r>
            <a:r>
              <a:rPr lang="zh-CN" altLang="en-US" sz="2400" dirty="0"/>
              <a:t>之间满足比较关系</a:t>
            </a:r>
            <a:r>
              <a:rPr lang="zh-CN" altLang="en-US" sz="2400" i="1" dirty="0">
                <a:sym typeface="Symbol" panose="05050102010706020507" pitchFamily="18" charset="2"/>
              </a:rPr>
              <a:t>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2">
              <a:lnSpc>
                <a:spcPct val="120000"/>
              </a:lnSpc>
            </a:pPr>
            <a:r>
              <a:rPr lang="en-US" altLang="zh-CN" sz="2400" b="1" i="1" dirty="0">
                <a:solidFill>
                  <a:srgbClr val="FF3300"/>
                </a:solidFill>
              </a:rPr>
              <a:t>x </a:t>
            </a:r>
            <a:r>
              <a:rPr lang="en-US" altLang="zh-CN" sz="2400" b="1" i="1" dirty="0">
                <a:solidFill>
                  <a:srgbClr val="FF3300"/>
                </a:solidFill>
                <a:sym typeface="Symbol" panose="05050102010706020507" pitchFamily="18" charset="2"/>
              </a:rPr>
              <a:t></a:t>
            </a:r>
            <a:r>
              <a:rPr lang="en-US" altLang="zh-CN" sz="2400" b="1" i="1" dirty="0">
                <a:solidFill>
                  <a:srgbClr val="FF3300"/>
                </a:solidFill>
              </a:rPr>
              <a:t> c</a:t>
            </a:r>
            <a:endParaRPr lang="en-US" altLang="zh-CN" sz="2400" b="1" i="1" dirty="0">
              <a:solidFill>
                <a:srgbClr val="FF3300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 sz="2400" dirty="0"/>
              <a:t>域变量</a:t>
            </a:r>
            <a:r>
              <a:rPr lang="en-US" altLang="zh-CN" sz="2400" i="1" dirty="0"/>
              <a:t>x</a:t>
            </a:r>
            <a:r>
              <a:rPr lang="zh-CN" altLang="en-US" sz="2400" dirty="0"/>
              <a:t>与常量</a:t>
            </a:r>
            <a:r>
              <a:rPr lang="en-US" altLang="zh-CN" sz="2400" i="1" dirty="0"/>
              <a:t>c</a:t>
            </a:r>
            <a:r>
              <a:rPr lang="zh-CN" altLang="en-US" sz="2400" dirty="0"/>
              <a:t>之间满足比较关系</a:t>
            </a:r>
            <a:r>
              <a:rPr lang="zh-CN" altLang="en-US" sz="2400" i="1" dirty="0">
                <a:sym typeface="Symbol" panose="05050102010706020507" pitchFamily="18" charset="2"/>
              </a:rPr>
              <a:t></a:t>
            </a:r>
            <a:r>
              <a:rPr lang="zh-CN" altLang="en-US" sz="2400" i="1" dirty="0"/>
              <a:t> </a:t>
            </a:r>
            <a:endParaRPr lang="zh-CN" altLang="en-US" sz="2400" i="1" dirty="0"/>
          </a:p>
          <a:p>
            <a:pPr marL="342900" lvl="1" indent="0" eaLnBrk="1" hangingPunct="1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Group 2"/>
          <p:cNvGraphicFramePr>
            <a:graphicFrameLocks noGrp="1"/>
          </p:cNvGraphicFramePr>
          <p:nvPr/>
        </p:nvGraphicFramePr>
        <p:xfrm>
          <a:off x="2819400" y="1524001"/>
          <a:ext cx="1600200" cy="15849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8680" name="Group 24"/>
          <p:cNvGraphicFramePr>
            <a:graphicFrameLocks noGrp="1"/>
          </p:cNvGraphicFramePr>
          <p:nvPr/>
        </p:nvGraphicFramePr>
        <p:xfrm>
          <a:off x="4876800" y="1524000"/>
          <a:ext cx="1447800" cy="1631633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3352800" y="9144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R</a:t>
            </a:r>
            <a:endParaRPr lang="en-US" altLang="zh-CN" sz="3600"/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5257800" y="9144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S</a:t>
            </a:r>
            <a:endParaRPr lang="en-US" altLang="zh-CN" sz="3600"/>
          </a:p>
        </p:txBody>
      </p:sp>
      <p:graphicFrame>
        <p:nvGraphicFramePr>
          <p:cNvPr id="198704" name="Group 48"/>
          <p:cNvGraphicFramePr>
            <a:graphicFrameLocks noGrp="1"/>
          </p:cNvGraphicFramePr>
          <p:nvPr/>
        </p:nvGraphicFramePr>
        <p:xfrm>
          <a:off x="4495800" y="5029201"/>
          <a:ext cx="1676400" cy="792480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5588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38" name="Text Box 62"/>
          <p:cNvSpPr txBox="1">
            <a:spLocks noChangeArrowheads="1"/>
          </p:cNvSpPr>
          <p:nvPr/>
        </p:nvSpPr>
        <p:spPr bwMode="auto">
          <a:xfrm>
            <a:off x="2438400" y="3657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/>
              <a:t>R1={ x y z | R( x, y, z)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Arial Narrow" panose="020B060602020203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400">
                <a:sym typeface="Symbol" panose="05050102010706020507" pitchFamily="18" charset="2"/>
              </a:rPr>
              <a:t>x&lt;5  y&gt;3}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aphicFrame>
        <p:nvGraphicFramePr>
          <p:cNvPr id="198719" name="Group 63"/>
          <p:cNvGraphicFramePr>
            <a:graphicFrameLocks noGrp="1"/>
          </p:cNvGraphicFramePr>
          <p:nvPr/>
        </p:nvGraphicFramePr>
        <p:xfrm>
          <a:off x="6781800" y="1600200"/>
          <a:ext cx="1066800" cy="1282066"/>
        </p:xfrm>
        <a:graphic>
          <a:graphicData uri="http://schemas.openxmlformats.org/drawingml/2006/table">
            <a:tbl>
              <a:tblPr/>
              <a:tblGrid>
                <a:gridCol w="554038"/>
                <a:gridCol w="512762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53" name="Text Box 77"/>
          <p:cNvSpPr txBox="1">
            <a:spLocks noChangeArrowheads="1"/>
          </p:cNvSpPr>
          <p:nvPr/>
        </p:nvSpPr>
        <p:spPr bwMode="auto">
          <a:xfrm>
            <a:off x="7010400" y="990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W</a:t>
            </a:r>
            <a:endParaRPr lang="en-US" altLang="zh-CN" sz="3600"/>
          </a:p>
        </p:txBody>
      </p:sp>
      <p:sp>
        <p:nvSpPr>
          <p:cNvPr id="101454" name="Rectangle 78"/>
          <p:cNvSpPr>
            <a:spLocks noChangeArrowheads="1"/>
          </p:cNvSpPr>
          <p:nvPr/>
        </p:nvSpPr>
        <p:spPr bwMode="auto">
          <a:xfrm>
            <a:off x="2476500" y="38100"/>
            <a:ext cx="6591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2.5 关系演算(续)- 域关系演算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Group 2"/>
          <p:cNvGraphicFramePr>
            <a:graphicFrameLocks noGrp="1"/>
          </p:cNvGraphicFramePr>
          <p:nvPr/>
        </p:nvGraphicFramePr>
        <p:xfrm>
          <a:off x="3200400" y="1524001"/>
          <a:ext cx="1600200" cy="15849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3733800" y="9144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R</a:t>
            </a:r>
            <a:endParaRPr lang="en-US" altLang="zh-CN" sz="3600"/>
          </a:p>
        </p:txBody>
      </p:sp>
      <p:graphicFrame>
        <p:nvGraphicFramePr>
          <p:cNvPr id="199705" name="Group 25"/>
          <p:cNvGraphicFramePr>
            <a:graphicFrameLocks noGrp="1"/>
          </p:cNvGraphicFramePr>
          <p:nvPr/>
        </p:nvGraphicFramePr>
        <p:xfrm>
          <a:off x="7162800" y="1600200"/>
          <a:ext cx="1066800" cy="1282066"/>
        </p:xfrm>
        <a:graphic>
          <a:graphicData uri="http://schemas.openxmlformats.org/drawingml/2006/table">
            <a:tbl>
              <a:tblPr/>
              <a:tblGrid>
                <a:gridCol w="554038"/>
                <a:gridCol w="512762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7391400" y="990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W</a:t>
            </a:r>
            <a:endParaRPr lang="en-US" altLang="zh-CN" sz="3600"/>
          </a:p>
        </p:txBody>
      </p:sp>
      <p:graphicFrame>
        <p:nvGraphicFramePr>
          <p:cNvPr id="199720" name="Group 40"/>
          <p:cNvGraphicFramePr>
            <a:graphicFrameLocks noGrp="1"/>
          </p:cNvGraphicFramePr>
          <p:nvPr/>
        </p:nvGraphicFramePr>
        <p:xfrm>
          <a:off x="4724400" y="4495801"/>
          <a:ext cx="1981200" cy="158496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62" name="Text Box 62"/>
          <p:cNvSpPr txBox="1">
            <a:spLocks noChangeArrowheads="1"/>
          </p:cNvSpPr>
          <p:nvPr/>
        </p:nvSpPr>
        <p:spPr bwMode="auto">
          <a:xfrm>
            <a:off x="2819400" y="33528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400"/>
              <a:t>R2={ x y z| (</a:t>
            </a:r>
            <a:r>
              <a:rPr lang="en-US" altLang="zh-CN" sz="2400">
                <a:sym typeface="Symbol" panose="05050102010706020507" pitchFamily="18" charset="2"/>
              </a:rPr>
              <a:t></a:t>
            </a:r>
            <a:r>
              <a:rPr lang="en-US" altLang="zh-CN" sz="2400"/>
              <a:t>u) (</a:t>
            </a:r>
            <a:r>
              <a:rPr lang="en-US" altLang="zh-CN" sz="2400">
                <a:sym typeface="Symbol" panose="05050102010706020507" pitchFamily="18" charset="2"/>
              </a:rPr>
              <a:t>v</a:t>
            </a:r>
            <a:r>
              <a:rPr lang="en-US" altLang="zh-CN" sz="2400"/>
              <a:t>) (R(z, x, u)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W(y, v)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/>
              <a:t> u&gt;v</a:t>
            </a:r>
            <a:r>
              <a:rPr lang="en-US" altLang="zh-CN" sz="2400">
                <a:sym typeface="Symbol" panose="05050102010706020507" pitchFamily="18" charset="2"/>
              </a:rPr>
              <a:t>)}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102463" name="Rectangle 63"/>
          <p:cNvSpPr>
            <a:spLocks noChangeArrowheads="1"/>
          </p:cNvSpPr>
          <p:nvPr/>
        </p:nvSpPr>
        <p:spPr bwMode="auto">
          <a:xfrm>
            <a:off x="2476500" y="38100"/>
            <a:ext cx="6591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2.5 关系演算(续)- 域关系演算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Group 2"/>
          <p:cNvGraphicFramePr>
            <a:graphicFrameLocks noGrp="1"/>
          </p:cNvGraphicFramePr>
          <p:nvPr/>
        </p:nvGraphicFramePr>
        <p:xfrm>
          <a:off x="3124200" y="1447801"/>
          <a:ext cx="1600200" cy="160305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3657600" y="838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R</a:t>
            </a:r>
            <a:endParaRPr lang="en-US" altLang="zh-CN" sz="3600"/>
          </a:p>
        </p:txBody>
      </p:sp>
      <p:graphicFrame>
        <p:nvGraphicFramePr>
          <p:cNvPr id="200729" name="Group 25"/>
          <p:cNvGraphicFramePr>
            <a:graphicFrameLocks noGrp="1"/>
          </p:cNvGraphicFramePr>
          <p:nvPr/>
        </p:nvGraphicFramePr>
        <p:xfrm>
          <a:off x="4724400" y="4267200"/>
          <a:ext cx="1981200" cy="2013585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75" name="Text Box 51"/>
          <p:cNvSpPr txBox="1">
            <a:spLocks noChangeArrowheads="1"/>
          </p:cNvSpPr>
          <p:nvPr/>
        </p:nvSpPr>
        <p:spPr bwMode="auto">
          <a:xfrm>
            <a:off x="2514600" y="3352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/>
              <a:t>R2={xyz| R(x, y, z)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Arial Narrow" panose="020B060602020203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/>
              <a:t> (S( x, y, z)  </a:t>
            </a:r>
            <a:r>
              <a:rPr lang="en-US" altLang="zh-CN" sz="2400">
                <a:latin typeface="Arial Narrow" panose="020B060602020203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400">
                <a:sym typeface="Symbol" panose="05050102010706020507" pitchFamily="18" charset="2"/>
              </a:rPr>
              <a:t> y=4)}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aphicFrame>
        <p:nvGraphicFramePr>
          <p:cNvPr id="200756" name="Group 52"/>
          <p:cNvGraphicFramePr>
            <a:graphicFrameLocks noGrp="1"/>
          </p:cNvGraphicFramePr>
          <p:nvPr/>
        </p:nvGraphicFramePr>
        <p:xfrm>
          <a:off x="7086600" y="1524000"/>
          <a:ext cx="1066800" cy="1282066"/>
        </p:xfrm>
        <a:graphic>
          <a:graphicData uri="http://schemas.openxmlformats.org/drawingml/2006/table">
            <a:tbl>
              <a:tblPr/>
              <a:tblGrid>
                <a:gridCol w="554038"/>
                <a:gridCol w="512762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90" name="Text Box 66"/>
          <p:cNvSpPr txBox="1">
            <a:spLocks noChangeArrowheads="1"/>
          </p:cNvSpPr>
          <p:nvPr/>
        </p:nvSpPr>
        <p:spPr bwMode="auto">
          <a:xfrm>
            <a:off x="7315200" y="9144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W</a:t>
            </a:r>
            <a:endParaRPr lang="en-US" altLang="zh-CN" sz="3600"/>
          </a:p>
        </p:txBody>
      </p:sp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2476500" y="38100"/>
            <a:ext cx="6591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2.5 关系演算(续)- 域关系演算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00772" name="Group 68"/>
          <p:cNvGraphicFramePr>
            <a:graphicFrameLocks noGrp="1"/>
          </p:cNvGraphicFramePr>
          <p:nvPr/>
        </p:nvGraphicFramePr>
        <p:xfrm>
          <a:off x="5159375" y="1446213"/>
          <a:ext cx="1447800" cy="1631633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9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14" name="Text Box 90"/>
          <p:cNvSpPr txBox="1">
            <a:spLocks noChangeArrowheads="1"/>
          </p:cNvSpPr>
          <p:nvPr/>
        </p:nvSpPr>
        <p:spPr bwMode="auto">
          <a:xfrm>
            <a:off x="5540375" y="83661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/>
              <a:t>S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39416" y="1284137"/>
          <a:ext cx="2667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Visio" r:id="rId1" imgW="1652270" imgH="1261745" progId="Visio.Drawing.6">
                  <p:embed/>
                </p:oleObj>
              </mc:Choice>
              <mc:Fallback>
                <p:oleObj name="Visio" r:id="rId1" imgW="1652270" imgH="1261745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284137"/>
                        <a:ext cx="2667000" cy="2438400"/>
                      </a:xfrm>
                      <a:prstGeom prst="rect">
                        <a:avLst/>
                      </a:prstGeom>
                      <a:solidFill>
                        <a:srgbClr val="A6F4A4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079776" y="1772816"/>
          <a:ext cx="7207825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公式" r:id="rId3" imgW="5156200" imgH="2641600" progId="Equation.3">
                  <p:embed/>
                </p:oleObj>
              </mc:Choice>
              <mc:Fallback>
                <p:oleObj name="公式" r:id="rId3" imgW="5156200" imgH="264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1772816"/>
                        <a:ext cx="7207825" cy="3888432"/>
                      </a:xfrm>
                      <a:prstGeom prst="rect">
                        <a:avLst/>
                      </a:prstGeom>
                      <a:solidFill>
                        <a:srgbClr val="91DA2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846841" y="4087512"/>
          <a:ext cx="2659575" cy="207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Visio" r:id="rId5" imgW="1650365" imgH="1033145" progId="Visio.Drawing.6">
                  <p:embed/>
                </p:oleObj>
              </mc:Choice>
              <mc:Fallback>
                <p:oleObj name="Visio" r:id="rId5" imgW="1650365" imgH="103314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41" y="4087512"/>
                        <a:ext cx="2659575" cy="2077792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64940" y="1412776"/>
            <a:ext cx="6629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关系模型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关系数据结构及定义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完整性约束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关系代数:5个基本运算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关系演算:元组、域</a:t>
            </a: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940" y="62068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小结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上课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上课2</Template>
  <TotalTime>0</TotalTime>
  <Words>12138</Words>
  <Application>WPS 演示</Application>
  <PresentationFormat>宽屏</PresentationFormat>
  <Paragraphs>3442</Paragraphs>
  <Slides>98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98</vt:i4>
      </vt:variant>
    </vt:vector>
  </HeadingPairs>
  <TitlesOfParts>
    <vt:vector size="135" baseType="lpstr">
      <vt:lpstr>Arial</vt:lpstr>
      <vt:lpstr>宋体</vt:lpstr>
      <vt:lpstr>Wingdings</vt:lpstr>
      <vt:lpstr>仿宋_GB2312</vt:lpstr>
      <vt:lpstr>方正仿宋_GBK</vt:lpstr>
      <vt:lpstr>Times New Roman</vt:lpstr>
      <vt:lpstr>楷体_GB2312</vt:lpstr>
      <vt:lpstr>Tahoma</vt:lpstr>
      <vt:lpstr>华文新魏</vt:lpstr>
      <vt:lpstr>汉仪书宋二KW</vt:lpstr>
      <vt:lpstr>Symbol</vt:lpstr>
      <vt:lpstr>汉仪楷体简</vt:lpstr>
      <vt:lpstr>Kingsoft Sign</vt:lpstr>
      <vt:lpstr>Arial Narrow</vt:lpstr>
      <vt:lpstr>宋体-简</vt:lpstr>
      <vt:lpstr>Helvetica</vt:lpstr>
      <vt:lpstr>Monotype Sorts</vt:lpstr>
      <vt:lpstr>华文行楷</vt:lpstr>
      <vt:lpstr>行楷-简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Thonburi</vt:lpstr>
      <vt:lpstr>上课2</vt:lpstr>
      <vt:lpstr>Equation.3</vt:lpstr>
      <vt:lpstr>Word.Picture.8</vt:lpstr>
      <vt:lpstr>Equation.3</vt:lpstr>
      <vt:lpstr>Equation.3</vt:lpstr>
      <vt:lpstr>Visio.Drawing.6</vt:lpstr>
      <vt:lpstr>Equation.3</vt:lpstr>
      <vt:lpstr>Visio.Drawing.6</vt:lpstr>
      <vt:lpstr>第二章 关系数据库</vt:lpstr>
      <vt:lpstr>第二章 学习目标</vt:lpstr>
      <vt:lpstr>2.1 概述</vt:lpstr>
      <vt:lpstr>Codd的十二条准则</vt:lpstr>
      <vt:lpstr>2.2 关系基本概念</vt:lpstr>
      <vt:lpstr>2.2 关系基本概念(续)</vt:lpstr>
      <vt:lpstr>2.2 关系基本概念(续) </vt:lpstr>
      <vt:lpstr>2.2 关系基本概念(续)</vt:lpstr>
      <vt:lpstr>2.2 关系基本概念(续)</vt:lpstr>
      <vt:lpstr>2.2 关系基本概念(续)</vt:lpstr>
      <vt:lpstr>2.2 关系基本概念(续)</vt:lpstr>
      <vt:lpstr>2.2 关系基本概念(续)</vt:lpstr>
      <vt:lpstr>2.2 关系基本概念(续) </vt:lpstr>
      <vt:lpstr>2.2 关系基本概念(续)</vt:lpstr>
      <vt:lpstr>2.3 关系模型</vt:lpstr>
      <vt:lpstr>2.3 关系模型</vt:lpstr>
      <vt:lpstr>2.3 关系模型（续）</vt:lpstr>
      <vt:lpstr>2.3 关系模型（续）</vt:lpstr>
      <vt:lpstr>2.3 关系模型（续）</vt:lpstr>
      <vt:lpstr>2.3 关系模型（续）</vt:lpstr>
      <vt:lpstr>2.3 关系模型（续）</vt:lpstr>
      <vt:lpstr>2.3 关系模型（续）</vt:lpstr>
      <vt:lpstr>举例：</vt:lpstr>
      <vt:lpstr>2.3 关系模型（续）</vt:lpstr>
      <vt:lpstr>2.3 关系模型（续）</vt:lpstr>
      <vt:lpstr>2.3 关系模型（续）</vt:lpstr>
      <vt:lpstr>2.3 关系模型（续）</vt:lpstr>
      <vt:lpstr>2.3 关系模型（续）</vt:lpstr>
      <vt:lpstr>2.3 关系模型（续）</vt:lpstr>
      <vt:lpstr>2.3 关系模型（续）</vt:lpstr>
      <vt:lpstr>关系模型的优缺点</vt:lpstr>
      <vt:lpstr> 2.4 关系代数</vt:lpstr>
      <vt:lpstr> 2.4 关系代数（续）</vt:lpstr>
      <vt:lpstr>PowerPoint 演示文稿</vt:lpstr>
      <vt:lpstr>PowerPoint 演示文稿</vt:lpstr>
      <vt:lpstr> 2.4 关系代数（续）</vt:lpstr>
      <vt:lpstr>2.4 关系代数（续）</vt:lpstr>
      <vt:lpstr> 2.4 关系代数（续）</vt:lpstr>
      <vt:lpstr>并运算示例 I</vt:lpstr>
      <vt:lpstr>2.4 关系代数（续）</vt:lpstr>
      <vt:lpstr>差运算示例 I</vt:lpstr>
      <vt:lpstr>2.4 关系代数（续）</vt:lpstr>
      <vt:lpstr>交运算示例 I</vt:lpstr>
      <vt:lpstr>交运算示例 II</vt:lpstr>
      <vt:lpstr> 2.4 关系代数（续）</vt:lpstr>
      <vt:lpstr>2.4 关系代数（续）</vt:lpstr>
      <vt:lpstr>广义笛卡尔积运算示例</vt:lpstr>
      <vt:lpstr>2.4 关系代数（续）</vt:lpstr>
      <vt:lpstr>投影运算示例</vt:lpstr>
      <vt:lpstr>投影</vt:lpstr>
      <vt:lpstr>2.4 关系代数（续）</vt:lpstr>
      <vt:lpstr>2.4 关系代数（续）</vt:lpstr>
      <vt:lpstr>选择运算示例</vt:lpstr>
      <vt:lpstr>2.4 关系代数（续）</vt:lpstr>
      <vt:lpstr>2.4 关系代数（续）</vt:lpstr>
      <vt:lpstr>连接示例</vt:lpstr>
      <vt:lpstr>连接示例 II</vt:lpstr>
      <vt:lpstr>2.4 关系代数（续）</vt:lpstr>
      <vt:lpstr>自然连接运算示例 I</vt:lpstr>
      <vt:lpstr>自然连接运算示例 II</vt:lpstr>
      <vt:lpstr>2.4 关系代数（续）</vt:lpstr>
      <vt:lpstr>2.4 关系代数（续）</vt:lpstr>
      <vt:lpstr>2.4 关系代数（续）</vt:lpstr>
      <vt:lpstr>2.4 关系代数（续）</vt:lpstr>
      <vt:lpstr>2.4 关系代数（续）</vt:lpstr>
      <vt:lpstr> 除运算示例 I</vt:lpstr>
      <vt:lpstr> 除运算示例 II-1</vt:lpstr>
      <vt:lpstr> 除运算示例 II-2</vt:lpstr>
      <vt:lpstr>PowerPoint 演示文稿</vt:lpstr>
      <vt:lpstr>并运算示例 II</vt:lpstr>
      <vt:lpstr>交运算示例 II</vt:lpstr>
      <vt:lpstr>差运算示例 II </vt:lpstr>
      <vt:lpstr>查询示例</vt:lpstr>
      <vt:lpstr>PowerPoint 演示文稿</vt:lpstr>
      <vt:lpstr>PowerPoint 演示文稿</vt:lpstr>
      <vt:lpstr>查询</vt:lpstr>
      <vt:lpstr>2.5 关系演算</vt:lpstr>
      <vt:lpstr>2.5 关系演算</vt:lpstr>
      <vt:lpstr>2.5 关系演算</vt:lpstr>
      <vt:lpstr>2.5 关系演算</vt:lpstr>
      <vt:lpstr>2.5 关系演算</vt:lpstr>
      <vt:lpstr>PowerPoint 演示文稿</vt:lpstr>
      <vt:lpstr>关系演算示例 I</vt:lpstr>
      <vt:lpstr>关系演算示例 II</vt:lpstr>
      <vt:lpstr>关系演算示例 III</vt:lpstr>
      <vt:lpstr>关系演算示例 IV</vt:lpstr>
      <vt:lpstr>关系演算示例 V</vt:lpstr>
      <vt:lpstr>关系演算示例 VI</vt:lpstr>
      <vt:lpstr>2.5 关系演算</vt:lpstr>
      <vt:lpstr>PowerPoint 演示文稿</vt:lpstr>
      <vt:lpstr>2.5 关系演算</vt:lpstr>
      <vt:lpstr>2.5 关系演算</vt:lpstr>
      <vt:lpstr>2.5 关系演算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jwt</dc:creator>
  <cp:lastModifiedBy>Krrrwytin</cp:lastModifiedBy>
  <cp:revision>84</cp:revision>
  <cp:lastPrinted>2022-10-19T15:50:29Z</cp:lastPrinted>
  <dcterms:created xsi:type="dcterms:W3CDTF">2022-10-19T15:50:29Z</dcterms:created>
  <dcterms:modified xsi:type="dcterms:W3CDTF">2022-10-19T15:50:29Z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F6F21C1AB79E7F26C51C5063AA6C7C6D</vt:lpwstr>
  </property>
  <property fmtid="{D5CDD505-2E9C-101B-9397-08002B2CF9AE}" pid="3" name="KSOProductBuildVer">
    <vt:lpwstr>2052-4.6.1.7451</vt:lpwstr>
  </property>
</Properties>
</file>